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73" r:id="rId2"/>
    <p:sldId id="369" r:id="rId3"/>
    <p:sldId id="342" r:id="rId4"/>
    <p:sldId id="365" r:id="rId5"/>
    <p:sldId id="372" r:id="rId6"/>
    <p:sldId id="367" r:id="rId7"/>
    <p:sldId id="366" r:id="rId8"/>
    <p:sldId id="371" r:id="rId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FFFF66"/>
    <a:srgbClr val="FFFFAF"/>
    <a:srgbClr val="7174F5"/>
    <a:srgbClr val="639729"/>
    <a:srgbClr val="F3FBA3"/>
    <a:srgbClr val="F2FB9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1" autoAdjust="0"/>
    <p:restoredTop sz="92621" autoAdjust="0"/>
  </p:normalViewPr>
  <p:slideViewPr>
    <p:cSldViewPr>
      <p:cViewPr>
        <p:scale>
          <a:sx n="109" d="100"/>
          <a:sy n="109" d="100"/>
        </p:scale>
        <p:origin x="-941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6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9D10F5C-AE52-4E48-81CF-2A194E188823}" type="datetimeFigureOut">
              <a:rPr lang="en-US"/>
              <a:pPr>
                <a:defRPr/>
              </a:pPr>
              <a:t>10/2/2015</a:t>
            </a:fld>
            <a:endParaRPr 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6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5986181-86DD-404D-AED3-C36261CB0A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59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5" tIns="46654" rIns="93305" bIns="46654" numCol="1" anchor="t" anchorCtr="0" compatLnSpc="1">
            <a:prstTxWarp prst="textNoShape">
              <a:avLst/>
            </a:prstTxWarp>
          </a:bodyPr>
          <a:lstStyle>
            <a:lvl1pPr defTabSz="9331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8276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5" tIns="46654" rIns="93305" bIns="46654" numCol="1" anchor="t" anchorCtr="0" compatLnSpc="1">
            <a:prstTxWarp prst="textNoShape">
              <a:avLst/>
            </a:prstTxWarp>
          </a:bodyPr>
          <a:lstStyle>
            <a:lvl1pPr algn="r" defTabSz="9331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12C3B0A-73D4-400E-A536-EADA511A742B}" type="datetimeFigureOut">
              <a:rPr lang="en-US"/>
              <a:pPr>
                <a:defRPr/>
              </a:pPr>
              <a:t>10/2/2015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6" tIns="45784" rIns="91566" bIns="457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3264" y="4422776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5" tIns="46654" rIns="93305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5" tIns="46654" rIns="93305" bIns="46654" numCol="1" anchor="b" anchorCtr="0" compatLnSpc="1">
            <a:prstTxWarp prst="textNoShape">
              <a:avLst/>
            </a:prstTxWarp>
          </a:bodyPr>
          <a:lstStyle>
            <a:lvl1pPr defTabSz="9331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8276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5" tIns="46654" rIns="93305" bIns="46654" numCol="1" anchor="b" anchorCtr="0" compatLnSpc="1">
            <a:prstTxWarp prst="textNoShape">
              <a:avLst/>
            </a:prstTxWarp>
          </a:bodyPr>
          <a:lstStyle>
            <a:lvl1pPr algn="r" defTabSz="9331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D72F374-165C-480D-A8A2-98C87A53D8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41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2F374-165C-480D-A8A2-98C87A53D8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9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2F374-165C-480D-A8A2-98C87A53D87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1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2F374-165C-480D-A8A2-98C87A53D87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8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2F374-165C-480D-A8A2-98C87A53D87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1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2F374-165C-480D-A8A2-98C87A53D87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2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2F374-165C-480D-A8A2-98C87A53D87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59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2F374-165C-480D-A8A2-98C87A53D8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AFB75-9177-44C7-A7DB-367C4AC356F2}" type="datetime1">
              <a:rPr lang="en-US" smtClean="0"/>
              <a:pPr>
                <a:defRPr/>
              </a:pPr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AE9A5-6DDD-4FA6-BEEC-99F74B029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9127-ED0E-486C-8D52-13025C77897A}" type="datetime1">
              <a:rPr lang="en-US" smtClean="0"/>
              <a:pPr>
                <a:defRPr/>
              </a:pPr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E648-039E-48FC-9A2F-49E28811D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2DCFF-09ED-4050-861C-DC1915520F8F}" type="datetime1">
              <a:rPr lang="en-US" smtClean="0"/>
              <a:pPr>
                <a:defRPr/>
              </a:pPr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6EF7-97A5-41A0-976E-439406FBB7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>
            <a:lvl1pPr>
              <a:defRPr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45EC-9125-4AD4-B7C2-22E828454D06}" type="datetime1">
              <a:rPr lang="en-US" smtClean="0"/>
              <a:pPr>
                <a:defRPr/>
              </a:pPr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FEA62-88BF-49A2-9AC5-E5AE26393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104775" cmpd="dbl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B2020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2401" y="152400"/>
            <a:ext cx="2032001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01C0-5108-4132-AF01-2982F06B9B92}" type="datetime1">
              <a:rPr lang="en-US" smtClean="0"/>
              <a:pPr>
                <a:defRPr/>
              </a:pPr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1C6E-0F77-4B62-AAB9-A3ADA227B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417638"/>
          </a:xfrm>
        </p:spPr>
        <p:txBody>
          <a:bodyPr/>
          <a:lstStyle>
            <a:lvl1pPr>
              <a:defRPr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4F0BC-C763-4067-8603-58E9609CCFF0}" type="datetime1">
              <a:rPr lang="en-US" smtClean="0"/>
              <a:pPr>
                <a:defRPr/>
              </a:pPr>
              <a:t>10/2/2015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2C957-526C-4115-A3AD-DB2CFB285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104775" cmpd="dbl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B2020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2401" y="152400"/>
            <a:ext cx="2032001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971C-5188-49B1-AD8D-E5D37B349F26}" type="datetime1">
              <a:rPr lang="en-US" smtClean="0"/>
              <a:pPr>
                <a:defRPr/>
              </a:pPr>
              <a:t>10/2/2015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5D1D4-E1CF-4ADE-BF47-09781FAC71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104775" cmpd="dbl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2020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2401" y="152400"/>
            <a:ext cx="2032001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219CE-D353-4F32-902C-7803463CCCFF}" type="datetime1">
              <a:rPr lang="en-US" smtClean="0"/>
              <a:pPr>
                <a:defRPr/>
              </a:pPr>
              <a:t>10/2/2015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6B10-C9F8-4932-9FC2-1B3997BD2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B2020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2401" y="152400"/>
            <a:ext cx="2032001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51754-1B9A-488F-9EFA-3EFC99EA2F4B}" type="datetime1">
              <a:rPr lang="en-US" smtClean="0"/>
              <a:pPr>
                <a:defRPr/>
              </a:pPr>
              <a:t>10/2/2015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5A52-8B92-498A-B642-B1221F16C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585A-DB05-4CE9-847E-EE7ABCA051D8}" type="datetime1">
              <a:rPr lang="en-US" smtClean="0"/>
              <a:pPr>
                <a:defRPr/>
              </a:pPr>
              <a:t>10/2/2015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2E339-F9DF-41CC-9967-C6F1F05CD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940F8-791B-4722-B96A-04DA36EF21D1}" type="datetime1">
              <a:rPr lang="en-US" smtClean="0"/>
              <a:pPr>
                <a:defRPr/>
              </a:pPr>
              <a:t>10/2/2015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C0834-691B-421B-A822-085FD1EB2C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9761A8-3CC4-43D7-8364-BE1FF70DD351}" type="datetime1">
              <a:rPr lang="en-US" smtClean="0"/>
              <a:pPr>
                <a:defRPr/>
              </a:pPr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852327-C108-4E45-A215-1BA84A299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FFFF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65A52-8B92-498A-B642-B1221F16C01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" name="Picture 3" descr="J:\Border-OBEP\jr2\P901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2020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" y="152400"/>
            <a:ext cx="2953181" cy="1661164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609600" y="2057400"/>
            <a:ext cx="7772400" cy="1905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Arizona/Sonora Regional Workgroup</a:t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Recent Accomplishments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568825"/>
            <a:ext cx="724852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45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4540" y="43543"/>
            <a:ext cx="7543800" cy="13716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Verdana" pitchFamily="34" charset="0"/>
              </a:rPr>
              <a:t>Arizona/Sonora Regional Workgroup Co-chairs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1752600"/>
            <a:ext cx="8229600" cy="4571999"/>
          </a:xfrm>
        </p:spPr>
        <p:txBody>
          <a:bodyPr/>
          <a:lstStyle/>
          <a:p>
            <a:r>
              <a:rPr lang="en-US" sz="2400" dirty="0" smtClean="0"/>
              <a:t>United States</a:t>
            </a:r>
          </a:p>
          <a:p>
            <a:pPr lvl="2"/>
            <a:r>
              <a:rPr lang="en-US" sz="2000" dirty="0" smtClean="0"/>
              <a:t>Jeff Scott, Director, Land Division, Environmental Protection Agency-Region 9 Office (EPA)</a:t>
            </a:r>
          </a:p>
          <a:p>
            <a:pPr lvl="2"/>
            <a:r>
              <a:rPr lang="en-US" sz="2000" dirty="0" smtClean="0"/>
              <a:t>Amanda Stone, Southern Regional Office Director, Arizona Dept. of Environmental Quality (ADEQ)</a:t>
            </a:r>
          </a:p>
          <a:p>
            <a:pPr lvl="1"/>
            <a:endParaRPr lang="en-US" sz="1400" dirty="0"/>
          </a:p>
          <a:p>
            <a:r>
              <a:rPr lang="en-US" sz="2400" dirty="0" smtClean="0"/>
              <a:t>Mexico</a:t>
            </a:r>
          </a:p>
          <a:p>
            <a:pPr lvl="2" indent="-342900"/>
            <a:r>
              <a:rPr lang="en-US" sz="2000" dirty="0" smtClean="0"/>
              <a:t>Jorge Suilo, Delegate, Secretariat for the Environment and Natural Resources (SEMARNAT)</a:t>
            </a:r>
          </a:p>
          <a:p>
            <a:pPr lvl="2" indent="-342900"/>
            <a:r>
              <a:rPr lang="en-US" sz="2000" dirty="0" smtClean="0"/>
              <a:t>Oscar Tellez, Commissioner, Commission of the Environment and Sustainable Development (CEDES)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569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4540" y="43543"/>
            <a:ext cx="7543800" cy="13716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Verdana" pitchFamily="34" charset="0"/>
              </a:rPr>
              <a:t>Goal 1- Reduce Air Pollution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5257800"/>
          </a:xfrm>
        </p:spPr>
        <p:txBody>
          <a:bodyPr/>
          <a:lstStyle/>
          <a:p>
            <a:r>
              <a:rPr lang="en-US" sz="1800" dirty="0">
                <a:latin typeface="Verdana" charset="0"/>
              </a:rPr>
              <a:t>Installation and operation of a </a:t>
            </a:r>
            <a:r>
              <a:rPr lang="en-US" sz="1800" dirty="0" smtClean="0">
                <a:latin typeface="Verdana" charset="0"/>
              </a:rPr>
              <a:t>PM10 </a:t>
            </a:r>
            <a:r>
              <a:rPr lang="en-US" sz="1800" dirty="0">
                <a:latin typeface="Verdana" charset="0"/>
              </a:rPr>
              <a:t>monitor in Nogales, Sonora</a:t>
            </a:r>
          </a:p>
          <a:p>
            <a:endParaRPr lang="en-US" sz="1800" dirty="0">
              <a:latin typeface="Verdana" charset="0"/>
            </a:endParaRPr>
          </a:p>
          <a:p>
            <a:r>
              <a:rPr lang="en-US" sz="1800" dirty="0"/>
              <a:t>Approved a PM-10 State Implementation Plan for Nogales, Arizona to reduce PM10 emissions</a:t>
            </a:r>
          </a:p>
          <a:p>
            <a:endParaRPr lang="en-US" sz="1800" dirty="0"/>
          </a:p>
          <a:p>
            <a:r>
              <a:rPr lang="en-US" sz="1800" dirty="0"/>
              <a:t>Upgraded the Arizona border air monitoring network with four new air quality monitors in Nogales, Yuma, and two in Douglas, AZ</a:t>
            </a:r>
          </a:p>
          <a:p>
            <a:endParaRPr lang="en-US" sz="1800" dirty="0"/>
          </a:p>
          <a:p>
            <a:r>
              <a:rPr lang="en-US" sz="1800" dirty="0">
                <a:latin typeface="Verdana" charset="0"/>
              </a:rPr>
              <a:t>Constructed a 16MW solar park (Tucson) that is displacing over 16,000 tons of CO2, 11 tons of NOx and 17 tons of </a:t>
            </a:r>
            <a:r>
              <a:rPr lang="en-US" sz="1800" dirty="0" err="1">
                <a:latin typeface="Verdana" charset="0"/>
              </a:rPr>
              <a:t>SOx</a:t>
            </a:r>
            <a:r>
              <a:rPr lang="en-US" sz="1800" dirty="0">
                <a:latin typeface="Verdana" charset="0"/>
              </a:rPr>
              <a:t> per year.  The plant generates enough electricity to power 2100 homes. </a:t>
            </a:r>
          </a:p>
          <a:p>
            <a:pPr lvl="0"/>
            <a:endParaRPr lang="es-ES_tradnl" sz="2400" dirty="0"/>
          </a:p>
          <a:p>
            <a:pPr lvl="0"/>
            <a:endParaRPr lang="es-ES_tradnl" sz="2000" dirty="0"/>
          </a:p>
          <a:p>
            <a:pPr marL="400050">
              <a:spcBef>
                <a:spcPts val="1200"/>
              </a:spcBef>
            </a:pPr>
            <a:endParaRPr lang="en-US" sz="2000" dirty="0" smtClean="0"/>
          </a:p>
          <a:p>
            <a:pPr marL="400050">
              <a:spcBef>
                <a:spcPts val="1200"/>
              </a:spcBef>
            </a:pPr>
            <a:endParaRPr lang="en-US" sz="2400" dirty="0" smtClean="0"/>
          </a:p>
          <a:p>
            <a:pPr marL="57150" indent="0">
              <a:spcBef>
                <a:spcPts val="1200"/>
              </a:spcBef>
              <a:buNone/>
            </a:pPr>
            <a:endParaRPr lang="en-US" sz="2400" dirty="0"/>
          </a:p>
          <a:p>
            <a:pPr marL="400050" lvl="0">
              <a:spcBef>
                <a:spcPts val="1200"/>
              </a:spcBef>
            </a:pPr>
            <a:endParaRPr lang="en-US" sz="2400" dirty="0"/>
          </a:p>
          <a:p>
            <a:pPr marL="400050">
              <a:spcBef>
                <a:spcPts val="1200"/>
              </a:spcBef>
            </a:pPr>
            <a:endParaRPr lang="en-US" sz="24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2400" dirty="0" smtClean="0"/>
          </a:p>
        </p:txBody>
      </p:sp>
      <p:pic>
        <p:nvPicPr>
          <p:cNvPr id="4" name="Picture 4" descr="B2012 NCM Public Session 5Mar05 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029200"/>
            <a:ext cx="3200400" cy="160302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4540" y="43543"/>
            <a:ext cx="7543800" cy="1371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Verdana" pitchFamily="34" charset="0"/>
              </a:rPr>
              <a:t>Goal 2- Improve Access to Clean and Safe Water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1752600"/>
            <a:ext cx="8229600" cy="5029200"/>
          </a:xfrm>
        </p:spPr>
        <p:txBody>
          <a:bodyPr/>
          <a:lstStyle/>
          <a:p>
            <a:pPr lvl="0"/>
            <a:r>
              <a:rPr lang="en-US" sz="2000" dirty="0"/>
              <a:t>Connected 13,259 additional homes to wastewater service in </a:t>
            </a:r>
            <a:r>
              <a:rPr lang="en-US" sz="2000" dirty="0" smtClean="0"/>
              <a:t>Nogales and San Luis Rio Colorado, Sonora</a:t>
            </a:r>
            <a:r>
              <a:rPr lang="en-US" sz="2000" dirty="0"/>
              <a:t>. </a:t>
            </a:r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Installed </a:t>
            </a:r>
            <a:r>
              <a:rPr lang="en-US" sz="2000" dirty="0"/>
              <a:t>a 1.5MW solar array at the Los Alisos Wastewater Treatment Plant in Sonora.  The photovoltaic plant </a:t>
            </a:r>
            <a:r>
              <a:rPr lang="en-US" sz="2000" dirty="0" smtClean="0"/>
              <a:t>will displace </a:t>
            </a:r>
            <a:r>
              <a:rPr lang="en-US" sz="2000" dirty="0"/>
              <a:t>approximately 1.76 million pounds of CO2/year. </a:t>
            </a:r>
            <a:endParaRPr lang="en-US" sz="2000" dirty="0" smtClean="0"/>
          </a:p>
          <a:p>
            <a:pPr lvl="0"/>
            <a:endParaRPr lang="es-ES_tradnl" sz="2000" dirty="0"/>
          </a:p>
          <a:p>
            <a:pPr lvl="0"/>
            <a:r>
              <a:rPr lang="en-US" sz="2000" dirty="0"/>
              <a:t>Conducted energy audits at utilities in San Luis Rio Colorado, Sonora and </a:t>
            </a:r>
            <a:r>
              <a:rPr lang="en-US" sz="2000" dirty="0" err="1" smtClean="0"/>
              <a:t>Willcox</a:t>
            </a:r>
            <a:r>
              <a:rPr lang="en-US" sz="2000" dirty="0"/>
              <a:t>, Arizona to identify energy savings opportunities.  Identified over $140,000 in energy savings per year. </a:t>
            </a:r>
            <a:endParaRPr lang="es-ES_tradnl" sz="2000" dirty="0"/>
          </a:p>
          <a:p>
            <a:pPr>
              <a:spcBef>
                <a:spcPts val="1200"/>
              </a:spcBef>
            </a:pPr>
            <a:endParaRPr lang="en-US" sz="2400" dirty="0"/>
          </a:p>
          <a:p>
            <a:endParaRPr lang="en-US" sz="1800" dirty="0" smtClean="0"/>
          </a:p>
          <a:p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85735"/>
            <a:ext cx="4038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Goal 3- Promote Materials Management and Waste Management and Clean Sites</a:t>
            </a:r>
            <a:endParaRPr lang="es-ES_trad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347663" lvl="1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dirty="0"/>
              <a:t>Collected over 398,000 liters of used oil in 103 sites and constructed three used oil collection centers in Nogales, Sonora; trained </a:t>
            </a:r>
            <a:r>
              <a:rPr lang="en-US" sz="1900" dirty="0" smtClean="0"/>
              <a:t>280 </a:t>
            </a:r>
            <a:r>
              <a:rPr lang="en-US" sz="1900" dirty="0"/>
              <a:t>people; and </a:t>
            </a:r>
            <a:r>
              <a:rPr lang="en-US" sz="1900" dirty="0" smtClean="0"/>
              <a:t>developed </a:t>
            </a:r>
            <a:r>
              <a:rPr lang="en-US" sz="1900" dirty="0"/>
              <a:t>used oil institutional and infrastructure capacity </a:t>
            </a:r>
          </a:p>
          <a:p>
            <a:pPr marL="347663" lvl="1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dirty="0"/>
              <a:t>Collected over 60,000 lbs. of e-waste in communities in Arizona and Sonora and </a:t>
            </a:r>
            <a:r>
              <a:rPr lang="en-US" sz="1900" dirty="0" smtClean="0"/>
              <a:t>built </a:t>
            </a:r>
            <a:r>
              <a:rPr lang="en-US" sz="1900" dirty="0"/>
              <a:t>municipal capacity to implement e-waste collection events and </a:t>
            </a:r>
            <a:r>
              <a:rPr lang="en-US" sz="1900" dirty="0" smtClean="0"/>
              <a:t>BMPs. Toolkit for communities to use is available on line in English and Spanish: </a:t>
            </a:r>
            <a:r>
              <a:rPr lang="en-US" sz="190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http</a:t>
            </a:r>
            <a:r>
              <a:rPr lang="en-US" sz="19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://azdeq.gov/environ/waste/p2/ewastetoolkit/index.html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FEA62-88BF-49A2-9AC5-E5AE26393A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Picture 3" descr="\\adeq.lcl\FS\users\gem\Desktop\Ewaste r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06" y="4640262"/>
            <a:ext cx="28956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adeq.lcl\FS\users\gem\Desktop\e-waste recycl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39" y="4627322"/>
            <a:ext cx="3063241" cy="2141538"/>
          </a:xfrm>
          <a:prstGeom prst="rect">
            <a:avLst/>
          </a:prstGeom>
          <a:noFill/>
          <a:ln w="12700"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4540" y="43543"/>
            <a:ext cx="7543800" cy="13716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Goal </a:t>
            </a:r>
            <a:r>
              <a:rPr lang="en-US" sz="2800" dirty="0" smtClean="0"/>
              <a:t>4- Enhance Joint Preparedness for Environmental Response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572088"/>
            <a:ext cx="8229600" cy="4952999"/>
          </a:xfrm>
        </p:spPr>
        <p:txBody>
          <a:bodyPr/>
          <a:lstStyle/>
          <a:p>
            <a:pPr lvl="0"/>
            <a:r>
              <a:rPr lang="en-US" sz="2000" dirty="0"/>
              <a:t>Equipped Bomberos in Sonora with Level A, B, and C suits and radiation monitors through a $</a:t>
            </a:r>
            <a:r>
              <a:rPr lang="en-US" sz="2000" dirty="0" smtClean="0"/>
              <a:t>200,000 </a:t>
            </a:r>
            <a:r>
              <a:rPr lang="en-US" sz="2000" dirty="0"/>
              <a:t>donation by the State of </a:t>
            </a:r>
            <a:r>
              <a:rPr lang="en-US" sz="2000" dirty="0" smtClean="0"/>
              <a:t>Arizona</a:t>
            </a:r>
            <a:endParaRPr lang="en-US" sz="2000" dirty="0" smtClean="0"/>
          </a:p>
          <a:p>
            <a:pPr marL="0" lvl="0" indent="0">
              <a:buNone/>
            </a:pPr>
            <a:endParaRPr lang="es-ES_tradnl" sz="1000" dirty="0"/>
          </a:p>
          <a:p>
            <a:pPr lvl="0"/>
            <a:r>
              <a:rPr lang="en-US" sz="2000" dirty="0"/>
              <a:t>First Responder training and Table Top Exercises </a:t>
            </a:r>
            <a:r>
              <a:rPr lang="en-US" sz="2000" dirty="0" smtClean="0"/>
              <a:t>conducted in </a:t>
            </a:r>
            <a:r>
              <a:rPr lang="en-US" sz="2000" dirty="0"/>
              <a:t>Rio </a:t>
            </a:r>
            <a:r>
              <a:rPr lang="en-US" sz="2000" dirty="0" smtClean="0"/>
              <a:t>Rico, Arizona </a:t>
            </a:r>
            <a:r>
              <a:rPr lang="en-US" sz="2000" dirty="0"/>
              <a:t>and Agua </a:t>
            </a:r>
            <a:r>
              <a:rPr lang="en-US" sz="2000" dirty="0" err="1" smtClean="0"/>
              <a:t>Prieta</a:t>
            </a:r>
            <a:r>
              <a:rPr lang="en-US" sz="2000" dirty="0" smtClean="0"/>
              <a:t>, Sonora </a:t>
            </a:r>
            <a:r>
              <a:rPr lang="en-US" sz="2000" dirty="0"/>
              <a:t>to improve binational emergency preparedness, including: </a:t>
            </a:r>
            <a:endParaRPr lang="en-US" sz="2000" dirty="0" smtClean="0"/>
          </a:p>
          <a:p>
            <a:pPr lvl="1"/>
            <a:r>
              <a:rPr lang="en-US" sz="1400" dirty="0" smtClean="0"/>
              <a:t>First </a:t>
            </a:r>
            <a:r>
              <a:rPr lang="en-US" sz="1400" dirty="0"/>
              <a:t>Responder </a:t>
            </a:r>
            <a:r>
              <a:rPr lang="en-US" sz="1400" dirty="0" smtClean="0"/>
              <a:t>Awareness/Operations</a:t>
            </a:r>
          </a:p>
          <a:p>
            <a:pPr lvl="1"/>
            <a:r>
              <a:rPr lang="en-US" sz="1400" dirty="0" smtClean="0"/>
              <a:t>Traffic </a:t>
            </a:r>
            <a:r>
              <a:rPr lang="en-US" sz="1400" dirty="0"/>
              <a:t>Incident Management </a:t>
            </a:r>
            <a:r>
              <a:rPr lang="en-US" sz="1400" dirty="0" smtClean="0"/>
              <a:t>Systems</a:t>
            </a:r>
          </a:p>
          <a:p>
            <a:pPr lvl="1"/>
            <a:r>
              <a:rPr lang="en-US" sz="1400" dirty="0" smtClean="0"/>
              <a:t>Train </a:t>
            </a:r>
            <a:r>
              <a:rPr lang="en-US" sz="1400" dirty="0"/>
              <a:t>derailment and full scale gas line explosion </a:t>
            </a:r>
            <a:r>
              <a:rPr lang="en-US" sz="1400" dirty="0" smtClean="0"/>
              <a:t>drills  </a:t>
            </a:r>
            <a:r>
              <a:rPr lang="en-US" sz="1000" dirty="0"/>
              <a:t>	</a:t>
            </a:r>
            <a:endParaRPr lang="es-ES_tradnl" sz="1000" dirty="0"/>
          </a:p>
          <a:p>
            <a:pPr marL="0" lvl="1" indent="0" eaLnBrk="1" hangingPunct="1">
              <a:spcBef>
                <a:spcPts val="1200"/>
              </a:spcBef>
              <a:buNone/>
            </a:pPr>
            <a:endParaRPr lang="en-US" sz="24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3048000" cy="1981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13" descr="emergency_sui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4" y="4876800"/>
            <a:ext cx="3505200" cy="1676400"/>
          </a:xfrm>
          <a:prstGeom prst="rect">
            <a:avLst/>
          </a:prstGeom>
          <a:noFill/>
          <a:ln w="38100" cmpd="dbl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4540" y="43543"/>
            <a:ext cx="7543800" cy="13716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Verdana" pitchFamily="34" charset="0"/>
              </a:rPr>
              <a:t>Goal 5- Enhance Compliance Assurance and Environmental Stewardship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2133601"/>
            <a:ext cx="8001000" cy="4419600"/>
          </a:xfrm>
        </p:spPr>
        <p:txBody>
          <a:bodyPr/>
          <a:lstStyle/>
          <a:p>
            <a:r>
              <a:rPr lang="en-US" sz="2000" dirty="0" smtClean="0"/>
              <a:t>Convened a two-day tri-national workshop to promote the exchange of information and improve understanding of each country’s respective compliance and information </a:t>
            </a:r>
            <a:r>
              <a:rPr lang="en-US" sz="2000" dirty="0" smtClean="0"/>
              <a:t>programs</a:t>
            </a:r>
            <a:endParaRPr lang="en-US" sz="2000" dirty="0" smtClean="0"/>
          </a:p>
          <a:p>
            <a:endParaRPr lang="en-US" sz="1000" dirty="0">
              <a:solidFill>
                <a:srgbClr val="FFFFFF"/>
              </a:solidFill>
            </a:endParaRPr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7" name="Picture 4" descr="nogale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19678"/>
            <a:ext cx="3784600" cy="233680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PortTrucks7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19678"/>
            <a:ext cx="3500437" cy="23368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ffectLst/>
              </a:rPr>
              <a:t>Environmental Health </a:t>
            </a:r>
            <a:r>
              <a:rPr lang="en-US" sz="2800" dirty="0" smtClean="0">
                <a:effectLst/>
              </a:rPr>
              <a:t/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Fundamental </a:t>
            </a:r>
            <a:r>
              <a:rPr lang="en-US" sz="2800" dirty="0">
                <a:effectLst/>
              </a:rPr>
              <a:t>Strategy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610600" cy="5440362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Building Environmental Health Capacity</a:t>
            </a:r>
          </a:p>
          <a:p>
            <a:pPr marL="0" indent="0">
              <a:buNone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Provided train-the-trainer education on pesticide safety and the Agricultural Worker Protection Standard in San Luis, AZ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Trained </a:t>
            </a:r>
            <a:r>
              <a:rPr lang="en-US" sz="1600" dirty="0"/>
              <a:t>approximately 31 </a:t>
            </a:r>
            <a:r>
              <a:rPr lang="en-US" sz="1600" dirty="0" err="1"/>
              <a:t>promotores</a:t>
            </a:r>
            <a:r>
              <a:rPr lang="en-US" sz="1600" dirty="0"/>
              <a:t> </a:t>
            </a:r>
            <a:r>
              <a:rPr lang="en-US" sz="1600" dirty="0" smtClean="0"/>
              <a:t>on Healthy Home strategies and concepts in </a:t>
            </a:r>
            <a:r>
              <a:rPr lang="en-US" sz="1600" dirty="0"/>
              <a:t>Tucson, AZ 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Conducted workshop on air quality and </a:t>
            </a:r>
            <a:r>
              <a:rPr lang="en-US" sz="1600" dirty="0" smtClean="0"/>
              <a:t>asthma</a:t>
            </a:r>
            <a:r>
              <a:rPr lang="en-US" sz="1600" dirty="0"/>
              <a:t>, pesticides exposure, lead, and climate change </a:t>
            </a:r>
            <a:r>
              <a:rPr lang="en-US" sz="1600" dirty="0" smtClean="0"/>
              <a:t>to approximately </a:t>
            </a:r>
            <a:r>
              <a:rPr lang="en-US" sz="1600" dirty="0"/>
              <a:t>40 </a:t>
            </a:r>
            <a:r>
              <a:rPr lang="en-US" sz="1600" dirty="0" err="1"/>
              <a:t>promotores</a:t>
            </a:r>
            <a:r>
              <a:rPr lang="en-US" sz="1600" dirty="0"/>
              <a:t> 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FEA62-88BF-49A2-9AC5-E5AE26393A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2" descr="http://t3.gstatic.com/images?q=tbn:ANd9GcQs3jgcuKB9aMWyzkstKM9ixSgfd3o0nUV8NrWQzi2q2XW_uM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572000"/>
            <a:ext cx="22098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23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Meeting- AZ_Sept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20146</TotalTime>
  <Words>511</Words>
  <Application>Microsoft Office PowerPoint</Application>
  <PresentationFormat>On-screen Show (4:3)</PresentationFormat>
  <Paragraphs>67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Public Meeting- AZ_Sept 2011</vt:lpstr>
      <vt:lpstr>PowerPoint Presentation</vt:lpstr>
      <vt:lpstr>Arizona/Sonora Regional Workgroup Co-chairs</vt:lpstr>
      <vt:lpstr>Goal 1- Reduce Air Pollution</vt:lpstr>
      <vt:lpstr>Goal 2- Improve Access to Clean and Safe Water</vt:lpstr>
      <vt:lpstr>Goal 3- Promote Materials Management and Waste Management and Clean Sites</vt:lpstr>
      <vt:lpstr>Goal 4- Enhance Joint Preparedness for Environmental Response </vt:lpstr>
      <vt:lpstr>Goal 5- Enhance Compliance Assurance and Environmental Stewardship</vt:lpstr>
      <vt:lpstr>Environmental Health  Fundamental Strategy</vt:lpstr>
    </vt:vector>
  </TitlesOfParts>
  <Company>US-EPA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U.S.-Mexico Environmental Program Border 2020</dc:title>
  <dc:creator>r9administrator</dc:creator>
  <cp:lastModifiedBy>Edna A. Mendoza</cp:lastModifiedBy>
  <cp:revision>1042</cp:revision>
  <cp:lastPrinted>2015-05-06T00:51:37Z</cp:lastPrinted>
  <dcterms:created xsi:type="dcterms:W3CDTF">2011-07-28T16:50:29Z</dcterms:created>
  <dcterms:modified xsi:type="dcterms:W3CDTF">2015-10-02T22:03:40Z</dcterms:modified>
</cp:coreProperties>
</file>