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630" r:id="rId5"/>
    <p:sldId id="631" r:id="rId6"/>
    <p:sldId id="669" r:id="rId7"/>
    <p:sldId id="670" r:id="rId8"/>
    <p:sldId id="633" r:id="rId9"/>
    <p:sldId id="667" r:id="rId10"/>
    <p:sldId id="683" r:id="rId11"/>
    <p:sldId id="671" r:id="rId12"/>
    <p:sldId id="684" r:id="rId13"/>
    <p:sldId id="685" r:id="rId14"/>
    <p:sldId id="688" r:id="rId15"/>
    <p:sldId id="689" r:id="rId16"/>
    <p:sldId id="690" r:id="rId17"/>
    <p:sldId id="632" r:id="rId18"/>
    <p:sldId id="634" r:id="rId19"/>
    <p:sldId id="635" r:id="rId20"/>
    <p:sldId id="636" r:id="rId21"/>
    <p:sldId id="657" r:id="rId22"/>
    <p:sldId id="658" r:id="rId23"/>
    <p:sldId id="637" r:id="rId24"/>
    <p:sldId id="638" r:id="rId25"/>
    <p:sldId id="639" r:id="rId26"/>
    <p:sldId id="677" r:id="rId27"/>
    <p:sldId id="678" r:id="rId28"/>
    <p:sldId id="679" r:id="rId29"/>
    <p:sldId id="680" r:id="rId30"/>
    <p:sldId id="681" r:id="rId31"/>
    <p:sldId id="640" r:id="rId32"/>
    <p:sldId id="641" r:id="rId33"/>
    <p:sldId id="642" r:id="rId34"/>
    <p:sldId id="692" r:id="rId35"/>
    <p:sldId id="693" r:id="rId36"/>
    <p:sldId id="694" r:id="rId37"/>
    <p:sldId id="665" r:id="rId38"/>
    <p:sldId id="643" r:id="rId39"/>
    <p:sldId id="644" r:id="rId40"/>
    <p:sldId id="645" r:id="rId41"/>
    <p:sldId id="653" r:id="rId42"/>
    <p:sldId id="666" r:id="rId43"/>
    <p:sldId id="654" r:id="rId44"/>
    <p:sldId id="672" r:id="rId45"/>
    <p:sldId id="664" r:id="rId46"/>
    <p:sldId id="655" r:id="rId47"/>
    <p:sldId id="663" r:id="rId48"/>
    <p:sldId id="656" r:id="rId49"/>
    <p:sldId id="659" r:id="rId50"/>
    <p:sldId id="668" r:id="rId51"/>
    <p:sldId id="673" r:id="rId52"/>
    <p:sldId id="695" r:id="rId53"/>
    <p:sldId id="674" r:id="rId54"/>
    <p:sldId id="675" r:id="rId55"/>
    <p:sldId id="682" r:id="rId56"/>
  </p:sldIdLst>
  <p:sldSz cx="9144000" cy="6858000" type="screen4x3"/>
  <p:notesSz cx="7315200" cy="9601200"/>
  <p:defaultTextStyle>
    <a:defPPr>
      <a:defRPr lang="en-US"/>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0033"/>
    <a:srgbClr val="FFFF00"/>
    <a:srgbClr val="006600"/>
    <a:srgbClr val="FFFFCC"/>
    <a:srgbClr val="FFFFFF"/>
    <a:srgbClr val="CCE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53" autoAdjust="0"/>
    <p:restoredTop sz="82260" autoAdjust="0"/>
  </p:normalViewPr>
  <p:slideViewPr>
    <p:cSldViewPr>
      <p:cViewPr varScale="1">
        <p:scale>
          <a:sx n="84" d="100"/>
          <a:sy n="84" d="100"/>
        </p:scale>
        <p:origin x="96" y="21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2760"/>
    </p:cViewPr>
  </p:sorterViewPr>
  <p:notesViewPr>
    <p:cSldViewPr>
      <p:cViewPr>
        <p:scale>
          <a:sx n="100" d="100"/>
          <a:sy n="100" d="100"/>
        </p:scale>
        <p:origin x="-211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D4A62B86-9BC5-4FE0-BECA-D704317F5B9B}" type="slidenum">
              <a:rPr lang="en-US"/>
              <a:pPr/>
              <a:t>‹#›</a:t>
            </a:fld>
            <a:endParaRPr lang="en-US"/>
          </a:p>
        </p:txBody>
      </p:sp>
    </p:spTree>
    <p:extLst>
      <p:ext uri="{BB962C8B-B14F-4D97-AF65-F5344CB8AC3E}">
        <p14:creationId xmlns:p14="http://schemas.microsoft.com/office/powerpoint/2010/main" val="2382028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teeltank.com/Publications/PublicationsIndex/tabid/108/Default.asp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BD7352E-58FA-41E3-A33E-5CAE97ADD63D}" type="slidenum">
              <a:rPr lang="en-US" sz="1300"/>
              <a:pPr eaLnBrk="1" hangingPunct="1"/>
              <a:t>1</a:t>
            </a:fld>
            <a:endParaRPr lang="en-US"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6464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u="sng" dirty="0" smtClean="0"/>
              <a:t>Instructions:</a:t>
            </a:r>
          </a:p>
          <a:p>
            <a:pPr>
              <a:defRPr/>
            </a:pPr>
            <a:r>
              <a:rPr lang="en-US" dirty="0" smtClean="0"/>
              <a:t>As the facility owner/operator, you must certify that each of the statements in this subsection are true.</a:t>
            </a:r>
          </a:p>
          <a:p>
            <a:pPr marL="228600" indent="-228600">
              <a:buFontTx/>
              <a:buAutoNum type="arabicPeriod"/>
              <a:defRPr/>
            </a:pPr>
            <a:r>
              <a:rPr lang="en-US" dirty="0" smtClean="0"/>
              <a:t>Write your name in the space provided</a:t>
            </a:r>
          </a:p>
          <a:p>
            <a:pPr marL="228600" indent="-228600">
              <a:buFontTx/>
              <a:buAutoNum type="arabicPeriod"/>
              <a:defRPr/>
            </a:pPr>
            <a:r>
              <a:rPr lang="en-US" dirty="0" smtClean="0"/>
              <a:t>Read each statement in this subsection</a:t>
            </a:r>
          </a:p>
          <a:p>
            <a:pPr marL="228600" indent="-228600">
              <a:buFontTx/>
              <a:buAutoNum type="arabicPeriod"/>
              <a:defRPr/>
            </a:pPr>
            <a:r>
              <a:rPr lang="en-US" dirty="0" smtClean="0"/>
              <a:t>Sign and write your name, and provide your title and the date to certify that you understand and are abiding by all applicable requirements</a:t>
            </a:r>
          </a:p>
          <a:p>
            <a:pPr>
              <a:defRPr/>
            </a:pPr>
            <a:endParaRPr lang="en-US" dirty="0" smtClean="0"/>
          </a:p>
          <a:p>
            <a:pPr>
              <a:defRPr/>
            </a:pPr>
            <a:endParaRPr lang="en-US" dirty="0"/>
          </a:p>
        </p:txBody>
      </p:sp>
      <p:sp>
        <p:nvSpPr>
          <p:cNvPr id="70660"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0101CD2-5290-4784-A936-68133A023530}" type="slidenum">
              <a:rPr lang="en-US" sz="1300"/>
              <a:pPr eaLnBrk="1" hangingPunct="1"/>
              <a:t>19</a:t>
            </a:fld>
            <a:endParaRPr lang="en-US" sz="1300"/>
          </a:p>
        </p:txBody>
      </p:sp>
    </p:spTree>
    <p:extLst>
      <p:ext uri="{BB962C8B-B14F-4D97-AF65-F5344CB8AC3E}">
        <p14:creationId xmlns:p14="http://schemas.microsoft.com/office/powerpoint/2010/main" val="230732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(Cont.)</a:t>
            </a:r>
          </a:p>
          <a:p>
            <a:pPr>
              <a:defRPr/>
            </a:pPr>
            <a:r>
              <a:rPr lang="en-US" u="sng" dirty="0" smtClean="0"/>
              <a:t>Instructions:</a:t>
            </a:r>
          </a:p>
          <a:p>
            <a:pPr>
              <a:defRPr/>
            </a:pPr>
            <a:r>
              <a:rPr lang="en-US" dirty="0" smtClean="0"/>
              <a:t>As the facility owner/operator, you must certify that each of the statements in this subsection are true.</a:t>
            </a:r>
          </a:p>
          <a:p>
            <a:pPr marL="228600" indent="-228600">
              <a:buFont typeface="+mj-lt"/>
              <a:buAutoNum type="arabicPeriod" startAt="2"/>
              <a:defRPr/>
            </a:pPr>
            <a:r>
              <a:rPr lang="en-US" dirty="0" smtClean="0"/>
              <a:t>Read each statement in this subsection</a:t>
            </a:r>
          </a:p>
          <a:p>
            <a:pPr marL="228600" indent="-228600">
              <a:buFontTx/>
              <a:buAutoNum type="arabicPeriod" startAt="2"/>
              <a:defRPr/>
            </a:pPr>
            <a:r>
              <a:rPr lang="en-US" dirty="0" smtClean="0"/>
              <a:t>Sign and write your name, and provide your title and the date to certify that you understand and are abiding by all applicable requirements</a:t>
            </a:r>
          </a:p>
          <a:p>
            <a:pPr marL="228600" indent="-228600">
              <a:buFontTx/>
              <a:buAutoNum type="arabicPeriod" startAt="2"/>
              <a:defRPr/>
            </a:pPr>
            <a:endParaRPr lang="en-US" dirty="0" smtClean="0"/>
          </a:p>
          <a:p>
            <a:pPr marL="228600" indent="-228600">
              <a:buFontTx/>
              <a:buAutoNum type="arabicPeriod" startAt="2"/>
              <a:defRPr/>
            </a:pPr>
            <a:endParaRPr lang="en-US" dirty="0" smtClean="0"/>
          </a:p>
        </p:txBody>
      </p:sp>
      <p:sp>
        <p:nvSpPr>
          <p:cNvPr id="71684"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5D02B3F-B617-4A61-9B78-330723A2CBC0}" type="slidenum">
              <a:rPr lang="en-US" sz="1300"/>
              <a:pPr eaLnBrk="1" hangingPunct="1"/>
              <a:t>20</a:t>
            </a:fld>
            <a:endParaRPr lang="en-US" sz="1300"/>
          </a:p>
        </p:txBody>
      </p:sp>
    </p:spTree>
    <p:extLst>
      <p:ext uri="{BB962C8B-B14F-4D97-AF65-F5344CB8AC3E}">
        <p14:creationId xmlns:p14="http://schemas.microsoft.com/office/powerpoint/2010/main" val="381761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smtClean="0"/>
              <a:t>This attachment does not apply to the scenario, but an example is included.</a:t>
            </a:r>
          </a:p>
          <a:p>
            <a:endParaRPr lang="en-US" smtClean="0"/>
          </a:p>
          <a:p>
            <a:r>
              <a:rPr lang="en-US" u="sng" smtClean="0"/>
              <a:t>Instructions:</a:t>
            </a:r>
          </a:p>
          <a:p>
            <a:r>
              <a:rPr lang="en-US" smtClean="0"/>
              <a:t>Once a review is conducted, document the date the review occurred, if a plan amendment will or will not occur, and have the person authorized to conduct the review sign the log.</a:t>
            </a:r>
          </a:p>
          <a:p>
            <a:endParaRPr lang="en-US" u="sng" smtClean="0"/>
          </a:p>
          <a:p>
            <a:r>
              <a:rPr lang="en-US" u="sng" smtClean="0"/>
              <a:t>Supplemental Information:</a:t>
            </a:r>
          </a:p>
          <a:p>
            <a:r>
              <a:rPr lang="en-US" smtClean="0"/>
              <a:t>An owner or operator must review and evaluate the SPCC Plan at least once every five years from the signature date of the Plan. A review of the Plan must also be completed whenever there is a change in the facility which affects the potential for a discharge of oil. In addition, the owner or operator has to amend the Plan within six months of review to include more effective prevention and control technology if the technology has been field-proven at the time of the review and will significantly reduce the likelihood of a discharge to navigable waters or adjoining shorelines. The owner or operator must implement any Plan amendment resulting from the review as soon as possible, but no longer than six months after the amendment. </a:t>
            </a:r>
          </a:p>
          <a:p>
            <a:endParaRPr lang="en-US" u="sng" smtClean="0"/>
          </a:p>
        </p:txBody>
      </p:sp>
      <p:sp>
        <p:nvSpPr>
          <p:cNvPr id="72708"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3D9A7D6-93A8-41BC-8A06-624B1DA1C44A}" type="slidenum">
              <a:rPr lang="en-US" sz="1300"/>
              <a:pPr eaLnBrk="1" hangingPunct="1"/>
              <a:t>21</a:t>
            </a:fld>
            <a:endParaRPr lang="en-US" sz="1300"/>
          </a:p>
        </p:txBody>
      </p:sp>
    </p:spTree>
    <p:extLst>
      <p:ext uri="{BB962C8B-B14F-4D97-AF65-F5344CB8AC3E}">
        <p14:creationId xmlns:p14="http://schemas.microsoft.com/office/powerpoint/2010/main" val="394883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This attachment does not apply to the scenario, but an example is included.</a:t>
            </a:r>
          </a:p>
          <a:p>
            <a:pPr>
              <a:defRPr/>
            </a:pPr>
            <a:endParaRPr lang="en-US" u="sng" dirty="0" smtClean="0"/>
          </a:p>
          <a:p>
            <a:pPr>
              <a:defRPr/>
            </a:pPr>
            <a:r>
              <a:rPr lang="en-US" u="sng" dirty="0" smtClean="0"/>
              <a:t>Instructions:</a:t>
            </a:r>
          </a:p>
          <a:p>
            <a:pPr>
              <a:defRPr/>
            </a:pPr>
            <a:r>
              <a:rPr lang="en-US" dirty="0" smtClean="0"/>
              <a:t>When a technical amendment is made, fill out the table with the date the amendment is made, the description of the amendment and have the person certifying the amendment sign the log.</a:t>
            </a:r>
          </a:p>
          <a:p>
            <a:pPr>
              <a:defRPr/>
            </a:pPr>
            <a:endParaRPr lang="en-US" dirty="0" smtClean="0"/>
          </a:p>
          <a:p>
            <a:pPr>
              <a:defRPr/>
            </a:pPr>
            <a:r>
              <a:rPr lang="en-US" dirty="0" smtClean="0"/>
              <a:t>Examples of Technical Amendments:</a:t>
            </a:r>
          </a:p>
          <a:p>
            <a:pPr marL="342900" indent="-342900">
              <a:buFontTx/>
              <a:buChar char="-"/>
              <a:defRPr/>
            </a:pPr>
            <a:r>
              <a:rPr lang="en-US" sz="2000" dirty="0" smtClean="0"/>
              <a:t>Commissioning and decommissioning containers</a:t>
            </a:r>
          </a:p>
          <a:p>
            <a:pPr marL="342900" indent="-342900">
              <a:buFontTx/>
              <a:buChar char="-"/>
              <a:defRPr/>
            </a:pPr>
            <a:r>
              <a:rPr lang="en-US" sz="2000" dirty="0" smtClean="0"/>
              <a:t>Replacement, reconstruction, or movement of containers</a:t>
            </a:r>
          </a:p>
          <a:p>
            <a:pPr marL="342900" indent="-342900">
              <a:buFontTx/>
              <a:buChar char="-"/>
              <a:defRPr/>
            </a:pPr>
            <a:r>
              <a:rPr lang="en-US" sz="2000" dirty="0" smtClean="0"/>
              <a:t>Reconstruction, replacement, or installation of piping systems</a:t>
            </a:r>
          </a:p>
          <a:p>
            <a:pPr marL="342900" indent="-342900">
              <a:buFontTx/>
              <a:buChar char="-"/>
              <a:defRPr/>
            </a:pPr>
            <a:r>
              <a:rPr lang="en-US" sz="2000" dirty="0" smtClean="0"/>
              <a:t>Construction or demolition that might alter secondary containment structures</a:t>
            </a:r>
          </a:p>
          <a:p>
            <a:pPr marL="342900" indent="-342900">
              <a:buFontTx/>
              <a:buChar char="-"/>
              <a:defRPr/>
            </a:pPr>
            <a:r>
              <a:rPr lang="en-US" sz="2000" dirty="0" smtClean="0"/>
              <a:t>Changes in product or service</a:t>
            </a:r>
          </a:p>
          <a:p>
            <a:pPr marL="342900" indent="-342900">
              <a:buFontTx/>
              <a:buChar char="-"/>
              <a:defRPr/>
            </a:pPr>
            <a:r>
              <a:rPr lang="en-US" sz="2000" dirty="0" smtClean="0"/>
              <a:t>Revision of operating or maintenance procedures </a:t>
            </a:r>
            <a:endParaRPr lang="en-US" sz="1600" dirty="0" smtClean="0"/>
          </a:p>
          <a:p>
            <a:pPr marL="171450" indent="-171450">
              <a:buFontTx/>
              <a:buChar char="-"/>
              <a:defRPr/>
            </a:pPr>
            <a:endParaRPr lang="en-US" dirty="0"/>
          </a:p>
        </p:txBody>
      </p:sp>
      <p:sp>
        <p:nvSpPr>
          <p:cNvPr id="73732"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EF26463-C632-4A53-9530-18581B6992F3}" type="slidenum">
              <a:rPr lang="en-US" sz="1300"/>
              <a:pPr eaLnBrk="1" hangingPunct="1"/>
              <a:t>22</a:t>
            </a:fld>
            <a:endParaRPr lang="en-US" sz="1300"/>
          </a:p>
        </p:txBody>
      </p:sp>
    </p:spTree>
    <p:extLst>
      <p:ext uri="{BB962C8B-B14F-4D97-AF65-F5344CB8AC3E}">
        <p14:creationId xmlns:p14="http://schemas.microsoft.com/office/powerpoint/2010/main" val="355118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Wingdings" pitchFamily="2" charset="2"/>
              <a:buNone/>
              <a:defRPr/>
            </a:pPr>
            <a:r>
              <a:rPr lang="en-US" u="sng" dirty="0" smtClean="0"/>
              <a:t>Instructions:</a:t>
            </a:r>
          </a:p>
          <a:p>
            <a:pPr marL="228600" indent="-228600">
              <a:buFont typeface="Wingdings" pitchFamily="2" charset="2"/>
              <a:buAutoNum type="arabicPeriod"/>
              <a:defRPr/>
            </a:pPr>
            <a:r>
              <a:rPr lang="en-US" dirty="0" smtClean="0"/>
              <a:t>Check the box  to state that the SPCC Plan will be amended as necessary</a:t>
            </a:r>
          </a:p>
          <a:p>
            <a:pPr marL="228600" indent="-228600">
              <a:buFont typeface="Wingdings" pitchFamily="2" charset="2"/>
              <a:buAutoNum type="arabicPeriod"/>
              <a:defRPr/>
            </a:pPr>
            <a:r>
              <a:rPr lang="en-US" dirty="0" smtClean="0"/>
              <a:t>Check the box to state that any technical amendments will be certified in accordance with Section I.</a:t>
            </a:r>
          </a:p>
          <a:p>
            <a:pPr marL="171450" indent="-171450">
              <a:buFont typeface="Wingdings" pitchFamily="2" charset="2"/>
              <a:buChar char="§"/>
              <a:defRPr/>
            </a:pPr>
            <a:endParaRPr lang="en-US" dirty="0" smtClean="0"/>
          </a:p>
          <a:p>
            <a:pPr>
              <a:defRPr/>
            </a:pPr>
            <a:endParaRPr lang="en-US" sz="2800" dirty="0" smtClean="0"/>
          </a:p>
          <a:p>
            <a:pPr marL="171450" indent="-171450">
              <a:buFontTx/>
              <a:buChar char="-"/>
              <a:defRPr/>
            </a:pPr>
            <a:endParaRPr lang="en-US" dirty="0" smtClean="0"/>
          </a:p>
          <a:p>
            <a:pPr>
              <a:defRPr/>
            </a:pPr>
            <a:endParaRPr lang="en-US" dirty="0"/>
          </a:p>
        </p:txBody>
      </p:sp>
      <p:sp>
        <p:nvSpPr>
          <p:cNvPr id="74756"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04FB168-A6BA-47FF-AB48-67B30CFA8F60}" type="slidenum">
              <a:rPr lang="en-US" sz="1300"/>
              <a:pPr eaLnBrk="1" hangingPunct="1"/>
              <a:t>23</a:t>
            </a:fld>
            <a:endParaRPr lang="en-US" sz="1300"/>
          </a:p>
        </p:txBody>
      </p:sp>
    </p:spTree>
    <p:extLst>
      <p:ext uri="{BB962C8B-B14F-4D97-AF65-F5344CB8AC3E}">
        <p14:creationId xmlns:p14="http://schemas.microsoft.com/office/powerpoint/2010/main" val="2713819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u="sng" smtClean="0"/>
              <a:t>Instructions:</a:t>
            </a:r>
          </a:p>
          <a:p>
            <a:r>
              <a:rPr lang="en-US" smtClean="0"/>
              <a:t>1. Check the box to indicate that you have provided a complete list of all oil storage containers.</a:t>
            </a:r>
          </a:p>
          <a:p>
            <a:r>
              <a:rPr lang="en-US" smtClean="0"/>
              <a:t>2. Fill out the table to include all oil storage containers, the type of oil the container is storing, and the shell capacity of the container in gallons. Indicate whether the tank is aboveground (A) or completely buried (B). </a:t>
            </a:r>
          </a:p>
          <a:p>
            <a:endParaRPr lang="en-US" smtClean="0"/>
          </a:p>
          <a:p>
            <a:r>
              <a:rPr lang="en-US" u="sng" smtClean="0"/>
              <a:t>Supplemental Information:</a:t>
            </a:r>
          </a:p>
          <a:p>
            <a:r>
              <a:rPr lang="en-US" smtClean="0"/>
              <a:t>Please note that the owner or operator is still responsible to respond to spills from exempt containers and report any spills that reach navigable waters; consequently, the owner or operator may want to consider providing secondary containment for these containers. Facilities with containers not subject to the SPCC rule should consult with local authorities or agencies to determine whether there are regulatory or code requirements, for instance fire and safety codes, that apply to the containers. Also, note that exempt containers and any other object stored in secondary containment structures, e.g., dikes and berm, for tanks regulated by the SPCC rule reduce their containment capacity, increasing the potential for a reportable oil discharge.        </a:t>
            </a:r>
          </a:p>
          <a:p>
            <a:endParaRPr lang="en-US" smtClean="0"/>
          </a:p>
        </p:txBody>
      </p:sp>
      <p:sp>
        <p:nvSpPr>
          <p:cNvPr id="75780"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36E3361-5395-4B05-B16C-1E13CC180532}" type="slidenum">
              <a:rPr lang="en-US" sz="1300"/>
              <a:pPr eaLnBrk="1" hangingPunct="1"/>
              <a:t>24</a:t>
            </a:fld>
            <a:endParaRPr lang="en-US" sz="1300"/>
          </a:p>
        </p:txBody>
      </p:sp>
    </p:spTree>
    <p:extLst>
      <p:ext uri="{BB962C8B-B14F-4D97-AF65-F5344CB8AC3E}">
        <p14:creationId xmlns:p14="http://schemas.microsoft.com/office/powerpoint/2010/main" val="228346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u="sng" dirty="0" smtClean="0"/>
              <a:t>Instructions:</a:t>
            </a:r>
          </a:p>
          <a:p>
            <a:pPr marL="228600" indent="-228600">
              <a:buFontTx/>
              <a:buAutoNum type="arabicPeriod"/>
              <a:defRPr/>
            </a:pPr>
            <a:r>
              <a:rPr lang="en-US" dirty="0" smtClean="0"/>
              <a:t>Check the box to indicate that appropriate secondary containment is provided for all oil handling containers, equipment, and transfer areas.</a:t>
            </a:r>
          </a:p>
          <a:p>
            <a:pPr marL="228600" indent="-228600">
              <a:buFontTx/>
              <a:buAutoNum type="arabicPeriod"/>
              <a:defRPr/>
            </a:pPr>
            <a:endParaRPr lang="en-US" dirty="0" smtClean="0"/>
          </a:p>
          <a:p>
            <a:pPr>
              <a:defRPr/>
            </a:pPr>
            <a:r>
              <a:rPr lang="en-US" u="sng" dirty="0" smtClean="0"/>
              <a:t>Supplemental Information:</a:t>
            </a:r>
          </a:p>
          <a:p>
            <a:pPr>
              <a:defRPr/>
            </a:pPr>
            <a:r>
              <a:rPr lang="en-US" dirty="0" smtClean="0"/>
              <a:t>Secondary containment structures, e.g., dikes or berms, can be constructed with various materials such as: metal, concrete, earthen materials, liners, asphalt, and other coatings. Although different materials can be used, the material and containment construction must enable the secondary containment structure to prevent discharges to navigable waters or adjoining shorelines. For the secondary containment structure to serve this purpose, it must be able to contain the oil spill until it is cleaned up. Whether it can do this depends primarily on the ability of the containment material to slow down or prevent the flow of the spill through the material, (i.e., the material’s imperviousness to the spill). Note that the rule does not specify how to design the secondary containment system to meet the impervious standard. The facility owner or operator determines how best to provide secondary containment based on good industry practices, oil product properties, and other specific factors and conditions at the facility. </a:t>
            </a:r>
          </a:p>
          <a:p>
            <a:pPr>
              <a:defRPr/>
            </a:pPr>
            <a:r>
              <a:rPr lang="en-US" dirty="0" smtClean="0"/>
              <a:t> </a:t>
            </a:r>
          </a:p>
          <a:p>
            <a:pPr>
              <a:defRPr/>
            </a:pPr>
            <a:r>
              <a:rPr lang="en-US" dirty="0" smtClean="0"/>
              <a:t>Note that EPA considers shop-fabricated double-walled tanks that employ overfill and leak detection measures and are constructed to industry standards as meeting the secondary containment requirements in the SPCC rule. This clarification can be found in EPA Memorandum, Subject: Use of Alternative Secondary Containment Measures at Facilities Regulated under the Oil Pollution Prevention Regulation (40 CFR Part 112), OSWER 9360.8-38, More detailed information on secondary containment, including design and construction, is available in the SPCC Guidance for Regional Inspectors, EPA 550-B-05-001, at http://www.epa.gov/emergencies/content/spcc/spcc_guidance.htm.     </a:t>
            </a:r>
          </a:p>
          <a:p>
            <a:pPr>
              <a:defRPr/>
            </a:pPr>
            <a:endParaRPr lang="en-US" dirty="0" smtClean="0"/>
          </a:p>
          <a:p>
            <a:pPr>
              <a:defRPr/>
            </a:pPr>
            <a:r>
              <a:rPr lang="en-US" u="sng" dirty="0" smtClean="0"/>
              <a:t>Photo Description:</a:t>
            </a:r>
          </a:p>
          <a:p>
            <a:pPr>
              <a:defRPr/>
            </a:pPr>
            <a:r>
              <a:rPr lang="en-US" dirty="0" smtClean="0"/>
              <a:t>From top left corner (clockwise): Double wall AST; 900 gallon nurse tank on trailer; nurse tank mounted on truck;UL142 tank.</a:t>
            </a:r>
          </a:p>
        </p:txBody>
      </p:sp>
      <p:sp>
        <p:nvSpPr>
          <p:cNvPr id="76804"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ADF49C6-4133-45E5-B88E-8A1C6F470A19}" type="slidenum">
              <a:rPr lang="en-US" sz="1300"/>
              <a:pPr eaLnBrk="1" hangingPunct="1"/>
              <a:t>25</a:t>
            </a:fld>
            <a:endParaRPr lang="en-US" sz="1300"/>
          </a:p>
        </p:txBody>
      </p:sp>
    </p:spTree>
    <p:extLst>
      <p:ext uri="{BB962C8B-B14F-4D97-AF65-F5344CB8AC3E}">
        <p14:creationId xmlns:p14="http://schemas.microsoft.com/office/powerpoint/2010/main" val="1584123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mtClean="0"/>
              <a:t>Steps 3 and 4 in the worksheet determines whether the volume of the secondary containment is sufficient to contain the tank’s entire shell capacity and rainfall (freeboard for precipitation) as required by the SPCC rule. Step 3 primarily determines whether the volume of the secondary containment is sufficient to contain the entire shell capacity of the tank.  Step 4 is necessary to determine whether the secondary containment can also contain the expected volume of rainfall (both the volume of rain that falls into the containment plus the rain from the tank storage site).</a:t>
            </a:r>
          </a:p>
        </p:txBody>
      </p:sp>
      <p:sp>
        <p:nvSpPr>
          <p:cNvPr id="77828"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0F40C31-7D12-4A26-90CA-6FA03BDD702D}" type="slidenum">
              <a:rPr lang="en-US" sz="1300"/>
              <a:pPr eaLnBrk="1" hangingPunct="1"/>
              <a:t>26</a:t>
            </a:fld>
            <a:endParaRPr lang="en-US" sz="1300"/>
          </a:p>
        </p:txBody>
      </p:sp>
    </p:spTree>
    <p:extLst>
      <p:ext uri="{BB962C8B-B14F-4D97-AF65-F5344CB8AC3E}">
        <p14:creationId xmlns:p14="http://schemas.microsoft.com/office/powerpoint/2010/main" val="3798459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smtClean="0"/>
              <a:t>Percentage, </a:t>
            </a:r>
            <a:r>
              <a:rPr lang="en-US" b="1" smtClean="0"/>
              <a:t>g</a:t>
            </a:r>
            <a:r>
              <a:rPr lang="en-US" smtClean="0"/>
              <a:t>, is 175% which is greater than 100%. The capacity of the secondary containment is sufficient to contain the shell capacity of the tank. However, we must also account for rain that can collect in the dike or berm. See Step 4.</a:t>
            </a:r>
          </a:p>
          <a:p>
            <a:endParaRPr lang="en-US" smtClean="0"/>
          </a:p>
        </p:txBody>
      </p:sp>
      <p:sp>
        <p:nvSpPr>
          <p:cNvPr id="78852"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A828EA14-0CEF-43DD-86E1-1A05B549358C}" type="slidenum">
              <a:rPr lang="en-US" sz="1300"/>
              <a:pPr eaLnBrk="1" hangingPunct="1"/>
              <a:t>29</a:t>
            </a:fld>
            <a:endParaRPr lang="en-US" sz="1300"/>
          </a:p>
        </p:txBody>
      </p:sp>
    </p:spTree>
    <p:extLst>
      <p:ext uri="{BB962C8B-B14F-4D97-AF65-F5344CB8AC3E}">
        <p14:creationId xmlns:p14="http://schemas.microsoft.com/office/powerpoint/2010/main" val="1909133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smtClean="0"/>
              <a:t>The volume of the secondary containment in </a:t>
            </a:r>
            <a:r>
              <a:rPr lang="en-US" b="1" smtClean="0"/>
              <a:t>c</a:t>
            </a:r>
            <a:r>
              <a:rPr lang="en-US" smtClean="0"/>
              <a:t> is 281.3 ft</a:t>
            </a:r>
            <a:r>
              <a:rPr lang="en-US" baseline="30000" smtClean="0"/>
              <a:t>3</a:t>
            </a:r>
            <a:r>
              <a:rPr lang="en-US" smtClean="0"/>
              <a:t>, which is greater than the required containment capacity in </a:t>
            </a:r>
            <a:r>
              <a:rPr lang="en-US" b="1" smtClean="0"/>
              <a:t>k</a:t>
            </a:r>
            <a:r>
              <a:rPr lang="en-US" smtClean="0"/>
              <a:t> (272.9 ft</a:t>
            </a:r>
            <a:r>
              <a:rPr lang="en-US" baseline="30000" smtClean="0"/>
              <a:t>3</a:t>
            </a:r>
            <a:r>
              <a:rPr lang="en-US" smtClean="0"/>
              <a:t>). Therefore, the secondary containment is sufficient to contain the shell capacity of the tank and has sufficient additional capacity to contain a typical rainfall amount. </a:t>
            </a:r>
          </a:p>
          <a:p>
            <a:endParaRPr lang="en-US" smtClean="0"/>
          </a:p>
          <a:p>
            <a:r>
              <a:rPr lang="en-US" smtClean="0"/>
              <a:t>The percentage of the secondary containment volume to the tank shell capacity volume is 175% (</a:t>
            </a:r>
            <a:r>
              <a:rPr lang="en-US" b="1" smtClean="0"/>
              <a:t>g</a:t>
            </a:r>
            <a:r>
              <a:rPr lang="en-US" smtClean="0"/>
              <a:t> in Step 3). This percentage, which is greater than 100%, indicates that additional secondary containment capacity is available to contain rain as the containment is exposed to rain. Subtracting the tank shell capacity volume V</a:t>
            </a:r>
            <a:r>
              <a:rPr lang="en-US" baseline="-25000" smtClean="0"/>
              <a:t>Tank</a:t>
            </a:r>
            <a:r>
              <a:rPr lang="en-US" smtClean="0"/>
              <a:t> of 160.4 ft</a:t>
            </a:r>
            <a:r>
              <a:rPr lang="en-US" baseline="30000" smtClean="0"/>
              <a:t>3</a:t>
            </a:r>
            <a:r>
              <a:rPr lang="en-US" smtClean="0"/>
              <a:t> (</a:t>
            </a:r>
            <a:r>
              <a:rPr lang="en-US" b="1" smtClean="0"/>
              <a:t>d</a:t>
            </a:r>
            <a:r>
              <a:rPr lang="en-US" smtClean="0"/>
              <a:t> or </a:t>
            </a:r>
            <a:r>
              <a:rPr lang="en-US" b="1" smtClean="0"/>
              <a:t>e</a:t>
            </a:r>
            <a:r>
              <a:rPr lang="en-US" smtClean="0"/>
              <a:t> in Step 3) from the containment volume V</a:t>
            </a:r>
            <a:r>
              <a:rPr lang="en-US" baseline="-25000" smtClean="0"/>
              <a:t>SC</a:t>
            </a:r>
            <a:r>
              <a:rPr lang="en-US" smtClean="0"/>
              <a:t> of 281.3 ft</a:t>
            </a:r>
            <a:r>
              <a:rPr lang="en-US" baseline="30000" smtClean="0"/>
              <a:t>3</a:t>
            </a:r>
            <a:r>
              <a:rPr lang="en-US" smtClean="0"/>
              <a:t> (</a:t>
            </a:r>
            <a:r>
              <a:rPr lang="en-US" b="1" smtClean="0"/>
              <a:t>c</a:t>
            </a:r>
            <a:r>
              <a:rPr lang="en-US" smtClean="0"/>
              <a:t> in Step 3) yields 120.9 ft</a:t>
            </a:r>
            <a:r>
              <a:rPr lang="en-US" baseline="30000" smtClean="0"/>
              <a:t>3</a:t>
            </a:r>
            <a:r>
              <a:rPr lang="en-US" smtClean="0"/>
              <a:t> of additional containment capacity for rain. V</a:t>
            </a:r>
            <a:r>
              <a:rPr lang="en-US" baseline="-25000" smtClean="0"/>
              <a:t>Rain</a:t>
            </a:r>
            <a:r>
              <a:rPr lang="en-US" smtClean="0"/>
              <a:t>, the volume of rain falling into the secondary containment in a 24-hour 25-year rainfall event that produces 7 inches of rain, is 112.5 ft</a:t>
            </a:r>
            <a:r>
              <a:rPr lang="en-US" baseline="30000" smtClean="0"/>
              <a:t>3</a:t>
            </a:r>
            <a:r>
              <a:rPr lang="en-US" smtClean="0"/>
              <a:t> (</a:t>
            </a:r>
            <a:r>
              <a:rPr lang="en-US" b="1" smtClean="0"/>
              <a:t>j</a:t>
            </a:r>
            <a:r>
              <a:rPr lang="en-US" smtClean="0"/>
              <a:t> in Step 4). V</a:t>
            </a:r>
            <a:r>
              <a:rPr lang="en-US" baseline="-25000" smtClean="0"/>
              <a:t>Rain</a:t>
            </a:r>
            <a:r>
              <a:rPr lang="en-US" smtClean="0"/>
              <a:t> is less than the 120.9 ft</a:t>
            </a:r>
            <a:r>
              <a:rPr lang="en-US" baseline="30000" smtClean="0"/>
              <a:t>3</a:t>
            </a:r>
            <a:r>
              <a:rPr lang="en-US" smtClean="0"/>
              <a:t> of additional containment capacity by 8.4 ft</a:t>
            </a:r>
            <a:r>
              <a:rPr lang="en-US" baseline="30000" smtClean="0"/>
              <a:t>3</a:t>
            </a:r>
            <a:r>
              <a:rPr lang="en-US" smtClean="0"/>
              <a:t>; consequently, the additional secondary containment capacity is sufficient to also contain the rain from the selected rainfall event. As concluded at the end of Step 4 in this example,</a:t>
            </a:r>
            <a:r>
              <a:rPr lang="en-US" b="1" smtClean="0"/>
              <a:t> </a:t>
            </a:r>
            <a:r>
              <a:rPr lang="en-US" smtClean="0"/>
              <a:t>the secondary containment is sufficient to contain the shell capacity of the tank and the selected typical rainfall amount.</a:t>
            </a:r>
            <a:r>
              <a:rPr lang="en-US" b="1" smtClean="0"/>
              <a:t>      </a:t>
            </a:r>
            <a:endParaRPr lang="en-US" smtClean="0"/>
          </a:p>
        </p:txBody>
      </p:sp>
      <p:sp>
        <p:nvSpPr>
          <p:cNvPr id="79876"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DE815B0-DC6B-4126-B3BC-9197455BC371}" type="slidenum">
              <a:rPr lang="en-US" sz="1300"/>
              <a:pPr eaLnBrk="1" hangingPunct="1"/>
              <a:t>30</a:t>
            </a:fld>
            <a:endParaRPr lang="en-US" sz="1300"/>
          </a:p>
        </p:txBody>
      </p:sp>
    </p:spTree>
    <p:extLst>
      <p:ext uri="{BB962C8B-B14F-4D97-AF65-F5344CB8AC3E}">
        <p14:creationId xmlns:p14="http://schemas.microsoft.com/office/powerpoint/2010/main" val="273419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7689263-7169-4561-8E55-0412EC736977}" type="slidenum">
              <a:rPr lang="en-US" sz="1300"/>
              <a:pPr eaLnBrk="1" hangingPunct="1"/>
              <a:t>2</a:t>
            </a:fld>
            <a:endParaRPr 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96589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u="sng" dirty="0" smtClean="0"/>
              <a:t>Instructions:</a:t>
            </a:r>
          </a:p>
          <a:p>
            <a:pPr marL="228600" indent="-228600">
              <a:buFontTx/>
              <a:buAutoNum type="arabicPeriod"/>
              <a:defRPr/>
            </a:pPr>
            <a:r>
              <a:rPr lang="en-US" dirty="0" smtClean="0"/>
              <a:t>Fill out the table to identify the tanks and containers at the facility with the potential for an oil discharge. Include where it is located, potential failures, potential discharge volume in gallons, direction flow of uncontained discharge, and secondary containment capacity in gallons. </a:t>
            </a:r>
          </a:p>
          <a:p>
            <a:pPr>
              <a:defRPr/>
            </a:pPr>
            <a:endParaRPr lang="en-US" dirty="0" smtClean="0"/>
          </a:p>
          <a:p>
            <a:pPr>
              <a:defRPr/>
            </a:pPr>
            <a:r>
              <a:rPr lang="en-US" u="sng" dirty="0" smtClean="0"/>
              <a:t>Supplemental Information:</a:t>
            </a:r>
          </a:p>
          <a:p>
            <a:pPr>
              <a:defRPr/>
            </a:pPr>
            <a:r>
              <a:rPr lang="en-US" dirty="0" smtClean="0"/>
              <a:t>Examples of how to calculate the capacity of a secondary containment system are available separately. </a:t>
            </a:r>
            <a:endParaRPr lang="en-US" dirty="0"/>
          </a:p>
        </p:txBody>
      </p:sp>
      <p:sp>
        <p:nvSpPr>
          <p:cNvPr id="80900"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E52330A-305B-4A34-866D-C8BC5F2A814B}" type="slidenum">
              <a:rPr lang="en-US" sz="1300"/>
              <a:pPr eaLnBrk="1" hangingPunct="1"/>
              <a:t>31</a:t>
            </a:fld>
            <a:endParaRPr lang="en-US" sz="1300"/>
          </a:p>
        </p:txBody>
      </p:sp>
    </p:spTree>
    <p:extLst>
      <p:ext uri="{BB962C8B-B14F-4D97-AF65-F5344CB8AC3E}">
        <p14:creationId xmlns:p14="http://schemas.microsoft.com/office/powerpoint/2010/main" val="354587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u="sng" dirty="0" smtClean="0"/>
              <a:t>Instructions:</a:t>
            </a:r>
          </a:p>
          <a:p>
            <a:pPr marL="228600" indent="-228600">
              <a:buFontTx/>
              <a:buAutoNum type="arabicPeriod"/>
              <a:defRPr/>
            </a:pPr>
            <a:r>
              <a:rPr lang="en-US" dirty="0" smtClean="0"/>
              <a:t>Check the box to state that an inspection and/or testing program is implemented for all aboveground bulk storage containers and piping.</a:t>
            </a:r>
          </a:p>
          <a:p>
            <a:pPr marL="228600" indent="-228600">
              <a:buFontTx/>
              <a:buAutoNum type="arabicPeriod"/>
              <a:defRPr/>
            </a:pPr>
            <a:r>
              <a:rPr lang="en-US" dirty="0" smtClean="0"/>
              <a:t>Provide a description of the inspection and/or testing program.</a:t>
            </a:r>
            <a:endParaRPr lang="en-US" dirty="0"/>
          </a:p>
        </p:txBody>
      </p:sp>
      <p:sp>
        <p:nvSpPr>
          <p:cNvPr id="81924"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E61A3BD8-E372-423B-993E-30B78A7E514D}" type="slidenum">
              <a:rPr lang="en-US" sz="1300"/>
              <a:pPr eaLnBrk="1" hangingPunct="1"/>
              <a:t>32</a:t>
            </a:fld>
            <a:endParaRPr lang="en-US" sz="1300"/>
          </a:p>
        </p:txBody>
      </p:sp>
    </p:spTree>
    <p:extLst>
      <p:ext uri="{BB962C8B-B14F-4D97-AF65-F5344CB8AC3E}">
        <p14:creationId xmlns:p14="http://schemas.microsoft.com/office/powerpoint/2010/main" val="803194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u="sng" smtClean="0"/>
              <a:t>Instructions:</a:t>
            </a:r>
            <a:endParaRPr lang="en-US" smtClean="0"/>
          </a:p>
          <a:p>
            <a:r>
              <a:rPr lang="en-US" smtClean="0"/>
              <a:t>1. Check each box to indicate that you meet the requirements listed.</a:t>
            </a:r>
          </a:p>
        </p:txBody>
      </p:sp>
      <p:sp>
        <p:nvSpPr>
          <p:cNvPr id="82948"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8758D7E-3E38-4652-992B-59317CD0992C}" type="slidenum">
              <a:rPr lang="en-US" sz="1300"/>
              <a:pPr eaLnBrk="1" hangingPunct="1"/>
              <a:t>33</a:t>
            </a:fld>
            <a:endParaRPr lang="en-US" sz="1300"/>
          </a:p>
        </p:txBody>
      </p:sp>
    </p:spTree>
    <p:extLst>
      <p:ext uri="{BB962C8B-B14F-4D97-AF65-F5344CB8AC3E}">
        <p14:creationId xmlns:p14="http://schemas.microsoft.com/office/powerpoint/2010/main" val="2398692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u="sng" smtClean="0"/>
              <a:t>Supplemental Information:</a:t>
            </a:r>
          </a:p>
          <a:p>
            <a:r>
              <a:rPr lang="en-US" smtClean="0"/>
              <a:t>The scope of STI SP001 Standard for the Inspection of Aboveground Storage Tanks by the Steel Tank Institute (STI) includes the inspection and testing of aboveground shop-fabricated tanks, small field-erected tanks, portable containers, and associated secondary containment. The standard is copyrighted. However, the periodic tank inspection checklists in Appendix C of the standard are not copyrighted. These checklists are attached to this example template SPCC Plan. Utilization of the checklists alone does not constitute compliance with the standard. The standard is available from STI at the following web address: </a:t>
            </a:r>
            <a:r>
              <a:rPr lang="en-US" u="sng" smtClean="0">
                <a:hlinkClick r:id="rId3"/>
              </a:rPr>
              <a:t>https://www.steeltank.com/Publications/PublicationsIndex/tabid/108/Default.aspx</a:t>
            </a:r>
            <a:r>
              <a:rPr lang="en-US" smtClean="0"/>
              <a:t>.  </a:t>
            </a:r>
          </a:p>
          <a:p>
            <a:endParaRPr lang="en-US" smtClean="0"/>
          </a:p>
          <a:p>
            <a:r>
              <a:rPr lang="en-US" smtClean="0"/>
              <a:t>In order to comply with the SPCC rule, conduct leak testing of completely buried metallic USTs in accordance with industry standards at a frequency sufficient to prevent leaks. For instance, testing following the standards specified in the UST regulation, 40 CFR part 280 or a state UST regulatory program approved under 40 CFR part 182 is acceptable for complying with the SPCC rule testing requirement. For this example SPCC Plan, the owner of the farm has opted to hydrostatic test the 500-gallon UST at least every five years together with doing monthly manual tank gauging per the release detection methods specified in 40 CFR part 280. In addition, the owner uses a state-licensed UST tester to do the hydrostatic testing as required by the state for USTs regulated by the state’s UST regulation.   </a:t>
            </a:r>
          </a:p>
          <a:p>
            <a:endParaRPr lang="en-US" u="sng" smtClean="0"/>
          </a:p>
        </p:txBody>
      </p:sp>
      <p:sp>
        <p:nvSpPr>
          <p:cNvPr id="83972"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F81E4B5-181A-4023-85B0-9A3AE346381E}" type="slidenum">
              <a:rPr lang="en-US" sz="1300"/>
              <a:pPr eaLnBrk="1" hangingPunct="1"/>
              <a:t>35</a:t>
            </a:fld>
            <a:endParaRPr lang="en-US" sz="1300"/>
          </a:p>
        </p:txBody>
      </p:sp>
    </p:spTree>
    <p:extLst>
      <p:ext uri="{BB962C8B-B14F-4D97-AF65-F5344CB8AC3E}">
        <p14:creationId xmlns:p14="http://schemas.microsoft.com/office/powerpoint/2010/main" val="4240205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r>
              <a:rPr lang="en-US" u="sng" smtClean="0"/>
              <a:t>Instructions:</a:t>
            </a:r>
            <a:endParaRPr lang="en-US" smtClean="0"/>
          </a:p>
          <a:p>
            <a:r>
              <a:rPr lang="en-US" smtClean="0"/>
              <a:t>1. Check each box to indicate that you meet the requirements listed.</a:t>
            </a:r>
          </a:p>
        </p:txBody>
      </p:sp>
      <p:sp>
        <p:nvSpPr>
          <p:cNvPr id="84996"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F3AD873-4086-4671-A006-D74555BE75CA}" type="slidenum">
              <a:rPr lang="en-US" sz="1300"/>
              <a:pPr eaLnBrk="1" hangingPunct="1"/>
              <a:t>36</a:t>
            </a:fld>
            <a:endParaRPr lang="en-US" sz="1300"/>
          </a:p>
        </p:txBody>
      </p:sp>
    </p:spTree>
    <p:extLst>
      <p:ext uri="{BB962C8B-B14F-4D97-AF65-F5344CB8AC3E}">
        <p14:creationId xmlns:p14="http://schemas.microsoft.com/office/powerpoint/2010/main" val="245694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smtClean="0"/>
              <a:t>This attachment does not apply to the scenario, but an example is included.</a:t>
            </a:r>
          </a:p>
          <a:p>
            <a:endParaRPr lang="en-US" u="sng" smtClean="0"/>
          </a:p>
          <a:p>
            <a:r>
              <a:rPr lang="en-US" u="sng" smtClean="0"/>
              <a:t>Instructions:</a:t>
            </a:r>
            <a:endParaRPr lang="en-US" smtClean="0"/>
          </a:p>
          <a:p>
            <a:r>
              <a:rPr lang="en-US" smtClean="0"/>
              <a:t>Fill out Table G-19 for each training and briefing that occurs. Include the date, description of the training/briefing, and list attendees.</a:t>
            </a:r>
            <a:endParaRPr lang="en-US" u="sng" smtClean="0"/>
          </a:p>
        </p:txBody>
      </p:sp>
      <p:sp>
        <p:nvSpPr>
          <p:cNvPr id="86020"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41F66D3A-C383-4884-A59C-6424A7616BA7}" type="slidenum">
              <a:rPr lang="en-US" sz="1300"/>
              <a:pPr eaLnBrk="1" hangingPunct="1"/>
              <a:t>37</a:t>
            </a:fld>
            <a:endParaRPr lang="en-US" sz="1300"/>
          </a:p>
        </p:txBody>
      </p:sp>
    </p:spTree>
    <p:extLst>
      <p:ext uri="{BB962C8B-B14F-4D97-AF65-F5344CB8AC3E}">
        <p14:creationId xmlns:p14="http://schemas.microsoft.com/office/powerpoint/2010/main" val="2342891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u="sng" dirty="0" smtClean="0"/>
              <a:t>Instructions:</a:t>
            </a:r>
          </a:p>
          <a:p>
            <a:pPr marL="228600" indent="-228600">
              <a:buFontTx/>
              <a:buAutoNum type="arabicPeriod"/>
              <a:defRPr/>
            </a:pPr>
            <a:r>
              <a:rPr lang="en-US" dirty="0" smtClean="0"/>
              <a:t>Check the box to indicate that security measures are implemented to prevent unauthorized access.</a:t>
            </a:r>
          </a:p>
          <a:p>
            <a:pPr marL="228600" indent="-228600">
              <a:buFontTx/>
              <a:buAutoNum type="arabicPeriod"/>
              <a:defRPr/>
            </a:pPr>
            <a:r>
              <a:rPr lang="en-US" dirty="0" smtClean="0"/>
              <a:t>Provide a description security measures in place.</a:t>
            </a:r>
            <a:endParaRPr lang="en-US" dirty="0"/>
          </a:p>
        </p:txBody>
      </p:sp>
      <p:sp>
        <p:nvSpPr>
          <p:cNvPr id="87044"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177DC20-CCEE-4F02-B3CB-602A1E4CF049}" type="slidenum">
              <a:rPr lang="en-US" sz="1300"/>
              <a:pPr eaLnBrk="1" hangingPunct="1"/>
              <a:t>38</a:t>
            </a:fld>
            <a:endParaRPr lang="en-US" sz="1300"/>
          </a:p>
        </p:txBody>
      </p:sp>
    </p:spTree>
    <p:extLst>
      <p:ext uri="{BB962C8B-B14F-4D97-AF65-F5344CB8AC3E}">
        <p14:creationId xmlns:p14="http://schemas.microsoft.com/office/powerpoint/2010/main" val="3207690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u="sng" smtClean="0"/>
              <a:t>Instructions:</a:t>
            </a:r>
          </a:p>
          <a:p>
            <a:r>
              <a:rPr lang="en-US" smtClean="0"/>
              <a:t>1. Provide a description of emergency procedures and notifications in place in the event of a discharge to navigable waters or adjoining shorelines.</a:t>
            </a:r>
          </a:p>
        </p:txBody>
      </p:sp>
      <p:sp>
        <p:nvSpPr>
          <p:cNvPr id="88068"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1CFA1C7-852E-42FC-93ED-D809C5E55D6E}" type="slidenum">
              <a:rPr lang="en-US" sz="1300"/>
              <a:pPr eaLnBrk="1" hangingPunct="1"/>
              <a:t>39</a:t>
            </a:fld>
            <a:endParaRPr lang="en-US" sz="1300"/>
          </a:p>
        </p:txBody>
      </p:sp>
    </p:spTree>
    <p:extLst>
      <p:ext uri="{BB962C8B-B14F-4D97-AF65-F5344CB8AC3E}">
        <p14:creationId xmlns:p14="http://schemas.microsoft.com/office/powerpoint/2010/main" val="1979712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u="sng" dirty="0" smtClean="0"/>
              <a:t>Instructions:</a:t>
            </a:r>
          </a:p>
          <a:p>
            <a:pPr marL="228600" indent="-228600">
              <a:buFontTx/>
              <a:buAutoNum type="arabicPeriod"/>
              <a:defRPr/>
            </a:pPr>
            <a:r>
              <a:rPr lang="en-US" dirty="0" smtClean="0"/>
              <a:t>Provide contact information for the cleanup contractors and key facility personnel. </a:t>
            </a:r>
          </a:p>
          <a:p>
            <a:pPr marL="228600" indent="-228600">
              <a:buFontTx/>
              <a:buAutoNum type="arabicPeriod"/>
              <a:defRPr/>
            </a:pPr>
            <a:endParaRPr lang="en-US" dirty="0" smtClean="0"/>
          </a:p>
          <a:p>
            <a:pPr>
              <a:defRPr/>
            </a:pPr>
            <a:r>
              <a:rPr lang="en-US" u="sng" dirty="0" smtClean="0"/>
              <a:t>Supplemental Information:</a:t>
            </a:r>
          </a:p>
          <a:p>
            <a:pPr>
              <a:defRPr/>
            </a:pPr>
            <a:r>
              <a:rPr lang="en-US" dirty="0" smtClean="0"/>
              <a:t>Owners or operators of SPCC-regulated facilities are not required to have signed contracts or agreements with cleanup contractors under the SPCC rule.  Although no formal written agreement to respond is required by the SPCC rule, the owner or operator must identify phone numbers for the facility response coordinator, National Response Center, cleanup contractors with whom you have an agreement for response, and all appropriate Federal, State, and local agencies who must be contacted in case of a discharge to navigable waters or adjoining shorelines. </a:t>
            </a:r>
            <a:endParaRPr lang="en-US" u="sng" dirty="0"/>
          </a:p>
        </p:txBody>
      </p:sp>
      <p:sp>
        <p:nvSpPr>
          <p:cNvPr id="89092"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3583D2F-F9BF-4AFA-BD5D-19E7AC2FAFA5}" type="slidenum">
              <a:rPr lang="en-US" sz="1300"/>
              <a:pPr eaLnBrk="1" hangingPunct="1"/>
              <a:t>40</a:t>
            </a:fld>
            <a:endParaRPr lang="en-US" sz="1300"/>
          </a:p>
        </p:txBody>
      </p:sp>
    </p:spTree>
    <p:extLst>
      <p:ext uri="{BB962C8B-B14F-4D97-AF65-F5344CB8AC3E}">
        <p14:creationId xmlns:p14="http://schemas.microsoft.com/office/powerpoint/2010/main" val="1510348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smtClean="0"/>
              <a:t>This attachment does not apply to the scenario, but an example is included.</a:t>
            </a:r>
          </a:p>
          <a:p>
            <a:endParaRPr lang="en-US" smtClean="0"/>
          </a:p>
          <a:p>
            <a:r>
              <a:rPr lang="en-US" u="sng" smtClean="0"/>
              <a:t>Instructions:</a:t>
            </a:r>
          </a:p>
          <a:p>
            <a:r>
              <a:rPr lang="en-US" smtClean="0"/>
              <a:t>Fill out Table G-20 if a discharge occurs. This information will be provided to National Response Center.</a:t>
            </a:r>
          </a:p>
        </p:txBody>
      </p:sp>
      <p:sp>
        <p:nvSpPr>
          <p:cNvPr id="90116"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1B5F7EC-F380-4721-AA0C-FA361B2A3F0E}" type="slidenum">
              <a:rPr lang="en-US" sz="1300"/>
              <a:pPr eaLnBrk="1" hangingPunct="1"/>
              <a:t>42</a:t>
            </a:fld>
            <a:endParaRPr lang="en-US" sz="1300"/>
          </a:p>
        </p:txBody>
      </p:sp>
    </p:spTree>
    <p:extLst>
      <p:ext uri="{BB962C8B-B14F-4D97-AF65-F5344CB8AC3E}">
        <p14:creationId xmlns:p14="http://schemas.microsoft.com/office/powerpoint/2010/main" val="291170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E17BDF1-E97F-44FA-8CF3-FCD1413E14AC}" type="slidenum">
              <a:rPr lang="en-US" sz="1300"/>
              <a:pPr eaLnBrk="1" hangingPunct="1"/>
              <a:t>3</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53464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u="sng" smtClean="0"/>
              <a:t>Supplemental Information:</a:t>
            </a:r>
          </a:p>
          <a:p>
            <a:r>
              <a:rPr lang="en-US" smtClean="0"/>
              <a:t>Note that notifying the NRC of oil discharges and reporting specified oil spill information to the EPA Regional Administrator are two different requirements. 40 CFR part 110, Discharge of Oil regulation, requires any person in charge of a facility or vessel that discharges a reportable harmful quantity of oil to immediately notify the NRC of the discharge. The rule identifies a harmful quantity as one that violates applicable water quality standards; or causes a film or sheen upon or discoloration of the surface of the water or adjoining shorelines or cause a sludge or emulsion to be deposited beneath the surface of the water or upon adjoining shorelines (see subsection 7 above). In addition, a facility regulated by the SPCC rule must report specific discharge information to the EPA when the facility has certain types of reportable discharges as prescribed in the rule (see Item 8 above).  </a:t>
            </a:r>
          </a:p>
          <a:p>
            <a:endParaRPr lang="en-US" smtClean="0"/>
          </a:p>
          <a:p>
            <a:r>
              <a:rPr lang="en-US" smtClean="0"/>
              <a:t>This sample plan only addresses Section A. Sections B and C are not applicable for most farms unless they also have oil production.</a:t>
            </a:r>
          </a:p>
          <a:p>
            <a:endParaRPr lang="en-US" smtClean="0"/>
          </a:p>
          <a:p>
            <a:r>
              <a:rPr lang="en-US" smtClean="0"/>
              <a:t>These sections are not applicable to the farm addressed in this sample plan. </a:t>
            </a:r>
          </a:p>
          <a:p>
            <a:r>
              <a:rPr lang="en-US" b="1" smtClean="0"/>
              <a:t/>
            </a:r>
            <a:br>
              <a:rPr lang="en-US" b="1" smtClean="0"/>
            </a:br>
            <a:endParaRPr lang="en-US" smtClean="0"/>
          </a:p>
        </p:txBody>
      </p:sp>
      <p:sp>
        <p:nvSpPr>
          <p:cNvPr id="91140"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BA44131-411A-417F-9F2E-0BBEF346050E}" type="slidenum">
              <a:rPr lang="en-US" sz="1300"/>
              <a:pPr eaLnBrk="1" hangingPunct="1"/>
              <a:t>43</a:t>
            </a:fld>
            <a:endParaRPr lang="en-US" sz="1300"/>
          </a:p>
        </p:txBody>
      </p:sp>
    </p:spTree>
    <p:extLst>
      <p:ext uri="{BB962C8B-B14F-4D97-AF65-F5344CB8AC3E}">
        <p14:creationId xmlns:p14="http://schemas.microsoft.com/office/powerpoint/2010/main" val="2117818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u="sng" smtClean="0"/>
              <a:t>Instructions:</a:t>
            </a:r>
          </a:p>
          <a:p>
            <a:r>
              <a:rPr lang="en-US" smtClean="0"/>
              <a:t>Fill out the Dike Drainage Log as appropriate. Include the date, which activities occurred, observations and have the inspector sign the log.</a:t>
            </a:r>
          </a:p>
        </p:txBody>
      </p:sp>
      <p:sp>
        <p:nvSpPr>
          <p:cNvPr id="92164"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6151513-3F34-424A-AE65-9566EB1CA41E}" type="slidenum">
              <a:rPr lang="en-US" sz="1300"/>
              <a:pPr eaLnBrk="1" hangingPunct="1"/>
              <a:t>45</a:t>
            </a:fld>
            <a:endParaRPr lang="en-US" sz="1300"/>
          </a:p>
        </p:txBody>
      </p:sp>
    </p:spTree>
    <p:extLst>
      <p:ext uri="{BB962C8B-B14F-4D97-AF65-F5344CB8AC3E}">
        <p14:creationId xmlns:p14="http://schemas.microsoft.com/office/powerpoint/2010/main" val="634171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u="sng" smtClean="0"/>
              <a:t>Supplemental Information:</a:t>
            </a:r>
            <a:endParaRPr lang="en-US" i="1" u="sng" smtClean="0"/>
          </a:p>
          <a:p>
            <a:r>
              <a:rPr lang="en-CA" smtClean="0"/>
              <a:t>In this example, the farmer has elected to use STI’s SP001, tank inspection and testing standard; this standard  is an example of an industry inspection standard that can be used to conduct inspections and formal tank testing. Under this standard, inspection and integrity test requirements depend on the spill risk posed by the tank; tanks posing higher spill risks have more inspection and integrity test requirements. In this example farm facility, a 1,200-gallon slop oil AST rests on the ground within an earthen berm. As the tank bottom is in direct contact with the ground, it is notlikely that a leak from the tank bottom would be seen. Note that a metal tank in direct contact with the ground soil is subject to corrosion. According to STI SP001, the earthen berm provides a method of spill control but not a method of continuous release detection due to the tank being in direct contact with the ground. This standard defines continuous release detection as a method that allows the facility operator to visually detect releases. Examples are double-wall or double-bottom ASTs with the space between the walls capable of being tested and monitored for releases. Other examples include ASTs that are raised above the ground with supports, grating or with release prevention barriers under the tank, such as liners, steel, and/or concrete.  Consequently, the 1,200-gallon slop oil tank in this example facility poses a higher spill risk than a 1,200-gallon tank elevated on supports with a concrete pad underneath it in the berm.  According to STI SP001, in addition to monthly and annual visual inspections in the standard, the example facility’s 1,200-gallon tank also requires formal external inspections by a certified tank inspector and leak tests by the facility every 10 years.  </a:t>
            </a:r>
            <a:endParaRPr lang="en-US" b="1" smtClean="0"/>
          </a:p>
          <a:p>
            <a:endParaRPr lang="en-US" u="sng" smtClean="0"/>
          </a:p>
        </p:txBody>
      </p:sp>
      <p:sp>
        <p:nvSpPr>
          <p:cNvPr id="93188"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705CCE0-BF44-49BD-ACC7-157E9FF5AE63}" type="slidenum">
              <a:rPr lang="en-US" sz="1300"/>
              <a:pPr eaLnBrk="1" hangingPunct="1"/>
              <a:t>47</a:t>
            </a:fld>
            <a:endParaRPr lang="en-US" sz="1300"/>
          </a:p>
        </p:txBody>
      </p:sp>
    </p:spTree>
    <p:extLst>
      <p:ext uri="{BB962C8B-B14F-4D97-AF65-F5344CB8AC3E}">
        <p14:creationId xmlns:p14="http://schemas.microsoft.com/office/powerpoint/2010/main" val="3935891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u="sng" smtClean="0"/>
              <a:t>Instructions:</a:t>
            </a:r>
          </a:p>
          <a:p>
            <a:r>
              <a:rPr lang="en-US" smtClean="0"/>
              <a:t>Fill out Table G-15 if applicable.</a:t>
            </a:r>
          </a:p>
          <a:p>
            <a:endParaRPr lang="en-US" u="sng" smtClean="0"/>
          </a:p>
          <a:p>
            <a:r>
              <a:rPr lang="en-US" u="sng" smtClean="0"/>
              <a:t>Supplemental Information:</a:t>
            </a:r>
          </a:p>
          <a:p>
            <a:r>
              <a:rPr lang="en-US" smtClean="0"/>
              <a:t>The facility does not have regulated oil-filled operational equipment, so the contingency plan is not applicable.</a:t>
            </a:r>
          </a:p>
          <a:p>
            <a:endParaRPr lang="en-US" smtClean="0"/>
          </a:p>
          <a:p>
            <a:r>
              <a:rPr lang="en-US" smtClean="0"/>
              <a:t>The SPCC Guidance for Regional Inspectors, EPA 550-B-05-001 provides further details on the use of the oil spill contingency plan to meet specific regulatory requirements and options.</a:t>
            </a:r>
            <a:endParaRPr lang="en-US" b="1" smtClean="0"/>
          </a:p>
          <a:p>
            <a:endParaRPr lang="en-US" smtClean="0"/>
          </a:p>
        </p:txBody>
      </p:sp>
      <p:sp>
        <p:nvSpPr>
          <p:cNvPr id="94212"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847B6E6A-BE07-4FDC-B7DA-6B87C1938137}" type="slidenum">
              <a:rPr lang="en-US" sz="1300"/>
              <a:pPr eaLnBrk="1" hangingPunct="1"/>
              <a:t>49</a:t>
            </a:fld>
            <a:endParaRPr lang="en-US" sz="1300"/>
          </a:p>
        </p:txBody>
      </p:sp>
    </p:spTree>
    <p:extLst>
      <p:ext uri="{BB962C8B-B14F-4D97-AF65-F5344CB8AC3E}">
        <p14:creationId xmlns:p14="http://schemas.microsoft.com/office/powerpoint/2010/main" val="3219559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B5DBE5A-2CCC-4230-ABB9-7EB60762C9D2}" type="slidenum">
              <a:rPr lang="en-US" sz="1300"/>
              <a:pPr eaLnBrk="1" hangingPunct="1"/>
              <a:t>50</a:t>
            </a:fld>
            <a:endParaRPr 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27428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FE2E0660-775A-4E5A-AF1E-4B5A5651B163}" type="slidenum">
              <a:rPr lang="en-US" sz="1300"/>
              <a:pPr eaLnBrk="1" hangingPunct="1"/>
              <a:t>4</a:t>
            </a:fld>
            <a:endParaRPr lang="en-US" sz="13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74725" y="4560888"/>
            <a:ext cx="5365750" cy="4319587"/>
          </a:xfrm>
          <a:noFill/>
        </p:spPr>
        <p:txBody>
          <a:bodyPr/>
          <a:lstStyle/>
          <a:p>
            <a:pPr eaLnBrk="1" hangingPunct="1"/>
            <a:r>
              <a:rPr lang="en-US" smtClean="0"/>
              <a:t>SPCC Applicability</a:t>
            </a:r>
          </a:p>
        </p:txBody>
      </p:sp>
    </p:spTree>
    <p:extLst>
      <p:ext uri="{BB962C8B-B14F-4D97-AF65-F5344CB8AC3E}">
        <p14:creationId xmlns:p14="http://schemas.microsoft.com/office/powerpoint/2010/main" val="204690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1AB8CA3D-8730-4F62-8720-1C722CA900E2}" type="slidenum">
              <a:rPr lang="en-US" sz="1300"/>
              <a:pPr eaLnBrk="1" hangingPunct="1"/>
              <a:t>5</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74725" y="4560888"/>
            <a:ext cx="5365750" cy="4319587"/>
          </a:xfrm>
          <a:noFill/>
        </p:spPr>
        <p:txBody>
          <a:bodyPr/>
          <a:lstStyle/>
          <a:p>
            <a:pPr eaLnBrk="1" hangingPunct="1"/>
            <a:endParaRPr lang="en-US" smtClean="0"/>
          </a:p>
        </p:txBody>
      </p:sp>
    </p:spTree>
    <p:extLst>
      <p:ext uri="{BB962C8B-B14F-4D97-AF65-F5344CB8AC3E}">
        <p14:creationId xmlns:p14="http://schemas.microsoft.com/office/powerpoint/2010/main" val="44826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A8BA3BA-3909-4B74-9322-BA9A0296032A}" type="slidenum">
              <a:rPr lang="en-US" sz="1300"/>
              <a:pPr eaLnBrk="1" hangingPunct="1"/>
              <a:t>8</a:t>
            </a:fld>
            <a:endParaRPr lang="en-US"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68772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b="1" smtClean="0"/>
              <a:t>Oil Container Inventory: </a:t>
            </a:r>
            <a:endParaRPr lang="en-US" smtClean="0"/>
          </a:p>
          <a:p>
            <a:r>
              <a:rPr lang="en-US" smtClean="0"/>
              <a:t>The following containers are subject to the SPCC rule: </a:t>
            </a:r>
          </a:p>
          <a:p>
            <a:r>
              <a:rPr lang="en-US" i="1" smtClean="0"/>
              <a:t>Stationary aboveground bulk storage containers:  (Stationary and mobile/portable aboveground oil storage containers are subject to the SPCC rule and count toward the Qualified Facility criteria threshold).</a:t>
            </a:r>
            <a:endParaRPr lang="en-US" smtClean="0"/>
          </a:p>
          <a:p>
            <a:r>
              <a:rPr lang="en-US" smtClean="0"/>
              <a:t>• 2,500-gallon off-road diesel AST </a:t>
            </a:r>
          </a:p>
          <a:p>
            <a:r>
              <a:rPr lang="en-US" smtClean="0"/>
              <a:t>• 2,500-gallon on-road diesel AST </a:t>
            </a:r>
          </a:p>
          <a:p>
            <a:r>
              <a:rPr lang="en-US" smtClean="0"/>
              <a:t>• 500-gallon gasoline AST </a:t>
            </a:r>
          </a:p>
          <a:p>
            <a:r>
              <a:rPr lang="en-US" smtClean="0"/>
              <a:t>• 1,200-gallon slop oil AST </a:t>
            </a:r>
          </a:p>
          <a:p>
            <a:r>
              <a:rPr lang="en-US" b="1" i="1" smtClean="0"/>
              <a:t>Total capacity = 6,700 gallons </a:t>
            </a:r>
            <a:endParaRPr lang="en-US" smtClean="0"/>
          </a:p>
          <a:p>
            <a:endParaRPr lang="en-US" i="1" smtClean="0"/>
          </a:p>
          <a:p>
            <a:r>
              <a:rPr lang="en-US" i="1" smtClean="0"/>
              <a:t>Mobile/portable containers: </a:t>
            </a:r>
            <a:endParaRPr lang="en-US" smtClean="0"/>
          </a:p>
          <a:p>
            <a:r>
              <a:rPr lang="en-US" smtClean="0"/>
              <a:t>• Truck with two nurse tanks </a:t>
            </a:r>
          </a:p>
          <a:p>
            <a:r>
              <a:rPr lang="en-US" smtClean="0"/>
              <a:t>     - 500-gallon off-road diesel nurse tank mounted on a trailer </a:t>
            </a:r>
          </a:p>
          <a:p>
            <a:r>
              <a:rPr lang="en-US" smtClean="0"/>
              <a:t>     - 115-gallon on-road diesel nurse tank situated in the truck bed </a:t>
            </a:r>
          </a:p>
          <a:p>
            <a:r>
              <a:rPr lang="en-US" smtClean="0"/>
              <a:t>• 250-gallon motor oil tote </a:t>
            </a:r>
          </a:p>
          <a:p>
            <a:r>
              <a:rPr lang="en-US" smtClean="0"/>
              <a:t>• 250-gallon waste oil tote </a:t>
            </a:r>
          </a:p>
          <a:p>
            <a:r>
              <a:rPr lang="en-US" smtClean="0"/>
              <a:t>• 55-gallon hydraulic oil drum </a:t>
            </a:r>
          </a:p>
          <a:p>
            <a:r>
              <a:rPr lang="en-US" smtClean="0"/>
              <a:t>• 55-gallon lubrication oil drum </a:t>
            </a:r>
          </a:p>
          <a:p>
            <a:r>
              <a:rPr lang="en-US" smtClean="0"/>
              <a:t>• 55-gallon adjuvant oil drum </a:t>
            </a:r>
          </a:p>
          <a:p>
            <a:r>
              <a:rPr lang="en-US" b="1" i="1" smtClean="0"/>
              <a:t>Total capacity = 1,280 gallons </a:t>
            </a:r>
            <a:endParaRPr lang="en-US" smtClean="0"/>
          </a:p>
          <a:p>
            <a:endParaRPr lang="en-US" i="1" smtClean="0"/>
          </a:p>
          <a:p>
            <a:r>
              <a:rPr lang="en-US" i="1" smtClean="0"/>
              <a:t>Completely buried storage tanks: (Completely buried tanks are subject to the SPCC rule but do not count toward the Qualified Facility criteria threshold).</a:t>
            </a:r>
            <a:endParaRPr lang="en-US" smtClean="0"/>
          </a:p>
          <a:p>
            <a:r>
              <a:rPr lang="en-US" smtClean="0"/>
              <a:t>• 500-gallon gasoline UST (which is not regulated by the UST rule and thus regulated by the SPCC rule) </a:t>
            </a:r>
          </a:p>
          <a:p>
            <a:endParaRPr lang="en-US" smtClean="0"/>
          </a:p>
          <a:p>
            <a:r>
              <a:rPr lang="en-US" smtClean="0"/>
              <a:t>Exempt containers do not count toward the facility total oil storage capacity and are not subject to any SPCC rule requirements (though the owner or operator must still prevent spills from these containers and report any spills that reach navigable waters or adjoining shorelines). </a:t>
            </a:r>
          </a:p>
          <a:p>
            <a:r>
              <a:rPr lang="en-US" smtClean="0"/>
              <a:t>The following containers in this example are exempt from the SPCC rule: </a:t>
            </a:r>
          </a:p>
          <a:p>
            <a:r>
              <a:rPr lang="en-US" smtClean="0"/>
              <a:t>• 2 - 250-gallon residential heating oil tanks </a:t>
            </a:r>
          </a:p>
          <a:p>
            <a:r>
              <a:rPr lang="en-US" smtClean="0"/>
              <a:t>• 10-gallon onboard tank in a portable diesel generator </a:t>
            </a:r>
          </a:p>
          <a:p>
            <a:r>
              <a:rPr lang="en-US" smtClean="0"/>
              <a:t>• 1,000-gallon tank on the pesticide groundboom sprayer </a:t>
            </a:r>
          </a:p>
          <a:p>
            <a:r>
              <a:rPr lang="en-US" smtClean="0"/>
              <a:t>• 1,000-gallon pesticide mix tank mounted on a trailer </a:t>
            </a:r>
          </a:p>
          <a:p>
            <a:r>
              <a:rPr lang="en-US" smtClean="0"/>
              <a:t>• All motive power containers, such as the fuel tanks on tractors,  combines, trucks, and other vehicles, which are used primarily to power the movement of the vehicle including onboard oil-filled operational equipment </a:t>
            </a:r>
          </a:p>
          <a:p>
            <a:r>
              <a:rPr lang="en-US" smtClean="0"/>
              <a:t>• Any bulk storage container or oil-filled operational equipment that has a capacity of less than 55 gallons (such as the 2.5-gallon containers of adjuvant oils, quart containers of turpentine, gallon containers of mineral spirit, and 5-gallon gas cans) </a:t>
            </a:r>
          </a:p>
          <a:p>
            <a:r>
              <a:rPr lang="en-US" smtClean="0"/>
              <a:t>• 1,000-gallon LP gas tank associated with the corn dryer </a:t>
            </a:r>
          </a:p>
          <a:p>
            <a:endParaRPr lang="en-US" smtClean="0"/>
          </a:p>
        </p:txBody>
      </p:sp>
      <p:sp>
        <p:nvSpPr>
          <p:cNvPr id="67588"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3A459957-884F-4A17-A07F-AEF4394172A9}" type="slidenum">
              <a:rPr lang="en-US" sz="1300"/>
              <a:pPr eaLnBrk="1" hangingPunct="1"/>
              <a:t>11</a:t>
            </a:fld>
            <a:endParaRPr lang="en-US" sz="1300"/>
          </a:p>
        </p:txBody>
      </p:sp>
    </p:spTree>
    <p:extLst>
      <p:ext uri="{BB962C8B-B14F-4D97-AF65-F5344CB8AC3E}">
        <p14:creationId xmlns:p14="http://schemas.microsoft.com/office/powerpoint/2010/main" val="2284525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smtClean="0"/>
          </a:p>
        </p:txBody>
      </p:sp>
      <p:sp>
        <p:nvSpPr>
          <p:cNvPr id="68612"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61D863E0-B40D-4B06-8C9C-ABA8D93F70E1}" type="slidenum">
              <a:rPr lang="en-US" sz="1300"/>
              <a:pPr eaLnBrk="1" hangingPunct="1"/>
              <a:t>17</a:t>
            </a:fld>
            <a:endParaRPr lang="en-US" sz="1300"/>
          </a:p>
        </p:txBody>
      </p:sp>
    </p:spTree>
    <p:extLst>
      <p:ext uri="{BB962C8B-B14F-4D97-AF65-F5344CB8AC3E}">
        <p14:creationId xmlns:p14="http://schemas.microsoft.com/office/powerpoint/2010/main" val="65945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u="sng" dirty="0" smtClean="0"/>
              <a:t>Instructions:</a:t>
            </a:r>
          </a:p>
          <a:p>
            <a:pPr marL="228600" indent="-228600">
              <a:buFontTx/>
              <a:buAutoNum type="arabicPeriod"/>
              <a:defRPr/>
            </a:pPr>
            <a:r>
              <a:rPr lang="en-US" dirty="0" smtClean="0"/>
              <a:t>Provide </a:t>
            </a:r>
            <a:r>
              <a:rPr lang="en-US" u="sng" dirty="0" smtClean="0"/>
              <a:t>all</a:t>
            </a:r>
            <a:r>
              <a:rPr lang="en-US" dirty="0" smtClean="0"/>
              <a:t> requested information including:</a:t>
            </a:r>
          </a:p>
          <a:p>
            <a:pPr marL="628650" lvl="1" indent="-171450">
              <a:buFontTx/>
              <a:buChar char="-"/>
              <a:defRPr/>
            </a:pPr>
            <a:r>
              <a:rPr lang="en-US" dirty="0" smtClean="0"/>
              <a:t>Facility name, address, county and phone number</a:t>
            </a:r>
          </a:p>
          <a:p>
            <a:pPr marL="628650" lvl="1" indent="-171450">
              <a:buFontTx/>
              <a:buChar char="-"/>
              <a:defRPr/>
            </a:pPr>
            <a:r>
              <a:rPr lang="en-US" dirty="0" smtClean="0"/>
              <a:t>Owner/operator name, address, county and phone number</a:t>
            </a:r>
          </a:p>
          <a:p>
            <a:pPr>
              <a:defRPr/>
            </a:pPr>
            <a:endParaRPr lang="en-US" dirty="0" smtClean="0"/>
          </a:p>
          <a:p>
            <a:pPr>
              <a:defRPr/>
            </a:pPr>
            <a:endParaRPr lang="en-US" i="1" dirty="0">
              <a:solidFill>
                <a:srgbClr val="FF0000"/>
              </a:solidFill>
            </a:endParaRPr>
          </a:p>
        </p:txBody>
      </p:sp>
      <p:sp>
        <p:nvSpPr>
          <p:cNvPr id="69636" name="Slide Number Placeholder 3"/>
          <p:cNvSpPr>
            <a:spLocks noGrp="1"/>
          </p:cNvSpPr>
          <p:nvPr>
            <p:ph type="sldNum" sz="quarter" idx="5"/>
          </p:nvPr>
        </p:nvSpPr>
        <p:spPr>
          <a:noFill/>
        </p:spPr>
        <p:txBody>
          <a:bodyPr/>
          <a:lstStyle>
            <a:lvl1pPr defTabSz="966788" eaLnBrk="0" hangingPunct="0">
              <a:defRPr sz="1400">
                <a:solidFill>
                  <a:schemeClr val="tx1"/>
                </a:solidFill>
                <a:latin typeface="Arial" panose="020B0604020202020204" pitchFamily="34" charset="0"/>
              </a:defRPr>
            </a:lvl1pPr>
            <a:lvl2pPr marL="742950" indent="-285750" defTabSz="966788" eaLnBrk="0" hangingPunct="0">
              <a:defRPr sz="1400">
                <a:solidFill>
                  <a:schemeClr val="tx1"/>
                </a:solidFill>
                <a:latin typeface="Arial" panose="020B0604020202020204" pitchFamily="34" charset="0"/>
              </a:defRPr>
            </a:lvl2pPr>
            <a:lvl3pPr marL="1143000" indent="-228600" defTabSz="966788" eaLnBrk="0" hangingPunct="0">
              <a:defRPr sz="1400">
                <a:solidFill>
                  <a:schemeClr val="tx1"/>
                </a:solidFill>
                <a:latin typeface="Arial" panose="020B0604020202020204" pitchFamily="34" charset="0"/>
              </a:defRPr>
            </a:lvl3pPr>
            <a:lvl4pPr marL="1600200" indent="-228600" defTabSz="966788" eaLnBrk="0" hangingPunct="0">
              <a:defRPr sz="1400">
                <a:solidFill>
                  <a:schemeClr val="tx1"/>
                </a:solidFill>
                <a:latin typeface="Arial" panose="020B0604020202020204" pitchFamily="34" charset="0"/>
              </a:defRPr>
            </a:lvl4pPr>
            <a:lvl5pPr marL="2057400" indent="-228600" defTabSz="966788" eaLnBrk="0" hangingPunct="0">
              <a:defRPr sz="1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210D1376-54FA-4887-986F-419089FC6BED}" type="slidenum">
              <a:rPr lang="en-US" sz="1300"/>
              <a:pPr eaLnBrk="1" hangingPunct="1"/>
              <a:t>18</a:t>
            </a:fld>
            <a:endParaRPr lang="en-US" sz="1300"/>
          </a:p>
        </p:txBody>
      </p:sp>
    </p:spTree>
    <p:extLst>
      <p:ext uri="{BB962C8B-B14F-4D97-AF65-F5344CB8AC3E}">
        <p14:creationId xmlns:p14="http://schemas.microsoft.com/office/powerpoint/2010/main" val="305933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304800" y="0"/>
            <a:ext cx="1066800" cy="6858000"/>
          </a:xfrm>
          <a:prstGeom prst="rect">
            <a:avLst/>
          </a:prstGeom>
          <a:gradFill rotWithShape="1">
            <a:gsLst>
              <a:gs pos="0">
                <a:srgbClr val="003399"/>
              </a:gs>
              <a:gs pos="100000">
                <a:srgbClr val="7691C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4" name="Text Box 8"/>
          <p:cNvSpPr txBox="1">
            <a:spLocks noChangeArrowheads="1"/>
          </p:cNvSpPr>
          <p:nvPr userDrawn="1"/>
        </p:nvSpPr>
        <p:spPr bwMode="auto">
          <a:xfrm>
            <a:off x="0" y="6248400"/>
            <a:ext cx="9144000" cy="304800"/>
          </a:xfrm>
          <a:prstGeom prst="rect">
            <a:avLst/>
          </a:prstGeom>
          <a:gradFill rotWithShape="1">
            <a:gsLst>
              <a:gs pos="0">
                <a:srgbClr val="66FFCC"/>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spcBef>
                <a:spcPct val="50000"/>
              </a:spcBef>
              <a:defRPr/>
            </a:pPr>
            <a:endParaRPr lang="en-US" smtClean="0"/>
          </a:p>
        </p:txBody>
      </p:sp>
      <p:sp>
        <p:nvSpPr>
          <p:cNvPr id="5" name="Rectangle 9"/>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
        <p:nvSpPr>
          <p:cNvPr id="3074" name="Rectangle 2"/>
          <p:cNvSpPr>
            <a:spLocks noGrp="1" noChangeArrowheads="1"/>
          </p:cNvSpPr>
          <p:nvPr>
            <p:ph type="ctrTitle"/>
          </p:nvPr>
        </p:nvSpPr>
        <p:spPr>
          <a:xfrm>
            <a:off x="1828800" y="1600200"/>
            <a:ext cx="6096000" cy="1905000"/>
          </a:xfrm>
        </p:spPr>
        <p:txBody>
          <a:bodyPr/>
          <a:lstStyle>
            <a:lvl1pPr algn="l">
              <a:defRPr sz="5400">
                <a:solidFill>
                  <a:srgbClr val="003399"/>
                </a:solidFill>
                <a:effectLst>
                  <a:outerShdw blurRad="38100" dist="38100" dir="2700000" algn="tl">
                    <a:srgbClr val="C0C0C0"/>
                  </a:outerShdw>
                </a:effectLst>
              </a:defRPr>
            </a:lvl1pPr>
          </a:lstStyle>
          <a:p>
            <a:pPr lvl="0"/>
            <a:r>
              <a:rPr lang="en-US" noProof="0" smtClean="0"/>
              <a:t>Click to edit Master 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7010400" y="6245225"/>
            <a:ext cx="2133600" cy="476250"/>
          </a:xfrm>
        </p:spPr>
        <p:txBody>
          <a:bodyPr/>
          <a:lstStyle>
            <a:lvl1pPr>
              <a:defRPr/>
            </a:lvl1pPr>
          </a:lstStyle>
          <a:p>
            <a:fld id="{C58ECAD0-3D46-49B0-9FA0-2C9D18F0825F}" type="slidenum">
              <a:rPr lang="en-US"/>
              <a:pPr/>
              <a:t>‹#›</a:t>
            </a:fld>
            <a:endParaRPr lang="en-US"/>
          </a:p>
        </p:txBody>
      </p:sp>
    </p:spTree>
    <p:extLst>
      <p:ext uri="{BB962C8B-B14F-4D97-AF65-F5344CB8AC3E}">
        <p14:creationId xmlns:p14="http://schemas.microsoft.com/office/powerpoint/2010/main" val="302206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0E7677-7AE4-4EC3-BC32-0487242B7D17}" type="slidenum">
              <a:rPr lang="en-US"/>
              <a:pPr/>
              <a:t>‹#›</a:t>
            </a:fld>
            <a:endParaRPr lang="en-US"/>
          </a:p>
        </p:txBody>
      </p:sp>
    </p:spTree>
    <p:extLst>
      <p:ext uri="{BB962C8B-B14F-4D97-AF65-F5344CB8AC3E}">
        <p14:creationId xmlns:p14="http://schemas.microsoft.com/office/powerpoint/2010/main" val="423262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64CECD5-2D1C-4302-899F-126C4295603B}" type="slidenum">
              <a:rPr lang="en-US"/>
              <a:pPr/>
              <a:t>‹#›</a:t>
            </a:fld>
            <a:endParaRPr lang="en-US"/>
          </a:p>
        </p:txBody>
      </p:sp>
    </p:spTree>
    <p:extLst>
      <p:ext uri="{BB962C8B-B14F-4D97-AF65-F5344CB8AC3E}">
        <p14:creationId xmlns:p14="http://schemas.microsoft.com/office/powerpoint/2010/main" val="840489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B77CFE-AEAC-4729-ABAD-BCF6A2F29DE4}" type="slidenum">
              <a:rPr lang="en-US"/>
              <a:pPr/>
              <a:t>‹#›</a:t>
            </a:fld>
            <a:endParaRPr lang="en-US"/>
          </a:p>
        </p:txBody>
      </p:sp>
    </p:spTree>
    <p:extLst>
      <p:ext uri="{BB962C8B-B14F-4D97-AF65-F5344CB8AC3E}">
        <p14:creationId xmlns:p14="http://schemas.microsoft.com/office/powerpoint/2010/main" val="583478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0017C271-9974-45C2-8910-CCC322F804C0}" type="slidenum">
              <a:rPr lang="en-US"/>
              <a:pPr/>
              <a:t>‹#›</a:t>
            </a:fld>
            <a:endParaRPr lang="en-US"/>
          </a:p>
        </p:txBody>
      </p:sp>
    </p:spTree>
    <p:extLst>
      <p:ext uri="{BB962C8B-B14F-4D97-AF65-F5344CB8AC3E}">
        <p14:creationId xmlns:p14="http://schemas.microsoft.com/office/powerpoint/2010/main" val="2176206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995BBF-61BF-44A0-BDEE-7A08139157CB}" type="slidenum">
              <a:rPr lang="en-US"/>
              <a:pPr/>
              <a:t>‹#›</a:t>
            </a:fld>
            <a:endParaRPr lang="en-US"/>
          </a:p>
        </p:txBody>
      </p:sp>
    </p:spTree>
    <p:extLst>
      <p:ext uri="{BB962C8B-B14F-4D97-AF65-F5344CB8AC3E}">
        <p14:creationId xmlns:p14="http://schemas.microsoft.com/office/powerpoint/2010/main" val="3225286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F0266F6-0E13-4B34-A08A-9E8F83D93B17}" type="slidenum">
              <a:rPr lang="en-US"/>
              <a:pPr/>
              <a:t>‹#›</a:t>
            </a:fld>
            <a:endParaRPr lang="en-US"/>
          </a:p>
        </p:txBody>
      </p:sp>
    </p:spTree>
    <p:extLst>
      <p:ext uri="{BB962C8B-B14F-4D97-AF65-F5344CB8AC3E}">
        <p14:creationId xmlns:p14="http://schemas.microsoft.com/office/powerpoint/2010/main" val="283376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sz="3600">
                <a:solidFill>
                  <a:srgbClr val="FFFF6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245225"/>
            <a:ext cx="2133600" cy="476250"/>
          </a:xfrm>
        </p:spPr>
        <p:txBody>
          <a:bodyPr/>
          <a:lstStyle>
            <a:lvl1pPr>
              <a:defRPr>
                <a:solidFill>
                  <a:srgbClr val="FFFFCC"/>
                </a:solidFill>
              </a:defRPr>
            </a:lvl1pPr>
          </a:lstStyle>
          <a:p>
            <a:fld id="{04E0605B-724F-40CA-9272-6AAC6E25F0CF}" type="slidenum">
              <a:rPr lang="en-US"/>
              <a:pPr/>
              <a:t>‹#›</a:t>
            </a:fld>
            <a:endParaRPr lang="en-US"/>
          </a:p>
        </p:txBody>
      </p:sp>
    </p:spTree>
    <p:extLst>
      <p:ext uri="{BB962C8B-B14F-4D97-AF65-F5344CB8AC3E}">
        <p14:creationId xmlns:p14="http://schemas.microsoft.com/office/powerpoint/2010/main" val="28694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BCAE77-9F36-4602-830E-7CE62BCE3E7D}" type="slidenum">
              <a:rPr lang="en-US"/>
              <a:pPr/>
              <a:t>‹#›</a:t>
            </a:fld>
            <a:endParaRPr lang="en-US"/>
          </a:p>
        </p:txBody>
      </p:sp>
    </p:spTree>
    <p:extLst>
      <p:ext uri="{BB962C8B-B14F-4D97-AF65-F5344CB8AC3E}">
        <p14:creationId xmlns:p14="http://schemas.microsoft.com/office/powerpoint/2010/main" val="243720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5B1045-AA21-476B-B076-0D4A3DB41959}" type="slidenum">
              <a:rPr lang="en-US"/>
              <a:pPr/>
              <a:t>‹#›</a:t>
            </a:fld>
            <a:endParaRPr lang="en-US"/>
          </a:p>
        </p:txBody>
      </p:sp>
    </p:spTree>
    <p:extLst>
      <p:ext uri="{BB962C8B-B14F-4D97-AF65-F5344CB8AC3E}">
        <p14:creationId xmlns:p14="http://schemas.microsoft.com/office/powerpoint/2010/main" val="274157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64B3603-24E2-40E0-9194-316048215609}" type="slidenum">
              <a:rPr lang="en-US"/>
              <a:pPr/>
              <a:t>‹#›</a:t>
            </a:fld>
            <a:endParaRPr lang="en-US"/>
          </a:p>
        </p:txBody>
      </p:sp>
    </p:spTree>
    <p:extLst>
      <p:ext uri="{BB962C8B-B14F-4D97-AF65-F5344CB8AC3E}">
        <p14:creationId xmlns:p14="http://schemas.microsoft.com/office/powerpoint/2010/main" val="300342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F1FC9C7-32D6-4333-801D-8482AFD22206}" type="slidenum">
              <a:rPr lang="en-US"/>
              <a:pPr/>
              <a:t>‹#›</a:t>
            </a:fld>
            <a:endParaRPr lang="en-US"/>
          </a:p>
        </p:txBody>
      </p:sp>
    </p:spTree>
    <p:extLst>
      <p:ext uri="{BB962C8B-B14F-4D97-AF65-F5344CB8AC3E}">
        <p14:creationId xmlns:p14="http://schemas.microsoft.com/office/powerpoint/2010/main" val="155776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61CE576-FB01-4050-8685-970EE0C43CD5}" type="slidenum">
              <a:rPr lang="en-US"/>
              <a:pPr/>
              <a:t>‹#›</a:t>
            </a:fld>
            <a:endParaRPr lang="en-US"/>
          </a:p>
        </p:txBody>
      </p:sp>
    </p:spTree>
    <p:extLst>
      <p:ext uri="{BB962C8B-B14F-4D97-AF65-F5344CB8AC3E}">
        <p14:creationId xmlns:p14="http://schemas.microsoft.com/office/powerpoint/2010/main" val="274961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46F1D5-C375-4C84-8D58-190A1940590D}" type="slidenum">
              <a:rPr lang="en-US"/>
              <a:pPr/>
              <a:t>‹#›</a:t>
            </a:fld>
            <a:endParaRPr lang="en-US"/>
          </a:p>
        </p:txBody>
      </p:sp>
    </p:spTree>
    <p:extLst>
      <p:ext uri="{BB962C8B-B14F-4D97-AF65-F5344CB8AC3E}">
        <p14:creationId xmlns:p14="http://schemas.microsoft.com/office/powerpoint/2010/main" val="230964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BECAB9-EDA8-4024-8F7C-2373BA4A1C91}" type="slidenum">
              <a:rPr lang="en-US"/>
              <a:pPr/>
              <a:t>‹#›</a:t>
            </a:fld>
            <a:endParaRPr lang="en-US"/>
          </a:p>
        </p:txBody>
      </p:sp>
    </p:spTree>
    <p:extLst>
      <p:ext uri="{BB962C8B-B14F-4D97-AF65-F5344CB8AC3E}">
        <p14:creationId xmlns:p14="http://schemas.microsoft.com/office/powerpoint/2010/main" val="133834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99"/>
            </a:gs>
            <a:gs pos="100000">
              <a:srgbClr val="4369B4"/>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fld id="{DF1FD33F-8E24-4C14-BA7A-701DDA287BDA}" type="slidenum">
              <a:rPr lang="en-US"/>
              <a:pPr/>
              <a:t>‹#›</a:t>
            </a:fld>
            <a:endParaRPr lang="en-US"/>
          </a:p>
        </p:txBody>
      </p:sp>
      <p:sp>
        <p:nvSpPr>
          <p:cNvPr id="1031" name="Rectangle 7"/>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Arial" pitchFamily="34" charset="0"/>
        </a:defRPr>
      </a:lvl2pPr>
      <a:lvl3pPr algn="ctr" rtl="0" eaLnBrk="0" fontAlgn="base" hangingPunct="0">
        <a:spcBef>
          <a:spcPct val="0"/>
        </a:spcBef>
        <a:spcAft>
          <a:spcPct val="0"/>
        </a:spcAft>
        <a:defRPr sz="4400">
          <a:solidFill>
            <a:srgbClr val="FFFFCC"/>
          </a:solidFill>
          <a:latin typeface="Arial" pitchFamily="34" charset="0"/>
        </a:defRPr>
      </a:lvl3pPr>
      <a:lvl4pPr algn="ctr" rtl="0" eaLnBrk="0" fontAlgn="base" hangingPunct="0">
        <a:spcBef>
          <a:spcPct val="0"/>
        </a:spcBef>
        <a:spcAft>
          <a:spcPct val="0"/>
        </a:spcAft>
        <a:defRPr sz="4400">
          <a:solidFill>
            <a:srgbClr val="FFFFCC"/>
          </a:solidFill>
          <a:latin typeface="Arial" pitchFamily="34" charset="0"/>
        </a:defRPr>
      </a:lvl4pPr>
      <a:lvl5pPr algn="ctr" rtl="0" eaLnBrk="0" fontAlgn="base" hangingPunct="0">
        <a:spcBef>
          <a:spcPct val="0"/>
        </a:spcBef>
        <a:spcAft>
          <a:spcPct val="0"/>
        </a:spcAft>
        <a:defRPr sz="4400">
          <a:solidFill>
            <a:srgbClr val="FFFFCC"/>
          </a:solidFill>
          <a:latin typeface="Arial" pitchFamily="34" charset="0"/>
        </a:defRPr>
      </a:lvl5pPr>
      <a:lvl6pPr marL="457200" algn="ctr" rtl="0" fontAlgn="base">
        <a:spcBef>
          <a:spcPct val="0"/>
        </a:spcBef>
        <a:spcAft>
          <a:spcPct val="0"/>
        </a:spcAft>
        <a:defRPr sz="4400">
          <a:solidFill>
            <a:srgbClr val="FFFFCC"/>
          </a:solidFill>
          <a:latin typeface="Arial" pitchFamily="34" charset="0"/>
        </a:defRPr>
      </a:lvl6pPr>
      <a:lvl7pPr marL="914400" algn="ctr" rtl="0" fontAlgn="base">
        <a:spcBef>
          <a:spcPct val="0"/>
        </a:spcBef>
        <a:spcAft>
          <a:spcPct val="0"/>
        </a:spcAft>
        <a:defRPr sz="4400">
          <a:solidFill>
            <a:srgbClr val="FFFFCC"/>
          </a:solidFill>
          <a:latin typeface="Arial" pitchFamily="34" charset="0"/>
        </a:defRPr>
      </a:lvl7pPr>
      <a:lvl8pPr marL="1371600" algn="ctr" rtl="0" fontAlgn="base">
        <a:spcBef>
          <a:spcPct val="0"/>
        </a:spcBef>
        <a:spcAft>
          <a:spcPct val="0"/>
        </a:spcAft>
        <a:defRPr sz="4400">
          <a:solidFill>
            <a:srgbClr val="FFFFCC"/>
          </a:solidFill>
          <a:latin typeface="Arial" pitchFamily="34" charset="0"/>
        </a:defRPr>
      </a:lvl8pPr>
      <a:lvl9pPr marL="1828800" algn="ctr" rtl="0" fontAlgn="base">
        <a:spcBef>
          <a:spcPct val="0"/>
        </a:spcBef>
        <a:spcAft>
          <a:spcPct val="0"/>
        </a:spcAft>
        <a:defRPr sz="4400">
          <a:solidFill>
            <a:srgbClr val="FFFFCC"/>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FFFFCC"/>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CC"/>
          </a:solidFill>
          <a:latin typeface="+mn-lt"/>
        </a:defRPr>
      </a:lvl2pPr>
      <a:lvl3pPr marL="1143000" indent="-228600" algn="l" rtl="0" eaLnBrk="0" fontAlgn="base" hangingPunct="0">
        <a:spcBef>
          <a:spcPct val="20000"/>
        </a:spcBef>
        <a:spcAft>
          <a:spcPct val="0"/>
        </a:spcAft>
        <a:buChar char="•"/>
        <a:defRPr sz="2400">
          <a:solidFill>
            <a:srgbClr val="FFFFCC"/>
          </a:solidFill>
          <a:latin typeface="+mn-lt"/>
        </a:defRPr>
      </a:lvl3pPr>
      <a:lvl4pPr marL="1600200" indent="-228600" algn="l" rtl="0" eaLnBrk="0" fontAlgn="base" hangingPunct="0">
        <a:spcBef>
          <a:spcPct val="20000"/>
        </a:spcBef>
        <a:spcAft>
          <a:spcPct val="0"/>
        </a:spcAft>
        <a:buChar char="–"/>
        <a:defRPr sz="2000">
          <a:solidFill>
            <a:srgbClr val="FFFFCC"/>
          </a:solidFill>
          <a:latin typeface="+mn-lt"/>
        </a:defRPr>
      </a:lvl4pPr>
      <a:lvl5pPr marL="2057400" indent="-228600" algn="l" rtl="0" eaLnBrk="0" fontAlgn="base" hangingPunct="0">
        <a:spcBef>
          <a:spcPct val="20000"/>
        </a:spcBef>
        <a:spcAft>
          <a:spcPct val="0"/>
        </a:spcAft>
        <a:buChar char="»"/>
        <a:defRPr sz="2000">
          <a:solidFill>
            <a:srgbClr val="FFFFCC"/>
          </a:solidFill>
          <a:latin typeface="+mn-lt"/>
        </a:defRPr>
      </a:lvl5pPr>
      <a:lvl6pPr marL="2514600" indent="-228600" algn="l" rtl="0" fontAlgn="base">
        <a:spcBef>
          <a:spcPct val="20000"/>
        </a:spcBef>
        <a:spcAft>
          <a:spcPct val="0"/>
        </a:spcAft>
        <a:buChar char="»"/>
        <a:defRPr sz="2000">
          <a:solidFill>
            <a:srgbClr val="FFFFCC"/>
          </a:solidFill>
          <a:latin typeface="+mn-lt"/>
        </a:defRPr>
      </a:lvl6pPr>
      <a:lvl7pPr marL="2971800" indent="-228600" algn="l" rtl="0" fontAlgn="base">
        <a:spcBef>
          <a:spcPct val="20000"/>
        </a:spcBef>
        <a:spcAft>
          <a:spcPct val="0"/>
        </a:spcAft>
        <a:buChar char="»"/>
        <a:defRPr sz="2000">
          <a:solidFill>
            <a:srgbClr val="FFFFCC"/>
          </a:solidFill>
          <a:latin typeface="+mn-lt"/>
        </a:defRPr>
      </a:lvl7pPr>
      <a:lvl8pPr marL="3429000" indent="-228600" algn="l" rtl="0" fontAlgn="base">
        <a:spcBef>
          <a:spcPct val="20000"/>
        </a:spcBef>
        <a:spcAft>
          <a:spcPct val="0"/>
        </a:spcAft>
        <a:buChar char="»"/>
        <a:defRPr sz="2000">
          <a:solidFill>
            <a:srgbClr val="FFFFCC"/>
          </a:solidFill>
          <a:latin typeface="+mn-lt"/>
        </a:defRPr>
      </a:lvl8pPr>
      <a:lvl9pPr marL="3886200" indent="-228600" algn="l" rtl="0" fontAlgn="base">
        <a:spcBef>
          <a:spcPct val="20000"/>
        </a:spcBef>
        <a:spcAft>
          <a:spcPct val="0"/>
        </a:spcAft>
        <a:buChar char="»"/>
        <a:defRPr sz="20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76400" y="838200"/>
            <a:ext cx="7239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sz="4800" b="1" dirty="0">
                <a:solidFill>
                  <a:srgbClr val="003399"/>
                </a:solidFill>
                <a:effectLst>
                  <a:outerShdw blurRad="38100" dist="38100" dir="2700000" algn="tl">
                    <a:srgbClr val="C0C0C0"/>
                  </a:outerShdw>
                </a:effectLst>
              </a:rPr>
              <a:t>SPCC </a:t>
            </a:r>
            <a:r>
              <a:rPr lang="en-US" sz="3200" b="1" i="1" dirty="0">
                <a:solidFill>
                  <a:srgbClr val="003399"/>
                </a:solidFill>
                <a:effectLst>
                  <a:outerShdw blurRad="38100" dist="38100" dir="2700000" algn="tl">
                    <a:srgbClr val="C0C0C0"/>
                  </a:outerShdw>
                </a:effectLst>
              </a:rPr>
              <a:t>40 CFR Part 112</a:t>
            </a:r>
            <a:endParaRPr lang="en-US" sz="4800" b="1" dirty="0">
              <a:solidFill>
                <a:srgbClr val="003399"/>
              </a:solidFill>
              <a:effectLst>
                <a:outerShdw blurRad="38100" dist="38100" dir="2700000" algn="tl">
                  <a:srgbClr val="C0C0C0"/>
                </a:outerShdw>
              </a:effectLst>
            </a:endParaRPr>
          </a:p>
          <a:p>
            <a:pPr>
              <a:defRPr/>
            </a:pPr>
            <a:r>
              <a:rPr lang="en-US" sz="4800" b="1" i="1" dirty="0">
                <a:solidFill>
                  <a:srgbClr val="003399"/>
                </a:solidFill>
                <a:effectLst>
                  <a:outerShdw blurRad="38100" dist="38100" dir="2700000" algn="tl">
                    <a:srgbClr val="C0C0C0"/>
                  </a:outerShdw>
                </a:effectLst>
              </a:rPr>
              <a:t>Tier I Template Instructions</a:t>
            </a:r>
          </a:p>
          <a:p>
            <a:pPr>
              <a:defRPr/>
            </a:pPr>
            <a:r>
              <a:rPr lang="en-US" sz="4800" b="1" i="1" dirty="0">
                <a:solidFill>
                  <a:srgbClr val="003399"/>
                </a:solidFill>
                <a:effectLst>
                  <a:outerShdw blurRad="38100" dist="38100" dir="2700000" algn="tl">
                    <a:srgbClr val="C0C0C0"/>
                  </a:outerShdw>
                </a:effectLst>
              </a:rPr>
              <a:t>(for farms)</a:t>
            </a:r>
            <a:r>
              <a:rPr lang="en-US" sz="3200" b="1" i="1" dirty="0">
                <a:solidFill>
                  <a:srgbClr val="003399"/>
                </a:solidFill>
                <a:effectLst>
                  <a:outerShdw blurRad="38100" dist="38100" dir="2700000" algn="tl">
                    <a:srgbClr val="C0C0C0"/>
                  </a:outerShdw>
                </a:effectLst>
              </a:rPr>
              <a:t/>
            </a:r>
            <a:br>
              <a:rPr lang="en-US" sz="3200" b="1" i="1" dirty="0">
                <a:solidFill>
                  <a:srgbClr val="003399"/>
                </a:solidFill>
                <a:effectLst>
                  <a:outerShdw blurRad="38100" dist="38100" dir="2700000" algn="tl">
                    <a:srgbClr val="C0C0C0"/>
                  </a:outerShdw>
                </a:effectLst>
              </a:rPr>
            </a:br>
            <a:endParaRPr lang="en-US" sz="3200" b="1" i="1" dirty="0">
              <a:solidFill>
                <a:srgbClr val="003399"/>
              </a:solidFill>
              <a:effectLst>
                <a:outerShdw blurRad="38100" dist="38100" dir="2700000" algn="tl">
                  <a:srgbClr val="C0C0C0"/>
                </a:outerShdw>
              </a:effectLst>
            </a:endParaRPr>
          </a:p>
        </p:txBody>
      </p:sp>
      <p:pic>
        <p:nvPicPr>
          <p:cNvPr id="4099" name="Picture 5" descr="epa_seal_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657600"/>
            <a:ext cx="2362200" cy="236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2971800" y="548640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r>
              <a:rPr lang="en-US" sz="2400" b="1"/>
              <a:t>Insert Date</a:t>
            </a:r>
          </a:p>
        </p:txBody>
      </p:sp>
      <p:sp>
        <p:nvSpPr>
          <p:cNvPr id="4101" name="Rectangle 11"/>
          <p:cNvSpPr>
            <a:spLocks noChangeArrowheads="1"/>
          </p:cNvSpPr>
          <p:nvPr/>
        </p:nvSpPr>
        <p:spPr bwMode="auto">
          <a:xfrm>
            <a:off x="3581400" y="3657600"/>
            <a:ext cx="525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spcBef>
                <a:spcPct val="20000"/>
              </a:spcBef>
            </a:pPr>
            <a:endParaRPr lang="en-US" sz="1600" b="1">
              <a:solidFill>
                <a:srgbClr val="339933"/>
              </a:solidFill>
            </a:endParaRPr>
          </a:p>
        </p:txBody>
      </p:sp>
      <p:sp>
        <p:nvSpPr>
          <p:cNvPr id="4102" name="Rectangle 12"/>
          <p:cNvSpPr>
            <a:spLocks noChangeArrowheads="1"/>
          </p:cNvSpPr>
          <p:nvPr/>
        </p:nvSpPr>
        <p:spPr bwMode="auto">
          <a:xfrm>
            <a:off x="4038600" y="4572000"/>
            <a:ext cx="480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spcBef>
                <a:spcPct val="20000"/>
              </a:spcBef>
            </a:pPr>
            <a:endParaRPr lang="en-US" sz="1600" b="1">
              <a:solidFill>
                <a:srgbClr val="0066FF"/>
              </a:solidFill>
            </a:endParaRPr>
          </a:p>
        </p:txBody>
      </p:sp>
      <p:sp>
        <p:nvSpPr>
          <p:cNvPr id="4103" name="Rectangle 13"/>
          <p:cNvSpPr>
            <a:spLocks noChangeArrowheads="1"/>
          </p:cNvSpPr>
          <p:nvPr/>
        </p:nvSpPr>
        <p:spPr bwMode="auto">
          <a:xfrm>
            <a:off x="3657600" y="4343400"/>
            <a:ext cx="525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r" eaLnBrk="1" hangingPunct="1">
              <a:spcBef>
                <a:spcPct val="20000"/>
              </a:spcBef>
            </a:pPr>
            <a:r>
              <a:rPr lang="en-US" sz="2800" b="1">
                <a:solidFill>
                  <a:srgbClr val="339933"/>
                </a:solidFill>
              </a:rPr>
              <a:t>Insert Instructor Names</a:t>
            </a:r>
          </a:p>
          <a:p>
            <a:pPr algn="r" eaLnBrk="1" hangingPunct="1">
              <a:spcBef>
                <a:spcPct val="20000"/>
              </a:spcBef>
            </a:pPr>
            <a:r>
              <a:rPr lang="en-US" sz="1600" b="1">
                <a:solidFill>
                  <a:srgbClr val="339933"/>
                </a:solidFill>
              </a:rPr>
              <a:t>Insert HQ Office/Region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Doe’s Family Farm</a:t>
            </a:r>
          </a:p>
        </p:txBody>
      </p:sp>
      <p:sp>
        <p:nvSpPr>
          <p:cNvPr id="13315" name="Content Placeholder 2"/>
          <p:cNvSpPr>
            <a:spLocks noGrp="1"/>
          </p:cNvSpPr>
          <p:nvPr>
            <p:ph idx="1"/>
          </p:nvPr>
        </p:nvSpPr>
        <p:spPr/>
        <p:txBody>
          <a:bodyPr/>
          <a:lstStyle/>
          <a:p>
            <a:r>
              <a:rPr lang="en-US" sz="2400" smtClean="0"/>
              <a:t>Spill History: </a:t>
            </a:r>
          </a:p>
          <a:p>
            <a:pPr lvl="1"/>
            <a:r>
              <a:rPr lang="en-US" sz="2200" smtClean="0"/>
              <a:t>The farm had the following discharges in the three years prior to the date that Mr. Doe certified his Plan (04/12/2011): </a:t>
            </a:r>
          </a:p>
          <a:p>
            <a:pPr lvl="1"/>
            <a:r>
              <a:rPr lang="en-US" sz="2200" smtClean="0"/>
              <a:t>August 12, 2009 - 50 gallons gasoline reached the White River; </a:t>
            </a:r>
          </a:p>
          <a:p>
            <a:pPr lvl="1"/>
            <a:r>
              <a:rPr lang="en-US" sz="2200" smtClean="0"/>
              <a:t>January 20, 2010 - 100 gallons diesel oil (25 gal. to the tributary to the White River); </a:t>
            </a:r>
          </a:p>
          <a:p>
            <a:pPr lvl="1"/>
            <a:r>
              <a:rPr lang="en-US" sz="2200" smtClean="0"/>
              <a:t>September 16, 2010 - 60 gallons diesel oil to secondary containment. </a:t>
            </a:r>
          </a:p>
          <a:p>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Facility Diagram</a:t>
            </a:r>
          </a:p>
        </p:txBody>
      </p:sp>
      <p:sp>
        <p:nvSpPr>
          <p:cNvPr id="14339" name="Content Placeholder 2"/>
          <p:cNvSpPr>
            <a:spLocks noGrp="1"/>
          </p:cNvSpPr>
          <p:nvPr>
            <p:ph idx="1"/>
          </p:nvPr>
        </p:nvSpPr>
        <p:spPr/>
        <p:txBody>
          <a:bodyPr/>
          <a:lstStyle/>
          <a:p>
            <a:endParaRPr lang="en-US" smtClean="0"/>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57313"/>
            <a:ext cx="9020175"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Does the Doe Family Farm Need an SPCC Plan?</a:t>
            </a:r>
          </a:p>
        </p:txBody>
      </p:sp>
      <p:sp>
        <p:nvSpPr>
          <p:cNvPr id="3" name="Content Placeholder 2"/>
          <p:cNvSpPr>
            <a:spLocks noGrp="1"/>
          </p:cNvSpPr>
          <p:nvPr>
            <p:ph idx="1"/>
          </p:nvPr>
        </p:nvSpPr>
        <p:spPr>
          <a:xfrm>
            <a:off x="457200" y="1371600"/>
            <a:ext cx="8229600" cy="4525963"/>
          </a:xfrm>
        </p:spPr>
        <p:txBody>
          <a:bodyPr/>
          <a:lstStyle/>
          <a:p>
            <a:pPr>
              <a:defRPr/>
            </a:pPr>
            <a:r>
              <a:rPr lang="en-US" sz="2400" dirty="0" smtClean="0"/>
              <a:t>Is the facility or part of the facility considered non-transportation related?</a:t>
            </a:r>
          </a:p>
          <a:p>
            <a:pPr lvl="1">
              <a:defRPr/>
            </a:pPr>
            <a:r>
              <a:rPr lang="en-US" sz="2200" dirty="0" smtClean="0"/>
              <a:t>Yes</a:t>
            </a:r>
            <a:r>
              <a:rPr lang="en-US" sz="2200" dirty="0"/>
              <a:t>, the facility stores, uses, and consumes oil – all non-transportation related activities.</a:t>
            </a:r>
          </a:p>
          <a:p>
            <a:pPr>
              <a:defRPr/>
            </a:pPr>
            <a:r>
              <a:rPr lang="en-US" sz="2400" dirty="0" smtClean="0"/>
              <a:t>Is the facility engaged in drilling, producing, gathering, storing, processing, refining, transferring, distributing, using, or consuming oil?</a:t>
            </a:r>
          </a:p>
          <a:p>
            <a:pPr lvl="1">
              <a:defRPr/>
            </a:pPr>
            <a:r>
              <a:rPr lang="en-US" sz="2200" dirty="0"/>
              <a:t>Yes, the facility stores, uses, and consumes oil.</a:t>
            </a:r>
          </a:p>
          <a:p>
            <a:pPr>
              <a:defRPr/>
            </a:pPr>
            <a:r>
              <a:rPr lang="en-US" sz="2400" dirty="0"/>
              <a:t>Could the facility reasonably be expected to discharge oil in quantities that may be harmful into navigable waters or adjoining shorelines?</a:t>
            </a:r>
          </a:p>
          <a:p>
            <a:pPr lvl="1">
              <a:defRPr/>
            </a:pPr>
            <a:r>
              <a:rPr lang="en-US" sz="2200" dirty="0"/>
              <a:t>Yes, an oil spill from the facility could reach the tributary that leads to the White River.</a:t>
            </a:r>
          </a:p>
          <a:p>
            <a:pPr marL="457200" lvl="1" indent="0">
              <a:buFontTx/>
              <a:buNone/>
              <a:defRPr/>
            </a:pPr>
            <a:endParaRPr lang="en-US" sz="2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Does the Doe Family Farm Need an SPCC Plan? (cont.)</a:t>
            </a:r>
          </a:p>
        </p:txBody>
      </p:sp>
      <p:sp>
        <p:nvSpPr>
          <p:cNvPr id="3" name="Content Placeholder 2"/>
          <p:cNvSpPr>
            <a:spLocks noGrp="1"/>
          </p:cNvSpPr>
          <p:nvPr>
            <p:ph idx="1"/>
          </p:nvPr>
        </p:nvSpPr>
        <p:spPr>
          <a:xfrm>
            <a:off x="457200" y="1371600"/>
            <a:ext cx="8229600" cy="4525963"/>
          </a:xfrm>
        </p:spPr>
        <p:txBody>
          <a:bodyPr/>
          <a:lstStyle/>
          <a:p>
            <a:pPr>
              <a:defRPr/>
            </a:pPr>
            <a:r>
              <a:rPr lang="en-US" sz="2400" dirty="0" smtClean="0"/>
              <a:t>Is the total aggregate capacity of aboveground oil storage containers greater than 1,320 gallons of oil; or is the total aggregate capacity of completely buried storage tanks greater than 42,000 gallons of oil?</a:t>
            </a:r>
          </a:p>
          <a:p>
            <a:pPr lvl="1">
              <a:defRPr/>
            </a:pPr>
            <a:r>
              <a:rPr lang="en-US" sz="2200" dirty="0" smtClean="0"/>
              <a:t>Yes, the aboveground oil storage capacity is 7,980 gallons.</a:t>
            </a:r>
          </a:p>
          <a:p>
            <a:pPr marL="0" indent="0">
              <a:buFontTx/>
              <a:buNone/>
              <a:defRPr/>
            </a:pPr>
            <a:endParaRPr lang="en-US" sz="2200" dirty="0" smtClean="0"/>
          </a:p>
          <a:p>
            <a:pPr marL="0" indent="0">
              <a:buFontTx/>
              <a:buNone/>
              <a:defRPr/>
            </a:pPr>
            <a:r>
              <a:rPr lang="en-US" sz="2400" b="1" u="sng" dirty="0" smtClean="0"/>
              <a:t>CONCLUSION</a:t>
            </a:r>
            <a:r>
              <a:rPr lang="en-US" sz="2400" b="1" dirty="0" smtClean="0"/>
              <a:t>: </a:t>
            </a:r>
            <a:r>
              <a:rPr lang="en-US" sz="2200" dirty="0" smtClean="0"/>
              <a:t>An oil spill from the Doe Family Farm may reach a navigable waterway and the aboveground oil storage capacity is greater than 1,320 gallons. John Doe needs to develop an SPCC Plan.</a:t>
            </a:r>
          </a:p>
          <a:p>
            <a:pPr lvl="1">
              <a:defRPr/>
            </a:pPr>
            <a:endParaRPr lang="en-US" sz="2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Can John Doe Certify the SPCC Plan and Complete a Tier I Template?</a:t>
            </a:r>
          </a:p>
        </p:txBody>
      </p:sp>
      <p:sp>
        <p:nvSpPr>
          <p:cNvPr id="17411" name="Content Placeholder 2"/>
          <p:cNvSpPr>
            <a:spLocks noGrp="1"/>
          </p:cNvSpPr>
          <p:nvPr>
            <p:ph idx="1"/>
          </p:nvPr>
        </p:nvSpPr>
        <p:spPr/>
        <p:txBody>
          <a:bodyPr/>
          <a:lstStyle/>
          <a:p>
            <a:r>
              <a:rPr lang="en-US" sz="2400" smtClean="0"/>
              <a:t>Has the facility had any oil spills that reached navigable waters in the past three years?</a:t>
            </a:r>
          </a:p>
          <a:p>
            <a:pPr lvl="1"/>
            <a:r>
              <a:rPr lang="en-US" sz="2200" smtClean="0"/>
              <a:t>Yes, oil spills from this facility can and did reach navigable waters.</a:t>
            </a:r>
          </a:p>
          <a:p>
            <a:r>
              <a:rPr lang="en-US" sz="2400" smtClean="0"/>
              <a:t>Were any of these oil spills larger than 1,000 gallons?</a:t>
            </a:r>
          </a:p>
          <a:p>
            <a:pPr lvl="1"/>
            <a:r>
              <a:rPr lang="en-US" sz="2200" smtClean="0"/>
              <a:t>No.</a:t>
            </a:r>
          </a:p>
          <a:p>
            <a:r>
              <a:rPr lang="en-US" sz="2400" smtClean="0"/>
              <a:t>Was oil spilled to navigable waters more than once in a 12-month period?</a:t>
            </a:r>
          </a:p>
          <a:p>
            <a:pPr lvl="1"/>
            <a:r>
              <a:rPr lang="en-US" sz="2200" smtClean="0"/>
              <a:t>Yes, on August 12, 2009 and again on January 20, 2010.</a:t>
            </a:r>
          </a:p>
          <a:p>
            <a:endParaRPr lang="en-US" sz="22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76200"/>
            <a:ext cx="8686800" cy="1143000"/>
          </a:xfrm>
        </p:spPr>
        <p:txBody>
          <a:bodyPr/>
          <a:lstStyle/>
          <a:p>
            <a:r>
              <a:rPr lang="en-US" smtClean="0"/>
              <a:t>Can John Doe Certify the SPCC Plan and Complete a Tier I Template? (cont.)</a:t>
            </a:r>
          </a:p>
        </p:txBody>
      </p:sp>
      <p:sp>
        <p:nvSpPr>
          <p:cNvPr id="3" name="Content Placeholder 2"/>
          <p:cNvSpPr>
            <a:spLocks noGrp="1"/>
          </p:cNvSpPr>
          <p:nvPr>
            <p:ph idx="1"/>
          </p:nvPr>
        </p:nvSpPr>
        <p:spPr/>
        <p:txBody>
          <a:bodyPr/>
          <a:lstStyle/>
          <a:p>
            <a:pPr>
              <a:defRPr/>
            </a:pPr>
            <a:r>
              <a:rPr lang="en-US" sz="2400" dirty="0" smtClean="0"/>
              <a:t>Did </a:t>
            </a:r>
            <a:r>
              <a:rPr lang="en-US" sz="2400" dirty="0"/>
              <a:t>more than 42 gallons of spill oil reach navigable waters in both discharges?</a:t>
            </a:r>
          </a:p>
          <a:p>
            <a:pPr lvl="1">
              <a:defRPr/>
            </a:pPr>
            <a:r>
              <a:rPr lang="en-US" sz="2200" dirty="0"/>
              <a:t>No. On January 20, 2010 only 25 gallons reached navigable </a:t>
            </a:r>
            <a:r>
              <a:rPr lang="en-US" sz="2200" dirty="0" smtClean="0"/>
              <a:t>waters. Although </a:t>
            </a:r>
            <a:r>
              <a:rPr lang="en-US" sz="2200" dirty="0"/>
              <a:t>the farm had two discharges of oil to navigable waters, there was no single discharge of oil to navigable waters exceeding 1,000 U.S. gallons, nor two discharges of oil to navigable waters each exceeding 42 U.S. gallons within any twelve-month period.</a:t>
            </a:r>
          </a:p>
          <a:p>
            <a:pPr>
              <a:defRPr/>
            </a:pPr>
            <a:r>
              <a:rPr lang="en-US" sz="2400" dirty="0"/>
              <a:t>Is the aboveground oil storage capacity 10,000 gallons or less?</a:t>
            </a:r>
          </a:p>
          <a:p>
            <a:pPr lvl="1">
              <a:defRPr/>
            </a:pPr>
            <a:r>
              <a:rPr lang="en-US" sz="2200" dirty="0"/>
              <a:t>Yes, the Doe Family Farm is a qualified facility and John Doe can certify the SPCC Plan.</a:t>
            </a:r>
          </a:p>
          <a:p>
            <a:pPr marL="0" indent="0">
              <a:buFontTx/>
              <a:buNone/>
              <a:defRPr/>
            </a:pP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400" dirty="0"/>
              <a:t>Are any aboveground oil storage containers at the farm larger than 5,000 gallons capacity</a:t>
            </a:r>
            <a:r>
              <a:rPr lang="en-US" sz="2400" dirty="0" smtClean="0"/>
              <a:t>?</a:t>
            </a:r>
            <a:endParaRPr lang="en-US" sz="2400" dirty="0"/>
          </a:p>
          <a:p>
            <a:pPr lvl="1">
              <a:defRPr/>
            </a:pPr>
            <a:r>
              <a:rPr lang="en-US" sz="2200" dirty="0"/>
              <a:t>No. </a:t>
            </a:r>
            <a:endParaRPr lang="en-US" sz="2200" dirty="0" smtClean="0"/>
          </a:p>
          <a:p>
            <a:pPr marL="0" lvl="1" indent="0">
              <a:buFontTx/>
              <a:buNone/>
              <a:defRPr/>
            </a:pPr>
            <a:endParaRPr lang="en-US" sz="2200" dirty="0" smtClean="0"/>
          </a:p>
          <a:p>
            <a:pPr marL="0" lvl="1" indent="0">
              <a:buFontTx/>
              <a:buNone/>
              <a:defRPr/>
            </a:pPr>
            <a:r>
              <a:rPr lang="en-US" sz="2400" b="1" u="sng" dirty="0" smtClean="0"/>
              <a:t>CONCLUSION</a:t>
            </a:r>
            <a:r>
              <a:rPr lang="en-US" sz="2400" dirty="0" smtClean="0"/>
              <a:t>: </a:t>
            </a:r>
            <a:r>
              <a:rPr lang="en-US" sz="2200" dirty="0"/>
              <a:t>The Doe Family Farm is a Tier I Qualified Facility and John Doe can complete the SPCC Plan template in Appendix G of the rule (as long as he does not deviate from any rule requirements).</a:t>
            </a:r>
          </a:p>
          <a:p>
            <a:pPr>
              <a:defRPr/>
            </a:pPr>
            <a:endParaRPr lang="en-US" dirty="0"/>
          </a:p>
        </p:txBody>
      </p:sp>
      <p:sp>
        <p:nvSpPr>
          <p:cNvPr id="19459" name="Title 3"/>
          <p:cNvSpPr>
            <a:spLocks noGrp="1"/>
          </p:cNvSpPr>
          <p:nvPr>
            <p:ph type="title"/>
          </p:nvPr>
        </p:nvSpPr>
        <p:spPr>
          <a:xfrm>
            <a:off x="0" y="76200"/>
            <a:ext cx="9144000" cy="1143000"/>
          </a:xfrm>
        </p:spPr>
        <p:txBody>
          <a:bodyPr/>
          <a:lstStyle/>
          <a:p>
            <a:r>
              <a:rPr lang="en-US" smtClean="0"/>
              <a:t>Can John Doe Certify the SPCC Plan and Complete a Tier I Template? (cont.)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Cover Page: Instructions</a:t>
            </a:r>
          </a:p>
        </p:txBody>
      </p:sp>
      <p:sp>
        <p:nvSpPr>
          <p:cNvPr id="9219" name="Content Placeholder 2"/>
          <p:cNvSpPr>
            <a:spLocks noGrp="1"/>
          </p:cNvSpPr>
          <p:nvPr>
            <p:ph idx="1"/>
          </p:nvPr>
        </p:nvSpPr>
        <p:spPr>
          <a:xfrm>
            <a:off x="457200" y="1417638"/>
            <a:ext cx="8229600" cy="4525962"/>
          </a:xfrm>
        </p:spPr>
        <p:txBody>
          <a:bodyPr/>
          <a:lstStyle/>
          <a:p>
            <a:pPr eaLnBrk="1" hangingPunct="1">
              <a:defRPr/>
            </a:pPr>
            <a:r>
              <a:rPr lang="en-US" sz="2400" dirty="0" smtClean="0"/>
              <a:t>Can be completed electronically or handwritten on printed copy</a:t>
            </a:r>
          </a:p>
          <a:p>
            <a:pPr lvl="1" eaLnBrk="1" hangingPunct="1">
              <a:defRPr/>
            </a:pPr>
            <a:r>
              <a:rPr lang="en-US" sz="2200" dirty="0" smtClean="0"/>
              <a:t>A hardcopy of the final Plan must be kept at facility </a:t>
            </a:r>
          </a:p>
          <a:p>
            <a:pPr marL="342900" lvl="1" indent="-342900" eaLnBrk="1" hangingPunct="1">
              <a:buFontTx/>
              <a:buChar char="•"/>
              <a:defRPr/>
            </a:pPr>
            <a:r>
              <a:rPr lang="en-US" sz="2400" dirty="0" smtClean="0"/>
              <a:t>Template covers all SPCC requirements for a Tier I qualified facility</a:t>
            </a:r>
          </a:p>
          <a:p>
            <a:pPr marL="342900" lvl="1" indent="-342900" eaLnBrk="1" hangingPunct="1">
              <a:buFontTx/>
              <a:buChar char="•"/>
              <a:defRPr/>
            </a:pPr>
            <a:r>
              <a:rPr lang="en-US" sz="2400" dirty="0" smtClean="0"/>
              <a:t>Becomes </a:t>
            </a:r>
            <a:r>
              <a:rPr lang="en-US" sz="2400" dirty="0"/>
              <a:t>the facility’s SPCC Plan when fully completed</a:t>
            </a:r>
          </a:p>
          <a:p>
            <a:pPr eaLnBrk="1" hangingPunct="1">
              <a:defRPr/>
            </a:pPr>
            <a:r>
              <a:rPr lang="en-US" sz="2400" dirty="0" smtClean="0"/>
              <a:t>A checked box on the template indicates that the requirement has been adequately addressed </a:t>
            </a:r>
          </a:p>
          <a:p>
            <a:pPr eaLnBrk="1" hangingPunct="1">
              <a:defRPr/>
            </a:pPr>
            <a:r>
              <a:rPr lang="en-US" sz="2400" dirty="0" smtClean="0"/>
              <a:t>Not all items/sections of the template are applicable to all facilities.</a:t>
            </a:r>
          </a:p>
          <a:p>
            <a:pPr lvl="1" eaLnBrk="1" hangingPunct="1">
              <a:defRPr/>
            </a:pPr>
            <a:r>
              <a:rPr lang="en-US" sz="2200" dirty="0" smtClean="0"/>
              <a:t>Non-applicable items can be identified/checked as “N/A”</a:t>
            </a:r>
          </a:p>
          <a:p>
            <a:pPr eaLnBrk="1" hangingPunct="1">
              <a:defRPr/>
            </a:pPr>
            <a:r>
              <a:rPr lang="en-US" sz="2400" dirty="0" smtClean="0"/>
              <a:t>Some sections require written descriptions and/or listings</a:t>
            </a:r>
          </a:p>
          <a:p>
            <a:pPr eaLnBrk="1" hangingPunct="1">
              <a:defRPr/>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066800"/>
            <a:ext cx="8229600" cy="4525963"/>
          </a:xfrm>
        </p:spPr>
        <p:txBody>
          <a:bodyPr/>
          <a:lstStyle/>
          <a:p>
            <a:pPr eaLnBrk="1" hangingPunct="1"/>
            <a:endParaRPr lang="en-US" smtClean="0"/>
          </a:p>
        </p:txBody>
      </p:sp>
      <p:pic>
        <p:nvPicPr>
          <p:cNvPr id="21507"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2163"/>
            <a:ext cx="9856788"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92163"/>
            <a:ext cx="9856788"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itle 1"/>
          <p:cNvSpPr>
            <a:spLocks noGrp="1"/>
          </p:cNvSpPr>
          <p:nvPr>
            <p:ph type="title"/>
          </p:nvPr>
        </p:nvSpPr>
        <p:spPr/>
        <p:txBody>
          <a:bodyPr/>
          <a:lstStyle/>
          <a:p>
            <a:endParaRPr lang="en-US" smtClean="0"/>
          </a:p>
        </p:txBody>
      </p:sp>
      <p:pic>
        <p:nvPicPr>
          <p:cNvPr id="12" name="Picture 10"/>
          <p:cNvPicPr>
            <a:picLocks noChangeAspect="1" noChangeArrowheads="1"/>
          </p:cNvPicPr>
          <p:nvPr/>
        </p:nvPicPr>
        <p:blipFill>
          <a:blip r:embed="rId4">
            <a:extLst>
              <a:ext uri="{28A0092B-C50C-407E-A947-70E740481C1C}">
                <a14:useLocalDpi xmlns:a14="http://schemas.microsoft.com/office/drawing/2010/main" val="0"/>
              </a:ext>
            </a:extLst>
          </a:blip>
          <a:srcRect b="22302"/>
          <a:stretch>
            <a:fillRect/>
          </a:stretch>
        </p:blipFill>
        <p:spPr bwMode="auto">
          <a:xfrm>
            <a:off x="-304800" y="792163"/>
            <a:ext cx="98567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368425"/>
            <a:ext cx="8229600" cy="4525963"/>
          </a:xfrm>
        </p:spPr>
        <p:txBody>
          <a:bodyPr/>
          <a:lstStyle/>
          <a:p>
            <a:endParaRPr lang="en-US" smtClean="0"/>
          </a:p>
        </p:txBody>
      </p:sp>
      <p:pic>
        <p:nvPicPr>
          <p:cNvPr id="22531" name="Picture 5"/>
          <p:cNvPicPr>
            <a:picLocks noChangeAspect="1" noChangeArrowheads="1"/>
          </p:cNvPicPr>
          <p:nvPr/>
        </p:nvPicPr>
        <p:blipFill>
          <a:blip r:embed="rId3">
            <a:extLst>
              <a:ext uri="{28A0092B-C50C-407E-A947-70E740481C1C}">
                <a14:useLocalDpi xmlns:a14="http://schemas.microsoft.com/office/drawing/2010/main" val="0"/>
              </a:ext>
            </a:extLst>
          </a:blip>
          <a:srcRect b="11287"/>
          <a:stretch>
            <a:fillRect/>
          </a:stretch>
        </p:blipFill>
        <p:spPr bwMode="auto">
          <a:xfrm>
            <a:off x="-92075" y="887413"/>
            <a:ext cx="9417050"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p:cNvPicPr>
            <a:picLocks noChangeAspect="1" noChangeArrowheads="1"/>
          </p:cNvPicPr>
          <p:nvPr/>
        </p:nvPicPr>
        <p:blipFill>
          <a:blip r:embed="rId4">
            <a:extLst>
              <a:ext uri="{28A0092B-C50C-407E-A947-70E740481C1C}">
                <a14:useLocalDpi xmlns:a14="http://schemas.microsoft.com/office/drawing/2010/main" val="0"/>
              </a:ext>
            </a:extLst>
          </a:blip>
          <a:srcRect b="13132"/>
          <a:stretch>
            <a:fillRect/>
          </a:stretch>
        </p:blipFill>
        <p:spPr bwMode="auto">
          <a:xfrm>
            <a:off x="-104775" y="928688"/>
            <a:ext cx="9415463"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itle 1"/>
          <p:cNvSpPr>
            <a:spLocks noGrp="1"/>
          </p:cNvSpPr>
          <p:nvPr>
            <p:ph type="title"/>
          </p:nvPr>
        </p:nvSpPr>
        <p:spPr>
          <a:xfrm>
            <a:off x="457200" y="-685800"/>
            <a:ext cx="8229600" cy="1143000"/>
          </a:xfrm>
        </p:spPr>
        <p:txBody>
          <a:bodyPr/>
          <a:lstStyle/>
          <a:p>
            <a:endParaRPr lang="en-US" smtClean="0"/>
          </a:p>
        </p:txBody>
      </p:sp>
      <p:sp>
        <p:nvSpPr>
          <p:cNvPr id="6" name="TextBox 5"/>
          <p:cNvSpPr txBox="1"/>
          <p:nvPr/>
        </p:nvSpPr>
        <p:spPr>
          <a:xfrm>
            <a:off x="4267200" y="228600"/>
            <a:ext cx="2590800" cy="738188"/>
          </a:xfrm>
          <a:prstGeom prst="rect">
            <a:avLst/>
          </a:prstGeom>
          <a:solidFill>
            <a:srgbClr val="FFFF66"/>
          </a:solidFill>
          <a:ln w="19050" cmpd="dbl">
            <a:solidFill>
              <a:schemeClr val="tx1">
                <a:lumMod val="95000"/>
                <a:lumOff val="5000"/>
              </a:schemeClr>
            </a:solidFill>
          </a:ln>
        </p:spPr>
        <p:txBody>
          <a:bodyPr anchor="ctr">
            <a:spAutoFit/>
          </a:bodyPr>
          <a:lstStyle/>
          <a:p>
            <a:pPr algn="ctr">
              <a:defRPr/>
            </a:pPr>
            <a:r>
              <a:rPr lang="en-US" dirty="0">
                <a:latin typeface="Arial" charset="0"/>
              </a:rPr>
              <a:t>Need more information? </a:t>
            </a:r>
          </a:p>
          <a:p>
            <a:pPr algn="ctr">
              <a:defRPr/>
            </a:pPr>
            <a:r>
              <a:rPr lang="en-US" dirty="0">
                <a:latin typeface="Arial" charset="0"/>
              </a:rPr>
              <a:t>Each section highlights the rule requirements that apply</a:t>
            </a:r>
          </a:p>
        </p:txBody>
      </p:sp>
      <p:cxnSp>
        <p:nvCxnSpPr>
          <p:cNvPr id="8" name="Elbow Connector 7"/>
          <p:cNvCxnSpPr>
            <a:stCxn id="6" idx="1"/>
          </p:cNvCxnSpPr>
          <p:nvPr/>
        </p:nvCxnSpPr>
        <p:spPr>
          <a:xfrm rot="10800000" flipV="1">
            <a:off x="3733800" y="598488"/>
            <a:ext cx="533400" cy="468312"/>
          </a:xfrm>
          <a:prstGeom prst="bentConnector3">
            <a:avLst>
              <a:gd name="adj1" fmla="val 50000"/>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Today’s Agenda</a:t>
            </a:r>
          </a:p>
        </p:txBody>
      </p:sp>
      <p:sp>
        <p:nvSpPr>
          <p:cNvPr id="4099" name="Rectangle 3"/>
          <p:cNvSpPr>
            <a:spLocks noGrp="1" noChangeArrowheads="1"/>
          </p:cNvSpPr>
          <p:nvPr>
            <p:ph type="body" idx="1"/>
          </p:nvPr>
        </p:nvSpPr>
        <p:spPr/>
        <p:txBody>
          <a:bodyPr/>
          <a:lstStyle/>
          <a:p>
            <a:pPr marL="812800" indent="-812800" eaLnBrk="1" hangingPunct="1">
              <a:buFontTx/>
              <a:buAutoNum type="romanUcPeriod"/>
              <a:defRPr/>
            </a:pPr>
            <a:r>
              <a:rPr lang="en-US" sz="2800" dirty="0" smtClean="0"/>
              <a:t>SPCC/Qualified Facility Applicability</a:t>
            </a:r>
            <a:endParaRPr lang="en-US" sz="2800" i="1" dirty="0" smtClean="0"/>
          </a:p>
          <a:p>
            <a:pPr marL="812800" indent="-812800" eaLnBrk="1" hangingPunct="1">
              <a:buFontTx/>
              <a:buAutoNum type="romanUcPeriod"/>
              <a:defRPr/>
            </a:pPr>
            <a:r>
              <a:rPr lang="en-US" sz="2800" dirty="0" smtClean="0"/>
              <a:t>Tier I Qualified Facility SPCC Plan Template</a:t>
            </a:r>
          </a:p>
          <a:p>
            <a:pPr marL="812800" indent="-812800" eaLnBrk="1" hangingPunct="1">
              <a:buFontTx/>
              <a:buAutoNum type="romanUcPeriod" startAt="3"/>
              <a:defRPr/>
            </a:pPr>
            <a:r>
              <a:rPr lang="en-US" sz="2800" dirty="0" smtClean="0"/>
              <a:t>Questions and Answers</a:t>
            </a:r>
          </a:p>
          <a:p>
            <a:pPr marL="0" indent="0" eaLnBrk="1" hangingPunct="1">
              <a:buFontTx/>
              <a:buNone/>
              <a:defRPr/>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85813"/>
            <a:ext cx="9993313"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2"/>
          <p:cNvSpPr>
            <a:spLocks noGrp="1"/>
          </p:cNvSpPr>
          <p:nvPr>
            <p:ph idx="1"/>
          </p:nvPr>
        </p:nvSpPr>
        <p:spPr>
          <a:xfrm>
            <a:off x="457200" y="1060450"/>
            <a:ext cx="8229600" cy="4525963"/>
          </a:xfrm>
        </p:spPr>
        <p:txBody>
          <a:bodyPr/>
          <a:lstStyle/>
          <a:p>
            <a:endParaRPr lang="en-US" smtClean="0"/>
          </a:p>
        </p:txBody>
      </p:sp>
      <p:pic>
        <p:nvPicPr>
          <p:cNvPr id="3481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792163"/>
            <a:ext cx="9993313"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itle 1"/>
          <p:cNvSpPr>
            <a:spLocks noGrp="1"/>
          </p:cNvSpPr>
          <p:nvPr>
            <p:ph type="title"/>
          </p:nvPr>
        </p:nvSpPr>
        <p:spPr>
          <a:xfrm>
            <a:off x="457200" y="-463550"/>
            <a:ext cx="8229600" cy="1143000"/>
          </a:xfrm>
        </p:spPr>
        <p:txBody>
          <a:bodyPr/>
          <a:lstStyle/>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sp>
        <p:nvSpPr>
          <p:cNvPr id="24579" name="Content Placeholder 2"/>
          <p:cNvSpPr>
            <a:spLocks noGrp="1"/>
          </p:cNvSpPr>
          <p:nvPr>
            <p:ph idx="1"/>
          </p:nvPr>
        </p:nvSpPr>
        <p:spPr/>
        <p:txBody>
          <a:bodyPr/>
          <a:lstStyle/>
          <a:p>
            <a:endParaRPr lang="en-US" smtClean="0"/>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0"/>
            <a:ext cx="6538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rot="449480">
            <a:off x="7086600" y="3886200"/>
            <a:ext cx="2057400" cy="738188"/>
          </a:xfrm>
          <a:prstGeom prst="rect">
            <a:avLst/>
          </a:prstGeom>
          <a:solidFill>
            <a:srgbClr val="990033"/>
          </a:solidFill>
          <a:ln w="57150" cmpd="dbl">
            <a:solidFill>
              <a:schemeClr val="bg1"/>
            </a:solidFill>
            <a:miter lim="800000"/>
            <a:headEnd/>
            <a:tailEnd/>
          </a:ln>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solidFill>
                  <a:schemeClr val="bg1"/>
                </a:solidFill>
              </a:rPr>
              <a:t>Table located as an attachment at the end of the template</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b="3305"/>
          <a:stretch>
            <a:fillRect/>
          </a:stretch>
        </p:blipFill>
        <p:spPr bwMode="auto">
          <a:xfrm>
            <a:off x="1319213" y="0"/>
            <a:ext cx="65389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sp>
        <p:nvSpPr>
          <p:cNvPr id="25603" name="Content Placeholder 2"/>
          <p:cNvSpPr>
            <a:spLocks noGrp="1"/>
          </p:cNvSpPr>
          <p:nvPr>
            <p:ph idx="1"/>
          </p:nvPr>
        </p:nvSpPr>
        <p:spPr/>
        <p:txBody>
          <a:bodyPr/>
          <a:lstStyle/>
          <a:p>
            <a:endParaRPr lang="en-US"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0"/>
            <a:ext cx="5576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rot="449480">
            <a:off x="7086600" y="3886200"/>
            <a:ext cx="2057400" cy="738188"/>
          </a:xfrm>
          <a:prstGeom prst="rect">
            <a:avLst/>
          </a:prstGeom>
          <a:solidFill>
            <a:srgbClr val="990033"/>
          </a:solidFill>
          <a:ln w="57150" cmpd="dbl">
            <a:solidFill>
              <a:schemeClr val="bg1"/>
            </a:solidFill>
            <a:miter lim="800000"/>
            <a:headEnd/>
            <a:tailEnd/>
          </a:ln>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solidFill>
                  <a:schemeClr val="bg1"/>
                </a:solidFill>
              </a:rPr>
              <a:t>Table located as an attachment at the end of the template</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0"/>
            <a:ext cx="557688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914400"/>
            <a:ext cx="8229600" cy="4525963"/>
          </a:xfrm>
        </p:spPr>
        <p:txBody>
          <a:bodyPr/>
          <a:lstStyle/>
          <a:p>
            <a:endParaRPr lang="en-US" smtClean="0"/>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36725"/>
            <a:ext cx="100044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1716088"/>
            <a:ext cx="10002838"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le 1"/>
          <p:cNvSpPr>
            <a:spLocks noGrp="1"/>
          </p:cNvSpPr>
          <p:nvPr>
            <p:ph type="title"/>
          </p:nvPr>
        </p:nvSpPr>
        <p:spPr>
          <a:xfrm>
            <a:off x="457200" y="-609600"/>
            <a:ext cx="8229600" cy="1143000"/>
          </a:xfrm>
        </p:spPr>
        <p:txBody>
          <a:bodyPr/>
          <a:lstStyle/>
          <a:p>
            <a:endParaRPr lang="en-US" smtClean="0"/>
          </a:p>
        </p:txBody>
      </p:sp>
      <p:pic>
        <p:nvPicPr>
          <p:cNvPr id="6" name="Picture 3"/>
          <p:cNvPicPr>
            <a:picLocks noChangeArrowheads="1"/>
          </p:cNvPicPr>
          <p:nvPr/>
        </p:nvPicPr>
        <p:blipFill>
          <a:blip r:embed="rId4">
            <a:extLst>
              <a:ext uri="{28A0092B-C50C-407E-A947-70E740481C1C}">
                <a14:useLocalDpi xmlns:a14="http://schemas.microsoft.com/office/drawing/2010/main" val="0"/>
              </a:ext>
            </a:extLst>
          </a:blip>
          <a:srcRect b="17140"/>
          <a:stretch>
            <a:fillRect/>
          </a:stretch>
        </p:blipFill>
        <p:spPr bwMode="auto">
          <a:xfrm>
            <a:off x="-387350" y="1716088"/>
            <a:ext cx="10002838"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11163" y="990600"/>
            <a:ext cx="9097963" cy="5135563"/>
          </a:xfrm>
        </p:spPr>
        <p:txBody>
          <a:bodyPr/>
          <a:lstStyle/>
          <a:p>
            <a:endParaRPr lang="en-US" smtClean="0"/>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525"/>
            <a:ext cx="72088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7208838"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itle 1"/>
          <p:cNvSpPr>
            <a:spLocks noGrp="1"/>
          </p:cNvSpPr>
          <p:nvPr>
            <p:ph type="title"/>
          </p:nvPr>
        </p:nvSpPr>
        <p:spPr>
          <a:xfrm>
            <a:off x="-411163" y="-77788"/>
            <a:ext cx="9097963" cy="1296988"/>
          </a:xfrm>
        </p:spPr>
        <p:txBody>
          <a:bodyPr/>
          <a:lstStyle/>
          <a:p>
            <a:endParaRPr lang="en-US" smtClean="0"/>
          </a:p>
        </p:txBody>
      </p:sp>
      <p:pic>
        <p:nvPicPr>
          <p:cNvPr id="8" name="Picture 4"/>
          <p:cNvPicPr>
            <a:picLocks noChangeArrowheads="1"/>
          </p:cNvPicPr>
          <p:nvPr/>
        </p:nvPicPr>
        <p:blipFill>
          <a:blip r:embed="rId4">
            <a:extLst>
              <a:ext uri="{28A0092B-C50C-407E-A947-70E740481C1C}">
                <a14:useLocalDpi xmlns:a14="http://schemas.microsoft.com/office/drawing/2010/main" val="0"/>
              </a:ext>
            </a:extLst>
          </a:blip>
          <a:srcRect b="85747"/>
          <a:stretch>
            <a:fillRect/>
          </a:stretch>
        </p:blipFill>
        <p:spPr bwMode="auto">
          <a:xfrm>
            <a:off x="914400" y="0"/>
            <a:ext cx="720883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19100" y="-2484438"/>
            <a:ext cx="8229600" cy="1143000"/>
          </a:xfrm>
        </p:spPr>
        <p:txBody>
          <a:bodyPr/>
          <a:lstStyle/>
          <a:p>
            <a:endParaRPr lang="en-US" smtClean="0"/>
          </a:p>
        </p:txBody>
      </p:sp>
      <p:sp>
        <p:nvSpPr>
          <p:cNvPr id="28675" name="Content Placeholder 2"/>
          <p:cNvSpPr>
            <a:spLocks noGrp="1"/>
          </p:cNvSpPr>
          <p:nvPr>
            <p:ph idx="1"/>
          </p:nvPr>
        </p:nvSpPr>
        <p:spPr>
          <a:xfrm>
            <a:off x="419100" y="-1112838"/>
            <a:ext cx="8229600" cy="4525963"/>
          </a:xfrm>
        </p:spPr>
        <p:txBody>
          <a:bodyPr/>
          <a:lstStyle/>
          <a:p>
            <a:endParaRPr lang="en-US" smtClean="0"/>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76200"/>
            <a:ext cx="99314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76200"/>
            <a:ext cx="992981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2130425"/>
            <a:ext cx="285115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424363"/>
            <a:ext cx="31242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b="10852"/>
          <a:stretch>
            <a:fillRect/>
          </a:stretch>
        </p:blipFill>
        <p:spPr bwMode="auto">
          <a:xfrm>
            <a:off x="1524000" y="2171700"/>
            <a:ext cx="2865438"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Documents and Settings\tiburciom\Desktop\thumb-DSC03286.jpg"/>
          <p:cNvPicPr>
            <a:picLocks noChangeAspect="1" noChangeArrowheads="1"/>
          </p:cNvPicPr>
          <p:nvPr/>
        </p:nvPicPr>
        <p:blipFill>
          <a:blip r:embed="rId8">
            <a:extLst>
              <a:ext uri="{28A0092B-C50C-407E-A947-70E740481C1C}">
                <a14:useLocalDpi xmlns:a14="http://schemas.microsoft.com/office/drawing/2010/main" val="0"/>
              </a:ext>
            </a:extLst>
          </a:blip>
          <a:srcRect l="4773" t="12611" r="250" b="4433"/>
          <a:stretch>
            <a:fillRect/>
          </a:stretch>
        </p:blipFill>
        <p:spPr bwMode="auto">
          <a:xfrm>
            <a:off x="1143000" y="4533900"/>
            <a:ext cx="3163888"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228600"/>
            <a:ext cx="9144000" cy="1143000"/>
          </a:xfrm>
        </p:spPr>
        <p:txBody>
          <a:bodyPr/>
          <a:lstStyle/>
          <a:p>
            <a:r>
              <a:rPr lang="en-US" smtClean="0"/>
              <a:t>Example Calculation:</a:t>
            </a:r>
            <a:br>
              <a:rPr lang="en-US" smtClean="0"/>
            </a:br>
            <a:r>
              <a:rPr lang="en-US" sz="2400" smtClean="0"/>
              <a:t>Single Vertical Cylindrical Tank </a:t>
            </a:r>
            <a:br>
              <a:rPr lang="en-US" sz="2400" smtClean="0"/>
            </a:br>
            <a:r>
              <a:rPr lang="en-US" sz="2400" smtClean="0"/>
              <a:t>Inside a Rectangular or Square Dike or Berm </a:t>
            </a:r>
          </a:p>
        </p:txBody>
      </p:sp>
      <p:sp>
        <p:nvSpPr>
          <p:cNvPr id="3" name="Content Placeholder 2"/>
          <p:cNvSpPr>
            <a:spLocks noGrp="1"/>
          </p:cNvSpPr>
          <p:nvPr>
            <p:ph idx="1"/>
          </p:nvPr>
        </p:nvSpPr>
        <p:spPr>
          <a:xfrm>
            <a:off x="457200" y="1722438"/>
            <a:ext cx="8229600" cy="4525962"/>
          </a:xfrm>
        </p:spPr>
        <p:txBody>
          <a:bodyPr/>
          <a:lstStyle/>
          <a:p>
            <a:pPr marL="0" indent="0">
              <a:buFontTx/>
              <a:buNone/>
              <a:defRPr/>
            </a:pPr>
            <a:r>
              <a:rPr lang="en-US" sz="2400" u="sng" dirty="0"/>
              <a:t>Steps:</a:t>
            </a:r>
            <a:endParaRPr lang="en-US" sz="2400" dirty="0"/>
          </a:p>
          <a:p>
            <a:pPr marL="514350" indent="-514350">
              <a:buFontTx/>
              <a:buNone/>
              <a:defRPr/>
            </a:pPr>
            <a:r>
              <a:rPr lang="en-US" sz="2400" dirty="0" smtClean="0"/>
              <a:t>1.   Determine </a:t>
            </a:r>
            <a:r>
              <a:rPr lang="en-US" sz="2400" dirty="0"/>
              <a:t>the volume of the secondary containment, V</a:t>
            </a:r>
            <a:r>
              <a:rPr lang="en-US" sz="2400" baseline="-25000" dirty="0"/>
              <a:t>SC</a:t>
            </a:r>
            <a:endParaRPr lang="en-US" sz="2400" dirty="0"/>
          </a:p>
          <a:p>
            <a:pPr marL="514350" indent="-514350">
              <a:buFontTx/>
              <a:buNone/>
              <a:defRPr/>
            </a:pPr>
            <a:r>
              <a:rPr lang="en-US" sz="2400" dirty="0" smtClean="0"/>
              <a:t>2a. Determine </a:t>
            </a:r>
            <a:r>
              <a:rPr lang="en-US" sz="2400" dirty="0"/>
              <a:t>the volume of the tank when the tank shell capacity is unknown, </a:t>
            </a:r>
            <a:r>
              <a:rPr lang="en-US" sz="2400" dirty="0" err="1"/>
              <a:t>V</a:t>
            </a:r>
            <a:r>
              <a:rPr lang="en-US" sz="2400" baseline="-25000" dirty="0" err="1"/>
              <a:t>Tank</a:t>
            </a:r>
            <a:endParaRPr lang="en-US" sz="2400" dirty="0"/>
          </a:p>
          <a:p>
            <a:pPr marL="514350" indent="-514350">
              <a:buFontTx/>
              <a:buNone/>
              <a:defRPr/>
            </a:pPr>
            <a:r>
              <a:rPr lang="en-US" sz="2400" dirty="0" smtClean="0"/>
              <a:t>2b. Determine </a:t>
            </a:r>
            <a:r>
              <a:rPr lang="en-US" sz="2400" dirty="0"/>
              <a:t>the volume of the tank when shell capacity is known, </a:t>
            </a:r>
            <a:r>
              <a:rPr lang="en-US" sz="2400" dirty="0" err="1"/>
              <a:t>V</a:t>
            </a:r>
            <a:r>
              <a:rPr lang="en-US" sz="2400" baseline="-25000" dirty="0" err="1"/>
              <a:t>Tank</a:t>
            </a:r>
            <a:endParaRPr lang="en-US" sz="2400" dirty="0"/>
          </a:p>
          <a:p>
            <a:pPr marL="514350" indent="-514350">
              <a:buFontTx/>
              <a:buNone/>
              <a:defRPr/>
            </a:pPr>
            <a:r>
              <a:rPr lang="en-US" sz="2400" dirty="0" smtClean="0"/>
              <a:t>3.   Determine </a:t>
            </a:r>
            <a:r>
              <a:rPr lang="en-US" sz="2400" dirty="0"/>
              <a:t>the percentage of the secondary containment volume, V</a:t>
            </a:r>
            <a:r>
              <a:rPr lang="en-US" sz="2400" baseline="-25000" dirty="0"/>
              <a:t>SC</a:t>
            </a:r>
            <a:r>
              <a:rPr lang="en-US" sz="2400" dirty="0"/>
              <a:t> to the tank volume, </a:t>
            </a:r>
            <a:r>
              <a:rPr lang="en-US" sz="2400" dirty="0" err="1"/>
              <a:t>V</a:t>
            </a:r>
            <a:r>
              <a:rPr lang="en-US" sz="2400" baseline="-25000" dirty="0" err="1"/>
              <a:t>Tank</a:t>
            </a:r>
            <a:endParaRPr lang="en-US" sz="2400" dirty="0"/>
          </a:p>
          <a:p>
            <a:pPr marL="514350" indent="-514350">
              <a:buFontTx/>
              <a:buNone/>
              <a:defRPr/>
            </a:pPr>
            <a:r>
              <a:rPr lang="en-US" sz="2400" dirty="0" smtClean="0"/>
              <a:t>4.   Determine </a:t>
            </a:r>
            <a:r>
              <a:rPr lang="en-US" sz="2400" dirty="0"/>
              <a:t>whether the secondary containment can contain the entire tank shell capacity with additional capacity to contain rain.</a:t>
            </a:r>
          </a:p>
          <a:p>
            <a:pPr marL="0" indent="0">
              <a:buFontTx/>
              <a:buNone/>
              <a:defRPr/>
            </a:pP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a:xfrm>
            <a:off x="304800" y="655638"/>
            <a:ext cx="4191000" cy="4525962"/>
          </a:xfrm>
        </p:spPr>
        <p:txBody>
          <a:bodyPr/>
          <a:lstStyle/>
          <a:p>
            <a:r>
              <a:rPr lang="en-US" sz="2400" u="sng" smtClean="0"/>
              <a:t>Tank shell capacity</a:t>
            </a:r>
            <a:r>
              <a:rPr lang="en-US" sz="2400" smtClean="0"/>
              <a:t/>
            </a:r>
            <a:br>
              <a:rPr lang="en-US" sz="2400" smtClean="0"/>
            </a:br>
            <a:r>
              <a:rPr lang="en-US" sz="2400" smtClean="0"/>
              <a:t>In this example the tank is 1,200 gallons, the tank diameter is 5 ft, and tank height is 8 ft.</a:t>
            </a:r>
          </a:p>
          <a:p>
            <a:r>
              <a:rPr lang="en-US" sz="2400" u="sng" smtClean="0"/>
              <a:t>Secondary containment length, width, and height</a:t>
            </a:r>
            <a:r>
              <a:rPr lang="en-US" sz="2400" smtClean="0"/>
              <a:t/>
            </a:r>
            <a:br>
              <a:rPr lang="en-US" sz="2400" smtClean="0"/>
            </a:br>
            <a:r>
              <a:rPr lang="en-US" sz="2400" smtClean="0"/>
              <a:t>See diagram for dimensions.</a:t>
            </a:r>
          </a:p>
          <a:p>
            <a:r>
              <a:rPr lang="en-US" sz="2400" u="sng" smtClean="0"/>
              <a:t>Rainfall amount</a:t>
            </a:r>
            <a:r>
              <a:rPr lang="en-US" sz="2400" smtClean="0"/>
              <a:t/>
            </a:r>
            <a:br>
              <a:rPr lang="en-US" sz="2400" smtClean="0"/>
            </a:br>
            <a:r>
              <a:rPr lang="en-US" sz="2400" smtClean="0"/>
              <a:t>Rainfall can collect in the secondary containment; the selected rain event for the location is 7 inches.</a:t>
            </a:r>
          </a:p>
          <a:p>
            <a:endParaRPr lang="en-US" sz="1800" smtClean="0"/>
          </a:p>
        </p:txBody>
      </p:sp>
      <p:pic>
        <p:nvPicPr>
          <p:cNvPr id="30724" name="Picture 3" descr="Example One Vert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175" y="2286000"/>
            <a:ext cx="4402138"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Content Placeholder 2"/>
          <p:cNvSpPr>
            <a:spLocks noGrp="1"/>
          </p:cNvSpPr>
          <p:nvPr>
            <p:ph idx="1"/>
          </p:nvPr>
        </p:nvSpPr>
        <p:spPr/>
        <p:txBody>
          <a:bodyPr/>
          <a:lstStyle/>
          <a:p>
            <a:endParaRPr lang="en-US" smtClean="0"/>
          </a:p>
        </p:txBody>
      </p:sp>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7742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sp>
        <p:nvSpPr>
          <p:cNvPr id="32771" name="Content Placeholder 2"/>
          <p:cNvSpPr>
            <a:spLocks noGrp="1"/>
          </p:cNvSpPr>
          <p:nvPr>
            <p:ph idx="1"/>
          </p:nvPr>
        </p:nvSpPr>
        <p:spPr/>
        <p:txBody>
          <a:bodyPr/>
          <a:lstStyle/>
          <a:p>
            <a:endParaRPr lang="en-US" smtClean="0"/>
          </a:p>
        </p:txBody>
      </p:sp>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8013"/>
            <a:ext cx="91440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1828800" y="1676400"/>
            <a:ext cx="7162800" cy="2667000"/>
          </a:xfrm>
        </p:spPr>
        <p:txBody>
          <a:bodyPr/>
          <a:lstStyle/>
          <a:p>
            <a:pPr eaLnBrk="1" hangingPunct="1">
              <a:defRPr/>
            </a:pPr>
            <a:r>
              <a:rPr lang="en-US" sz="6000" b="1" dirty="0" smtClean="0"/>
              <a:t>Part I: </a:t>
            </a:r>
            <a:br>
              <a:rPr lang="en-US" sz="6000" b="1" dirty="0" smtClean="0"/>
            </a:br>
            <a:r>
              <a:rPr lang="en-US" sz="6000" b="1" dirty="0" smtClean="0"/>
              <a:t>SPCC/ Qualified Facility Applicability</a:t>
            </a:r>
          </a:p>
        </p:txBody>
      </p:sp>
      <p:pic>
        <p:nvPicPr>
          <p:cNvPr id="6147" name="Picture 8" descr="epa_seal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410200"/>
            <a:ext cx="13716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sp>
        <p:nvSpPr>
          <p:cNvPr id="33795" name="Content Placeholder 2"/>
          <p:cNvSpPr>
            <a:spLocks noGrp="1"/>
          </p:cNvSpPr>
          <p:nvPr>
            <p:ph idx="1"/>
          </p:nvPr>
        </p:nvSpPr>
        <p:spPr/>
        <p:txBody>
          <a:bodyPr/>
          <a:lstStyle/>
          <a:p>
            <a:endParaRPr lang="en-US" smtClean="0"/>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28600"/>
            <a:ext cx="91090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3">
            <a:extLst>
              <a:ext uri="{28A0092B-C50C-407E-A947-70E740481C1C}">
                <a14:useLocalDpi xmlns:a14="http://schemas.microsoft.com/office/drawing/2010/main" val="0"/>
              </a:ext>
            </a:extLst>
          </a:blip>
          <a:srcRect t="2544"/>
          <a:stretch>
            <a:fillRect/>
          </a:stretch>
        </p:blipFill>
        <p:spPr bwMode="auto">
          <a:xfrm>
            <a:off x="152400" y="265113"/>
            <a:ext cx="88614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4950"/>
            <a:ext cx="88661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1"/>
          <p:cNvSpPr>
            <a:spLocks noGrp="1"/>
          </p:cNvSpPr>
          <p:nvPr>
            <p:ph type="title"/>
          </p:nvPr>
        </p:nvSpPr>
        <p:spPr>
          <a:xfrm>
            <a:off x="228600" y="-457200"/>
            <a:ext cx="8229600" cy="1143000"/>
          </a:xfrm>
        </p:spPr>
        <p:txBody>
          <a:bodyPr/>
          <a:lstStyle/>
          <a:p>
            <a:endParaRPr lang="en-US" smtClean="0"/>
          </a:p>
        </p:txBody>
      </p:sp>
      <p:sp>
        <p:nvSpPr>
          <p:cNvPr id="34821" name="Content Placeholder 2"/>
          <p:cNvSpPr>
            <a:spLocks noGrp="1"/>
          </p:cNvSpPr>
          <p:nvPr>
            <p:ph idx="1"/>
          </p:nvPr>
        </p:nvSpPr>
        <p:spPr>
          <a:xfrm>
            <a:off x="228600" y="1066800"/>
            <a:ext cx="8229600" cy="4525963"/>
          </a:xfrm>
        </p:spPr>
        <p:txBody>
          <a:bodyPr/>
          <a:lstStyle/>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106363"/>
            <a:ext cx="7862887"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76200"/>
            <a:ext cx="7861300" cy="667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itle 1"/>
          <p:cNvSpPr>
            <a:spLocks noGrp="1"/>
          </p:cNvSpPr>
          <p:nvPr>
            <p:ph type="title"/>
          </p:nvPr>
        </p:nvSpPr>
        <p:spPr>
          <a:xfrm>
            <a:off x="138113" y="-579438"/>
            <a:ext cx="8229600" cy="1143001"/>
          </a:xfrm>
        </p:spPr>
        <p:txBody>
          <a:bodyPr/>
          <a:lstStyle/>
          <a:p>
            <a:endParaRPr lang="en-US" smtClean="0"/>
          </a:p>
        </p:txBody>
      </p:sp>
      <p:sp>
        <p:nvSpPr>
          <p:cNvPr id="35845" name="Content Placeholder 2"/>
          <p:cNvSpPr>
            <a:spLocks noGrp="1"/>
          </p:cNvSpPr>
          <p:nvPr>
            <p:ph idx="1"/>
          </p:nvPr>
        </p:nvSpPr>
        <p:spPr>
          <a:xfrm>
            <a:off x="138113" y="944563"/>
            <a:ext cx="8229600" cy="4525962"/>
          </a:xfrm>
        </p:spPr>
        <p:txBody>
          <a:bodyPr/>
          <a:lstStyle/>
          <a:p>
            <a:endParaRPr lang="en-US" smtClean="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b="84947"/>
          <a:stretch>
            <a:fillRect/>
          </a:stretch>
        </p:blipFill>
        <p:spPr bwMode="auto">
          <a:xfrm>
            <a:off x="671513" y="80963"/>
            <a:ext cx="78613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a:extLst>
              <a:ext uri="{28A0092B-C50C-407E-A947-70E740481C1C}">
                <a14:useLocalDpi xmlns:a14="http://schemas.microsoft.com/office/drawing/2010/main" val="0"/>
              </a:ext>
            </a:extLst>
          </a:blip>
          <a:srcRect b="74065"/>
          <a:stretch>
            <a:fillRect/>
          </a:stretch>
        </p:blipFill>
        <p:spPr bwMode="auto">
          <a:xfrm>
            <a:off x="146050" y="306388"/>
            <a:ext cx="88487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a:xfrm>
            <a:off x="450850" y="-942975"/>
            <a:ext cx="8229600" cy="1143000"/>
          </a:xfrm>
        </p:spPr>
        <p:txBody>
          <a:bodyPr/>
          <a:lstStyle/>
          <a:p>
            <a:endParaRPr lang="en-US" smtClean="0"/>
          </a:p>
        </p:txBody>
      </p:sp>
      <p:sp>
        <p:nvSpPr>
          <p:cNvPr id="36868" name="Content Placeholder 2"/>
          <p:cNvSpPr>
            <a:spLocks noGrp="1"/>
          </p:cNvSpPr>
          <p:nvPr>
            <p:ph idx="1"/>
          </p:nvPr>
        </p:nvSpPr>
        <p:spPr>
          <a:xfrm>
            <a:off x="450850" y="581025"/>
            <a:ext cx="8229600" cy="4525963"/>
          </a:xfrm>
        </p:spPr>
        <p:txBody>
          <a:bodyPr/>
          <a:lstStyle/>
          <a:p>
            <a:endParaRPr lang="en-US" smtClean="0"/>
          </a:p>
        </p:txBody>
      </p:sp>
      <p:pic>
        <p:nvPicPr>
          <p:cNvPr id="17" name="Picture 2"/>
          <p:cNvPicPr>
            <a:picLocks noChangeArrowheads="1"/>
          </p:cNvPicPr>
          <p:nvPr/>
        </p:nvPicPr>
        <p:blipFill>
          <a:blip r:embed="rId4">
            <a:extLst>
              <a:ext uri="{28A0092B-C50C-407E-A947-70E740481C1C}">
                <a14:useLocalDpi xmlns:a14="http://schemas.microsoft.com/office/drawing/2010/main" val="0"/>
              </a:ext>
            </a:extLst>
          </a:blip>
          <a:srcRect b="83839"/>
          <a:stretch>
            <a:fillRect/>
          </a:stretch>
        </p:blipFill>
        <p:spPr bwMode="auto">
          <a:xfrm>
            <a:off x="127000" y="306388"/>
            <a:ext cx="8851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rrowheads="1"/>
          </p:cNvPicPr>
          <p:nvPr/>
        </p:nvPicPr>
        <p:blipFill>
          <a:blip r:embed="rId4">
            <a:extLst>
              <a:ext uri="{28A0092B-C50C-407E-A947-70E740481C1C}">
                <a14:useLocalDpi xmlns:a14="http://schemas.microsoft.com/office/drawing/2010/main" val="0"/>
              </a:ext>
            </a:extLst>
          </a:blip>
          <a:srcRect b="74065"/>
          <a:stretch>
            <a:fillRect/>
          </a:stretch>
        </p:blipFill>
        <p:spPr bwMode="auto">
          <a:xfrm>
            <a:off x="127000" y="306388"/>
            <a:ext cx="88519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1758950"/>
            <a:ext cx="9148762"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1758950"/>
            <a:ext cx="916622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rot="449480">
            <a:off x="7086600" y="4935538"/>
            <a:ext cx="2057400" cy="739775"/>
          </a:xfrm>
          <a:prstGeom prst="rect">
            <a:avLst/>
          </a:prstGeom>
          <a:solidFill>
            <a:srgbClr val="990033"/>
          </a:solidFill>
          <a:ln w="57150" cmpd="dbl">
            <a:solidFill>
              <a:schemeClr val="bg1"/>
            </a:solidFill>
            <a:miter lim="800000"/>
            <a:headEnd/>
            <a:tailEnd/>
          </a:ln>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solidFill>
                  <a:schemeClr val="bg1"/>
                </a:solidFill>
              </a:rPr>
              <a:t>Table located as an attachment at the end of the template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006475"/>
            <a:ext cx="9132888"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457200" y="609600"/>
            <a:ext cx="8229600" cy="1143000"/>
          </a:xfrm>
        </p:spPr>
        <p:txBody>
          <a:bodyPr/>
          <a:lstStyle/>
          <a:p>
            <a:endParaRPr lang="en-US" smtClean="0"/>
          </a:p>
        </p:txBody>
      </p:sp>
      <p:sp>
        <p:nvSpPr>
          <p:cNvPr id="37892" name="Content Placeholder 2"/>
          <p:cNvSpPr>
            <a:spLocks noGrp="1"/>
          </p:cNvSpPr>
          <p:nvPr>
            <p:ph idx="1"/>
          </p:nvPr>
        </p:nvSpPr>
        <p:spPr>
          <a:xfrm>
            <a:off x="457200" y="2133600"/>
            <a:ext cx="8229600" cy="4525963"/>
          </a:xfrm>
        </p:spPr>
        <p:txBody>
          <a:bodyPr/>
          <a:lstStyle/>
          <a:p>
            <a:endParaRPr lang="en-US" smtClean="0"/>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006475"/>
            <a:ext cx="9132888"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sz="3600">
                <a:solidFill>
                  <a:srgbClr val="FFFFCC"/>
                </a:solidFill>
              </a:rPr>
              <a:t>Table G-16 (cont.)</a:t>
            </a:r>
          </a:p>
        </p:txBody>
      </p:sp>
      <p:sp>
        <p:nvSpPr>
          <p:cNvPr id="37895" name="TextBox 6"/>
          <p:cNvSpPr txBox="1">
            <a:spLocks noChangeArrowheads="1"/>
          </p:cNvSpPr>
          <p:nvPr/>
        </p:nvSpPr>
        <p:spPr bwMode="auto">
          <a:xfrm rot="449480">
            <a:off x="7086600" y="3886200"/>
            <a:ext cx="2057400" cy="738188"/>
          </a:xfrm>
          <a:prstGeom prst="rect">
            <a:avLst/>
          </a:prstGeom>
          <a:solidFill>
            <a:srgbClr val="990033"/>
          </a:solidFill>
          <a:ln w="57150" cmpd="dbl">
            <a:solidFill>
              <a:schemeClr val="bg1"/>
            </a:solidFill>
            <a:miter lim="800000"/>
            <a:headEnd/>
            <a:tailEnd/>
          </a:ln>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solidFill>
                  <a:schemeClr val="bg1"/>
                </a:solidFill>
              </a:rPr>
              <a:t>Table located as an attachment at the end of the template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3675"/>
            <a:ext cx="91551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p:txBody>
          <a:bodyPr/>
          <a:lstStyle/>
          <a:p>
            <a:r>
              <a:rPr lang="en-US" smtClean="0"/>
              <a:t>Table G-16 (cont.)</a:t>
            </a:r>
          </a:p>
        </p:txBody>
      </p:sp>
      <p:sp>
        <p:nvSpPr>
          <p:cNvPr id="38916" name="Content Placeholder 2"/>
          <p:cNvSpPr>
            <a:spLocks noGrp="1"/>
          </p:cNvSpPr>
          <p:nvPr>
            <p:ph idx="1"/>
          </p:nvPr>
        </p:nvSpPr>
        <p:spPr>
          <a:xfrm>
            <a:off x="304800" y="1684338"/>
            <a:ext cx="8229600" cy="4525962"/>
          </a:xfrm>
        </p:spPr>
        <p:txBody>
          <a:bodyPr/>
          <a:lstStyle/>
          <a:p>
            <a:endParaRPr lang="en-US" smtClean="0"/>
          </a:p>
        </p:txBody>
      </p:sp>
      <p:pic>
        <p:nvPicPr>
          <p:cNvPr id="73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477963"/>
            <a:ext cx="9215438"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5"/>
          <p:cNvSpPr txBox="1">
            <a:spLocks noChangeArrowheads="1"/>
          </p:cNvSpPr>
          <p:nvPr/>
        </p:nvSpPr>
        <p:spPr bwMode="auto">
          <a:xfrm rot="449480">
            <a:off x="7086600" y="3330575"/>
            <a:ext cx="2057400" cy="739775"/>
          </a:xfrm>
          <a:prstGeom prst="rect">
            <a:avLst/>
          </a:prstGeom>
          <a:solidFill>
            <a:srgbClr val="990033"/>
          </a:solidFill>
          <a:ln w="57150" cmpd="dbl">
            <a:solidFill>
              <a:schemeClr val="bg1"/>
            </a:solidFill>
            <a:miter lim="800000"/>
            <a:headEnd/>
            <a:tailEnd/>
          </a:ln>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solidFill>
                  <a:schemeClr val="bg1"/>
                </a:solidFill>
              </a:rPr>
              <a:t>Table located as an attachment at the end of the template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t="25935"/>
          <a:stretch>
            <a:fillRect/>
          </a:stretch>
        </p:blipFill>
        <p:spPr bwMode="auto">
          <a:xfrm>
            <a:off x="152400" y="1544638"/>
            <a:ext cx="8848725"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p:cNvSpPr>
            <a:spLocks noGrp="1"/>
          </p:cNvSpPr>
          <p:nvPr>
            <p:ph type="title"/>
          </p:nvPr>
        </p:nvSpPr>
        <p:spPr>
          <a:xfrm>
            <a:off x="457200" y="-725488"/>
            <a:ext cx="8229600" cy="1143001"/>
          </a:xfrm>
        </p:spPr>
        <p:txBody>
          <a:bodyPr/>
          <a:lstStyle/>
          <a:p>
            <a:endParaRPr lang="en-US" smtClean="0"/>
          </a:p>
        </p:txBody>
      </p:sp>
      <p:sp>
        <p:nvSpPr>
          <p:cNvPr id="39940" name="Content Placeholder 2"/>
          <p:cNvSpPr>
            <a:spLocks noGrp="1"/>
          </p:cNvSpPr>
          <p:nvPr>
            <p:ph idx="1"/>
          </p:nvPr>
        </p:nvSpPr>
        <p:spPr>
          <a:xfrm>
            <a:off x="457200" y="798513"/>
            <a:ext cx="8229600" cy="4525962"/>
          </a:xfrm>
        </p:spPr>
        <p:txBody>
          <a:bodyPr/>
          <a:lstStyle/>
          <a:p>
            <a:endParaRPr lang="en-US" smtClean="0"/>
          </a:p>
        </p:txBody>
      </p:sp>
      <p:pic>
        <p:nvPicPr>
          <p:cNvPr id="7170" name="Picture 2"/>
          <p:cNvPicPr>
            <a:picLocks noChangeArrowheads="1"/>
          </p:cNvPicPr>
          <p:nvPr/>
        </p:nvPicPr>
        <p:blipFill>
          <a:blip r:embed="rId4">
            <a:extLst>
              <a:ext uri="{28A0092B-C50C-407E-A947-70E740481C1C}">
                <a14:useLocalDpi xmlns:a14="http://schemas.microsoft.com/office/drawing/2010/main" val="0"/>
              </a:ext>
            </a:extLst>
          </a:blip>
          <a:srcRect t="25935"/>
          <a:stretch>
            <a:fillRect/>
          </a:stretch>
        </p:blipFill>
        <p:spPr bwMode="auto">
          <a:xfrm>
            <a:off x="133350" y="1544638"/>
            <a:ext cx="88519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rrowheads="1"/>
          </p:cNvPicPr>
          <p:nvPr/>
        </p:nvPicPr>
        <p:blipFill>
          <a:blip r:embed="rId4">
            <a:extLst>
              <a:ext uri="{28A0092B-C50C-407E-A947-70E740481C1C}">
                <a14:useLocalDpi xmlns:a14="http://schemas.microsoft.com/office/drawing/2010/main" val="0"/>
              </a:ext>
            </a:extLst>
          </a:blip>
          <a:srcRect t="25935" b="65639"/>
          <a:stretch>
            <a:fillRect/>
          </a:stretch>
        </p:blipFill>
        <p:spPr bwMode="auto">
          <a:xfrm>
            <a:off x="133350" y="1544638"/>
            <a:ext cx="8851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rrowheads="1"/>
          </p:cNvPicPr>
          <p:nvPr/>
        </p:nvPicPr>
        <p:blipFill>
          <a:blip r:embed="rId4">
            <a:extLst>
              <a:ext uri="{28A0092B-C50C-407E-A947-70E740481C1C}">
                <a14:useLocalDpi xmlns:a14="http://schemas.microsoft.com/office/drawing/2010/main" val="0"/>
              </a:ext>
            </a:extLst>
          </a:blip>
          <a:srcRect t="25935" b="46428"/>
          <a:stretch>
            <a:fillRect/>
          </a:stretch>
        </p:blipFill>
        <p:spPr bwMode="auto">
          <a:xfrm>
            <a:off x="133350" y="1544638"/>
            <a:ext cx="88519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rrowheads="1"/>
          </p:cNvPicPr>
          <p:nvPr/>
        </p:nvPicPr>
        <p:blipFill>
          <a:blip r:embed="rId4">
            <a:extLst>
              <a:ext uri="{28A0092B-C50C-407E-A947-70E740481C1C}">
                <a14:useLocalDpi xmlns:a14="http://schemas.microsoft.com/office/drawing/2010/main" val="0"/>
              </a:ext>
            </a:extLst>
          </a:blip>
          <a:srcRect t="25935" b="24857"/>
          <a:stretch>
            <a:fillRect/>
          </a:stretch>
        </p:blipFill>
        <p:spPr bwMode="auto">
          <a:xfrm>
            <a:off x="133350" y="1544638"/>
            <a:ext cx="88519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sp>
        <p:nvSpPr>
          <p:cNvPr id="40963" name="Content Placeholder 2"/>
          <p:cNvSpPr>
            <a:spLocks noGrp="1"/>
          </p:cNvSpPr>
          <p:nvPr>
            <p:ph idx="1"/>
          </p:nvPr>
        </p:nvSpPr>
        <p:spPr/>
        <p:txBody>
          <a:bodyPr/>
          <a:lstStyle/>
          <a:p>
            <a:endParaRPr lang="en-US" smtClean="0"/>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37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5"/>
          <p:cNvSpPr txBox="1">
            <a:spLocks noChangeArrowheads="1"/>
          </p:cNvSpPr>
          <p:nvPr/>
        </p:nvSpPr>
        <p:spPr bwMode="auto">
          <a:xfrm rot="-538083">
            <a:off x="806450" y="4194175"/>
            <a:ext cx="2057400" cy="738188"/>
          </a:xfrm>
          <a:prstGeom prst="rect">
            <a:avLst/>
          </a:prstGeom>
          <a:solidFill>
            <a:srgbClr val="990033"/>
          </a:solidFill>
          <a:ln w="57150" cmpd="dbl">
            <a:solidFill>
              <a:schemeClr val="bg1"/>
            </a:solidFill>
            <a:miter lim="800000"/>
            <a:headEnd/>
            <a:tailEnd/>
          </a:ln>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solidFill>
                  <a:schemeClr val="bg1"/>
                </a:solidFill>
              </a:rPr>
              <a:t>Table located as an attachment at the end of the template</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0"/>
            <a:ext cx="53784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81000"/>
            <a:ext cx="8229600" cy="1143000"/>
          </a:xfrm>
        </p:spPr>
        <p:txBody>
          <a:bodyPr/>
          <a:lstStyle/>
          <a:p>
            <a:endParaRPr lang="en-US" smtClean="0"/>
          </a:p>
        </p:txBody>
      </p:sp>
      <p:sp>
        <p:nvSpPr>
          <p:cNvPr id="41987" name="Content Placeholder 2"/>
          <p:cNvSpPr>
            <a:spLocks noGrp="1"/>
          </p:cNvSpPr>
          <p:nvPr>
            <p:ph idx="1"/>
          </p:nvPr>
        </p:nvSpPr>
        <p:spPr>
          <a:xfrm>
            <a:off x="457200" y="1371600"/>
            <a:ext cx="8229600" cy="4525963"/>
          </a:xfrm>
        </p:spPr>
        <p:txBody>
          <a:bodyPr/>
          <a:lstStyle/>
          <a:p>
            <a:endParaRPr lang="en-US" smtClean="0"/>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533400"/>
            <a:ext cx="87042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p:cNvPicPr>
            <a:picLocks noChangeAspect="1" noChangeArrowheads="1"/>
          </p:cNvPicPr>
          <p:nvPr/>
        </p:nvPicPr>
        <p:blipFill>
          <a:blip r:embed="rId4">
            <a:extLst>
              <a:ext uri="{28A0092B-C50C-407E-A947-70E740481C1C}">
                <a14:useLocalDpi xmlns:a14="http://schemas.microsoft.com/office/drawing/2010/main" val="0"/>
              </a:ext>
            </a:extLst>
          </a:blip>
          <a:srcRect t="331"/>
          <a:stretch>
            <a:fillRect/>
          </a:stretch>
        </p:blipFill>
        <p:spPr bwMode="auto">
          <a:xfrm>
            <a:off x="225425" y="533400"/>
            <a:ext cx="867727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t="331" b="84894"/>
          <a:stretch>
            <a:fillRect/>
          </a:stretch>
        </p:blipFill>
        <p:spPr bwMode="auto">
          <a:xfrm>
            <a:off x="225425" y="530225"/>
            <a:ext cx="86772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sp>
        <p:nvSpPr>
          <p:cNvPr id="43011" name="Content Placeholder 2"/>
          <p:cNvSpPr>
            <a:spLocks noGrp="1"/>
          </p:cNvSpPr>
          <p:nvPr>
            <p:ph idx="1"/>
          </p:nvPr>
        </p:nvSpPr>
        <p:spPr/>
        <p:txBody>
          <a:bodyPr/>
          <a:lstStyle/>
          <a:p>
            <a:endParaRPr lang="en-US" smtClean="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89038"/>
            <a:ext cx="8721725"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739188"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graphicFrame>
        <p:nvGraphicFramePr>
          <p:cNvPr id="7171" name="Object 3"/>
          <p:cNvGraphicFramePr>
            <a:graphicFrameLocks noChangeAspect="1"/>
          </p:cNvGraphicFramePr>
          <p:nvPr/>
        </p:nvGraphicFramePr>
        <p:xfrm>
          <a:off x="1539875" y="152400"/>
          <a:ext cx="6156325" cy="6629400"/>
        </p:xfrm>
        <a:graphic>
          <a:graphicData uri="http://schemas.openxmlformats.org/presentationml/2006/ole">
            <mc:AlternateContent xmlns:mc="http://schemas.openxmlformats.org/markup-compatibility/2006">
              <mc:Choice xmlns:v="urn:schemas-microsoft-com:vml" Requires="v">
                <p:oleObj spid="_x0000_s7172" name="Visio" r:id="rId4" imgW="7196536" imgH="7759892" progId="Visio.Drawing.11">
                  <p:embed/>
                </p:oleObj>
              </mc:Choice>
              <mc:Fallback>
                <p:oleObj name="Visio" r:id="rId4" imgW="7196536" imgH="7759892"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75" y="152400"/>
                        <a:ext cx="61563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US" smtClean="0"/>
          </a:p>
        </p:txBody>
      </p:sp>
      <p:sp>
        <p:nvSpPr>
          <p:cNvPr id="44035" name="Content Placeholder 2"/>
          <p:cNvSpPr>
            <a:spLocks noGrp="1"/>
          </p:cNvSpPr>
          <p:nvPr>
            <p:ph idx="1"/>
          </p:nvPr>
        </p:nvSpPr>
        <p:spPr/>
        <p:txBody>
          <a:bodyPr/>
          <a:lstStyle/>
          <a:p>
            <a:endParaRPr lang="en-US" smtClean="0"/>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407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525" y="-20638"/>
            <a:ext cx="538797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p>
        </p:txBody>
      </p:sp>
      <p:sp>
        <p:nvSpPr>
          <p:cNvPr id="45059" name="Content Placeholder 2"/>
          <p:cNvSpPr>
            <a:spLocks noGrp="1"/>
          </p:cNvSpPr>
          <p:nvPr>
            <p:ph idx="1"/>
          </p:nvPr>
        </p:nvSpPr>
        <p:spPr/>
        <p:txBody>
          <a:bodyPr/>
          <a:lstStyle/>
          <a:p>
            <a:endParaRPr lang="en-US" smtClean="0"/>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57400"/>
            <a:ext cx="89900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2049463"/>
            <a:ext cx="894715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smtClean="0"/>
          </a:p>
        </p:txBody>
      </p:sp>
      <p:sp>
        <p:nvSpPr>
          <p:cNvPr id="46083" name="Content Placeholder 2"/>
          <p:cNvSpPr>
            <a:spLocks noGrp="1"/>
          </p:cNvSpPr>
          <p:nvPr>
            <p:ph idx="1"/>
          </p:nvPr>
        </p:nvSpPr>
        <p:spPr>
          <a:xfrm>
            <a:off x="533400" y="2941638"/>
            <a:ext cx="2743200" cy="4525962"/>
          </a:xfrm>
        </p:spPr>
        <p:txBody>
          <a:bodyPr/>
          <a:lstStyle/>
          <a:p>
            <a:pPr marL="0" indent="0">
              <a:buFontTx/>
              <a:buNone/>
            </a:pPr>
            <a:r>
              <a:rPr lang="en-US" sz="2400" smtClean="0"/>
              <a:t>Attachment 4</a:t>
            </a: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0"/>
            <a:ext cx="5754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4"/>
          <p:cNvSpPr txBox="1">
            <a:spLocks noChangeArrowheads="1"/>
          </p:cNvSpPr>
          <p:nvPr/>
        </p:nvSpPr>
        <p:spPr bwMode="auto">
          <a:xfrm rot="-538083">
            <a:off x="806450" y="4194175"/>
            <a:ext cx="2057400" cy="738188"/>
          </a:xfrm>
          <a:prstGeom prst="rect">
            <a:avLst/>
          </a:prstGeom>
          <a:solidFill>
            <a:srgbClr val="990033"/>
          </a:solidFill>
          <a:ln w="57150" cmpd="dbl">
            <a:solidFill>
              <a:schemeClr val="bg1"/>
            </a:solidFill>
            <a:miter lim="800000"/>
            <a:headEnd/>
            <a:tailEnd/>
          </a:ln>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solidFill>
                  <a:schemeClr val="bg1"/>
                </a:solidFill>
              </a:rPr>
              <a:t>Table located as an attachment at the end of the template</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8575"/>
            <a:ext cx="57658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smtClean="0"/>
          </a:p>
        </p:txBody>
      </p:sp>
      <p:sp>
        <p:nvSpPr>
          <p:cNvPr id="47107" name="Content Placeholder 2"/>
          <p:cNvSpPr>
            <a:spLocks noGrp="1"/>
          </p:cNvSpPr>
          <p:nvPr>
            <p:ph idx="1"/>
          </p:nvPr>
        </p:nvSpPr>
        <p:spPr/>
        <p:txBody>
          <a:bodyPr/>
          <a:lstStyle/>
          <a:p>
            <a:endParaRPr lang="en-US" smtClean="0"/>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88519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5"/>
          <p:cNvSpPr txBox="1">
            <a:spLocks noChangeArrowheads="1"/>
          </p:cNvSpPr>
          <p:nvPr/>
        </p:nvSpPr>
        <p:spPr bwMode="auto">
          <a:xfrm rot="393877">
            <a:off x="7204075" y="4786313"/>
            <a:ext cx="1676400" cy="1046162"/>
          </a:xfrm>
          <a:prstGeom prst="rect">
            <a:avLst/>
          </a:prstGeom>
          <a:solidFill>
            <a:srgbClr val="990033"/>
          </a:solidFill>
          <a:ln w="57150" cmpd="dbl">
            <a:solidFill>
              <a:schemeClr val="bg1"/>
            </a:solidFill>
            <a:miter lim="800000"/>
            <a:headEnd/>
            <a:tailEnd/>
          </a:ln>
        </p:spPr>
        <p:txBody>
          <a:bodyPr tIns="91440" bIns="9144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b="1">
                <a:solidFill>
                  <a:schemeClr val="bg1"/>
                </a:solidFill>
              </a:rPr>
              <a:t>Note: only Section A applies to the farm in this scenario</a:t>
            </a:r>
          </a:p>
        </p:txBody>
      </p:sp>
      <p:cxnSp>
        <p:nvCxnSpPr>
          <p:cNvPr id="8" name="Straight Connector 7"/>
          <p:cNvCxnSpPr>
            <a:stCxn id="47109" idx="2"/>
          </p:cNvCxnSpPr>
          <p:nvPr/>
        </p:nvCxnSpPr>
        <p:spPr>
          <a:xfrm rot="5400000">
            <a:off x="7363619" y="6238081"/>
            <a:ext cx="1028700" cy="21113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Moon 9"/>
          <p:cNvSpPr/>
          <p:nvPr/>
        </p:nvSpPr>
        <p:spPr>
          <a:xfrm rot="1752148">
            <a:off x="7881938" y="6091238"/>
            <a:ext cx="149225" cy="762000"/>
          </a:xfrm>
          <a:prstGeom prst="moon">
            <a:avLst>
              <a:gd name="adj" fmla="val 40971"/>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Moon 12"/>
          <p:cNvSpPr/>
          <p:nvPr/>
        </p:nvSpPr>
        <p:spPr>
          <a:xfrm rot="20505347" flipH="1">
            <a:off x="7764463" y="6026150"/>
            <a:ext cx="112712" cy="450850"/>
          </a:xfrm>
          <a:prstGeom prst="moon">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Moon 13"/>
          <p:cNvSpPr/>
          <p:nvPr/>
        </p:nvSpPr>
        <p:spPr>
          <a:xfrm rot="21291022" flipH="1">
            <a:off x="7653338" y="6088063"/>
            <a:ext cx="196850" cy="762000"/>
          </a:xfrm>
          <a:prstGeom prst="moon">
            <a:avLst>
              <a:gd name="adj" fmla="val 29520"/>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b="42030"/>
          <a:stretch>
            <a:fillRect/>
          </a:stretch>
        </p:blipFill>
        <p:spPr bwMode="auto">
          <a:xfrm>
            <a:off x="192088" y="563563"/>
            <a:ext cx="8799512"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b="72963"/>
          <a:stretch>
            <a:fillRect/>
          </a:stretch>
        </p:blipFill>
        <p:spPr bwMode="auto">
          <a:xfrm>
            <a:off x="192088" y="566738"/>
            <a:ext cx="8799512"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t="2" b="69417"/>
          <a:stretch>
            <a:fillRect/>
          </a:stretch>
        </p:blipFill>
        <p:spPr bwMode="auto">
          <a:xfrm>
            <a:off x="192088" y="563563"/>
            <a:ext cx="879951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b="65344"/>
          <a:stretch>
            <a:fillRect/>
          </a:stretch>
        </p:blipFill>
        <p:spPr bwMode="auto">
          <a:xfrm>
            <a:off x="192088" y="566738"/>
            <a:ext cx="8799512"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b="57884"/>
          <a:stretch>
            <a:fillRect/>
          </a:stretch>
        </p:blipFill>
        <p:spPr bwMode="auto">
          <a:xfrm>
            <a:off x="192088" y="563563"/>
            <a:ext cx="879951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b="42084"/>
          <a:stretch>
            <a:fillRect/>
          </a:stretch>
        </p:blipFill>
        <p:spPr bwMode="auto">
          <a:xfrm>
            <a:off x="192088" y="566738"/>
            <a:ext cx="8799512"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smtClean="0"/>
          </a:p>
        </p:txBody>
      </p:sp>
      <p:sp>
        <p:nvSpPr>
          <p:cNvPr id="49155" name="Content Placeholder 2"/>
          <p:cNvSpPr>
            <a:spLocks noGrp="1"/>
          </p:cNvSpPr>
          <p:nvPr>
            <p:ph idx="1"/>
          </p:nvPr>
        </p:nvSpPr>
        <p:spPr/>
        <p:txBody>
          <a:bodyPr/>
          <a:lstStyle/>
          <a:p>
            <a:endParaRPr lang="en-US" smtClean="0"/>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136525"/>
            <a:ext cx="9097962"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p:cNvSpPr txBox="1">
            <a:spLocks noChangeArrowheads="1"/>
          </p:cNvSpPr>
          <p:nvPr/>
        </p:nvSpPr>
        <p:spPr bwMode="auto">
          <a:xfrm rot="-538083">
            <a:off x="6826250" y="5718175"/>
            <a:ext cx="2057400" cy="738188"/>
          </a:xfrm>
          <a:prstGeom prst="rect">
            <a:avLst/>
          </a:prstGeom>
          <a:solidFill>
            <a:srgbClr val="990033"/>
          </a:solidFill>
          <a:ln w="57150" cmpd="dbl">
            <a:solidFill>
              <a:schemeClr val="bg1"/>
            </a:solidFill>
            <a:miter lim="800000"/>
            <a:headEnd/>
            <a:tailEnd/>
          </a:ln>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solidFill>
                  <a:schemeClr val="bg1"/>
                </a:solidFill>
              </a:rPr>
              <a:t>Table located as an attachment at the end of the template</a:t>
            </a: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136525"/>
            <a:ext cx="909796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t="57916"/>
          <a:stretch>
            <a:fillRect/>
          </a:stretch>
        </p:blipFill>
        <p:spPr bwMode="auto">
          <a:xfrm>
            <a:off x="228600" y="1371600"/>
            <a:ext cx="87630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t="57864"/>
          <a:stretch>
            <a:fillRect/>
          </a:stretch>
        </p:blipFill>
        <p:spPr bwMode="auto">
          <a:xfrm>
            <a:off x="228600" y="1371600"/>
            <a:ext cx="8763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t="57916" b="32043"/>
          <a:stretch>
            <a:fillRect/>
          </a:stretch>
        </p:blipFill>
        <p:spPr bwMode="auto">
          <a:xfrm>
            <a:off x="228600" y="1371600"/>
            <a:ext cx="8763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t="57916" b="24947"/>
          <a:stretch>
            <a:fillRect/>
          </a:stretch>
        </p:blipFill>
        <p:spPr bwMode="auto">
          <a:xfrm>
            <a:off x="228600" y="1371600"/>
            <a:ext cx="8763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t="57864" b="15752"/>
          <a:stretch>
            <a:fillRect/>
          </a:stretch>
        </p:blipFill>
        <p:spPr bwMode="auto">
          <a:xfrm>
            <a:off x="228600" y="1371600"/>
            <a:ext cx="87630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t="57916" b="10107"/>
          <a:stretch>
            <a:fillRect/>
          </a:stretch>
        </p:blipFill>
        <p:spPr bwMode="auto">
          <a:xfrm>
            <a:off x="228600" y="1371600"/>
            <a:ext cx="87630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30163"/>
            <a:ext cx="8689975"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p:nvPr>
        </p:nvSpPr>
        <p:spPr/>
        <p:txBody>
          <a:bodyPr/>
          <a:lstStyle/>
          <a:p>
            <a:endParaRPr lang="en-US" smtClean="0"/>
          </a:p>
        </p:txBody>
      </p:sp>
      <p:sp>
        <p:nvSpPr>
          <p:cNvPr id="51204" name="Content Placeholder 2"/>
          <p:cNvSpPr>
            <a:spLocks noGrp="1"/>
          </p:cNvSpPr>
          <p:nvPr>
            <p:ph idx="1"/>
          </p:nvPr>
        </p:nvSpPr>
        <p:spPr/>
        <p:txBody>
          <a:bodyPr/>
          <a:lstStyle/>
          <a:p>
            <a:endParaRPr lang="en-US" smtClean="0"/>
          </a:p>
        </p:txBody>
      </p:sp>
      <p:pic>
        <p:nvPicPr>
          <p:cNvPr id="74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0"/>
            <a:ext cx="8723313"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5"/>
          <p:cNvSpPr txBox="1">
            <a:spLocks noChangeArrowheads="1"/>
          </p:cNvSpPr>
          <p:nvPr/>
        </p:nvSpPr>
        <p:spPr bwMode="auto">
          <a:xfrm rot="-538083">
            <a:off x="6521450" y="4346575"/>
            <a:ext cx="2057400" cy="738188"/>
          </a:xfrm>
          <a:prstGeom prst="rect">
            <a:avLst/>
          </a:prstGeom>
          <a:solidFill>
            <a:srgbClr val="990033"/>
          </a:solidFill>
          <a:ln w="57150" cmpd="dbl">
            <a:solidFill>
              <a:schemeClr val="bg1"/>
            </a:solidFill>
            <a:miter lim="800000"/>
            <a:headEnd/>
            <a:tailEnd/>
          </a:ln>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a:solidFill>
                  <a:schemeClr val="bg1"/>
                </a:solidFill>
              </a:rPr>
              <a:t>Table located as an attachment at the end of the template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82563"/>
            <a:ext cx="9097962"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p:cNvSpPr>
            <a:spLocks noGrp="1"/>
          </p:cNvSpPr>
          <p:nvPr>
            <p:ph type="title"/>
          </p:nvPr>
        </p:nvSpPr>
        <p:spPr/>
        <p:txBody>
          <a:bodyPr/>
          <a:lstStyle/>
          <a:p>
            <a:endParaRPr lang="en-US" smtClean="0"/>
          </a:p>
        </p:txBody>
      </p:sp>
      <p:sp>
        <p:nvSpPr>
          <p:cNvPr id="52228" name="Content Placeholder 2"/>
          <p:cNvSpPr>
            <a:spLocks noGrp="1"/>
          </p:cNvSpPr>
          <p:nvPr>
            <p:ph idx="1"/>
          </p:nvPr>
        </p:nvSpPr>
        <p:spPr/>
        <p:txBody>
          <a:bodyPr/>
          <a:lstStyle/>
          <a:p>
            <a:endParaRPr lang="en-US" smtClean="0"/>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82563"/>
            <a:ext cx="9107488"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b="36620"/>
          <a:stretch>
            <a:fillRect/>
          </a:stretch>
        </p:blipFill>
        <p:spPr bwMode="auto">
          <a:xfrm>
            <a:off x="-1588" y="182563"/>
            <a:ext cx="91074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b="30516"/>
          <a:stretch>
            <a:fillRect/>
          </a:stretch>
        </p:blipFill>
        <p:spPr bwMode="auto">
          <a:xfrm>
            <a:off x="-1588" y="182563"/>
            <a:ext cx="9107488"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b="22066"/>
          <a:stretch>
            <a:fillRect/>
          </a:stretch>
        </p:blipFill>
        <p:spPr bwMode="auto">
          <a:xfrm>
            <a:off x="7938" y="198438"/>
            <a:ext cx="91059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b="10094"/>
          <a:stretch>
            <a:fillRect/>
          </a:stretch>
        </p:blipFill>
        <p:spPr bwMode="auto">
          <a:xfrm>
            <a:off x="-1588" y="198438"/>
            <a:ext cx="9107488"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7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smtClean="0"/>
          </a:p>
        </p:txBody>
      </p:sp>
      <p:sp>
        <p:nvSpPr>
          <p:cNvPr id="53251" name="Content Placeholder 2"/>
          <p:cNvSpPr>
            <a:spLocks noGrp="1"/>
          </p:cNvSpPr>
          <p:nvPr>
            <p:ph idx="1"/>
          </p:nvPr>
        </p:nvSpPr>
        <p:spPr/>
        <p:txBody>
          <a:bodyPr/>
          <a:lstStyle/>
          <a:p>
            <a:endParaRPr lang="en-US" smtClean="0"/>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5499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4"/>
          <p:cNvSpPr txBox="1">
            <a:spLocks noChangeArrowheads="1"/>
          </p:cNvSpPr>
          <p:nvPr/>
        </p:nvSpPr>
        <p:spPr bwMode="auto">
          <a:xfrm rot="393877">
            <a:off x="6846888" y="485775"/>
            <a:ext cx="1919287" cy="1262063"/>
          </a:xfrm>
          <a:prstGeom prst="rect">
            <a:avLst/>
          </a:prstGeom>
          <a:solidFill>
            <a:srgbClr val="990033"/>
          </a:solidFill>
          <a:ln w="57150" cmpd="dbl">
            <a:solidFill>
              <a:schemeClr val="bg1"/>
            </a:solidFill>
            <a:miter lim="800000"/>
            <a:headEnd/>
            <a:tailEnd/>
          </a:ln>
        </p:spPr>
        <p:txBody>
          <a:bodyPr tIns="91440" bIns="9144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en-US" b="1">
                <a:solidFill>
                  <a:schemeClr val="bg1"/>
                </a:solidFill>
              </a:rPr>
              <a:t>Note: </a:t>
            </a:r>
            <a:br>
              <a:rPr lang="en-US" b="1">
                <a:solidFill>
                  <a:schemeClr val="bg1"/>
                </a:solidFill>
              </a:rPr>
            </a:br>
            <a:r>
              <a:rPr lang="en-US" b="1">
                <a:solidFill>
                  <a:schemeClr val="bg1"/>
                </a:solidFill>
              </a:rPr>
              <a:t>No contingency plan is required for the farm in this scenario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349250" eaLnBrk="1" hangingPunct="1"/>
            <a:r>
              <a:rPr lang="en-US" smtClean="0"/>
              <a:t>Qualified Facility Applicability</a:t>
            </a:r>
          </a:p>
        </p:txBody>
      </p:sp>
      <p:sp>
        <p:nvSpPr>
          <p:cNvPr id="819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p>
        </p:txBody>
      </p:sp>
      <p:graphicFrame>
        <p:nvGraphicFramePr>
          <p:cNvPr id="2" name="Table 1"/>
          <p:cNvGraphicFramePr>
            <a:graphicFrameLocks noGrp="1"/>
          </p:cNvGraphicFramePr>
          <p:nvPr/>
        </p:nvGraphicFramePr>
        <p:xfrm>
          <a:off x="495300" y="1143000"/>
          <a:ext cx="8153400" cy="4506913"/>
        </p:xfrm>
        <a:graphic>
          <a:graphicData uri="http://schemas.openxmlformats.org/drawingml/2006/table">
            <a:tbl>
              <a:tblPr firstRow="1" firstCol="1" bandRow="1">
                <a:tableStyleId>{D7AC3CCA-C797-4891-BE02-D94E43425B78}</a:tableStyleId>
              </a:tblPr>
              <a:tblGrid>
                <a:gridCol w="2948557"/>
                <a:gridCol w="2602422"/>
                <a:gridCol w="2602422"/>
              </a:tblGrid>
              <a:tr h="228588">
                <a:tc gridSpan="3">
                  <a:txBody>
                    <a:bodyPr/>
                    <a:lstStyle/>
                    <a:p>
                      <a:pPr marL="0" marR="0">
                        <a:spcBef>
                          <a:spcPts val="600"/>
                        </a:spcBef>
                        <a:spcAft>
                          <a:spcPts val="600"/>
                        </a:spcAft>
                      </a:pPr>
                      <a:r>
                        <a:rPr lang="en-US" sz="1500" dirty="0">
                          <a:effectLst/>
                        </a:rPr>
                        <a:t>If the facility total aboveground oil storage capacity is 10,000 gallons or less …</a:t>
                      </a:r>
                      <a:endParaRPr lang="en-US" sz="15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0740">
                <a:tc>
                  <a:txBody>
                    <a:bodyPr/>
                    <a:lstStyle/>
                    <a:p>
                      <a:pPr marL="0" marR="0">
                        <a:spcBef>
                          <a:spcPts val="200"/>
                        </a:spcBef>
                        <a:spcAft>
                          <a:spcPts val="200"/>
                        </a:spcAft>
                      </a:pPr>
                      <a:r>
                        <a:rPr lang="en-US" sz="1500" dirty="0">
                          <a:effectLst/>
                        </a:rPr>
                        <a:t>And…</a:t>
                      </a:r>
                      <a:endParaRPr lang="en-US" sz="15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500" dirty="0">
                          <a:effectLst/>
                        </a:rPr>
                        <a:t>And the facility has…</a:t>
                      </a:r>
                      <a:endParaRPr lang="en-US" sz="15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500" dirty="0">
                          <a:effectLst/>
                        </a:rPr>
                        <a:t>Then the facility is a:</a:t>
                      </a:r>
                      <a:endParaRPr lang="en-US" sz="15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2938">
                <a:tc rowSpan="2">
                  <a:txBody>
                    <a:bodyPr/>
                    <a:lstStyle/>
                    <a:p>
                      <a:pPr marL="0" marR="0">
                        <a:spcBef>
                          <a:spcPts val="200"/>
                        </a:spcBef>
                        <a:spcAft>
                          <a:spcPts val="200"/>
                        </a:spcAft>
                      </a:pPr>
                      <a:r>
                        <a:rPr lang="en-US" sz="1500" dirty="0">
                          <a:effectLst/>
                        </a:rPr>
                        <a:t>Within three years prior to the Plan certification date, or since becoming subject to the SPCC rule if in operation for less than three years, the facility has not had:</a:t>
                      </a:r>
                    </a:p>
                    <a:p>
                      <a:pPr marL="342900" marR="0" lvl="0" indent="-342900">
                        <a:spcBef>
                          <a:spcPts val="200"/>
                        </a:spcBef>
                        <a:spcAft>
                          <a:spcPts val="200"/>
                        </a:spcAft>
                        <a:buFont typeface="Symbol"/>
                        <a:buChar char=""/>
                      </a:pPr>
                      <a:r>
                        <a:rPr lang="en-US" sz="1500" dirty="0">
                          <a:effectLst/>
                        </a:rPr>
                        <a:t>A single discharge of oil to navigable waters or adjoining shorelines exceeding 1,000 gallons, or </a:t>
                      </a:r>
                    </a:p>
                    <a:p>
                      <a:pPr marL="342900" marR="0" lvl="0" indent="-342900">
                        <a:spcBef>
                          <a:spcPts val="200"/>
                        </a:spcBef>
                        <a:spcAft>
                          <a:spcPts val="200"/>
                        </a:spcAft>
                        <a:buFont typeface="Symbol"/>
                        <a:buChar char=""/>
                      </a:pPr>
                      <a:r>
                        <a:rPr lang="en-US" sz="1500" dirty="0" smtClean="0">
                          <a:effectLst/>
                        </a:rPr>
                        <a:t>Two discharges of oil to navigable waters or adjoining shorelines each exceeding 42 gallons within any 12-month period.</a:t>
                      </a:r>
                      <a:r>
                        <a:rPr lang="en-US" sz="1500" baseline="30000" dirty="0" smtClean="0">
                          <a:effectLst/>
                        </a:rPr>
                        <a:t>1</a:t>
                      </a:r>
                      <a:endParaRPr lang="en-US" sz="1500" baseline="30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500" dirty="0">
                          <a:effectLst/>
                        </a:rPr>
                        <a:t>No individual aboveground oil containers greater than 5,000 gallons;</a:t>
                      </a:r>
                      <a:endParaRPr lang="en-US" sz="15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500" dirty="0">
                          <a:effectLst/>
                        </a:rPr>
                        <a:t>Tier I Qualified Facility:  </a:t>
                      </a:r>
                      <a:br>
                        <a:rPr lang="en-US" sz="1500" dirty="0">
                          <a:effectLst/>
                        </a:rPr>
                      </a:br>
                      <a:r>
                        <a:rPr lang="en-US" sz="1500" dirty="0">
                          <a:effectLst/>
                        </a:rPr>
                        <a:t>Complete and self-certify Plan template (Appendix G to 40 CFR part 112) in lieu of a full PE-certified Plan.</a:t>
                      </a:r>
                      <a:endParaRPr lang="en-US" sz="15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4647">
                <a:tc vMerge="1">
                  <a:txBody>
                    <a:bodyPr/>
                    <a:lstStyle/>
                    <a:p>
                      <a:endParaRPr lang="en-US"/>
                    </a:p>
                  </a:txBody>
                  <a:tcPr/>
                </a:tc>
                <a:tc>
                  <a:txBody>
                    <a:bodyPr/>
                    <a:lstStyle/>
                    <a:p>
                      <a:pPr marL="0" marR="0">
                        <a:spcBef>
                          <a:spcPts val="200"/>
                        </a:spcBef>
                        <a:spcAft>
                          <a:spcPts val="200"/>
                        </a:spcAft>
                      </a:pPr>
                      <a:r>
                        <a:rPr lang="en-US" sz="1500" dirty="0">
                          <a:effectLst/>
                        </a:rPr>
                        <a:t>Any individual aboveground oil container greater than 5,000 gallons;</a:t>
                      </a:r>
                      <a:endParaRPr lang="en-US" sz="15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200"/>
                        </a:spcBef>
                        <a:spcAft>
                          <a:spcPts val="200"/>
                        </a:spcAft>
                      </a:pPr>
                      <a:r>
                        <a:rPr lang="en-US" sz="1500" dirty="0">
                          <a:effectLst/>
                        </a:rPr>
                        <a:t>Tier II Qualified Facility:  </a:t>
                      </a:r>
                      <a:br>
                        <a:rPr lang="en-US" sz="1500" dirty="0">
                          <a:effectLst/>
                        </a:rPr>
                      </a:br>
                      <a:r>
                        <a:rPr lang="en-US" sz="1500" dirty="0">
                          <a:effectLst/>
                        </a:rPr>
                        <a:t>Prepare a self-certified Plan in accordance with all applicable requirements of §112.7 and subparts B or C of the rule, in lieu of a PE-certified Plan.</a:t>
                      </a:r>
                      <a:endParaRPr lang="en-US" sz="15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215" name="Rectangle 3"/>
          <p:cNvSpPr>
            <a:spLocks noChangeArrowheads="1"/>
          </p:cNvSpPr>
          <p:nvPr/>
        </p:nvSpPr>
        <p:spPr bwMode="auto">
          <a:xfrm>
            <a:off x="936625" y="2752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800"/>
              <a:t/>
            </a:r>
            <a:br>
              <a:rPr lang="en-US" sz="1800"/>
            </a:br>
            <a:endParaRPr lang="en-US" sz="1800"/>
          </a:p>
        </p:txBody>
      </p:sp>
      <p:sp>
        <p:nvSpPr>
          <p:cNvPr id="8216" name="Rectangle 5"/>
          <p:cNvSpPr>
            <a:spLocks noChangeArrowheads="1"/>
          </p:cNvSpPr>
          <p:nvPr/>
        </p:nvSpPr>
        <p:spPr bwMode="auto">
          <a:xfrm>
            <a:off x="304800" y="5688013"/>
            <a:ext cx="8610600" cy="8302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sz="1200" baseline="30000">
                <a:ea typeface="Times New Roman" panose="02020603050405020304" pitchFamily="18" charset="0"/>
                <a:cs typeface="Arial" panose="020B0604020202020204" pitchFamily="34" charset="0"/>
              </a:rPr>
              <a:t>1</a:t>
            </a:r>
            <a:r>
              <a:rPr lang="en-US" sz="1200">
                <a:solidFill>
                  <a:srgbClr val="000000"/>
                </a:solidFill>
                <a:ea typeface="Times New Roman" panose="02020603050405020304" pitchFamily="18" charset="0"/>
                <a:cs typeface="Arial" panose="020B0604020202020204" pitchFamily="34" charset="0"/>
              </a:rPr>
              <a:t>Not including discharges that are the result of natural disasters, acts of war, or terrorism. When determining the applicability of this SPCC reporting requirement, the gallon amount(s) specified (either 1,000 or 42) refers to the amount of oil that actually reaches navigable waters or adjoining shorelines not the total amount of oil spilled. EPA considers the entire volume of the discharge to be oil for the purposes of these reporting requirements.</a:t>
            </a:r>
            <a:endParaRPr lang="en-US" sz="120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1828800" y="1676400"/>
            <a:ext cx="7162800" cy="2667000"/>
          </a:xfrm>
        </p:spPr>
        <p:txBody>
          <a:bodyPr/>
          <a:lstStyle/>
          <a:p>
            <a:pPr eaLnBrk="1" hangingPunct="1">
              <a:defRPr/>
            </a:pPr>
            <a:r>
              <a:rPr lang="en-US" sz="6000" b="1" dirty="0" smtClean="0"/>
              <a:t>Part III: </a:t>
            </a:r>
            <a:br>
              <a:rPr lang="en-US" sz="6000" b="1" dirty="0" smtClean="0"/>
            </a:br>
            <a:r>
              <a:rPr lang="en-US" sz="6000" b="1" dirty="0" smtClean="0"/>
              <a:t>Questions and Answers</a:t>
            </a:r>
          </a:p>
        </p:txBody>
      </p:sp>
      <p:pic>
        <p:nvPicPr>
          <p:cNvPr id="54275" name="Picture 8" descr="epa_seal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410200"/>
            <a:ext cx="13716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For More Information</a:t>
            </a:r>
          </a:p>
        </p:txBody>
      </p:sp>
      <p:sp>
        <p:nvSpPr>
          <p:cNvPr id="55299" name="Content Placeholder 2"/>
          <p:cNvSpPr>
            <a:spLocks noGrp="1"/>
          </p:cNvSpPr>
          <p:nvPr>
            <p:ph idx="1"/>
          </p:nvPr>
        </p:nvSpPr>
        <p:spPr>
          <a:xfrm>
            <a:off x="457200" y="1066800"/>
            <a:ext cx="8229600" cy="5059363"/>
          </a:xfrm>
        </p:spPr>
        <p:txBody>
          <a:bodyPr/>
          <a:lstStyle/>
          <a:p>
            <a:pPr eaLnBrk="1" hangingPunct="1">
              <a:spcAft>
                <a:spcPct val="20000"/>
              </a:spcAft>
            </a:pPr>
            <a:r>
              <a:rPr lang="en-US" sz="2400" smtClean="0">
                <a:solidFill>
                  <a:srgbClr val="FFFFFF"/>
                </a:solidFill>
                <a:latin typeface="Tahoma" panose="020B0604030504040204" pitchFamily="34" charset="0"/>
              </a:rPr>
              <a:t>EPA’s SPCC web page</a:t>
            </a:r>
            <a:endParaRPr lang="en-US" sz="2400" smtClean="0">
              <a:solidFill>
                <a:schemeClr val="bg1"/>
              </a:solidFill>
              <a:latin typeface="Tahoma" panose="020B0604030504040204" pitchFamily="34" charset="0"/>
            </a:endParaRPr>
          </a:p>
          <a:p>
            <a:pPr lvl="1" eaLnBrk="1" hangingPunct="1">
              <a:buFontTx/>
              <a:buChar char="-"/>
            </a:pPr>
            <a:r>
              <a:rPr lang="en-US" sz="2200" smtClean="0">
                <a:solidFill>
                  <a:srgbClr val="FFFF66"/>
                </a:solidFill>
                <a:latin typeface="Tahoma" panose="020B0604030504040204" pitchFamily="34" charset="0"/>
              </a:rPr>
              <a:t>http://www.epa.gov/emergencies/content/spcc/index.htm</a:t>
            </a:r>
          </a:p>
          <a:p>
            <a:pPr eaLnBrk="1" hangingPunct="1">
              <a:spcAft>
                <a:spcPct val="20000"/>
              </a:spcAft>
            </a:pPr>
            <a:r>
              <a:rPr lang="en-US" sz="2400" smtClean="0">
                <a:solidFill>
                  <a:srgbClr val="FFFFFF"/>
                </a:solidFill>
                <a:latin typeface="Tahoma" panose="020B0604030504040204" pitchFamily="34" charset="0"/>
              </a:rPr>
              <a:t>EPA’s SPCC for Agriculture web page</a:t>
            </a:r>
          </a:p>
          <a:p>
            <a:pPr lvl="1" eaLnBrk="1" hangingPunct="1">
              <a:spcAft>
                <a:spcPct val="20000"/>
              </a:spcAft>
              <a:buFontTx/>
              <a:buChar char="-"/>
            </a:pPr>
            <a:r>
              <a:rPr lang="en-US" sz="2200" smtClean="0">
                <a:solidFill>
                  <a:srgbClr val="FFFF66"/>
                </a:solidFill>
                <a:latin typeface="Tahoma" panose="020B0604030504040204" pitchFamily="34" charset="0"/>
              </a:rPr>
              <a:t>http://www.epa.gov/osweroe1/content/spcc/spcc_ag.htm </a:t>
            </a:r>
          </a:p>
          <a:p>
            <a:pPr eaLnBrk="1" hangingPunct="1">
              <a:spcAft>
                <a:spcPct val="20000"/>
              </a:spcAft>
            </a:pPr>
            <a:r>
              <a:rPr lang="en-US" sz="2400" smtClean="0">
                <a:solidFill>
                  <a:srgbClr val="FFFFFF"/>
                </a:solidFill>
                <a:latin typeface="Tahoma" panose="020B0604030504040204" pitchFamily="34" charset="0"/>
              </a:rPr>
              <a:t>EPA Oil Spill and Emergency Management web pages</a:t>
            </a:r>
          </a:p>
          <a:p>
            <a:pPr lvl="1" eaLnBrk="1" hangingPunct="1">
              <a:buFontTx/>
              <a:buChar char="-"/>
            </a:pPr>
            <a:r>
              <a:rPr lang="en-US" sz="2200" smtClean="0">
                <a:solidFill>
                  <a:srgbClr val="FFFF66"/>
                </a:solidFill>
                <a:latin typeface="Tahoma" panose="020B0604030504040204" pitchFamily="34" charset="0"/>
              </a:rPr>
              <a:t>www.epa.gov/oilspill</a:t>
            </a:r>
          </a:p>
          <a:p>
            <a:pPr lvl="1" eaLnBrk="1" hangingPunct="1">
              <a:buFontTx/>
              <a:buChar char="-"/>
            </a:pPr>
            <a:r>
              <a:rPr lang="en-US" sz="2200" smtClean="0">
                <a:solidFill>
                  <a:srgbClr val="FFFF66"/>
                </a:solidFill>
                <a:latin typeface="Tahoma" panose="020B0604030504040204" pitchFamily="34" charset="0"/>
              </a:rPr>
              <a:t>www.epa.gov/emergencies</a:t>
            </a:r>
          </a:p>
          <a:p>
            <a:pPr eaLnBrk="1" hangingPunct="1">
              <a:spcAft>
                <a:spcPct val="20000"/>
              </a:spcAft>
            </a:pPr>
            <a:r>
              <a:rPr lang="en-US" sz="2400" b="1" smtClean="0">
                <a:solidFill>
                  <a:srgbClr val="FFFF66"/>
                </a:solidFill>
                <a:latin typeface="Tahoma" panose="020B0604030504040204" pitchFamily="34" charset="0"/>
              </a:rPr>
              <a:t>HOTLINE</a:t>
            </a:r>
            <a:r>
              <a:rPr lang="en-US" sz="2400" smtClean="0">
                <a:solidFill>
                  <a:srgbClr val="FFFF66"/>
                </a:solidFill>
                <a:latin typeface="Tahoma" panose="020B0604030504040204" pitchFamily="34" charset="0"/>
              </a:rPr>
              <a:t>:  </a:t>
            </a:r>
            <a:r>
              <a:rPr lang="en-US" sz="2400" smtClean="0">
                <a:solidFill>
                  <a:srgbClr val="FFFFFF"/>
                </a:solidFill>
                <a:latin typeface="Tahoma" panose="020B0604030504040204" pitchFamily="34" charset="0"/>
              </a:rPr>
              <a:t>Superfund, TRI, EPCRA, RMP, and Oil Information Center</a:t>
            </a:r>
          </a:p>
          <a:p>
            <a:pPr lvl="1" eaLnBrk="1" hangingPunct="1">
              <a:buFontTx/>
              <a:buChar char="-"/>
            </a:pPr>
            <a:r>
              <a:rPr lang="en-US" sz="2200" smtClean="0">
                <a:solidFill>
                  <a:srgbClr val="FFFFFF"/>
                </a:solidFill>
                <a:latin typeface="Tahoma" panose="020B0604030504040204" pitchFamily="34" charset="0"/>
              </a:rPr>
              <a:t>(800) 424-9346 or (703) 412-9810</a:t>
            </a:r>
          </a:p>
          <a:p>
            <a:pPr lvl="1" eaLnBrk="1" hangingPunct="1">
              <a:buFontTx/>
              <a:buChar char="-"/>
            </a:pPr>
            <a:r>
              <a:rPr lang="en-US" sz="2200" smtClean="0">
                <a:solidFill>
                  <a:srgbClr val="FFFFFF"/>
                </a:solidFill>
                <a:latin typeface="Tahoma" panose="020B0604030504040204" pitchFamily="34" charset="0"/>
              </a:rPr>
              <a:t>TDD (800) 553-7672 or (703) 412-3323</a:t>
            </a:r>
          </a:p>
          <a:p>
            <a:pPr lvl="1" eaLnBrk="1" hangingPunct="1">
              <a:buFontTx/>
              <a:buChar char="-"/>
            </a:pPr>
            <a:r>
              <a:rPr lang="en-US" sz="2200" smtClean="0">
                <a:solidFill>
                  <a:srgbClr val="FFFF00"/>
                </a:solidFill>
                <a:latin typeface="Tahoma" panose="020B0604030504040204" pitchFamily="34" charset="0"/>
              </a:rPr>
              <a:t>www.epa.gov/superfund/resources/infocenter </a:t>
            </a:r>
          </a:p>
          <a:p>
            <a:pPr lvl="1" eaLnBrk="1" hangingPunct="1">
              <a:buFontTx/>
              <a:buChar char="-"/>
            </a:pPr>
            <a:endParaRPr lang="en-US" sz="2400" smtClean="0">
              <a:solidFill>
                <a:srgbClr val="FFFF99"/>
              </a:solidFill>
              <a:latin typeface="Tahoma" panose="020B0604030504040204" pitchFamily="34" charset="0"/>
            </a:endParaRPr>
          </a:p>
          <a:p>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Available Tools</a:t>
            </a:r>
          </a:p>
        </p:txBody>
      </p:sp>
      <p:sp>
        <p:nvSpPr>
          <p:cNvPr id="56323" name="Content Placeholder 2"/>
          <p:cNvSpPr>
            <a:spLocks noGrp="1"/>
          </p:cNvSpPr>
          <p:nvPr>
            <p:ph idx="1"/>
          </p:nvPr>
        </p:nvSpPr>
        <p:spPr>
          <a:xfrm>
            <a:off x="457200" y="1951038"/>
            <a:ext cx="8229600" cy="5059362"/>
          </a:xfrm>
        </p:spPr>
        <p:txBody>
          <a:bodyPr/>
          <a:lstStyle/>
          <a:p>
            <a:pPr eaLnBrk="1" hangingPunct="1">
              <a:spcAft>
                <a:spcPct val="20000"/>
              </a:spcAft>
            </a:pPr>
            <a:r>
              <a:rPr lang="en-US" sz="2400" smtClean="0">
                <a:solidFill>
                  <a:srgbClr val="FFFFFF"/>
                </a:solidFill>
                <a:latin typeface="Tahoma" panose="020B0604030504040204" pitchFamily="34" charset="0"/>
              </a:rPr>
              <a:t>Available on EPA’s SPCC web page and EPA’s SPCC for Agriculture web page</a:t>
            </a:r>
          </a:p>
          <a:p>
            <a:pPr lvl="1" eaLnBrk="1" hangingPunct="1">
              <a:spcAft>
                <a:spcPct val="20000"/>
              </a:spcAft>
              <a:buFontTx/>
              <a:buChar char="-"/>
            </a:pPr>
            <a:r>
              <a:rPr lang="en-US" sz="2200" smtClean="0">
                <a:solidFill>
                  <a:srgbClr val="FFFFFF"/>
                </a:solidFill>
                <a:latin typeface="Tahoma" panose="020B0604030504040204" pitchFamily="34" charset="0"/>
              </a:rPr>
              <a:t>Tier I Template</a:t>
            </a:r>
          </a:p>
          <a:p>
            <a:pPr lvl="1" eaLnBrk="1" hangingPunct="1">
              <a:spcAft>
                <a:spcPct val="20000"/>
              </a:spcAft>
              <a:buFontTx/>
              <a:buChar char="-"/>
            </a:pPr>
            <a:r>
              <a:rPr lang="en-US" sz="2200" smtClean="0">
                <a:solidFill>
                  <a:srgbClr val="FFFFFF"/>
                </a:solidFill>
                <a:latin typeface="Tahoma" panose="020B0604030504040204" pitchFamily="34" charset="0"/>
              </a:rPr>
              <a:t>Example Tier I SPCC Plan</a:t>
            </a:r>
          </a:p>
          <a:p>
            <a:pPr lvl="1" eaLnBrk="1" hangingPunct="1">
              <a:spcAft>
                <a:spcPct val="20000"/>
              </a:spcAft>
              <a:buFontTx/>
              <a:buChar char="-"/>
            </a:pPr>
            <a:r>
              <a:rPr lang="en-US" sz="2200" smtClean="0">
                <a:solidFill>
                  <a:srgbClr val="FFFFFF"/>
                </a:solidFill>
                <a:latin typeface="Tahoma" panose="020B0604030504040204" pitchFamily="34" charset="0"/>
              </a:rPr>
              <a:t>Secondary Containment Calculation Worksheets and Examples</a:t>
            </a:r>
            <a:endParaRPr lang="en-US" sz="2200" smtClean="0">
              <a:solidFill>
                <a:srgbClr val="FFFF99"/>
              </a:solidFill>
              <a:latin typeface="Tahoma" panose="020B0604030504040204" pitchFamily="34" charset="0"/>
            </a:endParaRPr>
          </a:p>
          <a:p>
            <a:endParaRPr lang="en-US" sz="2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52400"/>
            <a:ext cx="8229600" cy="1143000"/>
          </a:xfrm>
        </p:spPr>
        <p:txBody>
          <a:bodyPr/>
          <a:lstStyle/>
          <a:p>
            <a:r>
              <a:rPr lang="en-US" smtClean="0"/>
              <a:t>SPCC Contacts</a:t>
            </a:r>
          </a:p>
        </p:txBody>
      </p:sp>
      <p:pic>
        <p:nvPicPr>
          <p:cNvPr id="573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7988" y="914400"/>
            <a:ext cx="8070850" cy="57150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r>
              <a:rPr lang="en-US" sz="3600">
                <a:solidFill>
                  <a:srgbClr val="FFFF66"/>
                </a:solidFill>
              </a:rPr>
              <a:t>SPCC Contacts</a:t>
            </a:r>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153400"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743200"/>
            <a:ext cx="8229600" cy="1143000"/>
          </a:xfrm>
        </p:spPr>
        <p:txBody>
          <a:bodyPr/>
          <a:lstStyle/>
          <a:p>
            <a:r>
              <a:rPr lang="en-US" smtClean="0"/>
              <a:t>Questions?</a:t>
            </a:r>
          </a:p>
        </p:txBody>
      </p:sp>
      <p:sp>
        <p:nvSpPr>
          <p:cNvPr id="59395" name="Content Placeholder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Examples of Oil</a:t>
            </a:r>
          </a:p>
        </p:txBody>
      </p:sp>
      <p:sp>
        <p:nvSpPr>
          <p:cNvPr id="9219" name="Content Placeholder 2"/>
          <p:cNvSpPr>
            <a:spLocks noGrp="1"/>
          </p:cNvSpPr>
          <p:nvPr>
            <p:ph idx="1"/>
          </p:nvPr>
        </p:nvSpPr>
        <p:spPr/>
        <p:txBody>
          <a:bodyPr/>
          <a:lstStyle/>
          <a:p>
            <a:r>
              <a:rPr lang="en-US" sz="2800" smtClean="0"/>
              <a:t>Gasoline</a:t>
            </a:r>
          </a:p>
          <a:p>
            <a:r>
              <a:rPr lang="en-US" sz="2800" smtClean="0"/>
              <a:t>Off-road and on-road diesel fuel</a:t>
            </a:r>
          </a:p>
          <a:p>
            <a:r>
              <a:rPr lang="en-US" sz="2800" smtClean="0"/>
              <a:t>Hydraulic oil</a:t>
            </a:r>
          </a:p>
          <a:p>
            <a:r>
              <a:rPr lang="en-US" sz="2800" smtClean="0"/>
              <a:t>Lubrication oil</a:t>
            </a:r>
          </a:p>
          <a:p>
            <a:r>
              <a:rPr lang="en-US" sz="2800" smtClean="0"/>
              <a:t>Crop oil</a:t>
            </a:r>
          </a:p>
          <a:p>
            <a:r>
              <a:rPr lang="en-US" sz="2800" smtClean="0"/>
              <a:t>Vegetable oils from crops</a:t>
            </a:r>
          </a:p>
          <a:p>
            <a:r>
              <a:rPr lang="en-US" sz="2800" smtClean="0"/>
              <a:t>Adjuvant oil</a:t>
            </a:r>
          </a:p>
          <a:p>
            <a:r>
              <a:rPr lang="en-US" sz="2800" smtClean="0"/>
              <a:t>Milk*</a:t>
            </a:r>
          </a:p>
          <a:p>
            <a:endParaRPr lang="en-US" sz="2800" smtClean="0"/>
          </a:p>
        </p:txBody>
      </p:sp>
      <p:pic>
        <p:nvPicPr>
          <p:cNvPr id="92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7913" y="3363913"/>
            <a:ext cx="203676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p:nvPr/>
        </p:nvSpPr>
        <p:spPr>
          <a:xfrm>
            <a:off x="381000" y="5943600"/>
            <a:ext cx="8048625" cy="1055688"/>
          </a:xfrm>
          <a:prstGeom prst="rect">
            <a:avLst/>
          </a:prstGeom>
          <a:noFill/>
        </p:spPr>
        <p:txBody>
          <a:bodyPr>
            <a:spAutoFit/>
          </a:bodyPr>
          <a:lstStyle>
            <a:defPPr>
              <a:defRPr lang="en-US"/>
            </a:defPPr>
            <a:lvl1pPr algn="l" rtl="0" fontAlgn="base">
              <a:spcBef>
                <a:spcPct val="0"/>
              </a:spcBef>
              <a:spcAft>
                <a:spcPct val="0"/>
              </a:spcAft>
              <a:defRPr sz="2600" b="1" kern="1200">
                <a:solidFill>
                  <a:srgbClr val="FF0000"/>
                </a:solidFill>
                <a:latin typeface="Tahoma" pitchFamily="34" charset="0"/>
                <a:ea typeface="+mn-ea"/>
                <a:cs typeface="+mn-cs"/>
              </a:defRPr>
            </a:lvl1pPr>
            <a:lvl2pPr marL="457200" algn="l" rtl="0" fontAlgn="base">
              <a:spcBef>
                <a:spcPct val="0"/>
              </a:spcBef>
              <a:spcAft>
                <a:spcPct val="0"/>
              </a:spcAft>
              <a:defRPr sz="2600" b="1" kern="1200">
                <a:solidFill>
                  <a:srgbClr val="FF0000"/>
                </a:solidFill>
                <a:latin typeface="Tahoma" pitchFamily="34" charset="0"/>
                <a:ea typeface="+mn-ea"/>
                <a:cs typeface="+mn-cs"/>
              </a:defRPr>
            </a:lvl2pPr>
            <a:lvl3pPr marL="914400" algn="l" rtl="0" fontAlgn="base">
              <a:spcBef>
                <a:spcPct val="0"/>
              </a:spcBef>
              <a:spcAft>
                <a:spcPct val="0"/>
              </a:spcAft>
              <a:defRPr sz="2600" b="1" kern="1200">
                <a:solidFill>
                  <a:srgbClr val="FF0000"/>
                </a:solidFill>
                <a:latin typeface="Tahoma" pitchFamily="34" charset="0"/>
                <a:ea typeface="+mn-ea"/>
                <a:cs typeface="+mn-cs"/>
              </a:defRPr>
            </a:lvl3pPr>
            <a:lvl4pPr marL="1371600" algn="l" rtl="0" fontAlgn="base">
              <a:spcBef>
                <a:spcPct val="0"/>
              </a:spcBef>
              <a:spcAft>
                <a:spcPct val="0"/>
              </a:spcAft>
              <a:defRPr sz="2600" b="1" kern="1200">
                <a:solidFill>
                  <a:srgbClr val="FF0000"/>
                </a:solidFill>
                <a:latin typeface="Tahoma" pitchFamily="34" charset="0"/>
                <a:ea typeface="+mn-ea"/>
                <a:cs typeface="+mn-cs"/>
              </a:defRPr>
            </a:lvl4pPr>
            <a:lvl5pPr marL="1828800" algn="l" rtl="0" fontAlgn="base">
              <a:spcBef>
                <a:spcPct val="0"/>
              </a:spcBef>
              <a:spcAft>
                <a:spcPct val="0"/>
              </a:spcAft>
              <a:defRPr sz="2600" b="1" kern="1200">
                <a:solidFill>
                  <a:srgbClr val="FF0000"/>
                </a:solidFill>
                <a:latin typeface="Tahoma" pitchFamily="34" charset="0"/>
                <a:ea typeface="+mn-ea"/>
                <a:cs typeface="+mn-cs"/>
              </a:defRPr>
            </a:lvl5pPr>
            <a:lvl6pPr marL="2286000" algn="l" defTabSz="914400" rtl="0" eaLnBrk="1" latinLnBrk="0" hangingPunct="1">
              <a:defRPr sz="2600" b="1" kern="1200">
                <a:solidFill>
                  <a:srgbClr val="FF0000"/>
                </a:solidFill>
                <a:latin typeface="Tahoma" pitchFamily="34" charset="0"/>
                <a:ea typeface="+mn-ea"/>
                <a:cs typeface="+mn-cs"/>
              </a:defRPr>
            </a:lvl6pPr>
            <a:lvl7pPr marL="2743200" algn="l" defTabSz="914400" rtl="0" eaLnBrk="1" latinLnBrk="0" hangingPunct="1">
              <a:defRPr sz="2600" b="1" kern="1200">
                <a:solidFill>
                  <a:srgbClr val="FF0000"/>
                </a:solidFill>
                <a:latin typeface="Tahoma" pitchFamily="34" charset="0"/>
                <a:ea typeface="+mn-ea"/>
                <a:cs typeface="+mn-cs"/>
              </a:defRPr>
            </a:lvl7pPr>
            <a:lvl8pPr marL="3200400" algn="l" defTabSz="914400" rtl="0" eaLnBrk="1" latinLnBrk="0" hangingPunct="1">
              <a:defRPr sz="2600" b="1" kern="1200">
                <a:solidFill>
                  <a:srgbClr val="FF0000"/>
                </a:solidFill>
                <a:latin typeface="Tahoma" pitchFamily="34" charset="0"/>
                <a:ea typeface="+mn-ea"/>
                <a:cs typeface="+mn-cs"/>
              </a:defRPr>
            </a:lvl8pPr>
            <a:lvl9pPr marL="3657600" algn="l" defTabSz="914400" rtl="0" eaLnBrk="1" latinLnBrk="0" hangingPunct="1">
              <a:defRPr sz="2600" b="1" kern="1200">
                <a:solidFill>
                  <a:srgbClr val="FF0000"/>
                </a:solidFill>
                <a:latin typeface="Tahoma" pitchFamily="34" charset="0"/>
                <a:ea typeface="+mn-ea"/>
                <a:cs typeface="+mn-cs"/>
              </a:defRPr>
            </a:lvl9pPr>
          </a:lstStyle>
          <a:p>
            <a:pPr marL="107950" indent="-107950">
              <a:defRPr/>
            </a:pPr>
            <a:r>
              <a:rPr lang="en-US" sz="1800" b="0" baseline="30000" dirty="0">
                <a:solidFill>
                  <a:schemeClr val="bg1"/>
                </a:solidFill>
              </a:rPr>
              <a:t>* </a:t>
            </a:r>
            <a:r>
              <a:rPr lang="en-US" sz="1800" b="0" dirty="0">
                <a:solidFill>
                  <a:schemeClr val="bg1"/>
                </a:solidFill>
              </a:rPr>
              <a:t>Milk and Milk product containers are now exempt from the SPCC capacity calculations and rule requirements </a:t>
            </a:r>
          </a:p>
          <a:p>
            <a:pPr>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What is a “Reasonable Expectation of an Oil Discharge”?</a:t>
            </a:r>
          </a:p>
        </p:txBody>
      </p:sp>
      <p:sp>
        <p:nvSpPr>
          <p:cNvPr id="3" name="Content Placeholder 2"/>
          <p:cNvSpPr>
            <a:spLocks noGrp="1"/>
          </p:cNvSpPr>
          <p:nvPr>
            <p:ph idx="1"/>
          </p:nvPr>
        </p:nvSpPr>
        <p:spPr>
          <a:xfrm>
            <a:off x="457200" y="1295400"/>
            <a:ext cx="8229600" cy="4525963"/>
          </a:xfrm>
        </p:spPr>
        <p:txBody>
          <a:bodyPr/>
          <a:lstStyle/>
          <a:p>
            <a:pPr>
              <a:defRPr/>
            </a:pPr>
            <a:r>
              <a:rPr lang="en-US" sz="2400" dirty="0"/>
              <a:t>Initial determination by the owner/operator based on geographical and location aspects of the farm</a:t>
            </a:r>
          </a:p>
          <a:p>
            <a:pPr>
              <a:defRPr/>
            </a:pPr>
            <a:r>
              <a:rPr lang="en-US" sz="2400" dirty="0"/>
              <a:t>You may consider proximity to water, land contour, drainage</a:t>
            </a:r>
          </a:p>
          <a:p>
            <a:pPr>
              <a:defRPr/>
            </a:pPr>
            <a:r>
              <a:rPr lang="en-US" sz="2400" dirty="0"/>
              <a:t>Exclude manmade features, such as secondary containment dikes around tanks and impoundments, in determination</a:t>
            </a:r>
          </a:p>
          <a:p>
            <a:pPr>
              <a:defRPr/>
            </a:pPr>
            <a:r>
              <a:rPr lang="en-US" sz="2400" dirty="0"/>
              <a:t>Good idea to document determination</a:t>
            </a:r>
          </a:p>
          <a:p>
            <a:pPr lvl="1">
              <a:defRPr/>
            </a:pPr>
            <a:r>
              <a:rPr lang="en-US" sz="2000" dirty="0"/>
              <a:t>Particularly if you conclude you are not subject to the rule</a:t>
            </a:r>
          </a:p>
          <a:p>
            <a:pPr lvl="1">
              <a:defRPr/>
            </a:pPr>
            <a:r>
              <a:rPr lang="en-US" sz="2000" dirty="0"/>
              <a:t>Not a rule requirement</a:t>
            </a:r>
          </a:p>
          <a:p>
            <a:pPr>
              <a:defRPr/>
            </a:pPr>
            <a:r>
              <a:rPr lang="en-US" sz="2400" dirty="0"/>
              <a:t>See Section 2.4 of SPCC guidance </a:t>
            </a:r>
            <a:r>
              <a:rPr lang="en-US" sz="2400" dirty="0" smtClean="0"/>
              <a:t>document</a:t>
            </a:r>
          </a:p>
          <a:p>
            <a:pPr marL="0" indent="0">
              <a:buFontTx/>
              <a:buNone/>
              <a:defRPr/>
            </a:pPr>
            <a:r>
              <a:rPr lang="en-US" sz="2400" dirty="0" smtClean="0">
                <a:solidFill>
                  <a:srgbClr val="FFFF66"/>
                </a:solidFill>
              </a:rPr>
              <a:t>http</a:t>
            </a:r>
            <a:r>
              <a:rPr lang="en-US" sz="2400" dirty="0">
                <a:solidFill>
                  <a:srgbClr val="FFFF66"/>
                </a:solidFill>
              </a:rPr>
              <a:t>://</a:t>
            </a:r>
            <a:r>
              <a:rPr lang="en-US" sz="2400" dirty="0" smtClean="0">
                <a:solidFill>
                  <a:srgbClr val="FFFF66"/>
                </a:solidFill>
              </a:rPr>
              <a:t>www.epa.gov/emergencies/docs/oil/spcc/guidance/2_Applicability.pdf </a:t>
            </a:r>
            <a:endParaRPr lang="en-US" sz="2400" dirty="0">
              <a:solidFill>
                <a:srgbClr val="FFFF66"/>
              </a:solidFill>
            </a:endParaRPr>
          </a:p>
          <a:p>
            <a:pPr>
              <a:defRPr/>
            </a:pP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1828800" y="1676400"/>
            <a:ext cx="6934200" cy="2667000"/>
          </a:xfrm>
        </p:spPr>
        <p:txBody>
          <a:bodyPr/>
          <a:lstStyle/>
          <a:p>
            <a:pPr eaLnBrk="1" hangingPunct="1">
              <a:defRPr/>
            </a:pPr>
            <a:r>
              <a:rPr lang="en-US" sz="6000" b="1" dirty="0" smtClean="0"/>
              <a:t>Part II: </a:t>
            </a:r>
            <a:br>
              <a:rPr lang="en-US" sz="6000" b="1" dirty="0" smtClean="0"/>
            </a:br>
            <a:r>
              <a:rPr lang="en-US" sz="6000" b="1" dirty="0" smtClean="0"/>
              <a:t>Tier I Qualified Facility SPCC Plan Template</a:t>
            </a:r>
          </a:p>
        </p:txBody>
      </p:sp>
      <p:pic>
        <p:nvPicPr>
          <p:cNvPr id="11267" name="Picture 8" descr="epa_seal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410200"/>
            <a:ext cx="13716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Doe’s Family Farm</a:t>
            </a:r>
            <a:br>
              <a:rPr lang="en-US" smtClean="0"/>
            </a:br>
            <a:r>
              <a:rPr lang="en-US" smtClean="0"/>
              <a:t>(fictional scenario)</a:t>
            </a:r>
          </a:p>
        </p:txBody>
      </p:sp>
      <p:sp>
        <p:nvSpPr>
          <p:cNvPr id="12291" name="Content Placeholder 2"/>
          <p:cNvSpPr>
            <a:spLocks noGrp="1"/>
          </p:cNvSpPr>
          <p:nvPr>
            <p:ph idx="1"/>
          </p:nvPr>
        </p:nvSpPr>
        <p:spPr>
          <a:xfrm>
            <a:off x="457200" y="1798638"/>
            <a:ext cx="8229600" cy="4525962"/>
          </a:xfrm>
        </p:spPr>
        <p:txBody>
          <a:bodyPr/>
          <a:lstStyle/>
          <a:p>
            <a:r>
              <a:rPr lang="en-US" sz="2400" smtClean="0"/>
              <a:t>Doe’s Family Farm is comprised of multiple parcels of land totaling approximately 2,800 acres on which rice, corn and soybeans are grown on a rotational basis.</a:t>
            </a:r>
          </a:p>
          <a:p>
            <a:r>
              <a:rPr lang="en-US" sz="2400" smtClean="0"/>
              <a:t>The farm is adjacent to an unnamed tributary of the White River.</a:t>
            </a:r>
          </a:p>
          <a:p>
            <a:r>
              <a:rPr lang="en-US" sz="2400" smtClean="0"/>
              <a:t>The main operational area of the farm includes sheds to store equipment, a tractor repair and maintenance shop, fuel storage and transfer area, silos for storing corn, and a single-family residence.</a:t>
            </a:r>
          </a:p>
          <a:p>
            <a:endParaRPr lang="en-US" sz="2400" smtClean="0"/>
          </a:p>
          <a:p>
            <a:endParaRPr lang="en-US"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10896</TotalTime>
  <Words>4185</Words>
  <Application>Microsoft Office PowerPoint</Application>
  <PresentationFormat>On-screen Show (4:3)</PresentationFormat>
  <Paragraphs>319</Paragraphs>
  <Slides>55</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Times New Roman</vt:lpstr>
      <vt:lpstr>Symbol</vt:lpstr>
      <vt:lpstr>Tahoma</vt:lpstr>
      <vt:lpstr>Calibri</vt:lpstr>
      <vt:lpstr>Wingdings</vt:lpstr>
      <vt:lpstr>Default Design</vt:lpstr>
      <vt:lpstr>Visio</vt:lpstr>
      <vt:lpstr>PowerPoint Presentation</vt:lpstr>
      <vt:lpstr>Today’s Agenda</vt:lpstr>
      <vt:lpstr>Part I:  SPCC/ Qualified Facility Applicability</vt:lpstr>
      <vt:lpstr>PowerPoint Presentation</vt:lpstr>
      <vt:lpstr>Qualified Facility Applicability</vt:lpstr>
      <vt:lpstr>Examples of Oil</vt:lpstr>
      <vt:lpstr>What is a “Reasonable Expectation of an Oil Discharge”?</vt:lpstr>
      <vt:lpstr>Part II:  Tier I Qualified Facility SPCC Plan Template</vt:lpstr>
      <vt:lpstr>Doe’s Family Farm (fictional scenario)</vt:lpstr>
      <vt:lpstr>Doe’s Family Farm</vt:lpstr>
      <vt:lpstr>Facility Diagram</vt:lpstr>
      <vt:lpstr>Does the Doe Family Farm Need an SPCC Plan?</vt:lpstr>
      <vt:lpstr>Does the Doe Family Farm Need an SPCC Plan? (cont.)</vt:lpstr>
      <vt:lpstr>Can John Doe Certify the SPCC Plan and Complete a Tier I Template?</vt:lpstr>
      <vt:lpstr>Can John Doe Certify the SPCC Plan and Complete a Tier I Template? (cont.)</vt:lpstr>
      <vt:lpstr>Can John Doe Certify the SPCC Plan and Complete a Tier I Template? (cont.)</vt:lpstr>
      <vt:lpstr>Cover Page: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Calculation: Single Vertical Cylindrical Tank  Inside a Rectangular or Square Dike or Berm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G-16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III:  Questions and Answers</vt:lpstr>
      <vt:lpstr>For More Information</vt:lpstr>
      <vt:lpstr>Available Tools</vt:lpstr>
      <vt:lpstr>SPCC Contacts</vt:lpstr>
      <vt:lpstr>PowerPoint Presentation</vt:lpstr>
      <vt:lpstr>Questions?</vt:lpstr>
    </vt:vector>
  </TitlesOfParts>
  <Company>Abt Associates,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Ball</dc:creator>
  <cp:lastModifiedBy>Mayer, Eileen</cp:lastModifiedBy>
  <cp:revision>178</cp:revision>
  <dcterms:created xsi:type="dcterms:W3CDTF">2009-04-14T20:54:54Z</dcterms:created>
  <dcterms:modified xsi:type="dcterms:W3CDTF">2014-05-21T14:41:29Z</dcterms:modified>
</cp:coreProperties>
</file>