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895" r:id="rId2"/>
  </p:sldMasterIdLst>
  <p:notesMasterIdLst>
    <p:notesMasterId r:id="rId25"/>
  </p:notesMasterIdLst>
  <p:handoutMasterIdLst>
    <p:handoutMasterId r:id="rId26"/>
  </p:handoutMasterIdLst>
  <p:sldIdLst>
    <p:sldId id="368" r:id="rId3"/>
    <p:sldId id="474" r:id="rId4"/>
    <p:sldId id="489" r:id="rId5"/>
    <p:sldId id="476" r:id="rId6"/>
    <p:sldId id="410" r:id="rId7"/>
    <p:sldId id="411" r:id="rId8"/>
    <p:sldId id="418" r:id="rId9"/>
    <p:sldId id="369" r:id="rId10"/>
    <p:sldId id="477" r:id="rId11"/>
    <p:sldId id="478" r:id="rId12"/>
    <p:sldId id="481" r:id="rId13"/>
    <p:sldId id="479" r:id="rId14"/>
    <p:sldId id="480" r:id="rId15"/>
    <p:sldId id="482" r:id="rId16"/>
    <p:sldId id="483" r:id="rId17"/>
    <p:sldId id="422" r:id="rId18"/>
    <p:sldId id="485" r:id="rId19"/>
    <p:sldId id="488" r:id="rId20"/>
    <p:sldId id="484" r:id="rId21"/>
    <p:sldId id="486" r:id="rId22"/>
    <p:sldId id="487" r:id="rId23"/>
    <p:sldId id="490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  <a:srgbClr val="FF6600"/>
    <a:srgbClr val="008000"/>
    <a:srgbClr val="006600"/>
    <a:srgbClr val="339933"/>
    <a:srgbClr val="FF0000"/>
    <a:srgbClr val="FF3399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94682" autoAdjust="0"/>
  </p:normalViewPr>
  <p:slideViewPr>
    <p:cSldViewPr snapToGrid="0">
      <p:cViewPr varScale="1">
        <p:scale>
          <a:sx n="63" d="100"/>
          <a:sy n="63" d="100"/>
        </p:scale>
        <p:origin x="-95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918"/>
    </p:cViewPr>
  </p:sorterViewPr>
  <p:notesViewPr>
    <p:cSldViewPr snapToGrid="0">
      <p:cViewPr varScale="1">
        <p:scale>
          <a:sx n="56" d="100"/>
          <a:sy n="56" d="100"/>
        </p:scale>
        <p:origin x="-176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 err="1">
                <a:latin typeface="Arial Narrow" pitchFamily="34" charset="0"/>
              </a:rPr>
              <a:t>NOx</a:t>
            </a:r>
            <a:endParaRPr lang="en-US" sz="2800" dirty="0">
              <a:latin typeface="Arial Narrow" pitchFamily="34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NOx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3930172417246969E-2"/>
                  <c:y val="-0.12264811379989748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7865596989055641E-2"/>
                  <c:y val="6.0238779148232897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4.4723986050886448E-2"/>
                  <c:y val="-0.1993654327759295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latin typeface="Arial Narrow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Stationary and Area Sources</c:v>
                </c:pt>
                <c:pt idx="1">
                  <c:v>On-Road Vehicles</c:v>
                </c:pt>
                <c:pt idx="2">
                  <c:v>Off-Road Vehicles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69.64</c:v>
                </c:pt>
                <c:pt idx="1">
                  <c:v>116.72</c:v>
                </c:pt>
                <c:pt idx="2">
                  <c:v>132.86000000000001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latin typeface="Arial Narrow" pitchFamily="34" charset="0"/>
              </a:rPr>
              <a:t>VOC</a:t>
            </a:r>
            <a:endParaRPr lang="en-US" sz="2800" dirty="0">
              <a:latin typeface="Arial Narrow" pitchFamily="34" charset="0"/>
            </a:endParaRPr>
          </a:p>
        </c:rich>
      </c:tx>
      <c:layout/>
    </c:title>
    <c:view3D>
      <c:rotX val="30"/>
      <c:rotY val="156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VOC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993068571672328E-2"/>
                  <c:y val="0.2668971340728498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9.9768638156156678E-2"/>
                  <c:y val="-8.011208221768347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6868302861774189E-2"/>
                  <c:y val="0.1873155118036360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latin typeface="Arial Narrow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Stationary and Area Sources</c:v>
                </c:pt>
                <c:pt idx="1">
                  <c:v>On-Road Vehicles</c:v>
                </c:pt>
                <c:pt idx="2">
                  <c:v>Off-Road Vehicles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260.66000000000008</c:v>
                </c:pt>
                <c:pt idx="1">
                  <c:v>69.510000000000005</c:v>
                </c:pt>
                <c:pt idx="2">
                  <c:v>107.64999999999999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301587301587306"/>
          <c:y val="4.8936170212765973E-2"/>
          <c:w val="0.86111111111111105"/>
          <c:h val="0.6638297872340589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 w="18771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 w="37543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Arial Narrow"/>
                    <a:cs typeface="Arial Narrow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Heavy-Duty
 Diesel
 Trucks</c:v>
                </c:pt>
                <c:pt idx="1">
                  <c:v>Cars/
SUVs</c:v>
                </c:pt>
                <c:pt idx="2">
                  <c:v>Off-Road
 Equipment</c:v>
                </c:pt>
                <c:pt idx="3">
                  <c:v>Ships &amp; 
Commercial
 Boats*</c:v>
                </c:pt>
                <c:pt idx="4">
                  <c:v>Manufacture/
Industrial</c:v>
                </c:pt>
                <c:pt idx="5">
                  <c:v>Med-Duty 
Vehicles</c:v>
                </c:pt>
                <c:pt idx="6">
                  <c:v>RECLAIM**</c:v>
                </c:pt>
                <c:pt idx="7">
                  <c:v>Heavy-Duty 
Gasoline 
Trucks</c:v>
                </c:pt>
                <c:pt idx="8">
                  <c:v>Locomotives</c:v>
                </c:pt>
                <c:pt idx="9">
                  <c:v>Residential 
Fuel 
Combustion</c:v>
                </c:pt>
                <c:pt idx="10">
                  <c:v>Aircraft</c:v>
                </c:pt>
              </c:strCache>
            </c:strRef>
          </c:cat>
          <c:val>
            <c:numRef>
              <c:f>Sheet1!$B$2:$L$2</c:f>
              <c:numCache>
                <c:formatCode>0.00</c:formatCode>
                <c:ptCount val="11"/>
                <c:pt idx="0">
                  <c:v>129.37</c:v>
                </c:pt>
                <c:pt idx="1">
                  <c:v>67.849999999999994</c:v>
                </c:pt>
                <c:pt idx="2">
                  <c:v>64.03</c:v>
                </c:pt>
                <c:pt idx="3" formatCode="General">
                  <c:v>47.02</c:v>
                </c:pt>
                <c:pt idx="4">
                  <c:v>34.770000000000003</c:v>
                </c:pt>
                <c:pt idx="5">
                  <c:v>26.779999999999987</c:v>
                </c:pt>
                <c:pt idx="6">
                  <c:v>26.51</c:v>
                </c:pt>
                <c:pt idx="7">
                  <c:v>21.759999999999987</c:v>
                </c:pt>
                <c:pt idx="8">
                  <c:v>21.73</c:v>
                </c:pt>
                <c:pt idx="9">
                  <c:v>19.79</c:v>
                </c:pt>
                <c:pt idx="10">
                  <c:v>13.94</c:v>
                </c:pt>
              </c:numCache>
            </c:numRef>
          </c:val>
        </c:ser>
        <c:dLbls>
          <c:showVal val="1"/>
        </c:dLbls>
        <c:axId val="114573696"/>
        <c:axId val="114575232"/>
      </c:barChart>
      <c:catAx>
        <c:axId val="114573696"/>
        <c:scaling>
          <c:orientation val="minMax"/>
        </c:scaling>
        <c:axPos val="b"/>
        <c:numFmt formatCode="General" sourceLinked="1"/>
        <c:tickLblPos val="low"/>
        <c:spPr>
          <a:ln w="4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Arial Narrow"/>
                <a:cs typeface="Arial Narrow"/>
              </a:defRPr>
            </a:pPr>
            <a:endParaRPr lang="en-US"/>
          </a:p>
        </c:txPr>
        <c:crossAx val="114575232"/>
        <c:crosses val="autoZero"/>
        <c:auto val="1"/>
        <c:lblAlgn val="ctr"/>
        <c:lblOffset val="100"/>
        <c:tickLblSkip val="1"/>
        <c:tickMarkSkip val="1"/>
      </c:catAx>
      <c:valAx>
        <c:axId val="114575232"/>
        <c:scaling>
          <c:orientation val="minMax"/>
          <c:max val="150"/>
        </c:scaling>
        <c:axPos val="l"/>
        <c:majorGridlines>
          <c:spPr>
            <a:ln w="4693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" sourceLinked="0"/>
        <c:tickLblPos val="nextTo"/>
        <c:spPr>
          <a:ln w="4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 pitchFamily="34" charset="0"/>
                <a:ea typeface="Arial Narrow"/>
                <a:cs typeface="Arial Narrow"/>
              </a:defRPr>
            </a:pPr>
            <a:endParaRPr lang="en-US"/>
          </a:p>
        </c:txPr>
        <c:crossAx val="114573696"/>
        <c:crosses val="autoZero"/>
        <c:crossBetween val="between"/>
        <c:majorUnit val="25"/>
      </c:valAx>
      <c:spPr>
        <a:noFill/>
        <a:ln w="327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4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301587301587306"/>
          <c:y val="4.8936170212765973E-2"/>
          <c:w val="0.86111111111111105"/>
          <c:h val="0.6638297872340591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 w="18771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 w="37543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Arial Narrow"/>
                    <a:cs typeface="Arial Narrow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Heavy-Duty
 Diesel
 Trucks</c:v>
                </c:pt>
                <c:pt idx="1">
                  <c:v>Off-Road
 Equipment</c:v>
                </c:pt>
                <c:pt idx="2">
                  <c:v>Ships &amp; 
Commercial
 Boats*</c:v>
                </c:pt>
                <c:pt idx="3">
                  <c:v>Cars/
SUVs</c:v>
                </c:pt>
                <c:pt idx="4">
                  <c:v>RECLAIM**</c:v>
                </c:pt>
                <c:pt idx="5">
                  <c:v>Locomotives</c:v>
                </c:pt>
                <c:pt idx="6">
                  <c:v>Aircraft</c:v>
                </c:pt>
                <c:pt idx="7">
                  <c:v>Residential 
Fuel 
Combustion</c:v>
                </c:pt>
                <c:pt idx="8">
                  <c:v>Heavy-Duty 
Gasoline 
Trucks</c:v>
                </c:pt>
                <c:pt idx="9">
                  <c:v>Manufacture/
Industrial</c:v>
                </c:pt>
                <c:pt idx="10">
                  <c:v>Med-Duty 
Vehicles</c:v>
                </c:pt>
              </c:strCache>
            </c:strRef>
          </c:cat>
          <c:val>
            <c:numRef>
              <c:f>Sheet1!$B$2:$L$2</c:f>
              <c:numCache>
                <c:formatCode>0.00</c:formatCode>
                <c:ptCount val="11"/>
                <c:pt idx="0">
                  <c:v>51.47</c:v>
                </c:pt>
                <c:pt idx="1">
                  <c:v>42.67</c:v>
                </c:pt>
                <c:pt idx="2" formatCode="General">
                  <c:v>41.240000000000009</c:v>
                </c:pt>
                <c:pt idx="3">
                  <c:v>27.259999999999987</c:v>
                </c:pt>
                <c:pt idx="4">
                  <c:v>26.51</c:v>
                </c:pt>
                <c:pt idx="5">
                  <c:v>22.23</c:v>
                </c:pt>
                <c:pt idx="6">
                  <c:v>15.62</c:v>
                </c:pt>
                <c:pt idx="7">
                  <c:v>15.58</c:v>
                </c:pt>
                <c:pt idx="8">
                  <c:v>14.91</c:v>
                </c:pt>
                <c:pt idx="9">
                  <c:v>13.83</c:v>
                </c:pt>
                <c:pt idx="10">
                  <c:v>13.38</c:v>
                </c:pt>
              </c:numCache>
            </c:numRef>
          </c:val>
        </c:ser>
        <c:dLbls>
          <c:showVal val="1"/>
        </c:dLbls>
        <c:axId val="116327552"/>
        <c:axId val="116329088"/>
      </c:barChart>
      <c:catAx>
        <c:axId val="116327552"/>
        <c:scaling>
          <c:orientation val="minMax"/>
        </c:scaling>
        <c:axPos val="b"/>
        <c:numFmt formatCode="General" sourceLinked="1"/>
        <c:tickLblPos val="low"/>
        <c:spPr>
          <a:ln w="4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Arial Narrow"/>
                <a:cs typeface="Arial Narrow"/>
              </a:defRPr>
            </a:pPr>
            <a:endParaRPr lang="en-US"/>
          </a:p>
        </c:txPr>
        <c:crossAx val="116329088"/>
        <c:crosses val="autoZero"/>
        <c:auto val="1"/>
        <c:lblAlgn val="ctr"/>
        <c:lblOffset val="100"/>
        <c:tickLblSkip val="1"/>
        <c:tickMarkSkip val="1"/>
      </c:catAx>
      <c:valAx>
        <c:axId val="116329088"/>
        <c:scaling>
          <c:orientation val="minMax"/>
          <c:max val="75"/>
        </c:scaling>
        <c:axPos val="l"/>
        <c:majorGridlines>
          <c:spPr>
            <a:ln w="4693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" sourceLinked="0"/>
        <c:tickLblPos val="nextTo"/>
        <c:spPr>
          <a:ln w="4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 pitchFamily="34" charset="0"/>
                <a:ea typeface="Arial Narrow"/>
                <a:cs typeface="Arial Narrow"/>
              </a:defRPr>
            </a:pPr>
            <a:endParaRPr lang="en-US"/>
          </a:p>
        </c:txPr>
        <c:crossAx val="116327552"/>
        <c:crosses val="autoZero"/>
        <c:crossBetween val="between"/>
        <c:majorUnit val="25"/>
      </c:valAx>
      <c:spPr>
        <a:noFill/>
        <a:ln w="327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4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301587301587306"/>
          <c:y val="4.8936170212765973E-2"/>
          <c:w val="0.86111111111111105"/>
          <c:h val="0.6638297872340596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 w="18771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 w="37543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Arial Narrow"/>
                    <a:cs typeface="Arial Narrow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Heavy-Duty
 Diesel
 Trucks</c:v>
                </c:pt>
                <c:pt idx="1">
                  <c:v>Ships &amp; 
Commercial
 Boats*</c:v>
                </c:pt>
                <c:pt idx="2">
                  <c:v>Off-Road
 Equipment</c:v>
                </c:pt>
                <c:pt idx="3">
                  <c:v>RECLAIM**</c:v>
                </c:pt>
                <c:pt idx="4">
                  <c:v>Locomotives</c:v>
                </c:pt>
                <c:pt idx="5">
                  <c:v>Aircraft</c:v>
                </c:pt>
                <c:pt idx="6">
                  <c:v>Manufacture/
Industrial</c:v>
                </c:pt>
                <c:pt idx="7">
                  <c:v>Cars/
SUVs</c:v>
                </c:pt>
                <c:pt idx="8">
                  <c:v>Residential 
Fuel 
Combustion</c:v>
                </c:pt>
                <c:pt idx="9">
                  <c:v>Heavy-Duty 
Gasoline 
Trucks</c:v>
                </c:pt>
                <c:pt idx="10">
                  <c:v>Med-Duty 
Vehicles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 formatCode="0.00">
                  <c:v>46.17</c:v>
                </c:pt>
                <c:pt idx="1">
                  <c:v>39.090000000000003</c:v>
                </c:pt>
                <c:pt idx="2" formatCode="0.00">
                  <c:v>35.43</c:v>
                </c:pt>
                <c:pt idx="3" formatCode="0.00">
                  <c:v>27.23</c:v>
                </c:pt>
                <c:pt idx="4" formatCode="0.00">
                  <c:v>19.630000000000017</c:v>
                </c:pt>
                <c:pt idx="5" formatCode="0.00">
                  <c:v>17.309999999999999</c:v>
                </c:pt>
                <c:pt idx="6" formatCode="0.00">
                  <c:v>14.67</c:v>
                </c:pt>
                <c:pt idx="7" formatCode="0.00">
                  <c:v>13.219999999999999</c:v>
                </c:pt>
                <c:pt idx="8" formatCode="0.00">
                  <c:v>10.54</c:v>
                </c:pt>
                <c:pt idx="9" formatCode="0.00">
                  <c:v>10.229999999999999</c:v>
                </c:pt>
                <c:pt idx="10" formatCode="0.00">
                  <c:v>6.8199999999999985</c:v>
                </c:pt>
              </c:numCache>
            </c:numRef>
          </c:val>
        </c:ser>
        <c:dLbls>
          <c:showVal val="1"/>
        </c:dLbls>
        <c:axId val="117078272"/>
        <c:axId val="118177792"/>
      </c:barChart>
      <c:catAx>
        <c:axId val="117078272"/>
        <c:scaling>
          <c:orientation val="minMax"/>
        </c:scaling>
        <c:axPos val="b"/>
        <c:numFmt formatCode="General" sourceLinked="1"/>
        <c:tickLblPos val="low"/>
        <c:spPr>
          <a:ln w="4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 pitchFamily="34" charset="0"/>
                <a:ea typeface="Arial Narrow"/>
                <a:cs typeface="Arial Narrow"/>
              </a:defRPr>
            </a:pPr>
            <a:endParaRPr lang="en-US"/>
          </a:p>
        </c:txPr>
        <c:crossAx val="118177792"/>
        <c:crosses val="autoZero"/>
        <c:auto val="1"/>
        <c:lblAlgn val="ctr"/>
        <c:lblOffset val="100"/>
        <c:tickLblSkip val="1"/>
        <c:tickMarkSkip val="1"/>
      </c:catAx>
      <c:valAx>
        <c:axId val="118177792"/>
        <c:scaling>
          <c:orientation val="minMax"/>
          <c:max val="75"/>
        </c:scaling>
        <c:axPos val="l"/>
        <c:majorGridlines>
          <c:spPr>
            <a:ln w="4693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" sourceLinked="0"/>
        <c:tickLblPos val="nextTo"/>
        <c:spPr>
          <a:ln w="46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 pitchFamily="34" charset="0"/>
                <a:ea typeface="Arial Narrow"/>
                <a:cs typeface="Arial Narrow"/>
              </a:defRPr>
            </a:pPr>
            <a:endParaRPr lang="en-US"/>
          </a:p>
        </c:txPr>
        <c:crossAx val="117078272"/>
        <c:crosses val="autoZero"/>
        <c:crossBetween val="between"/>
        <c:majorUnit val="25"/>
      </c:valAx>
      <c:spPr>
        <a:noFill/>
        <a:ln w="3276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4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62289960956373958"/>
          <c:y val="4.5151235154047439E-2"/>
          <c:w val="0.15731408573928438"/>
          <c:h val="0.90785174280477965"/>
        </c:manualLayout>
      </c:layout>
      <c:barChart>
        <c:barDir val="col"/>
        <c:grouping val="stacked"/>
        <c:ser>
          <c:idx val="11"/>
          <c:order val="0"/>
          <c:tx>
            <c:strRef>
              <c:f>Sheet1!$B$1</c:f>
              <c:strCache>
                <c:ptCount val="1"/>
                <c:pt idx="0">
                  <c:v>Recreational Boats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val>
            <c:numRef>
              <c:f>Sheet1!$B$2</c:f>
              <c:numCache>
                <c:formatCode>0.00</c:formatCode>
                <c:ptCount val="1"/>
                <c:pt idx="0">
                  <c:v>5.83</c:v>
                </c:pt>
              </c:numCache>
            </c:numRef>
          </c:val>
        </c:ser>
        <c:ser>
          <c:idx val="10"/>
          <c:order val="1"/>
          <c:tx>
            <c:strRef>
              <c:f>Sheet1!$C$1</c:f>
              <c:strCache>
                <c:ptCount val="1"/>
                <c:pt idx="0">
                  <c:v>Service/Commercial</c:v>
                </c:pt>
              </c:strCache>
            </c:strRef>
          </c:tx>
          <c:val>
            <c:numRef>
              <c:f>Sheet1!$C$2</c:f>
              <c:numCache>
                <c:formatCode>0.00</c:formatCode>
                <c:ptCount val="1"/>
                <c:pt idx="0">
                  <c:v>7.7700000000000014</c:v>
                </c:pt>
              </c:numCache>
            </c:numRef>
          </c:val>
        </c:ser>
        <c:ser>
          <c:idx val="9"/>
          <c:order val="2"/>
          <c:tx>
            <c:strRef>
              <c:f>Sheet1!$D$1</c:f>
              <c:strCache>
                <c:ptCount val="1"/>
                <c:pt idx="0">
                  <c:v>Commercial Boats</c:v>
                </c:pt>
              </c:strCache>
            </c:strRef>
          </c:tx>
          <c:val>
            <c:numRef>
              <c:f>Sheet1!$D$2</c:f>
              <c:numCache>
                <c:formatCode>0.00</c:formatCode>
                <c:ptCount val="1"/>
                <c:pt idx="0">
                  <c:v>8.4</c:v>
                </c:pt>
              </c:numCache>
            </c:numRef>
          </c:val>
        </c:ser>
        <c:ser>
          <c:idx val="8"/>
          <c:order val="3"/>
          <c:tx>
            <c:strRef>
              <c:f>Sheet1!$E$1</c:f>
              <c:strCache>
                <c:ptCount val="1"/>
                <c:pt idx="0">
                  <c:v>Manufacturing and Industrial</c:v>
                </c:pt>
              </c:strCache>
            </c:strRef>
          </c:tx>
          <c:val>
            <c:numRef>
              <c:f>Sheet1!$E$2</c:f>
              <c:numCache>
                <c:formatCode>0.00</c:formatCode>
                <c:ptCount val="1"/>
                <c:pt idx="0">
                  <c:v>9.19</c:v>
                </c:pt>
              </c:numCache>
            </c:numRef>
          </c:val>
        </c:ser>
        <c:ser>
          <c:idx val="7"/>
          <c:order val="4"/>
          <c:tx>
            <c:strRef>
              <c:f>Sheet1!$F$1</c:f>
              <c:strCache>
                <c:ptCount val="1"/>
                <c:pt idx="0">
                  <c:v>Light-Duty Trucks</c:v>
                </c:pt>
              </c:strCache>
            </c:strRef>
          </c:tx>
          <c:val>
            <c:numRef>
              <c:f>Sheet1!$F$2</c:f>
              <c:numCache>
                <c:formatCode>0.00</c:formatCode>
                <c:ptCount val="1"/>
                <c:pt idx="0">
                  <c:v>13.43</c:v>
                </c:pt>
              </c:numCache>
            </c:numRef>
          </c:val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Medium-Duty Trucks</c:v>
                </c:pt>
              </c:strCache>
            </c:strRef>
          </c:tx>
          <c:val>
            <c:numRef>
              <c:f>Sheet1!$G$2</c:f>
              <c:numCache>
                <c:formatCode>0.00</c:formatCode>
                <c:ptCount val="1"/>
                <c:pt idx="0">
                  <c:v>13.38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Light-Duty Vehicles</c:v>
                </c:pt>
              </c:strCache>
            </c:strRef>
          </c:tx>
          <c:val>
            <c:numRef>
              <c:f>Sheet1!$H$2</c:f>
              <c:numCache>
                <c:formatCode>0.00</c:formatCode>
                <c:ptCount val="1"/>
                <c:pt idx="0">
                  <c:v>13.83</c:v>
                </c:pt>
              </c:numCache>
            </c:numRef>
          </c:val>
        </c:ser>
        <c:ser>
          <c:idx val="4"/>
          <c:order val="7"/>
          <c:tx>
            <c:strRef>
              <c:f>Sheet1!$I$1</c:f>
              <c:strCache>
                <c:ptCount val="1"/>
                <c:pt idx="0">
                  <c:v>Heavy-Duty Gasoline Trucks</c:v>
                </c:pt>
              </c:strCache>
            </c:strRef>
          </c:tx>
          <c:val>
            <c:numRef>
              <c:f>Sheet1!$I$2</c:f>
              <c:numCache>
                <c:formatCode>0.00</c:formatCode>
                <c:ptCount val="1"/>
                <c:pt idx="0">
                  <c:v>14.91</c:v>
                </c:pt>
              </c:numCache>
            </c:numRef>
          </c:val>
        </c:ser>
        <c:ser>
          <c:idx val="3"/>
          <c:order val="8"/>
          <c:tx>
            <c:strRef>
              <c:f>Sheet1!$J$1</c:f>
              <c:strCache>
                <c:ptCount val="1"/>
                <c:pt idx="0">
                  <c:v>Residential Fuel Combustion</c:v>
                </c:pt>
              </c:strCache>
            </c:strRef>
          </c:tx>
          <c:val>
            <c:numRef>
              <c:f>Sheet1!$J$2</c:f>
              <c:numCache>
                <c:formatCode>0.00</c:formatCode>
                <c:ptCount val="1"/>
                <c:pt idx="0">
                  <c:v>15.58</c:v>
                </c:pt>
              </c:numCache>
            </c:numRef>
          </c:val>
        </c:ser>
        <c:ser>
          <c:idx val="2"/>
          <c:order val="9"/>
          <c:tx>
            <c:strRef>
              <c:f>Sheet1!$K$1</c:f>
              <c:strCache>
                <c:ptCount val="1"/>
                <c:pt idx="0">
                  <c:v>Aircraft</c:v>
                </c:pt>
              </c:strCache>
            </c:strRef>
          </c:tx>
          <c:val>
            <c:numRef>
              <c:f>Sheet1!$K$2</c:f>
              <c:numCache>
                <c:formatCode>0.00</c:formatCode>
                <c:ptCount val="1"/>
                <c:pt idx="0">
                  <c:v>15.6</c:v>
                </c:pt>
              </c:numCache>
            </c:numRef>
          </c:val>
        </c:ser>
        <c:ser>
          <c:idx val="1"/>
          <c:order val="10"/>
          <c:tx>
            <c:strRef>
              <c:f>Sheet1!$L$1</c:f>
              <c:strCache>
                <c:ptCount val="1"/>
                <c:pt idx="0">
                  <c:v>Locomotives</c:v>
                </c:pt>
              </c:strCache>
            </c:strRef>
          </c:tx>
          <c:val>
            <c:numRef>
              <c:f>Sheet1!$L$2</c:f>
              <c:numCache>
                <c:formatCode>0.00</c:formatCode>
                <c:ptCount val="1"/>
                <c:pt idx="0">
                  <c:v>22.23</c:v>
                </c:pt>
              </c:numCache>
            </c:numRef>
          </c:val>
        </c:ser>
        <c:ser>
          <c:idx val="0"/>
          <c:order val="11"/>
          <c:tx>
            <c:strRef>
              <c:f>Sheet1!$M$1</c:f>
              <c:strCache>
                <c:ptCount val="1"/>
                <c:pt idx="0">
                  <c:v>RECLAIM (Large Stationary)</c:v>
                </c:pt>
              </c:strCache>
            </c:strRef>
          </c:tx>
          <c:spPr>
            <a:solidFill>
              <a:srgbClr val="288833"/>
            </a:solidFill>
          </c:spPr>
          <c:val>
            <c:numRef>
              <c:f>Sheet1!$M$2</c:f>
              <c:numCache>
                <c:formatCode>0.00</c:formatCode>
                <c:ptCount val="1"/>
                <c:pt idx="0">
                  <c:v>26.479999999999986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Other</c:v>
                </c:pt>
              </c:strCache>
            </c:strRef>
          </c:tx>
          <c:val>
            <c:numRef>
              <c:f>Sheet1!$N$2</c:f>
              <c:numCache>
                <c:formatCode>0.00</c:formatCode>
                <c:ptCount val="1"/>
                <c:pt idx="0">
                  <c:v>28.57</c:v>
                </c:pt>
              </c:numCache>
            </c:numRef>
          </c:val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Ocean-going Vessels</c:v>
                </c:pt>
              </c:strCache>
            </c:strRef>
          </c:tx>
          <c:val>
            <c:numRef>
              <c:f>Sheet1!$O$2</c:f>
              <c:numCache>
                <c:formatCode>0.00</c:formatCode>
                <c:ptCount val="1"/>
                <c:pt idx="0">
                  <c:v>31.979999999999986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Off-Road Equipment</c:v>
                </c:pt>
              </c:strCache>
            </c:strRef>
          </c:tx>
          <c:spPr>
            <a:solidFill>
              <a:srgbClr val="CC6600"/>
            </a:solidFill>
          </c:spPr>
          <c:val>
            <c:numRef>
              <c:f>Sheet1!$P$2</c:f>
              <c:numCache>
                <c:formatCode>0.00</c:formatCode>
                <c:ptCount val="1"/>
                <c:pt idx="0">
                  <c:v>44.190000000000012</c:v>
                </c:pt>
              </c:numCache>
            </c:numRef>
          </c:val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Heavy-Duty Diesel Trucks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Sheet1!$Q$2</c:f>
              <c:numCache>
                <c:formatCode>0.00</c:formatCode>
                <c:ptCount val="1"/>
                <c:pt idx="0">
                  <c:v>51</c:v>
                </c:pt>
              </c:numCache>
            </c:numRef>
          </c:val>
        </c:ser>
        <c:gapWidth val="0"/>
        <c:overlap val="100"/>
        <c:axId val="121224576"/>
        <c:axId val="121234560"/>
      </c:barChart>
      <c:catAx>
        <c:axId val="121224576"/>
        <c:scaling>
          <c:orientation val="minMax"/>
        </c:scaling>
        <c:delete val="1"/>
        <c:axPos val="b"/>
        <c:numFmt formatCode="General" sourceLinked="1"/>
        <c:tickLblPos val="none"/>
        <c:crossAx val="121234560"/>
        <c:crosses val="autoZero"/>
        <c:auto val="1"/>
        <c:lblAlgn val="ctr"/>
        <c:lblOffset val="100"/>
      </c:catAx>
      <c:valAx>
        <c:axId val="121234560"/>
        <c:scaling>
          <c:orientation val="minMax"/>
          <c:max val="35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en-US"/>
          </a:p>
        </c:txPr>
        <c:crossAx val="1212245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3529321811468468E-2"/>
          <c:y val="6.6277226710297565E-2"/>
          <c:w val="0.52734788580452852"/>
          <c:h val="0.91980811651790284"/>
        </c:manualLayout>
      </c:layout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</c:chart>
  <c:spPr>
    <a:noFill/>
    <a:ln>
      <a:noFill/>
    </a:ln>
    <a:effectLst>
      <a:outerShdw blurRad="774700" dist="50800" dir="5400000" algn="ctr" rotWithShape="0">
        <a:prstClr val="black">
          <a:lumMod val="50000"/>
          <a:lumOff val="50000"/>
          <a:alpha val="53000"/>
        </a:prstClr>
      </a:outerShdw>
    </a:effectLst>
  </c:spPr>
  <c:txPr>
    <a:bodyPr/>
    <a:lstStyle/>
    <a:p>
      <a:pPr>
        <a:defRPr sz="2733"/>
      </a:pPr>
      <a:endParaRPr lang="en-US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44433704775792476"/>
          <c:y val="2.3468836101228678E-2"/>
          <c:w val="0.52622837217112273"/>
          <c:h val="0.90785174280477965"/>
        </c:manualLayout>
      </c:layout>
      <c:barChart>
        <c:barDir val="col"/>
        <c:grouping val="stacked"/>
        <c:ser>
          <c:idx val="11"/>
          <c:order val="0"/>
          <c:tx>
            <c:strRef>
              <c:f>Sheet1!$B$1</c:f>
              <c:strCache>
                <c:ptCount val="1"/>
                <c:pt idx="0">
                  <c:v>Harbor Craft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0">
                  <c:v>9.2100000000000009</c:v>
                </c:pt>
                <c:pt idx="2" formatCode="0.00">
                  <c:v>3.2235000000000054</c:v>
                </c:pt>
                <c:pt idx="4" formatCode="0.00">
                  <c:v>2.5047776094558425</c:v>
                </c:pt>
                <c:pt idx="6" formatCode="0.00">
                  <c:v>1.9600000000000015</c:v>
                </c:pt>
              </c:numCache>
            </c:numRef>
          </c:val>
        </c:ser>
        <c:ser>
          <c:idx val="10"/>
          <c:order val="1"/>
          <c:tx>
            <c:strRef>
              <c:f>Sheet1!$C$1</c:f>
              <c:strCache>
                <c:ptCount val="1"/>
                <c:pt idx="0">
                  <c:v>Light-Duty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.00">
                  <c:v>11.99</c:v>
                </c:pt>
                <c:pt idx="2" formatCode="0.00">
                  <c:v>4.1964999999999995</c:v>
                </c:pt>
                <c:pt idx="4" formatCode="0.00">
                  <c:v>3.8381884957068793</c:v>
                </c:pt>
                <c:pt idx="6" formatCode="0.00">
                  <c:v>3.8381884957068793</c:v>
                </c:pt>
              </c:numCache>
            </c:numRef>
          </c:val>
        </c:ser>
        <c:ser>
          <c:idx val="9"/>
          <c:order val="2"/>
          <c:tx>
            <c:strRef>
              <c:f>Sheet1!$D$1</c:f>
              <c:strCache>
                <c:ptCount val="1"/>
                <c:pt idx="0">
                  <c:v>Medium-Duty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.00">
                  <c:v>11.92</c:v>
                </c:pt>
                <c:pt idx="2" formatCode="0.00">
                  <c:v>4.1719999999999997</c:v>
                </c:pt>
                <c:pt idx="4" formatCode="0.00">
                  <c:v>2.8161992766739572</c:v>
                </c:pt>
                <c:pt idx="6" formatCode="0.00">
                  <c:v>2.8161992766739572</c:v>
                </c:pt>
              </c:numCache>
            </c:numRef>
          </c:val>
        </c:ser>
        <c:ser>
          <c:idx val="8"/>
          <c:order val="3"/>
          <c:tx>
            <c:strRef>
              <c:f>Sheet1!$E$1</c:f>
              <c:strCache>
                <c:ptCount val="1"/>
                <c:pt idx="0">
                  <c:v>Light-Duty Passenger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 formatCode="0.00">
                  <c:v>12.34</c:v>
                </c:pt>
                <c:pt idx="2">
                  <c:v>4.319</c:v>
                </c:pt>
                <c:pt idx="4" formatCode="0.00">
                  <c:v>5.1685536808967605</c:v>
                </c:pt>
                <c:pt idx="6" formatCode="0.00">
                  <c:v>5.1685536808967605</c:v>
                </c:pt>
              </c:numCache>
            </c:numRef>
          </c:val>
        </c:ser>
        <c:ser>
          <c:idx val="7"/>
          <c:order val="4"/>
          <c:tx>
            <c:strRef>
              <c:f>Sheet1!$F$1</c:f>
              <c:strCache>
                <c:ptCount val="1"/>
                <c:pt idx="0">
                  <c:v>LHD Gasoline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 formatCode="0.00">
                  <c:v>11.93</c:v>
                </c:pt>
                <c:pt idx="2">
                  <c:v>4.1754999999999995</c:v>
                </c:pt>
                <c:pt idx="4" formatCode="0.00">
                  <c:v>4.7005055724133795</c:v>
                </c:pt>
                <c:pt idx="6" formatCode="0.00">
                  <c:v>4.7005055724133795</c:v>
                </c:pt>
              </c:numCache>
            </c:numRef>
          </c:val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MHD Gasoline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 formatCode="0.00">
                  <c:v>1.08</c:v>
                </c:pt>
                <c:pt idx="2">
                  <c:v>0.37800000000000061</c:v>
                </c:pt>
                <c:pt idx="4" formatCode="0.00">
                  <c:v>0.37529721518333276</c:v>
                </c:pt>
                <c:pt idx="6" formatCode="0.00">
                  <c:v>3.752972151833335E-2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HHD Gasoline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 formatCode="0.00">
                  <c:v>0.86000000000000065</c:v>
                </c:pt>
                <c:pt idx="2">
                  <c:v>0.30100000000000032</c:v>
                </c:pt>
                <c:pt idx="4" formatCode="0.00">
                  <c:v>0.74323079192176256</c:v>
                </c:pt>
                <c:pt idx="6" formatCode="0.00">
                  <c:v>7.4323079192176525E-2</c:v>
                </c:pt>
              </c:numCache>
            </c:numRef>
          </c:val>
        </c:ser>
        <c:ser>
          <c:idx val="4"/>
          <c:order val="7"/>
          <c:tx>
            <c:strRef>
              <c:f>Sheet1!$I$1</c:f>
              <c:strCache>
                <c:ptCount val="1"/>
                <c:pt idx="0">
                  <c:v>LHD Diesel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 formatCode="0.00">
                  <c:v>12.93</c:v>
                </c:pt>
                <c:pt idx="2" formatCode="0.00">
                  <c:v>4.5254999999999965</c:v>
                </c:pt>
                <c:pt idx="4" formatCode="0.00">
                  <c:v>2.9041326105379195</c:v>
                </c:pt>
                <c:pt idx="6" formatCode="0.00">
                  <c:v>2.9041326105379195</c:v>
                </c:pt>
              </c:numCache>
            </c:numRef>
          </c:val>
        </c:ser>
        <c:ser>
          <c:idx val="3"/>
          <c:order val="8"/>
          <c:tx>
            <c:strRef>
              <c:f>Sheet1!$J$1</c:f>
              <c:strCache>
                <c:ptCount val="1"/>
                <c:pt idx="0">
                  <c:v>MHD Diesel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 formatCode="0.00">
                  <c:v>4.99</c:v>
                </c:pt>
                <c:pt idx="2">
                  <c:v>1.7464999999999984</c:v>
                </c:pt>
                <c:pt idx="4" formatCode="0.00">
                  <c:v>4.7271035516605089</c:v>
                </c:pt>
                <c:pt idx="6" formatCode="0.00">
                  <c:v>0.47271035516605198</c:v>
                </c:pt>
              </c:numCache>
            </c:numRef>
          </c:val>
        </c:ser>
        <c:ser>
          <c:idx val="2"/>
          <c:order val="9"/>
          <c:tx>
            <c:strRef>
              <c:f>Sheet1!$K$1</c:f>
              <c:strCache>
                <c:ptCount val="1"/>
                <c:pt idx="0">
                  <c:v>HHD Diesel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 formatCode="0.00">
                  <c:v>31.39</c:v>
                </c:pt>
                <c:pt idx="2">
                  <c:v>10.986500000000021</c:v>
                </c:pt>
                <c:pt idx="4" formatCode="0.00">
                  <c:v>28.798547403696627</c:v>
                </c:pt>
                <c:pt idx="6" formatCode="0.00">
                  <c:v>2.8798547403696637</c:v>
                </c:pt>
              </c:numCache>
            </c:numRef>
          </c:val>
        </c:ser>
        <c:ser>
          <c:idx val="1"/>
          <c:order val="10"/>
          <c:tx>
            <c:strRef>
              <c:f>Sheet1!$L$1</c:f>
              <c:strCache>
                <c:ptCount val="1"/>
                <c:pt idx="0">
                  <c:v>Aircraft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 formatCode="0.00">
                  <c:v>15.62</c:v>
                </c:pt>
                <c:pt idx="2" formatCode="0.00">
                  <c:v>5.4669999999999996</c:v>
                </c:pt>
                <c:pt idx="4" formatCode="0.00">
                  <c:v>3.9049999999999998</c:v>
                </c:pt>
                <c:pt idx="6" formatCode="0.00">
                  <c:v>3.9099999999999997</c:v>
                </c:pt>
              </c:numCache>
            </c:numRef>
          </c:val>
        </c:ser>
        <c:ser>
          <c:idx val="0"/>
          <c:order val="11"/>
          <c:tx>
            <c:strRef>
              <c:f>Sheet1!$M$1</c:f>
              <c:strCache>
                <c:ptCount val="1"/>
                <c:pt idx="0">
                  <c:v>Locomotives</c:v>
                </c:pt>
              </c:strCache>
            </c:strRef>
          </c:tx>
          <c:spPr>
            <a:solidFill>
              <a:srgbClr val="288833"/>
            </a:solidFill>
          </c:spPr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 formatCode="0.00">
                  <c:v>22.228999999999989</c:v>
                </c:pt>
                <c:pt idx="2" formatCode="0.00">
                  <c:v>7.7801499999999999</c:v>
                </c:pt>
                <c:pt idx="4" formatCode="0.00">
                  <c:v>6.5531477346308424</c:v>
                </c:pt>
                <c:pt idx="6" formatCode="0.00">
                  <c:v>0.66000000000000159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Ocean-going Vessels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 formatCode="0.00">
                  <c:v>32.050000000000004</c:v>
                </c:pt>
                <c:pt idx="2" formatCode="0.00">
                  <c:v>11.217500000000001</c:v>
                </c:pt>
                <c:pt idx="4" formatCode="0.00">
                  <c:v>14.58981171352792</c:v>
                </c:pt>
                <c:pt idx="6" formatCode="0.00">
                  <c:v>9.7818412924257956</c:v>
                </c:pt>
              </c:numCache>
            </c:numRef>
          </c:val>
        </c:ser>
        <c:gapWidth val="0"/>
        <c:overlap val="100"/>
        <c:axId val="122993280"/>
        <c:axId val="123003264"/>
      </c:barChart>
      <c:catAx>
        <c:axId val="122993280"/>
        <c:scaling>
          <c:orientation val="minMax"/>
        </c:scaling>
        <c:delete val="1"/>
        <c:axPos val="b"/>
        <c:numFmt formatCode="General" sourceLinked="1"/>
        <c:tickLblPos val="none"/>
        <c:crossAx val="123003264"/>
        <c:crosses val="autoZero"/>
        <c:auto val="1"/>
        <c:lblAlgn val="ctr"/>
        <c:lblOffset val="100"/>
      </c:catAx>
      <c:valAx>
        <c:axId val="123003264"/>
        <c:scaling>
          <c:orientation val="minMax"/>
          <c:max val="200"/>
          <c:min val="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en-US"/>
          </a:p>
        </c:txPr>
        <c:crossAx val="1229932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2.7205168019058208E-2"/>
          <c:w val="0.3604943740821358"/>
          <c:h val="0.91980811651790284"/>
        </c:manualLayout>
      </c:layout>
      <c:txPr>
        <a:bodyPr/>
        <a:lstStyle/>
        <a:p>
          <a:pPr>
            <a:defRPr sz="2000" baseline="0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>
      <a:outerShdw blurRad="774700" dist="50800" dir="5400000" algn="ctr" rotWithShape="0">
        <a:prstClr val="black">
          <a:lumMod val="50000"/>
          <a:lumOff val="50000"/>
          <a:alpha val="53000"/>
        </a:prstClr>
      </a:outerShdw>
    </a:effectLst>
  </c:spPr>
  <c:txPr>
    <a:bodyPr/>
    <a:lstStyle/>
    <a:p>
      <a:pPr>
        <a:defRPr sz="2733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44433704775792476"/>
          <c:y val="2.3468836101228678E-2"/>
          <c:w val="0.52622837217112273"/>
          <c:h val="0.90785174280477965"/>
        </c:manualLayout>
      </c:layout>
      <c:barChart>
        <c:barDir val="col"/>
        <c:grouping val="stacked"/>
        <c:ser>
          <c:idx val="11"/>
          <c:order val="0"/>
          <c:tx>
            <c:strRef>
              <c:f>Sheet1!$B$1</c:f>
              <c:strCache>
                <c:ptCount val="1"/>
                <c:pt idx="0">
                  <c:v>Harbor Craft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0.00">
                  <c:v>9.9750000000000068</c:v>
                </c:pt>
                <c:pt idx="2" formatCode="0.00">
                  <c:v>2.2911484453360074</c:v>
                </c:pt>
                <c:pt idx="4" formatCode="0.00">
                  <c:v>2.8599615425989682</c:v>
                </c:pt>
                <c:pt idx="6" formatCode="0.00">
                  <c:v>1.8599999999999977</c:v>
                </c:pt>
              </c:numCache>
            </c:numRef>
          </c:val>
        </c:ser>
        <c:ser>
          <c:idx val="10"/>
          <c:order val="1"/>
          <c:tx>
            <c:strRef>
              <c:f>Sheet1!$C$1</c:f>
              <c:strCache>
                <c:ptCount val="1"/>
                <c:pt idx="0">
                  <c:v>Light-Duty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 formatCode="0.00">
                  <c:v>6.3900000000000006</c:v>
                </c:pt>
                <c:pt idx="2" formatCode="0.00">
                  <c:v>3.02</c:v>
                </c:pt>
                <c:pt idx="4" formatCode="0.00">
                  <c:v>4.2111705647252755</c:v>
                </c:pt>
                <c:pt idx="6" formatCode="0.00">
                  <c:v>4.2111705647252755</c:v>
                </c:pt>
              </c:numCache>
            </c:numRef>
          </c:val>
        </c:ser>
        <c:ser>
          <c:idx val="9"/>
          <c:order val="2"/>
          <c:tx>
            <c:strRef>
              <c:f>Sheet1!$D$1</c:f>
              <c:strCache>
                <c:ptCount val="1"/>
                <c:pt idx="0">
                  <c:v>Medium-Duty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.00">
                  <c:v>6.8199999999999985</c:v>
                </c:pt>
                <c:pt idx="2" formatCode="0.00">
                  <c:v>3</c:v>
                </c:pt>
                <c:pt idx="4" formatCode="0.00">
                  <c:v>3.0884325251669553</c:v>
                </c:pt>
                <c:pt idx="6" formatCode="0.00">
                  <c:v>3.0884325251669553</c:v>
                </c:pt>
              </c:numCache>
            </c:numRef>
          </c:val>
        </c:ser>
        <c:ser>
          <c:idx val="8"/>
          <c:order val="3"/>
          <c:tx>
            <c:strRef>
              <c:f>Sheet1!$E$1</c:f>
              <c:strCache>
                <c:ptCount val="1"/>
                <c:pt idx="0">
                  <c:v>Light-Duty Passenger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 formatCode="0.00">
                  <c:v>6.83</c:v>
                </c:pt>
                <c:pt idx="2">
                  <c:v>3.07</c:v>
                </c:pt>
                <c:pt idx="4" formatCode="0.00">
                  <c:v>5.3276304707815667</c:v>
                </c:pt>
                <c:pt idx="6" formatCode="0.00">
                  <c:v>5.3276304707815667</c:v>
                </c:pt>
              </c:numCache>
            </c:numRef>
          </c:val>
        </c:ser>
        <c:ser>
          <c:idx val="7"/>
          <c:order val="4"/>
          <c:tx>
            <c:strRef>
              <c:f>Sheet1!$F$1</c:f>
              <c:strCache>
                <c:ptCount val="1"/>
                <c:pt idx="0">
                  <c:v>LHD Gasoline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 formatCode="0.00">
                  <c:v>8.59</c:v>
                </c:pt>
                <c:pt idx="2">
                  <c:v>2.9899999999999998</c:v>
                </c:pt>
                <c:pt idx="4" formatCode="0.00">
                  <c:v>5.1059837212368606</c:v>
                </c:pt>
                <c:pt idx="6" formatCode="0.00">
                  <c:v>5.1059837212368606</c:v>
                </c:pt>
              </c:numCache>
            </c:numRef>
          </c:val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MHD Gasoline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 formatCode="0.00">
                  <c:v>0.71000000000000063</c:v>
                </c:pt>
                <c:pt idx="2">
                  <c:v>0.27</c:v>
                </c:pt>
                <c:pt idx="4" formatCode="0.00">
                  <c:v>0.45491907794126524</c:v>
                </c:pt>
                <c:pt idx="6" formatCode="0.00">
                  <c:v>4.5491907794126533E-2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HHD Gasoline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 formatCode="0.00">
                  <c:v>0.93</c:v>
                </c:pt>
                <c:pt idx="2">
                  <c:v>0.21000000000000021</c:v>
                </c:pt>
                <c:pt idx="4" formatCode="0.00">
                  <c:v>0.84079761379696361</c:v>
                </c:pt>
                <c:pt idx="6" formatCode="0.00">
                  <c:v>8.4079761379696555E-2</c:v>
                </c:pt>
              </c:numCache>
            </c:numRef>
          </c:val>
        </c:ser>
        <c:ser>
          <c:idx val="4"/>
          <c:order val="7"/>
          <c:tx>
            <c:strRef>
              <c:f>Sheet1!$I$1</c:f>
              <c:strCache>
                <c:ptCount val="1"/>
                <c:pt idx="0">
                  <c:v>LHD Diesel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 formatCode="0.00">
                  <c:v>6.3400000000000007</c:v>
                </c:pt>
                <c:pt idx="2" formatCode="0.00">
                  <c:v>3.21</c:v>
                </c:pt>
                <c:pt idx="4" formatCode="0.00">
                  <c:v>3.1771969596393359</c:v>
                </c:pt>
                <c:pt idx="6" formatCode="0.00">
                  <c:v>3.1771969596393359</c:v>
                </c:pt>
              </c:numCache>
            </c:numRef>
          </c:val>
        </c:ser>
        <c:ser>
          <c:idx val="3"/>
          <c:order val="8"/>
          <c:tx>
            <c:strRef>
              <c:f>Sheet1!$J$1</c:f>
              <c:strCache>
                <c:ptCount val="1"/>
                <c:pt idx="0">
                  <c:v>MHD Diesel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 formatCode="0.00">
                  <c:v>5.42</c:v>
                </c:pt>
                <c:pt idx="2">
                  <c:v>1.25</c:v>
                </c:pt>
                <c:pt idx="4" formatCode="0.00">
                  <c:v>5.3113341358397586</c:v>
                </c:pt>
                <c:pt idx="6" formatCode="0.00">
                  <c:v>0.53113341358397703</c:v>
                </c:pt>
              </c:numCache>
            </c:numRef>
          </c:val>
        </c:ser>
        <c:ser>
          <c:idx val="2"/>
          <c:order val="9"/>
          <c:tx>
            <c:strRef>
              <c:f>Sheet1!$K$1</c:f>
              <c:strCache>
                <c:ptCount val="1"/>
                <c:pt idx="0">
                  <c:v>HHD Diesel Trucks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 formatCode="0.00">
                  <c:v>34.410000000000004</c:v>
                </c:pt>
                <c:pt idx="2">
                  <c:v>7.92</c:v>
                </c:pt>
                <c:pt idx="4" formatCode="0.00">
                  <c:v>33.153469102230858</c:v>
                </c:pt>
                <c:pt idx="6" formatCode="0.00">
                  <c:v>3.3153469102230844</c:v>
                </c:pt>
              </c:numCache>
            </c:numRef>
          </c:val>
        </c:ser>
        <c:ser>
          <c:idx val="1"/>
          <c:order val="10"/>
          <c:tx>
            <c:strRef>
              <c:f>Sheet1!$L$1</c:f>
              <c:strCache>
                <c:ptCount val="1"/>
                <c:pt idx="0">
                  <c:v>Aircraft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 formatCode="0.00">
                  <c:v>17.309999999999999</c:v>
                </c:pt>
                <c:pt idx="2" formatCode="0.00">
                  <c:v>3.98</c:v>
                </c:pt>
                <c:pt idx="4" formatCode="0.00">
                  <c:v>8.6550000000000047</c:v>
                </c:pt>
                <c:pt idx="6" formatCode="0.00">
                  <c:v>8.66</c:v>
                </c:pt>
              </c:numCache>
            </c:numRef>
          </c:val>
        </c:ser>
        <c:ser>
          <c:idx val="0"/>
          <c:order val="11"/>
          <c:tx>
            <c:strRef>
              <c:f>Sheet1!$M$1</c:f>
              <c:strCache>
                <c:ptCount val="1"/>
                <c:pt idx="0">
                  <c:v>Locomotives</c:v>
                </c:pt>
              </c:strCache>
            </c:strRef>
          </c:tx>
          <c:spPr>
            <a:solidFill>
              <a:srgbClr val="288833"/>
            </a:solidFill>
          </c:spPr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 formatCode="0.00">
                  <c:v>19.633000000000031</c:v>
                </c:pt>
                <c:pt idx="2" formatCode="0.00">
                  <c:v>5.5008405501782907</c:v>
                </c:pt>
                <c:pt idx="4" formatCode="0.00">
                  <c:v>8.6490042402501679</c:v>
                </c:pt>
                <c:pt idx="6" formatCode="0.00">
                  <c:v>0.86000000000000065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Ocean-going Vessels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Baseline</c:v>
                </c:pt>
                <c:pt idx="2">
                  <c:v>Equal Share</c:v>
                </c:pt>
                <c:pt idx="4">
                  <c:v>100% Existing Std.</c:v>
                </c:pt>
                <c:pt idx="6">
                  <c:v>90% Cleaner than Existing Std.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 formatCode="0.00">
                  <c:v>29.124000000000031</c:v>
                </c:pt>
                <c:pt idx="2" formatCode="0.00">
                  <c:v>8.1511195054945116</c:v>
                </c:pt>
                <c:pt idx="4" formatCode="0.00">
                  <c:v>21.461379855103797</c:v>
                </c:pt>
                <c:pt idx="6" formatCode="0.00">
                  <c:v>14.548656274696778</c:v>
                </c:pt>
              </c:numCache>
            </c:numRef>
          </c:val>
        </c:ser>
        <c:gapWidth val="0"/>
        <c:overlap val="100"/>
        <c:axId val="122584448"/>
        <c:axId val="122749312"/>
      </c:barChart>
      <c:catAx>
        <c:axId val="122584448"/>
        <c:scaling>
          <c:orientation val="minMax"/>
        </c:scaling>
        <c:delete val="1"/>
        <c:axPos val="b"/>
        <c:numFmt formatCode="General" sourceLinked="1"/>
        <c:tickLblPos val="none"/>
        <c:crossAx val="122749312"/>
        <c:crosses val="autoZero"/>
        <c:auto val="1"/>
        <c:lblAlgn val="ctr"/>
        <c:lblOffset val="100"/>
      </c:catAx>
      <c:valAx>
        <c:axId val="122749312"/>
        <c:scaling>
          <c:orientation val="minMax"/>
          <c:max val="175"/>
          <c:min val="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0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en-US"/>
          </a:p>
        </c:txPr>
        <c:crossAx val="1225844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2.7205168019058177E-2"/>
          <c:w val="0.3604943740821358"/>
          <c:h val="0.91980811651790284"/>
        </c:manualLayout>
      </c:layout>
      <c:txPr>
        <a:bodyPr/>
        <a:lstStyle/>
        <a:p>
          <a:pPr>
            <a:defRPr sz="2000" baseline="0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>
      <a:outerShdw blurRad="774700" dist="50800" dir="5400000" algn="ctr" rotWithShape="0">
        <a:prstClr val="black">
          <a:lumMod val="50000"/>
          <a:lumOff val="50000"/>
          <a:alpha val="53000"/>
        </a:prstClr>
      </a:outerShdw>
    </a:effectLst>
  </c:spPr>
  <c:txPr>
    <a:bodyPr/>
    <a:lstStyle/>
    <a:p>
      <a:pPr>
        <a:defRPr sz="2733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457200" y="-16002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457200" y="-16002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-457200" y="-16002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090" cy="464980"/>
          </a:xfrm>
          <a:prstGeom prst="rect">
            <a:avLst/>
          </a:prstGeom>
        </p:spPr>
        <p:txBody>
          <a:bodyPr vert="horz" lIns="91250" tIns="45626" rIns="91250" bIns="45626" rtlCol="0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17"/>
            <a:ext cx="3037090" cy="464980"/>
          </a:xfrm>
          <a:prstGeom prst="rect">
            <a:avLst/>
          </a:prstGeom>
        </p:spPr>
        <p:txBody>
          <a:bodyPr vert="horz" lIns="91250" tIns="45626" rIns="91250" bIns="45626" rtlCol="0" anchor="b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702" y="8829817"/>
            <a:ext cx="3037090" cy="464980"/>
          </a:xfrm>
          <a:prstGeom prst="rect">
            <a:avLst/>
          </a:prstGeom>
        </p:spPr>
        <p:txBody>
          <a:bodyPr vert="horz" lIns="91250" tIns="45626" rIns="91250" bIns="45626" rtlCol="0" anchor="b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C0FC50B-90AB-448F-BE29-31946E2E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55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99" cy="464980"/>
          </a:xfrm>
          <a:prstGeom prst="rect">
            <a:avLst/>
          </a:prstGeom>
        </p:spPr>
        <p:txBody>
          <a:bodyPr vert="horz" lIns="89550" tIns="44774" rIns="89550" bIns="44774" rtlCol="0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93" y="1"/>
            <a:ext cx="3038699" cy="464980"/>
          </a:xfrm>
          <a:prstGeom prst="rect">
            <a:avLst/>
          </a:prstGeom>
        </p:spPr>
        <p:txBody>
          <a:bodyPr vert="horz" lIns="89550" tIns="44774" rIns="89550" bIns="44774" rtlCol="0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F70DFF74-2EA9-463D-9FEF-185F31E67A98}" type="datetimeFigureOut">
              <a:rPr lang="en-US"/>
              <a:pPr>
                <a:defRPr/>
              </a:pPr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50" tIns="44774" rIns="89550" bIns="4477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15710"/>
            <a:ext cx="5607677" cy="4183220"/>
          </a:xfrm>
          <a:prstGeom prst="rect">
            <a:avLst/>
          </a:prstGeom>
        </p:spPr>
        <p:txBody>
          <a:bodyPr vert="horz" lIns="89550" tIns="44774" rIns="89550" bIns="447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17"/>
            <a:ext cx="3038699" cy="464980"/>
          </a:xfrm>
          <a:prstGeom prst="rect">
            <a:avLst/>
          </a:prstGeom>
        </p:spPr>
        <p:txBody>
          <a:bodyPr vert="horz" lIns="89550" tIns="44774" rIns="89550" bIns="44774" rtlCol="0" anchor="b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93" y="8829817"/>
            <a:ext cx="3038699" cy="464980"/>
          </a:xfrm>
          <a:prstGeom prst="rect">
            <a:avLst/>
          </a:prstGeom>
        </p:spPr>
        <p:txBody>
          <a:bodyPr vert="horz" lIns="89550" tIns="44774" rIns="89550" bIns="44774" rtlCol="0" anchor="b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C7FAA27F-09A7-4C01-8E7F-32EB060D1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491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9" tIns="45714" rIns="91429" bIns="45714"/>
          <a:lstStyle/>
          <a:p>
            <a:fld id="{0998E300-6DA6-487C-A6AD-DCDDA22DAE4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3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EV1 1996-1999</a:t>
            </a:r>
          </a:p>
          <a:p>
            <a:r>
              <a:rPr lang="en-US" dirty="0" smtClean="0"/>
              <a:t>RAV4 EV 1997-2003</a:t>
            </a:r>
          </a:p>
          <a:p>
            <a:r>
              <a:rPr lang="en-US" dirty="0" smtClean="0"/>
              <a:t>CAFCP started</a:t>
            </a:r>
            <a:r>
              <a:rPr lang="en-US" baseline="0" dirty="0" smtClean="0"/>
              <a:t> 1999</a:t>
            </a:r>
            <a:endParaRPr lang="en-US" dirty="0" smtClean="0"/>
          </a:p>
          <a:p>
            <a:r>
              <a:rPr lang="en-US" dirty="0" smtClean="0"/>
              <a:t>Who Killed the Electric Car (Dec</a:t>
            </a:r>
            <a:r>
              <a:rPr lang="en-US" baseline="0" dirty="0" smtClean="0"/>
              <a:t> 2006)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976837"/>
            <a:ext cx="3037840" cy="472890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750F316-C6CC-4793-A34B-03285212FC70}" type="slidenum">
              <a:rPr lang="en-US" sz="2400">
                <a:solidFill>
                  <a:srgbClr val="000000"/>
                </a:solidFill>
                <a:latin typeface="Arial Narrow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24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33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5" y="4416429"/>
            <a:ext cx="5603875" cy="4183063"/>
          </a:xfrm>
          <a:noFill/>
        </p:spPr>
        <p:txBody>
          <a:bodyPr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498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5" y="4416429"/>
            <a:ext cx="5603875" cy="4183063"/>
          </a:xfrm>
          <a:noFill/>
        </p:spPr>
        <p:txBody>
          <a:bodyPr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9452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5" y="4416429"/>
            <a:ext cx="5603875" cy="4183063"/>
          </a:xfrm>
          <a:noFill/>
        </p:spPr>
        <p:txBody>
          <a:bodyPr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8191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/>
          <a:lstStyle/>
          <a:p>
            <a:fld id="{C5F8FCE1-447E-453A-9909-676D6D08E3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9464" y="8691858"/>
            <a:ext cx="2976580" cy="4578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88957" tIns="44478" rIns="88957" bIns="4447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0DEBDB0B-8472-4009-ADDF-391C32F06C78}" type="slidenum">
              <a:rPr lang="en-US" sz="2300" smtClean="0">
                <a:solidFill>
                  <a:prstClr val="black"/>
                </a:solidFill>
              </a:rPr>
              <a:pPr algn="ctr">
                <a:defRPr/>
              </a:pPr>
              <a:t>12</a:t>
            </a:fld>
            <a:endParaRPr lang="en-US" sz="2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94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9464" y="8691858"/>
            <a:ext cx="2976580" cy="4578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88957" tIns="44478" rIns="88957" bIns="44478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0DEBDB0B-8472-4009-ADDF-391C32F06C78}" type="slidenum">
              <a:rPr lang="en-US" sz="2300" smtClean="0">
                <a:solidFill>
                  <a:prstClr val="black"/>
                </a:solidFill>
              </a:rPr>
              <a:pPr algn="ctr">
                <a:defRPr/>
              </a:pPr>
              <a:t>13</a:t>
            </a:fld>
            <a:endParaRPr lang="en-US" sz="2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00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3319-E471-4E8E-8318-E5C0CB83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DDB2-F18A-465A-BC7E-254FDA0CE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26BC-65FF-48F1-BBB7-C494664D8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4079-73DF-402D-B933-196A33659C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7B47-8082-445E-9F48-D7FE1BE6CB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75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40B4A-20EA-43F1-A518-96B1D408DE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E0D9-86BC-4FBD-8D8A-0A23184BD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086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5DDD-916D-4470-A56E-67AC8292D9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5BA6-A80F-4BF7-9FC2-82BB0FEEF4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4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0AC6-994B-4F61-90F5-8D66CAF1C1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210A5-F6C7-48F1-9DED-0590B5D5A3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81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68A7-867D-4249-8A0C-10D79C602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3B00-4E31-4E03-9C05-3E74B72F09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64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D87D-EC0F-424E-AE6A-AED075ED61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B298-E838-43C7-8879-C73B42CB65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32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FE00-59EC-434D-BCAC-15B066F4C6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04F6B-D314-4460-86C7-683D198F08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8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FD4C-2A6C-489F-A6B1-B4F5D77C1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81FF-6DC0-4F58-A4BA-238168540F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78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38100" dir="2700000" algn="tl" rotWithShape="0">
              <a:schemeClr val="tx1"/>
            </a:outerShdw>
          </a:effectLst>
        </p:spPr>
        <p:txBody>
          <a:bodyPr/>
          <a:lstStyle>
            <a:lvl1pPr algn="ctr">
              <a:defRPr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SzPct val="85000"/>
              <a:defRPr sz="3200">
                <a:latin typeface="Arial Narrow" pitchFamily="34" charset="0"/>
              </a:defRPr>
            </a:lvl1pPr>
            <a:lvl2pPr>
              <a:buFont typeface="Arial Narrow" pitchFamily="34" charset="0"/>
              <a:buChar char="–"/>
              <a:defRPr sz="3200">
                <a:latin typeface="Arial Narrow" pitchFamily="34" charset="0"/>
              </a:defRPr>
            </a:lvl2pPr>
            <a:lvl3pPr>
              <a:defRPr sz="3200">
                <a:latin typeface="Arial Narrow" pitchFamily="34" charset="0"/>
              </a:defRPr>
            </a:lvl3pPr>
            <a:lvl4pPr>
              <a:defRPr sz="3200">
                <a:latin typeface="Arial Narrow" pitchFamily="34" charset="0"/>
              </a:defRPr>
            </a:lvl4pPr>
            <a:lvl5pPr>
              <a:defRPr sz="3200"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4502-F7CF-41E4-85CE-D24D61CF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2F66-1CC5-4B54-B54C-B06E9CE4D2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911F-C09D-47A2-815C-D22FCE5E9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0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558E-A612-47C2-A83C-AE3BF13CA9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3B71-A26F-4BEE-9893-AF94FA45B1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03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DC8F-7E18-4CE3-91DB-1C8386E479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C1B2-2A8E-4BFB-A0A0-4796662311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C1F8-E0A9-433E-BAB3-7AFA05CE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BDB8-3503-424A-BF19-2B5E4A344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AFE7-627C-4154-A3FE-2550823CD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lnSpc>
                <a:spcPct val="85000"/>
              </a:lnSpc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85C3-C9AF-46B3-BBBB-31AF901D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F2D7-E207-484A-BB8B-E73EC0F9C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2E4F-77D7-45B8-BDE7-49016A7E9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888F-4CDE-4A09-8C1D-67E0EA6B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7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528928B-20C7-4ED5-BEF3-392891CBE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2" r:id="rId9"/>
    <p:sldLayoutId id="2147483890" r:id="rId10"/>
    <p:sldLayoutId id="21474838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54C05-EA19-4145-9EFF-0D28C7FCBF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24A000-37AC-4EAF-B511-F1917154B3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00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chart" Target="../charts/chart3.xml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chart" Target="../charts/chart4.xml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chart" Target="../charts/chart5.xml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jpeg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0" y="3111499"/>
            <a:ext cx="9144000" cy="3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endParaRPr lang="en-US" sz="2600" dirty="0" smtClean="0">
              <a:latin typeface="Arial Narrow" pitchFamily="34" charset="0"/>
            </a:endParaRP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endParaRPr lang="en-US" sz="2600" dirty="0" smtClean="0">
              <a:latin typeface="Arial Narrow" pitchFamily="34" charset="0"/>
            </a:endParaRP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US" sz="2600" dirty="0" smtClean="0">
                <a:latin typeface="Arial Narrow" pitchFamily="34" charset="0"/>
              </a:rPr>
              <a:t>Henry Hogo</a:t>
            </a:r>
          </a:p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US" sz="2200" dirty="0" smtClean="0">
                <a:latin typeface="Arial Narrow" pitchFamily="34" charset="0"/>
              </a:rPr>
              <a:t>Assistant Deputy Executive Officer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Mobile Source Division</a:t>
            </a:r>
            <a:br>
              <a:rPr lang="en-US" sz="2200" dirty="0" smtClean="0">
                <a:latin typeface="Arial Narrow" pitchFamily="34" charset="0"/>
              </a:rPr>
            </a:br>
            <a:r>
              <a:rPr lang="en-US" sz="2200" dirty="0" smtClean="0">
                <a:latin typeface="Arial Narrow" pitchFamily="34" charset="0"/>
              </a:rPr>
              <a:t>Science and Technology Advancement</a:t>
            </a:r>
            <a:r>
              <a:rPr lang="en-US" sz="2200" dirty="0">
                <a:latin typeface="Arial Narrow" pitchFamily="34" charset="0"/>
              </a:rPr>
              <a:t/>
            </a:r>
            <a:br>
              <a:rPr lang="en-US" sz="2200" dirty="0">
                <a:latin typeface="Arial Narrow" pitchFamily="34" charset="0"/>
              </a:rPr>
            </a:br>
            <a:endParaRPr lang="en-US" sz="2000" i="1" dirty="0" smtClean="0"/>
          </a:p>
          <a:p>
            <a:pPr algn="ctr"/>
            <a:endParaRPr lang="en-US" sz="2000" i="1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i="1" dirty="0" smtClean="0">
                <a:latin typeface="Arial Narrow" pitchFamily="34" charset="0"/>
              </a:rPr>
              <a:t>2015 International Emission Inventory Conference</a:t>
            </a:r>
          </a:p>
          <a:p>
            <a:pPr algn="ctr"/>
            <a:r>
              <a:rPr lang="en-US" sz="2400" i="1" dirty="0" smtClean="0">
                <a:latin typeface="Arial Narrow" pitchFamily="34" charset="0"/>
              </a:rPr>
              <a:t>San Diego, CA </a:t>
            </a:r>
            <a:br>
              <a:rPr lang="en-US" sz="2400" i="1" dirty="0" smtClean="0">
                <a:latin typeface="Arial Narrow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April 14, 2015</a:t>
            </a:r>
            <a:endParaRPr lang="en-US" sz="2400" dirty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58252"/>
            <a:ext cx="9144000" cy="260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5000"/>
              </a:lnSpc>
              <a:buClr>
                <a:srgbClr val="FAFD00"/>
              </a:buClr>
            </a:pPr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Application of Emission Inventories </a:t>
            </a:r>
            <a:br>
              <a:rPr lang="en-US" sz="4800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</a:br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in the Development of SIP </a:t>
            </a:r>
            <a:br>
              <a:rPr lang="en-US" sz="4800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</a:br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  <a:ea typeface="Calibri"/>
                <a:cs typeface="Times New Roman"/>
              </a:rPr>
              <a:t>Control Strategies and Reconciliation with Air Quality Measurements</a:t>
            </a:r>
            <a:r>
              <a:rPr lang="en-US" sz="4800" dirty="0" smtClean="0">
                <a:solidFill>
                  <a:srgbClr val="FF0000"/>
                </a:solidFill>
                <a:latin typeface="Arial Narrow" pitchFamily="34" charset="0"/>
                <a:cs typeface="+mn-cs"/>
              </a:rPr>
              <a:t> </a:t>
            </a:r>
            <a:endParaRPr lang="en-US" sz="4800" dirty="0">
              <a:solidFill>
                <a:srgbClr val="FF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1814" y="3946264"/>
            <a:ext cx="746252" cy="1118616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BF640E9A-E23B-4177-A82E-2F49D37CB4D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305800" cy="4572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45559"/>
            <a:ext cx="8982456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Goods Movement Sector</a:t>
            </a:r>
            <a:br>
              <a:rPr lang="en-US" dirty="0" smtClean="0"/>
            </a:br>
            <a:r>
              <a:rPr lang="en-US" dirty="0" smtClean="0"/>
              <a:t> Emission Contribution to Total NOx (</a:t>
            </a:r>
            <a:r>
              <a:rPr lang="en-US" dirty="0" err="1" smtClean="0"/>
              <a:t>tpd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23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2014 Total: 485 </a:t>
            </a:r>
            <a:r>
              <a:rPr lang="en-US" sz="2400" dirty="0" err="1" smtClean="0">
                <a:latin typeface="Arial Narrow" pitchFamily="34" charset="0"/>
              </a:rPr>
              <a:t>tpd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2363" y="4721051"/>
            <a:ext cx="23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2023 Total: 319 </a:t>
            </a:r>
            <a:r>
              <a:rPr lang="en-US" sz="2400" dirty="0" err="1" smtClean="0">
                <a:latin typeface="Arial Narrow" pitchFamily="34" charset="0"/>
              </a:rPr>
              <a:t>tpd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243935"/>
            <a:ext cx="23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2032 Total: 276 </a:t>
            </a:r>
            <a:r>
              <a:rPr lang="en-US" sz="2400" dirty="0" err="1" smtClean="0">
                <a:latin typeface="Arial Narrow" pitchFamily="34" charset="0"/>
              </a:rPr>
              <a:t>tpd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7537" y="1295400"/>
            <a:ext cx="45799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3771900"/>
            <a:ext cx="4587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162" y="2097733"/>
            <a:ext cx="4587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903465" y="1728401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*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6898" y="428563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*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8763" y="590345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*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860" y="6464300"/>
            <a:ext cx="3474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* Others represent sources not related to goods movement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4474"/>
            <a:ext cx="9144000" cy="1143000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smtClean="0"/>
              <a:t>Emission Reduction Scenarios </a:t>
            </a:r>
            <a:endParaRPr lang="en-US" sz="5400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"/>
          </p:nvPr>
        </p:nvSpPr>
        <p:spPr>
          <a:xfrm>
            <a:off x="291432" y="2120231"/>
            <a:ext cx="8623300" cy="3931653"/>
          </a:xfrm>
        </p:spPr>
        <p:txBody>
          <a:bodyPr>
            <a:noAutofit/>
          </a:bodyPr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</a:pPr>
            <a:r>
              <a:rPr lang="en-US" sz="3600" dirty="0" smtClean="0"/>
              <a:t>Baseline Emissions – 2023, 2032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</a:pPr>
            <a:r>
              <a:rPr lang="en-US" sz="3600" dirty="0" smtClean="0"/>
              <a:t>Equal Share Reductions (Across-the-Board)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</a:pPr>
            <a:r>
              <a:rPr lang="en-US" sz="3600" dirty="0" smtClean="0"/>
              <a:t>All Sources at Greatest Level of Control Based on Existing Emission Standards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</a:pPr>
            <a:r>
              <a:rPr lang="en-US" sz="3600" dirty="0" smtClean="0"/>
              <a:t>Certain Emission Sectors with 90% Greater Reductions than Existing Emission Standards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25400"/>
            <a:ext cx="9143999" cy="1028700"/>
          </a:xfrm>
          <a:prstGeom prst="rect">
            <a:avLst/>
          </a:prstGeom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  <a:t>Mobile Source </a:t>
            </a:r>
            <a:r>
              <a:rPr lang="en-US" sz="3600" kern="0" dirty="0" err="1" smtClean="0">
                <a:solidFill>
                  <a:srgbClr val="FF3300"/>
                </a:solidFill>
                <a:latin typeface="Arial Narrow"/>
                <a:cs typeface="+mn-cs"/>
              </a:rPr>
              <a:t>NOx</a:t>
            </a:r>
            <a: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  <a:t> Emission Reductions to </a:t>
            </a:r>
            <a:b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</a:br>
            <a: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  <a:t>Achieve 8-Hr Ozone Air Quality Standards (2023)</a:t>
            </a:r>
            <a:endParaRPr lang="en-US" sz="3600" kern="0" dirty="0">
              <a:solidFill>
                <a:srgbClr val="FF3300"/>
              </a:solidFill>
              <a:latin typeface="Arial Narrow"/>
              <a:cs typeface="+mn-cs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16982" y="1259286"/>
            <a:ext cx="8677073" cy="5293914"/>
            <a:chOff x="-153793" y="500914"/>
            <a:chExt cx="9607885" cy="6011320"/>
          </a:xfrm>
        </p:grpSpPr>
        <p:graphicFrame>
          <p:nvGraphicFramePr>
            <p:cNvPr id="26" name="Content Placeholder 4"/>
            <p:cNvGraphicFramePr>
              <a:graphicFrameLocks/>
            </p:cNvGraphicFramePr>
            <p:nvPr/>
          </p:nvGraphicFramePr>
          <p:xfrm>
            <a:off x="-153793" y="500914"/>
            <a:ext cx="9607885" cy="6011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>
              <a:off x="4114097" y="4400506"/>
              <a:ext cx="5232283" cy="73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wn Arrow 28"/>
            <p:cNvSpPr/>
            <p:nvPr/>
          </p:nvSpPr>
          <p:spPr>
            <a:xfrm>
              <a:off x="4924132" y="1212570"/>
              <a:ext cx="457199" cy="3136508"/>
            </a:xfrm>
            <a:prstGeom prst="downArrow">
              <a:avLst/>
            </a:prstGeom>
            <a:solidFill>
              <a:srgbClr val="FEEC02"/>
            </a:solidFill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4774972" y="850653"/>
              <a:ext cx="1895654" cy="3844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</a:rPr>
                <a:t>Needed by 2023</a:t>
              </a:r>
              <a:endParaRPr lang="en-US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058428" y="6202090"/>
            <a:ext cx="4725379" cy="64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41370" y="1637512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Baseline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5152" y="4147519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All Sources </a:t>
            </a:r>
            <a:b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Reduced Equally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1265" y="3642220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100% Engines Meeting </a:t>
            </a:r>
            <a:b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Most Stringent Current Std.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2800" y="4747661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Aggressive Scenario</a:t>
            </a:r>
            <a:b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for Key Sectors*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0741" y="6309380"/>
            <a:ext cx="5567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*Key Sectors: On-Road HD Trucks, Locomotives, Marine Vessels at Berth, Harbor Crafts, Cargo Handling Equipment</a:t>
            </a:r>
            <a:endParaRPr lang="en-US" sz="10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fld id="{BF640E9A-E23B-4177-A82E-2F49D37CB4D9}" type="slidenum">
              <a:rPr lang="en-US" sz="16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pPr algn="ctr" eaLnBrk="0" hangingPunct="0">
                <a:defRPr/>
              </a:pPr>
              <a:t>12</a:t>
            </a:fld>
            <a:endParaRPr lang="en-US" sz="16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3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25400"/>
            <a:ext cx="9143999" cy="1028700"/>
          </a:xfrm>
          <a:prstGeom prst="rect">
            <a:avLst/>
          </a:prstGeom>
          <a:effectLst>
            <a:outerShdw dist="25400" dir="2700000" algn="tl" rotWithShape="0">
              <a:prstClr val="black"/>
            </a:outerShdw>
          </a:effectLst>
        </p:spPr>
        <p:txBody>
          <a:bodyPr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  <a:t>Mobile Source </a:t>
            </a:r>
            <a:r>
              <a:rPr lang="en-US" sz="3600" kern="0" dirty="0" err="1" smtClean="0">
                <a:solidFill>
                  <a:srgbClr val="FF3300"/>
                </a:solidFill>
                <a:latin typeface="Arial Narrow"/>
                <a:cs typeface="+mn-cs"/>
              </a:rPr>
              <a:t>NOx</a:t>
            </a:r>
            <a: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  <a:t> Emission Reductions to </a:t>
            </a:r>
            <a:b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</a:br>
            <a:r>
              <a:rPr lang="en-US" sz="3600" kern="0" dirty="0" smtClean="0">
                <a:solidFill>
                  <a:srgbClr val="FF3300"/>
                </a:solidFill>
                <a:latin typeface="Arial Narrow"/>
                <a:cs typeface="+mn-cs"/>
              </a:rPr>
              <a:t>Achieve 8-Hr Ozone Air Quality Standards (2032)</a:t>
            </a:r>
            <a:endParaRPr lang="en-US" sz="3600" kern="0" dirty="0">
              <a:solidFill>
                <a:srgbClr val="FF3300"/>
              </a:solidFill>
              <a:latin typeface="Arial Narrow"/>
              <a:cs typeface="+mn-cs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16982" y="1259286"/>
            <a:ext cx="8677073" cy="5293914"/>
            <a:chOff x="-153793" y="500914"/>
            <a:chExt cx="9607885" cy="6011320"/>
          </a:xfrm>
        </p:grpSpPr>
        <p:graphicFrame>
          <p:nvGraphicFramePr>
            <p:cNvPr id="26" name="Content Placeholder 4"/>
            <p:cNvGraphicFramePr>
              <a:graphicFrameLocks/>
            </p:cNvGraphicFramePr>
            <p:nvPr/>
          </p:nvGraphicFramePr>
          <p:xfrm>
            <a:off x="-153793" y="500914"/>
            <a:ext cx="9607885" cy="6011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>
              <a:off x="4114097" y="4688927"/>
              <a:ext cx="5232283" cy="73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wn Arrow 28"/>
            <p:cNvSpPr/>
            <p:nvPr/>
          </p:nvSpPr>
          <p:spPr>
            <a:xfrm>
              <a:off x="4952257" y="1342359"/>
              <a:ext cx="457199" cy="3314162"/>
            </a:xfrm>
            <a:prstGeom prst="downArrow">
              <a:avLst/>
            </a:prstGeom>
            <a:solidFill>
              <a:srgbClr val="FEEC02"/>
            </a:solidFill>
            <a:ln w="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4774972" y="879495"/>
              <a:ext cx="1895654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600" b="1" dirty="0" smtClean="0">
                  <a:solidFill>
                    <a:srgbClr val="C00000"/>
                  </a:solidFill>
                  <a:latin typeface="Arial Narrow" pitchFamily="34" charset="0"/>
                </a:rPr>
                <a:t>Needed by 2032</a:t>
              </a:r>
              <a:endParaRPr lang="en-US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4058428" y="6202090"/>
            <a:ext cx="4725379" cy="645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41370" y="1662912"/>
            <a:ext cx="7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Baseline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0552" y="4388819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All Sources </a:t>
            </a:r>
            <a:b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Reduced Equally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6665" y="2765920"/>
            <a:ext cx="1975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100% Engines Meeting </a:t>
            </a:r>
            <a:b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Most Stringent Current Std.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3600" y="4150761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Aggressive Scenario</a:t>
            </a:r>
            <a:b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</a:br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 for Key Sectors*</a:t>
            </a:r>
            <a:endParaRPr lang="en-US" sz="14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0741" y="6309380"/>
            <a:ext cx="5567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t>*Key Sectors: On-Road HD Trucks, Locomotives, Marine Vessels at Berth, Harbor Crafts, Cargo Handling Equipment</a:t>
            </a:r>
            <a:endParaRPr lang="en-US" sz="10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fld id="{BF640E9A-E23B-4177-A82E-2F49D37CB4D9}" type="slidenum">
              <a:rPr lang="en-US" sz="1600" smtClean="0">
                <a:solidFill>
                  <a:prstClr val="black"/>
                </a:solidFill>
                <a:latin typeface="Arial Narrow" pitchFamily="34" charset="0"/>
                <a:cs typeface="+mn-cs"/>
              </a:rPr>
              <a:pPr algn="ctr" eaLnBrk="0" hangingPunct="0">
                <a:defRPr/>
              </a:pPr>
              <a:t>13</a:t>
            </a:fld>
            <a:endParaRPr lang="en-US" sz="1600" dirty="0">
              <a:solidFill>
                <a:prstClr val="black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16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884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Initial Observations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257" y="1905751"/>
            <a:ext cx="8666329" cy="4479007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Not Likely to Reach “Equal Share” Levels </a:t>
            </a:r>
            <a:br>
              <a:rPr lang="en-US" sz="3600" dirty="0" smtClean="0"/>
            </a:br>
            <a:r>
              <a:rPr lang="en-US" sz="3600" dirty="0" smtClean="0"/>
              <a:t>with Current Emissions Standards</a:t>
            </a:r>
          </a:p>
          <a:p>
            <a:pPr marL="457200" indent="-457200">
              <a:spcBef>
                <a:spcPts val="1800"/>
              </a:spcBef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Some Emission Sources May Not Reach</a:t>
            </a:r>
            <a:br>
              <a:rPr lang="en-US" sz="3600" dirty="0" smtClean="0"/>
            </a:br>
            <a:r>
              <a:rPr lang="en-US" sz="3600" dirty="0" smtClean="0"/>
              <a:t>“Equal Share” Level – Need for Other Sources to Further Reduce Emissions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Potential to Reach “Equal Share” Levels of Emission Reduction with Greater Penetration of Zero- and Near-Zero Emission Technologies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0021"/>
            <a:ext cx="9144000" cy="8061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Initial Observations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671" y="2090904"/>
            <a:ext cx="7763961" cy="3575970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Need for Earlier Penetration of Zero- and </a:t>
            </a:r>
            <a:br>
              <a:rPr lang="en-US" sz="3600" dirty="0" smtClean="0"/>
            </a:br>
            <a:r>
              <a:rPr lang="en-US" sz="3600" dirty="0" smtClean="0"/>
              <a:t>Near-Zero Emission Technologies (Commercialization/Deployment)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Priority Placed on Reducing Emissions </a:t>
            </a:r>
            <a:br>
              <a:rPr lang="en-US" sz="3600" dirty="0" smtClean="0"/>
            </a:br>
            <a:r>
              <a:rPr lang="en-US" sz="3600" dirty="0" smtClean="0"/>
              <a:t>from Largest Contributors </a:t>
            </a:r>
            <a:br>
              <a:rPr lang="en-US" sz="3600" dirty="0" smtClean="0"/>
            </a:br>
            <a:r>
              <a:rPr lang="en-US" sz="3600" dirty="0" smtClean="0"/>
              <a:t>(i.e., Sub-Categories of Emissions)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9411"/>
            <a:ext cx="9144000" cy="26349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5400" dirty="0" smtClean="0">
                <a:solidFill>
                  <a:srgbClr val="FF0000"/>
                </a:solidFill>
              </a:rPr>
              <a:t>Examples of Using 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Air Quality Measurements 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to Reconcile Emission Inventories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BF640E9A-E23B-4177-A82E-2F49D37CB4D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9389"/>
            <a:ext cx="9144000" cy="8061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Ozone Air Quality Modeling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853" y="1681829"/>
            <a:ext cx="8458200" cy="4971634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dirty="0" smtClean="0"/>
              <a:t>1994 Air Quality Management Plan </a:t>
            </a:r>
            <a:r>
              <a:rPr lang="en-US" dirty="0" smtClean="0"/>
              <a:t>– Air </a:t>
            </a:r>
            <a:r>
              <a:rPr lang="en-US" dirty="0" smtClean="0"/>
              <a:t>Quality Modeling Showed Low Levels of Ozone in the Eastern Region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dirty="0" smtClean="0"/>
              <a:t>March Air Force Base – Military Aircraft Emission Profiles Different from Commercial Aircraft</a:t>
            </a:r>
          </a:p>
          <a:p>
            <a:pPr marL="1004887" lvl="3" indent="-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SzPct val="100000"/>
              <a:buFont typeface="Arial Narrow" pitchFamily="34" charset="0"/>
              <a:buChar char="–"/>
            </a:pPr>
            <a:r>
              <a:rPr lang="en-US" sz="2800" dirty="0" smtClean="0"/>
              <a:t>Military Aircraft </a:t>
            </a:r>
            <a:r>
              <a:rPr lang="en-US" sz="2800" dirty="0" smtClean="0"/>
              <a:t>– Higher VOC </a:t>
            </a:r>
            <a:r>
              <a:rPr lang="en-US" sz="2800" dirty="0" smtClean="0"/>
              <a:t>Emissions,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         Lower </a:t>
            </a:r>
            <a:r>
              <a:rPr lang="en-US" sz="2800" dirty="0" err="1" smtClean="0"/>
              <a:t>NOx</a:t>
            </a:r>
            <a:r>
              <a:rPr lang="en-US" sz="2800" dirty="0" smtClean="0"/>
              <a:t> </a:t>
            </a:r>
            <a:r>
              <a:rPr lang="en-US" sz="2800" dirty="0" smtClean="0"/>
              <a:t>Emissions</a:t>
            </a:r>
          </a:p>
          <a:p>
            <a:pPr marL="1004887" lvl="3" indent="-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SzPct val="100000"/>
              <a:buFont typeface="Arial Narrow" pitchFamily="34" charset="0"/>
              <a:buChar char="–"/>
            </a:pPr>
            <a:r>
              <a:rPr lang="en-US" sz="2800" dirty="0" smtClean="0"/>
              <a:t>Commercial Aircraft Emissions – Mostly </a:t>
            </a:r>
            <a:r>
              <a:rPr lang="en-US" sz="2800" dirty="0" err="1" smtClean="0"/>
              <a:t>NOx</a:t>
            </a:r>
            <a:endParaRPr lang="en-US" sz="2800" dirty="0" smtClean="0"/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dirty="0" smtClean="0"/>
              <a:t>Revised Emission Profiles Resulted in Closer Levels of Ozone Compared with Monitoring Data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9389"/>
            <a:ext cx="9144000" cy="8061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 Air Quality Modeling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011" y="2006683"/>
            <a:ext cx="8458200" cy="3780508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dirty="0" smtClean="0"/>
              <a:t>Use of Default AP-42 Factors May Not Be Applicable in Local Situations</a:t>
            </a:r>
          </a:p>
          <a:p>
            <a:pPr marL="919163" lvl="1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</a:pPr>
            <a:r>
              <a:rPr lang="en-US" dirty="0" smtClean="0"/>
              <a:t>Entrained Road Dust – Factors Assumed Increased Dust with Increased VMT (No Limits)</a:t>
            </a:r>
          </a:p>
          <a:p>
            <a:pPr marL="919163" lvl="1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</a:pPr>
            <a:r>
              <a:rPr lang="en-US" dirty="0" smtClean="0"/>
              <a:t>GIS Model Developed to Estimate Entrained Road Dust Limiting Amounts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6844">
            <a:off x="228491" y="2225729"/>
            <a:ext cx="2286000" cy="2958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 rot="21301057">
            <a:off x="403915" y="1892096"/>
            <a:ext cx="1592821" cy="279275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800" dirty="0" smtClean="0"/>
              <a:t>MATES I - 1987</a:t>
            </a:r>
            <a:endParaRPr lang="en-US" sz="1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Multiple Air Toxics Studies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8264">
            <a:off x="2270324" y="2347334"/>
            <a:ext cx="2286000" cy="3309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0000">
            <a:off x="4406374" y="2606100"/>
            <a:ext cx="2286000" cy="2957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0000">
            <a:off x="6328935" y="3269306"/>
            <a:ext cx="2286000" cy="295835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 rot="21301057">
            <a:off x="2306711" y="2077556"/>
            <a:ext cx="1976647" cy="28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 Narrow" pitchFamily="34" charset="0"/>
              <a:buChar char="–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n-US" sz="1800" dirty="0" smtClean="0"/>
              <a:t>MATES II – 1998-99</a:t>
            </a:r>
            <a:endParaRPr lang="en-US" sz="1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 rot="21301057">
            <a:off x="4412727" y="2325304"/>
            <a:ext cx="1976647" cy="28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 Narrow" pitchFamily="34" charset="0"/>
              <a:buChar char="–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n-US" sz="1800" dirty="0" smtClean="0"/>
              <a:t>MATES III – 2004-06</a:t>
            </a:r>
            <a:endParaRPr lang="en-US" sz="18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rot="21301057">
            <a:off x="6320427" y="2984014"/>
            <a:ext cx="1976647" cy="28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 Narrow" pitchFamily="34" charset="0"/>
              <a:buChar char="–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en-US" sz="1800" dirty="0" smtClean="0"/>
              <a:t>MATES IV – 2012-13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39150" y="6512548"/>
            <a:ext cx="61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B339433-AA3B-46A7-BFBF-AECBC578FC50}" type="slidenum">
              <a:rPr lang="en-US" sz="1200" smtClean="0">
                <a:latin typeface="Arial Narrow" panose="020B0606020202030204" pitchFamily="34" charset="0"/>
              </a:rPr>
              <a:pPr algn="r"/>
              <a:t>19</a:t>
            </a:fld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 txBox="1">
            <a:spLocks/>
          </p:cNvSpPr>
          <p:nvPr/>
        </p:nvSpPr>
        <p:spPr bwMode="auto">
          <a:xfrm>
            <a:off x="5270500" y="1760408"/>
            <a:ext cx="3673264" cy="350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rgbClr val="0066FF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Substantial Air Quality Progress, But Still Serious Health Impacts </a:t>
            </a:r>
            <a:endParaRPr lang="en-US" sz="3200" dirty="0">
              <a:latin typeface="Arial Narrow" pitchFamily="34" charset="0"/>
            </a:endParaRPr>
          </a:p>
          <a:p>
            <a:pPr marL="342900" indent="-342900" algn="l" eaLnBrk="0" hangingPunct="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Clr>
                <a:srgbClr val="0066FF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Arial Narrow" pitchFamily="34" charset="0"/>
              </a:rPr>
              <a:t>Nation</a:t>
            </a:r>
            <a:r>
              <a:rPr lang="en-US" altLang="en-US" sz="3200" dirty="0" smtClean="0">
                <a:latin typeface="Arial Narrow" pitchFamily="34" charset="0"/>
              </a:rPr>
              <a:t>’</a:t>
            </a:r>
            <a:r>
              <a:rPr lang="en-US" sz="3200" dirty="0" smtClean="0">
                <a:latin typeface="Arial Narrow" pitchFamily="34" charset="0"/>
              </a:rPr>
              <a:t>s Largest Containerized Freight Gateway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9144000" cy="1143000"/>
          </a:xfrm>
        </p:spPr>
        <p:txBody>
          <a:bodyPr/>
          <a:lstStyle/>
          <a:p>
            <a:r>
              <a:rPr lang="en-US" sz="5400" dirty="0" smtClean="0">
                <a:ea typeface="ＭＳ Ｐゴシック" pitchFamily="34" charset="-128"/>
                <a:cs typeface="Arial" pitchFamily="34" charset="0"/>
              </a:rPr>
              <a:t>California</a:t>
            </a:r>
            <a:r>
              <a:rPr lang="en-US" altLang="en-US" sz="5400" dirty="0" smtClean="0"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z="5400" dirty="0" smtClean="0">
                <a:ea typeface="ＭＳ Ｐゴシック" pitchFamily="34" charset="-128"/>
                <a:cs typeface="Arial" pitchFamily="34" charset="0"/>
              </a:rPr>
              <a:t>s South Coast Air Basin</a:t>
            </a:r>
            <a:endParaRPr lang="en-US" sz="5400" dirty="0" smtClean="0">
              <a:ea typeface="ＭＳ Ｐゴシック" pitchFamily="34" charset="-128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 b="2835"/>
          <a:stretch>
            <a:fillRect/>
          </a:stretch>
        </p:blipFill>
        <p:spPr bwMode="auto">
          <a:xfrm>
            <a:off x="47298" y="1509328"/>
            <a:ext cx="5183687" cy="369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2513" y="5387464"/>
            <a:ext cx="9041487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3" algn="l" eaLnBrk="1" hangingPunct="1">
              <a:lnSpc>
                <a:spcPct val="85000"/>
              </a:lnSpc>
              <a:spcBef>
                <a:spcPct val="10000"/>
              </a:spcBef>
              <a:buClr>
                <a:schemeClr val="bg1"/>
              </a:buClr>
              <a:buSzPct val="120000"/>
              <a:buFont typeface="Times New Roman" pitchFamily="18" charset="0"/>
              <a:buChar char="–"/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latin typeface="Arial Narrow" pitchFamily="34" charset="0"/>
              </a:rPr>
              <a:t>4-county Region</a:t>
            </a:r>
          </a:p>
          <a:p>
            <a:pPr marL="0" lvl="3" algn="l" eaLnBrk="1" hangingPunct="1">
              <a:lnSpc>
                <a:spcPct val="85000"/>
              </a:lnSpc>
              <a:spcBef>
                <a:spcPct val="10000"/>
              </a:spcBef>
              <a:buClr>
                <a:schemeClr val="bg1"/>
              </a:buClr>
              <a:buSzPct val="120000"/>
              <a:buFont typeface="Times New Roman" pitchFamily="18" charset="0"/>
              <a:buChar char="–"/>
            </a:pPr>
            <a:r>
              <a:rPr lang="en-US" sz="3200" dirty="0" smtClean="0">
                <a:latin typeface="Arial Narrow" pitchFamily="34" charset="0"/>
              </a:rPr>
              <a:t>16+ Million People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62200" y="5387464"/>
            <a:ext cx="67818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 algn="l" eaLnBrk="1" hangingPunct="1">
              <a:lnSpc>
                <a:spcPct val="85000"/>
              </a:lnSpc>
              <a:spcBef>
                <a:spcPct val="10000"/>
              </a:spcBef>
              <a:buClr>
                <a:schemeClr val="bg1"/>
              </a:buClr>
              <a:buSzPct val="120000"/>
              <a:buFont typeface="Times New Roman" pitchFamily="18" charset="0"/>
              <a:buChar char="–"/>
            </a:pP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 Narrow" pitchFamily="34" charset="0"/>
              </a:rPr>
              <a:t>261,000+ Diesel Vehicles</a:t>
            </a:r>
          </a:p>
          <a:p>
            <a:pPr lvl="3" algn="l" eaLnBrk="1" hangingPunct="1">
              <a:lnSpc>
                <a:spcPct val="85000"/>
              </a:lnSpc>
              <a:spcBef>
                <a:spcPct val="10000"/>
              </a:spcBef>
              <a:buClr>
                <a:schemeClr val="bg1"/>
              </a:buClr>
              <a:buSzPct val="120000"/>
              <a:buFont typeface="Times New Roman" pitchFamily="18" charset="0"/>
              <a:buChar char="–"/>
            </a:pPr>
            <a:r>
              <a:rPr lang="en-US" sz="3200" dirty="0" smtClean="0">
                <a:solidFill>
                  <a:srgbClr val="000000"/>
                </a:solidFill>
                <a:latin typeface="Arial Narrow" pitchFamily="34" charset="0"/>
              </a:rPr>
              <a:t> 11+ Million Gasoline Vehicles</a:t>
            </a:r>
            <a:endParaRPr lang="en-US" sz="3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BF640E9A-E23B-4177-A82E-2F49D37CB4D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9389"/>
            <a:ext cx="9144000" cy="8061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MATES Data Analysis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169" y="1585575"/>
            <a:ext cx="3970421" cy="4670845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2800" dirty="0" smtClean="0"/>
              <a:t>Air Monitoring Measurements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~</a:t>
            </a:r>
            <a:r>
              <a:rPr lang="en-US" sz="2800" dirty="0" smtClean="0"/>
              <a:t>40 Chemicals</a:t>
            </a:r>
            <a:br>
              <a:rPr lang="en-US" sz="2800" dirty="0" smtClean="0"/>
            </a:br>
            <a:r>
              <a:rPr lang="en-US" sz="2800" dirty="0" smtClean="0"/>
              <a:t>at 10 Fixed Sites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2800" dirty="0" smtClean="0"/>
              <a:t>Computer Simulation Modeling to Show Estimated Risk Levels Throughout the Region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2800" dirty="0" smtClean="0"/>
              <a:t>Computer </a:t>
            </a:r>
            <a:r>
              <a:rPr lang="en-US" sz="2800" dirty="0" smtClean="0"/>
              <a:t>Simulation Results </a:t>
            </a:r>
            <a:r>
              <a:rPr lang="en-US" sz="2800" dirty="0" smtClean="0"/>
              <a:t>Compared with Monitoring Data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" name="Picture 168"/>
          <p:cNvPicPr>
            <a:picLocks noChangeAspect="1" noChangeArrowheads="1"/>
          </p:cNvPicPr>
          <p:nvPr/>
        </p:nvPicPr>
        <p:blipFill>
          <a:blip r:embed="rId2" cstate="screen"/>
          <a:srcRect t="14357" r="32831" b="13942"/>
          <a:stretch>
            <a:fillRect/>
          </a:stretch>
        </p:blipFill>
        <p:spPr bwMode="auto">
          <a:xfrm>
            <a:off x="4848726" y="1380677"/>
            <a:ext cx="3626749" cy="2481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 descr="\\F1\pta_fs\aq_eval\mates4\draft I addon\Revised as of 20140918\FigureES-6_mates4_OEHHA.png"/>
          <p:cNvPicPr/>
          <p:nvPr/>
        </p:nvPicPr>
        <p:blipFill>
          <a:blip r:embed="rId3" cstate="print"/>
          <a:srcRect r="14467"/>
          <a:stretch>
            <a:fillRect/>
          </a:stretch>
        </p:blipFill>
        <p:spPr bwMode="auto">
          <a:xfrm>
            <a:off x="4872118" y="4006516"/>
            <a:ext cx="3610143" cy="23942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9389"/>
            <a:ext cx="9144000" cy="8061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Reconciliation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822" y="1525418"/>
            <a:ext cx="8458200" cy="5091950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dirty="0" smtClean="0"/>
              <a:t>MATES-II</a:t>
            </a:r>
          </a:p>
          <a:p>
            <a:pPr marL="1035050" lvl="1" indent="-51752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800" dirty="0" smtClean="0"/>
              <a:t>Elevated Levels of Styrene Measured in Anaheim</a:t>
            </a:r>
          </a:p>
          <a:p>
            <a:pPr marL="1035050" lvl="1" indent="-51752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800" dirty="0" smtClean="0"/>
              <a:t>Model Did Not Predict High Levels</a:t>
            </a:r>
          </a:p>
          <a:p>
            <a:pPr marL="1035050" lvl="1" indent="-51752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800" dirty="0" smtClean="0"/>
              <a:t>Further Investigations Discovered Foam Plant Out of Compliance 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dirty="0" smtClean="0"/>
              <a:t>MATES-III</a:t>
            </a:r>
          </a:p>
          <a:p>
            <a:pPr marL="1004887" lvl="3" indent="-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SzPct val="100000"/>
              <a:buFont typeface="Arial Narrow" pitchFamily="34" charset="0"/>
              <a:buChar char="–"/>
            </a:pPr>
            <a:r>
              <a:rPr lang="en-US" sz="2800" dirty="0" smtClean="0"/>
              <a:t>Elevated Levels of </a:t>
            </a:r>
            <a:r>
              <a:rPr lang="en-US" sz="2800" dirty="0" err="1" smtClean="0"/>
              <a:t>Hexavalent</a:t>
            </a:r>
            <a:r>
              <a:rPr lang="en-US" sz="2800" dirty="0" smtClean="0"/>
              <a:t> Chrome in Riverside Area, Not Predicted in Computer Modeling</a:t>
            </a:r>
          </a:p>
          <a:p>
            <a:pPr marL="1004887" lvl="3" indent="-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SzPct val="100000"/>
              <a:buFont typeface="Arial Narrow" pitchFamily="34" charset="0"/>
              <a:buChar char="–"/>
            </a:pPr>
            <a:r>
              <a:rPr lang="en-US" sz="2800" dirty="0" smtClean="0"/>
              <a:t>Further Investigations Discovered Elevated Levels of Chromium in </a:t>
            </a:r>
            <a:r>
              <a:rPr lang="en-US" sz="2800" dirty="0" smtClean="0"/>
              <a:t>Cement Manufacturing Operations</a:t>
            </a:r>
            <a:endParaRPr lang="en-US" sz="2800" dirty="0" smtClean="0"/>
          </a:p>
          <a:p>
            <a:pPr marL="1004887" lvl="3" indent="-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SzPct val="100000"/>
              <a:buFont typeface="Arial Narrow" pitchFamily="34" charset="0"/>
              <a:buChar char="–"/>
            </a:pPr>
            <a:r>
              <a:rPr lang="en-US" sz="2800" dirty="0" smtClean="0"/>
              <a:t>Rule Amendments Were Adopted to Remedy Situation</a:t>
            </a:r>
          </a:p>
          <a:p>
            <a:pPr marL="1004887" lvl="3" indent="-4572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SzPct val="100000"/>
              <a:buFont typeface="Arial Narrow" pitchFamily="34" charset="0"/>
              <a:buChar char="–"/>
            </a:pPr>
            <a:endParaRPr lang="en-US" sz="2800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7042"/>
            <a:ext cx="9144000" cy="8061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548" y="1344945"/>
            <a:ext cx="7904747" cy="5368676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Emissions Inventory Development Need to be Cross Checked with Real World Measurements Where Available</a:t>
            </a:r>
            <a:endParaRPr lang="en-US" sz="3600" dirty="0" smtClean="0"/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Air Quality</a:t>
            </a:r>
            <a:r>
              <a:rPr lang="en-US" sz="3600" dirty="0" smtClean="0"/>
              <a:t> Modeling – </a:t>
            </a:r>
            <a:br>
              <a:rPr lang="en-US" sz="3600" dirty="0" smtClean="0"/>
            </a:br>
            <a:r>
              <a:rPr lang="en-US" sz="3600" dirty="0" smtClean="0"/>
              <a:t>Iterative Process Between Modeling Staff </a:t>
            </a:r>
            <a:br>
              <a:rPr lang="en-US" sz="3600" dirty="0" smtClean="0"/>
            </a:br>
            <a:r>
              <a:rPr lang="en-US" sz="3600" dirty="0" smtClean="0"/>
              <a:t>and Emissions Inventory Staff</a:t>
            </a:r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r>
              <a:rPr lang="en-US" sz="3600" dirty="0" smtClean="0"/>
              <a:t>Control Strategy Development – </a:t>
            </a:r>
            <a:br>
              <a:rPr lang="en-US" sz="3600" dirty="0" smtClean="0"/>
            </a:br>
            <a:r>
              <a:rPr lang="en-US" sz="3600" dirty="0" smtClean="0"/>
              <a:t>Iterative Process Between Planning Staff, </a:t>
            </a:r>
            <a:br>
              <a:rPr lang="en-US" sz="3600" dirty="0" smtClean="0"/>
            </a:br>
            <a:r>
              <a:rPr lang="en-US" sz="3600" dirty="0" smtClean="0"/>
              <a:t>Emissions Inventory Staff, and </a:t>
            </a:r>
            <a:br>
              <a:rPr lang="en-US" sz="3600" dirty="0" smtClean="0"/>
            </a:br>
            <a:r>
              <a:rPr lang="en-US" sz="3600" dirty="0" smtClean="0"/>
              <a:t>Air Quality Modeling Staff</a:t>
            </a:r>
            <a:endParaRPr lang="en-US" sz="3600" dirty="0" smtClean="0"/>
          </a:p>
          <a:p>
            <a:pPr marL="457200" indent="-457200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Arial Narrow" pitchFamily="34" charset="0"/>
              <a:buChar char="•"/>
            </a:pPr>
            <a:endParaRPr lang="en-US" sz="4000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0" y="637662"/>
            <a:ext cx="9144000" cy="8382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dirty="0" smtClean="0"/>
              <a:t>National Ambient Air Quality Standards</a:t>
            </a:r>
            <a:endParaRPr lang="en-US" sz="4800" b="1" dirty="0"/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8185483" y="634030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fld id="{BF640E9A-E23B-4177-A82E-2F49D37CB4D9}" type="slidenum">
              <a:rPr lang="en-US" sz="1200" smtClean="0">
                <a:solidFill>
                  <a:sysClr val="windowText" lastClr="000000"/>
                </a:solidFill>
                <a:cs typeface="+mn-cs"/>
              </a:rPr>
              <a:pPr algn="r">
                <a:defRPr/>
              </a:pPr>
              <a:t>3</a:t>
            </a:fld>
            <a:endParaRPr lang="en-US" sz="120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105" name="Notched Right Arrow 104"/>
          <p:cNvSpPr/>
          <p:nvPr/>
        </p:nvSpPr>
        <p:spPr>
          <a:xfrm>
            <a:off x="139700" y="3201811"/>
            <a:ext cx="8953500" cy="1524000"/>
          </a:xfrm>
          <a:prstGeom prst="notchedRightArrow">
            <a:avLst/>
          </a:prstGeom>
          <a:solidFill>
            <a:srgbClr val="AAFFFF">
              <a:lumMod val="40000"/>
              <a:lumOff val="60000"/>
            </a:srgbClr>
          </a:solidFill>
          <a:ln w="25400" cap="flat" cmpd="sng" algn="ctr">
            <a:solidFill>
              <a:srgbClr val="AA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125066" y="3671711"/>
            <a:ext cx="609600" cy="609600"/>
          </a:xfrm>
          <a:prstGeom prst="ellipse">
            <a:avLst/>
          </a:prstGeom>
          <a:solidFill>
            <a:srgbClr val="00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993573" y="3671711"/>
            <a:ext cx="609600" cy="609600"/>
          </a:xfrm>
          <a:prstGeom prst="ellipse">
            <a:avLst/>
          </a:prstGeom>
          <a:solidFill>
            <a:srgbClr val="00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862080" y="3671711"/>
            <a:ext cx="609600" cy="609600"/>
          </a:xfrm>
          <a:prstGeom prst="ellipse">
            <a:avLst/>
          </a:prstGeom>
          <a:solidFill>
            <a:srgbClr val="00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730587" y="3671711"/>
            <a:ext cx="609600" cy="609600"/>
          </a:xfrm>
          <a:prstGeom prst="ellipse">
            <a:avLst/>
          </a:prstGeom>
          <a:solidFill>
            <a:srgbClr val="00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599094" y="3671711"/>
            <a:ext cx="609600" cy="609600"/>
          </a:xfrm>
          <a:prstGeom prst="ellipse">
            <a:avLst/>
          </a:prstGeom>
          <a:solidFill>
            <a:srgbClr val="00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467600" y="3671711"/>
            <a:ext cx="609600" cy="609600"/>
          </a:xfrm>
          <a:prstGeom prst="ellipse">
            <a:avLst/>
          </a:prstGeom>
          <a:solidFill>
            <a:srgbClr val="00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grpSp>
        <p:nvGrpSpPr>
          <p:cNvPr id="112" name="Group 39"/>
          <p:cNvGrpSpPr/>
          <p:nvPr/>
        </p:nvGrpSpPr>
        <p:grpSpPr>
          <a:xfrm>
            <a:off x="432391" y="3671711"/>
            <a:ext cx="748923" cy="609600"/>
            <a:chOff x="432389" y="2447175"/>
            <a:chExt cx="748923" cy="609600"/>
          </a:xfrm>
        </p:grpSpPr>
        <p:sp>
          <p:nvSpPr>
            <p:cNvPr id="113" name="Oval 112"/>
            <p:cNvSpPr/>
            <p:nvPr/>
          </p:nvSpPr>
          <p:spPr>
            <a:xfrm>
              <a:off x="519545" y="2447175"/>
              <a:ext cx="609600" cy="609600"/>
            </a:xfrm>
            <a:prstGeom prst="ellipse">
              <a:avLst/>
            </a:prstGeom>
            <a:solidFill>
              <a:srgbClr val="00FFFF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32389" y="2570771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rPr>
                <a:t>2014	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grpSp>
        <p:nvGrpSpPr>
          <p:cNvPr id="115" name="Group 41"/>
          <p:cNvGrpSpPr/>
          <p:nvPr/>
        </p:nvGrpSpPr>
        <p:grpSpPr>
          <a:xfrm>
            <a:off x="1298301" y="3671711"/>
            <a:ext cx="748923" cy="609600"/>
            <a:chOff x="1298299" y="2447175"/>
            <a:chExt cx="748923" cy="609600"/>
          </a:xfrm>
        </p:grpSpPr>
        <p:sp>
          <p:nvSpPr>
            <p:cNvPr id="116" name="Oval 115"/>
            <p:cNvSpPr/>
            <p:nvPr/>
          </p:nvSpPr>
          <p:spPr>
            <a:xfrm>
              <a:off x="1388052" y="2447175"/>
              <a:ext cx="609600" cy="609600"/>
            </a:xfrm>
            <a:prstGeom prst="ellipse">
              <a:avLst/>
            </a:prstGeom>
            <a:solidFill>
              <a:srgbClr val="00FFFF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298299" y="2570771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rPr>
                <a:t>2020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3037041" y="379530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rPr>
              <a:t>2023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894448" y="379530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rPr>
              <a:t>2026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pSp>
        <p:nvGrpSpPr>
          <p:cNvPr id="120" name="Group 42"/>
          <p:cNvGrpSpPr/>
          <p:nvPr/>
        </p:nvGrpSpPr>
        <p:grpSpPr>
          <a:xfrm>
            <a:off x="2176483" y="3671711"/>
            <a:ext cx="748923" cy="609600"/>
            <a:chOff x="2176481" y="2447175"/>
            <a:chExt cx="748923" cy="609600"/>
          </a:xfrm>
        </p:grpSpPr>
        <p:sp>
          <p:nvSpPr>
            <p:cNvPr id="121" name="Oval 120"/>
            <p:cNvSpPr/>
            <p:nvPr/>
          </p:nvSpPr>
          <p:spPr>
            <a:xfrm>
              <a:off x="2256559" y="2447175"/>
              <a:ext cx="609600" cy="609600"/>
            </a:xfrm>
            <a:prstGeom prst="ellipse">
              <a:avLst/>
            </a:prstGeom>
            <a:solidFill>
              <a:srgbClr val="00FFFF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176481" y="2570771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rPr>
                <a:t>2022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775791" y="379530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rPr>
              <a:t>2029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648625" y="379530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rPr>
              <a:t>2032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528390" y="379530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rPr>
              <a:t>2035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62435" y="379530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rPr>
              <a:t>2038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48012" y="1760649"/>
            <a:ext cx="105028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Annual &amp;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24-hr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PM2.5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Standards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85914" y="4849407"/>
            <a:ext cx="105028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1997 8-hr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Ozone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Standard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293100" y="3671711"/>
            <a:ext cx="609600" cy="609600"/>
          </a:xfrm>
          <a:prstGeom prst="ellipse">
            <a:avLst/>
          </a:prstGeom>
          <a:solidFill>
            <a:srgbClr val="00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187935" y="379530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</a:rPr>
              <a:t>2041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864942" y="4874809"/>
            <a:ext cx="105028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1990 1-hr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Ozone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Standard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71679" y="4874809"/>
            <a:ext cx="1050289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2008 8-hr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Ozone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Standard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698598" y="4874809"/>
            <a:ext cx="117532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Future 8-hr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Ozone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Standard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4" name="Up Arrow Callout 133"/>
          <p:cNvSpPr/>
          <p:nvPr/>
        </p:nvSpPr>
        <p:spPr bwMode="auto">
          <a:xfrm>
            <a:off x="1875119" y="4375739"/>
            <a:ext cx="1050288" cy="1422400"/>
          </a:xfrm>
          <a:prstGeom prst="upArrowCallou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5" name="Up Arrow Callout 134"/>
          <p:cNvSpPr/>
          <p:nvPr/>
        </p:nvSpPr>
        <p:spPr bwMode="auto">
          <a:xfrm>
            <a:off x="3138078" y="4375739"/>
            <a:ext cx="1050288" cy="1422400"/>
          </a:xfrm>
          <a:prstGeom prst="upArrowCallou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6" name="Up Arrow Callout 135"/>
          <p:cNvSpPr/>
          <p:nvPr/>
        </p:nvSpPr>
        <p:spPr bwMode="auto">
          <a:xfrm>
            <a:off x="5423843" y="4375739"/>
            <a:ext cx="1050288" cy="1422400"/>
          </a:xfrm>
          <a:prstGeom prst="upArrowCallou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7" name="Up Arrow Callout 136"/>
          <p:cNvSpPr/>
          <p:nvPr/>
        </p:nvSpPr>
        <p:spPr bwMode="auto">
          <a:xfrm>
            <a:off x="6733377" y="4375739"/>
            <a:ext cx="1050288" cy="1422400"/>
          </a:xfrm>
          <a:prstGeom prst="upArrowCallou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8" name="Up Arrow Callout 137"/>
          <p:cNvSpPr/>
          <p:nvPr/>
        </p:nvSpPr>
        <p:spPr bwMode="auto">
          <a:xfrm rot="10800000">
            <a:off x="248013" y="1796036"/>
            <a:ext cx="1050288" cy="1787520"/>
          </a:xfrm>
          <a:prstGeom prst="upArrowCallou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47209" y="1775853"/>
            <a:ext cx="105028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New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Annual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PM2.5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</a:rPr>
              <a:t>Standards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40" name="Up Arrow Callout 139"/>
          <p:cNvSpPr/>
          <p:nvPr/>
        </p:nvSpPr>
        <p:spPr bwMode="auto">
          <a:xfrm rot="10800000">
            <a:off x="2647188" y="1787177"/>
            <a:ext cx="1050288" cy="1787520"/>
          </a:xfrm>
          <a:prstGeom prst="upArrowCallou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93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</a:rPr>
              <a:t>2023 VOC and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</a:rPr>
              <a:t>NOx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</a:rPr>
              <a:t> Emissions</a:t>
            </a:r>
            <a:b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arrow" pitchFamily="34" charset="0"/>
              </a:rPr>
              <a:t>in the South Coast Air Basin 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199" y="1920875"/>
          <a:ext cx="4243137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FBDB8-3503-424A-BF19-2B5E4A344D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216567" y="1940927"/>
          <a:ext cx="4243137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31758" y="5835316"/>
            <a:ext cx="164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Total = 437.8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242" y="5879432"/>
            <a:ext cx="1431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Total = 319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-227013" y="1371600"/>
            <a:ext cx="9451248" cy="5661025"/>
            <a:chOff x="-227013" y="1371600"/>
            <a:chExt cx="9451248" cy="5661025"/>
          </a:xfrm>
        </p:grpSpPr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-227013" y="1371600"/>
            <a:ext cx="9451248" cy="5661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8" name="Picture 2" descr="http://t0.gstatic.com/images?q=tbn:ANd9GcTrTeY3RWsu0DVcXyVfc6ry2Oxn-K5vW9KELjoM5IwKHi-U9-SKYA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676400" y="2978150"/>
              <a:ext cx="638175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0" y="17621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 rot="16200000">
              <a:off x="-600004" y="3324225"/>
              <a:ext cx="16001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NOx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(tons/day)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pic>
          <p:nvPicPr>
            <p:cNvPr id="41" name="Picture 8" descr="C:\Users\matt\AppData\Local\Microsoft\Windows\Temporary Internet Files\Content.IE5\RT2JODE0\MCj03182540000[1]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43000" y="1441450"/>
              <a:ext cx="4032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1" descr="C:\Users\matt\AppData\Local\Microsoft\Windows\Temporary Internet Files\Content.IE5\G2RPOXB3\MCj04417360000[1]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788948" y="2575254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 descr="C:\Users\hhogo\AppData\Local\Microsoft\Windows\Temporary Internet Files\Content.IE5\RVHSRIEB\MC900320128[1].wm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861300" y="4191000"/>
              <a:ext cx="187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 descr="C:\Users\hhogo\AppData\Local\Microsoft\Windows\Temporary Internet Files\Content.IE5\B2UIHZ34\MC900367404[1].wmf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305800" y="4502150"/>
              <a:ext cx="83820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C:\Users\hhogo\AppData\Local\Microsoft\Windows\Temporary Internet Files\Content.IE5\RVHSRIEB\MC900318280[1].wmf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501900" y="3124200"/>
              <a:ext cx="6048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" descr="C:\Users\hhogo\AppData\Local\Microsoft\Windows\Temporary Internet Files\Content.IE5\02BV9W17\MC900311912[1].wmf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111500" y="3556000"/>
              <a:ext cx="744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C:\Users\hhogo\AppData\Local\Microsoft\Windows\Temporary Internet Files\Content.IE5\02BV9W17\MC900318314[1].wmf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921500" y="4273550"/>
              <a:ext cx="54451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3" descr="C:\Users\hhogo\AppData\Local\Microsoft\Windows\Temporary Internet Files\Content.IE5\02BV9W17\MP900402479[1]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064000" y="3930650"/>
              <a:ext cx="457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7" descr="C:\Users\hhogo\AppData\Local\Microsoft\Windows\Temporary Internet Files\Content.IE5\RVHSRIEB\MC900238371[1].wmf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164755" y="4228444"/>
              <a:ext cx="6096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" descr="C:\Users\HHogo\AppData\Local\Microsoft\Windows\Temporary Internet Files\Content.IE5\BELL98ET\MC900326644[1].wmf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4732283" y="4041884"/>
              <a:ext cx="6397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812800" y="6169025"/>
              <a:ext cx="48814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* Ocean-going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vessels =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35 tons/day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**RECLAIM: 320 largest stationary sources, including all refineries and power plants</a:t>
              </a: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0" y="777240"/>
            <a:ext cx="9144000" cy="746760"/>
          </a:xfrm>
          <a:prstGeom prst="rect">
            <a:avLst/>
          </a:prstGeom>
          <a:effectLst>
            <a:outerShdw dist="50800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Top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NOx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Emissions Sources</a:t>
            </a:r>
            <a:r>
              <a:rPr lang="en-US" sz="4800" kern="0" dirty="0" smtClean="0">
                <a:solidFill>
                  <a:srgbClr val="FF33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in 2014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BF640E9A-E23B-4177-A82E-2F49D37CB4D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3" descr="C:\Users\hhogo\AppData\Local\Microsoft\Windows\Temporary Internet Files\Content.IE5\02BV9W17\MP900402479[1]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11800" y="413385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/>
          <p:nvPr/>
        </p:nvGrpSpPr>
        <p:grpSpPr>
          <a:xfrm>
            <a:off x="-227013" y="1371600"/>
            <a:ext cx="9451248" cy="5661025"/>
            <a:chOff x="-227013" y="1371600"/>
            <a:chExt cx="9451248" cy="5661025"/>
          </a:xfrm>
        </p:grpSpPr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-227013" y="1371600"/>
            <a:ext cx="9451248" cy="5661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8" name="Picture 2" descr="http://t0.gstatic.com/images?q=tbn:ANd9GcTrTeY3RWsu0DVcXyVfc6ry2Oxn-K5vW9KELjoM5IwKHi-U9-SKYA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38500" y="3295650"/>
              <a:ext cx="638175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0" y="17621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 rot="16200000">
              <a:off x="-600004" y="3324225"/>
              <a:ext cx="16001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NOx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(tons/day)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pic>
          <p:nvPicPr>
            <p:cNvPr id="41" name="Picture 8" descr="C:\Users\matt\AppData\Local\Microsoft\Windows\Temporary Internet Files\Content.IE5\RT2JODE0\MCj03182540000[1].wm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054100" y="2076450"/>
              <a:ext cx="4032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1" descr="C:\Users\matt\AppData\Local\Microsoft\Windows\Temporary Internet Files\Content.IE5\G2RPOXB3\MCj04417360000[1]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51048" y="2892754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 descr="C:\Users\hhogo\AppData\Local\Microsoft\Windows\Temporary Internet Files\Content.IE5\RVHSRIEB\MC900320128[1].wm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413500" y="3898900"/>
              <a:ext cx="187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3" descr="C:\Users\hhogo\AppData\Local\Microsoft\Windows\Temporary Internet Files\Content.IE5\B2UIHZ34\MC900367404[1].wmf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321300" y="4019550"/>
              <a:ext cx="83820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" descr="C:\Users\hhogo\AppData\Local\Microsoft\Windows\Temporary Internet Files\Content.IE5\RVHSRIEB\MC900318280[1].wmf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89100" y="2489200"/>
              <a:ext cx="6048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" descr="C:\Users\hhogo\AppData\Local\Microsoft\Windows\Temporary Internet Files\Content.IE5\02BV9W17\MC900311912[1].wmf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413000" y="2717800"/>
              <a:ext cx="744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C:\Users\hhogo\AppData\Local\Microsoft\Windows\Temporary Internet Files\Content.IE5\02BV9W17\MC900318314[1].wmf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711700" y="3689350"/>
              <a:ext cx="544513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3" descr="C:\Users\hhogo\AppData\Local\Microsoft\Windows\Temporary Internet Files\Content.IE5\02BV9W17\MP900402479[1]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038600" y="3435350"/>
              <a:ext cx="457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7" descr="C:\Users\hhogo\AppData\Local\Microsoft\Windows\Temporary Internet Files\Content.IE5\RVHSRIEB\MC900238371[1].wmf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914055" y="3974444"/>
              <a:ext cx="6096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4" descr="C:\Users\HHogo\AppData\Local\Microsoft\Windows\Temporary Internet Files\Content.IE5\BELL98ET\MC900326644[1].wmf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8351783" y="4067284"/>
              <a:ext cx="63976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812800" y="6169025"/>
              <a:ext cx="48814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* Ocean-going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vessels =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32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tons/day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**RECLAIM: 320 largest stationary sources, including all refineries and power plants</a:t>
              </a: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0" y="777240"/>
            <a:ext cx="9144000" cy="746760"/>
          </a:xfrm>
          <a:prstGeom prst="rect">
            <a:avLst/>
          </a:prstGeom>
          <a:effectLst>
            <a:outerShdw dist="50800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Top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NOx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Emissions Sources</a:t>
            </a:r>
            <a:r>
              <a:rPr lang="en-US" sz="4800" kern="0" dirty="0" smtClean="0">
                <a:solidFill>
                  <a:srgbClr val="FF33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in 2023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BF640E9A-E23B-4177-A82E-2F49D37CB4D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3" descr="C:\Users\hhogo\AppData\Local\Microsoft\Windows\Temporary Internet Files\Content.IE5\02BV9W17\MP900402479[1]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747000" y="405765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-307248" y="1447800"/>
          <a:ext cx="9451248" cy="56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8" name="Picture 2" descr="http://t0.gstatic.com/images?q=tbn:ANd9GcTrTeY3RWsu0DVcXyVfc6ry2Oxn-K5vW9KELjoM5IwKHi-U9-SKY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1165" y="4083050"/>
            <a:ext cx="6381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-80235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 rot="16200000">
            <a:off x="-680239" y="3400425"/>
            <a:ext cx="1600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NOx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(tons/day)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41" name="Picture 8" descr="C:\Users\matt\AppData\Local\Microsoft\Windows\Temporary Internet Files\Content.IE5\RT2JODE0\MCj03182540000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24665" y="2330450"/>
            <a:ext cx="40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1" descr="C:\Users\matt\AppData\Local\Microsoft\Windows\Temporary Internet Files\Content.IE5\G2RPOXB3\MCj04417360000[1]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3713" y="368015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:\Users\hhogo\AppData\Local\Microsoft\Windows\Temporary Internet Files\Content.IE5\RVHSRIEB\MC900320128[1]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57165" y="4152900"/>
            <a:ext cx="1873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:\Users\hhogo\AppData\Local\Microsoft\Windows\Temporary Internet Files\Content.IE5\B2UIHZ34\MC900367404[1]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29865" y="4070350"/>
            <a:ext cx="838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C:\Users\hhogo\AppData\Local\Microsoft\Windows\Temporary Internet Files\Content.IE5\RVHSRIEB\MC900318280[1].wm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34365" y="3035300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 descr="C:\Users\hhogo\AppData\Local\Microsoft\Windows\Temporary Internet Files\Content.IE5\02BV9W17\MC900311912[1].wm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58065" y="28956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 descr="C:\Users\hhogo\AppData\Local\Microsoft\Windows\Temporary Internet Files\Content.IE5\02BV9W17\MC900318314[1]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20265" y="3841750"/>
            <a:ext cx="5445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3" descr="C:\Users\hhogo\AppData\Local\Microsoft\Windows\Temporary Internet Files\Content.IE5\02BV9W17\MP900402479[1]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234465" y="339725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7" descr="C:\Users\hhogo\AppData\Local\Microsoft\Windows\Temporary Internet Files\Content.IE5\RVHSRIEB\MC900238371[1].wm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583120" y="4279244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 descr="C:\Users\HHogo\AppData\Local\Microsoft\Windows\Temporary Internet Files\Content.IE5\BELL98ET\MC900326644[1].wmf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322348" y="4486384"/>
            <a:ext cx="639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732565" y="6245225"/>
            <a:ext cx="4881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* Ocean-going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vessels =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29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tons/day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**RECLAIM: 320 largest stationary sources, including all refineries and power plants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0" y="777240"/>
            <a:ext cx="9144000" cy="746760"/>
          </a:xfrm>
          <a:prstGeom prst="rect">
            <a:avLst/>
          </a:prstGeom>
          <a:effectLst>
            <a:outerShdw dist="50800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Top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NOx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Emissions Sources</a:t>
            </a:r>
            <a:r>
              <a:rPr lang="en-US" sz="4800" kern="0" dirty="0" smtClean="0">
                <a:solidFill>
                  <a:srgbClr val="FF3300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in 2032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BF640E9A-E23B-4177-A82E-2F49D37CB4D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3" descr="C:\Users\hhogo\AppData\Local\Microsoft\Windows\Temporary Internet Files\Content.IE5\02BV9W17\MP900402479[1]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48300" y="408305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BF640E9A-E23B-4177-A82E-2F49D37CB4D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985520" y="1897380"/>
            <a:ext cx="7244080" cy="4625340"/>
            <a:chOff x="259080" y="589280"/>
            <a:chExt cx="8684260" cy="5476240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/>
          </p:nvGraphicFramePr>
          <p:xfrm>
            <a:off x="259080" y="589280"/>
            <a:ext cx="8681720" cy="5476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flipV="1">
              <a:off x="4928235" y="4272598"/>
              <a:ext cx="2239963" cy="127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sysClr val="window" lastClr="FFFFFF">
                  <a:lumMod val="50000"/>
                  <a:alpha val="40000"/>
                </a:sysClr>
              </a:outerShdw>
            </a:effectLst>
          </p:spPr>
        </p:cxnSp>
        <p:cxnSp>
          <p:nvCxnSpPr>
            <p:cNvPr id="9" name="Straight Connector 8"/>
            <p:cNvCxnSpPr/>
            <p:nvPr/>
          </p:nvCxnSpPr>
          <p:spPr>
            <a:xfrm flipV="1">
              <a:off x="4943475" y="4542155"/>
              <a:ext cx="2236788" cy="317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sysClr val="window" lastClr="FFFFFF">
                  <a:lumMod val="50000"/>
                  <a:alpha val="40000"/>
                </a:sysClr>
              </a:outerShdw>
            </a:effectLst>
          </p:spPr>
        </p:cxnSp>
        <p:sp>
          <p:nvSpPr>
            <p:cNvPr id="10" name="Down Arrow 9"/>
            <p:cNvSpPr/>
            <p:nvPr/>
          </p:nvSpPr>
          <p:spPr>
            <a:xfrm>
              <a:off x="6481763" y="1231900"/>
              <a:ext cx="457200" cy="3054350"/>
            </a:xfrm>
            <a:prstGeom prst="downArrow">
              <a:avLst/>
            </a:prstGeom>
            <a:solidFill>
              <a:srgbClr val="FEEC02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047686" y="4358955"/>
              <a:ext cx="1895654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Needed by 2032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047686" y="4066855"/>
              <a:ext cx="1895654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Needed by 2023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491288" y="4286250"/>
              <a:ext cx="457200" cy="247650"/>
            </a:xfrm>
            <a:prstGeom prst="downArrow">
              <a:avLst/>
            </a:prstGeom>
            <a:solidFill>
              <a:srgbClr val="FEEC02"/>
            </a:solidFill>
            <a:ln w="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09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800" dirty="0"/>
              <a:t>Needed Pollution Reduction</a:t>
            </a:r>
            <a:br>
              <a:rPr lang="en-US" sz="4800" dirty="0"/>
            </a:br>
            <a:r>
              <a:rPr lang="en-US" sz="4800" dirty="0" smtClean="0"/>
              <a:t>to Meet Ozone Air Quality Standards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305800" cy="45720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24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Passenger Sector </a:t>
            </a:r>
            <a:br>
              <a:rPr lang="en-US" dirty="0" smtClean="0"/>
            </a:br>
            <a:r>
              <a:rPr lang="en-US" dirty="0" smtClean="0"/>
              <a:t>Emission Contributions – NOx (</a:t>
            </a:r>
            <a:r>
              <a:rPr lang="en-US" dirty="0" err="1" smtClean="0"/>
              <a:t>tpd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810000"/>
            <a:ext cx="23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2014 Total: 485 </a:t>
            </a:r>
            <a:r>
              <a:rPr lang="en-US" sz="2400" dirty="0" err="1" smtClean="0">
                <a:latin typeface="Arial Narrow" pitchFamily="34" charset="0"/>
              </a:rPr>
              <a:t>tpd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4800600"/>
            <a:ext cx="23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2023 Total: 319 </a:t>
            </a:r>
            <a:r>
              <a:rPr lang="en-US" sz="2400" dirty="0" err="1" smtClean="0">
                <a:latin typeface="Arial Narrow" pitchFamily="34" charset="0"/>
              </a:rPr>
              <a:t>tpd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6243935"/>
            <a:ext cx="234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2032 Total: 276 </a:t>
            </a:r>
            <a:r>
              <a:rPr lang="en-US" sz="2400" dirty="0" err="1" smtClean="0">
                <a:latin typeface="Arial Narrow" pitchFamily="34" charset="0"/>
              </a:rPr>
              <a:t>tpd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1295400"/>
            <a:ext cx="45799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2133600"/>
            <a:ext cx="4587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95700"/>
            <a:ext cx="4587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0983" y="353032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*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0055" y="445055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*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2566" y="600146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*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665" y="6464300"/>
            <a:ext cx="390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 pitchFamily="34" charset="0"/>
              </a:rPr>
              <a:t>* Others represent sources not related to passenger transportation</a:t>
            </a:r>
            <a:endParaRPr lang="en-US" sz="1200" dirty="0">
              <a:latin typeface="Arial Narrow" pitchFamily="34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0E9A-E23B-4177-A82E-2F49D37CB4D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634</Words>
  <Application>Microsoft Office PowerPoint</Application>
  <PresentationFormat>On-screen Show (4:3)</PresentationFormat>
  <Paragraphs>174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2_Office Theme</vt:lpstr>
      <vt:lpstr>Slide 1</vt:lpstr>
      <vt:lpstr>California’s South Coast Air Basin</vt:lpstr>
      <vt:lpstr>National Ambient Air Quality Standards</vt:lpstr>
      <vt:lpstr>2023 VOC and NOx Emissions in the South Coast Air Basin </vt:lpstr>
      <vt:lpstr>Slide 5</vt:lpstr>
      <vt:lpstr>Slide 6</vt:lpstr>
      <vt:lpstr>Slide 7</vt:lpstr>
      <vt:lpstr>Needed Pollution Reduction to Meet Ozone Air Quality Standards</vt:lpstr>
      <vt:lpstr>Passenger Sector  Emission Contributions – NOx (tpd)</vt:lpstr>
      <vt:lpstr>Goods Movement Sector  Emission Contribution to Total NOx (tpd)</vt:lpstr>
      <vt:lpstr>Emission Reduction Scenarios </vt:lpstr>
      <vt:lpstr>Slide 12</vt:lpstr>
      <vt:lpstr>Slide 13</vt:lpstr>
      <vt:lpstr>Some Initial Observations</vt:lpstr>
      <vt:lpstr>Some Initial Observations</vt:lpstr>
      <vt:lpstr>Examples of Using  Air Quality Measurements  to Reconcile Emission Inventories</vt:lpstr>
      <vt:lpstr>Ozone Air Quality Modeling</vt:lpstr>
      <vt:lpstr>PM Air Quality Modeling</vt:lpstr>
      <vt:lpstr>Multiple Air Toxics Studies</vt:lpstr>
      <vt:lpstr>MATES Data Analysis</vt:lpstr>
      <vt:lpstr>Reconciliation</vt:lpstr>
      <vt:lpstr>Summary</vt:lpstr>
    </vt:vector>
  </TitlesOfParts>
  <Company>AQMD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 Hogo</dc:creator>
  <cp:lastModifiedBy>Henry Hogo</cp:lastModifiedBy>
  <cp:revision>823</cp:revision>
  <dcterms:created xsi:type="dcterms:W3CDTF">2009-07-28T23:13:47Z</dcterms:created>
  <dcterms:modified xsi:type="dcterms:W3CDTF">2015-04-10T16:56:53Z</dcterms:modified>
</cp:coreProperties>
</file>