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</p:sldMasterIdLst>
  <p:notesMasterIdLst>
    <p:notesMasterId r:id="rId29"/>
  </p:notesMasterIdLst>
  <p:handoutMasterIdLst>
    <p:handoutMasterId r:id="rId30"/>
  </p:handoutMasterIdLst>
  <p:sldIdLst>
    <p:sldId id="298" r:id="rId3"/>
    <p:sldId id="422" r:id="rId4"/>
    <p:sldId id="423" r:id="rId5"/>
    <p:sldId id="424" r:id="rId6"/>
    <p:sldId id="425" r:id="rId7"/>
    <p:sldId id="426" r:id="rId8"/>
    <p:sldId id="427" r:id="rId9"/>
    <p:sldId id="428" r:id="rId10"/>
    <p:sldId id="429" r:id="rId11"/>
    <p:sldId id="430" r:id="rId12"/>
    <p:sldId id="446" r:id="rId13"/>
    <p:sldId id="431" r:id="rId14"/>
    <p:sldId id="432" r:id="rId15"/>
    <p:sldId id="444" r:id="rId16"/>
    <p:sldId id="445" r:id="rId17"/>
    <p:sldId id="434" r:id="rId18"/>
    <p:sldId id="443" r:id="rId19"/>
    <p:sldId id="435" r:id="rId20"/>
    <p:sldId id="436" r:id="rId21"/>
    <p:sldId id="437" r:id="rId22"/>
    <p:sldId id="440" r:id="rId23"/>
    <p:sldId id="441" r:id="rId24"/>
    <p:sldId id="420" r:id="rId25"/>
    <p:sldId id="403" r:id="rId26"/>
    <p:sldId id="406" r:id="rId27"/>
    <p:sldId id="447" r:id="rId28"/>
  </p:sldIdLst>
  <p:sldSz cx="9144000" cy="6858000" type="screen4x3"/>
  <p:notesSz cx="69977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yoshimu" initials="g" lastIdx="2" clrIdx="0"/>
  <p:cmAuthor id="1" name="Biland, Larry" initials="BL" lastIdx="1" clrIdx="1">
    <p:extLst>
      <p:ext uri="{19B8F6BF-5375-455C-9EA6-DF929625EA0E}">
        <p15:presenceInfo xmlns:p15="http://schemas.microsoft.com/office/powerpoint/2012/main" userId="S-1-5-21-1339303556-449845944-1601390327-1512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5F4F27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1" autoAdjust="0"/>
    <p:restoredTop sz="90097" autoAdjust="0"/>
  </p:normalViewPr>
  <p:slideViewPr>
    <p:cSldViewPr>
      <p:cViewPr varScale="1">
        <p:scale>
          <a:sx n="71" d="100"/>
          <a:sy n="71" d="100"/>
        </p:scale>
        <p:origin x="115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Workspace\AIR1400027_additional_SMT_material\Tabular%20Data\AIR1400027_SM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450560086112013E-2"/>
          <c:y val="0.14400510315957341"/>
          <c:w val="0.90757037312510613"/>
          <c:h val="0.67788856772650263"/>
        </c:manualLayout>
      </c:layout>
      <c:lineChart>
        <c:grouping val="standard"/>
        <c:varyColors val="0"/>
        <c:ser>
          <c:idx val="1"/>
          <c:order val="0"/>
          <c:tx>
            <c:strRef>
              <c:f>'Chico PM25'!$C$1</c:f>
              <c:strCache>
                <c:ptCount val="1"/>
                <c:pt idx="0">
                  <c:v>PM2.5 NAAQS</c:v>
                </c:pt>
              </c:strCache>
            </c:strRef>
          </c:tx>
          <c:spPr>
            <a:ln w="38100"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numRef>
              <c:f>'SF PM25'!$B$3:$B$16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'Chico PM25'!$C$4:$C$17</c:f>
              <c:numCache>
                <c:formatCode>General</c:formatCode>
                <c:ptCount val="14"/>
                <c:pt idx="0">
                  <c:v>65</c:v>
                </c:pt>
                <c:pt idx="1">
                  <c:v>65</c:v>
                </c:pt>
                <c:pt idx="2">
                  <c:v>65</c:v>
                </c:pt>
                <c:pt idx="3">
                  <c:v>65</c:v>
                </c:pt>
                <c:pt idx="4">
                  <c:v>65</c:v>
                </c:pt>
                <c:pt idx="5">
                  <c:v>65</c:v>
                </c:pt>
                <c:pt idx="6">
                  <c:v>65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'Chico PM25'!$D$1</c:f>
              <c:strCache>
                <c:ptCount val="1"/>
              </c:strCache>
            </c:strRef>
          </c:tx>
          <c:spPr>
            <a:ln w="38100"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numRef>
              <c:f>'SF PM25'!$B$3:$B$16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'Chico PM25'!$D$4:$D$17</c:f>
              <c:numCache>
                <c:formatCode>General</c:formatCode>
                <c:ptCount val="14"/>
                <c:pt idx="6">
                  <c:v>35</c:v>
                </c:pt>
                <c:pt idx="7">
                  <c:v>35</c:v>
                </c:pt>
                <c:pt idx="8">
                  <c:v>35</c:v>
                </c:pt>
                <c:pt idx="9">
                  <c:v>35</c:v>
                </c:pt>
                <c:pt idx="10">
                  <c:v>35</c:v>
                </c:pt>
                <c:pt idx="11">
                  <c:v>35</c:v>
                </c:pt>
                <c:pt idx="12">
                  <c:v>35</c:v>
                </c:pt>
                <c:pt idx="13">
                  <c:v>35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'SF PM25'!$M$2</c:f>
              <c:strCache>
                <c:ptCount val="1"/>
                <c:pt idx="0">
                  <c:v>San Francisco Bay Area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pPr>
              <a:ln>
                <a:solidFill>
                  <a:srgbClr val="0000FF"/>
                </a:solidFill>
              </a:ln>
            </c:spPr>
          </c:marker>
          <c:cat>
            <c:numRef>
              <c:f>'SF PM25'!$B$3:$B$16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'SF PM25'!$F$3:$F$16</c:f>
              <c:numCache>
                <c:formatCode>General</c:formatCode>
                <c:ptCount val="14"/>
                <c:pt idx="0" formatCode="General&quot;*&quot;">
                  <c:v>59</c:v>
                </c:pt>
                <c:pt idx="1">
                  <c:v>57</c:v>
                </c:pt>
                <c:pt idx="2">
                  <c:v>52</c:v>
                </c:pt>
                <c:pt idx="3">
                  <c:v>47</c:v>
                </c:pt>
                <c:pt idx="4">
                  <c:v>43</c:v>
                </c:pt>
                <c:pt idx="5">
                  <c:v>39</c:v>
                </c:pt>
                <c:pt idx="6">
                  <c:v>39</c:v>
                </c:pt>
                <c:pt idx="7">
                  <c:v>38</c:v>
                </c:pt>
                <c:pt idx="8">
                  <c:v>36</c:v>
                </c:pt>
                <c:pt idx="9">
                  <c:v>36</c:v>
                </c:pt>
                <c:pt idx="10" formatCode="General&quot;*&quot;">
                  <c:v>33</c:v>
                </c:pt>
                <c:pt idx="11" formatCode="General&quot;*&quot;">
                  <c:v>30</c:v>
                </c:pt>
                <c:pt idx="12">
                  <c:v>29</c:v>
                </c:pt>
                <c:pt idx="13">
                  <c:v>31</c:v>
                </c:pt>
              </c:numCache>
            </c:numRef>
          </c:val>
          <c:smooth val="0"/>
        </c:ser>
        <c:ser>
          <c:idx val="6"/>
          <c:order val="3"/>
          <c:tx>
            <c:strRef>
              <c:f>'Sacramento PM25'!$M$2</c:f>
              <c:strCache>
                <c:ptCount val="1"/>
                <c:pt idx="0">
                  <c:v>Sacramento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ln>
                <a:solidFill>
                  <a:srgbClr val="00B050"/>
                </a:solidFill>
              </a:ln>
            </c:spPr>
          </c:marker>
          <c:cat>
            <c:numRef>
              <c:f>'SF PM25'!$B$3:$B$16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'Sacramento PM25'!$F$4:$F$17</c:f>
              <c:numCache>
                <c:formatCode>General</c:formatCode>
                <c:ptCount val="14"/>
                <c:pt idx="0" formatCode="General&quot;*&quot;">
                  <c:v>83</c:v>
                </c:pt>
                <c:pt idx="1">
                  <c:v>68</c:v>
                </c:pt>
                <c:pt idx="2">
                  <c:v>60</c:v>
                </c:pt>
                <c:pt idx="3">
                  <c:v>51</c:v>
                </c:pt>
                <c:pt idx="4">
                  <c:v>49</c:v>
                </c:pt>
                <c:pt idx="5">
                  <c:v>45</c:v>
                </c:pt>
                <c:pt idx="6">
                  <c:v>49</c:v>
                </c:pt>
                <c:pt idx="7">
                  <c:v>55</c:v>
                </c:pt>
                <c:pt idx="8">
                  <c:v>57</c:v>
                </c:pt>
                <c:pt idx="9">
                  <c:v>51</c:v>
                </c:pt>
                <c:pt idx="10">
                  <c:v>40</c:v>
                </c:pt>
                <c:pt idx="11">
                  <c:v>35</c:v>
                </c:pt>
                <c:pt idx="12">
                  <c:v>31</c:v>
                </c:pt>
                <c:pt idx="13">
                  <c:v>37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'South Coast PM25'!$M$2</c:f>
              <c:strCache>
                <c:ptCount val="1"/>
                <c:pt idx="0">
                  <c:v>Los Angeles-South Coast Air Basin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ln>
                <a:solidFill>
                  <a:srgbClr val="FFC000"/>
                </a:solidFill>
              </a:ln>
            </c:spPr>
          </c:marker>
          <c:cat>
            <c:numRef>
              <c:f>'SF PM25'!$B$3:$B$16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'South Coast PM25'!$F$3:$F$16</c:f>
              <c:numCache>
                <c:formatCode>General</c:formatCode>
                <c:ptCount val="14"/>
                <c:pt idx="0" formatCode="General&quot;*&quot;">
                  <c:v>76</c:v>
                </c:pt>
                <c:pt idx="1">
                  <c:v>76</c:v>
                </c:pt>
                <c:pt idx="2">
                  <c:v>73</c:v>
                </c:pt>
                <c:pt idx="3">
                  <c:v>72</c:v>
                </c:pt>
                <c:pt idx="4">
                  <c:v>67</c:v>
                </c:pt>
                <c:pt idx="5">
                  <c:v>65</c:v>
                </c:pt>
                <c:pt idx="6">
                  <c:v>57</c:v>
                </c:pt>
                <c:pt idx="7" formatCode="General&quot;*&quot;">
                  <c:v>56</c:v>
                </c:pt>
                <c:pt idx="8">
                  <c:v>53</c:v>
                </c:pt>
                <c:pt idx="9">
                  <c:v>49</c:v>
                </c:pt>
                <c:pt idx="10">
                  <c:v>41</c:v>
                </c:pt>
                <c:pt idx="11">
                  <c:v>39</c:v>
                </c:pt>
                <c:pt idx="12">
                  <c:v>37</c:v>
                </c:pt>
                <c:pt idx="13">
                  <c:v>38</c:v>
                </c:pt>
              </c:numCache>
            </c:numRef>
          </c:val>
          <c:smooth val="0"/>
        </c:ser>
        <c:ser>
          <c:idx val="8"/>
          <c:order val="5"/>
          <c:tx>
            <c:strRef>
              <c:f>'SJV PM25'!$M$2</c:f>
              <c:strCache>
                <c:ptCount val="1"/>
                <c:pt idx="0">
                  <c:v>San Joaquin Valley</c:v>
                </c:pt>
              </c:strCache>
            </c:strRef>
          </c:tx>
          <c:cat>
            <c:numRef>
              <c:f>'SF PM25'!$B$3:$B$16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'SJV PM25'!$F$3:$F$16</c:f>
              <c:numCache>
                <c:formatCode>General</c:formatCode>
                <c:ptCount val="14"/>
                <c:pt idx="0" formatCode="General&quot;*&quot;">
                  <c:v>109</c:v>
                </c:pt>
                <c:pt idx="1">
                  <c:v>104</c:v>
                </c:pt>
                <c:pt idx="2">
                  <c:v>90</c:v>
                </c:pt>
                <c:pt idx="3">
                  <c:v>76</c:v>
                </c:pt>
                <c:pt idx="4">
                  <c:v>62</c:v>
                </c:pt>
                <c:pt idx="5">
                  <c:v>60</c:v>
                </c:pt>
                <c:pt idx="6">
                  <c:v>68</c:v>
                </c:pt>
                <c:pt idx="7">
                  <c:v>73</c:v>
                </c:pt>
                <c:pt idx="8">
                  <c:v>70</c:v>
                </c:pt>
                <c:pt idx="9">
                  <c:v>70</c:v>
                </c:pt>
                <c:pt idx="10">
                  <c:v>65</c:v>
                </c:pt>
                <c:pt idx="11" formatCode="General&quot;*&quot;">
                  <c:v>65</c:v>
                </c:pt>
                <c:pt idx="12">
                  <c:v>71</c:v>
                </c:pt>
                <c:pt idx="13" formatCode="General&quot;*&quot;">
                  <c:v>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683736"/>
        <c:axId val="176684120"/>
      </c:lineChart>
      <c:catAx>
        <c:axId val="176683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76684120"/>
        <c:crosses val="autoZero"/>
        <c:auto val="1"/>
        <c:lblAlgn val="ctr"/>
        <c:lblOffset val="100"/>
        <c:noMultiLvlLbl val="0"/>
      </c:catAx>
      <c:valAx>
        <c:axId val="176684120"/>
        <c:scaling>
          <c:orientation val="minMax"/>
          <c:min val="2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 b="1" i="0" baseline="0">
                    <a:latin typeface="Times New Roman" pitchFamily="18" charset="0"/>
                    <a:cs typeface="Times New Roman" pitchFamily="18" charset="0"/>
                  </a:rPr>
                  <a:t>24-hour PM-2.5 Average concentration (µg/m³)</a:t>
                </a:r>
                <a:endParaRPr lang="en-US" sz="12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6.979276987095931E-4"/>
              <c:y val="0.246311332602412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76683736"/>
        <c:crosses val="autoZero"/>
        <c:crossBetween val="midCat"/>
      </c:valAx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38464663007060196"/>
          <c:y val="0.22607842121000687"/>
          <c:w val="0.30533718927896292"/>
          <c:h val="0.19399581381441267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0.15612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8658490" cy="9789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>
              <a:latin typeface="Times New Roman" pitchFamily="18" charset="0"/>
              <a:ea typeface="+mn-ea"/>
              <a:cs typeface="Times New Roman" pitchFamily="18" charset="0"/>
            </a:rPr>
            <a:t>US EPA REGION 9 AIR QUALITY TRENDS, 2000-2013</a:t>
          </a:r>
          <a:endParaRPr lang="en-US" sz="1800" b="0">
            <a:latin typeface="Times New Roman" pitchFamily="18" charset="0"/>
            <a:ea typeface="+mn-ea"/>
            <a:cs typeface="Times New Roman" pitchFamily="18" charset="0"/>
          </a:endParaRPr>
        </a:p>
        <a:p xmlns:a="http://schemas.openxmlformats.org/drawingml/2006/main">
          <a:pPr algn="ctr"/>
          <a:r>
            <a:rPr lang="en-US" sz="1800" b="1">
              <a:latin typeface="Times New Roman" pitchFamily="18" charset="0"/>
              <a:ea typeface="+mn-ea"/>
              <a:cs typeface="Times New Roman" pitchFamily="18" charset="0"/>
            </a:rPr>
            <a:t>24-HOUR</a:t>
          </a:r>
          <a:r>
            <a:rPr lang="en-US" sz="1800" b="1" baseline="0">
              <a:latin typeface="Times New Roman" pitchFamily="18" charset="0"/>
              <a:ea typeface="+mn-ea"/>
              <a:cs typeface="Times New Roman" pitchFamily="18" charset="0"/>
            </a:rPr>
            <a:t> </a:t>
          </a:r>
          <a:r>
            <a:rPr lang="en-US" sz="1800" b="1">
              <a:latin typeface="Times New Roman" pitchFamily="18" charset="0"/>
              <a:ea typeface="+mn-ea"/>
              <a:cs typeface="Times New Roman" pitchFamily="18" charset="0"/>
            </a:rPr>
            <a:t>FINE PARTICULATE</a:t>
          </a:r>
          <a:r>
            <a:rPr lang="en-US" sz="1800" b="1" baseline="0">
              <a:latin typeface="Times New Roman" pitchFamily="18" charset="0"/>
              <a:ea typeface="+mn-ea"/>
              <a:cs typeface="Times New Roman" pitchFamily="18" charset="0"/>
            </a:rPr>
            <a:t> MATTER (PM</a:t>
          </a:r>
          <a:r>
            <a:rPr lang="en-US" sz="1800" b="1" baseline="-25000">
              <a:latin typeface="Times New Roman" pitchFamily="18" charset="0"/>
              <a:ea typeface="+mn-ea"/>
              <a:cs typeface="Times New Roman" pitchFamily="18" charset="0"/>
            </a:rPr>
            <a:t>2.5</a:t>
          </a:r>
          <a:r>
            <a:rPr lang="en-US" sz="1800" b="1" baseline="0">
              <a:latin typeface="Times New Roman" pitchFamily="18" charset="0"/>
              <a:ea typeface="+mn-ea"/>
              <a:cs typeface="Times New Roman" pitchFamily="18" charset="0"/>
            </a:rPr>
            <a:t>) DESIGN VALUES</a:t>
          </a:r>
          <a:endParaRPr lang="en-US" sz="180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en-US" sz="1800" b="1" baseline="0">
              <a:latin typeface="Times New Roman" pitchFamily="18" charset="0"/>
              <a:ea typeface="+mn-ea"/>
              <a:cs typeface="Times New Roman" pitchFamily="18" charset="0"/>
            </a:rPr>
            <a:t>FOR SELECT AREAS IN CALIFORNIA </a:t>
          </a:r>
          <a:endParaRPr lang="en-US" sz="1800" b="1">
            <a:latin typeface="Times New Roman" pitchFamily="18" charset="0"/>
            <a:ea typeface="+mn-ea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0.00688</cdr:x>
      <cdr:y>0.88502</cdr:y>
    </cdr:from>
    <cdr:to>
      <cdr:x>0.9916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9531" y="5569480"/>
          <a:ext cx="8526198" cy="7209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baseline="0">
              <a:latin typeface="Times New Roman" pitchFamily="18" charset="0"/>
              <a:ea typeface="+mn-ea"/>
              <a:cs typeface="Times New Roman" pitchFamily="18" charset="0"/>
            </a:rPr>
            <a:t>Source: US EPA's Air Quality Systems (AQS) database (March 3, 2014). </a:t>
          </a:r>
          <a:endParaRPr lang="en-US" sz="1000">
            <a:latin typeface="Times New Roman" pitchFamily="18" charset="0"/>
            <a:ea typeface="+mn-ea"/>
            <a:cs typeface="Times New Roman" pitchFamily="18" charset="0"/>
          </a:endParaRPr>
        </a:p>
        <a:p xmlns:a="http://schemas.openxmlformats.org/drawingml/2006/main">
          <a:r>
            <a:rPr lang="en-US" sz="1000" baseline="0">
              <a:latin typeface="Times New Roman" pitchFamily="18" charset="0"/>
              <a:ea typeface="+mn-ea"/>
              <a:cs typeface="Times New Roman" pitchFamily="18" charset="0"/>
            </a:rPr>
            <a:t>The 2012 24-hour national ambient air quality standard (NAAQS) for fine particulate matter (PM</a:t>
          </a:r>
          <a:r>
            <a:rPr lang="en-US" sz="1000" baseline="-25000">
              <a:latin typeface="Times New Roman" pitchFamily="18" charset="0"/>
              <a:ea typeface="+mn-ea"/>
              <a:cs typeface="Times New Roman" pitchFamily="18" charset="0"/>
            </a:rPr>
            <a:t>2.5</a:t>
          </a:r>
          <a:r>
            <a:rPr lang="en-US" sz="1000" baseline="0">
              <a:latin typeface="Times New Roman" pitchFamily="18" charset="0"/>
              <a:ea typeface="+mn-ea"/>
              <a:cs typeface="Times New Roman" pitchFamily="18" charset="0"/>
            </a:rPr>
            <a:t>) is 35 micrograms per cubic meter (</a:t>
          </a:r>
          <a:r>
            <a:rPr lang="el-GR" sz="1000" baseline="0">
              <a:latin typeface="Times New Roman" pitchFamily="18" charset="0"/>
              <a:ea typeface="+mn-ea"/>
              <a:cs typeface="Times New Roman" pitchFamily="18" charset="0"/>
            </a:rPr>
            <a:t>μ</a:t>
          </a:r>
          <a:r>
            <a:rPr lang="en-US" sz="1000" baseline="0">
              <a:latin typeface="Times New Roman" pitchFamily="18" charset="0"/>
              <a:ea typeface="+mn-ea"/>
              <a:cs typeface="Times New Roman" pitchFamily="18" charset="0"/>
            </a:rPr>
            <a:t>g/m</a:t>
          </a:r>
          <a:r>
            <a:rPr lang="en-US" sz="1000" baseline="30000">
              <a:latin typeface="Times New Roman" pitchFamily="18" charset="0"/>
              <a:ea typeface="+mn-ea"/>
              <a:cs typeface="Times New Roman" pitchFamily="18" charset="0"/>
            </a:rPr>
            <a:t>3</a:t>
          </a:r>
          <a:r>
            <a:rPr lang="en-US" sz="1000" baseline="0">
              <a:latin typeface="Times New Roman" pitchFamily="18" charset="0"/>
              <a:ea typeface="+mn-ea"/>
              <a:cs typeface="Times New Roman" pitchFamily="18" charset="0"/>
            </a:rPr>
            <a:t>). </a:t>
          </a:r>
          <a:r>
            <a:rPr lang="en-US" sz="1000" i="0" baseline="0">
              <a:latin typeface="Times New Roman" pitchFamily="18" charset="0"/>
              <a:ea typeface="+mn-ea"/>
              <a:cs typeface="Times New Roman" pitchFamily="18" charset="0"/>
            </a:rPr>
            <a:t>X-axis labels represent the last year of a monitoring site's 3-year time period. All exceptional event data (e.g., high winds and wildfires) that EPA has concurred on have been excluded from design value calculations. </a:t>
          </a:r>
          <a:r>
            <a:rPr lang="en-US" sz="1000" b="1">
              <a:latin typeface="Times New Roman" pitchFamily="18" charset="0"/>
              <a:ea typeface="+mn-ea"/>
              <a:cs typeface="Times New Roman" pitchFamily="18" charset="0"/>
            </a:rPr>
            <a:t>Data from</a:t>
          </a:r>
          <a:r>
            <a:rPr lang="en-US" sz="1000" b="1" baseline="0">
              <a:latin typeface="Times New Roman" pitchFamily="18" charset="0"/>
              <a:ea typeface="+mn-ea"/>
              <a:cs typeface="Times New Roman" pitchFamily="18" charset="0"/>
            </a:rPr>
            <a:t> 2013 are preliminary and have not been reviewed by EPA.</a:t>
          </a:r>
          <a:endParaRPr lang="en-US" sz="1000" i="0">
            <a:latin typeface="Times New Roman" pitchFamily="18" charset="0"/>
            <a:ea typeface="+mn-ea"/>
            <a:cs typeface="Times New Roman" pitchFamily="18" charset="0"/>
          </a:endParaRPr>
        </a:p>
        <a:p xmlns:a="http://schemas.openxmlformats.org/drawingml/2006/main">
          <a:endParaRPr lang="en-US" sz="100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0E99B-FD71-42C7-A235-F0CB276366E3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88" y="88058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F1CE8-C45B-421D-A923-CD6ECFD02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85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03725"/>
            <a:ext cx="559752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05D4573-1759-4E94-9817-1A4DE5D156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1430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345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San Diego, 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412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Golden Gate Bridge,</a:t>
            </a:r>
            <a:r>
              <a:rPr lang="en-US" baseline="0" dirty="0" smtClean="0"/>
              <a:t> San Francisco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619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Whitebark</a:t>
            </a:r>
            <a:r>
              <a:rPr lang="en-US" dirty="0" smtClean="0"/>
              <a:t> and foxtail pines at Lone Pine Lake, 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13E73-0F06-4203-A6C9-2BD13F48BA55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676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Yosemite, 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52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Muir</a:t>
            </a:r>
            <a:r>
              <a:rPr lang="en-US" baseline="0" dirty="0" smtClean="0"/>
              <a:t> Woods National Park, Northern 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901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Monument Valley,</a:t>
            </a:r>
            <a:r>
              <a:rPr lang="en-US" baseline="0" dirty="0" smtClean="0"/>
              <a:t> Navajo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321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Valley of Fire State Park, Nevada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881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Hawaii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506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Smoggy Los Angeles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06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Smoggy Los Angeles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129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Los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Angeles, the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I-105 and I-110 interchange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0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27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Port of Los Angeles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873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Trucks – goods movement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96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Trains – goods movement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0122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Boyle Heights</a:t>
            </a:r>
            <a:r>
              <a:rPr lang="en-US" baseline="0" dirty="0" smtClean="0"/>
              <a:t> neighborhood in Los Angeles – residences next to rail yards.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908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West Oakland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072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San Joaquin Valley, 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31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San Joaquin Valley, 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8762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Woodsmoke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2890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Oil and gas</a:t>
            </a:r>
            <a:r>
              <a:rPr lang="en-US" baseline="0" dirty="0" smtClean="0"/>
              <a:t> field, Southern SJV (not positive about location)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169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u="none" baseline="0" dirty="0" smtClean="0"/>
              <a:t>The red dashed line is the 24-hour PM2.5 standard, which was lowered from 65 </a:t>
            </a:r>
            <a:r>
              <a:rPr lang="en-US" b="0" u="none" baseline="0" dirty="0" err="1" smtClean="0"/>
              <a:t>ug</a:t>
            </a:r>
            <a:r>
              <a:rPr lang="en-US" b="0" u="none" baseline="0" dirty="0" smtClean="0"/>
              <a:t>/m3 to 35 </a:t>
            </a:r>
            <a:r>
              <a:rPr lang="en-US" b="0" u="none" baseline="0" dirty="0" err="1" smtClean="0"/>
              <a:t>ug</a:t>
            </a:r>
            <a:r>
              <a:rPr lang="en-US" b="0" u="none" baseline="0" dirty="0" smtClean="0"/>
              <a:t>/m3 in 2006.</a:t>
            </a:r>
          </a:p>
          <a:p>
            <a:endParaRPr lang="en-US" b="0" u="none" baseline="0" dirty="0" smtClean="0"/>
          </a:p>
          <a:p>
            <a:r>
              <a:rPr lang="en-US" b="0" u="none" baseline="0" dirty="0" smtClean="0"/>
              <a:t>Again, I’ll show a few focus areas:</a:t>
            </a:r>
          </a:p>
          <a:p>
            <a:pPr>
              <a:buFont typeface="Arial" pitchFamily="34" charset="0"/>
              <a:buChar char="•"/>
            </a:pPr>
            <a:r>
              <a:rPr lang="en-US" b="0" u="none" baseline="0" dirty="0" smtClean="0"/>
              <a:t>Bay Area – was below the standard until we lowered the standard but then came below the new standard.</a:t>
            </a:r>
          </a:p>
          <a:p>
            <a:pPr>
              <a:buFont typeface="Arial" pitchFamily="34" charset="0"/>
              <a:buChar char="•"/>
            </a:pPr>
            <a:r>
              <a:rPr lang="en-US" b="0" u="none" baseline="0" dirty="0" smtClean="0"/>
              <a:t>Sacramento – has been non-attainment for both standards and is just recently coming into attainment for the new standard.</a:t>
            </a:r>
          </a:p>
          <a:p>
            <a:pPr>
              <a:buFont typeface="Arial" pitchFamily="34" charset="0"/>
              <a:buChar char="•"/>
            </a:pPr>
            <a:r>
              <a:rPr lang="en-US" b="0" u="none" dirty="0" smtClean="0"/>
              <a:t>LA –</a:t>
            </a:r>
            <a:r>
              <a:rPr lang="en-US" b="0" u="none" baseline="0" dirty="0" smtClean="0"/>
              <a:t> has made steady progress and is nearly attaining.</a:t>
            </a:r>
          </a:p>
          <a:p>
            <a:pPr>
              <a:buFont typeface="Arial" pitchFamily="34" charset="0"/>
              <a:buChar char="•"/>
            </a:pPr>
            <a:r>
              <a:rPr lang="en-US" b="0" u="none" dirty="0" smtClean="0"/>
              <a:t>SJV</a:t>
            </a:r>
            <a:r>
              <a:rPr lang="en-US" b="0" u="none" baseline="0" dirty="0" smtClean="0"/>
              <a:t> – this is our most challenging PM2.5 area and is one of the highest in the country. Progress is not clear.</a:t>
            </a:r>
            <a:endParaRPr lang="en-US" b="0" u="non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u="non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dirty="0" smtClean="0"/>
              <a:t>Show</a:t>
            </a:r>
            <a:r>
              <a:rPr lang="en-US" b="0" u="none" baseline="0" dirty="0" smtClean="0"/>
              <a:t> BA </a:t>
            </a:r>
            <a:r>
              <a:rPr lang="en-US" b="0" u="none" baseline="0" dirty="0" err="1" smtClean="0"/>
              <a:t>woodsmoke</a:t>
            </a:r>
            <a:r>
              <a:rPr lang="en-US" b="0" u="none" baseline="0" dirty="0" smtClean="0"/>
              <a:t> rules (July 2008)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dirty="0" smtClean="0"/>
              <a:t>Show</a:t>
            </a:r>
            <a:r>
              <a:rPr lang="en-US" b="0" u="none" baseline="0" dirty="0" smtClean="0"/>
              <a:t> Sac </a:t>
            </a:r>
            <a:r>
              <a:rPr lang="en-US" b="0" u="none" baseline="0" dirty="0" err="1" smtClean="0"/>
              <a:t>woodsmoke</a:t>
            </a:r>
            <a:r>
              <a:rPr lang="en-US" b="0" u="none" baseline="0" dirty="0" smtClean="0"/>
              <a:t> rules (October 2007 adopted)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u="non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FDAEC-197F-4169-A7E9-DA4B140D645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017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814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Emissions</a:t>
            </a:r>
            <a:r>
              <a:rPr lang="en-US" baseline="0" dirty="0" smtClean="0"/>
              <a:t> reported for direct PM2.5 show are significant decrease while concentrations show </a:t>
            </a:r>
            <a:r>
              <a:rPr lang="en-US" baseline="0" smtClean="0"/>
              <a:t>no decrease.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Average</a:t>
            </a:r>
            <a:r>
              <a:rPr lang="en-US" baseline="0" dirty="0" smtClean="0"/>
              <a:t> </a:t>
            </a:r>
            <a:r>
              <a:rPr lang="en-US" dirty="0" smtClean="0"/>
              <a:t>2003-2007</a:t>
            </a:r>
            <a:r>
              <a:rPr lang="en-US" baseline="0" dirty="0" smtClean="0"/>
              <a:t> annual DVs = 20.12 </a:t>
            </a:r>
            <a:r>
              <a:rPr lang="en-US" baseline="0" dirty="0" err="1" smtClean="0"/>
              <a:t>ug</a:t>
            </a:r>
            <a:r>
              <a:rPr lang="en-US" baseline="0" dirty="0" smtClean="0"/>
              <a:t>/m3.</a:t>
            </a:r>
          </a:p>
          <a:p>
            <a:r>
              <a:rPr lang="en-US" dirty="0" smtClean="0"/>
              <a:t>Average</a:t>
            </a:r>
            <a:r>
              <a:rPr lang="en-US" baseline="0" dirty="0" smtClean="0"/>
              <a:t> </a:t>
            </a:r>
            <a:r>
              <a:rPr lang="en-US" dirty="0" smtClean="0"/>
              <a:t>2008-2012</a:t>
            </a:r>
            <a:r>
              <a:rPr lang="en-US" baseline="0" dirty="0" smtClean="0"/>
              <a:t> annual DVs = 20.5 </a:t>
            </a:r>
            <a:r>
              <a:rPr lang="en-US" baseline="0" dirty="0" err="1" smtClean="0"/>
              <a:t>ug</a:t>
            </a:r>
            <a:r>
              <a:rPr lang="en-US" baseline="0" dirty="0" smtClean="0"/>
              <a:t>/m3.</a:t>
            </a:r>
          </a:p>
          <a:p>
            <a:r>
              <a:rPr lang="en-US" baseline="0" dirty="0" smtClean="0"/>
              <a:t>=&gt;No reduction in concentrations for 5-years leading up to emissions reported.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2012 EI reports 23% reduction in direct PM2.5 emissions.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485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San Diego</a:t>
            </a:r>
            <a:r>
              <a:rPr lang="en-US" baseline="0" dirty="0" smtClean="0"/>
              <a:t>, 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D4573-1759-4E94-9817-1A4DE5D156F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33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82222-F660-42D6-9158-2B04A05737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3CEB8-A76E-457E-AFEF-102694F55A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34B58-1CBC-4339-B4C2-ED21B634C3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04011-D8E2-4D2E-A687-EDE8AC951F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D984D-3AC8-4704-9DF8-287927A097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516D3-8AE4-4732-990D-6B4D487643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C0292-8D59-40DE-BAF6-4EE7FC943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2EB03-E930-4805-8572-D7B1782A5F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8D49C-CB37-47D6-94FA-9A1E98C636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335FC-5B0C-4B6D-9DD9-A686956F14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11C9E-B920-47EA-BAFE-1C7346CD48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44E80-EC7F-4ED8-91D0-DF0B0ED92F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749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441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14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747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129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010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564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903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3296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176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348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r>
              <a:rPr lang="en-US" dirty="0" smtClean="0"/>
              <a:t>January 2012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177D429E-3770-48E6-B885-723D4D7F42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 descr="heade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FF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FF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FF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FF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FF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FF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FF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F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C6D11C0-EFB8-42BE-A136-2D22F7AEF51A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4/13/2015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2D94974-ECA1-40C2-9FEE-609FCFCB77E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524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/>
          <a:lstStyle/>
          <a:p>
            <a:r>
              <a:rPr lang="en-US" dirty="0" smtClean="0"/>
              <a:t>2015 National Emissions Inventory Conference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295400" y="4267200"/>
            <a:ext cx="6705600" cy="2209800"/>
          </a:xfrm>
        </p:spPr>
        <p:txBody>
          <a:bodyPr/>
          <a:lstStyle/>
          <a:p>
            <a:r>
              <a:rPr lang="en-US" sz="2000" dirty="0" smtClean="0"/>
              <a:t>Deborah Jordan</a:t>
            </a:r>
          </a:p>
          <a:p>
            <a:r>
              <a:rPr lang="en-US" sz="2000" dirty="0" smtClean="0"/>
              <a:t>Air Division Director</a:t>
            </a:r>
          </a:p>
          <a:p>
            <a:r>
              <a:rPr lang="en-US" sz="2000" dirty="0"/>
              <a:t>U.S. </a:t>
            </a:r>
            <a:r>
              <a:rPr lang="en-US" sz="2000" dirty="0" smtClean="0"/>
              <a:t>EPA </a:t>
            </a:r>
            <a:r>
              <a:rPr lang="en-US" sz="2000" dirty="0"/>
              <a:t>Region </a:t>
            </a:r>
            <a:r>
              <a:rPr lang="en-US" sz="2000" dirty="0" smtClean="0"/>
              <a:t>9</a:t>
            </a:r>
          </a:p>
          <a:p>
            <a:endParaRPr lang="en-US" dirty="0" smtClean="0"/>
          </a:p>
          <a:p>
            <a:r>
              <a:rPr lang="en-US" sz="2000" dirty="0" smtClean="0"/>
              <a:t>April 14, 2015</a:t>
            </a:r>
            <a:endParaRPr lang="en-US" sz="2000" dirty="0"/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57200" y="180108"/>
            <a:ext cx="8305800" cy="682625"/>
            <a:chOff x="457200" y="304800"/>
            <a:chExt cx="8305800" cy="682625"/>
          </a:xfrm>
        </p:grpSpPr>
        <p:sp>
          <p:nvSpPr>
            <p:cNvPr id="10" name="TextBox 9"/>
            <p:cNvSpPr txBox="1"/>
            <p:nvPr/>
          </p:nvSpPr>
          <p:spPr>
            <a:xfrm>
              <a:off x="457200" y="685800"/>
              <a:ext cx="8305800" cy="138499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 rtlCol="0">
              <a:spAutoFit/>
            </a:bodyPr>
            <a:lstStyle/>
            <a:p>
              <a:pPr algn="r"/>
              <a:endParaRPr lang="en-US" sz="3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2000" y="304800"/>
              <a:ext cx="733425" cy="682625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6400800" y="381000"/>
              <a:ext cx="2362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latin typeface="Calibri" pitchFamily="34" charset="0"/>
                  <a:cs typeface="Calibri" pitchFamily="34" charset="0"/>
                </a:rPr>
                <a:t>U.S. EPA Region 9</a:t>
              </a:r>
              <a:endParaRPr lang="en-US" sz="1600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1600"/>
            <a:ext cx="9158460" cy="366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2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2191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3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82" b="7407"/>
          <a:stretch/>
        </p:blipFill>
        <p:spPr>
          <a:xfrm>
            <a:off x="57149" y="609600"/>
            <a:ext cx="908685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36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838200"/>
            <a:ext cx="8877299" cy="531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10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6" y="533400"/>
            <a:ext cx="8877300" cy="591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2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6686" r="898" b="16050"/>
          <a:stretch/>
        </p:blipFill>
        <p:spPr>
          <a:xfrm>
            <a:off x="0" y="857250"/>
            <a:ext cx="9144000" cy="53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29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8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3000" y="-857250"/>
            <a:ext cx="1143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2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50" y="1121755"/>
            <a:ext cx="8861451" cy="452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0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3831" t="23054" b="-2318"/>
          <a:stretch/>
        </p:blipFill>
        <p:spPr>
          <a:xfrm>
            <a:off x="152400" y="152400"/>
            <a:ext cx="887247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9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2" y="304800"/>
            <a:ext cx="903323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17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0" y="533400"/>
            <a:ext cx="8941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9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52400"/>
            <a:ext cx="8636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1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"/>
            <a:ext cx="9031905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" y="1664493"/>
            <a:ext cx="8648006" cy="361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4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6" y="228600"/>
            <a:ext cx="9035347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6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12" y="152400"/>
            <a:ext cx="9038739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8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702593"/>
            <a:ext cx="8817769" cy="368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3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04800"/>
            <a:ext cx="8369300" cy="624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7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299" y="2736849"/>
            <a:ext cx="5918201" cy="30575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426" y="1437425"/>
            <a:ext cx="3090125" cy="309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3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04799"/>
            <a:ext cx="7772400" cy="582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7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9788"/>
              </p:ext>
            </p:extLst>
          </p:nvPr>
        </p:nvGraphicFramePr>
        <p:xfrm>
          <a:off x="242755" y="293687"/>
          <a:ext cx="8658490" cy="627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2" descr="C:\Users\MKURPIUS\AppData\Local\Microsoft\Windows\Temporary Internet Files\Content.IE5\UN8XABGX\MC90035118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657600"/>
            <a:ext cx="341768" cy="380819"/>
          </a:xfrm>
          <a:prstGeom prst="rect">
            <a:avLst/>
          </a:prstGeom>
          <a:noFill/>
        </p:spPr>
      </p:pic>
      <p:pic>
        <p:nvPicPr>
          <p:cNvPr id="5" name="Picture 2" descr="C:\Users\MKURPIUS\AppData\Local\Microsoft\Windows\Temporary Internet Files\Content.IE5\UN8XABGX\MC90035118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495800"/>
            <a:ext cx="341768" cy="3808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85922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Chart bld="series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FC0292-8D59-40DE-BAF6-4EE7FC9431E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28600" y="180108"/>
            <a:ext cx="8534400" cy="682625"/>
            <a:chOff x="457200" y="304800"/>
            <a:chExt cx="8305800" cy="682625"/>
          </a:xfrm>
        </p:grpSpPr>
        <p:sp>
          <p:nvSpPr>
            <p:cNvPr id="6" name="TextBox 5"/>
            <p:cNvSpPr txBox="1"/>
            <p:nvPr/>
          </p:nvSpPr>
          <p:spPr>
            <a:xfrm>
              <a:off x="457200" y="685800"/>
              <a:ext cx="8305800" cy="138499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 rtlCol="0">
              <a:spAutoFit/>
            </a:bodyPr>
            <a:lstStyle/>
            <a:p>
              <a:pPr algn="r"/>
              <a:endParaRPr lang="en-US" sz="3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7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2000" y="304800"/>
              <a:ext cx="733425" cy="682625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6400800" y="381000"/>
              <a:ext cx="2362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latin typeface="Calibri" pitchFamily="34" charset="0"/>
                  <a:cs typeface="Calibri" pitchFamily="34" charset="0"/>
                </a:rPr>
                <a:t>U.S. EPA Region 9</a:t>
              </a:r>
              <a:endParaRPr lang="en-US" sz="1600" dirty="0"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5" y="897082"/>
            <a:ext cx="7714129" cy="596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83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883" y="2133600"/>
            <a:ext cx="8229600" cy="5794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3CEB8-A76E-457E-AFEF-102694F55A1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457200" y="304800"/>
            <a:ext cx="8305800" cy="682625"/>
            <a:chOff x="457200" y="304800"/>
            <a:chExt cx="8305800" cy="682625"/>
          </a:xfrm>
        </p:grpSpPr>
        <p:sp>
          <p:nvSpPr>
            <p:cNvPr id="7" name="TextBox 6"/>
            <p:cNvSpPr txBox="1"/>
            <p:nvPr/>
          </p:nvSpPr>
          <p:spPr>
            <a:xfrm>
              <a:off x="457200" y="685800"/>
              <a:ext cx="8305800" cy="138499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 rtlCol="0">
              <a:spAutoFit/>
            </a:bodyPr>
            <a:lstStyle/>
            <a:p>
              <a:pPr algn="r"/>
              <a:endParaRPr lang="en-US" sz="3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8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2000" y="304800"/>
              <a:ext cx="733425" cy="682625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6400800" y="381000"/>
              <a:ext cx="2362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latin typeface="Calibri" pitchFamily="34" charset="0"/>
                  <a:cs typeface="Calibri" pitchFamily="34" charset="0"/>
                </a:rPr>
                <a:t>U.S. EPA Region 9</a:t>
              </a:r>
              <a:endParaRPr lang="en-US" sz="1600" dirty="0"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30" y="1079533"/>
            <a:ext cx="8364170" cy="47878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1722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Bar graph shows emission inventory data.  Line graph shows monitoring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9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" y="533400"/>
            <a:ext cx="9093200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59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35991</TotalTime>
  <Words>491</Words>
  <Application>Microsoft Office PowerPoint</Application>
  <PresentationFormat>On-screen Show (4:3)</PresentationFormat>
  <Paragraphs>82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Default Design</vt:lpstr>
      <vt:lpstr>Office Theme</vt:lpstr>
      <vt:lpstr>2015 National Emissions Inventory Conference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EPA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of Lead Comments</dc:title>
  <dc:creator>ctsuser</dc:creator>
  <cp:lastModifiedBy>Jordan, Deborah</cp:lastModifiedBy>
  <cp:revision>479</cp:revision>
  <cp:lastPrinted>2015-03-26T14:47:56Z</cp:lastPrinted>
  <dcterms:created xsi:type="dcterms:W3CDTF">2010-03-05T16:27:23Z</dcterms:created>
  <dcterms:modified xsi:type="dcterms:W3CDTF">2015-04-14T04:02:13Z</dcterms:modified>
</cp:coreProperties>
</file>