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6" r:id="rId1"/>
  </p:sldMasterIdLst>
  <p:notesMasterIdLst>
    <p:notesMasterId r:id="rId28"/>
  </p:notesMasterIdLst>
  <p:handoutMasterIdLst>
    <p:handoutMasterId r:id="rId29"/>
  </p:handoutMasterIdLst>
  <p:sldIdLst>
    <p:sldId id="1118" r:id="rId2"/>
    <p:sldId id="1195" r:id="rId3"/>
    <p:sldId id="1330" r:id="rId4"/>
    <p:sldId id="1325" r:id="rId5"/>
    <p:sldId id="1326" r:id="rId6"/>
    <p:sldId id="1256" r:id="rId7"/>
    <p:sldId id="1301" r:id="rId8"/>
    <p:sldId id="1335" r:id="rId9"/>
    <p:sldId id="1304" r:id="rId10"/>
    <p:sldId id="1319" r:id="rId11"/>
    <p:sldId id="1303" r:id="rId12"/>
    <p:sldId id="1332" r:id="rId13"/>
    <p:sldId id="1327" r:id="rId14"/>
    <p:sldId id="1337" r:id="rId15"/>
    <p:sldId id="1329" r:id="rId16"/>
    <p:sldId id="1333" r:id="rId17"/>
    <p:sldId id="1331" r:id="rId18"/>
    <p:sldId id="1336" r:id="rId19"/>
    <p:sldId id="1338" r:id="rId20"/>
    <p:sldId id="1339" r:id="rId21"/>
    <p:sldId id="1340" r:id="rId22"/>
    <p:sldId id="1341" r:id="rId23"/>
    <p:sldId id="1322" r:id="rId24"/>
    <p:sldId id="1342" r:id="rId25"/>
    <p:sldId id="1344" r:id="rId26"/>
    <p:sldId id="1315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A8F58"/>
    <a:srgbClr val="708DC6"/>
    <a:srgbClr val="D9F1FF"/>
    <a:srgbClr val="E1F4FF"/>
    <a:srgbClr val="FFCC00"/>
    <a:srgbClr val="FF3300"/>
    <a:srgbClr val="447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 autoAdjust="0"/>
    <p:restoredTop sz="96187" autoAdjust="0"/>
  </p:normalViewPr>
  <p:slideViewPr>
    <p:cSldViewPr snapToGrid="0">
      <p:cViewPr>
        <p:scale>
          <a:sx n="86" d="100"/>
          <a:sy n="86" d="100"/>
        </p:scale>
        <p:origin x="-2340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685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20" d="100"/>
          <a:sy n="120" d="100"/>
        </p:scale>
        <p:origin x="-1062" y="84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1818TDCEC009\OAR-OAP-DEX\CCD\GGRB\Subpart%20W\Data%20Analysis\Excel%20Files\data_summary_pubRY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2013 Reported Emissions by Greenhouse Gas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3965932022316331"/>
          <c:y val="0.17940732047899793"/>
          <c:w val="0.61844880570833172"/>
          <c:h val="0.6438649920826012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G_Seg_GHG!$B$18</c:f>
              <c:strCache>
                <c:ptCount val="1"/>
                <c:pt idx="0">
                  <c:v>CO₂ Emissions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G_Seg_GHG!$A$19:$A$27</c:f>
              <c:strCache>
                <c:ptCount val="9"/>
                <c:pt idx="0">
                  <c:v>Other Oil and Gas Combustion</c:v>
                </c:pt>
                <c:pt idx="1">
                  <c:v>LNG Storage</c:v>
                </c:pt>
                <c:pt idx="2">
                  <c:v>LNG Import/Export</c:v>
                </c:pt>
                <c:pt idx="3">
                  <c:v>Natural Gas Distribution</c:v>
                </c:pt>
                <c:pt idx="4">
                  <c:v>Underground Natural Gas Storage</c:v>
                </c:pt>
                <c:pt idx="5">
                  <c:v>Natural Gas Transmission</c:v>
                </c:pt>
                <c:pt idx="6">
                  <c:v>Natural Gas Processing</c:v>
                </c:pt>
                <c:pt idx="7">
                  <c:v>Offshore Production</c:v>
                </c:pt>
                <c:pt idx="8">
                  <c:v>Onshore Production</c:v>
                </c:pt>
              </c:strCache>
            </c:strRef>
          </c:cat>
          <c:val>
            <c:numRef>
              <c:f>G_Seg_GHG!$B$19:$B$27</c:f>
              <c:numCache>
                <c:formatCode>#,##0</c:formatCode>
                <c:ptCount val="9"/>
                <c:pt idx="0">
                  <c:v>24.577922419999979</c:v>
                </c:pt>
                <c:pt idx="1">
                  <c:v>2.22907E-2</c:v>
                </c:pt>
                <c:pt idx="2">
                  <c:v>0.31490389999999996</c:v>
                </c:pt>
                <c:pt idx="3">
                  <c:v>0.30924129999999983</c:v>
                </c:pt>
                <c:pt idx="4">
                  <c:v>0.86413690999999981</c:v>
                </c:pt>
                <c:pt idx="5">
                  <c:v>18.185824990900016</c:v>
                </c:pt>
                <c:pt idx="6">
                  <c:v>55.447462625316945</c:v>
                </c:pt>
                <c:pt idx="7">
                  <c:v>4.7645394000000003</c:v>
                </c:pt>
                <c:pt idx="8">
                  <c:v>45.613289812322897</c:v>
                </c:pt>
              </c:numCache>
            </c:numRef>
          </c:val>
        </c:ser>
        <c:ser>
          <c:idx val="1"/>
          <c:order val="1"/>
          <c:tx>
            <c:strRef>
              <c:f>G_Seg_GHG!$C$18</c:f>
              <c:strCache>
                <c:ptCount val="1"/>
                <c:pt idx="0">
                  <c:v>CH₄ Emissions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G_Seg_GHG!$A$19:$A$27</c:f>
              <c:strCache>
                <c:ptCount val="9"/>
                <c:pt idx="0">
                  <c:v>Other Oil and Gas Combustion</c:v>
                </c:pt>
                <c:pt idx="1">
                  <c:v>LNG Storage</c:v>
                </c:pt>
                <c:pt idx="2">
                  <c:v>LNG Import/Export</c:v>
                </c:pt>
                <c:pt idx="3">
                  <c:v>Natural Gas Distribution</c:v>
                </c:pt>
                <c:pt idx="4">
                  <c:v>Underground Natural Gas Storage</c:v>
                </c:pt>
                <c:pt idx="5">
                  <c:v>Natural Gas Transmission</c:v>
                </c:pt>
                <c:pt idx="6">
                  <c:v>Natural Gas Processing</c:v>
                </c:pt>
                <c:pt idx="7">
                  <c:v>Offshore Production</c:v>
                </c:pt>
                <c:pt idx="8">
                  <c:v>Onshore Production</c:v>
                </c:pt>
              </c:strCache>
            </c:strRef>
          </c:cat>
          <c:val>
            <c:numRef>
              <c:f>G_Seg_GHG!$C$19:$C$27</c:f>
              <c:numCache>
                <c:formatCode>#,##0</c:formatCode>
                <c:ptCount val="9"/>
                <c:pt idx="0">
                  <c:v>1.3149950000000002E-2</c:v>
                </c:pt>
                <c:pt idx="1">
                  <c:v>5.0960999999999992E-3</c:v>
                </c:pt>
                <c:pt idx="2">
                  <c:v>6.9025199999999995E-2</c:v>
                </c:pt>
                <c:pt idx="3">
                  <c:v>14.795305299999992</c:v>
                </c:pt>
                <c:pt idx="4">
                  <c:v>0.46957954400000013</c:v>
                </c:pt>
                <c:pt idx="5">
                  <c:v>4.5214538340000008</c:v>
                </c:pt>
                <c:pt idx="6">
                  <c:v>3.6136414707372984</c:v>
                </c:pt>
                <c:pt idx="7">
                  <c:v>1.46746095</c:v>
                </c:pt>
                <c:pt idx="8">
                  <c:v>48.788018459999847</c:v>
                </c:pt>
              </c:numCache>
            </c:numRef>
          </c:val>
        </c:ser>
        <c:ser>
          <c:idx val="2"/>
          <c:order val="2"/>
          <c:tx>
            <c:strRef>
              <c:f>G_Seg_GHG!$D$18</c:f>
              <c:strCache>
                <c:ptCount val="1"/>
                <c:pt idx="0">
                  <c:v>N₂O Emissions</c:v>
                </c:pt>
              </c:strCache>
            </c:strRef>
          </c:tx>
          <c:invertIfNegative val="0"/>
          <c:cat>
            <c:strRef>
              <c:f>G_Seg_GHG!$A$19:$A$27</c:f>
              <c:strCache>
                <c:ptCount val="9"/>
                <c:pt idx="0">
                  <c:v>Other Oil and Gas Combustion</c:v>
                </c:pt>
                <c:pt idx="1">
                  <c:v>LNG Storage</c:v>
                </c:pt>
                <c:pt idx="2">
                  <c:v>LNG Import/Export</c:v>
                </c:pt>
                <c:pt idx="3">
                  <c:v>Natural Gas Distribution</c:v>
                </c:pt>
                <c:pt idx="4">
                  <c:v>Underground Natural Gas Storage</c:v>
                </c:pt>
                <c:pt idx="5">
                  <c:v>Natural Gas Transmission</c:v>
                </c:pt>
                <c:pt idx="6">
                  <c:v>Natural Gas Processing</c:v>
                </c:pt>
                <c:pt idx="7">
                  <c:v>Offshore Production</c:v>
                </c:pt>
                <c:pt idx="8">
                  <c:v>Onshore Production</c:v>
                </c:pt>
              </c:strCache>
            </c:strRef>
          </c:cat>
          <c:val>
            <c:numRef>
              <c:f>G_Seg_GHG!$D$19:$D$27</c:f>
              <c:numCache>
                <c:formatCode>#,##0</c:formatCode>
                <c:ptCount val="9"/>
                <c:pt idx="0">
                  <c:v>1.8887239999999968E-2</c:v>
                </c:pt>
                <c:pt idx="1">
                  <c:v>1.2814E-5</c:v>
                </c:pt>
                <c:pt idx="2">
                  <c:v>1.76523248E-4</c:v>
                </c:pt>
                <c:pt idx="3">
                  <c:v>7.5491999999999974E-5</c:v>
                </c:pt>
                <c:pt idx="4">
                  <c:v>5.2984399999999991E-4</c:v>
                </c:pt>
                <c:pt idx="5">
                  <c:v>1.0258875999999976E-2</c:v>
                </c:pt>
                <c:pt idx="6">
                  <c:v>2.482681852289997E-2</c:v>
                </c:pt>
                <c:pt idx="7">
                  <c:v>4.7467059999999964E-3</c:v>
                </c:pt>
                <c:pt idx="8">
                  <c:v>4.3635966999999817E-2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2906240"/>
        <c:axId val="68655872"/>
      </c:barChart>
      <c:catAx>
        <c:axId val="72906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8655872"/>
        <c:crosses val="autoZero"/>
        <c:auto val="1"/>
        <c:lblAlgn val="ctr"/>
        <c:lblOffset val="100"/>
        <c:noMultiLvlLbl val="0"/>
      </c:catAx>
      <c:valAx>
        <c:axId val="6865587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Emissions, MMT CO2e</a:t>
                </a:r>
              </a:p>
            </c:rich>
          </c:tx>
          <c:layout>
            <c:manualLayout>
              <c:xMode val="edge"/>
              <c:yMode val="edge"/>
              <c:x val="0.54293273436974221"/>
              <c:y val="0.9084167371640529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7290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64239834342365"/>
          <c:y val="0.58676612288222696"/>
          <c:w val="0.1598065128793574"/>
          <c:h val="0.23715296243707243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</c:legend>
    <c:plotVisOnly val="1"/>
    <c:dispBlanksAs val="gap"/>
    <c:showDLblsOverMax val="0"/>
  </c:chart>
  <c:spPr>
    <a:ln w="12700">
      <a:solidFill>
        <a:schemeClr val="accent1"/>
      </a:solidFill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6C299-5E1D-419A-9D4F-AEBFE62C67A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499DFC5-0F29-415B-8CBA-EC6E60EBEFE7}">
      <dgm:prSet phldrT="[Text]" custT="1"/>
      <dgm:spPr>
        <a:solidFill>
          <a:schemeClr val="accent6">
            <a:lumMod val="60000"/>
            <a:lumOff val="40000"/>
            <a:alpha val="80000"/>
          </a:schemeClr>
        </a:solidFill>
      </dgm:spPr>
      <dgm:t>
        <a:bodyPr/>
        <a:lstStyle/>
        <a:p>
          <a:r>
            <a:rPr lang="en-US" sz="2400" b="1" dirty="0" smtClean="0">
              <a:latin typeface="Candara" panose="020E0502030303020204" pitchFamily="34" charset="0"/>
            </a:rPr>
            <a:t>Direct Use</a:t>
          </a:r>
          <a:endParaRPr lang="en-US" sz="2400" b="1" dirty="0">
            <a:latin typeface="Candara" panose="020E0502030303020204" pitchFamily="34" charset="0"/>
          </a:endParaRPr>
        </a:p>
      </dgm:t>
    </dgm:pt>
    <dgm:pt modelId="{17912D67-53BC-4773-BC68-2A799AFC0B7F}" type="parTrans" cxnId="{04E36483-A661-4C21-8BFC-9A87DE9324B7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1005C4B4-B5D3-4ACD-8E16-21E9584CCC30}" type="sibTrans" cxnId="{04E36483-A661-4C21-8BFC-9A87DE9324B7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30C45DC4-539E-4D70-A948-05A9AEA690D4}">
      <dgm:prSet phldrT="[Text]" custT="1"/>
      <dgm:spPr/>
      <dgm:t>
        <a:bodyPr/>
        <a:lstStyle/>
        <a:p>
          <a:pPr marL="228600" indent="-228600"/>
          <a:r>
            <a:rPr lang="en-US" sz="2000" b="1" dirty="0" smtClean="0">
              <a:latin typeface="Candara" panose="020E0502030303020204" pitchFamily="34" charset="0"/>
            </a:rPr>
            <a:t>Replace the entire estimate - </a:t>
          </a:r>
          <a:r>
            <a:rPr lang="en-US" sz="1800" dirty="0" smtClean="0">
              <a:latin typeface="Candara" panose="020E0502030303020204" pitchFamily="34" charset="0"/>
            </a:rPr>
            <a:t>e.g., categories where the Reporting Program has complete coverage</a:t>
          </a:r>
          <a:endParaRPr lang="en-US" sz="2000" b="1" dirty="0">
            <a:latin typeface="Candara" panose="020E0502030303020204" pitchFamily="34" charset="0"/>
          </a:endParaRPr>
        </a:p>
      </dgm:t>
    </dgm:pt>
    <dgm:pt modelId="{A0C60727-8D30-4014-9FE8-0ACF3E8BEEB8}" type="parTrans" cxnId="{FCB35DBB-C290-4420-AA13-BF6EF7D82C2A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DD84BA67-4134-460F-B2D6-0E4E31645D6E}" type="sibTrans" cxnId="{FCB35DBB-C290-4420-AA13-BF6EF7D82C2A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59FAE24B-85D5-473A-8D21-77C43AE80D0F}">
      <dgm:prSet phldrT="[Text]" custT="1"/>
      <dgm:spPr>
        <a:solidFill>
          <a:schemeClr val="accent1">
            <a:lumMod val="40000"/>
            <a:lumOff val="60000"/>
            <a:alpha val="96000"/>
          </a:schemeClr>
        </a:solidFill>
      </dgm:spPr>
      <dgm:t>
        <a:bodyPr/>
        <a:lstStyle/>
        <a:p>
          <a:r>
            <a:rPr lang="en-US" sz="2400" b="1" dirty="0" smtClean="0">
              <a:latin typeface="Candara" panose="020E0502030303020204" pitchFamily="34" charset="0"/>
            </a:rPr>
            <a:t>Indirect Use for Calculations (Non-CBI)</a:t>
          </a:r>
          <a:endParaRPr lang="en-US" sz="2400" b="1" dirty="0">
            <a:latin typeface="Candara" panose="020E0502030303020204" pitchFamily="34" charset="0"/>
          </a:endParaRPr>
        </a:p>
      </dgm:t>
    </dgm:pt>
    <dgm:pt modelId="{2CE365C4-4622-4EAC-AC44-0CB567B38DC8}" type="parTrans" cxnId="{5BB84398-B244-46D6-B770-B59DDC76188B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D6F8C3E4-FC44-41A0-AA5F-F206ECBC57DC}" type="sibTrans" cxnId="{5BB84398-B244-46D6-B770-B59DDC76188B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E0659427-01FA-4835-B0BA-FE160CD5EBC6}">
      <dgm:prSet custT="1"/>
      <dgm:spPr/>
      <dgm:t>
        <a:bodyPr/>
        <a:lstStyle/>
        <a:p>
          <a:pPr marL="457200" indent="-222250"/>
          <a:r>
            <a:rPr lang="en-US" sz="1800" b="0" baseline="0" dirty="0" smtClean="0">
              <a:solidFill>
                <a:schemeClr val="tx1"/>
              </a:solidFill>
              <a:latin typeface="Candara" panose="020E0502030303020204" pitchFamily="34" charset="0"/>
              <a:cs typeface="Times New Roman" pitchFamily="18" charset="0"/>
            </a:rPr>
            <a:t>Semiconductor Manufacture, Magnesium Production and Processing, Refineries</a:t>
          </a:r>
          <a:endParaRPr lang="en-US" sz="1800" b="1" i="1" dirty="0" smtClean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D3A72F13-EDFE-4F76-AE72-A8C491A416BE}" type="parTrans" cxnId="{FBDDD6CA-37CA-4400-B32E-7A001B0D635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C3EAD198-8BD3-4D70-97EA-0B6062526AA4}" type="sibTrans" cxnId="{FBDDD6CA-37CA-4400-B32E-7A001B0D635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4333F40A-D5E9-4CFB-9CEB-C63DF7B2CB34}">
      <dgm:prSet phldrT="[Text]" custT="1"/>
      <dgm:spPr/>
      <dgm:t>
        <a:bodyPr/>
        <a:lstStyle/>
        <a:p>
          <a:pPr marL="57150" indent="0"/>
          <a:endParaRPr lang="en-US" sz="800" b="1" dirty="0">
            <a:latin typeface="Candara" panose="020E0502030303020204" pitchFamily="34" charset="0"/>
          </a:endParaRPr>
        </a:p>
      </dgm:t>
    </dgm:pt>
    <dgm:pt modelId="{B6628D84-744E-4226-A7D3-EA7BF85B09E0}" type="parTrans" cxnId="{7A71DB68-631E-4CA6-A26F-B0021E57EAF7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F888CF01-0D74-4FC8-BB70-A6D182EB9AD4}" type="sibTrans" cxnId="{7A71DB68-631E-4CA6-A26F-B0021E57EAF7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76779355-CF2C-4ED9-9FFA-9F5C4770966D}">
      <dgm:prSet custT="1"/>
      <dgm:spPr>
        <a:solidFill>
          <a:schemeClr val="accent3">
            <a:lumMod val="60000"/>
            <a:lumOff val="40000"/>
            <a:alpha val="68000"/>
          </a:schemeClr>
        </a:solidFill>
      </dgm:spPr>
      <dgm:t>
        <a:bodyPr/>
        <a:lstStyle/>
        <a:p>
          <a:r>
            <a:rPr lang="en-US" sz="2400" b="1" dirty="0" smtClean="0">
              <a:latin typeface="Candara" panose="020E0502030303020204" pitchFamily="34" charset="0"/>
            </a:rPr>
            <a:t>Indirect Use for QA/QC</a:t>
          </a:r>
        </a:p>
      </dgm:t>
    </dgm:pt>
    <dgm:pt modelId="{FA931DC3-C964-4E57-8B3A-AA44F05AFF4A}" type="parTrans" cxnId="{E02AB42D-6577-4921-BA7E-EB00E0C55212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0079EAB6-944C-4751-B343-2082F532BFEB}" type="sibTrans" cxnId="{E02AB42D-6577-4921-BA7E-EB00E0C55212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0DC348DC-5E89-4196-A42D-A46D6AAA0C58}">
      <dgm:prSet custT="1"/>
      <dgm:spPr/>
      <dgm:t>
        <a:bodyPr/>
        <a:lstStyle/>
        <a:p>
          <a:pPr marL="228600" indent="0"/>
          <a:endParaRPr lang="en-US" sz="2000" b="1" dirty="0" smtClean="0">
            <a:latin typeface="Candara" panose="020E0502030303020204" pitchFamily="34" charset="0"/>
          </a:endParaRPr>
        </a:p>
      </dgm:t>
    </dgm:pt>
    <dgm:pt modelId="{2204B122-F786-4CCC-BBD1-B16CC06F17B5}" type="sibTrans" cxnId="{4480BFD2-55D0-4992-94FA-1411CFD1FD69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E245E741-37A2-4CA4-9F64-41CA57E4B698}" type="parTrans" cxnId="{4480BFD2-55D0-4992-94FA-1411CFD1FD69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C8C6A5E2-2193-4CC5-9D2C-8B1305F46484}">
      <dgm:prSet custT="1"/>
      <dgm:spPr/>
      <dgm:t>
        <a:bodyPr/>
        <a:lstStyle/>
        <a:p>
          <a:pPr marL="228600" indent="-228600"/>
          <a:r>
            <a:rPr lang="en-US" sz="1800" b="1" dirty="0" smtClean="0">
              <a:latin typeface="Candara" panose="020E0502030303020204" pitchFamily="34" charset="0"/>
            </a:rPr>
            <a:t>General QA/QC on a national estimate</a:t>
          </a:r>
        </a:p>
      </dgm:t>
    </dgm:pt>
    <dgm:pt modelId="{EE303477-38D7-4F2F-B307-600D1D711897}" type="sibTrans" cxnId="{C32ACC94-19DD-4676-B418-42B31E0FA2D5}">
      <dgm:prSet/>
      <dgm:spPr/>
      <dgm:t>
        <a:bodyPr/>
        <a:lstStyle/>
        <a:p>
          <a:endParaRPr lang="en-US"/>
        </a:p>
      </dgm:t>
    </dgm:pt>
    <dgm:pt modelId="{E14AE12F-481D-4BC4-9A41-F8BDB08774BA}" type="parTrans" cxnId="{C32ACC94-19DD-4676-B418-42B31E0FA2D5}">
      <dgm:prSet/>
      <dgm:spPr/>
      <dgm:t>
        <a:bodyPr/>
        <a:lstStyle/>
        <a:p>
          <a:endParaRPr lang="en-US"/>
        </a:p>
      </dgm:t>
    </dgm:pt>
    <dgm:pt modelId="{A92C9C7C-6774-4F6A-8447-EEA9A72E68A3}">
      <dgm:prSet custT="1"/>
      <dgm:spPr/>
      <dgm:t>
        <a:bodyPr/>
        <a:lstStyle/>
        <a:p>
          <a:pPr marL="228600" indent="-228600"/>
          <a:endParaRPr lang="en-US" sz="1800" b="1" dirty="0" smtClean="0">
            <a:latin typeface="Candara" panose="020E0502030303020204" pitchFamily="34" charset="0"/>
          </a:endParaRPr>
        </a:p>
      </dgm:t>
    </dgm:pt>
    <dgm:pt modelId="{F9105D9D-EE02-49D9-8284-DC5B1AE000A3}" type="sibTrans" cxnId="{D74C5B87-6787-448B-A9B2-44E3F22818DA}">
      <dgm:prSet/>
      <dgm:spPr/>
      <dgm:t>
        <a:bodyPr/>
        <a:lstStyle/>
        <a:p>
          <a:endParaRPr lang="en-US"/>
        </a:p>
      </dgm:t>
    </dgm:pt>
    <dgm:pt modelId="{899C2D0F-F373-46A6-B1B4-B8DDF2DB6A49}" type="parTrans" cxnId="{D74C5B87-6787-448B-A9B2-44E3F22818DA}">
      <dgm:prSet/>
      <dgm:spPr/>
      <dgm:t>
        <a:bodyPr/>
        <a:lstStyle/>
        <a:p>
          <a:endParaRPr lang="en-US"/>
        </a:p>
      </dgm:t>
    </dgm:pt>
    <dgm:pt modelId="{FAAA06AC-24FF-45FB-A014-38D78CC3EC6D}">
      <dgm:prSet custT="1"/>
      <dgm:spPr/>
      <dgm:t>
        <a:bodyPr/>
        <a:lstStyle/>
        <a:p>
          <a:pPr marL="228600" indent="-228600"/>
          <a:endParaRPr lang="en-US" sz="1800" b="1" dirty="0" smtClean="0">
            <a:latin typeface="Candara" panose="020E0502030303020204" pitchFamily="34" charset="0"/>
          </a:endParaRPr>
        </a:p>
      </dgm:t>
    </dgm:pt>
    <dgm:pt modelId="{321F1595-4F9D-4BFA-9DEC-5007D6665651}" type="sibTrans" cxnId="{693FC069-5FAF-4CCA-ABB9-9C6AA306E332}">
      <dgm:prSet/>
      <dgm:spPr/>
      <dgm:t>
        <a:bodyPr/>
        <a:lstStyle/>
        <a:p>
          <a:endParaRPr lang="en-US"/>
        </a:p>
      </dgm:t>
    </dgm:pt>
    <dgm:pt modelId="{7FCA3F3A-6BD4-47C7-864E-04A368FE959D}" type="parTrans" cxnId="{693FC069-5FAF-4CCA-ABB9-9C6AA306E332}">
      <dgm:prSet/>
      <dgm:spPr/>
      <dgm:t>
        <a:bodyPr/>
        <a:lstStyle/>
        <a:p>
          <a:endParaRPr lang="en-US"/>
        </a:p>
      </dgm:t>
    </dgm:pt>
    <dgm:pt modelId="{35CA91D7-501C-4FF6-8D61-19EFB6A0F94F}">
      <dgm:prSet custT="1"/>
      <dgm:spPr/>
      <dgm:t>
        <a:bodyPr/>
        <a:lstStyle/>
        <a:p>
          <a:pPr marL="228600" indent="-228600"/>
          <a:r>
            <a:rPr lang="en-US" sz="1800" b="1" dirty="0" smtClean="0">
              <a:latin typeface="Candara" panose="020E0502030303020204" pitchFamily="34" charset="0"/>
            </a:rPr>
            <a:t>Disaggregate national estimates to show more detail:  </a:t>
          </a:r>
          <a:r>
            <a:rPr lang="en-US" sz="1800" b="0" i="0" dirty="0" smtClean="0">
              <a:solidFill>
                <a:schemeClr val="tx1"/>
              </a:solidFill>
              <a:latin typeface="Candara" panose="020E0502030303020204" pitchFamily="34" charset="0"/>
            </a:rPr>
            <a:t>Industrial sector fossil fuel combustion</a:t>
          </a:r>
          <a:endParaRPr lang="en-US" sz="1800" b="1" dirty="0" smtClean="0">
            <a:latin typeface="Candara" panose="020E0502030303020204" pitchFamily="34" charset="0"/>
          </a:endParaRPr>
        </a:p>
      </dgm:t>
    </dgm:pt>
    <dgm:pt modelId="{1478F29E-B5FE-4E9C-83CE-BCC264DAC60D}" type="sibTrans" cxnId="{8854EECB-BD34-46CD-BAEC-B7CAB1C82FF8}">
      <dgm:prSet/>
      <dgm:spPr/>
      <dgm:t>
        <a:bodyPr/>
        <a:lstStyle/>
        <a:p>
          <a:endParaRPr lang="en-US"/>
        </a:p>
      </dgm:t>
    </dgm:pt>
    <dgm:pt modelId="{ACC5291E-7D93-4D6C-977B-4A13157FC999}" type="parTrans" cxnId="{8854EECB-BD34-46CD-BAEC-B7CAB1C82FF8}">
      <dgm:prSet/>
      <dgm:spPr/>
      <dgm:t>
        <a:bodyPr/>
        <a:lstStyle/>
        <a:p>
          <a:endParaRPr lang="en-US"/>
        </a:p>
      </dgm:t>
    </dgm:pt>
    <dgm:pt modelId="{3BE7BC38-C711-42BB-A996-63E9D0EC236E}">
      <dgm:prSet custT="1"/>
      <dgm:spPr/>
      <dgm:t>
        <a:bodyPr/>
        <a:lstStyle/>
        <a:p>
          <a:pPr marL="228600" indent="-228600"/>
          <a:r>
            <a:rPr lang="en-US" sz="1800" b="1" dirty="0" smtClean="0">
              <a:latin typeface="Candara" panose="020E0502030303020204" pitchFamily="34" charset="0"/>
            </a:rPr>
            <a:t>Develop </a:t>
          </a:r>
          <a:r>
            <a:rPr lang="en-US" sz="1800" b="1" dirty="0" smtClean="0">
              <a:solidFill>
                <a:schemeClr val="tx1"/>
              </a:solidFill>
              <a:latin typeface="Candara" panose="020E0502030303020204" pitchFamily="34" charset="0"/>
            </a:rPr>
            <a:t>more accurate emission factors based on GHGRP data</a:t>
          </a:r>
          <a:r>
            <a:rPr lang="en-US" sz="1800" b="1" dirty="0" smtClean="0">
              <a:latin typeface="Candara" panose="020E0502030303020204" pitchFamily="34" charset="0"/>
            </a:rPr>
            <a:t>: </a:t>
          </a:r>
          <a:r>
            <a:rPr lang="en-US" sz="1800" b="0" dirty="0" smtClean="0">
              <a:latin typeface="Candara" panose="020E0502030303020204" pitchFamily="34" charset="0"/>
            </a:rPr>
            <a:t>Landfills, Wastewater Treatment (Industrial)</a:t>
          </a:r>
          <a:r>
            <a:rPr lang="en-US" sz="1800" b="0" i="0" dirty="0" smtClean="0">
              <a:latin typeface="Candara" panose="020E0502030303020204" pitchFamily="34" charset="0"/>
            </a:rPr>
            <a:t>, Natural Gas Systems, Petroleum Systems</a:t>
          </a:r>
          <a:endParaRPr lang="en-US" sz="1800" b="1" dirty="0" smtClean="0">
            <a:latin typeface="Candara" panose="020E0502030303020204" pitchFamily="34" charset="0"/>
          </a:endParaRPr>
        </a:p>
      </dgm:t>
    </dgm:pt>
    <dgm:pt modelId="{E5CCEB36-6A93-49D7-A0E1-458644EA7497}" type="sibTrans" cxnId="{F30E96FB-CF39-4BF9-A673-CC4C142A1115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321FD6F1-7224-4AE4-B87F-2C35DE2242A3}" type="parTrans" cxnId="{F30E96FB-CF39-4BF9-A673-CC4C142A1115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5267A569-B9BD-48A8-BCDB-595CB119D5ED}">
      <dgm:prSet phldrT="[Text]" custT="1"/>
      <dgm:spPr/>
      <dgm:t>
        <a:bodyPr/>
        <a:lstStyle/>
        <a:p>
          <a:pPr marL="57150" indent="0"/>
          <a:endParaRPr lang="en-US" sz="800" b="1" dirty="0">
            <a:latin typeface="Candara" panose="020E0502030303020204" pitchFamily="34" charset="0"/>
          </a:endParaRPr>
        </a:p>
      </dgm:t>
    </dgm:pt>
    <dgm:pt modelId="{72A902F4-EFED-49AB-9A22-009D6580FD4B}" type="sibTrans" cxnId="{EE323AB3-0D64-46C7-999E-70C98CD70F78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8F491D81-8745-435D-BFAE-BE3BC77545B3}" type="parTrans" cxnId="{EE323AB3-0D64-46C7-999E-70C98CD70F78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7C7ABBCF-E25D-43CB-81AD-A9A98F1C84CD}">
      <dgm:prSet custT="1"/>
      <dgm:spPr/>
      <dgm:t>
        <a:bodyPr/>
        <a:lstStyle/>
        <a:p>
          <a:pPr marL="228600" indent="-228600"/>
          <a:endParaRPr lang="en-US" sz="1800" b="1" dirty="0" smtClean="0">
            <a:latin typeface="Candara" panose="020E0502030303020204" pitchFamily="34" charset="0"/>
          </a:endParaRPr>
        </a:p>
      </dgm:t>
    </dgm:pt>
    <dgm:pt modelId="{9DE2AA50-140E-47C7-88A0-ED2B27B21774}" type="parTrans" cxnId="{DFFC65F6-B464-4D0E-9F76-D7971F8BCD8D}">
      <dgm:prSet/>
      <dgm:spPr/>
      <dgm:t>
        <a:bodyPr/>
        <a:lstStyle/>
        <a:p>
          <a:endParaRPr lang="en-US"/>
        </a:p>
      </dgm:t>
    </dgm:pt>
    <dgm:pt modelId="{F27E5C72-FBE8-4153-A610-1D444DEA8B24}" type="sibTrans" cxnId="{DFFC65F6-B464-4D0E-9F76-D7971F8BCD8D}">
      <dgm:prSet/>
      <dgm:spPr/>
      <dgm:t>
        <a:bodyPr/>
        <a:lstStyle/>
        <a:p>
          <a:endParaRPr lang="en-US"/>
        </a:p>
      </dgm:t>
    </dgm:pt>
    <dgm:pt modelId="{A7B47605-91E2-4611-AB91-223FB0F76192}">
      <dgm:prSet custT="1"/>
      <dgm:spPr/>
      <dgm:t>
        <a:bodyPr/>
        <a:lstStyle/>
        <a:p>
          <a:pPr marL="228600" indent="-228600"/>
          <a:r>
            <a:rPr lang="en-US" sz="1800" b="1" dirty="0" smtClean="0">
              <a:solidFill>
                <a:schemeClr val="tx1"/>
              </a:solidFill>
              <a:latin typeface="Candara" panose="020E0502030303020204" pitchFamily="34" charset="0"/>
            </a:rPr>
            <a:t>Develop updated activity data: </a:t>
          </a:r>
          <a:r>
            <a:rPr lang="en-US" sz="1800" b="0" dirty="0" smtClean="0">
              <a:solidFill>
                <a:schemeClr val="tx1"/>
              </a:solidFill>
              <a:latin typeface="Candara" panose="020E0502030303020204" pitchFamily="34" charset="0"/>
            </a:rPr>
            <a:t> Natural Gas Systems</a:t>
          </a:r>
          <a:endParaRPr lang="en-US" sz="1800" b="1" dirty="0" smtClean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6C9B0AF6-974C-4EC4-9D57-8F90209AB5CF}" type="parTrans" cxnId="{D418ABFD-3113-4261-B492-C445712FF5C3}">
      <dgm:prSet/>
      <dgm:spPr/>
      <dgm:t>
        <a:bodyPr/>
        <a:lstStyle/>
        <a:p>
          <a:endParaRPr lang="en-US"/>
        </a:p>
      </dgm:t>
    </dgm:pt>
    <dgm:pt modelId="{C4CE2250-FEA7-4388-8E71-F8A034ABA4DD}" type="sibTrans" cxnId="{D418ABFD-3113-4261-B492-C445712FF5C3}">
      <dgm:prSet/>
      <dgm:spPr/>
      <dgm:t>
        <a:bodyPr/>
        <a:lstStyle/>
        <a:p>
          <a:endParaRPr lang="en-US"/>
        </a:p>
      </dgm:t>
    </dgm:pt>
    <dgm:pt modelId="{9353D78D-CF49-463A-BF2A-D1DA3CCFB532}" type="pres">
      <dgm:prSet presAssocID="{A336C299-5E1D-419A-9D4F-AEBFE62C67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708FD1-5F05-4952-9CDE-863580B5C4CF}" type="pres">
      <dgm:prSet presAssocID="{3499DFC5-0F29-415B-8CBA-EC6E60EBEFE7}" presName="parentText" presStyleLbl="node1" presStyleIdx="0" presStyleCnt="3" custScaleY="52818" custLinFactNeighborX="-9649" custLinFactNeighborY="-11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32938-7F20-4FA8-9ACC-B1351AFDA451}" type="pres">
      <dgm:prSet presAssocID="{3499DFC5-0F29-415B-8CBA-EC6E60EBEFE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D40D8-524A-40B5-8DCB-FDB0AB295F3C}" type="pres">
      <dgm:prSet presAssocID="{59FAE24B-85D5-473A-8D21-77C43AE80D0F}" presName="parentText" presStyleLbl="node1" presStyleIdx="1" presStyleCnt="3" custScaleY="53555" custLinFactNeighborY="28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6652F-8F5E-4189-875E-B9A6646C888D}" type="pres">
      <dgm:prSet presAssocID="{59FAE24B-85D5-473A-8D21-77C43AE80D0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881CC-8281-457D-9C98-01FD3E383361}" type="pres">
      <dgm:prSet presAssocID="{76779355-CF2C-4ED9-9FFA-9F5C4770966D}" presName="parentText" presStyleLbl="node1" presStyleIdx="2" presStyleCnt="3" custScaleY="58725" custLinFactNeighborY="-416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71DB68-631E-4CA6-A26F-B0021E57EAF7}" srcId="{3499DFC5-0F29-415B-8CBA-EC6E60EBEFE7}" destId="{4333F40A-D5E9-4CFB-9CEB-C63DF7B2CB34}" srcOrd="0" destOrd="0" parTransId="{B6628D84-744E-4226-A7D3-EA7BF85B09E0}" sibTransId="{F888CF01-0D74-4FC8-BB70-A6D182EB9AD4}"/>
    <dgm:cxn modelId="{8854EECB-BD34-46CD-BAEC-B7CAB1C82FF8}" srcId="{59FAE24B-85D5-473A-8D21-77C43AE80D0F}" destId="{35CA91D7-501C-4FF6-8D61-19EFB6A0F94F}" srcOrd="3" destOrd="0" parTransId="{ACC5291E-7D93-4D6C-977B-4A13157FC999}" sibTransId="{1478F29E-B5FE-4E9C-83CE-BCC264DAC60D}"/>
    <dgm:cxn modelId="{32FBB598-5438-4ADD-BFCE-664448DB81FB}" type="presOf" srcId="{30C45DC4-539E-4D70-A948-05A9AEA690D4}" destId="{0BC32938-7F20-4FA8-9ACC-B1351AFDA451}" srcOrd="0" destOrd="1" presId="urn:microsoft.com/office/officeart/2005/8/layout/vList2"/>
    <dgm:cxn modelId="{4480BFD2-55D0-4992-94FA-1411CFD1FD69}" srcId="{59FAE24B-85D5-473A-8D21-77C43AE80D0F}" destId="{0DC348DC-5E89-4196-A42D-A46D6AAA0C58}" srcOrd="8" destOrd="0" parTransId="{E245E741-37A2-4CA4-9F64-41CA57E4B698}" sibTransId="{2204B122-F786-4CCC-BBD1-B16CC06F17B5}"/>
    <dgm:cxn modelId="{84E595EA-8639-4B96-A13F-DD0CA1A41907}" type="presOf" srcId="{3499DFC5-0F29-415B-8CBA-EC6E60EBEFE7}" destId="{52708FD1-5F05-4952-9CDE-863580B5C4CF}" srcOrd="0" destOrd="0" presId="urn:microsoft.com/office/officeart/2005/8/layout/vList2"/>
    <dgm:cxn modelId="{E4D8E7BB-5EB4-4DE2-A32D-0BC80CD73120}" type="presOf" srcId="{59FAE24B-85D5-473A-8D21-77C43AE80D0F}" destId="{BE7D40D8-524A-40B5-8DCB-FDB0AB295F3C}" srcOrd="0" destOrd="0" presId="urn:microsoft.com/office/officeart/2005/8/layout/vList2"/>
    <dgm:cxn modelId="{DC716A76-71BD-4E51-90DE-D32B8E6EA7F0}" type="presOf" srcId="{C8C6A5E2-2193-4CC5-9D2C-8B1305F46484}" destId="{29E6652F-8F5E-4189-875E-B9A6646C888D}" srcOrd="0" destOrd="7" presId="urn:microsoft.com/office/officeart/2005/8/layout/vList2"/>
    <dgm:cxn modelId="{A943F079-F3DD-4E34-8873-D2BEF22FEFEA}" type="presOf" srcId="{0DC348DC-5E89-4196-A42D-A46D6AAA0C58}" destId="{29E6652F-8F5E-4189-875E-B9A6646C888D}" srcOrd="0" destOrd="8" presId="urn:microsoft.com/office/officeart/2005/8/layout/vList2"/>
    <dgm:cxn modelId="{4E1D4239-F05B-43F2-9486-DC69B28DFDC6}" type="presOf" srcId="{4333F40A-D5E9-4CFB-9CEB-C63DF7B2CB34}" destId="{0BC32938-7F20-4FA8-9ACC-B1351AFDA451}" srcOrd="0" destOrd="0" presId="urn:microsoft.com/office/officeart/2005/8/layout/vList2"/>
    <dgm:cxn modelId="{62A56026-1004-4AE3-A321-5CBFD8C03F51}" type="presOf" srcId="{5267A569-B9BD-48A8-BCDB-595CB119D5ED}" destId="{29E6652F-8F5E-4189-875E-B9A6646C888D}" srcOrd="0" destOrd="0" presId="urn:microsoft.com/office/officeart/2005/8/layout/vList2"/>
    <dgm:cxn modelId="{C95E0F28-263E-4FDE-8991-906110BC12CE}" type="presOf" srcId="{A336C299-5E1D-419A-9D4F-AEBFE62C67A6}" destId="{9353D78D-CF49-463A-BF2A-D1DA3CCFB532}" srcOrd="0" destOrd="0" presId="urn:microsoft.com/office/officeart/2005/8/layout/vList2"/>
    <dgm:cxn modelId="{C32ACC94-19DD-4676-B418-42B31E0FA2D5}" srcId="{59FAE24B-85D5-473A-8D21-77C43AE80D0F}" destId="{C8C6A5E2-2193-4CC5-9D2C-8B1305F46484}" srcOrd="7" destOrd="0" parTransId="{E14AE12F-481D-4BC4-9A41-F8BDB08774BA}" sibTransId="{EE303477-38D7-4F2F-B307-600D1D711897}"/>
    <dgm:cxn modelId="{5767453D-D547-4409-B873-470815E67270}" type="presOf" srcId="{3BE7BC38-C711-42BB-A996-63E9D0EC236E}" destId="{29E6652F-8F5E-4189-875E-B9A6646C888D}" srcOrd="0" destOrd="1" presId="urn:microsoft.com/office/officeart/2005/8/layout/vList2"/>
    <dgm:cxn modelId="{4F1515E5-6747-4119-8D01-87909A036F9D}" type="presOf" srcId="{E0659427-01FA-4835-B0BA-FE160CD5EBC6}" destId="{0BC32938-7F20-4FA8-9ACC-B1351AFDA451}" srcOrd="0" destOrd="2" presId="urn:microsoft.com/office/officeart/2005/8/layout/vList2"/>
    <dgm:cxn modelId="{FBDDD6CA-37CA-4400-B32E-7A001B0D635F}" srcId="{30C45DC4-539E-4D70-A948-05A9AEA690D4}" destId="{E0659427-01FA-4835-B0BA-FE160CD5EBC6}" srcOrd="0" destOrd="0" parTransId="{D3A72F13-EDFE-4F76-AE72-A8C491A416BE}" sibTransId="{C3EAD198-8BD3-4D70-97EA-0B6062526AA4}"/>
    <dgm:cxn modelId="{5BB84398-B244-46D6-B770-B59DDC76188B}" srcId="{A336C299-5E1D-419A-9D4F-AEBFE62C67A6}" destId="{59FAE24B-85D5-473A-8D21-77C43AE80D0F}" srcOrd="1" destOrd="0" parTransId="{2CE365C4-4622-4EAC-AC44-0CB567B38DC8}" sibTransId="{D6F8C3E4-FC44-41A0-AA5F-F206ECBC57DC}"/>
    <dgm:cxn modelId="{D418ABFD-3113-4261-B492-C445712FF5C3}" srcId="{59FAE24B-85D5-473A-8D21-77C43AE80D0F}" destId="{A7B47605-91E2-4611-AB91-223FB0F76192}" srcOrd="2" destOrd="0" parTransId="{6C9B0AF6-974C-4EC4-9D57-8F90209AB5CF}" sibTransId="{C4CE2250-FEA7-4388-8E71-F8A034ABA4DD}"/>
    <dgm:cxn modelId="{04E36483-A661-4C21-8BFC-9A87DE9324B7}" srcId="{A336C299-5E1D-419A-9D4F-AEBFE62C67A6}" destId="{3499DFC5-0F29-415B-8CBA-EC6E60EBEFE7}" srcOrd="0" destOrd="0" parTransId="{17912D67-53BC-4773-BC68-2A799AFC0B7F}" sibTransId="{1005C4B4-B5D3-4ACD-8E16-21E9584CCC30}"/>
    <dgm:cxn modelId="{FCB35DBB-C290-4420-AA13-BF6EF7D82C2A}" srcId="{3499DFC5-0F29-415B-8CBA-EC6E60EBEFE7}" destId="{30C45DC4-539E-4D70-A948-05A9AEA690D4}" srcOrd="1" destOrd="0" parTransId="{A0C60727-8D30-4014-9FE8-0ACF3E8BEEB8}" sibTransId="{DD84BA67-4134-460F-B2D6-0E4E31645D6E}"/>
    <dgm:cxn modelId="{693FC069-5FAF-4CCA-ABB9-9C6AA306E332}" srcId="{59FAE24B-85D5-473A-8D21-77C43AE80D0F}" destId="{FAAA06AC-24FF-45FB-A014-38D78CC3EC6D}" srcOrd="5" destOrd="0" parTransId="{7FCA3F3A-6BD4-47C7-864E-04A368FE959D}" sibTransId="{321F1595-4F9D-4BFA-9DEC-5007D6665651}"/>
    <dgm:cxn modelId="{6E844B16-6E20-413D-A796-60AF4E084E05}" type="presOf" srcId="{7C7ABBCF-E25D-43CB-81AD-A9A98F1C84CD}" destId="{29E6652F-8F5E-4189-875E-B9A6646C888D}" srcOrd="0" destOrd="4" presId="urn:microsoft.com/office/officeart/2005/8/layout/vList2"/>
    <dgm:cxn modelId="{EE323AB3-0D64-46C7-999E-70C98CD70F78}" srcId="{59FAE24B-85D5-473A-8D21-77C43AE80D0F}" destId="{5267A569-B9BD-48A8-BCDB-595CB119D5ED}" srcOrd="0" destOrd="0" parTransId="{8F491D81-8745-435D-BFAE-BE3BC77545B3}" sibTransId="{72A902F4-EFED-49AB-9A22-009D6580FD4B}"/>
    <dgm:cxn modelId="{F15457A9-C4B1-4AE7-A024-30847C2280A7}" type="presOf" srcId="{A92C9C7C-6774-4F6A-8447-EEA9A72E68A3}" destId="{29E6652F-8F5E-4189-875E-B9A6646C888D}" srcOrd="0" destOrd="6" presId="urn:microsoft.com/office/officeart/2005/8/layout/vList2"/>
    <dgm:cxn modelId="{8AB58174-FEC2-4946-A739-9988FF220256}" type="presOf" srcId="{A7B47605-91E2-4611-AB91-223FB0F76192}" destId="{29E6652F-8F5E-4189-875E-B9A6646C888D}" srcOrd="0" destOrd="2" presId="urn:microsoft.com/office/officeart/2005/8/layout/vList2"/>
    <dgm:cxn modelId="{9D094D79-BADB-41A9-B17E-45ACBCA528EC}" type="presOf" srcId="{35CA91D7-501C-4FF6-8D61-19EFB6A0F94F}" destId="{29E6652F-8F5E-4189-875E-B9A6646C888D}" srcOrd="0" destOrd="3" presId="urn:microsoft.com/office/officeart/2005/8/layout/vList2"/>
    <dgm:cxn modelId="{480E488F-29A4-4978-BBD1-12DE9E0BE689}" type="presOf" srcId="{FAAA06AC-24FF-45FB-A014-38D78CC3EC6D}" destId="{29E6652F-8F5E-4189-875E-B9A6646C888D}" srcOrd="0" destOrd="5" presId="urn:microsoft.com/office/officeart/2005/8/layout/vList2"/>
    <dgm:cxn modelId="{E02AB42D-6577-4921-BA7E-EB00E0C55212}" srcId="{A336C299-5E1D-419A-9D4F-AEBFE62C67A6}" destId="{76779355-CF2C-4ED9-9FFA-9F5C4770966D}" srcOrd="2" destOrd="0" parTransId="{FA931DC3-C964-4E57-8B3A-AA44F05AFF4A}" sibTransId="{0079EAB6-944C-4751-B343-2082F532BFEB}"/>
    <dgm:cxn modelId="{F30E96FB-CF39-4BF9-A673-CC4C142A1115}" srcId="{59FAE24B-85D5-473A-8D21-77C43AE80D0F}" destId="{3BE7BC38-C711-42BB-A996-63E9D0EC236E}" srcOrd="1" destOrd="0" parTransId="{321FD6F1-7224-4AE4-B87F-2C35DE2242A3}" sibTransId="{E5CCEB36-6A93-49D7-A0E1-458644EA7497}"/>
    <dgm:cxn modelId="{DFFC65F6-B464-4D0E-9F76-D7971F8BCD8D}" srcId="{59FAE24B-85D5-473A-8D21-77C43AE80D0F}" destId="{7C7ABBCF-E25D-43CB-81AD-A9A98F1C84CD}" srcOrd="4" destOrd="0" parTransId="{9DE2AA50-140E-47C7-88A0-ED2B27B21774}" sibTransId="{F27E5C72-FBE8-4153-A610-1D444DEA8B24}"/>
    <dgm:cxn modelId="{4FD27C27-EC74-453F-821E-66A7D8E6F216}" type="presOf" srcId="{76779355-CF2C-4ED9-9FFA-9F5C4770966D}" destId="{A64881CC-8281-457D-9C98-01FD3E383361}" srcOrd="0" destOrd="0" presId="urn:microsoft.com/office/officeart/2005/8/layout/vList2"/>
    <dgm:cxn modelId="{D74C5B87-6787-448B-A9B2-44E3F22818DA}" srcId="{59FAE24B-85D5-473A-8D21-77C43AE80D0F}" destId="{A92C9C7C-6774-4F6A-8447-EEA9A72E68A3}" srcOrd="6" destOrd="0" parTransId="{899C2D0F-F373-46A6-B1B4-B8DDF2DB6A49}" sibTransId="{F9105D9D-EE02-49D9-8284-DC5B1AE000A3}"/>
    <dgm:cxn modelId="{80178764-D03F-4E6B-8360-4A0FEE6027DD}" type="presParOf" srcId="{9353D78D-CF49-463A-BF2A-D1DA3CCFB532}" destId="{52708FD1-5F05-4952-9CDE-863580B5C4CF}" srcOrd="0" destOrd="0" presId="urn:microsoft.com/office/officeart/2005/8/layout/vList2"/>
    <dgm:cxn modelId="{E31118C0-F87F-45BB-B30A-699600278048}" type="presParOf" srcId="{9353D78D-CF49-463A-BF2A-D1DA3CCFB532}" destId="{0BC32938-7F20-4FA8-9ACC-B1351AFDA451}" srcOrd="1" destOrd="0" presId="urn:microsoft.com/office/officeart/2005/8/layout/vList2"/>
    <dgm:cxn modelId="{89AF5DA9-B903-4D37-B5E7-E2320DBF27A3}" type="presParOf" srcId="{9353D78D-CF49-463A-BF2A-D1DA3CCFB532}" destId="{BE7D40D8-524A-40B5-8DCB-FDB0AB295F3C}" srcOrd="2" destOrd="0" presId="urn:microsoft.com/office/officeart/2005/8/layout/vList2"/>
    <dgm:cxn modelId="{C13B074C-8E98-4D24-BC9D-8514784DD098}" type="presParOf" srcId="{9353D78D-CF49-463A-BF2A-D1DA3CCFB532}" destId="{29E6652F-8F5E-4189-875E-B9A6646C888D}" srcOrd="3" destOrd="0" presId="urn:microsoft.com/office/officeart/2005/8/layout/vList2"/>
    <dgm:cxn modelId="{D61F5B7A-B503-4455-A327-8EDF88371711}" type="presParOf" srcId="{9353D78D-CF49-463A-BF2A-D1DA3CCFB532}" destId="{A64881CC-8281-457D-9C98-01FD3E38336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08FD1-5F05-4952-9CDE-863580B5C4CF}">
      <dsp:nvSpPr>
        <dsp:cNvPr id="0" name=""/>
        <dsp:cNvSpPr/>
      </dsp:nvSpPr>
      <dsp:spPr>
        <a:xfrm>
          <a:off x="0" y="0"/>
          <a:ext cx="8801100" cy="415276"/>
        </a:xfrm>
        <a:prstGeom prst="roundRect">
          <a:avLst/>
        </a:prstGeom>
        <a:solidFill>
          <a:schemeClr val="accent6">
            <a:lumMod val="60000"/>
            <a:lumOff val="4000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ndara" panose="020E0502030303020204" pitchFamily="34" charset="0"/>
            </a:rPr>
            <a:t>Direct Use</a:t>
          </a:r>
          <a:endParaRPr lang="en-US" sz="2400" b="1" kern="1200" dirty="0">
            <a:latin typeface="Candara" panose="020E0502030303020204" pitchFamily="34" charset="0"/>
          </a:endParaRPr>
        </a:p>
      </dsp:txBody>
      <dsp:txXfrm>
        <a:off x="20272" y="20272"/>
        <a:ext cx="8760556" cy="374732"/>
      </dsp:txXfrm>
    </dsp:sp>
    <dsp:sp modelId="{0BC32938-7F20-4FA8-9ACC-B1351AFDA451}">
      <dsp:nvSpPr>
        <dsp:cNvPr id="0" name=""/>
        <dsp:cNvSpPr/>
      </dsp:nvSpPr>
      <dsp:spPr>
        <a:xfrm>
          <a:off x="0" y="415739"/>
          <a:ext cx="8801100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35" tIns="10160" rIns="56896" bIns="10160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800" b="1" kern="1200" dirty="0">
            <a:latin typeface="Candara" panose="020E0502030303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>
              <a:latin typeface="Candara" panose="020E0502030303020204" pitchFamily="34" charset="0"/>
            </a:rPr>
            <a:t>Replace the entire estimate - </a:t>
          </a:r>
          <a:r>
            <a:rPr lang="en-US" sz="1800" kern="1200" dirty="0" smtClean="0">
              <a:latin typeface="Candara" panose="020E0502030303020204" pitchFamily="34" charset="0"/>
            </a:rPr>
            <a:t>e.g., categories where the Reporting Program has complete coverage</a:t>
          </a:r>
          <a:endParaRPr lang="en-US" sz="2000" b="1" kern="1200" dirty="0">
            <a:latin typeface="Candara" panose="020E0502030303020204" pitchFamily="34" charset="0"/>
          </a:endParaRPr>
        </a:p>
        <a:p>
          <a:pPr marL="457200" lvl="2" indent="-2222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0" kern="1200" baseline="0" dirty="0" smtClean="0">
              <a:solidFill>
                <a:schemeClr val="tx1"/>
              </a:solidFill>
              <a:latin typeface="Candara" panose="020E0502030303020204" pitchFamily="34" charset="0"/>
              <a:cs typeface="Times New Roman" pitchFamily="18" charset="0"/>
            </a:rPr>
            <a:t>Semiconductor Manufacture, Magnesium Production and Processing, Refineries</a:t>
          </a:r>
          <a:endParaRPr lang="en-US" sz="1800" b="1" i="1" kern="1200" dirty="0" smtClean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0" y="415739"/>
        <a:ext cx="8801100" cy="999809"/>
      </dsp:txXfrm>
    </dsp:sp>
    <dsp:sp modelId="{BE7D40D8-524A-40B5-8DCB-FDB0AB295F3C}">
      <dsp:nvSpPr>
        <dsp:cNvPr id="0" name=""/>
        <dsp:cNvSpPr/>
      </dsp:nvSpPr>
      <dsp:spPr>
        <a:xfrm>
          <a:off x="0" y="1505594"/>
          <a:ext cx="8801100" cy="421070"/>
        </a:xfrm>
        <a:prstGeom prst="roundRect">
          <a:avLst/>
        </a:prstGeom>
        <a:solidFill>
          <a:schemeClr val="accent1">
            <a:lumMod val="40000"/>
            <a:lumOff val="60000"/>
            <a:alpha val="96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ndara" panose="020E0502030303020204" pitchFamily="34" charset="0"/>
            </a:rPr>
            <a:t>Indirect Use for Calculations (Non-CBI)</a:t>
          </a:r>
          <a:endParaRPr lang="en-US" sz="2400" b="1" kern="1200" dirty="0">
            <a:latin typeface="Candara" panose="020E0502030303020204" pitchFamily="34" charset="0"/>
          </a:endParaRPr>
        </a:p>
      </dsp:txBody>
      <dsp:txXfrm>
        <a:off x="20555" y="1526149"/>
        <a:ext cx="8759990" cy="379960"/>
      </dsp:txXfrm>
    </dsp:sp>
    <dsp:sp modelId="{29E6652F-8F5E-4189-875E-B9A6646C888D}">
      <dsp:nvSpPr>
        <dsp:cNvPr id="0" name=""/>
        <dsp:cNvSpPr/>
      </dsp:nvSpPr>
      <dsp:spPr>
        <a:xfrm>
          <a:off x="0" y="1836620"/>
          <a:ext cx="8801100" cy="312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35" tIns="10160" rIns="56896" bIns="10160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800" b="1" kern="1200" dirty="0">
            <a:latin typeface="Candara" panose="020E0502030303020204" pitchFamily="34" charset="0"/>
          </a:endParaRPr>
        </a:p>
        <a:p>
          <a:pPr marL="228600" lvl="1" indent="-22860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>
              <a:latin typeface="Candara" panose="020E0502030303020204" pitchFamily="34" charset="0"/>
            </a:rPr>
            <a:t>Develop </a:t>
          </a:r>
          <a:r>
            <a:rPr lang="en-US" sz="1800" b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more accurate emission factors based on GHGRP data</a:t>
          </a:r>
          <a:r>
            <a:rPr lang="en-US" sz="1800" b="1" kern="1200" dirty="0" smtClean="0">
              <a:latin typeface="Candara" panose="020E0502030303020204" pitchFamily="34" charset="0"/>
            </a:rPr>
            <a:t>: </a:t>
          </a:r>
          <a:r>
            <a:rPr lang="en-US" sz="1800" b="0" kern="1200" dirty="0" smtClean="0">
              <a:latin typeface="Candara" panose="020E0502030303020204" pitchFamily="34" charset="0"/>
            </a:rPr>
            <a:t>Landfills, Wastewater Treatment (Industrial)</a:t>
          </a:r>
          <a:r>
            <a:rPr lang="en-US" sz="1800" b="0" i="0" kern="1200" dirty="0" smtClean="0">
              <a:latin typeface="Candara" panose="020E0502030303020204" pitchFamily="34" charset="0"/>
            </a:rPr>
            <a:t>, Natural Gas Systems, Petroleum Systems</a:t>
          </a:r>
          <a:endParaRPr lang="en-US" sz="1800" b="1" kern="1200" dirty="0" smtClean="0">
            <a:latin typeface="Candara" panose="020E0502030303020204" pitchFamily="34" charset="0"/>
          </a:endParaRPr>
        </a:p>
        <a:p>
          <a:pPr marL="228600" lvl="1" indent="-22860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Develop updated activity data: </a:t>
          </a:r>
          <a:r>
            <a:rPr lang="en-US" sz="1800" b="0" kern="1200" dirty="0" smtClean="0">
              <a:solidFill>
                <a:schemeClr val="tx1"/>
              </a:solidFill>
              <a:latin typeface="Candara" panose="020E0502030303020204" pitchFamily="34" charset="0"/>
            </a:rPr>
            <a:t> Natural Gas Systems</a:t>
          </a:r>
          <a:endParaRPr lang="en-US" sz="1800" b="1" kern="1200" dirty="0" smtClean="0">
            <a:solidFill>
              <a:schemeClr val="tx1"/>
            </a:solidFill>
            <a:latin typeface="Candara" panose="020E0502030303020204" pitchFamily="34" charset="0"/>
          </a:endParaRPr>
        </a:p>
        <a:p>
          <a:pPr marL="228600" lvl="1" indent="-22860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>
              <a:latin typeface="Candara" panose="020E0502030303020204" pitchFamily="34" charset="0"/>
            </a:rPr>
            <a:t>Disaggregate national estimates to show more detail:  </a:t>
          </a:r>
          <a:r>
            <a:rPr lang="en-US" sz="1800" b="0" i="0" kern="1200" dirty="0" smtClean="0">
              <a:solidFill>
                <a:schemeClr val="tx1"/>
              </a:solidFill>
              <a:latin typeface="Candara" panose="020E0502030303020204" pitchFamily="34" charset="0"/>
            </a:rPr>
            <a:t>Industrial sector fossil fuel combustion</a:t>
          </a:r>
          <a:endParaRPr lang="en-US" sz="1800" b="1" kern="1200" dirty="0" smtClean="0">
            <a:latin typeface="Candara" panose="020E0502030303020204" pitchFamily="34" charset="0"/>
          </a:endParaRPr>
        </a:p>
        <a:p>
          <a:pPr marL="228600" lvl="1" indent="-22860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b="1" kern="1200" dirty="0" smtClean="0">
            <a:latin typeface="Candara" panose="020E0502030303020204" pitchFamily="34" charset="0"/>
          </a:endParaRPr>
        </a:p>
        <a:p>
          <a:pPr marL="228600" lvl="1" indent="-22860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b="1" kern="1200" dirty="0" smtClean="0">
            <a:latin typeface="Candara" panose="020E0502030303020204" pitchFamily="34" charset="0"/>
          </a:endParaRPr>
        </a:p>
        <a:p>
          <a:pPr marL="228600" lvl="1" indent="-22860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b="1" kern="1200" dirty="0" smtClean="0">
            <a:latin typeface="Candara" panose="020E0502030303020204" pitchFamily="34" charset="0"/>
          </a:endParaRPr>
        </a:p>
        <a:p>
          <a:pPr marL="228600" lvl="1" indent="-22860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>
              <a:latin typeface="Candara" panose="020E0502030303020204" pitchFamily="34" charset="0"/>
            </a:rPr>
            <a:t>General QA/QC on a national estimate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b="1" kern="1200" dirty="0" smtClean="0">
            <a:latin typeface="Candara" panose="020E0502030303020204" pitchFamily="34" charset="0"/>
          </a:endParaRPr>
        </a:p>
      </dsp:txBody>
      <dsp:txXfrm>
        <a:off x="0" y="1836620"/>
        <a:ext cx="8801100" cy="3129840"/>
      </dsp:txXfrm>
    </dsp:sp>
    <dsp:sp modelId="{A64881CC-8281-457D-9C98-01FD3E383361}">
      <dsp:nvSpPr>
        <dsp:cNvPr id="0" name=""/>
        <dsp:cNvSpPr/>
      </dsp:nvSpPr>
      <dsp:spPr>
        <a:xfrm>
          <a:off x="0" y="3663163"/>
          <a:ext cx="8801100" cy="461719"/>
        </a:xfrm>
        <a:prstGeom prst="roundRect">
          <a:avLst/>
        </a:prstGeom>
        <a:solidFill>
          <a:schemeClr val="accent3">
            <a:lumMod val="60000"/>
            <a:lumOff val="40000"/>
            <a:alpha val="68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ndara" panose="020E0502030303020204" pitchFamily="34" charset="0"/>
            </a:rPr>
            <a:t>Indirect Use for QA/QC</a:t>
          </a:r>
        </a:p>
      </dsp:txBody>
      <dsp:txXfrm>
        <a:off x="22539" y="3685702"/>
        <a:ext cx="8756022" cy="416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9" tIns="45162" rIns="90319" bIns="45162" numCol="1" anchor="t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100" y="0"/>
            <a:ext cx="3035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9" tIns="45162" rIns="90319" bIns="45162" numCol="1" anchor="t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 smtClean="0"/>
            </a:lvl1pPr>
          </a:lstStyle>
          <a:p>
            <a:pPr>
              <a:defRPr/>
            </a:pPr>
            <a:fld id="{EAC3BF56-BBDB-45A9-B9D0-20ABCBF4282B}" type="datetime1">
              <a:rPr lang="en-US" altLang="zh-CN"/>
              <a:pPr>
                <a:defRPr/>
              </a:pPr>
              <a:t>4/14/2015</a:t>
            </a:fld>
            <a:endParaRPr lang="en-US" altLang="zh-CN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9" tIns="45162" rIns="90319" bIns="45162" numCol="1" anchor="b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100" y="8829675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9" tIns="45162" rIns="90319" bIns="45162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 smtClean="0"/>
            </a:lvl1pPr>
          </a:lstStyle>
          <a:p>
            <a:pPr>
              <a:defRPr/>
            </a:pPr>
            <a:fld id="{33C55EC9-06C1-4BE5-A574-BCFB078BD7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1054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9" tIns="45162" rIns="90319" bIns="45162" numCol="1" anchor="t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8013"/>
            <a:ext cx="56102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9" tIns="45162" rIns="90319" bIns="45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9" tIns="45162" rIns="90319" bIns="45162" numCol="1" anchor="b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0" y="8829675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9" tIns="45162" rIns="90319" bIns="45162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 smtClean="0"/>
            </a:lvl1pPr>
          </a:lstStyle>
          <a:p>
            <a:pPr>
              <a:defRPr/>
            </a:pPr>
            <a:fld id="{AC219D99-2CE6-4F08-92E5-C2EA9A1113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4993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anose="020B0600070205080204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anose="020B0600070205080204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anose="020B0600070205080204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anose="020B0600070205080204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anose="020B0600070205080204" pitchFamily="34" charset="-128"/>
        <a:cs typeface="MS PGothic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63DE07-88D1-478D-AB60-008E4654CE71}" type="slidenum">
              <a:rPr lang="en-US" altLang="zh-CN" sz="1200"/>
              <a:pPr/>
              <a:t>1</a:t>
            </a:fld>
            <a:endParaRPr lang="en-US" altLang="zh-CN" sz="1200"/>
          </a:p>
        </p:txBody>
      </p:sp>
      <p:sp>
        <p:nvSpPr>
          <p:cNvPr id="6148" name="Notes Placeholder 4"/>
          <p:cNvSpPr>
            <a:spLocks noGrp="1"/>
          </p:cNvSpPr>
          <p:nvPr>
            <p:ph type="body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10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23CC7-FC87-4DDE-8465-C82F021ED61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30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23CC7-FC87-4DDE-8465-C82F021ED61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43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23CC7-FC87-4DDE-8465-C82F021ED61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E68F8-56BA-42EB-AC65-D3ADD1A781F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9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4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66965B-7893-4FAE-865A-60825E95C3C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4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10CAAA-20CE-4660-9416-40CF1200913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52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23CC7-FC87-4DDE-8465-C82F021ED61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3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19D99-2CE6-4F08-92E5-C2EA9A1113A3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313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59BC8-13AC-4B90-BBF6-5ED09F8CCCB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22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23CC7-FC87-4DDE-8465-C82F021ED61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48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23CC7-FC87-4DDE-8465-C82F021ED61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9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9732-8CC1-452C-B71E-F4FB8CC1331C}" type="datetimeFigureOut">
              <a:rPr lang="en-US" altLang="zh-CN"/>
              <a:pPr>
                <a:defRPr/>
              </a:pPr>
              <a:t>4/14/2015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DA23-1624-44A0-AF84-D89E77D434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888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5CC4-16E5-4DA3-8F90-B126F37644DE}" type="datetimeFigureOut">
              <a:rPr lang="en-US" altLang="zh-CN"/>
              <a:pPr>
                <a:defRPr/>
              </a:pPr>
              <a:t>4/14/2015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2B92-B30D-45BD-8553-7D26A5B45B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546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FC8E-C399-4217-954C-CC28B13BA748}" type="datetimeFigureOut">
              <a:rPr lang="en-US" altLang="zh-CN"/>
              <a:pPr>
                <a:defRPr/>
              </a:pPr>
              <a:t>4/14/2015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9339-7AB1-4572-9348-D43D83A48E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275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2" y="1114426"/>
            <a:ext cx="8801098" cy="5419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4150"/>
            <a:ext cx="2133600" cy="187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BFB2FA-FADE-4BC7-94D0-0FFDC68AF92E}" type="datetimeFigureOut">
              <a:rPr lang="en-US" altLang="zh-CN"/>
              <a:pPr>
                <a:defRPr/>
              </a:pPr>
              <a:t>4/14/2015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1873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DB250B-A2E5-4CBA-BA5C-569EF652B3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677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778B-8FD3-496A-BB41-583E2A2DCA4C}" type="datetimeFigureOut">
              <a:rPr lang="en-US" altLang="zh-CN"/>
              <a:pPr>
                <a:defRPr/>
              </a:pPr>
              <a:t>4/14/2015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12D0-260E-490F-8E0E-2D41A4B67A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050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23D4-F559-4F04-AF05-86D00BA1B927}" type="datetimeFigureOut">
              <a:rPr lang="en-US" altLang="zh-CN"/>
              <a:pPr>
                <a:defRPr/>
              </a:pPr>
              <a:t>4/14/2015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E0AB-046A-46D8-8DEF-BC66DC1E06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259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E191A-6F26-4955-A563-0ACB0EE8C528}" type="datetimeFigureOut">
              <a:rPr lang="en-US" altLang="zh-CN"/>
              <a:pPr>
                <a:defRPr/>
              </a:pPr>
              <a:t>4/14/2015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5EE79-9F60-4CE3-8062-E909D095E0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805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90518-1667-4413-80D4-F84CEE5A0567}" type="datetimeFigureOut">
              <a:rPr lang="en-US" altLang="zh-CN"/>
              <a:pPr>
                <a:defRPr/>
              </a:pPr>
              <a:t>4/14/2015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C1B9-21AB-4223-92F1-E9544BE9FC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927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B8CD-E51A-46D9-B0C0-94740DA30993}" type="datetimeFigureOut">
              <a:rPr lang="en-US" altLang="zh-CN"/>
              <a:pPr>
                <a:defRPr/>
              </a:pPr>
              <a:t>4/14/2015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71526-16A0-4E0F-B412-9AE42E1A16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940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3F8FD-F639-4DA9-9879-E8EA848FE5DB}" type="datetimeFigureOut">
              <a:rPr lang="en-US" altLang="zh-CN"/>
              <a:pPr>
                <a:defRPr/>
              </a:pPr>
              <a:t>4/14/2015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9B7E-96FB-43DF-807B-9977D69FF9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58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FC94E-4D6B-4798-9C22-588C3FAB2F1C}" type="datetimeFigureOut">
              <a:rPr lang="en-US" altLang="zh-CN"/>
              <a:pPr>
                <a:defRPr/>
              </a:pPr>
              <a:t>4/14/2015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96BD-4ADE-4FC6-9E8D-5515A73C78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248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2400" y="1092200"/>
            <a:ext cx="8810625" cy="56292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52400" y="123825"/>
            <a:ext cx="8810625" cy="863600"/>
          </a:xfrm>
          <a:prstGeom prst="rect">
            <a:avLst/>
          </a:prstGeom>
          <a:gradFill rotWithShape="1">
            <a:gsLst>
              <a:gs pos="0">
                <a:srgbClr val="006699">
                  <a:gamma/>
                  <a:shade val="72941"/>
                  <a:invGamma/>
                </a:srgbClr>
              </a:gs>
              <a:gs pos="100000">
                <a:srgbClr val="0066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zh-CN" sz="280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-28575"/>
            <a:ext cx="789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092200"/>
            <a:ext cx="8810625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2250"/>
            <a:ext cx="2133600" cy="149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C808DA-9EC7-40B2-8ED7-D1C729716312}" type="datetimeFigureOut">
              <a:rPr lang="en-US" altLang="zh-CN"/>
              <a:pPr>
                <a:defRPr/>
              </a:pPr>
              <a:t>4/14/2015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2250"/>
            <a:ext cx="2895600" cy="149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2250"/>
            <a:ext cx="2133600" cy="149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602996-15D0-40CD-AD6B-CA24A5A7A3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3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71450"/>
            <a:ext cx="768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Candar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ndara" panose="020E0502030303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ndara" panose="020E0502030303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ndara" panose="020E0502030303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ndara" panose="020E0502030303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ndara" panose="020E0502030303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ndara" panose="020E0502030303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ndara" panose="020E0502030303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ndara" panose="020E05020303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4288"/>
            <a:ext cx="9280525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zh-CN" sz="2400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44475"/>
            <a:ext cx="9280525" cy="37338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zh-CN" sz="2400" smtClean="0">
              <a:solidFill>
                <a:srgbClr val="FFFFFF"/>
              </a:solidFill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1849D-3229-4C14-B347-5025EF93E952}" type="slidenum">
              <a:rPr lang="en-US" altLang="zh-CN" sz="1200">
                <a:solidFill>
                  <a:srgbClr val="898989"/>
                </a:solidFill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CN" sz="120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554038" y="304800"/>
            <a:ext cx="7958137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Overview and Progress to Date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CN" sz="2800" dirty="0"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800" i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U.S</a:t>
            </a:r>
            <a:r>
              <a:rPr lang="en-US" altLang="zh-CN" sz="2800" i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en-US" altLang="zh-CN" sz="2800" i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Greenhouse Gas </a:t>
            </a:r>
            <a:r>
              <a:rPr lang="en-US" altLang="zh-CN" sz="2800" i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Reporting Program </a:t>
            </a:r>
          </a:p>
        </p:txBody>
      </p:sp>
      <p:sp>
        <p:nvSpPr>
          <p:cNvPr id="5126" name="Rectangle 2"/>
          <p:cNvSpPr txBox="1">
            <a:spLocks noChangeArrowheads="1"/>
          </p:cNvSpPr>
          <p:nvPr/>
        </p:nvSpPr>
        <p:spPr bwMode="auto">
          <a:xfrm>
            <a:off x="609600" y="4484688"/>
            <a:ext cx="784860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="1" dirty="0">
                <a:ea typeface="宋体" panose="02010600030101010101" pitchFamily="2" charset="-122"/>
              </a:rPr>
              <a:t>Kong </a:t>
            </a:r>
            <a:r>
              <a:rPr lang="en-US" altLang="zh-CN" sz="1600" b="1" dirty="0" smtClean="0">
                <a:ea typeface="宋体" panose="02010600030101010101" pitchFamily="2" charset="-122"/>
              </a:rPr>
              <a:t>Chiu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="1" dirty="0" smtClean="0">
                <a:ea typeface="宋体" panose="02010600030101010101" pitchFamily="2" charset="-122"/>
              </a:rPr>
              <a:t>Office of Atmospheric Programs</a:t>
            </a:r>
            <a:endParaRPr lang="en-US" altLang="zh-CN" sz="1600" b="1" dirty="0">
              <a:ea typeface="宋体" panose="02010600030101010101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="1" dirty="0" smtClean="0">
                <a:ea typeface="宋体" panose="02010600030101010101" pitchFamily="2" charset="-122"/>
              </a:rPr>
              <a:t>U.S. EPA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dirty="0" smtClean="0">
                <a:ea typeface="宋体" panose="02010600030101010101" pitchFamily="2" charset="-122"/>
              </a:rPr>
              <a:t>International Emissions Inventory Conference (NEI)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i="1" dirty="0" smtClean="0">
                <a:ea typeface="宋体" panose="02010600030101010101" pitchFamily="2" charset="-122"/>
              </a:rPr>
              <a:t>14 April, </a:t>
            </a:r>
            <a:r>
              <a:rPr lang="en-US" altLang="zh-CN" sz="1600" i="1" dirty="0">
                <a:ea typeface="宋体" panose="02010600030101010101" pitchFamily="2" charset="-122"/>
              </a:rPr>
              <a:t>2014       </a:t>
            </a:r>
            <a:endParaRPr lang="en-US" altLang="zh-CN" sz="1600" i="1" dirty="0" smtClean="0">
              <a:ea typeface="宋体" panose="02010600030101010101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i="1" dirty="0" smtClean="0">
                <a:ea typeface="宋体" panose="02010600030101010101" pitchFamily="2" charset="-122"/>
              </a:rPr>
              <a:t>San Diego</a:t>
            </a:r>
            <a:endParaRPr lang="zh-CN" altLang="en-US" sz="1600" i="1" dirty="0">
              <a:ea typeface="宋体" panose="02010600030101010101" pitchFamily="2" charset="-122"/>
            </a:endParaRPr>
          </a:p>
        </p:txBody>
      </p:sp>
      <p:pic>
        <p:nvPicPr>
          <p:cNvPr id="5" name="Picture 3" descr="egret_logo_e-GG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6274" y="2058254"/>
            <a:ext cx="2633663" cy="1247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8" name="Picture 11" descr="epa_seal_small_trim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5437188"/>
            <a:ext cx="9286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Reporting Year Data (Direct GHG Emissions)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B250B-A2E5-4CBA-BA5C-569EF652B3AD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72" y="1576053"/>
            <a:ext cx="8194393" cy="420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8405"/>
            <a:ext cx="7891463" cy="1143000"/>
          </a:xfrm>
        </p:spPr>
        <p:txBody>
          <a:bodyPr/>
          <a:lstStyle/>
          <a:p>
            <a:pPr lvl="1"/>
            <a:r>
              <a:rPr lang="en-US" sz="3600" dirty="0"/>
              <a:t>GHGRP Coverage – Direct Emissions</a:t>
            </a:r>
            <a:br>
              <a:rPr lang="en-US" sz="3600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2" y="1114426"/>
            <a:ext cx="8801098" cy="9499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</a:t>
            </a:r>
            <a:r>
              <a:rPr lang="en-US" dirty="0" smtClean="0"/>
              <a:t>2013, </a:t>
            </a:r>
            <a:r>
              <a:rPr lang="en-US" dirty="0"/>
              <a:t>Reported Direct Emissions totaled </a:t>
            </a:r>
            <a:r>
              <a:rPr lang="en-US" dirty="0" smtClean="0"/>
              <a:t>3.18 billion metric </a:t>
            </a:r>
            <a:r>
              <a:rPr lang="en-US" dirty="0"/>
              <a:t>tons CO2e, about half of total U.S. greenhouse gas emissions.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4C1B9-21AB-4223-92F1-E9544BE9FC1C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99" y="1895475"/>
            <a:ext cx="6526001" cy="477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6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GHGRP, GHG Inventory, NEI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B250B-A2E5-4CBA-BA5C-569EF652B3AD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6" name="Rounded Rectangle 5"/>
          <p:cNvSpPr/>
          <p:nvPr/>
        </p:nvSpPr>
        <p:spPr>
          <a:xfrm>
            <a:off x="914400" y="2476500"/>
            <a:ext cx="2076450" cy="1771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Greenhouse Gas Reporting Program </a:t>
            </a:r>
          </a:p>
          <a:p>
            <a:pPr algn="ctr"/>
            <a:r>
              <a:rPr lang="en-US" sz="2000" dirty="0" smtClean="0"/>
              <a:t>GHGRP</a:t>
            </a:r>
          </a:p>
          <a:p>
            <a:pPr algn="ctr"/>
            <a:r>
              <a:rPr lang="en-US" sz="2000" dirty="0" smtClean="0"/>
              <a:t>(40 CFR Part 98)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3467100" y="2476500"/>
            <a:ext cx="2076450" cy="177165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National Inventory of Greenhouse Gas Emissions and Sinks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6000750" y="2476500"/>
            <a:ext cx="2076450" cy="17716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National Emissions Inventory</a:t>
            </a:r>
          </a:p>
          <a:p>
            <a:pPr algn="ctr"/>
            <a:r>
              <a:rPr lang="en-US" sz="2000" dirty="0" smtClean="0"/>
              <a:t> (NEI)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20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GHG Inventory, GHG Reporting Program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7800" y="1447800"/>
            <a:ext cx="8785225" cy="506451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U.S. GHG Inventory is a comprehensive top-down assessment of national GHG emissions and removals which presents emissions across multiple years starting in 1990. </a:t>
            </a:r>
          </a:p>
          <a:p>
            <a:pPr lvl="1"/>
            <a:r>
              <a:rPr lang="en-US" dirty="0" smtClean="0"/>
              <a:t>U.S. GHG emissions calculated using internationally-accepted methods and nationally appropriate statistics</a:t>
            </a:r>
          </a:p>
          <a:p>
            <a:pPr lvl="1"/>
            <a:r>
              <a:rPr lang="en-US" dirty="0" smtClean="0"/>
              <a:t>Generally, emissions estimates not provided at the geographic or facility level</a:t>
            </a:r>
          </a:p>
          <a:p>
            <a:pPr lvl="2"/>
            <a:r>
              <a:rPr lang="en-US" dirty="0" smtClean="0"/>
              <a:t>Gridded CH4 available soon</a:t>
            </a:r>
          </a:p>
          <a:p>
            <a:pPr lvl="1"/>
            <a:r>
              <a:rPr lang="en-US" dirty="0" smtClean="0"/>
              <a:t>Includes small industrial emitters, residential and commercial sectors</a:t>
            </a:r>
          </a:p>
          <a:p>
            <a:pPr lvl="1"/>
            <a:r>
              <a:rPr lang="en-US" dirty="0" smtClean="0"/>
              <a:t>Includes agriculture and land-use/forestry sectors</a:t>
            </a:r>
          </a:p>
          <a:p>
            <a:endParaRPr lang="en-US" dirty="0" smtClean="0"/>
          </a:p>
          <a:p>
            <a:r>
              <a:rPr lang="en-US" dirty="0" smtClean="0"/>
              <a:t>When compared in aggregate, some of the summary emissions totals for specific industries appear different in the Inventory and GHGRP.</a:t>
            </a:r>
          </a:p>
          <a:p>
            <a:pPr lvl="1"/>
            <a:r>
              <a:rPr lang="en-US" dirty="0" smtClean="0"/>
              <a:t>Different Source Category Definitions</a:t>
            </a:r>
          </a:p>
          <a:p>
            <a:pPr lvl="1"/>
            <a:r>
              <a:rPr lang="en-US" dirty="0" smtClean="0"/>
              <a:t>Inclusion of combustion emissions</a:t>
            </a:r>
          </a:p>
          <a:p>
            <a:pPr lvl="1"/>
            <a:r>
              <a:rPr lang="en-US" dirty="0" smtClean="0"/>
              <a:t>Reporting Threshold </a:t>
            </a:r>
          </a:p>
          <a:p>
            <a:pPr lvl="1"/>
            <a:r>
              <a:rPr lang="en-US" dirty="0" smtClean="0"/>
              <a:t>Lack of Disaggregated Data to Represent Certain Industries</a:t>
            </a:r>
          </a:p>
          <a:p>
            <a:pPr lvl="1"/>
            <a:r>
              <a:rPr lang="en-US" dirty="0" smtClean="0"/>
              <a:t>Use of Continuous Emissions Monitoring Technologies</a:t>
            </a:r>
          </a:p>
          <a:p>
            <a:pPr lvl="1"/>
            <a:r>
              <a:rPr lang="en-US" dirty="0" smtClean="0"/>
              <a:t>Differences in use of Default International Factors from Facility-Specific Methods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7250" y="6490474"/>
            <a:ext cx="361950" cy="187325"/>
          </a:xfrm>
        </p:spPr>
        <p:txBody>
          <a:bodyPr/>
          <a:lstStyle/>
          <a:p>
            <a:fld id="{064460C7-69DC-4123-9587-E774B8D0E88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GHG Reporting Program vs. US GHG Inventory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724400" y="3517900"/>
          <a:ext cx="3802380" cy="2632014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1676400"/>
                <a:gridCol w="858520"/>
                <a:gridCol w="1267460"/>
              </a:tblGrid>
              <a:tr h="191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/>
                          <a:ea typeface="Calibri"/>
                          <a:cs typeface="Arial"/>
                        </a:rPr>
                        <a:t>Task</a:t>
                      </a:r>
                      <a:endParaRPr lang="en-US" sz="1200" dirty="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Arial Narrow"/>
                          <a:ea typeface="Calibri"/>
                          <a:cs typeface="Arial"/>
                        </a:rPr>
                        <a:t>Inventory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Arial Narrow"/>
                          <a:ea typeface="Calibri"/>
                          <a:cs typeface="Arial"/>
                        </a:rPr>
                        <a:t>Greenhouse Gas Reporting Program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/>
                          <a:ea typeface="Calibri"/>
                          <a:cs typeface="Arial"/>
                        </a:rPr>
                        <a:t>Find </a:t>
                      </a:r>
                      <a:r>
                        <a:rPr lang="en-US" sz="1200" dirty="0">
                          <a:latin typeface="Arial Narrow"/>
                          <a:ea typeface="Calibri"/>
                          <a:cs typeface="Arial"/>
                        </a:rPr>
                        <a:t>total U.S. </a:t>
                      </a:r>
                      <a:r>
                        <a:rPr lang="en-US" sz="1200" dirty="0" smtClean="0">
                          <a:latin typeface="Arial Narrow"/>
                          <a:ea typeface="Calibri"/>
                          <a:cs typeface="Arial"/>
                        </a:rPr>
                        <a:t>emissions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/>
                          <a:ea typeface="Calibri"/>
                          <a:cs typeface="Arial"/>
                        </a:rPr>
                        <a:t>Review </a:t>
                      </a:r>
                      <a:r>
                        <a:rPr lang="en-US" sz="1200" dirty="0">
                          <a:latin typeface="Arial Narrow"/>
                          <a:ea typeface="Calibri"/>
                          <a:cs typeface="Arial"/>
                        </a:rPr>
                        <a:t>trend data for the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ea typeface="Calibri"/>
                          <a:cs typeface="Arial"/>
                        </a:rPr>
                        <a:t>past 20 years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/>
                          <a:ea typeface="Calibri"/>
                          <a:cs typeface="Arial"/>
                        </a:rPr>
                        <a:t>Browse </a:t>
                      </a:r>
                      <a:r>
                        <a:rPr lang="en-US" sz="1200" dirty="0">
                          <a:latin typeface="Arial Narrow"/>
                          <a:ea typeface="Calibri"/>
                          <a:cs typeface="Arial"/>
                        </a:rPr>
                        <a:t>a map to find largest emitters in your area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/>
                          <a:ea typeface="Calibri"/>
                          <a:cs typeface="Arial"/>
                        </a:rPr>
                        <a:t>Compare </a:t>
                      </a:r>
                      <a:r>
                        <a:rPr lang="en-US" sz="1200" dirty="0">
                          <a:latin typeface="Arial Narrow"/>
                          <a:ea typeface="Calibri"/>
                          <a:cs typeface="Arial"/>
                        </a:rPr>
                        <a:t>facility emissions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ea typeface="Calibri"/>
                          <a:cs typeface="Arial"/>
                        </a:rPr>
                        <a:t>across an industrial sector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/>
                          <a:ea typeface="Calibri"/>
                          <a:cs typeface="Arial"/>
                        </a:rPr>
                        <a:t>Find </a:t>
                      </a:r>
                      <a:r>
                        <a:rPr lang="en-US" sz="1200" u="sng" dirty="0" smtClean="0">
                          <a:latin typeface="Arial Narrow"/>
                          <a:ea typeface="Calibri"/>
                          <a:cs typeface="Arial"/>
                        </a:rPr>
                        <a:t>reported</a:t>
                      </a:r>
                      <a:r>
                        <a:rPr lang="en-US" sz="1200" u="none" dirty="0" smtClean="0">
                          <a:latin typeface="Arial Narrow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 Narrow"/>
                          <a:ea typeface="Calibri"/>
                          <a:cs typeface="Arial"/>
                        </a:rPr>
                        <a:t>emissions by state</a:t>
                      </a: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" name="Picture 14" descr="che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051300"/>
            <a:ext cx="212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che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432300"/>
            <a:ext cx="212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che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4965700"/>
            <a:ext cx="212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che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422900"/>
            <a:ext cx="212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che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880100"/>
            <a:ext cx="212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4648200" y="3441700"/>
            <a:ext cx="46038" cy="2895600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8534400" y="3441700"/>
            <a:ext cx="46038" cy="2895600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648200" y="3441700"/>
            <a:ext cx="3886200" cy="76200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648200" y="6261100"/>
            <a:ext cx="3886200" cy="76200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altLang="en-US"/>
          </a:p>
        </p:txBody>
      </p:sp>
      <p:pic>
        <p:nvPicPr>
          <p:cNvPr id="25" name="Picture 16" descr="USGHGRP v inventory char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13" y="3425825"/>
            <a:ext cx="3802062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ontent Placeholder 6"/>
          <p:cNvSpPr>
            <a:spLocks noGrp="1"/>
          </p:cNvSpPr>
          <p:nvPr>
            <p:ph idx="1"/>
          </p:nvPr>
        </p:nvSpPr>
        <p:spPr>
          <a:xfrm>
            <a:off x="152400" y="1524000"/>
            <a:ext cx="8785225" cy="1981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Inventory of U.S. Greenhouse Gas Emissions and Sinks (Inventory) tracks total annual U.S. emissions across all sectors of the economy using national-level data</a:t>
            </a:r>
          </a:p>
          <a:p>
            <a:r>
              <a:rPr lang="en-US" dirty="0" smtClean="0"/>
              <a:t>GHGRP collects detailed emissions data from large greenhouse gas emitting facilities in the United States</a:t>
            </a:r>
          </a:p>
          <a:p>
            <a:pPr lvl="1"/>
            <a:r>
              <a:rPr lang="en-US" dirty="0" smtClean="0"/>
              <a:t>GHGRP covers most, but not all, U.S. GHG emissions</a:t>
            </a:r>
          </a:p>
          <a:p>
            <a:pPr lvl="1"/>
            <a:r>
              <a:rPr lang="en-US" dirty="0" smtClean="0"/>
              <a:t>GHGRP does not include agriculture, land use, and small sources</a:t>
            </a:r>
            <a:endParaRPr lang="en-US" dirty="0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fld id="{735A9598-5F6B-4A64-9EF8-4486DE6DA0F7}" type="slidenum">
              <a:rPr lang="en-US" smtClean="0">
                <a:latin typeface="+mn-lt"/>
              </a:rPr>
              <a:pPr/>
              <a:t>14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12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GHG Reporting Program Data: US Inventory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534150"/>
            <a:ext cx="2895600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72250"/>
            <a:ext cx="2133600" cy="149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DB250B-A2E5-4CBA-BA5C-569EF652B3AD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078712"/>
              </p:ext>
            </p:extLst>
          </p:nvPr>
        </p:nvGraphicFramePr>
        <p:xfrm>
          <a:off x="152400" y="1279793"/>
          <a:ext cx="8801100" cy="5428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A68C8-75C7-461A-8E80-A5AA4F6395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77800" y="1447800"/>
            <a:ext cx="8785225" cy="3927475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b="1" dirty="0" smtClean="0"/>
              <a:t>Spotlight on Oil and Gas Data (Subpart W)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1149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and Gas GHG Data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7800" y="1447800"/>
            <a:ext cx="8785225" cy="50645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Oil and Gas GHG estimates available in U.S. GHG Inventory (national/regional-level) and GHGRP (facility-level)</a:t>
            </a:r>
          </a:p>
          <a:p>
            <a:r>
              <a:rPr lang="en-US" sz="3200" dirty="0" smtClean="0"/>
              <a:t>Enhancing </a:t>
            </a:r>
            <a:r>
              <a:rPr lang="en-US" sz="3200" dirty="0"/>
              <a:t>the </a:t>
            </a:r>
            <a:r>
              <a:rPr lang="en-US" sz="3200" dirty="0" smtClean="0"/>
              <a:t>EPA GHG data on oil and gas is </a:t>
            </a:r>
            <a:r>
              <a:rPr lang="en-US" sz="3200" dirty="0"/>
              <a:t>a key part of the </a:t>
            </a:r>
            <a:r>
              <a:rPr lang="en-US" sz="3200" dirty="0" smtClean="0"/>
              <a:t>White House Climate </a:t>
            </a:r>
            <a:r>
              <a:rPr lang="en-US" sz="3200" dirty="0"/>
              <a:t>Action Plan Strategy to Reduce Methane </a:t>
            </a:r>
            <a:r>
              <a:rPr lang="en-US" sz="3200" dirty="0" smtClean="0"/>
              <a:t>Emissions</a:t>
            </a:r>
          </a:p>
          <a:p>
            <a:pPr lvl="1"/>
            <a:r>
              <a:rPr lang="en-US" sz="2800" dirty="0" smtClean="0"/>
              <a:t>EPA continues </a:t>
            </a:r>
            <a:r>
              <a:rPr lang="en-US" sz="2800" dirty="0"/>
              <a:t>to refine </a:t>
            </a:r>
            <a:r>
              <a:rPr lang="en-US" sz="2800" dirty="0" smtClean="0"/>
              <a:t>GHG Inventory estimates </a:t>
            </a:r>
            <a:r>
              <a:rPr lang="en-US" sz="2800" dirty="0"/>
              <a:t>to reflect the most robust information </a:t>
            </a:r>
            <a:r>
              <a:rPr lang="en-US" sz="2800" dirty="0" smtClean="0"/>
              <a:t>available</a:t>
            </a:r>
            <a:endParaRPr lang="en-US" sz="2800" dirty="0"/>
          </a:p>
          <a:p>
            <a:pPr lvl="1"/>
            <a:r>
              <a:rPr lang="en-US" sz="2800" dirty="0" smtClean="0"/>
              <a:t>EPA has proposed updates to GHGRP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460C7-69DC-4123-9587-E774B8D0E88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ubpart W 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605" y="1066800"/>
            <a:ext cx="8155195" cy="51816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Petroleum and Natural Gas Systems in GHGRP (Subpart W)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62600" y="6200001"/>
            <a:ext cx="327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i="1" dirty="0" smtClean="0">
                <a:latin typeface="+mn-lt"/>
              </a:rPr>
              <a:t>Figure adapted from AGA and Natural Gas STAR</a:t>
            </a:r>
            <a:endParaRPr lang="en-US" sz="1200" i="1" dirty="0">
              <a:latin typeface="+mn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66800" y="1295400"/>
            <a:ext cx="2438400" cy="411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Production and Processing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1. Onshore Production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2a, 2b. Offshore Production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3. Gathering and Boosting (not covered by Subpart W)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4. Natural Gas Processing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Transmission and Storage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5. Natural Gas Transmission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6. Underground Natural Gas Storage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7. LNG Storage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8. LNG Import-Export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9, 10. Natural Gas Distribution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4953000"/>
            <a:ext cx="4038600" cy="14478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Not</a:t>
            </a:r>
            <a:r>
              <a:rPr kumimoji="0" lang="en-US" sz="13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300" b="1" i="0" u="sng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Covere</a:t>
            </a:r>
            <a:r>
              <a:rPr lang="en-US" sz="1300" b="1" u="sng" kern="0" dirty="0" smtClean="0">
                <a:latin typeface="Calibri" pitchFamily="34" charset="0"/>
                <a:cs typeface="Arial" pitchFamily="34" charset="0"/>
              </a:rPr>
              <a:t>d</a:t>
            </a:r>
            <a:endParaRPr kumimoji="0" lang="en-US" sz="13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  <a:p>
            <a:pPr marL="171450" indent="-1714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300" kern="0" dirty="0" smtClean="0">
                <a:latin typeface="Calibri" pitchFamily="34" charset="0"/>
                <a:cs typeface="Arial" pitchFamily="34" charset="0"/>
              </a:rPr>
              <a:t>Emissions below 25,000 metric ton CO</a:t>
            </a:r>
            <a:r>
              <a:rPr lang="en-US" sz="1300" kern="0" baseline="-25000" dirty="0" smtClean="0">
                <a:latin typeface="Calibri" pitchFamily="34" charset="0"/>
                <a:cs typeface="Arial" pitchFamily="34" charset="0"/>
              </a:rPr>
              <a:t>2</a:t>
            </a:r>
            <a:r>
              <a:rPr lang="en-US" sz="1300" kern="0" dirty="0" smtClean="0">
                <a:latin typeface="Calibri" pitchFamily="34" charset="0"/>
                <a:cs typeface="Arial" pitchFamily="34" charset="0"/>
              </a:rPr>
              <a:t>e threshold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300" kern="0" dirty="0" smtClean="0">
                <a:latin typeface="Calibri" pitchFamily="34" charset="0"/>
                <a:cs typeface="Arial" pitchFamily="34" charset="0"/>
              </a:rPr>
              <a:t>Process emissions from gathering and boosting</a:t>
            </a:r>
          </a:p>
          <a:p>
            <a:pPr marL="171450" lvl="0" indent="-1714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300" kern="0" dirty="0" smtClean="0">
                <a:latin typeface="Calibri" pitchFamily="34" charset="0"/>
                <a:cs typeface="Arial" pitchFamily="34" charset="0"/>
              </a:rPr>
              <a:t>Vented emissions from hydraulic fracturing of oil wells</a:t>
            </a:r>
          </a:p>
          <a:p>
            <a:pPr marL="171450" lvl="0" indent="-1714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300" kern="0" dirty="0" smtClean="0">
                <a:latin typeface="Calibri" pitchFamily="34" charset="0"/>
                <a:cs typeface="Arial" pitchFamily="34" charset="0"/>
              </a:rPr>
              <a:t>Process emissions from transmission lines between compressor stations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fld id="{735A9598-5F6B-4A64-9EF8-4486DE6DA0F7}" type="slidenum">
              <a:rPr lang="en-US" sz="1200" smtClean="0">
                <a:latin typeface="+mn-lt"/>
              </a:rPr>
              <a:pPr/>
              <a:t>18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72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Reported GHG Emissions by Industry Segment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347788"/>
            <a:ext cx="8785225" cy="1776412"/>
          </a:xfrm>
        </p:spPr>
        <p:txBody>
          <a:bodyPr>
            <a:normAutofit/>
          </a:bodyPr>
          <a:lstStyle/>
          <a:p>
            <a:pPr marL="233363" indent="-233363">
              <a:defRPr/>
            </a:pPr>
            <a:r>
              <a:rPr lang="en-US" sz="2200" dirty="0" smtClean="0"/>
              <a:t>EPA received annual reports from over 2,000 facilities</a:t>
            </a:r>
          </a:p>
          <a:p>
            <a:pPr marL="233363" indent="-233363">
              <a:defRPr/>
            </a:pPr>
            <a:r>
              <a:rPr lang="en-US" sz="2200" dirty="0" smtClean="0"/>
              <a:t>Reported emissions totaled 224 Million Metric Tons (MMT) CO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e</a:t>
            </a:r>
          </a:p>
          <a:p>
            <a:pPr marL="233363" indent="-233363">
              <a:defRPr/>
            </a:pPr>
            <a:r>
              <a:rPr lang="en-US" sz="2200" dirty="0" smtClean="0"/>
              <a:t>Largest segments in terms of reported GHG emissions were onshore production, natural gas processing, and natural gas transmission</a:t>
            </a:r>
          </a:p>
          <a:p>
            <a:pPr marL="633413" lvl="1" indent="-233363">
              <a:defRPr/>
            </a:pPr>
            <a:endParaRPr lang="en-US" sz="22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fld id="{735A9598-5F6B-4A64-9EF8-4486DE6DA0F7}" type="slidenum">
              <a:rPr lang="en-US" sz="1200" smtClean="0">
                <a:latin typeface="+mn-lt"/>
              </a:rPr>
              <a:pPr/>
              <a:t>19</a:t>
            </a:fld>
            <a:endParaRPr lang="en-US" sz="1200" dirty="0">
              <a:latin typeface="+mn-lt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/>
          </p:nvPr>
        </p:nvGraphicFramePr>
        <p:xfrm>
          <a:off x="381000" y="3124200"/>
          <a:ext cx="8382000" cy="3048000"/>
        </p:xfrm>
        <a:graphic>
          <a:graphicData uri="http://schemas.openxmlformats.org/drawingml/2006/table">
            <a:tbl>
              <a:tblPr/>
              <a:tblGrid>
                <a:gridCol w="3009327"/>
                <a:gridCol w="2249967"/>
                <a:gridCol w="3122706"/>
              </a:tblGrid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Segment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93518" marR="935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Number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of Facilities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93518" marR="935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2013 Reported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Emissions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(Million Metric Tons CO</a:t>
                      </a:r>
                      <a:r>
                        <a:rPr lang="en-US" sz="1600" b="1" baseline="-25000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e)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93518" marR="9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Times New Roman"/>
                        </a:rPr>
                        <a:t>Onshore Production</a:t>
                      </a:r>
                    </a:p>
                  </a:txBody>
                  <a:tcPr marL="93518" marR="9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95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Times New Roman"/>
                        </a:rPr>
                        <a:t>Offshore Production</a:t>
                      </a:r>
                    </a:p>
                  </a:txBody>
                  <a:tcPr marL="93518" marR="9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107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Times New Roman"/>
                        </a:rPr>
                        <a:t>Natural Gas Processing</a:t>
                      </a:r>
                    </a:p>
                  </a:txBody>
                  <a:tcPr marL="93518" marR="9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433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59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Times New Roman"/>
                        </a:rPr>
                        <a:t>Natural Gas Transmission</a:t>
                      </a:r>
                    </a:p>
                  </a:txBody>
                  <a:tcPr marL="93518" marR="9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487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Times New Roman"/>
                        </a:rPr>
                        <a:t>Underground Natural Gas Storage</a:t>
                      </a:r>
                    </a:p>
                  </a:txBody>
                  <a:tcPr marL="93518" marR="9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Times New Roman"/>
                        </a:rPr>
                        <a:t>Natural Gas Distribution</a:t>
                      </a:r>
                    </a:p>
                  </a:txBody>
                  <a:tcPr marL="93518" marR="9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173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Times New Roman"/>
                        </a:rPr>
                        <a:t>LNG Import/Export</a:t>
                      </a:r>
                    </a:p>
                  </a:txBody>
                  <a:tcPr marL="93518" marR="9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 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Times New Roman"/>
                        </a:rPr>
                        <a:t>LNG Storage</a:t>
                      </a:r>
                    </a:p>
                  </a:txBody>
                  <a:tcPr marL="93518" marR="9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 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Times New Roman"/>
                        </a:rPr>
                        <a:t>Other Oil and Gas Combustion</a:t>
                      </a:r>
                    </a:p>
                  </a:txBody>
                  <a:tcPr marL="93518" marR="9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415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Times New Roman"/>
                        </a:rPr>
                        <a:t>Total</a:t>
                      </a:r>
                      <a:endParaRPr lang="en-US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93518" marR="9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 pitchFamily="34" charset="0"/>
                          <a:ea typeface="Times New Roman"/>
                        </a:rPr>
                        <a:t>2,164</a:t>
                      </a:r>
                      <a:endParaRPr lang="en-US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93518" marR="9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 pitchFamily="34" charset="0"/>
                          <a:ea typeface="Times New Roman"/>
                        </a:rPr>
                        <a:t>224</a:t>
                      </a:r>
                      <a:endParaRPr lang="en-US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93518" marR="9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3048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U.S. Greenhouse Gas Reporting Program data as of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8/18/14</a:t>
            </a:r>
          </a:p>
        </p:txBody>
      </p:sp>
    </p:spTree>
    <p:extLst>
      <p:ext uri="{BB962C8B-B14F-4D97-AF65-F5344CB8AC3E}">
        <p14:creationId xmlns:p14="http://schemas.microsoft.com/office/powerpoint/2010/main" val="41745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EF394B-962E-4215-AF38-AF607A385797}" type="slidenum">
              <a:rPr lang="en-US" altLang="zh-CN" sz="1200">
                <a:solidFill>
                  <a:srgbClr val="898989"/>
                </a:solidFill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CN" sz="120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524" y="-22528"/>
            <a:ext cx="6734175" cy="846137"/>
          </a:xfrm>
        </p:spPr>
        <p:txBody>
          <a:bodyPr anchor="b"/>
          <a:lstStyle/>
          <a:p>
            <a:pPr eaLnBrk="1" hangingPunct="1"/>
            <a:r>
              <a:rPr lang="en-US" altLang="zh-CN" dirty="0" smtClean="0">
                <a:latin typeface="Calibri" panose="020F0502020204030204" pitchFamily="34" charset="0"/>
              </a:rPr>
              <a:t>Overview</a:t>
            </a:r>
            <a:endParaRPr lang="zh-CN" altLang="en-US" dirty="0" smtClean="0">
              <a:latin typeface="Calibri" panose="020F0502020204030204" pitchFamily="34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2575" y="1447799"/>
            <a:ext cx="8723313" cy="527367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Overview</a:t>
            </a:r>
          </a:p>
          <a:p>
            <a:r>
              <a:rPr lang="en-US" sz="2200" dirty="0"/>
              <a:t>Timeline, GHG Reporting Progress since Tampa</a:t>
            </a:r>
          </a:p>
          <a:p>
            <a:r>
              <a:rPr lang="en-US" sz="2200" dirty="0" smtClean="0"/>
              <a:t>GHG </a:t>
            </a:r>
            <a:r>
              <a:rPr lang="en-US" sz="2200" dirty="0" smtClean="0"/>
              <a:t>Reporting Program key data and programmatic attributes</a:t>
            </a:r>
          </a:p>
          <a:p>
            <a:r>
              <a:rPr lang="en-US" sz="2200" dirty="0" smtClean="0"/>
              <a:t>Spotlight </a:t>
            </a:r>
            <a:r>
              <a:rPr lang="en-US" sz="2200" dirty="0" smtClean="0"/>
              <a:t>on Oil &amp; Gas Sector (Subpart W) including changes</a:t>
            </a:r>
          </a:p>
          <a:p>
            <a:r>
              <a:rPr lang="en-US" sz="2200" dirty="0" smtClean="0"/>
              <a:t>State-EPA collaboration on GHG Reporting</a:t>
            </a:r>
          </a:p>
          <a:p>
            <a:r>
              <a:rPr lang="en-US" sz="2200" dirty="0" smtClean="0"/>
              <a:t>International </a:t>
            </a:r>
            <a:r>
              <a:rPr lang="en-US" sz="2200" dirty="0" smtClean="0"/>
              <a:t>engagement on GHG Reporting and Data </a:t>
            </a:r>
            <a:r>
              <a:rPr lang="en-US" sz="2200" dirty="0" smtClean="0"/>
              <a:t>management</a:t>
            </a:r>
          </a:p>
          <a:p>
            <a:r>
              <a:rPr lang="en-US" sz="2200" dirty="0" smtClean="0"/>
              <a:t>RY 2014 Data Milestones</a:t>
            </a:r>
            <a:endParaRPr lang="en-US" sz="2200" dirty="0" smtClean="0"/>
          </a:p>
          <a:p>
            <a:r>
              <a:rPr lang="en-US" sz="2200" dirty="0" smtClean="0"/>
              <a:t>Q&amp;A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zh-CN" altLang="en-US" sz="2400" dirty="0" smtClean="0"/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zh-CN" altLang="en-US" sz="2700" dirty="0" smtClean="0"/>
          </a:p>
          <a:p>
            <a:pPr marL="742950" lvl="2" indent="-342900" eaLnBrk="1" hangingPunct="1">
              <a:lnSpc>
                <a:spcPct val="90000"/>
              </a:lnSpc>
            </a:pPr>
            <a:endParaRPr lang="zh-CN" altLang="en-US" sz="1100" dirty="0" smtClean="0"/>
          </a:p>
          <a:p>
            <a:pPr algn="r" eaLnBrk="1" hangingPunct="1">
              <a:buFontTx/>
              <a:buNone/>
            </a:pPr>
            <a:endParaRPr lang="zh-CN" altLang="en-US" sz="700" dirty="0" smtClean="0"/>
          </a:p>
          <a:p>
            <a:pPr algn="r" eaLnBrk="1" hangingPunct="1">
              <a:buFontTx/>
              <a:buNone/>
            </a:pPr>
            <a:endParaRPr lang="zh-CN" altLang="en-US" sz="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Reported Emissions by Greenhouse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652588"/>
            <a:ext cx="8785225" cy="1776412"/>
          </a:xfrm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en-US" sz="3200" dirty="0" smtClean="0"/>
              <a:t>Carbon dioxide (CO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emissions accounted for 150 MMT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e and methane (CH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 emissions accounted for 74 MMT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e </a:t>
            </a:r>
          </a:p>
          <a:p>
            <a:pPr lvl="0">
              <a:defRPr/>
            </a:pPr>
            <a:r>
              <a:rPr lang="en-US" sz="3200" dirty="0" smtClean="0"/>
              <a:t>Emissions from onshore production were primarily methane while emissions from natural gas transmission, natural gas processing, and other oil and gas combustion were primarily carbon dioxide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fld id="{735A9598-5F6B-4A64-9EF8-4486DE6DA0F7}" type="slidenum">
              <a:rPr lang="en-US" sz="1200" smtClean="0">
                <a:latin typeface="+mn-lt"/>
              </a:rPr>
              <a:pPr/>
              <a:t>20</a:t>
            </a:fld>
            <a:endParaRPr lang="en-US" sz="1200" dirty="0">
              <a:latin typeface="+mn-lt"/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457200" y="3200400"/>
          <a:ext cx="7924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304800" y="6400800"/>
            <a:ext cx="46558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U.S. Greenhouse Gas Reporting Program RY2013 data as of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8/18/14</a:t>
            </a:r>
          </a:p>
        </p:txBody>
      </p:sp>
    </p:spTree>
    <p:extLst>
      <p:ext uri="{BB962C8B-B14F-4D97-AF65-F5344CB8AC3E}">
        <p14:creationId xmlns:p14="http://schemas.microsoft.com/office/powerpoint/2010/main" val="12046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Onshore Production Basins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29200" y="1409700"/>
            <a:ext cx="3933824" cy="4406900"/>
          </a:xfrm>
        </p:spPr>
        <p:txBody>
          <a:bodyPr/>
          <a:lstStyle/>
          <a:p>
            <a:pPr marL="177800" indent="-177800"/>
            <a:r>
              <a:rPr lang="en-US" sz="1800" dirty="0" smtClean="0"/>
              <a:t>Emissions in onshore production are reported by basin</a:t>
            </a:r>
          </a:p>
          <a:p>
            <a:pPr marL="177800" indent="-177800"/>
            <a:r>
              <a:rPr lang="en-US" sz="1800" dirty="0" smtClean="0"/>
              <a:t>The map to the left shows reported emissions aggregated for all onshore production facilities by basin</a:t>
            </a:r>
          </a:p>
          <a:p>
            <a:pPr marL="177800" indent="-177800"/>
            <a:r>
              <a:rPr lang="en-US" sz="1800" dirty="0" smtClean="0"/>
              <a:t>The basins with highest reported emissions were: </a:t>
            </a:r>
          </a:p>
          <a:p>
            <a:pPr marL="577850" lvl="1" indent="-177800"/>
            <a:r>
              <a:rPr lang="en-US" sz="1600" dirty="0"/>
              <a:t>Williston Basin (12.8 MMT CO</a:t>
            </a:r>
            <a:r>
              <a:rPr lang="en-US" sz="1600" baseline="-25000" dirty="0"/>
              <a:t>2</a:t>
            </a:r>
            <a:r>
              <a:rPr lang="en-US" sz="1600" dirty="0"/>
              <a:t>e) </a:t>
            </a:r>
            <a:endParaRPr lang="en-US" sz="1600" dirty="0" smtClean="0"/>
          </a:p>
          <a:p>
            <a:pPr marL="577850" lvl="1" indent="-177800"/>
            <a:r>
              <a:rPr lang="en-US" sz="1600" dirty="0" smtClean="0"/>
              <a:t>Gulf Coast Basin (12.6 MMT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e)  </a:t>
            </a:r>
          </a:p>
          <a:p>
            <a:pPr marL="577850" lvl="1" indent="-177800"/>
            <a:r>
              <a:rPr lang="en-US" sz="1600" dirty="0"/>
              <a:t>San Juan Basin (10.1 MMT CO</a:t>
            </a:r>
            <a:r>
              <a:rPr lang="en-US" sz="1600" baseline="-25000" dirty="0"/>
              <a:t>2</a:t>
            </a:r>
            <a:r>
              <a:rPr lang="en-US" sz="1600" dirty="0"/>
              <a:t>e)</a:t>
            </a:r>
          </a:p>
          <a:p>
            <a:pPr marL="577850" lvl="1" indent="-177800"/>
            <a:r>
              <a:rPr lang="en-US" sz="1600" dirty="0" smtClean="0"/>
              <a:t>Anadarko Basin (9.2 MMT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e)</a:t>
            </a:r>
          </a:p>
          <a:p>
            <a:pPr marL="577850" lvl="1" indent="-177800"/>
            <a:r>
              <a:rPr lang="en-US" sz="1600" dirty="0"/>
              <a:t>Permian Basin (9.2 MMT CO</a:t>
            </a:r>
            <a:r>
              <a:rPr lang="en-US" sz="1600" baseline="-25000" dirty="0"/>
              <a:t>2</a:t>
            </a:r>
            <a:r>
              <a:rPr lang="en-US" sz="1600" dirty="0"/>
              <a:t>e) </a:t>
            </a:r>
          </a:p>
          <a:p>
            <a:pPr marL="400050" lvl="1" indent="0">
              <a:buNone/>
            </a:pPr>
            <a:endParaRPr lang="en-US" sz="1600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5257800"/>
            <a:ext cx="4876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Calibri" pitchFamily="34" charset="0"/>
              </a:rPr>
              <a:t>Note: For the onshore production segment, the “facility” includes all emissions associated with wells owned or operated by a single company in a specific hydrocarbon producing basin. A basin refers to a geologic region where sediment infilling has occurred. The GHG Reporting Program definition of basin refers to the geologic provinces as published by the American Association of Petroleum Geologists (AAPG).</a:t>
            </a:r>
            <a:endParaRPr lang="en-US" sz="1000" i="1" dirty="0">
              <a:latin typeface="Calibri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fld id="{735A9598-5F6B-4A64-9EF8-4486DE6DA0F7}" type="slidenum">
              <a:rPr lang="en-US" sz="1200" smtClean="0">
                <a:latin typeface="+mn-lt"/>
              </a:rPr>
              <a:pPr/>
              <a:t>21</a:t>
            </a:fld>
            <a:endParaRPr lang="en-US" sz="12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509951"/>
            <a:ext cx="4867953" cy="3557349"/>
          </a:xfrm>
        </p:spPr>
      </p:pic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304800" y="6337491"/>
            <a:ext cx="4370070" cy="52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U.S. Greenhouse Gas Reporting Program RY2013 data as of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8/18/14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60443" y="2024735"/>
            <a:ext cx="3849323" cy="2782905"/>
            <a:chOff x="1560443" y="2024735"/>
            <a:chExt cx="3849323" cy="2782905"/>
          </a:xfrm>
        </p:grpSpPr>
        <p:cxnSp>
          <p:nvCxnSpPr>
            <p:cNvPr id="6" name="Straight Connector 5"/>
            <p:cNvCxnSpPr/>
            <p:nvPr/>
          </p:nvCxnSpPr>
          <p:spPr>
            <a:xfrm flipH="1" flipV="1">
              <a:off x="2254526" y="2024735"/>
              <a:ext cx="3132483" cy="161823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590800" y="3964228"/>
              <a:ext cx="2818966" cy="45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560443" y="3288626"/>
              <a:ext cx="3849322" cy="9713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2166730" y="3234826"/>
              <a:ext cx="3243035" cy="127753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1838740" y="3831846"/>
              <a:ext cx="3571025" cy="97579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487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NG Processing, Storage, Transmission, LNG</a:t>
            </a:r>
            <a:endParaRPr lang="en-US" sz="31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fld id="{735A9598-5F6B-4A64-9EF8-4486DE6DA0F7}" type="slidenum">
              <a:rPr lang="en-US" sz="1200" smtClean="0">
                <a:latin typeface="+mn-lt"/>
              </a:rPr>
              <a:pPr/>
              <a:t>22</a:t>
            </a:fld>
            <a:endParaRPr lang="en-US" sz="1200" dirty="0">
              <a:latin typeface="+mn-lt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3048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U.S. Greenhouse Gas Reporting Program data as of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8/18/14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8" y="1114425"/>
            <a:ext cx="6844908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A2CF19-6C4F-4A6F-A32F-BEDC7E8AD18B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25500" y="1828800"/>
            <a:ext cx="7023100" cy="4876800"/>
            <a:chOff x="520" y="912"/>
            <a:chExt cx="4464" cy="3216"/>
          </a:xfrm>
        </p:grpSpPr>
        <p:pic>
          <p:nvPicPr>
            <p:cNvPr id="22533" name="Object 2"/>
            <p:cNvPicPr>
              <a:picLocks noChangeArrowheads="1"/>
            </p:cNvPicPr>
            <p:nvPr/>
          </p:nvPicPr>
          <p:blipFill>
            <a:blip r:embed="rId2"/>
            <a:srcRect l="-1585" r="-1476" b="-8675"/>
            <a:stretch>
              <a:fillRect/>
            </a:stretch>
          </p:blipFill>
          <p:spPr bwMode="auto">
            <a:xfrm>
              <a:off x="520" y="912"/>
              <a:ext cx="4464" cy="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4" name="Rectangle 7"/>
            <p:cNvSpPr>
              <a:spLocks noChangeArrowheads="1"/>
            </p:cNvSpPr>
            <p:nvPr/>
          </p:nvSpPr>
          <p:spPr bwMode="auto">
            <a:xfrm>
              <a:off x="1744" y="3316"/>
              <a:ext cx="96" cy="48"/>
            </a:xfrm>
            <a:prstGeom prst="rect">
              <a:avLst/>
            </a:prstGeom>
            <a:solidFill>
              <a:srgbClr val="FF0000">
                <a:alpha val="92155"/>
              </a:srgbClr>
            </a:solidFill>
            <a:ln w="0" cap="sq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Rectangle 8"/>
            <p:cNvSpPr>
              <a:spLocks noChangeArrowheads="1"/>
            </p:cNvSpPr>
            <p:nvPr/>
          </p:nvSpPr>
          <p:spPr bwMode="auto">
            <a:xfrm>
              <a:off x="1744" y="3392"/>
              <a:ext cx="96" cy="48"/>
            </a:xfrm>
            <a:prstGeom prst="rect">
              <a:avLst/>
            </a:prstGeom>
            <a:solidFill>
              <a:srgbClr val="99CC00">
                <a:alpha val="92155"/>
              </a:srgbClr>
            </a:solidFill>
            <a:ln w="0" cap="sq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Rectangle 9"/>
            <p:cNvSpPr>
              <a:spLocks noChangeArrowheads="1"/>
            </p:cNvSpPr>
            <p:nvPr/>
          </p:nvSpPr>
          <p:spPr bwMode="auto">
            <a:xfrm>
              <a:off x="1744" y="3572"/>
              <a:ext cx="96" cy="48"/>
            </a:xfrm>
            <a:prstGeom prst="rect">
              <a:avLst/>
            </a:prstGeom>
            <a:solidFill>
              <a:srgbClr val="99CC00">
                <a:alpha val="92155"/>
              </a:srgbClr>
            </a:solidFill>
            <a:ln w="0" cap="sq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Rectangle 10"/>
            <p:cNvSpPr>
              <a:spLocks noChangeArrowheads="1"/>
            </p:cNvSpPr>
            <p:nvPr/>
          </p:nvSpPr>
          <p:spPr bwMode="auto">
            <a:xfrm>
              <a:off x="1744" y="3652"/>
              <a:ext cx="96" cy="48"/>
            </a:xfrm>
            <a:prstGeom prst="rect">
              <a:avLst/>
            </a:prstGeom>
            <a:solidFill>
              <a:srgbClr val="486DB6">
                <a:alpha val="92155"/>
              </a:srgbClr>
            </a:solidFill>
            <a:ln w="0" cap="sq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Rectangle 11"/>
            <p:cNvSpPr>
              <a:spLocks noChangeArrowheads="1"/>
            </p:cNvSpPr>
            <p:nvPr/>
          </p:nvSpPr>
          <p:spPr bwMode="auto">
            <a:xfrm>
              <a:off x="1744" y="3804"/>
              <a:ext cx="96" cy="48"/>
            </a:xfrm>
            <a:prstGeom prst="rect">
              <a:avLst/>
            </a:prstGeom>
            <a:solidFill>
              <a:srgbClr val="486DB6">
                <a:alpha val="92155"/>
              </a:srgbClr>
            </a:solidFill>
            <a:ln w="0" cap="sq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eaLnBrk="0" hangingPunct="0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Candara" panose="020E0502030303020204" pitchFamily="34" charset="0"/>
                <a:ea typeface="MS PGothic" pitchFamily="34" charset="-128"/>
                <a:cs typeface="MS PGothic"/>
              </a:rPr>
              <a:t>State Coordination</a:t>
            </a:r>
            <a:endParaRPr lang="en-US" sz="2800" kern="0" dirty="0">
              <a:solidFill>
                <a:schemeClr val="bg1"/>
              </a:solidFill>
              <a:latin typeface="Candara" panose="020E0502030303020204" pitchFamily="34" charset="0"/>
              <a:ea typeface="MS PGothic" pitchFamily="34" charset="-128"/>
              <a:cs typeface="MS P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9449" y="6238126"/>
            <a:ext cx="326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Courtesy of Rob Willis, Ross &amp; Associates</a:t>
            </a:r>
            <a:endParaRPr lang="en-US" sz="1200" i="1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7800" y="1066800"/>
            <a:ext cx="85851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  <a:cs typeface="MS PGothic"/>
              </a:rPr>
              <a:t>State - EPA Workgroup on GHG Data Collection and Exchange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600" kern="0" dirty="0" smtClean="0">
                <a:latin typeface="+mn-lt"/>
                <a:cs typeface="MS PGothic"/>
              </a:rPr>
              <a:t>AZ , CA , CO  (State co-chair), HI , IA , MA , MI, NC , NJ , NV , NM, OR , WA , WI </a:t>
            </a:r>
            <a:endParaRPr lang="en-US" sz="1600" kern="0" dirty="0" smtClean="0">
              <a:latin typeface="+mn-lt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24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Capacity Building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greenhouse gas data measurement, reporting and verification</a:t>
            </a:r>
          </a:p>
          <a:p>
            <a:r>
              <a:rPr lang="en-US" dirty="0" smtClean="0"/>
              <a:t>Improve accountability in Non Annex-1 Countries</a:t>
            </a:r>
          </a:p>
          <a:p>
            <a:pPr lvl="1"/>
            <a:r>
              <a:rPr lang="en-US" dirty="0" smtClean="0"/>
              <a:t>World Bank </a:t>
            </a:r>
          </a:p>
          <a:p>
            <a:pPr lvl="1"/>
            <a:r>
              <a:rPr lang="en-US" dirty="0" smtClean="0"/>
              <a:t>US-China Climate Change Working Group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71526-16A0-4E0F-B412-9AE42E1A16F3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06" y="3829037"/>
            <a:ext cx="4330150" cy="289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GHGRP Reporting Year (RY) 2014 Milestones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fld id="{735A9598-5F6B-4A64-9EF8-4486DE6DA0F7}" type="slidenum">
              <a:rPr lang="en-US" sz="1200" smtClean="0">
                <a:latin typeface="+mn-lt"/>
              </a:rPr>
              <a:pPr/>
              <a:t>25</a:t>
            </a:fld>
            <a:endParaRPr lang="en-US" sz="12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035632"/>
              </p:ext>
            </p:extLst>
          </p:nvPr>
        </p:nvGraphicFramePr>
        <p:xfrm>
          <a:off x="1384300" y="1287780"/>
          <a:ext cx="6096000" cy="245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38480"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</a:t>
                      </a:r>
                      <a:endParaRPr lang="en-US" dirty="0"/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reports &amp; deferred data reports due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31,</a:t>
                      </a:r>
                      <a:r>
                        <a:rPr lang="en-US" baseline="0" dirty="0" smtClean="0"/>
                        <a:t> 2015</a:t>
                      </a:r>
                      <a:endParaRPr lang="en-US" dirty="0"/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en-US" dirty="0" smtClean="0"/>
                        <a:t>EPA verification of submitted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 – August 2015</a:t>
                      </a:r>
                      <a:endParaRPr lang="en-US" dirty="0"/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r>
                        <a:rPr lang="en-US" baseline="0" dirty="0" smtClean="0"/>
                        <a:t> Data Publication (including deferred data)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</a:t>
                      </a:r>
                      <a:r>
                        <a:rPr lang="en-US" baseline="0" dirty="0" smtClean="0"/>
                        <a:t> 2015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Oval Callout 12"/>
          <p:cNvSpPr/>
          <p:nvPr/>
        </p:nvSpPr>
        <p:spPr>
          <a:xfrm>
            <a:off x="4943605" y="4061726"/>
            <a:ext cx="696685" cy="661852"/>
          </a:xfrm>
          <a:prstGeom prst="wedgeEllipseCallou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 Narrow" panose="020B0606020202030204" pitchFamily="34" charset="0"/>
              </a:rPr>
              <a:t>You</a:t>
            </a:r>
          </a:p>
          <a:p>
            <a:pPr algn="ctr"/>
            <a:r>
              <a:rPr lang="en-US" sz="1200" b="1" dirty="0" smtClean="0">
                <a:latin typeface="Arial Narrow" panose="020B0606020202030204" pitchFamily="34" charset="0"/>
              </a:rPr>
              <a:t>Are</a:t>
            </a:r>
          </a:p>
          <a:p>
            <a:pPr algn="ctr"/>
            <a:r>
              <a:rPr lang="en-US" sz="1200" b="1" dirty="0" smtClean="0">
                <a:latin typeface="Arial Narrow" panose="020B0606020202030204" pitchFamily="34" charset="0"/>
              </a:rPr>
              <a:t>Here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761896" y="4171160"/>
            <a:ext cx="2406609" cy="688996"/>
            <a:chOff x="1761896" y="4171160"/>
            <a:chExt cx="2406609" cy="688996"/>
          </a:xfrm>
        </p:grpSpPr>
        <p:sp>
          <p:nvSpPr>
            <p:cNvPr id="18" name="TextBox 17"/>
            <p:cNvSpPr txBox="1"/>
            <p:nvPr/>
          </p:nvSpPr>
          <p:spPr>
            <a:xfrm>
              <a:off x="1761896" y="4171160"/>
              <a:ext cx="2007219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12/31/14 End of RY14</a:t>
              </a:r>
              <a:endParaRPr lang="en-US" sz="1400" dirty="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>
              <a:off x="3769115" y="4325049"/>
              <a:ext cx="399390" cy="5351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318030" y="4171160"/>
            <a:ext cx="2034237" cy="656602"/>
            <a:chOff x="6318030" y="4171160"/>
            <a:chExt cx="2034237" cy="656602"/>
          </a:xfrm>
        </p:grpSpPr>
        <p:sp>
          <p:nvSpPr>
            <p:cNvPr id="21" name="TextBox 20"/>
            <p:cNvSpPr txBox="1"/>
            <p:nvPr/>
          </p:nvSpPr>
          <p:spPr>
            <a:xfrm>
              <a:off x="6318030" y="4171160"/>
              <a:ext cx="2034237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US" dirty="0"/>
                <a:t>RY14 Data Publication</a:t>
              </a:r>
            </a:p>
          </p:txBody>
        </p:sp>
        <p:cxnSp>
          <p:nvCxnSpPr>
            <p:cNvPr id="22" name="Straight Arrow Connector 21"/>
            <p:cNvCxnSpPr>
              <a:stCxn id="21" idx="2"/>
            </p:cNvCxnSpPr>
            <p:nvPr/>
          </p:nvCxnSpPr>
          <p:spPr>
            <a:xfrm flipH="1">
              <a:off x="6863579" y="4478937"/>
              <a:ext cx="471570" cy="3488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485523" y="5142416"/>
            <a:ext cx="2458082" cy="913050"/>
            <a:chOff x="2485523" y="5142416"/>
            <a:chExt cx="2458082" cy="913050"/>
          </a:xfrm>
        </p:grpSpPr>
        <p:sp>
          <p:nvSpPr>
            <p:cNvPr id="26" name="TextBox 25"/>
            <p:cNvSpPr txBox="1"/>
            <p:nvPr/>
          </p:nvSpPr>
          <p:spPr>
            <a:xfrm>
              <a:off x="2485523" y="5747689"/>
              <a:ext cx="2206914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US" dirty="0"/>
                <a:t>3/31/15 </a:t>
              </a:r>
              <a:r>
                <a:rPr lang="en-US" dirty="0" smtClean="0"/>
                <a:t>RY14 </a:t>
              </a:r>
              <a:r>
                <a:rPr lang="en-US" dirty="0"/>
                <a:t>Deadline</a:t>
              </a:r>
            </a:p>
          </p:txBody>
        </p:sp>
        <p:cxnSp>
          <p:nvCxnSpPr>
            <p:cNvPr id="27" name="Straight Arrow Connector 26"/>
            <p:cNvCxnSpPr>
              <a:stCxn id="26" idx="3"/>
            </p:cNvCxnSpPr>
            <p:nvPr/>
          </p:nvCxnSpPr>
          <p:spPr>
            <a:xfrm flipV="1">
              <a:off x="4692437" y="5142416"/>
              <a:ext cx="251168" cy="7591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240141" y="5146693"/>
            <a:ext cx="2206914" cy="908773"/>
            <a:chOff x="5240141" y="5146693"/>
            <a:chExt cx="2206914" cy="908773"/>
          </a:xfrm>
        </p:grpSpPr>
        <p:sp>
          <p:nvSpPr>
            <p:cNvPr id="33" name="TextBox 32"/>
            <p:cNvSpPr txBox="1"/>
            <p:nvPr/>
          </p:nvSpPr>
          <p:spPr>
            <a:xfrm>
              <a:off x="5240141" y="5747689"/>
              <a:ext cx="2206914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US" dirty="0" smtClean="0"/>
                <a:t>Data Verification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endCxn id="14" idx="2"/>
            </p:cNvCxnSpPr>
            <p:nvPr/>
          </p:nvCxnSpPr>
          <p:spPr>
            <a:xfrm flipH="1" flipV="1">
              <a:off x="5735819" y="5146693"/>
              <a:ext cx="728144" cy="6128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059679" y="4701716"/>
            <a:ext cx="6489700" cy="564140"/>
            <a:chOff x="1059679" y="4690562"/>
            <a:chExt cx="6489700" cy="564140"/>
          </a:xfrm>
        </p:grpSpPr>
        <p:sp>
          <p:nvSpPr>
            <p:cNvPr id="5" name="Right Arrow 4"/>
            <p:cNvSpPr/>
            <p:nvPr/>
          </p:nvSpPr>
          <p:spPr>
            <a:xfrm>
              <a:off x="1059679" y="4708602"/>
              <a:ext cx="6489700" cy="5461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4156474" y="4690562"/>
              <a:ext cx="12031" cy="4511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19590" y="4810345"/>
              <a:ext cx="2255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/>
                <a:t>2014 (Reporting Year)</a:t>
              </a:r>
              <a:endParaRPr lang="en-US" sz="1400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08059" y="4827762"/>
              <a:ext cx="2255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/>
                <a:t>2015 </a:t>
              </a:r>
              <a:endParaRPr lang="en-US" sz="1400" b="1" i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77097" y="4871307"/>
            <a:ext cx="4073071" cy="232449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1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 For More Information…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98 (U.S. GHG Reporting Rule) Info: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www.epa.gov/ghgreporting</a:t>
            </a:r>
          </a:p>
          <a:p>
            <a:r>
              <a:rPr lang="en-US" dirty="0" smtClean="0"/>
              <a:t>Published Data (FLIGHT):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ghgdata.epa.gov</a:t>
            </a:r>
          </a:p>
          <a:p>
            <a:r>
              <a:rPr lang="en-US" dirty="0" smtClean="0"/>
              <a:t>Published Data (</a:t>
            </a:r>
            <a:r>
              <a:rPr lang="en-US" dirty="0" err="1" smtClean="0"/>
              <a:t>Envirofacts</a:t>
            </a:r>
            <a:r>
              <a:rPr lang="en-US" dirty="0" smtClean="0"/>
              <a:t>):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http://www.epa.gov/enviro/facts/ghg/search.html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Published Data (Highlights):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http://www.epa.gov/ghgreporting/ghgdata/reportingdatasets.html</a:t>
            </a:r>
          </a:p>
        </p:txBody>
      </p:sp>
    </p:spTree>
    <p:extLst>
      <p:ext uri="{BB962C8B-B14F-4D97-AF65-F5344CB8AC3E}">
        <p14:creationId xmlns:p14="http://schemas.microsoft.com/office/powerpoint/2010/main" val="19292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A68C8-75C7-461A-8E80-A5AA4F6395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77800" y="1447800"/>
            <a:ext cx="8785225" cy="3927475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b="1" dirty="0" smtClean="0"/>
              <a:t>US GHGRP Timeline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4987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GHGRP and The International Emissions Inventory Conference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38900"/>
            <a:ext cx="2895600" cy="1873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72250"/>
            <a:ext cx="2133600" cy="149225"/>
          </a:xfrm>
        </p:spPr>
        <p:txBody>
          <a:bodyPr/>
          <a:lstStyle/>
          <a:p>
            <a:pPr>
              <a:defRPr/>
            </a:pPr>
            <a:fld id="{E0DB250B-A2E5-4CBA-BA5C-569EF652B3AD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2575" y="1276350"/>
            <a:ext cx="8785225" cy="1471612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onsolas" pitchFamily="49" charset="0"/>
              </a:rPr>
              <a:t>April, 2009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en-US" sz="2000" b="1" i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Emissions Inventory Conference, Baltimore</a:t>
            </a:r>
          </a:p>
          <a:p>
            <a:pPr>
              <a:buNone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			 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proposed mandatory reporting rule</a:t>
            </a:r>
          </a:p>
          <a:p>
            <a:pPr>
              <a:buNone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2952750"/>
            <a:ext cx="861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CC9900"/>
                </a:solidFill>
                <a:latin typeface="Consolas" pitchFamily="49" charset="0"/>
                <a:cs typeface="MS PGothic"/>
              </a:rPr>
              <a:t>September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nsolas" pitchFamily="49" charset="0"/>
                <a:ea typeface="ＭＳ Ｐゴシック" pitchFamily="84" charset="-128"/>
                <a:cs typeface="MS PGothic"/>
              </a:rPr>
              <a:t>, 2010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ＭＳ Ｐゴシック" pitchFamily="84" charset="-128"/>
                <a:cs typeface="Arial" pitchFamily="34" charset="0"/>
              </a:rPr>
              <a:t>	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84" charset="-128"/>
                <a:cs typeface="Arial" pitchFamily="34" charset="0"/>
              </a:rPr>
              <a:t> 19</a:t>
            </a:r>
            <a:r>
              <a:rPr kumimoji="0" lang="en-US" sz="2000" b="1" i="1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84" charset="-128"/>
                <a:cs typeface="Arial" pitchFamily="34" charset="0"/>
              </a:rPr>
              <a:t>th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84" charset="-128"/>
                <a:cs typeface="Arial" pitchFamily="34" charset="0"/>
              </a:rPr>
              <a:t> Emissions Inventory Conference, San</a:t>
            </a:r>
            <a:r>
              <a:rPr kumimoji="0" lang="en-US" sz="20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84" charset="-128"/>
                <a:cs typeface="Arial" pitchFamily="34" charset="0"/>
              </a:rPr>
              <a:t> Antonio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kern="0" baseline="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i="1" kern="0" baseline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kern="0" baseline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kern="0" dirty="0" smtClean="0">
                <a:latin typeface="Arial" pitchFamily="34" charset="0"/>
                <a:cs typeface="Arial" pitchFamily="34" charset="0"/>
              </a:rPr>
              <a:t>final rule (first 29 sources), technical revisions, data system development underway</a:t>
            </a:r>
            <a:r>
              <a:rPr lang="en-US" sz="1800" b="1" i="1" kern="0" baseline="0" dirty="0" smtClean="0">
                <a:latin typeface="Arial" pitchFamily="34" charset="0"/>
                <a:cs typeface="Arial" pitchFamily="34" charset="0"/>
              </a:rPr>
              <a:t>             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84" charset="-128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4857750"/>
            <a:ext cx="838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 smtClean="0">
                <a:solidFill>
                  <a:srgbClr val="92D050"/>
                </a:solidFill>
                <a:latin typeface="Consolas" pitchFamily="49" charset="0"/>
                <a:cs typeface="MS PGothic"/>
              </a:rPr>
              <a:t>August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nsolas" pitchFamily="49" charset="0"/>
                <a:ea typeface="ＭＳ Ｐゴシック" pitchFamily="84" charset="-128"/>
                <a:cs typeface="MS PGothic"/>
              </a:rPr>
              <a:t>, 2012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ＭＳ Ｐゴシック" pitchFamily="84" charset="-128"/>
                <a:cs typeface="Arial" pitchFamily="34" charset="0"/>
              </a:rPr>
              <a:t>	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84" charset="-128"/>
                <a:cs typeface="Arial" pitchFamily="34" charset="0"/>
              </a:rPr>
              <a:t> 		20</a:t>
            </a:r>
            <a:r>
              <a:rPr kumimoji="0" lang="en-US" sz="2000" b="1" i="1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84" charset="-128"/>
                <a:cs typeface="Arial" pitchFamily="34" charset="0"/>
              </a:rPr>
              <a:t>th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84" charset="-128"/>
                <a:cs typeface="Arial" pitchFamily="34" charset="0"/>
              </a:rPr>
              <a:t> Emissions Inventory Conference, Tampa</a:t>
            </a:r>
            <a:endParaRPr kumimoji="0" lang="en-US" sz="2000" b="1" i="1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84" charset="-128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kern="0" baseline="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i="1" kern="0" baseline="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000" b="1" i="1" kern="0" dirty="0">
                <a:cs typeface="Arial" pitchFamily="34" charset="0"/>
              </a:rPr>
              <a:t> </a:t>
            </a:r>
            <a:r>
              <a:rPr lang="en-US" sz="2000" kern="0" dirty="0" smtClean="0">
                <a:cs typeface="Arial" pitchFamily="34" charset="0"/>
              </a:rPr>
              <a:t>- launched e-GGRT, 12 more sources</a:t>
            </a:r>
            <a:r>
              <a:rPr lang="en-US" sz="2000" b="1" i="1" kern="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kern="0" dirty="0">
                <a:cs typeface="Arial" pitchFamily="34" charset="0"/>
              </a:rPr>
              <a:t>	</a:t>
            </a:r>
            <a:r>
              <a:rPr lang="en-US" sz="2000" b="1" i="1" kern="0" dirty="0" smtClean="0">
                <a:cs typeface="Arial" pitchFamily="34" charset="0"/>
              </a:rPr>
              <a:t>		</a:t>
            </a:r>
            <a:r>
              <a:rPr lang="en-US" sz="2000" b="1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- successfully collected &amp; verified 1+ years of data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8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GHGRP and The Emissions Inventory Conference (cont’d)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B250B-A2E5-4CBA-BA5C-569EF652B3AD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2575" y="1371600"/>
            <a:ext cx="8785225" cy="1215957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April, 2015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21</a:t>
            </a:r>
            <a:r>
              <a:rPr lang="en-US" sz="2000" b="1" i="1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Emissions Inventory Conference, San Diego</a:t>
            </a:r>
          </a:p>
          <a:p>
            <a:pPr>
              <a:buNone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			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4488" y="2587557"/>
            <a:ext cx="8556322" cy="394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Published 4 years of data (RY2010 - 2013)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Collected RY2014 data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Major changes/improvements since Tampa include: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altLang="zh-CN" sz="2000" dirty="0" smtClean="0"/>
              <a:t>Collected data across all sources in one reporting period (RY12 and on)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altLang="zh-CN" sz="2000" dirty="0" smtClean="0"/>
              <a:t>Implemented 100s of reg revisions (including W, Oil &amp; Gas)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altLang="zh-CN" sz="2000" dirty="0" smtClean="0"/>
              <a:t>Ingest and validate data directly from “smart” XLS spreadsheets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altLang="zh-CN" sz="2000" dirty="0" smtClean="0"/>
              <a:t>Integrated data verification into GHG data system and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altLang="zh-CN" sz="2000" dirty="0" smtClean="0"/>
              <a:t>Implemented “critical errors” to improve data quality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altLang="zh-CN" sz="2000" dirty="0" smtClean="0"/>
              <a:t>Collected GHG equation inputs data retroactively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altLang="zh-CN" sz="2000" dirty="0" smtClean="0"/>
              <a:t>Shifted to AR4 Global Warming Potentials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altLang="zh-CN" sz="2000" dirty="0" smtClean="0"/>
              <a:t>Launched Inputs Verifier Tool to handle sensitive equation inputs</a:t>
            </a:r>
          </a:p>
          <a:p>
            <a:pPr marL="742950" lvl="2" indent="-342900" eaLnBrk="1" hangingPunct="1">
              <a:lnSpc>
                <a:spcPct val="90000"/>
              </a:lnSpc>
            </a:pPr>
            <a:endParaRPr lang="en-US" altLang="zh-CN" sz="2000" dirty="0" smtClean="0"/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zh-CN" altLang="en-US" sz="2400" dirty="0" smtClean="0"/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zh-CN" altLang="en-US" sz="2700" dirty="0" smtClean="0"/>
          </a:p>
          <a:p>
            <a:pPr marL="742950" lvl="2" indent="-342900" eaLnBrk="1" hangingPunct="1">
              <a:lnSpc>
                <a:spcPct val="90000"/>
              </a:lnSpc>
            </a:pPr>
            <a:endParaRPr lang="zh-CN" altLang="en-US" sz="1100" dirty="0" smtClean="0"/>
          </a:p>
          <a:p>
            <a:pPr algn="r" eaLnBrk="1" hangingPunct="1">
              <a:buFontTx/>
              <a:buNone/>
            </a:pPr>
            <a:endParaRPr lang="zh-CN" altLang="en-US" sz="700" dirty="0" smtClean="0"/>
          </a:p>
          <a:p>
            <a:pPr algn="r" eaLnBrk="1" hangingPunct="1">
              <a:buFontTx/>
              <a:buNone/>
            </a:pPr>
            <a:endParaRPr lang="zh-CN" alt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18599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A68C8-75C7-461A-8E80-A5AA4F6395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77800" y="1447800"/>
            <a:ext cx="8785225" cy="3927475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b="1" dirty="0" smtClean="0"/>
              <a:t>US GHGRP Basics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456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GHG Reporting Program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2" y="1114426"/>
            <a:ext cx="8801098" cy="574357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Annual mandatory reporting of GHG :</a:t>
            </a:r>
          </a:p>
          <a:p>
            <a:pPr lvl="1"/>
            <a:r>
              <a:rPr lang="en-US" dirty="0" smtClean="0"/>
              <a:t>Rule covers 41 source categories for reporting, accounting for 85-90% of total U.S. GHG emissions:</a:t>
            </a:r>
          </a:p>
          <a:p>
            <a:pPr lvl="1"/>
            <a:r>
              <a:rPr lang="en-US" dirty="0" smtClean="0"/>
              <a:t>33 types of direct emitters</a:t>
            </a:r>
          </a:p>
          <a:p>
            <a:pPr lvl="1"/>
            <a:r>
              <a:rPr lang="en-US" dirty="0" smtClean="0"/>
              <a:t>6 types of suppliers of fuel and industrial GHG</a:t>
            </a:r>
          </a:p>
          <a:p>
            <a:pPr lvl="1"/>
            <a:r>
              <a:rPr lang="en-US" dirty="0" smtClean="0"/>
              <a:t>Facilities that inject CO2 underground for geologic sequestration, enhanced oil recovery, or any other purpose.</a:t>
            </a:r>
          </a:p>
          <a:p>
            <a:r>
              <a:rPr lang="en-US" dirty="0" smtClean="0"/>
              <a:t>25,000 MTCO2e threshold for some sources</a:t>
            </a:r>
          </a:p>
          <a:p>
            <a:r>
              <a:rPr lang="en-US" dirty="0" smtClean="0"/>
              <a:t>Direct reporting to EPA electronically</a:t>
            </a:r>
          </a:p>
          <a:p>
            <a:r>
              <a:rPr lang="en-US" dirty="0" smtClean="0"/>
              <a:t>EPA verification of emissions data</a:t>
            </a:r>
          </a:p>
          <a:p>
            <a:r>
              <a:rPr lang="en-US" dirty="0" smtClean="0"/>
              <a:t>Monitoring began in 2010 for most emission sources with first reports submitted to EPA in September, 2011</a:t>
            </a:r>
          </a:p>
          <a:p>
            <a:r>
              <a:rPr lang="en-US" dirty="0" smtClean="0"/>
              <a:t>2010 to 2013 data now publicly available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460C7-69DC-4123-9587-E774B8D0E8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/>
          <p:cNvSpPr/>
          <p:nvPr/>
        </p:nvSpPr>
        <p:spPr>
          <a:xfrm>
            <a:off x="434787" y="4232974"/>
            <a:ext cx="4876800" cy="2214563"/>
          </a:xfrm>
          <a:prstGeom prst="rect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Arrow Connector 189"/>
          <p:cNvCxnSpPr/>
          <p:nvPr/>
        </p:nvCxnSpPr>
        <p:spPr>
          <a:xfrm flipH="1" flipV="1">
            <a:off x="1425387" y="5080497"/>
            <a:ext cx="2286000" cy="1843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387" y="4862936"/>
            <a:ext cx="1600200" cy="53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540887" y="4537539"/>
            <a:ext cx="838200" cy="1000125"/>
            <a:chOff x="432" y="1776"/>
            <a:chExt cx="694" cy="912"/>
          </a:xfrm>
        </p:grpSpPr>
        <p:grpSp>
          <p:nvGrpSpPr>
            <p:cNvPr id="3" name="Group 138"/>
            <p:cNvGrpSpPr>
              <a:grpSpLocks/>
            </p:cNvGrpSpPr>
            <p:nvPr/>
          </p:nvGrpSpPr>
          <p:grpSpPr bwMode="auto">
            <a:xfrm>
              <a:off x="432" y="1776"/>
              <a:ext cx="576" cy="912"/>
              <a:chOff x="2400" y="1584"/>
              <a:chExt cx="929" cy="1145"/>
            </a:xfrm>
          </p:grpSpPr>
          <p:sp>
            <p:nvSpPr>
              <p:cNvPr id="19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2400" y="1584"/>
                <a:ext cx="929" cy="1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5"/>
              <p:cNvSpPr>
                <a:spLocks/>
              </p:cNvSpPr>
              <p:nvPr/>
            </p:nvSpPr>
            <p:spPr bwMode="auto">
              <a:xfrm>
                <a:off x="2400" y="1584"/>
                <a:ext cx="782" cy="1145"/>
              </a:xfrm>
              <a:custGeom>
                <a:avLst/>
                <a:gdLst>
                  <a:gd name="T0" fmla="*/ 0 w 1564"/>
                  <a:gd name="T1" fmla="*/ 0 h 2290"/>
                  <a:gd name="T2" fmla="*/ 98 w 1564"/>
                  <a:gd name="T3" fmla="*/ 7 h 2290"/>
                  <a:gd name="T4" fmla="*/ 98 w 1564"/>
                  <a:gd name="T5" fmla="*/ 135 h 2290"/>
                  <a:gd name="T6" fmla="*/ 0 w 1564"/>
                  <a:gd name="T7" fmla="*/ 143 h 2290"/>
                  <a:gd name="T8" fmla="*/ 0 w 1564"/>
                  <a:gd name="T9" fmla="*/ 0 h 2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64"/>
                  <a:gd name="T16" fmla="*/ 0 h 2290"/>
                  <a:gd name="T17" fmla="*/ 1564 w 1564"/>
                  <a:gd name="T18" fmla="*/ 2290 h 2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64" h="2290">
                    <a:moveTo>
                      <a:pt x="0" y="0"/>
                    </a:moveTo>
                    <a:lnTo>
                      <a:pt x="1564" y="116"/>
                    </a:lnTo>
                    <a:lnTo>
                      <a:pt x="1564" y="2147"/>
                    </a:lnTo>
                    <a:lnTo>
                      <a:pt x="0" y="2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1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6"/>
              <p:cNvSpPr>
                <a:spLocks/>
              </p:cNvSpPr>
              <p:nvPr/>
            </p:nvSpPr>
            <p:spPr bwMode="auto">
              <a:xfrm>
                <a:off x="2407" y="1591"/>
                <a:ext cx="768" cy="1131"/>
              </a:xfrm>
              <a:custGeom>
                <a:avLst/>
                <a:gdLst>
                  <a:gd name="T0" fmla="*/ 97 w 1534"/>
                  <a:gd name="T1" fmla="*/ 133 h 2261"/>
                  <a:gd name="T2" fmla="*/ 97 w 1534"/>
                  <a:gd name="T3" fmla="*/ 8 h 2261"/>
                  <a:gd name="T4" fmla="*/ 0 w 1534"/>
                  <a:gd name="T5" fmla="*/ 0 h 2261"/>
                  <a:gd name="T6" fmla="*/ 0 w 1534"/>
                  <a:gd name="T7" fmla="*/ 142 h 2261"/>
                  <a:gd name="T8" fmla="*/ 97 w 1534"/>
                  <a:gd name="T9" fmla="*/ 133 h 2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4"/>
                  <a:gd name="T16" fmla="*/ 0 h 2261"/>
                  <a:gd name="T17" fmla="*/ 1534 w 1534"/>
                  <a:gd name="T18" fmla="*/ 2261 h 2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4" h="2261">
                    <a:moveTo>
                      <a:pt x="1534" y="2122"/>
                    </a:moveTo>
                    <a:lnTo>
                      <a:pt x="1534" y="115"/>
                    </a:lnTo>
                    <a:lnTo>
                      <a:pt x="0" y="0"/>
                    </a:lnTo>
                    <a:lnTo>
                      <a:pt x="0" y="2261"/>
                    </a:lnTo>
                    <a:lnTo>
                      <a:pt x="1534" y="2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7"/>
              <p:cNvSpPr>
                <a:spLocks/>
              </p:cNvSpPr>
              <p:nvPr/>
            </p:nvSpPr>
            <p:spPr bwMode="auto">
              <a:xfrm>
                <a:off x="2420" y="1601"/>
                <a:ext cx="742" cy="1107"/>
              </a:xfrm>
              <a:custGeom>
                <a:avLst/>
                <a:gdLst>
                  <a:gd name="T0" fmla="*/ 0 w 1484"/>
                  <a:gd name="T1" fmla="*/ 0 h 2212"/>
                  <a:gd name="T2" fmla="*/ 93 w 1484"/>
                  <a:gd name="T3" fmla="*/ 7 h 2212"/>
                  <a:gd name="T4" fmla="*/ 93 w 1484"/>
                  <a:gd name="T5" fmla="*/ 130 h 2212"/>
                  <a:gd name="T6" fmla="*/ 0 w 1484"/>
                  <a:gd name="T7" fmla="*/ 139 h 2212"/>
                  <a:gd name="T8" fmla="*/ 0 w 1484"/>
                  <a:gd name="T9" fmla="*/ 0 h 2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4"/>
                  <a:gd name="T16" fmla="*/ 0 h 2212"/>
                  <a:gd name="T17" fmla="*/ 1484 w 1484"/>
                  <a:gd name="T18" fmla="*/ 2212 h 2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4" h="2212">
                    <a:moveTo>
                      <a:pt x="0" y="0"/>
                    </a:moveTo>
                    <a:lnTo>
                      <a:pt x="1484" y="111"/>
                    </a:lnTo>
                    <a:lnTo>
                      <a:pt x="1484" y="2078"/>
                    </a:lnTo>
                    <a:lnTo>
                      <a:pt x="0" y="2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1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8"/>
              <p:cNvSpPr>
                <a:spLocks/>
              </p:cNvSpPr>
              <p:nvPr/>
            </p:nvSpPr>
            <p:spPr bwMode="auto">
              <a:xfrm>
                <a:off x="2432" y="1612"/>
                <a:ext cx="719" cy="1085"/>
              </a:xfrm>
              <a:custGeom>
                <a:avLst/>
                <a:gdLst>
                  <a:gd name="T0" fmla="*/ 89 w 1439"/>
                  <a:gd name="T1" fmla="*/ 128 h 2169"/>
                  <a:gd name="T2" fmla="*/ 89 w 1439"/>
                  <a:gd name="T3" fmla="*/ 7 h 2169"/>
                  <a:gd name="T4" fmla="*/ 0 w 1439"/>
                  <a:gd name="T5" fmla="*/ 0 h 2169"/>
                  <a:gd name="T6" fmla="*/ 0 w 1439"/>
                  <a:gd name="T7" fmla="*/ 136 h 2169"/>
                  <a:gd name="T8" fmla="*/ 89 w 1439"/>
                  <a:gd name="T9" fmla="*/ 128 h 2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9"/>
                  <a:gd name="T16" fmla="*/ 0 h 2169"/>
                  <a:gd name="T17" fmla="*/ 1439 w 1439"/>
                  <a:gd name="T18" fmla="*/ 2169 h 2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9" h="2169">
                    <a:moveTo>
                      <a:pt x="1439" y="2038"/>
                    </a:moveTo>
                    <a:lnTo>
                      <a:pt x="1439" y="109"/>
                    </a:lnTo>
                    <a:lnTo>
                      <a:pt x="0" y="0"/>
                    </a:lnTo>
                    <a:lnTo>
                      <a:pt x="0" y="2169"/>
                    </a:lnTo>
                    <a:lnTo>
                      <a:pt x="1439" y="20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9"/>
              <p:cNvSpPr>
                <a:spLocks/>
              </p:cNvSpPr>
              <p:nvPr/>
            </p:nvSpPr>
            <p:spPr bwMode="auto">
              <a:xfrm>
                <a:off x="2447" y="1632"/>
                <a:ext cx="685" cy="1049"/>
              </a:xfrm>
              <a:custGeom>
                <a:avLst/>
                <a:gdLst>
                  <a:gd name="T0" fmla="*/ 85 w 1371"/>
                  <a:gd name="T1" fmla="*/ 123 h 2098"/>
                  <a:gd name="T2" fmla="*/ 0 w 1371"/>
                  <a:gd name="T3" fmla="*/ 131 h 2098"/>
                  <a:gd name="T4" fmla="*/ 0 w 1371"/>
                  <a:gd name="T5" fmla="*/ 0 h 2098"/>
                  <a:gd name="T6" fmla="*/ 85 w 1371"/>
                  <a:gd name="T7" fmla="*/ 6 h 2098"/>
                  <a:gd name="T8" fmla="*/ 85 w 1371"/>
                  <a:gd name="T9" fmla="*/ 123 h 20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1"/>
                  <a:gd name="T16" fmla="*/ 0 h 2098"/>
                  <a:gd name="T17" fmla="*/ 1371 w 1371"/>
                  <a:gd name="T18" fmla="*/ 2098 h 20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1" h="2098">
                    <a:moveTo>
                      <a:pt x="1371" y="1972"/>
                    </a:moveTo>
                    <a:lnTo>
                      <a:pt x="0" y="2098"/>
                    </a:lnTo>
                    <a:lnTo>
                      <a:pt x="0" y="0"/>
                    </a:lnTo>
                    <a:lnTo>
                      <a:pt x="1371" y="102"/>
                    </a:lnTo>
                    <a:lnTo>
                      <a:pt x="1371" y="1972"/>
                    </a:lnTo>
                    <a:close/>
                  </a:path>
                </a:pathLst>
              </a:custGeom>
              <a:solidFill>
                <a:srgbClr val="B2D1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20"/>
              <p:cNvSpPr>
                <a:spLocks/>
              </p:cNvSpPr>
              <p:nvPr/>
            </p:nvSpPr>
            <p:spPr bwMode="auto">
              <a:xfrm>
                <a:off x="2448" y="1632"/>
                <a:ext cx="685" cy="1049"/>
              </a:xfrm>
              <a:custGeom>
                <a:avLst/>
                <a:gdLst>
                  <a:gd name="T0" fmla="*/ 85 w 1371"/>
                  <a:gd name="T1" fmla="*/ 123 h 2098"/>
                  <a:gd name="T2" fmla="*/ 0 w 1371"/>
                  <a:gd name="T3" fmla="*/ 131 h 2098"/>
                  <a:gd name="T4" fmla="*/ 0 w 1371"/>
                  <a:gd name="T5" fmla="*/ 0 h 2098"/>
                  <a:gd name="T6" fmla="*/ 85 w 1371"/>
                  <a:gd name="T7" fmla="*/ 6 h 2098"/>
                  <a:gd name="T8" fmla="*/ 85 w 1371"/>
                  <a:gd name="T9" fmla="*/ 123 h 20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1"/>
                  <a:gd name="T16" fmla="*/ 0 h 2098"/>
                  <a:gd name="T17" fmla="*/ 1371 w 1371"/>
                  <a:gd name="T18" fmla="*/ 2098 h 20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1" h="2098">
                    <a:moveTo>
                      <a:pt x="1371" y="1972"/>
                    </a:moveTo>
                    <a:lnTo>
                      <a:pt x="0" y="2098"/>
                    </a:lnTo>
                    <a:lnTo>
                      <a:pt x="0" y="0"/>
                    </a:lnTo>
                    <a:lnTo>
                      <a:pt x="1371" y="102"/>
                    </a:lnTo>
                    <a:lnTo>
                      <a:pt x="1371" y="1972"/>
                    </a:lnTo>
                    <a:close/>
                  </a:path>
                </a:pathLst>
              </a:custGeom>
              <a:solidFill>
                <a:srgbClr val="B2D1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21"/>
              <p:cNvSpPr>
                <a:spLocks/>
              </p:cNvSpPr>
              <p:nvPr/>
            </p:nvSpPr>
            <p:spPr bwMode="auto">
              <a:xfrm>
                <a:off x="2496" y="1688"/>
                <a:ext cx="297" cy="235"/>
              </a:xfrm>
              <a:custGeom>
                <a:avLst/>
                <a:gdLst>
                  <a:gd name="T0" fmla="*/ 20 w 595"/>
                  <a:gd name="T1" fmla="*/ 29 h 470"/>
                  <a:gd name="T2" fmla="*/ 24 w 595"/>
                  <a:gd name="T3" fmla="*/ 29 h 470"/>
                  <a:gd name="T4" fmla="*/ 27 w 595"/>
                  <a:gd name="T5" fmla="*/ 28 h 470"/>
                  <a:gd name="T6" fmla="*/ 30 w 595"/>
                  <a:gd name="T7" fmla="*/ 27 h 470"/>
                  <a:gd name="T8" fmla="*/ 32 w 595"/>
                  <a:gd name="T9" fmla="*/ 25 h 470"/>
                  <a:gd name="T10" fmla="*/ 34 w 595"/>
                  <a:gd name="T11" fmla="*/ 22 h 470"/>
                  <a:gd name="T12" fmla="*/ 36 w 595"/>
                  <a:gd name="T13" fmla="*/ 20 h 470"/>
                  <a:gd name="T14" fmla="*/ 37 w 595"/>
                  <a:gd name="T15" fmla="*/ 17 h 470"/>
                  <a:gd name="T16" fmla="*/ 37 w 595"/>
                  <a:gd name="T17" fmla="*/ 14 h 470"/>
                  <a:gd name="T18" fmla="*/ 36 w 595"/>
                  <a:gd name="T19" fmla="*/ 11 h 470"/>
                  <a:gd name="T20" fmla="*/ 34 w 595"/>
                  <a:gd name="T21" fmla="*/ 7 h 470"/>
                  <a:gd name="T22" fmla="*/ 32 w 595"/>
                  <a:gd name="T23" fmla="*/ 6 h 470"/>
                  <a:gd name="T24" fmla="*/ 30 w 595"/>
                  <a:gd name="T25" fmla="*/ 4 h 470"/>
                  <a:gd name="T26" fmla="*/ 27 w 595"/>
                  <a:gd name="T27" fmla="*/ 2 h 470"/>
                  <a:gd name="T28" fmla="*/ 24 w 595"/>
                  <a:gd name="T29" fmla="*/ 1 h 470"/>
                  <a:gd name="T30" fmla="*/ 20 w 595"/>
                  <a:gd name="T31" fmla="*/ 1 h 470"/>
                  <a:gd name="T32" fmla="*/ 16 w 595"/>
                  <a:gd name="T33" fmla="*/ 1 h 470"/>
                  <a:gd name="T34" fmla="*/ 13 w 595"/>
                  <a:gd name="T35" fmla="*/ 1 h 470"/>
                  <a:gd name="T36" fmla="*/ 9 w 595"/>
                  <a:gd name="T37" fmla="*/ 2 h 470"/>
                  <a:gd name="T38" fmla="*/ 6 w 595"/>
                  <a:gd name="T39" fmla="*/ 4 h 470"/>
                  <a:gd name="T40" fmla="*/ 4 w 595"/>
                  <a:gd name="T41" fmla="*/ 6 h 470"/>
                  <a:gd name="T42" fmla="*/ 2 w 595"/>
                  <a:gd name="T43" fmla="*/ 7 h 470"/>
                  <a:gd name="T44" fmla="*/ 0 w 595"/>
                  <a:gd name="T45" fmla="*/ 11 h 470"/>
                  <a:gd name="T46" fmla="*/ 0 w 595"/>
                  <a:gd name="T47" fmla="*/ 14 h 470"/>
                  <a:gd name="T48" fmla="*/ 0 w 595"/>
                  <a:gd name="T49" fmla="*/ 17 h 470"/>
                  <a:gd name="T50" fmla="*/ 0 w 595"/>
                  <a:gd name="T51" fmla="*/ 20 h 470"/>
                  <a:gd name="T52" fmla="*/ 2 w 595"/>
                  <a:gd name="T53" fmla="*/ 22 h 470"/>
                  <a:gd name="T54" fmla="*/ 4 w 595"/>
                  <a:gd name="T55" fmla="*/ 25 h 470"/>
                  <a:gd name="T56" fmla="*/ 6 w 595"/>
                  <a:gd name="T57" fmla="*/ 27 h 470"/>
                  <a:gd name="T58" fmla="*/ 9 w 595"/>
                  <a:gd name="T59" fmla="*/ 28 h 470"/>
                  <a:gd name="T60" fmla="*/ 13 w 595"/>
                  <a:gd name="T61" fmla="*/ 29 h 470"/>
                  <a:gd name="T62" fmla="*/ 16 w 595"/>
                  <a:gd name="T63" fmla="*/ 29 h 4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5"/>
                  <a:gd name="T97" fmla="*/ 0 h 470"/>
                  <a:gd name="T98" fmla="*/ 595 w 595"/>
                  <a:gd name="T99" fmla="*/ 470 h 4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5" h="470">
                    <a:moveTo>
                      <a:pt x="298" y="470"/>
                    </a:moveTo>
                    <a:lnTo>
                      <a:pt x="328" y="469"/>
                    </a:lnTo>
                    <a:lnTo>
                      <a:pt x="358" y="466"/>
                    </a:lnTo>
                    <a:lnTo>
                      <a:pt x="386" y="460"/>
                    </a:lnTo>
                    <a:lnTo>
                      <a:pt x="414" y="452"/>
                    </a:lnTo>
                    <a:lnTo>
                      <a:pt x="439" y="442"/>
                    </a:lnTo>
                    <a:lnTo>
                      <a:pt x="464" y="430"/>
                    </a:lnTo>
                    <a:lnTo>
                      <a:pt x="487" y="417"/>
                    </a:lnTo>
                    <a:lnTo>
                      <a:pt x="509" y="401"/>
                    </a:lnTo>
                    <a:lnTo>
                      <a:pt x="527" y="385"/>
                    </a:lnTo>
                    <a:lnTo>
                      <a:pt x="544" y="367"/>
                    </a:lnTo>
                    <a:lnTo>
                      <a:pt x="559" y="347"/>
                    </a:lnTo>
                    <a:lnTo>
                      <a:pt x="572" y="328"/>
                    </a:lnTo>
                    <a:lnTo>
                      <a:pt x="581" y="306"/>
                    </a:lnTo>
                    <a:lnTo>
                      <a:pt x="589" y="283"/>
                    </a:lnTo>
                    <a:lnTo>
                      <a:pt x="594" y="260"/>
                    </a:lnTo>
                    <a:lnTo>
                      <a:pt x="595" y="235"/>
                    </a:lnTo>
                    <a:lnTo>
                      <a:pt x="594" y="211"/>
                    </a:lnTo>
                    <a:lnTo>
                      <a:pt x="589" y="188"/>
                    </a:lnTo>
                    <a:lnTo>
                      <a:pt x="581" y="165"/>
                    </a:lnTo>
                    <a:lnTo>
                      <a:pt x="572" y="143"/>
                    </a:lnTo>
                    <a:lnTo>
                      <a:pt x="559" y="124"/>
                    </a:lnTo>
                    <a:lnTo>
                      <a:pt x="544" y="104"/>
                    </a:lnTo>
                    <a:lnTo>
                      <a:pt x="527" y="86"/>
                    </a:lnTo>
                    <a:lnTo>
                      <a:pt x="509" y="70"/>
                    </a:lnTo>
                    <a:lnTo>
                      <a:pt x="487" y="53"/>
                    </a:lnTo>
                    <a:lnTo>
                      <a:pt x="464" y="41"/>
                    </a:lnTo>
                    <a:lnTo>
                      <a:pt x="439" y="29"/>
                    </a:lnTo>
                    <a:lnTo>
                      <a:pt x="414" y="19"/>
                    </a:lnTo>
                    <a:lnTo>
                      <a:pt x="386" y="11"/>
                    </a:lnTo>
                    <a:lnTo>
                      <a:pt x="358" y="5"/>
                    </a:lnTo>
                    <a:lnTo>
                      <a:pt x="328" y="2"/>
                    </a:lnTo>
                    <a:lnTo>
                      <a:pt x="298" y="0"/>
                    </a:lnTo>
                    <a:lnTo>
                      <a:pt x="268" y="2"/>
                    </a:lnTo>
                    <a:lnTo>
                      <a:pt x="238" y="5"/>
                    </a:lnTo>
                    <a:lnTo>
                      <a:pt x="209" y="11"/>
                    </a:lnTo>
                    <a:lnTo>
                      <a:pt x="181" y="19"/>
                    </a:lnTo>
                    <a:lnTo>
                      <a:pt x="156" y="29"/>
                    </a:lnTo>
                    <a:lnTo>
                      <a:pt x="132" y="41"/>
                    </a:lnTo>
                    <a:lnTo>
                      <a:pt x="109" y="53"/>
                    </a:lnTo>
                    <a:lnTo>
                      <a:pt x="87" y="70"/>
                    </a:lnTo>
                    <a:lnTo>
                      <a:pt x="68" y="86"/>
                    </a:lnTo>
                    <a:lnTo>
                      <a:pt x="51" y="104"/>
                    </a:lnTo>
                    <a:lnTo>
                      <a:pt x="36" y="124"/>
                    </a:lnTo>
                    <a:lnTo>
                      <a:pt x="23" y="143"/>
                    </a:lnTo>
                    <a:lnTo>
                      <a:pt x="14" y="165"/>
                    </a:lnTo>
                    <a:lnTo>
                      <a:pt x="6" y="188"/>
                    </a:lnTo>
                    <a:lnTo>
                      <a:pt x="1" y="211"/>
                    </a:lnTo>
                    <a:lnTo>
                      <a:pt x="0" y="235"/>
                    </a:lnTo>
                    <a:lnTo>
                      <a:pt x="1" y="260"/>
                    </a:lnTo>
                    <a:lnTo>
                      <a:pt x="6" y="283"/>
                    </a:lnTo>
                    <a:lnTo>
                      <a:pt x="14" y="306"/>
                    </a:lnTo>
                    <a:lnTo>
                      <a:pt x="23" y="328"/>
                    </a:lnTo>
                    <a:lnTo>
                      <a:pt x="36" y="347"/>
                    </a:lnTo>
                    <a:lnTo>
                      <a:pt x="51" y="367"/>
                    </a:lnTo>
                    <a:lnTo>
                      <a:pt x="68" y="385"/>
                    </a:lnTo>
                    <a:lnTo>
                      <a:pt x="87" y="401"/>
                    </a:lnTo>
                    <a:lnTo>
                      <a:pt x="109" y="417"/>
                    </a:lnTo>
                    <a:lnTo>
                      <a:pt x="132" y="430"/>
                    </a:lnTo>
                    <a:lnTo>
                      <a:pt x="156" y="442"/>
                    </a:lnTo>
                    <a:lnTo>
                      <a:pt x="181" y="452"/>
                    </a:lnTo>
                    <a:lnTo>
                      <a:pt x="209" y="460"/>
                    </a:lnTo>
                    <a:lnTo>
                      <a:pt x="238" y="466"/>
                    </a:lnTo>
                    <a:lnTo>
                      <a:pt x="268" y="469"/>
                    </a:lnTo>
                    <a:lnTo>
                      <a:pt x="298" y="470"/>
                    </a:lnTo>
                    <a:close/>
                  </a:path>
                </a:pathLst>
              </a:custGeom>
              <a:solidFill>
                <a:srgbClr val="B2D1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22"/>
              <p:cNvSpPr>
                <a:spLocks/>
              </p:cNvSpPr>
              <p:nvPr/>
            </p:nvSpPr>
            <p:spPr bwMode="auto">
              <a:xfrm>
                <a:off x="2498" y="1691"/>
                <a:ext cx="293" cy="231"/>
              </a:xfrm>
              <a:custGeom>
                <a:avLst/>
                <a:gdLst>
                  <a:gd name="T0" fmla="*/ 21 w 585"/>
                  <a:gd name="T1" fmla="*/ 29 h 462"/>
                  <a:gd name="T2" fmla="*/ 24 w 585"/>
                  <a:gd name="T3" fmla="*/ 29 h 462"/>
                  <a:gd name="T4" fmla="*/ 27 w 585"/>
                  <a:gd name="T5" fmla="*/ 28 h 462"/>
                  <a:gd name="T6" fmla="*/ 30 w 585"/>
                  <a:gd name="T7" fmla="*/ 26 h 462"/>
                  <a:gd name="T8" fmla="*/ 33 w 585"/>
                  <a:gd name="T9" fmla="*/ 24 h 462"/>
                  <a:gd name="T10" fmla="*/ 35 w 585"/>
                  <a:gd name="T11" fmla="*/ 22 h 462"/>
                  <a:gd name="T12" fmla="*/ 36 w 585"/>
                  <a:gd name="T13" fmla="*/ 19 h 462"/>
                  <a:gd name="T14" fmla="*/ 37 w 585"/>
                  <a:gd name="T15" fmla="*/ 15 h 462"/>
                  <a:gd name="T16" fmla="*/ 37 w 585"/>
                  <a:gd name="T17" fmla="*/ 13 h 462"/>
                  <a:gd name="T18" fmla="*/ 36 w 585"/>
                  <a:gd name="T19" fmla="*/ 11 h 462"/>
                  <a:gd name="T20" fmla="*/ 35 w 585"/>
                  <a:gd name="T21" fmla="*/ 7 h 462"/>
                  <a:gd name="T22" fmla="*/ 33 w 585"/>
                  <a:gd name="T23" fmla="*/ 6 h 462"/>
                  <a:gd name="T24" fmla="*/ 30 w 585"/>
                  <a:gd name="T25" fmla="*/ 4 h 462"/>
                  <a:gd name="T26" fmla="*/ 27 w 585"/>
                  <a:gd name="T27" fmla="*/ 2 h 462"/>
                  <a:gd name="T28" fmla="*/ 24 w 585"/>
                  <a:gd name="T29" fmla="*/ 1 h 462"/>
                  <a:gd name="T30" fmla="*/ 21 w 585"/>
                  <a:gd name="T31" fmla="*/ 1 h 462"/>
                  <a:gd name="T32" fmla="*/ 17 w 585"/>
                  <a:gd name="T33" fmla="*/ 1 h 462"/>
                  <a:gd name="T34" fmla="*/ 13 w 585"/>
                  <a:gd name="T35" fmla="*/ 1 h 462"/>
                  <a:gd name="T36" fmla="*/ 10 w 585"/>
                  <a:gd name="T37" fmla="*/ 2 h 462"/>
                  <a:gd name="T38" fmla="*/ 7 w 585"/>
                  <a:gd name="T39" fmla="*/ 4 h 462"/>
                  <a:gd name="T40" fmla="*/ 5 w 585"/>
                  <a:gd name="T41" fmla="*/ 6 h 462"/>
                  <a:gd name="T42" fmla="*/ 3 w 585"/>
                  <a:gd name="T43" fmla="*/ 7 h 462"/>
                  <a:gd name="T44" fmla="*/ 1 w 585"/>
                  <a:gd name="T45" fmla="*/ 11 h 462"/>
                  <a:gd name="T46" fmla="*/ 1 w 585"/>
                  <a:gd name="T47" fmla="*/ 13 h 462"/>
                  <a:gd name="T48" fmla="*/ 1 w 585"/>
                  <a:gd name="T49" fmla="*/ 15 h 462"/>
                  <a:gd name="T50" fmla="*/ 1 w 585"/>
                  <a:gd name="T51" fmla="*/ 19 h 462"/>
                  <a:gd name="T52" fmla="*/ 3 w 585"/>
                  <a:gd name="T53" fmla="*/ 22 h 462"/>
                  <a:gd name="T54" fmla="*/ 5 w 585"/>
                  <a:gd name="T55" fmla="*/ 24 h 462"/>
                  <a:gd name="T56" fmla="*/ 7 w 585"/>
                  <a:gd name="T57" fmla="*/ 26 h 462"/>
                  <a:gd name="T58" fmla="*/ 10 w 585"/>
                  <a:gd name="T59" fmla="*/ 28 h 462"/>
                  <a:gd name="T60" fmla="*/ 13 w 585"/>
                  <a:gd name="T61" fmla="*/ 29 h 462"/>
                  <a:gd name="T62" fmla="*/ 17 w 585"/>
                  <a:gd name="T63" fmla="*/ 29 h 46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85"/>
                  <a:gd name="T97" fmla="*/ 0 h 462"/>
                  <a:gd name="T98" fmla="*/ 585 w 585"/>
                  <a:gd name="T99" fmla="*/ 462 h 46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85" h="462">
                    <a:moveTo>
                      <a:pt x="293" y="462"/>
                    </a:moveTo>
                    <a:lnTo>
                      <a:pt x="323" y="461"/>
                    </a:lnTo>
                    <a:lnTo>
                      <a:pt x="351" y="457"/>
                    </a:lnTo>
                    <a:lnTo>
                      <a:pt x="379" y="452"/>
                    </a:lnTo>
                    <a:lnTo>
                      <a:pt x="407" y="444"/>
                    </a:lnTo>
                    <a:lnTo>
                      <a:pt x="432" y="434"/>
                    </a:lnTo>
                    <a:lnTo>
                      <a:pt x="456" y="423"/>
                    </a:lnTo>
                    <a:lnTo>
                      <a:pt x="478" y="409"/>
                    </a:lnTo>
                    <a:lnTo>
                      <a:pt x="500" y="394"/>
                    </a:lnTo>
                    <a:lnTo>
                      <a:pt x="519" y="378"/>
                    </a:lnTo>
                    <a:lnTo>
                      <a:pt x="536" y="360"/>
                    </a:lnTo>
                    <a:lnTo>
                      <a:pt x="550" y="341"/>
                    </a:lnTo>
                    <a:lnTo>
                      <a:pt x="562" y="320"/>
                    </a:lnTo>
                    <a:lnTo>
                      <a:pt x="573" y="300"/>
                    </a:lnTo>
                    <a:lnTo>
                      <a:pt x="580" y="278"/>
                    </a:lnTo>
                    <a:lnTo>
                      <a:pt x="584" y="255"/>
                    </a:lnTo>
                    <a:lnTo>
                      <a:pt x="585" y="230"/>
                    </a:lnTo>
                    <a:lnTo>
                      <a:pt x="584" y="206"/>
                    </a:lnTo>
                    <a:lnTo>
                      <a:pt x="580" y="184"/>
                    </a:lnTo>
                    <a:lnTo>
                      <a:pt x="573" y="161"/>
                    </a:lnTo>
                    <a:lnTo>
                      <a:pt x="562" y="141"/>
                    </a:lnTo>
                    <a:lnTo>
                      <a:pt x="550" y="120"/>
                    </a:lnTo>
                    <a:lnTo>
                      <a:pt x="536" y="101"/>
                    </a:lnTo>
                    <a:lnTo>
                      <a:pt x="519" y="84"/>
                    </a:lnTo>
                    <a:lnTo>
                      <a:pt x="500" y="67"/>
                    </a:lnTo>
                    <a:lnTo>
                      <a:pt x="478" y="52"/>
                    </a:lnTo>
                    <a:lnTo>
                      <a:pt x="456" y="39"/>
                    </a:lnTo>
                    <a:lnTo>
                      <a:pt x="432" y="28"/>
                    </a:lnTo>
                    <a:lnTo>
                      <a:pt x="407" y="19"/>
                    </a:lnTo>
                    <a:lnTo>
                      <a:pt x="379" y="10"/>
                    </a:lnTo>
                    <a:lnTo>
                      <a:pt x="351" y="5"/>
                    </a:lnTo>
                    <a:lnTo>
                      <a:pt x="323" y="1"/>
                    </a:lnTo>
                    <a:lnTo>
                      <a:pt x="293" y="0"/>
                    </a:lnTo>
                    <a:lnTo>
                      <a:pt x="263" y="1"/>
                    </a:lnTo>
                    <a:lnTo>
                      <a:pt x="234" y="5"/>
                    </a:lnTo>
                    <a:lnTo>
                      <a:pt x="206" y="10"/>
                    </a:lnTo>
                    <a:lnTo>
                      <a:pt x="179" y="19"/>
                    </a:lnTo>
                    <a:lnTo>
                      <a:pt x="153" y="28"/>
                    </a:lnTo>
                    <a:lnTo>
                      <a:pt x="129" y="39"/>
                    </a:lnTo>
                    <a:lnTo>
                      <a:pt x="107" y="52"/>
                    </a:lnTo>
                    <a:lnTo>
                      <a:pt x="86" y="67"/>
                    </a:lnTo>
                    <a:lnTo>
                      <a:pt x="67" y="84"/>
                    </a:lnTo>
                    <a:lnTo>
                      <a:pt x="50" y="101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3" y="161"/>
                    </a:lnTo>
                    <a:lnTo>
                      <a:pt x="6" y="184"/>
                    </a:lnTo>
                    <a:lnTo>
                      <a:pt x="1" y="206"/>
                    </a:lnTo>
                    <a:lnTo>
                      <a:pt x="0" y="230"/>
                    </a:lnTo>
                    <a:lnTo>
                      <a:pt x="1" y="255"/>
                    </a:lnTo>
                    <a:lnTo>
                      <a:pt x="6" y="278"/>
                    </a:lnTo>
                    <a:lnTo>
                      <a:pt x="13" y="300"/>
                    </a:lnTo>
                    <a:lnTo>
                      <a:pt x="23" y="320"/>
                    </a:lnTo>
                    <a:lnTo>
                      <a:pt x="36" y="341"/>
                    </a:lnTo>
                    <a:lnTo>
                      <a:pt x="50" y="360"/>
                    </a:lnTo>
                    <a:lnTo>
                      <a:pt x="67" y="378"/>
                    </a:lnTo>
                    <a:lnTo>
                      <a:pt x="86" y="394"/>
                    </a:lnTo>
                    <a:lnTo>
                      <a:pt x="107" y="409"/>
                    </a:lnTo>
                    <a:lnTo>
                      <a:pt x="129" y="423"/>
                    </a:lnTo>
                    <a:lnTo>
                      <a:pt x="153" y="434"/>
                    </a:lnTo>
                    <a:lnTo>
                      <a:pt x="179" y="444"/>
                    </a:lnTo>
                    <a:lnTo>
                      <a:pt x="206" y="452"/>
                    </a:lnTo>
                    <a:lnTo>
                      <a:pt x="234" y="457"/>
                    </a:lnTo>
                    <a:lnTo>
                      <a:pt x="263" y="461"/>
                    </a:lnTo>
                    <a:lnTo>
                      <a:pt x="293" y="462"/>
                    </a:lnTo>
                    <a:close/>
                  </a:path>
                </a:pathLst>
              </a:custGeom>
              <a:solidFill>
                <a:srgbClr val="B7D3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23"/>
              <p:cNvSpPr>
                <a:spLocks/>
              </p:cNvSpPr>
              <p:nvPr/>
            </p:nvSpPr>
            <p:spPr bwMode="auto">
              <a:xfrm>
                <a:off x="2501" y="1692"/>
                <a:ext cx="287" cy="227"/>
              </a:xfrm>
              <a:custGeom>
                <a:avLst/>
                <a:gdLst>
                  <a:gd name="T0" fmla="*/ 19 w 574"/>
                  <a:gd name="T1" fmla="*/ 29 h 453"/>
                  <a:gd name="T2" fmla="*/ 23 w 574"/>
                  <a:gd name="T3" fmla="*/ 28 h 453"/>
                  <a:gd name="T4" fmla="*/ 26 w 574"/>
                  <a:gd name="T5" fmla="*/ 27 h 453"/>
                  <a:gd name="T6" fmla="*/ 29 w 574"/>
                  <a:gd name="T7" fmla="*/ 26 h 453"/>
                  <a:gd name="T8" fmla="*/ 31 w 574"/>
                  <a:gd name="T9" fmla="*/ 24 h 453"/>
                  <a:gd name="T10" fmla="*/ 34 w 574"/>
                  <a:gd name="T11" fmla="*/ 21 h 453"/>
                  <a:gd name="T12" fmla="*/ 36 w 574"/>
                  <a:gd name="T13" fmla="*/ 19 h 453"/>
                  <a:gd name="T14" fmla="*/ 36 w 574"/>
                  <a:gd name="T15" fmla="*/ 16 h 453"/>
                  <a:gd name="T16" fmla="*/ 36 w 574"/>
                  <a:gd name="T17" fmla="*/ 13 h 453"/>
                  <a:gd name="T18" fmla="*/ 36 w 574"/>
                  <a:gd name="T19" fmla="*/ 10 h 453"/>
                  <a:gd name="T20" fmla="*/ 34 w 574"/>
                  <a:gd name="T21" fmla="*/ 8 h 453"/>
                  <a:gd name="T22" fmla="*/ 31 w 574"/>
                  <a:gd name="T23" fmla="*/ 6 h 453"/>
                  <a:gd name="T24" fmla="*/ 29 w 574"/>
                  <a:gd name="T25" fmla="*/ 4 h 453"/>
                  <a:gd name="T26" fmla="*/ 26 w 574"/>
                  <a:gd name="T27" fmla="*/ 2 h 453"/>
                  <a:gd name="T28" fmla="*/ 23 w 574"/>
                  <a:gd name="T29" fmla="*/ 1 h 453"/>
                  <a:gd name="T30" fmla="*/ 19 w 574"/>
                  <a:gd name="T31" fmla="*/ 1 h 453"/>
                  <a:gd name="T32" fmla="*/ 17 w 574"/>
                  <a:gd name="T33" fmla="*/ 1 h 453"/>
                  <a:gd name="T34" fmla="*/ 12 w 574"/>
                  <a:gd name="T35" fmla="*/ 1 h 453"/>
                  <a:gd name="T36" fmla="*/ 9 w 574"/>
                  <a:gd name="T37" fmla="*/ 2 h 453"/>
                  <a:gd name="T38" fmla="*/ 6 w 574"/>
                  <a:gd name="T39" fmla="*/ 4 h 453"/>
                  <a:gd name="T40" fmla="*/ 4 w 574"/>
                  <a:gd name="T41" fmla="*/ 6 h 453"/>
                  <a:gd name="T42" fmla="*/ 2 w 574"/>
                  <a:gd name="T43" fmla="*/ 8 h 453"/>
                  <a:gd name="T44" fmla="*/ 1 w 574"/>
                  <a:gd name="T45" fmla="*/ 10 h 453"/>
                  <a:gd name="T46" fmla="*/ 1 w 574"/>
                  <a:gd name="T47" fmla="*/ 13 h 453"/>
                  <a:gd name="T48" fmla="*/ 1 w 574"/>
                  <a:gd name="T49" fmla="*/ 16 h 453"/>
                  <a:gd name="T50" fmla="*/ 1 w 574"/>
                  <a:gd name="T51" fmla="*/ 19 h 453"/>
                  <a:gd name="T52" fmla="*/ 2 w 574"/>
                  <a:gd name="T53" fmla="*/ 21 h 453"/>
                  <a:gd name="T54" fmla="*/ 4 w 574"/>
                  <a:gd name="T55" fmla="*/ 24 h 453"/>
                  <a:gd name="T56" fmla="*/ 6 w 574"/>
                  <a:gd name="T57" fmla="*/ 26 h 453"/>
                  <a:gd name="T58" fmla="*/ 9 w 574"/>
                  <a:gd name="T59" fmla="*/ 27 h 453"/>
                  <a:gd name="T60" fmla="*/ 12 w 574"/>
                  <a:gd name="T61" fmla="*/ 28 h 453"/>
                  <a:gd name="T62" fmla="*/ 17 w 574"/>
                  <a:gd name="T63" fmla="*/ 29 h 4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74"/>
                  <a:gd name="T97" fmla="*/ 0 h 453"/>
                  <a:gd name="T98" fmla="*/ 574 w 574"/>
                  <a:gd name="T99" fmla="*/ 453 h 4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74" h="453">
                    <a:moveTo>
                      <a:pt x="287" y="453"/>
                    </a:moveTo>
                    <a:lnTo>
                      <a:pt x="317" y="452"/>
                    </a:lnTo>
                    <a:lnTo>
                      <a:pt x="344" y="449"/>
                    </a:lnTo>
                    <a:lnTo>
                      <a:pt x="372" y="443"/>
                    </a:lnTo>
                    <a:lnTo>
                      <a:pt x="399" y="436"/>
                    </a:lnTo>
                    <a:lnTo>
                      <a:pt x="424" y="426"/>
                    </a:lnTo>
                    <a:lnTo>
                      <a:pt x="447" y="414"/>
                    </a:lnTo>
                    <a:lnTo>
                      <a:pt x="470" y="402"/>
                    </a:lnTo>
                    <a:lnTo>
                      <a:pt x="490" y="387"/>
                    </a:lnTo>
                    <a:lnTo>
                      <a:pt x="508" y="370"/>
                    </a:lnTo>
                    <a:lnTo>
                      <a:pt x="525" y="353"/>
                    </a:lnTo>
                    <a:lnTo>
                      <a:pt x="539" y="335"/>
                    </a:lnTo>
                    <a:lnTo>
                      <a:pt x="552" y="315"/>
                    </a:lnTo>
                    <a:lnTo>
                      <a:pt x="561" y="294"/>
                    </a:lnTo>
                    <a:lnTo>
                      <a:pt x="568" y="273"/>
                    </a:lnTo>
                    <a:lnTo>
                      <a:pt x="573" y="250"/>
                    </a:lnTo>
                    <a:lnTo>
                      <a:pt x="574" y="226"/>
                    </a:lnTo>
                    <a:lnTo>
                      <a:pt x="573" y="203"/>
                    </a:lnTo>
                    <a:lnTo>
                      <a:pt x="568" y="180"/>
                    </a:lnTo>
                    <a:lnTo>
                      <a:pt x="561" y="159"/>
                    </a:lnTo>
                    <a:lnTo>
                      <a:pt x="552" y="138"/>
                    </a:lnTo>
                    <a:lnTo>
                      <a:pt x="539" y="118"/>
                    </a:lnTo>
                    <a:lnTo>
                      <a:pt x="525" y="100"/>
                    </a:lnTo>
                    <a:lnTo>
                      <a:pt x="508" y="82"/>
                    </a:lnTo>
                    <a:lnTo>
                      <a:pt x="490" y="66"/>
                    </a:lnTo>
                    <a:lnTo>
                      <a:pt x="470" y="51"/>
                    </a:lnTo>
                    <a:lnTo>
                      <a:pt x="447" y="39"/>
                    </a:lnTo>
                    <a:lnTo>
                      <a:pt x="424" y="27"/>
                    </a:lnTo>
                    <a:lnTo>
                      <a:pt x="399" y="17"/>
                    </a:lnTo>
                    <a:lnTo>
                      <a:pt x="372" y="10"/>
                    </a:lnTo>
                    <a:lnTo>
                      <a:pt x="344" y="4"/>
                    </a:lnTo>
                    <a:lnTo>
                      <a:pt x="317" y="1"/>
                    </a:lnTo>
                    <a:lnTo>
                      <a:pt x="287" y="0"/>
                    </a:lnTo>
                    <a:lnTo>
                      <a:pt x="257" y="1"/>
                    </a:lnTo>
                    <a:lnTo>
                      <a:pt x="229" y="4"/>
                    </a:lnTo>
                    <a:lnTo>
                      <a:pt x="201" y="10"/>
                    </a:lnTo>
                    <a:lnTo>
                      <a:pt x="175" y="17"/>
                    </a:lnTo>
                    <a:lnTo>
                      <a:pt x="150" y="27"/>
                    </a:lnTo>
                    <a:lnTo>
                      <a:pt x="126" y="39"/>
                    </a:lnTo>
                    <a:lnTo>
                      <a:pt x="103" y="51"/>
                    </a:lnTo>
                    <a:lnTo>
                      <a:pt x="84" y="66"/>
                    </a:lnTo>
                    <a:lnTo>
                      <a:pt x="65" y="82"/>
                    </a:lnTo>
                    <a:lnTo>
                      <a:pt x="48" y="100"/>
                    </a:lnTo>
                    <a:lnTo>
                      <a:pt x="34" y="118"/>
                    </a:lnTo>
                    <a:lnTo>
                      <a:pt x="23" y="138"/>
                    </a:lnTo>
                    <a:lnTo>
                      <a:pt x="12" y="159"/>
                    </a:lnTo>
                    <a:lnTo>
                      <a:pt x="5" y="180"/>
                    </a:lnTo>
                    <a:lnTo>
                      <a:pt x="1" y="203"/>
                    </a:lnTo>
                    <a:lnTo>
                      <a:pt x="0" y="226"/>
                    </a:lnTo>
                    <a:lnTo>
                      <a:pt x="1" y="250"/>
                    </a:lnTo>
                    <a:lnTo>
                      <a:pt x="5" y="273"/>
                    </a:lnTo>
                    <a:lnTo>
                      <a:pt x="12" y="294"/>
                    </a:lnTo>
                    <a:lnTo>
                      <a:pt x="23" y="315"/>
                    </a:lnTo>
                    <a:lnTo>
                      <a:pt x="34" y="335"/>
                    </a:lnTo>
                    <a:lnTo>
                      <a:pt x="48" y="353"/>
                    </a:lnTo>
                    <a:lnTo>
                      <a:pt x="65" y="370"/>
                    </a:lnTo>
                    <a:lnTo>
                      <a:pt x="84" y="387"/>
                    </a:lnTo>
                    <a:lnTo>
                      <a:pt x="103" y="402"/>
                    </a:lnTo>
                    <a:lnTo>
                      <a:pt x="126" y="414"/>
                    </a:lnTo>
                    <a:lnTo>
                      <a:pt x="150" y="426"/>
                    </a:lnTo>
                    <a:lnTo>
                      <a:pt x="175" y="436"/>
                    </a:lnTo>
                    <a:lnTo>
                      <a:pt x="201" y="443"/>
                    </a:lnTo>
                    <a:lnTo>
                      <a:pt x="229" y="449"/>
                    </a:lnTo>
                    <a:lnTo>
                      <a:pt x="257" y="452"/>
                    </a:lnTo>
                    <a:lnTo>
                      <a:pt x="287" y="453"/>
                    </a:lnTo>
                    <a:close/>
                  </a:path>
                </a:pathLst>
              </a:custGeom>
              <a:solidFill>
                <a:srgbClr val="C1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24"/>
              <p:cNvSpPr>
                <a:spLocks/>
              </p:cNvSpPr>
              <p:nvPr/>
            </p:nvSpPr>
            <p:spPr bwMode="auto">
              <a:xfrm>
                <a:off x="2503" y="1695"/>
                <a:ext cx="283" cy="222"/>
              </a:xfrm>
              <a:custGeom>
                <a:avLst/>
                <a:gdLst>
                  <a:gd name="T0" fmla="*/ 20 w 565"/>
                  <a:gd name="T1" fmla="*/ 27 h 446"/>
                  <a:gd name="T2" fmla="*/ 23 w 565"/>
                  <a:gd name="T3" fmla="*/ 27 h 446"/>
                  <a:gd name="T4" fmla="*/ 27 w 565"/>
                  <a:gd name="T5" fmla="*/ 26 h 446"/>
                  <a:gd name="T6" fmla="*/ 29 w 565"/>
                  <a:gd name="T7" fmla="*/ 24 h 446"/>
                  <a:gd name="T8" fmla="*/ 32 w 565"/>
                  <a:gd name="T9" fmla="*/ 22 h 446"/>
                  <a:gd name="T10" fmla="*/ 34 w 565"/>
                  <a:gd name="T11" fmla="*/ 20 h 446"/>
                  <a:gd name="T12" fmla="*/ 35 w 565"/>
                  <a:gd name="T13" fmla="*/ 18 h 446"/>
                  <a:gd name="T14" fmla="*/ 36 w 565"/>
                  <a:gd name="T15" fmla="*/ 15 h 446"/>
                  <a:gd name="T16" fmla="*/ 36 w 565"/>
                  <a:gd name="T17" fmla="*/ 12 h 446"/>
                  <a:gd name="T18" fmla="*/ 35 w 565"/>
                  <a:gd name="T19" fmla="*/ 9 h 446"/>
                  <a:gd name="T20" fmla="*/ 34 w 565"/>
                  <a:gd name="T21" fmla="*/ 7 h 446"/>
                  <a:gd name="T22" fmla="*/ 32 w 565"/>
                  <a:gd name="T23" fmla="*/ 5 h 446"/>
                  <a:gd name="T24" fmla="*/ 29 w 565"/>
                  <a:gd name="T25" fmla="*/ 3 h 446"/>
                  <a:gd name="T26" fmla="*/ 27 w 565"/>
                  <a:gd name="T27" fmla="*/ 1 h 446"/>
                  <a:gd name="T28" fmla="*/ 23 w 565"/>
                  <a:gd name="T29" fmla="*/ 0 h 446"/>
                  <a:gd name="T30" fmla="*/ 20 w 565"/>
                  <a:gd name="T31" fmla="*/ 0 h 446"/>
                  <a:gd name="T32" fmla="*/ 16 w 565"/>
                  <a:gd name="T33" fmla="*/ 0 h 446"/>
                  <a:gd name="T34" fmla="*/ 13 w 565"/>
                  <a:gd name="T35" fmla="*/ 0 h 446"/>
                  <a:gd name="T36" fmla="*/ 10 w 565"/>
                  <a:gd name="T37" fmla="*/ 1 h 446"/>
                  <a:gd name="T38" fmla="*/ 7 w 565"/>
                  <a:gd name="T39" fmla="*/ 3 h 446"/>
                  <a:gd name="T40" fmla="*/ 5 w 565"/>
                  <a:gd name="T41" fmla="*/ 5 h 446"/>
                  <a:gd name="T42" fmla="*/ 3 w 565"/>
                  <a:gd name="T43" fmla="*/ 7 h 446"/>
                  <a:gd name="T44" fmla="*/ 1 w 565"/>
                  <a:gd name="T45" fmla="*/ 9 h 446"/>
                  <a:gd name="T46" fmla="*/ 1 w 565"/>
                  <a:gd name="T47" fmla="*/ 12 h 446"/>
                  <a:gd name="T48" fmla="*/ 1 w 565"/>
                  <a:gd name="T49" fmla="*/ 15 h 446"/>
                  <a:gd name="T50" fmla="*/ 1 w 565"/>
                  <a:gd name="T51" fmla="*/ 18 h 446"/>
                  <a:gd name="T52" fmla="*/ 3 w 565"/>
                  <a:gd name="T53" fmla="*/ 20 h 446"/>
                  <a:gd name="T54" fmla="*/ 5 w 565"/>
                  <a:gd name="T55" fmla="*/ 22 h 446"/>
                  <a:gd name="T56" fmla="*/ 7 w 565"/>
                  <a:gd name="T57" fmla="*/ 24 h 446"/>
                  <a:gd name="T58" fmla="*/ 10 w 565"/>
                  <a:gd name="T59" fmla="*/ 26 h 446"/>
                  <a:gd name="T60" fmla="*/ 13 w 565"/>
                  <a:gd name="T61" fmla="*/ 27 h 446"/>
                  <a:gd name="T62" fmla="*/ 16 w 565"/>
                  <a:gd name="T63" fmla="*/ 27 h 4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5"/>
                  <a:gd name="T97" fmla="*/ 0 h 446"/>
                  <a:gd name="T98" fmla="*/ 565 w 565"/>
                  <a:gd name="T99" fmla="*/ 446 h 4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5" h="446">
                    <a:moveTo>
                      <a:pt x="283" y="446"/>
                    </a:moveTo>
                    <a:lnTo>
                      <a:pt x="312" y="445"/>
                    </a:lnTo>
                    <a:lnTo>
                      <a:pt x="339" y="441"/>
                    </a:lnTo>
                    <a:lnTo>
                      <a:pt x="367" y="436"/>
                    </a:lnTo>
                    <a:lnTo>
                      <a:pt x="392" y="429"/>
                    </a:lnTo>
                    <a:lnTo>
                      <a:pt x="418" y="419"/>
                    </a:lnTo>
                    <a:lnTo>
                      <a:pt x="441" y="408"/>
                    </a:lnTo>
                    <a:lnTo>
                      <a:pt x="463" y="395"/>
                    </a:lnTo>
                    <a:lnTo>
                      <a:pt x="482" y="380"/>
                    </a:lnTo>
                    <a:lnTo>
                      <a:pt x="501" y="364"/>
                    </a:lnTo>
                    <a:lnTo>
                      <a:pt x="517" y="347"/>
                    </a:lnTo>
                    <a:lnTo>
                      <a:pt x="531" y="328"/>
                    </a:lnTo>
                    <a:lnTo>
                      <a:pt x="543" y="309"/>
                    </a:lnTo>
                    <a:lnTo>
                      <a:pt x="552" y="289"/>
                    </a:lnTo>
                    <a:lnTo>
                      <a:pt x="559" y="267"/>
                    </a:lnTo>
                    <a:lnTo>
                      <a:pt x="564" y="246"/>
                    </a:lnTo>
                    <a:lnTo>
                      <a:pt x="565" y="222"/>
                    </a:lnTo>
                    <a:lnTo>
                      <a:pt x="564" y="199"/>
                    </a:lnTo>
                    <a:lnTo>
                      <a:pt x="559" y="178"/>
                    </a:lnTo>
                    <a:lnTo>
                      <a:pt x="552" y="156"/>
                    </a:lnTo>
                    <a:lnTo>
                      <a:pt x="543" y="136"/>
                    </a:lnTo>
                    <a:lnTo>
                      <a:pt x="531" y="117"/>
                    </a:lnTo>
                    <a:lnTo>
                      <a:pt x="517" y="98"/>
                    </a:lnTo>
                    <a:lnTo>
                      <a:pt x="501" y="81"/>
                    </a:lnTo>
                    <a:lnTo>
                      <a:pt x="482" y="65"/>
                    </a:lnTo>
                    <a:lnTo>
                      <a:pt x="463" y="51"/>
                    </a:lnTo>
                    <a:lnTo>
                      <a:pt x="441" y="38"/>
                    </a:lnTo>
                    <a:lnTo>
                      <a:pt x="418" y="27"/>
                    </a:lnTo>
                    <a:lnTo>
                      <a:pt x="392" y="17"/>
                    </a:lnTo>
                    <a:lnTo>
                      <a:pt x="367" y="11"/>
                    </a:lnTo>
                    <a:lnTo>
                      <a:pt x="339" y="5"/>
                    </a:lnTo>
                    <a:lnTo>
                      <a:pt x="312" y="1"/>
                    </a:lnTo>
                    <a:lnTo>
                      <a:pt x="283" y="0"/>
                    </a:lnTo>
                    <a:lnTo>
                      <a:pt x="254" y="1"/>
                    </a:lnTo>
                    <a:lnTo>
                      <a:pt x="226" y="5"/>
                    </a:lnTo>
                    <a:lnTo>
                      <a:pt x="199" y="11"/>
                    </a:lnTo>
                    <a:lnTo>
                      <a:pt x="173" y="17"/>
                    </a:lnTo>
                    <a:lnTo>
                      <a:pt x="148" y="27"/>
                    </a:lnTo>
                    <a:lnTo>
                      <a:pt x="125" y="38"/>
                    </a:lnTo>
                    <a:lnTo>
                      <a:pt x="103" y="51"/>
                    </a:lnTo>
                    <a:lnTo>
                      <a:pt x="83" y="65"/>
                    </a:lnTo>
                    <a:lnTo>
                      <a:pt x="65" y="81"/>
                    </a:lnTo>
                    <a:lnTo>
                      <a:pt x="49" y="98"/>
                    </a:lnTo>
                    <a:lnTo>
                      <a:pt x="35" y="117"/>
                    </a:lnTo>
                    <a:lnTo>
                      <a:pt x="22" y="136"/>
                    </a:lnTo>
                    <a:lnTo>
                      <a:pt x="13" y="156"/>
                    </a:lnTo>
                    <a:lnTo>
                      <a:pt x="6" y="178"/>
                    </a:lnTo>
                    <a:lnTo>
                      <a:pt x="1" y="199"/>
                    </a:lnTo>
                    <a:lnTo>
                      <a:pt x="0" y="222"/>
                    </a:lnTo>
                    <a:lnTo>
                      <a:pt x="1" y="246"/>
                    </a:lnTo>
                    <a:lnTo>
                      <a:pt x="6" y="267"/>
                    </a:lnTo>
                    <a:lnTo>
                      <a:pt x="13" y="289"/>
                    </a:lnTo>
                    <a:lnTo>
                      <a:pt x="22" y="309"/>
                    </a:lnTo>
                    <a:lnTo>
                      <a:pt x="35" y="328"/>
                    </a:lnTo>
                    <a:lnTo>
                      <a:pt x="49" y="347"/>
                    </a:lnTo>
                    <a:lnTo>
                      <a:pt x="65" y="364"/>
                    </a:lnTo>
                    <a:lnTo>
                      <a:pt x="83" y="380"/>
                    </a:lnTo>
                    <a:lnTo>
                      <a:pt x="103" y="395"/>
                    </a:lnTo>
                    <a:lnTo>
                      <a:pt x="125" y="408"/>
                    </a:lnTo>
                    <a:lnTo>
                      <a:pt x="148" y="419"/>
                    </a:lnTo>
                    <a:lnTo>
                      <a:pt x="173" y="429"/>
                    </a:lnTo>
                    <a:lnTo>
                      <a:pt x="199" y="436"/>
                    </a:lnTo>
                    <a:lnTo>
                      <a:pt x="226" y="441"/>
                    </a:lnTo>
                    <a:lnTo>
                      <a:pt x="254" y="445"/>
                    </a:lnTo>
                    <a:lnTo>
                      <a:pt x="283" y="446"/>
                    </a:lnTo>
                    <a:close/>
                  </a:path>
                </a:pathLst>
              </a:custGeom>
              <a:solidFill>
                <a:srgbClr val="C6DD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25"/>
              <p:cNvSpPr>
                <a:spLocks/>
              </p:cNvSpPr>
              <p:nvPr/>
            </p:nvSpPr>
            <p:spPr bwMode="auto">
              <a:xfrm>
                <a:off x="2506" y="1696"/>
                <a:ext cx="277" cy="219"/>
              </a:xfrm>
              <a:custGeom>
                <a:avLst/>
                <a:gdLst>
                  <a:gd name="T0" fmla="*/ 20 w 553"/>
                  <a:gd name="T1" fmla="*/ 28 h 437"/>
                  <a:gd name="T2" fmla="*/ 23 w 553"/>
                  <a:gd name="T3" fmla="*/ 27 h 437"/>
                  <a:gd name="T4" fmla="*/ 26 w 553"/>
                  <a:gd name="T5" fmla="*/ 26 h 437"/>
                  <a:gd name="T6" fmla="*/ 29 w 553"/>
                  <a:gd name="T7" fmla="*/ 25 h 437"/>
                  <a:gd name="T8" fmla="*/ 31 w 553"/>
                  <a:gd name="T9" fmla="*/ 23 h 437"/>
                  <a:gd name="T10" fmla="*/ 33 w 553"/>
                  <a:gd name="T11" fmla="*/ 21 h 437"/>
                  <a:gd name="T12" fmla="*/ 34 w 553"/>
                  <a:gd name="T13" fmla="*/ 18 h 437"/>
                  <a:gd name="T14" fmla="*/ 35 w 553"/>
                  <a:gd name="T15" fmla="*/ 15 h 437"/>
                  <a:gd name="T16" fmla="*/ 35 w 553"/>
                  <a:gd name="T17" fmla="*/ 13 h 437"/>
                  <a:gd name="T18" fmla="*/ 34 w 553"/>
                  <a:gd name="T19" fmla="*/ 10 h 437"/>
                  <a:gd name="T20" fmla="*/ 33 w 553"/>
                  <a:gd name="T21" fmla="*/ 8 h 437"/>
                  <a:gd name="T22" fmla="*/ 31 w 553"/>
                  <a:gd name="T23" fmla="*/ 5 h 437"/>
                  <a:gd name="T24" fmla="*/ 29 w 553"/>
                  <a:gd name="T25" fmla="*/ 4 h 437"/>
                  <a:gd name="T26" fmla="*/ 26 w 553"/>
                  <a:gd name="T27" fmla="*/ 2 h 437"/>
                  <a:gd name="T28" fmla="*/ 23 w 553"/>
                  <a:gd name="T29" fmla="*/ 1 h 437"/>
                  <a:gd name="T30" fmla="*/ 20 w 553"/>
                  <a:gd name="T31" fmla="*/ 1 h 437"/>
                  <a:gd name="T32" fmla="*/ 16 w 553"/>
                  <a:gd name="T33" fmla="*/ 1 h 437"/>
                  <a:gd name="T34" fmla="*/ 13 w 553"/>
                  <a:gd name="T35" fmla="*/ 1 h 437"/>
                  <a:gd name="T36" fmla="*/ 9 w 553"/>
                  <a:gd name="T37" fmla="*/ 2 h 437"/>
                  <a:gd name="T38" fmla="*/ 7 w 553"/>
                  <a:gd name="T39" fmla="*/ 4 h 437"/>
                  <a:gd name="T40" fmla="*/ 4 w 553"/>
                  <a:gd name="T41" fmla="*/ 5 h 437"/>
                  <a:gd name="T42" fmla="*/ 3 w 553"/>
                  <a:gd name="T43" fmla="*/ 8 h 437"/>
                  <a:gd name="T44" fmla="*/ 1 w 553"/>
                  <a:gd name="T45" fmla="*/ 10 h 437"/>
                  <a:gd name="T46" fmla="*/ 1 w 553"/>
                  <a:gd name="T47" fmla="*/ 13 h 437"/>
                  <a:gd name="T48" fmla="*/ 1 w 553"/>
                  <a:gd name="T49" fmla="*/ 15 h 437"/>
                  <a:gd name="T50" fmla="*/ 1 w 553"/>
                  <a:gd name="T51" fmla="*/ 18 h 437"/>
                  <a:gd name="T52" fmla="*/ 3 w 553"/>
                  <a:gd name="T53" fmla="*/ 21 h 437"/>
                  <a:gd name="T54" fmla="*/ 4 w 553"/>
                  <a:gd name="T55" fmla="*/ 23 h 437"/>
                  <a:gd name="T56" fmla="*/ 7 w 553"/>
                  <a:gd name="T57" fmla="*/ 25 h 437"/>
                  <a:gd name="T58" fmla="*/ 9 w 553"/>
                  <a:gd name="T59" fmla="*/ 26 h 437"/>
                  <a:gd name="T60" fmla="*/ 13 w 553"/>
                  <a:gd name="T61" fmla="*/ 27 h 437"/>
                  <a:gd name="T62" fmla="*/ 16 w 553"/>
                  <a:gd name="T63" fmla="*/ 28 h 4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3"/>
                  <a:gd name="T97" fmla="*/ 0 h 437"/>
                  <a:gd name="T98" fmla="*/ 553 w 553"/>
                  <a:gd name="T99" fmla="*/ 437 h 4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3" h="437">
                    <a:moveTo>
                      <a:pt x="277" y="437"/>
                    </a:moveTo>
                    <a:lnTo>
                      <a:pt x="306" y="436"/>
                    </a:lnTo>
                    <a:lnTo>
                      <a:pt x="332" y="433"/>
                    </a:lnTo>
                    <a:lnTo>
                      <a:pt x="360" y="427"/>
                    </a:lnTo>
                    <a:lnTo>
                      <a:pt x="385" y="420"/>
                    </a:lnTo>
                    <a:lnTo>
                      <a:pt x="409" y="411"/>
                    </a:lnTo>
                    <a:lnTo>
                      <a:pt x="431" y="400"/>
                    </a:lnTo>
                    <a:lnTo>
                      <a:pt x="453" y="388"/>
                    </a:lnTo>
                    <a:lnTo>
                      <a:pt x="473" y="373"/>
                    </a:lnTo>
                    <a:lnTo>
                      <a:pt x="490" y="358"/>
                    </a:lnTo>
                    <a:lnTo>
                      <a:pt x="506" y="341"/>
                    </a:lnTo>
                    <a:lnTo>
                      <a:pt x="520" y="323"/>
                    </a:lnTo>
                    <a:lnTo>
                      <a:pt x="531" y="304"/>
                    </a:lnTo>
                    <a:lnTo>
                      <a:pt x="541" y="284"/>
                    </a:lnTo>
                    <a:lnTo>
                      <a:pt x="548" y="262"/>
                    </a:lnTo>
                    <a:lnTo>
                      <a:pt x="552" y="240"/>
                    </a:lnTo>
                    <a:lnTo>
                      <a:pt x="553" y="218"/>
                    </a:lnTo>
                    <a:lnTo>
                      <a:pt x="552" y="197"/>
                    </a:lnTo>
                    <a:lnTo>
                      <a:pt x="548" y="175"/>
                    </a:lnTo>
                    <a:lnTo>
                      <a:pt x="541" y="153"/>
                    </a:lnTo>
                    <a:lnTo>
                      <a:pt x="531" y="133"/>
                    </a:lnTo>
                    <a:lnTo>
                      <a:pt x="520" y="114"/>
                    </a:lnTo>
                    <a:lnTo>
                      <a:pt x="506" y="96"/>
                    </a:lnTo>
                    <a:lnTo>
                      <a:pt x="490" y="79"/>
                    </a:lnTo>
                    <a:lnTo>
                      <a:pt x="473" y="64"/>
                    </a:lnTo>
                    <a:lnTo>
                      <a:pt x="453" y="49"/>
                    </a:lnTo>
                    <a:lnTo>
                      <a:pt x="431" y="36"/>
                    </a:lnTo>
                    <a:lnTo>
                      <a:pt x="409" y="26"/>
                    </a:lnTo>
                    <a:lnTo>
                      <a:pt x="385" y="17"/>
                    </a:lnTo>
                    <a:lnTo>
                      <a:pt x="360" y="10"/>
                    </a:lnTo>
                    <a:lnTo>
                      <a:pt x="332" y="4"/>
                    </a:lnTo>
                    <a:lnTo>
                      <a:pt x="306" y="1"/>
                    </a:lnTo>
                    <a:lnTo>
                      <a:pt x="277" y="0"/>
                    </a:lnTo>
                    <a:lnTo>
                      <a:pt x="248" y="1"/>
                    </a:lnTo>
                    <a:lnTo>
                      <a:pt x="221" y="4"/>
                    </a:lnTo>
                    <a:lnTo>
                      <a:pt x="194" y="10"/>
                    </a:lnTo>
                    <a:lnTo>
                      <a:pt x="168" y="17"/>
                    </a:lnTo>
                    <a:lnTo>
                      <a:pt x="144" y="26"/>
                    </a:lnTo>
                    <a:lnTo>
                      <a:pt x="122" y="36"/>
                    </a:lnTo>
                    <a:lnTo>
                      <a:pt x="100" y="49"/>
                    </a:lnTo>
                    <a:lnTo>
                      <a:pt x="81" y="64"/>
                    </a:lnTo>
                    <a:lnTo>
                      <a:pt x="63" y="79"/>
                    </a:lnTo>
                    <a:lnTo>
                      <a:pt x="47" y="96"/>
                    </a:lnTo>
                    <a:lnTo>
                      <a:pt x="34" y="114"/>
                    </a:lnTo>
                    <a:lnTo>
                      <a:pt x="22" y="133"/>
                    </a:lnTo>
                    <a:lnTo>
                      <a:pt x="13" y="153"/>
                    </a:lnTo>
                    <a:lnTo>
                      <a:pt x="6" y="175"/>
                    </a:lnTo>
                    <a:lnTo>
                      <a:pt x="1" y="197"/>
                    </a:lnTo>
                    <a:lnTo>
                      <a:pt x="0" y="218"/>
                    </a:lnTo>
                    <a:lnTo>
                      <a:pt x="1" y="240"/>
                    </a:lnTo>
                    <a:lnTo>
                      <a:pt x="6" y="262"/>
                    </a:lnTo>
                    <a:lnTo>
                      <a:pt x="13" y="284"/>
                    </a:lnTo>
                    <a:lnTo>
                      <a:pt x="22" y="304"/>
                    </a:lnTo>
                    <a:lnTo>
                      <a:pt x="34" y="323"/>
                    </a:lnTo>
                    <a:lnTo>
                      <a:pt x="47" y="341"/>
                    </a:lnTo>
                    <a:lnTo>
                      <a:pt x="63" y="358"/>
                    </a:lnTo>
                    <a:lnTo>
                      <a:pt x="81" y="373"/>
                    </a:lnTo>
                    <a:lnTo>
                      <a:pt x="100" y="388"/>
                    </a:lnTo>
                    <a:lnTo>
                      <a:pt x="122" y="400"/>
                    </a:lnTo>
                    <a:lnTo>
                      <a:pt x="144" y="411"/>
                    </a:lnTo>
                    <a:lnTo>
                      <a:pt x="168" y="420"/>
                    </a:lnTo>
                    <a:lnTo>
                      <a:pt x="194" y="427"/>
                    </a:lnTo>
                    <a:lnTo>
                      <a:pt x="221" y="433"/>
                    </a:lnTo>
                    <a:lnTo>
                      <a:pt x="248" y="436"/>
                    </a:lnTo>
                    <a:lnTo>
                      <a:pt x="277" y="437"/>
                    </a:lnTo>
                    <a:close/>
                  </a:path>
                </a:pathLst>
              </a:custGeom>
              <a:solidFill>
                <a:srgbClr val="CE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26"/>
              <p:cNvSpPr>
                <a:spLocks/>
              </p:cNvSpPr>
              <p:nvPr/>
            </p:nvSpPr>
            <p:spPr bwMode="auto">
              <a:xfrm>
                <a:off x="2508" y="1699"/>
                <a:ext cx="272" cy="214"/>
              </a:xfrm>
              <a:custGeom>
                <a:avLst/>
                <a:gdLst>
                  <a:gd name="T0" fmla="*/ 18 w 544"/>
                  <a:gd name="T1" fmla="*/ 26 h 430"/>
                  <a:gd name="T2" fmla="*/ 22 w 544"/>
                  <a:gd name="T3" fmla="*/ 26 h 430"/>
                  <a:gd name="T4" fmla="*/ 25 w 544"/>
                  <a:gd name="T5" fmla="*/ 25 h 430"/>
                  <a:gd name="T6" fmla="*/ 27 w 544"/>
                  <a:gd name="T7" fmla="*/ 23 h 430"/>
                  <a:gd name="T8" fmla="*/ 30 w 544"/>
                  <a:gd name="T9" fmla="*/ 21 h 430"/>
                  <a:gd name="T10" fmla="*/ 31 w 544"/>
                  <a:gd name="T11" fmla="*/ 19 h 430"/>
                  <a:gd name="T12" fmla="*/ 34 w 544"/>
                  <a:gd name="T13" fmla="*/ 17 h 430"/>
                  <a:gd name="T14" fmla="*/ 34 w 544"/>
                  <a:gd name="T15" fmla="*/ 14 h 430"/>
                  <a:gd name="T16" fmla="*/ 34 w 544"/>
                  <a:gd name="T17" fmla="*/ 12 h 430"/>
                  <a:gd name="T18" fmla="*/ 34 w 544"/>
                  <a:gd name="T19" fmla="*/ 9 h 430"/>
                  <a:gd name="T20" fmla="*/ 31 w 544"/>
                  <a:gd name="T21" fmla="*/ 7 h 430"/>
                  <a:gd name="T22" fmla="*/ 30 w 544"/>
                  <a:gd name="T23" fmla="*/ 4 h 430"/>
                  <a:gd name="T24" fmla="*/ 27 w 544"/>
                  <a:gd name="T25" fmla="*/ 3 h 430"/>
                  <a:gd name="T26" fmla="*/ 25 w 544"/>
                  <a:gd name="T27" fmla="*/ 1 h 430"/>
                  <a:gd name="T28" fmla="*/ 22 w 544"/>
                  <a:gd name="T29" fmla="*/ 0 h 430"/>
                  <a:gd name="T30" fmla="*/ 18 w 544"/>
                  <a:gd name="T31" fmla="*/ 0 h 430"/>
                  <a:gd name="T32" fmla="*/ 15 w 544"/>
                  <a:gd name="T33" fmla="*/ 0 h 430"/>
                  <a:gd name="T34" fmla="*/ 11 w 544"/>
                  <a:gd name="T35" fmla="*/ 0 h 430"/>
                  <a:gd name="T36" fmla="*/ 9 w 544"/>
                  <a:gd name="T37" fmla="*/ 1 h 430"/>
                  <a:gd name="T38" fmla="*/ 6 w 544"/>
                  <a:gd name="T39" fmla="*/ 3 h 430"/>
                  <a:gd name="T40" fmla="*/ 3 w 544"/>
                  <a:gd name="T41" fmla="*/ 4 h 430"/>
                  <a:gd name="T42" fmla="*/ 2 w 544"/>
                  <a:gd name="T43" fmla="*/ 7 h 430"/>
                  <a:gd name="T44" fmla="*/ 1 w 544"/>
                  <a:gd name="T45" fmla="*/ 9 h 430"/>
                  <a:gd name="T46" fmla="*/ 1 w 544"/>
                  <a:gd name="T47" fmla="*/ 12 h 430"/>
                  <a:gd name="T48" fmla="*/ 1 w 544"/>
                  <a:gd name="T49" fmla="*/ 14 h 430"/>
                  <a:gd name="T50" fmla="*/ 1 w 544"/>
                  <a:gd name="T51" fmla="*/ 17 h 430"/>
                  <a:gd name="T52" fmla="*/ 2 w 544"/>
                  <a:gd name="T53" fmla="*/ 19 h 430"/>
                  <a:gd name="T54" fmla="*/ 3 w 544"/>
                  <a:gd name="T55" fmla="*/ 21 h 430"/>
                  <a:gd name="T56" fmla="*/ 6 w 544"/>
                  <a:gd name="T57" fmla="*/ 23 h 430"/>
                  <a:gd name="T58" fmla="*/ 9 w 544"/>
                  <a:gd name="T59" fmla="*/ 25 h 430"/>
                  <a:gd name="T60" fmla="*/ 11 w 544"/>
                  <a:gd name="T61" fmla="*/ 26 h 430"/>
                  <a:gd name="T62" fmla="*/ 15 w 544"/>
                  <a:gd name="T63" fmla="*/ 26 h 43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44"/>
                  <a:gd name="T97" fmla="*/ 0 h 430"/>
                  <a:gd name="T98" fmla="*/ 544 w 544"/>
                  <a:gd name="T99" fmla="*/ 430 h 43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44" h="430">
                    <a:moveTo>
                      <a:pt x="272" y="430"/>
                    </a:moveTo>
                    <a:lnTo>
                      <a:pt x="299" y="429"/>
                    </a:lnTo>
                    <a:lnTo>
                      <a:pt x="326" y="425"/>
                    </a:lnTo>
                    <a:lnTo>
                      <a:pt x="352" y="421"/>
                    </a:lnTo>
                    <a:lnTo>
                      <a:pt x="378" y="413"/>
                    </a:lnTo>
                    <a:lnTo>
                      <a:pt x="401" y="403"/>
                    </a:lnTo>
                    <a:lnTo>
                      <a:pt x="424" y="393"/>
                    </a:lnTo>
                    <a:lnTo>
                      <a:pt x="445" y="380"/>
                    </a:lnTo>
                    <a:lnTo>
                      <a:pt x="464" y="367"/>
                    </a:lnTo>
                    <a:lnTo>
                      <a:pt x="481" y="352"/>
                    </a:lnTo>
                    <a:lnTo>
                      <a:pt x="498" y="334"/>
                    </a:lnTo>
                    <a:lnTo>
                      <a:pt x="510" y="317"/>
                    </a:lnTo>
                    <a:lnTo>
                      <a:pt x="522" y="299"/>
                    </a:lnTo>
                    <a:lnTo>
                      <a:pt x="531" y="279"/>
                    </a:lnTo>
                    <a:lnTo>
                      <a:pt x="538" y="258"/>
                    </a:lnTo>
                    <a:lnTo>
                      <a:pt x="543" y="236"/>
                    </a:lnTo>
                    <a:lnTo>
                      <a:pt x="544" y="214"/>
                    </a:lnTo>
                    <a:lnTo>
                      <a:pt x="543" y="193"/>
                    </a:lnTo>
                    <a:lnTo>
                      <a:pt x="538" y="171"/>
                    </a:lnTo>
                    <a:lnTo>
                      <a:pt x="531" y="151"/>
                    </a:lnTo>
                    <a:lnTo>
                      <a:pt x="522" y="130"/>
                    </a:lnTo>
                    <a:lnTo>
                      <a:pt x="510" y="112"/>
                    </a:lnTo>
                    <a:lnTo>
                      <a:pt x="498" y="95"/>
                    </a:lnTo>
                    <a:lnTo>
                      <a:pt x="481" y="79"/>
                    </a:lnTo>
                    <a:lnTo>
                      <a:pt x="464" y="62"/>
                    </a:lnTo>
                    <a:lnTo>
                      <a:pt x="445" y="49"/>
                    </a:lnTo>
                    <a:lnTo>
                      <a:pt x="424" y="37"/>
                    </a:lnTo>
                    <a:lnTo>
                      <a:pt x="401" y="26"/>
                    </a:lnTo>
                    <a:lnTo>
                      <a:pt x="378" y="18"/>
                    </a:lnTo>
                    <a:lnTo>
                      <a:pt x="352" y="9"/>
                    </a:lnTo>
                    <a:lnTo>
                      <a:pt x="326" y="5"/>
                    </a:lnTo>
                    <a:lnTo>
                      <a:pt x="299" y="1"/>
                    </a:lnTo>
                    <a:lnTo>
                      <a:pt x="272" y="0"/>
                    </a:lnTo>
                    <a:lnTo>
                      <a:pt x="244" y="1"/>
                    </a:lnTo>
                    <a:lnTo>
                      <a:pt x="218" y="5"/>
                    </a:lnTo>
                    <a:lnTo>
                      <a:pt x="191" y="9"/>
                    </a:lnTo>
                    <a:lnTo>
                      <a:pt x="166" y="18"/>
                    </a:lnTo>
                    <a:lnTo>
                      <a:pt x="143" y="26"/>
                    </a:lnTo>
                    <a:lnTo>
                      <a:pt x="120" y="37"/>
                    </a:lnTo>
                    <a:lnTo>
                      <a:pt x="99" y="49"/>
                    </a:lnTo>
                    <a:lnTo>
                      <a:pt x="79" y="62"/>
                    </a:lnTo>
                    <a:lnTo>
                      <a:pt x="62" y="79"/>
                    </a:lnTo>
                    <a:lnTo>
                      <a:pt x="46" y="95"/>
                    </a:lnTo>
                    <a:lnTo>
                      <a:pt x="33" y="112"/>
                    </a:lnTo>
                    <a:lnTo>
                      <a:pt x="22" y="130"/>
                    </a:lnTo>
                    <a:lnTo>
                      <a:pt x="12" y="151"/>
                    </a:lnTo>
                    <a:lnTo>
                      <a:pt x="5" y="171"/>
                    </a:lnTo>
                    <a:lnTo>
                      <a:pt x="1" y="193"/>
                    </a:lnTo>
                    <a:lnTo>
                      <a:pt x="0" y="214"/>
                    </a:lnTo>
                    <a:lnTo>
                      <a:pt x="1" y="236"/>
                    </a:lnTo>
                    <a:lnTo>
                      <a:pt x="5" y="258"/>
                    </a:lnTo>
                    <a:lnTo>
                      <a:pt x="12" y="279"/>
                    </a:lnTo>
                    <a:lnTo>
                      <a:pt x="22" y="299"/>
                    </a:lnTo>
                    <a:lnTo>
                      <a:pt x="33" y="317"/>
                    </a:lnTo>
                    <a:lnTo>
                      <a:pt x="46" y="334"/>
                    </a:lnTo>
                    <a:lnTo>
                      <a:pt x="62" y="352"/>
                    </a:lnTo>
                    <a:lnTo>
                      <a:pt x="79" y="367"/>
                    </a:lnTo>
                    <a:lnTo>
                      <a:pt x="99" y="380"/>
                    </a:lnTo>
                    <a:lnTo>
                      <a:pt x="120" y="393"/>
                    </a:lnTo>
                    <a:lnTo>
                      <a:pt x="143" y="403"/>
                    </a:lnTo>
                    <a:lnTo>
                      <a:pt x="166" y="413"/>
                    </a:lnTo>
                    <a:lnTo>
                      <a:pt x="191" y="421"/>
                    </a:lnTo>
                    <a:lnTo>
                      <a:pt x="218" y="425"/>
                    </a:lnTo>
                    <a:lnTo>
                      <a:pt x="244" y="429"/>
                    </a:lnTo>
                    <a:lnTo>
                      <a:pt x="272" y="430"/>
                    </a:lnTo>
                    <a:close/>
                  </a:path>
                </a:pathLst>
              </a:custGeom>
              <a:solidFill>
                <a:srgbClr val="D3E5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27"/>
              <p:cNvSpPr>
                <a:spLocks/>
              </p:cNvSpPr>
              <p:nvPr/>
            </p:nvSpPr>
            <p:spPr bwMode="auto">
              <a:xfrm>
                <a:off x="2511" y="1700"/>
                <a:ext cx="266" cy="211"/>
              </a:xfrm>
              <a:custGeom>
                <a:avLst/>
                <a:gdLst>
                  <a:gd name="T0" fmla="*/ 18 w 533"/>
                  <a:gd name="T1" fmla="*/ 27 h 421"/>
                  <a:gd name="T2" fmla="*/ 21 w 533"/>
                  <a:gd name="T3" fmla="*/ 26 h 421"/>
                  <a:gd name="T4" fmla="*/ 24 w 533"/>
                  <a:gd name="T5" fmla="*/ 25 h 421"/>
                  <a:gd name="T6" fmla="*/ 27 w 533"/>
                  <a:gd name="T7" fmla="*/ 24 h 421"/>
                  <a:gd name="T8" fmla="*/ 29 w 533"/>
                  <a:gd name="T9" fmla="*/ 22 h 421"/>
                  <a:gd name="T10" fmla="*/ 31 w 533"/>
                  <a:gd name="T11" fmla="*/ 20 h 421"/>
                  <a:gd name="T12" fmla="*/ 32 w 533"/>
                  <a:gd name="T13" fmla="*/ 18 h 421"/>
                  <a:gd name="T14" fmla="*/ 33 w 533"/>
                  <a:gd name="T15" fmla="*/ 15 h 421"/>
                  <a:gd name="T16" fmla="*/ 33 w 533"/>
                  <a:gd name="T17" fmla="*/ 12 h 421"/>
                  <a:gd name="T18" fmla="*/ 32 w 533"/>
                  <a:gd name="T19" fmla="*/ 10 h 421"/>
                  <a:gd name="T20" fmla="*/ 31 w 533"/>
                  <a:gd name="T21" fmla="*/ 7 h 421"/>
                  <a:gd name="T22" fmla="*/ 29 w 533"/>
                  <a:gd name="T23" fmla="*/ 5 h 421"/>
                  <a:gd name="T24" fmla="*/ 27 w 533"/>
                  <a:gd name="T25" fmla="*/ 3 h 421"/>
                  <a:gd name="T26" fmla="*/ 24 w 533"/>
                  <a:gd name="T27" fmla="*/ 2 h 421"/>
                  <a:gd name="T28" fmla="*/ 21 w 533"/>
                  <a:gd name="T29" fmla="*/ 1 h 421"/>
                  <a:gd name="T30" fmla="*/ 18 w 533"/>
                  <a:gd name="T31" fmla="*/ 1 h 421"/>
                  <a:gd name="T32" fmla="*/ 14 w 533"/>
                  <a:gd name="T33" fmla="*/ 1 h 421"/>
                  <a:gd name="T34" fmla="*/ 11 w 533"/>
                  <a:gd name="T35" fmla="*/ 1 h 421"/>
                  <a:gd name="T36" fmla="*/ 8 w 533"/>
                  <a:gd name="T37" fmla="*/ 2 h 421"/>
                  <a:gd name="T38" fmla="*/ 6 w 533"/>
                  <a:gd name="T39" fmla="*/ 3 h 421"/>
                  <a:gd name="T40" fmla="*/ 3 w 533"/>
                  <a:gd name="T41" fmla="*/ 5 h 421"/>
                  <a:gd name="T42" fmla="*/ 2 w 533"/>
                  <a:gd name="T43" fmla="*/ 7 h 421"/>
                  <a:gd name="T44" fmla="*/ 0 w 533"/>
                  <a:gd name="T45" fmla="*/ 10 h 421"/>
                  <a:gd name="T46" fmla="*/ 0 w 533"/>
                  <a:gd name="T47" fmla="*/ 12 h 421"/>
                  <a:gd name="T48" fmla="*/ 0 w 533"/>
                  <a:gd name="T49" fmla="*/ 15 h 421"/>
                  <a:gd name="T50" fmla="*/ 0 w 533"/>
                  <a:gd name="T51" fmla="*/ 18 h 421"/>
                  <a:gd name="T52" fmla="*/ 2 w 533"/>
                  <a:gd name="T53" fmla="*/ 20 h 421"/>
                  <a:gd name="T54" fmla="*/ 3 w 533"/>
                  <a:gd name="T55" fmla="*/ 22 h 421"/>
                  <a:gd name="T56" fmla="*/ 6 w 533"/>
                  <a:gd name="T57" fmla="*/ 24 h 421"/>
                  <a:gd name="T58" fmla="*/ 8 w 533"/>
                  <a:gd name="T59" fmla="*/ 25 h 421"/>
                  <a:gd name="T60" fmla="*/ 11 w 533"/>
                  <a:gd name="T61" fmla="*/ 26 h 421"/>
                  <a:gd name="T62" fmla="*/ 14 w 533"/>
                  <a:gd name="T63" fmla="*/ 27 h 4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3"/>
                  <a:gd name="T97" fmla="*/ 0 h 421"/>
                  <a:gd name="T98" fmla="*/ 533 w 533"/>
                  <a:gd name="T99" fmla="*/ 421 h 4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3" h="421">
                    <a:moveTo>
                      <a:pt x="267" y="421"/>
                    </a:moveTo>
                    <a:lnTo>
                      <a:pt x="294" y="420"/>
                    </a:lnTo>
                    <a:lnTo>
                      <a:pt x="321" y="417"/>
                    </a:lnTo>
                    <a:lnTo>
                      <a:pt x="346" y="412"/>
                    </a:lnTo>
                    <a:lnTo>
                      <a:pt x="370" y="405"/>
                    </a:lnTo>
                    <a:lnTo>
                      <a:pt x="393" y="396"/>
                    </a:lnTo>
                    <a:lnTo>
                      <a:pt x="415" y="386"/>
                    </a:lnTo>
                    <a:lnTo>
                      <a:pt x="436" y="373"/>
                    </a:lnTo>
                    <a:lnTo>
                      <a:pt x="456" y="359"/>
                    </a:lnTo>
                    <a:lnTo>
                      <a:pt x="472" y="344"/>
                    </a:lnTo>
                    <a:lnTo>
                      <a:pt x="488" y="328"/>
                    </a:lnTo>
                    <a:lnTo>
                      <a:pt x="501" y="311"/>
                    </a:lnTo>
                    <a:lnTo>
                      <a:pt x="512" y="292"/>
                    </a:lnTo>
                    <a:lnTo>
                      <a:pt x="521" y="273"/>
                    </a:lnTo>
                    <a:lnTo>
                      <a:pt x="527" y="253"/>
                    </a:lnTo>
                    <a:lnTo>
                      <a:pt x="532" y="232"/>
                    </a:lnTo>
                    <a:lnTo>
                      <a:pt x="533" y="210"/>
                    </a:lnTo>
                    <a:lnTo>
                      <a:pt x="532" y="189"/>
                    </a:lnTo>
                    <a:lnTo>
                      <a:pt x="527" y="168"/>
                    </a:lnTo>
                    <a:lnTo>
                      <a:pt x="521" y="148"/>
                    </a:lnTo>
                    <a:lnTo>
                      <a:pt x="512" y="129"/>
                    </a:lnTo>
                    <a:lnTo>
                      <a:pt x="501" y="110"/>
                    </a:lnTo>
                    <a:lnTo>
                      <a:pt x="488" y="93"/>
                    </a:lnTo>
                    <a:lnTo>
                      <a:pt x="472" y="77"/>
                    </a:lnTo>
                    <a:lnTo>
                      <a:pt x="456" y="62"/>
                    </a:lnTo>
                    <a:lnTo>
                      <a:pt x="436" y="48"/>
                    </a:lnTo>
                    <a:lnTo>
                      <a:pt x="415" y="35"/>
                    </a:lnTo>
                    <a:lnTo>
                      <a:pt x="393" y="25"/>
                    </a:lnTo>
                    <a:lnTo>
                      <a:pt x="370" y="16"/>
                    </a:lnTo>
                    <a:lnTo>
                      <a:pt x="346" y="9"/>
                    </a:lnTo>
                    <a:lnTo>
                      <a:pt x="321" y="4"/>
                    </a:lnTo>
                    <a:lnTo>
                      <a:pt x="294" y="1"/>
                    </a:lnTo>
                    <a:lnTo>
                      <a:pt x="267" y="0"/>
                    </a:lnTo>
                    <a:lnTo>
                      <a:pt x="239" y="1"/>
                    </a:lnTo>
                    <a:lnTo>
                      <a:pt x="213" y="4"/>
                    </a:lnTo>
                    <a:lnTo>
                      <a:pt x="187" y="9"/>
                    </a:lnTo>
                    <a:lnTo>
                      <a:pt x="163" y="16"/>
                    </a:lnTo>
                    <a:lnTo>
                      <a:pt x="140" y="25"/>
                    </a:lnTo>
                    <a:lnTo>
                      <a:pt x="118" y="35"/>
                    </a:lnTo>
                    <a:lnTo>
                      <a:pt x="97" y="48"/>
                    </a:lnTo>
                    <a:lnTo>
                      <a:pt x="79" y="62"/>
                    </a:lnTo>
                    <a:lnTo>
                      <a:pt x="62" y="77"/>
                    </a:lnTo>
                    <a:lnTo>
                      <a:pt x="45" y="93"/>
                    </a:lnTo>
                    <a:lnTo>
                      <a:pt x="33" y="110"/>
                    </a:lnTo>
                    <a:lnTo>
                      <a:pt x="21" y="129"/>
                    </a:lnTo>
                    <a:lnTo>
                      <a:pt x="12" y="148"/>
                    </a:lnTo>
                    <a:lnTo>
                      <a:pt x="6" y="168"/>
                    </a:lnTo>
                    <a:lnTo>
                      <a:pt x="2" y="189"/>
                    </a:lnTo>
                    <a:lnTo>
                      <a:pt x="0" y="210"/>
                    </a:lnTo>
                    <a:lnTo>
                      <a:pt x="2" y="232"/>
                    </a:lnTo>
                    <a:lnTo>
                      <a:pt x="6" y="253"/>
                    </a:lnTo>
                    <a:lnTo>
                      <a:pt x="12" y="273"/>
                    </a:lnTo>
                    <a:lnTo>
                      <a:pt x="21" y="292"/>
                    </a:lnTo>
                    <a:lnTo>
                      <a:pt x="33" y="311"/>
                    </a:lnTo>
                    <a:lnTo>
                      <a:pt x="45" y="328"/>
                    </a:lnTo>
                    <a:lnTo>
                      <a:pt x="62" y="344"/>
                    </a:lnTo>
                    <a:lnTo>
                      <a:pt x="79" y="359"/>
                    </a:lnTo>
                    <a:lnTo>
                      <a:pt x="97" y="373"/>
                    </a:lnTo>
                    <a:lnTo>
                      <a:pt x="118" y="386"/>
                    </a:lnTo>
                    <a:lnTo>
                      <a:pt x="140" y="396"/>
                    </a:lnTo>
                    <a:lnTo>
                      <a:pt x="163" y="405"/>
                    </a:lnTo>
                    <a:lnTo>
                      <a:pt x="187" y="412"/>
                    </a:lnTo>
                    <a:lnTo>
                      <a:pt x="213" y="417"/>
                    </a:lnTo>
                    <a:lnTo>
                      <a:pt x="239" y="420"/>
                    </a:lnTo>
                    <a:lnTo>
                      <a:pt x="267" y="421"/>
                    </a:lnTo>
                    <a:close/>
                  </a:path>
                </a:pathLst>
              </a:custGeom>
              <a:solidFill>
                <a:srgbClr val="DDEA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28"/>
              <p:cNvSpPr>
                <a:spLocks/>
              </p:cNvSpPr>
              <p:nvPr/>
            </p:nvSpPr>
            <p:spPr bwMode="auto">
              <a:xfrm>
                <a:off x="2514" y="1703"/>
                <a:ext cx="261" cy="206"/>
              </a:xfrm>
              <a:custGeom>
                <a:avLst/>
                <a:gdLst>
                  <a:gd name="T0" fmla="*/ 18 w 523"/>
                  <a:gd name="T1" fmla="*/ 25 h 414"/>
                  <a:gd name="T2" fmla="*/ 21 w 523"/>
                  <a:gd name="T3" fmla="*/ 25 h 414"/>
                  <a:gd name="T4" fmla="*/ 24 w 523"/>
                  <a:gd name="T5" fmla="*/ 24 h 414"/>
                  <a:gd name="T6" fmla="*/ 26 w 523"/>
                  <a:gd name="T7" fmla="*/ 22 h 414"/>
                  <a:gd name="T8" fmla="*/ 28 w 523"/>
                  <a:gd name="T9" fmla="*/ 21 h 414"/>
                  <a:gd name="T10" fmla="*/ 30 w 523"/>
                  <a:gd name="T11" fmla="*/ 19 h 414"/>
                  <a:gd name="T12" fmla="*/ 32 w 523"/>
                  <a:gd name="T13" fmla="*/ 16 h 414"/>
                  <a:gd name="T14" fmla="*/ 32 w 523"/>
                  <a:gd name="T15" fmla="*/ 14 h 414"/>
                  <a:gd name="T16" fmla="*/ 32 w 523"/>
                  <a:gd name="T17" fmla="*/ 11 h 414"/>
                  <a:gd name="T18" fmla="*/ 32 w 523"/>
                  <a:gd name="T19" fmla="*/ 9 h 414"/>
                  <a:gd name="T20" fmla="*/ 30 w 523"/>
                  <a:gd name="T21" fmla="*/ 6 h 414"/>
                  <a:gd name="T22" fmla="*/ 28 w 523"/>
                  <a:gd name="T23" fmla="*/ 4 h 414"/>
                  <a:gd name="T24" fmla="*/ 26 w 523"/>
                  <a:gd name="T25" fmla="*/ 3 h 414"/>
                  <a:gd name="T26" fmla="*/ 24 w 523"/>
                  <a:gd name="T27" fmla="*/ 1 h 414"/>
                  <a:gd name="T28" fmla="*/ 21 w 523"/>
                  <a:gd name="T29" fmla="*/ 0 h 414"/>
                  <a:gd name="T30" fmla="*/ 18 w 523"/>
                  <a:gd name="T31" fmla="*/ 0 h 414"/>
                  <a:gd name="T32" fmla="*/ 14 w 523"/>
                  <a:gd name="T33" fmla="*/ 0 h 414"/>
                  <a:gd name="T34" fmla="*/ 11 w 523"/>
                  <a:gd name="T35" fmla="*/ 0 h 414"/>
                  <a:gd name="T36" fmla="*/ 8 w 523"/>
                  <a:gd name="T37" fmla="*/ 1 h 414"/>
                  <a:gd name="T38" fmla="*/ 6 w 523"/>
                  <a:gd name="T39" fmla="*/ 3 h 414"/>
                  <a:gd name="T40" fmla="*/ 3 w 523"/>
                  <a:gd name="T41" fmla="*/ 4 h 414"/>
                  <a:gd name="T42" fmla="*/ 1 w 523"/>
                  <a:gd name="T43" fmla="*/ 6 h 414"/>
                  <a:gd name="T44" fmla="*/ 0 w 523"/>
                  <a:gd name="T45" fmla="*/ 9 h 414"/>
                  <a:gd name="T46" fmla="*/ 0 w 523"/>
                  <a:gd name="T47" fmla="*/ 11 h 414"/>
                  <a:gd name="T48" fmla="*/ 0 w 523"/>
                  <a:gd name="T49" fmla="*/ 14 h 414"/>
                  <a:gd name="T50" fmla="*/ 0 w 523"/>
                  <a:gd name="T51" fmla="*/ 16 h 414"/>
                  <a:gd name="T52" fmla="*/ 1 w 523"/>
                  <a:gd name="T53" fmla="*/ 19 h 414"/>
                  <a:gd name="T54" fmla="*/ 3 w 523"/>
                  <a:gd name="T55" fmla="*/ 21 h 414"/>
                  <a:gd name="T56" fmla="*/ 6 w 523"/>
                  <a:gd name="T57" fmla="*/ 22 h 414"/>
                  <a:gd name="T58" fmla="*/ 8 w 523"/>
                  <a:gd name="T59" fmla="*/ 24 h 414"/>
                  <a:gd name="T60" fmla="*/ 11 w 523"/>
                  <a:gd name="T61" fmla="*/ 25 h 414"/>
                  <a:gd name="T62" fmla="*/ 14 w 523"/>
                  <a:gd name="T63" fmla="*/ 25 h 4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3"/>
                  <a:gd name="T97" fmla="*/ 0 h 414"/>
                  <a:gd name="T98" fmla="*/ 523 w 523"/>
                  <a:gd name="T99" fmla="*/ 414 h 4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3" h="414">
                    <a:moveTo>
                      <a:pt x="262" y="414"/>
                    </a:moveTo>
                    <a:lnTo>
                      <a:pt x="288" y="413"/>
                    </a:lnTo>
                    <a:lnTo>
                      <a:pt x="315" y="409"/>
                    </a:lnTo>
                    <a:lnTo>
                      <a:pt x="339" y="405"/>
                    </a:lnTo>
                    <a:lnTo>
                      <a:pt x="363" y="398"/>
                    </a:lnTo>
                    <a:lnTo>
                      <a:pt x="386" y="388"/>
                    </a:lnTo>
                    <a:lnTo>
                      <a:pt x="408" y="378"/>
                    </a:lnTo>
                    <a:lnTo>
                      <a:pt x="428" y="367"/>
                    </a:lnTo>
                    <a:lnTo>
                      <a:pt x="446" y="353"/>
                    </a:lnTo>
                    <a:lnTo>
                      <a:pt x="463" y="338"/>
                    </a:lnTo>
                    <a:lnTo>
                      <a:pt x="478" y="322"/>
                    </a:lnTo>
                    <a:lnTo>
                      <a:pt x="492" y="306"/>
                    </a:lnTo>
                    <a:lnTo>
                      <a:pt x="503" y="287"/>
                    </a:lnTo>
                    <a:lnTo>
                      <a:pt x="512" y="268"/>
                    </a:lnTo>
                    <a:lnTo>
                      <a:pt x="518" y="248"/>
                    </a:lnTo>
                    <a:lnTo>
                      <a:pt x="522" y="227"/>
                    </a:lnTo>
                    <a:lnTo>
                      <a:pt x="523" y="206"/>
                    </a:lnTo>
                    <a:lnTo>
                      <a:pt x="522" y="186"/>
                    </a:lnTo>
                    <a:lnTo>
                      <a:pt x="518" y="165"/>
                    </a:lnTo>
                    <a:lnTo>
                      <a:pt x="512" y="145"/>
                    </a:lnTo>
                    <a:lnTo>
                      <a:pt x="503" y="126"/>
                    </a:lnTo>
                    <a:lnTo>
                      <a:pt x="492" y="109"/>
                    </a:lnTo>
                    <a:lnTo>
                      <a:pt x="478" y="91"/>
                    </a:lnTo>
                    <a:lnTo>
                      <a:pt x="463" y="75"/>
                    </a:lnTo>
                    <a:lnTo>
                      <a:pt x="446" y="60"/>
                    </a:lnTo>
                    <a:lnTo>
                      <a:pt x="428" y="48"/>
                    </a:lnTo>
                    <a:lnTo>
                      <a:pt x="408" y="36"/>
                    </a:lnTo>
                    <a:lnTo>
                      <a:pt x="386" y="26"/>
                    </a:lnTo>
                    <a:lnTo>
                      <a:pt x="363" y="16"/>
                    </a:lnTo>
                    <a:lnTo>
                      <a:pt x="339" y="10"/>
                    </a:lnTo>
                    <a:lnTo>
                      <a:pt x="315" y="5"/>
                    </a:lnTo>
                    <a:lnTo>
                      <a:pt x="288" y="1"/>
                    </a:lnTo>
                    <a:lnTo>
                      <a:pt x="262" y="0"/>
                    </a:lnTo>
                    <a:lnTo>
                      <a:pt x="235" y="1"/>
                    </a:lnTo>
                    <a:lnTo>
                      <a:pt x="209" y="5"/>
                    </a:lnTo>
                    <a:lnTo>
                      <a:pt x="184" y="10"/>
                    </a:lnTo>
                    <a:lnTo>
                      <a:pt x="160" y="16"/>
                    </a:lnTo>
                    <a:lnTo>
                      <a:pt x="137" y="26"/>
                    </a:lnTo>
                    <a:lnTo>
                      <a:pt x="115" y="36"/>
                    </a:lnTo>
                    <a:lnTo>
                      <a:pt x="96" y="48"/>
                    </a:lnTo>
                    <a:lnTo>
                      <a:pt x="77" y="60"/>
                    </a:lnTo>
                    <a:lnTo>
                      <a:pt x="60" y="75"/>
                    </a:lnTo>
                    <a:lnTo>
                      <a:pt x="45" y="91"/>
                    </a:lnTo>
                    <a:lnTo>
                      <a:pt x="31" y="109"/>
                    </a:lnTo>
                    <a:lnTo>
                      <a:pt x="21" y="126"/>
                    </a:lnTo>
                    <a:lnTo>
                      <a:pt x="12" y="145"/>
                    </a:lnTo>
                    <a:lnTo>
                      <a:pt x="6" y="165"/>
                    </a:lnTo>
                    <a:lnTo>
                      <a:pt x="1" y="186"/>
                    </a:lnTo>
                    <a:lnTo>
                      <a:pt x="0" y="206"/>
                    </a:lnTo>
                    <a:lnTo>
                      <a:pt x="1" y="227"/>
                    </a:lnTo>
                    <a:lnTo>
                      <a:pt x="6" y="248"/>
                    </a:lnTo>
                    <a:lnTo>
                      <a:pt x="12" y="268"/>
                    </a:lnTo>
                    <a:lnTo>
                      <a:pt x="21" y="287"/>
                    </a:lnTo>
                    <a:lnTo>
                      <a:pt x="31" y="306"/>
                    </a:lnTo>
                    <a:lnTo>
                      <a:pt x="45" y="322"/>
                    </a:lnTo>
                    <a:lnTo>
                      <a:pt x="60" y="338"/>
                    </a:lnTo>
                    <a:lnTo>
                      <a:pt x="77" y="353"/>
                    </a:lnTo>
                    <a:lnTo>
                      <a:pt x="96" y="367"/>
                    </a:lnTo>
                    <a:lnTo>
                      <a:pt x="115" y="378"/>
                    </a:lnTo>
                    <a:lnTo>
                      <a:pt x="137" y="388"/>
                    </a:lnTo>
                    <a:lnTo>
                      <a:pt x="160" y="398"/>
                    </a:lnTo>
                    <a:lnTo>
                      <a:pt x="184" y="405"/>
                    </a:lnTo>
                    <a:lnTo>
                      <a:pt x="209" y="409"/>
                    </a:lnTo>
                    <a:lnTo>
                      <a:pt x="235" y="413"/>
                    </a:lnTo>
                    <a:lnTo>
                      <a:pt x="262" y="414"/>
                    </a:lnTo>
                    <a:close/>
                  </a:path>
                </a:pathLst>
              </a:custGeom>
              <a:solidFill>
                <a:srgbClr val="E2ED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29"/>
              <p:cNvSpPr>
                <a:spLocks/>
              </p:cNvSpPr>
              <p:nvPr/>
            </p:nvSpPr>
            <p:spPr bwMode="auto">
              <a:xfrm>
                <a:off x="2516" y="1704"/>
                <a:ext cx="256" cy="203"/>
              </a:xfrm>
              <a:custGeom>
                <a:avLst/>
                <a:gdLst>
                  <a:gd name="T0" fmla="*/ 17 w 512"/>
                  <a:gd name="T1" fmla="*/ 26 h 405"/>
                  <a:gd name="T2" fmla="*/ 20 w 512"/>
                  <a:gd name="T3" fmla="*/ 25 h 405"/>
                  <a:gd name="T4" fmla="*/ 23 w 512"/>
                  <a:gd name="T5" fmla="*/ 24 h 405"/>
                  <a:gd name="T6" fmla="*/ 26 w 512"/>
                  <a:gd name="T7" fmla="*/ 23 h 405"/>
                  <a:gd name="T8" fmla="*/ 28 w 512"/>
                  <a:gd name="T9" fmla="*/ 21 h 405"/>
                  <a:gd name="T10" fmla="*/ 30 w 512"/>
                  <a:gd name="T11" fmla="*/ 19 h 405"/>
                  <a:gd name="T12" fmla="*/ 31 w 512"/>
                  <a:gd name="T13" fmla="*/ 17 h 405"/>
                  <a:gd name="T14" fmla="*/ 31 w 512"/>
                  <a:gd name="T15" fmla="*/ 14 h 405"/>
                  <a:gd name="T16" fmla="*/ 31 w 512"/>
                  <a:gd name="T17" fmla="*/ 12 h 405"/>
                  <a:gd name="T18" fmla="*/ 31 w 512"/>
                  <a:gd name="T19" fmla="*/ 9 h 405"/>
                  <a:gd name="T20" fmla="*/ 30 w 512"/>
                  <a:gd name="T21" fmla="*/ 7 h 405"/>
                  <a:gd name="T22" fmla="*/ 28 w 512"/>
                  <a:gd name="T23" fmla="*/ 5 h 405"/>
                  <a:gd name="T24" fmla="*/ 26 w 512"/>
                  <a:gd name="T25" fmla="*/ 3 h 405"/>
                  <a:gd name="T26" fmla="*/ 23 w 512"/>
                  <a:gd name="T27" fmla="*/ 2 h 405"/>
                  <a:gd name="T28" fmla="*/ 20 w 512"/>
                  <a:gd name="T29" fmla="*/ 1 h 405"/>
                  <a:gd name="T30" fmla="*/ 17 w 512"/>
                  <a:gd name="T31" fmla="*/ 1 h 405"/>
                  <a:gd name="T32" fmla="*/ 14 w 512"/>
                  <a:gd name="T33" fmla="*/ 1 h 405"/>
                  <a:gd name="T34" fmla="*/ 11 w 512"/>
                  <a:gd name="T35" fmla="*/ 1 h 405"/>
                  <a:gd name="T36" fmla="*/ 8 w 512"/>
                  <a:gd name="T37" fmla="*/ 2 h 405"/>
                  <a:gd name="T38" fmla="*/ 5 w 512"/>
                  <a:gd name="T39" fmla="*/ 3 h 405"/>
                  <a:gd name="T40" fmla="*/ 3 w 512"/>
                  <a:gd name="T41" fmla="*/ 5 h 405"/>
                  <a:gd name="T42" fmla="*/ 1 w 512"/>
                  <a:gd name="T43" fmla="*/ 7 h 405"/>
                  <a:gd name="T44" fmla="*/ 1 w 512"/>
                  <a:gd name="T45" fmla="*/ 9 h 405"/>
                  <a:gd name="T46" fmla="*/ 1 w 512"/>
                  <a:gd name="T47" fmla="*/ 12 h 405"/>
                  <a:gd name="T48" fmla="*/ 1 w 512"/>
                  <a:gd name="T49" fmla="*/ 14 h 405"/>
                  <a:gd name="T50" fmla="*/ 1 w 512"/>
                  <a:gd name="T51" fmla="*/ 17 h 405"/>
                  <a:gd name="T52" fmla="*/ 1 w 512"/>
                  <a:gd name="T53" fmla="*/ 19 h 405"/>
                  <a:gd name="T54" fmla="*/ 3 w 512"/>
                  <a:gd name="T55" fmla="*/ 21 h 405"/>
                  <a:gd name="T56" fmla="*/ 5 w 512"/>
                  <a:gd name="T57" fmla="*/ 23 h 405"/>
                  <a:gd name="T58" fmla="*/ 8 w 512"/>
                  <a:gd name="T59" fmla="*/ 24 h 405"/>
                  <a:gd name="T60" fmla="*/ 11 w 512"/>
                  <a:gd name="T61" fmla="*/ 25 h 405"/>
                  <a:gd name="T62" fmla="*/ 14 w 512"/>
                  <a:gd name="T63" fmla="*/ 26 h 40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2"/>
                  <a:gd name="T97" fmla="*/ 0 h 405"/>
                  <a:gd name="T98" fmla="*/ 512 w 512"/>
                  <a:gd name="T99" fmla="*/ 405 h 40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2" h="405">
                    <a:moveTo>
                      <a:pt x="256" y="405"/>
                    </a:moveTo>
                    <a:lnTo>
                      <a:pt x="282" y="404"/>
                    </a:lnTo>
                    <a:lnTo>
                      <a:pt x="308" y="401"/>
                    </a:lnTo>
                    <a:lnTo>
                      <a:pt x="332" y="396"/>
                    </a:lnTo>
                    <a:lnTo>
                      <a:pt x="356" y="389"/>
                    </a:lnTo>
                    <a:lnTo>
                      <a:pt x="378" y="381"/>
                    </a:lnTo>
                    <a:lnTo>
                      <a:pt x="399" y="371"/>
                    </a:lnTo>
                    <a:lnTo>
                      <a:pt x="418" y="359"/>
                    </a:lnTo>
                    <a:lnTo>
                      <a:pt x="437" y="345"/>
                    </a:lnTo>
                    <a:lnTo>
                      <a:pt x="453" y="332"/>
                    </a:lnTo>
                    <a:lnTo>
                      <a:pt x="468" y="315"/>
                    </a:lnTo>
                    <a:lnTo>
                      <a:pt x="480" y="299"/>
                    </a:lnTo>
                    <a:lnTo>
                      <a:pt x="492" y="281"/>
                    </a:lnTo>
                    <a:lnTo>
                      <a:pt x="500" y="262"/>
                    </a:lnTo>
                    <a:lnTo>
                      <a:pt x="507" y="243"/>
                    </a:lnTo>
                    <a:lnTo>
                      <a:pt x="510" y="223"/>
                    </a:lnTo>
                    <a:lnTo>
                      <a:pt x="512" y="202"/>
                    </a:lnTo>
                    <a:lnTo>
                      <a:pt x="510" y="182"/>
                    </a:lnTo>
                    <a:lnTo>
                      <a:pt x="507" y="162"/>
                    </a:lnTo>
                    <a:lnTo>
                      <a:pt x="500" y="143"/>
                    </a:lnTo>
                    <a:lnTo>
                      <a:pt x="492" y="124"/>
                    </a:lnTo>
                    <a:lnTo>
                      <a:pt x="480" y="106"/>
                    </a:lnTo>
                    <a:lnTo>
                      <a:pt x="468" y="90"/>
                    </a:lnTo>
                    <a:lnTo>
                      <a:pt x="453" y="73"/>
                    </a:lnTo>
                    <a:lnTo>
                      <a:pt x="437" y="60"/>
                    </a:lnTo>
                    <a:lnTo>
                      <a:pt x="418" y="46"/>
                    </a:lnTo>
                    <a:lnTo>
                      <a:pt x="399" y="34"/>
                    </a:lnTo>
                    <a:lnTo>
                      <a:pt x="378" y="24"/>
                    </a:lnTo>
                    <a:lnTo>
                      <a:pt x="356" y="16"/>
                    </a:lnTo>
                    <a:lnTo>
                      <a:pt x="332" y="9"/>
                    </a:lnTo>
                    <a:lnTo>
                      <a:pt x="308" y="4"/>
                    </a:lnTo>
                    <a:lnTo>
                      <a:pt x="282" y="1"/>
                    </a:lnTo>
                    <a:lnTo>
                      <a:pt x="256" y="0"/>
                    </a:lnTo>
                    <a:lnTo>
                      <a:pt x="229" y="1"/>
                    </a:lnTo>
                    <a:lnTo>
                      <a:pt x="204" y="4"/>
                    </a:lnTo>
                    <a:lnTo>
                      <a:pt x="180" y="9"/>
                    </a:lnTo>
                    <a:lnTo>
                      <a:pt x="155" y="16"/>
                    </a:lnTo>
                    <a:lnTo>
                      <a:pt x="134" y="24"/>
                    </a:lnTo>
                    <a:lnTo>
                      <a:pt x="113" y="34"/>
                    </a:lnTo>
                    <a:lnTo>
                      <a:pt x="93" y="46"/>
                    </a:lnTo>
                    <a:lnTo>
                      <a:pt x="75" y="60"/>
                    </a:lnTo>
                    <a:lnTo>
                      <a:pt x="59" y="73"/>
                    </a:lnTo>
                    <a:lnTo>
                      <a:pt x="44" y="90"/>
                    </a:lnTo>
                    <a:lnTo>
                      <a:pt x="31" y="106"/>
                    </a:lnTo>
                    <a:lnTo>
                      <a:pt x="19" y="124"/>
                    </a:lnTo>
                    <a:lnTo>
                      <a:pt x="11" y="143"/>
                    </a:lnTo>
                    <a:lnTo>
                      <a:pt x="4" y="162"/>
                    </a:lnTo>
                    <a:lnTo>
                      <a:pt x="1" y="182"/>
                    </a:lnTo>
                    <a:lnTo>
                      <a:pt x="0" y="202"/>
                    </a:lnTo>
                    <a:lnTo>
                      <a:pt x="1" y="223"/>
                    </a:lnTo>
                    <a:lnTo>
                      <a:pt x="4" y="243"/>
                    </a:lnTo>
                    <a:lnTo>
                      <a:pt x="11" y="262"/>
                    </a:lnTo>
                    <a:lnTo>
                      <a:pt x="19" y="281"/>
                    </a:lnTo>
                    <a:lnTo>
                      <a:pt x="31" y="299"/>
                    </a:lnTo>
                    <a:lnTo>
                      <a:pt x="44" y="315"/>
                    </a:lnTo>
                    <a:lnTo>
                      <a:pt x="59" y="332"/>
                    </a:lnTo>
                    <a:lnTo>
                      <a:pt x="75" y="345"/>
                    </a:lnTo>
                    <a:lnTo>
                      <a:pt x="93" y="359"/>
                    </a:lnTo>
                    <a:lnTo>
                      <a:pt x="113" y="371"/>
                    </a:lnTo>
                    <a:lnTo>
                      <a:pt x="134" y="381"/>
                    </a:lnTo>
                    <a:lnTo>
                      <a:pt x="155" y="389"/>
                    </a:lnTo>
                    <a:lnTo>
                      <a:pt x="180" y="396"/>
                    </a:lnTo>
                    <a:lnTo>
                      <a:pt x="204" y="401"/>
                    </a:lnTo>
                    <a:lnTo>
                      <a:pt x="229" y="404"/>
                    </a:lnTo>
                    <a:lnTo>
                      <a:pt x="256" y="405"/>
                    </a:lnTo>
                    <a:close/>
                  </a:path>
                </a:pathLst>
              </a:custGeom>
              <a:solidFill>
                <a:srgbClr val="EAF2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30"/>
              <p:cNvSpPr>
                <a:spLocks/>
              </p:cNvSpPr>
              <p:nvPr/>
            </p:nvSpPr>
            <p:spPr bwMode="auto">
              <a:xfrm>
                <a:off x="2519" y="1707"/>
                <a:ext cx="251" cy="198"/>
              </a:xfrm>
              <a:custGeom>
                <a:avLst/>
                <a:gdLst>
                  <a:gd name="T0" fmla="*/ 17 w 503"/>
                  <a:gd name="T1" fmla="*/ 24 h 398"/>
                  <a:gd name="T2" fmla="*/ 20 w 503"/>
                  <a:gd name="T3" fmla="*/ 24 h 398"/>
                  <a:gd name="T4" fmla="*/ 23 w 503"/>
                  <a:gd name="T5" fmla="*/ 23 h 398"/>
                  <a:gd name="T6" fmla="*/ 25 w 503"/>
                  <a:gd name="T7" fmla="*/ 21 h 398"/>
                  <a:gd name="T8" fmla="*/ 27 w 503"/>
                  <a:gd name="T9" fmla="*/ 20 h 398"/>
                  <a:gd name="T10" fmla="*/ 29 w 503"/>
                  <a:gd name="T11" fmla="*/ 18 h 398"/>
                  <a:gd name="T12" fmla="*/ 30 w 503"/>
                  <a:gd name="T13" fmla="*/ 16 h 398"/>
                  <a:gd name="T14" fmla="*/ 31 w 503"/>
                  <a:gd name="T15" fmla="*/ 13 h 398"/>
                  <a:gd name="T16" fmla="*/ 31 w 503"/>
                  <a:gd name="T17" fmla="*/ 11 h 398"/>
                  <a:gd name="T18" fmla="*/ 30 w 503"/>
                  <a:gd name="T19" fmla="*/ 8 h 398"/>
                  <a:gd name="T20" fmla="*/ 29 w 503"/>
                  <a:gd name="T21" fmla="*/ 6 h 398"/>
                  <a:gd name="T22" fmla="*/ 27 w 503"/>
                  <a:gd name="T23" fmla="*/ 4 h 398"/>
                  <a:gd name="T24" fmla="*/ 25 w 503"/>
                  <a:gd name="T25" fmla="*/ 2 h 398"/>
                  <a:gd name="T26" fmla="*/ 23 w 503"/>
                  <a:gd name="T27" fmla="*/ 1 h 398"/>
                  <a:gd name="T28" fmla="*/ 20 w 503"/>
                  <a:gd name="T29" fmla="*/ 0 h 398"/>
                  <a:gd name="T30" fmla="*/ 17 w 503"/>
                  <a:gd name="T31" fmla="*/ 0 h 398"/>
                  <a:gd name="T32" fmla="*/ 14 w 503"/>
                  <a:gd name="T33" fmla="*/ 0 h 398"/>
                  <a:gd name="T34" fmla="*/ 11 w 503"/>
                  <a:gd name="T35" fmla="*/ 0 h 398"/>
                  <a:gd name="T36" fmla="*/ 8 w 503"/>
                  <a:gd name="T37" fmla="*/ 1 h 398"/>
                  <a:gd name="T38" fmla="*/ 5 w 503"/>
                  <a:gd name="T39" fmla="*/ 2 h 398"/>
                  <a:gd name="T40" fmla="*/ 3 w 503"/>
                  <a:gd name="T41" fmla="*/ 4 h 398"/>
                  <a:gd name="T42" fmla="*/ 1 w 503"/>
                  <a:gd name="T43" fmla="*/ 6 h 398"/>
                  <a:gd name="T44" fmla="*/ 0 w 503"/>
                  <a:gd name="T45" fmla="*/ 8 h 398"/>
                  <a:gd name="T46" fmla="*/ 0 w 503"/>
                  <a:gd name="T47" fmla="*/ 11 h 398"/>
                  <a:gd name="T48" fmla="*/ 0 w 503"/>
                  <a:gd name="T49" fmla="*/ 13 h 398"/>
                  <a:gd name="T50" fmla="*/ 0 w 503"/>
                  <a:gd name="T51" fmla="*/ 16 h 398"/>
                  <a:gd name="T52" fmla="*/ 1 w 503"/>
                  <a:gd name="T53" fmla="*/ 18 h 398"/>
                  <a:gd name="T54" fmla="*/ 3 w 503"/>
                  <a:gd name="T55" fmla="*/ 20 h 398"/>
                  <a:gd name="T56" fmla="*/ 5 w 503"/>
                  <a:gd name="T57" fmla="*/ 21 h 398"/>
                  <a:gd name="T58" fmla="*/ 8 w 503"/>
                  <a:gd name="T59" fmla="*/ 23 h 398"/>
                  <a:gd name="T60" fmla="*/ 11 w 503"/>
                  <a:gd name="T61" fmla="*/ 24 h 398"/>
                  <a:gd name="T62" fmla="*/ 14 w 503"/>
                  <a:gd name="T63" fmla="*/ 24 h 3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3"/>
                  <a:gd name="T97" fmla="*/ 0 h 398"/>
                  <a:gd name="T98" fmla="*/ 503 w 503"/>
                  <a:gd name="T99" fmla="*/ 398 h 3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3" h="398">
                    <a:moveTo>
                      <a:pt x="252" y="398"/>
                    </a:moveTo>
                    <a:lnTo>
                      <a:pt x="277" y="397"/>
                    </a:lnTo>
                    <a:lnTo>
                      <a:pt x="302" y="393"/>
                    </a:lnTo>
                    <a:lnTo>
                      <a:pt x="327" y="389"/>
                    </a:lnTo>
                    <a:lnTo>
                      <a:pt x="350" y="382"/>
                    </a:lnTo>
                    <a:lnTo>
                      <a:pt x="372" y="374"/>
                    </a:lnTo>
                    <a:lnTo>
                      <a:pt x="392" y="363"/>
                    </a:lnTo>
                    <a:lnTo>
                      <a:pt x="412" y="352"/>
                    </a:lnTo>
                    <a:lnTo>
                      <a:pt x="429" y="339"/>
                    </a:lnTo>
                    <a:lnTo>
                      <a:pt x="445" y="325"/>
                    </a:lnTo>
                    <a:lnTo>
                      <a:pt x="460" y="309"/>
                    </a:lnTo>
                    <a:lnTo>
                      <a:pt x="473" y="293"/>
                    </a:lnTo>
                    <a:lnTo>
                      <a:pt x="483" y="276"/>
                    </a:lnTo>
                    <a:lnTo>
                      <a:pt x="491" y="257"/>
                    </a:lnTo>
                    <a:lnTo>
                      <a:pt x="498" y="239"/>
                    </a:lnTo>
                    <a:lnTo>
                      <a:pt x="502" y="219"/>
                    </a:lnTo>
                    <a:lnTo>
                      <a:pt x="503" y="198"/>
                    </a:lnTo>
                    <a:lnTo>
                      <a:pt x="502" y="178"/>
                    </a:lnTo>
                    <a:lnTo>
                      <a:pt x="498" y="158"/>
                    </a:lnTo>
                    <a:lnTo>
                      <a:pt x="491" y="140"/>
                    </a:lnTo>
                    <a:lnTo>
                      <a:pt x="483" y="121"/>
                    </a:lnTo>
                    <a:lnTo>
                      <a:pt x="473" y="104"/>
                    </a:lnTo>
                    <a:lnTo>
                      <a:pt x="460" y="88"/>
                    </a:lnTo>
                    <a:lnTo>
                      <a:pt x="445" y="73"/>
                    </a:lnTo>
                    <a:lnTo>
                      <a:pt x="429" y="58"/>
                    </a:lnTo>
                    <a:lnTo>
                      <a:pt x="412" y="45"/>
                    </a:lnTo>
                    <a:lnTo>
                      <a:pt x="392" y="34"/>
                    </a:lnTo>
                    <a:lnTo>
                      <a:pt x="372" y="25"/>
                    </a:lnTo>
                    <a:lnTo>
                      <a:pt x="350" y="16"/>
                    </a:lnTo>
                    <a:lnTo>
                      <a:pt x="327" y="10"/>
                    </a:lnTo>
                    <a:lnTo>
                      <a:pt x="302" y="4"/>
                    </a:lnTo>
                    <a:lnTo>
                      <a:pt x="277" y="2"/>
                    </a:lnTo>
                    <a:lnTo>
                      <a:pt x="252" y="0"/>
                    </a:lnTo>
                    <a:lnTo>
                      <a:pt x="226" y="2"/>
                    </a:lnTo>
                    <a:lnTo>
                      <a:pt x="201" y="4"/>
                    </a:lnTo>
                    <a:lnTo>
                      <a:pt x="177" y="10"/>
                    </a:lnTo>
                    <a:lnTo>
                      <a:pt x="154" y="16"/>
                    </a:lnTo>
                    <a:lnTo>
                      <a:pt x="132" y="25"/>
                    </a:lnTo>
                    <a:lnTo>
                      <a:pt x="111" y="34"/>
                    </a:lnTo>
                    <a:lnTo>
                      <a:pt x="91" y="45"/>
                    </a:lnTo>
                    <a:lnTo>
                      <a:pt x="74" y="58"/>
                    </a:lnTo>
                    <a:lnTo>
                      <a:pt x="58" y="73"/>
                    </a:lnTo>
                    <a:lnTo>
                      <a:pt x="43" y="88"/>
                    </a:lnTo>
                    <a:lnTo>
                      <a:pt x="30" y="104"/>
                    </a:lnTo>
                    <a:lnTo>
                      <a:pt x="20" y="121"/>
                    </a:lnTo>
                    <a:lnTo>
                      <a:pt x="12" y="140"/>
                    </a:lnTo>
                    <a:lnTo>
                      <a:pt x="5" y="158"/>
                    </a:lnTo>
                    <a:lnTo>
                      <a:pt x="2" y="178"/>
                    </a:lnTo>
                    <a:lnTo>
                      <a:pt x="0" y="198"/>
                    </a:lnTo>
                    <a:lnTo>
                      <a:pt x="2" y="219"/>
                    </a:lnTo>
                    <a:lnTo>
                      <a:pt x="5" y="239"/>
                    </a:lnTo>
                    <a:lnTo>
                      <a:pt x="12" y="257"/>
                    </a:lnTo>
                    <a:lnTo>
                      <a:pt x="20" y="276"/>
                    </a:lnTo>
                    <a:lnTo>
                      <a:pt x="30" y="293"/>
                    </a:lnTo>
                    <a:lnTo>
                      <a:pt x="43" y="309"/>
                    </a:lnTo>
                    <a:lnTo>
                      <a:pt x="58" y="325"/>
                    </a:lnTo>
                    <a:lnTo>
                      <a:pt x="74" y="339"/>
                    </a:lnTo>
                    <a:lnTo>
                      <a:pt x="91" y="352"/>
                    </a:lnTo>
                    <a:lnTo>
                      <a:pt x="111" y="363"/>
                    </a:lnTo>
                    <a:lnTo>
                      <a:pt x="132" y="374"/>
                    </a:lnTo>
                    <a:lnTo>
                      <a:pt x="154" y="382"/>
                    </a:lnTo>
                    <a:lnTo>
                      <a:pt x="177" y="389"/>
                    </a:lnTo>
                    <a:lnTo>
                      <a:pt x="201" y="393"/>
                    </a:lnTo>
                    <a:lnTo>
                      <a:pt x="226" y="397"/>
                    </a:lnTo>
                    <a:lnTo>
                      <a:pt x="252" y="398"/>
                    </a:lnTo>
                    <a:close/>
                  </a:path>
                </a:pathLst>
              </a:custGeom>
              <a:solidFill>
                <a:srgbClr val="EFF7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31"/>
              <p:cNvSpPr>
                <a:spLocks/>
              </p:cNvSpPr>
              <p:nvPr/>
            </p:nvSpPr>
            <p:spPr bwMode="auto">
              <a:xfrm>
                <a:off x="2521" y="1708"/>
                <a:ext cx="246" cy="195"/>
              </a:xfrm>
              <a:custGeom>
                <a:avLst/>
                <a:gdLst>
                  <a:gd name="T0" fmla="*/ 17 w 492"/>
                  <a:gd name="T1" fmla="*/ 25 h 389"/>
                  <a:gd name="T2" fmla="*/ 20 w 492"/>
                  <a:gd name="T3" fmla="*/ 24 h 389"/>
                  <a:gd name="T4" fmla="*/ 23 w 492"/>
                  <a:gd name="T5" fmla="*/ 23 h 389"/>
                  <a:gd name="T6" fmla="*/ 26 w 492"/>
                  <a:gd name="T7" fmla="*/ 22 h 389"/>
                  <a:gd name="T8" fmla="*/ 28 w 492"/>
                  <a:gd name="T9" fmla="*/ 20 h 389"/>
                  <a:gd name="T10" fmla="*/ 29 w 492"/>
                  <a:gd name="T11" fmla="*/ 18 h 389"/>
                  <a:gd name="T12" fmla="*/ 31 w 492"/>
                  <a:gd name="T13" fmla="*/ 16 h 389"/>
                  <a:gd name="T14" fmla="*/ 31 w 492"/>
                  <a:gd name="T15" fmla="*/ 14 h 389"/>
                  <a:gd name="T16" fmla="*/ 31 w 492"/>
                  <a:gd name="T17" fmla="*/ 11 h 389"/>
                  <a:gd name="T18" fmla="*/ 31 w 492"/>
                  <a:gd name="T19" fmla="*/ 9 h 389"/>
                  <a:gd name="T20" fmla="*/ 29 w 492"/>
                  <a:gd name="T21" fmla="*/ 7 h 389"/>
                  <a:gd name="T22" fmla="*/ 28 w 492"/>
                  <a:gd name="T23" fmla="*/ 5 h 389"/>
                  <a:gd name="T24" fmla="*/ 26 w 492"/>
                  <a:gd name="T25" fmla="*/ 3 h 389"/>
                  <a:gd name="T26" fmla="*/ 23 w 492"/>
                  <a:gd name="T27" fmla="*/ 2 h 389"/>
                  <a:gd name="T28" fmla="*/ 20 w 492"/>
                  <a:gd name="T29" fmla="*/ 1 h 389"/>
                  <a:gd name="T30" fmla="*/ 17 w 492"/>
                  <a:gd name="T31" fmla="*/ 1 h 389"/>
                  <a:gd name="T32" fmla="*/ 14 w 492"/>
                  <a:gd name="T33" fmla="*/ 1 h 389"/>
                  <a:gd name="T34" fmla="*/ 11 w 492"/>
                  <a:gd name="T35" fmla="*/ 1 h 389"/>
                  <a:gd name="T36" fmla="*/ 9 w 492"/>
                  <a:gd name="T37" fmla="*/ 2 h 389"/>
                  <a:gd name="T38" fmla="*/ 6 w 492"/>
                  <a:gd name="T39" fmla="*/ 3 h 389"/>
                  <a:gd name="T40" fmla="*/ 4 w 492"/>
                  <a:gd name="T41" fmla="*/ 5 h 389"/>
                  <a:gd name="T42" fmla="*/ 2 w 492"/>
                  <a:gd name="T43" fmla="*/ 7 h 389"/>
                  <a:gd name="T44" fmla="*/ 1 w 492"/>
                  <a:gd name="T45" fmla="*/ 9 h 389"/>
                  <a:gd name="T46" fmla="*/ 1 w 492"/>
                  <a:gd name="T47" fmla="*/ 11 h 389"/>
                  <a:gd name="T48" fmla="*/ 1 w 492"/>
                  <a:gd name="T49" fmla="*/ 14 h 389"/>
                  <a:gd name="T50" fmla="*/ 1 w 492"/>
                  <a:gd name="T51" fmla="*/ 16 h 389"/>
                  <a:gd name="T52" fmla="*/ 2 w 492"/>
                  <a:gd name="T53" fmla="*/ 18 h 389"/>
                  <a:gd name="T54" fmla="*/ 4 w 492"/>
                  <a:gd name="T55" fmla="*/ 20 h 389"/>
                  <a:gd name="T56" fmla="*/ 6 w 492"/>
                  <a:gd name="T57" fmla="*/ 22 h 389"/>
                  <a:gd name="T58" fmla="*/ 9 w 492"/>
                  <a:gd name="T59" fmla="*/ 23 h 389"/>
                  <a:gd name="T60" fmla="*/ 11 w 492"/>
                  <a:gd name="T61" fmla="*/ 24 h 389"/>
                  <a:gd name="T62" fmla="*/ 14 w 492"/>
                  <a:gd name="T63" fmla="*/ 25 h 3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92"/>
                  <a:gd name="T97" fmla="*/ 0 h 389"/>
                  <a:gd name="T98" fmla="*/ 492 w 492"/>
                  <a:gd name="T99" fmla="*/ 389 h 3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92" h="389">
                    <a:moveTo>
                      <a:pt x="247" y="389"/>
                    </a:moveTo>
                    <a:lnTo>
                      <a:pt x="272" y="388"/>
                    </a:lnTo>
                    <a:lnTo>
                      <a:pt x="296" y="386"/>
                    </a:lnTo>
                    <a:lnTo>
                      <a:pt x="319" y="380"/>
                    </a:lnTo>
                    <a:lnTo>
                      <a:pt x="342" y="374"/>
                    </a:lnTo>
                    <a:lnTo>
                      <a:pt x="364" y="366"/>
                    </a:lnTo>
                    <a:lnTo>
                      <a:pt x="384" y="356"/>
                    </a:lnTo>
                    <a:lnTo>
                      <a:pt x="403" y="344"/>
                    </a:lnTo>
                    <a:lnTo>
                      <a:pt x="421" y="332"/>
                    </a:lnTo>
                    <a:lnTo>
                      <a:pt x="436" y="318"/>
                    </a:lnTo>
                    <a:lnTo>
                      <a:pt x="451" y="303"/>
                    </a:lnTo>
                    <a:lnTo>
                      <a:pt x="462" y="287"/>
                    </a:lnTo>
                    <a:lnTo>
                      <a:pt x="473" y="271"/>
                    </a:lnTo>
                    <a:lnTo>
                      <a:pt x="481" y="252"/>
                    </a:lnTo>
                    <a:lnTo>
                      <a:pt x="488" y="234"/>
                    </a:lnTo>
                    <a:lnTo>
                      <a:pt x="491" y="214"/>
                    </a:lnTo>
                    <a:lnTo>
                      <a:pt x="492" y="194"/>
                    </a:lnTo>
                    <a:lnTo>
                      <a:pt x="491" y="175"/>
                    </a:lnTo>
                    <a:lnTo>
                      <a:pt x="488" y="155"/>
                    </a:lnTo>
                    <a:lnTo>
                      <a:pt x="481" y="137"/>
                    </a:lnTo>
                    <a:lnTo>
                      <a:pt x="473" y="118"/>
                    </a:lnTo>
                    <a:lnTo>
                      <a:pt x="462" y="102"/>
                    </a:lnTo>
                    <a:lnTo>
                      <a:pt x="451" y="86"/>
                    </a:lnTo>
                    <a:lnTo>
                      <a:pt x="436" y="71"/>
                    </a:lnTo>
                    <a:lnTo>
                      <a:pt x="421" y="57"/>
                    </a:lnTo>
                    <a:lnTo>
                      <a:pt x="403" y="45"/>
                    </a:lnTo>
                    <a:lnTo>
                      <a:pt x="384" y="33"/>
                    </a:lnTo>
                    <a:lnTo>
                      <a:pt x="364" y="23"/>
                    </a:lnTo>
                    <a:lnTo>
                      <a:pt x="342" y="15"/>
                    </a:lnTo>
                    <a:lnTo>
                      <a:pt x="319" y="9"/>
                    </a:lnTo>
                    <a:lnTo>
                      <a:pt x="296" y="3"/>
                    </a:lnTo>
                    <a:lnTo>
                      <a:pt x="272" y="1"/>
                    </a:lnTo>
                    <a:lnTo>
                      <a:pt x="247" y="0"/>
                    </a:lnTo>
                    <a:lnTo>
                      <a:pt x="221" y="1"/>
                    </a:lnTo>
                    <a:lnTo>
                      <a:pt x="197" y="3"/>
                    </a:lnTo>
                    <a:lnTo>
                      <a:pt x="173" y="9"/>
                    </a:lnTo>
                    <a:lnTo>
                      <a:pt x="151" y="15"/>
                    </a:lnTo>
                    <a:lnTo>
                      <a:pt x="129" y="23"/>
                    </a:lnTo>
                    <a:lnTo>
                      <a:pt x="108" y="33"/>
                    </a:lnTo>
                    <a:lnTo>
                      <a:pt x="90" y="45"/>
                    </a:lnTo>
                    <a:lnTo>
                      <a:pt x="73" y="57"/>
                    </a:lnTo>
                    <a:lnTo>
                      <a:pt x="57" y="71"/>
                    </a:lnTo>
                    <a:lnTo>
                      <a:pt x="43" y="86"/>
                    </a:lnTo>
                    <a:lnTo>
                      <a:pt x="30" y="102"/>
                    </a:lnTo>
                    <a:lnTo>
                      <a:pt x="20" y="118"/>
                    </a:lnTo>
                    <a:lnTo>
                      <a:pt x="12" y="137"/>
                    </a:lnTo>
                    <a:lnTo>
                      <a:pt x="5" y="155"/>
                    </a:lnTo>
                    <a:lnTo>
                      <a:pt x="1" y="175"/>
                    </a:lnTo>
                    <a:lnTo>
                      <a:pt x="0" y="194"/>
                    </a:lnTo>
                    <a:lnTo>
                      <a:pt x="1" y="214"/>
                    </a:lnTo>
                    <a:lnTo>
                      <a:pt x="5" y="234"/>
                    </a:lnTo>
                    <a:lnTo>
                      <a:pt x="12" y="252"/>
                    </a:lnTo>
                    <a:lnTo>
                      <a:pt x="20" y="271"/>
                    </a:lnTo>
                    <a:lnTo>
                      <a:pt x="30" y="287"/>
                    </a:lnTo>
                    <a:lnTo>
                      <a:pt x="43" y="303"/>
                    </a:lnTo>
                    <a:lnTo>
                      <a:pt x="57" y="318"/>
                    </a:lnTo>
                    <a:lnTo>
                      <a:pt x="73" y="332"/>
                    </a:lnTo>
                    <a:lnTo>
                      <a:pt x="90" y="344"/>
                    </a:lnTo>
                    <a:lnTo>
                      <a:pt x="108" y="356"/>
                    </a:lnTo>
                    <a:lnTo>
                      <a:pt x="129" y="366"/>
                    </a:lnTo>
                    <a:lnTo>
                      <a:pt x="151" y="374"/>
                    </a:lnTo>
                    <a:lnTo>
                      <a:pt x="173" y="380"/>
                    </a:lnTo>
                    <a:lnTo>
                      <a:pt x="197" y="386"/>
                    </a:lnTo>
                    <a:lnTo>
                      <a:pt x="221" y="388"/>
                    </a:lnTo>
                    <a:lnTo>
                      <a:pt x="247" y="389"/>
                    </a:lnTo>
                    <a:close/>
                  </a:path>
                </a:pathLst>
              </a:custGeom>
              <a:solidFill>
                <a:srgbClr val="F9FC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32"/>
              <p:cNvSpPr>
                <a:spLocks/>
              </p:cNvSpPr>
              <p:nvPr/>
            </p:nvSpPr>
            <p:spPr bwMode="auto">
              <a:xfrm>
                <a:off x="2524" y="1711"/>
                <a:ext cx="241" cy="190"/>
              </a:xfrm>
              <a:custGeom>
                <a:avLst/>
                <a:gdLst>
                  <a:gd name="T0" fmla="*/ 17 w 482"/>
                  <a:gd name="T1" fmla="*/ 23 h 381"/>
                  <a:gd name="T2" fmla="*/ 20 w 482"/>
                  <a:gd name="T3" fmla="*/ 23 h 381"/>
                  <a:gd name="T4" fmla="*/ 23 w 482"/>
                  <a:gd name="T5" fmla="*/ 22 h 381"/>
                  <a:gd name="T6" fmla="*/ 25 w 482"/>
                  <a:gd name="T7" fmla="*/ 21 h 381"/>
                  <a:gd name="T8" fmla="*/ 27 w 482"/>
                  <a:gd name="T9" fmla="*/ 19 h 381"/>
                  <a:gd name="T10" fmla="*/ 29 w 482"/>
                  <a:gd name="T11" fmla="*/ 17 h 381"/>
                  <a:gd name="T12" fmla="*/ 30 w 482"/>
                  <a:gd name="T13" fmla="*/ 15 h 381"/>
                  <a:gd name="T14" fmla="*/ 30 w 482"/>
                  <a:gd name="T15" fmla="*/ 13 h 381"/>
                  <a:gd name="T16" fmla="*/ 30 w 482"/>
                  <a:gd name="T17" fmla="*/ 10 h 381"/>
                  <a:gd name="T18" fmla="*/ 30 w 482"/>
                  <a:gd name="T19" fmla="*/ 8 h 381"/>
                  <a:gd name="T20" fmla="*/ 29 w 482"/>
                  <a:gd name="T21" fmla="*/ 6 h 381"/>
                  <a:gd name="T22" fmla="*/ 27 w 482"/>
                  <a:gd name="T23" fmla="*/ 4 h 381"/>
                  <a:gd name="T24" fmla="*/ 25 w 482"/>
                  <a:gd name="T25" fmla="*/ 2 h 381"/>
                  <a:gd name="T26" fmla="*/ 23 w 482"/>
                  <a:gd name="T27" fmla="*/ 1 h 381"/>
                  <a:gd name="T28" fmla="*/ 20 w 482"/>
                  <a:gd name="T29" fmla="*/ 0 h 381"/>
                  <a:gd name="T30" fmla="*/ 17 w 482"/>
                  <a:gd name="T31" fmla="*/ 0 h 381"/>
                  <a:gd name="T32" fmla="*/ 14 w 482"/>
                  <a:gd name="T33" fmla="*/ 0 h 381"/>
                  <a:gd name="T34" fmla="*/ 11 w 482"/>
                  <a:gd name="T35" fmla="*/ 0 h 381"/>
                  <a:gd name="T36" fmla="*/ 8 w 482"/>
                  <a:gd name="T37" fmla="*/ 1 h 381"/>
                  <a:gd name="T38" fmla="*/ 6 w 482"/>
                  <a:gd name="T39" fmla="*/ 2 h 381"/>
                  <a:gd name="T40" fmla="*/ 4 w 482"/>
                  <a:gd name="T41" fmla="*/ 4 h 381"/>
                  <a:gd name="T42" fmla="*/ 2 w 482"/>
                  <a:gd name="T43" fmla="*/ 6 h 381"/>
                  <a:gd name="T44" fmla="*/ 1 w 482"/>
                  <a:gd name="T45" fmla="*/ 8 h 381"/>
                  <a:gd name="T46" fmla="*/ 1 w 482"/>
                  <a:gd name="T47" fmla="*/ 10 h 381"/>
                  <a:gd name="T48" fmla="*/ 1 w 482"/>
                  <a:gd name="T49" fmla="*/ 13 h 381"/>
                  <a:gd name="T50" fmla="*/ 1 w 482"/>
                  <a:gd name="T51" fmla="*/ 15 h 381"/>
                  <a:gd name="T52" fmla="*/ 2 w 482"/>
                  <a:gd name="T53" fmla="*/ 17 h 381"/>
                  <a:gd name="T54" fmla="*/ 4 w 482"/>
                  <a:gd name="T55" fmla="*/ 19 h 381"/>
                  <a:gd name="T56" fmla="*/ 6 w 482"/>
                  <a:gd name="T57" fmla="*/ 21 h 381"/>
                  <a:gd name="T58" fmla="*/ 8 w 482"/>
                  <a:gd name="T59" fmla="*/ 22 h 381"/>
                  <a:gd name="T60" fmla="*/ 11 w 482"/>
                  <a:gd name="T61" fmla="*/ 23 h 381"/>
                  <a:gd name="T62" fmla="*/ 14 w 482"/>
                  <a:gd name="T63" fmla="*/ 23 h 3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82"/>
                  <a:gd name="T97" fmla="*/ 0 h 381"/>
                  <a:gd name="T98" fmla="*/ 482 w 482"/>
                  <a:gd name="T99" fmla="*/ 381 h 3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82" h="381">
                    <a:moveTo>
                      <a:pt x="241" y="381"/>
                    </a:moveTo>
                    <a:lnTo>
                      <a:pt x="265" y="379"/>
                    </a:lnTo>
                    <a:lnTo>
                      <a:pt x="289" y="377"/>
                    </a:lnTo>
                    <a:lnTo>
                      <a:pt x="312" y="372"/>
                    </a:lnTo>
                    <a:lnTo>
                      <a:pt x="334" y="366"/>
                    </a:lnTo>
                    <a:lnTo>
                      <a:pt x="355" y="358"/>
                    </a:lnTo>
                    <a:lnTo>
                      <a:pt x="376" y="348"/>
                    </a:lnTo>
                    <a:lnTo>
                      <a:pt x="394" y="337"/>
                    </a:lnTo>
                    <a:lnTo>
                      <a:pt x="411" y="325"/>
                    </a:lnTo>
                    <a:lnTo>
                      <a:pt x="426" y="311"/>
                    </a:lnTo>
                    <a:lnTo>
                      <a:pt x="440" y="296"/>
                    </a:lnTo>
                    <a:lnTo>
                      <a:pt x="453" y="281"/>
                    </a:lnTo>
                    <a:lnTo>
                      <a:pt x="463" y="264"/>
                    </a:lnTo>
                    <a:lnTo>
                      <a:pt x="471" y="247"/>
                    </a:lnTo>
                    <a:lnTo>
                      <a:pt x="477" y="228"/>
                    </a:lnTo>
                    <a:lnTo>
                      <a:pt x="480" y="210"/>
                    </a:lnTo>
                    <a:lnTo>
                      <a:pt x="482" y="190"/>
                    </a:lnTo>
                    <a:lnTo>
                      <a:pt x="480" y="171"/>
                    </a:lnTo>
                    <a:lnTo>
                      <a:pt x="477" y="152"/>
                    </a:lnTo>
                    <a:lnTo>
                      <a:pt x="471" y="134"/>
                    </a:lnTo>
                    <a:lnTo>
                      <a:pt x="463" y="117"/>
                    </a:lnTo>
                    <a:lnTo>
                      <a:pt x="453" y="99"/>
                    </a:lnTo>
                    <a:lnTo>
                      <a:pt x="440" y="85"/>
                    </a:lnTo>
                    <a:lnTo>
                      <a:pt x="426" y="70"/>
                    </a:lnTo>
                    <a:lnTo>
                      <a:pt x="411" y="56"/>
                    </a:lnTo>
                    <a:lnTo>
                      <a:pt x="394" y="44"/>
                    </a:lnTo>
                    <a:lnTo>
                      <a:pt x="376" y="33"/>
                    </a:lnTo>
                    <a:lnTo>
                      <a:pt x="355" y="23"/>
                    </a:lnTo>
                    <a:lnTo>
                      <a:pt x="334" y="15"/>
                    </a:lnTo>
                    <a:lnTo>
                      <a:pt x="312" y="8"/>
                    </a:lnTo>
                    <a:lnTo>
                      <a:pt x="289" y="4"/>
                    </a:lnTo>
                    <a:lnTo>
                      <a:pt x="265" y="2"/>
                    </a:lnTo>
                    <a:lnTo>
                      <a:pt x="241" y="0"/>
                    </a:lnTo>
                    <a:lnTo>
                      <a:pt x="217" y="2"/>
                    </a:lnTo>
                    <a:lnTo>
                      <a:pt x="192" y="4"/>
                    </a:lnTo>
                    <a:lnTo>
                      <a:pt x="169" y="8"/>
                    </a:lnTo>
                    <a:lnTo>
                      <a:pt x="146" y="15"/>
                    </a:lnTo>
                    <a:lnTo>
                      <a:pt x="125" y="23"/>
                    </a:lnTo>
                    <a:lnTo>
                      <a:pt x="106" y="33"/>
                    </a:lnTo>
                    <a:lnTo>
                      <a:pt x="87" y="44"/>
                    </a:lnTo>
                    <a:lnTo>
                      <a:pt x="70" y="56"/>
                    </a:lnTo>
                    <a:lnTo>
                      <a:pt x="55" y="70"/>
                    </a:lnTo>
                    <a:lnTo>
                      <a:pt x="41" y="85"/>
                    </a:lnTo>
                    <a:lnTo>
                      <a:pt x="29" y="99"/>
                    </a:lnTo>
                    <a:lnTo>
                      <a:pt x="18" y="117"/>
                    </a:lnTo>
                    <a:lnTo>
                      <a:pt x="10" y="134"/>
                    </a:lnTo>
                    <a:lnTo>
                      <a:pt x="4" y="152"/>
                    </a:lnTo>
                    <a:lnTo>
                      <a:pt x="1" y="171"/>
                    </a:lnTo>
                    <a:lnTo>
                      <a:pt x="0" y="190"/>
                    </a:lnTo>
                    <a:lnTo>
                      <a:pt x="1" y="210"/>
                    </a:lnTo>
                    <a:lnTo>
                      <a:pt x="4" y="228"/>
                    </a:lnTo>
                    <a:lnTo>
                      <a:pt x="10" y="247"/>
                    </a:lnTo>
                    <a:lnTo>
                      <a:pt x="18" y="264"/>
                    </a:lnTo>
                    <a:lnTo>
                      <a:pt x="29" y="281"/>
                    </a:lnTo>
                    <a:lnTo>
                      <a:pt x="41" y="296"/>
                    </a:lnTo>
                    <a:lnTo>
                      <a:pt x="55" y="311"/>
                    </a:lnTo>
                    <a:lnTo>
                      <a:pt x="70" y="325"/>
                    </a:lnTo>
                    <a:lnTo>
                      <a:pt x="87" y="337"/>
                    </a:lnTo>
                    <a:lnTo>
                      <a:pt x="106" y="348"/>
                    </a:lnTo>
                    <a:lnTo>
                      <a:pt x="125" y="358"/>
                    </a:lnTo>
                    <a:lnTo>
                      <a:pt x="146" y="366"/>
                    </a:lnTo>
                    <a:lnTo>
                      <a:pt x="169" y="372"/>
                    </a:lnTo>
                    <a:lnTo>
                      <a:pt x="192" y="377"/>
                    </a:lnTo>
                    <a:lnTo>
                      <a:pt x="217" y="379"/>
                    </a:lnTo>
                    <a:lnTo>
                      <a:pt x="241" y="3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33"/>
              <p:cNvSpPr>
                <a:spLocks/>
              </p:cNvSpPr>
              <p:nvPr/>
            </p:nvSpPr>
            <p:spPr bwMode="auto">
              <a:xfrm>
                <a:off x="2594" y="1847"/>
                <a:ext cx="297" cy="236"/>
              </a:xfrm>
              <a:custGeom>
                <a:avLst/>
                <a:gdLst>
                  <a:gd name="T0" fmla="*/ 20 w 594"/>
                  <a:gd name="T1" fmla="*/ 30 h 472"/>
                  <a:gd name="T2" fmla="*/ 24 w 594"/>
                  <a:gd name="T3" fmla="*/ 29 h 472"/>
                  <a:gd name="T4" fmla="*/ 27 w 594"/>
                  <a:gd name="T5" fmla="*/ 28 h 472"/>
                  <a:gd name="T6" fmla="*/ 30 w 594"/>
                  <a:gd name="T7" fmla="*/ 27 h 472"/>
                  <a:gd name="T8" fmla="*/ 33 w 594"/>
                  <a:gd name="T9" fmla="*/ 25 h 472"/>
                  <a:gd name="T10" fmla="*/ 35 w 594"/>
                  <a:gd name="T11" fmla="*/ 22 h 472"/>
                  <a:gd name="T12" fmla="*/ 37 w 594"/>
                  <a:gd name="T13" fmla="*/ 20 h 472"/>
                  <a:gd name="T14" fmla="*/ 37 w 594"/>
                  <a:gd name="T15" fmla="*/ 17 h 472"/>
                  <a:gd name="T16" fmla="*/ 37 w 594"/>
                  <a:gd name="T17" fmla="*/ 14 h 472"/>
                  <a:gd name="T18" fmla="*/ 37 w 594"/>
                  <a:gd name="T19" fmla="*/ 11 h 472"/>
                  <a:gd name="T20" fmla="*/ 35 w 594"/>
                  <a:gd name="T21" fmla="*/ 7 h 472"/>
                  <a:gd name="T22" fmla="*/ 33 w 594"/>
                  <a:gd name="T23" fmla="*/ 6 h 472"/>
                  <a:gd name="T24" fmla="*/ 30 w 594"/>
                  <a:gd name="T25" fmla="*/ 4 h 472"/>
                  <a:gd name="T26" fmla="*/ 27 w 594"/>
                  <a:gd name="T27" fmla="*/ 2 h 472"/>
                  <a:gd name="T28" fmla="*/ 24 w 594"/>
                  <a:gd name="T29" fmla="*/ 1 h 472"/>
                  <a:gd name="T30" fmla="*/ 20 w 594"/>
                  <a:gd name="T31" fmla="*/ 1 h 472"/>
                  <a:gd name="T32" fmla="*/ 17 w 594"/>
                  <a:gd name="T33" fmla="*/ 1 h 472"/>
                  <a:gd name="T34" fmla="*/ 13 w 594"/>
                  <a:gd name="T35" fmla="*/ 1 h 472"/>
                  <a:gd name="T36" fmla="*/ 9 w 594"/>
                  <a:gd name="T37" fmla="*/ 2 h 472"/>
                  <a:gd name="T38" fmla="*/ 6 w 594"/>
                  <a:gd name="T39" fmla="*/ 4 h 472"/>
                  <a:gd name="T40" fmla="*/ 5 w 594"/>
                  <a:gd name="T41" fmla="*/ 6 h 472"/>
                  <a:gd name="T42" fmla="*/ 2 w 594"/>
                  <a:gd name="T43" fmla="*/ 7 h 472"/>
                  <a:gd name="T44" fmla="*/ 1 w 594"/>
                  <a:gd name="T45" fmla="*/ 11 h 472"/>
                  <a:gd name="T46" fmla="*/ 1 w 594"/>
                  <a:gd name="T47" fmla="*/ 14 h 472"/>
                  <a:gd name="T48" fmla="*/ 1 w 594"/>
                  <a:gd name="T49" fmla="*/ 17 h 472"/>
                  <a:gd name="T50" fmla="*/ 1 w 594"/>
                  <a:gd name="T51" fmla="*/ 20 h 472"/>
                  <a:gd name="T52" fmla="*/ 2 w 594"/>
                  <a:gd name="T53" fmla="*/ 22 h 472"/>
                  <a:gd name="T54" fmla="*/ 5 w 594"/>
                  <a:gd name="T55" fmla="*/ 25 h 472"/>
                  <a:gd name="T56" fmla="*/ 6 w 594"/>
                  <a:gd name="T57" fmla="*/ 27 h 472"/>
                  <a:gd name="T58" fmla="*/ 9 w 594"/>
                  <a:gd name="T59" fmla="*/ 28 h 472"/>
                  <a:gd name="T60" fmla="*/ 13 w 594"/>
                  <a:gd name="T61" fmla="*/ 29 h 472"/>
                  <a:gd name="T62" fmla="*/ 17 w 594"/>
                  <a:gd name="T63" fmla="*/ 30 h 4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4"/>
                  <a:gd name="T97" fmla="*/ 0 h 472"/>
                  <a:gd name="T98" fmla="*/ 594 w 594"/>
                  <a:gd name="T99" fmla="*/ 472 h 4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4" h="472">
                    <a:moveTo>
                      <a:pt x="298" y="472"/>
                    </a:moveTo>
                    <a:lnTo>
                      <a:pt x="328" y="470"/>
                    </a:lnTo>
                    <a:lnTo>
                      <a:pt x="358" y="467"/>
                    </a:lnTo>
                    <a:lnTo>
                      <a:pt x="387" y="461"/>
                    </a:lnTo>
                    <a:lnTo>
                      <a:pt x="413" y="453"/>
                    </a:lnTo>
                    <a:lnTo>
                      <a:pt x="440" y="443"/>
                    </a:lnTo>
                    <a:lnTo>
                      <a:pt x="464" y="431"/>
                    </a:lnTo>
                    <a:lnTo>
                      <a:pt x="487" y="417"/>
                    </a:lnTo>
                    <a:lnTo>
                      <a:pt x="508" y="402"/>
                    </a:lnTo>
                    <a:lnTo>
                      <a:pt x="527" y="385"/>
                    </a:lnTo>
                    <a:lnTo>
                      <a:pt x="543" y="368"/>
                    </a:lnTo>
                    <a:lnTo>
                      <a:pt x="558" y="348"/>
                    </a:lnTo>
                    <a:lnTo>
                      <a:pt x="571" y="328"/>
                    </a:lnTo>
                    <a:lnTo>
                      <a:pt x="581" y="306"/>
                    </a:lnTo>
                    <a:lnTo>
                      <a:pt x="588" y="283"/>
                    </a:lnTo>
                    <a:lnTo>
                      <a:pt x="593" y="260"/>
                    </a:lnTo>
                    <a:lnTo>
                      <a:pt x="594" y="235"/>
                    </a:lnTo>
                    <a:lnTo>
                      <a:pt x="593" y="211"/>
                    </a:lnTo>
                    <a:lnTo>
                      <a:pt x="588" y="188"/>
                    </a:lnTo>
                    <a:lnTo>
                      <a:pt x="581" y="166"/>
                    </a:lnTo>
                    <a:lnTo>
                      <a:pt x="571" y="144"/>
                    </a:lnTo>
                    <a:lnTo>
                      <a:pt x="558" y="124"/>
                    </a:lnTo>
                    <a:lnTo>
                      <a:pt x="543" y="104"/>
                    </a:lnTo>
                    <a:lnTo>
                      <a:pt x="527" y="87"/>
                    </a:lnTo>
                    <a:lnTo>
                      <a:pt x="508" y="70"/>
                    </a:lnTo>
                    <a:lnTo>
                      <a:pt x="487" y="55"/>
                    </a:lnTo>
                    <a:lnTo>
                      <a:pt x="464" y="41"/>
                    </a:lnTo>
                    <a:lnTo>
                      <a:pt x="440" y="29"/>
                    </a:lnTo>
                    <a:lnTo>
                      <a:pt x="413" y="19"/>
                    </a:lnTo>
                    <a:lnTo>
                      <a:pt x="387" y="11"/>
                    </a:lnTo>
                    <a:lnTo>
                      <a:pt x="358" y="5"/>
                    </a:lnTo>
                    <a:lnTo>
                      <a:pt x="328" y="2"/>
                    </a:lnTo>
                    <a:lnTo>
                      <a:pt x="298" y="0"/>
                    </a:lnTo>
                    <a:lnTo>
                      <a:pt x="268" y="2"/>
                    </a:lnTo>
                    <a:lnTo>
                      <a:pt x="238" y="5"/>
                    </a:lnTo>
                    <a:lnTo>
                      <a:pt x="209" y="11"/>
                    </a:lnTo>
                    <a:lnTo>
                      <a:pt x="181" y="19"/>
                    </a:lnTo>
                    <a:lnTo>
                      <a:pt x="156" y="29"/>
                    </a:lnTo>
                    <a:lnTo>
                      <a:pt x="132" y="41"/>
                    </a:lnTo>
                    <a:lnTo>
                      <a:pt x="109" y="55"/>
                    </a:lnTo>
                    <a:lnTo>
                      <a:pt x="87" y="70"/>
                    </a:lnTo>
                    <a:lnTo>
                      <a:pt x="68" y="87"/>
                    </a:lnTo>
                    <a:lnTo>
                      <a:pt x="51" y="104"/>
                    </a:lnTo>
                    <a:lnTo>
                      <a:pt x="36" y="124"/>
                    </a:lnTo>
                    <a:lnTo>
                      <a:pt x="23" y="144"/>
                    </a:lnTo>
                    <a:lnTo>
                      <a:pt x="14" y="166"/>
                    </a:lnTo>
                    <a:lnTo>
                      <a:pt x="6" y="188"/>
                    </a:lnTo>
                    <a:lnTo>
                      <a:pt x="2" y="211"/>
                    </a:lnTo>
                    <a:lnTo>
                      <a:pt x="0" y="235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4" y="306"/>
                    </a:lnTo>
                    <a:lnTo>
                      <a:pt x="23" y="328"/>
                    </a:lnTo>
                    <a:lnTo>
                      <a:pt x="36" y="348"/>
                    </a:lnTo>
                    <a:lnTo>
                      <a:pt x="51" y="368"/>
                    </a:lnTo>
                    <a:lnTo>
                      <a:pt x="68" y="385"/>
                    </a:lnTo>
                    <a:lnTo>
                      <a:pt x="87" y="402"/>
                    </a:lnTo>
                    <a:lnTo>
                      <a:pt x="109" y="417"/>
                    </a:lnTo>
                    <a:lnTo>
                      <a:pt x="132" y="431"/>
                    </a:lnTo>
                    <a:lnTo>
                      <a:pt x="156" y="443"/>
                    </a:lnTo>
                    <a:lnTo>
                      <a:pt x="181" y="453"/>
                    </a:lnTo>
                    <a:lnTo>
                      <a:pt x="209" y="461"/>
                    </a:lnTo>
                    <a:lnTo>
                      <a:pt x="238" y="467"/>
                    </a:lnTo>
                    <a:lnTo>
                      <a:pt x="268" y="470"/>
                    </a:lnTo>
                    <a:lnTo>
                      <a:pt x="298" y="472"/>
                    </a:lnTo>
                    <a:close/>
                  </a:path>
                </a:pathLst>
              </a:custGeom>
              <a:solidFill>
                <a:srgbClr val="B2D1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34"/>
              <p:cNvSpPr>
                <a:spLocks/>
              </p:cNvSpPr>
              <p:nvPr/>
            </p:nvSpPr>
            <p:spPr bwMode="auto">
              <a:xfrm>
                <a:off x="2597" y="1850"/>
                <a:ext cx="292" cy="230"/>
              </a:xfrm>
              <a:custGeom>
                <a:avLst/>
                <a:gdLst>
                  <a:gd name="T0" fmla="*/ 20 w 584"/>
                  <a:gd name="T1" fmla="*/ 28 h 462"/>
                  <a:gd name="T2" fmla="*/ 23 w 584"/>
                  <a:gd name="T3" fmla="*/ 28 h 462"/>
                  <a:gd name="T4" fmla="*/ 27 w 584"/>
                  <a:gd name="T5" fmla="*/ 27 h 462"/>
                  <a:gd name="T6" fmla="*/ 29 w 584"/>
                  <a:gd name="T7" fmla="*/ 25 h 462"/>
                  <a:gd name="T8" fmla="*/ 33 w 584"/>
                  <a:gd name="T9" fmla="*/ 23 h 462"/>
                  <a:gd name="T10" fmla="*/ 35 w 584"/>
                  <a:gd name="T11" fmla="*/ 21 h 462"/>
                  <a:gd name="T12" fmla="*/ 36 w 584"/>
                  <a:gd name="T13" fmla="*/ 18 h 462"/>
                  <a:gd name="T14" fmla="*/ 37 w 584"/>
                  <a:gd name="T15" fmla="*/ 15 h 462"/>
                  <a:gd name="T16" fmla="*/ 37 w 584"/>
                  <a:gd name="T17" fmla="*/ 12 h 462"/>
                  <a:gd name="T18" fmla="*/ 36 w 584"/>
                  <a:gd name="T19" fmla="*/ 10 h 462"/>
                  <a:gd name="T20" fmla="*/ 35 w 584"/>
                  <a:gd name="T21" fmla="*/ 7 h 462"/>
                  <a:gd name="T22" fmla="*/ 33 w 584"/>
                  <a:gd name="T23" fmla="*/ 5 h 462"/>
                  <a:gd name="T24" fmla="*/ 29 w 584"/>
                  <a:gd name="T25" fmla="*/ 3 h 462"/>
                  <a:gd name="T26" fmla="*/ 27 w 584"/>
                  <a:gd name="T27" fmla="*/ 1 h 462"/>
                  <a:gd name="T28" fmla="*/ 23 w 584"/>
                  <a:gd name="T29" fmla="*/ 0 h 462"/>
                  <a:gd name="T30" fmla="*/ 20 w 584"/>
                  <a:gd name="T31" fmla="*/ 0 h 462"/>
                  <a:gd name="T32" fmla="*/ 17 w 584"/>
                  <a:gd name="T33" fmla="*/ 0 h 462"/>
                  <a:gd name="T34" fmla="*/ 12 w 584"/>
                  <a:gd name="T35" fmla="*/ 0 h 462"/>
                  <a:gd name="T36" fmla="*/ 9 w 584"/>
                  <a:gd name="T37" fmla="*/ 1 h 462"/>
                  <a:gd name="T38" fmla="*/ 6 w 584"/>
                  <a:gd name="T39" fmla="*/ 3 h 462"/>
                  <a:gd name="T40" fmla="*/ 5 w 584"/>
                  <a:gd name="T41" fmla="*/ 5 h 462"/>
                  <a:gd name="T42" fmla="*/ 2 w 584"/>
                  <a:gd name="T43" fmla="*/ 7 h 462"/>
                  <a:gd name="T44" fmla="*/ 1 w 584"/>
                  <a:gd name="T45" fmla="*/ 10 h 462"/>
                  <a:gd name="T46" fmla="*/ 1 w 584"/>
                  <a:gd name="T47" fmla="*/ 12 h 462"/>
                  <a:gd name="T48" fmla="*/ 1 w 584"/>
                  <a:gd name="T49" fmla="*/ 15 h 462"/>
                  <a:gd name="T50" fmla="*/ 1 w 584"/>
                  <a:gd name="T51" fmla="*/ 18 h 462"/>
                  <a:gd name="T52" fmla="*/ 2 w 584"/>
                  <a:gd name="T53" fmla="*/ 21 h 462"/>
                  <a:gd name="T54" fmla="*/ 5 w 584"/>
                  <a:gd name="T55" fmla="*/ 23 h 462"/>
                  <a:gd name="T56" fmla="*/ 6 w 584"/>
                  <a:gd name="T57" fmla="*/ 25 h 462"/>
                  <a:gd name="T58" fmla="*/ 9 w 584"/>
                  <a:gd name="T59" fmla="*/ 27 h 462"/>
                  <a:gd name="T60" fmla="*/ 12 w 584"/>
                  <a:gd name="T61" fmla="*/ 28 h 462"/>
                  <a:gd name="T62" fmla="*/ 17 w 584"/>
                  <a:gd name="T63" fmla="*/ 28 h 46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84"/>
                  <a:gd name="T97" fmla="*/ 0 h 462"/>
                  <a:gd name="T98" fmla="*/ 584 w 584"/>
                  <a:gd name="T99" fmla="*/ 462 h 46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84" h="462">
                    <a:moveTo>
                      <a:pt x="293" y="462"/>
                    </a:moveTo>
                    <a:lnTo>
                      <a:pt x="323" y="461"/>
                    </a:lnTo>
                    <a:lnTo>
                      <a:pt x="352" y="457"/>
                    </a:lnTo>
                    <a:lnTo>
                      <a:pt x="379" y="452"/>
                    </a:lnTo>
                    <a:lnTo>
                      <a:pt x="407" y="444"/>
                    </a:lnTo>
                    <a:lnTo>
                      <a:pt x="432" y="434"/>
                    </a:lnTo>
                    <a:lnTo>
                      <a:pt x="456" y="423"/>
                    </a:lnTo>
                    <a:lnTo>
                      <a:pt x="478" y="409"/>
                    </a:lnTo>
                    <a:lnTo>
                      <a:pt x="499" y="394"/>
                    </a:lnTo>
                    <a:lnTo>
                      <a:pt x="518" y="378"/>
                    </a:lnTo>
                    <a:lnTo>
                      <a:pt x="535" y="359"/>
                    </a:lnTo>
                    <a:lnTo>
                      <a:pt x="550" y="341"/>
                    </a:lnTo>
                    <a:lnTo>
                      <a:pt x="561" y="320"/>
                    </a:lnTo>
                    <a:lnTo>
                      <a:pt x="572" y="300"/>
                    </a:lnTo>
                    <a:lnTo>
                      <a:pt x="579" y="278"/>
                    </a:lnTo>
                    <a:lnTo>
                      <a:pt x="583" y="255"/>
                    </a:lnTo>
                    <a:lnTo>
                      <a:pt x="584" y="230"/>
                    </a:lnTo>
                    <a:lnTo>
                      <a:pt x="583" y="207"/>
                    </a:lnTo>
                    <a:lnTo>
                      <a:pt x="579" y="184"/>
                    </a:lnTo>
                    <a:lnTo>
                      <a:pt x="572" y="162"/>
                    </a:lnTo>
                    <a:lnTo>
                      <a:pt x="561" y="141"/>
                    </a:lnTo>
                    <a:lnTo>
                      <a:pt x="550" y="121"/>
                    </a:lnTo>
                    <a:lnTo>
                      <a:pt x="535" y="101"/>
                    </a:lnTo>
                    <a:lnTo>
                      <a:pt x="518" y="84"/>
                    </a:lnTo>
                    <a:lnTo>
                      <a:pt x="499" y="68"/>
                    </a:lnTo>
                    <a:lnTo>
                      <a:pt x="478" y="53"/>
                    </a:lnTo>
                    <a:lnTo>
                      <a:pt x="456" y="39"/>
                    </a:lnTo>
                    <a:lnTo>
                      <a:pt x="432" y="28"/>
                    </a:lnTo>
                    <a:lnTo>
                      <a:pt x="407" y="18"/>
                    </a:lnTo>
                    <a:lnTo>
                      <a:pt x="379" y="10"/>
                    </a:lnTo>
                    <a:lnTo>
                      <a:pt x="352" y="5"/>
                    </a:lnTo>
                    <a:lnTo>
                      <a:pt x="323" y="1"/>
                    </a:lnTo>
                    <a:lnTo>
                      <a:pt x="293" y="0"/>
                    </a:lnTo>
                    <a:lnTo>
                      <a:pt x="263" y="1"/>
                    </a:lnTo>
                    <a:lnTo>
                      <a:pt x="234" y="5"/>
                    </a:lnTo>
                    <a:lnTo>
                      <a:pt x="206" y="10"/>
                    </a:lnTo>
                    <a:lnTo>
                      <a:pt x="179" y="18"/>
                    </a:lnTo>
                    <a:lnTo>
                      <a:pt x="153" y="28"/>
                    </a:lnTo>
                    <a:lnTo>
                      <a:pt x="129" y="39"/>
                    </a:lnTo>
                    <a:lnTo>
                      <a:pt x="107" y="53"/>
                    </a:lnTo>
                    <a:lnTo>
                      <a:pt x="86" y="68"/>
                    </a:lnTo>
                    <a:lnTo>
                      <a:pt x="67" y="84"/>
                    </a:lnTo>
                    <a:lnTo>
                      <a:pt x="50" y="101"/>
                    </a:lnTo>
                    <a:lnTo>
                      <a:pt x="36" y="121"/>
                    </a:lnTo>
                    <a:lnTo>
                      <a:pt x="23" y="141"/>
                    </a:lnTo>
                    <a:lnTo>
                      <a:pt x="13" y="162"/>
                    </a:lnTo>
                    <a:lnTo>
                      <a:pt x="6" y="184"/>
                    </a:lnTo>
                    <a:lnTo>
                      <a:pt x="1" y="207"/>
                    </a:lnTo>
                    <a:lnTo>
                      <a:pt x="0" y="230"/>
                    </a:lnTo>
                    <a:lnTo>
                      <a:pt x="1" y="255"/>
                    </a:lnTo>
                    <a:lnTo>
                      <a:pt x="6" y="278"/>
                    </a:lnTo>
                    <a:lnTo>
                      <a:pt x="13" y="300"/>
                    </a:lnTo>
                    <a:lnTo>
                      <a:pt x="23" y="320"/>
                    </a:lnTo>
                    <a:lnTo>
                      <a:pt x="36" y="341"/>
                    </a:lnTo>
                    <a:lnTo>
                      <a:pt x="50" y="359"/>
                    </a:lnTo>
                    <a:lnTo>
                      <a:pt x="67" y="378"/>
                    </a:lnTo>
                    <a:lnTo>
                      <a:pt x="86" y="394"/>
                    </a:lnTo>
                    <a:lnTo>
                      <a:pt x="107" y="409"/>
                    </a:lnTo>
                    <a:lnTo>
                      <a:pt x="129" y="423"/>
                    </a:lnTo>
                    <a:lnTo>
                      <a:pt x="153" y="434"/>
                    </a:lnTo>
                    <a:lnTo>
                      <a:pt x="179" y="444"/>
                    </a:lnTo>
                    <a:lnTo>
                      <a:pt x="206" y="452"/>
                    </a:lnTo>
                    <a:lnTo>
                      <a:pt x="234" y="457"/>
                    </a:lnTo>
                    <a:lnTo>
                      <a:pt x="263" y="461"/>
                    </a:lnTo>
                    <a:lnTo>
                      <a:pt x="293" y="462"/>
                    </a:lnTo>
                    <a:close/>
                  </a:path>
                </a:pathLst>
              </a:custGeom>
              <a:solidFill>
                <a:srgbClr val="B7D3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35"/>
              <p:cNvSpPr>
                <a:spLocks/>
              </p:cNvSpPr>
              <p:nvPr/>
            </p:nvSpPr>
            <p:spPr bwMode="auto">
              <a:xfrm>
                <a:off x="2599" y="1851"/>
                <a:ext cx="287" cy="227"/>
              </a:xfrm>
              <a:custGeom>
                <a:avLst/>
                <a:gdLst>
                  <a:gd name="T0" fmla="*/ 20 w 573"/>
                  <a:gd name="T1" fmla="*/ 28 h 454"/>
                  <a:gd name="T2" fmla="*/ 24 w 573"/>
                  <a:gd name="T3" fmla="*/ 28 h 454"/>
                  <a:gd name="T4" fmla="*/ 27 w 573"/>
                  <a:gd name="T5" fmla="*/ 27 h 454"/>
                  <a:gd name="T6" fmla="*/ 30 w 573"/>
                  <a:gd name="T7" fmla="*/ 26 h 454"/>
                  <a:gd name="T8" fmla="*/ 32 w 573"/>
                  <a:gd name="T9" fmla="*/ 24 h 454"/>
                  <a:gd name="T10" fmla="*/ 34 w 573"/>
                  <a:gd name="T11" fmla="*/ 21 h 454"/>
                  <a:gd name="T12" fmla="*/ 35 w 573"/>
                  <a:gd name="T13" fmla="*/ 19 h 454"/>
                  <a:gd name="T14" fmla="*/ 36 w 573"/>
                  <a:gd name="T15" fmla="*/ 15 h 454"/>
                  <a:gd name="T16" fmla="*/ 36 w 573"/>
                  <a:gd name="T17" fmla="*/ 13 h 454"/>
                  <a:gd name="T18" fmla="*/ 35 w 573"/>
                  <a:gd name="T19" fmla="*/ 11 h 454"/>
                  <a:gd name="T20" fmla="*/ 34 w 573"/>
                  <a:gd name="T21" fmla="*/ 7 h 454"/>
                  <a:gd name="T22" fmla="*/ 32 w 573"/>
                  <a:gd name="T23" fmla="*/ 6 h 454"/>
                  <a:gd name="T24" fmla="*/ 30 w 573"/>
                  <a:gd name="T25" fmla="*/ 4 h 454"/>
                  <a:gd name="T26" fmla="*/ 27 w 573"/>
                  <a:gd name="T27" fmla="*/ 2 h 454"/>
                  <a:gd name="T28" fmla="*/ 24 w 573"/>
                  <a:gd name="T29" fmla="*/ 1 h 454"/>
                  <a:gd name="T30" fmla="*/ 20 w 573"/>
                  <a:gd name="T31" fmla="*/ 1 h 454"/>
                  <a:gd name="T32" fmla="*/ 17 w 573"/>
                  <a:gd name="T33" fmla="*/ 1 h 454"/>
                  <a:gd name="T34" fmla="*/ 13 w 573"/>
                  <a:gd name="T35" fmla="*/ 1 h 454"/>
                  <a:gd name="T36" fmla="*/ 10 w 573"/>
                  <a:gd name="T37" fmla="*/ 2 h 454"/>
                  <a:gd name="T38" fmla="*/ 7 w 573"/>
                  <a:gd name="T39" fmla="*/ 4 h 454"/>
                  <a:gd name="T40" fmla="*/ 5 w 573"/>
                  <a:gd name="T41" fmla="*/ 6 h 454"/>
                  <a:gd name="T42" fmla="*/ 3 w 573"/>
                  <a:gd name="T43" fmla="*/ 7 h 454"/>
                  <a:gd name="T44" fmla="*/ 1 w 573"/>
                  <a:gd name="T45" fmla="*/ 11 h 454"/>
                  <a:gd name="T46" fmla="*/ 1 w 573"/>
                  <a:gd name="T47" fmla="*/ 13 h 454"/>
                  <a:gd name="T48" fmla="*/ 1 w 573"/>
                  <a:gd name="T49" fmla="*/ 15 h 454"/>
                  <a:gd name="T50" fmla="*/ 1 w 573"/>
                  <a:gd name="T51" fmla="*/ 19 h 454"/>
                  <a:gd name="T52" fmla="*/ 3 w 573"/>
                  <a:gd name="T53" fmla="*/ 21 h 454"/>
                  <a:gd name="T54" fmla="*/ 5 w 573"/>
                  <a:gd name="T55" fmla="*/ 24 h 454"/>
                  <a:gd name="T56" fmla="*/ 7 w 573"/>
                  <a:gd name="T57" fmla="*/ 26 h 454"/>
                  <a:gd name="T58" fmla="*/ 10 w 573"/>
                  <a:gd name="T59" fmla="*/ 27 h 454"/>
                  <a:gd name="T60" fmla="*/ 13 w 573"/>
                  <a:gd name="T61" fmla="*/ 28 h 454"/>
                  <a:gd name="T62" fmla="*/ 17 w 573"/>
                  <a:gd name="T63" fmla="*/ 28 h 4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73"/>
                  <a:gd name="T97" fmla="*/ 0 h 454"/>
                  <a:gd name="T98" fmla="*/ 573 w 573"/>
                  <a:gd name="T99" fmla="*/ 454 h 45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73" h="454">
                    <a:moveTo>
                      <a:pt x="287" y="454"/>
                    </a:moveTo>
                    <a:lnTo>
                      <a:pt x="317" y="453"/>
                    </a:lnTo>
                    <a:lnTo>
                      <a:pt x="344" y="450"/>
                    </a:lnTo>
                    <a:lnTo>
                      <a:pt x="372" y="444"/>
                    </a:lnTo>
                    <a:lnTo>
                      <a:pt x="399" y="437"/>
                    </a:lnTo>
                    <a:lnTo>
                      <a:pt x="424" y="427"/>
                    </a:lnTo>
                    <a:lnTo>
                      <a:pt x="447" y="415"/>
                    </a:lnTo>
                    <a:lnTo>
                      <a:pt x="469" y="403"/>
                    </a:lnTo>
                    <a:lnTo>
                      <a:pt x="490" y="388"/>
                    </a:lnTo>
                    <a:lnTo>
                      <a:pt x="508" y="371"/>
                    </a:lnTo>
                    <a:lnTo>
                      <a:pt x="524" y="354"/>
                    </a:lnTo>
                    <a:lnTo>
                      <a:pt x="538" y="336"/>
                    </a:lnTo>
                    <a:lnTo>
                      <a:pt x="551" y="316"/>
                    </a:lnTo>
                    <a:lnTo>
                      <a:pt x="560" y="295"/>
                    </a:lnTo>
                    <a:lnTo>
                      <a:pt x="567" y="273"/>
                    </a:lnTo>
                    <a:lnTo>
                      <a:pt x="571" y="250"/>
                    </a:lnTo>
                    <a:lnTo>
                      <a:pt x="573" y="227"/>
                    </a:lnTo>
                    <a:lnTo>
                      <a:pt x="571" y="204"/>
                    </a:lnTo>
                    <a:lnTo>
                      <a:pt x="567" y="182"/>
                    </a:lnTo>
                    <a:lnTo>
                      <a:pt x="560" y="161"/>
                    </a:lnTo>
                    <a:lnTo>
                      <a:pt x="551" y="140"/>
                    </a:lnTo>
                    <a:lnTo>
                      <a:pt x="538" y="119"/>
                    </a:lnTo>
                    <a:lnTo>
                      <a:pt x="524" y="101"/>
                    </a:lnTo>
                    <a:lnTo>
                      <a:pt x="508" y="83"/>
                    </a:lnTo>
                    <a:lnTo>
                      <a:pt x="490" y="67"/>
                    </a:lnTo>
                    <a:lnTo>
                      <a:pt x="469" y="52"/>
                    </a:lnTo>
                    <a:lnTo>
                      <a:pt x="447" y="40"/>
                    </a:lnTo>
                    <a:lnTo>
                      <a:pt x="424" y="28"/>
                    </a:lnTo>
                    <a:lnTo>
                      <a:pt x="399" y="19"/>
                    </a:lnTo>
                    <a:lnTo>
                      <a:pt x="372" y="11"/>
                    </a:lnTo>
                    <a:lnTo>
                      <a:pt x="344" y="5"/>
                    </a:lnTo>
                    <a:lnTo>
                      <a:pt x="317" y="2"/>
                    </a:lnTo>
                    <a:lnTo>
                      <a:pt x="287" y="0"/>
                    </a:lnTo>
                    <a:lnTo>
                      <a:pt x="257" y="2"/>
                    </a:lnTo>
                    <a:lnTo>
                      <a:pt x="229" y="5"/>
                    </a:lnTo>
                    <a:lnTo>
                      <a:pt x="202" y="11"/>
                    </a:lnTo>
                    <a:lnTo>
                      <a:pt x="175" y="19"/>
                    </a:lnTo>
                    <a:lnTo>
                      <a:pt x="150" y="28"/>
                    </a:lnTo>
                    <a:lnTo>
                      <a:pt x="127" y="40"/>
                    </a:lnTo>
                    <a:lnTo>
                      <a:pt x="104" y="52"/>
                    </a:lnTo>
                    <a:lnTo>
                      <a:pt x="84" y="67"/>
                    </a:lnTo>
                    <a:lnTo>
                      <a:pt x="66" y="83"/>
                    </a:lnTo>
                    <a:lnTo>
                      <a:pt x="48" y="101"/>
                    </a:lnTo>
                    <a:lnTo>
                      <a:pt x="34" y="119"/>
                    </a:lnTo>
                    <a:lnTo>
                      <a:pt x="23" y="140"/>
                    </a:lnTo>
                    <a:lnTo>
                      <a:pt x="12" y="161"/>
                    </a:lnTo>
                    <a:lnTo>
                      <a:pt x="6" y="182"/>
                    </a:lnTo>
                    <a:lnTo>
                      <a:pt x="1" y="204"/>
                    </a:lnTo>
                    <a:lnTo>
                      <a:pt x="0" y="227"/>
                    </a:lnTo>
                    <a:lnTo>
                      <a:pt x="1" y="250"/>
                    </a:lnTo>
                    <a:lnTo>
                      <a:pt x="6" y="273"/>
                    </a:lnTo>
                    <a:lnTo>
                      <a:pt x="12" y="295"/>
                    </a:lnTo>
                    <a:lnTo>
                      <a:pt x="23" y="316"/>
                    </a:lnTo>
                    <a:lnTo>
                      <a:pt x="34" y="336"/>
                    </a:lnTo>
                    <a:lnTo>
                      <a:pt x="48" y="354"/>
                    </a:lnTo>
                    <a:lnTo>
                      <a:pt x="66" y="371"/>
                    </a:lnTo>
                    <a:lnTo>
                      <a:pt x="84" y="388"/>
                    </a:lnTo>
                    <a:lnTo>
                      <a:pt x="104" y="403"/>
                    </a:lnTo>
                    <a:lnTo>
                      <a:pt x="127" y="415"/>
                    </a:lnTo>
                    <a:lnTo>
                      <a:pt x="150" y="427"/>
                    </a:lnTo>
                    <a:lnTo>
                      <a:pt x="175" y="437"/>
                    </a:lnTo>
                    <a:lnTo>
                      <a:pt x="202" y="444"/>
                    </a:lnTo>
                    <a:lnTo>
                      <a:pt x="229" y="450"/>
                    </a:lnTo>
                    <a:lnTo>
                      <a:pt x="257" y="453"/>
                    </a:lnTo>
                    <a:lnTo>
                      <a:pt x="287" y="454"/>
                    </a:lnTo>
                    <a:close/>
                  </a:path>
                </a:pathLst>
              </a:custGeom>
              <a:solidFill>
                <a:srgbClr val="C1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2602" y="1854"/>
                <a:ext cx="282" cy="222"/>
              </a:xfrm>
              <a:custGeom>
                <a:avLst/>
                <a:gdLst>
                  <a:gd name="T0" fmla="*/ 19 w 564"/>
                  <a:gd name="T1" fmla="*/ 27 h 446"/>
                  <a:gd name="T2" fmla="*/ 22 w 564"/>
                  <a:gd name="T3" fmla="*/ 27 h 446"/>
                  <a:gd name="T4" fmla="*/ 26 w 564"/>
                  <a:gd name="T5" fmla="*/ 26 h 446"/>
                  <a:gd name="T6" fmla="*/ 28 w 564"/>
                  <a:gd name="T7" fmla="*/ 24 h 446"/>
                  <a:gd name="T8" fmla="*/ 31 w 564"/>
                  <a:gd name="T9" fmla="*/ 22 h 446"/>
                  <a:gd name="T10" fmla="*/ 34 w 564"/>
                  <a:gd name="T11" fmla="*/ 20 h 446"/>
                  <a:gd name="T12" fmla="*/ 35 w 564"/>
                  <a:gd name="T13" fmla="*/ 18 h 446"/>
                  <a:gd name="T14" fmla="*/ 35 w 564"/>
                  <a:gd name="T15" fmla="*/ 15 h 446"/>
                  <a:gd name="T16" fmla="*/ 35 w 564"/>
                  <a:gd name="T17" fmla="*/ 12 h 446"/>
                  <a:gd name="T18" fmla="*/ 35 w 564"/>
                  <a:gd name="T19" fmla="*/ 9 h 446"/>
                  <a:gd name="T20" fmla="*/ 34 w 564"/>
                  <a:gd name="T21" fmla="*/ 7 h 446"/>
                  <a:gd name="T22" fmla="*/ 31 w 564"/>
                  <a:gd name="T23" fmla="*/ 5 h 446"/>
                  <a:gd name="T24" fmla="*/ 28 w 564"/>
                  <a:gd name="T25" fmla="*/ 3 h 446"/>
                  <a:gd name="T26" fmla="*/ 26 w 564"/>
                  <a:gd name="T27" fmla="*/ 1 h 446"/>
                  <a:gd name="T28" fmla="*/ 22 w 564"/>
                  <a:gd name="T29" fmla="*/ 0 h 446"/>
                  <a:gd name="T30" fmla="*/ 19 w 564"/>
                  <a:gd name="T31" fmla="*/ 0 h 446"/>
                  <a:gd name="T32" fmla="*/ 15 w 564"/>
                  <a:gd name="T33" fmla="*/ 0 h 446"/>
                  <a:gd name="T34" fmla="*/ 12 w 564"/>
                  <a:gd name="T35" fmla="*/ 0 h 446"/>
                  <a:gd name="T36" fmla="*/ 9 w 564"/>
                  <a:gd name="T37" fmla="*/ 1 h 446"/>
                  <a:gd name="T38" fmla="*/ 6 w 564"/>
                  <a:gd name="T39" fmla="*/ 3 h 446"/>
                  <a:gd name="T40" fmla="*/ 4 w 564"/>
                  <a:gd name="T41" fmla="*/ 5 h 446"/>
                  <a:gd name="T42" fmla="*/ 2 w 564"/>
                  <a:gd name="T43" fmla="*/ 7 h 446"/>
                  <a:gd name="T44" fmla="*/ 1 w 564"/>
                  <a:gd name="T45" fmla="*/ 9 h 446"/>
                  <a:gd name="T46" fmla="*/ 1 w 564"/>
                  <a:gd name="T47" fmla="*/ 12 h 446"/>
                  <a:gd name="T48" fmla="*/ 1 w 564"/>
                  <a:gd name="T49" fmla="*/ 15 h 446"/>
                  <a:gd name="T50" fmla="*/ 1 w 564"/>
                  <a:gd name="T51" fmla="*/ 18 h 446"/>
                  <a:gd name="T52" fmla="*/ 2 w 564"/>
                  <a:gd name="T53" fmla="*/ 20 h 446"/>
                  <a:gd name="T54" fmla="*/ 4 w 564"/>
                  <a:gd name="T55" fmla="*/ 22 h 446"/>
                  <a:gd name="T56" fmla="*/ 6 w 564"/>
                  <a:gd name="T57" fmla="*/ 24 h 446"/>
                  <a:gd name="T58" fmla="*/ 9 w 564"/>
                  <a:gd name="T59" fmla="*/ 26 h 446"/>
                  <a:gd name="T60" fmla="*/ 12 w 564"/>
                  <a:gd name="T61" fmla="*/ 27 h 446"/>
                  <a:gd name="T62" fmla="*/ 15 w 564"/>
                  <a:gd name="T63" fmla="*/ 27 h 4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4"/>
                  <a:gd name="T97" fmla="*/ 0 h 446"/>
                  <a:gd name="T98" fmla="*/ 564 w 564"/>
                  <a:gd name="T99" fmla="*/ 446 h 4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4" h="446">
                    <a:moveTo>
                      <a:pt x="283" y="446"/>
                    </a:moveTo>
                    <a:lnTo>
                      <a:pt x="312" y="445"/>
                    </a:lnTo>
                    <a:lnTo>
                      <a:pt x="339" y="441"/>
                    </a:lnTo>
                    <a:lnTo>
                      <a:pt x="367" y="436"/>
                    </a:lnTo>
                    <a:lnTo>
                      <a:pt x="392" y="429"/>
                    </a:lnTo>
                    <a:lnTo>
                      <a:pt x="417" y="419"/>
                    </a:lnTo>
                    <a:lnTo>
                      <a:pt x="441" y="408"/>
                    </a:lnTo>
                    <a:lnTo>
                      <a:pt x="461" y="395"/>
                    </a:lnTo>
                    <a:lnTo>
                      <a:pt x="482" y="380"/>
                    </a:lnTo>
                    <a:lnTo>
                      <a:pt x="499" y="364"/>
                    </a:lnTo>
                    <a:lnTo>
                      <a:pt x="516" y="347"/>
                    </a:lnTo>
                    <a:lnTo>
                      <a:pt x="531" y="328"/>
                    </a:lnTo>
                    <a:lnTo>
                      <a:pt x="542" y="309"/>
                    </a:lnTo>
                    <a:lnTo>
                      <a:pt x="551" y="289"/>
                    </a:lnTo>
                    <a:lnTo>
                      <a:pt x="558" y="267"/>
                    </a:lnTo>
                    <a:lnTo>
                      <a:pt x="563" y="245"/>
                    </a:lnTo>
                    <a:lnTo>
                      <a:pt x="564" y="222"/>
                    </a:lnTo>
                    <a:lnTo>
                      <a:pt x="563" y="199"/>
                    </a:lnTo>
                    <a:lnTo>
                      <a:pt x="558" y="177"/>
                    </a:lnTo>
                    <a:lnTo>
                      <a:pt x="551" y="156"/>
                    </a:lnTo>
                    <a:lnTo>
                      <a:pt x="542" y="136"/>
                    </a:lnTo>
                    <a:lnTo>
                      <a:pt x="531" y="116"/>
                    </a:lnTo>
                    <a:lnTo>
                      <a:pt x="516" y="98"/>
                    </a:lnTo>
                    <a:lnTo>
                      <a:pt x="499" y="81"/>
                    </a:lnTo>
                    <a:lnTo>
                      <a:pt x="482" y="65"/>
                    </a:lnTo>
                    <a:lnTo>
                      <a:pt x="461" y="51"/>
                    </a:lnTo>
                    <a:lnTo>
                      <a:pt x="441" y="38"/>
                    </a:lnTo>
                    <a:lnTo>
                      <a:pt x="417" y="27"/>
                    </a:lnTo>
                    <a:lnTo>
                      <a:pt x="392" y="17"/>
                    </a:lnTo>
                    <a:lnTo>
                      <a:pt x="367" y="10"/>
                    </a:lnTo>
                    <a:lnTo>
                      <a:pt x="339" y="5"/>
                    </a:lnTo>
                    <a:lnTo>
                      <a:pt x="312" y="1"/>
                    </a:lnTo>
                    <a:lnTo>
                      <a:pt x="283" y="0"/>
                    </a:lnTo>
                    <a:lnTo>
                      <a:pt x="254" y="1"/>
                    </a:lnTo>
                    <a:lnTo>
                      <a:pt x="226" y="5"/>
                    </a:lnTo>
                    <a:lnTo>
                      <a:pt x="199" y="10"/>
                    </a:lnTo>
                    <a:lnTo>
                      <a:pt x="173" y="17"/>
                    </a:lnTo>
                    <a:lnTo>
                      <a:pt x="148" y="27"/>
                    </a:lnTo>
                    <a:lnTo>
                      <a:pt x="125" y="38"/>
                    </a:lnTo>
                    <a:lnTo>
                      <a:pt x="103" y="51"/>
                    </a:lnTo>
                    <a:lnTo>
                      <a:pt x="83" y="65"/>
                    </a:lnTo>
                    <a:lnTo>
                      <a:pt x="65" y="81"/>
                    </a:lnTo>
                    <a:lnTo>
                      <a:pt x="49" y="98"/>
                    </a:lnTo>
                    <a:lnTo>
                      <a:pt x="35" y="116"/>
                    </a:lnTo>
                    <a:lnTo>
                      <a:pt x="22" y="136"/>
                    </a:lnTo>
                    <a:lnTo>
                      <a:pt x="13" y="156"/>
                    </a:lnTo>
                    <a:lnTo>
                      <a:pt x="6" y="177"/>
                    </a:lnTo>
                    <a:lnTo>
                      <a:pt x="2" y="199"/>
                    </a:lnTo>
                    <a:lnTo>
                      <a:pt x="0" y="222"/>
                    </a:lnTo>
                    <a:lnTo>
                      <a:pt x="2" y="245"/>
                    </a:lnTo>
                    <a:lnTo>
                      <a:pt x="6" y="267"/>
                    </a:lnTo>
                    <a:lnTo>
                      <a:pt x="13" y="289"/>
                    </a:lnTo>
                    <a:lnTo>
                      <a:pt x="22" y="309"/>
                    </a:lnTo>
                    <a:lnTo>
                      <a:pt x="35" y="328"/>
                    </a:lnTo>
                    <a:lnTo>
                      <a:pt x="49" y="347"/>
                    </a:lnTo>
                    <a:lnTo>
                      <a:pt x="65" y="364"/>
                    </a:lnTo>
                    <a:lnTo>
                      <a:pt x="83" y="380"/>
                    </a:lnTo>
                    <a:lnTo>
                      <a:pt x="103" y="395"/>
                    </a:lnTo>
                    <a:lnTo>
                      <a:pt x="125" y="408"/>
                    </a:lnTo>
                    <a:lnTo>
                      <a:pt x="148" y="419"/>
                    </a:lnTo>
                    <a:lnTo>
                      <a:pt x="173" y="429"/>
                    </a:lnTo>
                    <a:lnTo>
                      <a:pt x="199" y="436"/>
                    </a:lnTo>
                    <a:lnTo>
                      <a:pt x="226" y="441"/>
                    </a:lnTo>
                    <a:lnTo>
                      <a:pt x="254" y="445"/>
                    </a:lnTo>
                    <a:lnTo>
                      <a:pt x="283" y="446"/>
                    </a:lnTo>
                    <a:close/>
                  </a:path>
                </a:pathLst>
              </a:custGeom>
              <a:solidFill>
                <a:srgbClr val="C6DD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2605" y="1855"/>
                <a:ext cx="276" cy="219"/>
              </a:xfrm>
              <a:custGeom>
                <a:avLst/>
                <a:gdLst>
                  <a:gd name="T0" fmla="*/ 19 w 552"/>
                  <a:gd name="T1" fmla="*/ 28 h 437"/>
                  <a:gd name="T2" fmla="*/ 22 w 552"/>
                  <a:gd name="T3" fmla="*/ 27 h 437"/>
                  <a:gd name="T4" fmla="*/ 25 w 552"/>
                  <a:gd name="T5" fmla="*/ 26 h 437"/>
                  <a:gd name="T6" fmla="*/ 28 w 552"/>
                  <a:gd name="T7" fmla="*/ 25 h 437"/>
                  <a:gd name="T8" fmla="*/ 30 w 552"/>
                  <a:gd name="T9" fmla="*/ 23 h 437"/>
                  <a:gd name="T10" fmla="*/ 33 w 552"/>
                  <a:gd name="T11" fmla="*/ 21 h 437"/>
                  <a:gd name="T12" fmla="*/ 34 w 552"/>
                  <a:gd name="T13" fmla="*/ 18 h 437"/>
                  <a:gd name="T14" fmla="*/ 35 w 552"/>
                  <a:gd name="T15" fmla="*/ 15 h 437"/>
                  <a:gd name="T16" fmla="*/ 35 w 552"/>
                  <a:gd name="T17" fmla="*/ 13 h 437"/>
                  <a:gd name="T18" fmla="*/ 34 w 552"/>
                  <a:gd name="T19" fmla="*/ 10 h 437"/>
                  <a:gd name="T20" fmla="*/ 33 w 552"/>
                  <a:gd name="T21" fmla="*/ 8 h 437"/>
                  <a:gd name="T22" fmla="*/ 30 w 552"/>
                  <a:gd name="T23" fmla="*/ 5 h 437"/>
                  <a:gd name="T24" fmla="*/ 28 w 552"/>
                  <a:gd name="T25" fmla="*/ 4 h 437"/>
                  <a:gd name="T26" fmla="*/ 25 w 552"/>
                  <a:gd name="T27" fmla="*/ 2 h 437"/>
                  <a:gd name="T28" fmla="*/ 22 w 552"/>
                  <a:gd name="T29" fmla="*/ 1 h 437"/>
                  <a:gd name="T30" fmla="*/ 19 w 552"/>
                  <a:gd name="T31" fmla="*/ 1 h 437"/>
                  <a:gd name="T32" fmla="*/ 15 w 552"/>
                  <a:gd name="T33" fmla="*/ 1 h 437"/>
                  <a:gd name="T34" fmla="*/ 12 w 552"/>
                  <a:gd name="T35" fmla="*/ 1 h 437"/>
                  <a:gd name="T36" fmla="*/ 9 w 552"/>
                  <a:gd name="T37" fmla="*/ 2 h 437"/>
                  <a:gd name="T38" fmla="*/ 6 w 552"/>
                  <a:gd name="T39" fmla="*/ 4 h 437"/>
                  <a:gd name="T40" fmla="*/ 4 w 552"/>
                  <a:gd name="T41" fmla="*/ 5 h 437"/>
                  <a:gd name="T42" fmla="*/ 2 w 552"/>
                  <a:gd name="T43" fmla="*/ 8 h 437"/>
                  <a:gd name="T44" fmla="*/ 1 w 552"/>
                  <a:gd name="T45" fmla="*/ 10 h 437"/>
                  <a:gd name="T46" fmla="*/ 1 w 552"/>
                  <a:gd name="T47" fmla="*/ 13 h 437"/>
                  <a:gd name="T48" fmla="*/ 1 w 552"/>
                  <a:gd name="T49" fmla="*/ 15 h 437"/>
                  <a:gd name="T50" fmla="*/ 1 w 552"/>
                  <a:gd name="T51" fmla="*/ 18 h 437"/>
                  <a:gd name="T52" fmla="*/ 2 w 552"/>
                  <a:gd name="T53" fmla="*/ 21 h 437"/>
                  <a:gd name="T54" fmla="*/ 4 w 552"/>
                  <a:gd name="T55" fmla="*/ 23 h 437"/>
                  <a:gd name="T56" fmla="*/ 6 w 552"/>
                  <a:gd name="T57" fmla="*/ 25 h 437"/>
                  <a:gd name="T58" fmla="*/ 9 w 552"/>
                  <a:gd name="T59" fmla="*/ 26 h 437"/>
                  <a:gd name="T60" fmla="*/ 12 w 552"/>
                  <a:gd name="T61" fmla="*/ 27 h 437"/>
                  <a:gd name="T62" fmla="*/ 15 w 552"/>
                  <a:gd name="T63" fmla="*/ 28 h 4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2"/>
                  <a:gd name="T97" fmla="*/ 0 h 437"/>
                  <a:gd name="T98" fmla="*/ 552 w 552"/>
                  <a:gd name="T99" fmla="*/ 437 h 4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2" h="437">
                    <a:moveTo>
                      <a:pt x="277" y="437"/>
                    </a:moveTo>
                    <a:lnTo>
                      <a:pt x="306" y="436"/>
                    </a:lnTo>
                    <a:lnTo>
                      <a:pt x="332" y="433"/>
                    </a:lnTo>
                    <a:lnTo>
                      <a:pt x="359" y="427"/>
                    </a:lnTo>
                    <a:lnTo>
                      <a:pt x="384" y="420"/>
                    </a:lnTo>
                    <a:lnTo>
                      <a:pt x="408" y="411"/>
                    </a:lnTo>
                    <a:lnTo>
                      <a:pt x="431" y="400"/>
                    </a:lnTo>
                    <a:lnTo>
                      <a:pt x="452" y="388"/>
                    </a:lnTo>
                    <a:lnTo>
                      <a:pt x="472" y="373"/>
                    </a:lnTo>
                    <a:lnTo>
                      <a:pt x="490" y="358"/>
                    </a:lnTo>
                    <a:lnTo>
                      <a:pt x="505" y="341"/>
                    </a:lnTo>
                    <a:lnTo>
                      <a:pt x="519" y="323"/>
                    </a:lnTo>
                    <a:lnTo>
                      <a:pt x="530" y="304"/>
                    </a:lnTo>
                    <a:lnTo>
                      <a:pt x="540" y="284"/>
                    </a:lnTo>
                    <a:lnTo>
                      <a:pt x="547" y="262"/>
                    </a:lnTo>
                    <a:lnTo>
                      <a:pt x="551" y="240"/>
                    </a:lnTo>
                    <a:lnTo>
                      <a:pt x="552" y="218"/>
                    </a:lnTo>
                    <a:lnTo>
                      <a:pt x="551" y="197"/>
                    </a:lnTo>
                    <a:lnTo>
                      <a:pt x="547" y="175"/>
                    </a:lnTo>
                    <a:lnTo>
                      <a:pt x="540" y="153"/>
                    </a:lnTo>
                    <a:lnTo>
                      <a:pt x="530" y="133"/>
                    </a:lnTo>
                    <a:lnTo>
                      <a:pt x="519" y="114"/>
                    </a:lnTo>
                    <a:lnTo>
                      <a:pt x="505" y="96"/>
                    </a:lnTo>
                    <a:lnTo>
                      <a:pt x="490" y="79"/>
                    </a:lnTo>
                    <a:lnTo>
                      <a:pt x="472" y="64"/>
                    </a:lnTo>
                    <a:lnTo>
                      <a:pt x="452" y="49"/>
                    </a:lnTo>
                    <a:lnTo>
                      <a:pt x="431" y="36"/>
                    </a:lnTo>
                    <a:lnTo>
                      <a:pt x="408" y="26"/>
                    </a:lnTo>
                    <a:lnTo>
                      <a:pt x="384" y="17"/>
                    </a:lnTo>
                    <a:lnTo>
                      <a:pt x="359" y="10"/>
                    </a:lnTo>
                    <a:lnTo>
                      <a:pt x="332" y="4"/>
                    </a:lnTo>
                    <a:lnTo>
                      <a:pt x="306" y="1"/>
                    </a:lnTo>
                    <a:lnTo>
                      <a:pt x="277" y="0"/>
                    </a:lnTo>
                    <a:lnTo>
                      <a:pt x="248" y="1"/>
                    </a:lnTo>
                    <a:lnTo>
                      <a:pt x="221" y="4"/>
                    </a:lnTo>
                    <a:lnTo>
                      <a:pt x="194" y="10"/>
                    </a:lnTo>
                    <a:lnTo>
                      <a:pt x="168" y="17"/>
                    </a:lnTo>
                    <a:lnTo>
                      <a:pt x="144" y="26"/>
                    </a:lnTo>
                    <a:lnTo>
                      <a:pt x="122" y="36"/>
                    </a:lnTo>
                    <a:lnTo>
                      <a:pt x="100" y="49"/>
                    </a:lnTo>
                    <a:lnTo>
                      <a:pt x="81" y="64"/>
                    </a:lnTo>
                    <a:lnTo>
                      <a:pt x="64" y="79"/>
                    </a:lnTo>
                    <a:lnTo>
                      <a:pt x="47" y="96"/>
                    </a:lnTo>
                    <a:lnTo>
                      <a:pt x="34" y="114"/>
                    </a:lnTo>
                    <a:lnTo>
                      <a:pt x="22" y="133"/>
                    </a:lnTo>
                    <a:lnTo>
                      <a:pt x="13" y="153"/>
                    </a:lnTo>
                    <a:lnTo>
                      <a:pt x="6" y="175"/>
                    </a:lnTo>
                    <a:lnTo>
                      <a:pt x="1" y="197"/>
                    </a:lnTo>
                    <a:lnTo>
                      <a:pt x="0" y="218"/>
                    </a:lnTo>
                    <a:lnTo>
                      <a:pt x="1" y="240"/>
                    </a:lnTo>
                    <a:lnTo>
                      <a:pt x="6" y="262"/>
                    </a:lnTo>
                    <a:lnTo>
                      <a:pt x="13" y="284"/>
                    </a:lnTo>
                    <a:lnTo>
                      <a:pt x="22" y="304"/>
                    </a:lnTo>
                    <a:lnTo>
                      <a:pt x="34" y="323"/>
                    </a:lnTo>
                    <a:lnTo>
                      <a:pt x="47" y="341"/>
                    </a:lnTo>
                    <a:lnTo>
                      <a:pt x="64" y="358"/>
                    </a:lnTo>
                    <a:lnTo>
                      <a:pt x="81" y="373"/>
                    </a:lnTo>
                    <a:lnTo>
                      <a:pt x="100" y="388"/>
                    </a:lnTo>
                    <a:lnTo>
                      <a:pt x="122" y="400"/>
                    </a:lnTo>
                    <a:lnTo>
                      <a:pt x="144" y="411"/>
                    </a:lnTo>
                    <a:lnTo>
                      <a:pt x="168" y="420"/>
                    </a:lnTo>
                    <a:lnTo>
                      <a:pt x="194" y="427"/>
                    </a:lnTo>
                    <a:lnTo>
                      <a:pt x="221" y="433"/>
                    </a:lnTo>
                    <a:lnTo>
                      <a:pt x="248" y="436"/>
                    </a:lnTo>
                    <a:lnTo>
                      <a:pt x="277" y="437"/>
                    </a:lnTo>
                    <a:close/>
                  </a:path>
                </a:pathLst>
              </a:custGeom>
              <a:solidFill>
                <a:srgbClr val="CE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2607" y="1858"/>
                <a:ext cx="271" cy="214"/>
              </a:xfrm>
              <a:custGeom>
                <a:avLst/>
                <a:gdLst>
                  <a:gd name="T0" fmla="*/ 18 w 543"/>
                  <a:gd name="T1" fmla="*/ 26 h 430"/>
                  <a:gd name="T2" fmla="*/ 22 w 543"/>
                  <a:gd name="T3" fmla="*/ 26 h 430"/>
                  <a:gd name="T4" fmla="*/ 25 w 543"/>
                  <a:gd name="T5" fmla="*/ 25 h 430"/>
                  <a:gd name="T6" fmla="*/ 27 w 543"/>
                  <a:gd name="T7" fmla="*/ 23 h 430"/>
                  <a:gd name="T8" fmla="*/ 30 w 543"/>
                  <a:gd name="T9" fmla="*/ 21 h 430"/>
                  <a:gd name="T10" fmla="*/ 31 w 543"/>
                  <a:gd name="T11" fmla="*/ 19 h 430"/>
                  <a:gd name="T12" fmla="*/ 33 w 543"/>
                  <a:gd name="T13" fmla="*/ 17 h 430"/>
                  <a:gd name="T14" fmla="*/ 33 w 543"/>
                  <a:gd name="T15" fmla="*/ 14 h 430"/>
                  <a:gd name="T16" fmla="*/ 33 w 543"/>
                  <a:gd name="T17" fmla="*/ 12 h 430"/>
                  <a:gd name="T18" fmla="*/ 33 w 543"/>
                  <a:gd name="T19" fmla="*/ 9 h 430"/>
                  <a:gd name="T20" fmla="*/ 31 w 543"/>
                  <a:gd name="T21" fmla="*/ 7 h 430"/>
                  <a:gd name="T22" fmla="*/ 30 w 543"/>
                  <a:gd name="T23" fmla="*/ 4 h 430"/>
                  <a:gd name="T24" fmla="*/ 27 w 543"/>
                  <a:gd name="T25" fmla="*/ 3 h 430"/>
                  <a:gd name="T26" fmla="*/ 25 w 543"/>
                  <a:gd name="T27" fmla="*/ 1 h 430"/>
                  <a:gd name="T28" fmla="*/ 22 w 543"/>
                  <a:gd name="T29" fmla="*/ 0 h 430"/>
                  <a:gd name="T30" fmla="*/ 18 w 543"/>
                  <a:gd name="T31" fmla="*/ 0 h 430"/>
                  <a:gd name="T32" fmla="*/ 15 w 543"/>
                  <a:gd name="T33" fmla="*/ 0 h 430"/>
                  <a:gd name="T34" fmla="*/ 11 w 543"/>
                  <a:gd name="T35" fmla="*/ 0 h 430"/>
                  <a:gd name="T36" fmla="*/ 8 w 543"/>
                  <a:gd name="T37" fmla="*/ 1 h 430"/>
                  <a:gd name="T38" fmla="*/ 6 w 543"/>
                  <a:gd name="T39" fmla="*/ 3 h 430"/>
                  <a:gd name="T40" fmla="*/ 3 w 543"/>
                  <a:gd name="T41" fmla="*/ 4 h 430"/>
                  <a:gd name="T42" fmla="*/ 2 w 543"/>
                  <a:gd name="T43" fmla="*/ 7 h 430"/>
                  <a:gd name="T44" fmla="*/ 0 w 543"/>
                  <a:gd name="T45" fmla="*/ 9 h 430"/>
                  <a:gd name="T46" fmla="*/ 0 w 543"/>
                  <a:gd name="T47" fmla="*/ 12 h 430"/>
                  <a:gd name="T48" fmla="*/ 0 w 543"/>
                  <a:gd name="T49" fmla="*/ 14 h 430"/>
                  <a:gd name="T50" fmla="*/ 0 w 543"/>
                  <a:gd name="T51" fmla="*/ 17 h 430"/>
                  <a:gd name="T52" fmla="*/ 2 w 543"/>
                  <a:gd name="T53" fmla="*/ 19 h 430"/>
                  <a:gd name="T54" fmla="*/ 3 w 543"/>
                  <a:gd name="T55" fmla="*/ 21 h 430"/>
                  <a:gd name="T56" fmla="*/ 6 w 543"/>
                  <a:gd name="T57" fmla="*/ 23 h 430"/>
                  <a:gd name="T58" fmla="*/ 8 w 543"/>
                  <a:gd name="T59" fmla="*/ 25 h 430"/>
                  <a:gd name="T60" fmla="*/ 11 w 543"/>
                  <a:gd name="T61" fmla="*/ 26 h 430"/>
                  <a:gd name="T62" fmla="*/ 15 w 543"/>
                  <a:gd name="T63" fmla="*/ 26 h 43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43"/>
                  <a:gd name="T97" fmla="*/ 0 h 430"/>
                  <a:gd name="T98" fmla="*/ 543 w 543"/>
                  <a:gd name="T99" fmla="*/ 430 h 43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43" h="430">
                    <a:moveTo>
                      <a:pt x="272" y="430"/>
                    </a:moveTo>
                    <a:lnTo>
                      <a:pt x="299" y="429"/>
                    </a:lnTo>
                    <a:lnTo>
                      <a:pt x="326" y="425"/>
                    </a:lnTo>
                    <a:lnTo>
                      <a:pt x="352" y="421"/>
                    </a:lnTo>
                    <a:lnTo>
                      <a:pt x="378" y="413"/>
                    </a:lnTo>
                    <a:lnTo>
                      <a:pt x="401" y="403"/>
                    </a:lnTo>
                    <a:lnTo>
                      <a:pt x="423" y="393"/>
                    </a:lnTo>
                    <a:lnTo>
                      <a:pt x="445" y="380"/>
                    </a:lnTo>
                    <a:lnTo>
                      <a:pt x="463" y="366"/>
                    </a:lnTo>
                    <a:lnTo>
                      <a:pt x="480" y="351"/>
                    </a:lnTo>
                    <a:lnTo>
                      <a:pt x="497" y="334"/>
                    </a:lnTo>
                    <a:lnTo>
                      <a:pt x="510" y="317"/>
                    </a:lnTo>
                    <a:lnTo>
                      <a:pt x="522" y="299"/>
                    </a:lnTo>
                    <a:lnTo>
                      <a:pt x="530" y="279"/>
                    </a:lnTo>
                    <a:lnTo>
                      <a:pt x="537" y="258"/>
                    </a:lnTo>
                    <a:lnTo>
                      <a:pt x="542" y="236"/>
                    </a:lnTo>
                    <a:lnTo>
                      <a:pt x="543" y="214"/>
                    </a:lnTo>
                    <a:lnTo>
                      <a:pt x="542" y="193"/>
                    </a:lnTo>
                    <a:lnTo>
                      <a:pt x="537" y="171"/>
                    </a:lnTo>
                    <a:lnTo>
                      <a:pt x="530" y="151"/>
                    </a:lnTo>
                    <a:lnTo>
                      <a:pt x="522" y="130"/>
                    </a:lnTo>
                    <a:lnTo>
                      <a:pt x="510" y="112"/>
                    </a:lnTo>
                    <a:lnTo>
                      <a:pt x="497" y="95"/>
                    </a:lnTo>
                    <a:lnTo>
                      <a:pt x="480" y="78"/>
                    </a:lnTo>
                    <a:lnTo>
                      <a:pt x="463" y="62"/>
                    </a:lnTo>
                    <a:lnTo>
                      <a:pt x="445" y="49"/>
                    </a:lnTo>
                    <a:lnTo>
                      <a:pt x="423" y="37"/>
                    </a:lnTo>
                    <a:lnTo>
                      <a:pt x="401" y="26"/>
                    </a:lnTo>
                    <a:lnTo>
                      <a:pt x="378" y="17"/>
                    </a:lnTo>
                    <a:lnTo>
                      <a:pt x="352" y="9"/>
                    </a:lnTo>
                    <a:lnTo>
                      <a:pt x="326" y="5"/>
                    </a:lnTo>
                    <a:lnTo>
                      <a:pt x="299" y="1"/>
                    </a:lnTo>
                    <a:lnTo>
                      <a:pt x="272" y="0"/>
                    </a:lnTo>
                    <a:lnTo>
                      <a:pt x="244" y="1"/>
                    </a:lnTo>
                    <a:lnTo>
                      <a:pt x="218" y="5"/>
                    </a:lnTo>
                    <a:lnTo>
                      <a:pt x="191" y="9"/>
                    </a:lnTo>
                    <a:lnTo>
                      <a:pt x="166" y="17"/>
                    </a:lnTo>
                    <a:lnTo>
                      <a:pt x="143" y="26"/>
                    </a:lnTo>
                    <a:lnTo>
                      <a:pt x="120" y="37"/>
                    </a:lnTo>
                    <a:lnTo>
                      <a:pt x="99" y="49"/>
                    </a:lnTo>
                    <a:lnTo>
                      <a:pt x="79" y="62"/>
                    </a:lnTo>
                    <a:lnTo>
                      <a:pt x="62" y="78"/>
                    </a:lnTo>
                    <a:lnTo>
                      <a:pt x="46" y="95"/>
                    </a:lnTo>
                    <a:lnTo>
                      <a:pt x="33" y="112"/>
                    </a:lnTo>
                    <a:lnTo>
                      <a:pt x="22" y="130"/>
                    </a:lnTo>
                    <a:lnTo>
                      <a:pt x="12" y="151"/>
                    </a:lnTo>
                    <a:lnTo>
                      <a:pt x="6" y="171"/>
                    </a:lnTo>
                    <a:lnTo>
                      <a:pt x="1" y="193"/>
                    </a:lnTo>
                    <a:lnTo>
                      <a:pt x="0" y="214"/>
                    </a:lnTo>
                    <a:lnTo>
                      <a:pt x="1" y="236"/>
                    </a:lnTo>
                    <a:lnTo>
                      <a:pt x="6" y="258"/>
                    </a:lnTo>
                    <a:lnTo>
                      <a:pt x="12" y="279"/>
                    </a:lnTo>
                    <a:lnTo>
                      <a:pt x="22" y="299"/>
                    </a:lnTo>
                    <a:lnTo>
                      <a:pt x="33" y="317"/>
                    </a:lnTo>
                    <a:lnTo>
                      <a:pt x="46" y="334"/>
                    </a:lnTo>
                    <a:lnTo>
                      <a:pt x="62" y="351"/>
                    </a:lnTo>
                    <a:lnTo>
                      <a:pt x="79" y="366"/>
                    </a:lnTo>
                    <a:lnTo>
                      <a:pt x="99" y="380"/>
                    </a:lnTo>
                    <a:lnTo>
                      <a:pt x="120" y="393"/>
                    </a:lnTo>
                    <a:lnTo>
                      <a:pt x="143" y="403"/>
                    </a:lnTo>
                    <a:lnTo>
                      <a:pt x="166" y="413"/>
                    </a:lnTo>
                    <a:lnTo>
                      <a:pt x="191" y="421"/>
                    </a:lnTo>
                    <a:lnTo>
                      <a:pt x="218" y="425"/>
                    </a:lnTo>
                    <a:lnTo>
                      <a:pt x="244" y="429"/>
                    </a:lnTo>
                    <a:lnTo>
                      <a:pt x="272" y="430"/>
                    </a:lnTo>
                    <a:close/>
                  </a:path>
                </a:pathLst>
              </a:custGeom>
              <a:solidFill>
                <a:srgbClr val="D3E5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2610" y="1859"/>
                <a:ext cx="265" cy="211"/>
              </a:xfrm>
              <a:custGeom>
                <a:avLst/>
                <a:gdLst>
                  <a:gd name="T0" fmla="*/ 18 w 531"/>
                  <a:gd name="T1" fmla="*/ 27 h 421"/>
                  <a:gd name="T2" fmla="*/ 21 w 531"/>
                  <a:gd name="T3" fmla="*/ 26 h 421"/>
                  <a:gd name="T4" fmla="*/ 24 w 531"/>
                  <a:gd name="T5" fmla="*/ 25 h 421"/>
                  <a:gd name="T6" fmla="*/ 27 w 531"/>
                  <a:gd name="T7" fmla="*/ 24 h 421"/>
                  <a:gd name="T8" fmla="*/ 29 w 531"/>
                  <a:gd name="T9" fmla="*/ 22 h 421"/>
                  <a:gd name="T10" fmla="*/ 31 w 531"/>
                  <a:gd name="T11" fmla="*/ 20 h 421"/>
                  <a:gd name="T12" fmla="*/ 32 w 531"/>
                  <a:gd name="T13" fmla="*/ 18 h 421"/>
                  <a:gd name="T14" fmla="*/ 33 w 531"/>
                  <a:gd name="T15" fmla="*/ 15 h 421"/>
                  <a:gd name="T16" fmla="*/ 33 w 531"/>
                  <a:gd name="T17" fmla="*/ 12 h 421"/>
                  <a:gd name="T18" fmla="*/ 32 w 531"/>
                  <a:gd name="T19" fmla="*/ 10 h 421"/>
                  <a:gd name="T20" fmla="*/ 31 w 531"/>
                  <a:gd name="T21" fmla="*/ 7 h 421"/>
                  <a:gd name="T22" fmla="*/ 29 w 531"/>
                  <a:gd name="T23" fmla="*/ 5 h 421"/>
                  <a:gd name="T24" fmla="*/ 27 w 531"/>
                  <a:gd name="T25" fmla="*/ 3 h 421"/>
                  <a:gd name="T26" fmla="*/ 24 w 531"/>
                  <a:gd name="T27" fmla="*/ 2 h 421"/>
                  <a:gd name="T28" fmla="*/ 21 w 531"/>
                  <a:gd name="T29" fmla="*/ 1 h 421"/>
                  <a:gd name="T30" fmla="*/ 18 w 531"/>
                  <a:gd name="T31" fmla="*/ 1 h 421"/>
                  <a:gd name="T32" fmla="*/ 14 w 531"/>
                  <a:gd name="T33" fmla="*/ 1 h 421"/>
                  <a:gd name="T34" fmla="*/ 11 w 531"/>
                  <a:gd name="T35" fmla="*/ 1 h 421"/>
                  <a:gd name="T36" fmla="*/ 8 w 531"/>
                  <a:gd name="T37" fmla="*/ 2 h 421"/>
                  <a:gd name="T38" fmla="*/ 6 w 531"/>
                  <a:gd name="T39" fmla="*/ 3 h 421"/>
                  <a:gd name="T40" fmla="*/ 3 w 531"/>
                  <a:gd name="T41" fmla="*/ 5 h 421"/>
                  <a:gd name="T42" fmla="*/ 2 w 531"/>
                  <a:gd name="T43" fmla="*/ 7 h 421"/>
                  <a:gd name="T44" fmla="*/ 0 w 531"/>
                  <a:gd name="T45" fmla="*/ 10 h 421"/>
                  <a:gd name="T46" fmla="*/ 0 w 531"/>
                  <a:gd name="T47" fmla="*/ 12 h 421"/>
                  <a:gd name="T48" fmla="*/ 0 w 531"/>
                  <a:gd name="T49" fmla="*/ 15 h 421"/>
                  <a:gd name="T50" fmla="*/ 0 w 531"/>
                  <a:gd name="T51" fmla="*/ 18 h 421"/>
                  <a:gd name="T52" fmla="*/ 2 w 531"/>
                  <a:gd name="T53" fmla="*/ 20 h 421"/>
                  <a:gd name="T54" fmla="*/ 3 w 531"/>
                  <a:gd name="T55" fmla="*/ 22 h 421"/>
                  <a:gd name="T56" fmla="*/ 6 w 531"/>
                  <a:gd name="T57" fmla="*/ 24 h 421"/>
                  <a:gd name="T58" fmla="*/ 8 w 531"/>
                  <a:gd name="T59" fmla="*/ 25 h 421"/>
                  <a:gd name="T60" fmla="*/ 11 w 531"/>
                  <a:gd name="T61" fmla="*/ 26 h 421"/>
                  <a:gd name="T62" fmla="*/ 14 w 531"/>
                  <a:gd name="T63" fmla="*/ 27 h 4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1"/>
                  <a:gd name="T97" fmla="*/ 0 h 421"/>
                  <a:gd name="T98" fmla="*/ 531 w 531"/>
                  <a:gd name="T99" fmla="*/ 421 h 4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1" h="421">
                    <a:moveTo>
                      <a:pt x="266" y="421"/>
                    </a:moveTo>
                    <a:lnTo>
                      <a:pt x="293" y="420"/>
                    </a:lnTo>
                    <a:lnTo>
                      <a:pt x="320" y="417"/>
                    </a:lnTo>
                    <a:lnTo>
                      <a:pt x="345" y="412"/>
                    </a:lnTo>
                    <a:lnTo>
                      <a:pt x="370" y="405"/>
                    </a:lnTo>
                    <a:lnTo>
                      <a:pt x="393" y="396"/>
                    </a:lnTo>
                    <a:lnTo>
                      <a:pt x="414" y="386"/>
                    </a:lnTo>
                    <a:lnTo>
                      <a:pt x="435" y="373"/>
                    </a:lnTo>
                    <a:lnTo>
                      <a:pt x="454" y="359"/>
                    </a:lnTo>
                    <a:lnTo>
                      <a:pt x="471" y="344"/>
                    </a:lnTo>
                    <a:lnTo>
                      <a:pt x="486" y="328"/>
                    </a:lnTo>
                    <a:lnTo>
                      <a:pt x="499" y="311"/>
                    </a:lnTo>
                    <a:lnTo>
                      <a:pt x="510" y="292"/>
                    </a:lnTo>
                    <a:lnTo>
                      <a:pt x="519" y="273"/>
                    </a:lnTo>
                    <a:lnTo>
                      <a:pt x="525" y="253"/>
                    </a:lnTo>
                    <a:lnTo>
                      <a:pt x="530" y="232"/>
                    </a:lnTo>
                    <a:lnTo>
                      <a:pt x="531" y="210"/>
                    </a:lnTo>
                    <a:lnTo>
                      <a:pt x="530" y="189"/>
                    </a:lnTo>
                    <a:lnTo>
                      <a:pt x="525" y="168"/>
                    </a:lnTo>
                    <a:lnTo>
                      <a:pt x="519" y="148"/>
                    </a:lnTo>
                    <a:lnTo>
                      <a:pt x="510" y="129"/>
                    </a:lnTo>
                    <a:lnTo>
                      <a:pt x="499" y="110"/>
                    </a:lnTo>
                    <a:lnTo>
                      <a:pt x="486" y="93"/>
                    </a:lnTo>
                    <a:lnTo>
                      <a:pt x="471" y="77"/>
                    </a:lnTo>
                    <a:lnTo>
                      <a:pt x="454" y="62"/>
                    </a:lnTo>
                    <a:lnTo>
                      <a:pt x="435" y="48"/>
                    </a:lnTo>
                    <a:lnTo>
                      <a:pt x="414" y="35"/>
                    </a:lnTo>
                    <a:lnTo>
                      <a:pt x="393" y="25"/>
                    </a:lnTo>
                    <a:lnTo>
                      <a:pt x="370" y="16"/>
                    </a:lnTo>
                    <a:lnTo>
                      <a:pt x="345" y="9"/>
                    </a:lnTo>
                    <a:lnTo>
                      <a:pt x="320" y="4"/>
                    </a:lnTo>
                    <a:lnTo>
                      <a:pt x="293" y="1"/>
                    </a:lnTo>
                    <a:lnTo>
                      <a:pt x="266" y="0"/>
                    </a:lnTo>
                    <a:lnTo>
                      <a:pt x="238" y="1"/>
                    </a:lnTo>
                    <a:lnTo>
                      <a:pt x="212" y="4"/>
                    </a:lnTo>
                    <a:lnTo>
                      <a:pt x="186" y="9"/>
                    </a:lnTo>
                    <a:lnTo>
                      <a:pt x="162" y="16"/>
                    </a:lnTo>
                    <a:lnTo>
                      <a:pt x="139" y="25"/>
                    </a:lnTo>
                    <a:lnTo>
                      <a:pt x="117" y="35"/>
                    </a:lnTo>
                    <a:lnTo>
                      <a:pt x="96" y="48"/>
                    </a:lnTo>
                    <a:lnTo>
                      <a:pt x="78" y="62"/>
                    </a:lnTo>
                    <a:lnTo>
                      <a:pt x="61" y="77"/>
                    </a:lnTo>
                    <a:lnTo>
                      <a:pt x="45" y="93"/>
                    </a:lnTo>
                    <a:lnTo>
                      <a:pt x="32" y="110"/>
                    </a:lnTo>
                    <a:lnTo>
                      <a:pt x="20" y="129"/>
                    </a:lnTo>
                    <a:lnTo>
                      <a:pt x="11" y="148"/>
                    </a:lnTo>
                    <a:lnTo>
                      <a:pt x="5" y="168"/>
                    </a:lnTo>
                    <a:lnTo>
                      <a:pt x="1" y="189"/>
                    </a:lnTo>
                    <a:lnTo>
                      <a:pt x="0" y="210"/>
                    </a:lnTo>
                    <a:lnTo>
                      <a:pt x="1" y="232"/>
                    </a:lnTo>
                    <a:lnTo>
                      <a:pt x="5" y="253"/>
                    </a:lnTo>
                    <a:lnTo>
                      <a:pt x="11" y="273"/>
                    </a:lnTo>
                    <a:lnTo>
                      <a:pt x="20" y="292"/>
                    </a:lnTo>
                    <a:lnTo>
                      <a:pt x="32" y="311"/>
                    </a:lnTo>
                    <a:lnTo>
                      <a:pt x="45" y="328"/>
                    </a:lnTo>
                    <a:lnTo>
                      <a:pt x="61" y="344"/>
                    </a:lnTo>
                    <a:lnTo>
                      <a:pt x="78" y="359"/>
                    </a:lnTo>
                    <a:lnTo>
                      <a:pt x="96" y="373"/>
                    </a:lnTo>
                    <a:lnTo>
                      <a:pt x="117" y="386"/>
                    </a:lnTo>
                    <a:lnTo>
                      <a:pt x="139" y="396"/>
                    </a:lnTo>
                    <a:lnTo>
                      <a:pt x="162" y="405"/>
                    </a:lnTo>
                    <a:lnTo>
                      <a:pt x="186" y="412"/>
                    </a:lnTo>
                    <a:lnTo>
                      <a:pt x="212" y="417"/>
                    </a:lnTo>
                    <a:lnTo>
                      <a:pt x="238" y="420"/>
                    </a:lnTo>
                    <a:lnTo>
                      <a:pt x="266" y="421"/>
                    </a:lnTo>
                    <a:close/>
                  </a:path>
                </a:pathLst>
              </a:custGeom>
              <a:solidFill>
                <a:srgbClr val="DDEA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40"/>
              <p:cNvSpPr>
                <a:spLocks/>
              </p:cNvSpPr>
              <p:nvPr/>
            </p:nvSpPr>
            <p:spPr bwMode="auto">
              <a:xfrm>
                <a:off x="2612" y="1862"/>
                <a:ext cx="261" cy="206"/>
              </a:xfrm>
              <a:custGeom>
                <a:avLst/>
                <a:gdLst>
                  <a:gd name="T0" fmla="*/ 18 w 522"/>
                  <a:gd name="T1" fmla="*/ 25 h 414"/>
                  <a:gd name="T2" fmla="*/ 21 w 522"/>
                  <a:gd name="T3" fmla="*/ 25 h 414"/>
                  <a:gd name="T4" fmla="*/ 24 w 522"/>
                  <a:gd name="T5" fmla="*/ 24 h 414"/>
                  <a:gd name="T6" fmla="*/ 26 w 522"/>
                  <a:gd name="T7" fmla="*/ 22 h 414"/>
                  <a:gd name="T8" fmla="*/ 28 w 522"/>
                  <a:gd name="T9" fmla="*/ 21 h 414"/>
                  <a:gd name="T10" fmla="*/ 30 w 522"/>
                  <a:gd name="T11" fmla="*/ 19 h 414"/>
                  <a:gd name="T12" fmla="*/ 31 w 522"/>
                  <a:gd name="T13" fmla="*/ 16 h 414"/>
                  <a:gd name="T14" fmla="*/ 33 w 522"/>
                  <a:gd name="T15" fmla="*/ 14 h 414"/>
                  <a:gd name="T16" fmla="*/ 33 w 522"/>
                  <a:gd name="T17" fmla="*/ 11 h 414"/>
                  <a:gd name="T18" fmla="*/ 31 w 522"/>
                  <a:gd name="T19" fmla="*/ 9 h 414"/>
                  <a:gd name="T20" fmla="*/ 30 w 522"/>
                  <a:gd name="T21" fmla="*/ 6 h 414"/>
                  <a:gd name="T22" fmla="*/ 28 w 522"/>
                  <a:gd name="T23" fmla="*/ 4 h 414"/>
                  <a:gd name="T24" fmla="*/ 26 w 522"/>
                  <a:gd name="T25" fmla="*/ 2 h 414"/>
                  <a:gd name="T26" fmla="*/ 24 w 522"/>
                  <a:gd name="T27" fmla="*/ 1 h 414"/>
                  <a:gd name="T28" fmla="*/ 21 w 522"/>
                  <a:gd name="T29" fmla="*/ 0 h 414"/>
                  <a:gd name="T30" fmla="*/ 18 w 522"/>
                  <a:gd name="T31" fmla="*/ 0 h 414"/>
                  <a:gd name="T32" fmla="*/ 14 w 522"/>
                  <a:gd name="T33" fmla="*/ 0 h 414"/>
                  <a:gd name="T34" fmla="*/ 11 w 522"/>
                  <a:gd name="T35" fmla="*/ 0 h 414"/>
                  <a:gd name="T36" fmla="*/ 8 w 522"/>
                  <a:gd name="T37" fmla="*/ 1 h 414"/>
                  <a:gd name="T38" fmla="*/ 6 w 522"/>
                  <a:gd name="T39" fmla="*/ 2 h 414"/>
                  <a:gd name="T40" fmla="*/ 3 w 522"/>
                  <a:gd name="T41" fmla="*/ 4 h 414"/>
                  <a:gd name="T42" fmla="*/ 1 w 522"/>
                  <a:gd name="T43" fmla="*/ 6 h 414"/>
                  <a:gd name="T44" fmla="*/ 1 w 522"/>
                  <a:gd name="T45" fmla="*/ 9 h 414"/>
                  <a:gd name="T46" fmla="*/ 1 w 522"/>
                  <a:gd name="T47" fmla="*/ 11 h 414"/>
                  <a:gd name="T48" fmla="*/ 1 w 522"/>
                  <a:gd name="T49" fmla="*/ 14 h 414"/>
                  <a:gd name="T50" fmla="*/ 1 w 522"/>
                  <a:gd name="T51" fmla="*/ 16 h 414"/>
                  <a:gd name="T52" fmla="*/ 1 w 522"/>
                  <a:gd name="T53" fmla="*/ 19 h 414"/>
                  <a:gd name="T54" fmla="*/ 3 w 522"/>
                  <a:gd name="T55" fmla="*/ 21 h 414"/>
                  <a:gd name="T56" fmla="*/ 6 w 522"/>
                  <a:gd name="T57" fmla="*/ 22 h 414"/>
                  <a:gd name="T58" fmla="*/ 8 w 522"/>
                  <a:gd name="T59" fmla="*/ 24 h 414"/>
                  <a:gd name="T60" fmla="*/ 11 w 522"/>
                  <a:gd name="T61" fmla="*/ 25 h 414"/>
                  <a:gd name="T62" fmla="*/ 14 w 522"/>
                  <a:gd name="T63" fmla="*/ 25 h 4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2"/>
                  <a:gd name="T97" fmla="*/ 0 h 414"/>
                  <a:gd name="T98" fmla="*/ 522 w 522"/>
                  <a:gd name="T99" fmla="*/ 414 h 4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2" h="414">
                    <a:moveTo>
                      <a:pt x="262" y="414"/>
                    </a:moveTo>
                    <a:lnTo>
                      <a:pt x="288" y="413"/>
                    </a:lnTo>
                    <a:lnTo>
                      <a:pt x="315" y="409"/>
                    </a:lnTo>
                    <a:lnTo>
                      <a:pt x="339" y="405"/>
                    </a:lnTo>
                    <a:lnTo>
                      <a:pt x="363" y="398"/>
                    </a:lnTo>
                    <a:lnTo>
                      <a:pt x="386" y="388"/>
                    </a:lnTo>
                    <a:lnTo>
                      <a:pt x="407" y="378"/>
                    </a:lnTo>
                    <a:lnTo>
                      <a:pt x="428" y="367"/>
                    </a:lnTo>
                    <a:lnTo>
                      <a:pt x="446" y="353"/>
                    </a:lnTo>
                    <a:lnTo>
                      <a:pt x="462" y="338"/>
                    </a:lnTo>
                    <a:lnTo>
                      <a:pt x="477" y="322"/>
                    </a:lnTo>
                    <a:lnTo>
                      <a:pt x="491" y="305"/>
                    </a:lnTo>
                    <a:lnTo>
                      <a:pt x="502" y="287"/>
                    </a:lnTo>
                    <a:lnTo>
                      <a:pt x="511" y="267"/>
                    </a:lnTo>
                    <a:lnTo>
                      <a:pt x="517" y="248"/>
                    </a:lnTo>
                    <a:lnTo>
                      <a:pt x="521" y="227"/>
                    </a:lnTo>
                    <a:lnTo>
                      <a:pt x="522" y="206"/>
                    </a:lnTo>
                    <a:lnTo>
                      <a:pt x="521" y="186"/>
                    </a:lnTo>
                    <a:lnTo>
                      <a:pt x="517" y="165"/>
                    </a:lnTo>
                    <a:lnTo>
                      <a:pt x="511" y="145"/>
                    </a:lnTo>
                    <a:lnTo>
                      <a:pt x="502" y="126"/>
                    </a:lnTo>
                    <a:lnTo>
                      <a:pt x="491" y="109"/>
                    </a:lnTo>
                    <a:lnTo>
                      <a:pt x="477" y="91"/>
                    </a:lnTo>
                    <a:lnTo>
                      <a:pt x="462" y="75"/>
                    </a:lnTo>
                    <a:lnTo>
                      <a:pt x="446" y="60"/>
                    </a:lnTo>
                    <a:lnTo>
                      <a:pt x="428" y="47"/>
                    </a:lnTo>
                    <a:lnTo>
                      <a:pt x="407" y="36"/>
                    </a:lnTo>
                    <a:lnTo>
                      <a:pt x="386" y="26"/>
                    </a:lnTo>
                    <a:lnTo>
                      <a:pt x="363" y="16"/>
                    </a:lnTo>
                    <a:lnTo>
                      <a:pt x="339" y="9"/>
                    </a:lnTo>
                    <a:lnTo>
                      <a:pt x="315" y="5"/>
                    </a:lnTo>
                    <a:lnTo>
                      <a:pt x="288" y="1"/>
                    </a:lnTo>
                    <a:lnTo>
                      <a:pt x="262" y="0"/>
                    </a:lnTo>
                    <a:lnTo>
                      <a:pt x="235" y="1"/>
                    </a:lnTo>
                    <a:lnTo>
                      <a:pt x="209" y="5"/>
                    </a:lnTo>
                    <a:lnTo>
                      <a:pt x="185" y="9"/>
                    </a:lnTo>
                    <a:lnTo>
                      <a:pt x="160" y="16"/>
                    </a:lnTo>
                    <a:lnTo>
                      <a:pt x="137" y="26"/>
                    </a:lnTo>
                    <a:lnTo>
                      <a:pt x="115" y="36"/>
                    </a:lnTo>
                    <a:lnTo>
                      <a:pt x="96" y="47"/>
                    </a:lnTo>
                    <a:lnTo>
                      <a:pt x="77" y="60"/>
                    </a:lnTo>
                    <a:lnTo>
                      <a:pt x="60" y="75"/>
                    </a:lnTo>
                    <a:lnTo>
                      <a:pt x="45" y="91"/>
                    </a:lnTo>
                    <a:lnTo>
                      <a:pt x="31" y="109"/>
                    </a:lnTo>
                    <a:lnTo>
                      <a:pt x="21" y="126"/>
                    </a:lnTo>
                    <a:lnTo>
                      <a:pt x="12" y="145"/>
                    </a:lnTo>
                    <a:lnTo>
                      <a:pt x="6" y="165"/>
                    </a:lnTo>
                    <a:lnTo>
                      <a:pt x="1" y="186"/>
                    </a:lnTo>
                    <a:lnTo>
                      <a:pt x="0" y="206"/>
                    </a:lnTo>
                    <a:lnTo>
                      <a:pt x="1" y="227"/>
                    </a:lnTo>
                    <a:lnTo>
                      <a:pt x="6" y="248"/>
                    </a:lnTo>
                    <a:lnTo>
                      <a:pt x="12" y="267"/>
                    </a:lnTo>
                    <a:lnTo>
                      <a:pt x="21" y="287"/>
                    </a:lnTo>
                    <a:lnTo>
                      <a:pt x="31" y="305"/>
                    </a:lnTo>
                    <a:lnTo>
                      <a:pt x="45" y="322"/>
                    </a:lnTo>
                    <a:lnTo>
                      <a:pt x="60" y="338"/>
                    </a:lnTo>
                    <a:lnTo>
                      <a:pt x="77" y="353"/>
                    </a:lnTo>
                    <a:lnTo>
                      <a:pt x="96" y="367"/>
                    </a:lnTo>
                    <a:lnTo>
                      <a:pt x="115" y="378"/>
                    </a:lnTo>
                    <a:lnTo>
                      <a:pt x="137" y="388"/>
                    </a:lnTo>
                    <a:lnTo>
                      <a:pt x="160" y="398"/>
                    </a:lnTo>
                    <a:lnTo>
                      <a:pt x="185" y="405"/>
                    </a:lnTo>
                    <a:lnTo>
                      <a:pt x="209" y="409"/>
                    </a:lnTo>
                    <a:lnTo>
                      <a:pt x="235" y="413"/>
                    </a:lnTo>
                    <a:lnTo>
                      <a:pt x="262" y="414"/>
                    </a:lnTo>
                    <a:close/>
                  </a:path>
                </a:pathLst>
              </a:custGeom>
              <a:solidFill>
                <a:srgbClr val="E2ED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41"/>
              <p:cNvSpPr>
                <a:spLocks/>
              </p:cNvSpPr>
              <p:nvPr/>
            </p:nvSpPr>
            <p:spPr bwMode="auto">
              <a:xfrm>
                <a:off x="2615" y="1863"/>
                <a:ext cx="255" cy="203"/>
              </a:xfrm>
              <a:custGeom>
                <a:avLst/>
                <a:gdLst>
                  <a:gd name="T0" fmla="*/ 17 w 511"/>
                  <a:gd name="T1" fmla="*/ 26 h 405"/>
                  <a:gd name="T2" fmla="*/ 20 w 511"/>
                  <a:gd name="T3" fmla="*/ 25 h 405"/>
                  <a:gd name="T4" fmla="*/ 23 w 511"/>
                  <a:gd name="T5" fmla="*/ 24 h 405"/>
                  <a:gd name="T6" fmla="*/ 26 w 511"/>
                  <a:gd name="T7" fmla="*/ 23 h 405"/>
                  <a:gd name="T8" fmla="*/ 28 w 511"/>
                  <a:gd name="T9" fmla="*/ 21 h 405"/>
                  <a:gd name="T10" fmla="*/ 30 w 511"/>
                  <a:gd name="T11" fmla="*/ 19 h 405"/>
                  <a:gd name="T12" fmla="*/ 31 w 511"/>
                  <a:gd name="T13" fmla="*/ 17 h 405"/>
                  <a:gd name="T14" fmla="*/ 31 w 511"/>
                  <a:gd name="T15" fmla="*/ 14 h 405"/>
                  <a:gd name="T16" fmla="*/ 31 w 511"/>
                  <a:gd name="T17" fmla="*/ 12 h 405"/>
                  <a:gd name="T18" fmla="*/ 31 w 511"/>
                  <a:gd name="T19" fmla="*/ 9 h 405"/>
                  <a:gd name="T20" fmla="*/ 30 w 511"/>
                  <a:gd name="T21" fmla="*/ 7 h 405"/>
                  <a:gd name="T22" fmla="*/ 28 w 511"/>
                  <a:gd name="T23" fmla="*/ 5 h 405"/>
                  <a:gd name="T24" fmla="*/ 26 w 511"/>
                  <a:gd name="T25" fmla="*/ 3 h 405"/>
                  <a:gd name="T26" fmla="*/ 23 w 511"/>
                  <a:gd name="T27" fmla="*/ 2 h 405"/>
                  <a:gd name="T28" fmla="*/ 20 w 511"/>
                  <a:gd name="T29" fmla="*/ 1 h 405"/>
                  <a:gd name="T30" fmla="*/ 17 w 511"/>
                  <a:gd name="T31" fmla="*/ 1 h 405"/>
                  <a:gd name="T32" fmla="*/ 14 w 511"/>
                  <a:gd name="T33" fmla="*/ 1 h 405"/>
                  <a:gd name="T34" fmla="*/ 11 w 511"/>
                  <a:gd name="T35" fmla="*/ 1 h 405"/>
                  <a:gd name="T36" fmla="*/ 8 w 511"/>
                  <a:gd name="T37" fmla="*/ 2 h 405"/>
                  <a:gd name="T38" fmla="*/ 5 w 511"/>
                  <a:gd name="T39" fmla="*/ 3 h 405"/>
                  <a:gd name="T40" fmla="*/ 3 w 511"/>
                  <a:gd name="T41" fmla="*/ 5 h 405"/>
                  <a:gd name="T42" fmla="*/ 1 w 511"/>
                  <a:gd name="T43" fmla="*/ 7 h 405"/>
                  <a:gd name="T44" fmla="*/ 0 w 511"/>
                  <a:gd name="T45" fmla="*/ 9 h 405"/>
                  <a:gd name="T46" fmla="*/ 0 w 511"/>
                  <a:gd name="T47" fmla="*/ 12 h 405"/>
                  <a:gd name="T48" fmla="*/ 0 w 511"/>
                  <a:gd name="T49" fmla="*/ 14 h 405"/>
                  <a:gd name="T50" fmla="*/ 0 w 511"/>
                  <a:gd name="T51" fmla="*/ 17 h 405"/>
                  <a:gd name="T52" fmla="*/ 1 w 511"/>
                  <a:gd name="T53" fmla="*/ 19 h 405"/>
                  <a:gd name="T54" fmla="*/ 3 w 511"/>
                  <a:gd name="T55" fmla="*/ 21 h 405"/>
                  <a:gd name="T56" fmla="*/ 5 w 511"/>
                  <a:gd name="T57" fmla="*/ 23 h 405"/>
                  <a:gd name="T58" fmla="*/ 8 w 511"/>
                  <a:gd name="T59" fmla="*/ 24 h 405"/>
                  <a:gd name="T60" fmla="*/ 11 w 511"/>
                  <a:gd name="T61" fmla="*/ 25 h 405"/>
                  <a:gd name="T62" fmla="*/ 14 w 511"/>
                  <a:gd name="T63" fmla="*/ 26 h 40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1"/>
                  <a:gd name="T97" fmla="*/ 0 h 405"/>
                  <a:gd name="T98" fmla="*/ 511 w 511"/>
                  <a:gd name="T99" fmla="*/ 405 h 40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1" h="405">
                    <a:moveTo>
                      <a:pt x="256" y="405"/>
                    </a:moveTo>
                    <a:lnTo>
                      <a:pt x="282" y="404"/>
                    </a:lnTo>
                    <a:lnTo>
                      <a:pt x="308" y="401"/>
                    </a:lnTo>
                    <a:lnTo>
                      <a:pt x="332" y="396"/>
                    </a:lnTo>
                    <a:lnTo>
                      <a:pt x="355" y="389"/>
                    </a:lnTo>
                    <a:lnTo>
                      <a:pt x="378" y="381"/>
                    </a:lnTo>
                    <a:lnTo>
                      <a:pt x="399" y="371"/>
                    </a:lnTo>
                    <a:lnTo>
                      <a:pt x="418" y="359"/>
                    </a:lnTo>
                    <a:lnTo>
                      <a:pt x="437" y="346"/>
                    </a:lnTo>
                    <a:lnTo>
                      <a:pt x="453" y="331"/>
                    </a:lnTo>
                    <a:lnTo>
                      <a:pt x="468" y="316"/>
                    </a:lnTo>
                    <a:lnTo>
                      <a:pt x="481" y="299"/>
                    </a:lnTo>
                    <a:lnTo>
                      <a:pt x="491" y="282"/>
                    </a:lnTo>
                    <a:lnTo>
                      <a:pt x="499" y="263"/>
                    </a:lnTo>
                    <a:lnTo>
                      <a:pt x="506" y="244"/>
                    </a:lnTo>
                    <a:lnTo>
                      <a:pt x="509" y="223"/>
                    </a:lnTo>
                    <a:lnTo>
                      <a:pt x="511" y="202"/>
                    </a:lnTo>
                    <a:lnTo>
                      <a:pt x="509" y="182"/>
                    </a:lnTo>
                    <a:lnTo>
                      <a:pt x="506" y="162"/>
                    </a:lnTo>
                    <a:lnTo>
                      <a:pt x="499" y="143"/>
                    </a:lnTo>
                    <a:lnTo>
                      <a:pt x="491" y="124"/>
                    </a:lnTo>
                    <a:lnTo>
                      <a:pt x="481" y="106"/>
                    </a:lnTo>
                    <a:lnTo>
                      <a:pt x="468" y="90"/>
                    </a:lnTo>
                    <a:lnTo>
                      <a:pt x="453" y="73"/>
                    </a:lnTo>
                    <a:lnTo>
                      <a:pt x="437" y="60"/>
                    </a:lnTo>
                    <a:lnTo>
                      <a:pt x="418" y="46"/>
                    </a:lnTo>
                    <a:lnTo>
                      <a:pt x="399" y="34"/>
                    </a:lnTo>
                    <a:lnTo>
                      <a:pt x="378" y="24"/>
                    </a:lnTo>
                    <a:lnTo>
                      <a:pt x="355" y="16"/>
                    </a:lnTo>
                    <a:lnTo>
                      <a:pt x="332" y="9"/>
                    </a:lnTo>
                    <a:lnTo>
                      <a:pt x="308" y="4"/>
                    </a:lnTo>
                    <a:lnTo>
                      <a:pt x="282" y="1"/>
                    </a:lnTo>
                    <a:lnTo>
                      <a:pt x="256" y="0"/>
                    </a:lnTo>
                    <a:lnTo>
                      <a:pt x="229" y="1"/>
                    </a:lnTo>
                    <a:lnTo>
                      <a:pt x="204" y="4"/>
                    </a:lnTo>
                    <a:lnTo>
                      <a:pt x="180" y="9"/>
                    </a:lnTo>
                    <a:lnTo>
                      <a:pt x="156" y="16"/>
                    </a:lnTo>
                    <a:lnTo>
                      <a:pt x="134" y="24"/>
                    </a:lnTo>
                    <a:lnTo>
                      <a:pt x="113" y="34"/>
                    </a:lnTo>
                    <a:lnTo>
                      <a:pt x="93" y="46"/>
                    </a:lnTo>
                    <a:lnTo>
                      <a:pt x="75" y="60"/>
                    </a:lnTo>
                    <a:lnTo>
                      <a:pt x="59" y="73"/>
                    </a:lnTo>
                    <a:lnTo>
                      <a:pt x="44" y="90"/>
                    </a:lnTo>
                    <a:lnTo>
                      <a:pt x="31" y="106"/>
                    </a:lnTo>
                    <a:lnTo>
                      <a:pt x="20" y="124"/>
                    </a:lnTo>
                    <a:lnTo>
                      <a:pt x="11" y="143"/>
                    </a:lnTo>
                    <a:lnTo>
                      <a:pt x="5" y="162"/>
                    </a:lnTo>
                    <a:lnTo>
                      <a:pt x="1" y="182"/>
                    </a:lnTo>
                    <a:lnTo>
                      <a:pt x="0" y="202"/>
                    </a:lnTo>
                    <a:lnTo>
                      <a:pt x="1" y="223"/>
                    </a:lnTo>
                    <a:lnTo>
                      <a:pt x="5" y="244"/>
                    </a:lnTo>
                    <a:lnTo>
                      <a:pt x="11" y="263"/>
                    </a:lnTo>
                    <a:lnTo>
                      <a:pt x="20" y="282"/>
                    </a:lnTo>
                    <a:lnTo>
                      <a:pt x="31" y="299"/>
                    </a:lnTo>
                    <a:lnTo>
                      <a:pt x="44" y="316"/>
                    </a:lnTo>
                    <a:lnTo>
                      <a:pt x="59" y="331"/>
                    </a:lnTo>
                    <a:lnTo>
                      <a:pt x="75" y="346"/>
                    </a:lnTo>
                    <a:lnTo>
                      <a:pt x="93" y="359"/>
                    </a:lnTo>
                    <a:lnTo>
                      <a:pt x="113" y="371"/>
                    </a:lnTo>
                    <a:lnTo>
                      <a:pt x="134" y="381"/>
                    </a:lnTo>
                    <a:lnTo>
                      <a:pt x="156" y="389"/>
                    </a:lnTo>
                    <a:lnTo>
                      <a:pt x="180" y="396"/>
                    </a:lnTo>
                    <a:lnTo>
                      <a:pt x="204" y="401"/>
                    </a:lnTo>
                    <a:lnTo>
                      <a:pt x="229" y="404"/>
                    </a:lnTo>
                    <a:lnTo>
                      <a:pt x="256" y="405"/>
                    </a:lnTo>
                    <a:close/>
                  </a:path>
                </a:pathLst>
              </a:custGeom>
              <a:solidFill>
                <a:srgbClr val="EAF2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42"/>
              <p:cNvSpPr>
                <a:spLocks/>
              </p:cNvSpPr>
              <p:nvPr/>
            </p:nvSpPr>
            <p:spPr bwMode="auto">
              <a:xfrm>
                <a:off x="2617" y="1866"/>
                <a:ext cx="251" cy="198"/>
              </a:xfrm>
              <a:custGeom>
                <a:avLst/>
                <a:gdLst>
                  <a:gd name="T0" fmla="*/ 18 w 501"/>
                  <a:gd name="T1" fmla="*/ 24 h 398"/>
                  <a:gd name="T2" fmla="*/ 21 w 501"/>
                  <a:gd name="T3" fmla="*/ 24 h 398"/>
                  <a:gd name="T4" fmla="*/ 24 w 501"/>
                  <a:gd name="T5" fmla="*/ 23 h 398"/>
                  <a:gd name="T6" fmla="*/ 26 w 501"/>
                  <a:gd name="T7" fmla="*/ 22 h 398"/>
                  <a:gd name="T8" fmla="*/ 28 w 501"/>
                  <a:gd name="T9" fmla="*/ 20 h 398"/>
                  <a:gd name="T10" fmla="*/ 30 w 501"/>
                  <a:gd name="T11" fmla="*/ 18 h 398"/>
                  <a:gd name="T12" fmla="*/ 31 w 501"/>
                  <a:gd name="T13" fmla="*/ 16 h 398"/>
                  <a:gd name="T14" fmla="*/ 32 w 501"/>
                  <a:gd name="T15" fmla="*/ 13 h 398"/>
                  <a:gd name="T16" fmla="*/ 32 w 501"/>
                  <a:gd name="T17" fmla="*/ 11 h 398"/>
                  <a:gd name="T18" fmla="*/ 31 w 501"/>
                  <a:gd name="T19" fmla="*/ 8 h 398"/>
                  <a:gd name="T20" fmla="*/ 30 w 501"/>
                  <a:gd name="T21" fmla="*/ 6 h 398"/>
                  <a:gd name="T22" fmla="*/ 28 w 501"/>
                  <a:gd name="T23" fmla="*/ 4 h 398"/>
                  <a:gd name="T24" fmla="*/ 26 w 501"/>
                  <a:gd name="T25" fmla="*/ 2 h 398"/>
                  <a:gd name="T26" fmla="*/ 24 w 501"/>
                  <a:gd name="T27" fmla="*/ 1 h 398"/>
                  <a:gd name="T28" fmla="*/ 21 w 501"/>
                  <a:gd name="T29" fmla="*/ 0 h 398"/>
                  <a:gd name="T30" fmla="*/ 18 w 501"/>
                  <a:gd name="T31" fmla="*/ 0 h 398"/>
                  <a:gd name="T32" fmla="*/ 15 w 501"/>
                  <a:gd name="T33" fmla="*/ 0 h 398"/>
                  <a:gd name="T34" fmla="*/ 11 w 501"/>
                  <a:gd name="T35" fmla="*/ 0 h 398"/>
                  <a:gd name="T36" fmla="*/ 9 w 501"/>
                  <a:gd name="T37" fmla="*/ 1 h 398"/>
                  <a:gd name="T38" fmla="*/ 6 w 501"/>
                  <a:gd name="T39" fmla="*/ 2 h 398"/>
                  <a:gd name="T40" fmla="*/ 4 w 501"/>
                  <a:gd name="T41" fmla="*/ 4 h 398"/>
                  <a:gd name="T42" fmla="*/ 2 w 501"/>
                  <a:gd name="T43" fmla="*/ 6 h 398"/>
                  <a:gd name="T44" fmla="*/ 1 w 501"/>
                  <a:gd name="T45" fmla="*/ 8 h 398"/>
                  <a:gd name="T46" fmla="*/ 1 w 501"/>
                  <a:gd name="T47" fmla="*/ 11 h 398"/>
                  <a:gd name="T48" fmla="*/ 1 w 501"/>
                  <a:gd name="T49" fmla="*/ 13 h 398"/>
                  <a:gd name="T50" fmla="*/ 1 w 501"/>
                  <a:gd name="T51" fmla="*/ 16 h 398"/>
                  <a:gd name="T52" fmla="*/ 2 w 501"/>
                  <a:gd name="T53" fmla="*/ 18 h 398"/>
                  <a:gd name="T54" fmla="*/ 4 w 501"/>
                  <a:gd name="T55" fmla="*/ 20 h 398"/>
                  <a:gd name="T56" fmla="*/ 6 w 501"/>
                  <a:gd name="T57" fmla="*/ 22 h 398"/>
                  <a:gd name="T58" fmla="*/ 9 w 501"/>
                  <a:gd name="T59" fmla="*/ 23 h 398"/>
                  <a:gd name="T60" fmla="*/ 11 w 501"/>
                  <a:gd name="T61" fmla="*/ 24 h 398"/>
                  <a:gd name="T62" fmla="*/ 15 w 501"/>
                  <a:gd name="T63" fmla="*/ 24 h 3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1"/>
                  <a:gd name="T97" fmla="*/ 0 h 398"/>
                  <a:gd name="T98" fmla="*/ 501 w 501"/>
                  <a:gd name="T99" fmla="*/ 398 h 3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1" h="398">
                    <a:moveTo>
                      <a:pt x="251" y="398"/>
                    </a:moveTo>
                    <a:lnTo>
                      <a:pt x="276" y="397"/>
                    </a:lnTo>
                    <a:lnTo>
                      <a:pt x="302" y="394"/>
                    </a:lnTo>
                    <a:lnTo>
                      <a:pt x="326" y="388"/>
                    </a:lnTo>
                    <a:lnTo>
                      <a:pt x="349" y="382"/>
                    </a:lnTo>
                    <a:lnTo>
                      <a:pt x="371" y="374"/>
                    </a:lnTo>
                    <a:lnTo>
                      <a:pt x="390" y="364"/>
                    </a:lnTo>
                    <a:lnTo>
                      <a:pt x="410" y="353"/>
                    </a:lnTo>
                    <a:lnTo>
                      <a:pt x="428" y="339"/>
                    </a:lnTo>
                    <a:lnTo>
                      <a:pt x="443" y="325"/>
                    </a:lnTo>
                    <a:lnTo>
                      <a:pt x="458" y="310"/>
                    </a:lnTo>
                    <a:lnTo>
                      <a:pt x="471" y="294"/>
                    </a:lnTo>
                    <a:lnTo>
                      <a:pt x="481" y="277"/>
                    </a:lnTo>
                    <a:lnTo>
                      <a:pt x="489" y="258"/>
                    </a:lnTo>
                    <a:lnTo>
                      <a:pt x="496" y="239"/>
                    </a:lnTo>
                    <a:lnTo>
                      <a:pt x="500" y="219"/>
                    </a:lnTo>
                    <a:lnTo>
                      <a:pt x="501" y="198"/>
                    </a:lnTo>
                    <a:lnTo>
                      <a:pt x="500" y="178"/>
                    </a:lnTo>
                    <a:lnTo>
                      <a:pt x="496" y="158"/>
                    </a:lnTo>
                    <a:lnTo>
                      <a:pt x="489" y="140"/>
                    </a:lnTo>
                    <a:lnTo>
                      <a:pt x="481" y="121"/>
                    </a:lnTo>
                    <a:lnTo>
                      <a:pt x="471" y="104"/>
                    </a:lnTo>
                    <a:lnTo>
                      <a:pt x="458" y="88"/>
                    </a:lnTo>
                    <a:lnTo>
                      <a:pt x="443" y="73"/>
                    </a:lnTo>
                    <a:lnTo>
                      <a:pt x="428" y="58"/>
                    </a:lnTo>
                    <a:lnTo>
                      <a:pt x="410" y="45"/>
                    </a:lnTo>
                    <a:lnTo>
                      <a:pt x="390" y="34"/>
                    </a:lnTo>
                    <a:lnTo>
                      <a:pt x="371" y="24"/>
                    </a:lnTo>
                    <a:lnTo>
                      <a:pt x="349" y="16"/>
                    </a:lnTo>
                    <a:lnTo>
                      <a:pt x="326" y="10"/>
                    </a:lnTo>
                    <a:lnTo>
                      <a:pt x="302" y="4"/>
                    </a:lnTo>
                    <a:lnTo>
                      <a:pt x="276" y="1"/>
                    </a:lnTo>
                    <a:lnTo>
                      <a:pt x="251" y="0"/>
                    </a:lnTo>
                    <a:lnTo>
                      <a:pt x="225" y="1"/>
                    </a:lnTo>
                    <a:lnTo>
                      <a:pt x="200" y="4"/>
                    </a:lnTo>
                    <a:lnTo>
                      <a:pt x="176" y="10"/>
                    </a:lnTo>
                    <a:lnTo>
                      <a:pt x="153" y="16"/>
                    </a:lnTo>
                    <a:lnTo>
                      <a:pt x="131" y="24"/>
                    </a:lnTo>
                    <a:lnTo>
                      <a:pt x="110" y="34"/>
                    </a:lnTo>
                    <a:lnTo>
                      <a:pt x="91" y="45"/>
                    </a:lnTo>
                    <a:lnTo>
                      <a:pt x="73" y="58"/>
                    </a:lnTo>
                    <a:lnTo>
                      <a:pt x="57" y="73"/>
                    </a:lnTo>
                    <a:lnTo>
                      <a:pt x="42" y="88"/>
                    </a:lnTo>
                    <a:lnTo>
                      <a:pt x="30" y="104"/>
                    </a:lnTo>
                    <a:lnTo>
                      <a:pt x="19" y="121"/>
                    </a:lnTo>
                    <a:lnTo>
                      <a:pt x="11" y="140"/>
                    </a:lnTo>
                    <a:lnTo>
                      <a:pt x="4" y="158"/>
                    </a:lnTo>
                    <a:lnTo>
                      <a:pt x="1" y="178"/>
                    </a:lnTo>
                    <a:lnTo>
                      <a:pt x="0" y="198"/>
                    </a:lnTo>
                    <a:lnTo>
                      <a:pt x="1" y="219"/>
                    </a:lnTo>
                    <a:lnTo>
                      <a:pt x="4" y="239"/>
                    </a:lnTo>
                    <a:lnTo>
                      <a:pt x="11" y="258"/>
                    </a:lnTo>
                    <a:lnTo>
                      <a:pt x="19" y="277"/>
                    </a:lnTo>
                    <a:lnTo>
                      <a:pt x="30" y="294"/>
                    </a:lnTo>
                    <a:lnTo>
                      <a:pt x="42" y="310"/>
                    </a:lnTo>
                    <a:lnTo>
                      <a:pt x="57" y="325"/>
                    </a:lnTo>
                    <a:lnTo>
                      <a:pt x="73" y="339"/>
                    </a:lnTo>
                    <a:lnTo>
                      <a:pt x="91" y="353"/>
                    </a:lnTo>
                    <a:lnTo>
                      <a:pt x="110" y="364"/>
                    </a:lnTo>
                    <a:lnTo>
                      <a:pt x="131" y="374"/>
                    </a:lnTo>
                    <a:lnTo>
                      <a:pt x="153" y="382"/>
                    </a:lnTo>
                    <a:lnTo>
                      <a:pt x="176" y="388"/>
                    </a:lnTo>
                    <a:lnTo>
                      <a:pt x="200" y="394"/>
                    </a:lnTo>
                    <a:lnTo>
                      <a:pt x="225" y="397"/>
                    </a:lnTo>
                    <a:lnTo>
                      <a:pt x="251" y="398"/>
                    </a:lnTo>
                    <a:close/>
                  </a:path>
                </a:pathLst>
              </a:custGeom>
              <a:solidFill>
                <a:srgbClr val="EFF7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43"/>
              <p:cNvSpPr>
                <a:spLocks/>
              </p:cNvSpPr>
              <p:nvPr/>
            </p:nvSpPr>
            <p:spPr bwMode="auto">
              <a:xfrm>
                <a:off x="2620" y="1867"/>
                <a:ext cx="246" cy="195"/>
              </a:xfrm>
              <a:custGeom>
                <a:avLst/>
                <a:gdLst>
                  <a:gd name="T0" fmla="*/ 17 w 492"/>
                  <a:gd name="T1" fmla="*/ 25 h 389"/>
                  <a:gd name="T2" fmla="*/ 20 w 492"/>
                  <a:gd name="T3" fmla="*/ 24 h 389"/>
                  <a:gd name="T4" fmla="*/ 23 w 492"/>
                  <a:gd name="T5" fmla="*/ 23 h 389"/>
                  <a:gd name="T6" fmla="*/ 26 w 492"/>
                  <a:gd name="T7" fmla="*/ 22 h 389"/>
                  <a:gd name="T8" fmla="*/ 28 w 492"/>
                  <a:gd name="T9" fmla="*/ 20 h 389"/>
                  <a:gd name="T10" fmla="*/ 29 w 492"/>
                  <a:gd name="T11" fmla="*/ 18 h 389"/>
                  <a:gd name="T12" fmla="*/ 31 w 492"/>
                  <a:gd name="T13" fmla="*/ 16 h 389"/>
                  <a:gd name="T14" fmla="*/ 31 w 492"/>
                  <a:gd name="T15" fmla="*/ 14 h 389"/>
                  <a:gd name="T16" fmla="*/ 31 w 492"/>
                  <a:gd name="T17" fmla="*/ 11 h 389"/>
                  <a:gd name="T18" fmla="*/ 31 w 492"/>
                  <a:gd name="T19" fmla="*/ 9 h 389"/>
                  <a:gd name="T20" fmla="*/ 29 w 492"/>
                  <a:gd name="T21" fmla="*/ 7 h 389"/>
                  <a:gd name="T22" fmla="*/ 28 w 492"/>
                  <a:gd name="T23" fmla="*/ 5 h 389"/>
                  <a:gd name="T24" fmla="*/ 26 w 492"/>
                  <a:gd name="T25" fmla="*/ 3 h 389"/>
                  <a:gd name="T26" fmla="*/ 23 w 492"/>
                  <a:gd name="T27" fmla="*/ 2 h 389"/>
                  <a:gd name="T28" fmla="*/ 20 w 492"/>
                  <a:gd name="T29" fmla="*/ 1 h 389"/>
                  <a:gd name="T30" fmla="*/ 17 w 492"/>
                  <a:gd name="T31" fmla="*/ 1 h 389"/>
                  <a:gd name="T32" fmla="*/ 14 w 492"/>
                  <a:gd name="T33" fmla="*/ 1 h 389"/>
                  <a:gd name="T34" fmla="*/ 11 w 492"/>
                  <a:gd name="T35" fmla="*/ 1 h 389"/>
                  <a:gd name="T36" fmla="*/ 9 w 492"/>
                  <a:gd name="T37" fmla="*/ 2 h 389"/>
                  <a:gd name="T38" fmla="*/ 6 w 492"/>
                  <a:gd name="T39" fmla="*/ 3 h 389"/>
                  <a:gd name="T40" fmla="*/ 4 w 492"/>
                  <a:gd name="T41" fmla="*/ 5 h 389"/>
                  <a:gd name="T42" fmla="*/ 2 w 492"/>
                  <a:gd name="T43" fmla="*/ 7 h 389"/>
                  <a:gd name="T44" fmla="*/ 1 w 492"/>
                  <a:gd name="T45" fmla="*/ 9 h 389"/>
                  <a:gd name="T46" fmla="*/ 1 w 492"/>
                  <a:gd name="T47" fmla="*/ 11 h 389"/>
                  <a:gd name="T48" fmla="*/ 1 w 492"/>
                  <a:gd name="T49" fmla="*/ 14 h 389"/>
                  <a:gd name="T50" fmla="*/ 1 w 492"/>
                  <a:gd name="T51" fmla="*/ 16 h 389"/>
                  <a:gd name="T52" fmla="*/ 2 w 492"/>
                  <a:gd name="T53" fmla="*/ 18 h 389"/>
                  <a:gd name="T54" fmla="*/ 4 w 492"/>
                  <a:gd name="T55" fmla="*/ 20 h 389"/>
                  <a:gd name="T56" fmla="*/ 6 w 492"/>
                  <a:gd name="T57" fmla="*/ 22 h 389"/>
                  <a:gd name="T58" fmla="*/ 9 w 492"/>
                  <a:gd name="T59" fmla="*/ 23 h 389"/>
                  <a:gd name="T60" fmla="*/ 11 w 492"/>
                  <a:gd name="T61" fmla="*/ 24 h 389"/>
                  <a:gd name="T62" fmla="*/ 14 w 492"/>
                  <a:gd name="T63" fmla="*/ 25 h 3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92"/>
                  <a:gd name="T97" fmla="*/ 0 h 389"/>
                  <a:gd name="T98" fmla="*/ 492 w 492"/>
                  <a:gd name="T99" fmla="*/ 389 h 3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92" h="389">
                    <a:moveTo>
                      <a:pt x="247" y="389"/>
                    </a:moveTo>
                    <a:lnTo>
                      <a:pt x="272" y="388"/>
                    </a:lnTo>
                    <a:lnTo>
                      <a:pt x="296" y="386"/>
                    </a:lnTo>
                    <a:lnTo>
                      <a:pt x="319" y="380"/>
                    </a:lnTo>
                    <a:lnTo>
                      <a:pt x="342" y="374"/>
                    </a:lnTo>
                    <a:lnTo>
                      <a:pt x="364" y="366"/>
                    </a:lnTo>
                    <a:lnTo>
                      <a:pt x="384" y="356"/>
                    </a:lnTo>
                    <a:lnTo>
                      <a:pt x="404" y="345"/>
                    </a:lnTo>
                    <a:lnTo>
                      <a:pt x="421" y="333"/>
                    </a:lnTo>
                    <a:lnTo>
                      <a:pt x="436" y="319"/>
                    </a:lnTo>
                    <a:lnTo>
                      <a:pt x="451" y="304"/>
                    </a:lnTo>
                    <a:lnTo>
                      <a:pt x="462" y="288"/>
                    </a:lnTo>
                    <a:lnTo>
                      <a:pt x="473" y="270"/>
                    </a:lnTo>
                    <a:lnTo>
                      <a:pt x="481" y="253"/>
                    </a:lnTo>
                    <a:lnTo>
                      <a:pt x="488" y="234"/>
                    </a:lnTo>
                    <a:lnTo>
                      <a:pt x="491" y="214"/>
                    </a:lnTo>
                    <a:lnTo>
                      <a:pt x="492" y="194"/>
                    </a:lnTo>
                    <a:lnTo>
                      <a:pt x="491" y="175"/>
                    </a:lnTo>
                    <a:lnTo>
                      <a:pt x="488" y="155"/>
                    </a:lnTo>
                    <a:lnTo>
                      <a:pt x="481" y="137"/>
                    </a:lnTo>
                    <a:lnTo>
                      <a:pt x="473" y="118"/>
                    </a:lnTo>
                    <a:lnTo>
                      <a:pt x="462" y="102"/>
                    </a:lnTo>
                    <a:lnTo>
                      <a:pt x="451" y="86"/>
                    </a:lnTo>
                    <a:lnTo>
                      <a:pt x="436" y="71"/>
                    </a:lnTo>
                    <a:lnTo>
                      <a:pt x="421" y="57"/>
                    </a:lnTo>
                    <a:lnTo>
                      <a:pt x="404" y="45"/>
                    </a:lnTo>
                    <a:lnTo>
                      <a:pt x="384" y="33"/>
                    </a:lnTo>
                    <a:lnTo>
                      <a:pt x="364" y="23"/>
                    </a:lnTo>
                    <a:lnTo>
                      <a:pt x="342" y="15"/>
                    </a:lnTo>
                    <a:lnTo>
                      <a:pt x="319" y="9"/>
                    </a:lnTo>
                    <a:lnTo>
                      <a:pt x="296" y="3"/>
                    </a:lnTo>
                    <a:lnTo>
                      <a:pt x="272" y="1"/>
                    </a:lnTo>
                    <a:lnTo>
                      <a:pt x="247" y="0"/>
                    </a:lnTo>
                    <a:lnTo>
                      <a:pt x="221" y="1"/>
                    </a:lnTo>
                    <a:lnTo>
                      <a:pt x="197" y="3"/>
                    </a:lnTo>
                    <a:lnTo>
                      <a:pt x="173" y="9"/>
                    </a:lnTo>
                    <a:lnTo>
                      <a:pt x="151" y="15"/>
                    </a:lnTo>
                    <a:lnTo>
                      <a:pt x="129" y="23"/>
                    </a:lnTo>
                    <a:lnTo>
                      <a:pt x="108" y="33"/>
                    </a:lnTo>
                    <a:lnTo>
                      <a:pt x="90" y="45"/>
                    </a:lnTo>
                    <a:lnTo>
                      <a:pt x="73" y="57"/>
                    </a:lnTo>
                    <a:lnTo>
                      <a:pt x="57" y="71"/>
                    </a:lnTo>
                    <a:lnTo>
                      <a:pt x="43" y="86"/>
                    </a:lnTo>
                    <a:lnTo>
                      <a:pt x="30" y="102"/>
                    </a:lnTo>
                    <a:lnTo>
                      <a:pt x="20" y="118"/>
                    </a:lnTo>
                    <a:lnTo>
                      <a:pt x="12" y="137"/>
                    </a:lnTo>
                    <a:lnTo>
                      <a:pt x="5" y="155"/>
                    </a:lnTo>
                    <a:lnTo>
                      <a:pt x="1" y="175"/>
                    </a:lnTo>
                    <a:lnTo>
                      <a:pt x="0" y="194"/>
                    </a:lnTo>
                    <a:lnTo>
                      <a:pt x="1" y="214"/>
                    </a:lnTo>
                    <a:lnTo>
                      <a:pt x="5" y="234"/>
                    </a:lnTo>
                    <a:lnTo>
                      <a:pt x="12" y="253"/>
                    </a:lnTo>
                    <a:lnTo>
                      <a:pt x="20" y="270"/>
                    </a:lnTo>
                    <a:lnTo>
                      <a:pt x="30" y="288"/>
                    </a:lnTo>
                    <a:lnTo>
                      <a:pt x="43" y="304"/>
                    </a:lnTo>
                    <a:lnTo>
                      <a:pt x="57" y="319"/>
                    </a:lnTo>
                    <a:lnTo>
                      <a:pt x="73" y="333"/>
                    </a:lnTo>
                    <a:lnTo>
                      <a:pt x="90" y="345"/>
                    </a:lnTo>
                    <a:lnTo>
                      <a:pt x="108" y="356"/>
                    </a:lnTo>
                    <a:lnTo>
                      <a:pt x="129" y="366"/>
                    </a:lnTo>
                    <a:lnTo>
                      <a:pt x="151" y="374"/>
                    </a:lnTo>
                    <a:lnTo>
                      <a:pt x="173" y="380"/>
                    </a:lnTo>
                    <a:lnTo>
                      <a:pt x="197" y="386"/>
                    </a:lnTo>
                    <a:lnTo>
                      <a:pt x="221" y="388"/>
                    </a:lnTo>
                    <a:lnTo>
                      <a:pt x="247" y="389"/>
                    </a:lnTo>
                    <a:close/>
                  </a:path>
                </a:pathLst>
              </a:custGeom>
              <a:solidFill>
                <a:srgbClr val="F9FC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44"/>
              <p:cNvSpPr>
                <a:spLocks/>
              </p:cNvSpPr>
              <p:nvPr/>
            </p:nvSpPr>
            <p:spPr bwMode="auto">
              <a:xfrm>
                <a:off x="2622" y="1870"/>
                <a:ext cx="241" cy="190"/>
              </a:xfrm>
              <a:custGeom>
                <a:avLst/>
                <a:gdLst>
                  <a:gd name="T0" fmla="*/ 17 w 481"/>
                  <a:gd name="T1" fmla="*/ 23 h 382"/>
                  <a:gd name="T2" fmla="*/ 20 w 481"/>
                  <a:gd name="T3" fmla="*/ 23 h 382"/>
                  <a:gd name="T4" fmla="*/ 23 w 481"/>
                  <a:gd name="T5" fmla="*/ 22 h 382"/>
                  <a:gd name="T6" fmla="*/ 25 w 481"/>
                  <a:gd name="T7" fmla="*/ 21 h 382"/>
                  <a:gd name="T8" fmla="*/ 27 w 481"/>
                  <a:gd name="T9" fmla="*/ 19 h 382"/>
                  <a:gd name="T10" fmla="*/ 29 w 481"/>
                  <a:gd name="T11" fmla="*/ 17 h 382"/>
                  <a:gd name="T12" fmla="*/ 30 w 481"/>
                  <a:gd name="T13" fmla="*/ 15 h 382"/>
                  <a:gd name="T14" fmla="*/ 30 w 481"/>
                  <a:gd name="T15" fmla="*/ 13 h 382"/>
                  <a:gd name="T16" fmla="*/ 30 w 481"/>
                  <a:gd name="T17" fmla="*/ 10 h 382"/>
                  <a:gd name="T18" fmla="*/ 30 w 481"/>
                  <a:gd name="T19" fmla="*/ 8 h 382"/>
                  <a:gd name="T20" fmla="*/ 29 w 481"/>
                  <a:gd name="T21" fmla="*/ 6 h 382"/>
                  <a:gd name="T22" fmla="*/ 27 w 481"/>
                  <a:gd name="T23" fmla="*/ 4 h 382"/>
                  <a:gd name="T24" fmla="*/ 25 w 481"/>
                  <a:gd name="T25" fmla="*/ 2 h 382"/>
                  <a:gd name="T26" fmla="*/ 23 w 481"/>
                  <a:gd name="T27" fmla="*/ 1 h 382"/>
                  <a:gd name="T28" fmla="*/ 20 w 481"/>
                  <a:gd name="T29" fmla="*/ 0 h 382"/>
                  <a:gd name="T30" fmla="*/ 17 w 481"/>
                  <a:gd name="T31" fmla="*/ 0 h 382"/>
                  <a:gd name="T32" fmla="*/ 14 w 481"/>
                  <a:gd name="T33" fmla="*/ 0 h 382"/>
                  <a:gd name="T34" fmla="*/ 11 w 481"/>
                  <a:gd name="T35" fmla="*/ 0 h 382"/>
                  <a:gd name="T36" fmla="*/ 8 w 481"/>
                  <a:gd name="T37" fmla="*/ 1 h 382"/>
                  <a:gd name="T38" fmla="*/ 6 w 481"/>
                  <a:gd name="T39" fmla="*/ 2 h 382"/>
                  <a:gd name="T40" fmla="*/ 4 w 481"/>
                  <a:gd name="T41" fmla="*/ 4 h 382"/>
                  <a:gd name="T42" fmla="*/ 2 w 481"/>
                  <a:gd name="T43" fmla="*/ 6 h 382"/>
                  <a:gd name="T44" fmla="*/ 1 w 481"/>
                  <a:gd name="T45" fmla="*/ 8 h 382"/>
                  <a:gd name="T46" fmla="*/ 1 w 481"/>
                  <a:gd name="T47" fmla="*/ 10 h 382"/>
                  <a:gd name="T48" fmla="*/ 1 w 481"/>
                  <a:gd name="T49" fmla="*/ 13 h 382"/>
                  <a:gd name="T50" fmla="*/ 1 w 481"/>
                  <a:gd name="T51" fmla="*/ 15 h 382"/>
                  <a:gd name="T52" fmla="*/ 2 w 481"/>
                  <a:gd name="T53" fmla="*/ 17 h 382"/>
                  <a:gd name="T54" fmla="*/ 4 w 481"/>
                  <a:gd name="T55" fmla="*/ 19 h 382"/>
                  <a:gd name="T56" fmla="*/ 6 w 481"/>
                  <a:gd name="T57" fmla="*/ 21 h 382"/>
                  <a:gd name="T58" fmla="*/ 8 w 481"/>
                  <a:gd name="T59" fmla="*/ 22 h 382"/>
                  <a:gd name="T60" fmla="*/ 11 w 481"/>
                  <a:gd name="T61" fmla="*/ 23 h 382"/>
                  <a:gd name="T62" fmla="*/ 14 w 481"/>
                  <a:gd name="T63" fmla="*/ 23 h 3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81"/>
                  <a:gd name="T97" fmla="*/ 0 h 382"/>
                  <a:gd name="T98" fmla="*/ 481 w 481"/>
                  <a:gd name="T99" fmla="*/ 382 h 3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81" h="382">
                    <a:moveTo>
                      <a:pt x="241" y="382"/>
                    </a:moveTo>
                    <a:lnTo>
                      <a:pt x="265" y="380"/>
                    </a:lnTo>
                    <a:lnTo>
                      <a:pt x="289" y="378"/>
                    </a:lnTo>
                    <a:lnTo>
                      <a:pt x="312" y="374"/>
                    </a:lnTo>
                    <a:lnTo>
                      <a:pt x="334" y="367"/>
                    </a:lnTo>
                    <a:lnTo>
                      <a:pt x="355" y="359"/>
                    </a:lnTo>
                    <a:lnTo>
                      <a:pt x="375" y="349"/>
                    </a:lnTo>
                    <a:lnTo>
                      <a:pt x="393" y="338"/>
                    </a:lnTo>
                    <a:lnTo>
                      <a:pt x="410" y="325"/>
                    </a:lnTo>
                    <a:lnTo>
                      <a:pt x="426" y="313"/>
                    </a:lnTo>
                    <a:lnTo>
                      <a:pt x="440" y="298"/>
                    </a:lnTo>
                    <a:lnTo>
                      <a:pt x="452" y="281"/>
                    </a:lnTo>
                    <a:lnTo>
                      <a:pt x="462" y="265"/>
                    </a:lnTo>
                    <a:lnTo>
                      <a:pt x="470" y="247"/>
                    </a:lnTo>
                    <a:lnTo>
                      <a:pt x="476" y="230"/>
                    </a:lnTo>
                    <a:lnTo>
                      <a:pt x="479" y="210"/>
                    </a:lnTo>
                    <a:lnTo>
                      <a:pt x="481" y="190"/>
                    </a:lnTo>
                    <a:lnTo>
                      <a:pt x="479" y="171"/>
                    </a:lnTo>
                    <a:lnTo>
                      <a:pt x="476" y="152"/>
                    </a:lnTo>
                    <a:lnTo>
                      <a:pt x="470" y="134"/>
                    </a:lnTo>
                    <a:lnTo>
                      <a:pt x="462" y="117"/>
                    </a:lnTo>
                    <a:lnTo>
                      <a:pt x="452" y="99"/>
                    </a:lnTo>
                    <a:lnTo>
                      <a:pt x="440" y="84"/>
                    </a:lnTo>
                    <a:lnTo>
                      <a:pt x="426" y="69"/>
                    </a:lnTo>
                    <a:lnTo>
                      <a:pt x="410" y="56"/>
                    </a:lnTo>
                    <a:lnTo>
                      <a:pt x="393" y="44"/>
                    </a:lnTo>
                    <a:lnTo>
                      <a:pt x="375" y="33"/>
                    </a:lnTo>
                    <a:lnTo>
                      <a:pt x="355" y="23"/>
                    </a:lnTo>
                    <a:lnTo>
                      <a:pt x="334" y="15"/>
                    </a:lnTo>
                    <a:lnTo>
                      <a:pt x="312" y="8"/>
                    </a:lnTo>
                    <a:lnTo>
                      <a:pt x="289" y="4"/>
                    </a:lnTo>
                    <a:lnTo>
                      <a:pt x="265" y="2"/>
                    </a:lnTo>
                    <a:lnTo>
                      <a:pt x="241" y="0"/>
                    </a:lnTo>
                    <a:lnTo>
                      <a:pt x="217" y="2"/>
                    </a:lnTo>
                    <a:lnTo>
                      <a:pt x="192" y="4"/>
                    </a:lnTo>
                    <a:lnTo>
                      <a:pt x="169" y="8"/>
                    </a:lnTo>
                    <a:lnTo>
                      <a:pt x="147" y="15"/>
                    </a:lnTo>
                    <a:lnTo>
                      <a:pt x="127" y="23"/>
                    </a:lnTo>
                    <a:lnTo>
                      <a:pt x="106" y="33"/>
                    </a:lnTo>
                    <a:lnTo>
                      <a:pt x="88" y="44"/>
                    </a:lnTo>
                    <a:lnTo>
                      <a:pt x="70" y="56"/>
                    </a:lnTo>
                    <a:lnTo>
                      <a:pt x="55" y="69"/>
                    </a:lnTo>
                    <a:lnTo>
                      <a:pt x="41" y="84"/>
                    </a:lnTo>
                    <a:lnTo>
                      <a:pt x="29" y="99"/>
                    </a:lnTo>
                    <a:lnTo>
                      <a:pt x="18" y="117"/>
                    </a:lnTo>
                    <a:lnTo>
                      <a:pt x="10" y="134"/>
                    </a:lnTo>
                    <a:lnTo>
                      <a:pt x="5" y="152"/>
                    </a:lnTo>
                    <a:lnTo>
                      <a:pt x="1" y="171"/>
                    </a:lnTo>
                    <a:lnTo>
                      <a:pt x="0" y="190"/>
                    </a:lnTo>
                    <a:lnTo>
                      <a:pt x="1" y="210"/>
                    </a:lnTo>
                    <a:lnTo>
                      <a:pt x="5" y="230"/>
                    </a:lnTo>
                    <a:lnTo>
                      <a:pt x="10" y="247"/>
                    </a:lnTo>
                    <a:lnTo>
                      <a:pt x="18" y="265"/>
                    </a:lnTo>
                    <a:lnTo>
                      <a:pt x="29" y="281"/>
                    </a:lnTo>
                    <a:lnTo>
                      <a:pt x="41" y="298"/>
                    </a:lnTo>
                    <a:lnTo>
                      <a:pt x="55" y="313"/>
                    </a:lnTo>
                    <a:lnTo>
                      <a:pt x="70" y="325"/>
                    </a:lnTo>
                    <a:lnTo>
                      <a:pt x="88" y="338"/>
                    </a:lnTo>
                    <a:lnTo>
                      <a:pt x="106" y="349"/>
                    </a:lnTo>
                    <a:lnTo>
                      <a:pt x="127" y="359"/>
                    </a:lnTo>
                    <a:lnTo>
                      <a:pt x="147" y="367"/>
                    </a:lnTo>
                    <a:lnTo>
                      <a:pt x="169" y="374"/>
                    </a:lnTo>
                    <a:lnTo>
                      <a:pt x="192" y="378"/>
                    </a:lnTo>
                    <a:lnTo>
                      <a:pt x="217" y="380"/>
                    </a:lnTo>
                    <a:lnTo>
                      <a:pt x="241" y="3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45"/>
              <p:cNvSpPr>
                <a:spLocks/>
              </p:cNvSpPr>
              <p:nvPr/>
            </p:nvSpPr>
            <p:spPr bwMode="auto">
              <a:xfrm>
                <a:off x="2474" y="1825"/>
                <a:ext cx="297" cy="235"/>
              </a:xfrm>
              <a:custGeom>
                <a:avLst/>
                <a:gdLst>
                  <a:gd name="T0" fmla="*/ 20 w 594"/>
                  <a:gd name="T1" fmla="*/ 29 h 472"/>
                  <a:gd name="T2" fmla="*/ 24 w 594"/>
                  <a:gd name="T3" fmla="*/ 28 h 472"/>
                  <a:gd name="T4" fmla="*/ 27 w 594"/>
                  <a:gd name="T5" fmla="*/ 27 h 472"/>
                  <a:gd name="T6" fmla="*/ 30 w 594"/>
                  <a:gd name="T7" fmla="*/ 26 h 472"/>
                  <a:gd name="T8" fmla="*/ 33 w 594"/>
                  <a:gd name="T9" fmla="*/ 24 h 472"/>
                  <a:gd name="T10" fmla="*/ 35 w 594"/>
                  <a:gd name="T11" fmla="*/ 21 h 472"/>
                  <a:gd name="T12" fmla="*/ 37 w 594"/>
                  <a:gd name="T13" fmla="*/ 19 h 472"/>
                  <a:gd name="T14" fmla="*/ 37 w 594"/>
                  <a:gd name="T15" fmla="*/ 16 h 472"/>
                  <a:gd name="T16" fmla="*/ 37 w 594"/>
                  <a:gd name="T17" fmla="*/ 13 h 472"/>
                  <a:gd name="T18" fmla="*/ 37 w 594"/>
                  <a:gd name="T19" fmla="*/ 10 h 472"/>
                  <a:gd name="T20" fmla="*/ 35 w 594"/>
                  <a:gd name="T21" fmla="*/ 7 h 472"/>
                  <a:gd name="T22" fmla="*/ 33 w 594"/>
                  <a:gd name="T23" fmla="*/ 5 h 472"/>
                  <a:gd name="T24" fmla="*/ 30 w 594"/>
                  <a:gd name="T25" fmla="*/ 3 h 472"/>
                  <a:gd name="T26" fmla="*/ 27 w 594"/>
                  <a:gd name="T27" fmla="*/ 1 h 472"/>
                  <a:gd name="T28" fmla="*/ 24 w 594"/>
                  <a:gd name="T29" fmla="*/ 0 h 472"/>
                  <a:gd name="T30" fmla="*/ 20 w 594"/>
                  <a:gd name="T31" fmla="*/ 0 h 472"/>
                  <a:gd name="T32" fmla="*/ 17 w 594"/>
                  <a:gd name="T33" fmla="*/ 0 h 472"/>
                  <a:gd name="T34" fmla="*/ 13 w 594"/>
                  <a:gd name="T35" fmla="*/ 0 h 472"/>
                  <a:gd name="T36" fmla="*/ 9 w 594"/>
                  <a:gd name="T37" fmla="*/ 1 h 472"/>
                  <a:gd name="T38" fmla="*/ 6 w 594"/>
                  <a:gd name="T39" fmla="*/ 3 h 472"/>
                  <a:gd name="T40" fmla="*/ 5 w 594"/>
                  <a:gd name="T41" fmla="*/ 5 h 472"/>
                  <a:gd name="T42" fmla="*/ 2 w 594"/>
                  <a:gd name="T43" fmla="*/ 7 h 472"/>
                  <a:gd name="T44" fmla="*/ 1 w 594"/>
                  <a:gd name="T45" fmla="*/ 10 h 472"/>
                  <a:gd name="T46" fmla="*/ 1 w 594"/>
                  <a:gd name="T47" fmla="*/ 13 h 472"/>
                  <a:gd name="T48" fmla="*/ 1 w 594"/>
                  <a:gd name="T49" fmla="*/ 16 h 472"/>
                  <a:gd name="T50" fmla="*/ 1 w 594"/>
                  <a:gd name="T51" fmla="*/ 19 h 472"/>
                  <a:gd name="T52" fmla="*/ 2 w 594"/>
                  <a:gd name="T53" fmla="*/ 21 h 472"/>
                  <a:gd name="T54" fmla="*/ 5 w 594"/>
                  <a:gd name="T55" fmla="*/ 24 h 472"/>
                  <a:gd name="T56" fmla="*/ 6 w 594"/>
                  <a:gd name="T57" fmla="*/ 26 h 472"/>
                  <a:gd name="T58" fmla="*/ 9 w 594"/>
                  <a:gd name="T59" fmla="*/ 27 h 472"/>
                  <a:gd name="T60" fmla="*/ 13 w 594"/>
                  <a:gd name="T61" fmla="*/ 28 h 472"/>
                  <a:gd name="T62" fmla="*/ 17 w 594"/>
                  <a:gd name="T63" fmla="*/ 29 h 4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4"/>
                  <a:gd name="T97" fmla="*/ 0 h 472"/>
                  <a:gd name="T98" fmla="*/ 594 w 594"/>
                  <a:gd name="T99" fmla="*/ 472 h 4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4" h="472">
                    <a:moveTo>
                      <a:pt x="297" y="472"/>
                    </a:moveTo>
                    <a:lnTo>
                      <a:pt x="327" y="470"/>
                    </a:lnTo>
                    <a:lnTo>
                      <a:pt x="357" y="467"/>
                    </a:lnTo>
                    <a:lnTo>
                      <a:pt x="386" y="461"/>
                    </a:lnTo>
                    <a:lnTo>
                      <a:pt x="413" y="453"/>
                    </a:lnTo>
                    <a:lnTo>
                      <a:pt x="439" y="443"/>
                    </a:lnTo>
                    <a:lnTo>
                      <a:pt x="463" y="431"/>
                    </a:lnTo>
                    <a:lnTo>
                      <a:pt x="486" y="417"/>
                    </a:lnTo>
                    <a:lnTo>
                      <a:pt x="508" y="403"/>
                    </a:lnTo>
                    <a:lnTo>
                      <a:pt x="526" y="385"/>
                    </a:lnTo>
                    <a:lnTo>
                      <a:pt x="544" y="368"/>
                    </a:lnTo>
                    <a:lnTo>
                      <a:pt x="559" y="348"/>
                    </a:lnTo>
                    <a:lnTo>
                      <a:pt x="571" y="328"/>
                    </a:lnTo>
                    <a:lnTo>
                      <a:pt x="580" y="306"/>
                    </a:lnTo>
                    <a:lnTo>
                      <a:pt x="589" y="284"/>
                    </a:lnTo>
                    <a:lnTo>
                      <a:pt x="593" y="261"/>
                    </a:lnTo>
                    <a:lnTo>
                      <a:pt x="594" y="237"/>
                    </a:lnTo>
                    <a:lnTo>
                      <a:pt x="593" y="212"/>
                    </a:lnTo>
                    <a:lnTo>
                      <a:pt x="589" y="189"/>
                    </a:lnTo>
                    <a:lnTo>
                      <a:pt x="580" y="166"/>
                    </a:lnTo>
                    <a:lnTo>
                      <a:pt x="571" y="144"/>
                    </a:lnTo>
                    <a:lnTo>
                      <a:pt x="559" y="124"/>
                    </a:lnTo>
                    <a:lnTo>
                      <a:pt x="544" y="104"/>
                    </a:lnTo>
                    <a:lnTo>
                      <a:pt x="526" y="87"/>
                    </a:lnTo>
                    <a:lnTo>
                      <a:pt x="508" y="70"/>
                    </a:lnTo>
                    <a:lnTo>
                      <a:pt x="486" y="55"/>
                    </a:lnTo>
                    <a:lnTo>
                      <a:pt x="463" y="41"/>
                    </a:lnTo>
                    <a:lnTo>
                      <a:pt x="439" y="29"/>
                    </a:lnTo>
                    <a:lnTo>
                      <a:pt x="413" y="19"/>
                    </a:lnTo>
                    <a:lnTo>
                      <a:pt x="386" y="11"/>
                    </a:lnTo>
                    <a:lnTo>
                      <a:pt x="357" y="5"/>
                    </a:lnTo>
                    <a:lnTo>
                      <a:pt x="327" y="2"/>
                    </a:lnTo>
                    <a:lnTo>
                      <a:pt x="297" y="0"/>
                    </a:lnTo>
                    <a:lnTo>
                      <a:pt x="267" y="2"/>
                    </a:lnTo>
                    <a:lnTo>
                      <a:pt x="237" y="5"/>
                    </a:lnTo>
                    <a:lnTo>
                      <a:pt x="208" y="11"/>
                    </a:lnTo>
                    <a:lnTo>
                      <a:pt x="182" y="19"/>
                    </a:lnTo>
                    <a:lnTo>
                      <a:pt x="155" y="29"/>
                    </a:lnTo>
                    <a:lnTo>
                      <a:pt x="131" y="41"/>
                    </a:lnTo>
                    <a:lnTo>
                      <a:pt x="108" y="55"/>
                    </a:lnTo>
                    <a:lnTo>
                      <a:pt x="87" y="70"/>
                    </a:lnTo>
                    <a:lnTo>
                      <a:pt x="68" y="87"/>
                    </a:lnTo>
                    <a:lnTo>
                      <a:pt x="50" y="104"/>
                    </a:lnTo>
                    <a:lnTo>
                      <a:pt x="35" y="124"/>
                    </a:lnTo>
                    <a:lnTo>
                      <a:pt x="23" y="144"/>
                    </a:lnTo>
                    <a:lnTo>
                      <a:pt x="13" y="166"/>
                    </a:lnTo>
                    <a:lnTo>
                      <a:pt x="5" y="189"/>
                    </a:lnTo>
                    <a:lnTo>
                      <a:pt x="1" y="212"/>
                    </a:lnTo>
                    <a:lnTo>
                      <a:pt x="0" y="237"/>
                    </a:lnTo>
                    <a:lnTo>
                      <a:pt x="1" y="261"/>
                    </a:lnTo>
                    <a:lnTo>
                      <a:pt x="5" y="284"/>
                    </a:lnTo>
                    <a:lnTo>
                      <a:pt x="13" y="306"/>
                    </a:lnTo>
                    <a:lnTo>
                      <a:pt x="23" y="328"/>
                    </a:lnTo>
                    <a:lnTo>
                      <a:pt x="35" y="348"/>
                    </a:lnTo>
                    <a:lnTo>
                      <a:pt x="50" y="368"/>
                    </a:lnTo>
                    <a:lnTo>
                      <a:pt x="68" y="385"/>
                    </a:lnTo>
                    <a:lnTo>
                      <a:pt x="87" y="403"/>
                    </a:lnTo>
                    <a:lnTo>
                      <a:pt x="108" y="417"/>
                    </a:lnTo>
                    <a:lnTo>
                      <a:pt x="131" y="431"/>
                    </a:lnTo>
                    <a:lnTo>
                      <a:pt x="155" y="443"/>
                    </a:lnTo>
                    <a:lnTo>
                      <a:pt x="182" y="453"/>
                    </a:lnTo>
                    <a:lnTo>
                      <a:pt x="208" y="461"/>
                    </a:lnTo>
                    <a:lnTo>
                      <a:pt x="237" y="467"/>
                    </a:lnTo>
                    <a:lnTo>
                      <a:pt x="267" y="470"/>
                    </a:lnTo>
                    <a:lnTo>
                      <a:pt x="297" y="472"/>
                    </a:lnTo>
                    <a:close/>
                  </a:path>
                </a:pathLst>
              </a:custGeom>
              <a:solidFill>
                <a:srgbClr val="B2D1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46"/>
              <p:cNvSpPr>
                <a:spLocks/>
              </p:cNvSpPr>
              <p:nvPr/>
            </p:nvSpPr>
            <p:spPr bwMode="auto">
              <a:xfrm>
                <a:off x="2476" y="1827"/>
                <a:ext cx="293" cy="231"/>
              </a:xfrm>
              <a:custGeom>
                <a:avLst/>
                <a:gdLst>
                  <a:gd name="T0" fmla="*/ 20 w 586"/>
                  <a:gd name="T1" fmla="*/ 29 h 462"/>
                  <a:gd name="T2" fmla="*/ 23 w 586"/>
                  <a:gd name="T3" fmla="*/ 29 h 462"/>
                  <a:gd name="T4" fmla="*/ 27 w 586"/>
                  <a:gd name="T5" fmla="*/ 28 h 462"/>
                  <a:gd name="T6" fmla="*/ 29 w 586"/>
                  <a:gd name="T7" fmla="*/ 26 h 462"/>
                  <a:gd name="T8" fmla="*/ 33 w 586"/>
                  <a:gd name="T9" fmla="*/ 24 h 462"/>
                  <a:gd name="T10" fmla="*/ 35 w 586"/>
                  <a:gd name="T11" fmla="*/ 22 h 462"/>
                  <a:gd name="T12" fmla="*/ 36 w 586"/>
                  <a:gd name="T13" fmla="*/ 19 h 462"/>
                  <a:gd name="T14" fmla="*/ 37 w 586"/>
                  <a:gd name="T15" fmla="*/ 15 h 462"/>
                  <a:gd name="T16" fmla="*/ 37 w 586"/>
                  <a:gd name="T17" fmla="*/ 13 h 462"/>
                  <a:gd name="T18" fmla="*/ 36 w 586"/>
                  <a:gd name="T19" fmla="*/ 11 h 462"/>
                  <a:gd name="T20" fmla="*/ 35 w 586"/>
                  <a:gd name="T21" fmla="*/ 7 h 462"/>
                  <a:gd name="T22" fmla="*/ 33 w 586"/>
                  <a:gd name="T23" fmla="*/ 6 h 462"/>
                  <a:gd name="T24" fmla="*/ 29 w 586"/>
                  <a:gd name="T25" fmla="*/ 4 h 462"/>
                  <a:gd name="T26" fmla="*/ 27 w 586"/>
                  <a:gd name="T27" fmla="*/ 2 h 462"/>
                  <a:gd name="T28" fmla="*/ 23 w 586"/>
                  <a:gd name="T29" fmla="*/ 1 h 462"/>
                  <a:gd name="T30" fmla="*/ 20 w 586"/>
                  <a:gd name="T31" fmla="*/ 1 h 462"/>
                  <a:gd name="T32" fmla="*/ 17 w 586"/>
                  <a:gd name="T33" fmla="*/ 1 h 462"/>
                  <a:gd name="T34" fmla="*/ 12 w 586"/>
                  <a:gd name="T35" fmla="*/ 1 h 462"/>
                  <a:gd name="T36" fmla="*/ 9 w 586"/>
                  <a:gd name="T37" fmla="*/ 2 h 462"/>
                  <a:gd name="T38" fmla="*/ 6 w 586"/>
                  <a:gd name="T39" fmla="*/ 4 h 462"/>
                  <a:gd name="T40" fmla="*/ 5 w 586"/>
                  <a:gd name="T41" fmla="*/ 6 h 462"/>
                  <a:gd name="T42" fmla="*/ 2 w 586"/>
                  <a:gd name="T43" fmla="*/ 7 h 462"/>
                  <a:gd name="T44" fmla="*/ 1 w 586"/>
                  <a:gd name="T45" fmla="*/ 11 h 462"/>
                  <a:gd name="T46" fmla="*/ 1 w 586"/>
                  <a:gd name="T47" fmla="*/ 13 h 462"/>
                  <a:gd name="T48" fmla="*/ 1 w 586"/>
                  <a:gd name="T49" fmla="*/ 15 h 462"/>
                  <a:gd name="T50" fmla="*/ 1 w 586"/>
                  <a:gd name="T51" fmla="*/ 19 h 462"/>
                  <a:gd name="T52" fmla="*/ 2 w 586"/>
                  <a:gd name="T53" fmla="*/ 22 h 462"/>
                  <a:gd name="T54" fmla="*/ 5 w 586"/>
                  <a:gd name="T55" fmla="*/ 24 h 462"/>
                  <a:gd name="T56" fmla="*/ 6 w 586"/>
                  <a:gd name="T57" fmla="*/ 26 h 462"/>
                  <a:gd name="T58" fmla="*/ 9 w 586"/>
                  <a:gd name="T59" fmla="*/ 28 h 462"/>
                  <a:gd name="T60" fmla="*/ 12 w 586"/>
                  <a:gd name="T61" fmla="*/ 29 h 462"/>
                  <a:gd name="T62" fmla="*/ 17 w 586"/>
                  <a:gd name="T63" fmla="*/ 29 h 46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86"/>
                  <a:gd name="T97" fmla="*/ 0 h 462"/>
                  <a:gd name="T98" fmla="*/ 586 w 586"/>
                  <a:gd name="T99" fmla="*/ 462 h 46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86" h="462">
                    <a:moveTo>
                      <a:pt x="293" y="462"/>
                    </a:moveTo>
                    <a:lnTo>
                      <a:pt x="323" y="461"/>
                    </a:lnTo>
                    <a:lnTo>
                      <a:pt x="352" y="457"/>
                    </a:lnTo>
                    <a:lnTo>
                      <a:pt x="379" y="452"/>
                    </a:lnTo>
                    <a:lnTo>
                      <a:pt x="407" y="444"/>
                    </a:lnTo>
                    <a:lnTo>
                      <a:pt x="432" y="434"/>
                    </a:lnTo>
                    <a:lnTo>
                      <a:pt x="457" y="423"/>
                    </a:lnTo>
                    <a:lnTo>
                      <a:pt x="478" y="409"/>
                    </a:lnTo>
                    <a:lnTo>
                      <a:pt x="500" y="394"/>
                    </a:lnTo>
                    <a:lnTo>
                      <a:pt x="519" y="378"/>
                    </a:lnTo>
                    <a:lnTo>
                      <a:pt x="536" y="361"/>
                    </a:lnTo>
                    <a:lnTo>
                      <a:pt x="550" y="341"/>
                    </a:lnTo>
                    <a:lnTo>
                      <a:pt x="563" y="321"/>
                    </a:lnTo>
                    <a:lnTo>
                      <a:pt x="573" y="300"/>
                    </a:lnTo>
                    <a:lnTo>
                      <a:pt x="580" y="278"/>
                    </a:lnTo>
                    <a:lnTo>
                      <a:pt x="585" y="255"/>
                    </a:lnTo>
                    <a:lnTo>
                      <a:pt x="586" y="232"/>
                    </a:lnTo>
                    <a:lnTo>
                      <a:pt x="585" y="207"/>
                    </a:lnTo>
                    <a:lnTo>
                      <a:pt x="580" y="184"/>
                    </a:lnTo>
                    <a:lnTo>
                      <a:pt x="573" y="163"/>
                    </a:lnTo>
                    <a:lnTo>
                      <a:pt x="563" y="142"/>
                    </a:lnTo>
                    <a:lnTo>
                      <a:pt x="550" y="121"/>
                    </a:lnTo>
                    <a:lnTo>
                      <a:pt x="536" y="103"/>
                    </a:lnTo>
                    <a:lnTo>
                      <a:pt x="519" y="84"/>
                    </a:lnTo>
                    <a:lnTo>
                      <a:pt x="500" y="68"/>
                    </a:lnTo>
                    <a:lnTo>
                      <a:pt x="478" y="53"/>
                    </a:lnTo>
                    <a:lnTo>
                      <a:pt x="457" y="39"/>
                    </a:lnTo>
                    <a:lnTo>
                      <a:pt x="432" y="28"/>
                    </a:lnTo>
                    <a:lnTo>
                      <a:pt x="407" y="19"/>
                    </a:lnTo>
                    <a:lnTo>
                      <a:pt x="379" y="10"/>
                    </a:lnTo>
                    <a:lnTo>
                      <a:pt x="352" y="5"/>
                    </a:lnTo>
                    <a:lnTo>
                      <a:pt x="323" y="1"/>
                    </a:lnTo>
                    <a:lnTo>
                      <a:pt x="293" y="0"/>
                    </a:lnTo>
                    <a:lnTo>
                      <a:pt x="263" y="1"/>
                    </a:lnTo>
                    <a:lnTo>
                      <a:pt x="234" y="5"/>
                    </a:lnTo>
                    <a:lnTo>
                      <a:pt x="206" y="10"/>
                    </a:lnTo>
                    <a:lnTo>
                      <a:pt x="179" y="19"/>
                    </a:lnTo>
                    <a:lnTo>
                      <a:pt x="153" y="28"/>
                    </a:lnTo>
                    <a:lnTo>
                      <a:pt x="129" y="39"/>
                    </a:lnTo>
                    <a:lnTo>
                      <a:pt x="107" y="53"/>
                    </a:lnTo>
                    <a:lnTo>
                      <a:pt x="87" y="68"/>
                    </a:lnTo>
                    <a:lnTo>
                      <a:pt x="67" y="84"/>
                    </a:lnTo>
                    <a:lnTo>
                      <a:pt x="50" y="103"/>
                    </a:lnTo>
                    <a:lnTo>
                      <a:pt x="36" y="121"/>
                    </a:lnTo>
                    <a:lnTo>
                      <a:pt x="23" y="142"/>
                    </a:lnTo>
                    <a:lnTo>
                      <a:pt x="13" y="163"/>
                    </a:lnTo>
                    <a:lnTo>
                      <a:pt x="6" y="184"/>
                    </a:lnTo>
                    <a:lnTo>
                      <a:pt x="1" y="207"/>
                    </a:lnTo>
                    <a:lnTo>
                      <a:pt x="0" y="232"/>
                    </a:lnTo>
                    <a:lnTo>
                      <a:pt x="1" y="255"/>
                    </a:lnTo>
                    <a:lnTo>
                      <a:pt x="6" y="278"/>
                    </a:lnTo>
                    <a:lnTo>
                      <a:pt x="13" y="300"/>
                    </a:lnTo>
                    <a:lnTo>
                      <a:pt x="23" y="321"/>
                    </a:lnTo>
                    <a:lnTo>
                      <a:pt x="36" y="341"/>
                    </a:lnTo>
                    <a:lnTo>
                      <a:pt x="50" y="361"/>
                    </a:lnTo>
                    <a:lnTo>
                      <a:pt x="67" y="378"/>
                    </a:lnTo>
                    <a:lnTo>
                      <a:pt x="87" y="394"/>
                    </a:lnTo>
                    <a:lnTo>
                      <a:pt x="107" y="409"/>
                    </a:lnTo>
                    <a:lnTo>
                      <a:pt x="129" y="423"/>
                    </a:lnTo>
                    <a:lnTo>
                      <a:pt x="153" y="434"/>
                    </a:lnTo>
                    <a:lnTo>
                      <a:pt x="179" y="444"/>
                    </a:lnTo>
                    <a:lnTo>
                      <a:pt x="206" y="452"/>
                    </a:lnTo>
                    <a:lnTo>
                      <a:pt x="234" y="457"/>
                    </a:lnTo>
                    <a:lnTo>
                      <a:pt x="263" y="461"/>
                    </a:lnTo>
                    <a:lnTo>
                      <a:pt x="293" y="462"/>
                    </a:lnTo>
                    <a:close/>
                  </a:path>
                </a:pathLst>
              </a:custGeom>
              <a:solidFill>
                <a:srgbClr val="B7D3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47"/>
              <p:cNvSpPr>
                <a:spLocks/>
              </p:cNvSpPr>
              <p:nvPr/>
            </p:nvSpPr>
            <p:spPr bwMode="auto">
              <a:xfrm>
                <a:off x="2479" y="1829"/>
                <a:ext cx="287" cy="227"/>
              </a:xfrm>
              <a:custGeom>
                <a:avLst/>
                <a:gdLst>
                  <a:gd name="T0" fmla="*/ 19 w 574"/>
                  <a:gd name="T1" fmla="*/ 28 h 454"/>
                  <a:gd name="T2" fmla="*/ 23 w 574"/>
                  <a:gd name="T3" fmla="*/ 28 h 454"/>
                  <a:gd name="T4" fmla="*/ 26 w 574"/>
                  <a:gd name="T5" fmla="*/ 27 h 454"/>
                  <a:gd name="T6" fmla="*/ 29 w 574"/>
                  <a:gd name="T7" fmla="*/ 26 h 454"/>
                  <a:gd name="T8" fmla="*/ 31 w 574"/>
                  <a:gd name="T9" fmla="*/ 24 h 454"/>
                  <a:gd name="T10" fmla="*/ 34 w 574"/>
                  <a:gd name="T11" fmla="*/ 21 h 454"/>
                  <a:gd name="T12" fmla="*/ 36 w 574"/>
                  <a:gd name="T13" fmla="*/ 19 h 454"/>
                  <a:gd name="T14" fmla="*/ 36 w 574"/>
                  <a:gd name="T15" fmla="*/ 15 h 454"/>
                  <a:gd name="T16" fmla="*/ 36 w 574"/>
                  <a:gd name="T17" fmla="*/ 13 h 454"/>
                  <a:gd name="T18" fmla="*/ 36 w 574"/>
                  <a:gd name="T19" fmla="*/ 10 h 454"/>
                  <a:gd name="T20" fmla="*/ 34 w 574"/>
                  <a:gd name="T21" fmla="*/ 7 h 454"/>
                  <a:gd name="T22" fmla="*/ 31 w 574"/>
                  <a:gd name="T23" fmla="*/ 6 h 454"/>
                  <a:gd name="T24" fmla="*/ 29 w 574"/>
                  <a:gd name="T25" fmla="*/ 4 h 454"/>
                  <a:gd name="T26" fmla="*/ 26 w 574"/>
                  <a:gd name="T27" fmla="*/ 2 h 454"/>
                  <a:gd name="T28" fmla="*/ 23 w 574"/>
                  <a:gd name="T29" fmla="*/ 1 h 454"/>
                  <a:gd name="T30" fmla="*/ 19 w 574"/>
                  <a:gd name="T31" fmla="*/ 1 h 454"/>
                  <a:gd name="T32" fmla="*/ 17 w 574"/>
                  <a:gd name="T33" fmla="*/ 1 h 454"/>
                  <a:gd name="T34" fmla="*/ 12 w 574"/>
                  <a:gd name="T35" fmla="*/ 1 h 454"/>
                  <a:gd name="T36" fmla="*/ 9 w 574"/>
                  <a:gd name="T37" fmla="*/ 2 h 454"/>
                  <a:gd name="T38" fmla="*/ 6 w 574"/>
                  <a:gd name="T39" fmla="*/ 4 h 454"/>
                  <a:gd name="T40" fmla="*/ 4 w 574"/>
                  <a:gd name="T41" fmla="*/ 6 h 454"/>
                  <a:gd name="T42" fmla="*/ 2 w 574"/>
                  <a:gd name="T43" fmla="*/ 7 h 454"/>
                  <a:gd name="T44" fmla="*/ 1 w 574"/>
                  <a:gd name="T45" fmla="*/ 10 h 454"/>
                  <a:gd name="T46" fmla="*/ 1 w 574"/>
                  <a:gd name="T47" fmla="*/ 13 h 454"/>
                  <a:gd name="T48" fmla="*/ 1 w 574"/>
                  <a:gd name="T49" fmla="*/ 15 h 454"/>
                  <a:gd name="T50" fmla="*/ 1 w 574"/>
                  <a:gd name="T51" fmla="*/ 19 h 454"/>
                  <a:gd name="T52" fmla="*/ 2 w 574"/>
                  <a:gd name="T53" fmla="*/ 21 h 454"/>
                  <a:gd name="T54" fmla="*/ 4 w 574"/>
                  <a:gd name="T55" fmla="*/ 24 h 454"/>
                  <a:gd name="T56" fmla="*/ 6 w 574"/>
                  <a:gd name="T57" fmla="*/ 26 h 454"/>
                  <a:gd name="T58" fmla="*/ 9 w 574"/>
                  <a:gd name="T59" fmla="*/ 27 h 454"/>
                  <a:gd name="T60" fmla="*/ 12 w 574"/>
                  <a:gd name="T61" fmla="*/ 28 h 454"/>
                  <a:gd name="T62" fmla="*/ 17 w 574"/>
                  <a:gd name="T63" fmla="*/ 28 h 4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74"/>
                  <a:gd name="T97" fmla="*/ 0 h 454"/>
                  <a:gd name="T98" fmla="*/ 574 w 574"/>
                  <a:gd name="T99" fmla="*/ 454 h 45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74" h="454">
                    <a:moveTo>
                      <a:pt x="287" y="454"/>
                    </a:moveTo>
                    <a:lnTo>
                      <a:pt x="317" y="452"/>
                    </a:lnTo>
                    <a:lnTo>
                      <a:pt x="345" y="449"/>
                    </a:lnTo>
                    <a:lnTo>
                      <a:pt x="372" y="443"/>
                    </a:lnTo>
                    <a:lnTo>
                      <a:pt x="399" y="435"/>
                    </a:lnTo>
                    <a:lnTo>
                      <a:pt x="424" y="426"/>
                    </a:lnTo>
                    <a:lnTo>
                      <a:pt x="447" y="414"/>
                    </a:lnTo>
                    <a:lnTo>
                      <a:pt x="470" y="402"/>
                    </a:lnTo>
                    <a:lnTo>
                      <a:pt x="490" y="387"/>
                    </a:lnTo>
                    <a:lnTo>
                      <a:pt x="508" y="371"/>
                    </a:lnTo>
                    <a:lnTo>
                      <a:pt x="525" y="353"/>
                    </a:lnTo>
                    <a:lnTo>
                      <a:pt x="539" y="335"/>
                    </a:lnTo>
                    <a:lnTo>
                      <a:pt x="552" y="314"/>
                    </a:lnTo>
                    <a:lnTo>
                      <a:pt x="561" y="293"/>
                    </a:lnTo>
                    <a:lnTo>
                      <a:pt x="568" y="272"/>
                    </a:lnTo>
                    <a:lnTo>
                      <a:pt x="573" y="250"/>
                    </a:lnTo>
                    <a:lnTo>
                      <a:pt x="574" y="227"/>
                    </a:lnTo>
                    <a:lnTo>
                      <a:pt x="573" y="204"/>
                    </a:lnTo>
                    <a:lnTo>
                      <a:pt x="568" y="181"/>
                    </a:lnTo>
                    <a:lnTo>
                      <a:pt x="561" y="159"/>
                    </a:lnTo>
                    <a:lnTo>
                      <a:pt x="552" y="138"/>
                    </a:lnTo>
                    <a:lnTo>
                      <a:pt x="539" y="118"/>
                    </a:lnTo>
                    <a:lnTo>
                      <a:pt x="525" y="100"/>
                    </a:lnTo>
                    <a:lnTo>
                      <a:pt x="508" y="83"/>
                    </a:lnTo>
                    <a:lnTo>
                      <a:pt x="490" y="67"/>
                    </a:lnTo>
                    <a:lnTo>
                      <a:pt x="470" y="52"/>
                    </a:lnTo>
                    <a:lnTo>
                      <a:pt x="447" y="39"/>
                    </a:lnTo>
                    <a:lnTo>
                      <a:pt x="424" y="27"/>
                    </a:lnTo>
                    <a:lnTo>
                      <a:pt x="399" y="17"/>
                    </a:lnTo>
                    <a:lnTo>
                      <a:pt x="372" y="10"/>
                    </a:lnTo>
                    <a:lnTo>
                      <a:pt x="345" y="4"/>
                    </a:lnTo>
                    <a:lnTo>
                      <a:pt x="317" y="1"/>
                    </a:lnTo>
                    <a:lnTo>
                      <a:pt x="287" y="0"/>
                    </a:lnTo>
                    <a:lnTo>
                      <a:pt x="257" y="1"/>
                    </a:lnTo>
                    <a:lnTo>
                      <a:pt x="229" y="4"/>
                    </a:lnTo>
                    <a:lnTo>
                      <a:pt x="202" y="10"/>
                    </a:lnTo>
                    <a:lnTo>
                      <a:pt x="175" y="17"/>
                    </a:lnTo>
                    <a:lnTo>
                      <a:pt x="150" y="27"/>
                    </a:lnTo>
                    <a:lnTo>
                      <a:pt x="127" y="39"/>
                    </a:lnTo>
                    <a:lnTo>
                      <a:pt x="104" y="52"/>
                    </a:lnTo>
                    <a:lnTo>
                      <a:pt x="84" y="67"/>
                    </a:lnTo>
                    <a:lnTo>
                      <a:pt x="66" y="83"/>
                    </a:lnTo>
                    <a:lnTo>
                      <a:pt x="48" y="100"/>
                    </a:lnTo>
                    <a:lnTo>
                      <a:pt x="34" y="118"/>
                    </a:lnTo>
                    <a:lnTo>
                      <a:pt x="23" y="138"/>
                    </a:lnTo>
                    <a:lnTo>
                      <a:pt x="13" y="159"/>
                    </a:lnTo>
                    <a:lnTo>
                      <a:pt x="6" y="181"/>
                    </a:lnTo>
                    <a:lnTo>
                      <a:pt x="1" y="204"/>
                    </a:lnTo>
                    <a:lnTo>
                      <a:pt x="0" y="227"/>
                    </a:lnTo>
                    <a:lnTo>
                      <a:pt x="1" y="250"/>
                    </a:lnTo>
                    <a:lnTo>
                      <a:pt x="6" y="272"/>
                    </a:lnTo>
                    <a:lnTo>
                      <a:pt x="13" y="293"/>
                    </a:lnTo>
                    <a:lnTo>
                      <a:pt x="23" y="314"/>
                    </a:lnTo>
                    <a:lnTo>
                      <a:pt x="34" y="335"/>
                    </a:lnTo>
                    <a:lnTo>
                      <a:pt x="48" y="353"/>
                    </a:lnTo>
                    <a:lnTo>
                      <a:pt x="66" y="371"/>
                    </a:lnTo>
                    <a:lnTo>
                      <a:pt x="84" y="387"/>
                    </a:lnTo>
                    <a:lnTo>
                      <a:pt x="104" y="402"/>
                    </a:lnTo>
                    <a:lnTo>
                      <a:pt x="127" y="414"/>
                    </a:lnTo>
                    <a:lnTo>
                      <a:pt x="150" y="426"/>
                    </a:lnTo>
                    <a:lnTo>
                      <a:pt x="175" y="435"/>
                    </a:lnTo>
                    <a:lnTo>
                      <a:pt x="202" y="443"/>
                    </a:lnTo>
                    <a:lnTo>
                      <a:pt x="229" y="449"/>
                    </a:lnTo>
                    <a:lnTo>
                      <a:pt x="257" y="452"/>
                    </a:lnTo>
                    <a:lnTo>
                      <a:pt x="287" y="454"/>
                    </a:lnTo>
                    <a:close/>
                  </a:path>
                </a:pathLst>
              </a:custGeom>
              <a:solidFill>
                <a:srgbClr val="C1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48"/>
              <p:cNvSpPr>
                <a:spLocks/>
              </p:cNvSpPr>
              <p:nvPr/>
            </p:nvSpPr>
            <p:spPr bwMode="auto">
              <a:xfrm>
                <a:off x="2481" y="1831"/>
                <a:ext cx="283" cy="223"/>
              </a:xfrm>
              <a:custGeom>
                <a:avLst/>
                <a:gdLst>
                  <a:gd name="T0" fmla="*/ 20 w 564"/>
                  <a:gd name="T1" fmla="*/ 28 h 446"/>
                  <a:gd name="T2" fmla="*/ 23 w 564"/>
                  <a:gd name="T3" fmla="*/ 28 h 446"/>
                  <a:gd name="T4" fmla="*/ 27 w 564"/>
                  <a:gd name="T5" fmla="*/ 27 h 446"/>
                  <a:gd name="T6" fmla="*/ 29 w 564"/>
                  <a:gd name="T7" fmla="*/ 25 h 446"/>
                  <a:gd name="T8" fmla="*/ 32 w 564"/>
                  <a:gd name="T9" fmla="*/ 23 h 446"/>
                  <a:gd name="T10" fmla="*/ 34 w 564"/>
                  <a:gd name="T11" fmla="*/ 21 h 446"/>
                  <a:gd name="T12" fmla="*/ 35 w 564"/>
                  <a:gd name="T13" fmla="*/ 19 h 446"/>
                  <a:gd name="T14" fmla="*/ 36 w 564"/>
                  <a:gd name="T15" fmla="*/ 15 h 446"/>
                  <a:gd name="T16" fmla="*/ 36 w 564"/>
                  <a:gd name="T17" fmla="*/ 13 h 446"/>
                  <a:gd name="T18" fmla="*/ 35 w 564"/>
                  <a:gd name="T19" fmla="*/ 10 h 446"/>
                  <a:gd name="T20" fmla="*/ 34 w 564"/>
                  <a:gd name="T21" fmla="*/ 7 h 446"/>
                  <a:gd name="T22" fmla="*/ 32 w 564"/>
                  <a:gd name="T23" fmla="*/ 6 h 446"/>
                  <a:gd name="T24" fmla="*/ 29 w 564"/>
                  <a:gd name="T25" fmla="*/ 3 h 446"/>
                  <a:gd name="T26" fmla="*/ 27 w 564"/>
                  <a:gd name="T27" fmla="*/ 2 h 446"/>
                  <a:gd name="T28" fmla="*/ 23 w 564"/>
                  <a:gd name="T29" fmla="*/ 1 h 446"/>
                  <a:gd name="T30" fmla="*/ 20 w 564"/>
                  <a:gd name="T31" fmla="*/ 1 h 446"/>
                  <a:gd name="T32" fmla="*/ 16 w 564"/>
                  <a:gd name="T33" fmla="*/ 1 h 446"/>
                  <a:gd name="T34" fmla="*/ 13 w 564"/>
                  <a:gd name="T35" fmla="*/ 1 h 446"/>
                  <a:gd name="T36" fmla="*/ 10 w 564"/>
                  <a:gd name="T37" fmla="*/ 2 h 446"/>
                  <a:gd name="T38" fmla="*/ 7 w 564"/>
                  <a:gd name="T39" fmla="*/ 3 h 446"/>
                  <a:gd name="T40" fmla="*/ 4 w 564"/>
                  <a:gd name="T41" fmla="*/ 6 h 446"/>
                  <a:gd name="T42" fmla="*/ 3 w 564"/>
                  <a:gd name="T43" fmla="*/ 7 h 446"/>
                  <a:gd name="T44" fmla="*/ 1 w 564"/>
                  <a:gd name="T45" fmla="*/ 10 h 446"/>
                  <a:gd name="T46" fmla="*/ 1 w 564"/>
                  <a:gd name="T47" fmla="*/ 13 h 446"/>
                  <a:gd name="T48" fmla="*/ 1 w 564"/>
                  <a:gd name="T49" fmla="*/ 15 h 446"/>
                  <a:gd name="T50" fmla="*/ 1 w 564"/>
                  <a:gd name="T51" fmla="*/ 19 h 446"/>
                  <a:gd name="T52" fmla="*/ 3 w 564"/>
                  <a:gd name="T53" fmla="*/ 21 h 446"/>
                  <a:gd name="T54" fmla="*/ 4 w 564"/>
                  <a:gd name="T55" fmla="*/ 23 h 446"/>
                  <a:gd name="T56" fmla="*/ 7 w 564"/>
                  <a:gd name="T57" fmla="*/ 25 h 446"/>
                  <a:gd name="T58" fmla="*/ 10 w 564"/>
                  <a:gd name="T59" fmla="*/ 27 h 446"/>
                  <a:gd name="T60" fmla="*/ 13 w 564"/>
                  <a:gd name="T61" fmla="*/ 28 h 446"/>
                  <a:gd name="T62" fmla="*/ 16 w 564"/>
                  <a:gd name="T63" fmla="*/ 28 h 4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4"/>
                  <a:gd name="T97" fmla="*/ 0 h 446"/>
                  <a:gd name="T98" fmla="*/ 564 w 564"/>
                  <a:gd name="T99" fmla="*/ 446 h 4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4" h="446">
                    <a:moveTo>
                      <a:pt x="282" y="446"/>
                    </a:moveTo>
                    <a:lnTo>
                      <a:pt x="311" y="445"/>
                    </a:lnTo>
                    <a:lnTo>
                      <a:pt x="338" y="441"/>
                    </a:lnTo>
                    <a:lnTo>
                      <a:pt x="366" y="436"/>
                    </a:lnTo>
                    <a:lnTo>
                      <a:pt x="391" y="429"/>
                    </a:lnTo>
                    <a:lnTo>
                      <a:pt x="417" y="419"/>
                    </a:lnTo>
                    <a:lnTo>
                      <a:pt x="440" y="408"/>
                    </a:lnTo>
                    <a:lnTo>
                      <a:pt x="462" y="395"/>
                    </a:lnTo>
                    <a:lnTo>
                      <a:pt x="481" y="381"/>
                    </a:lnTo>
                    <a:lnTo>
                      <a:pt x="500" y="365"/>
                    </a:lnTo>
                    <a:lnTo>
                      <a:pt x="516" y="348"/>
                    </a:lnTo>
                    <a:lnTo>
                      <a:pt x="530" y="330"/>
                    </a:lnTo>
                    <a:lnTo>
                      <a:pt x="542" y="310"/>
                    </a:lnTo>
                    <a:lnTo>
                      <a:pt x="552" y="290"/>
                    </a:lnTo>
                    <a:lnTo>
                      <a:pt x="559" y="269"/>
                    </a:lnTo>
                    <a:lnTo>
                      <a:pt x="563" y="247"/>
                    </a:lnTo>
                    <a:lnTo>
                      <a:pt x="564" y="224"/>
                    </a:lnTo>
                    <a:lnTo>
                      <a:pt x="563" y="201"/>
                    </a:lnTo>
                    <a:lnTo>
                      <a:pt x="559" y="179"/>
                    </a:lnTo>
                    <a:lnTo>
                      <a:pt x="552" y="157"/>
                    </a:lnTo>
                    <a:lnTo>
                      <a:pt x="542" y="137"/>
                    </a:lnTo>
                    <a:lnTo>
                      <a:pt x="530" y="118"/>
                    </a:lnTo>
                    <a:lnTo>
                      <a:pt x="516" y="99"/>
                    </a:lnTo>
                    <a:lnTo>
                      <a:pt x="500" y="82"/>
                    </a:lnTo>
                    <a:lnTo>
                      <a:pt x="481" y="66"/>
                    </a:lnTo>
                    <a:lnTo>
                      <a:pt x="462" y="51"/>
                    </a:lnTo>
                    <a:lnTo>
                      <a:pt x="440" y="38"/>
                    </a:lnTo>
                    <a:lnTo>
                      <a:pt x="417" y="27"/>
                    </a:lnTo>
                    <a:lnTo>
                      <a:pt x="391" y="17"/>
                    </a:lnTo>
                    <a:lnTo>
                      <a:pt x="366" y="11"/>
                    </a:lnTo>
                    <a:lnTo>
                      <a:pt x="338" y="5"/>
                    </a:lnTo>
                    <a:lnTo>
                      <a:pt x="311" y="1"/>
                    </a:lnTo>
                    <a:lnTo>
                      <a:pt x="282" y="0"/>
                    </a:lnTo>
                    <a:lnTo>
                      <a:pt x="253" y="1"/>
                    </a:lnTo>
                    <a:lnTo>
                      <a:pt x="225" y="5"/>
                    </a:lnTo>
                    <a:lnTo>
                      <a:pt x="198" y="11"/>
                    </a:lnTo>
                    <a:lnTo>
                      <a:pt x="172" y="17"/>
                    </a:lnTo>
                    <a:lnTo>
                      <a:pt x="147" y="27"/>
                    </a:lnTo>
                    <a:lnTo>
                      <a:pt x="124" y="38"/>
                    </a:lnTo>
                    <a:lnTo>
                      <a:pt x="102" y="51"/>
                    </a:lnTo>
                    <a:lnTo>
                      <a:pt x="83" y="66"/>
                    </a:lnTo>
                    <a:lnTo>
                      <a:pt x="64" y="82"/>
                    </a:lnTo>
                    <a:lnTo>
                      <a:pt x="48" y="99"/>
                    </a:lnTo>
                    <a:lnTo>
                      <a:pt x="34" y="118"/>
                    </a:lnTo>
                    <a:lnTo>
                      <a:pt x="21" y="137"/>
                    </a:lnTo>
                    <a:lnTo>
                      <a:pt x="12" y="157"/>
                    </a:lnTo>
                    <a:lnTo>
                      <a:pt x="5" y="179"/>
                    </a:lnTo>
                    <a:lnTo>
                      <a:pt x="1" y="201"/>
                    </a:lnTo>
                    <a:lnTo>
                      <a:pt x="0" y="224"/>
                    </a:lnTo>
                    <a:lnTo>
                      <a:pt x="1" y="247"/>
                    </a:lnTo>
                    <a:lnTo>
                      <a:pt x="5" y="269"/>
                    </a:lnTo>
                    <a:lnTo>
                      <a:pt x="12" y="290"/>
                    </a:lnTo>
                    <a:lnTo>
                      <a:pt x="21" y="310"/>
                    </a:lnTo>
                    <a:lnTo>
                      <a:pt x="34" y="330"/>
                    </a:lnTo>
                    <a:lnTo>
                      <a:pt x="48" y="348"/>
                    </a:lnTo>
                    <a:lnTo>
                      <a:pt x="64" y="365"/>
                    </a:lnTo>
                    <a:lnTo>
                      <a:pt x="83" y="381"/>
                    </a:lnTo>
                    <a:lnTo>
                      <a:pt x="102" y="395"/>
                    </a:lnTo>
                    <a:lnTo>
                      <a:pt x="124" y="408"/>
                    </a:lnTo>
                    <a:lnTo>
                      <a:pt x="147" y="419"/>
                    </a:lnTo>
                    <a:lnTo>
                      <a:pt x="172" y="429"/>
                    </a:lnTo>
                    <a:lnTo>
                      <a:pt x="198" y="436"/>
                    </a:lnTo>
                    <a:lnTo>
                      <a:pt x="225" y="441"/>
                    </a:lnTo>
                    <a:lnTo>
                      <a:pt x="253" y="445"/>
                    </a:lnTo>
                    <a:lnTo>
                      <a:pt x="282" y="446"/>
                    </a:lnTo>
                    <a:close/>
                  </a:path>
                </a:pathLst>
              </a:custGeom>
              <a:solidFill>
                <a:srgbClr val="C6DD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49"/>
              <p:cNvSpPr>
                <a:spLocks/>
              </p:cNvSpPr>
              <p:nvPr/>
            </p:nvSpPr>
            <p:spPr bwMode="auto">
              <a:xfrm>
                <a:off x="2484" y="1833"/>
                <a:ext cx="277" cy="219"/>
              </a:xfrm>
              <a:custGeom>
                <a:avLst/>
                <a:gdLst>
                  <a:gd name="T0" fmla="*/ 19 w 554"/>
                  <a:gd name="T1" fmla="*/ 27 h 438"/>
                  <a:gd name="T2" fmla="*/ 22 w 554"/>
                  <a:gd name="T3" fmla="*/ 27 h 438"/>
                  <a:gd name="T4" fmla="*/ 25 w 554"/>
                  <a:gd name="T5" fmla="*/ 26 h 438"/>
                  <a:gd name="T6" fmla="*/ 28 w 554"/>
                  <a:gd name="T7" fmla="*/ 25 h 438"/>
                  <a:gd name="T8" fmla="*/ 30 w 554"/>
                  <a:gd name="T9" fmla="*/ 23 h 438"/>
                  <a:gd name="T10" fmla="*/ 33 w 554"/>
                  <a:gd name="T11" fmla="*/ 21 h 438"/>
                  <a:gd name="T12" fmla="*/ 34 w 554"/>
                  <a:gd name="T13" fmla="*/ 18 h 438"/>
                  <a:gd name="T14" fmla="*/ 35 w 554"/>
                  <a:gd name="T15" fmla="*/ 15 h 438"/>
                  <a:gd name="T16" fmla="*/ 35 w 554"/>
                  <a:gd name="T17" fmla="*/ 13 h 438"/>
                  <a:gd name="T18" fmla="*/ 34 w 554"/>
                  <a:gd name="T19" fmla="*/ 10 h 438"/>
                  <a:gd name="T20" fmla="*/ 33 w 554"/>
                  <a:gd name="T21" fmla="*/ 7 h 438"/>
                  <a:gd name="T22" fmla="*/ 30 w 554"/>
                  <a:gd name="T23" fmla="*/ 5 h 438"/>
                  <a:gd name="T24" fmla="*/ 28 w 554"/>
                  <a:gd name="T25" fmla="*/ 3 h 438"/>
                  <a:gd name="T26" fmla="*/ 25 w 554"/>
                  <a:gd name="T27" fmla="*/ 2 h 438"/>
                  <a:gd name="T28" fmla="*/ 22 w 554"/>
                  <a:gd name="T29" fmla="*/ 1 h 438"/>
                  <a:gd name="T30" fmla="*/ 19 w 554"/>
                  <a:gd name="T31" fmla="*/ 1 h 438"/>
                  <a:gd name="T32" fmla="*/ 15 w 554"/>
                  <a:gd name="T33" fmla="*/ 1 h 438"/>
                  <a:gd name="T34" fmla="*/ 12 w 554"/>
                  <a:gd name="T35" fmla="*/ 1 h 438"/>
                  <a:gd name="T36" fmla="*/ 9 w 554"/>
                  <a:gd name="T37" fmla="*/ 2 h 438"/>
                  <a:gd name="T38" fmla="*/ 6 w 554"/>
                  <a:gd name="T39" fmla="*/ 3 h 438"/>
                  <a:gd name="T40" fmla="*/ 4 w 554"/>
                  <a:gd name="T41" fmla="*/ 5 h 438"/>
                  <a:gd name="T42" fmla="*/ 2 w 554"/>
                  <a:gd name="T43" fmla="*/ 7 h 438"/>
                  <a:gd name="T44" fmla="*/ 1 w 554"/>
                  <a:gd name="T45" fmla="*/ 10 h 438"/>
                  <a:gd name="T46" fmla="*/ 1 w 554"/>
                  <a:gd name="T47" fmla="*/ 13 h 438"/>
                  <a:gd name="T48" fmla="*/ 1 w 554"/>
                  <a:gd name="T49" fmla="*/ 15 h 438"/>
                  <a:gd name="T50" fmla="*/ 1 w 554"/>
                  <a:gd name="T51" fmla="*/ 18 h 438"/>
                  <a:gd name="T52" fmla="*/ 2 w 554"/>
                  <a:gd name="T53" fmla="*/ 21 h 438"/>
                  <a:gd name="T54" fmla="*/ 4 w 554"/>
                  <a:gd name="T55" fmla="*/ 23 h 438"/>
                  <a:gd name="T56" fmla="*/ 6 w 554"/>
                  <a:gd name="T57" fmla="*/ 25 h 438"/>
                  <a:gd name="T58" fmla="*/ 9 w 554"/>
                  <a:gd name="T59" fmla="*/ 26 h 438"/>
                  <a:gd name="T60" fmla="*/ 12 w 554"/>
                  <a:gd name="T61" fmla="*/ 27 h 438"/>
                  <a:gd name="T62" fmla="*/ 15 w 554"/>
                  <a:gd name="T63" fmla="*/ 27 h 4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4"/>
                  <a:gd name="T97" fmla="*/ 0 h 438"/>
                  <a:gd name="T98" fmla="*/ 554 w 554"/>
                  <a:gd name="T99" fmla="*/ 438 h 4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4" h="438">
                    <a:moveTo>
                      <a:pt x="277" y="438"/>
                    </a:moveTo>
                    <a:lnTo>
                      <a:pt x="306" y="436"/>
                    </a:lnTo>
                    <a:lnTo>
                      <a:pt x="332" y="433"/>
                    </a:lnTo>
                    <a:lnTo>
                      <a:pt x="360" y="427"/>
                    </a:lnTo>
                    <a:lnTo>
                      <a:pt x="385" y="420"/>
                    </a:lnTo>
                    <a:lnTo>
                      <a:pt x="409" y="411"/>
                    </a:lnTo>
                    <a:lnTo>
                      <a:pt x="431" y="401"/>
                    </a:lnTo>
                    <a:lnTo>
                      <a:pt x="453" y="388"/>
                    </a:lnTo>
                    <a:lnTo>
                      <a:pt x="473" y="373"/>
                    </a:lnTo>
                    <a:lnTo>
                      <a:pt x="490" y="358"/>
                    </a:lnTo>
                    <a:lnTo>
                      <a:pt x="506" y="341"/>
                    </a:lnTo>
                    <a:lnTo>
                      <a:pt x="520" y="323"/>
                    </a:lnTo>
                    <a:lnTo>
                      <a:pt x="532" y="304"/>
                    </a:lnTo>
                    <a:lnTo>
                      <a:pt x="541" y="284"/>
                    </a:lnTo>
                    <a:lnTo>
                      <a:pt x="548" y="262"/>
                    </a:lnTo>
                    <a:lnTo>
                      <a:pt x="552" y="241"/>
                    </a:lnTo>
                    <a:lnTo>
                      <a:pt x="554" y="219"/>
                    </a:lnTo>
                    <a:lnTo>
                      <a:pt x="552" y="197"/>
                    </a:lnTo>
                    <a:lnTo>
                      <a:pt x="548" y="175"/>
                    </a:lnTo>
                    <a:lnTo>
                      <a:pt x="541" y="153"/>
                    </a:lnTo>
                    <a:lnTo>
                      <a:pt x="532" y="133"/>
                    </a:lnTo>
                    <a:lnTo>
                      <a:pt x="520" y="114"/>
                    </a:lnTo>
                    <a:lnTo>
                      <a:pt x="506" y="97"/>
                    </a:lnTo>
                    <a:lnTo>
                      <a:pt x="490" y="79"/>
                    </a:lnTo>
                    <a:lnTo>
                      <a:pt x="473" y="64"/>
                    </a:lnTo>
                    <a:lnTo>
                      <a:pt x="453" y="49"/>
                    </a:lnTo>
                    <a:lnTo>
                      <a:pt x="431" y="37"/>
                    </a:lnTo>
                    <a:lnTo>
                      <a:pt x="409" y="26"/>
                    </a:lnTo>
                    <a:lnTo>
                      <a:pt x="385" y="17"/>
                    </a:lnTo>
                    <a:lnTo>
                      <a:pt x="360" y="10"/>
                    </a:lnTo>
                    <a:lnTo>
                      <a:pt x="332" y="4"/>
                    </a:lnTo>
                    <a:lnTo>
                      <a:pt x="306" y="1"/>
                    </a:lnTo>
                    <a:lnTo>
                      <a:pt x="277" y="0"/>
                    </a:lnTo>
                    <a:lnTo>
                      <a:pt x="248" y="1"/>
                    </a:lnTo>
                    <a:lnTo>
                      <a:pt x="222" y="4"/>
                    </a:lnTo>
                    <a:lnTo>
                      <a:pt x="194" y="10"/>
                    </a:lnTo>
                    <a:lnTo>
                      <a:pt x="169" y="17"/>
                    </a:lnTo>
                    <a:lnTo>
                      <a:pt x="144" y="26"/>
                    </a:lnTo>
                    <a:lnTo>
                      <a:pt x="122" y="37"/>
                    </a:lnTo>
                    <a:lnTo>
                      <a:pt x="101" y="49"/>
                    </a:lnTo>
                    <a:lnTo>
                      <a:pt x="81" y="64"/>
                    </a:lnTo>
                    <a:lnTo>
                      <a:pt x="64" y="79"/>
                    </a:lnTo>
                    <a:lnTo>
                      <a:pt x="48" y="97"/>
                    </a:lnTo>
                    <a:lnTo>
                      <a:pt x="34" y="114"/>
                    </a:lnTo>
                    <a:lnTo>
                      <a:pt x="22" y="133"/>
                    </a:lnTo>
                    <a:lnTo>
                      <a:pt x="13" y="153"/>
                    </a:lnTo>
                    <a:lnTo>
                      <a:pt x="6" y="175"/>
                    </a:lnTo>
                    <a:lnTo>
                      <a:pt x="1" y="197"/>
                    </a:lnTo>
                    <a:lnTo>
                      <a:pt x="0" y="219"/>
                    </a:lnTo>
                    <a:lnTo>
                      <a:pt x="1" y="241"/>
                    </a:lnTo>
                    <a:lnTo>
                      <a:pt x="6" y="262"/>
                    </a:lnTo>
                    <a:lnTo>
                      <a:pt x="13" y="284"/>
                    </a:lnTo>
                    <a:lnTo>
                      <a:pt x="22" y="304"/>
                    </a:lnTo>
                    <a:lnTo>
                      <a:pt x="34" y="323"/>
                    </a:lnTo>
                    <a:lnTo>
                      <a:pt x="48" y="341"/>
                    </a:lnTo>
                    <a:lnTo>
                      <a:pt x="64" y="358"/>
                    </a:lnTo>
                    <a:lnTo>
                      <a:pt x="81" y="373"/>
                    </a:lnTo>
                    <a:lnTo>
                      <a:pt x="101" y="388"/>
                    </a:lnTo>
                    <a:lnTo>
                      <a:pt x="122" y="401"/>
                    </a:lnTo>
                    <a:lnTo>
                      <a:pt x="144" y="411"/>
                    </a:lnTo>
                    <a:lnTo>
                      <a:pt x="169" y="420"/>
                    </a:lnTo>
                    <a:lnTo>
                      <a:pt x="194" y="427"/>
                    </a:lnTo>
                    <a:lnTo>
                      <a:pt x="222" y="433"/>
                    </a:lnTo>
                    <a:lnTo>
                      <a:pt x="248" y="436"/>
                    </a:lnTo>
                    <a:lnTo>
                      <a:pt x="277" y="438"/>
                    </a:lnTo>
                    <a:close/>
                  </a:path>
                </a:pathLst>
              </a:custGeom>
              <a:solidFill>
                <a:srgbClr val="CE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50"/>
              <p:cNvSpPr>
                <a:spLocks/>
              </p:cNvSpPr>
              <p:nvPr/>
            </p:nvSpPr>
            <p:spPr bwMode="auto">
              <a:xfrm>
                <a:off x="2486" y="1835"/>
                <a:ext cx="272" cy="215"/>
              </a:xfrm>
              <a:custGeom>
                <a:avLst/>
                <a:gdLst>
                  <a:gd name="T0" fmla="*/ 18 w 544"/>
                  <a:gd name="T1" fmla="*/ 27 h 430"/>
                  <a:gd name="T2" fmla="*/ 22 w 544"/>
                  <a:gd name="T3" fmla="*/ 27 h 430"/>
                  <a:gd name="T4" fmla="*/ 25 w 544"/>
                  <a:gd name="T5" fmla="*/ 26 h 430"/>
                  <a:gd name="T6" fmla="*/ 27 w 544"/>
                  <a:gd name="T7" fmla="*/ 24 h 430"/>
                  <a:gd name="T8" fmla="*/ 30 w 544"/>
                  <a:gd name="T9" fmla="*/ 22 h 430"/>
                  <a:gd name="T10" fmla="*/ 31 w 544"/>
                  <a:gd name="T11" fmla="*/ 20 h 430"/>
                  <a:gd name="T12" fmla="*/ 34 w 544"/>
                  <a:gd name="T13" fmla="*/ 18 h 430"/>
                  <a:gd name="T14" fmla="*/ 34 w 544"/>
                  <a:gd name="T15" fmla="*/ 14 h 430"/>
                  <a:gd name="T16" fmla="*/ 34 w 544"/>
                  <a:gd name="T17" fmla="*/ 13 h 430"/>
                  <a:gd name="T18" fmla="*/ 34 w 544"/>
                  <a:gd name="T19" fmla="*/ 10 h 430"/>
                  <a:gd name="T20" fmla="*/ 31 w 544"/>
                  <a:gd name="T21" fmla="*/ 7 h 430"/>
                  <a:gd name="T22" fmla="*/ 30 w 544"/>
                  <a:gd name="T23" fmla="*/ 5 h 430"/>
                  <a:gd name="T24" fmla="*/ 27 w 544"/>
                  <a:gd name="T25" fmla="*/ 3 h 430"/>
                  <a:gd name="T26" fmla="*/ 25 w 544"/>
                  <a:gd name="T27" fmla="*/ 2 h 430"/>
                  <a:gd name="T28" fmla="*/ 22 w 544"/>
                  <a:gd name="T29" fmla="*/ 1 h 430"/>
                  <a:gd name="T30" fmla="*/ 18 w 544"/>
                  <a:gd name="T31" fmla="*/ 1 h 430"/>
                  <a:gd name="T32" fmla="*/ 15 w 544"/>
                  <a:gd name="T33" fmla="*/ 1 h 430"/>
                  <a:gd name="T34" fmla="*/ 11 w 544"/>
                  <a:gd name="T35" fmla="*/ 1 h 430"/>
                  <a:gd name="T36" fmla="*/ 9 w 544"/>
                  <a:gd name="T37" fmla="*/ 2 h 430"/>
                  <a:gd name="T38" fmla="*/ 6 w 544"/>
                  <a:gd name="T39" fmla="*/ 3 h 430"/>
                  <a:gd name="T40" fmla="*/ 3 w 544"/>
                  <a:gd name="T41" fmla="*/ 5 h 430"/>
                  <a:gd name="T42" fmla="*/ 2 w 544"/>
                  <a:gd name="T43" fmla="*/ 7 h 430"/>
                  <a:gd name="T44" fmla="*/ 1 w 544"/>
                  <a:gd name="T45" fmla="*/ 10 h 430"/>
                  <a:gd name="T46" fmla="*/ 1 w 544"/>
                  <a:gd name="T47" fmla="*/ 13 h 430"/>
                  <a:gd name="T48" fmla="*/ 1 w 544"/>
                  <a:gd name="T49" fmla="*/ 14 h 430"/>
                  <a:gd name="T50" fmla="*/ 1 w 544"/>
                  <a:gd name="T51" fmla="*/ 18 h 430"/>
                  <a:gd name="T52" fmla="*/ 2 w 544"/>
                  <a:gd name="T53" fmla="*/ 20 h 430"/>
                  <a:gd name="T54" fmla="*/ 3 w 544"/>
                  <a:gd name="T55" fmla="*/ 22 h 430"/>
                  <a:gd name="T56" fmla="*/ 6 w 544"/>
                  <a:gd name="T57" fmla="*/ 24 h 430"/>
                  <a:gd name="T58" fmla="*/ 9 w 544"/>
                  <a:gd name="T59" fmla="*/ 26 h 430"/>
                  <a:gd name="T60" fmla="*/ 11 w 544"/>
                  <a:gd name="T61" fmla="*/ 27 h 430"/>
                  <a:gd name="T62" fmla="*/ 15 w 544"/>
                  <a:gd name="T63" fmla="*/ 27 h 43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44"/>
                  <a:gd name="T97" fmla="*/ 0 h 430"/>
                  <a:gd name="T98" fmla="*/ 544 w 544"/>
                  <a:gd name="T99" fmla="*/ 430 h 43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44" h="430">
                    <a:moveTo>
                      <a:pt x="272" y="430"/>
                    </a:moveTo>
                    <a:lnTo>
                      <a:pt x="300" y="429"/>
                    </a:lnTo>
                    <a:lnTo>
                      <a:pt x="326" y="425"/>
                    </a:lnTo>
                    <a:lnTo>
                      <a:pt x="353" y="421"/>
                    </a:lnTo>
                    <a:lnTo>
                      <a:pt x="378" y="413"/>
                    </a:lnTo>
                    <a:lnTo>
                      <a:pt x="401" y="405"/>
                    </a:lnTo>
                    <a:lnTo>
                      <a:pt x="424" y="393"/>
                    </a:lnTo>
                    <a:lnTo>
                      <a:pt x="445" y="382"/>
                    </a:lnTo>
                    <a:lnTo>
                      <a:pt x="464" y="368"/>
                    </a:lnTo>
                    <a:lnTo>
                      <a:pt x="482" y="352"/>
                    </a:lnTo>
                    <a:lnTo>
                      <a:pt x="498" y="335"/>
                    </a:lnTo>
                    <a:lnTo>
                      <a:pt x="510" y="318"/>
                    </a:lnTo>
                    <a:lnTo>
                      <a:pt x="522" y="300"/>
                    </a:lnTo>
                    <a:lnTo>
                      <a:pt x="531" y="279"/>
                    </a:lnTo>
                    <a:lnTo>
                      <a:pt x="538" y="259"/>
                    </a:lnTo>
                    <a:lnTo>
                      <a:pt x="543" y="238"/>
                    </a:lnTo>
                    <a:lnTo>
                      <a:pt x="544" y="216"/>
                    </a:lnTo>
                    <a:lnTo>
                      <a:pt x="543" y="194"/>
                    </a:lnTo>
                    <a:lnTo>
                      <a:pt x="538" y="172"/>
                    </a:lnTo>
                    <a:lnTo>
                      <a:pt x="531" y="151"/>
                    </a:lnTo>
                    <a:lnTo>
                      <a:pt x="522" y="132"/>
                    </a:lnTo>
                    <a:lnTo>
                      <a:pt x="510" y="113"/>
                    </a:lnTo>
                    <a:lnTo>
                      <a:pt x="498" y="96"/>
                    </a:lnTo>
                    <a:lnTo>
                      <a:pt x="482" y="79"/>
                    </a:lnTo>
                    <a:lnTo>
                      <a:pt x="464" y="64"/>
                    </a:lnTo>
                    <a:lnTo>
                      <a:pt x="445" y="50"/>
                    </a:lnTo>
                    <a:lnTo>
                      <a:pt x="424" y="37"/>
                    </a:lnTo>
                    <a:lnTo>
                      <a:pt x="401" y="27"/>
                    </a:lnTo>
                    <a:lnTo>
                      <a:pt x="378" y="18"/>
                    </a:lnTo>
                    <a:lnTo>
                      <a:pt x="353" y="9"/>
                    </a:lnTo>
                    <a:lnTo>
                      <a:pt x="326" y="5"/>
                    </a:lnTo>
                    <a:lnTo>
                      <a:pt x="300" y="1"/>
                    </a:lnTo>
                    <a:lnTo>
                      <a:pt x="272" y="0"/>
                    </a:lnTo>
                    <a:lnTo>
                      <a:pt x="244" y="1"/>
                    </a:lnTo>
                    <a:lnTo>
                      <a:pt x="218" y="5"/>
                    </a:lnTo>
                    <a:lnTo>
                      <a:pt x="191" y="9"/>
                    </a:lnTo>
                    <a:lnTo>
                      <a:pt x="166" y="18"/>
                    </a:lnTo>
                    <a:lnTo>
                      <a:pt x="143" y="27"/>
                    </a:lnTo>
                    <a:lnTo>
                      <a:pt x="120" y="37"/>
                    </a:lnTo>
                    <a:lnTo>
                      <a:pt x="99" y="50"/>
                    </a:lnTo>
                    <a:lnTo>
                      <a:pt x="79" y="64"/>
                    </a:lnTo>
                    <a:lnTo>
                      <a:pt x="62" y="79"/>
                    </a:lnTo>
                    <a:lnTo>
                      <a:pt x="46" y="96"/>
                    </a:lnTo>
                    <a:lnTo>
                      <a:pt x="33" y="113"/>
                    </a:lnTo>
                    <a:lnTo>
                      <a:pt x="22" y="132"/>
                    </a:lnTo>
                    <a:lnTo>
                      <a:pt x="13" y="151"/>
                    </a:lnTo>
                    <a:lnTo>
                      <a:pt x="6" y="172"/>
                    </a:lnTo>
                    <a:lnTo>
                      <a:pt x="1" y="194"/>
                    </a:lnTo>
                    <a:lnTo>
                      <a:pt x="0" y="216"/>
                    </a:lnTo>
                    <a:lnTo>
                      <a:pt x="1" y="238"/>
                    </a:lnTo>
                    <a:lnTo>
                      <a:pt x="6" y="259"/>
                    </a:lnTo>
                    <a:lnTo>
                      <a:pt x="13" y="279"/>
                    </a:lnTo>
                    <a:lnTo>
                      <a:pt x="22" y="300"/>
                    </a:lnTo>
                    <a:lnTo>
                      <a:pt x="33" y="318"/>
                    </a:lnTo>
                    <a:lnTo>
                      <a:pt x="46" y="335"/>
                    </a:lnTo>
                    <a:lnTo>
                      <a:pt x="62" y="352"/>
                    </a:lnTo>
                    <a:lnTo>
                      <a:pt x="79" y="368"/>
                    </a:lnTo>
                    <a:lnTo>
                      <a:pt x="99" y="382"/>
                    </a:lnTo>
                    <a:lnTo>
                      <a:pt x="120" y="393"/>
                    </a:lnTo>
                    <a:lnTo>
                      <a:pt x="143" y="405"/>
                    </a:lnTo>
                    <a:lnTo>
                      <a:pt x="166" y="413"/>
                    </a:lnTo>
                    <a:lnTo>
                      <a:pt x="191" y="421"/>
                    </a:lnTo>
                    <a:lnTo>
                      <a:pt x="218" y="425"/>
                    </a:lnTo>
                    <a:lnTo>
                      <a:pt x="244" y="429"/>
                    </a:lnTo>
                    <a:lnTo>
                      <a:pt x="272" y="430"/>
                    </a:lnTo>
                    <a:close/>
                  </a:path>
                </a:pathLst>
              </a:custGeom>
              <a:solidFill>
                <a:srgbClr val="D3E5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51"/>
              <p:cNvSpPr>
                <a:spLocks/>
              </p:cNvSpPr>
              <p:nvPr/>
            </p:nvSpPr>
            <p:spPr bwMode="auto">
              <a:xfrm>
                <a:off x="2489" y="1837"/>
                <a:ext cx="267" cy="211"/>
              </a:xfrm>
              <a:custGeom>
                <a:avLst/>
                <a:gdLst>
                  <a:gd name="T0" fmla="*/ 19 w 532"/>
                  <a:gd name="T1" fmla="*/ 27 h 421"/>
                  <a:gd name="T2" fmla="*/ 22 w 532"/>
                  <a:gd name="T3" fmla="*/ 26 h 421"/>
                  <a:gd name="T4" fmla="*/ 25 w 532"/>
                  <a:gd name="T5" fmla="*/ 25 h 421"/>
                  <a:gd name="T6" fmla="*/ 28 w 532"/>
                  <a:gd name="T7" fmla="*/ 24 h 421"/>
                  <a:gd name="T8" fmla="*/ 30 w 532"/>
                  <a:gd name="T9" fmla="*/ 22 h 421"/>
                  <a:gd name="T10" fmla="*/ 32 w 532"/>
                  <a:gd name="T11" fmla="*/ 20 h 421"/>
                  <a:gd name="T12" fmla="*/ 33 w 532"/>
                  <a:gd name="T13" fmla="*/ 18 h 421"/>
                  <a:gd name="T14" fmla="*/ 34 w 532"/>
                  <a:gd name="T15" fmla="*/ 15 h 421"/>
                  <a:gd name="T16" fmla="*/ 34 w 532"/>
                  <a:gd name="T17" fmla="*/ 12 h 421"/>
                  <a:gd name="T18" fmla="*/ 33 w 532"/>
                  <a:gd name="T19" fmla="*/ 10 h 421"/>
                  <a:gd name="T20" fmla="*/ 32 w 532"/>
                  <a:gd name="T21" fmla="*/ 7 h 421"/>
                  <a:gd name="T22" fmla="*/ 30 w 532"/>
                  <a:gd name="T23" fmla="*/ 5 h 421"/>
                  <a:gd name="T24" fmla="*/ 28 w 532"/>
                  <a:gd name="T25" fmla="*/ 3 h 421"/>
                  <a:gd name="T26" fmla="*/ 25 w 532"/>
                  <a:gd name="T27" fmla="*/ 2 h 421"/>
                  <a:gd name="T28" fmla="*/ 22 w 532"/>
                  <a:gd name="T29" fmla="*/ 1 h 421"/>
                  <a:gd name="T30" fmla="*/ 19 w 532"/>
                  <a:gd name="T31" fmla="*/ 1 h 421"/>
                  <a:gd name="T32" fmla="*/ 15 w 532"/>
                  <a:gd name="T33" fmla="*/ 1 h 421"/>
                  <a:gd name="T34" fmla="*/ 12 w 532"/>
                  <a:gd name="T35" fmla="*/ 1 h 421"/>
                  <a:gd name="T36" fmla="*/ 9 w 532"/>
                  <a:gd name="T37" fmla="*/ 2 h 421"/>
                  <a:gd name="T38" fmla="*/ 6 w 532"/>
                  <a:gd name="T39" fmla="*/ 3 h 421"/>
                  <a:gd name="T40" fmla="*/ 4 w 532"/>
                  <a:gd name="T41" fmla="*/ 5 h 421"/>
                  <a:gd name="T42" fmla="*/ 2 w 532"/>
                  <a:gd name="T43" fmla="*/ 7 h 421"/>
                  <a:gd name="T44" fmla="*/ 1 w 532"/>
                  <a:gd name="T45" fmla="*/ 10 h 421"/>
                  <a:gd name="T46" fmla="*/ 1 w 532"/>
                  <a:gd name="T47" fmla="*/ 12 h 421"/>
                  <a:gd name="T48" fmla="*/ 1 w 532"/>
                  <a:gd name="T49" fmla="*/ 15 h 421"/>
                  <a:gd name="T50" fmla="*/ 1 w 532"/>
                  <a:gd name="T51" fmla="*/ 18 h 421"/>
                  <a:gd name="T52" fmla="*/ 2 w 532"/>
                  <a:gd name="T53" fmla="*/ 20 h 421"/>
                  <a:gd name="T54" fmla="*/ 4 w 532"/>
                  <a:gd name="T55" fmla="*/ 22 h 421"/>
                  <a:gd name="T56" fmla="*/ 6 w 532"/>
                  <a:gd name="T57" fmla="*/ 24 h 421"/>
                  <a:gd name="T58" fmla="*/ 9 w 532"/>
                  <a:gd name="T59" fmla="*/ 25 h 421"/>
                  <a:gd name="T60" fmla="*/ 12 w 532"/>
                  <a:gd name="T61" fmla="*/ 26 h 421"/>
                  <a:gd name="T62" fmla="*/ 15 w 532"/>
                  <a:gd name="T63" fmla="*/ 27 h 4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2"/>
                  <a:gd name="T97" fmla="*/ 0 h 421"/>
                  <a:gd name="T98" fmla="*/ 532 w 532"/>
                  <a:gd name="T99" fmla="*/ 421 h 4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2" h="421">
                    <a:moveTo>
                      <a:pt x="266" y="421"/>
                    </a:moveTo>
                    <a:lnTo>
                      <a:pt x="294" y="420"/>
                    </a:lnTo>
                    <a:lnTo>
                      <a:pt x="320" y="417"/>
                    </a:lnTo>
                    <a:lnTo>
                      <a:pt x="345" y="412"/>
                    </a:lnTo>
                    <a:lnTo>
                      <a:pt x="370" y="405"/>
                    </a:lnTo>
                    <a:lnTo>
                      <a:pt x="393" y="396"/>
                    </a:lnTo>
                    <a:lnTo>
                      <a:pt x="415" y="386"/>
                    </a:lnTo>
                    <a:lnTo>
                      <a:pt x="435" y="373"/>
                    </a:lnTo>
                    <a:lnTo>
                      <a:pt x="455" y="359"/>
                    </a:lnTo>
                    <a:lnTo>
                      <a:pt x="471" y="344"/>
                    </a:lnTo>
                    <a:lnTo>
                      <a:pt x="487" y="328"/>
                    </a:lnTo>
                    <a:lnTo>
                      <a:pt x="500" y="311"/>
                    </a:lnTo>
                    <a:lnTo>
                      <a:pt x="511" y="292"/>
                    </a:lnTo>
                    <a:lnTo>
                      <a:pt x="521" y="273"/>
                    </a:lnTo>
                    <a:lnTo>
                      <a:pt x="526" y="253"/>
                    </a:lnTo>
                    <a:lnTo>
                      <a:pt x="531" y="233"/>
                    </a:lnTo>
                    <a:lnTo>
                      <a:pt x="532" y="211"/>
                    </a:lnTo>
                    <a:lnTo>
                      <a:pt x="531" y="189"/>
                    </a:lnTo>
                    <a:lnTo>
                      <a:pt x="526" y="168"/>
                    </a:lnTo>
                    <a:lnTo>
                      <a:pt x="521" y="148"/>
                    </a:lnTo>
                    <a:lnTo>
                      <a:pt x="511" y="129"/>
                    </a:lnTo>
                    <a:lnTo>
                      <a:pt x="500" y="110"/>
                    </a:lnTo>
                    <a:lnTo>
                      <a:pt x="487" y="93"/>
                    </a:lnTo>
                    <a:lnTo>
                      <a:pt x="471" y="77"/>
                    </a:lnTo>
                    <a:lnTo>
                      <a:pt x="455" y="62"/>
                    </a:lnTo>
                    <a:lnTo>
                      <a:pt x="435" y="48"/>
                    </a:lnTo>
                    <a:lnTo>
                      <a:pt x="415" y="36"/>
                    </a:lnTo>
                    <a:lnTo>
                      <a:pt x="393" y="25"/>
                    </a:lnTo>
                    <a:lnTo>
                      <a:pt x="370" y="16"/>
                    </a:lnTo>
                    <a:lnTo>
                      <a:pt x="345" y="9"/>
                    </a:lnTo>
                    <a:lnTo>
                      <a:pt x="320" y="4"/>
                    </a:lnTo>
                    <a:lnTo>
                      <a:pt x="294" y="1"/>
                    </a:lnTo>
                    <a:lnTo>
                      <a:pt x="266" y="0"/>
                    </a:lnTo>
                    <a:lnTo>
                      <a:pt x="238" y="1"/>
                    </a:lnTo>
                    <a:lnTo>
                      <a:pt x="212" y="4"/>
                    </a:lnTo>
                    <a:lnTo>
                      <a:pt x="186" y="9"/>
                    </a:lnTo>
                    <a:lnTo>
                      <a:pt x="162" y="16"/>
                    </a:lnTo>
                    <a:lnTo>
                      <a:pt x="139" y="25"/>
                    </a:lnTo>
                    <a:lnTo>
                      <a:pt x="117" y="36"/>
                    </a:lnTo>
                    <a:lnTo>
                      <a:pt x="96" y="48"/>
                    </a:lnTo>
                    <a:lnTo>
                      <a:pt x="78" y="62"/>
                    </a:lnTo>
                    <a:lnTo>
                      <a:pt x="61" y="77"/>
                    </a:lnTo>
                    <a:lnTo>
                      <a:pt x="45" y="93"/>
                    </a:lnTo>
                    <a:lnTo>
                      <a:pt x="32" y="110"/>
                    </a:lnTo>
                    <a:lnTo>
                      <a:pt x="20" y="129"/>
                    </a:lnTo>
                    <a:lnTo>
                      <a:pt x="11" y="148"/>
                    </a:lnTo>
                    <a:lnTo>
                      <a:pt x="5" y="168"/>
                    </a:lnTo>
                    <a:lnTo>
                      <a:pt x="1" y="189"/>
                    </a:lnTo>
                    <a:lnTo>
                      <a:pt x="0" y="211"/>
                    </a:lnTo>
                    <a:lnTo>
                      <a:pt x="1" y="233"/>
                    </a:lnTo>
                    <a:lnTo>
                      <a:pt x="5" y="253"/>
                    </a:lnTo>
                    <a:lnTo>
                      <a:pt x="11" y="273"/>
                    </a:lnTo>
                    <a:lnTo>
                      <a:pt x="20" y="292"/>
                    </a:lnTo>
                    <a:lnTo>
                      <a:pt x="32" y="311"/>
                    </a:lnTo>
                    <a:lnTo>
                      <a:pt x="45" y="328"/>
                    </a:lnTo>
                    <a:lnTo>
                      <a:pt x="61" y="344"/>
                    </a:lnTo>
                    <a:lnTo>
                      <a:pt x="78" y="359"/>
                    </a:lnTo>
                    <a:lnTo>
                      <a:pt x="96" y="373"/>
                    </a:lnTo>
                    <a:lnTo>
                      <a:pt x="117" y="386"/>
                    </a:lnTo>
                    <a:lnTo>
                      <a:pt x="139" y="396"/>
                    </a:lnTo>
                    <a:lnTo>
                      <a:pt x="162" y="405"/>
                    </a:lnTo>
                    <a:lnTo>
                      <a:pt x="186" y="412"/>
                    </a:lnTo>
                    <a:lnTo>
                      <a:pt x="212" y="417"/>
                    </a:lnTo>
                    <a:lnTo>
                      <a:pt x="238" y="420"/>
                    </a:lnTo>
                    <a:lnTo>
                      <a:pt x="266" y="421"/>
                    </a:lnTo>
                    <a:close/>
                  </a:path>
                </a:pathLst>
              </a:custGeom>
              <a:solidFill>
                <a:srgbClr val="DDEA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52"/>
              <p:cNvSpPr>
                <a:spLocks/>
              </p:cNvSpPr>
              <p:nvPr/>
            </p:nvSpPr>
            <p:spPr bwMode="auto">
              <a:xfrm>
                <a:off x="2492" y="1839"/>
                <a:ext cx="261" cy="207"/>
              </a:xfrm>
              <a:custGeom>
                <a:avLst/>
                <a:gdLst>
                  <a:gd name="T0" fmla="*/ 17 w 524"/>
                  <a:gd name="T1" fmla="*/ 26 h 414"/>
                  <a:gd name="T2" fmla="*/ 21 w 524"/>
                  <a:gd name="T3" fmla="*/ 26 h 414"/>
                  <a:gd name="T4" fmla="*/ 24 w 524"/>
                  <a:gd name="T5" fmla="*/ 25 h 414"/>
                  <a:gd name="T6" fmla="*/ 26 w 524"/>
                  <a:gd name="T7" fmla="*/ 23 h 414"/>
                  <a:gd name="T8" fmla="*/ 28 w 524"/>
                  <a:gd name="T9" fmla="*/ 22 h 414"/>
                  <a:gd name="T10" fmla="*/ 30 w 524"/>
                  <a:gd name="T11" fmla="*/ 20 h 414"/>
                  <a:gd name="T12" fmla="*/ 31 w 524"/>
                  <a:gd name="T13" fmla="*/ 17 h 414"/>
                  <a:gd name="T14" fmla="*/ 32 w 524"/>
                  <a:gd name="T15" fmla="*/ 14 h 414"/>
                  <a:gd name="T16" fmla="*/ 32 w 524"/>
                  <a:gd name="T17" fmla="*/ 12 h 414"/>
                  <a:gd name="T18" fmla="*/ 31 w 524"/>
                  <a:gd name="T19" fmla="*/ 10 h 414"/>
                  <a:gd name="T20" fmla="*/ 30 w 524"/>
                  <a:gd name="T21" fmla="*/ 6 h 414"/>
                  <a:gd name="T22" fmla="*/ 28 w 524"/>
                  <a:gd name="T23" fmla="*/ 5 h 414"/>
                  <a:gd name="T24" fmla="*/ 26 w 524"/>
                  <a:gd name="T25" fmla="*/ 3 h 414"/>
                  <a:gd name="T26" fmla="*/ 24 w 524"/>
                  <a:gd name="T27" fmla="*/ 2 h 414"/>
                  <a:gd name="T28" fmla="*/ 21 w 524"/>
                  <a:gd name="T29" fmla="*/ 1 h 414"/>
                  <a:gd name="T30" fmla="*/ 17 w 524"/>
                  <a:gd name="T31" fmla="*/ 1 h 414"/>
                  <a:gd name="T32" fmla="*/ 14 w 524"/>
                  <a:gd name="T33" fmla="*/ 1 h 414"/>
                  <a:gd name="T34" fmla="*/ 11 w 524"/>
                  <a:gd name="T35" fmla="*/ 1 h 414"/>
                  <a:gd name="T36" fmla="*/ 8 w 524"/>
                  <a:gd name="T37" fmla="*/ 2 h 414"/>
                  <a:gd name="T38" fmla="*/ 6 w 524"/>
                  <a:gd name="T39" fmla="*/ 3 h 414"/>
                  <a:gd name="T40" fmla="*/ 3 w 524"/>
                  <a:gd name="T41" fmla="*/ 5 h 414"/>
                  <a:gd name="T42" fmla="*/ 1 w 524"/>
                  <a:gd name="T43" fmla="*/ 6 h 414"/>
                  <a:gd name="T44" fmla="*/ 0 w 524"/>
                  <a:gd name="T45" fmla="*/ 10 h 414"/>
                  <a:gd name="T46" fmla="*/ 0 w 524"/>
                  <a:gd name="T47" fmla="*/ 12 h 414"/>
                  <a:gd name="T48" fmla="*/ 0 w 524"/>
                  <a:gd name="T49" fmla="*/ 14 h 414"/>
                  <a:gd name="T50" fmla="*/ 0 w 524"/>
                  <a:gd name="T51" fmla="*/ 17 h 414"/>
                  <a:gd name="T52" fmla="*/ 1 w 524"/>
                  <a:gd name="T53" fmla="*/ 20 h 414"/>
                  <a:gd name="T54" fmla="*/ 3 w 524"/>
                  <a:gd name="T55" fmla="*/ 22 h 414"/>
                  <a:gd name="T56" fmla="*/ 6 w 524"/>
                  <a:gd name="T57" fmla="*/ 23 h 414"/>
                  <a:gd name="T58" fmla="*/ 8 w 524"/>
                  <a:gd name="T59" fmla="*/ 25 h 414"/>
                  <a:gd name="T60" fmla="*/ 11 w 524"/>
                  <a:gd name="T61" fmla="*/ 26 h 414"/>
                  <a:gd name="T62" fmla="*/ 14 w 524"/>
                  <a:gd name="T63" fmla="*/ 26 h 4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4"/>
                  <a:gd name="T97" fmla="*/ 0 h 414"/>
                  <a:gd name="T98" fmla="*/ 524 w 524"/>
                  <a:gd name="T99" fmla="*/ 414 h 4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4" h="414">
                    <a:moveTo>
                      <a:pt x="262" y="414"/>
                    </a:moveTo>
                    <a:lnTo>
                      <a:pt x="288" y="413"/>
                    </a:lnTo>
                    <a:lnTo>
                      <a:pt x="315" y="409"/>
                    </a:lnTo>
                    <a:lnTo>
                      <a:pt x="339" y="405"/>
                    </a:lnTo>
                    <a:lnTo>
                      <a:pt x="363" y="398"/>
                    </a:lnTo>
                    <a:lnTo>
                      <a:pt x="386" y="388"/>
                    </a:lnTo>
                    <a:lnTo>
                      <a:pt x="408" y="378"/>
                    </a:lnTo>
                    <a:lnTo>
                      <a:pt x="428" y="367"/>
                    </a:lnTo>
                    <a:lnTo>
                      <a:pt x="446" y="354"/>
                    </a:lnTo>
                    <a:lnTo>
                      <a:pt x="464" y="339"/>
                    </a:lnTo>
                    <a:lnTo>
                      <a:pt x="479" y="323"/>
                    </a:lnTo>
                    <a:lnTo>
                      <a:pt x="492" y="306"/>
                    </a:lnTo>
                    <a:lnTo>
                      <a:pt x="503" y="288"/>
                    </a:lnTo>
                    <a:lnTo>
                      <a:pt x="512" y="269"/>
                    </a:lnTo>
                    <a:lnTo>
                      <a:pt x="518" y="249"/>
                    </a:lnTo>
                    <a:lnTo>
                      <a:pt x="522" y="228"/>
                    </a:lnTo>
                    <a:lnTo>
                      <a:pt x="524" y="208"/>
                    </a:lnTo>
                    <a:lnTo>
                      <a:pt x="522" y="186"/>
                    </a:lnTo>
                    <a:lnTo>
                      <a:pt x="518" y="166"/>
                    </a:lnTo>
                    <a:lnTo>
                      <a:pt x="512" y="145"/>
                    </a:lnTo>
                    <a:lnTo>
                      <a:pt x="503" y="127"/>
                    </a:lnTo>
                    <a:lnTo>
                      <a:pt x="492" y="109"/>
                    </a:lnTo>
                    <a:lnTo>
                      <a:pt x="479" y="91"/>
                    </a:lnTo>
                    <a:lnTo>
                      <a:pt x="464" y="75"/>
                    </a:lnTo>
                    <a:lnTo>
                      <a:pt x="446" y="60"/>
                    </a:lnTo>
                    <a:lnTo>
                      <a:pt x="428" y="48"/>
                    </a:lnTo>
                    <a:lnTo>
                      <a:pt x="408" y="36"/>
                    </a:lnTo>
                    <a:lnTo>
                      <a:pt x="386" y="26"/>
                    </a:lnTo>
                    <a:lnTo>
                      <a:pt x="363" y="16"/>
                    </a:lnTo>
                    <a:lnTo>
                      <a:pt x="339" y="10"/>
                    </a:lnTo>
                    <a:lnTo>
                      <a:pt x="315" y="5"/>
                    </a:lnTo>
                    <a:lnTo>
                      <a:pt x="288" y="1"/>
                    </a:lnTo>
                    <a:lnTo>
                      <a:pt x="262" y="0"/>
                    </a:lnTo>
                    <a:lnTo>
                      <a:pt x="235" y="1"/>
                    </a:lnTo>
                    <a:lnTo>
                      <a:pt x="209" y="5"/>
                    </a:lnTo>
                    <a:lnTo>
                      <a:pt x="185" y="10"/>
                    </a:lnTo>
                    <a:lnTo>
                      <a:pt x="160" y="16"/>
                    </a:lnTo>
                    <a:lnTo>
                      <a:pt x="137" y="26"/>
                    </a:lnTo>
                    <a:lnTo>
                      <a:pt x="116" y="36"/>
                    </a:lnTo>
                    <a:lnTo>
                      <a:pt x="96" y="48"/>
                    </a:lnTo>
                    <a:lnTo>
                      <a:pt x="77" y="60"/>
                    </a:lnTo>
                    <a:lnTo>
                      <a:pt x="60" y="75"/>
                    </a:lnTo>
                    <a:lnTo>
                      <a:pt x="45" y="91"/>
                    </a:lnTo>
                    <a:lnTo>
                      <a:pt x="31" y="109"/>
                    </a:lnTo>
                    <a:lnTo>
                      <a:pt x="21" y="127"/>
                    </a:lnTo>
                    <a:lnTo>
                      <a:pt x="12" y="145"/>
                    </a:lnTo>
                    <a:lnTo>
                      <a:pt x="6" y="166"/>
                    </a:lnTo>
                    <a:lnTo>
                      <a:pt x="1" y="186"/>
                    </a:lnTo>
                    <a:lnTo>
                      <a:pt x="0" y="208"/>
                    </a:lnTo>
                    <a:lnTo>
                      <a:pt x="1" y="228"/>
                    </a:lnTo>
                    <a:lnTo>
                      <a:pt x="6" y="249"/>
                    </a:lnTo>
                    <a:lnTo>
                      <a:pt x="12" y="269"/>
                    </a:lnTo>
                    <a:lnTo>
                      <a:pt x="21" y="288"/>
                    </a:lnTo>
                    <a:lnTo>
                      <a:pt x="31" y="306"/>
                    </a:lnTo>
                    <a:lnTo>
                      <a:pt x="45" y="323"/>
                    </a:lnTo>
                    <a:lnTo>
                      <a:pt x="60" y="339"/>
                    </a:lnTo>
                    <a:lnTo>
                      <a:pt x="77" y="354"/>
                    </a:lnTo>
                    <a:lnTo>
                      <a:pt x="96" y="367"/>
                    </a:lnTo>
                    <a:lnTo>
                      <a:pt x="116" y="378"/>
                    </a:lnTo>
                    <a:lnTo>
                      <a:pt x="137" y="388"/>
                    </a:lnTo>
                    <a:lnTo>
                      <a:pt x="160" y="398"/>
                    </a:lnTo>
                    <a:lnTo>
                      <a:pt x="185" y="405"/>
                    </a:lnTo>
                    <a:lnTo>
                      <a:pt x="209" y="409"/>
                    </a:lnTo>
                    <a:lnTo>
                      <a:pt x="235" y="413"/>
                    </a:lnTo>
                    <a:lnTo>
                      <a:pt x="262" y="414"/>
                    </a:lnTo>
                    <a:close/>
                  </a:path>
                </a:pathLst>
              </a:custGeom>
              <a:solidFill>
                <a:srgbClr val="E2ED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53"/>
              <p:cNvSpPr>
                <a:spLocks/>
              </p:cNvSpPr>
              <p:nvPr/>
            </p:nvSpPr>
            <p:spPr bwMode="auto">
              <a:xfrm>
                <a:off x="2495" y="1841"/>
                <a:ext cx="256" cy="203"/>
              </a:xfrm>
              <a:custGeom>
                <a:avLst/>
                <a:gdLst>
                  <a:gd name="T0" fmla="*/ 17 w 513"/>
                  <a:gd name="T1" fmla="*/ 26 h 405"/>
                  <a:gd name="T2" fmla="*/ 20 w 513"/>
                  <a:gd name="T3" fmla="*/ 25 h 405"/>
                  <a:gd name="T4" fmla="*/ 23 w 513"/>
                  <a:gd name="T5" fmla="*/ 24 h 405"/>
                  <a:gd name="T6" fmla="*/ 26 w 513"/>
                  <a:gd name="T7" fmla="*/ 23 h 405"/>
                  <a:gd name="T8" fmla="*/ 28 w 513"/>
                  <a:gd name="T9" fmla="*/ 21 h 405"/>
                  <a:gd name="T10" fmla="*/ 30 w 513"/>
                  <a:gd name="T11" fmla="*/ 19 h 405"/>
                  <a:gd name="T12" fmla="*/ 31 w 513"/>
                  <a:gd name="T13" fmla="*/ 17 h 405"/>
                  <a:gd name="T14" fmla="*/ 32 w 513"/>
                  <a:gd name="T15" fmla="*/ 14 h 405"/>
                  <a:gd name="T16" fmla="*/ 32 w 513"/>
                  <a:gd name="T17" fmla="*/ 12 h 405"/>
                  <a:gd name="T18" fmla="*/ 31 w 513"/>
                  <a:gd name="T19" fmla="*/ 9 h 405"/>
                  <a:gd name="T20" fmla="*/ 30 w 513"/>
                  <a:gd name="T21" fmla="*/ 7 h 405"/>
                  <a:gd name="T22" fmla="*/ 28 w 513"/>
                  <a:gd name="T23" fmla="*/ 5 h 405"/>
                  <a:gd name="T24" fmla="*/ 26 w 513"/>
                  <a:gd name="T25" fmla="*/ 3 h 405"/>
                  <a:gd name="T26" fmla="*/ 23 w 513"/>
                  <a:gd name="T27" fmla="*/ 2 h 405"/>
                  <a:gd name="T28" fmla="*/ 20 w 513"/>
                  <a:gd name="T29" fmla="*/ 1 h 405"/>
                  <a:gd name="T30" fmla="*/ 17 w 513"/>
                  <a:gd name="T31" fmla="*/ 1 h 405"/>
                  <a:gd name="T32" fmla="*/ 14 w 513"/>
                  <a:gd name="T33" fmla="*/ 1 h 405"/>
                  <a:gd name="T34" fmla="*/ 11 w 513"/>
                  <a:gd name="T35" fmla="*/ 1 h 405"/>
                  <a:gd name="T36" fmla="*/ 8 w 513"/>
                  <a:gd name="T37" fmla="*/ 2 h 405"/>
                  <a:gd name="T38" fmla="*/ 5 w 513"/>
                  <a:gd name="T39" fmla="*/ 3 h 405"/>
                  <a:gd name="T40" fmla="*/ 3 w 513"/>
                  <a:gd name="T41" fmla="*/ 5 h 405"/>
                  <a:gd name="T42" fmla="*/ 1 w 513"/>
                  <a:gd name="T43" fmla="*/ 7 h 405"/>
                  <a:gd name="T44" fmla="*/ 0 w 513"/>
                  <a:gd name="T45" fmla="*/ 9 h 405"/>
                  <a:gd name="T46" fmla="*/ 0 w 513"/>
                  <a:gd name="T47" fmla="*/ 12 h 405"/>
                  <a:gd name="T48" fmla="*/ 0 w 513"/>
                  <a:gd name="T49" fmla="*/ 14 h 405"/>
                  <a:gd name="T50" fmla="*/ 0 w 513"/>
                  <a:gd name="T51" fmla="*/ 17 h 405"/>
                  <a:gd name="T52" fmla="*/ 1 w 513"/>
                  <a:gd name="T53" fmla="*/ 19 h 405"/>
                  <a:gd name="T54" fmla="*/ 3 w 513"/>
                  <a:gd name="T55" fmla="*/ 21 h 405"/>
                  <a:gd name="T56" fmla="*/ 5 w 513"/>
                  <a:gd name="T57" fmla="*/ 23 h 405"/>
                  <a:gd name="T58" fmla="*/ 8 w 513"/>
                  <a:gd name="T59" fmla="*/ 24 h 405"/>
                  <a:gd name="T60" fmla="*/ 11 w 513"/>
                  <a:gd name="T61" fmla="*/ 25 h 405"/>
                  <a:gd name="T62" fmla="*/ 14 w 513"/>
                  <a:gd name="T63" fmla="*/ 26 h 40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3"/>
                  <a:gd name="T97" fmla="*/ 0 h 405"/>
                  <a:gd name="T98" fmla="*/ 513 w 513"/>
                  <a:gd name="T99" fmla="*/ 405 h 40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3" h="405">
                    <a:moveTo>
                      <a:pt x="256" y="405"/>
                    </a:moveTo>
                    <a:lnTo>
                      <a:pt x="282" y="404"/>
                    </a:lnTo>
                    <a:lnTo>
                      <a:pt x="308" y="401"/>
                    </a:lnTo>
                    <a:lnTo>
                      <a:pt x="332" y="396"/>
                    </a:lnTo>
                    <a:lnTo>
                      <a:pt x="356" y="389"/>
                    </a:lnTo>
                    <a:lnTo>
                      <a:pt x="378" y="381"/>
                    </a:lnTo>
                    <a:lnTo>
                      <a:pt x="400" y="371"/>
                    </a:lnTo>
                    <a:lnTo>
                      <a:pt x="420" y="359"/>
                    </a:lnTo>
                    <a:lnTo>
                      <a:pt x="438" y="345"/>
                    </a:lnTo>
                    <a:lnTo>
                      <a:pt x="454" y="332"/>
                    </a:lnTo>
                    <a:lnTo>
                      <a:pt x="469" y="316"/>
                    </a:lnTo>
                    <a:lnTo>
                      <a:pt x="482" y="299"/>
                    </a:lnTo>
                    <a:lnTo>
                      <a:pt x="492" y="281"/>
                    </a:lnTo>
                    <a:lnTo>
                      <a:pt x="501" y="263"/>
                    </a:lnTo>
                    <a:lnTo>
                      <a:pt x="507" y="243"/>
                    </a:lnTo>
                    <a:lnTo>
                      <a:pt x="512" y="223"/>
                    </a:lnTo>
                    <a:lnTo>
                      <a:pt x="513" y="203"/>
                    </a:lnTo>
                    <a:lnTo>
                      <a:pt x="512" y="182"/>
                    </a:lnTo>
                    <a:lnTo>
                      <a:pt x="507" y="161"/>
                    </a:lnTo>
                    <a:lnTo>
                      <a:pt x="501" y="142"/>
                    </a:lnTo>
                    <a:lnTo>
                      <a:pt x="492" y="123"/>
                    </a:lnTo>
                    <a:lnTo>
                      <a:pt x="482" y="106"/>
                    </a:lnTo>
                    <a:lnTo>
                      <a:pt x="469" y="89"/>
                    </a:lnTo>
                    <a:lnTo>
                      <a:pt x="454" y="74"/>
                    </a:lnTo>
                    <a:lnTo>
                      <a:pt x="438" y="59"/>
                    </a:lnTo>
                    <a:lnTo>
                      <a:pt x="420" y="46"/>
                    </a:lnTo>
                    <a:lnTo>
                      <a:pt x="400" y="34"/>
                    </a:lnTo>
                    <a:lnTo>
                      <a:pt x="378" y="24"/>
                    </a:lnTo>
                    <a:lnTo>
                      <a:pt x="356" y="16"/>
                    </a:lnTo>
                    <a:lnTo>
                      <a:pt x="332" y="9"/>
                    </a:lnTo>
                    <a:lnTo>
                      <a:pt x="308" y="5"/>
                    </a:lnTo>
                    <a:lnTo>
                      <a:pt x="282" y="1"/>
                    </a:lnTo>
                    <a:lnTo>
                      <a:pt x="256" y="0"/>
                    </a:lnTo>
                    <a:lnTo>
                      <a:pt x="229" y="1"/>
                    </a:lnTo>
                    <a:lnTo>
                      <a:pt x="204" y="5"/>
                    </a:lnTo>
                    <a:lnTo>
                      <a:pt x="180" y="9"/>
                    </a:lnTo>
                    <a:lnTo>
                      <a:pt x="156" y="16"/>
                    </a:lnTo>
                    <a:lnTo>
                      <a:pt x="134" y="24"/>
                    </a:lnTo>
                    <a:lnTo>
                      <a:pt x="113" y="34"/>
                    </a:lnTo>
                    <a:lnTo>
                      <a:pt x="93" y="46"/>
                    </a:lnTo>
                    <a:lnTo>
                      <a:pt x="75" y="59"/>
                    </a:lnTo>
                    <a:lnTo>
                      <a:pt x="59" y="74"/>
                    </a:lnTo>
                    <a:lnTo>
                      <a:pt x="44" y="89"/>
                    </a:lnTo>
                    <a:lnTo>
                      <a:pt x="31" y="106"/>
                    </a:lnTo>
                    <a:lnTo>
                      <a:pt x="20" y="123"/>
                    </a:lnTo>
                    <a:lnTo>
                      <a:pt x="12" y="142"/>
                    </a:lnTo>
                    <a:lnTo>
                      <a:pt x="5" y="161"/>
                    </a:lnTo>
                    <a:lnTo>
                      <a:pt x="1" y="182"/>
                    </a:lnTo>
                    <a:lnTo>
                      <a:pt x="0" y="203"/>
                    </a:lnTo>
                    <a:lnTo>
                      <a:pt x="1" y="223"/>
                    </a:lnTo>
                    <a:lnTo>
                      <a:pt x="5" y="243"/>
                    </a:lnTo>
                    <a:lnTo>
                      <a:pt x="12" y="263"/>
                    </a:lnTo>
                    <a:lnTo>
                      <a:pt x="20" y="281"/>
                    </a:lnTo>
                    <a:lnTo>
                      <a:pt x="31" y="299"/>
                    </a:lnTo>
                    <a:lnTo>
                      <a:pt x="44" y="316"/>
                    </a:lnTo>
                    <a:lnTo>
                      <a:pt x="59" y="332"/>
                    </a:lnTo>
                    <a:lnTo>
                      <a:pt x="75" y="345"/>
                    </a:lnTo>
                    <a:lnTo>
                      <a:pt x="93" y="359"/>
                    </a:lnTo>
                    <a:lnTo>
                      <a:pt x="113" y="371"/>
                    </a:lnTo>
                    <a:lnTo>
                      <a:pt x="134" y="381"/>
                    </a:lnTo>
                    <a:lnTo>
                      <a:pt x="156" y="389"/>
                    </a:lnTo>
                    <a:lnTo>
                      <a:pt x="180" y="396"/>
                    </a:lnTo>
                    <a:lnTo>
                      <a:pt x="204" y="401"/>
                    </a:lnTo>
                    <a:lnTo>
                      <a:pt x="229" y="404"/>
                    </a:lnTo>
                    <a:lnTo>
                      <a:pt x="256" y="405"/>
                    </a:lnTo>
                    <a:close/>
                  </a:path>
                </a:pathLst>
              </a:custGeom>
              <a:solidFill>
                <a:srgbClr val="EAF2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54"/>
              <p:cNvSpPr>
                <a:spLocks/>
              </p:cNvSpPr>
              <p:nvPr/>
            </p:nvSpPr>
            <p:spPr bwMode="auto">
              <a:xfrm>
                <a:off x="2497" y="1843"/>
                <a:ext cx="251" cy="199"/>
              </a:xfrm>
              <a:custGeom>
                <a:avLst/>
                <a:gdLst>
                  <a:gd name="T0" fmla="*/ 18 w 502"/>
                  <a:gd name="T1" fmla="*/ 25 h 398"/>
                  <a:gd name="T2" fmla="*/ 21 w 502"/>
                  <a:gd name="T3" fmla="*/ 25 h 398"/>
                  <a:gd name="T4" fmla="*/ 24 w 502"/>
                  <a:gd name="T5" fmla="*/ 24 h 398"/>
                  <a:gd name="T6" fmla="*/ 26 w 502"/>
                  <a:gd name="T7" fmla="*/ 23 h 398"/>
                  <a:gd name="T8" fmla="*/ 28 w 502"/>
                  <a:gd name="T9" fmla="*/ 21 h 398"/>
                  <a:gd name="T10" fmla="*/ 30 w 502"/>
                  <a:gd name="T11" fmla="*/ 19 h 398"/>
                  <a:gd name="T12" fmla="*/ 31 w 502"/>
                  <a:gd name="T13" fmla="*/ 17 h 398"/>
                  <a:gd name="T14" fmla="*/ 31 w 502"/>
                  <a:gd name="T15" fmla="*/ 13 h 398"/>
                  <a:gd name="T16" fmla="*/ 31 w 502"/>
                  <a:gd name="T17" fmla="*/ 12 h 398"/>
                  <a:gd name="T18" fmla="*/ 31 w 502"/>
                  <a:gd name="T19" fmla="*/ 9 h 398"/>
                  <a:gd name="T20" fmla="*/ 30 w 502"/>
                  <a:gd name="T21" fmla="*/ 6 h 398"/>
                  <a:gd name="T22" fmla="*/ 28 w 502"/>
                  <a:gd name="T23" fmla="*/ 5 h 398"/>
                  <a:gd name="T24" fmla="*/ 26 w 502"/>
                  <a:gd name="T25" fmla="*/ 3 h 398"/>
                  <a:gd name="T26" fmla="*/ 24 w 502"/>
                  <a:gd name="T27" fmla="*/ 2 h 398"/>
                  <a:gd name="T28" fmla="*/ 21 w 502"/>
                  <a:gd name="T29" fmla="*/ 1 h 398"/>
                  <a:gd name="T30" fmla="*/ 18 w 502"/>
                  <a:gd name="T31" fmla="*/ 1 h 398"/>
                  <a:gd name="T32" fmla="*/ 15 w 502"/>
                  <a:gd name="T33" fmla="*/ 1 h 398"/>
                  <a:gd name="T34" fmla="*/ 11 w 502"/>
                  <a:gd name="T35" fmla="*/ 1 h 398"/>
                  <a:gd name="T36" fmla="*/ 9 w 502"/>
                  <a:gd name="T37" fmla="*/ 2 h 398"/>
                  <a:gd name="T38" fmla="*/ 6 w 502"/>
                  <a:gd name="T39" fmla="*/ 3 h 398"/>
                  <a:gd name="T40" fmla="*/ 4 w 502"/>
                  <a:gd name="T41" fmla="*/ 5 h 398"/>
                  <a:gd name="T42" fmla="*/ 2 w 502"/>
                  <a:gd name="T43" fmla="*/ 6 h 398"/>
                  <a:gd name="T44" fmla="*/ 1 w 502"/>
                  <a:gd name="T45" fmla="*/ 9 h 398"/>
                  <a:gd name="T46" fmla="*/ 1 w 502"/>
                  <a:gd name="T47" fmla="*/ 12 h 398"/>
                  <a:gd name="T48" fmla="*/ 1 w 502"/>
                  <a:gd name="T49" fmla="*/ 13 h 398"/>
                  <a:gd name="T50" fmla="*/ 1 w 502"/>
                  <a:gd name="T51" fmla="*/ 17 h 398"/>
                  <a:gd name="T52" fmla="*/ 2 w 502"/>
                  <a:gd name="T53" fmla="*/ 19 h 398"/>
                  <a:gd name="T54" fmla="*/ 4 w 502"/>
                  <a:gd name="T55" fmla="*/ 21 h 398"/>
                  <a:gd name="T56" fmla="*/ 6 w 502"/>
                  <a:gd name="T57" fmla="*/ 23 h 398"/>
                  <a:gd name="T58" fmla="*/ 9 w 502"/>
                  <a:gd name="T59" fmla="*/ 24 h 398"/>
                  <a:gd name="T60" fmla="*/ 11 w 502"/>
                  <a:gd name="T61" fmla="*/ 25 h 398"/>
                  <a:gd name="T62" fmla="*/ 15 w 502"/>
                  <a:gd name="T63" fmla="*/ 25 h 3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2"/>
                  <a:gd name="T97" fmla="*/ 0 h 398"/>
                  <a:gd name="T98" fmla="*/ 502 w 502"/>
                  <a:gd name="T99" fmla="*/ 398 h 3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2" h="398">
                    <a:moveTo>
                      <a:pt x="251" y="398"/>
                    </a:moveTo>
                    <a:lnTo>
                      <a:pt x="276" y="397"/>
                    </a:lnTo>
                    <a:lnTo>
                      <a:pt x="302" y="394"/>
                    </a:lnTo>
                    <a:lnTo>
                      <a:pt x="326" y="389"/>
                    </a:lnTo>
                    <a:lnTo>
                      <a:pt x="349" y="382"/>
                    </a:lnTo>
                    <a:lnTo>
                      <a:pt x="371" y="374"/>
                    </a:lnTo>
                    <a:lnTo>
                      <a:pt x="392" y="364"/>
                    </a:lnTo>
                    <a:lnTo>
                      <a:pt x="411" y="353"/>
                    </a:lnTo>
                    <a:lnTo>
                      <a:pt x="428" y="340"/>
                    </a:lnTo>
                    <a:lnTo>
                      <a:pt x="445" y="325"/>
                    </a:lnTo>
                    <a:lnTo>
                      <a:pt x="460" y="310"/>
                    </a:lnTo>
                    <a:lnTo>
                      <a:pt x="472" y="294"/>
                    </a:lnTo>
                    <a:lnTo>
                      <a:pt x="483" y="277"/>
                    </a:lnTo>
                    <a:lnTo>
                      <a:pt x="491" y="258"/>
                    </a:lnTo>
                    <a:lnTo>
                      <a:pt x="498" y="240"/>
                    </a:lnTo>
                    <a:lnTo>
                      <a:pt x="501" y="220"/>
                    </a:lnTo>
                    <a:lnTo>
                      <a:pt x="502" y="200"/>
                    </a:lnTo>
                    <a:lnTo>
                      <a:pt x="501" y="179"/>
                    </a:lnTo>
                    <a:lnTo>
                      <a:pt x="498" y="159"/>
                    </a:lnTo>
                    <a:lnTo>
                      <a:pt x="491" y="140"/>
                    </a:lnTo>
                    <a:lnTo>
                      <a:pt x="483" y="121"/>
                    </a:lnTo>
                    <a:lnTo>
                      <a:pt x="472" y="104"/>
                    </a:lnTo>
                    <a:lnTo>
                      <a:pt x="460" y="88"/>
                    </a:lnTo>
                    <a:lnTo>
                      <a:pt x="445" y="73"/>
                    </a:lnTo>
                    <a:lnTo>
                      <a:pt x="428" y="58"/>
                    </a:lnTo>
                    <a:lnTo>
                      <a:pt x="411" y="45"/>
                    </a:lnTo>
                    <a:lnTo>
                      <a:pt x="392" y="34"/>
                    </a:lnTo>
                    <a:lnTo>
                      <a:pt x="371" y="25"/>
                    </a:lnTo>
                    <a:lnTo>
                      <a:pt x="349" y="16"/>
                    </a:lnTo>
                    <a:lnTo>
                      <a:pt x="326" y="10"/>
                    </a:lnTo>
                    <a:lnTo>
                      <a:pt x="302" y="4"/>
                    </a:lnTo>
                    <a:lnTo>
                      <a:pt x="276" y="2"/>
                    </a:lnTo>
                    <a:lnTo>
                      <a:pt x="251" y="0"/>
                    </a:lnTo>
                    <a:lnTo>
                      <a:pt x="226" y="2"/>
                    </a:lnTo>
                    <a:lnTo>
                      <a:pt x="200" y="4"/>
                    </a:lnTo>
                    <a:lnTo>
                      <a:pt x="176" y="10"/>
                    </a:lnTo>
                    <a:lnTo>
                      <a:pt x="153" y="16"/>
                    </a:lnTo>
                    <a:lnTo>
                      <a:pt x="131" y="25"/>
                    </a:lnTo>
                    <a:lnTo>
                      <a:pt x="110" y="34"/>
                    </a:lnTo>
                    <a:lnTo>
                      <a:pt x="91" y="45"/>
                    </a:lnTo>
                    <a:lnTo>
                      <a:pt x="73" y="58"/>
                    </a:lnTo>
                    <a:lnTo>
                      <a:pt x="57" y="73"/>
                    </a:lnTo>
                    <a:lnTo>
                      <a:pt x="42" y="88"/>
                    </a:lnTo>
                    <a:lnTo>
                      <a:pt x="30" y="104"/>
                    </a:lnTo>
                    <a:lnTo>
                      <a:pt x="19" y="121"/>
                    </a:lnTo>
                    <a:lnTo>
                      <a:pt x="11" y="140"/>
                    </a:lnTo>
                    <a:lnTo>
                      <a:pt x="4" y="159"/>
                    </a:lnTo>
                    <a:lnTo>
                      <a:pt x="1" y="179"/>
                    </a:lnTo>
                    <a:lnTo>
                      <a:pt x="0" y="200"/>
                    </a:lnTo>
                    <a:lnTo>
                      <a:pt x="1" y="220"/>
                    </a:lnTo>
                    <a:lnTo>
                      <a:pt x="4" y="240"/>
                    </a:lnTo>
                    <a:lnTo>
                      <a:pt x="11" y="258"/>
                    </a:lnTo>
                    <a:lnTo>
                      <a:pt x="19" y="277"/>
                    </a:lnTo>
                    <a:lnTo>
                      <a:pt x="30" y="294"/>
                    </a:lnTo>
                    <a:lnTo>
                      <a:pt x="42" y="310"/>
                    </a:lnTo>
                    <a:lnTo>
                      <a:pt x="57" y="325"/>
                    </a:lnTo>
                    <a:lnTo>
                      <a:pt x="73" y="340"/>
                    </a:lnTo>
                    <a:lnTo>
                      <a:pt x="91" y="353"/>
                    </a:lnTo>
                    <a:lnTo>
                      <a:pt x="110" y="364"/>
                    </a:lnTo>
                    <a:lnTo>
                      <a:pt x="131" y="374"/>
                    </a:lnTo>
                    <a:lnTo>
                      <a:pt x="153" y="382"/>
                    </a:lnTo>
                    <a:lnTo>
                      <a:pt x="176" y="389"/>
                    </a:lnTo>
                    <a:lnTo>
                      <a:pt x="200" y="394"/>
                    </a:lnTo>
                    <a:lnTo>
                      <a:pt x="226" y="397"/>
                    </a:lnTo>
                    <a:lnTo>
                      <a:pt x="251" y="398"/>
                    </a:lnTo>
                    <a:close/>
                  </a:path>
                </a:pathLst>
              </a:custGeom>
              <a:solidFill>
                <a:srgbClr val="EFF7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55"/>
              <p:cNvSpPr>
                <a:spLocks/>
              </p:cNvSpPr>
              <p:nvPr/>
            </p:nvSpPr>
            <p:spPr bwMode="auto">
              <a:xfrm>
                <a:off x="2500" y="1845"/>
                <a:ext cx="246" cy="195"/>
              </a:xfrm>
              <a:custGeom>
                <a:avLst/>
                <a:gdLst>
                  <a:gd name="T0" fmla="*/ 16 w 493"/>
                  <a:gd name="T1" fmla="*/ 25 h 388"/>
                  <a:gd name="T2" fmla="*/ 20 w 493"/>
                  <a:gd name="T3" fmla="*/ 24 h 388"/>
                  <a:gd name="T4" fmla="*/ 22 w 493"/>
                  <a:gd name="T5" fmla="*/ 23 h 388"/>
                  <a:gd name="T6" fmla="*/ 25 w 493"/>
                  <a:gd name="T7" fmla="*/ 22 h 388"/>
                  <a:gd name="T8" fmla="*/ 27 w 493"/>
                  <a:gd name="T9" fmla="*/ 20 h 388"/>
                  <a:gd name="T10" fmla="*/ 28 w 493"/>
                  <a:gd name="T11" fmla="*/ 18 h 388"/>
                  <a:gd name="T12" fmla="*/ 30 w 493"/>
                  <a:gd name="T13" fmla="*/ 16 h 388"/>
                  <a:gd name="T14" fmla="*/ 30 w 493"/>
                  <a:gd name="T15" fmla="*/ 14 h 388"/>
                  <a:gd name="T16" fmla="*/ 30 w 493"/>
                  <a:gd name="T17" fmla="*/ 11 h 388"/>
                  <a:gd name="T18" fmla="*/ 30 w 493"/>
                  <a:gd name="T19" fmla="*/ 9 h 388"/>
                  <a:gd name="T20" fmla="*/ 28 w 493"/>
                  <a:gd name="T21" fmla="*/ 7 h 388"/>
                  <a:gd name="T22" fmla="*/ 27 w 493"/>
                  <a:gd name="T23" fmla="*/ 5 h 388"/>
                  <a:gd name="T24" fmla="*/ 25 w 493"/>
                  <a:gd name="T25" fmla="*/ 3 h 388"/>
                  <a:gd name="T26" fmla="*/ 22 w 493"/>
                  <a:gd name="T27" fmla="*/ 2 h 388"/>
                  <a:gd name="T28" fmla="*/ 20 w 493"/>
                  <a:gd name="T29" fmla="*/ 1 h 388"/>
                  <a:gd name="T30" fmla="*/ 16 w 493"/>
                  <a:gd name="T31" fmla="*/ 1 h 388"/>
                  <a:gd name="T32" fmla="*/ 13 w 493"/>
                  <a:gd name="T33" fmla="*/ 1 h 388"/>
                  <a:gd name="T34" fmla="*/ 10 w 493"/>
                  <a:gd name="T35" fmla="*/ 1 h 388"/>
                  <a:gd name="T36" fmla="*/ 8 w 493"/>
                  <a:gd name="T37" fmla="*/ 2 h 388"/>
                  <a:gd name="T38" fmla="*/ 5 w 493"/>
                  <a:gd name="T39" fmla="*/ 3 h 388"/>
                  <a:gd name="T40" fmla="*/ 3 w 493"/>
                  <a:gd name="T41" fmla="*/ 5 h 388"/>
                  <a:gd name="T42" fmla="*/ 1 w 493"/>
                  <a:gd name="T43" fmla="*/ 7 h 388"/>
                  <a:gd name="T44" fmla="*/ 0 w 493"/>
                  <a:gd name="T45" fmla="*/ 9 h 388"/>
                  <a:gd name="T46" fmla="*/ 0 w 493"/>
                  <a:gd name="T47" fmla="*/ 11 h 388"/>
                  <a:gd name="T48" fmla="*/ 0 w 493"/>
                  <a:gd name="T49" fmla="*/ 14 h 388"/>
                  <a:gd name="T50" fmla="*/ 0 w 493"/>
                  <a:gd name="T51" fmla="*/ 16 h 388"/>
                  <a:gd name="T52" fmla="*/ 1 w 493"/>
                  <a:gd name="T53" fmla="*/ 18 h 388"/>
                  <a:gd name="T54" fmla="*/ 3 w 493"/>
                  <a:gd name="T55" fmla="*/ 20 h 388"/>
                  <a:gd name="T56" fmla="*/ 5 w 493"/>
                  <a:gd name="T57" fmla="*/ 22 h 388"/>
                  <a:gd name="T58" fmla="*/ 8 w 493"/>
                  <a:gd name="T59" fmla="*/ 23 h 388"/>
                  <a:gd name="T60" fmla="*/ 10 w 493"/>
                  <a:gd name="T61" fmla="*/ 24 h 388"/>
                  <a:gd name="T62" fmla="*/ 13 w 493"/>
                  <a:gd name="T63" fmla="*/ 25 h 3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93"/>
                  <a:gd name="T97" fmla="*/ 0 h 388"/>
                  <a:gd name="T98" fmla="*/ 493 w 493"/>
                  <a:gd name="T99" fmla="*/ 388 h 3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93" h="388">
                    <a:moveTo>
                      <a:pt x="246" y="388"/>
                    </a:moveTo>
                    <a:lnTo>
                      <a:pt x="271" y="387"/>
                    </a:lnTo>
                    <a:lnTo>
                      <a:pt x="295" y="385"/>
                    </a:lnTo>
                    <a:lnTo>
                      <a:pt x="320" y="379"/>
                    </a:lnTo>
                    <a:lnTo>
                      <a:pt x="342" y="373"/>
                    </a:lnTo>
                    <a:lnTo>
                      <a:pt x="363" y="365"/>
                    </a:lnTo>
                    <a:lnTo>
                      <a:pt x="384" y="355"/>
                    </a:lnTo>
                    <a:lnTo>
                      <a:pt x="403" y="344"/>
                    </a:lnTo>
                    <a:lnTo>
                      <a:pt x="420" y="332"/>
                    </a:lnTo>
                    <a:lnTo>
                      <a:pt x="436" y="318"/>
                    </a:lnTo>
                    <a:lnTo>
                      <a:pt x="450" y="303"/>
                    </a:lnTo>
                    <a:lnTo>
                      <a:pt x="463" y="287"/>
                    </a:lnTo>
                    <a:lnTo>
                      <a:pt x="473" y="270"/>
                    </a:lnTo>
                    <a:lnTo>
                      <a:pt x="481" y="252"/>
                    </a:lnTo>
                    <a:lnTo>
                      <a:pt x="488" y="234"/>
                    </a:lnTo>
                    <a:lnTo>
                      <a:pt x="491" y="214"/>
                    </a:lnTo>
                    <a:lnTo>
                      <a:pt x="493" y="195"/>
                    </a:lnTo>
                    <a:lnTo>
                      <a:pt x="491" y="175"/>
                    </a:lnTo>
                    <a:lnTo>
                      <a:pt x="488" y="155"/>
                    </a:lnTo>
                    <a:lnTo>
                      <a:pt x="481" y="136"/>
                    </a:lnTo>
                    <a:lnTo>
                      <a:pt x="473" y="119"/>
                    </a:lnTo>
                    <a:lnTo>
                      <a:pt x="463" y="101"/>
                    </a:lnTo>
                    <a:lnTo>
                      <a:pt x="450" y="85"/>
                    </a:lnTo>
                    <a:lnTo>
                      <a:pt x="436" y="70"/>
                    </a:lnTo>
                    <a:lnTo>
                      <a:pt x="420" y="56"/>
                    </a:lnTo>
                    <a:lnTo>
                      <a:pt x="403" y="44"/>
                    </a:lnTo>
                    <a:lnTo>
                      <a:pt x="384" y="33"/>
                    </a:lnTo>
                    <a:lnTo>
                      <a:pt x="363" y="23"/>
                    </a:lnTo>
                    <a:lnTo>
                      <a:pt x="342" y="15"/>
                    </a:lnTo>
                    <a:lnTo>
                      <a:pt x="320" y="9"/>
                    </a:lnTo>
                    <a:lnTo>
                      <a:pt x="295" y="3"/>
                    </a:lnTo>
                    <a:lnTo>
                      <a:pt x="271" y="1"/>
                    </a:lnTo>
                    <a:lnTo>
                      <a:pt x="246" y="0"/>
                    </a:lnTo>
                    <a:lnTo>
                      <a:pt x="221" y="1"/>
                    </a:lnTo>
                    <a:lnTo>
                      <a:pt x="196" y="3"/>
                    </a:lnTo>
                    <a:lnTo>
                      <a:pt x="173" y="9"/>
                    </a:lnTo>
                    <a:lnTo>
                      <a:pt x="150" y="15"/>
                    </a:lnTo>
                    <a:lnTo>
                      <a:pt x="128" y="23"/>
                    </a:lnTo>
                    <a:lnTo>
                      <a:pt x="109" y="33"/>
                    </a:lnTo>
                    <a:lnTo>
                      <a:pt x="89" y="44"/>
                    </a:lnTo>
                    <a:lnTo>
                      <a:pt x="72" y="56"/>
                    </a:lnTo>
                    <a:lnTo>
                      <a:pt x="57" y="70"/>
                    </a:lnTo>
                    <a:lnTo>
                      <a:pt x="42" y="85"/>
                    </a:lnTo>
                    <a:lnTo>
                      <a:pt x="30" y="101"/>
                    </a:lnTo>
                    <a:lnTo>
                      <a:pt x="20" y="119"/>
                    </a:lnTo>
                    <a:lnTo>
                      <a:pt x="12" y="136"/>
                    </a:lnTo>
                    <a:lnTo>
                      <a:pt x="5" y="155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2" y="214"/>
                    </a:lnTo>
                    <a:lnTo>
                      <a:pt x="5" y="234"/>
                    </a:lnTo>
                    <a:lnTo>
                      <a:pt x="12" y="252"/>
                    </a:lnTo>
                    <a:lnTo>
                      <a:pt x="20" y="270"/>
                    </a:lnTo>
                    <a:lnTo>
                      <a:pt x="30" y="287"/>
                    </a:lnTo>
                    <a:lnTo>
                      <a:pt x="42" y="303"/>
                    </a:lnTo>
                    <a:lnTo>
                      <a:pt x="57" y="318"/>
                    </a:lnTo>
                    <a:lnTo>
                      <a:pt x="72" y="332"/>
                    </a:lnTo>
                    <a:lnTo>
                      <a:pt x="89" y="344"/>
                    </a:lnTo>
                    <a:lnTo>
                      <a:pt x="109" y="355"/>
                    </a:lnTo>
                    <a:lnTo>
                      <a:pt x="128" y="365"/>
                    </a:lnTo>
                    <a:lnTo>
                      <a:pt x="150" y="373"/>
                    </a:lnTo>
                    <a:lnTo>
                      <a:pt x="173" y="379"/>
                    </a:lnTo>
                    <a:lnTo>
                      <a:pt x="196" y="385"/>
                    </a:lnTo>
                    <a:lnTo>
                      <a:pt x="221" y="387"/>
                    </a:lnTo>
                    <a:lnTo>
                      <a:pt x="246" y="388"/>
                    </a:lnTo>
                    <a:close/>
                  </a:path>
                </a:pathLst>
              </a:custGeom>
              <a:solidFill>
                <a:srgbClr val="F9FC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56"/>
              <p:cNvSpPr>
                <a:spLocks/>
              </p:cNvSpPr>
              <p:nvPr/>
            </p:nvSpPr>
            <p:spPr bwMode="auto">
              <a:xfrm>
                <a:off x="2502" y="1847"/>
                <a:ext cx="241" cy="191"/>
              </a:xfrm>
              <a:custGeom>
                <a:avLst/>
                <a:gdLst>
                  <a:gd name="T0" fmla="*/ 17 w 482"/>
                  <a:gd name="T1" fmla="*/ 24 h 382"/>
                  <a:gd name="T2" fmla="*/ 20 w 482"/>
                  <a:gd name="T3" fmla="*/ 24 h 382"/>
                  <a:gd name="T4" fmla="*/ 23 w 482"/>
                  <a:gd name="T5" fmla="*/ 23 h 382"/>
                  <a:gd name="T6" fmla="*/ 25 w 482"/>
                  <a:gd name="T7" fmla="*/ 22 h 382"/>
                  <a:gd name="T8" fmla="*/ 27 w 482"/>
                  <a:gd name="T9" fmla="*/ 20 h 382"/>
                  <a:gd name="T10" fmla="*/ 29 w 482"/>
                  <a:gd name="T11" fmla="*/ 18 h 382"/>
                  <a:gd name="T12" fmla="*/ 30 w 482"/>
                  <a:gd name="T13" fmla="*/ 15 h 382"/>
                  <a:gd name="T14" fmla="*/ 30 w 482"/>
                  <a:gd name="T15" fmla="*/ 13 h 382"/>
                  <a:gd name="T16" fmla="*/ 30 w 482"/>
                  <a:gd name="T17" fmla="*/ 11 h 382"/>
                  <a:gd name="T18" fmla="*/ 30 w 482"/>
                  <a:gd name="T19" fmla="*/ 9 h 382"/>
                  <a:gd name="T20" fmla="*/ 29 w 482"/>
                  <a:gd name="T21" fmla="*/ 6 h 382"/>
                  <a:gd name="T22" fmla="*/ 27 w 482"/>
                  <a:gd name="T23" fmla="*/ 5 h 382"/>
                  <a:gd name="T24" fmla="*/ 25 w 482"/>
                  <a:gd name="T25" fmla="*/ 3 h 382"/>
                  <a:gd name="T26" fmla="*/ 23 w 482"/>
                  <a:gd name="T27" fmla="*/ 1 h 382"/>
                  <a:gd name="T28" fmla="*/ 20 w 482"/>
                  <a:gd name="T29" fmla="*/ 1 h 382"/>
                  <a:gd name="T30" fmla="*/ 17 w 482"/>
                  <a:gd name="T31" fmla="*/ 1 h 382"/>
                  <a:gd name="T32" fmla="*/ 14 w 482"/>
                  <a:gd name="T33" fmla="*/ 1 h 382"/>
                  <a:gd name="T34" fmla="*/ 11 w 482"/>
                  <a:gd name="T35" fmla="*/ 1 h 382"/>
                  <a:gd name="T36" fmla="*/ 8 w 482"/>
                  <a:gd name="T37" fmla="*/ 1 h 382"/>
                  <a:gd name="T38" fmla="*/ 6 w 482"/>
                  <a:gd name="T39" fmla="*/ 3 h 382"/>
                  <a:gd name="T40" fmla="*/ 4 w 482"/>
                  <a:gd name="T41" fmla="*/ 5 h 382"/>
                  <a:gd name="T42" fmla="*/ 2 w 482"/>
                  <a:gd name="T43" fmla="*/ 6 h 382"/>
                  <a:gd name="T44" fmla="*/ 1 w 482"/>
                  <a:gd name="T45" fmla="*/ 9 h 382"/>
                  <a:gd name="T46" fmla="*/ 1 w 482"/>
                  <a:gd name="T47" fmla="*/ 11 h 382"/>
                  <a:gd name="T48" fmla="*/ 1 w 482"/>
                  <a:gd name="T49" fmla="*/ 13 h 382"/>
                  <a:gd name="T50" fmla="*/ 1 w 482"/>
                  <a:gd name="T51" fmla="*/ 15 h 382"/>
                  <a:gd name="T52" fmla="*/ 2 w 482"/>
                  <a:gd name="T53" fmla="*/ 18 h 382"/>
                  <a:gd name="T54" fmla="*/ 4 w 482"/>
                  <a:gd name="T55" fmla="*/ 20 h 382"/>
                  <a:gd name="T56" fmla="*/ 6 w 482"/>
                  <a:gd name="T57" fmla="*/ 22 h 382"/>
                  <a:gd name="T58" fmla="*/ 8 w 482"/>
                  <a:gd name="T59" fmla="*/ 23 h 382"/>
                  <a:gd name="T60" fmla="*/ 11 w 482"/>
                  <a:gd name="T61" fmla="*/ 24 h 382"/>
                  <a:gd name="T62" fmla="*/ 14 w 482"/>
                  <a:gd name="T63" fmla="*/ 24 h 3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82"/>
                  <a:gd name="T97" fmla="*/ 0 h 382"/>
                  <a:gd name="T98" fmla="*/ 482 w 482"/>
                  <a:gd name="T99" fmla="*/ 382 h 3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82" h="382">
                    <a:moveTo>
                      <a:pt x="241" y="382"/>
                    </a:moveTo>
                    <a:lnTo>
                      <a:pt x="265" y="381"/>
                    </a:lnTo>
                    <a:lnTo>
                      <a:pt x="289" y="378"/>
                    </a:lnTo>
                    <a:lnTo>
                      <a:pt x="312" y="374"/>
                    </a:lnTo>
                    <a:lnTo>
                      <a:pt x="335" y="367"/>
                    </a:lnTo>
                    <a:lnTo>
                      <a:pt x="356" y="359"/>
                    </a:lnTo>
                    <a:lnTo>
                      <a:pt x="376" y="349"/>
                    </a:lnTo>
                    <a:lnTo>
                      <a:pt x="394" y="338"/>
                    </a:lnTo>
                    <a:lnTo>
                      <a:pt x="411" y="326"/>
                    </a:lnTo>
                    <a:lnTo>
                      <a:pt x="426" y="313"/>
                    </a:lnTo>
                    <a:lnTo>
                      <a:pt x="440" y="298"/>
                    </a:lnTo>
                    <a:lnTo>
                      <a:pt x="453" y="283"/>
                    </a:lnTo>
                    <a:lnTo>
                      <a:pt x="463" y="265"/>
                    </a:lnTo>
                    <a:lnTo>
                      <a:pt x="471" y="248"/>
                    </a:lnTo>
                    <a:lnTo>
                      <a:pt x="477" y="230"/>
                    </a:lnTo>
                    <a:lnTo>
                      <a:pt x="481" y="211"/>
                    </a:lnTo>
                    <a:lnTo>
                      <a:pt x="482" y="192"/>
                    </a:lnTo>
                    <a:lnTo>
                      <a:pt x="481" y="172"/>
                    </a:lnTo>
                    <a:lnTo>
                      <a:pt x="477" y="152"/>
                    </a:lnTo>
                    <a:lnTo>
                      <a:pt x="471" y="135"/>
                    </a:lnTo>
                    <a:lnTo>
                      <a:pt x="463" y="117"/>
                    </a:lnTo>
                    <a:lnTo>
                      <a:pt x="453" y="101"/>
                    </a:lnTo>
                    <a:lnTo>
                      <a:pt x="440" y="85"/>
                    </a:lnTo>
                    <a:lnTo>
                      <a:pt x="426" y="70"/>
                    </a:lnTo>
                    <a:lnTo>
                      <a:pt x="411" y="56"/>
                    </a:lnTo>
                    <a:lnTo>
                      <a:pt x="394" y="44"/>
                    </a:lnTo>
                    <a:lnTo>
                      <a:pt x="376" y="33"/>
                    </a:lnTo>
                    <a:lnTo>
                      <a:pt x="356" y="23"/>
                    </a:lnTo>
                    <a:lnTo>
                      <a:pt x="335" y="15"/>
                    </a:lnTo>
                    <a:lnTo>
                      <a:pt x="312" y="8"/>
                    </a:lnTo>
                    <a:lnTo>
                      <a:pt x="289" y="4"/>
                    </a:lnTo>
                    <a:lnTo>
                      <a:pt x="265" y="2"/>
                    </a:lnTo>
                    <a:lnTo>
                      <a:pt x="241" y="0"/>
                    </a:lnTo>
                    <a:lnTo>
                      <a:pt x="217" y="2"/>
                    </a:lnTo>
                    <a:lnTo>
                      <a:pt x="192" y="4"/>
                    </a:lnTo>
                    <a:lnTo>
                      <a:pt x="169" y="8"/>
                    </a:lnTo>
                    <a:lnTo>
                      <a:pt x="148" y="15"/>
                    </a:lnTo>
                    <a:lnTo>
                      <a:pt x="127" y="23"/>
                    </a:lnTo>
                    <a:lnTo>
                      <a:pt x="106" y="33"/>
                    </a:lnTo>
                    <a:lnTo>
                      <a:pt x="88" y="44"/>
                    </a:lnTo>
                    <a:lnTo>
                      <a:pt x="70" y="56"/>
                    </a:lnTo>
                    <a:lnTo>
                      <a:pt x="55" y="70"/>
                    </a:lnTo>
                    <a:lnTo>
                      <a:pt x="42" y="85"/>
                    </a:lnTo>
                    <a:lnTo>
                      <a:pt x="29" y="101"/>
                    </a:lnTo>
                    <a:lnTo>
                      <a:pt x="18" y="117"/>
                    </a:lnTo>
                    <a:lnTo>
                      <a:pt x="10" y="135"/>
                    </a:lnTo>
                    <a:lnTo>
                      <a:pt x="5" y="152"/>
                    </a:lnTo>
                    <a:lnTo>
                      <a:pt x="1" y="172"/>
                    </a:lnTo>
                    <a:lnTo>
                      <a:pt x="0" y="192"/>
                    </a:lnTo>
                    <a:lnTo>
                      <a:pt x="1" y="211"/>
                    </a:lnTo>
                    <a:lnTo>
                      <a:pt x="5" y="230"/>
                    </a:lnTo>
                    <a:lnTo>
                      <a:pt x="10" y="248"/>
                    </a:lnTo>
                    <a:lnTo>
                      <a:pt x="18" y="265"/>
                    </a:lnTo>
                    <a:lnTo>
                      <a:pt x="29" y="283"/>
                    </a:lnTo>
                    <a:lnTo>
                      <a:pt x="42" y="298"/>
                    </a:lnTo>
                    <a:lnTo>
                      <a:pt x="55" y="313"/>
                    </a:lnTo>
                    <a:lnTo>
                      <a:pt x="70" y="326"/>
                    </a:lnTo>
                    <a:lnTo>
                      <a:pt x="88" y="338"/>
                    </a:lnTo>
                    <a:lnTo>
                      <a:pt x="106" y="349"/>
                    </a:lnTo>
                    <a:lnTo>
                      <a:pt x="127" y="359"/>
                    </a:lnTo>
                    <a:lnTo>
                      <a:pt x="148" y="367"/>
                    </a:lnTo>
                    <a:lnTo>
                      <a:pt x="169" y="374"/>
                    </a:lnTo>
                    <a:lnTo>
                      <a:pt x="192" y="378"/>
                    </a:lnTo>
                    <a:lnTo>
                      <a:pt x="217" y="381"/>
                    </a:lnTo>
                    <a:lnTo>
                      <a:pt x="241" y="3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57"/>
              <p:cNvSpPr>
                <a:spLocks/>
              </p:cNvSpPr>
              <p:nvPr/>
            </p:nvSpPr>
            <p:spPr bwMode="auto">
              <a:xfrm>
                <a:off x="2680" y="1786"/>
                <a:ext cx="297" cy="235"/>
              </a:xfrm>
              <a:custGeom>
                <a:avLst/>
                <a:gdLst>
                  <a:gd name="T0" fmla="*/ 20 w 594"/>
                  <a:gd name="T1" fmla="*/ 29 h 470"/>
                  <a:gd name="T2" fmla="*/ 24 w 594"/>
                  <a:gd name="T3" fmla="*/ 29 h 470"/>
                  <a:gd name="T4" fmla="*/ 27 w 594"/>
                  <a:gd name="T5" fmla="*/ 28 h 470"/>
                  <a:gd name="T6" fmla="*/ 30 w 594"/>
                  <a:gd name="T7" fmla="*/ 26 h 470"/>
                  <a:gd name="T8" fmla="*/ 33 w 594"/>
                  <a:gd name="T9" fmla="*/ 24 h 470"/>
                  <a:gd name="T10" fmla="*/ 35 w 594"/>
                  <a:gd name="T11" fmla="*/ 22 h 470"/>
                  <a:gd name="T12" fmla="*/ 37 w 594"/>
                  <a:gd name="T13" fmla="*/ 19 h 470"/>
                  <a:gd name="T14" fmla="*/ 37 w 594"/>
                  <a:gd name="T15" fmla="*/ 17 h 470"/>
                  <a:gd name="T16" fmla="*/ 37 w 594"/>
                  <a:gd name="T17" fmla="*/ 14 h 470"/>
                  <a:gd name="T18" fmla="*/ 37 w 594"/>
                  <a:gd name="T19" fmla="*/ 11 h 470"/>
                  <a:gd name="T20" fmla="*/ 35 w 594"/>
                  <a:gd name="T21" fmla="*/ 7 h 470"/>
                  <a:gd name="T22" fmla="*/ 33 w 594"/>
                  <a:gd name="T23" fmla="*/ 6 h 470"/>
                  <a:gd name="T24" fmla="*/ 30 w 594"/>
                  <a:gd name="T25" fmla="*/ 4 h 470"/>
                  <a:gd name="T26" fmla="*/ 27 w 594"/>
                  <a:gd name="T27" fmla="*/ 2 h 470"/>
                  <a:gd name="T28" fmla="*/ 24 w 594"/>
                  <a:gd name="T29" fmla="*/ 1 h 470"/>
                  <a:gd name="T30" fmla="*/ 20 w 594"/>
                  <a:gd name="T31" fmla="*/ 1 h 470"/>
                  <a:gd name="T32" fmla="*/ 17 w 594"/>
                  <a:gd name="T33" fmla="*/ 1 h 470"/>
                  <a:gd name="T34" fmla="*/ 13 w 594"/>
                  <a:gd name="T35" fmla="*/ 1 h 470"/>
                  <a:gd name="T36" fmla="*/ 9 w 594"/>
                  <a:gd name="T37" fmla="*/ 2 h 470"/>
                  <a:gd name="T38" fmla="*/ 6 w 594"/>
                  <a:gd name="T39" fmla="*/ 4 h 470"/>
                  <a:gd name="T40" fmla="*/ 5 w 594"/>
                  <a:gd name="T41" fmla="*/ 6 h 470"/>
                  <a:gd name="T42" fmla="*/ 2 w 594"/>
                  <a:gd name="T43" fmla="*/ 7 h 470"/>
                  <a:gd name="T44" fmla="*/ 1 w 594"/>
                  <a:gd name="T45" fmla="*/ 11 h 470"/>
                  <a:gd name="T46" fmla="*/ 1 w 594"/>
                  <a:gd name="T47" fmla="*/ 14 h 470"/>
                  <a:gd name="T48" fmla="*/ 1 w 594"/>
                  <a:gd name="T49" fmla="*/ 17 h 470"/>
                  <a:gd name="T50" fmla="*/ 1 w 594"/>
                  <a:gd name="T51" fmla="*/ 19 h 470"/>
                  <a:gd name="T52" fmla="*/ 2 w 594"/>
                  <a:gd name="T53" fmla="*/ 22 h 470"/>
                  <a:gd name="T54" fmla="*/ 5 w 594"/>
                  <a:gd name="T55" fmla="*/ 24 h 470"/>
                  <a:gd name="T56" fmla="*/ 6 w 594"/>
                  <a:gd name="T57" fmla="*/ 26 h 470"/>
                  <a:gd name="T58" fmla="*/ 9 w 594"/>
                  <a:gd name="T59" fmla="*/ 28 h 470"/>
                  <a:gd name="T60" fmla="*/ 13 w 594"/>
                  <a:gd name="T61" fmla="*/ 29 h 470"/>
                  <a:gd name="T62" fmla="*/ 17 w 594"/>
                  <a:gd name="T63" fmla="*/ 29 h 4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4"/>
                  <a:gd name="T97" fmla="*/ 0 h 470"/>
                  <a:gd name="T98" fmla="*/ 594 w 594"/>
                  <a:gd name="T99" fmla="*/ 470 h 4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4" h="470">
                    <a:moveTo>
                      <a:pt x="298" y="470"/>
                    </a:moveTo>
                    <a:lnTo>
                      <a:pt x="328" y="469"/>
                    </a:lnTo>
                    <a:lnTo>
                      <a:pt x="357" y="466"/>
                    </a:lnTo>
                    <a:lnTo>
                      <a:pt x="385" y="460"/>
                    </a:lnTo>
                    <a:lnTo>
                      <a:pt x="413" y="452"/>
                    </a:lnTo>
                    <a:lnTo>
                      <a:pt x="439" y="441"/>
                    </a:lnTo>
                    <a:lnTo>
                      <a:pt x="464" y="430"/>
                    </a:lnTo>
                    <a:lnTo>
                      <a:pt x="487" y="416"/>
                    </a:lnTo>
                    <a:lnTo>
                      <a:pt x="507" y="401"/>
                    </a:lnTo>
                    <a:lnTo>
                      <a:pt x="526" y="384"/>
                    </a:lnTo>
                    <a:lnTo>
                      <a:pt x="543" y="366"/>
                    </a:lnTo>
                    <a:lnTo>
                      <a:pt x="558" y="347"/>
                    </a:lnTo>
                    <a:lnTo>
                      <a:pt x="571" y="326"/>
                    </a:lnTo>
                    <a:lnTo>
                      <a:pt x="580" y="304"/>
                    </a:lnTo>
                    <a:lnTo>
                      <a:pt x="588" y="282"/>
                    </a:lnTo>
                    <a:lnTo>
                      <a:pt x="593" y="259"/>
                    </a:lnTo>
                    <a:lnTo>
                      <a:pt x="594" y="235"/>
                    </a:lnTo>
                    <a:lnTo>
                      <a:pt x="593" y="211"/>
                    </a:lnTo>
                    <a:lnTo>
                      <a:pt x="588" y="188"/>
                    </a:lnTo>
                    <a:lnTo>
                      <a:pt x="580" y="165"/>
                    </a:lnTo>
                    <a:lnTo>
                      <a:pt x="571" y="143"/>
                    </a:lnTo>
                    <a:lnTo>
                      <a:pt x="558" y="123"/>
                    </a:lnTo>
                    <a:lnTo>
                      <a:pt x="543" y="104"/>
                    </a:lnTo>
                    <a:lnTo>
                      <a:pt x="526" y="85"/>
                    </a:lnTo>
                    <a:lnTo>
                      <a:pt x="507" y="69"/>
                    </a:lnTo>
                    <a:lnTo>
                      <a:pt x="487" y="53"/>
                    </a:lnTo>
                    <a:lnTo>
                      <a:pt x="464" y="40"/>
                    </a:lnTo>
                    <a:lnTo>
                      <a:pt x="439" y="29"/>
                    </a:lnTo>
                    <a:lnTo>
                      <a:pt x="413" y="19"/>
                    </a:lnTo>
                    <a:lnTo>
                      <a:pt x="385" y="11"/>
                    </a:lnTo>
                    <a:lnTo>
                      <a:pt x="357" y="5"/>
                    </a:lnTo>
                    <a:lnTo>
                      <a:pt x="328" y="1"/>
                    </a:lnTo>
                    <a:lnTo>
                      <a:pt x="298" y="0"/>
                    </a:lnTo>
                    <a:lnTo>
                      <a:pt x="268" y="1"/>
                    </a:lnTo>
                    <a:lnTo>
                      <a:pt x="238" y="5"/>
                    </a:lnTo>
                    <a:lnTo>
                      <a:pt x="209" y="11"/>
                    </a:lnTo>
                    <a:lnTo>
                      <a:pt x="181" y="19"/>
                    </a:lnTo>
                    <a:lnTo>
                      <a:pt x="156" y="29"/>
                    </a:lnTo>
                    <a:lnTo>
                      <a:pt x="132" y="40"/>
                    </a:lnTo>
                    <a:lnTo>
                      <a:pt x="109" y="53"/>
                    </a:lnTo>
                    <a:lnTo>
                      <a:pt x="87" y="69"/>
                    </a:lnTo>
                    <a:lnTo>
                      <a:pt x="68" y="85"/>
                    </a:lnTo>
                    <a:lnTo>
                      <a:pt x="51" y="104"/>
                    </a:lnTo>
                    <a:lnTo>
                      <a:pt x="36" y="123"/>
                    </a:lnTo>
                    <a:lnTo>
                      <a:pt x="23" y="143"/>
                    </a:lnTo>
                    <a:lnTo>
                      <a:pt x="14" y="165"/>
                    </a:lnTo>
                    <a:lnTo>
                      <a:pt x="6" y="188"/>
                    </a:lnTo>
                    <a:lnTo>
                      <a:pt x="1" y="211"/>
                    </a:lnTo>
                    <a:lnTo>
                      <a:pt x="0" y="235"/>
                    </a:lnTo>
                    <a:lnTo>
                      <a:pt x="1" y="259"/>
                    </a:lnTo>
                    <a:lnTo>
                      <a:pt x="6" y="282"/>
                    </a:lnTo>
                    <a:lnTo>
                      <a:pt x="14" y="304"/>
                    </a:lnTo>
                    <a:lnTo>
                      <a:pt x="23" y="326"/>
                    </a:lnTo>
                    <a:lnTo>
                      <a:pt x="36" y="347"/>
                    </a:lnTo>
                    <a:lnTo>
                      <a:pt x="51" y="366"/>
                    </a:lnTo>
                    <a:lnTo>
                      <a:pt x="68" y="384"/>
                    </a:lnTo>
                    <a:lnTo>
                      <a:pt x="87" y="401"/>
                    </a:lnTo>
                    <a:lnTo>
                      <a:pt x="109" y="416"/>
                    </a:lnTo>
                    <a:lnTo>
                      <a:pt x="132" y="430"/>
                    </a:lnTo>
                    <a:lnTo>
                      <a:pt x="156" y="441"/>
                    </a:lnTo>
                    <a:lnTo>
                      <a:pt x="181" y="452"/>
                    </a:lnTo>
                    <a:lnTo>
                      <a:pt x="209" y="460"/>
                    </a:lnTo>
                    <a:lnTo>
                      <a:pt x="238" y="466"/>
                    </a:lnTo>
                    <a:lnTo>
                      <a:pt x="268" y="469"/>
                    </a:lnTo>
                    <a:lnTo>
                      <a:pt x="298" y="470"/>
                    </a:lnTo>
                    <a:close/>
                  </a:path>
                </a:pathLst>
              </a:custGeom>
              <a:solidFill>
                <a:srgbClr val="B2D1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58"/>
              <p:cNvSpPr>
                <a:spLocks/>
              </p:cNvSpPr>
              <p:nvPr/>
            </p:nvSpPr>
            <p:spPr bwMode="auto">
              <a:xfrm>
                <a:off x="2682" y="1787"/>
                <a:ext cx="293" cy="231"/>
              </a:xfrm>
              <a:custGeom>
                <a:avLst/>
                <a:gdLst>
                  <a:gd name="T0" fmla="*/ 21 w 584"/>
                  <a:gd name="T1" fmla="*/ 29 h 462"/>
                  <a:gd name="T2" fmla="*/ 24 w 584"/>
                  <a:gd name="T3" fmla="*/ 29 h 462"/>
                  <a:gd name="T4" fmla="*/ 27 w 584"/>
                  <a:gd name="T5" fmla="*/ 28 h 462"/>
                  <a:gd name="T6" fmla="*/ 30 w 584"/>
                  <a:gd name="T7" fmla="*/ 26 h 462"/>
                  <a:gd name="T8" fmla="*/ 33 w 584"/>
                  <a:gd name="T9" fmla="*/ 24 h 462"/>
                  <a:gd name="T10" fmla="*/ 35 w 584"/>
                  <a:gd name="T11" fmla="*/ 22 h 462"/>
                  <a:gd name="T12" fmla="*/ 36 w 584"/>
                  <a:gd name="T13" fmla="*/ 19 h 462"/>
                  <a:gd name="T14" fmla="*/ 37 w 584"/>
                  <a:gd name="T15" fmla="*/ 15 h 462"/>
                  <a:gd name="T16" fmla="*/ 37 w 584"/>
                  <a:gd name="T17" fmla="*/ 13 h 462"/>
                  <a:gd name="T18" fmla="*/ 36 w 584"/>
                  <a:gd name="T19" fmla="*/ 11 h 462"/>
                  <a:gd name="T20" fmla="*/ 35 w 584"/>
                  <a:gd name="T21" fmla="*/ 7 h 462"/>
                  <a:gd name="T22" fmla="*/ 33 w 584"/>
                  <a:gd name="T23" fmla="*/ 6 h 462"/>
                  <a:gd name="T24" fmla="*/ 30 w 584"/>
                  <a:gd name="T25" fmla="*/ 4 h 462"/>
                  <a:gd name="T26" fmla="*/ 27 w 584"/>
                  <a:gd name="T27" fmla="*/ 2 h 462"/>
                  <a:gd name="T28" fmla="*/ 24 w 584"/>
                  <a:gd name="T29" fmla="*/ 1 h 462"/>
                  <a:gd name="T30" fmla="*/ 21 w 584"/>
                  <a:gd name="T31" fmla="*/ 1 h 462"/>
                  <a:gd name="T32" fmla="*/ 17 w 584"/>
                  <a:gd name="T33" fmla="*/ 1 h 462"/>
                  <a:gd name="T34" fmla="*/ 13 w 584"/>
                  <a:gd name="T35" fmla="*/ 1 h 462"/>
                  <a:gd name="T36" fmla="*/ 10 w 584"/>
                  <a:gd name="T37" fmla="*/ 2 h 462"/>
                  <a:gd name="T38" fmla="*/ 7 w 584"/>
                  <a:gd name="T39" fmla="*/ 4 h 462"/>
                  <a:gd name="T40" fmla="*/ 5 w 584"/>
                  <a:gd name="T41" fmla="*/ 6 h 462"/>
                  <a:gd name="T42" fmla="*/ 3 w 584"/>
                  <a:gd name="T43" fmla="*/ 7 h 462"/>
                  <a:gd name="T44" fmla="*/ 1 w 584"/>
                  <a:gd name="T45" fmla="*/ 11 h 462"/>
                  <a:gd name="T46" fmla="*/ 1 w 584"/>
                  <a:gd name="T47" fmla="*/ 13 h 462"/>
                  <a:gd name="T48" fmla="*/ 1 w 584"/>
                  <a:gd name="T49" fmla="*/ 15 h 462"/>
                  <a:gd name="T50" fmla="*/ 1 w 584"/>
                  <a:gd name="T51" fmla="*/ 19 h 462"/>
                  <a:gd name="T52" fmla="*/ 3 w 584"/>
                  <a:gd name="T53" fmla="*/ 22 h 462"/>
                  <a:gd name="T54" fmla="*/ 5 w 584"/>
                  <a:gd name="T55" fmla="*/ 24 h 462"/>
                  <a:gd name="T56" fmla="*/ 7 w 584"/>
                  <a:gd name="T57" fmla="*/ 26 h 462"/>
                  <a:gd name="T58" fmla="*/ 10 w 584"/>
                  <a:gd name="T59" fmla="*/ 28 h 462"/>
                  <a:gd name="T60" fmla="*/ 13 w 584"/>
                  <a:gd name="T61" fmla="*/ 29 h 462"/>
                  <a:gd name="T62" fmla="*/ 17 w 584"/>
                  <a:gd name="T63" fmla="*/ 29 h 46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84"/>
                  <a:gd name="T97" fmla="*/ 0 h 462"/>
                  <a:gd name="T98" fmla="*/ 584 w 584"/>
                  <a:gd name="T99" fmla="*/ 462 h 46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84" h="462">
                    <a:moveTo>
                      <a:pt x="293" y="462"/>
                    </a:moveTo>
                    <a:lnTo>
                      <a:pt x="323" y="460"/>
                    </a:lnTo>
                    <a:lnTo>
                      <a:pt x="351" y="457"/>
                    </a:lnTo>
                    <a:lnTo>
                      <a:pt x="379" y="451"/>
                    </a:lnTo>
                    <a:lnTo>
                      <a:pt x="405" y="443"/>
                    </a:lnTo>
                    <a:lnTo>
                      <a:pt x="431" y="434"/>
                    </a:lnTo>
                    <a:lnTo>
                      <a:pt x="455" y="422"/>
                    </a:lnTo>
                    <a:lnTo>
                      <a:pt x="478" y="410"/>
                    </a:lnTo>
                    <a:lnTo>
                      <a:pt x="499" y="395"/>
                    </a:lnTo>
                    <a:lnTo>
                      <a:pt x="517" y="377"/>
                    </a:lnTo>
                    <a:lnTo>
                      <a:pt x="535" y="360"/>
                    </a:lnTo>
                    <a:lnTo>
                      <a:pt x="548" y="342"/>
                    </a:lnTo>
                    <a:lnTo>
                      <a:pt x="561" y="321"/>
                    </a:lnTo>
                    <a:lnTo>
                      <a:pt x="571" y="300"/>
                    </a:lnTo>
                    <a:lnTo>
                      <a:pt x="578" y="277"/>
                    </a:lnTo>
                    <a:lnTo>
                      <a:pt x="583" y="255"/>
                    </a:lnTo>
                    <a:lnTo>
                      <a:pt x="584" y="231"/>
                    </a:lnTo>
                    <a:lnTo>
                      <a:pt x="583" y="207"/>
                    </a:lnTo>
                    <a:lnTo>
                      <a:pt x="578" y="184"/>
                    </a:lnTo>
                    <a:lnTo>
                      <a:pt x="571" y="162"/>
                    </a:lnTo>
                    <a:lnTo>
                      <a:pt x="561" y="141"/>
                    </a:lnTo>
                    <a:lnTo>
                      <a:pt x="548" y="121"/>
                    </a:lnTo>
                    <a:lnTo>
                      <a:pt x="535" y="102"/>
                    </a:lnTo>
                    <a:lnTo>
                      <a:pt x="517" y="84"/>
                    </a:lnTo>
                    <a:lnTo>
                      <a:pt x="499" y="68"/>
                    </a:lnTo>
                    <a:lnTo>
                      <a:pt x="478" y="53"/>
                    </a:lnTo>
                    <a:lnTo>
                      <a:pt x="455" y="39"/>
                    </a:lnTo>
                    <a:lnTo>
                      <a:pt x="431" y="27"/>
                    </a:lnTo>
                    <a:lnTo>
                      <a:pt x="405" y="18"/>
                    </a:lnTo>
                    <a:lnTo>
                      <a:pt x="379" y="10"/>
                    </a:lnTo>
                    <a:lnTo>
                      <a:pt x="351" y="4"/>
                    </a:lnTo>
                    <a:lnTo>
                      <a:pt x="323" y="1"/>
                    </a:lnTo>
                    <a:lnTo>
                      <a:pt x="293" y="0"/>
                    </a:lnTo>
                    <a:lnTo>
                      <a:pt x="263" y="1"/>
                    </a:lnTo>
                    <a:lnTo>
                      <a:pt x="234" y="4"/>
                    </a:lnTo>
                    <a:lnTo>
                      <a:pt x="206" y="10"/>
                    </a:lnTo>
                    <a:lnTo>
                      <a:pt x="178" y="18"/>
                    </a:lnTo>
                    <a:lnTo>
                      <a:pt x="153" y="27"/>
                    </a:lnTo>
                    <a:lnTo>
                      <a:pt x="129" y="39"/>
                    </a:lnTo>
                    <a:lnTo>
                      <a:pt x="107" y="53"/>
                    </a:lnTo>
                    <a:lnTo>
                      <a:pt x="86" y="68"/>
                    </a:lnTo>
                    <a:lnTo>
                      <a:pt x="67" y="84"/>
                    </a:lnTo>
                    <a:lnTo>
                      <a:pt x="49" y="102"/>
                    </a:lnTo>
                    <a:lnTo>
                      <a:pt x="36" y="121"/>
                    </a:lnTo>
                    <a:lnTo>
                      <a:pt x="23" y="141"/>
                    </a:lnTo>
                    <a:lnTo>
                      <a:pt x="12" y="162"/>
                    </a:lnTo>
                    <a:lnTo>
                      <a:pt x="6" y="184"/>
                    </a:lnTo>
                    <a:lnTo>
                      <a:pt x="1" y="207"/>
                    </a:lnTo>
                    <a:lnTo>
                      <a:pt x="0" y="231"/>
                    </a:lnTo>
                    <a:lnTo>
                      <a:pt x="1" y="255"/>
                    </a:lnTo>
                    <a:lnTo>
                      <a:pt x="6" y="277"/>
                    </a:lnTo>
                    <a:lnTo>
                      <a:pt x="12" y="300"/>
                    </a:lnTo>
                    <a:lnTo>
                      <a:pt x="23" y="321"/>
                    </a:lnTo>
                    <a:lnTo>
                      <a:pt x="36" y="342"/>
                    </a:lnTo>
                    <a:lnTo>
                      <a:pt x="49" y="360"/>
                    </a:lnTo>
                    <a:lnTo>
                      <a:pt x="67" y="377"/>
                    </a:lnTo>
                    <a:lnTo>
                      <a:pt x="86" y="395"/>
                    </a:lnTo>
                    <a:lnTo>
                      <a:pt x="107" y="410"/>
                    </a:lnTo>
                    <a:lnTo>
                      <a:pt x="129" y="422"/>
                    </a:lnTo>
                    <a:lnTo>
                      <a:pt x="153" y="434"/>
                    </a:lnTo>
                    <a:lnTo>
                      <a:pt x="178" y="443"/>
                    </a:lnTo>
                    <a:lnTo>
                      <a:pt x="206" y="451"/>
                    </a:lnTo>
                    <a:lnTo>
                      <a:pt x="234" y="457"/>
                    </a:lnTo>
                    <a:lnTo>
                      <a:pt x="263" y="460"/>
                    </a:lnTo>
                    <a:lnTo>
                      <a:pt x="293" y="462"/>
                    </a:lnTo>
                    <a:close/>
                  </a:path>
                </a:pathLst>
              </a:custGeom>
              <a:solidFill>
                <a:srgbClr val="B7D3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59"/>
              <p:cNvSpPr>
                <a:spLocks/>
              </p:cNvSpPr>
              <p:nvPr/>
            </p:nvSpPr>
            <p:spPr bwMode="auto">
              <a:xfrm>
                <a:off x="2685" y="1790"/>
                <a:ext cx="287" cy="227"/>
              </a:xfrm>
              <a:custGeom>
                <a:avLst/>
                <a:gdLst>
                  <a:gd name="T0" fmla="*/ 20 w 572"/>
                  <a:gd name="T1" fmla="*/ 28 h 454"/>
                  <a:gd name="T2" fmla="*/ 24 w 572"/>
                  <a:gd name="T3" fmla="*/ 28 h 454"/>
                  <a:gd name="T4" fmla="*/ 27 w 572"/>
                  <a:gd name="T5" fmla="*/ 27 h 454"/>
                  <a:gd name="T6" fmla="*/ 30 w 572"/>
                  <a:gd name="T7" fmla="*/ 26 h 454"/>
                  <a:gd name="T8" fmla="*/ 32 w 572"/>
                  <a:gd name="T9" fmla="*/ 24 h 454"/>
                  <a:gd name="T10" fmla="*/ 34 w 572"/>
                  <a:gd name="T11" fmla="*/ 21 h 454"/>
                  <a:gd name="T12" fmla="*/ 36 w 572"/>
                  <a:gd name="T13" fmla="*/ 19 h 454"/>
                  <a:gd name="T14" fmla="*/ 36 w 572"/>
                  <a:gd name="T15" fmla="*/ 15 h 454"/>
                  <a:gd name="T16" fmla="*/ 36 w 572"/>
                  <a:gd name="T17" fmla="*/ 13 h 454"/>
                  <a:gd name="T18" fmla="*/ 36 w 572"/>
                  <a:gd name="T19" fmla="*/ 10 h 454"/>
                  <a:gd name="T20" fmla="*/ 34 w 572"/>
                  <a:gd name="T21" fmla="*/ 7 h 454"/>
                  <a:gd name="T22" fmla="*/ 32 w 572"/>
                  <a:gd name="T23" fmla="*/ 6 h 454"/>
                  <a:gd name="T24" fmla="*/ 30 w 572"/>
                  <a:gd name="T25" fmla="*/ 4 h 454"/>
                  <a:gd name="T26" fmla="*/ 27 w 572"/>
                  <a:gd name="T27" fmla="*/ 2 h 454"/>
                  <a:gd name="T28" fmla="*/ 24 w 572"/>
                  <a:gd name="T29" fmla="*/ 1 h 454"/>
                  <a:gd name="T30" fmla="*/ 20 w 572"/>
                  <a:gd name="T31" fmla="*/ 1 h 454"/>
                  <a:gd name="T32" fmla="*/ 17 w 572"/>
                  <a:gd name="T33" fmla="*/ 1 h 454"/>
                  <a:gd name="T34" fmla="*/ 13 w 572"/>
                  <a:gd name="T35" fmla="*/ 1 h 454"/>
                  <a:gd name="T36" fmla="*/ 10 w 572"/>
                  <a:gd name="T37" fmla="*/ 2 h 454"/>
                  <a:gd name="T38" fmla="*/ 7 w 572"/>
                  <a:gd name="T39" fmla="*/ 4 h 454"/>
                  <a:gd name="T40" fmla="*/ 5 w 572"/>
                  <a:gd name="T41" fmla="*/ 6 h 454"/>
                  <a:gd name="T42" fmla="*/ 3 w 572"/>
                  <a:gd name="T43" fmla="*/ 7 h 454"/>
                  <a:gd name="T44" fmla="*/ 1 w 572"/>
                  <a:gd name="T45" fmla="*/ 10 h 454"/>
                  <a:gd name="T46" fmla="*/ 1 w 572"/>
                  <a:gd name="T47" fmla="*/ 13 h 454"/>
                  <a:gd name="T48" fmla="*/ 1 w 572"/>
                  <a:gd name="T49" fmla="*/ 15 h 454"/>
                  <a:gd name="T50" fmla="*/ 1 w 572"/>
                  <a:gd name="T51" fmla="*/ 19 h 454"/>
                  <a:gd name="T52" fmla="*/ 3 w 572"/>
                  <a:gd name="T53" fmla="*/ 21 h 454"/>
                  <a:gd name="T54" fmla="*/ 5 w 572"/>
                  <a:gd name="T55" fmla="*/ 24 h 454"/>
                  <a:gd name="T56" fmla="*/ 7 w 572"/>
                  <a:gd name="T57" fmla="*/ 26 h 454"/>
                  <a:gd name="T58" fmla="*/ 10 w 572"/>
                  <a:gd name="T59" fmla="*/ 27 h 454"/>
                  <a:gd name="T60" fmla="*/ 13 w 572"/>
                  <a:gd name="T61" fmla="*/ 28 h 454"/>
                  <a:gd name="T62" fmla="*/ 17 w 572"/>
                  <a:gd name="T63" fmla="*/ 28 h 4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72"/>
                  <a:gd name="T97" fmla="*/ 0 h 454"/>
                  <a:gd name="T98" fmla="*/ 572 w 572"/>
                  <a:gd name="T99" fmla="*/ 454 h 45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72" h="454">
                    <a:moveTo>
                      <a:pt x="287" y="454"/>
                    </a:moveTo>
                    <a:lnTo>
                      <a:pt x="315" y="453"/>
                    </a:lnTo>
                    <a:lnTo>
                      <a:pt x="344" y="449"/>
                    </a:lnTo>
                    <a:lnTo>
                      <a:pt x="372" y="444"/>
                    </a:lnTo>
                    <a:lnTo>
                      <a:pt x="398" y="437"/>
                    </a:lnTo>
                    <a:lnTo>
                      <a:pt x="423" y="426"/>
                    </a:lnTo>
                    <a:lnTo>
                      <a:pt x="447" y="415"/>
                    </a:lnTo>
                    <a:lnTo>
                      <a:pt x="469" y="402"/>
                    </a:lnTo>
                    <a:lnTo>
                      <a:pt x="488" y="387"/>
                    </a:lnTo>
                    <a:lnTo>
                      <a:pt x="507" y="371"/>
                    </a:lnTo>
                    <a:lnTo>
                      <a:pt x="524" y="354"/>
                    </a:lnTo>
                    <a:lnTo>
                      <a:pt x="538" y="335"/>
                    </a:lnTo>
                    <a:lnTo>
                      <a:pt x="550" y="316"/>
                    </a:lnTo>
                    <a:lnTo>
                      <a:pt x="560" y="295"/>
                    </a:lnTo>
                    <a:lnTo>
                      <a:pt x="567" y="273"/>
                    </a:lnTo>
                    <a:lnTo>
                      <a:pt x="571" y="250"/>
                    </a:lnTo>
                    <a:lnTo>
                      <a:pt x="572" y="227"/>
                    </a:lnTo>
                    <a:lnTo>
                      <a:pt x="571" y="204"/>
                    </a:lnTo>
                    <a:lnTo>
                      <a:pt x="567" y="181"/>
                    </a:lnTo>
                    <a:lnTo>
                      <a:pt x="560" y="159"/>
                    </a:lnTo>
                    <a:lnTo>
                      <a:pt x="550" y="138"/>
                    </a:lnTo>
                    <a:lnTo>
                      <a:pt x="538" y="119"/>
                    </a:lnTo>
                    <a:lnTo>
                      <a:pt x="524" y="100"/>
                    </a:lnTo>
                    <a:lnTo>
                      <a:pt x="507" y="83"/>
                    </a:lnTo>
                    <a:lnTo>
                      <a:pt x="488" y="67"/>
                    </a:lnTo>
                    <a:lnTo>
                      <a:pt x="469" y="52"/>
                    </a:lnTo>
                    <a:lnTo>
                      <a:pt x="447" y="39"/>
                    </a:lnTo>
                    <a:lnTo>
                      <a:pt x="423" y="28"/>
                    </a:lnTo>
                    <a:lnTo>
                      <a:pt x="398" y="18"/>
                    </a:lnTo>
                    <a:lnTo>
                      <a:pt x="372" y="11"/>
                    </a:lnTo>
                    <a:lnTo>
                      <a:pt x="344" y="5"/>
                    </a:lnTo>
                    <a:lnTo>
                      <a:pt x="315" y="1"/>
                    </a:lnTo>
                    <a:lnTo>
                      <a:pt x="287" y="0"/>
                    </a:lnTo>
                    <a:lnTo>
                      <a:pt x="257" y="1"/>
                    </a:lnTo>
                    <a:lnTo>
                      <a:pt x="229" y="5"/>
                    </a:lnTo>
                    <a:lnTo>
                      <a:pt x="201" y="11"/>
                    </a:lnTo>
                    <a:lnTo>
                      <a:pt x="175" y="18"/>
                    </a:lnTo>
                    <a:lnTo>
                      <a:pt x="149" y="28"/>
                    </a:lnTo>
                    <a:lnTo>
                      <a:pt x="126" y="39"/>
                    </a:lnTo>
                    <a:lnTo>
                      <a:pt x="103" y="52"/>
                    </a:lnTo>
                    <a:lnTo>
                      <a:pt x="84" y="67"/>
                    </a:lnTo>
                    <a:lnTo>
                      <a:pt x="65" y="83"/>
                    </a:lnTo>
                    <a:lnTo>
                      <a:pt x="48" y="100"/>
                    </a:lnTo>
                    <a:lnTo>
                      <a:pt x="34" y="119"/>
                    </a:lnTo>
                    <a:lnTo>
                      <a:pt x="23" y="138"/>
                    </a:lnTo>
                    <a:lnTo>
                      <a:pt x="12" y="159"/>
                    </a:lnTo>
                    <a:lnTo>
                      <a:pt x="5" y="181"/>
                    </a:lnTo>
                    <a:lnTo>
                      <a:pt x="1" y="204"/>
                    </a:lnTo>
                    <a:lnTo>
                      <a:pt x="0" y="227"/>
                    </a:lnTo>
                    <a:lnTo>
                      <a:pt x="1" y="250"/>
                    </a:lnTo>
                    <a:lnTo>
                      <a:pt x="5" y="273"/>
                    </a:lnTo>
                    <a:lnTo>
                      <a:pt x="12" y="295"/>
                    </a:lnTo>
                    <a:lnTo>
                      <a:pt x="23" y="316"/>
                    </a:lnTo>
                    <a:lnTo>
                      <a:pt x="34" y="335"/>
                    </a:lnTo>
                    <a:lnTo>
                      <a:pt x="48" y="354"/>
                    </a:lnTo>
                    <a:lnTo>
                      <a:pt x="65" y="371"/>
                    </a:lnTo>
                    <a:lnTo>
                      <a:pt x="84" y="387"/>
                    </a:lnTo>
                    <a:lnTo>
                      <a:pt x="103" y="402"/>
                    </a:lnTo>
                    <a:lnTo>
                      <a:pt x="126" y="415"/>
                    </a:lnTo>
                    <a:lnTo>
                      <a:pt x="149" y="426"/>
                    </a:lnTo>
                    <a:lnTo>
                      <a:pt x="175" y="437"/>
                    </a:lnTo>
                    <a:lnTo>
                      <a:pt x="201" y="444"/>
                    </a:lnTo>
                    <a:lnTo>
                      <a:pt x="229" y="449"/>
                    </a:lnTo>
                    <a:lnTo>
                      <a:pt x="257" y="453"/>
                    </a:lnTo>
                    <a:lnTo>
                      <a:pt x="287" y="454"/>
                    </a:lnTo>
                    <a:close/>
                  </a:path>
                </a:pathLst>
              </a:custGeom>
              <a:solidFill>
                <a:srgbClr val="C1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60"/>
              <p:cNvSpPr>
                <a:spLocks/>
              </p:cNvSpPr>
              <p:nvPr/>
            </p:nvSpPr>
            <p:spPr bwMode="auto">
              <a:xfrm>
                <a:off x="2688" y="1791"/>
                <a:ext cx="281" cy="223"/>
              </a:xfrm>
              <a:custGeom>
                <a:avLst/>
                <a:gdLst>
                  <a:gd name="T0" fmla="*/ 19 w 564"/>
                  <a:gd name="T1" fmla="*/ 28 h 445"/>
                  <a:gd name="T2" fmla="*/ 22 w 564"/>
                  <a:gd name="T3" fmla="*/ 28 h 445"/>
                  <a:gd name="T4" fmla="*/ 25 w 564"/>
                  <a:gd name="T5" fmla="*/ 27 h 445"/>
                  <a:gd name="T6" fmla="*/ 28 w 564"/>
                  <a:gd name="T7" fmla="*/ 25 h 445"/>
                  <a:gd name="T8" fmla="*/ 31 w 564"/>
                  <a:gd name="T9" fmla="*/ 23 h 445"/>
                  <a:gd name="T10" fmla="*/ 33 w 564"/>
                  <a:gd name="T11" fmla="*/ 21 h 445"/>
                  <a:gd name="T12" fmla="*/ 34 w 564"/>
                  <a:gd name="T13" fmla="*/ 19 h 445"/>
                  <a:gd name="T14" fmla="*/ 35 w 564"/>
                  <a:gd name="T15" fmla="*/ 16 h 445"/>
                  <a:gd name="T16" fmla="*/ 35 w 564"/>
                  <a:gd name="T17" fmla="*/ 13 h 445"/>
                  <a:gd name="T18" fmla="*/ 34 w 564"/>
                  <a:gd name="T19" fmla="*/ 10 h 445"/>
                  <a:gd name="T20" fmla="*/ 33 w 564"/>
                  <a:gd name="T21" fmla="*/ 8 h 445"/>
                  <a:gd name="T22" fmla="*/ 31 w 564"/>
                  <a:gd name="T23" fmla="*/ 6 h 445"/>
                  <a:gd name="T24" fmla="*/ 28 w 564"/>
                  <a:gd name="T25" fmla="*/ 4 h 445"/>
                  <a:gd name="T26" fmla="*/ 25 w 564"/>
                  <a:gd name="T27" fmla="*/ 2 h 445"/>
                  <a:gd name="T28" fmla="*/ 22 w 564"/>
                  <a:gd name="T29" fmla="*/ 1 h 445"/>
                  <a:gd name="T30" fmla="*/ 19 w 564"/>
                  <a:gd name="T31" fmla="*/ 1 h 445"/>
                  <a:gd name="T32" fmla="*/ 15 w 564"/>
                  <a:gd name="T33" fmla="*/ 1 h 445"/>
                  <a:gd name="T34" fmla="*/ 12 w 564"/>
                  <a:gd name="T35" fmla="*/ 1 h 445"/>
                  <a:gd name="T36" fmla="*/ 9 w 564"/>
                  <a:gd name="T37" fmla="*/ 2 h 445"/>
                  <a:gd name="T38" fmla="*/ 6 w 564"/>
                  <a:gd name="T39" fmla="*/ 4 h 445"/>
                  <a:gd name="T40" fmla="*/ 4 w 564"/>
                  <a:gd name="T41" fmla="*/ 6 h 445"/>
                  <a:gd name="T42" fmla="*/ 2 w 564"/>
                  <a:gd name="T43" fmla="*/ 8 h 445"/>
                  <a:gd name="T44" fmla="*/ 0 w 564"/>
                  <a:gd name="T45" fmla="*/ 10 h 445"/>
                  <a:gd name="T46" fmla="*/ 0 w 564"/>
                  <a:gd name="T47" fmla="*/ 13 h 445"/>
                  <a:gd name="T48" fmla="*/ 0 w 564"/>
                  <a:gd name="T49" fmla="*/ 16 h 445"/>
                  <a:gd name="T50" fmla="*/ 0 w 564"/>
                  <a:gd name="T51" fmla="*/ 19 h 445"/>
                  <a:gd name="T52" fmla="*/ 2 w 564"/>
                  <a:gd name="T53" fmla="*/ 21 h 445"/>
                  <a:gd name="T54" fmla="*/ 4 w 564"/>
                  <a:gd name="T55" fmla="*/ 23 h 445"/>
                  <a:gd name="T56" fmla="*/ 6 w 564"/>
                  <a:gd name="T57" fmla="*/ 25 h 445"/>
                  <a:gd name="T58" fmla="*/ 9 w 564"/>
                  <a:gd name="T59" fmla="*/ 27 h 445"/>
                  <a:gd name="T60" fmla="*/ 12 w 564"/>
                  <a:gd name="T61" fmla="*/ 28 h 445"/>
                  <a:gd name="T62" fmla="*/ 15 w 564"/>
                  <a:gd name="T63" fmla="*/ 28 h 4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4"/>
                  <a:gd name="T97" fmla="*/ 0 h 445"/>
                  <a:gd name="T98" fmla="*/ 564 w 564"/>
                  <a:gd name="T99" fmla="*/ 445 h 4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4" h="445">
                    <a:moveTo>
                      <a:pt x="283" y="445"/>
                    </a:moveTo>
                    <a:lnTo>
                      <a:pt x="311" y="444"/>
                    </a:lnTo>
                    <a:lnTo>
                      <a:pt x="339" y="441"/>
                    </a:lnTo>
                    <a:lnTo>
                      <a:pt x="366" y="435"/>
                    </a:lnTo>
                    <a:lnTo>
                      <a:pt x="392" y="428"/>
                    </a:lnTo>
                    <a:lnTo>
                      <a:pt x="416" y="419"/>
                    </a:lnTo>
                    <a:lnTo>
                      <a:pt x="439" y="407"/>
                    </a:lnTo>
                    <a:lnTo>
                      <a:pt x="461" y="395"/>
                    </a:lnTo>
                    <a:lnTo>
                      <a:pt x="481" y="381"/>
                    </a:lnTo>
                    <a:lnTo>
                      <a:pt x="499" y="365"/>
                    </a:lnTo>
                    <a:lnTo>
                      <a:pt x="515" y="348"/>
                    </a:lnTo>
                    <a:lnTo>
                      <a:pt x="529" y="329"/>
                    </a:lnTo>
                    <a:lnTo>
                      <a:pt x="542" y="310"/>
                    </a:lnTo>
                    <a:lnTo>
                      <a:pt x="551" y="290"/>
                    </a:lnTo>
                    <a:lnTo>
                      <a:pt x="558" y="268"/>
                    </a:lnTo>
                    <a:lnTo>
                      <a:pt x="563" y="246"/>
                    </a:lnTo>
                    <a:lnTo>
                      <a:pt x="564" y="223"/>
                    </a:lnTo>
                    <a:lnTo>
                      <a:pt x="563" y="200"/>
                    </a:lnTo>
                    <a:lnTo>
                      <a:pt x="558" y="178"/>
                    </a:lnTo>
                    <a:lnTo>
                      <a:pt x="551" y="156"/>
                    </a:lnTo>
                    <a:lnTo>
                      <a:pt x="542" y="137"/>
                    </a:lnTo>
                    <a:lnTo>
                      <a:pt x="529" y="117"/>
                    </a:lnTo>
                    <a:lnTo>
                      <a:pt x="515" y="99"/>
                    </a:lnTo>
                    <a:lnTo>
                      <a:pt x="499" y="81"/>
                    </a:lnTo>
                    <a:lnTo>
                      <a:pt x="481" y="65"/>
                    </a:lnTo>
                    <a:lnTo>
                      <a:pt x="461" y="50"/>
                    </a:lnTo>
                    <a:lnTo>
                      <a:pt x="439" y="38"/>
                    </a:lnTo>
                    <a:lnTo>
                      <a:pt x="416" y="26"/>
                    </a:lnTo>
                    <a:lnTo>
                      <a:pt x="392" y="17"/>
                    </a:lnTo>
                    <a:lnTo>
                      <a:pt x="366" y="10"/>
                    </a:lnTo>
                    <a:lnTo>
                      <a:pt x="339" y="4"/>
                    </a:lnTo>
                    <a:lnTo>
                      <a:pt x="311" y="1"/>
                    </a:lnTo>
                    <a:lnTo>
                      <a:pt x="283" y="0"/>
                    </a:lnTo>
                    <a:lnTo>
                      <a:pt x="254" y="1"/>
                    </a:lnTo>
                    <a:lnTo>
                      <a:pt x="226" y="4"/>
                    </a:lnTo>
                    <a:lnTo>
                      <a:pt x="198" y="10"/>
                    </a:lnTo>
                    <a:lnTo>
                      <a:pt x="173" y="17"/>
                    </a:lnTo>
                    <a:lnTo>
                      <a:pt x="148" y="26"/>
                    </a:lnTo>
                    <a:lnTo>
                      <a:pt x="125" y="38"/>
                    </a:lnTo>
                    <a:lnTo>
                      <a:pt x="103" y="50"/>
                    </a:lnTo>
                    <a:lnTo>
                      <a:pt x="83" y="65"/>
                    </a:lnTo>
                    <a:lnTo>
                      <a:pt x="65" y="81"/>
                    </a:lnTo>
                    <a:lnTo>
                      <a:pt x="49" y="99"/>
                    </a:lnTo>
                    <a:lnTo>
                      <a:pt x="35" y="117"/>
                    </a:lnTo>
                    <a:lnTo>
                      <a:pt x="22" y="137"/>
                    </a:lnTo>
                    <a:lnTo>
                      <a:pt x="13" y="156"/>
                    </a:lnTo>
                    <a:lnTo>
                      <a:pt x="6" y="178"/>
                    </a:lnTo>
                    <a:lnTo>
                      <a:pt x="1" y="200"/>
                    </a:lnTo>
                    <a:lnTo>
                      <a:pt x="0" y="223"/>
                    </a:lnTo>
                    <a:lnTo>
                      <a:pt x="1" y="246"/>
                    </a:lnTo>
                    <a:lnTo>
                      <a:pt x="6" y="268"/>
                    </a:lnTo>
                    <a:lnTo>
                      <a:pt x="13" y="290"/>
                    </a:lnTo>
                    <a:lnTo>
                      <a:pt x="22" y="310"/>
                    </a:lnTo>
                    <a:lnTo>
                      <a:pt x="35" y="329"/>
                    </a:lnTo>
                    <a:lnTo>
                      <a:pt x="49" y="348"/>
                    </a:lnTo>
                    <a:lnTo>
                      <a:pt x="65" y="365"/>
                    </a:lnTo>
                    <a:lnTo>
                      <a:pt x="83" y="381"/>
                    </a:lnTo>
                    <a:lnTo>
                      <a:pt x="103" y="395"/>
                    </a:lnTo>
                    <a:lnTo>
                      <a:pt x="125" y="407"/>
                    </a:lnTo>
                    <a:lnTo>
                      <a:pt x="148" y="419"/>
                    </a:lnTo>
                    <a:lnTo>
                      <a:pt x="173" y="428"/>
                    </a:lnTo>
                    <a:lnTo>
                      <a:pt x="198" y="435"/>
                    </a:lnTo>
                    <a:lnTo>
                      <a:pt x="226" y="441"/>
                    </a:lnTo>
                    <a:lnTo>
                      <a:pt x="254" y="444"/>
                    </a:lnTo>
                    <a:lnTo>
                      <a:pt x="283" y="445"/>
                    </a:lnTo>
                    <a:close/>
                  </a:path>
                </a:pathLst>
              </a:custGeom>
              <a:solidFill>
                <a:srgbClr val="C6DD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61"/>
              <p:cNvSpPr>
                <a:spLocks/>
              </p:cNvSpPr>
              <p:nvPr/>
            </p:nvSpPr>
            <p:spPr bwMode="auto">
              <a:xfrm>
                <a:off x="2690" y="1794"/>
                <a:ext cx="277" cy="219"/>
              </a:xfrm>
              <a:custGeom>
                <a:avLst/>
                <a:gdLst>
                  <a:gd name="T0" fmla="*/ 20 w 552"/>
                  <a:gd name="T1" fmla="*/ 27 h 438"/>
                  <a:gd name="T2" fmla="*/ 23 w 552"/>
                  <a:gd name="T3" fmla="*/ 27 h 438"/>
                  <a:gd name="T4" fmla="*/ 26 w 552"/>
                  <a:gd name="T5" fmla="*/ 26 h 438"/>
                  <a:gd name="T6" fmla="*/ 29 w 552"/>
                  <a:gd name="T7" fmla="*/ 25 h 438"/>
                  <a:gd name="T8" fmla="*/ 31 w 552"/>
                  <a:gd name="T9" fmla="*/ 23 h 438"/>
                  <a:gd name="T10" fmla="*/ 33 w 552"/>
                  <a:gd name="T11" fmla="*/ 21 h 438"/>
                  <a:gd name="T12" fmla="*/ 34 w 552"/>
                  <a:gd name="T13" fmla="*/ 18 h 438"/>
                  <a:gd name="T14" fmla="*/ 35 w 552"/>
                  <a:gd name="T15" fmla="*/ 15 h 438"/>
                  <a:gd name="T16" fmla="*/ 35 w 552"/>
                  <a:gd name="T17" fmla="*/ 13 h 438"/>
                  <a:gd name="T18" fmla="*/ 34 w 552"/>
                  <a:gd name="T19" fmla="*/ 10 h 438"/>
                  <a:gd name="T20" fmla="*/ 33 w 552"/>
                  <a:gd name="T21" fmla="*/ 7 h 438"/>
                  <a:gd name="T22" fmla="*/ 31 w 552"/>
                  <a:gd name="T23" fmla="*/ 5 h 438"/>
                  <a:gd name="T24" fmla="*/ 29 w 552"/>
                  <a:gd name="T25" fmla="*/ 3 h 438"/>
                  <a:gd name="T26" fmla="*/ 26 w 552"/>
                  <a:gd name="T27" fmla="*/ 2 h 438"/>
                  <a:gd name="T28" fmla="*/ 23 w 552"/>
                  <a:gd name="T29" fmla="*/ 1 h 438"/>
                  <a:gd name="T30" fmla="*/ 20 w 552"/>
                  <a:gd name="T31" fmla="*/ 1 h 438"/>
                  <a:gd name="T32" fmla="*/ 16 w 552"/>
                  <a:gd name="T33" fmla="*/ 1 h 438"/>
                  <a:gd name="T34" fmla="*/ 13 w 552"/>
                  <a:gd name="T35" fmla="*/ 1 h 438"/>
                  <a:gd name="T36" fmla="*/ 9 w 552"/>
                  <a:gd name="T37" fmla="*/ 2 h 438"/>
                  <a:gd name="T38" fmla="*/ 7 w 552"/>
                  <a:gd name="T39" fmla="*/ 3 h 438"/>
                  <a:gd name="T40" fmla="*/ 4 w 552"/>
                  <a:gd name="T41" fmla="*/ 5 h 438"/>
                  <a:gd name="T42" fmla="*/ 3 w 552"/>
                  <a:gd name="T43" fmla="*/ 7 h 438"/>
                  <a:gd name="T44" fmla="*/ 1 w 552"/>
                  <a:gd name="T45" fmla="*/ 10 h 438"/>
                  <a:gd name="T46" fmla="*/ 1 w 552"/>
                  <a:gd name="T47" fmla="*/ 13 h 438"/>
                  <a:gd name="T48" fmla="*/ 1 w 552"/>
                  <a:gd name="T49" fmla="*/ 15 h 438"/>
                  <a:gd name="T50" fmla="*/ 1 w 552"/>
                  <a:gd name="T51" fmla="*/ 18 h 438"/>
                  <a:gd name="T52" fmla="*/ 3 w 552"/>
                  <a:gd name="T53" fmla="*/ 21 h 438"/>
                  <a:gd name="T54" fmla="*/ 4 w 552"/>
                  <a:gd name="T55" fmla="*/ 23 h 438"/>
                  <a:gd name="T56" fmla="*/ 7 w 552"/>
                  <a:gd name="T57" fmla="*/ 25 h 438"/>
                  <a:gd name="T58" fmla="*/ 9 w 552"/>
                  <a:gd name="T59" fmla="*/ 26 h 438"/>
                  <a:gd name="T60" fmla="*/ 13 w 552"/>
                  <a:gd name="T61" fmla="*/ 27 h 438"/>
                  <a:gd name="T62" fmla="*/ 16 w 552"/>
                  <a:gd name="T63" fmla="*/ 27 h 4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2"/>
                  <a:gd name="T97" fmla="*/ 0 h 438"/>
                  <a:gd name="T98" fmla="*/ 552 w 552"/>
                  <a:gd name="T99" fmla="*/ 438 h 4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2" h="438">
                    <a:moveTo>
                      <a:pt x="277" y="438"/>
                    </a:moveTo>
                    <a:lnTo>
                      <a:pt x="304" y="437"/>
                    </a:lnTo>
                    <a:lnTo>
                      <a:pt x="332" y="433"/>
                    </a:lnTo>
                    <a:lnTo>
                      <a:pt x="358" y="428"/>
                    </a:lnTo>
                    <a:lnTo>
                      <a:pt x="384" y="421"/>
                    </a:lnTo>
                    <a:lnTo>
                      <a:pt x="408" y="412"/>
                    </a:lnTo>
                    <a:lnTo>
                      <a:pt x="431" y="401"/>
                    </a:lnTo>
                    <a:lnTo>
                      <a:pt x="452" y="388"/>
                    </a:lnTo>
                    <a:lnTo>
                      <a:pt x="471" y="374"/>
                    </a:lnTo>
                    <a:lnTo>
                      <a:pt x="489" y="359"/>
                    </a:lnTo>
                    <a:lnTo>
                      <a:pt x="505" y="341"/>
                    </a:lnTo>
                    <a:lnTo>
                      <a:pt x="519" y="324"/>
                    </a:lnTo>
                    <a:lnTo>
                      <a:pt x="530" y="304"/>
                    </a:lnTo>
                    <a:lnTo>
                      <a:pt x="539" y="285"/>
                    </a:lnTo>
                    <a:lnTo>
                      <a:pt x="546" y="263"/>
                    </a:lnTo>
                    <a:lnTo>
                      <a:pt x="551" y="241"/>
                    </a:lnTo>
                    <a:lnTo>
                      <a:pt x="552" y="219"/>
                    </a:lnTo>
                    <a:lnTo>
                      <a:pt x="551" y="197"/>
                    </a:lnTo>
                    <a:lnTo>
                      <a:pt x="546" y="175"/>
                    </a:lnTo>
                    <a:lnTo>
                      <a:pt x="539" y="154"/>
                    </a:lnTo>
                    <a:lnTo>
                      <a:pt x="530" y="134"/>
                    </a:lnTo>
                    <a:lnTo>
                      <a:pt x="519" y="114"/>
                    </a:lnTo>
                    <a:lnTo>
                      <a:pt x="505" y="97"/>
                    </a:lnTo>
                    <a:lnTo>
                      <a:pt x="489" y="80"/>
                    </a:lnTo>
                    <a:lnTo>
                      <a:pt x="471" y="65"/>
                    </a:lnTo>
                    <a:lnTo>
                      <a:pt x="452" y="50"/>
                    </a:lnTo>
                    <a:lnTo>
                      <a:pt x="431" y="37"/>
                    </a:lnTo>
                    <a:lnTo>
                      <a:pt x="408" y="27"/>
                    </a:lnTo>
                    <a:lnTo>
                      <a:pt x="384" y="18"/>
                    </a:lnTo>
                    <a:lnTo>
                      <a:pt x="358" y="11"/>
                    </a:lnTo>
                    <a:lnTo>
                      <a:pt x="332" y="5"/>
                    </a:lnTo>
                    <a:lnTo>
                      <a:pt x="304" y="1"/>
                    </a:lnTo>
                    <a:lnTo>
                      <a:pt x="277" y="0"/>
                    </a:lnTo>
                    <a:lnTo>
                      <a:pt x="248" y="1"/>
                    </a:lnTo>
                    <a:lnTo>
                      <a:pt x="221" y="5"/>
                    </a:lnTo>
                    <a:lnTo>
                      <a:pt x="194" y="11"/>
                    </a:lnTo>
                    <a:lnTo>
                      <a:pt x="168" y="18"/>
                    </a:lnTo>
                    <a:lnTo>
                      <a:pt x="144" y="27"/>
                    </a:lnTo>
                    <a:lnTo>
                      <a:pt x="122" y="37"/>
                    </a:lnTo>
                    <a:lnTo>
                      <a:pt x="100" y="50"/>
                    </a:lnTo>
                    <a:lnTo>
                      <a:pt x="81" y="65"/>
                    </a:lnTo>
                    <a:lnTo>
                      <a:pt x="63" y="80"/>
                    </a:lnTo>
                    <a:lnTo>
                      <a:pt x="47" y="97"/>
                    </a:lnTo>
                    <a:lnTo>
                      <a:pt x="33" y="114"/>
                    </a:lnTo>
                    <a:lnTo>
                      <a:pt x="22" y="134"/>
                    </a:lnTo>
                    <a:lnTo>
                      <a:pt x="13" y="154"/>
                    </a:lnTo>
                    <a:lnTo>
                      <a:pt x="6" y="175"/>
                    </a:lnTo>
                    <a:lnTo>
                      <a:pt x="1" y="197"/>
                    </a:lnTo>
                    <a:lnTo>
                      <a:pt x="0" y="219"/>
                    </a:lnTo>
                    <a:lnTo>
                      <a:pt x="1" y="241"/>
                    </a:lnTo>
                    <a:lnTo>
                      <a:pt x="6" y="263"/>
                    </a:lnTo>
                    <a:lnTo>
                      <a:pt x="13" y="285"/>
                    </a:lnTo>
                    <a:lnTo>
                      <a:pt x="22" y="304"/>
                    </a:lnTo>
                    <a:lnTo>
                      <a:pt x="33" y="324"/>
                    </a:lnTo>
                    <a:lnTo>
                      <a:pt x="47" y="341"/>
                    </a:lnTo>
                    <a:lnTo>
                      <a:pt x="63" y="359"/>
                    </a:lnTo>
                    <a:lnTo>
                      <a:pt x="81" y="374"/>
                    </a:lnTo>
                    <a:lnTo>
                      <a:pt x="100" y="388"/>
                    </a:lnTo>
                    <a:lnTo>
                      <a:pt x="122" y="401"/>
                    </a:lnTo>
                    <a:lnTo>
                      <a:pt x="144" y="412"/>
                    </a:lnTo>
                    <a:lnTo>
                      <a:pt x="168" y="421"/>
                    </a:lnTo>
                    <a:lnTo>
                      <a:pt x="194" y="428"/>
                    </a:lnTo>
                    <a:lnTo>
                      <a:pt x="221" y="433"/>
                    </a:lnTo>
                    <a:lnTo>
                      <a:pt x="248" y="437"/>
                    </a:lnTo>
                    <a:lnTo>
                      <a:pt x="277" y="438"/>
                    </a:lnTo>
                    <a:close/>
                  </a:path>
                </a:pathLst>
              </a:custGeom>
              <a:solidFill>
                <a:srgbClr val="CE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62"/>
              <p:cNvSpPr>
                <a:spLocks/>
              </p:cNvSpPr>
              <p:nvPr/>
            </p:nvSpPr>
            <p:spPr bwMode="auto">
              <a:xfrm>
                <a:off x="2693" y="1795"/>
                <a:ext cx="271" cy="215"/>
              </a:xfrm>
              <a:custGeom>
                <a:avLst/>
                <a:gdLst>
                  <a:gd name="T0" fmla="*/ 18 w 542"/>
                  <a:gd name="T1" fmla="*/ 27 h 429"/>
                  <a:gd name="T2" fmla="*/ 22 w 542"/>
                  <a:gd name="T3" fmla="*/ 27 h 429"/>
                  <a:gd name="T4" fmla="*/ 25 w 542"/>
                  <a:gd name="T5" fmla="*/ 26 h 429"/>
                  <a:gd name="T6" fmla="*/ 27 w 542"/>
                  <a:gd name="T7" fmla="*/ 24 h 429"/>
                  <a:gd name="T8" fmla="*/ 30 w 542"/>
                  <a:gd name="T9" fmla="*/ 22 h 429"/>
                  <a:gd name="T10" fmla="*/ 31 w 542"/>
                  <a:gd name="T11" fmla="*/ 20 h 429"/>
                  <a:gd name="T12" fmla="*/ 34 w 542"/>
                  <a:gd name="T13" fmla="*/ 18 h 429"/>
                  <a:gd name="T14" fmla="*/ 34 w 542"/>
                  <a:gd name="T15" fmla="*/ 15 h 429"/>
                  <a:gd name="T16" fmla="*/ 34 w 542"/>
                  <a:gd name="T17" fmla="*/ 13 h 429"/>
                  <a:gd name="T18" fmla="*/ 34 w 542"/>
                  <a:gd name="T19" fmla="*/ 10 h 429"/>
                  <a:gd name="T20" fmla="*/ 31 w 542"/>
                  <a:gd name="T21" fmla="*/ 8 h 429"/>
                  <a:gd name="T22" fmla="*/ 30 w 542"/>
                  <a:gd name="T23" fmla="*/ 5 h 429"/>
                  <a:gd name="T24" fmla="*/ 27 w 542"/>
                  <a:gd name="T25" fmla="*/ 4 h 429"/>
                  <a:gd name="T26" fmla="*/ 25 w 542"/>
                  <a:gd name="T27" fmla="*/ 2 h 429"/>
                  <a:gd name="T28" fmla="*/ 22 w 542"/>
                  <a:gd name="T29" fmla="*/ 1 h 429"/>
                  <a:gd name="T30" fmla="*/ 18 w 542"/>
                  <a:gd name="T31" fmla="*/ 1 h 429"/>
                  <a:gd name="T32" fmla="*/ 15 w 542"/>
                  <a:gd name="T33" fmla="*/ 1 h 429"/>
                  <a:gd name="T34" fmla="*/ 11 w 542"/>
                  <a:gd name="T35" fmla="*/ 1 h 429"/>
                  <a:gd name="T36" fmla="*/ 8 w 542"/>
                  <a:gd name="T37" fmla="*/ 2 h 429"/>
                  <a:gd name="T38" fmla="*/ 6 w 542"/>
                  <a:gd name="T39" fmla="*/ 4 h 429"/>
                  <a:gd name="T40" fmla="*/ 3 w 542"/>
                  <a:gd name="T41" fmla="*/ 5 h 429"/>
                  <a:gd name="T42" fmla="*/ 2 w 542"/>
                  <a:gd name="T43" fmla="*/ 8 h 429"/>
                  <a:gd name="T44" fmla="*/ 1 w 542"/>
                  <a:gd name="T45" fmla="*/ 10 h 429"/>
                  <a:gd name="T46" fmla="*/ 1 w 542"/>
                  <a:gd name="T47" fmla="*/ 13 h 429"/>
                  <a:gd name="T48" fmla="*/ 1 w 542"/>
                  <a:gd name="T49" fmla="*/ 15 h 429"/>
                  <a:gd name="T50" fmla="*/ 1 w 542"/>
                  <a:gd name="T51" fmla="*/ 18 h 429"/>
                  <a:gd name="T52" fmla="*/ 2 w 542"/>
                  <a:gd name="T53" fmla="*/ 20 h 429"/>
                  <a:gd name="T54" fmla="*/ 3 w 542"/>
                  <a:gd name="T55" fmla="*/ 22 h 429"/>
                  <a:gd name="T56" fmla="*/ 6 w 542"/>
                  <a:gd name="T57" fmla="*/ 24 h 429"/>
                  <a:gd name="T58" fmla="*/ 8 w 542"/>
                  <a:gd name="T59" fmla="*/ 26 h 429"/>
                  <a:gd name="T60" fmla="*/ 11 w 542"/>
                  <a:gd name="T61" fmla="*/ 27 h 429"/>
                  <a:gd name="T62" fmla="*/ 15 w 542"/>
                  <a:gd name="T63" fmla="*/ 27 h 4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42"/>
                  <a:gd name="T97" fmla="*/ 0 h 429"/>
                  <a:gd name="T98" fmla="*/ 542 w 542"/>
                  <a:gd name="T99" fmla="*/ 429 h 4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42" h="429">
                    <a:moveTo>
                      <a:pt x="272" y="429"/>
                    </a:moveTo>
                    <a:lnTo>
                      <a:pt x="299" y="428"/>
                    </a:lnTo>
                    <a:lnTo>
                      <a:pt x="326" y="425"/>
                    </a:lnTo>
                    <a:lnTo>
                      <a:pt x="352" y="420"/>
                    </a:lnTo>
                    <a:lnTo>
                      <a:pt x="376" y="412"/>
                    </a:lnTo>
                    <a:lnTo>
                      <a:pt x="401" y="404"/>
                    </a:lnTo>
                    <a:lnTo>
                      <a:pt x="423" y="393"/>
                    </a:lnTo>
                    <a:lnTo>
                      <a:pt x="443" y="381"/>
                    </a:lnTo>
                    <a:lnTo>
                      <a:pt x="463" y="367"/>
                    </a:lnTo>
                    <a:lnTo>
                      <a:pt x="480" y="351"/>
                    </a:lnTo>
                    <a:lnTo>
                      <a:pt x="496" y="335"/>
                    </a:lnTo>
                    <a:lnTo>
                      <a:pt x="509" y="318"/>
                    </a:lnTo>
                    <a:lnTo>
                      <a:pt x="521" y="299"/>
                    </a:lnTo>
                    <a:lnTo>
                      <a:pt x="530" y="279"/>
                    </a:lnTo>
                    <a:lnTo>
                      <a:pt x="537" y="259"/>
                    </a:lnTo>
                    <a:lnTo>
                      <a:pt x="541" y="237"/>
                    </a:lnTo>
                    <a:lnTo>
                      <a:pt x="542" y="215"/>
                    </a:lnTo>
                    <a:lnTo>
                      <a:pt x="541" y="193"/>
                    </a:lnTo>
                    <a:lnTo>
                      <a:pt x="537" y="171"/>
                    </a:lnTo>
                    <a:lnTo>
                      <a:pt x="530" y="151"/>
                    </a:lnTo>
                    <a:lnTo>
                      <a:pt x="521" y="131"/>
                    </a:lnTo>
                    <a:lnTo>
                      <a:pt x="509" y="113"/>
                    </a:lnTo>
                    <a:lnTo>
                      <a:pt x="496" y="95"/>
                    </a:lnTo>
                    <a:lnTo>
                      <a:pt x="480" y="78"/>
                    </a:lnTo>
                    <a:lnTo>
                      <a:pt x="463" y="63"/>
                    </a:lnTo>
                    <a:lnTo>
                      <a:pt x="443" y="49"/>
                    </a:lnTo>
                    <a:lnTo>
                      <a:pt x="423" y="37"/>
                    </a:lnTo>
                    <a:lnTo>
                      <a:pt x="401" y="26"/>
                    </a:lnTo>
                    <a:lnTo>
                      <a:pt x="376" y="17"/>
                    </a:lnTo>
                    <a:lnTo>
                      <a:pt x="352" y="9"/>
                    </a:lnTo>
                    <a:lnTo>
                      <a:pt x="326" y="4"/>
                    </a:lnTo>
                    <a:lnTo>
                      <a:pt x="299" y="1"/>
                    </a:lnTo>
                    <a:lnTo>
                      <a:pt x="272" y="0"/>
                    </a:lnTo>
                    <a:lnTo>
                      <a:pt x="244" y="1"/>
                    </a:lnTo>
                    <a:lnTo>
                      <a:pt x="217" y="4"/>
                    </a:lnTo>
                    <a:lnTo>
                      <a:pt x="191" y="9"/>
                    </a:lnTo>
                    <a:lnTo>
                      <a:pt x="165" y="17"/>
                    </a:lnTo>
                    <a:lnTo>
                      <a:pt x="142" y="26"/>
                    </a:lnTo>
                    <a:lnTo>
                      <a:pt x="119" y="37"/>
                    </a:lnTo>
                    <a:lnTo>
                      <a:pt x="99" y="49"/>
                    </a:lnTo>
                    <a:lnTo>
                      <a:pt x="79" y="63"/>
                    </a:lnTo>
                    <a:lnTo>
                      <a:pt x="62" y="78"/>
                    </a:lnTo>
                    <a:lnTo>
                      <a:pt x="46" y="95"/>
                    </a:lnTo>
                    <a:lnTo>
                      <a:pt x="33" y="113"/>
                    </a:lnTo>
                    <a:lnTo>
                      <a:pt x="21" y="131"/>
                    </a:lnTo>
                    <a:lnTo>
                      <a:pt x="12" y="151"/>
                    </a:lnTo>
                    <a:lnTo>
                      <a:pt x="5" y="171"/>
                    </a:lnTo>
                    <a:lnTo>
                      <a:pt x="1" y="193"/>
                    </a:lnTo>
                    <a:lnTo>
                      <a:pt x="0" y="215"/>
                    </a:lnTo>
                    <a:lnTo>
                      <a:pt x="1" y="237"/>
                    </a:lnTo>
                    <a:lnTo>
                      <a:pt x="5" y="259"/>
                    </a:lnTo>
                    <a:lnTo>
                      <a:pt x="12" y="279"/>
                    </a:lnTo>
                    <a:lnTo>
                      <a:pt x="21" y="299"/>
                    </a:lnTo>
                    <a:lnTo>
                      <a:pt x="33" y="318"/>
                    </a:lnTo>
                    <a:lnTo>
                      <a:pt x="46" y="335"/>
                    </a:lnTo>
                    <a:lnTo>
                      <a:pt x="62" y="351"/>
                    </a:lnTo>
                    <a:lnTo>
                      <a:pt x="79" y="367"/>
                    </a:lnTo>
                    <a:lnTo>
                      <a:pt x="99" y="381"/>
                    </a:lnTo>
                    <a:lnTo>
                      <a:pt x="119" y="393"/>
                    </a:lnTo>
                    <a:lnTo>
                      <a:pt x="142" y="404"/>
                    </a:lnTo>
                    <a:lnTo>
                      <a:pt x="165" y="412"/>
                    </a:lnTo>
                    <a:lnTo>
                      <a:pt x="191" y="420"/>
                    </a:lnTo>
                    <a:lnTo>
                      <a:pt x="217" y="425"/>
                    </a:lnTo>
                    <a:lnTo>
                      <a:pt x="244" y="428"/>
                    </a:lnTo>
                    <a:lnTo>
                      <a:pt x="272" y="429"/>
                    </a:lnTo>
                    <a:close/>
                  </a:path>
                </a:pathLst>
              </a:custGeom>
              <a:solidFill>
                <a:srgbClr val="D3E5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63"/>
              <p:cNvSpPr>
                <a:spLocks/>
              </p:cNvSpPr>
              <p:nvPr/>
            </p:nvSpPr>
            <p:spPr bwMode="auto">
              <a:xfrm>
                <a:off x="2696" y="1798"/>
                <a:ext cx="265" cy="210"/>
              </a:xfrm>
              <a:custGeom>
                <a:avLst/>
                <a:gdLst>
                  <a:gd name="T0" fmla="*/ 18 w 532"/>
                  <a:gd name="T1" fmla="*/ 26 h 422"/>
                  <a:gd name="T2" fmla="*/ 21 w 532"/>
                  <a:gd name="T3" fmla="*/ 25 h 422"/>
                  <a:gd name="T4" fmla="*/ 24 w 532"/>
                  <a:gd name="T5" fmla="*/ 24 h 422"/>
                  <a:gd name="T6" fmla="*/ 27 w 532"/>
                  <a:gd name="T7" fmla="*/ 23 h 422"/>
                  <a:gd name="T8" fmla="*/ 29 w 532"/>
                  <a:gd name="T9" fmla="*/ 21 h 422"/>
                  <a:gd name="T10" fmla="*/ 31 w 532"/>
                  <a:gd name="T11" fmla="*/ 19 h 422"/>
                  <a:gd name="T12" fmla="*/ 32 w 532"/>
                  <a:gd name="T13" fmla="*/ 17 h 422"/>
                  <a:gd name="T14" fmla="*/ 33 w 532"/>
                  <a:gd name="T15" fmla="*/ 14 h 422"/>
                  <a:gd name="T16" fmla="*/ 33 w 532"/>
                  <a:gd name="T17" fmla="*/ 11 h 422"/>
                  <a:gd name="T18" fmla="*/ 32 w 532"/>
                  <a:gd name="T19" fmla="*/ 9 h 422"/>
                  <a:gd name="T20" fmla="*/ 31 w 532"/>
                  <a:gd name="T21" fmla="*/ 6 h 422"/>
                  <a:gd name="T22" fmla="*/ 29 w 532"/>
                  <a:gd name="T23" fmla="*/ 4 h 422"/>
                  <a:gd name="T24" fmla="*/ 27 w 532"/>
                  <a:gd name="T25" fmla="*/ 3 h 422"/>
                  <a:gd name="T26" fmla="*/ 24 w 532"/>
                  <a:gd name="T27" fmla="*/ 1 h 422"/>
                  <a:gd name="T28" fmla="*/ 21 w 532"/>
                  <a:gd name="T29" fmla="*/ 0 h 422"/>
                  <a:gd name="T30" fmla="*/ 18 w 532"/>
                  <a:gd name="T31" fmla="*/ 0 h 422"/>
                  <a:gd name="T32" fmla="*/ 14 w 532"/>
                  <a:gd name="T33" fmla="*/ 0 h 422"/>
                  <a:gd name="T34" fmla="*/ 11 w 532"/>
                  <a:gd name="T35" fmla="*/ 0 h 422"/>
                  <a:gd name="T36" fmla="*/ 8 w 532"/>
                  <a:gd name="T37" fmla="*/ 1 h 422"/>
                  <a:gd name="T38" fmla="*/ 6 w 532"/>
                  <a:gd name="T39" fmla="*/ 3 h 422"/>
                  <a:gd name="T40" fmla="*/ 3 w 532"/>
                  <a:gd name="T41" fmla="*/ 4 h 422"/>
                  <a:gd name="T42" fmla="*/ 2 w 532"/>
                  <a:gd name="T43" fmla="*/ 6 h 422"/>
                  <a:gd name="T44" fmla="*/ 0 w 532"/>
                  <a:gd name="T45" fmla="*/ 9 h 422"/>
                  <a:gd name="T46" fmla="*/ 0 w 532"/>
                  <a:gd name="T47" fmla="*/ 11 h 422"/>
                  <a:gd name="T48" fmla="*/ 0 w 532"/>
                  <a:gd name="T49" fmla="*/ 14 h 422"/>
                  <a:gd name="T50" fmla="*/ 0 w 532"/>
                  <a:gd name="T51" fmla="*/ 17 h 422"/>
                  <a:gd name="T52" fmla="*/ 2 w 532"/>
                  <a:gd name="T53" fmla="*/ 19 h 422"/>
                  <a:gd name="T54" fmla="*/ 3 w 532"/>
                  <a:gd name="T55" fmla="*/ 21 h 422"/>
                  <a:gd name="T56" fmla="*/ 6 w 532"/>
                  <a:gd name="T57" fmla="*/ 23 h 422"/>
                  <a:gd name="T58" fmla="*/ 8 w 532"/>
                  <a:gd name="T59" fmla="*/ 24 h 422"/>
                  <a:gd name="T60" fmla="*/ 11 w 532"/>
                  <a:gd name="T61" fmla="*/ 25 h 422"/>
                  <a:gd name="T62" fmla="*/ 14 w 532"/>
                  <a:gd name="T63" fmla="*/ 26 h 4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2"/>
                  <a:gd name="T97" fmla="*/ 0 h 422"/>
                  <a:gd name="T98" fmla="*/ 532 w 532"/>
                  <a:gd name="T99" fmla="*/ 422 h 42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2" h="422">
                    <a:moveTo>
                      <a:pt x="267" y="422"/>
                    </a:moveTo>
                    <a:lnTo>
                      <a:pt x="294" y="421"/>
                    </a:lnTo>
                    <a:lnTo>
                      <a:pt x="320" y="417"/>
                    </a:lnTo>
                    <a:lnTo>
                      <a:pt x="345" y="413"/>
                    </a:lnTo>
                    <a:lnTo>
                      <a:pt x="370" y="406"/>
                    </a:lnTo>
                    <a:lnTo>
                      <a:pt x="393" y="397"/>
                    </a:lnTo>
                    <a:lnTo>
                      <a:pt x="415" y="386"/>
                    </a:lnTo>
                    <a:lnTo>
                      <a:pt x="435" y="374"/>
                    </a:lnTo>
                    <a:lnTo>
                      <a:pt x="454" y="360"/>
                    </a:lnTo>
                    <a:lnTo>
                      <a:pt x="471" y="345"/>
                    </a:lnTo>
                    <a:lnTo>
                      <a:pt x="487" y="329"/>
                    </a:lnTo>
                    <a:lnTo>
                      <a:pt x="499" y="311"/>
                    </a:lnTo>
                    <a:lnTo>
                      <a:pt x="511" y="293"/>
                    </a:lnTo>
                    <a:lnTo>
                      <a:pt x="520" y="273"/>
                    </a:lnTo>
                    <a:lnTo>
                      <a:pt x="526" y="254"/>
                    </a:lnTo>
                    <a:lnTo>
                      <a:pt x="530" y="233"/>
                    </a:lnTo>
                    <a:lnTo>
                      <a:pt x="532" y="211"/>
                    </a:lnTo>
                    <a:lnTo>
                      <a:pt x="530" y="189"/>
                    </a:lnTo>
                    <a:lnTo>
                      <a:pt x="526" y="169"/>
                    </a:lnTo>
                    <a:lnTo>
                      <a:pt x="520" y="149"/>
                    </a:lnTo>
                    <a:lnTo>
                      <a:pt x="511" y="129"/>
                    </a:lnTo>
                    <a:lnTo>
                      <a:pt x="499" y="111"/>
                    </a:lnTo>
                    <a:lnTo>
                      <a:pt x="487" y="94"/>
                    </a:lnTo>
                    <a:lnTo>
                      <a:pt x="471" y="78"/>
                    </a:lnTo>
                    <a:lnTo>
                      <a:pt x="454" y="63"/>
                    </a:lnTo>
                    <a:lnTo>
                      <a:pt x="435" y="49"/>
                    </a:lnTo>
                    <a:lnTo>
                      <a:pt x="415" y="36"/>
                    </a:lnTo>
                    <a:lnTo>
                      <a:pt x="393" y="26"/>
                    </a:lnTo>
                    <a:lnTo>
                      <a:pt x="370" y="16"/>
                    </a:lnTo>
                    <a:lnTo>
                      <a:pt x="345" y="10"/>
                    </a:lnTo>
                    <a:lnTo>
                      <a:pt x="320" y="5"/>
                    </a:lnTo>
                    <a:lnTo>
                      <a:pt x="294" y="2"/>
                    </a:lnTo>
                    <a:lnTo>
                      <a:pt x="267" y="0"/>
                    </a:lnTo>
                    <a:lnTo>
                      <a:pt x="239" y="2"/>
                    </a:lnTo>
                    <a:lnTo>
                      <a:pt x="212" y="5"/>
                    </a:lnTo>
                    <a:lnTo>
                      <a:pt x="187" y="10"/>
                    </a:lnTo>
                    <a:lnTo>
                      <a:pt x="163" y="16"/>
                    </a:lnTo>
                    <a:lnTo>
                      <a:pt x="140" y="26"/>
                    </a:lnTo>
                    <a:lnTo>
                      <a:pt x="118" y="36"/>
                    </a:lnTo>
                    <a:lnTo>
                      <a:pt x="97" y="49"/>
                    </a:lnTo>
                    <a:lnTo>
                      <a:pt x="79" y="63"/>
                    </a:lnTo>
                    <a:lnTo>
                      <a:pt x="61" y="78"/>
                    </a:lnTo>
                    <a:lnTo>
                      <a:pt x="45" y="94"/>
                    </a:lnTo>
                    <a:lnTo>
                      <a:pt x="33" y="111"/>
                    </a:lnTo>
                    <a:lnTo>
                      <a:pt x="21" y="129"/>
                    </a:lnTo>
                    <a:lnTo>
                      <a:pt x="12" y="149"/>
                    </a:lnTo>
                    <a:lnTo>
                      <a:pt x="6" y="169"/>
                    </a:lnTo>
                    <a:lnTo>
                      <a:pt x="1" y="189"/>
                    </a:lnTo>
                    <a:lnTo>
                      <a:pt x="0" y="211"/>
                    </a:lnTo>
                    <a:lnTo>
                      <a:pt x="1" y="233"/>
                    </a:lnTo>
                    <a:lnTo>
                      <a:pt x="6" y="254"/>
                    </a:lnTo>
                    <a:lnTo>
                      <a:pt x="12" y="273"/>
                    </a:lnTo>
                    <a:lnTo>
                      <a:pt x="21" y="293"/>
                    </a:lnTo>
                    <a:lnTo>
                      <a:pt x="33" y="311"/>
                    </a:lnTo>
                    <a:lnTo>
                      <a:pt x="45" y="329"/>
                    </a:lnTo>
                    <a:lnTo>
                      <a:pt x="61" y="345"/>
                    </a:lnTo>
                    <a:lnTo>
                      <a:pt x="79" y="360"/>
                    </a:lnTo>
                    <a:lnTo>
                      <a:pt x="97" y="374"/>
                    </a:lnTo>
                    <a:lnTo>
                      <a:pt x="118" y="386"/>
                    </a:lnTo>
                    <a:lnTo>
                      <a:pt x="140" y="397"/>
                    </a:lnTo>
                    <a:lnTo>
                      <a:pt x="163" y="406"/>
                    </a:lnTo>
                    <a:lnTo>
                      <a:pt x="187" y="413"/>
                    </a:lnTo>
                    <a:lnTo>
                      <a:pt x="212" y="417"/>
                    </a:lnTo>
                    <a:lnTo>
                      <a:pt x="239" y="421"/>
                    </a:lnTo>
                    <a:lnTo>
                      <a:pt x="267" y="422"/>
                    </a:lnTo>
                    <a:close/>
                  </a:path>
                </a:pathLst>
              </a:custGeom>
              <a:solidFill>
                <a:srgbClr val="DDEA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64"/>
              <p:cNvSpPr>
                <a:spLocks/>
              </p:cNvSpPr>
              <p:nvPr/>
            </p:nvSpPr>
            <p:spPr bwMode="auto">
              <a:xfrm>
                <a:off x="2698" y="1799"/>
                <a:ext cx="261" cy="207"/>
              </a:xfrm>
              <a:custGeom>
                <a:avLst/>
                <a:gdLst>
                  <a:gd name="T0" fmla="*/ 18 w 522"/>
                  <a:gd name="T1" fmla="*/ 26 h 413"/>
                  <a:gd name="T2" fmla="*/ 21 w 522"/>
                  <a:gd name="T3" fmla="*/ 26 h 413"/>
                  <a:gd name="T4" fmla="*/ 24 w 522"/>
                  <a:gd name="T5" fmla="*/ 25 h 413"/>
                  <a:gd name="T6" fmla="*/ 26 w 522"/>
                  <a:gd name="T7" fmla="*/ 23 h 413"/>
                  <a:gd name="T8" fmla="*/ 28 w 522"/>
                  <a:gd name="T9" fmla="*/ 22 h 413"/>
                  <a:gd name="T10" fmla="*/ 30 w 522"/>
                  <a:gd name="T11" fmla="*/ 20 h 413"/>
                  <a:gd name="T12" fmla="*/ 31 w 522"/>
                  <a:gd name="T13" fmla="*/ 17 h 413"/>
                  <a:gd name="T14" fmla="*/ 33 w 522"/>
                  <a:gd name="T15" fmla="*/ 15 h 413"/>
                  <a:gd name="T16" fmla="*/ 33 w 522"/>
                  <a:gd name="T17" fmla="*/ 12 h 413"/>
                  <a:gd name="T18" fmla="*/ 31 w 522"/>
                  <a:gd name="T19" fmla="*/ 10 h 413"/>
                  <a:gd name="T20" fmla="*/ 30 w 522"/>
                  <a:gd name="T21" fmla="*/ 7 h 413"/>
                  <a:gd name="T22" fmla="*/ 28 w 522"/>
                  <a:gd name="T23" fmla="*/ 5 h 413"/>
                  <a:gd name="T24" fmla="*/ 26 w 522"/>
                  <a:gd name="T25" fmla="*/ 3 h 413"/>
                  <a:gd name="T26" fmla="*/ 24 w 522"/>
                  <a:gd name="T27" fmla="*/ 2 h 413"/>
                  <a:gd name="T28" fmla="*/ 21 w 522"/>
                  <a:gd name="T29" fmla="*/ 1 h 413"/>
                  <a:gd name="T30" fmla="*/ 18 w 522"/>
                  <a:gd name="T31" fmla="*/ 1 h 413"/>
                  <a:gd name="T32" fmla="*/ 14 w 522"/>
                  <a:gd name="T33" fmla="*/ 1 h 413"/>
                  <a:gd name="T34" fmla="*/ 11 w 522"/>
                  <a:gd name="T35" fmla="*/ 1 h 413"/>
                  <a:gd name="T36" fmla="*/ 8 w 522"/>
                  <a:gd name="T37" fmla="*/ 2 h 413"/>
                  <a:gd name="T38" fmla="*/ 6 w 522"/>
                  <a:gd name="T39" fmla="*/ 3 h 413"/>
                  <a:gd name="T40" fmla="*/ 3 w 522"/>
                  <a:gd name="T41" fmla="*/ 5 h 413"/>
                  <a:gd name="T42" fmla="*/ 1 w 522"/>
                  <a:gd name="T43" fmla="*/ 7 h 413"/>
                  <a:gd name="T44" fmla="*/ 1 w 522"/>
                  <a:gd name="T45" fmla="*/ 10 h 413"/>
                  <a:gd name="T46" fmla="*/ 1 w 522"/>
                  <a:gd name="T47" fmla="*/ 12 h 413"/>
                  <a:gd name="T48" fmla="*/ 1 w 522"/>
                  <a:gd name="T49" fmla="*/ 15 h 413"/>
                  <a:gd name="T50" fmla="*/ 1 w 522"/>
                  <a:gd name="T51" fmla="*/ 17 h 413"/>
                  <a:gd name="T52" fmla="*/ 1 w 522"/>
                  <a:gd name="T53" fmla="*/ 20 h 413"/>
                  <a:gd name="T54" fmla="*/ 3 w 522"/>
                  <a:gd name="T55" fmla="*/ 22 h 413"/>
                  <a:gd name="T56" fmla="*/ 6 w 522"/>
                  <a:gd name="T57" fmla="*/ 23 h 413"/>
                  <a:gd name="T58" fmla="*/ 8 w 522"/>
                  <a:gd name="T59" fmla="*/ 25 h 413"/>
                  <a:gd name="T60" fmla="*/ 11 w 522"/>
                  <a:gd name="T61" fmla="*/ 26 h 413"/>
                  <a:gd name="T62" fmla="*/ 14 w 522"/>
                  <a:gd name="T63" fmla="*/ 26 h 4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2"/>
                  <a:gd name="T97" fmla="*/ 0 h 413"/>
                  <a:gd name="T98" fmla="*/ 522 w 522"/>
                  <a:gd name="T99" fmla="*/ 413 h 4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2" h="413">
                    <a:moveTo>
                      <a:pt x="262" y="413"/>
                    </a:moveTo>
                    <a:lnTo>
                      <a:pt x="288" y="412"/>
                    </a:lnTo>
                    <a:lnTo>
                      <a:pt x="313" y="409"/>
                    </a:lnTo>
                    <a:lnTo>
                      <a:pt x="339" y="404"/>
                    </a:lnTo>
                    <a:lnTo>
                      <a:pt x="363" y="397"/>
                    </a:lnTo>
                    <a:lnTo>
                      <a:pt x="385" y="388"/>
                    </a:lnTo>
                    <a:lnTo>
                      <a:pt x="407" y="378"/>
                    </a:lnTo>
                    <a:lnTo>
                      <a:pt x="426" y="366"/>
                    </a:lnTo>
                    <a:lnTo>
                      <a:pt x="446" y="353"/>
                    </a:lnTo>
                    <a:lnTo>
                      <a:pt x="462" y="338"/>
                    </a:lnTo>
                    <a:lnTo>
                      <a:pt x="477" y="322"/>
                    </a:lnTo>
                    <a:lnTo>
                      <a:pt x="491" y="305"/>
                    </a:lnTo>
                    <a:lnTo>
                      <a:pt x="501" y="288"/>
                    </a:lnTo>
                    <a:lnTo>
                      <a:pt x="511" y="268"/>
                    </a:lnTo>
                    <a:lnTo>
                      <a:pt x="516" y="249"/>
                    </a:lnTo>
                    <a:lnTo>
                      <a:pt x="521" y="228"/>
                    </a:lnTo>
                    <a:lnTo>
                      <a:pt x="522" y="207"/>
                    </a:lnTo>
                    <a:lnTo>
                      <a:pt x="521" y="186"/>
                    </a:lnTo>
                    <a:lnTo>
                      <a:pt x="516" y="166"/>
                    </a:lnTo>
                    <a:lnTo>
                      <a:pt x="511" y="146"/>
                    </a:lnTo>
                    <a:lnTo>
                      <a:pt x="501" y="127"/>
                    </a:lnTo>
                    <a:lnTo>
                      <a:pt x="491" y="108"/>
                    </a:lnTo>
                    <a:lnTo>
                      <a:pt x="477" y="92"/>
                    </a:lnTo>
                    <a:lnTo>
                      <a:pt x="462" y="76"/>
                    </a:lnTo>
                    <a:lnTo>
                      <a:pt x="446" y="61"/>
                    </a:lnTo>
                    <a:lnTo>
                      <a:pt x="426" y="47"/>
                    </a:lnTo>
                    <a:lnTo>
                      <a:pt x="407" y="36"/>
                    </a:lnTo>
                    <a:lnTo>
                      <a:pt x="385" y="25"/>
                    </a:lnTo>
                    <a:lnTo>
                      <a:pt x="363" y="16"/>
                    </a:lnTo>
                    <a:lnTo>
                      <a:pt x="339" y="9"/>
                    </a:lnTo>
                    <a:lnTo>
                      <a:pt x="313" y="4"/>
                    </a:lnTo>
                    <a:lnTo>
                      <a:pt x="288" y="1"/>
                    </a:lnTo>
                    <a:lnTo>
                      <a:pt x="262" y="0"/>
                    </a:lnTo>
                    <a:lnTo>
                      <a:pt x="235" y="1"/>
                    </a:lnTo>
                    <a:lnTo>
                      <a:pt x="209" y="4"/>
                    </a:lnTo>
                    <a:lnTo>
                      <a:pt x="184" y="9"/>
                    </a:lnTo>
                    <a:lnTo>
                      <a:pt x="160" y="16"/>
                    </a:lnTo>
                    <a:lnTo>
                      <a:pt x="137" y="25"/>
                    </a:lnTo>
                    <a:lnTo>
                      <a:pt x="115" y="36"/>
                    </a:lnTo>
                    <a:lnTo>
                      <a:pt x="96" y="47"/>
                    </a:lnTo>
                    <a:lnTo>
                      <a:pt x="77" y="61"/>
                    </a:lnTo>
                    <a:lnTo>
                      <a:pt x="60" y="76"/>
                    </a:lnTo>
                    <a:lnTo>
                      <a:pt x="45" y="92"/>
                    </a:lnTo>
                    <a:lnTo>
                      <a:pt x="31" y="108"/>
                    </a:lnTo>
                    <a:lnTo>
                      <a:pt x="21" y="127"/>
                    </a:lnTo>
                    <a:lnTo>
                      <a:pt x="11" y="146"/>
                    </a:lnTo>
                    <a:lnTo>
                      <a:pt x="6" y="166"/>
                    </a:lnTo>
                    <a:lnTo>
                      <a:pt x="1" y="186"/>
                    </a:lnTo>
                    <a:lnTo>
                      <a:pt x="0" y="207"/>
                    </a:lnTo>
                    <a:lnTo>
                      <a:pt x="1" y="228"/>
                    </a:lnTo>
                    <a:lnTo>
                      <a:pt x="6" y="249"/>
                    </a:lnTo>
                    <a:lnTo>
                      <a:pt x="11" y="268"/>
                    </a:lnTo>
                    <a:lnTo>
                      <a:pt x="21" y="288"/>
                    </a:lnTo>
                    <a:lnTo>
                      <a:pt x="31" y="305"/>
                    </a:lnTo>
                    <a:lnTo>
                      <a:pt x="45" y="322"/>
                    </a:lnTo>
                    <a:lnTo>
                      <a:pt x="60" y="338"/>
                    </a:lnTo>
                    <a:lnTo>
                      <a:pt x="77" y="353"/>
                    </a:lnTo>
                    <a:lnTo>
                      <a:pt x="96" y="366"/>
                    </a:lnTo>
                    <a:lnTo>
                      <a:pt x="115" y="378"/>
                    </a:lnTo>
                    <a:lnTo>
                      <a:pt x="137" y="388"/>
                    </a:lnTo>
                    <a:lnTo>
                      <a:pt x="160" y="397"/>
                    </a:lnTo>
                    <a:lnTo>
                      <a:pt x="184" y="404"/>
                    </a:lnTo>
                    <a:lnTo>
                      <a:pt x="209" y="409"/>
                    </a:lnTo>
                    <a:lnTo>
                      <a:pt x="235" y="412"/>
                    </a:lnTo>
                    <a:lnTo>
                      <a:pt x="262" y="413"/>
                    </a:lnTo>
                    <a:close/>
                  </a:path>
                </a:pathLst>
              </a:custGeom>
              <a:solidFill>
                <a:srgbClr val="E2ED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65"/>
              <p:cNvSpPr>
                <a:spLocks/>
              </p:cNvSpPr>
              <p:nvPr/>
            </p:nvSpPr>
            <p:spPr bwMode="auto">
              <a:xfrm>
                <a:off x="2701" y="1802"/>
                <a:ext cx="255" cy="202"/>
              </a:xfrm>
              <a:custGeom>
                <a:avLst/>
                <a:gdLst>
                  <a:gd name="T0" fmla="*/ 18 w 510"/>
                  <a:gd name="T1" fmla="*/ 25 h 406"/>
                  <a:gd name="T2" fmla="*/ 21 w 510"/>
                  <a:gd name="T3" fmla="*/ 24 h 406"/>
                  <a:gd name="T4" fmla="*/ 24 w 510"/>
                  <a:gd name="T5" fmla="*/ 23 h 406"/>
                  <a:gd name="T6" fmla="*/ 27 w 510"/>
                  <a:gd name="T7" fmla="*/ 22 h 406"/>
                  <a:gd name="T8" fmla="*/ 29 w 510"/>
                  <a:gd name="T9" fmla="*/ 20 h 406"/>
                  <a:gd name="T10" fmla="*/ 30 w 510"/>
                  <a:gd name="T11" fmla="*/ 18 h 406"/>
                  <a:gd name="T12" fmla="*/ 32 w 510"/>
                  <a:gd name="T13" fmla="*/ 16 h 406"/>
                  <a:gd name="T14" fmla="*/ 32 w 510"/>
                  <a:gd name="T15" fmla="*/ 13 h 406"/>
                  <a:gd name="T16" fmla="*/ 32 w 510"/>
                  <a:gd name="T17" fmla="*/ 11 h 406"/>
                  <a:gd name="T18" fmla="*/ 32 w 510"/>
                  <a:gd name="T19" fmla="*/ 8 h 406"/>
                  <a:gd name="T20" fmla="*/ 30 w 510"/>
                  <a:gd name="T21" fmla="*/ 6 h 406"/>
                  <a:gd name="T22" fmla="*/ 29 w 510"/>
                  <a:gd name="T23" fmla="*/ 4 h 406"/>
                  <a:gd name="T24" fmla="*/ 27 w 510"/>
                  <a:gd name="T25" fmla="*/ 2 h 406"/>
                  <a:gd name="T26" fmla="*/ 24 w 510"/>
                  <a:gd name="T27" fmla="*/ 1 h 406"/>
                  <a:gd name="T28" fmla="*/ 21 w 510"/>
                  <a:gd name="T29" fmla="*/ 0 h 406"/>
                  <a:gd name="T30" fmla="*/ 18 w 510"/>
                  <a:gd name="T31" fmla="*/ 0 h 406"/>
                  <a:gd name="T32" fmla="*/ 15 w 510"/>
                  <a:gd name="T33" fmla="*/ 0 h 406"/>
                  <a:gd name="T34" fmla="*/ 12 w 510"/>
                  <a:gd name="T35" fmla="*/ 0 h 406"/>
                  <a:gd name="T36" fmla="*/ 9 w 510"/>
                  <a:gd name="T37" fmla="*/ 1 h 406"/>
                  <a:gd name="T38" fmla="*/ 6 w 510"/>
                  <a:gd name="T39" fmla="*/ 2 h 406"/>
                  <a:gd name="T40" fmla="*/ 4 w 510"/>
                  <a:gd name="T41" fmla="*/ 4 h 406"/>
                  <a:gd name="T42" fmla="*/ 2 w 510"/>
                  <a:gd name="T43" fmla="*/ 6 h 406"/>
                  <a:gd name="T44" fmla="*/ 1 w 510"/>
                  <a:gd name="T45" fmla="*/ 8 h 406"/>
                  <a:gd name="T46" fmla="*/ 1 w 510"/>
                  <a:gd name="T47" fmla="*/ 11 h 406"/>
                  <a:gd name="T48" fmla="*/ 1 w 510"/>
                  <a:gd name="T49" fmla="*/ 13 h 406"/>
                  <a:gd name="T50" fmla="*/ 1 w 510"/>
                  <a:gd name="T51" fmla="*/ 16 h 406"/>
                  <a:gd name="T52" fmla="*/ 2 w 510"/>
                  <a:gd name="T53" fmla="*/ 18 h 406"/>
                  <a:gd name="T54" fmla="*/ 4 w 510"/>
                  <a:gd name="T55" fmla="*/ 20 h 406"/>
                  <a:gd name="T56" fmla="*/ 6 w 510"/>
                  <a:gd name="T57" fmla="*/ 22 h 406"/>
                  <a:gd name="T58" fmla="*/ 9 w 510"/>
                  <a:gd name="T59" fmla="*/ 23 h 406"/>
                  <a:gd name="T60" fmla="*/ 12 w 510"/>
                  <a:gd name="T61" fmla="*/ 24 h 406"/>
                  <a:gd name="T62" fmla="*/ 15 w 510"/>
                  <a:gd name="T63" fmla="*/ 25 h 4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0"/>
                  <a:gd name="T97" fmla="*/ 0 h 406"/>
                  <a:gd name="T98" fmla="*/ 510 w 510"/>
                  <a:gd name="T99" fmla="*/ 406 h 4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0" h="406">
                    <a:moveTo>
                      <a:pt x="256" y="406"/>
                    </a:moveTo>
                    <a:lnTo>
                      <a:pt x="282" y="405"/>
                    </a:lnTo>
                    <a:lnTo>
                      <a:pt x="307" y="401"/>
                    </a:lnTo>
                    <a:lnTo>
                      <a:pt x="332" y="397"/>
                    </a:lnTo>
                    <a:lnTo>
                      <a:pt x="355" y="390"/>
                    </a:lnTo>
                    <a:lnTo>
                      <a:pt x="377" y="382"/>
                    </a:lnTo>
                    <a:lnTo>
                      <a:pt x="398" y="371"/>
                    </a:lnTo>
                    <a:lnTo>
                      <a:pt x="418" y="360"/>
                    </a:lnTo>
                    <a:lnTo>
                      <a:pt x="435" y="346"/>
                    </a:lnTo>
                    <a:lnTo>
                      <a:pt x="453" y="332"/>
                    </a:lnTo>
                    <a:lnTo>
                      <a:pt x="466" y="316"/>
                    </a:lnTo>
                    <a:lnTo>
                      <a:pt x="479" y="300"/>
                    </a:lnTo>
                    <a:lnTo>
                      <a:pt x="491" y="281"/>
                    </a:lnTo>
                    <a:lnTo>
                      <a:pt x="499" y="263"/>
                    </a:lnTo>
                    <a:lnTo>
                      <a:pt x="506" y="243"/>
                    </a:lnTo>
                    <a:lnTo>
                      <a:pt x="509" y="224"/>
                    </a:lnTo>
                    <a:lnTo>
                      <a:pt x="510" y="203"/>
                    </a:lnTo>
                    <a:lnTo>
                      <a:pt x="509" y="182"/>
                    </a:lnTo>
                    <a:lnTo>
                      <a:pt x="506" y="163"/>
                    </a:lnTo>
                    <a:lnTo>
                      <a:pt x="499" y="143"/>
                    </a:lnTo>
                    <a:lnTo>
                      <a:pt x="491" y="125"/>
                    </a:lnTo>
                    <a:lnTo>
                      <a:pt x="479" y="106"/>
                    </a:lnTo>
                    <a:lnTo>
                      <a:pt x="466" y="90"/>
                    </a:lnTo>
                    <a:lnTo>
                      <a:pt x="453" y="74"/>
                    </a:lnTo>
                    <a:lnTo>
                      <a:pt x="435" y="60"/>
                    </a:lnTo>
                    <a:lnTo>
                      <a:pt x="418" y="46"/>
                    </a:lnTo>
                    <a:lnTo>
                      <a:pt x="398" y="35"/>
                    </a:lnTo>
                    <a:lnTo>
                      <a:pt x="377" y="25"/>
                    </a:lnTo>
                    <a:lnTo>
                      <a:pt x="355" y="17"/>
                    </a:lnTo>
                    <a:lnTo>
                      <a:pt x="332" y="10"/>
                    </a:lnTo>
                    <a:lnTo>
                      <a:pt x="307" y="5"/>
                    </a:lnTo>
                    <a:lnTo>
                      <a:pt x="282" y="2"/>
                    </a:lnTo>
                    <a:lnTo>
                      <a:pt x="256" y="0"/>
                    </a:lnTo>
                    <a:lnTo>
                      <a:pt x="229" y="2"/>
                    </a:lnTo>
                    <a:lnTo>
                      <a:pt x="204" y="5"/>
                    </a:lnTo>
                    <a:lnTo>
                      <a:pt x="179" y="10"/>
                    </a:lnTo>
                    <a:lnTo>
                      <a:pt x="155" y="17"/>
                    </a:lnTo>
                    <a:lnTo>
                      <a:pt x="133" y="25"/>
                    </a:lnTo>
                    <a:lnTo>
                      <a:pt x="113" y="35"/>
                    </a:lnTo>
                    <a:lnTo>
                      <a:pt x="93" y="46"/>
                    </a:lnTo>
                    <a:lnTo>
                      <a:pt x="75" y="60"/>
                    </a:lnTo>
                    <a:lnTo>
                      <a:pt x="58" y="74"/>
                    </a:lnTo>
                    <a:lnTo>
                      <a:pt x="43" y="90"/>
                    </a:lnTo>
                    <a:lnTo>
                      <a:pt x="31" y="106"/>
                    </a:lnTo>
                    <a:lnTo>
                      <a:pt x="19" y="125"/>
                    </a:lnTo>
                    <a:lnTo>
                      <a:pt x="11" y="143"/>
                    </a:lnTo>
                    <a:lnTo>
                      <a:pt x="4" y="163"/>
                    </a:lnTo>
                    <a:lnTo>
                      <a:pt x="1" y="182"/>
                    </a:lnTo>
                    <a:lnTo>
                      <a:pt x="0" y="203"/>
                    </a:lnTo>
                    <a:lnTo>
                      <a:pt x="1" y="224"/>
                    </a:lnTo>
                    <a:lnTo>
                      <a:pt x="4" y="243"/>
                    </a:lnTo>
                    <a:lnTo>
                      <a:pt x="11" y="263"/>
                    </a:lnTo>
                    <a:lnTo>
                      <a:pt x="19" y="281"/>
                    </a:lnTo>
                    <a:lnTo>
                      <a:pt x="31" y="300"/>
                    </a:lnTo>
                    <a:lnTo>
                      <a:pt x="43" y="316"/>
                    </a:lnTo>
                    <a:lnTo>
                      <a:pt x="58" y="332"/>
                    </a:lnTo>
                    <a:lnTo>
                      <a:pt x="75" y="346"/>
                    </a:lnTo>
                    <a:lnTo>
                      <a:pt x="93" y="360"/>
                    </a:lnTo>
                    <a:lnTo>
                      <a:pt x="113" y="371"/>
                    </a:lnTo>
                    <a:lnTo>
                      <a:pt x="133" y="382"/>
                    </a:lnTo>
                    <a:lnTo>
                      <a:pt x="155" y="390"/>
                    </a:lnTo>
                    <a:lnTo>
                      <a:pt x="179" y="397"/>
                    </a:lnTo>
                    <a:lnTo>
                      <a:pt x="204" y="401"/>
                    </a:lnTo>
                    <a:lnTo>
                      <a:pt x="229" y="405"/>
                    </a:lnTo>
                    <a:lnTo>
                      <a:pt x="256" y="406"/>
                    </a:lnTo>
                    <a:close/>
                  </a:path>
                </a:pathLst>
              </a:custGeom>
              <a:solidFill>
                <a:srgbClr val="EAF2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66"/>
              <p:cNvSpPr>
                <a:spLocks/>
              </p:cNvSpPr>
              <p:nvPr/>
            </p:nvSpPr>
            <p:spPr bwMode="auto">
              <a:xfrm>
                <a:off x="2703" y="1803"/>
                <a:ext cx="251" cy="199"/>
              </a:xfrm>
              <a:custGeom>
                <a:avLst/>
                <a:gdLst>
                  <a:gd name="T0" fmla="*/ 18 w 502"/>
                  <a:gd name="T1" fmla="*/ 25 h 397"/>
                  <a:gd name="T2" fmla="*/ 21 w 502"/>
                  <a:gd name="T3" fmla="*/ 25 h 397"/>
                  <a:gd name="T4" fmla="*/ 24 w 502"/>
                  <a:gd name="T5" fmla="*/ 24 h 397"/>
                  <a:gd name="T6" fmla="*/ 26 w 502"/>
                  <a:gd name="T7" fmla="*/ 22 h 397"/>
                  <a:gd name="T8" fmla="*/ 28 w 502"/>
                  <a:gd name="T9" fmla="*/ 21 h 397"/>
                  <a:gd name="T10" fmla="*/ 30 w 502"/>
                  <a:gd name="T11" fmla="*/ 19 h 397"/>
                  <a:gd name="T12" fmla="*/ 31 w 502"/>
                  <a:gd name="T13" fmla="*/ 17 h 397"/>
                  <a:gd name="T14" fmla="*/ 31 w 502"/>
                  <a:gd name="T15" fmla="*/ 14 h 397"/>
                  <a:gd name="T16" fmla="*/ 31 w 502"/>
                  <a:gd name="T17" fmla="*/ 12 h 397"/>
                  <a:gd name="T18" fmla="*/ 31 w 502"/>
                  <a:gd name="T19" fmla="*/ 9 h 397"/>
                  <a:gd name="T20" fmla="*/ 30 w 502"/>
                  <a:gd name="T21" fmla="*/ 7 h 397"/>
                  <a:gd name="T22" fmla="*/ 28 w 502"/>
                  <a:gd name="T23" fmla="*/ 5 h 397"/>
                  <a:gd name="T24" fmla="*/ 26 w 502"/>
                  <a:gd name="T25" fmla="*/ 3 h 397"/>
                  <a:gd name="T26" fmla="*/ 24 w 502"/>
                  <a:gd name="T27" fmla="*/ 2 h 397"/>
                  <a:gd name="T28" fmla="*/ 21 w 502"/>
                  <a:gd name="T29" fmla="*/ 1 h 397"/>
                  <a:gd name="T30" fmla="*/ 18 w 502"/>
                  <a:gd name="T31" fmla="*/ 1 h 397"/>
                  <a:gd name="T32" fmla="*/ 15 w 502"/>
                  <a:gd name="T33" fmla="*/ 1 h 397"/>
                  <a:gd name="T34" fmla="*/ 12 w 502"/>
                  <a:gd name="T35" fmla="*/ 1 h 397"/>
                  <a:gd name="T36" fmla="*/ 9 w 502"/>
                  <a:gd name="T37" fmla="*/ 2 h 397"/>
                  <a:gd name="T38" fmla="*/ 6 w 502"/>
                  <a:gd name="T39" fmla="*/ 3 h 397"/>
                  <a:gd name="T40" fmla="*/ 4 w 502"/>
                  <a:gd name="T41" fmla="*/ 5 h 397"/>
                  <a:gd name="T42" fmla="*/ 2 w 502"/>
                  <a:gd name="T43" fmla="*/ 7 h 397"/>
                  <a:gd name="T44" fmla="*/ 1 w 502"/>
                  <a:gd name="T45" fmla="*/ 9 h 397"/>
                  <a:gd name="T46" fmla="*/ 1 w 502"/>
                  <a:gd name="T47" fmla="*/ 12 h 397"/>
                  <a:gd name="T48" fmla="*/ 1 w 502"/>
                  <a:gd name="T49" fmla="*/ 14 h 397"/>
                  <a:gd name="T50" fmla="*/ 1 w 502"/>
                  <a:gd name="T51" fmla="*/ 17 h 397"/>
                  <a:gd name="T52" fmla="*/ 2 w 502"/>
                  <a:gd name="T53" fmla="*/ 19 h 397"/>
                  <a:gd name="T54" fmla="*/ 4 w 502"/>
                  <a:gd name="T55" fmla="*/ 21 h 397"/>
                  <a:gd name="T56" fmla="*/ 6 w 502"/>
                  <a:gd name="T57" fmla="*/ 22 h 397"/>
                  <a:gd name="T58" fmla="*/ 9 w 502"/>
                  <a:gd name="T59" fmla="*/ 24 h 397"/>
                  <a:gd name="T60" fmla="*/ 12 w 502"/>
                  <a:gd name="T61" fmla="*/ 25 h 397"/>
                  <a:gd name="T62" fmla="*/ 15 w 502"/>
                  <a:gd name="T63" fmla="*/ 25 h 3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2"/>
                  <a:gd name="T97" fmla="*/ 0 h 397"/>
                  <a:gd name="T98" fmla="*/ 502 w 502"/>
                  <a:gd name="T99" fmla="*/ 397 h 3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2" h="397">
                    <a:moveTo>
                      <a:pt x="252" y="397"/>
                    </a:moveTo>
                    <a:lnTo>
                      <a:pt x="277" y="396"/>
                    </a:lnTo>
                    <a:lnTo>
                      <a:pt x="301" y="394"/>
                    </a:lnTo>
                    <a:lnTo>
                      <a:pt x="325" y="388"/>
                    </a:lnTo>
                    <a:lnTo>
                      <a:pt x="348" y="381"/>
                    </a:lnTo>
                    <a:lnTo>
                      <a:pt x="370" y="373"/>
                    </a:lnTo>
                    <a:lnTo>
                      <a:pt x="391" y="364"/>
                    </a:lnTo>
                    <a:lnTo>
                      <a:pt x="411" y="352"/>
                    </a:lnTo>
                    <a:lnTo>
                      <a:pt x="428" y="340"/>
                    </a:lnTo>
                    <a:lnTo>
                      <a:pt x="444" y="325"/>
                    </a:lnTo>
                    <a:lnTo>
                      <a:pt x="459" y="310"/>
                    </a:lnTo>
                    <a:lnTo>
                      <a:pt x="472" y="294"/>
                    </a:lnTo>
                    <a:lnTo>
                      <a:pt x="482" y="276"/>
                    </a:lnTo>
                    <a:lnTo>
                      <a:pt x="490" y="258"/>
                    </a:lnTo>
                    <a:lnTo>
                      <a:pt x="497" y="239"/>
                    </a:lnTo>
                    <a:lnTo>
                      <a:pt x="501" y="220"/>
                    </a:lnTo>
                    <a:lnTo>
                      <a:pt x="502" y="199"/>
                    </a:lnTo>
                    <a:lnTo>
                      <a:pt x="501" y="178"/>
                    </a:lnTo>
                    <a:lnTo>
                      <a:pt x="497" y="159"/>
                    </a:lnTo>
                    <a:lnTo>
                      <a:pt x="490" y="140"/>
                    </a:lnTo>
                    <a:lnTo>
                      <a:pt x="482" y="122"/>
                    </a:lnTo>
                    <a:lnTo>
                      <a:pt x="472" y="105"/>
                    </a:lnTo>
                    <a:lnTo>
                      <a:pt x="459" y="89"/>
                    </a:lnTo>
                    <a:lnTo>
                      <a:pt x="444" y="72"/>
                    </a:lnTo>
                    <a:lnTo>
                      <a:pt x="428" y="59"/>
                    </a:lnTo>
                    <a:lnTo>
                      <a:pt x="411" y="46"/>
                    </a:lnTo>
                    <a:lnTo>
                      <a:pt x="391" y="34"/>
                    </a:lnTo>
                    <a:lnTo>
                      <a:pt x="370" y="24"/>
                    </a:lnTo>
                    <a:lnTo>
                      <a:pt x="348" y="16"/>
                    </a:lnTo>
                    <a:lnTo>
                      <a:pt x="325" y="9"/>
                    </a:lnTo>
                    <a:lnTo>
                      <a:pt x="301" y="4"/>
                    </a:lnTo>
                    <a:lnTo>
                      <a:pt x="277" y="1"/>
                    </a:lnTo>
                    <a:lnTo>
                      <a:pt x="252" y="0"/>
                    </a:lnTo>
                    <a:lnTo>
                      <a:pt x="226" y="1"/>
                    </a:lnTo>
                    <a:lnTo>
                      <a:pt x="201" y="4"/>
                    </a:lnTo>
                    <a:lnTo>
                      <a:pt x="177" y="9"/>
                    </a:lnTo>
                    <a:lnTo>
                      <a:pt x="154" y="16"/>
                    </a:lnTo>
                    <a:lnTo>
                      <a:pt x="132" y="24"/>
                    </a:lnTo>
                    <a:lnTo>
                      <a:pt x="111" y="34"/>
                    </a:lnTo>
                    <a:lnTo>
                      <a:pt x="91" y="46"/>
                    </a:lnTo>
                    <a:lnTo>
                      <a:pt x="74" y="59"/>
                    </a:lnTo>
                    <a:lnTo>
                      <a:pt x="58" y="72"/>
                    </a:lnTo>
                    <a:lnTo>
                      <a:pt x="43" y="89"/>
                    </a:lnTo>
                    <a:lnTo>
                      <a:pt x="30" y="105"/>
                    </a:lnTo>
                    <a:lnTo>
                      <a:pt x="20" y="122"/>
                    </a:lnTo>
                    <a:lnTo>
                      <a:pt x="12" y="140"/>
                    </a:lnTo>
                    <a:lnTo>
                      <a:pt x="5" y="159"/>
                    </a:lnTo>
                    <a:lnTo>
                      <a:pt x="1" y="178"/>
                    </a:lnTo>
                    <a:lnTo>
                      <a:pt x="0" y="199"/>
                    </a:lnTo>
                    <a:lnTo>
                      <a:pt x="1" y="220"/>
                    </a:lnTo>
                    <a:lnTo>
                      <a:pt x="5" y="239"/>
                    </a:lnTo>
                    <a:lnTo>
                      <a:pt x="12" y="258"/>
                    </a:lnTo>
                    <a:lnTo>
                      <a:pt x="20" y="276"/>
                    </a:lnTo>
                    <a:lnTo>
                      <a:pt x="30" y="294"/>
                    </a:lnTo>
                    <a:lnTo>
                      <a:pt x="43" y="310"/>
                    </a:lnTo>
                    <a:lnTo>
                      <a:pt x="58" y="325"/>
                    </a:lnTo>
                    <a:lnTo>
                      <a:pt x="74" y="340"/>
                    </a:lnTo>
                    <a:lnTo>
                      <a:pt x="91" y="352"/>
                    </a:lnTo>
                    <a:lnTo>
                      <a:pt x="111" y="364"/>
                    </a:lnTo>
                    <a:lnTo>
                      <a:pt x="132" y="373"/>
                    </a:lnTo>
                    <a:lnTo>
                      <a:pt x="154" y="381"/>
                    </a:lnTo>
                    <a:lnTo>
                      <a:pt x="177" y="388"/>
                    </a:lnTo>
                    <a:lnTo>
                      <a:pt x="201" y="394"/>
                    </a:lnTo>
                    <a:lnTo>
                      <a:pt x="226" y="396"/>
                    </a:lnTo>
                    <a:lnTo>
                      <a:pt x="252" y="397"/>
                    </a:lnTo>
                    <a:close/>
                  </a:path>
                </a:pathLst>
              </a:custGeom>
              <a:solidFill>
                <a:srgbClr val="EFF7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67"/>
              <p:cNvSpPr>
                <a:spLocks/>
              </p:cNvSpPr>
              <p:nvPr/>
            </p:nvSpPr>
            <p:spPr bwMode="auto">
              <a:xfrm>
                <a:off x="2705" y="1806"/>
                <a:ext cx="246" cy="194"/>
              </a:xfrm>
              <a:custGeom>
                <a:avLst/>
                <a:gdLst>
                  <a:gd name="T0" fmla="*/ 17 w 491"/>
                  <a:gd name="T1" fmla="*/ 24 h 390"/>
                  <a:gd name="T2" fmla="*/ 20 w 491"/>
                  <a:gd name="T3" fmla="*/ 23 h 390"/>
                  <a:gd name="T4" fmla="*/ 23 w 491"/>
                  <a:gd name="T5" fmla="*/ 22 h 390"/>
                  <a:gd name="T6" fmla="*/ 26 w 491"/>
                  <a:gd name="T7" fmla="*/ 21 h 390"/>
                  <a:gd name="T8" fmla="*/ 28 w 491"/>
                  <a:gd name="T9" fmla="*/ 19 h 390"/>
                  <a:gd name="T10" fmla="*/ 29 w 491"/>
                  <a:gd name="T11" fmla="*/ 17 h 390"/>
                  <a:gd name="T12" fmla="*/ 30 w 491"/>
                  <a:gd name="T13" fmla="*/ 15 h 390"/>
                  <a:gd name="T14" fmla="*/ 31 w 491"/>
                  <a:gd name="T15" fmla="*/ 13 h 390"/>
                  <a:gd name="T16" fmla="*/ 31 w 491"/>
                  <a:gd name="T17" fmla="*/ 11 h 390"/>
                  <a:gd name="T18" fmla="*/ 30 w 491"/>
                  <a:gd name="T19" fmla="*/ 8 h 390"/>
                  <a:gd name="T20" fmla="*/ 29 w 491"/>
                  <a:gd name="T21" fmla="*/ 6 h 390"/>
                  <a:gd name="T22" fmla="*/ 28 w 491"/>
                  <a:gd name="T23" fmla="*/ 4 h 390"/>
                  <a:gd name="T24" fmla="*/ 26 w 491"/>
                  <a:gd name="T25" fmla="*/ 2 h 390"/>
                  <a:gd name="T26" fmla="*/ 23 w 491"/>
                  <a:gd name="T27" fmla="*/ 1 h 390"/>
                  <a:gd name="T28" fmla="*/ 20 w 491"/>
                  <a:gd name="T29" fmla="*/ 0 h 390"/>
                  <a:gd name="T30" fmla="*/ 17 w 491"/>
                  <a:gd name="T31" fmla="*/ 0 h 390"/>
                  <a:gd name="T32" fmla="*/ 14 w 491"/>
                  <a:gd name="T33" fmla="*/ 0 h 390"/>
                  <a:gd name="T34" fmla="*/ 11 w 491"/>
                  <a:gd name="T35" fmla="*/ 0 h 390"/>
                  <a:gd name="T36" fmla="*/ 9 w 491"/>
                  <a:gd name="T37" fmla="*/ 1 h 390"/>
                  <a:gd name="T38" fmla="*/ 6 w 491"/>
                  <a:gd name="T39" fmla="*/ 2 h 390"/>
                  <a:gd name="T40" fmla="*/ 4 w 491"/>
                  <a:gd name="T41" fmla="*/ 4 h 390"/>
                  <a:gd name="T42" fmla="*/ 2 w 491"/>
                  <a:gd name="T43" fmla="*/ 6 h 390"/>
                  <a:gd name="T44" fmla="*/ 1 w 491"/>
                  <a:gd name="T45" fmla="*/ 8 h 390"/>
                  <a:gd name="T46" fmla="*/ 1 w 491"/>
                  <a:gd name="T47" fmla="*/ 11 h 390"/>
                  <a:gd name="T48" fmla="*/ 1 w 491"/>
                  <a:gd name="T49" fmla="*/ 13 h 390"/>
                  <a:gd name="T50" fmla="*/ 1 w 491"/>
                  <a:gd name="T51" fmla="*/ 15 h 390"/>
                  <a:gd name="T52" fmla="*/ 2 w 491"/>
                  <a:gd name="T53" fmla="*/ 17 h 390"/>
                  <a:gd name="T54" fmla="*/ 4 w 491"/>
                  <a:gd name="T55" fmla="*/ 19 h 390"/>
                  <a:gd name="T56" fmla="*/ 6 w 491"/>
                  <a:gd name="T57" fmla="*/ 21 h 390"/>
                  <a:gd name="T58" fmla="*/ 9 w 491"/>
                  <a:gd name="T59" fmla="*/ 22 h 390"/>
                  <a:gd name="T60" fmla="*/ 11 w 491"/>
                  <a:gd name="T61" fmla="*/ 23 h 390"/>
                  <a:gd name="T62" fmla="*/ 14 w 491"/>
                  <a:gd name="T63" fmla="*/ 24 h 3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91"/>
                  <a:gd name="T97" fmla="*/ 0 h 390"/>
                  <a:gd name="T98" fmla="*/ 491 w 491"/>
                  <a:gd name="T99" fmla="*/ 390 h 39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91" h="390">
                    <a:moveTo>
                      <a:pt x="247" y="390"/>
                    </a:moveTo>
                    <a:lnTo>
                      <a:pt x="272" y="389"/>
                    </a:lnTo>
                    <a:lnTo>
                      <a:pt x="296" y="386"/>
                    </a:lnTo>
                    <a:lnTo>
                      <a:pt x="319" y="381"/>
                    </a:lnTo>
                    <a:lnTo>
                      <a:pt x="341" y="375"/>
                    </a:lnTo>
                    <a:lnTo>
                      <a:pt x="363" y="367"/>
                    </a:lnTo>
                    <a:lnTo>
                      <a:pt x="383" y="356"/>
                    </a:lnTo>
                    <a:lnTo>
                      <a:pt x="402" y="345"/>
                    </a:lnTo>
                    <a:lnTo>
                      <a:pt x="419" y="332"/>
                    </a:lnTo>
                    <a:lnTo>
                      <a:pt x="436" y="318"/>
                    </a:lnTo>
                    <a:lnTo>
                      <a:pt x="449" y="303"/>
                    </a:lnTo>
                    <a:lnTo>
                      <a:pt x="461" y="287"/>
                    </a:lnTo>
                    <a:lnTo>
                      <a:pt x="471" y="271"/>
                    </a:lnTo>
                    <a:lnTo>
                      <a:pt x="479" y="253"/>
                    </a:lnTo>
                    <a:lnTo>
                      <a:pt x="486" y="234"/>
                    </a:lnTo>
                    <a:lnTo>
                      <a:pt x="490" y="215"/>
                    </a:lnTo>
                    <a:lnTo>
                      <a:pt x="491" y="195"/>
                    </a:lnTo>
                    <a:lnTo>
                      <a:pt x="490" y="176"/>
                    </a:lnTo>
                    <a:lnTo>
                      <a:pt x="486" y="156"/>
                    </a:lnTo>
                    <a:lnTo>
                      <a:pt x="479" y="136"/>
                    </a:lnTo>
                    <a:lnTo>
                      <a:pt x="471" y="119"/>
                    </a:lnTo>
                    <a:lnTo>
                      <a:pt x="461" y="102"/>
                    </a:lnTo>
                    <a:lnTo>
                      <a:pt x="449" y="86"/>
                    </a:lnTo>
                    <a:lnTo>
                      <a:pt x="436" y="71"/>
                    </a:lnTo>
                    <a:lnTo>
                      <a:pt x="419" y="57"/>
                    </a:lnTo>
                    <a:lnTo>
                      <a:pt x="402" y="44"/>
                    </a:lnTo>
                    <a:lnTo>
                      <a:pt x="383" y="34"/>
                    </a:lnTo>
                    <a:lnTo>
                      <a:pt x="363" y="24"/>
                    </a:lnTo>
                    <a:lnTo>
                      <a:pt x="341" y="15"/>
                    </a:lnTo>
                    <a:lnTo>
                      <a:pt x="319" y="10"/>
                    </a:lnTo>
                    <a:lnTo>
                      <a:pt x="296" y="4"/>
                    </a:lnTo>
                    <a:lnTo>
                      <a:pt x="272" y="2"/>
                    </a:lnTo>
                    <a:lnTo>
                      <a:pt x="247" y="0"/>
                    </a:lnTo>
                    <a:lnTo>
                      <a:pt x="221" y="2"/>
                    </a:lnTo>
                    <a:lnTo>
                      <a:pt x="197" y="4"/>
                    </a:lnTo>
                    <a:lnTo>
                      <a:pt x="173" y="10"/>
                    </a:lnTo>
                    <a:lnTo>
                      <a:pt x="151" y="15"/>
                    </a:lnTo>
                    <a:lnTo>
                      <a:pt x="129" y="24"/>
                    </a:lnTo>
                    <a:lnTo>
                      <a:pt x="108" y="34"/>
                    </a:lnTo>
                    <a:lnTo>
                      <a:pt x="90" y="44"/>
                    </a:lnTo>
                    <a:lnTo>
                      <a:pt x="72" y="57"/>
                    </a:lnTo>
                    <a:lnTo>
                      <a:pt x="56" y="71"/>
                    </a:lnTo>
                    <a:lnTo>
                      <a:pt x="43" y="86"/>
                    </a:lnTo>
                    <a:lnTo>
                      <a:pt x="30" y="102"/>
                    </a:lnTo>
                    <a:lnTo>
                      <a:pt x="19" y="119"/>
                    </a:lnTo>
                    <a:lnTo>
                      <a:pt x="11" y="136"/>
                    </a:lnTo>
                    <a:lnTo>
                      <a:pt x="4" y="156"/>
                    </a:lnTo>
                    <a:lnTo>
                      <a:pt x="1" y="176"/>
                    </a:lnTo>
                    <a:lnTo>
                      <a:pt x="0" y="195"/>
                    </a:lnTo>
                    <a:lnTo>
                      <a:pt x="1" y="215"/>
                    </a:lnTo>
                    <a:lnTo>
                      <a:pt x="4" y="234"/>
                    </a:lnTo>
                    <a:lnTo>
                      <a:pt x="11" y="253"/>
                    </a:lnTo>
                    <a:lnTo>
                      <a:pt x="19" y="271"/>
                    </a:lnTo>
                    <a:lnTo>
                      <a:pt x="30" y="287"/>
                    </a:lnTo>
                    <a:lnTo>
                      <a:pt x="43" y="303"/>
                    </a:lnTo>
                    <a:lnTo>
                      <a:pt x="56" y="318"/>
                    </a:lnTo>
                    <a:lnTo>
                      <a:pt x="72" y="332"/>
                    </a:lnTo>
                    <a:lnTo>
                      <a:pt x="90" y="345"/>
                    </a:lnTo>
                    <a:lnTo>
                      <a:pt x="108" y="356"/>
                    </a:lnTo>
                    <a:lnTo>
                      <a:pt x="129" y="367"/>
                    </a:lnTo>
                    <a:lnTo>
                      <a:pt x="151" y="375"/>
                    </a:lnTo>
                    <a:lnTo>
                      <a:pt x="173" y="381"/>
                    </a:lnTo>
                    <a:lnTo>
                      <a:pt x="197" y="386"/>
                    </a:lnTo>
                    <a:lnTo>
                      <a:pt x="221" y="389"/>
                    </a:lnTo>
                    <a:lnTo>
                      <a:pt x="247" y="390"/>
                    </a:lnTo>
                    <a:close/>
                  </a:path>
                </a:pathLst>
              </a:custGeom>
              <a:solidFill>
                <a:srgbClr val="F9FC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68"/>
              <p:cNvSpPr>
                <a:spLocks/>
              </p:cNvSpPr>
              <p:nvPr/>
            </p:nvSpPr>
            <p:spPr bwMode="auto">
              <a:xfrm>
                <a:off x="2708" y="1807"/>
                <a:ext cx="241" cy="191"/>
              </a:xfrm>
              <a:custGeom>
                <a:avLst/>
                <a:gdLst>
                  <a:gd name="T0" fmla="*/ 17 w 480"/>
                  <a:gd name="T1" fmla="*/ 24 h 381"/>
                  <a:gd name="T2" fmla="*/ 20 w 480"/>
                  <a:gd name="T3" fmla="*/ 24 h 381"/>
                  <a:gd name="T4" fmla="*/ 23 w 480"/>
                  <a:gd name="T5" fmla="*/ 23 h 381"/>
                  <a:gd name="T6" fmla="*/ 25 w 480"/>
                  <a:gd name="T7" fmla="*/ 22 h 381"/>
                  <a:gd name="T8" fmla="*/ 27 w 480"/>
                  <a:gd name="T9" fmla="*/ 20 h 381"/>
                  <a:gd name="T10" fmla="*/ 29 w 480"/>
                  <a:gd name="T11" fmla="*/ 18 h 381"/>
                  <a:gd name="T12" fmla="*/ 30 w 480"/>
                  <a:gd name="T13" fmla="*/ 16 h 381"/>
                  <a:gd name="T14" fmla="*/ 31 w 480"/>
                  <a:gd name="T15" fmla="*/ 14 h 381"/>
                  <a:gd name="T16" fmla="*/ 31 w 480"/>
                  <a:gd name="T17" fmla="*/ 11 h 381"/>
                  <a:gd name="T18" fmla="*/ 30 w 480"/>
                  <a:gd name="T19" fmla="*/ 9 h 381"/>
                  <a:gd name="T20" fmla="*/ 29 w 480"/>
                  <a:gd name="T21" fmla="*/ 7 h 381"/>
                  <a:gd name="T22" fmla="*/ 27 w 480"/>
                  <a:gd name="T23" fmla="*/ 5 h 381"/>
                  <a:gd name="T24" fmla="*/ 25 w 480"/>
                  <a:gd name="T25" fmla="*/ 3 h 381"/>
                  <a:gd name="T26" fmla="*/ 23 w 480"/>
                  <a:gd name="T27" fmla="*/ 2 h 381"/>
                  <a:gd name="T28" fmla="*/ 20 w 480"/>
                  <a:gd name="T29" fmla="*/ 1 h 381"/>
                  <a:gd name="T30" fmla="*/ 17 w 480"/>
                  <a:gd name="T31" fmla="*/ 1 h 381"/>
                  <a:gd name="T32" fmla="*/ 14 w 480"/>
                  <a:gd name="T33" fmla="*/ 1 h 381"/>
                  <a:gd name="T34" fmla="*/ 11 w 480"/>
                  <a:gd name="T35" fmla="*/ 1 h 381"/>
                  <a:gd name="T36" fmla="*/ 8 w 480"/>
                  <a:gd name="T37" fmla="*/ 2 h 381"/>
                  <a:gd name="T38" fmla="*/ 6 w 480"/>
                  <a:gd name="T39" fmla="*/ 3 h 381"/>
                  <a:gd name="T40" fmla="*/ 4 w 480"/>
                  <a:gd name="T41" fmla="*/ 5 h 381"/>
                  <a:gd name="T42" fmla="*/ 2 w 480"/>
                  <a:gd name="T43" fmla="*/ 7 h 381"/>
                  <a:gd name="T44" fmla="*/ 1 w 480"/>
                  <a:gd name="T45" fmla="*/ 9 h 381"/>
                  <a:gd name="T46" fmla="*/ 1 w 480"/>
                  <a:gd name="T47" fmla="*/ 11 h 381"/>
                  <a:gd name="T48" fmla="*/ 1 w 480"/>
                  <a:gd name="T49" fmla="*/ 14 h 381"/>
                  <a:gd name="T50" fmla="*/ 1 w 480"/>
                  <a:gd name="T51" fmla="*/ 16 h 381"/>
                  <a:gd name="T52" fmla="*/ 2 w 480"/>
                  <a:gd name="T53" fmla="*/ 18 h 381"/>
                  <a:gd name="T54" fmla="*/ 4 w 480"/>
                  <a:gd name="T55" fmla="*/ 20 h 381"/>
                  <a:gd name="T56" fmla="*/ 6 w 480"/>
                  <a:gd name="T57" fmla="*/ 22 h 381"/>
                  <a:gd name="T58" fmla="*/ 8 w 480"/>
                  <a:gd name="T59" fmla="*/ 23 h 381"/>
                  <a:gd name="T60" fmla="*/ 11 w 480"/>
                  <a:gd name="T61" fmla="*/ 24 h 381"/>
                  <a:gd name="T62" fmla="*/ 14 w 480"/>
                  <a:gd name="T63" fmla="*/ 24 h 3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80"/>
                  <a:gd name="T97" fmla="*/ 0 h 381"/>
                  <a:gd name="T98" fmla="*/ 480 w 480"/>
                  <a:gd name="T99" fmla="*/ 381 h 3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80" h="381">
                    <a:moveTo>
                      <a:pt x="241" y="381"/>
                    </a:moveTo>
                    <a:lnTo>
                      <a:pt x="265" y="380"/>
                    </a:lnTo>
                    <a:lnTo>
                      <a:pt x="289" y="378"/>
                    </a:lnTo>
                    <a:lnTo>
                      <a:pt x="312" y="373"/>
                    </a:lnTo>
                    <a:lnTo>
                      <a:pt x="334" y="366"/>
                    </a:lnTo>
                    <a:lnTo>
                      <a:pt x="355" y="358"/>
                    </a:lnTo>
                    <a:lnTo>
                      <a:pt x="374" y="349"/>
                    </a:lnTo>
                    <a:lnTo>
                      <a:pt x="393" y="337"/>
                    </a:lnTo>
                    <a:lnTo>
                      <a:pt x="410" y="326"/>
                    </a:lnTo>
                    <a:lnTo>
                      <a:pt x="425" y="312"/>
                    </a:lnTo>
                    <a:lnTo>
                      <a:pt x="439" y="297"/>
                    </a:lnTo>
                    <a:lnTo>
                      <a:pt x="451" y="282"/>
                    </a:lnTo>
                    <a:lnTo>
                      <a:pt x="462" y="265"/>
                    </a:lnTo>
                    <a:lnTo>
                      <a:pt x="470" y="248"/>
                    </a:lnTo>
                    <a:lnTo>
                      <a:pt x="476" y="229"/>
                    </a:lnTo>
                    <a:lnTo>
                      <a:pt x="479" y="211"/>
                    </a:lnTo>
                    <a:lnTo>
                      <a:pt x="480" y="191"/>
                    </a:lnTo>
                    <a:lnTo>
                      <a:pt x="479" y="172"/>
                    </a:lnTo>
                    <a:lnTo>
                      <a:pt x="476" y="152"/>
                    </a:lnTo>
                    <a:lnTo>
                      <a:pt x="470" y="135"/>
                    </a:lnTo>
                    <a:lnTo>
                      <a:pt x="462" y="116"/>
                    </a:lnTo>
                    <a:lnTo>
                      <a:pt x="451" y="100"/>
                    </a:lnTo>
                    <a:lnTo>
                      <a:pt x="439" y="84"/>
                    </a:lnTo>
                    <a:lnTo>
                      <a:pt x="425" y="69"/>
                    </a:lnTo>
                    <a:lnTo>
                      <a:pt x="410" y="55"/>
                    </a:lnTo>
                    <a:lnTo>
                      <a:pt x="393" y="44"/>
                    </a:lnTo>
                    <a:lnTo>
                      <a:pt x="374" y="32"/>
                    </a:lnTo>
                    <a:lnTo>
                      <a:pt x="355" y="23"/>
                    </a:lnTo>
                    <a:lnTo>
                      <a:pt x="334" y="15"/>
                    </a:lnTo>
                    <a:lnTo>
                      <a:pt x="312" y="8"/>
                    </a:lnTo>
                    <a:lnTo>
                      <a:pt x="289" y="3"/>
                    </a:lnTo>
                    <a:lnTo>
                      <a:pt x="265" y="1"/>
                    </a:lnTo>
                    <a:lnTo>
                      <a:pt x="241" y="0"/>
                    </a:lnTo>
                    <a:lnTo>
                      <a:pt x="216" y="1"/>
                    </a:lnTo>
                    <a:lnTo>
                      <a:pt x="192" y="3"/>
                    </a:lnTo>
                    <a:lnTo>
                      <a:pt x="169" y="8"/>
                    </a:lnTo>
                    <a:lnTo>
                      <a:pt x="146" y="15"/>
                    </a:lnTo>
                    <a:lnTo>
                      <a:pt x="125" y="23"/>
                    </a:lnTo>
                    <a:lnTo>
                      <a:pt x="106" y="32"/>
                    </a:lnTo>
                    <a:lnTo>
                      <a:pt x="87" y="44"/>
                    </a:lnTo>
                    <a:lnTo>
                      <a:pt x="70" y="55"/>
                    </a:lnTo>
                    <a:lnTo>
                      <a:pt x="55" y="69"/>
                    </a:lnTo>
                    <a:lnTo>
                      <a:pt x="41" y="84"/>
                    </a:lnTo>
                    <a:lnTo>
                      <a:pt x="28" y="100"/>
                    </a:lnTo>
                    <a:lnTo>
                      <a:pt x="18" y="116"/>
                    </a:lnTo>
                    <a:lnTo>
                      <a:pt x="10" y="135"/>
                    </a:lnTo>
                    <a:lnTo>
                      <a:pt x="4" y="152"/>
                    </a:lnTo>
                    <a:lnTo>
                      <a:pt x="1" y="172"/>
                    </a:lnTo>
                    <a:lnTo>
                      <a:pt x="0" y="191"/>
                    </a:lnTo>
                    <a:lnTo>
                      <a:pt x="1" y="211"/>
                    </a:lnTo>
                    <a:lnTo>
                      <a:pt x="4" y="229"/>
                    </a:lnTo>
                    <a:lnTo>
                      <a:pt x="10" y="248"/>
                    </a:lnTo>
                    <a:lnTo>
                      <a:pt x="18" y="265"/>
                    </a:lnTo>
                    <a:lnTo>
                      <a:pt x="28" y="282"/>
                    </a:lnTo>
                    <a:lnTo>
                      <a:pt x="41" y="297"/>
                    </a:lnTo>
                    <a:lnTo>
                      <a:pt x="55" y="312"/>
                    </a:lnTo>
                    <a:lnTo>
                      <a:pt x="70" y="326"/>
                    </a:lnTo>
                    <a:lnTo>
                      <a:pt x="87" y="337"/>
                    </a:lnTo>
                    <a:lnTo>
                      <a:pt x="106" y="349"/>
                    </a:lnTo>
                    <a:lnTo>
                      <a:pt x="125" y="358"/>
                    </a:lnTo>
                    <a:lnTo>
                      <a:pt x="146" y="366"/>
                    </a:lnTo>
                    <a:lnTo>
                      <a:pt x="169" y="373"/>
                    </a:lnTo>
                    <a:lnTo>
                      <a:pt x="192" y="378"/>
                    </a:lnTo>
                    <a:lnTo>
                      <a:pt x="216" y="380"/>
                    </a:lnTo>
                    <a:lnTo>
                      <a:pt x="241" y="3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69"/>
              <p:cNvSpPr>
                <a:spLocks/>
              </p:cNvSpPr>
              <p:nvPr/>
            </p:nvSpPr>
            <p:spPr bwMode="auto">
              <a:xfrm>
                <a:off x="2602" y="1725"/>
                <a:ext cx="297" cy="235"/>
              </a:xfrm>
              <a:custGeom>
                <a:avLst/>
                <a:gdLst>
                  <a:gd name="T0" fmla="*/ 20 w 594"/>
                  <a:gd name="T1" fmla="*/ 29 h 471"/>
                  <a:gd name="T2" fmla="*/ 24 w 594"/>
                  <a:gd name="T3" fmla="*/ 28 h 471"/>
                  <a:gd name="T4" fmla="*/ 27 w 594"/>
                  <a:gd name="T5" fmla="*/ 27 h 471"/>
                  <a:gd name="T6" fmla="*/ 30 w 594"/>
                  <a:gd name="T7" fmla="*/ 26 h 471"/>
                  <a:gd name="T8" fmla="*/ 33 w 594"/>
                  <a:gd name="T9" fmla="*/ 24 h 471"/>
                  <a:gd name="T10" fmla="*/ 35 w 594"/>
                  <a:gd name="T11" fmla="*/ 21 h 471"/>
                  <a:gd name="T12" fmla="*/ 37 w 594"/>
                  <a:gd name="T13" fmla="*/ 19 h 471"/>
                  <a:gd name="T14" fmla="*/ 37 w 594"/>
                  <a:gd name="T15" fmla="*/ 16 h 471"/>
                  <a:gd name="T16" fmla="*/ 37 w 594"/>
                  <a:gd name="T17" fmla="*/ 13 h 471"/>
                  <a:gd name="T18" fmla="*/ 37 w 594"/>
                  <a:gd name="T19" fmla="*/ 10 h 471"/>
                  <a:gd name="T20" fmla="*/ 35 w 594"/>
                  <a:gd name="T21" fmla="*/ 7 h 471"/>
                  <a:gd name="T22" fmla="*/ 33 w 594"/>
                  <a:gd name="T23" fmla="*/ 5 h 471"/>
                  <a:gd name="T24" fmla="*/ 30 w 594"/>
                  <a:gd name="T25" fmla="*/ 3 h 471"/>
                  <a:gd name="T26" fmla="*/ 27 w 594"/>
                  <a:gd name="T27" fmla="*/ 1 h 471"/>
                  <a:gd name="T28" fmla="*/ 24 w 594"/>
                  <a:gd name="T29" fmla="*/ 0 h 471"/>
                  <a:gd name="T30" fmla="*/ 20 w 594"/>
                  <a:gd name="T31" fmla="*/ 0 h 471"/>
                  <a:gd name="T32" fmla="*/ 17 w 594"/>
                  <a:gd name="T33" fmla="*/ 0 h 471"/>
                  <a:gd name="T34" fmla="*/ 13 w 594"/>
                  <a:gd name="T35" fmla="*/ 0 h 471"/>
                  <a:gd name="T36" fmla="*/ 9 w 594"/>
                  <a:gd name="T37" fmla="*/ 1 h 471"/>
                  <a:gd name="T38" fmla="*/ 6 w 594"/>
                  <a:gd name="T39" fmla="*/ 3 h 471"/>
                  <a:gd name="T40" fmla="*/ 5 w 594"/>
                  <a:gd name="T41" fmla="*/ 5 h 471"/>
                  <a:gd name="T42" fmla="*/ 2 w 594"/>
                  <a:gd name="T43" fmla="*/ 7 h 471"/>
                  <a:gd name="T44" fmla="*/ 1 w 594"/>
                  <a:gd name="T45" fmla="*/ 10 h 471"/>
                  <a:gd name="T46" fmla="*/ 1 w 594"/>
                  <a:gd name="T47" fmla="*/ 13 h 471"/>
                  <a:gd name="T48" fmla="*/ 1 w 594"/>
                  <a:gd name="T49" fmla="*/ 16 h 471"/>
                  <a:gd name="T50" fmla="*/ 1 w 594"/>
                  <a:gd name="T51" fmla="*/ 19 h 471"/>
                  <a:gd name="T52" fmla="*/ 2 w 594"/>
                  <a:gd name="T53" fmla="*/ 21 h 471"/>
                  <a:gd name="T54" fmla="*/ 5 w 594"/>
                  <a:gd name="T55" fmla="*/ 24 h 471"/>
                  <a:gd name="T56" fmla="*/ 6 w 594"/>
                  <a:gd name="T57" fmla="*/ 26 h 471"/>
                  <a:gd name="T58" fmla="*/ 9 w 594"/>
                  <a:gd name="T59" fmla="*/ 27 h 471"/>
                  <a:gd name="T60" fmla="*/ 13 w 594"/>
                  <a:gd name="T61" fmla="*/ 28 h 471"/>
                  <a:gd name="T62" fmla="*/ 17 w 594"/>
                  <a:gd name="T63" fmla="*/ 29 h 4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4"/>
                  <a:gd name="T97" fmla="*/ 0 h 471"/>
                  <a:gd name="T98" fmla="*/ 594 w 594"/>
                  <a:gd name="T99" fmla="*/ 471 h 4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4" h="471">
                    <a:moveTo>
                      <a:pt x="298" y="471"/>
                    </a:moveTo>
                    <a:lnTo>
                      <a:pt x="328" y="470"/>
                    </a:lnTo>
                    <a:lnTo>
                      <a:pt x="358" y="467"/>
                    </a:lnTo>
                    <a:lnTo>
                      <a:pt x="387" y="461"/>
                    </a:lnTo>
                    <a:lnTo>
                      <a:pt x="413" y="453"/>
                    </a:lnTo>
                    <a:lnTo>
                      <a:pt x="440" y="442"/>
                    </a:lnTo>
                    <a:lnTo>
                      <a:pt x="464" y="431"/>
                    </a:lnTo>
                    <a:lnTo>
                      <a:pt x="487" y="417"/>
                    </a:lnTo>
                    <a:lnTo>
                      <a:pt x="508" y="402"/>
                    </a:lnTo>
                    <a:lnTo>
                      <a:pt x="527" y="385"/>
                    </a:lnTo>
                    <a:lnTo>
                      <a:pt x="543" y="368"/>
                    </a:lnTo>
                    <a:lnTo>
                      <a:pt x="558" y="348"/>
                    </a:lnTo>
                    <a:lnTo>
                      <a:pt x="571" y="327"/>
                    </a:lnTo>
                    <a:lnTo>
                      <a:pt x="581" y="305"/>
                    </a:lnTo>
                    <a:lnTo>
                      <a:pt x="588" y="282"/>
                    </a:lnTo>
                    <a:lnTo>
                      <a:pt x="593" y="259"/>
                    </a:lnTo>
                    <a:lnTo>
                      <a:pt x="594" y="235"/>
                    </a:lnTo>
                    <a:lnTo>
                      <a:pt x="593" y="211"/>
                    </a:lnTo>
                    <a:lnTo>
                      <a:pt x="588" y="188"/>
                    </a:lnTo>
                    <a:lnTo>
                      <a:pt x="581" y="166"/>
                    </a:lnTo>
                    <a:lnTo>
                      <a:pt x="571" y="144"/>
                    </a:lnTo>
                    <a:lnTo>
                      <a:pt x="558" y="123"/>
                    </a:lnTo>
                    <a:lnTo>
                      <a:pt x="543" y="104"/>
                    </a:lnTo>
                    <a:lnTo>
                      <a:pt x="527" y="86"/>
                    </a:lnTo>
                    <a:lnTo>
                      <a:pt x="508" y="69"/>
                    </a:lnTo>
                    <a:lnTo>
                      <a:pt x="487" y="54"/>
                    </a:lnTo>
                    <a:lnTo>
                      <a:pt x="464" y="40"/>
                    </a:lnTo>
                    <a:lnTo>
                      <a:pt x="440" y="29"/>
                    </a:lnTo>
                    <a:lnTo>
                      <a:pt x="413" y="18"/>
                    </a:lnTo>
                    <a:lnTo>
                      <a:pt x="387" y="10"/>
                    </a:lnTo>
                    <a:lnTo>
                      <a:pt x="358" y="5"/>
                    </a:lnTo>
                    <a:lnTo>
                      <a:pt x="328" y="1"/>
                    </a:lnTo>
                    <a:lnTo>
                      <a:pt x="298" y="0"/>
                    </a:lnTo>
                    <a:lnTo>
                      <a:pt x="268" y="1"/>
                    </a:lnTo>
                    <a:lnTo>
                      <a:pt x="238" y="5"/>
                    </a:lnTo>
                    <a:lnTo>
                      <a:pt x="209" y="10"/>
                    </a:lnTo>
                    <a:lnTo>
                      <a:pt x="181" y="18"/>
                    </a:lnTo>
                    <a:lnTo>
                      <a:pt x="156" y="29"/>
                    </a:lnTo>
                    <a:lnTo>
                      <a:pt x="132" y="40"/>
                    </a:lnTo>
                    <a:lnTo>
                      <a:pt x="109" y="54"/>
                    </a:lnTo>
                    <a:lnTo>
                      <a:pt x="87" y="69"/>
                    </a:lnTo>
                    <a:lnTo>
                      <a:pt x="68" y="86"/>
                    </a:lnTo>
                    <a:lnTo>
                      <a:pt x="51" y="104"/>
                    </a:lnTo>
                    <a:lnTo>
                      <a:pt x="36" y="123"/>
                    </a:lnTo>
                    <a:lnTo>
                      <a:pt x="23" y="144"/>
                    </a:lnTo>
                    <a:lnTo>
                      <a:pt x="14" y="166"/>
                    </a:lnTo>
                    <a:lnTo>
                      <a:pt x="6" y="188"/>
                    </a:lnTo>
                    <a:lnTo>
                      <a:pt x="2" y="211"/>
                    </a:lnTo>
                    <a:lnTo>
                      <a:pt x="0" y="235"/>
                    </a:lnTo>
                    <a:lnTo>
                      <a:pt x="2" y="259"/>
                    </a:lnTo>
                    <a:lnTo>
                      <a:pt x="6" y="282"/>
                    </a:lnTo>
                    <a:lnTo>
                      <a:pt x="14" y="305"/>
                    </a:lnTo>
                    <a:lnTo>
                      <a:pt x="23" y="327"/>
                    </a:lnTo>
                    <a:lnTo>
                      <a:pt x="36" y="348"/>
                    </a:lnTo>
                    <a:lnTo>
                      <a:pt x="51" y="368"/>
                    </a:lnTo>
                    <a:lnTo>
                      <a:pt x="68" y="385"/>
                    </a:lnTo>
                    <a:lnTo>
                      <a:pt x="87" y="402"/>
                    </a:lnTo>
                    <a:lnTo>
                      <a:pt x="109" y="417"/>
                    </a:lnTo>
                    <a:lnTo>
                      <a:pt x="132" y="431"/>
                    </a:lnTo>
                    <a:lnTo>
                      <a:pt x="156" y="442"/>
                    </a:lnTo>
                    <a:lnTo>
                      <a:pt x="181" y="453"/>
                    </a:lnTo>
                    <a:lnTo>
                      <a:pt x="209" y="461"/>
                    </a:lnTo>
                    <a:lnTo>
                      <a:pt x="238" y="467"/>
                    </a:lnTo>
                    <a:lnTo>
                      <a:pt x="268" y="470"/>
                    </a:lnTo>
                    <a:lnTo>
                      <a:pt x="298" y="471"/>
                    </a:lnTo>
                    <a:close/>
                  </a:path>
                </a:pathLst>
              </a:custGeom>
              <a:solidFill>
                <a:srgbClr val="B2D1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70"/>
              <p:cNvSpPr>
                <a:spLocks/>
              </p:cNvSpPr>
              <p:nvPr/>
            </p:nvSpPr>
            <p:spPr bwMode="auto">
              <a:xfrm>
                <a:off x="2604" y="1727"/>
                <a:ext cx="292" cy="231"/>
              </a:xfrm>
              <a:custGeom>
                <a:avLst/>
                <a:gdLst>
                  <a:gd name="T0" fmla="*/ 20 w 584"/>
                  <a:gd name="T1" fmla="*/ 29 h 462"/>
                  <a:gd name="T2" fmla="*/ 23 w 584"/>
                  <a:gd name="T3" fmla="*/ 29 h 462"/>
                  <a:gd name="T4" fmla="*/ 27 w 584"/>
                  <a:gd name="T5" fmla="*/ 28 h 462"/>
                  <a:gd name="T6" fmla="*/ 29 w 584"/>
                  <a:gd name="T7" fmla="*/ 26 h 462"/>
                  <a:gd name="T8" fmla="*/ 33 w 584"/>
                  <a:gd name="T9" fmla="*/ 24 h 462"/>
                  <a:gd name="T10" fmla="*/ 35 w 584"/>
                  <a:gd name="T11" fmla="*/ 22 h 462"/>
                  <a:gd name="T12" fmla="*/ 36 w 584"/>
                  <a:gd name="T13" fmla="*/ 19 h 462"/>
                  <a:gd name="T14" fmla="*/ 37 w 584"/>
                  <a:gd name="T15" fmla="*/ 15 h 462"/>
                  <a:gd name="T16" fmla="*/ 37 w 584"/>
                  <a:gd name="T17" fmla="*/ 13 h 462"/>
                  <a:gd name="T18" fmla="*/ 36 w 584"/>
                  <a:gd name="T19" fmla="*/ 11 h 462"/>
                  <a:gd name="T20" fmla="*/ 35 w 584"/>
                  <a:gd name="T21" fmla="*/ 7 h 462"/>
                  <a:gd name="T22" fmla="*/ 33 w 584"/>
                  <a:gd name="T23" fmla="*/ 6 h 462"/>
                  <a:gd name="T24" fmla="*/ 29 w 584"/>
                  <a:gd name="T25" fmla="*/ 4 h 462"/>
                  <a:gd name="T26" fmla="*/ 27 w 584"/>
                  <a:gd name="T27" fmla="*/ 2 h 462"/>
                  <a:gd name="T28" fmla="*/ 23 w 584"/>
                  <a:gd name="T29" fmla="*/ 1 h 462"/>
                  <a:gd name="T30" fmla="*/ 20 w 584"/>
                  <a:gd name="T31" fmla="*/ 1 h 462"/>
                  <a:gd name="T32" fmla="*/ 17 w 584"/>
                  <a:gd name="T33" fmla="*/ 1 h 462"/>
                  <a:gd name="T34" fmla="*/ 12 w 584"/>
                  <a:gd name="T35" fmla="*/ 1 h 462"/>
                  <a:gd name="T36" fmla="*/ 9 w 584"/>
                  <a:gd name="T37" fmla="*/ 2 h 462"/>
                  <a:gd name="T38" fmla="*/ 6 w 584"/>
                  <a:gd name="T39" fmla="*/ 4 h 462"/>
                  <a:gd name="T40" fmla="*/ 5 w 584"/>
                  <a:gd name="T41" fmla="*/ 6 h 462"/>
                  <a:gd name="T42" fmla="*/ 2 w 584"/>
                  <a:gd name="T43" fmla="*/ 7 h 462"/>
                  <a:gd name="T44" fmla="*/ 1 w 584"/>
                  <a:gd name="T45" fmla="*/ 11 h 462"/>
                  <a:gd name="T46" fmla="*/ 1 w 584"/>
                  <a:gd name="T47" fmla="*/ 13 h 462"/>
                  <a:gd name="T48" fmla="*/ 1 w 584"/>
                  <a:gd name="T49" fmla="*/ 15 h 462"/>
                  <a:gd name="T50" fmla="*/ 1 w 584"/>
                  <a:gd name="T51" fmla="*/ 19 h 462"/>
                  <a:gd name="T52" fmla="*/ 2 w 584"/>
                  <a:gd name="T53" fmla="*/ 22 h 462"/>
                  <a:gd name="T54" fmla="*/ 5 w 584"/>
                  <a:gd name="T55" fmla="*/ 24 h 462"/>
                  <a:gd name="T56" fmla="*/ 6 w 584"/>
                  <a:gd name="T57" fmla="*/ 26 h 462"/>
                  <a:gd name="T58" fmla="*/ 9 w 584"/>
                  <a:gd name="T59" fmla="*/ 28 h 462"/>
                  <a:gd name="T60" fmla="*/ 12 w 584"/>
                  <a:gd name="T61" fmla="*/ 29 h 462"/>
                  <a:gd name="T62" fmla="*/ 17 w 584"/>
                  <a:gd name="T63" fmla="*/ 29 h 46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84"/>
                  <a:gd name="T97" fmla="*/ 0 h 462"/>
                  <a:gd name="T98" fmla="*/ 584 w 584"/>
                  <a:gd name="T99" fmla="*/ 462 h 46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84" h="462">
                    <a:moveTo>
                      <a:pt x="293" y="462"/>
                    </a:moveTo>
                    <a:lnTo>
                      <a:pt x="323" y="460"/>
                    </a:lnTo>
                    <a:lnTo>
                      <a:pt x="352" y="457"/>
                    </a:lnTo>
                    <a:lnTo>
                      <a:pt x="379" y="451"/>
                    </a:lnTo>
                    <a:lnTo>
                      <a:pt x="407" y="443"/>
                    </a:lnTo>
                    <a:lnTo>
                      <a:pt x="432" y="434"/>
                    </a:lnTo>
                    <a:lnTo>
                      <a:pt x="456" y="422"/>
                    </a:lnTo>
                    <a:lnTo>
                      <a:pt x="478" y="409"/>
                    </a:lnTo>
                    <a:lnTo>
                      <a:pt x="499" y="394"/>
                    </a:lnTo>
                    <a:lnTo>
                      <a:pt x="518" y="378"/>
                    </a:lnTo>
                    <a:lnTo>
                      <a:pt x="535" y="359"/>
                    </a:lnTo>
                    <a:lnTo>
                      <a:pt x="550" y="341"/>
                    </a:lnTo>
                    <a:lnTo>
                      <a:pt x="561" y="320"/>
                    </a:lnTo>
                    <a:lnTo>
                      <a:pt x="572" y="299"/>
                    </a:lnTo>
                    <a:lnTo>
                      <a:pt x="579" y="277"/>
                    </a:lnTo>
                    <a:lnTo>
                      <a:pt x="583" y="254"/>
                    </a:lnTo>
                    <a:lnTo>
                      <a:pt x="584" y="230"/>
                    </a:lnTo>
                    <a:lnTo>
                      <a:pt x="583" y="207"/>
                    </a:lnTo>
                    <a:lnTo>
                      <a:pt x="579" y="184"/>
                    </a:lnTo>
                    <a:lnTo>
                      <a:pt x="572" y="162"/>
                    </a:lnTo>
                    <a:lnTo>
                      <a:pt x="561" y="140"/>
                    </a:lnTo>
                    <a:lnTo>
                      <a:pt x="550" y="121"/>
                    </a:lnTo>
                    <a:lnTo>
                      <a:pt x="535" y="101"/>
                    </a:lnTo>
                    <a:lnTo>
                      <a:pt x="518" y="84"/>
                    </a:lnTo>
                    <a:lnTo>
                      <a:pt x="499" y="68"/>
                    </a:lnTo>
                    <a:lnTo>
                      <a:pt x="478" y="53"/>
                    </a:lnTo>
                    <a:lnTo>
                      <a:pt x="456" y="39"/>
                    </a:lnTo>
                    <a:lnTo>
                      <a:pt x="432" y="27"/>
                    </a:lnTo>
                    <a:lnTo>
                      <a:pt x="407" y="18"/>
                    </a:lnTo>
                    <a:lnTo>
                      <a:pt x="379" y="10"/>
                    </a:lnTo>
                    <a:lnTo>
                      <a:pt x="352" y="4"/>
                    </a:lnTo>
                    <a:lnTo>
                      <a:pt x="323" y="1"/>
                    </a:lnTo>
                    <a:lnTo>
                      <a:pt x="293" y="0"/>
                    </a:lnTo>
                    <a:lnTo>
                      <a:pt x="263" y="1"/>
                    </a:lnTo>
                    <a:lnTo>
                      <a:pt x="234" y="4"/>
                    </a:lnTo>
                    <a:lnTo>
                      <a:pt x="206" y="10"/>
                    </a:lnTo>
                    <a:lnTo>
                      <a:pt x="179" y="18"/>
                    </a:lnTo>
                    <a:lnTo>
                      <a:pt x="153" y="27"/>
                    </a:lnTo>
                    <a:lnTo>
                      <a:pt x="129" y="39"/>
                    </a:lnTo>
                    <a:lnTo>
                      <a:pt x="107" y="53"/>
                    </a:lnTo>
                    <a:lnTo>
                      <a:pt x="86" y="68"/>
                    </a:lnTo>
                    <a:lnTo>
                      <a:pt x="67" y="84"/>
                    </a:lnTo>
                    <a:lnTo>
                      <a:pt x="50" y="101"/>
                    </a:lnTo>
                    <a:lnTo>
                      <a:pt x="36" y="121"/>
                    </a:lnTo>
                    <a:lnTo>
                      <a:pt x="23" y="140"/>
                    </a:lnTo>
                    <a:lnTo>
                      <a:pt x="13" y="162"/>
                    </a:lnTo>
                    <a:lnTo>
                      <a:pt x="6" y="184"/>
                    </a:lnTo>
                    <a:lnTo>
                      <a:pt x="1" y="207"/>
                    </a:lnTo>
                    <a:lnTo>
                      <a:pt x="0" y="230"/>
                    </a:lnTo>
                    <a:lnTo>
                      <a:pt x="1" y="254"/>
                    </a:lnTo>
                    <a:lnTo>
                      <a:pt x="6" y="277"/>
                    </a:lnTo>
                    <a:lnTo>
                      <a:pt x="13" y="299"/>
                    </a:lnTo>
                    <a:lnTo>
                      <a:pt x="23" y="320"/>
                    </a:lnTo>
                    <a:lnTo>
                      <a:pt x="36" y="341"/>
                    </a:lnTo>
                    <a:lnTo>
                      <a:pt x="50" y="359"/>
                    </a:lnTo>
                    <a:lnTo>
                      <a:pt x="67" y="378"/>
                    </a:lnTo>
                    <a:lnTo>
                      <a:pt x="86" y="394"/>
                    </a:lnTo>
                    <a:lnTo>
                      <a:pt x="107" y="409"/>
                    </a:lnTo>
                    <a:lnTo>
                      <a:pt x="129" y="422"/>
                    </a:lnTo>
                    <a:lnTo>
                      <a:pt x="153" y="434"/>
                    </a:lnTo>
                    <a:lnTo>
                      <a:pt x="179" y="443"/>
                    </a:lnTo>
                    <a:lnTo>
                      <a:pt x="206" y="451"/>
                    </a:lnTo>
                    <a:lnTo>
                      <a:pt x="234" y="457"/>
                    </a:lnTo>
                    <a:lnTo>
                      <a:pt x="263" y="460"/>
                    </a:lnTo>
                    <a:lnTo>
                      <a:pt x="293" y="462"/>
                    </a:lnTo>
                    <a:close/>
                  </a:path>
                </a:pathLst>
              </a:custGeom>
              <a:solidFill>
                <a:srgbClr val="B7D3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71"/>
              <p:cNvSpPr>
                <a:spLocks/>
              </p:cNvSpPr>
              <p:nvPr/>
            </p:nvSpPr>
            <p:spPr bwMode="auto">
              <a:xfrm>
                <a:off x="2607" y="1729"/>
                <a:ext cx="286" cy="227"/>
              </a:xfrm>
              <a:custGeom>
                <a:avLst/>
                <a:gdLst>
                  <a:gd name="T0" fmla="*/ 19 w 573"/>
                  <a:gd name="T1" fmla="*/ 28 h 455"/>
                  <a:gd name="T2" fmla="*/ 23 w 573"/>
                  <a:gd name="T3" fmla="*/ 27 h 455"/>
                  <a:gd name="T4" fmla="*/ 26 w 573"/>
                  <a:gd name="T5" fmla="*/ 26 h 455"/>
                  <a:gd name="T6" fmla="*/ 29 w 573"/>
                  <a:gd name="T7" fmla="*/ 25 h 455"/>
                  <a:gd name="T8" fmla="*/ 31 w 573"/>
                  <a:gd name="T9" fmla="*/ 23 h 455"/>
                  <a:gd name="T10" fmla="*/ 33 w 573"/>
                  <a:gd name="T11" fmla="*/ 20 h 455"/>
                  <a:gd name="T12" fmla="*/ 35 w 573"/>
                  <a:gd name="T13" fmla="*/ 18 h 455"/>
                  <a:gd name="T14" fmla="*/ 35 w 573"/>
                  <a:gd name="T15" fmla="*/ 15 h 455"/>
                  <a:gd name="T16" fmla="*/ 35 w 573"/>
                  <a:gd name="T17" fmla="*/ 12 h 455"/>
                  <a:gd name="T18" fmla="*/ 35 w 573"/>
                  <a:gd name="T19" fmla="*/ 10 h 455"/>
                  <a:gd name="T20" fmla="*/ 33 w 573"/>
                  <a:gd name="T21" fmla="*/ 7 h 455"/>
                  <a:gd name="T22" fmla="*/ 31 w 573"/>
                  <a:gd name="T23" fmla="*/ 5 h 455"/>
                  <a:gd name="T24" fmla="*/ 29 w 573"/>
                  <a:gd name="T25" fmla="*/ 3 h 455"/>
                  <a:gd name="T26" fmla="*/ 26 w 573"/>
                  <a:gd name="T27" fmla="*/ 1 h 455"/>
                  <a:gd name="T28" fmla="*/ 23 w 573"/>
                  <a:gd name="T29" fmla="*/ 0 h 455"/>
                  <a:gd name="T30" fmla="*/ 19 w 573"/>
                  <a:gd name="T31" fmla="*/ 0 h 455"/>
                  <a:gd name="T32" fmla="*/ 16 w 573"/>
                  <a:gd name="T33" fmla="*/ 0 h 455"/>
                  <a:gd name="T34" fmla="*/ 12 w 573"/>
                  <a:gd name="T35" fmla="*/ 0 h 455"/>
                  <a:gd name="T36" fmla="*/ 9 w 573"/>
                  <a:gd name="T37" fmla="*/ 1 h 455"/>
                  <a:gd name="T38" fmla="*/ 6 w 573"/>
                  <a:gd name="T39" fmla="*/ 3 h 455"/>
                  <a:gd name="T40" fmla="*/ 4 w 573"/>
                  <a:gd name="T41" fmla="*/ 5 h 455"/>
                  <a:gd name="T42" fmla="*/ 2 w 573"/>
                  <a:gd name="T43" fmla="*/ 7 h 455"/>
                  <a:gd name="T44" fmla="*/ 0 w 573"/>
                  <a:gd name="T45" fmla="*/ 10 h 455"/>
                  <a:gd name="T46" fmla="*/ 0 w 573"/>
                  <a:gd name="T47" fmla="*/ 12 h 455"/>
                  <a:gd name="T48" fmla="*/ 0 w 573"/>
                  <a:gd name="T49" fmla="*/ 15 h 455"/>
                  <a:gd name="T50" fmla="*/ 0 w 573"/>
                  <a:gd name="T51" fmla="*/ 18 h 455"/>
                  <a:gd name="T52" fmla="*/ 2 w 573"/>
                  <a:gd name="T53" fmla="*/ 20 h 455"/>
                  <a:gd name="T54" fmla="*/ 4 w 573"/>
                  <a:gd name="T55" fmla="*/ 23 h 455"/>
                  <a:gd name="T56" fmla="*/ 6 w 573"/>
                  <a:gd name="T57" fmla="*/ 25 h 455"/>
                  <a:gd name="T58" fmla="*/ 9 w 573"/>
                  <a:gd name="T59" fmla="*/ 26 h 455"/>
                  <a:gd name="T60" fmla="*/ 12 w 573"/>
                  <a:gd name="T61" fmla="*/ 27 h 455"/>
                  <a:gd name="T62" fmla="*/ 16 w 573"/>
                  <a:gd name="T63" fmla="*/ 28 h 4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73"/>
                  <a:gd name="T97" fmla="*/ 0 h 455"/>
                  <a:gd name="T98" fmla="*/ 573 w 573"/>
                  <a:gd name="T99" fmla="*/ 455 h 45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73" h="455">
                    <a:moveTo>
                      <a:pt x="287" y="455"/>
                    </a:moveTo>
                    <a:lnTo>
                      <a:pt x="317" y="454"/>
                    </a:lnTo>
                    <a:lnTo>
                      <a:pt x="344" y="451"/>
                    </a:lnTo>
                    <a:lnTo>
                      <a:pt x="372" y="445"/>
                    </a:lnTo>
                    <a:lnTo>
                      <a:pt x="399" y="437"/>
                    </a:lnTo>
                    <a:lnTo>
                      <a:pt x="424" y="427"/>
                    </a:lnTo>
                    <a:lnTo>
                      <a:pt x="447" y="416"/>
                    </a:lnTo>
                    <a:lnTo>
                      <a:pt x="469" y="403"/>
                    </a:lnTo>
                    <a:lnTo>
                      <a:pt x="490" y="388"/>
                    </a:lnTo>
                    <a:lnTo>
                      <a:pt x="508" y="372"/>
                    </a:lnTo>
                    <a:lnTo>
                      <a:pt x="524" y="355"/>
                    </a:lnTo>
                    <a:lnTo>
                      <a:pt x="538" y="335"/>
                    </a:lnTo>
                    <a:lnTo>
                      <a:pt x="551" y="316"/>
                    </a:lnTo>
                    <a:lnTo>
                      <a:pt x="560" y="295"/>
                    </a:lnTo>
                    <a:lnTo>
                      <a:pt x="567" y="273"/>
                    </a:lnTo>
                    <a:lnTo>
                      <a:pt x="571" y="250"/>
                    </a:lnTo>
                    <a:lnTo>
                      <a:pt x="573" y="227"/>
                    </a:lnTo>
                    <a:lnTo>
                      <a:pt x="571" y="204"/>
                    </a:lnTo>
                    <a:lnTo>
                      <a:pt x="567" y="182"/>
                    </a:lnTo>
                    <a:lnTo>
                      <a:pt x="560" y="160"/>
                    </a:lnTo>
                    <a:lnTo>
                      <a:pt x="551" y="140"/>
                    </a:lnTo>
                    <a:lnTo>
                      <a:pt x="538" y="119"/>
                    </a:lnTo>
                    <a:lnTo>
                      <a:pt x="524" y="100"/>
                    </a:lnTo>
                    <a:lnTo>
                      <a:pt x="508" y="83"/>
                    </a:lnTo>
                    <a:lnTo>
                      <a:pt x="490" y="67"/>
                    </a:lnTo>
                    <a:lnTo>
                      <a:pt x="469" y="52"/>
                    </a:lnTo>
                    <a:lnTo>
                      <a:pt x="447" y="39"/>
                    </a:lnTo>
                    <a:lnTo>
                      <a:pt x="424" y="28"/>
                    </a:lnTo>
                    <a:lnTo>
                      <a:pt x="399" y="19"/>
                    </a:lnTo>
                    <a:lnTo>
                      <a:pt x="372" y="10"/>
                    </a:lnTo>
                    <a:lnTo>
                      <a:pt x="344" y="5"/>
                    </a:lnTo>
                    <a:lnTo>
                      <a:pt x="317" y="1"/>
                    </a:lnTo>
                    <a:lnTo>
                      <a:pt x="287" y="0"/>
                    </a:lnTo>
                    <a:lnTo>
                      <a:pt x="257" y="1"/>
                    </a:lnTo>
                    <a:lnTo>
                      <a:pt x="229" y="5"/>
                    </a:lnTo>
                    <a:lnTo>
                      <a:pt x="201" y="10"/>
                    </a:lnTo>
                    <a:lnTo>
                      <a:pt x="175" y="19"/>
                    </a:lnTo>
                    <a:lnTo>
                      <a:pt x="150" y="28"/>
                    </a:lnTo>
                    <a:lnTo>
                      <a:pt x="127" y="39"/>
                    </a:lnTo>
                    <a:lnTo>
                      <a:pt x="104" y="52"/>
                    </a:lnTo>
                    <a:lnTo>
                      <a:pt x="84" y="67"/>
                    </a:lnTo>
                    <a:lnTo>
                      <a:pt x="65" y="83"/>
                    </a:lnTo>
                    <a:lnTo>
                      <a:pt x="48" y="100"/>
                    </a:lnTo>
                    <a:lnTo>
                      <a:pt x="34" y="119"/>
                    </a:lnTo>
                    <a:lnTo>
                      <a:pt x="23" y="140"/>
                    </a:lnTo>
                    <a:lnTo>
                      <a:pt x="12" y="160"/>
                    </a:lnTo>
                    <a:lnTo>
                      <a:pt x="6" y="182"/>
                    </a:lnTo>
                    <a:lnTo>
                      <a:pt x="1" y="204"/>
                    </a:lnTo>
                    <a:lnTo>
                      <a:pt x="0" y="227"/>
                    </a:lnTo>
                    <a:lnTo>
                      <a:pt x="1" y="250"/>
                    </a:lnTo>
                    <a:lnTo>
                      <a:pt x="6" y="273"/>
                    </a:lnTo>
                    <a:lnTo>
                      <a:pt x="12" y="295"/>
                    </a:lnTo>
                    <a:lnTo>
                      <a:pt x="23" y="316"/>
                    </a:lnTo>
                    <a:lnTo>
                      <a:pt x="34" y="335"/>
                    </a:lnTo>
                    <a:lnTo>
                      <a:pt x="48" y="355"/>
                    </a:lnTo>
                    <a:lnTo>
                      <a:pt x="65" y="372"/>
                    </a:lnTo>
                    <a:lnTo>
                      <a:pt x="84" y="388"/>
                    </a:lnTo>
                    <a:lnTo>
                      <a:pt x="104" y="403"/>
                    </a:lnTo>
                    <a:lnTo>
                      <a:pt x="127" y="416"/>
                    </a:lnTo>
                    <a:lnTo>
                      <a:pt x="150" y="427"/>
                    </a:lnTo>
                    <a:lnTo>
                      <a:pt x="175" y="437"/>
                    </a:lnTo>
                    <a:lnTo>
                      <a:pt x="201" y="445"/>
                    </a:lnTo>
                    <a:lnTo>
                      <a:pt x="229" y="451"/>
                    </a:lnTo>
                    <a:lnTo>
                      <a:pt x="257" y="454"/>
                    </a:lnTo>
                    <a:lnTo>
                      <a:pt x="287" y="455"/>
                    </a:lnTo>
                    <a:close/>
                  </a:path>
                </a:pathLst>
              </a:custGeom>
              <a:solidFill>
                <a:srgbClr val="C1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72"/>
              <p:cNvSpPr>
                <a:spLocks/>
              </p:cNvSpPr>
              <p:nvPr/>
            </p:nvSpPr>
            <p:spPr bwMode="auto">
              <a:xfrm>
                <a:off x="2609" y="1731"/>
                <a:ext cx="282" cy="223"/>
              </a:xfrm>
              <a:custGeom>
                <a:avLst/>
                <a:gdLst>
                  <a:gd name="T0" fmla="*/ 19 w 564"/>
                  <a:gd name="T1" fmla="*/ 28 h 446"/>
                  <a:gd name="T2" fmla="*/ 22 w 564"/>
                  <a:gd name="T3" fmla="*/ 28 h 446"/>
                  <a:gd name="T4" fmla="*/ 26 w 564"/>
                  <a:gd name="T5" fmla="*/ 27 h 446"/>
                  <a:gd name="T6" fmla="*/ 28 w 564"/>
                  <a:gd name="T7" fmla="*/ 25 h 446"/>
                  <a:gd name="T8" fmla="*/ 31 w 564"/>
                  <a:gd name="T9" fmla="*/ 23 h 446"/>
                  <a:gd name="T10" fmla="*/ 34 w 564"/>
                  <a:gd name="T11" fmla="*/ 21 h 446"/>
                  <a:gd name="T12" fmla="*/ 35 w 564"/>
                  <a:gd name="T13" fmla="*/ 19 h 446"/>
                  <a:gd name="T14" fmla="*/ 35 w 564"/>
                  <a:gd name="T15" fmla="*/ 15 h 446"/>
                  <a:gd name="T16" fmla="*/ 35 w 564"/>
                  <a:gd name="T17" fmla="*/ 13 h 446"/>
                  <a:gd name="T18" fmla="*/ 35 w 564"/>
                  <a:gd name="T19" fmla="*/ 10 h 446"/>
                  <a:gd name="T20" fmla="*/ 34 w 564"/>
                  <a:gd name="T21" fmla="*/ 7 h 446"/>
                  <a:gd name="T22" fmla="*/ 31 w 564"/>
                  <a:gd name="T23" fmla="*/ 5 h 446"/>
                  <a:gd name="T24" fmla="*/ 28 w 564"/>
                  <a:gd name="T25" fmla="*/ 3 h 446"/>
                  <a:gd name="T26" fmla="*/ 26 w 564"/>
                  <a:gd name="T27" fmla="*/ 2 h 446"/>
                  <a:gd name="T28" fmla="*/ 22 w 564"/>
                  <a:gd name="T29" fmla="*/ 1 h 446"/>
                  <a:gd name="T30" fmla="*/ 19 w 564"/>
                  <a:gd name="T31" fmla="*/ 1 h 446"/>
                  <a:gd name="T32" fmla="*/ 15 w 564"/>
                  <a:gd name="T33" fmla="*/ 1 h 446"/>
                  <a:gd name="T34" fmla="*/ 12 w 564"/>
                  <a:gd name="T35" fmla="*/ 1 h 446"/>
                  <a:gd name="T36" fmla="*/ 9 w 564"/>
                  <a:gd name="T37" fmla="*/ 2 h 446"/>
                  <a:gd name="T38" fmla="*/ 6 w 564"/>
                  <a:gd name="T39" fmla="*/ 3 h 446"/>
                  <a:gd name="T40" fmla="*/ 4 w 564"/>
                  <a:gd name="T41" fmla="*/ 5 h 446"/>
                  <a:gd name="T42" fmla="*/ 2 w 564"/>
                  <a:gd name="T43" fmla="*/ 7 h 446"/>
                  <a:gd name="T44" fmla="*/ 1 w 564"/>
                  <a:gd name="T45" fmla="*/ 10 h 446"/>
                  <a:gd name="T46" fmla="*/ 1 w 564"/>
                  <a:gd name="T47" fmla="*/ 13 h 446"/>
                  <a:gd name="T48" fmla="*/ 1 w 564"/>
                  <a:gd name="T49" fmla="*/ 15 h 446"/>
                  <a:gd name="T50" fmla="*/ 1 w 564"/>
                  <a:gd name="T51" fmla="*/ 19 h 446"/>
                  <a:gd name="T52" fmla="*/ 2 w 564"/>
                  <a:gd name="T53" fmla="*/ 21 h 446"/>
                  <a:gd name="T54" fmla="*/ 4 w 564"/>
                  <a:gd name="T55" fmla="*/ 23 h 446"/>
                  <a:gd name="T56" fmla="*/ 6 w 564"/>
                  <a:gd name="T57" fmla="*/ 25 h 446"/>
                  <a:gd name="T58" fmla="*/ 9 w 564"/>
                  <a:gd name="T59" fmla="*/ 27 h 446"/>
                  <a:gd name="T60" fmla="*/ 12 w 564"/>
                  <a:gd name="T61" fmla="*/ 28 h 446"/>
                  <a:gd name="T62" fmla="*/ 15 w 564"/>
                  <a:gd name="T63" fmla="*/ 28 h 4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4"/>
                  <a:gd name="T97" fmla="*/ 0 h 446"/>
                  <a:gd name="T98" fmla="*/ 564 w 564"/>
                  <a:gd name="T99" fmla="*/ 446 h 4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4" h="446">
                    <a:moveTo>
                      <a:pt x="283" y="446"/>
                    </a:moveTo>
                    <a:lnTo>
                      <a:pt x="312" y="444"/>
                    </a:lnTo>
                    <a:lnTo>
                      <a:pt x="339" y="441"/>
                    </a:lnTo>
                    <a:lnTo>
                      <a:pt x="367" y="435"/>
                    </a:lnTo>
                    <a:lnTo>
                      <a:pt x="392" y="428"/>
                    </a:lnTo>
                    <a:lnTo>
                      <a:pt x="416" y="419"/>
                    </a:lnTo>
                    <a:lnTo>
                      <a:pt x="441" y="408"/>
                    </a:lnTo>
                    <a:lnTo>
                      <a:pt x="461" y="395"/>
                    </a:lnTo>
                    <a:lnTo>
                      <a:pt x="482" y="380"/>
                    </a:lnTo>
                    <a:lnTo>
                      <a:pt x="499" y="364"/>
                    </a:lnTo>
                    <a:lnTo>
                      <a:pt x="516" y="346"/>
                    </a:lnTo>
                    <a:lnTo>
                      <a:pt x="531" y="328"/>
                    </a:lnTo>
                    <a:lnTo>
                      <a:pt x="542" y="308"/>
                    </a:lnTo>
                    <a:lnTo>
                      <a:pt x="551" y="289"/>
                    </a:lnTo>
                    <a:lnTo>
                      <a:pt x="558" y="267"/>
                    </a:lnTo>
                    <a:lnTo>
                      <a:pt x="563" y="245"/>
                    </a:lnTo>
                    <a:lnTo>
                      <a:pt x="564" y="222"/>
                    </a:lnTo>
                    <a:lnTo>
                      <a:pt x="563" y="199"/>
                    </a:lnTo>
                    <a:lnTo>
                      <a:pt x="558" y="177"/>
                    </a:lnTo>
                    <a:lnTo>
                      <a:pt x="551" y="156"/>
                    </a:lnTo>
                    <a:lnTo>
                      <a:pt x="542" y="136"/>
                    </a:lnTo>
                    <a:lnTo>
                      <a:pt x="531" y="116"/>
                    </a:lnTo>
                    <a:lnTo>
                      <a:pt x="516" y="98"/>
                    </a:lnTo>
                    <a:lnTo>
                      <a:pt x="499" y="80"/>
                    </a:lnTo>
                    <a:lnTo>
                      <a:pt x="482" y="65"/>
                    </a:lnTo>
                    <a:lnTo>
                      <a:pt x="461" y="50"/>
                    </a:lnTo>
                    <a:lnTo>
                      <a:pt x="441" y="38"/>
                    </a:lnTo>
                    <a:lnTo>
                      <a:pt x="416" y="26"/>
                    </a:lnTo>
                    <a:lnTo>
                      <a:pt x="392" y="17"/>
                    </a:lnTo>
                    <a:lnTo>
                      <a:pt x="367" y="10"/>
                    </a:lnTo>
                    <a:lnTo>
                      <a:pt x="339" y="4"/>
                    </a:lnTo>
                    <a:lnTo>
                      <a:pt x="312" y="1"/>
                    </a:lnTo>
                    <a:lnTo>
                      <a:pt x="283" y="0"/>
                    </a:lnTo>
                    <a:lnTo>
                      <a:pt x="254" y="1"/>
                    </a:lnTo>
                    <a:lnTo>
                      <a:pt x="226" y="4"/>
                    </a:lnTo>
                    <a:lnTo>
                      <a:pt x="199" y="10"/>
                    </a:lnTo>
                    <a:lnTo>
                      <a:pt x="173" y="17"/>
                    </a:lnTo>
                    <a:lnTo>
                      <a:pt x="148" y="26"/>
                    </a:lnTo>
                    <a:lnTo>
                      <a:pt x="125" y="38"/>
                    </a:lnTo>
                    <a:lnTo>
                      <a:pt x="103" y="50"/>
                    </a:lnTo>
                    <a:lnTo>
                      <a:pt x="83" y="65"/>
                    </a:lnTo>
                    <a:lnTo>
                      <a:pt x="65" y="80"/>
                    </a:lnTo>
                    <a:lnTo>
                      <a:pt x="49" y="98"/>
                    </a:lnTo>
                    <a:lnTo>
                      <a:pt x="35" y="116"/>
                    </a:lnTo>
                    <a:lnTo>
                      <a:pt x="22" y="136"/>
                    </a:lnTo>
                    <a:lnTo>
                      <a:pt x="13" y="156"/>
                    </a:lnTo>
                    <a:lnTo>
                      <a:pt x="6" y="177"/>
                    </a:lnTo>
                    <a:lnTo>
                      <a:pt x="2" y="199"/>
                    </a:lnTo>
                    <a:lnTo>
                      <a:pt x="0" y="222"/>
                    </a:lnTo>
                    <a:lnTo>
                      <a:pt x="2" y="245"/>
                    </a:lnTo>
                    <a:lnTo>
                      <a:pt x="6" y="267"/>
                    </a:lnTo>
                    <a:lnTo>
                      <a:pt x="13" y="289"/>
                    </a:lnTo>
                    <a:lnTo>
                      <a:pt x="22" y="308"/>
                    </a:lnTo>
                    <a:lnTo>
                      <a:pt x="35" y="328"/>
                    </a:lnTo>
                    <a:lnTo>
                      <a:pt x="49" y="346"/>
                    </a:lnTo>
                    <a:lnTo>
                      <a:pt x="65" y="364"/>
                    </a:lnTo>
                    <a:lnTo>
                      <a:pt x="83" y="380"/>
                    </a:lnTo>
                    <a:lnTo>
                      <a:pt x="103" y="395"/>
                    </a:lnTo>
                    <a:lnTo>
                      <a:pt x="125" y="408"/>
                    </a:lnTo>
                    <a:lnTo>
                      <a:pt x="148" y="419"/>
                    </a:lnTo>
                    <a:lnTo>
                      <a:pt x="173" y="428"/>
                    </a:lnTo>
                    <a:lnTo>
                      <a:pt x="199" y="435"/>
                    </a:lnTo>
                    <a:lnTo>
                      <a:pt x="226" y="441"/>
                    </a:lnTo>
                    <a:lnTo>
                      <a:pt x="254" y="444"/>
                    </a:lnTo>
                    <a:lnTo>
                      <a:pt x="283" y="446"/>
                    </a:lnTo>
                    <a:close/>
                  </a:path>
                </a:pathLst>
              </a:custGeom>
              <a:solidFill>
                <a:srgbClr val="C6DD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73"/>
              <p:cNvSpPr>
                <a:spLocks/>
              </p:cNvSpPr>
              <p:nvPr/>
            </p:nvSpPr>
            <p:spPr bwMode="auto">
              <a:xfrm>
                <a:off x="2612" y="1733"/>
                <a:ext cx="276" cy="218"/>
              </a:xfrm>
              <a:custGeom>
                <a:avLst/>
                <a:gdLst>
                  <a:gd name="T0" fmla="*/ 19 w 552"/>
                  <a:gd name="T1" fmla="*/ 27 h 438"/>
                  <a:gd name="T2" fmla="*/ 22 w 552"/>
                  <a:gd name="T3" fmla="*/ 26 h 438"/>
                  <a:gd name="T4" fmla="*/ 25 w 552"/>
                  <a:gd name="T5" fmla="*/ 25 h 438"/>
                  <a:gd name="T6" fmla="*/ 28 w 552"/>
                  <a:gd name="T7" fmla="*/ 24 h 438"/>
                  <a:gd name="T8" fmla="*/ 30 w 552"/>
                  <a:gd name="T9" fmla="*/ 22 h 438"/>
                  <a:gd name="T10" fmla="*/ 33 w 552"/>
                  <a:gd name="T11" fmla="*/ 20 h 438"/>
                  <a:gd name="T12" fmla="*/ 34 w 552"/>
                  <a:gd name="T13" fmla="*/ 17 h 438"/>
                  <a:gd name="T14" fmla="*/ 35 w 552"/>
                  <a:gd name="T15" fmla="*/ 15 h 438"/>
                  <a:gd name="T16" fmla="*/ 35 w 552"/>
                  <a:gd name="T17" fmla="*/ 12 h 438"/>
                  <a:gd name="T18" fmla="*/ 34 w 552"/>
                  <a:gd name="T19" fmla="*/ 9 h 438"/>
                  <a:gd name="T20" fmla="*/ 33 w 552"/>
                  <a:gd name="T21" fmla="*/ 7 h 438"/>
                  <a:gd name="T22" fmla="*/ 30 w 552"/>
                  <a:gd name="T23" fmla="*/ 5 h 438"/>
                  <a:gd name="T24" fmla="*/ 28 w 552"/>
                  <a:gd name="T25" fmla="*/ 3 h 438"/>
                  <a:gd name="T26" fmla="*/ 25 w 552"/>
                  <a:gd name="T27" fmla="*/ 1 h 438"/>
                  <a:gd name="T28" fmla="*/ 22 w 552"/>
                  <a:gd name="T29" fmla="*/ 0 h 438"/>
                  <a:gd name="T30" fmla="*/ 19 w 552"/>
                  <a:gd name="T31" fmla="*/ 0 h 438"/>
                  <a:gd name="T32" fmla="*/ 15 w 552"/>
                  <a:gd name="T33" fmla="*/ 0 h 438"/>
                  <a:gd name="T34" fmla="*/ 12 w 552"/>
                  <a:gd name="T35" fmla="*/ 0 h 438"/>
                  <a:gd name="T36" fmla="*/ 9 w 552"/>
                  <a:gd name="T37" fmla="*/ 1 h 438"/>
                  <a:gd name="T38" fmla="*/ 6 w 552"/>
                  <a:gd name="T39" fmla="*/ 3 h 438"/>
                  <a:gd name="T40" fmla="*/ 4 w 552"/>
                  <a:gd name="T41" fmla="*/ 5 h 438"/>
                  <a:gd name="T42" fmla="*/ 2 w 552"/>
                  <a:gd name="T43" fmla="*/ 7 h 438"/>
                  <a:gd name="T44" fmla="*/ 1 w 552"/>
                  <a:gd name="T45" fmla="*/ 9 h 438"/>
                  <a:gd name="T46" fmla="*/ 1 w 552"/>
                  <a:gd name="T47" fmla="*/ 12 h 438"/>
                  <a:gd name="T48" fmla="*/ 1 w 552"/>
                  <a:gd name="T49" fmla="*/ 15 h 438"/>
                  <a:gd name="T50" fmla="*/ 1 w 552"/>
                  <a:gd name="T51" fmla="*/ 17 h 438"/>
                  <a:gd name="T52" fmla="*/ 2 w 552"/>
                  <a:gd name="T53" fmla="*/ 20 h 438"/>
                  <a:gd name="T54" fmla="*/ 4 w 552"/>
                  <a:gd name="T55" fmla="*/ 22 h 438"/>
                  <a:gd name="T56" fmla="*/ 6 w 552"/>
                  <a:gd name="T57" fmla="*/ 24 h 438"/>
                  <a:gd name="T58" fmla="*/ 9 w 552"/>
                  <a:gd name="T59" fmla="*/ 25 h 438"/>
                  <a:gd name="T60" fmla="*/ 12 w 552"/>
                  <a:gd name="T61" fmla="*/ 26 h 438"/>
                  <a:gd name="T62" fmla="*/ 15 w 552"/>
                  <a:gd name="T63" fmla="*/ 27 h 4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2"/>
                  <a:gd name="T97" fmla="*/ 0 h 438"/>
                  <a:gd name="T98" fmla="*/ 552 w 552"/>
                  <a:gd name="T99" fmla="*/ 438 h 4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2" h="438">
                    <a:moveTo>
                      <a:pt x="277" y="438"/>
                    </a:moveTo>
                    <a:lnTo>
                      <a:pt x="306" y="437"/>
                    </a:lnTo>
                    <a:lnTo>
                      <a:pt x="332" y="433"/>
                    </a:lnTo>
                    <a:lnTo>
                      <a:pt x="359" y="428"/>
                    </a:lnTo>
                    <a:lnTo>
                      <a:pt x="384" y="421"/>
                    </a:lnTo>
                    <a:lnTo>
                      <a:pt x="408" y="411"/>
                    </a:lnTo>
                    <a:lnTo>
                      <a:pt x="431" y="401"/>
                    </a:lnTo>
                    <a:lnTo>
                      <a:pt x="452" y="388"/>
                    </a:lnTo>
                    <a:lnTo>
                      <a:pt x="472" y="373"/>
                    </a:lnTo>
                    <a:lnTo>
                      <a:pt x="490" y="358"/>
                    </a:lnTo>
                    <a:lnTo>
                      <a:pt x="505" y="341"/>
                    </a:lnTo>
                    <a:lnTo>
                      <a:pt x="519" y="324"/>
                    </a:lnTo>
                    <a:lnTo>
                      <a:pt x="530" y="304"/>
                    </a:lnTo>
                    <a:lnTo>
                      <a:pt x="540" y="285"/>
                    </a:lnTo>
                    <a:lnTo>
                      <a:pt x="546" y="263"/>
                    </a:lnTo>
                    <a:lnTo>
                      <a:pt x="551" y="241"/>
                    </a:lnTo>
                    <a:lnTo>
                      <a:pt x="552" y="219"/>
                    </a:lnTo>
                    <a:lnTo>
                      <a:pt x="551" y="197"/>
                    </a:lnTo>
                    <a:lnTo>
                      <a:pt x="546" y="175"/>
                    </a:lnTo>
                    <a:lnTo>
                      <a:pt x="540" y="153"/>
                    </a:lnTo>
                    <a:lnTo>
                      <a:pt x="530" y="134"/>
                    </a:lnTo>
                    <a:lnTo>
                      <a:pt x="519" y="114"/>
                    </a:lnTo>
                    <a:lnTo>
                      <a:pt x="505" y="97"/>
                    </a:lnTo>
                    <a:lnTo>
                      <a:pt x="490" y="80"/>
                    </a:lnTo>
                    <a:lnTo>
                      <a:pt x="472" y="65"/>
                    </a:lnTo>
                    <a:lnTo>
                      <a:pt x="452" y="50"/>
                    </a:lnTo>
                    <a:lnTo>
                      <a:pt x="431" y="37"/>
                    </a:lnTo>
                    <a:lnTo>
                      <a:pt x="408" y="27"/>
                    </a:lnTo>
                    <a:lnTo>
                      <a:pt x="384" y="17"/>
                    </a:lnTo>
                    <a:lnTo>
                      <a:pt x="359" y="11"/>
                    </a:lnTo>
                    <a:lnTo>
                      <a:pt x="332" y="5"/>
                    </a:lnTo>
                    <a:lnTo>
                      <a:pt x="306" y="1"/>
                    </a:lnTo>
                    <a:lnTo>
                      <a:pt x="277" y="0"/>
                    </a:lnTo>
                    <a:lnTo>
                      <a:pt x="248" y="1"/>
                    </a:lnTo>
                    <a:lnTo>
                      <a:pt x="221" y="5"/>
                    </a:lnTo>
                    <a:lnTo>
                      <a:pt x="194" y="11"/>
                    </a:lnTo>
                    <a:lnTo>
                      <a:pt x="168" y="17"/>
                    </a:lnTo>
                    <a:lnTo>
                      <a:pt x="144" y="27"/>
                    </a:lnTo>
                    <a:lnTo>
                      <a:pt x="122" y="37"/>
                    </a:lnTo>
                    <a:lnTo>
                      <a:pt x="100" y="50"/>
                    </a:lnTo>
                    <a:lnTo>
                      <a:pt x="81" y="65"/>
                    </a:lnTo>
                    <a:lnTo>
                      <a:pt x="64" y="80"/>
                    </a:lnTo>
                    <a:lnTo>
                      <a:pt x="47" y="97"/>
                    </a:lnTo>
                    <a:lnTo>
                      <a:pt x="34" y="114"/>
                    </a:lnTo>
                    <a:lnTo>
                      <a:pt x="22" y="134"/>
                    </a:lnTo>
                    <a:lnTo>
                      <a:pt x="13" y="153"/>
                    </a:lnTo>
                    <a:lnTo>
                      <a:pt x="6" y="175"/>
                    </a:lnTo>
                    <a:lnTo>
                      <a:pt x="1" y="197"/>
                    </a:lnTo>
                    <a:lnTo>
                      <a:pt x="0" y="219"/>
                    </a:lnTo>
                    <a:lnTo>
                      <a:pt x="1" y="241"/>
                    </a:lnTo>
                    <a:lnTo>
                      <a:pt x="6" y="263"/>
                    </a:lnTo>
                    <a:lnTo>
                      <a:pt x="13" y="285"/>
                    </a:lnTo>
                    <a:lnTo>
                      <a:pt x="22" y="304"/>
                    </a:lnTo>
                    <a:lnTo>
                      <a:pt x="34" y="324"/>
                    </a:lnTo>
                    <a:lnTo>
                      <a:pt x="47" y="341"/>
                    </a:lnTo>
                    <a:lnTo>
                      <a:pt x="64" y="358"/>
                    </a:lnTo>
                    <a:lnTo>
                      <a:pt x="81" y="373"/>
                    </a:lnTo>
                    <a:lnTo>
                      <a:pt x="100" y="388"/>
                    </a:lnTo>
                    <a:lnTo>
                      <a:pt x="122" y="401"/>
                    </a:lnTo>
                    <a:lnTo>
                      <a:pt x="144" y="411"/>
                    </a:lnTo>
                    <a:lnTo>
                      <a:pt x="168" y="421"/>
                    </a:lnTo>
                    <a:lnTo>
                      <a:pt x="194" y="428"/>
                    </a:lnTo>
                    <a:lnTo>
                      <a:pt x="221" y="433"/>
                    </a:lnTo>
                    <a:lnTo>
                      <a:pt x="248" y="437"/>
                    </a:lnTo>
                    <a:lnTo>
                      <a:pt x="277" y="438"/>
                    </a:lnTo>
                    <a:close/>
                  </a:path>
                </a:pathLst>
              </a:custGeom>
              <a:solidFill>
                <a:srgbClr val="CE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74"/>
              <p:cNvSpPr>
                <a:spLocks/>
              </p:cNvSpPr>
              <p:nvPr/>
            </p:nvSpPr>
            <p:spPr bwMode="auto">
              <a:xfrm>
                <a:off x="2614" y="1735"/>
                <a:ext cx="272" cy="215"/>
              </a:xfrm>
              <a:custGeom>
                <a:avLst/>
                <a:gdLst>
                  <a:gd name="T0" fmla="*/ 19 w 543"/>
                  <a:gd name="T1" fmla="*/ 27 h 429"/>
                  <a:gd name="T2" fmla="*/ 22 w 543"/>
                  <a:gd name="T3" fmla="*/ 27 h 429"/>
                  <a:gd name="T4" fmla="*/ 26 w 543"/>
                  <a:gd name="T5" fmla="*/ 26 h 429"/>
                  <a:gd name="T6" fmla="*/ 28 w 543"/>
                  <a:gd name="T7" fmla="*/ 24 h 429"/>
                  <a:gd name="T8" fmla="*/ 30 w 543"/>
                  <a:gd name="T9" fmla="*/ 22 h 429"/>
                  <a:gd name="T10" fmla="*/ 32 w 543"/>
                  <a:gd name="T11" fmla="*/ 20 h 429"/>
                  <a:gd name="T12" fmla="*/ 34 w 543"/>
                  <a:gd name="T13" fmla="*/ 18 h 429"/>
                  <a:gd name="T14" fmla="*/ 34 w 543"/>
                  <a:gd name="T15" fmla="*/ 15 h 429"/>
                  <a:gd name="T16" fmla="*/ 34 w 543"/>
                  <a:gd name="T17" fmla="*/ 12 h 429"/>
                  <a:gd name="T18" fmla="*/ 34 w 543"/>
                  <a:gd name="T19" fmla="*/ 10 h 429"/>
                  <a:gd name="T20" fmla="*/ 32 w 543"/>
                  <a:gd name="T21" fmla="*/ 7 h 429"/>
                  <a:gd name="T22" fmla="*/ 30 w 543"/>
                  <a:gd name="T23" fmla="*/ 5 h 429"/>
                  <a:gd name="T24" fmla="*/ 28 w 543"/>
                  <a:gd name="T25" fmla="*/ 3 h 429"/>
                  <a:gd name="T26" fmla="*/ 26 w 543"/>
                  <a:gd name="T27" fmla="*/ 2 h 429"/>
                  <a:gd name="T28" fmla="*/ 22 w 543"/>
                  <a:gd name="T29" fmla="*/ 1 h 429"/>
                  <a:gd name="T30" fmla="*/ 19 w 543"/>
                  <a:gd name="T31" fmla="*/ 1 h 429"/>
                  <a:gd name="T32" fmla="*/ 16 w 543"/>
                  <a:gd name="T33" fmla="*/ 1 h 429"/>
                  <a:gd name="T34" fmla="*/ 12 w 543"/>
                  <a:gd name="T35" fmla="*/ 1 h 429"/>
                  <a:gd name="T36" fmla="*/ 9 w 543"/>
                  <a:gd name="T37" fmla="*/ 2 h 429"/>
                  <a:gd name="T38" fmla="*/ 7 w 543"/>
                  <a:gd name="T39" fmla="*/ 3 h 429"/>
                  <a:gd name="T40" fmla="*/ 4 w 543"/>
                  <a:gd name="T41" fmla="*/ 5 h 429"/>
                  <a:gd name="T42" fmla="*/ 3 w 543"/>
                  <a:gd name="T43" fmla="*/ 7 h 429"/>
                  <a:gd name="T44" fmla="*/ 1 w 543"/>
                  <a:gd name="T45" fmla="*/ 10 h 429"/>
                  <a:gd name="T46" fmla="*/ 1 w 543"/>
                  <a:gd name="T47" fmla="*/ 12 h 429"/>
                  <a:gd name="T48" fmla="*/ 1 w 543"/>
                  <a:gd name="T49" fmla="*/ 15 h 429"/>
                  <a:gd name="T50" fmla="*/ 1 w 543"/>
                  <a:gd name="T51" fmla="*/ 18 h 429"/>
                  <a:gd name="T52" fmla="*/ 3 w 543"/>
                  <a:gd name="T53" fmla="*/ 20 h 429"/>
                  <a:gd name="T54" fmla="*/ 4 w 543"/>
                  <a:gd name="T55" fmla="*/ 22 h 429"/>
                  <a:gd name="T56" fmla="*/ 7 w 543"/>
                  <a:gd name="T57" fmla="*/ 24 h 429"/>
                  <a:gd name="T58" fmla="*/ 9 w 543"/>
                  <a:gd name="T59" fmla="*/ 26 h 429"/>
                  <a:gd name="T60" fmla="*/ 12 w 543"/>
                  <a:gd name="T61" fmla="*/ 27 h 429"/>
                  <a:gd name="T62" fmla="*/ 16 w 543"/>
                  <a:gd name="T63" fmla="*/ 27 h 4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43"/>
                  <a:gd name="T97" fmla="*/ 0 h 429"/>
                  <a:gd name="T98" fmla="*/ 543 w 543"/>
                  <a:gd name="T99" fmla="*/ 429 h 4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43" h="429">
                    <a:moveTo>
                      <a:pt x="272" y="429"/>
                    </a:moveTo>
                    <a:lnTo>
                      <a:pt x="299" y="428"/>
                    </a:lnTo>
                    <a:lnTo>
                      <a:pt x="326" y="425"/>
                    </a:lnTo>
                    <a:lnTo>
                      <a:pt x="352" y="420"/>
                    </a:lnTo>
                    <a:lnTo>
                      <a:pt x="378" y="412"/>
                    </a:lnTo>
                    <a:lnTo>
                      <a:pt x="401" y="403"/>
                    </a:lnTo>
                    <a:lnTo>
                      <a:pt x="423" y="393"/>
                    </a:lnTo>
                    <a:lnTo>
                      <a:pt x="445" y="380"/>
                    </a:lnTo>
                    <a:lnTo>
                      <a:pt x="463" y="366"/>
                    </a:lnTo>
                    <a:lnTo>
                      <a:pt x="480" y="351"/>
                    </a:lnTo>
                    <a:lnTo>
                      <a:pt x="497" y="334"/>
                    </a:lnTo>
                    <a:lnTo>
                      <a:pt x="510" y="317"/>
                    </a:lnTo>
                    <a:lnTo>
                      <a:pt x="522" y="298"/>
                    </a:lnTo>
                    <a:lnTo>
                      <a:pt x="530" y="279"/>
                    </a:lnTo>
                    <a:lnTo>
                      <a:pt x="537" y="258"/>
                    </a:lnTo>
                    <a:lnTo>
                      <a:pt x="541" y="236"/>
                    </a:lnTo>
                    <a:lnTo>
                      <a:pt x="543" y="214"/>
                    </a:lnTo>
                    <a:lnTo>
                      <a:pt x="541" y="192"/>
                    </a:lnTo>
                    <a:lnTo>
                      <a:pt x="537" y="170"/>
                    </a:lnTo>
                    <a:lnTo>
                      <a:pt x="530" y="151"/>
                    </a:lnTo>
                    <a:lnTo>
                      <a:pt x="522" y="130"/>
                    </a:lnTo>
                    <a:lnTo>
                      <a:pt x="510" y="112"/>
                    </a:lnTo>
                    <a:lnTo>
                      <a:pt x="497" y="94"/>
                    </a:lnTo>
                    <a:lnTo>
                      <a:pt x="480" y="78"/>
                    </a:lnTo>
                    <a:lnTo>
                      <a:pt x="463" y="62"/>
                    </a:lnTo>
                    <a:lnTo>
                      <a:pt x="445" y="48"/>
                    </a:lnTo>
                    <a:lnTo>
                      <a:pt x="423" y="37"/>
                    </a:lnTo>
                    <a:lnTo>
                      <a:pt x="401" y="25"/>
                    </a:lnTo>
                    <a:lnTo>
                      <a:pt x="378" y="17"/>
                    </a:lnTo>
                    <a:lnTo>
                      <a:pt x="352" y="9"/>
                    </a:lnTo>
                    <a:lnTo>
                      <a:pt x="326" y="4"/>
                    </a:lnTo>
                    <a:lnTo>
                      <a:pt x="299" y="1"/>
                    </a:lnTo>
                    <a:lnTo>
                      <a:pt x="272" y="0"/>
                    </a:lnTo>
                    <a:lnTo>
                      <a:pt x="244" y="1"/>
                    </a:lnTo>
                    <a:lnTo>
                      <a:pt x="218" y="4"/>
                    </a:lnTo>
                    <a:lnTo>
                      <a:pt x="191" y="9"/>
                    </a:lnTo>
                    <a:lnTo>
                      <a:pt x="166" y="17"/>
                    </a:lnTo>
                    <a:lnTo>
                      <a:pt x="143" y="25"/>
                    </a:lnTo>
                    <a:lnTo>
                      <a:pt x="120" y="37"/>
                    </a:lnTo>
                    <a:lnTo>
                      <a:pt x="99" y="48"/>
                    </a:lnTo>
                    <a:lnTo>
                      <a:pt x="79" y="62"/>
                    </a:lnTo>
                    <a:lnTo>
                      <a:pt x="62" y="78"/>
                    </a:lnTo>
                    <a:lnTo>
                      <a:pt x="46" y="94"/>
                    </a:lnTo>
                    <a:lnTo>
                      <a:pt x="33" y="112"/>
                    </a:lnTo>
                    <a:lnTo>
                      <a:pt x="22" y="130"/>
                    </a:lnTo>
                    <a:lnTo>
                      <a:pt x="12" y="151"/>
                    </a:lnTo>
                    <a:lnTo>
                      <a:pt x="6" y="170"/>
                    </a:lnTo>
                    <a:lnTo>
                      <a:pt x="1" y="192"/>
                    </a:lnTo>
                    <a:lnTo>
                      <a:pt x="0" y="214"/>
                    </a:lnTo>
                    <a:lnTo>
                      <a:pt x="1" y="236"/>
                    </a:lnTo>
                    <a:lnTo>
                      <a:pt x="6" y="258"/>
                    </a:lnTo>
                    <a:lnTo>
                      <a:pt x="12" y="279"/>
                    </a:lnTo>
                    <a:lnTo>
                      <a:pt x="22" y="298"/>
                    </a:lnTo>
                    <a:lnTo>
                      <a:pt x="33" y="317"/>
                    </a:lnTo>
                    <a:lnTo>
                      <a:pt x="46" y="334"/>
                    </a:lnTo>
                    <a:lnTo>
                      <a:pt x="62" y="351"/>
                    </a:lnTo>
                    <a:lnTo>
                      <a:pt x="79" y="366"/>
                    </a:lnTo>
                    <a:lnTo>
                      <a:pt x="99" y="380"/>
                    </a:lnTo>
                    <a:lnTo>
                      <a:pt x="120" y="393"/>
                    </a:lnTo>
                    <a:lnTo>
                      <a:pt x="143" y="403"/>
                    </a:lnTo>
                    <a:lnTo>
                      <a:pt x="166" y="412"/>
                    </a:lnTo>
                    <a:lnTo>
                      <a:pt x="191" y="420"/>
                    </a:lnTo>
                    <a:lnTo>
                      <a:pt x="218" y="425"/>
                    </a:lnTo>
                    <a:lnTo>
                      <a:pt x="244" y="428"/>
                    </a:lnTo>
                    <a:lnTo>
                      <a:pt x="272" y="429"/>
                    </a:lnTo>
                    <a:close/>
                  </a:path>
                </a:pathLst>
              </a:custGeom>
              <a:solidFill>
                <a:srgbClr val="D3E5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75"/>
              <p:cNvSpPr>
                <a:spLocks/>
              </p:cNvSpPr>
              <p:nvPr/>
            </p:nvSpPr>
            <p:spPr bwMode="auto">
              <a:xfrm>
                <a:off x="2617" y="1737"/>
                <a:ext cx="266" cy="210"/>
              </a:xfrm>
              <a:custGeom>
                <a:avLst/>
                <a:gdLst>
                  <a:gd name="T0" fmla="*/ 19 w 531"/>
                  <a:gd name="T1" fmla="*/ 26 h 422"/>
                  <a:gd name="T2" fmla="*/ 22 w 531"/>
                  <a:gd name="T3" fmla="*/ 25 h 422"/>
                  <a:gd name="T4" fmla="*/ 25 w 531"/>
                  <a:gd name="T5" fmla="*/ 24 h 422"/>
                  <a:gd name="T6" fmla="*/ 28 w 531"/>
                  <a:gd name="T7" fmla="*/ 23 h 422"/>
                  <a:gd name="T8" fmla="*/ 30 w 531"/>
                  <a:gd name="T9" fmla="*/ 21 h 422"/>
                  <a:gd name="T10" fmla="*/ 32 w 531"/>
                  <a:gd name="T11" fmla="*/ 19 h 422"/>
                  <a:gd name="T12" fmla="*/ 33 w 531"/>
                  <a:gd name="T13" fmla="*/ 17 h 422"/>
                  <a:gd name="T14" fmla="*/ 34 w 531"/>
                  <a:gd name="T15" fmla="*/ 14 h 422"/>
                  <a:gd name="T16" fmla="*/ 34 w 531"/>
                  <a:gd name="T17" fmla="*/ 11 h 422"/>
                  <a:gd name="T18" fmla="*/ 33 w 531"/>
                  <a:gd name="T19" fmla="*/ 9 h 422"/>
                  <a:gd name="T20" fmla="*/ 32 w 531"/>
                  <a:gd name="T21" fmla="*/ 6 h 422"/>
                  <a:gd name="T22" fmla="*/ 30 w 531"/>
                  <a:gd name="T23" fmla="*/ 4 h 422"/>
                  <a:gd name="T24" fmla="*/ 28 w 531"/>
                  <a:gd name="T25" fmla="*/ 3 h 422"/>
                  <a:gd name="T26" fmla="*/ 25 w 531"/>
                  <a:gd name="T27" fmla="*/ 1 h 422"/>
                  <a:gd name="T28" fmla="*/ 22 w 531"/>
                  <a:gd name="T29" fmla="*/ 0 h 422"/>
                  <a:gd name="T30" fmla="*/ 19 w 531"/>
                  <a:gd name="T31" fmla="*/ 0 h 422"/>
                  <a:gd name="T32" fmla="*/ 15 w 531"/>
                  <a:gd name="T33" fmla="*/ 0 h 422"/>
                  <a:gd name="T34" fmla="*/ 12 w 531"/>
                  <a:gd name="T35" fmla="*/ 0 h 422"/>
                  <a:gd name="T36" fmla="*/ 9 w 531"/>
                  <a:gd name="T37" fmla="*/ 1 h 422"/>
                  <a:gd name="T38" fmla="*/ 6 w 531"/>
                  <a:gd name="T39" fmla="*/ 3 h 422"/>
                  <a:gd name="T40" fmla="*/ 4 w 531"/>
                  <a:gd name="T41" fmla="*/ 4 h 422"/>
                  <a:gd name="T42" fmla="*/ 2 w 531"/>
                  <a:gd name="T43" fmla="*/ 6 h 422"/>
                  <a:gd name="T44" fmla="*/ 1 w 531"/>
                  <a:gd name="T45" fmla="*/ 9 h 422"/>
                  <a:gd name="T46" fmla="*/ 1 w 531"/>
                  <a:gd name="T47" fmla="*/ 11 h 422"/>
                  <a:gd name="T48" fmla="*/ 1 w 531"/>
                  <a:gd name="T49" fmla="*/ 14 h 422"/>
                  <a:gd name="T50" fmla="*/ 1 w 531"/>
                  <a:gd name="T51" fmla="*/ 17 h 422"/>
                  <a:gd name="T52" fmla="*/ 2 w 531"/>
                  <a:gd name="T53" fmla="*/ 19 h 422"/>
                  <a:gd name="T54" fmla="*/ 4 w 531"/>
                  <a:gd name="T55" fmla="*/ 21 h 422"/>
                  <a:gd name="T56" fmla="*/ 6 w 531"/>
                  <a:gd name="T57" fmla="*/ 23 h 422"/>
                  <a:gd name="T58" fmla="*/ 9 w 531"/>
                  <a:gd name="T59" fmla="*/ 24 h 422"/>
                  <a:gd name="T60" fmla="*/ 12 w 531"/>
                  <a:gd name="T61" fmla="*/ 25 h 422"/>
                  <a:gd name="T62" fmla="*/ 15 w 531"/>
                  <a:gd name="T63" fmla="*/ 26 h 4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1"/>
                  <a:gd name="T97" fmla="*/ 0 h 422"/>
                  <a:gd name="T98" fmla="*/ 531 w 531"/>
                  <a:gd name="T99" fmla="*/ 422 h 42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1" h="422">
                    <a:moveTo>
                      <a:pt x="266" y="422"/>
                    </a:moveTo>
                    <a:lnTo>
                      <a:pt x="293" y="421"/>
                    </a:lnTo>
                    <a:lnTo>
                      <a:pt x="320" y="417"/>
                    </a:lnTo>
                    <a:lnTo>
                      <a:pt x="345" y="413"/>
                    </a:lnTo>
                    <a:lnTo>
                      <a:pt x="370" y="406"/>
                    </a:lnTo>
                    <a:lnTo>
                      <a:pt x="393" y="397"/>
                    </a:lnTo>
                    <a:lnTo>
                      <a:pt x="414" y="386"/>
                    </a:lnTo>
                    <a:lnTo>
                      <a:pt x="435" y="373"/>
                    </a:lnTo>
                    <a:lnTo>
                      <a:pt x="454" y="360"/>
                    </a:lnTo>
                    <a:lnTo>
                      <a:pt x="471" y="345"/>
                    </a:lnTo>
                    <a:lnTo>
                      <a:pt x="486" y="329"/>
                    </a:lnTo>
                    <a:lnTo>
                      <a:pt x="499" y="311"/>
                    </a:lnTo>
                    <a:lnTo>
                      <a:pt x="510" y="293"/>
                    </a:lnTo>
                    <a:lnTo>
                      <a:pt x="519" y="273"/>
                    </a:lnTo>
                    <a:lnTo>
                      <a:pt x="525" y="254"/>
                    </a:lnTo>
                    <a:lnTo>
                      <a:pt x="530" y="233"/>
                    </a:lnTo>
                    <a:lnTo>
                      <a:pt x="531" y="211"/>
                    </a:lnTo>
                    <a:lnTo>
                      <a:pt x="530" y="189"/>
                    </a:lnTo>
                    <a:lnTo>
                      <a:pt x="525" y="168"/>
                    </a:lnTo>
                    <a:lnTo>
                      <a:pt x="519" y="149"/>
                    </a:lnTo>
                    <a:lnTo>
                      <a:pt x="510" y="129"/>
                    </a:lnTo>
                    <a:lnTo>
                      <a:pt x="499" y="111"/>
                    </a:lnTo>
                    <a:lnTo>
                      <a:pt x="486" y="94"/>
                    </a:lnTo>
                    <a:lnTo>
                      <a:pt x="471" y="77"/>
                    </a:lnTo>
                    <a:lnTo>
                      <a:pt x="454" y="62"/>
                    </a:lnTo>
                    <a:lnTo>
                      <a:pt x="435" y="49"/>
                    </a:lnTo>
                    <a:lnTo>
                      <a:pt x="414" y="36"/>
                    </a:lnTo>
                    <a:lnTo>
                      <a:pt x="393" y="26"/>
                    </a:lnTo>
                    <a:lnTo>
                      <a:pt x="370" y="16"/>
                    </a:lnTo>
                    <a:lnTo>
                      <a:pt x="345" y="9"/>
                    </a:lnTo>
                    <a:lnTo>
                      <a:pt x="320" y="5"/>
                    </a:lnTo>
                    <a:lnTo>
                      <a:pt x="293" y="1"/>
                    </a:lnTo>
                    <a:lnTo>
                      <a:pt x="266" y="0"/>
                    </a:lnTo>
                    <a:lnTo>
                      <a:pt x="238" y="1"/>
                    </a:lnTo>
                    <a:lnTo>
                      <a:pt x="212" y="5"/>
                    </a:lnTo>
                    <a:lnTo>
                      <a:pt x="186" y="9"/>
                    </a:lnTo>
                    <a:lnTo>
                      <a:pt x="162" y="16"/>
                    </a:lnTo>
                    <a:lnTo>
                      <a:pt x="139" y="26"/>
                    </a:lnTo>
                    <a:lnTo>
                      <a:pt x="117" y="36"/>
                    </a:lnTo>
                    <a:lnTo>
                      <a:pt x="96" y="49"/>
                    </a:lnTo>
                    <a:lnTo>
                      <a:pt x="78" y="62"/>
                    </a:lnTo>
                    <a:lnTo>
                      <a:pt x="61" y="77"/>
                    </a:lnTo>
                    <a:lnTo>
                      <a:pt x="44" y="94"/>
                    </a:lnTo>
                    <a:lnTo>
                      <a:pt x="32" y="111"/>
                    </a:lnTo>
                    <a:lnTo>
                      <a:pt x="20" y="129"/>
                    </a:lnTo>
                    <a:lnTo>
                      <a:pt x="11" y="149"/>
                    </a:lnTo>
                    <a:lnTo>
                      <a:pt x="5" y="168"/>
                    </a:lnTo>
                    <a:lnTo>
                      <a:pt x="1" y="189"/>
                    </a:lnTo>
                    <a:lnTo>
                      <a:pt x="0" y="211"/>
                    </a:lnTo>
                    <a:lnTo>
                      <a:pt x="1" y="233"/>
                    </a:lnTo>
                    <a:lnTo>
                      <a:pt x="5" y="254"/>
                    </a:lnTo>
                    <a:lnTo>
                      <a:pt x="11" y="273"/>
                    </a:lnTo>
                    <a:lnTo>
                      <a:pt x="20" y="293"/>
                    </a:lnTo>
                    <a:lnTo>
                      <a:pt x="32" y="311"/>
                    </a:lnTo>
                    <a:lnTo>
                      <a:pt x="44" y="329"/>
                    </a:lnTo>
                    <a:lnTo>
                      <a:pt x="61" y="345"/>
                    </a:lnTo>
                    <a:lnTo>
                      <a:pt x="78" y="360"/>
                    </a:lnTo>
                    <a:lnTo>
                      <a:pt x="96" y="373"/>
                    </a:lnTo>
                    <a:lnTo>
                      <a:pt x="117" y="386"/>
                    </a:lnTo>
                    <a:lnTo>
                      <a:pt x="139" y="397"/>
                    </a:lnTo>
                    <a:lnTo>
                      <a:pt x="162" y="406"/>
                    </a:lnTo>
                    <a:lnTo>
                      <a:pt x="186" y="413"/>
                    </a:lnTo>
                    <a:lnTo>
                      <a:pt x="212" y="417"/>
                    </a:lnTo>
                    <a:lnTo>
                      <a:pt x="238" y="421"/>
                    </a:lnTo>
                    <a:lnTo>
                      <a:pt x="266" y="422"/>
                    </a:lnTo>
                    <a:close/>
                  </a:path>
                </a:pathLst>
              </a:custGeom>
              <a:solidFill>
                <a:srgbClr val="DDEA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76"/>
              <p:cNvSpPr>
                <a:spLocks/>
              </p:cNvSpPr>
              <p:nvPr/>
            </p:nvSpPr>
            <p:spPr bwMode="auto">
              <a:xfrm>
                <a:off x="2620" y="1739"/>
                <a:ext cx="261" cy="207"/>
              </a:xfrm>
              <a:custGeom>
                <a:avLst/>
                <a:gdLst>
                  <a:gd name="T0" fmla="*/ 18 w 522"/>
                  <a:gd name="T1" fmla="*/ 26 h 413"/>
                  <a:gd name="T2" fmla="*/ 21 w 522"/>
                  <a:gd name="T3" fmla="*/ 26 h 413"/>
                  <a:gd name="T4" fmla="*/ 24 w 522"/>
                  <a:gd name="T5" fmla="*/ 25 h 413"/>
                  <a:gd name="T6" fmla="*/ 26 w 522"/>
                  <a:gd name="T7" fmla="*/ 23 h 413"/>
                  <a:gd name="T8" fmla="*/ 28 w 522"/>
                  <a:gd name="T9" fmla="*/ 22 h 413"/>
                  <a:gd name="T10" fmla="*/ 30 w 522"/>
                  <a:gd name="T11" fmla="*/ 20 h 413"/>
                  <a:gd name="T12" fmla="*/ 31 w 522"/>
                  <a:gd name="T13" fmla="*/ 17 h 413"/>
                  <a:gd name="T14" fmla="*/ 33 w 522"/>
                  <a:gd name="T15" fmla="*/ 15 h 413"/>
                  <a:gd name="T16" fmla="*/ 33 w 522"/>
                  <a:gd name="T17" fmla="*/ 12 h 413"/>
                  <a:gd name="T18" fmla="*/ 31 w 522"/>
                  <a:gd name="T19" fmla="*/ 10 h 413"/>
                  <a:gd name="T20" fmla="*/ 30 w 522"/>
                  <a:gd name="T21" fmla="*/ 7 h 413"/>
                  <a:gd name="T22" fmla="*/ 28 w 522"/>
                  <a:gd name="T23" fmla="*/ 5 h 413"/>
                  <a:gd name="T24" fmla="*/ 26 w 522"/>
                  <a:gd name="T25" fmla="*/ 3 h 413"/>
                  <a:gd name="T26" fmla="*/ 24 w 522"/>
                  <a:gd name="T27" fmla="*/ 2 h 413"/>
                  <a:gd name="T28" fmla="*/ 21 w 522"/>
                  <a:gd name="T29" fmla="*/ 1 h 413"/>
                  <a:gd name="T30" fmla="*/ 18 w 522"/>
                  <a:gd name="T31" fmla="*/ 1 h 413"/>
                  <a:gd name="T32" fmla="*/ 14 w 522"/>
                  <a:gd name="T33" fmla="*/ 1 h 413"/>
                  <a:gd name="T34" fmla="*/ 11 w 522"/>
                  <a:gd name="T35" fmla="*/ 1 h 413"/>
                  <a:gd name="T36" fmla="*/ 8 w 522"/>
                  <a:gd name="T37" fmla="*/ 2 h 413"/>
                  <a:gd name="T38" fmla="*/ 6 w 522"/>
                  <a:gd name="T39" fmla="*/ 3 h 413"/>
                  <a:gd name="T40" fmla="*/ 3 w 522"/>
                  <a:gd name="T41" fmla="*/ 5 h 413"/>
                  <a:gd name="T42" fmla="*/ 1 w 522"/>
                  <a:gd name="T43" fmla="*/ 7 h 413"/>
                  <a:gd name="T44" fmla="*/ 1 w 522"/>
                  <a:gd name="T45" fmla="*/ 10 h 413"/>
                  <a:gd name="T46" fmla="*/ 1 w 522"/>
                  <a:gd name="T47" fmla="*/ 12 h 413"/>
                  <a:gd name="T48" fmla="*/ 1 w 522"/>
                  <a:gd name="T49" fmla="*/ 15 h 413"/>
                  <a:gd name="T50" fmla="*/ 1 w 522"/>
                  <a:gd name="T51" fmla="*/ 17 h 413"/>
                  <a:gd name="T52" fmla="*/ 1 w 522"/>
                  <a:gd name="T53" fmla="*/ 20 h 413"/>
                  <a:gd name="T54" fmla="*/ 3 w 522"/>
                  <a:gd name="T55" fmla="*/ 22 h 413"/>
                  <a:gd name="T56" fmla="*/ 6 w 522"/>
                  <a:gd name="T57" fmla="*/ 23 h 413"/>
                  <a:gd name="T58" fmla="*/ 8 w 522"/>
                  <a:gd name="T59" fmla="*/ 25 h 413"/>
                  <a:gd name="T60" fmla="*/ 11 w 522"/>
                  <a:gd name="T61" fmla="*/ 26 h 413"/>
                  <a:gd name="T62" fmla="*/ 14 w 522"/>
                  <a:gd name="T63" fmla="*/ 26 h 4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2"/>
                  <a:gd name="T97" fmla="*/ 0 h 413"/>
                  <a:gd name="T98" fmla="*/ 522 w 522"/>
                  <a:gd name="T99" fmla="*/ 413 h 4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2" h="413">
                    <a:moveTo>
                      <a:pt x="262" y="413"/>
                    </a:moveTo>
                    <a:lnTo>
                      <a:pt x="288" y="412"/>
                    </a:lnTo>
                    <a:lnTo>
                      <a:pt x="315" y="409"/>
                    </a:lnTo>
                    <a:lnTo>
                      <a:pt x="339" y="404"/>
                    </a:lnTo>
                    <a:lnTo>
                      <a:pt x="363" y="397"/>
                    </a:lnTo>
                    <a:lnTo>
                      <a:pt x="386" y="388"/>
                    </a:lnTo>
                    <a:lnTo>
                      <a:pt x="407" y="378"/>
                    </a:lnTo>
                    <a:lnTo>
                      <a:pt x="428" y="366"/>
                    </a:lnTo>
                    <a:lnTo>
                      <a:pt x="446" y="352"/>
                    </a:lnTo>
                    <a:lnTo>
                      <a:pt x="462" y="339"/>
                    </a:lnTo>
                    <a:lnTo>
                      <a:pt x="477" y="322"/>
                    </a:lnTo>
                    <a:lnTo>
                      <a:pt x="491" y="305"/>
                    </a:lnTo>
                    <a:lnTo>
                      <a:pt x="502" y="287"/>
                    </a:lnTo>
                    <a:lnTo>
                      <a:pt x="511" y="268"/>
                    </a:lnTo>
                    <a:lnTo>
                      <a:pt x="517" y="248"/>
                    </a:lnTo>
                    <a:lnTo>
                      <a:pt x="521" y="228"/>
                    </a:lnTo>
                    <a:lnTo>
                      <a:pt x="522" y="206"/>
                    </a:lnTo>
                    <a:lnTo>
                      <a:pt x="521" y="185"/>
                    </a:lnTo>
                    <a:lnTo>
                      <a:pt x="517" y="165"/>
                    </a:lnTo>
                    <a:lnTo>
                      <a:pt x="511" y="145"/>
                    </a:lnTo>
                    <a:lnTo>
                      <a:pt x="502" y="125"/>
                    </a:lnTo>
                    <a:lnTo>
                      <a:pt x="491" y="108"/>
                    </a:lnTo>
                    <a:lnTo>
                      <a:pt x="477" y="91"/>
                    </a:lnTo>
                    <a:lnTo>
                      <a:pt x="462" y="75"/>
                    </a:lnTo>
                    <a:lnTo>
                      <a:pt x="446" y="60"/>
                    </a:lnTo>
                    <a:lnTo>
                      <a:pt x="428" y="47"/>
                    </a:lnTo>
                    <a:lnTo>
                      <a:pt x="407" y="36"/>
                    </a:lnTo>
                    <a:lnTo>
                      <a:pt x="386" y="25"/>
                    </a:lnTo>
                    <a:lnTo>
                      <a:pt x="363" y="16"/>
                    </a:lnTo>
                    <a:lnTo>
                      <a:pt x="339" y="9"/>
                    </a:lnTo>
                    <a:lnTo>
                      <a:pt x="315" y="4"/>
                    </a:lnTo>
                    <a:lnTo>
                      <a:pt x="288" y="1"/>
                    </a:lnTo>
                    <a:lnTo>
                      <a:pt x="262" y="0"/>
                    </a:lnTo>
                    <a:lnTo>
                      <a:pt x="235" y="1"/>
                    </a:lnTo>
                    <a:lnTo>
                      <a:pt x="209" y="4"/>
                    </a:lnTo>
                    <a:lnTo>
                      <a:pt x="185" y="9"/>
                    </a:lnTo>
                    <a:lnTo>
                      <a:pt x="160" y="16"/>
                    </a:lnTo>
                    <a:lnTo>
                      <a:pt x="137" y="25"/>
                    </a:lnTo>
                    <a:lnTo>
                      <a:pt x="115" y="36"/>
                    </a:lnTo>
                    <a:lnTo>
                      <a:pt x="96" y="47"/>
                    </a:lnTo>
                    <a:lnTo>
                      <a:pt x="77" y="60"/>
                    </a:lnTo>
                    <a:lnTo>
                      <a:pt x="60" y="75"/>
                    </a:lnTo>
                    <a:lnTo>
                      <a:pt x="45" y="91"/>
                    </a:lnTo>
                    <a:lnTo>
                      <a:pt x="31" y="108"/>
                    </a:lnTo>
                    <a:lnTo>
                      <a:pt x="21" y="125"/>
                    </a:lnTo>
                    <a:lnTo>
                      <a:pt x="12" y="145"/>
                    </a:lnTo>
                    <a:lnTo>
                      <a:pt x="6" y="165"/>
                    </a:lnTo>
                    <a:lnTo>
                      <a:pt x="1" y="185"/>
                    </a:lnTo>
                    <a:lnTo>
                      <a:pt x="0" y="206"/>
                    </a:lnTo>
                    <a:lnTo>
                      <a:pt x="1" y="228"/>
                    </a:lnTo>
                    <a:lnTo>
                      <a:pt x="6" y="248"/>
                    </a:lnTo>
                    <a:lnTo>
                      <a:pt x="12" y="268"/>
                    </a:lnTo>
                    <a:lnTo>
                      <a:pt x="21" y="287"/>
                    </a:lnTo>
                    <a:lnTo>
                      <a:pt x="31" y="305"/>
                    </a:lnTo>
                    <a:lnTo>
                      <a:pt x="45" y="322"/>
                    </a:lnTo>
                    <a:lnTo>
                      <a:pt x="60" y="339"/>
                    </a:lnTo>
                    <a:lnTo>
                      <a:pt x="77" y="352"/>
                    </a:lnTo>
                    <a:lnTo>
                      <a:pt x="96" y="366"/>
                    </a:lnTo>
                    <a:lnTo>
                      <a:pt x="115" y="378"/>
                    </a:lnTo>
                    <a:lnTo>
                      <a:pt x="137" y="388"/>
                    </a:lnTo>
                    <a:lnTo>
                      <a:pt x="160" y="397"/>
                    </a:lnTo>
                    <a:lnTo>
                      <a:pt x="185" y="404"/>
                    </a:lnTo>
                    <a:lnTo>
                      <a:pt x="209" y="409"/>
                    </a:lnTo>
                    <a:lnTo>
                      <a:pt x="235" y="412"/>
                    </a:lnTo>
                    <a:lnTo>
                      <a:pt x="262" y="413"/>
                    </a:lnTo>
                    <a:close/>
                  </a:path>
                </a:pathLst>
              </a:custGeom>
              <a:solidFill>
                <a:srgbClr val="E2ED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77"/>
              <p:cNvSpPr>
                <a:spLocks/>
              </p:cNvSpPr>
              <p:nvPr/>
            </p:nvSpPr>
            <p:spPr bwMode="auto">
              <a:xfrm>
                <a:off x="2622" y="1741"/>
                <a:ext cx="256" cy="202"/>
              </a:xfrm>
              <a:custGeom>
                <a:avLst/>
                <a:gdLst>
                  <a:gd name="T0" fmla="*/ 18 w 511"/>
                  <a:gd name="T1" fmla="*/ 25 h 406"/>
                  <a:gd name="T2" fmla="*/ 21 w 511"/>
                  <a:gd name="T3" fmla="*/ 24 h 406"/>
                  <a:gd name="T4" fmla="*/ 24 w 511"/>
                  <a:gd name="T5" fmla="*/ 23 h 406"/>
                  <a:gd name="T6" fmla="*/ 27 w 511"/>
                  <a:gd name="T7" fmla="*/ 22 h 406"/>
                  <a:gd name="T8" fmla="*/ 29 w 511"/>
                  <a:gd name="T9" fmla="*/ 20 h 406"/>
                  <a:gd name="T10" fmla="*/ 31 w 511"/>
                  <a:gd name="T11" fmla="*/ 18 h 406"/>
                  <a:gd name="T12" fmla="*/ 32 w 511"/>
                  <a:gd name="T13" fmla="*/ 16 h 406"/>
                  <a:gd name="T14" fmla="*/ 32 w 511"/>
                  <a:gd name="T15" fmla="*/ 13 h 406"/>
                  <a:gd name="T16" fmla="*/ 32 w 511"/>
                  <a:gd name="T17" fmla="*/ 11 h 406"/>
                  <a:gd name="T18" fmla="*/ 32 w 511"/>
                  <a:gd name="T19" fmla="*/ 8 h 406"/>
                  <a:gd name="T20" fmla="*/ 31 w 511"/>
                  <a:gd name="T21" fmla="*/ 6 h 406"/>
                  <a:gd name="T22" fmla="*/ 29 w 511"/>
                  <a:gd name="T23" fmla="*/ 4 h 406"/>
                  <a:gd name="T24" fmla="*/ 27 w 511"/>
                  <a:gd name="T25" fmla="*/ 2 h 406"/>
                  <a:gd name="T26" fmla="*/ 24 w 511"/>
                  <a:gd name="T27" fmla="*/ 1 h 406"/>
                  <a:gd name="T28" fmla="*/ 21 w 511"/>
                  <a:gd name="T29" fmla="*/ 0 h 406"/>
                  <a:gd name="T30" fmla="*/ 18 w 511"/>
                  <a:gd name="T31" fmla="*/ 0 h 406"/>
                  <a:gd name="T32" fmla="*/ 15 w 511"/>
                  <a:gd name="T33" fmla="*/ 0 h 406"/>
                  <a:gd name="T34" fmla="*/ 12 w 511"/>
                  <a:gd name="T35" fmla="*/ 0 h 406"/>
                  <a:gd name="T36" fmla="*/ 9 w 511"/>
                  <a:gd name="T37" fmla="*/ 1 h 406"/>
                  <a:gd name="T38" fmla="*/ 6 w 511"/>
                  <a:gd name="T39" fmla="*/ 2 h 406"/>
                  <a:gd name="T40" fmla="*/ 4 w 511"/>
                  <a:gd name="T41" fmla="*/ 4 h 406"/>
                  <a:gd name="T42" fmla="*/ 2 w 511"/>
                  <a:gd name="T43" fmla="*/ 6 h 406"/>
                  <a:gd name="T44" fmla="*/ 1 w 511"/>
                  <a:gd name="T45" fmla="*/ 8 h 406"/>
                  <a:gd name="T46" fmla="*/ 1 w 511"/>
                  <a:gd name="T47" fmla="*/ 11 h 406"/>
                  <a:gd name="T48" fmla="*/ 1 w 511"/>
                  <a:gd name="T49" fmla="*/ 13 h 406"/>
                  <a:gd name="T50" fmla="*/ 1 w 511"/>
                  <a:gd name="T51" fmla="*/ 16 h 406"/>
                  <a:gd name="T52" fmla="*/ 2 w 511"/>
                  <a:gd name="T53" fmla="*/ 18 h 406"/>
                  <a:gd name="T54" fmla="*/ 4 w 511"/>
                  <a:gd name="T55" fmla="*/ 20 h 406"/>
                  <a:gd name="T56" fmla="*/ 6 w 511"/>
                  <a:gd name="T57" fmla="*/ 22 h 406"/>
                  <a:gd name="T58" fmla="*/ 9 w 511"/>
                  <a:gd name="T59" fmla="*/ 23 h 406"/>
                  <a:gd name="T60" fmla="*/ 12 w 511"/>
                  <a:gd name="T61" fmla="*/ 24 h 406"/>
                  <a:gd name="T62" fmla="*/ 15 w 511"/>
                  <a:gd name="T63" fmla="*/ 25 h 4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1"/>
                  <a:gd name="T97" fmla="*/ 0 h 406"/>
                  <a:gd name="T98" fmla="*/ 511 w 511"/>
                  <a:gd name="T99" fmla="*/ 406 h 4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1" h="406">
                    <a:moveTo>
                      <a:pt x="256" y="406"/>
                    </a:moveTo>
                    <a:lnTo>
                      <a:pt x="282" y="405"/>
                    </a:lnTo>
                    <a:lnTo>
                      <a:pt x="308" y="401"/>
                    </a:lnTo>
                    <a:lnTo>
                      <a:pt x="332" y="397"/>
                    </a:lnTo>
                    <a:lnTo>
                      <a:pt x="355" y="390"/>
                    </a:lnTo>
                    <a:lnTo>
                      <a:pt x="378" y="382"/>
                    </a:lnTo>
                    <a:lnTo>
                      <a:pt x="399" y="371"/>
                    </a:lnTo>
                    <a:lnTo>
                      <a:pt x="418" y="360"/>
                    </a:lnTo>
                    <a:lnTo>
                      <a:pt x="437" y="347"/>
                    </a:lnTo>
                    <a:lnTo>
                      <a:pt x="453" y="332"/>
                    </a:lnTo>
                    <a:lnTo>
                      <a:pt x="468" y="317"/>
                    </a:lnTo>
                    <a:lnTo>
                      <a:pt x="481" y="300"/>
                    </a:lnTo>
                    <a:lnTo>
                      <a:pt x="491" y="283"/>
                    </a:lnTo>
                    <a:lnTo>
                      <a:pt x="499" y="264"/>
                    </a:lnTo>
                    <a:lnTo>
                      <a:pt x="506" y="245"/>
                    </a:lnTo>
                    <a:lnTo>
                      <a:pt x="509" y="224"/>
                    </a:lnTo>
                    <a:lnTo>
                      <a:pt x="511" y="203"/>
                    </a:lnTo>
                    <a:lnTo>
                      <a:pt x="509" y="182"/>
                    </a:lnTo>
                    <a:lnTo>
                      <a:pt x="506" y="163"/>
                    </a:lnTo>
                    <a:lnTo>
                      <a:pt x="499" y="143"/>
                    </a:lnTo>
                    <a:lnTo>
                      <a:pt x="491" y="125"/>
                    </a:lnTo>
                    <a:lnTo>
                      <a:pt x="481" y="106"/>
                    </a:lnTo>
                    <a:lnTo>
                      <a:pt x="468" y="90"/>
                    </a:lnTo>
                    <a:lnTo>
                      <a:pt x="453" y="74"/>
                    </a:lnTo>
                    <a:lnTo>
                      <a:pt x="437" y="60"/>
                    </a:lnTo>
                    <a:lnTo>
                      <a:pt x="418" y="46"/>
                    </a:lnTo>
                    <a:lnTo>
                      <a:pt x="399" y="35"/>
                    </a:lnTo>
                    <a:lnTo>
                      <a:pt x="378" y="25"/>
                    </a:lnTo>
                    <a:lnTo>
                      <a:pt x="355" y="16"/>
                    </a:lnTo>
                    <a:lnTo>
                      <a:pt x="332" y="10"/>
                    </a:lnTo>
                    <a:lnTo>
                      <a:pt x="308" y="5"/>
                    </a:lnTo>
                    <a:lnTo>
                      <a:pt x="282" y="1"/>
                    </a:lnTo>
                    <a:lnTo>
                      <a:pt x="256" y="0"/>
                    </a:lnTo>
                    <a:lnTo>
                      <a:pt x="229" y="1"/>
                    </a:lnTo>
                    <a:lnTo>
                      <a:pt x="204" y="5"/>
                    </a:lnTo>
                    <a:lnTo>
                      <a:pt x="180" y="10"/>
                    </a:lnTo>
                    <a:lnTo>
                      <a:pt x="156" y="16"/>
                    </a:lnTo>
                    <a:lnTo>
                      <a:pt x="134" y="25"/>
                    </a:lnTo>
                    <a:lnTo>
                      <a:pt x="113" y="35"/>
                    </a:lnTo>
                    <a:lnTo>
                      <a:pt x="93" y="46"/>
                    </a:lnTo>
                    <a:lnTo>
                      <a:pt x="75" y="60"/>
                    </a:lnTo>
                    <a:lnTo>
                      <a:pt x="59" y="74"/>
                    </a:lnTo>
                    <a:lnTo>
                      <a:pt x="44" y="90"/>
                    </a:lnTo>
                    <a:lnTo>
                      <a:pt x="31" y="106"/>
                    </a:lnTo>
                    <a:lnTo>
                      <a:pt x="20" y="125"/>
                    </a:lnTo>
                    <a:lnTo>
                      <a:pt x="11" y="143"/>
                    </a:lnTo>
                    <a:lnTo>
                      <a:pt x="5" y="163"/>
                    </a:lnTo>
                    <a:lnTo>
                      <a:pt x="1" y="182"/>
                    </a:lnTo>
                    <a:lnTo>
                      <a:pt x="0" y="203"/>
                    </a:lnTo>
                    <a:lnTo>
                      <a:pt x="1" y="224"/>
                    </a:lnTo>
                    <a:lnTo>
                      <a:pt x="5" y="245"/>
                    </a:lnTo>
                    <a:lnTo>
                      <a:pt x="11" y="264"/>
                    </a:lnTo>
                    <a:lnTo>
                      <a:pt x="20" y="283"/>
                    </a:lnTo>
                    <a:lnTo>
                      <a:pt x="31" y="300"/>
                    </a:lnTo>
                    <a:lnTo>
                      <a:pt x="44" y="317"/>
                    </a:lnTo>
                    <a:lnTo>
                      <a:pt x="59" y="332"/>
                    </a:lnTo>
                    <a:lnTo>
                      <a:pt x="75" y="347"/>
                    </a:lnTo>
                    <a:lnTo>
                      <a:pt x="93" y="360"/>
                    </a:lnTo>
                    <a:lnTo>
                      <a:pt x="113" y="371"/>
                    </a:lnTo>
                    <a:lnTo>
                      <a:pt x="134" y="382"/>
                    </a:lnTo>
                    <a:lnTo>
                      <a:pt x="156" y="390"/>
                    </a:lnTo>
                    <a:lnTo>
                      <a:pt x="180" y="397"/>
                    </a:lnTo>
                    <a:lnTo>
                      <a:pt x="204" y="401"/>
                    </a:lnTo>
                    <a:lnTo>
                      <a:pt x="229" y="405"/>
                    </a:lnTo>
                    <a:lnTo>
                      <a:pt x="256" y="406"/>
                    </a:lnTo>
                    <a:close/>
                  </a:path>
                </a:pathLst>
              </a:custGeom>
              <a:solidFill>
                <a:srgbClr val="EAF2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78"/>
              <p:cNvSpPr>
                <a:spLocks/>
              </p:cNvSpPr>
              <p:nvPr/>
            </p:nvSpPr>
            <p:spPr bwMode="auto">
              <a:xfrm>
                <a:off x="2625" y="1743"/>
                <a:ext cx="250" cy="199"/>
              </a:xfrm>
              <a:custGeom>
                <a:avLst/>
                <a:gdLst>
                  <a:gd name="T0" fmla="*/ 17 w 501"/>
                  <a:gd name="T1" fmla="*/ 25 h 397"/>
                  <a:gd name="T2" fmla="*/ 20 w 501"/>
                  <a:gd name="T3" fmla="*/ 25 h 397"/>
                  <a:gd name="T4" fmla="*/ 23 w 501"/>
                  <a:gd name="T5" fmla="*/ 24 h 397"/>
                  <a:gd name="T6" fmla="*/ 25 w 501"/>
                  <a:gd name="T7" fmla="*/ 22 h 397"/>
                  <a:gd name="T8" fmla="*/ 27 w 501"/>
                  <a:gd name="T9" fmla="*/ 21 h 397"/>
                  <a:gd name="T10" fmla="*/ 29 w 501"/>
                  <a:gd name="T11" fmla="*/ 19 h 397"/>
                  <a:gd name="T12" fmla="*/ 30 w 501"/>
                  <a:gd name="T13" fmla="*/ 17 h 397"/>
                  <a:gd name="T14" fmla="*/ 31 w 501"/>
                  <a:gd name="T15" fmla="*/ 14 h 397"/>
                  <a:gd name="T16" fmla="*/ 31 w 501"/>
                  <a:gd name="T17" fmla="*/ 12 h 397"/>
                  <a:gd name="T18" fmla="*/ 30 w 501"/>
                  <a:gd name="T19" fmla="*/ 9 h 397"/>
                  <a:gd name="T20" fmla="*/ 29 w 501"/>
                  <a:gd name="T21" fmla="*/ 7 h 397"/>
                  <a:gd name="T22" fmla="*/ 27 w 501"/>
                  <a:gd name="T23" fmla="*/ 5 h 397"/>
                  <a:gd name="T24" fmla="*/ 25 w 501"/>
                  <a:gd name="T25" fmla="*/ 3 h 397"/>
                  <a:gd name="T26" fmla="*/ 23 w 501"/>
                  <a:gd name="T27" fmla="*/ 2 h 397"/>
                  <a:gd name="T28" fmla="*/ 20 w 501"/>
                  <a:gd name="T29" fmla="*/ 1 h 397"/>
                  <a:gd name="T30" fmla="*/ 17 w 501"/>
                  <a:gd name="T31" fmla="*/ 1 h 397"/>
                  <a:gd name="T32" fmla="*/ 14 w 501"/>
                  <a:gd name="T33" fmla="*/ 1 h 397"/>
                  <a:gd name="T34" fmla="*/ 11 w 501"/>
                  <a:gd name="T35" fmla="*/ 1 h 397"/>
                  <a:gd name="T36" fmla="*/ 8 w 501"/>
                  <a:gd name="T37" fmla="*/ 2 h 397"/>
                  <a:gd name="T38" fmla="*/ 5 w 501"/>
                  <a:gd name="T39" fmla="*/ 3 h 397"/>
                  <a:gd name="T40" fmla="*/ 3 w 501"/>
                  <a:gd name="T41" fmla="*/ 5 h 397"/>
                  <a:gd name="T42" fmla="*/ 1 w 501"/>
                  <a:gd name="T43" fmla="*/ 7 h 397"/>
                  <a:gd name="T44" fmla="*/ 0 w 501"/>
                  <a:gd name="T45" fmla="*/ 9 h 397"/>
                  <a:gd name="T46" fmla="*/ 0 w 501"/>
                  <a:gd name="T47" fmla="*/ 12 h 397"/>
                  <a:gd name="T48" fmla="*/ 0 w 501"/>
                  <a:gd name="T49" fmla="*/ 14 h 397"/>
                  <a:gd name="T50" fmla="*/ 0 w 501"/>
                  <a:gd name="T51" fmla="*/ 17 h 397"/>
                  <a:gd name="T52" fmla="*/ 1 w 501"/>
                  <a:gd name="T53" fmla="*/ 19 h 397"/>
                  <a:gd name="T54" fmla="*/ 3 w 501"/>
                  <a:gd name="T55" fmla="*/ 21 h 397"/>
                  <a:gd name="T56" fmla="*/ 5 w 501"/>
                  <a:gd name="T57" fmla="*/ 22 h 397"/>
                  <a:gd name="T58" fmla="*/ 8 w 501"/>
                  <a:gd name="T59" fmla="*/ 24 h 397"/>
                  <a:gd name="T60" fmla="*/ 11 w 501"/>
                  <a:gd name="T61" fmla="*/ 25 h 397"/>
                  <a:gd name="T62" fmla="*/ 14 w 501"/>
                  <a:gd name="T63" fmla="*/ 25 h 3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1"/>
                  <a:gd name="T97" fmla="*/ 0 h 397"/>
                  <a:gd name="T98" fmla="*/ 501 w 501"/>
                  <a:gd name="T99" fmla="*/ 397 h 3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1" h="397">
                    <a:moveTo>
                      <a:pt x="251" y="397"/>
                    </a:moveTo>
                    <a:lnTo>
                      <a:pt x="276" y="396"/>
                    </a:lnTo>
                    <a:lnTo>
                      <a:pt x="301" y="394"/>
                    </a:lnTo>
                    <a:lnTo>
                      <a:pt x="326" y="388"/>
                    </a:lnTo>
                    <a:lnTo>
                      <a:pt x="349" y="381"/>
                    </a:lnTo>
                    <a:lnTo>
                      <a:pt x="371" y="373"/>
                    </a:lnTo>
                    <a:lnTo>
                      <a:pt x="390" y="364"/>
                    </a:lnTo>
                    <a:lnTo>
                      <a:pt x="410" y="352"/>
                    </a:lnTo>
                    <a:lnTo>
                      <a:pt x="428" y="339"/>
                    </a:lnTo>
                    <a:lnTo>
                      <a:pt x="443" y="325"/>
                    </a:lnTo>
                    <a:lnTo>
                      <a:pt x="458" y="310"/>
                    </a:lnTo>
                    <a:lnTo>
                      <a:pt x="471" y="294"/>
                    </a:lnTo>
                    <a:lnTo>
                      <a:pt x="481" y="276"/>
                    </a:lnTo>
                    <a:lnTo>
                      <a:pt x="489" y="258"/>
                    </a:lnTo>
                    <a:lnTo>
                      <a:pt x="496" y="238"/>
                    </a:lnTo>
                    <a:lnTo>
                      <a:pt x="500" y="219"/>
                    </a:lnTo>
                    <a:lnTo>
                      <a:pt x="501" y="198"/>
                    </a:lnTo>
                    <a:lnTo>
                      <a:pt x="500" y="177"/>
                    </a:lnTo>
                    <a:lnTo>
                      <a:pt x="496" y="158"/>
                    </a:lnTo>
                    <a:lnTo>
                      <a:pt x="489" y="139"/>
                    </a:lnTo>
                    <a:lnTo>
                      <a:pt x="481" y="121"/>
                    </a:lnTo>
                    <a:lnTo>
                      <a:pt x="471" y="104"/>
                    </a:lnTo>
                    <a:lnTo>
                      <a:pt x="458" y="87"/>
                    </a:lnTo>
                    <a:lnTo>
                      <a:pt x="443" y="72"/>
                    </a:lnTo>
                    <a:lnTo>
                      <a:pt x="428" y="58"/>
                    </a:lnTo>
                    <a:lnTo>
                      <a:pt x="410" y="45"/>
                    </a:lnTo>
                    <a:lnTo>
                      <a:pt x="390" y="33"/>
                    </a:lnTo>
                    <a:lnTo>
                      <a:pt x="371" y="24"/>
                    </a:lnTo>
                    <a:lnTo>
                      <a:pt x="349" y="16"/>
                    </a:lnTo>
                    <a:lnTo>
                      <a:pt x="326" y="9"/>
                    </a:lnTo>
                    <a:lnTo>
                      <a:pt x="301" y="3"/>
                    </a:lnTo>
                    <a:lnTo>
                      <a:pt x="276" y="1"/>
                    </a:lnTo>
                    <a:lnTo>
                      <a:pt x="251" y="0"/>
                    </a:lnTo>
                    <a:lnTo>
                      <a:pt x="225" y="1"/>
                    </a:lnTo>
                    <a:lnTo>
                      <a:pt x="200" y="3"/>
                    </a:lnTo>
                    <a:lnTo>
                      <a:pt x="176" y="9"/>
                    </a:lnTo>
                    <a:lnTo>
                      <a:pt x="153" y="16"/>
                    </a:lnTo>
                    <a:lnTo>
                      <a:pt x="131" y="24"/>
                    </a:lnTo>
                    <a:lnTo>
                      <a:pt x="110" y="33"/>
                    </a:lnTo>
                    <a:lnTo>
                      <a:pt x="91" y="45"/>
                    </a:lnTo>
                    <a:lnTo>
                      <a:pt x="73" y="58"/>
                    </a:lnTo>
                    <a:lnTo>
                      <a:pt x="57" y="72"/>
                    </a:lnTo>
                    <a:lnTo>
                      <a:pt x="42" y="87"/>
                    </a:lnTo>
                    <a:lnTo>
                      <a:pt x="29" y="104"/>
                    </a:lnTo>
                    <a:lnTo>
                      <a:pt x="19" y="121"/>
                    </a:lnTo>
                    <a:lnTo>
                      <a:pt x="11" y="139"/>
                    </a:lnTo>
                    <a:lnTo>
                      <a:pt x="4" y="158"/>
                    </a:lnTo>
                    <a:lnTo>
                      <a:pt x="1" y="177"/>
                    </a:lnTo>
                    <a:lnTo>
                      <a:pt x="0" y="198"/>
                    </a:lnTo>
                    <a:lnTo>
                      <a:pt x="1" y="219"/>
                    </a:lnTo>
                    <a:lnTo>
                      <a:pt x="4" y="238"/>
                    </a:lnTo>
                    <a:lnTo>
                      <a:pt x="11" y="258"/>
                    </a:lnTo>
                    <a:lnTo>
                      <a:pt x="19" y="276"/>
                    </a:lnTo>
                    <a:lnTo>
                      <a:pt x="29" y="294"/>
                    </a:lnTo>
                    <a:lnTo>
                      <a:pt x="42" y="310"/>
                    </a:lnTo>
                    <a:lnTo>
                      <a:pt x="57" y="325"/>
                    </a:lnTo>
                    <a:lnTo>
                      <a:pt x="73" y="339"/>
                    </a:lnTo>
                    <a:lnTo>
                      <a:pt x="91" y="352"/>
                    </a:lnTo>
                    <a:lnTo>
                      <a:pt x="110" y="364"/>
                    </a:lnTo>
                    <a:lnTo>
                      <a:pt x="131" y="373"/>
                    </a:lnTo>
                    <a:lnTo>
                      <a:pt x="153" y="381"/>
                    </a:lnTo>
                    <a:lnTo>
                      <a:pt x="176" y="388"/>
                    </a:lnTo>
                    <a:lnTo>
                      <a:pt x="200" y="394"/>
                    </a:lnTo>
                    <a:lnTo>
                      <a:pt x="225" y="396"/>
                    </a:lnTo>
                    <a:lnTo>
                      <a:pt x="251" y="397"/>
                    </a:lnTo>
                    <a:close/>
                  </a:path>
                </a:pathLst>
              </a:custGeom>
              <a:solidFill>
                <a:srgbClr val="EFF7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79"/>
              <p:cNvSpPr>
                <a:spLocks/>
              </p:cNvSpPr>
              <p:nvPr/>
            </p:nvSpPr>
            <p:spPr bwMode="auto">
              <a:xfrm>
                <a:off x="2627" y="1745"/>
                <a:ext cx="246" cy="194"/>
              </a:xfrm>
              <a:custGeom>
                <a:avLst/>
                <a:gdLst>
                  <a:gd name="T0" fmla="*/ 17 w 492"/>
                  <a:gd name="T1" fmla="*/ 24 h 388"/>
                  <a:gd name="T2" fmla="*/ 20 w 492"/>
                  <a:gd name="T3" fmla="*/ 24 h 388"/>
                  <a:gd name="T4" fmla="*/ 23 w 492"/>
                  <a:gd name="T5" fmla="*/ 23 h 388"/>
                  <a:gd name="T6" fmla="*/ 26 w 492"/>
                  <a:gd name="T7" fmla="*/ 22 h 388"/>
                  <a:gd name="T8" fmla="*/ 28 w 492"/>
                  <a:gd name="T9" fmla="*/ 20 h 388"/>
                  <a:gd name="T10" fmla="*/ 29 w 492"/>
                  <a:gd name="T11" fmla="*/ 18 h 388"/>
                  <a:gd name="T12" fmla="*/ 31 w 492"/>
                  <a:gd name="T13" fmla="*/ 15 h 388"/>
                  <a:gd name="T14" fmla="*/ 31 w 492"/>
                  <a:gd name="T15" fmla="*/ 13 h 388"/>
                  <a:gd name="T16" fmla="*/ 31 w 492"/>
                  <a:gd name="T17" fmla="*/ 11 h 388"/>
                  <a:gd name="T18" fmla="*/ 31 w 492"/>
                  <a:gd name="T19" fmla="*/ 9 h 388"/>
                  <a:gd name="T20" fmla="*/ 29 w 492"/>
                  <a:gd name="T21" fmla="*/ 6 h 388"/>
                  <a:gd name="T22" fmla="*/ 28 w 492"/>
                  <a:gd name="T23" fmla="*/ 5 h 388"/>
                  <a:gd name="T24" fmla="*/ 26 w 492"/>
                  <a:gd name="T25" fmla="*/ 3 h 388"/>
                  <a:gd name="T26" fmla="*/ 23 w 492"/>
                  <a:gd name="T27" fmla="*/ 2 h 388"/>
                  <a:gd name="T28" fmla="*/ 20 w 492"/>
                  <a:gd name="T29" fmla="*/ 1 h 388"/>
                  <a:gd name="T30" fmla="*/ 17 w 492"/>
                  <a:gd name="T31" fmla="*/ 1 h 388"/>
                  <a:gd name="T32" fmla="*/ 14 w 492"/>
                  <a:gd name="T33" fmla="*/ 1 h 388"/>
                  <a:gd name="T34" fmla="*/ 11 w 492"/>
                  <a:gd name="T35" fmla="*/ 1 h 388"/>
                  <a:gd name="T36" fmla="*/ 9 w 492"/>
                  <a:gd name="T37" fmla="*/ 2 h 388"/>
                  <a:gd name="T38" fmla="*/ 6 w 492"/>
                  <a:gd name="T39" fmla="*/ 3 h 388"/>
                  <a:gd name="T40" fmla="*/ 4 w 492"/>
                  <a:gd name="T41" fmla="*/ 5 h 388"/>
                  <a:gd name="T42" fmla="*/ 2 w 492"/>
                  <a:gd name="T43" fmla="*/ 6 h 388"/>
                  <a:gd name="T44" fmla="*/ 1 w 492"/>
                  <a:gd name="T45" fmla="*/ 9 h 388"/>
                  <a:gd name="T46" fmla="*/ 1 w 492"/>
                  <a:gd name="T47" fmla="*/ 11 h 388"/>
                  <a:gd name="T48" fmla="*/ 1 w 492"/>
                  <a:gd name="T49" fmla="*/ 13 h 388"/>
                  <a:gd name="T50" fmla="*/ 1 w 492"/>
                  <a:gd name="T51" fmla="*/ 15 h 388"/>
                  <a:gd name="T52" fmla="*/ 2 w 492"/>
                  <a:gd name="T53" fmla="*/ 18 h 388"/>
                  <a:gd name="T54" fmla="*/ 4 w 492"/>
                  <a:gd name="T55" fmla="*/ 20 h 388"/>
                  <a:gd name="T56" fmla="*/ 6 w 492"/>
                  <a:gd name="T57" fmla="*/ 22 h 388"/>
                  <a:gd name="T58" fmla="*/ 9 w 492"/>
                  <a:gd name="T59" fmla="*/ 23 h 388"/>
                  <a:gd name="T60" fmla="*/ 11 w 492"/>
                  <a:gd name="T61" fmla="*/ 24 h 388"/>
                  <a:gd name="T62" fmla="*/ 14 w 492"/>
                  <a:gd name="T63" fmla="*/ 24 h 3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92"/>
                  <a:gd name="T97" fmla="*/ 0 h 388"/>
                  <a:gd name="T98" fmla="*/ 492 w 492"/>
                  <a:gd name="T99" fmla="*/ 388 h 3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92" h="388">
                    <a:moveTo>
                      <a:pt x="247" y="388"/>
                    </a:moveTo>
                    <a:lnTo>
                      <a:pt x="272" y="387"/>
                    </a:lnTo>
                    <a:lnTo>
                      <a:pt x="296" y="384"/>
                    </a:lnTo>
                    <a:lnTo>
                      <a:pt x="319" y="379"/>
                    </a:lnTo>
                    <a:lnTo>
                      <a:pt x="342" y="373"/>
                    </a:lnTo>
                    <a:lnTo>
                      <a:pt x="364" y="365"/>
                    </a:lnTo>
                    <a:lnTo>
                      <a:pt x="384" y="354"/>
                    </a:lnTo>
                    <a:lnTo>
                      <a:pt x="404" y="344"/>
                    </a:lnTo>
                    <a:lnTo>
                      <a:pt x="421" y="331"/>
                    </a:lnTo>
                    <a:lnTo>
                      <a:pt x="436" y="317"/>
                    </a:lnTo>
                    <a:lnTo>
                      <a:pt x="451" y="302"/>
                    </a:lnTo>
                    <a:lnTo>
                      <a:pt x="462" y="286"/>
                    </a:lnTo>
                    <a:lnTo>
                      <a:pt x="473" y="269"/>
                    </a:lnTo>
                    <a:lnTo>
                      <a:pt x="481" y="252"/>
                    </a:lnTo>
                    <a:lnTo>
                      <a:pt x="488" y="232"/>
                    </a:lnTo>
                    <a:lnTo>
                      <a:pt x="491" y="213"/>
                    </a:lnTo>
                    <a:lnTo>
                      <a:pt x="492" y="193"/>
                    </a:lnTo>
                    <a:lnTo>
                      <a:pt x="491" y="173"/>
                    </a:lnTo>
                    <a:lnTo>
                      <a:pt x="488" y="154"/>
                    </a:lnTo>
                    <a:lnTo>
                      <a:pt x="481" y="135"/>
                    </a:lnTo>
                    <a:lnTo>
                      <a:pt x="473" y="118"/>
                    </a:lnTo>
                    <a:lnTo>
                      <a:pt x="462" y="101"/>
                    </a:lnTo>
                    <a:lnTo>
                      <a:pt x="451" y="85"/>
                    </a:lnTo>
                    <a:lnTo>
                      <a:pt x="436" y="70"/>
                    </a:lnTo>
                    <a:lnTo>
                      <a:pt x="421" y="56"/>
                    </a:lnTo>
                    <a:lnTo>
                      <a:pt x="404" y="43"/>
                    </a:lnTo>
                    <a:lnTo>
                      <a:pt x="384" y="33"/>
                    </a:lnTo>
                    <a:lnTo>
                      <a:pt x="364" y="23"/>
                    </a:lnTo>
                    <a:lnTo>
                      <a:pt x="342" y="15"/>
                    </a:lnTo>
                    <a:lnTo>
                      <a:pt x="319" y="9"/>
                    </a:lnTo>
                    <a:lnTo>
                      <a:pt x="296" y="3"/>
                    </a:lnTo>
                    <a:lnTo>
                      <a:pt x="272" y="1"/>
                    </a:lnTo>
                    <a:lnTo>
                      <a:pt x="247" y="0"/>
                    </a:lnTo>
                    <a:lnTo>
                      <a:pt x="221" y="1"/>
                    </a:lnTo>
                    <a:lnTo>
                      <a:pt x="197" y="3"/>
                    </a:lnTo>
                    <a:lnTo>
                      <a:pt x="173" y="9"/>
                    </a:lnTo>
                    <a:lnTo>
                      <a:pt x="151" y="15"/>
                    </a:lnTo>
                    <a:lnTo>
                      <a:pt x="129" y="23"/>
                    </a:lnTo>
                    <a:lnTo>
                      <a:pt x="108" y="33"/>
                    </a:lnTo>
                    <a:lnTo>
                      <a:pt x="90" y="43"/>
                    </a:lnTo>
                    <a:lnTo>
                      <a:pt x="73" y="56"/>
                    </a:lnTo>
                    <a:lnTo>
                      <a:pt x="57" y="70"/>
                    </a:lnTo>
                    <a:lnTo>
                      <a:pt x="43" y="85"/>
                    </a:lnTo>
                    <a:lnTo>
                      <a:pt x="30" y="101"/>
                    </a:lnTo>
                    <a:lnTo>
                      <a:pt x="20" y="118"/>
                    </a:lnTo>
                    <a:lnTo>
                      <a:pt x="12" y="135"/>
                    </a:lnTo>
                    <a:lnTo>
                      <a:pt x="5" y="154"/>
                    </a:lnTo>
                    <a:lnTo>
                      <a:pt x="1" y="173"/>
                    </a:lnTo>
                    <a:lnTo>
                      <a:pt x="0" y="193"/>
                    </a:lnTo>
                    <a:lnTo>
                      <a:pt x="1" y="213"/>
                    </a:lnTo>
                    <a:lnTo>
                      <a:pt x="5" y="232"/>
                    </a:lnTo>
                    <a:lnTo>
                      <a:pt x="12" y="252"/>
                    </a:lnTo>
                    <a:lnTo>
                      <a:pt x="20" y="269"/>
                    </a:lnTo>
                    <a:lnTo>
                      <a:pt x="30" y="286"/>
                    </a:lnTo>
                    <a:lnTo>
                      <a:pt x="43" y="302"/>
                    </a:lnTo>
                    <a:lnTo>
                      <a:pt x="57" y="317"/>
                    </a:lnTo>
                    <a:lnTo>
                      <a:pt x="73" y="331"/>
                    </a:lnTo>
                    <a:lnTo>
                      <a:pt x="90" y="344"/>
                    </a:lnTo>
                    <a:lnTo>
                      <a:pt x="108" y="354"/>
                    </a:lnTo>
                    <a:lnTo>
                      <a:pt x="129" y="365"/>
                    </a:lnTo>
                    <a:lnTo>
                      <a:pt x="151" y="373"/>
                    </a:lnTo>
                    <a:lnTo>
                      <a:pt x="173" y="379"/>
                    </a:lnTo>
                    <a:lnTo>
                      <a:pt x="197" y="384"/>
                    </a:lnTo>
                    <a:lnTo>
                      <a:pt x="221" y="387"/>
                    </a:lnTo>
                    <a:lnTo>
                      <a:pt x="247" y="388"/>
                    </a:lnTo>
                    <a:close/>
                  </a:path>
                </a:pathLst>
              </a:custGeom>
              <a:solidFill>
                <a:srgbClr val="F9FC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80"/>
              <p:cNvSpPr>
                <a:spLocks/>
              </p:cNvSpPr>
              <p:nvPr/>
            </p:nvSpPr>
            <p:spPr bwMode="auto">
              <a:xfrm>
                <a:off x="2630" y="1747"/>
                <a:ext cx="240" cy="191"/>
              </a:xfrm>
              <a:custGeom>
                <a:avLst/>
                <a:gdLst>
                  <a:gd name="T0" fmla="*/ 16 w 481"/>
                  <a:gd name="T1" fmla="*/ 24 h 381"/>
                  <a:gd name="T2" fmla="*/ 19 w 481"/>
                  <a:gd name="T3" fmla="*/ 24 h 381"/>
                  <a:gd name="T4" fmla="*/ 22 w 481"/>
                  <a:gd name="T5" fmla="*/ 23 h 381"/>
                  <a:gd name="T6" fmla="*/ 24 w 481"/>
                  <a:gd name="T7" fmla="*/ 22 h 381"/>
                  <a:gd name="T8" fmla="*/ 26 w 481"/>
                  <a:gd name="T9" fmla="*/ 20 h 381"/>
                  <a:gd name="T10" fmla="*/ 28 w 481"/>
                  <a:gd name="T11" fmla="*/ 18 h 381"/>
                  <a:gd name="T12" fmla="*/ 29 w 481"/>
                  <a:gd name="T13" fmla="*/ 16 h 381"/>
                  <a:gd name="T14" fmla="*/ 29 w 481"/>
                  <a:gd name="T15" fmla="*/ 14 h 381"/>
                  <a:gd name="T16" fmla="*/ 29 w 481"/>
                  <a:gd name="T17" fmla="*/ 11 h 381"/>
                  <a:gd name="T18" fmla="*/ 29 w 481"/>
                  <a:gd name="T19" fmla="*/ 9 h 381"/>
                  <a:gd name="T20" fmla="*/ 28 w 481"/>
                  <a:gd name="T21" fmla="*/ 7 h 381"/>
                  <a:gd name="T22" fmla="*/ 26 w 481"/>
                  <a:gd name="T23" fmla="*/ 5 h 381"/>
                  <a:gd name="T24" fmla="*/ 24 w 481"/>
                  <a:gd name="T25" fmla="*/ 3 h 381"/>
                  <a:gd name="T26" fmla="*/ 22 w 481"/>
                  <a:gd name="T27" fmla="*/ 2 h 381"/>
                  <a:gd name="T28" fmla="*/ 19 w 481"/>
                  <a:gd name="T29" fmla="*/ 1 h 381"/>
                  <a:gd name="T30" fmla="*/ 16 w 481"/>
                  <a:gd name="T31" fmla="*/ 1 h 381"/>
                  <a:gd name="T32" fmla="*/ 13 w 481"/>
                  <a:gd name="T33" fmla="*/ 1 h 381"/>
                  <a:gd name="T34" fmla="*/ 10 w 481"/>
                  <a:gd name="T35" fmla="*/ 1 h 381"/>
                  <a:gd name="T36" fmla="*/ 7 w 481"/>
                  <a:gd name="T37" fmla="*/ 2 h 381"/>
                  <a:gd name="T38" fmla="*/ 5 w 481"/>
                  <a:gd name="T39" fmla="*/ 3 h 381"/>
                  <a:gd name="T40" fmla="*/ 3 w 481"/>
                  <a:gd name="T41" fmla="*/ 5 h 381"/>
                  <a:gd name="T42" fmla="*/ 1 w 481"/>
                  <a:gd name="T43" fmla="*/ 7 h 381"/>
                  <a:gd name="T44" fmla="*/ 0 w 481"/>
                  <a:gd name="T45" fmla="*/ 9 h 381"/>
                  <a:gd name="T46" fmla="*/ 0 w 481"/>
                  <a:gd name="T47" fmla="*/ 11 h 381"/>
                  <a:gd name="T48" fmla="*/ 0 w 481"/>
                  <a:gd name="T49" fmla="*/ 14 h 381"/>
                  <a:gd name="T50" fmla="*/ 0 w 481"/>
                  <a:gd name="T51" fmla="*/ 16 h 381"/>
                  <a:gd name="T52" fmla="*/ 1 w 481"/>
                  <a:gd name="T53" fmla="*/ 18 h 381"/>
                  <a:gd name="T54" fmla="*/ 3 w 481"/>
                  <a:gd name="T55" fmla="*/ 20 h 381"/>
                  <a:gd name="T56" fmla="*/ 5 w 481"/>
                  <a:gd name="T57" fmla="*/ 22 h 381"/>
                  <a:gd name="T58" fmla="*/ 7 w 481"/>
                  <a:gd name="T59" fmla="*/ 23 h 381"/>
                  <a:gd name="T60" fmla="*/ 10 w 481"/>
                  <a:gd name="T61" fmla="*/ 24 h 381"/>
                  <a:gd name="T62" fmla="*/ 13 w 481"/>
                  <a:gd name="T63" fmla="*/ 24 h 3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81"/>
                  <a:gd name="T97" fmla="*/ 0 h 381"/>
                  <a:gd name="T98" fmla="*/ 481 w 481"/>
                  <a:gd name="T99" fmla="*/ 381 h 3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81" h="381">
                    <a:moveTo>
                      <a:pt x="241" y="381"/>
                    </a:moveTo>
                    <a:lnTo>
                      <a:pt x="265" y="380"/>
                    </a:lnTo>
                    <a:lnTo>
                      <a:pt x="289" y="378"/>
                    </a:lnTo>
                    <a:lnTo>
                      <a:pt x="312" y="373"/>
                    </a:lnTo>
                    <a:lnTo>
                      <a:pt x="334" y="366"/>
                    </a:lnTo>
                    <a:lnTo>
                      <a:pt x="355" y="358"/>
                    </a:lnTo>
                    <a:lnTo>
                      <a:pt x="374" y="349"/>
                    </a:lnTo>
                    <a:lnTo>
                      <a:pt x="393" y="338"/>
                    </a:lnTo>
                    <a:lnTo>
                      <a:pt x="410" y="325"/>
                    </a:lnTo>
                    <a:lnTo>
                      <a:pt x="426" y="312"/>
                    </a:lnTo>
                    <a:lnTo>
                      <a:pt x="440" y="297"/>
                    </a:lnTo>
                    <a:lnTo>
                      <a:pt x="452" y="281"/>
                    </a:lnTo>
                    <a:lnTo>
                      <a:pt x="462" y="265"/>
                    </a:lnTo>
                    <a:lnTo>
                      <a:pt x="470" y="247"/>
                    </a:lnTo>
                    <a:lnTo>
                      <a:pt x="476" y="229"/>
                    </a:lnTo>
                    <a:lnTo>
                      <a:pt x="479" y="210"/>
                    </a:lnTo>
                    <a:lnTo>
                      <a:pt x="481" y="190"/>
                    </a:lnTo>
                    <a:lnTo>
                      <a:pt x="479" y="170"/>
                    </a:lnTo>
                    <a:lnTo>
                      <a:pt x="476" y="152"/>
                    </a:lnTo>
                    <a:lnTo>
                      <a:pt x="470" y="134"/>
                    </a:lnTo>
                    <a:lnTo>
                      <a:pt x="462" y="116"/>
                    </a:lnTo>
                    <a:lnTo>
                      <a:pt x="452" y="99"/>
                    </a:lnTo>
                    <a:lnTo>
                      <a:pt x="440" y="84"/>
                    </a:lnTo>
                    <a:lnTo>
                      <a:pt x="426" y="69"/>
                    </a:lnTo>
                    <a:lnTo>
                      <a:pt x="410" y="55"/>
                    </a:lnTo>
                    <a:lnTo>
                      <a:pt x="393" y="44"/>
                    </a:lnTo>
                    <a:lnTo>
                      <a:pt x="374" y="32"/>
                    </a:lnTo>
                    <a:lnTo>
                      <a:pt x="355" y="23"/>
                    </a:lnTo>
                    <a:lnTo>
                      <a:pt x="334" y="15"/>
                    </a:lnTo>
                    <a:lnTo>
                      <a:pt x="312" y="8"/>
                    </a:lnTo>
                    <a:lnTo>
                      <a:pt x="289" y="3"/>
                    </a:lnTo>
                    <a:lnTo>
                      <a:pt x="265" y="1"/>
                    </a:lnTo>
                    <a:lnTo>
                      <a:pt x="241" y="0"/>
                    </a:lnTo>
                    <a:lnTo>
                      <a:pt x="217" y="1"/>
                    </a:lnTo>
                    <a:lnTo>
                      <a:pt x="192" y="3"/>
                    </a:lnTo>
                    <a:lnTo>
                      <a:pt x="169" y="8"/>
                    </a:lnTo>
                    <a:lnTo>
                      <a:pt x="147" y="15"/>
                    </a:lnTo>
                    <a:lnTo>
                      <a:pt x="127" y="23"/>
                    </a:lnTo>
                    <a:lnTo>
                      <a:pt x="106" y="32"/>
                    </a:lnTo>
                    <a:lnTo>
                      <a:pt x="87" y="44"/>
                    </a:lnTo>
                    <a:lnTo>
                      <a:pt x="70" y="55"/>
                    </a:lnTo>
                    <a:lnTo>
                      <a:pt x="55" y="69"/>
                    </a:lnTo>
                    <a:lnTo>
                      <a:pt x="41" y="84"/>
                    </a:lnTo>
                    <a:lnTo>
                      <a:pt x="29" y="99"/>
                    </a:lnTo>
                    <a:lnTo>
                      <a:pt x="18" y="116"/>
                    </a:lnTo>
                    <a:lnTo>
                      <a:pt x="10" y="134"/>
                    </a:lnTo>
                    <a:lnTo>
                      <a:pt x="5" y="152"/>
                    </a:lnTo>
                    <a:lnTo>
                      <a:pt x="1" y="170"/>
                    </a:lnTo>
                    <a:lnTo>
                      <a:pt x="0" y="190"/>
                    </a:lnTo>
                    <a:lnTo>
                      <a:pt x="1" y="210"/>
                    </a:lnTo>
                    <a:lnTo>
                      <a:pt x="5" y="229"/>
                    </a:lnTo>
                    <a:lnTo>
                      <a:pt x="10" y="247"/>
                    </a:lnTo>
                    <a:lnTo>
                      <a:pt x="18" y="265"/>
                    </a:lnTo>
                    <a:lnTo>
                      <a:pt x="29" y="281"/>
                    </a:lnTo>
                    <a:lnTo>
                      <a:pt x="41" y="297"/>
                    </a:lnTo>
                    <a:lnTo>
                      <a:pt x="55" y="312"/>
                    </a:lnTo>
                    <a:lnTo>
                      <a:pt x="70" y="325"/>
                    </a:lnTo>
                    <a:lnTo>
                      <a:pt x="87" y="338"/>
                    </a:lnTo>
                    <a:lnTo>
                      <a:pt x="106" y="349"/>
                    </a:lnTo>
                    <a:lnTo>
                      <a:pt x="127" y="358"/>
                    </a:lnTo>
                    <a:lnTo>
                      <a:pt x="147" y="366"/>
                    </a:lnTo>
                    <a:lnTo>
                      <a:pt x="169" y="373"/>
                    </a:lnTo>
                    <a:lnTo>
                      <a:pt x="192" y="378"/>
                    </a:lnTo>
                    <a:lnTo>
                      <a:pt x="217" y="380"/>
                    </a:lnTo>
                    <a:lnTo>
                      <a:pt x="241" y="3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81"/>
              <p:cNvSpPr>
                <a:spLocks/>
              </p:cNvSpPr>
              <p:nvPr/>
            </p:nvSpPr>
            <p:spPr bwMode="auto">
              <a:xfrm>
                <a:off x="2431" y="1766"/>
                <a:ext cx="298" cy="235"/>
              </a:xfrm>
              <a:custGeom>
                <a:avLst/>
                <a:gdLst>
                  <a:gd name="T0" fmla="*/ 20 w 596"/>
                  <a:gd name="T1" fmla="*/ 29 h 470"/>
                  <a:gd name="T2" fmla="*/ 24 w 596"/>
                  <a:gd name="T3" fmla="*/ 29 h 470"/>
                  <a:gd name="T4" fmla="*/ 27 w 596"/>
                  <a:gd name="T5" fmla="*/ 28 h 470"/>
                  <a:gd name="T6" fmla="*/ 30 w 596"/>
                  <a:gd name="T7" fmla="*/ 27 h 470"/>
                  <a:gd name="T8" fmla="*/ 33 w 596"/>
                  <a:gd name="T9" fmla="*/ 25 h 470"/>
                  <a:gd name="T10" fmla="*/ 35 w 596"/>
                  <a:gd name="T11" fmla="*/ 22 h 470"/>
                  <a:gd name="T12" fmla="*/ 37 w 596"/>
                  <a:gd name="T13" fmla="*/ 20 h 470"/>
                  <a:gd name="T14" fmla="*/ 37 w 596"/>
                  <a:gd name="T15" fmla="*/ 17 h 470"/>
                  <a:gd name="T16" fmla="*/ 37 w 596"/>
                  <a:gd name="T17" fmla="*/ 14 h 470"/>
                  <a:gd name="T18" fmla="*/ 37 w 596"/>
                  <a:gd name="T19" fmla="*/ 11 h 470"/>
                  <a:gd name="T20" fmla="*/ 35 w 596"/>
                  <a:gd name="T21" fmla="*/ 7 h 470"/>
                  <a:gd name="T22" fmla="*/ 33 w 596"/>
                  <a:gd name="T23" fmla="*/ 6 h 470"/>
                  <a:gd name="T24" fmla="*/ 30 w 596"/>
                  <a:gd name="T25" fmla="*/ 4 h 470"/>
                  <a:gd name="T26" fmla="*/ 27 w 596"/>
                  <a:gd name="T27" fmla="*/ 2 h 470"/>
                  <a:gd name="T28" fmla="*/ 24 w 596"/>
                  <a:gd name="T29" fmla="*/ 1 h 470"/>
                  <a:gd name="T30" fmla="*/ 20 w 596"/>
                  <a:gd name="T31" fmla="*/ 1 h 470"/>
                  <a:gd name="T32" fmla="*/ 17 w 596"/>
                  <a:gd name="T33" fmla="*/ 1 h 470"/>
                  <a:gd name="T34" fmla="*/ 13 w 596"/>
                  <a:gd name="T35" fmla="*/ 1 h 470"/>
                  <a:gd name="T36" fmla="*/ 9 w 596"/>
                  <a:gd name="T37" fmla="*/ 2 h 470"/>
                  <a:gd name="T38" fmla="*/ 6 w 596"/>
                  <a:gd name="T39" fmla="*/ 4 h 470"/>
                  <a:gd name="T40" fmla="*/ 5 w 596"/>
                  <a:gd name="T41" fmla="*/ 6 h 470"/>
                  <a:gd name="T42" fmla="*/ 2 w 596"/>
                  <a:gd name="T43" fmla="*/ 7 h 470"/>
                  <a:gd name="T44" fmla="*/ 1 w 596"/>
                  <a:gd name="T45" fmla="*/ 11 h 470"/>
                  <a:gd name="T46" fmla="*/ 1 w 596"/>
                  <a:gd name="T47" fmla="*/ 14 h 470"/>
                  <a:gd name="T48" fmla="*/ 1 w 596"/>
                  <a:gd name="T49" fmla="*/ 17 h 470"/>
                  <a:gd name="T50" fmla="*/ 1 w 596"/>
                  <a:gd name="T51" fmla="*/ 20 h 470"/>
                  <a:gd name="T52" fmla="*/ 2 w 596"/>
                  <a:gd name="T53" fmla="*/ 22 h 470"/>
                  <a:gd name="T54" fmla="*/ 5 w 596"/>
                  <a:gd name="T55" fmla="*/ 25 h 470"/>
                  <a:gd name="T56" fmla="*/ 6 w 596"/>
                  <a:gd name="T57" fmla="*/ 27 h 470"/>
                  <a:gd name="T58" fmla="*/ 9 w 596"/>
                  <a:gd name="T59" fmla="*/ 28 h 470"/>
                  <a:gd name="T60" fmla="*/ 13 w 596"/>
                  <a:gd name="T61" fmla="*/ 29 h 470"/>
                  <a:gd name="T62" fmla="*/ 17 w 596"/>
                  <a:gd name="T63" fmla="*/ 29 h 4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6"/>
                  <a:gd name="T97" fmla="*/ 0 h 470"/>
                  <a:gd name="T98" fmla="*/ 596 w 596"/>
                  <a:gd name="T99" fmla="*/ 470 h 4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6" h="470">
                    <a:moveTo>
                      <a:pt x="299" y="470"/>
                    </a:moveTo>
                    <a:lnTo>
                      <a:pt x="329" y="469"/>
                    </a:lnTo>
                    <a:lnTo>
                      <a:pt x="359" y="465"/>
                    </a:lnTo>
                    <a:lnTo>
                      <a:pt x="388" y="460"/>
                    </a:lnTo>
                    <a:lnTo>
                      <a:pt x="414" y="452"/>
                    </a:lnTo>
                    <a:lnTo>
                      <a:pt x="441" y="441"/>
                    </a:lnTo>
                    <a:lnTo>
                      <a:pt x="465" y="430"/>
                    </a:lnTo>
                    <a:lnTo>
                      <a:pt x="488" y="417"/>
                    </a:lnTo>
                    <a:lnTo>
                      <a:pt x="509" y="401"/>
                    </a:lnTo>
                    <a:lnTo>
                      <a:pt x="528" y="385"/>
                    </a:lnTo>
                    <a:lnTo>
                      <a:pt x="545" y="366"/>
                    </a:lnTo>
                    <a:lnTo>
                      <a:pt x="560" y="347"/>
                    </a:lnTo>
                    <a:lnTo>
                      <a:pt x="573" y="327"/>
                    </a:lnTo>
                    <a:lnTo>
                      <a:pt x="582" y="305"/>
                    </a:lnTo>
                    <a:lnTo>
                      <a:pt x="590" y="282"/>
                    </a:lnTo>
                    <a:lnTo>
                      <a:pt x="595" y="259"/>
                    </a:lnTo>
                    <a:lnTo>
                      <a:pt x="596" y="235"/>
                    </a:lnTo>
                    <a:lnTo>
                      <a:pt x="595" y="211"/>
                    </a:lnTo>
                    <a:lnTo>
                      <a:pt x="590" y="188"/>
                    </a:lnTo>
                    <a:lnTo>
                      <a:pt x="582" y="165"/>
                    </a:lnTo>
                    <a:lnTo>
                      <a:pt x="573" y="143"/>
                    </a:lnTo>
                    <a:lnTo>
                      <a:pt x="560" y="123"/>
                    </a:lnTo>
                    <a:lnTo>
                      <a:pt x="545" y="104"/>
                    </a:lnTo>
                    <a:lnTo>
                      <a:pt x="528" y="85"/>
                    </a:lnTo>
                    <a:lnTo>
                      <a:pt x="509" y="69"/>
                    </a:lnTo>
                    <a:lnTo>
                      <a:pt x="488" y="53"/>
                    </a:lnTo>
                    <a:lnTo>
                      <a:pt x="465" y="40"/>
                    </a:lnTo>
                    <a:lnTo>
                      <a:pt x="441" y="29"/>
                    </a:lnTo>
                    <a:lnTo>
                      <a:pt x="414" y="18"/>
                    </a:lnTo>
                    <a:lnTo>
                      <a:pt x="388" y="10"/>
                    </a:lnTo>
                    <a:lnTo>
                      <a:pt x="359" y="5"/>
                    </a:lnTo>
                    <a:lnTo>
                      <a:pt x="329" y="1"/>
                    </a:lnTo>
                    <a:lnTo>
                      <a:pt x="299" y="0"/>
                    </a:lnTo>
                    <a:lnTo>
                      <a:pt x="269" y="1"/>
                    </a:lnTo>
                    <a:lnTo>
                      <a:pt x="239" y="5"/>
                    </a:lnTo>
                    <a:lnTo>
                      <a:pt x="210" y="10"/>
                    </a:lnTo>
                    <a:lnTo>
                      <a:pt x="182" y="18"/>
                    </a:lnTo>
                    <a:lnTo>
                      <a:pt x="157" y="29"/>
                    </a:lnTo>
                    <a:lnTo>
                      <a:pt x="132" y="40"/>
                    </a:lnTo>
                    <a:lnTo>
                      <a:pt x="109" y="53"/>
                    </a:lnTo>
                    <a:lnTo>
                      <a:pt x="88" y="69"/>
                    </a:lnTo>
                    <a:lnTo>
                      <a:pt x="68" y="85"/>
                    </a:lnTo>
                    <a:lnTo>
                      <a:pt x="51" y="104"/>
                    </a:lnTo>
                    <a:lnTo>
                      <a:pt x="36" y="123"/>
                    </a:lnTo>
                    <a:lnTo>
                      <a:pt x="23" y="143"/>
                    </a:lnTo>
                    <a:lnTo>
                      <a:pt x="14" y="165"/>
                    </a:lnTo>
                    <a:lnTo>
                      <a:pt x="6" y="188"/>
                    </a:lnTo>
                    <a:lnTo>
                      <a:pt x="1" y="211"/>
                    </a:lnTo>
                    <a:lnTo>
                      <a:pt x="0" y="235"/>
                    </a:lnTo>
                    <a:lnTo>
                      <a:pt x="1" y="259"/>
                    </a:lnTo>
                    <a:lnTo>
                      <a:pt x="6" y="282"/>
                    </a:lnTo>
                    <a:lnTo>
                      <a:pt x="14" y="305"/>
                    </a:lnTo>
                    <a:lnTo>
                      <a:pt x="23" y="327"/>
                    </a:lnTo>
                    <a:lnTo>
                      <a:pt x="36" y="347"/>
                    </a:lnTo>
                    <a:lnTo>
                      <a:pt x="51" y="366"/>
                    </a:lnTo>
                    <a:lnTo>
                      <a:pt x="68" y="385"/>
                    </a:lnTo>
                    <a:lnTo>
                      <a:pt x="88" y="401"/>
                    </a:lnTo>
                    <a:lnTo>
                      <a:pt x="109" y="417"/>
                    </a:lnTo>
                    <a:lnTo>
                      <a:pt x="132" y="430"/>
                    </a:lnTo>
                    <a:lnTo>
                      <a:pt x="157" y="441"/>
                    </a:lnTo>
                    <a:lnTo>
                      <a:pt x="182" y="452"/>
                    </a:lnTo>
                    <a:lnTo>
                      <a:pt x="210" y="460"/>
                    </a:lnTo>
                    <a:lnTo>
                      <a:pt x="239" y="465"/>
                    </a:lnTo>
                    <a:lnTo>
                      <a:pt x="269" y="469"/>
                    </a:lnTo>
                    <a:lnTo>
                      <a:pt x="299" y="470"/>
                    </a:lnTo>
                    <a:close/>
                  </a:path>
                </a:pathLst>
              </a:custGeom>
              <a:solidFill>
                <a:srgbClr val="B2D1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82"/>
              <p:cNvSpPr>
                <a:spLocks/>
              </p:cNvSpPr>
              <p:nvPr/>
            </p:nvSpPr>
            <p:spPr bwMode="auto">
              <a:xfrm>
                <a:off x="2434" y="1768"/>
                <a:ext cx="292" cy="231"/>
              </a:xfrm>
              <a:custGeom>
                <a:avLst/>
                <a:gdLst>
                  <a:gd name="T0" fmla="*/ 20 w 584"/>
                  <a:gd name="T1" fmla="*/ 29 h 462"/>
                  <a:gd name="T2" fmla="*/ 23 w 584"/>
                  <a:gd name="T3" fmla="*/ 29 h 462"/>
                  <a:gd name="T4" fmla="*/ 27 w 584"/>
                  <a:gd name="T5" fmla="*/ 28 h 462"/>
                  <a:gd name="T6" fmla="*/ 29 w 584"/>
                  <a:gd name="T7" fmla="*/ 26 h 462"/>
                  <a:gd name="T8" fmla="*/ 33 w 584"/>
                  <a:gd name="T9" fmla="*/ 24 h 462"/>
                  <a:gd name="T10" fmla="*/ 35 w 584"/>
                  <a:gd name="T11" fmla="*/ 22 h 462"/>
                  <a:gd name="T12" fmla="*/ 36 w 584"/>
                  <a:gd name="T13" fmla="*/ 19 h 462"/>
                  <a:gd name="T14" fmla="*/ 37 w 584"/>
                  <a:gd name="T15" fmla="*/ 15 h 462"/>
                  <a:gd name="T16" fmla="*/ 37 w 584"/>
                  <a:gd name="T17" fmla="*/ 13 h 462"/>
                  <a:gd name="T18" fmla="*/ 36 w 584"/>
                  <a:gd name="T19" fmla="*/ 11 h 462"/>
                  <a:gd name="T20" fmla="*/ 35 w 584"/>
                  <a:gd name="T21" fmla="*/ 7 h 462"/>
                  <a:gd name="T22" fmla="*/ 33 w 584"/>
                  <a:gd name="T23" fmla="*/ 6 h 462"/>
                  <a:gd name="T24" fmla="*/ 29 w 584"/>
                  <a:gd name="T25" fmla="*/ 4 h 462"/>
                  <a:gd name="T26" fmla="*/ 27 w 584"/>
                  <a:gd name="T27" fmla="*/ 2 h 462"/>
                  <a:gd name="T28" fmla="*/ 23 w 584"/>
                  <a:gd name="T29" fmla="*/ 1 h 462"/>
                  <a:gd name="T30" fmla="*/ 20 w 584"/>
                  <a:gd name="T31" fmla="*/ 1 h 462"/>
                  <a:gd name="T32" fmla="*/ 17 w 584"/>
                  <a:gd name="T33" fmla="*/ 1 h 462"/>
                  <a:gd name="T34" fmla="*/ 12 w 584"/>
                  <a:gd name="T35" fmla="*/ 1 h 462"/>
                  <a:gd name="T36" fmla="*/ 9 w 584"/>
                  <a:gd name="T37" fmla="*/ 2 h 462"/>
                  <a:gd name="T38" fmla="*/ 6 w 584"/>
                  <a:gd name="T39" fmla="*/ 4 h 462"/>
                  <a:gd name="T40" fmla="*/ 5 w 584"/>
                  <a:gd name="T41" fmla="*/ 6 h 462"/>
                  <a:gd name="T42" fmla="*/ 2 w 584"/>
                  <a:gd name="T43" fmla="*/ 7 h 462"/>
                  <a:gd name="T44" fmla="*/ 1 w 584"/>
                  <a:gd name="T45" fmla="*/ 11 h 462"/>
                  <a:gd name="T46" fmla="*/ 1 w 584"/>
                  <a:gd name="T47" fmla="*/ 13 h 462"/>
                  <a:gd name="T48" fmla="*/ 1 w 584"/>
                  <a:gd name="T49" fmla="*/ 15 h 462"/>
                  <a:gd name="T50" fmla="*/ 1 w 584"/>
                  <a:gd name="T51" fmla="*/ 19 h 462"/>
                  <a:gd name="T52" fmla="*/ 2 w 584"/>
                  <a:gd name="T53" fmla="*/ 22 h 462"/>
                  <a:gd name="T54" fmla="*/ 5 w 584"/>
                  <a:gd name="T55" fmla="*/ 24 h 462"/>
                  <a:gd name="T56" fmla="*/ 6 w 584"/>
                  <a:gd name="T57" fmla="*/ 26 h 462"/>
                  <a:gd name="T58" fmla="*/ 9 w 584"/>
                  <a:gd name="T59" fmla="*/ 28 h 462"/>
                  <a:gd name="T60" fmla="*/ 12 w 584"/>
                  <a:gd name="T61" fmla="*/ 29 h 462"/>
                  <a:gd name="T62" fmla="*/ 17 w 584"/>
                  <a:gd name="T63" fmla="*/ 29 h 46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84"/>
                  <a:gd name="T97" fmla="*/ 0 h 462"/>
                  <a:gd name="T98" fmla="*/ 584 w 584"/>
                  <a:gd name="T99" fmla="*/ 462 h 46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84" h="462">
                    <a:moveTo>
                      <a:pt x="293" y="462"/>
                    </a:moveTo>
                    <a:lnTo>
                      <a:pt x="323" y="460"/>
                    </a:lnTo>
                    <a:lnTo>
                      <a:pt x="352" y="457"/>
                    </a:lnTo>
                    <a:lnTo>
                      <a:pt x="379" y="451"/>
                    </a:lnTo>
                    <a:lnTo>
                      <a:pt x="407" y="443"/>
                    </a:lnTo>
                    <a:lnTo>
                      <a:pt x="432" y="434"/>
                    </a:lnTo>
                    <a:lnTo>
                      <a:pt x="456" y="422"/>
                    </a:lnTo>
                    <a:lnTo>
                      <a:pt x="478" y="409"/>
                    </a:lnTo>
                    <a:lnTo>
                      <a:pt x="499" y="394"/>
                    </a:lnTo>
                    <a:lnTo>
                      <a:pt x="518" y="377"/>
                    </a:lnTo>
                    <a:lnTo>
                      <a:pt x="535" y="359"/>
                    </a:lnTo>
                    <a:lnTo>
                      <a:pt x="550" y="341"/>
                    </a:lnTo>
                    <a:lnTo>
                      <a:pt x="561" y="320"/>
                    </a:lnTo>
                    <a:lnTo>
                      <a:pt x="572" y="299"/>
                    </a:lnTo>
                    <a:lnTo>
                      <a:pt x="579" y="277"/>
                    </a:lnTo>
                    <a:lnTo>
                      <a:pt x="583" y="254"/>
                    </a:lnTo>
                    <a:lnTo>
                      <a:pt x="584" y="230"/>
                    </a:lnTo>
                    <a:lnTo>
                      <a:pt x="583" y="206"/>
                    </a:lnTo>
                    <a:lnTo>
                      <a:pt x="579" y="184"/>
                    </a:lnTo>
                    <a:lnTo>
                      <a:pt x="572" y="161"/>
                    </a:lnTo>
                    <a:lnTo>
                      <a:pt x="561" y="140"/>
                    </a:lnTo>
                    <a:lnTo>
                      <a:pt x="550" y="119"/>
                    </a:lnTo>
                    <a:lnTo>
                      <a:pt x="535" y="101"/>
                    </a:lnTo>
                    <a:lnTo>
                      <a:pt x="518" y="84"/>
                    </a:lnTo>
                    <a:lnTo>
                      <a:pt x="499" y="66"/>
                    </a:lnTo>
                    <a:lnTo>
                      <a:pt x="478" y="51"/>
                    </a:lnTo>
                    <a:lnTo>
                      <a:pt x="456" y="39"/>
                    </a:lnTo>
                    <a:lnTo>
                      <a:pt x="432" y="27"/>
                    </a:lnTo>
                    <a:lnTo>
                      <a:pt x="407" y="18"/>
                    </a:lnTo>
                    <a:lnTo>
                      <a:pt x="379" y="10"/>
                    </a:lnTo>
                    <a:lnTo>
                      <a:pt x="352" y="4"/>
                    </a:lnTo>
                    <a:lnTo>
                      <a:pt x="323" y="1"/>
                    </a:lnTo>
                    <a:lnTo>
                      <a:pt x="293" y="0"/>
                    </a:lnTo>
                    <a:lnTo>
                      <a:pt x="263" y="1"/>
                    </a:lnTo>
                    <a:lnTo>
                      <a:pt x="234" y="4"/>
                    </a:lnTo>
                    <a:lnTo>
                      <a:pt x="205" y="10"/>
                    </a:lnTo>
                    <a:lnTo>
                      <a:pt x="179" y="18"/>
                    </a:lnTo>
                    <a:lnTo>
                      <a:pt x="153" y="27"/>
                    </a:lnTo>
                    <a:lnTo>
                      <a:pt x="129" y="39"/>
                    </a:lnTo>
                    <a:lnTo>
                      <a:pt x="106" y="51"/>
                    </a:lnTo>
                    <a:lnTo>
                      <a:pt x="85" y="66"/>
                    </a:lnTo>
                    <a:lnTo>
                      <a:pt x="67" y="84"/>
                    </a:lnTo>
                    <a:lnTo>
                      <a:pt x="50" y="101"/>
                    </a:lnTo>
                    <a:lnTo>
                      <a:pt x="36" y="119"/>
                    </a:lnTo>
                    <a:lnTo>
                      <a:pt x="23" y="140"/>
                    </a:lnTo>
                    <a:lnTo>
                      <a:pt x="13" y="161"/>
                    </a:lnTo>
                    <a:lnTo>
                      <a:pt x="6" y="184"/>
                    </a:lnTo>
                    <a:lnTo>
                      <a:pt x="1" y="206"/>
                    </a:lnTo>
                    <a:lnTo>
                      <a:pt x="0" y="230"/>
                    </a:lnTo>
                    <a:lnTo>
                      <a:pt x="1" y="254"/>
                    </a:lnTo>
                    <a:lnTo>
                      <a:pt x="6" y="277"/>
                    </a:lnTo>
                    <a:lnTo>
                      <a:pt x="13" y="299"/>
                    </a:lnTo>
                    <a:lnTo>
                      <a:pt x="23" y="320"/>
                    </a:lnTo>
                    <a:lnTo>
                      <a:pt x="36" y="341"/>
                    </a:lnTo>
                    <a:lnTo>
                      <a:pt x="50" y="359"/>
                    </a:lnTo>
                    <a:lnTo>
                      <a:pt x="67" y="377"/>
                    </a:lnTo>
                    <a:lnTo>
                      <a:pt x="85" y="394"/>
                    </a:lnTo>
                    <a:lnTo>
                      <a:pt x="106" y="409"/>
                    </a:lnTo>
                    <a:lnTo>
                      <a:pt x="129" y="422"/>
                    </a:lnTo>
                    <a:lnTo>
                      <a:pt x="153" y="434"/>
                    </a:lnTo>
                    <a:lnTo>
                      <a:pt x="179" y="443"/>
                    </a:lnTo>
                    <a:lnTo>
                      <a:pt x="205" y="451"/>
                    </a:lnTo>
                    <a:lnTo>
                      <a:pt x="234" y="457"/>
                    </a:lnTo>
                    <a:lnTo>
                      <a:pt x="263" y="460"/>
                    </a:lnTo>
                    <a:lnTo>
                      <a:pt x="293" y="462"/>
                    </a:lnTo>
                    <a:close/>
                  </a:path>
                </a:pathLst>
              </a:custGeom>
              <a:solidFill>
                <a:srgbClr val="B7D3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83"/>
              <p:cNvSpPr>
                <a:spLocks/>
              </p:cNvSpPr>
              <p:nvPr/>
            </p:nvSpPr>
            <p:spPr bwMode="auto">
              <a:xfrm>
                <a:off x="2436" y="1770"/>
                <a:ext cx="288" cy="227"/>
              </a:xfrm>
              <a:custGeom>
                <a:avLst/>
                <a:gdLst>
                  <a:gd name="T0" fmla="*/ 20 w 575"/>
                  <a:gd name="T1" fmla="*/ 28 h 454"/>
                  <a:gd name="T2" fmla="*/ 24 w 575"/>
                  <a:gd name="T3" fmla="*/ 28 h 454"/>
                  <a:gd name="T4" fmla="*/ 27 w 575"/>
                  <a:gd name="T5" fmla="*/ 27 h 454"/>
                  <a:gd name="T6" fmla="*/ 30 w 575"/>
                  <a:gd name="T7" fmla="*/ 26 h 454"/>
                  <a:gd name="T8" fmla="*/ 32 w 575"/>
                  <a:gd name="T9" fmla="*/ 24 h 454"/>
                  <a:gd name="T10" fmla="*/ 34 w 575"/>
                  <a:gd name="T11" fmla="*/ 21 h 454"/>
                  <a:gd name="T12" fmla="*/ 36 w 575"/>
                  <a:gd name="T13" fmla="*/ 19 h 454"/>
                  <a:gd name="T14" fmla="*/ 36 w 575"/>
                  <a:gd name="T15" fmla="*/ 15 h 454"/>
                  <a:gd name="T16" fmla="*/ 36 w 575"/>
                  <a:gd name="T17" fmla="*/ 13 h 454"/>
                  <a:gd name="T18" fmla="*/ 36 w 575"/>
                  <a:gd name="T19" fmla="*/ 10 h 454"/>
                  <a:gd name="T20" fmla="*/ 34 w 575"/>
                  <a:gd name="T21" fmla="*/ 7 h 454"/>
                  <a:gd name="T22" fmla="*/ 32 w 575"/>
                  <a:gd name="T23" fmla="*/ 6 h 454"/>
                  <a:gd name="T24" fmla="*/ 30 w 575"/>
                  <a:gd name="T25" fmla="*/ 4 h 454"/>
                  <a:gd name="T26" fmla="*/ 27 w 575"/>
                  <a:gd name="T27" fmla="*/ 2 h 454"/>
                  <a:gd name="T28" fmla="*/ 24 w 575"/>
                  <a:gd name="T29" fmla="*/ 1 h 454"/>
                  <a:gd name="T30" fmla="*/ 20 w 575"/>
                  <a:gd name="T31" fmla="*/ 1 h 454"/>
                  <a:gd name="T32" fmla="*/ 17 w 575"/>
                  <a:gd name="T33" fmla="*/ 1 h 454"/>
                  <a:gd name="T34" fmla="*/ 13 w 575"/>
                  <a:gd name="T35" fmla="*/ 1 h 454"/>
                  <a:gd name="T36" fmla="*/ 10 w 575"/>
                  <a:gd name="T37" fmla="*/ 2 h 454"/>
                  <a:gd name="T38" fmla="*/ 7 w 575"/>
                  <a:gd name="T39" fmla="*/ 4 h 454"/>
                  <a:gd name="T40" fmla="*/ 5 w 575"/>
                  <a:gd name="T41" fmla="*/ 6 h 454"/>
                  <a:gd name="T42" fmla="*/ 3 w 575"/>
                  <a:gd name="T43" fmla="*/ 7 h 454"/>
                  <a:gd name="T44" fmla="*/ 1 w 575"/>
                  <a:gd name="T45" fmla="*/ 10 h 454"/>
                  <a:gd name="T46" fmla="*/ 1 w 575"/>
                  <a:gd name="T47" fmla="*/ 13 h 454"/>
                  <a:gd name="T48" fmla="*/ 1 w 575"/>
                  <a:gd name="T49" fmla="*/ 15 h 454"/>
                  <a:gd name="T50" fmla="*/ 1 w 575"/>
                  <a:gd name="T51" fmla="*/ 19 h 454"/>
                  <a:gd name="T52" fmla="*/ 3 w 575"/>
                  <a:gd name="T53" fmla="*/ 21 h 454"/>
                  <a:gd name="T54" fmla="*/ 5 w 575"/>
                  <a:gd name="T55" fmla="*/ 24 h 454"/>
                  <a:gd name="T56" fmla="*/ 7 w 575"/>
                  <a:gd name="T57" fmla="*/ 26 h 454"/>
                  <a:gd name="T58" fmla="*/ 10 w 575"/>
                  <a:gd name="T59" fmla="*/ 27 h 454"/>
                  <a:gd name="T60" fmla="*/ 13 w 575"/>
                  <a:gd name="T61" fmla="*/ 28 h 454"/>
                  <a:gd name="T62" fmla="*/ 17 w 575"/>
                  <a:gd name="T63" fmla="*/ 28 h 4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75"/>
                  <a:gd name="T97" fmla="*/ 0 h 454"/>
                  <a:gd name="T98" fmla="*/ 575 w 575"/>
                  <a:gd name="T99" fmla="*/ 454 h 45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75" h="454">
                    <a:moveTo>
                      <a:pt x="288" y="454"/>
                    </a:moveTo>
                    <a:lnTo>
                      <a:pt x="317" y="453"/>
                    </a:lnTo>
                    <a:lnTo>
                      <a:pt x="345" y="449"/>
                    </a:lnTo>
                    <a:lnTo>
                      <a:pt x="373" y="444"/>
                    </a:lnTo>
                    <a:lnTo>
                      <a:pt x="400" y="437"/>
                    </a:lnTo>
                    <a:lnTo>
                      <a:pt x="424" y="426"/>
                    </a:lnTo>
                    <a:lnTo>
                      <a:pt x="448" y="415"/>
                    </a:lnTo>
                    <a:lnTo>
                      <a:pt x="470" y="402"/>
                    </a:lnTo>
                    <a:lnTo>
                      <a:pt x="491" y="387"/>
                    </a:lnTo>
                    <a:lnTo>
                      <a:pt x="509" y="371"/>
                    </a:lnTo>
                    <a:lnTo>
                      <a:pt x="525" y="354"/>
                    </a:lnTo>
                    <a:lnTo>
                      <a:pt x="540" y="335"/>
                    </a:lnTo>
                    <a:lnTo>
                      <a:pt x="552" y="316"/>
                    </a:lnTo>
                    <a:lnTo>
                      <a:pt x="562" y="295"/>
                    </a:lnTo>
                    <a:lnTo>
                      <a:pt x="569" y="273"/>
                    </a:lnTo>
                    <a:lnTo>
                      <a:pt x="574" y="250"/>
                    </a:lnTo>
                    <a:lnTo>
                      <a:pt x="575" y="227"/>
                    </a:lnTo>
                    <a:lnTo>
                      <a:pt x="574" y="204"/>
                    </a:lnTo>
                    <a:lnTo>
                      <a:pt x="569" y="181"/>
                    </a:lnTo>
                    <a:lnTo>
                      <a:pt x="562" y="159"/>
                    </a:lnTo>
                    <a:lnTo>
                      <a:pt x="552" y="138"/>
                    </a:lnTo>
                    <a:lnTo>
                      <a:pt x="540" y="119"/>
                    </a:lnTo>
                    <a:lnTo>
                      <a:pt x="525" y="100"/>
                    </a:lnTo>
                    <a:lnTo>
                      <a:pt x="509" y="83"/>
                    </a:lnTo>
                    <a:lnTo>
                      <a:pt x="491" y="67"/>
                    </a:lnTo>
                    <a:lnTo>
                      <a:pt x="470" y="52"/>
                    </a:lnTo>
                    <a:lnTo>
                      <a:pt x="448" y="39"/>
                    </a:lnTo>
                    <a:lnTo>
                      <a:pt x="424" y="28"/>
                    </a:lnTo>
                    <a:lnTo>
                      <a:pt x="400" y="17"/>
                    </a:lnTo>
                    <a:lnTo>
                      <a:pt x="373" y="10"/>
                    </a:lnTo>
                    <a:lnTo>
                      <a:pt x="345" y="5"/>
                    </a:lnTo>
                    <a:lnTo>
                      <a:pt x="317" y="1"/>
                    </a:lnTo>
                    <a:lnTo>
                      <a:pt x="288" y="0"/>
                    </a:lnTo>
                    <a:lnTo>
                      <a:pt x="258" y="1"/>
                    </a:lnTo>
                    <a:lnTo>
                      <a:pt x="230" y="5"/>
                    </a:lnTo>
                    <a:lnTo>
                      <a:pt x="202" y="10"/>
                    </a:lnTo>
                    <a:lnTo>
                      <a:pt x="176" y="17"/>
                    </a:lnTo>
                    <a:lnTo>
                      <a:pt x="151" y="28"/>
                    </a:lnTo>
                    <a:lnTo>
                      <a:pt x="126" y="39"/>
                    </a:lnTo>
                    <a:lnTo>
                      <a:pt x="105" y="52"/>
                    </a:lnTo>
                    <a:lnTo>
                      <a:pt x="84" y="67"/>
                    </a:lnTo>
                    <a:lnTo>
                      <a:pt x="65" y="83"/>
                    </a:lnTo>
                    <a:lnTo>
                      <a:pt x="49" y="100"/>
                    </a:lnTo>
                    <a:lnTo>
                      <a:pt x="34" y="119"/>
                    </a:lnTo>
                    <a:lnTo>
                      <a:pt x="23" y="138"/>
                    </a:lnTo>
                    <a:lnTo>
                      <a:pt x="12" y="159"/>
                    </a:lnTo>
                    <a:lnTo>
                      <a:pt x="5" y="181"/>
                    </a:lnTo>
                    <a:lnTo>
                      <a:pt x="1" y="204"/>
                    </a:lnTo>
                    <a:lnTo>
                      <a:pt x="0" y="227"/>
                    </a:lnTo>
                    <a:lnTo>
                      <a:pt x="1" y="250"/>
                    </a:lnTo>
                    <a:lnTo>
                      <a:pt x="5" y="273"/>
                    </a:lnTo>
                    <a:lnTo>
                      <a:pt x="12" y="295"/>
                    </a:lnTo>
                    <a:lnTo>
                      <a:pt x="23" y="316"/>
                    </a:lnTo>
                    <a:lnTo>
                      <a:pt x="34" y="335"/>
                    </a:lnTo>
                    <a:lnTo>
                      <a:pt x="49" y="354"/>
                    </a:lnTo>
                    <a:lnTo>
                      <a:pt x="65" y="371"/>
                    </a:lnTo>
                    <a:lnTo>
                      <a:pt x="84" y="387"/>
                    </a:lnTo>
                    <a:lnTo>
                      <a:pt x="105" y="402"/>
                    </a:lnTo>
                    <a:lnTo>
                      <a:pt x="126" y="415"/>
                    </a:lnTo>
                    <a:lnTo>
                      <a:pt x="151" y="426"/>
                    </a:lnTo>
                    <a:lnTo>
                      <a:pt x="176" y="437"/>
                    </a:lnTo>
                    <a:lnTo>
                      <a:pt x="202" y="444"/>
                    </a:lnTo>
                    <a:lnTo>
                      <a:pt x="230" y="449"/>
                    </a:lnTo>
                    <a:lnTo>
                      <a:pt x="258" y="453"/>
                    </a:lnTo>
                    <a:lnTo>
                      <a:pt x="288" y="454"/>
                    </a:lnTo>
                    <a:close/>
                  </a:path>
                </a:pathLst>
              </a:custGeom>
              <a:solidFill>
                <a:srgbClr val="C1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84"/>
              <p:cNvSpPr>
                <a:spLocks/>
              </p:cNvSpPr>
              <p:nvPr/>
            </p:nvSpPr>
            <p:spPr bwMode="auto">
              <a:xfrm>
                <a:off x="2439" y="1772"/>
                <a:ext cx="282" cy="223"/>
              </a:xfrm>
              <a:custGeom>
                <a:avLst/>
                <a:gdLst>
                  <a:gd name="T0" fmla="*/ 19 w 564"/>
                  <a:gd name="T1" fmla="*/ 28 h 445"/>
                  <a:gd name="T2" fmla="*/ 22 w 564"/>
                  <a:gd name="T3" fmla="*/ 28 h 445"/>
                  <a:gd name="T4" fmla="*/ 26 w 564"/>
                  <a:gd name="T5" fmla="*/ 27 h 445"/>
                  <a:gd name="T6" fmla="*/ 28 w 564"/>
                  <a:gd name="T7" fmla="*/ 25 h 445"/>
                  <a:gd name="T8" fmla="*/ 31 w 564"/>
                  <a:gd name="T9" fmla="*/ 23 h 445"/>
                  <a:gd name="T10" fmla="*/ 34 w 564"/>
                  <a:gd name="T11" fmla="*/ 21 h 445"/>
                  <a:gd name="T12" fmla="*/ 35 w 564"/>
                  <a:gd name="T13" fmla="*/ 19 h 445"/>
                  <a:gd name="T14" fmla="*/ 35 w 564"/>
                  <a:gd name="T15" fmla="*/ 16 h 445"/>
                  <a:gd name="T16" fmla="*/ 35 w 564"/>
                  <a:gd name="T17" fmla="*/ 13 h 445"/>
                  <a:gd name="T18" fmla="*/ 35 w 564"/>
                  <a:gd name="T19" fmla="*/ 10 h 445"/>
                  <a:gd name="T20" fmla="*/ 34 w 564"/>
                  <a:gd name="T21" fmla="*/ 8 h 445"/>
                  <a:gd name="T22" fmla="*/ 31 w 564"/>
                  <a:gd name="T23" fmla="*/ 5 h 445"/>
                  <a:gd name="T24" fmla="*/ 28 w 564"/>
                  <a:gd name="T25" fmla="*/ 4 h 445"/>
                  <a:gd name="T26" fmla="*/ 26 w 564"/>
                  <a:gd name="T27" fmla="*/ 2 h 445"/>
                  <a:gd name="T28" fmla="*/ 22 w 564"/>
                  <a:gd name="T29" fmla="*/ 1 h 445"/>
                  <a:gd name="T30" fmla="*/ 19 w 564"/>
                  <a:gd name="T31" fmla="*/ 1 h 445"/>
                  <a:gd name="T32" fmla="*/ 15 w 564"/>
                  <a:gd name="T33" fmla="*/ 1 h 445"/>
                  <a:gd name="T34" fmla="*/ 12 w 564"/>
                  <a:gd name="T35" fmla="*/ 1 h 445"/>
                  <a:gd name="T36" fmla="*/ 9 w 564"/>
                  <a:gd name="T37" fmla="*/ 2 h 445"/>
                  <a:gd name="T38" fmla="*/ 6 w 564"/>
                  <a:gd name="T39" fmla="*/ 4 h 445"/>
                  <a:gd name="T40" fmla="*/ 4 w 564"/>
                  <a:gd name="T41" fmla="*/ 5 h 445"/>
                  <a:gd name="T42" fmla="*/ 2 w 564"/>
                  <a:gd name="T43" fmla="*/ 8 h 445"/>
                  <a:gd name="T44" fmla="*/ 1 w 564"/>
                  <a:gd name="T45" fmla="*/ 10 h 445"/>
                  <a:gd name="T46" fmla="*/ 1 w 564"/>
                  <a:gd name="T47" fmla="*/ 13 h 445"/>
                  <a:gd name="T48" fmla="*/ 1 w 564"/>
                  <a:gd name="T49" fmla="*/ 16 h 445"/>
                  <a:gd name="T50" fmla="*/ 1 w 564"/>
                  <a:gd name="T51" fmla="*/ 19 h 445"/>
                  <a:gd name="T52" fmla="*/ 2 w 564"/>
                  <a:gd name="T53" fmla="*/ 21 h 445"/>
                  <a:gd name="T54" fmla="*/ 4 w 564"/>
                  <a:gd name="T55" fmla="*/ 23 h 445"/>
                  <a:gd name="T56" fmla="*/ 6 w 564"/>
                  <a:gd name="T57" fmla="*/ 25 h 445"/>
                  <a:gd name="T58" fmla="*/ 9 w 564"/>
                  <a:gd name="T59" fmla="*/ 27 h 445"/>
                  <a:gd name="T60" fmla="*/ 12 w 564"/>
                  <a:gd name="T61" fmla="*/ 28 h 445"/>
                  <a:gd name="T62" fmla="*/ 15 w 564"/>
                  <a:gd name="T63" fmla="*/ 28 h 4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4"/>
                  <a:gd name="T97" fmla="*/ 0 h 445"/>
                  <a:gd name="T98" fmla="*/ 564 w 564"/>
                  <a:gd name="T99" fmla="*/ 445 h 4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4" h="445">
                    <a:moveTo>
                      <a:pt x="283" y="445"/>
                    </a:moveTo>
                    <a:lnTo>
                      <a:pt x="312" y="444"/>
                    </a:lnTo>
                    <a:lnTo>
                      <a:pt x="339" y="441"/>
                    </a:lnTo>
                    <a:lnTo>
                      <a:pt x="367" y="435"/>
                    </a:lnTo>
                    <a:lnTo>
                      <a:pt x="392" y="428"/>
                    </a:lnTo>
                    <a:lnTo>
                      <a:pt x="416" y="419"/>
                    </a:lnTo>
                    <a:lnTo>
                      <a:pt x="441" y="407"/>
                    </a:lnTo>
                    <a:lnTo>
                      <a:pt x="461" y="395"/>
                    </a:lnTo>
                    <a:lnTo>
                      <a:pt x="482" y="380"/>
                    </a:lnTo>
                    <a:lnTo>
                      <a:pt x="499" y="364"/>
                    </a:lnTo>
                    <a:lnTo>
                      <a:pt x="516" y="346"/>
                    </a:lnTo>
                    <a:lnTo>
                      <a:pt x="531" y="328"/>
                    </a:lnTo>
                    <a:lnTo>
                      <a:pt x="542" y="308"/>
                    </a:lnTo>
                    <a:lnTo>
                      <a:pt x="551" y="289"/>
                    </a:lnTo>
                    <a:lnTo>
                      <a:pt x="558" y="267"/>
                    </a:lnTo>
                    <a:lnTo>
                      <a:pt x="563" y="245"/>
                    </a:lnTo>
                    <a:lnTo>
                      <a:pt x="564" y="222"/>
                    </a:lnTo>
                    <a:lnTo>
                      <a:pt x="563" y="199"/>
                    </a:lnTo>
                    <a:lnTo>
                      <a:pt x="558" y="177"/>
                    </a:lnTo>
                    <a:lnTo>
                      <a:pt x="551" y="155"/>
                    </a:lnTo>
                    <a:lnTo>
                      <a:pt x="542" y="136"/>
                    </a:lnTo>
                    <a:lnTo>
                      <a:pt x="531" y="116"/>
                    </a:lnTo>
                    <a:lnTo>
                      <a:pt x="516" y="98"/>
                    </a:lnTo>
                    <a:lnTo>
                      <a:pt x="499" y="80"/>
                    </a:lnTo>
                    <a:lnTo>
                      <a:pt x="482" y="64"/>
                    </a:lnTo>
                    <a:lnTo>
                      <a:pt x="461" y="50"/>
                    </a:lnTo>
                    <a:lnTo>
                      <a:pt x="441" y="38"/>
                    </a:lnTo>
                    <a:lnTo>
                      <a:pt x="416" y="26"/>
                    </a:lnTo>
                    <a:lnTo>
                      <a:pt x="392" y="17"/>
                    </a:lnTo>
                    <a:lnTo>
                      <a:pt x="367" y="10"/>
                    </a:lnTo>
                    <a:lnTo>
                      <a:pt x="339" y="4"/>
                    </a:lnTo>
                    <a:lnTo>
                      <a:pt x="312" y="1"/>
                    </a:lnTo>
                    <a:lnTo>
                      <a:pt x="283" y="0"/>
                    </a:lnTo>
                    <a:lnTo>
                      <a:pt x="254" y="1"/>
                    </a:lnTo>
                    <a:lnTo>
                      <a:pt x="225" y="4"/>
                    </a:lnTo>
                    <a:lnTo>
                      <a:pt x="199" y="10"/>
                    </a:lnTo>
                    <a:lnTo>
                      <a:pt x="172" y="17"/>
                    </a:lnTo>
                    <a:lnTo>
                      <a:pt x="148" y="26"/>
                    </a:lnTo>
                    <a:lnTo>
                      <a:pt x="125" y="38"/>
                    </a:lnTo>
                    <a:lnTo>
                      <a:pt x="103" y="50"/>
                    </a:lnTo>
                    <a:lnTo>
                      <a:pt x="83" y="64"/>
                    </a:lnTo>
                    <a:lnTo>
                      <a:pt x="65" y="80"/>
                    </a:lnTo>
                    <a:lnTo>
                      <a:pt x="49" y="98"/>
                    </a:lnTo>
                    <a:lnTo>
                      <a:pt x="34" y="116"/>
                    </a:lnTo>
                    <a:lnTo>
                      <a:pt x="22" y="136"/>
                    </a:lnTo>
                    <a:lnTo>
                      <a:pt x="13" y="155"/>
                    </a:lnTo>
                    <a:lnTo>
                      <a:pt x="6" y="177"/>
                    </a:lnTo>
                    <a:lnTo>
                      <a:pt x="2" y="199"/>
                    </a:lnTo>
                    <a:lnTo>
                      <a:pt x="0" y="222"/>
                    </a:lnTo>
                    <a:lnTo>
                      <a:pt x="2" y="245"/>
                    </a:lnTo>
                    <a:lnTo>
                      <a:pt x="6" y="267"/>
                    </a:lnTo>
                    <a:lnTo>
                      <a:pt x="13" y="289"/>
                    </a:lnTo>
                    <a:lnTo>
                      <a:pt x="22" y="308"/>
                    </a:lnTo>
                    <a:lnTo>
                      <a:pt x="34" y="328"/>
                    </a:lnTo>
                    <a:lnTo>
                      <a:pt x="49" y="346"/>
                    </a:lnTo>
                    <a:lnTo>
                      <a:pt x="65" y="364"/>
                    </a:lnTo>
                    <a:lnTo>
                      <a:pt x="83" y="380"/>
                    </a:lnTo>
                    <a:lnTo>
                      <a:pt x="103" y="395"/>
                    </a:lnTo>
                    <a:lnTo>
                      <a:pt x="125" y="407"/>
                    </a:lnTo>
                    <a:lnTo>
                      <a:pt x="148" y="419"/>
                    </a:lnTo>
                    <a:lnTo>
                      <a:pt x="172" y="428"/>
                    </a:lnTo>
                    <a:lnTo>
                      <a:pt x="199" y="435"/>
                    </a:lnTo>
                    <a:lnTo>
                      <a:pt x="225" y="441"/>
                    </a:lnTo>
                    <a:lnTo>
                      <a:pt x="254" y="444"/>
                    </a:lnTo>
                    <a:lnTo>
                      <a:pt x="283" y="445"/>
                    </a:lnTo>
                    <a:close/>
                  </a:path>
                </a:pathLst>
              </a:custGeom>
              <a:solidFill>
                <a:srgbClr val="C6DD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85"/>
              <p:cNvSpPr>
                <a:spLocks/>
              </p:cNvSpPr>
              <p:nvPr/>
            </p:nvSpPr>
            <p:spPr bwMode="auto">
              <a:xfrm>
                <a:off x="2441" y="1774"/>
                <a:ext cx="278" cy="219"/>
              </a:xfrm>
              <a:custGeom>
                <a:avLst/>
                <a:gdLst>
                  <a:gd name="T0" fmla="*/ 20 w 554"/>
                  <a:gd name="T1" fmla="*/ 27 h 438"/>
                  <a:gd name="T2" fmla="*/ 23 w 554"/>
                  <a:gd name="T3" fmla="*/ 27 h 438"/>
                  <a:gd name="T4" fmla="*/ 26 w 554"/>
                  <a:gd name="T5" fmla="*/ 26 h 438"/>
                  <a:gd name="T6" fmla="*/ 29 w 554"/>
                  <a:gd name="T7" fmla="*/ 25 h 438"/>
                  <a:gd name="T8" fmla="*/ 31 w 554"/>
                  <a:gd name="T9" fmla="*/ 23 h 438"/>
                  <a:gd name="T10" fmla="*/ 33 w 554"/>
                  <a:gd name="T11" fmla="*/ 21 h 438"/>
                  <a:gd name="T12" fmla="*/ 34 w 554"/>
                  <a:gd name="T13" fmla="*/ 18 h 438"/>
                  <a:gd name="T14" fmla="*/ 35 w 554"/>
                  <a:gd name="T15" fmla="*/ 15 h 438"/>
                  <a:gd name="T16" fmla="*/ 35 w 554"/>
                  <a:gd name="T17" fmla="*/ 13 h 438"/>
                  <a:gd name="T18" fmla="*/ 34 w 554"/>
                  <a:gd name="T19" fmla="*/ 10 h 438"/>
                  <a:gd name="T20" fmla="*/ 33 w 554"/>
                  <a:gd name="T21" fmla="*/ 7 h 438"/>
                  <a:gd name="T22" fmla="*/ 31 w 554"/>
                  <a:gd name="T23" fmla="*/ 5 h 438"/>
                  <a:gd name="T24" fmla="*/ 29 w 554"/>
                  <a:gd name="T25" fmla="*/ 3 h 438"/>
                  <a:gd name="T26" fmla="*/ 26 w 554"/>
                  <a:gd name="T27" fmla="*/ 2 h 438"/>
                  <a:gd name="T28" fmla="*/ 23 w 554"/>
                  <a:gd name="T29" fmla="*/ 1 h 438"/>
                  <a:gd name="T30" fmla="*/ 20 w 554"/>
                  <a:gd name="T31" fmla="*/ 1 h 438"/>
                  <a:gd name="T32" fmla="*/ 16 w 554"/>
                  <a:gd name="T33" fmla="*/ 1 h 438"/>
                  <a:gd name="T34" fmla="*/ 13 w 554"/>
                  <a:gd name="T35" fmla="*/ 1 h 438"/>
                  <a:gd name="T36" fmla="*/ 10 w 554"/>
                  <a:gd name="T37" fmla="*/ 2 h 438"/>
                  <a:gd name="T38" fmla="*/ 7 w 554"/>
                  <a:gd name="T39" fmla="*/ 3 h 438"/>
                  <a:gd name="T40" fmla="*/ 4 w 554"/>
                  <a:gd name="T41" fmla="*/ 5 h 438"/>
                  <a:gd name="T42" fmla="*/ 3 w 554"/>
                  <a:gd name="T43" fmla="*/ 7 h 438"/>
                  <a:gd name="T44" fmla="*/ 1 w 554"/>
                  <a:gd name="T45" fmla="*/ 10 h 438"/>
                  <a:gd name="T46" fmla="*/ 1 w 554"/>
                  <a:gd name="T47" fmla="*/ 13 h 438"/>
                  <a:gd name="T48" fmla="*/ 1 w 554"/>
                  <a:gd name="T49" fmla="*/ 15 h 438"/>
                  <a:gd name="T50" fmla="*/ 1 w 554"/>
                  <a:gd name="T51" fmla="*/ 18 h 438"/>
                  <a:gd name="T52" fmla="*/ 3 w 554"/>
                  <a:gd name="T53" fmla="*/ 21 h 438"/>
                  <a:gd name="T54" fmla="*/ 4 w 554"/>
                  <a:gd name="T55" fmla="*/ 23 h 438"/>
                  <a:gd name="T56" fmla="*/ 7 w 554"/>
                  <a:gd name="T57" fmla="*/ 25 h 438"/>
                  <a:gd name="T58" fmla="*/ 10 w 554"/>
                  <a:gd name="T59" fmla="*/ 26 h 438"/>
                  <a:gd name="T60" fmla="*/ 13 w 554"/>
                  <a:gd name="T61" fmla="*/ 27 h 438"/>
                  <a:gd name="T62" fmla="*/ 16 w 554"/>
                  <a:gd name="T63" fmla="*/ 27 h 4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4"/>
                  <a:gd name="T97" fmla="*/ 0 h 438"/>
                  <a:gd name="T98" fmla="*/ 554 w 554"/>
                  <a:gd name="T99" fmla="*/ 438 h 4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4" h="438">
                    <a:moveTo>
                      <a:pt x="278" y="438"/>
                    </a:moveTo>
                    <a:lnTo>
                      <a:pt x="305" y="437"/>
                    </a:lnTo>
                    <a:lnTo>
                      <a:pt x="333" y="433"/>
                    </a:lnTo>
                    <a:lnTo>
                      <a:pt x="360" y="427"/>
                    </a:lnTo>
                    <a:lnTo>
                      <a:pt x="385" y="421"/>
                    </a:lnTo>
                    <a:lnTo>
                      <a:pt x="409" y="411"/>
                    </a:lnTo>
                    <a:lnTo>
                      <a:pt x="432" y="401"/>
                    </a:lnTo>
                    <a:lnTo>
                      <a:pt x="453" y="388"/>
                    </a:lnTo>
                    <a:lnTo>
                      <a:pt x="474" y="373"/>
                    </a:lnTo>
                    <a:lnTo>
                      <a:pt x="491" y="358"/>
                    </a:lnTo>
                    <a:lnTo>
                      <a:pt x="507" y="341"/>
                    </a:lnTo>
                    <a:lnTo>
                      <a:pt x="521" y="324"/>
                    </a:lnTo>
                    <a:lnTo>
                      <a:pt x="532" y="304"/>
                    </a:lnTo>
                    <a:lnTo>
                      <a:pt x="542" y="285"/>
                    </a:lnTo>
                    <a:lnTo>
                      <a:pt x="549" y="263"/>
                    </a:lnTo>
                    <a:lnTo>
                      <a:pt x="553" y="241"/>
                    </a:lnTo>
                    <a:lnTo>
                      <a:pt x="554" y="219"/>
                    </a:lnTo>
                    <a:lnTo>
                      <a:pt x="553" y="197"/>
                    </a:lnTo>
                    <a:lnTo>
                      <a:pt x="549" y="175"/>
                    </a:lnTo>
                    <a:lnTo>
                      <a:pt x="542" y="153"/>
                    </a:lnTo>
                    <a:lnTo>
                      <a:pt x="532" y="134"/>
                    </a:lnTo>
                    <a:lnTo>
                      <a:pt x="521" y="114"/>
                    </a:lnTo>
                    <a:lnTo>
                      <a:pt x="507" y="97"/>
                    </a:lnTo>
                    <a:lnTo>
                      <a:pt x="491" y="80"/>
                    </a:lnTo>
                    <a:lnTo>
                      <a:pt x="474" y="65"/>
                    </a:lnTo>
                    <a:lnTo>
                      <a:pt x="453" y="50"/>
                    </a:lnTo>
                    <a:lnTo>
                      <a:pt x="432" y="37"/>
                    </a:lnTo>
                    <a:lnTo>
                      <a:pt x="409" y="27"/>
                    </a:lnTo>
                    <a:lnTo>
                      <a:pt x="385" y="17"/>
                    </a:lnTo>
                    <a:lnTo>
                      <a:pt x="360" y="10"/>
                    </a:lnTo>
                    <a:lnTo>
                      <a:pt x="333" y="5"/>
                    </a:lnTo>
                    <a:lnTo>
                      <a:pt x="305" y="1"/>
                    </a:lnTo>
                    <a:lnTo>
                      <a:pt x="278" y="0"/>
                    </a:lnTo>
                    <a:lnTo>
                      <a:pt x="249" y="1"/>
                    </a:lnTo>
                    <a:lnTo>
                      <a:pt x="221" y="5"/>
                    </a:lnTo>
                    <a:lnTo>
                      <a:pt x="195" y="10"/>
                    </a:lnTo>
                    <a:lnTo>
                      <a:pt x="169" y="17"/>
                    </a:lnTo>
                    <a:lnTo>
                      <a:pt x="145" y="27"/>
                    </a:lnTo>
                    <a:lnTo>
                      <a:pt x="122" y="37"/>
                    </a:lnTo>
                    <a:lnTo>
                      <a:pt x="101" y="50"/>
                    </a:lnTo>
                    <a:lnTo>
                      <a:pt x="82" y="65"/>
                    </a:lnTo>
                    <a:lnTo>
                      <a:pt x="63" y="80"/>
                    </a:lnTo>
                    <a:lnTo>
                      <a:pt x="47" y="97"/>
                    </a:lnTo>
                    <a:lnTo>
                      <a:pt x="33" y="114"/>
                    </a:lnTo>
                    <a:lnTo>
                      <a:pt x="22" y="134"/>
                    </a:lnTo>
                    <a:lnTo>
                      <a:pt x="13" y="153"/>
                    </a:lnTo>
                    <a:lnTo>
                      <a:pt x="6" y="175"/>
                    </a:lnTo>
                    <a:lnTo>
                      <a:pt x="1" y="197"/>
                    </a:lnTo>
                    <a:lnTo>
                      <a:pt x="0" y="219"/>
                    </a:lnTo>
                    <a:lnTo>
                      <a:pt x="1" y="241"/>
                    </a:lnTo>
                    <a:lnTo>
                      <a:pt x="6" y="263"/>
                    </a:lnTo>
                    <a:lnTo>
                      <a:pt x="13" y="285"/>
                    </a:lnTo>
                    <a:lnTo>
                      <a:pt x="22" y="304"/>
                    </a:lnTo>
                    <a:lnTo>
                      <a:pt x="33" y="324"/>
                    </a:lnTo>
                    <a:lnTo>
                      <a:pt x="47" y="341"/>
                    </a:lnTo>
                    <a:lnTo>
                      <a:pt x="63" y="358"/>
                    </a:lnTo>
                    <a:lnTo>
                      <a:pt x="82" y="373"/>
                    </a:lnTo>
                    <a:lnTo>
                      <a:pt x="101" y="388"/>
                    </a:lnTo>
                    <a:lnTo>
                      <a:pt x="122" y="401"/>
                    </a:lnTo>
                    <a:lnTo>
                      <a:pt x="145" y="411"/>
                    </a:lnTo>
                    <a:lnTo>
                      <a:pt x="169" y="421"/>
                    </a:lnTo>
                    <a:lnTo>
                      <a:pt x="195" y="427"/>
                    </a:lnTo>
                    <a:lnTo>
                      <a:pt x="221" y="433"/>
                    </a:lnTo>
                    <a:lnTo>
                      <a:pt x="249" y="437"/>
                    </a:lnTo>
                    <a:lnTo>
                      <a:pt x="278" y="438"/>
                    </a:lnTo>
                    <a:close/>
                  </a:path>
                </a:pathLst>
              </a:custGeom>
              <a:solidFill>
                <a:srgbClr val="CE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86"/>
              <p:cNvSpPr>
                <a:spLocks/>
              </p:cNvSpPr>
              <p:nvPr/>
            </p:nvSpPr>
            <p:spPr bwMode="auto">
              <a:xfrm>
                <a:off x="2444" y="1776"/>
                <a:ext cx="272" cy="215"/>
              </a:xfrm>
              <a:custGeom>
                <a:avLst/>
                <a:gdLst>
                  <a:gd name="T0" fmla="*/ 19 w 543"/>
                  <a:gd name="T1" fmla="*/ 27 h 429"/>
                  <a:gd name="T2" fmla="*/ 22 w 543"/>
                  <a:gd name="T3" fmla="*/ 27 h 429"/>
                  <a:gd name="T4" fmla="*/ 26 w 543"/>
                  <a:gd name="T5" fmla="*/ 26 h 429"/>
                  <a:gd name="T6" fmla="*/ 28 w 543"/>
                  <a:gd name="T7" fmla="*/ 24 h 429"/>
                  <a:gd name="T8" fmla="*/ 30 w 543"/>
                  <a:gd name="T9" fmla="*/ 22 h 429"/>
                  <a:gd name="T10" fmla="*/ 32 w 543"/>
                  <a:gd name="T11" fmla="*/ 20 h 429"/>
                  <a:gd name="T12" fmla="*/ 34 w 543"/>
                  <a:gd name="T13" fmla="*/ 18 h 429"/>
                  <a:gd name="T14" fmla="*/ 34 w 543"/>
                  <a:gd name="T15" fmla="*/ 15 h 429"/>
                  <a:gd name="T16" fmla="*/ 34 w 543"/>
                  <a:gd name="T17" fmla="*/ 12 h 429"/>
                  <a:gd name="T18" fmla="*/ 34 w 543"/>
                  <a:gd name="T19" fmla="*/ 10 h 429"/>
                  <a:gd name="T20" fmla="*/ 32 w 543"/>
                  <a:gd name="T21" fmla="*/ 7 h 429"/>
                  <a:gd name="T22" fmla="*/ 30 w 543"/>
                  <a:gd name="T23" fmla="*/ 5 h 429"/>
                  <a:gd name="T24" fmla="*/ 28 w 543"/>
                  <a:gd name="T25" fmla="*/ 3 h 429"/>
                  <a:gd name="T26" fmla="*/ 26 w 543"/>
                  <a:gd name="T27" fmla="*/ 2 h 429"/>
                  <a:gd name="T28" fmla="*/ 22 w 543"/>
                  <a:gd name="T29" fmla="*/ 1 h 429"/>
                  <a:gd name="T30" fmla="*/ 19 w 543"/>
                  <a:gd name="T31" fmla="*/ 1 h 429"/>
                  <a:gd name="T32" fmla="*/ 16 w 543"/>
                  <a:gd name="T33" fmla="*/ 1 h 429"/>
                  <a:gd name="T34" fmla="*/ 12 w 543"/>
                  <a:gd name="T35" fmla="*/ 1 h 429"/>
                  <a:gd name="T36" fmla="*/ 9 w 543"/>
                  <a:gd name="T37" fmla="*/ 2 h 429"/>
                  <a:gd name="T38" fmla="*/ 7 w 543"/>
                  <a:gd name="T39" fmla="*/ 3 h 429"/>
                  <a:gd name="T40" fmla="*/ 4 w 543"/>
                  <a:gd name="T41" fmla="*/ 5 h 429"/>
                  <a:gd name="T42" fmla="*/ 2 w 543"/>
                  <a:gd name="T43" fmla="*/ 7 h 429"/>
                  <a:gd name="T44" fmla="*/ 1 w 543"/>
                  <a:gd name="T45" fmla="*/ 10 h 429"/>
                  <a:gd name="T46" fmla="*/ 1 w 543"/>
                  <a:gd name="T47" fmla="*/ 12 h 429"/>
                  <a:gd name="T48" fmla="*/ 1 w 543"/>
                  <a:gd name="T49" fmla="*/ 15 h 429"/>
                  <a:gd name="T50" fmla="*/ 1 w 543"/>
                  <a:gd name="T51" fmla="*/ 18 h 429"/>
                  <a:gd name="T52" fmla="*/ 2 w 543"/>
                  <a:gd name="T53" fmla="*/ 20 h 429"/>
                  <a:gd name="T54" fmla="*/ 4 w 543"/>
                  <a:gd name="T55" fmla="*/ 22 h 429"/>
                  <a:gd name="T56" fmla="*/ 7 w 543"/>
                  <a:gd name="T57" fmla="*/ 24 h 429"/>
                  <a:gd name="T58" fmla="*/ 9 w 543"/>
                  <a:gd name="T59" fmla="*/ 26 h 429"/>
                  <a:gd name="T60" fmla="*/ 12 w 543"/>
                  <a:gd name="T61" fmla="*/ 27 h 429"/>
                  <a:gd name="T62" fmla="*/ 16 w 543"/>
                  <a:gd name="T63" fmla="*/ 27 h 4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43"/>
                  <a:gd name="T97" fmla="*/ 0 h 429"/>
                  <a:gd name="T98" fmla="*/ 543 w 543"/>
                  <a:gd name="T99" fmla="*/ 429 h 4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43" h="429">
                    <a:moveTo>
                      <a:pt x="272" y="429"/>
                    </a:moveTo>
                    <a:lnTo>
                      <a:pt x="299" y="428"/>
                    </a:lnTo>
                    <a:lnTo>
                      <a:pt x="326" y="425"/>
                    </a:lnTo>
                    <a:lnTo>
                      <a:pt x="352" y="420"/>
                    </a:lnTo>
                    <a:lnTo>
                      <a:pt x="378" y="412"/>
                    </a:lnTo>
                    <a:lnTo>
                      <a:pt x="401" y="403"/>
                    </a:lnTo>
                    <a:lnTo>
                      <a:pt x="423" y="393"/>
                    </a:lnTo>
                    <a:lnTo>
                      <a:pt x="445" y="380"/>
                    </a:lnTo>
                    <a:lnTo>
                      <a:pt x="463" y="366"/>
                    </a:lnTo>
                    <a:lnTo>
                      <a:pt x="480" y="351"/>
                    </a:lnTo>
                    <a:lnTo>
                      <a:pt x="497" y="334"/>
                    </a:lnTo>
                    <a:lnTo>
                      <a:pt x="510" y="317"/>
                    </a:lnTo>
                    <a:lnTo>
                      <a:pt x="522" y="298"/>
                    </a:lnTo>
                    <a:lnTo>
                      <a:pt x="530" y="279"/>
                    </a:lnTo>
                    <a:lnTo>
                      <a:pt x="537" y="258"/>
                    </a:lnTo>
                    <a:lnTo>
                      <a:pt x="541" y="236"/>
                    </a:lnTo>
                    <a:lnTo>
                      <a:pt x="543" y="214"/>
                    </a:lnTo>
                    <a:lnTo>
                      <a:pt x="541" y="192"/>
                    </a:lnTo>
                    <a:lnTo>
                      <a:pt x="537" y="170"/>
                    </a:lnTo>
                    <a:lnTo>
                      <a:pt x="530" y="151"/>
                    </a:lnTo>
                    <a:lnTo>
                      <a:pt x="522" y="130"/>
                    </a:lnTo>
                    <a:lnTo>
                      <a:pt x="510" y="111"/>
                    </a:lnTo>
                    <a:lnTo>
                      <a:pt x="497" y="94"/>
                    </a:lnTo>
                    <a:lnTo>
                      <a:pt x="480" y="78"/>
                    </a:lnTo>
                    <a:lnTo>
                      <a:pt x="463" y="62"/>
                    </a:lnTo>
                    <a:lnTo>
                      <a:pt x="445" y="48"/>
                    </a:lnTo>
                    <a:lnTo>
                      <a:pt x="423" y="37"/>
                    </a:lnTo>
                    <a:lnTo>
                      <a:pt x="401" y="25"/>
                    </a:lnTo>
                    <a:lnTo>
                      <a:pt x="378" y="17"/>
                    </a:lnTo>
                    <a:lnTo>
                      <a:pt x="352" y="9"/>
                    </a:lnTo>
                    <a:lnTo>
                      <a:pt x="326" y="4"/>
                    </a:lnTo>
                    <a:lnTo>
                      <a:pt x="299" y="1"/>
                    </a:lnTo>
                    <a:lnTo>
                      <a:pt x="272" y="0"/>
                    </a:lnTo>
                    <a:lnTo>
                      <a:pt x="244" y="1"/>
                    </a:lnTo>
                    <a:lnTo>
                      <a:pt x="216" y="4"/>
                    </a:lnTo>
                    <a:lnTo>
                      <a:pt x="191" y="9"/>
                    </a:lnTo>
                    <a:lnTo>
                      <a:pt x="166" y="17"/>
                    </a:lnTo>
                    <a:lnTo>
                      <a:pt x="142" y="25"/>
                    </a:lnTo>
                    <a:lnTo>
                      <a:pt x="120" y="37"/>
                    </a:lnTo>
                    <a:lnTo>
                      <a:pt x="99" y="48"/>
                    </a:lnTo>
                    <a:lnTo>
                      <a:pt x="79" y="62"/>
                    </a:lnTo>
                    <a:lnTo>
                      <a:pt x="62" y="78"/>
                    </a:lnTo>
                    <a:lnTo>
                      <a:pt x="46" y="94"/>
                    </a:lnTo>
                    <a:lnTo>
                      <a:pt x="32" y="111"/>
                    </a:lnTo>
                    <a:lnTo>
                      <a:pt x="20" y="130"/>
                    </a:lnTo>
                    <a:lnTo>
                      <a:pt x="12" y="151"/>
                    </a:lnTo>
                    <a:lnTo>
                      <a:pt x="6" y="170"/>
                    </a:lnTo>
                    <a:lnTo>
                      <a:pt x="1" y="192"/>
                    </a:lnTo>
                    <a:lnTo>
                      <a:pt x="0" y="214"/>
                    </a:lnTo>
                    <a:lnTo>
                      <a:pt x="1" y="236"/>
                    </a:lnTo>
                    <a:lnTo>
                      <a:pt x="6" y="258"/>
                    </a:lnTo>
                    <a:lnTo>
                      <a:pt x="12" y="279"/>
                    </a:lnTo>
                    <a:lnTo>
                      <a:pt x="20" y="298"/>
                    </a:lnTo>
                    <a:lnTo>
                      <a:pt x="32" y="317"/>
                    </a:lnTo>
                    <a:lnTo>
                      <a:pt x="46" y="334"/>
                    </a:lnTo>
                    <a:lnTo>
                      <a:pt x="62" y="351"/>
                    </a:lnTo>
                    <a:lnTo>
                      <a:pt x="79" y="366"/>
                    </a:lnTo>
                    <a:lnTo>
                      <a:pt x="99" y="380"/>
                    </a:lnTo>
                    <a:lnTo>
                      <a:pt x="120" y="393"/>
                    </a:lnTo>
                    <a:lnTo>
                      <a:pt x="142" y="403"/>
                    </a:lnTo>
                    <a:lnTo>
                      <a:pt x="166" y="412"/>
                    </a:lnTo>
                    <a:lnTo>
                      <a:pt x="191" y="420"/>
                    </a:lnTo>
                    <a:lnTo>
                      <a:pt x="216" y="425"/>
                    </a:lnTo>
                    <a:lnTo>
                      <a:pt x="244" y="428"/>
                    </a:lnTo>
                    <a:lnTo>
                      <a:pt x="272" y="429"/>
                    </a:lnTo>
                    <a:close/>
                  </a:path>
                </a:pathLst>
              </a:custGeom>
              <a:solidFill>
                <a:srgbClr val="D3E5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87"/>
              <p:cNvSpPr>
                <a:spLocks/>
              </p:cNvSpPr>
              <p:nvPr/>
            </p:nvSpPr>
            <p:spPr bwMode="auto">
              <a:xfrm>
                <a:off x="2447" y="1778"/>
                <a:ext cx="267" cy="211"/>
              </a:xfrm>
              <a:custGeom>
                <a:avLst/>
                <a:gdLst>
                  <a:gd name="T0" fmla="*/ 18 w 534"/>
                  <a:gd name="T1" fmla="*/ 26 h 422"/>
                  <a:gd name="T2" fmla="*/ 21 w 534"/>
                  <a:gd name="T3" fmla="*/ 26 h 422"/>
                  <a:gd name="T4" fmla="*/ 24 w 534"/>
                  <a:gd name="T5" fmla="*/ 25 h 422"/>
                  <a:gd name="T6" fmla="*/ 27 w 534"/>
                  <a:gd name="T7" fmla="*/ 24 h 422"/>
                  <a:gd name="T8" fmla="*/ 29 w 534"/>
                  <a:gd name="T9" fmla="*/ 22 h 422"/>
                  <a:gd name="T10" fmla="*/ 31 w 534"/>
                  <a:gd name="T11" fmla="*/ 20 h 422"/>
                  <a:gd name="T12" fmla="*/ 33 w 534"/>
                  <a:gd name="T13" fmla="*/ 18 h 422"/>
                  <a:gd name="T14" fmla="*/ 33 w 534"/>
                  <a:gd name="T15" fmla="*/ 14 h 422"/>
                  <a:gd name="T16" fmla="*/ 33 w 534"/>
                  <a:gd name="T17" fmla="*/ 12 h 422"/>
                  <a:gd name="T18" fmla="*/ 33 w 534"/>
                  <a:gd name="T19" fmla="*/ 10 h 422"/>
                  <a:gd name="T20" fmla="*/ 31 w 534"/>
                  <a:gd name="T21" fmla="*/ 7 h 422"/>
                  <a:gd name="T22" fmla="*/ 29 w 534"/>
                  <a:gd name="T23" fmla="*/ 5 h 422"/>
                  <a:gd name="T24" fmla="*/ 27 w 534"/>
                  <a:gd name="T25" fmla="*/ 3 h 422"/>
                  <a:gd name="T26" fmla="*/ 24 w 534"/>
                  <a:gd name="T27" fmla="*/ 2 h 422"/>
                  <a:gd name="T28" fmla="*/ 21 w 534"/>
                  <a:gd name="T29" fmla="*/ 1 h 422"/>
                  <a:gd name="T30" fmla="*/ 18 w 534"/>
                  <a:gd name="T31" fmla="*/ 1 h 422"/>
                  <a:gd name="T32" fmla="*/ 15 w 534"/>
                  <a:gd name="T33" fmla="*/ 1 h 422"/>
                  <a:gd name="T34" fmla="*/ 11 w 534"/>
                  <a:gd name="T35" fmla="*/ 1 h 422"/>
                  <a:gd name="T36" fmla="*/ 8 w 534"/>
                  <a:gd name="T37" fmla="*/ 2 h 422"/>
                  <a:gd name="T38" fmla="*/ 6 w 534"/>
                  <a:gd name="T39" fmla="*/ 3 h 422"/>
                  <a:gd name="T40" fmla="*/ 3 w 534"/>
                  <a:gd name="T41" fmla="*/ 5 h 422"/>
                  <a:gd name="T42" fmla="*/ 2 w 534"/>
                  <a:gd name="T43" fmla="*/ 7 h 422"/>
                  <a:gd name="T44" fmla="*/ 1 w 534"/>
                  <a:gd name="T45" fmla="*/ 10 h 422"/>
                  <a:gd name="T46" fmla="*/ 1 w 534"/>
                  <a:gd name="T47" fmla="*/ 12 h 422"/>
                  <a:gd name="T48" fmla="*/ 1 w 534"/>
                  <a:gd name="T49" fmla="*/ 14 h 422"/>
                  <a:gd name="T50" fmla="*/ 1 w 534"/>
                  <a:gd name="T51" fmla="*/ 18 h 422"/>
                  <a:gd name="T52" fmla="*/ 2 w 534"/>
                  <a:gd name="T53" fmla="*/ 20 h 422"/>
                  <a:gd name="T54" fmla="*/ 3 w 534"/>
                  <a:gd name="T55" fmla="*/ 22 h 422"/>
                  <a:gd name="T56" fmla="*/ 6 w 534"/>
                  <a:gd name="T57" fmla="*/ 24 h 422"/>
                  <a:gd name="T58" fmla="*/ 8 w 534"/>
                  <a:gd name="T59" fmla="*/ 25 h 422"/>
                  <a:gd name="T60" fmla="*/ 11 w 534"/>
                  <a:gd name="T61" fmla="*/ 26 h 422"/>
                  <a:gd name="T62" fmla="*/ 15 w 534"/>
                  <a:gd name="T63" fmla="*/ 26 h 4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4"/>
                  <a:gd name="T97" fmla="*/ 0 h 422"/>
                  <a:gd name="T98" fmla="*/ 534 w 534"/>
                  <a:gd name="T99" fmla="*/ 422 h 42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4" h="422">
                    <a:moveTo>
                      <a:pt x="268" y="422"/>
                    </a:moveTo>
                    <a:lnTo>
                      <a:pt x="295" y="421"/>
                    </a:lnTo>
                    <a:lnTo>
                      <a:pt x="321" y="417"/>
                    </a:lnTo>
                    <a:lnTo>
                      <a:pt x="346" y="413"/>
                    </a:lnTo>
                    <a:lnTo>
                      <a:pt x="372" y="406"/>
                    </a:lnTo>
                    <a:lnTo>
                      <a:pt x="395" y="396"/>
                    </a:lnTo>
                    <a:lnTo>
                      <a:pt x="416" y="386"/>
                    </a:lnTo>
                    <a:lnTo>
                      <a:pt x="437" y="373"/>
                    </a:lnTo>
                    <a:lnTo>
                      <a:pt x="456" y="360"/>
                    </a:lnTo>
                    <a:lnTo>
                      <a:pt x="473" y="345"/>
                    </a:lnTo>
                    <a:lnTo>
                      <a:pt x="488" y="328"/>
                    </a:lnTo>
                    <a:lnTo>
                      <a:pt x="502" y="311"/>
                    </a:lnTo>
                    <a:lnTo>
                      <a:pt x="513" y="293"/>
                    </a:lnTo>
                    <a:lnTo>
                      <a:pt x="522" y="273"/>
                    </a:lnTo>
                    <a:lnTo>
                      <a:pt x="528" y="254"/>
                    </a:lnTo>
                    <a:lnTo>
                      <a:pt x="533" y="233"/>
                    </a:lnTo>
                    <a:lnTo>
                      <a:pt x="534" y="211"/>
                    </a:lnTo>
                    <a:lnTo>
                      <a:pt x="533" y="189"/>
                    </a:lnTo>
                    <a:lnTo>
                      <a:pt x="528" y="168"/>
                    </a:lnTo>
                    <a:lnTo>
                      <a:pt x="522" y="149"/>
                    </a:lnTo>
                    <a:lnTo>
                      <a:pt x="513" y="129"/>
                    </a:lnTo>
                    <a:lnTo>
                      <a:pt x="502" y="111"/>
                    </a:lnTo>
                    <a:lnTo>
                      <a:pt x="488" y="93"/>
                    </a:lnTo>
                    <a:lnTo>
                      <a:pt x="473" y="77"/>
                    </a:lnTo>
                    <a:lnTo>
                      <a:pt x="456" y="62"/>
                    </a:lnTo>
                    <a:lnTo>
                      <a:pt x="437" y="49"/>
                    </a:lnTo>
                    <a:lnTo>
                      <a:pt x="416" y="36"/>
                    </a:lnTo>
                    <a:lnTo>
                      <a:pt x="395" y="26"/>
                    </a:lnTo>
                    <a:lnTo>
                      <a:pt x="372" y="16"/>
                    </a:lnTo>
                    <a:lnTo>
                      <a:pt x="346" y="9"/>
                    </a:lnTo>
                    <a:lnTo>
                      <a:pt x="321" y="5"/>
                    </a:lnTo>
                    <a:lnTo>
                      <a:pt x="295" y="1"/>
                    </a:lnTo>
                    <a:lnTo>
                      <a:pt x="268" y="0"/>
                    </a:lnTo>
                    <a:lnTo>
                      <a:pt x="240" y="1"/>
                    </a:lnTo>
                    <a:lnTo>
                      <a:pt x="214" y="5"/>
                    </a:lnTo>
                    <a:lnTo>
                      <a:pt x="188" y="9"/>
                    </a:lnTo>
                    <a:lnTo>
                      <a:pt x="164" y="16"/>
                    </a:lnTo>
                    <a:lnTo>
                      <a:pt x="140" y="26"/>
                    </a:lnTo>
                    <a:lnTo>
                      <a:pt x="118" y="36"/>
                    </a:lnTo>
                    <a:lnTo>
                      <a:pt x="97" y="49"/>
                    </a:lnTo>
                    <a:lnTo>
                      <a:pt x="79" y="62"/>
                    </a:lnTo>
                    <a:lnTo>
                      <a:pt x="61" y="77"/>
                    </a:lnTo>
                    <a:lnTo>
                      <a:pt x="46" y="93"/>
                    </a:lnTo>
                    <a:lnTo>
                      <a:pt x="33" y="111"/>
                    </a:lnTo>
                    <a:lnTo>
                      <a:pt x="21" y="129"/>
                    </a:lnTo>
                    <a:lnTo>
                      <a:pt x="12" y="149"/>
                    </a:lnTo>
                    <a:lnTo>
                      <a:pt x="6" y="168"/>
                    </a:lnTo>
                    <a:lnTo>
                      <a:pt x="2" y="189"/>
                    </a:lnTo>
                    <a:lnTo>
                      <a:pt x="0" y="211"/>
                    </a:lnTo>
                    <a:lnTo>
                      <a:pt x="2" y="233"/>
                    </a:lnTo>
                    <a:lnTo>
                      <a:pt x="6" y="254"/>
                    </a:lnTo>
                    <a:lnTo>
                      <a:pt x="12" y="273"/>
                    </a:lnTo>
                    <a:lnTo>
                      <a:pt x="21" y="293"/>
                    </a:lnTo>
                    <a:lnTo>
                      <a:pt x="33" y="311"/>
                    </a:lnTo>
                    <a:lnTo>
                      <a:pt x="46" y="328"/>
                    </a:lnTo>
                    <a:lnTo>
                      <a:pt x="61" y="345"/>
                    </a:lnTo>
                    <a:lnTo>
                      <a:pt x="79" y="360"/>
                    </a:lnTo>
                    <a:lnTo>
                      <a:pt x="97" y="373"/>
                    </a:lnTo>
                    <a:lnTo>
                      <a:pt x="118" y="386"/>
                    </a:lnTo>
                    <a:lnTo>
                      <a:pt x="140" y="396"/>
                    </a:lnTo>
                    <a:lnTo>
                      <a:pt x="164" y="406"/>
                    </a:lnTo>
                    <a:lnTo>
                      <a:pt x="188" y="413"/>
                    </a:lnTo>
                    <a:lnTo>
                      <a:pt x="214" y="417"/>
                    </a:lnTo>
                    <a:lnTo>
                      <a:pt x="240" y="421"/>
                    </a:lnTo>
                    <a:lnTo>
                      <a:pt x="268" y="422"/>
                    </a:lnTo>
                    <a:close/>
                  </a:path>
                </a:pathLst>
              </a:custGeom>
              <a:solidFill>
                <a:srgbClr val="DDEA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88"/>
              <p:cNvSpPr>
                <a:spLocks/>
              </p:cNvSpPr>
              <p:nvPr/>
            </p:nvSpPr>
            <p:spPr bwMode="auto">
              <a:xfrm>
                <a:off x="2450" y="1780"/>
                <a:ext cx="261" cy="207"/>
              </a:xfrm>
              <a:custGeom>
                <a:avLst/>
                <a:gdLst>
                  <a:gd name="T0" fmla="*/ 18 w 522"/>
                  <a:gd name="T1" fmla="*/ 26 h 413"/>
                  <a:gd name="T2" fmla="*/ 21 w 522"/>
                  <a:gd name="T3" fmla="*/ 26 h 413"/>
                  <a:gd name="T4" fmla="*/ 24 w 522"/>
                  <a:gd name="T5" fmla="*/ 25 h 413"/>
                  <a:gd name="T6" fmla="*/ 26 w 522"/>
                  <a:gd name="T7" fmla="*/ 23 h 413"/>
                  <a:gd name="T8" fmla="*/ 28 w 522"/>
                  <a:gd name="T9" fmla="*/ 22 h 413"/>
                  <a:gd name="T10" fmla="*/ 30 w 522"/>
                  <a:gd name="T11" fmla="*/ 20 h 413"/>
                  <a:gd name="T12" fmla="*/ 31 w 522"/>
                  <a:gd name="T13" fmla="*/ 17 h 413"/>
                  <a:gd name="T14" fmla="*/ 33 w 522"/>
                  <a:gd name="T15" fmla="*/ 15 h 413"/>
                  <a:gd name="T16" fmla="*/ 33 w 522"/>
                  <a:gd name="T17" fmla="*/ 12 h 413"/>
                  <a:gd name="T18" fmla="*/ 31 w 522"/>
                  <a:gd name="T19" fmla="*/ 10 h 413"/>
                  <a:gd name="T20" fmla="*/ 30 w 522"/>
                  <a:gd name="T21" fmla="*/ 7 h 413"/>
                  <a:gd name="T22" fmla="*/ 28 w 522"/>
                  <a:gd name="T23" fmla="*/ 5 h 413"/>
                  <a:gd name="T24" fmla="*/ 26 w 522"/>
                  <a:gd name="T25" fmla="*/ 3 h 413"/>
                  <a:gd name="T26" fmla="*/ 24 w 522"/>
                  <a:gd name="T27" fmla="*/ 2 h 413"/>
                  <a:gd name="T28" fmla="*/ 21 w 522"/>
                  <a:gd name="T29" fmla="*/ 1 h 413"/>
                  <a:gd name="T30" fmla="*/ 18 w 522"/>
                  <a:gd name="T31" fmla="*/ 1 h 413"/>
                  <a:gd name="T32" fmla="*/ 14 w 522"/>
                  <a:gd name="T33" fmla="*/ 1 h 413"/>
                  <a:gd name="T34" fmla="*/ 11 w 522"/>
                  <a:gd name="T35" fmla="*/ 1 h 413"/>
                  <a:gd name="T36" fmla="*/ 8 w 522"/>
                  <a:gd name="T37" fmla="*/ 2 h 413"/>
                  <a:gd name="T38" fmla="*/ 5 w 522"/>
                  <a:gd name="T39" fmla="*/ 3 h 413"/>
                  <a:gd name="T40" fmla="*/ 3 w 522"/>
                  <a:gd name="T41" fmla="*/ 5 h 413"/>
                  <a:gd name="T42" fmla="*/ 1 w 522"/>
                  <a:gd name="T43" fmla="*/ 7 h 413"/>
                  <a:gd name="T44" fmla="*/ 1 w 522"/>
                  <a:gd name="T45" fmla="*/ 10 h 413"/>
                  <a:gd name="T46" fmla="*/ 1 w 522"/>
                  <a:gd name="T47" fmla="*/ 12 h 413"/>
                  <a:gd name="T48" fmla="*/ 1 w 522"/>
                  <a:gd name="T49" fmla="*/ 15 h 413"/>
                  <a:gd name="T50" fmla="*/ 1 w 522"/>
                  <a:gd name="T51" fmla="*/ 17 h 413"/>
                  <a:gd name="T52" fmla="*/ 1 w 522"/>
                  <a:gd name="T53" fmla="*/ 20 h 413"/>
                  <a:gd name="T54" fmla="*/ 3 w 522"/>
                  <a:gd name="T55" fmla="*/ 22 h 413"/>
                  <a:gd name="T56" fmla="*/ 5 w 522"/>
                  <a:gd name="T57" fmla="*/ 23 h 413"/>
                  <a:gd name="T58" fmla="*/ 8 w 522"/>
                  <a:gd name="T59" fmla="*/ 25 h 413"/>
                  <a:gd name="T60" fmla="*/ 11 w 522"/>
                  <a:gd name="T61" fmla="*/ 26 h 413"/>
                  <a:gd name="T62" fmla="*/ 14 w 522"/>
                  <a:gd name="T63" fmla="*/ 26 h 4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2"/>
                  <a:gd name="T97" fmla="*/ 0 h 413"/>
                  <a:gd name="T98" fmla="*/ 522 w 522"/>
                  <a:gd name="T99" fmla="*/ 413 h 4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2" h="413">
                    <a:moveTo>
                      <a:pt x="262" y="413"/>
                    </a:moveTo>
                    <a:lnTo>
                      <a:pt x="288" y="412"/>
                    </a:lnTo>
                    <a:lnTo>
                      <a:pt x="315" y="409"/>
                    </a:lnTo>
                    <a:lnTo>
                      <a:pt x="339" y="404"/>
                    </a:lnTo>
                    <a:lnTo>
                      <a:pt x="363" y="397"/>
                    </a:lnTo>
                    <a:lnTo>
                      <a:pt x="386" y="388"/>
                    </a:lnTo>
                    <a:lnTo>
                      <a:pt x="407" y="378"/>
                    </a:lnTo>
                    <a:lnTo>
                      <a:pt x="428" y="366"/>
                    </a:lnTo>
                    <a:lnTo>
                      <a:pt x="446" y="352"/>
                    </a:lnTo>
                    <a:lnTo>
                      <a:pt x="462" y="337"/>
                    </a:lnTo>
                    <a:lnTo>
                      <a:pt x="477" y="321"/>
                    </a:lnTo>
                    <a:lnTo>
                      <a:pt x="491" y="305"/>
                    </a:lnTo>
                    <a:lnTo>
                      <a:pt x="502" y="287"/>
                    </a:lnTo>
                    <a:lnTo>
                      <a:pt x="511" y="267"/>
                    </a:lnTo>
                    <a:lnTo>
                      <a:pt x="516" y="247"/>
                    </a:lnTo>
                    <a:lnTo>
                      <a:pt x="521" y="227"/>
                    </a:lnTo>
                    <a:lnTo>
                      <a:pt x="522" y="206"/>
                    </a:lnTo>
                    <a:lnTo>
                      <a:pt x="521" y="185"/>
                    </a:lnTo>
                    <a:lnTo>
                      <a:pt x="516" y="165"/>
                    </a:lnTo>
                    <a:lnTo>
                      <a:pt x="511" y="145"/>
                    </a:lnTo>
                    <a:lnTo>
                      <a:pt x="502" y="125"/>
                    </a:lnTo>
                    <a:lnTo>
                      <a:pt x="491" y="108"/>
                    </a:lnTo>
                    <a:lnTo>
                      <a:pt x="477" y="91"/>
                    </a:lnTo>
                    <a:lnTo>
                      <a:pt x="462" y="75"/>
                    </a:lnTo>
                    <a:lnTo>
                      <a:pt x="446" y="60"/>
                    </a:lnTo>
                    <a:lnTo>
                      <a:pt x="428" y="47"/>
                    </a:lnTo>
                    <a:lnTo>
                      <a:pt x="407" y="36"/>
                    </a:lnTo>
                    <a:lnTo>
                      <a:pt x="386" y="25"/>
                    </a:lnTo>
                    <a:lnTo>
                      <a:pt x="363" y="16"/>
                    </a:lnTo>
                    <a:lnTo>
                      <a:pt x="339" y="9"/>
                    </a:lnTo>
                    <a:lnTo>
                      <a:pt x="315" y="4"/>
                    </a:lnTo>
                    <a:lnTo>
                      <a:pt x="288" y="1"/>
                    </a:lnTo>
                    <a:lnTo>
                      <a:pt x="262" y="0"/>
                    </a:lnTo>
                    <a:lnTo>
                      <a:pt x="235" y="1"/>
                    </a:lnTo>
                    <a:lnTo>
                      <a:pt x="209" y="4"/>
                    </a:lnTo>
                    <a:lnTo>
                      <a:pt x="183" y="9"/>
                    </a:lnTo>
                    <a:lnTo>
                      <a:pt x="159" y="16"/>
                    </a:lnTo>
                    <a:lnTo>
                      <a:pt x="137" y="25"/>
                    </a:lnTo>
                    <a:lnTo>
                      <a:pt x="115" y="36"/>
                    </a:lnTo>
                    <a:lnTo>
                      <a:pt x="95" y="47"/>
                    </a:lnTo>
                    <a:lnTo>
                      <a:pt x="76" y="60"/>
                    </a:lnTo>
                    <a:lnTo>
                      <a:pt x="60" y="75"/>
                    </a:lnTo>
                    <a:lnTo>
                      <a:pt x="45" y="91"/>
                    </a:lnTo>
                    <a:lnTo>
                      <a:pt x="31" y="108"/>
                    </a:lnTo>
                    <a:lnTo>
                      <a:pt x="21" y="125"/>
                    </a:lnTo>
                    <a:lnTo>
                      <a:pt x="12" y="145"/>
                    </a:lnTo>
                    <a:lnTo>
                      <a:pt x="6" y="165"/>
                    </a:lnTo>
                    <a:lnTo>
                      <a:pt x="1" y="185"/>
                    </a:lnTo>
                    <a:lnTo>
                      <a:pt x="0" y="206"/>
                    </a:lnTo>
                    <a:lnTo>
                      <a:pt x="1" y="227"/>
                    </a:lnTo>
                    <a:lnTo>
                      <a:pt x="6" y="247"/>
                    </a:lnTo>
                    <a:lnTo>
                      <a:pt x="12" y="267"/>
                    </a:lnTo>
                    <a:lnTo>
                      <a:pt x="21" y="287"/>
                    </a:lnTo>
                    <a:lnTo>
                      <a:pt x="31" y="305"/>
                    </a:lnTo>
                    <a:lnTo>
                      <a:pt x="45" y="321"/>
                    </a:lnTo>
                    <a:lnTo>
                      <a:pt x="60" y="337"/>
                    </a:lnTo>
                    <a:lnTo>
                      <a:pt x="76" y="352"/>
                    </a:lnTo>
                    <a:lnTo>
                      <a:pt x="95" y="366"/>
                    </a:lnTo>
                    <a:lnTo>
                      <a:pt x="115" y="378"/>
                    </a:lnTo>
                    <a:lnTo>
                      <a:pt x="137" y="388"/>
                    </a:lnTo>
                    <a:lnTo>
                      <a:pt x="159" y="397"/>
                    </a:lnTo>
                    <a:lnTo>
                      <a:pt x="183" y="404"/>
                    </a:lnTo>
                    <a:lnTo>
                      <a:pt x="209" y="409"/>
                    </a:lnTo>
                    <a:lnTo>
                      <a:pt x="235" y="412"/>
                    </a:lnTo>
                    <a:lnTo>
                      <a:pt x="262" y="413"/>
                    </a:lnTo>
                    <a:close/>
                  </a:path>
                </a:pathLst>
              </a:custGeom>
              <a:solidFill>
                <a:srgbClr val="E2ED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89"/>
              <p:cNvSpPr>
                <a:spLocks/>
              </p:cNvSpPr>
              <p:nvPr/>
            </p:nvSpPr>
            <p:spPr bwMode="auto">
              <a:xfrm>
                <a:off x="2452" y="1782"/>
                <a:ext cx="256" cy="203"/>
              </a:xfrm>
              <a:custGeom>
                <a:avLst/>
                <a:gdLst>
                  <a:gd name="T0" fmla="*/ 17 w 513"/>
                  <a:gd name="T1" fmla="*/ 25 h 406"/>
                  <a:gd name="T2" fmla="*/ 20 w 513"/>
                  <a:gd name="T3" fmla="*/ 25 h 406"/>
                  <a:gd name="T4" fmla="*/ 23 w 513"/>
                  <a:gd name="T5" fmla="*/ 24 h 406"/>
                  <a:gd name="T6" fmla="*/ 26 w 513"/>
                  <a:gd name="T7" fmla="*/ 23 h 406"/>
                  <a:gd name="T8" fmla="*/ 28 w 513"/>
                  <a:gd name="T9" fmla="*/ 21 h 406"/>
                  <a:gd name="T10" fmla="*/ 30 w 513"/>
                  <a:gd name="T11" fmla="*/ 19 h 406"/>
                  <a:gd name="T12" fmla="*/ 31 w 513"/>
                  <a:gd name="T13" fmla="*/ 17 h 406"/>
                  <a:gd name="T14" fmla="*/ 31 w 513"/>
                  <a:gd name="T15" fmla="*/ 14 h 406"/>
                  <a:gd name="T16" fmla="*/ 31 w 513"/>
                  <a:gd name="T17" fmla="*/ 12 h 406"/>
                  <a:gd name="T18" fmla="*/ 31 w 513"/>
                  <a:gd name="T19" fmla="*/ 9 h 406"/>
                  <a:gd name="T20" fmla="*/ 30 w 513"/>
                  <a:gd name="T21" fmla="*/ 6 h 406"/>
                  <a:gd name="T22" fmla="*/ 28 w 513"/>
                  <a:gd name="T23" fmla="*/ 5 h 406"/>
                  <a:gd name="T24" fmla="*/ 26 w 513"/>
                  <a:gd name="T25" fmla="*/ 3 h 406"/>
                  <a:gd name="T26" fmla="*/ 23 w 513"/>
                  <a:gd name="T27" fmla="*/ 2 h 406"/>
                  <a:gd name="T28" fmla="*/ 20 w 513"/>
                  <a:gd name="T29" fmla="*/ 1 h 406"/>
                  <a:gd name="T30" fmla="*/ 17 w 513"/>
                  <a:gd name="T31" fmla="*/ 1 h 406"/>
                  <a:gd name="T32" fmla="*/ 14 w 513"/>
                  <a:gd name="T33" fmla="*/ 1 h 406"/>
                  <a:gd name="T34" fmla="*/ 11 w 513"/>
                  <a:gd name="T35" fmla="*/ 1 h 406"/>
                  <a:gd name="T36" fmla="*/ 8 w 513"/>
                  <a:gd name="T37" fmla="*/ 2 h 406"/>
                  <a:gd name="T38" fmla="*/ 5 w 513"/>
                  <a:gd name="T39" fmla="*/ 3 h 406"/>
                  <a:gd name="T40" fmla="*/ 3 w 513"/>
                  <a:gd name="T41" fmla="*/ 5 h 406"/>
                  <a:gd name="T42" fmla="*/ 1 w 513"/>
                  <a:gd name="T43" fmla="*/ 6 h 406"/>
                  <a:gd name="T44" fmla="*/ 0 w 513"/>
                  <a:gd name="T45" fmla="*/ 9 h 406"/>
                  <a:gd name="T46" fmla="*/ 0 w 513"/>
                  <a:gd name="T47" fmla="*/ 12 h 406"/>
                  <a:gd name="T48" fmla="*/ 0 w 513"/>
                  <a:gd name="T49" fmla="*/ 14 h 406"/>
                  <a:gd name="T50" fmla="*/ 0 w 513"/>
                  <a:gd name="T51" fmla="*/ 17 h 406"/>
                  <a:gd name="T52" fmla="*/ 1 w 513"/>
                  <a:gd name="T53" fmla="*/ 19 h 406"/>
                  <a:gd name="T54" fmla="*/ 3 w 513"/>
                  <a:gd name="T55" fmla="*/ 21 h 406"/>
                  <a:gd name="T56" fmla="*/ 5 w 513"/>
                  <a:gd name="T57" fmla="*/ 23 h 406"/>
                  <a:gd name="T58" fmla="*/ 8 w 513"/>
                  <a:gd name="T59" fmla="*/ 24 h 406"/>
                  <a:gd name="T60" fmla="*/ 11 w 513"/>
                  <a:gd name="T61" fmla="*/ 25 h 406"/>
                  <a:gd name="T62" fmla="*/ 14 w 513"/>
                  <a:gd name="T63" fmla="*/ 25 h 4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3"/>
                  <a:gd name="T97" fmla="*/ 0 h 406"/>
                  <a:gd name="T98" fmla="*/ 513 w 513"/>
                  <a:gd name="T99" fmla="*/ 406 h 4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3" h="406">
                    <a:moveTo>
                      <a:pt x="257" y="406"/>
                    </a:moveTo>
                    <a:lnTo>
                      <a:pt x="283" y="405"/>
                    </a:lnTo>
                    <a:lnTo>
                      <a:pt x="309" y="401"/>
                    </a:lnTo>
                    <a:lnTo>
                      <a:pt x="333" y="397"/>
                    </a:lnTo>
                    <a:lnTo>
                      <a:pt x="356" y="390"/>
                    </a:lnTo>
                    <a:lnTo>
                      <a:pt x="379" y="382"/>
                    </a:lnTo>
                    <a:lnTo>
                      <a:pt x="400" y="371"/>
                    </a:lnTo>
                    <a:lnTo>
                      <a:pt x="419" y="360"/>
                    </a:lnTo>
                    <a:lnTo>
                      <a:pt x="438" y="346"/>
                    </a:lnTo>
                    <a:lnTo>
                      <a:pt x="454" y="332"/>
                    </a:lnTo>
                    <a:lnTo>
                      <a:pt x="469" y="316"/>
                    </a:lnTo>
                    <a:lnTo>
                      <a:pt x="482" y="300"/>
                    </a:lnTo>
                    <a:lnTo>
                      <a:pt x="492" y="281"/>
                    </a:lnTo>
                    <a:lnTo>
                      <a:pt x="501" y="263"/>
                    </a:lnTo>
                    <a:lnTo>
                      <a:pt x="507" y="243"/>
                    </a:lnTo>
                    <a:lnTo>
                      <a:pt x="511" y="224"/>
                    </a:lnTo>
                    <a:lnTo>
                      <a:pt x="513" y="203"/>
                    </a:lnTo>
                    <a:lnTo>
                      <a:pt x="511" y="182"/>
                    </a:lnTo>
                    <a:lnTo>
                      <a:pt x="507" y="163"/>
                    </a:lnTo>
                    <a:lnTo>
                      <a:pt x="501" y="143"/>
                    </a:lnTo>
                    <a:lnTo>
                      <a:pt x="492" y="125"/>
                    </a:lnTo>
                    <a:lnTo>
                      <a:pt x="482" y="106"/>
                    </a:lnTo>
                    <a:lnTo>
                      <a:pt x="469" y="90"/>
                    </a:lnTo>
                    <a:lnTo>
                      <a:pt x="454" y="74"/>
                    </a:lnTo>
                    <a:lnTo>
                      <a:pt x="438" y="60"/>
                    </a:lnTo>
                    <a:lnTo>
                      <a:pt x="419" y="46"/>
                    </a:lnTo>
                    <a:lnTo>
                      <a:pt x="400" y="35"/>
                    </a:lnTo>
                    <a:lnTo>
                      <a:pt x="379" y="24"/>
                    </a:lnTo>
                    <a:lnTo>
                      <a:pt x="356" y="16"/>
                    </a:lnTo>
                    <a:lnTo>
                      <a:pt x="333" y="9"/>
                    </a:lnTo>
                    <a:lnTo>
                      <a:pt x="309" y="5"/>
                    </a:lnTo>
                    <a:lnTo>
                      <a:pt x="283" y="1"/>
                    </a:lnTo>
                    <a:lnTo>
                      <a:pt x="257" y="0"/>
                    </a:lnTo>
                    <a:lnTo>
                      <a:pt x="230" y="1"/>
                    </a:lnTo>
                    <a:lnTo>
                      <a:pt x="205" y="5"/>
                    </a:lnTo>
                    <a:lnTo>
                      <a:pt x="181" y="9"/>
                    </a:lnTo>
                    <a:lnTo>
                      <a:pt x="156" y="16"/>
                    </a:lnTo>
                    <a:lnTo>
                      <a:pt x="135" y="24"/>
                    </a:lnTo>
                    <a:lnTo>
                      <a:pt x="113" y="35"/>
                    </a:lnTo>
                    <a:lnTo>
                      <a:pt x="93" y="46"/>
                    </a:lnTo>
                    <a:lnTo>
                      <a:pt x="75" y="60"/>
                    </a:lnTo>
                    <a:lnTo>
                      <a:pt x="59" y="74"/>
                    </a:lnTo>
                    <a:lnTo>
                      <a:pt x="44" y="90"/>
                    </a:lnTo>
                    <a:lnTo>
                      <a:pt x="31" y="106"/>
                    </a:lnTo>
                    <a:lnTo>
                      <a:pt x="20" y="125"/>
                    </a:lnTo>
                    <a:lnTo>
                      <a:pt x="11" y="143"/>
                    </a:lnTo>
                    <a:lnTo>
                      <a:pt x="5" y="163"/>
                    </a:lnTo>
                    <a:lnTo>
                      <a:pt x="1" y="182"/>
                    </a:lnTo>
                    <a:lnTo>
                      <a:pt x="0" y="203"/>
                    </a:lnTo>
                    <a:lnTo>
                      <a:pt x="1" y="224"/>
                    </a:lnTo>
                    <a:lnTo>
                      <a:pt x="5" y="243"/>
                    </a:lnTo>
                    <a:lnTo>
                      <a:pt x="11" y="263"/>
                    </a:lnTo>
                    <a:lnTo>
                      <a:pt x="20" y="281"/>
                    </a:lnTo>
                    <a:lnTo>
                      <a:pt x="31" y="300"/>
                    </a:lnTo>
                    <a:lnTo>
                      <a:pt x="44" y="316"/>
                    </a:lnTo>
                    <a:lnTo>
                      <a:pt x="59" y="332"/>
                    </a:lnTo>
                    <a:lnTo>
                      <a:pt x="75" y="346"/>
                    </a:lnTo>
                    <a:lnTo>
                      <a:pt x="93" y="360"/>
                    </a:lnTo>
                    <a:lnTo>
                      <a:pt x="113" y="371"/>
                    </a:lnTo>
                    <a:lnTo>
                      <a:pt x="135" y="382"/>
                    </a:lnTo>
                    <a:lnTo>
                      <a:pt x="156" y="390"/>
                    </a:lnTo>
                    <a:lnTo>
                      <a:pt x="181" y="397"/>
                    </a:lnTo>
                    <a:lnTo>
                      <a:pt x="205" y="401"/>
                    </a:lnTo>
                    <a:lnTo>
                      <a:pt x="230" y="405"/>
                    </a:lnTo>
                    <a:lnTo>
                      <a:pt x="257" y="406"/>
                    </a:lnTo>
                    <a:close/>
                  </a:path>
                </a:pathLst>
              </a:custGeom>
              <a:solidFill>
                <a:srgbClr val="EAF2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90"/>
              <p:cNvSpPr>
                <a:spLocks/>
              </p:cNvSpPr>
              <p:nvPr/>
            </p:nvSpPr>
            <p:spPr bwMode="auto">
              <a:xfrm>
                <a:off x="2455" y="1784"/>
                <a:ext cx="251" cy="199"/>
              </a:xfrm>
              <a:custGeom>
                <a:avLst/>
                <a:gdLst>
                  <a:gd name="T0" fmla="*/ 17 w 503"/>
                  <a:gd name="T1" fmla="*/ 25 h 397"/>
                  <a:gd name="T2" fmla="*/ 20 w 503"/>
                  <a:gd name="T3" fmla="*/ 25 h 397"/>
                  <a:gd name="T4" fmla="*/ 23 w 503"/>
                  <a:gd name="T5" fmla="*/ 24 h 397"/>
                  <a:gd name="T6" fmla="*/ 25 w 503"/>
                  <a:gd name="T7" fmla="*/ 22 h 397"/>
                  <a:gd name="T8" fmla="*/ 27 w 503"/>
                  <a:gd name="T9" fmla="*/ 21 h 397"/>
                  <a:gd name="T10" fmla="*/ 29 w 503"/>
                  <a:gd name="T11" fmla="*/ 19 h 397"/>
                  <a:gd name="T12" fmla="*/ 30 w 503"/>
                  <a:gd name="T13" fmla="*/ 17 h 397"/>
                  <a:gd name="T14" fmla="*/ 31 w 503"/>
                  <a:gd name="T15" fmla="*/ 14 h 397"/>
                  <a:gd name="T16" fmla="*/ 31 w 503"/>
                  <a:gd name="T17" fmla="*/ 12 h 397"/>
                  <a:gd name="T18" fmla="*/ 30 w 503"/>
                  <a:gd name="T19" fmla="*/ 9 h 397"/>
                  <a:gd name="T20" fmla="*/ 29 w 503"/>
                  <a:gd name="T21" fmla="*/ 7 h 397"/>
                  <a:gd name="T22" fmla="*/ 27 w 503"/>
                  <a:gd name="T23" fmla="*/ 5 h 397"/>
                  <a:gd name="T24" fmla="*/ 25 w 503"/>
                  <a:gd name="T25" fmla="*/ 3 h 397"/>
                  <a:gd name="T26" fmla="*/ 23 w 503"/>
                  <a:gd name="T27" fmla="*/ 2 h 397"/>
                  <a:gd name="T28" fmla="*/ 20 w 503"/>
                  <a:gd name="T29" fmla="*/ 1 h 397"/>
                  <a:gd name="T30" fmla="*/ 17 w 503"/>
                  <a:gd name="T31" fmla="*/ 1 h 397"/>
                  <a:gd name="T32" fmla="*/ 14 w 503"/>
                  <a:gd name="T33" fmla="*/ 1 h 397"/>
                  <a:gd name="T34" fmla="*/ 11 w 503"/>
                  <a:gd name="T35" fmla="*/ 1 h 397"/>
                  <a:gd name="T36" fmla="*/ 8 w 503"/>
                  <a:gd name="T37" fmla="*/ 2 h 397"/>
                  <a:gd name="T38" fmla="*/ 5 w 503"/>
                  <a:gd name="T39" fmla="*/ 3 h 397"/>
                  <a:gd name="T40" fmla="*/ 3 w 503"/>
                  <a:gd name="T41" fmla="*/ 5 h 397"/>
                  <a:gd name="T42" fmla="*/ 1 w 503"/>
                  <a:gd name="T43" fmla="*/ 7 h 397"/>
                  <a:gd name="T44" fmla="*/ 0 w 503"/>
                  <a:gd name="T45" fmla="*/ 9 h 397"/>
                  <a:gd name="T46" fmla="*/ 0 w 503"/>
                  <a:gd name="T47" fmla="*/ 12 h 397"/>
                  <a:gd name="T48" fmla="*/ 0 w 503"/>
                  <a:gd name="T49" fmla="*/ 14 h 397"/>
                  <a:gd name="T50" fmla="*/ 0 w 503"/>
                  <a:gd name="T51" fmla="*/ 17 h 397"/>
                  <a:gd name="T52" fmla="*/ 1 w 503"/>
                  <a:gd name="T53" fmla="*/ 19 h 397"/>
                  <a:gd name="T54" fmla="*/ 3 w 503"/>
                  <a:gd name="T55" fmla="*/ 21 h 397"/>
                  <a:gd name="T56" fmla="*/ 5 w 503"/>
                  <a:gd name="T57" fmla="*/ 22 h 397"/>
                  <a:gd name="T58" fmla="*/ 8 w 503"/>
                  <a:gd name="T59" fmla="*/ 24 h 397"/>
                  <a:gd name="T60" fmla="*/ 11 w 503"/>
                  <a:gd name="T61" fmla="*/ 25 h 397"/>
                  <a:gd name="T62" fmla="*/ 14 w 503"/>
                  <a:gd name="T63" fmla="*/ 25 h 3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3"/>
                  <a:gd name="T97" fmla="*/ 0 h 397"/>
                  <a:gd name="T98" fmla="*/ 503 w 503"/>
                  <a:gd name="T99" fmla="*/ 397 h 3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3" h="397">
                    <a:moveTo>
                      <a:pt x="252" y="397"/>
                    </a:moveTo>
                    <a:lnTo>
                      <a:pt x="277" y="396"/>
                    </a:lnTo>
                    <a:lnTo>
                      <a:pt x="302" y="393"/>
                    </a:lnTo>
                    <a:lnTo>
                      <a:pt x="327" y="388"/>
                    </a:lnTo>
                    <a:lnTo>
                      <a:pt x="350" y="381"/>
                    </a:lnTo>
                    <a:lnTo>
                      <a:pt x="372" y="373"/>
                    </a:lnTo>
                    <a:lnTo>
                      <a:pt x="392" y="363"/>
                    </a:lnTo>
                    <a:lnTo>
                      <a:pt x="412" y="351"/>
                    </a:lnTo>
                    <a:lnTo>
                      <a:pt x="429" y="339"/>
                    </a:lnTo>
                    <a:lnTo>
                      <a:pt x="445" y="325"/>
                    </a:lnTo>
                    <a:lnTo>
                      <a:pt x="460" y="309"/>
                    </a:lnTo>
                    <a:lnTo>
                      <a:pt x="473" y="292"/>
                    </a:lnTo>
                    <a:lnTo>
                      <a:pt x="483" y="275"/>
                    </a:lnTo>
                    <a:lnTo>
                      <a:pt x="492" y="257"/>
                    </a:lnTo>
                    <a:lnTo>
                      <a:pt x="498" y="238"/>
                    </a:lnTo>
                    <a:lnTo>
                      <a:pt x="502" y="219"/>
                    </a:lnTo>
                    <a:lnTo>
                      <a:pt x="503" y="198"/>
                    </a:lnTo>
                    <a:lnTo>
                      <a:pt x="502" y="177"/>
                    </a:lnTo>
                    <a:lnTo>
                      <a:pt x="498" y="158"/>
                    </a:lnTo>
                    <a:lnTo>
                      <a:pt x="492" y="139"/>
                    </a:lnTo>
                    <a:lnTo>
                      <a:pt x="483" y="121"/>
                    </a:lnTo>
                    <a:lnTo>
                      <a:pt x="473" y="104"/>
                    </a:lnTo>
                    <a:lnTo>
                      <a:pt x="460" y="87"/>
                    </a:lnTo>
                    <a:lnTo>
                      <a:pt x="445" y="72"/>
                    </a:lnTo>
                    <a:lnTo>
                      <a:pt x="429" y="57"/>
                    </a:lnTo>
                    <a:lnTo>
                      <a:pt x="412" y="45"/>
                    </a:lnTo>
                    <a:lnTo>
                      <a:pt x="392" y="33"/>
                    </a:lnTo>
                    <a:lnTo>
                      <a:pt x="372" y="24"/>
                    </a:lnTo>
                    <a:lnTo>
                      <a:pt x="350" y="16"/>
                    </a:lnTo>
                    <a:lnTo>
                      <a:pt x="327" y="9"/>
                    </a:lnTo>
                    <a:lnTo>
                      <a:pt x="302" y="3"/>
                    </a:lnTo>
                    <a:lnTo>
                      <a:pt x="277" y="1"/>
                    </a:lnTo>
                    <a:lnTo>
                      <a:pt x="252" y="0"/>
                    </a:lnTo>
                    <a:lnTo>
                      <a:pt x="226" y="1"/>
                    </a:lnTo>
                    <a:lnTo>
                      <a:pt x="201" y="3"/>
                    </a:lnTo>
                    <a:lnTo>
                      <a:pt x="177" y="9"/>
                    </a:lnTo>
                    <a:lnTo>
                      <a:pt x="154" y="16"/>
                    </a:lnTo>
                    <a:lnTo>
                      <a:pt x="132" y="24"/>
                    </a:lnTo>
                    <a:lnTo>
                      <a:pt x="111" y="33"/>
                    </a:lnTo>
                    <a:lnTo>
                      <a:pt x="92" y="45"/>
                    </a:lnTo>
                    <a:lnTo>
                      <a:pt x="74" y="57"/>
                    </a:lnTo>
                    <a:lnTo>
                      <a:pt x="58" y="72"/>
                    </a:lnTo>
                    <a:lnTo>
                      <a:pt x="43" y="87"/>
                    </a:lnTo>
                    <a:lnTo>
                      <a:pt x="30" y="104"/>
                    </a:lnTo>
                    <a:lnTo>
                      <a:pt x="20" y="121"/>
                    </a:lnTo>
                    <a:lnTo>
                      <a:pt x="12" y="139"/>
                    </a:lnTo>
                    <a:lnTo>
                      <a:pt x="5" y="158"/>
                    </a:lnTo>
                    <a:lnTo>
                      <a:pt x="2" y="177"/>
                    </a:lnTo>
                    <a:lnTo>
                      <a:pt x="0" y="198"/>
                    </a:lnTo>
                    <a:lnTo>
                      <a:pt x="2" y="219"/>
                    </a:lnTo>
                    <a:lnTo>
                      <a:pt x="5" y="238"/>
                    </a:lnTo>
                    <a:lnTo>
                      <a:pt x="12" y="257"/>
                    </a:lnTo>
                    <a:lnTo>
                      <a:pt x="20" y="275"/>
                    </a:lnTo>
                    <a:lnTo>
                      <a:pt x="30" y="292"/>
                    </a:lnTo>
                    <a:lnTo>
                      <a:pt x="43" y="309"/>
                    </a:lnTo>
                    <a:lnTo>
                      <a:pt x="58" y="325"/>
                    </a:lnTo>
                    <a:lnTo>
                      <a:pt x="74" y="339"/>
                    </a:lnTo>
                    <a:lnTo>
                      <a:pt x="92" y="351"/>
                    </a:lnTo>
                    <a:lnTo>
                      <a:pt x="111" y="363"/>
                    </a:lnTo>
                    <a:lnTo>
                      <a:pt x="132" y="373"/>
                    </a:lnTo>
                    <a:lnTo>
                      <a:pt x="154" y="381"/>
                    </a:lnTo>
                    <a:lnTo>
                      <a:pt x="177" y="388"/>
                    </a:lnTo>
                    <a:lnTo>
                      <a:pt x="201" y="393"/>
                    </a:lnTo>
                    <a:lnTo>
                      <a:pt x="226" y="396"/>
                    </a:lnTo>
                    <a:lnTo>
                      <a:pt x="252" y="397"/>
                    </a:lnTo>
                    <a:close/>
                  </a:path>
                </a:pathLst>
              </a:custGeom>
              <a:solidFill>
                <a:srgbClr val="EFF7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91"/>
              <p:cNvSpPr>
                <a:spLocks/>
              </p:cNvSpPr>
              <p:nvPr/>
            </p:nvSpPr>
            <p:spPr bwMode="auto">
              <a:xfrm>
                <a:off x="2457" y="1786"/>
                <a:ext cx="246" cy="195"/>
              </a:xfrm>
              <a:custGeom>
                <a:avLst/>
                <a:gdLst>
                  <a:gd name="T0" fmla="*/ 17 w 492"/>
                  <a:gd name="T1" fmla="*/ 24 h 390"/>
                  <a:gd name="T2" fmla="*/ 20 w 492"/>
                  <a:gd name="T3" fmla="*/ 24 h 390"/>
                  <a:gd name="T4" fmla="*/ 23 w 492"/>
                  <a:gd name="T5" fmla="*/ 23 h 390"/>
                  <a:gd name="T6" fmla="*/ 26 w 492"/>
                  <a:gd name="T7" fmla="*/ 22 h 390"/>
                  <a:gd name="T8" fmla="*/ 28 w 492"/>
                  <a:gd name="T9" fmla="*/ 20 h 390"/>
                  <a:gd name="T10" fmla="*/ 29 w 492"/>
                  <a:gd name="T11" fmla="*/ 18 h 390"/>
                  <a:gd name="T12" fmla="*/ 31 w 492"/>
                  <a:gd name="T13" fmla="*/ 15 h 390"/>
                  <a:gd name="T14" fmla="*/ 31 w 492"/>
                  <a:gd name="T15" fmla="*/ 13 h 390"/>
                  <a:gd name="T16" fmla="*/ 31 w 492"/>
                  <a:gd name="T17" fmla="*/ 11 h 390"/>
                  <a:gd name="T18" fmla="*/ 31 w 492"/>
                  <a:gd name="T19" fmla="*/ 9 h 390"/>
                  <a:gd name="T20" fmla="*/ 29 w 492"/>
                  <a:gd name="T21" fmla="*/ 6 h 390"/>
                  <a:gd name="T22" fmla="*/ 28 w 492"/>
                  <a:gd name="T23" fmla="*/ 5 h 390"/>
                  <a:gd name="T24" fmla="*/ 26 w 492"/>
                  <a:gd name="T25" fmla="*/ 3 h 390"/>
                  <a:gd name="T26" fmla="*/ 23 w 492"/>
                  <a:gd name="T27" fmla="*/ 2 h 390"/>
                  <a:gd name="T28" fmla="*/ 20 w 492"/>
                  <a:gd name="T29" fmla="*/ 1 h 390"/>
                  <a:gd name="T30" fmla="*/ 17 w 492"/>
                  <a:gd name="T31" fmla="*/ 1 h 390"/>
                  <a:gd name="T32" fmla="*/ 14 w 492"/>
                  <a:gd name="T33" fmla="*/ 1 h 390"/>
                  <a:gd name="T34" fmla="*/ 11 w 492"/>
                  <a:gd name="T35" fmla="*/ 1 h 390"/>
                  <a:gd name="T36" fmla="*/ 9 w 492"/>
                  <a:gd name="T37" fmla="*/ 2 h 390"/>
                  <a:gd name="T38" fmla="*/ 6 w 492"/>
                  <a:gd name="T39" fmla="*/ 3 h 390"/>
                  <a:gd name="T40" fmla="*/ 4 w 492"/>
                  <a:gd name="T41" fmla="*/ 5 h 390"/>
                  <a:gd name="T42" fmla="*/ 2 w 492"/>
                  <a:gd name="T43" fmla="*/ 6 h 390"/>
                  <a:gd name="T44" fmla="*/ 1 w 492"/>
                  <a:gd name="T45" fmla="*/ 9 h 390"/>
                  <a:gd name="T46" fmla="*/ 1 w 492"/>
                  <a:gd name="T47" fmla="*/ 11 h 390"/>
                  <a:gd name="T48" fmla="*/ 1 w 492"/>
                  <a:gd name="T49" fmla="*/ 13 h 390"/>
                  <a:gd name="T50" fmla="*/ 1 w 492"/>
                  <a:gd name="T51" fmla="*/ 15 h 390"/>
                  <a:gd name="T52" fmla="*/ 2 w 492"/>
                  <a:gd name="T53" fmla="*/ 18 h 390"/>
                  <a:gd name="T54" fmla="*/ 4 w 492"/>
                  <a:gd name="T55" fmla="*/ 20 h 390"/>
                  <a:gd name="T56" fmla="*/ 6 w 492"/>
                  <a:gd name="T57" fmla="*/ 22 h 390"/>
                  <a:gd name="T58" fmla="*/ 9 w 492"/>
                  <a:gd name="T59" fmla="*/ 23 h 390"/>
                  <a:gd name="T60" fmla="*/ 11 w 492"/>
                  <a:gd name="T61" fmla="*/ 24 h 390"/>
                  <a:gd name="T62" fmla="*/ 14 w 492"/>
                  <a:gd name="T63" fmla="*/ 24 h 3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92"/>
                  <a:gd name="T97" fmla="*/ 0 h 390"/>
                  <a:gd name="T98" fmla="*/ 492 w 492"/>
                  <a:gd name="T99" fmla="*/ 390 h 39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92" h="390">
                    <a:moveTo>
                      <a:pt x="247" y="390"/>
                    </a:moveTo>
                    <a:lnTo>
                      <a:pt x="272" y="389"/>
                    </a:lnTo>
                    <a:lnTo>
                      <a:pt x="296" y="386"/>
                    </a:lnTo>
                    <a:lnTo>
                      <a:pt x="319" y="380"/>
                    </a:lnTo>
                    <a:lnTo>
                      <a:pt x="342" y="375"/>
                    </a:lnTo>
                    <a:lnTo>
                      <a:pt x="364" y="367"/>
                    </a:lnTo>
                    <a:lnTo>
                      <a:pt x="384" y="356"/>
                    </a:lnTo>
                    <a:lnTo>
                      <a:pt x="404" y="345"/>
                    </a:lnTo>
                    <a:lnTo>
                      <a:pt x="421" y="332"/>
                    </a:lnTo>
                    <a:lnTo>
                      <a:pt x="436" y="318"/>
                    </a:lnTo>
                    <a:lnTo>
                      <a:pt x="451" y="303"/>
                    </a:lnTo>
                    <a:lnTo>
                      <a:pt x="462" y="287"/>
                    </a:lnTo>
                    <a:lnTo>
                      <a:pt x="473" y="271"/>
                    </a:lnTo>
                    <a:lnTo>
                      <a:pt x="481" y="253"/>
                    </a:lnTo>
                    <a:lnTo>
                      <a:pt x="488" y="234"/>
                    </a:lnTo>
                    <a:lnTo>
                      <a:pt x="491" y="215"/>
                    </a:lnTo>
                    <a:lnTo>
                      <a:pt x="492" y="195"/>
                    </a:lnTo>
                    <a:lnTo>
                      <a:pt x="491" y="175"/>
                    </a:lnTo>
                    <a:lnTo>
                      <a:pt x="488" y="156"/>
                    </a:lnTo>
                    <a:lnTo>
                      <a:pt x="481" y="137"/>
                    </a:lnTo>
                    <a:lnTo>
                      <a:pt x="473" y="119"/>
                    </a:lnTo>
                    <a:lnTo>
                      <a:pt x="462" y="103"/>
                    </a:lnTo>
                    <a:lnTo>
                      <a:pt x="451" y="87"/>
                    </a:lnTo>
                    <a:lnTo>
                      <a:pt x="436" y="72"/>
                    </a:lnTo>
                    <a:lnTo>
                      <a:pt x="421" y="58"/>
                    </a:lnTo>
                    <a:lnTo>
                      <a:pt x="404" y="45"/>
                    </a:lnTo>
                    <a:lnTo>
                      <a:pt x="384" y="34"/>
                    </a:lnTo>
                    <a:lnTo>
                      <a:pt x="364" y="23"/>
                    </a:lnTo>
                    <a:lnTo>
                      <a:pt x="342" y="15"/>
                    </a:lnTo>
                    <a:lnTo>
                      <a:pt x="319" y="10"/>
                    </a:lnTo>
                    <a:lnTo>
                      <a:pt x="296" y="4"/>
                    </a:lnTo>
                    <a:lnTo>
                      <a:pt x="272" y="1"/>
                    </a:lnTo>
                    <a:lnTo>
                      <a:pt x="247" y="0"/>
                    </a:lnTo>
                    <a:lnTo>
                      <a:pt x="221" y="1"/>
                    </a:lnTo>
                    <a:lnTo>
                      <a:pt x="197" y="4"/>
                    </a:lnTo>
                    <a:lnTo>
                      <a:pt x="173" y="10"/>
                    </a:lnTo>
                    <a:lnTo>
                      <a:pt x="151" y="15"/>
                    </a:lnTo>
                    <a:lnTo>
                      <a:pt x="129" y="23"/>
                    </a:lnTo>
                    <a:lnTo>
                      <a:pt x="108" y="34"/>
                    </a:lnTo>
                    <a:lnTo>
                      <a:pt x="90" y="45"/>
                    </a:lnTo>
                    <a:lnTo>
                      <a:pt x="73" y="58"/>
                    </a:lnTo>
                    <a:lnTo>
                      <a:pt x="57" y="72"/>
                    </a:lnTo>
                    <a:lnTo>
                      <a:pt x="43" y="87"/>
                    </a:lnTo>
                    <a:lnTo>
                      <a:pt x="30" y="103"/>
                    </a:lnTo>
                    <a:lnTo>
                      <a:pt x="20" y="119"/>
                    </a:lnTo>
                    <a:lnTo>
                      <a:pt x="12" y="137"/>
                    </a:lnTo>
                    <a:lnTo>
                      <a:pt x="5" y="156"/>
                    </a:lnTo>
                    <a:lnTo>
                      <a:pt x="1" y="175"/>
                    </a:lnTo>
                    <a:lnTo>
                      <a:pt x="0" y="195"/>
                    </a:lnTo>
                    <a:lnTo>
                      <a:pt x="1" y="215"/>
                    </a:lnTo>
                    <a:lnTo>
                      <a:pt x="5" y="234"/>
                    </a:lnTo>
                    <a:lnTo>
                      <a:pt x="12" y="253"/>
                    </a:lnTo>
                    <a:lnTo>
                      <a:pt x="20" y="271"/>
                    </a:lnTo>
                    <a:lnTo>
                      <a:pt x="30" y="287"/>
                    </a:lnTo>
                    <a:lnTo>
                      <a:pt x="43" y="303"/>
                    </a:lnTo>
                    <a:lnTo>
                      <a:pt x="57" y="318"/>
                    </a:lnTo>
                    <a:lnTo>
                      <a:pt x="73" y="332"/>
                    </a:lnTo>
                    <a:lnTo>
                      <a:pt x="90" y="345"/>
                    </a:lnTo>
                    <a:lnTo>
                      <a:pt x="108" y="356"/>
                    </a:lnTo>
                    <a:lnTo>
                      <a:pt x="129" y="367"/>
                    </a:lnTo>
                    <a:lnTo>
                      <a:pt x="151" y="375"/>
                    </a:lnTo>
                    <a:lnTo>
                      <a:pt x="173" y="380"/>
                    </a:lnTo>
                    <a:lnTo>
                      <a:pt x="197" y="386"/>
                    </a:lnTo>
                    <a:lnTo>
                      <a:pt x="221" y="389"/>
                    </a:lnTo>
                    <a:lnTo>
                      <a:pt x="247" y="390"/>
                    </a:lnTo>
                    <a:close/>
                  </a:path>
                </a:pathLst>
              </a:custGeom>
              <a:solidFill>
                <a:srgbClr val="F9FC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92"/>
              <p:cNvSpPr>
                <a:spLocks/>
              </p:cNvSpPr>
              <p:nvPr/>
            </p:nvSpPr>
            <p:spPr bwMode="auto">
              <a:xfrm>
                <a:off x="2459" y="1788"/>
                <a:ext cx="242" cy="191"/>
              </a:xfrm>
              <a:custGeom>
                <a:avLst/>
                <a:gdLst>
                  <a:gd name="T0" fmla="*/ 17 w 483"/>
                  <a:gd name="T1" fmla="*/ 24 h 381"/>
                  <a:gd name="T2" fmla="*/ 20 w 483"/>
                  <a:gd name="T3" fmla="*/ 24 h 381"/>
                  <a:gd name="T4" fmla="*/ 23 w 483"/>
                  <a:gd name="T5" fmla="*/ 23 h 381"/>
                  <a:gd name="T6" fmla="*/ 25 w 483"/>
                  <a:gd name="T7" fmla="*/ 22 h 381"/>
                  <a:gd name="T8" fmla="*/ 27 w 483"/>
                  <a:gd name="T9" fmla="*/ 20 h 381"/>
                  <a:gd name="T10" fmla="*/ 29 w 483"/>
                  <a:gd name="T11" fmla="*/ 18 h 381"/>
                  <a:gd name="T12" fmla="*/ 30 w 483"/>
                  <a:gd name="T13" fmla="*/ 16 h 381"/>
                  <a:gd name="T14" fmla="*/ 31 w 483"/>
                  <a:gd name="T15" fmla="*/ 14 h 381"/>
                  <a:gd name="T16" fmla="*/ 31 w 483"/>
                  <a:gd name="T17" fmla="*/ 11 h 381"/>
                  <a:gd name="T18" fmla="*/ 30 w 483"/>
                  <a:gd name="T19" fmla="*/ 9 h 381"/>
                  <a:gd name="T20" fmla="*/ 29 w 483"/>
                  <a:gd name="T21" fmla="*/ 7 h 381"/>
                  <a:gd name="T22" fmla="*/ 27 w 483"/>
                  <a:gd name="T23" fmla="*/ 5 h 381"/>
                  <a:gd name="T24" fmla="*/ 25 w 483"/>
                  <a:gd name="T25" fmla="*/ 3 h 381"/>
                  <a:gd name="T26" fmla="*/ 23 w 483"/>
                  <a:gd name="T27" fmla="*/ 2 h 381"/>
                  <a:gd name="T28" fmla="*/ 20 w 483"/>
                  <a:gd name="T29" fmla="*/ 1 h 381"/>
                  <a:gd name="T30" fmla="*/ 17 w 483"/>
                  <a:gd name="T31" fmla="*/ 1 h 381"/>
                  <a:gd name="T32" fmla="*/ 14 w 483"/>
                  <a:gd name="T33" fmla="*/ 1 h 381"/>
                  <a:gd name="T34" fmla="*/ 11 w 483"/>
                  <a:gd name="T35" fmla="*/ 1 h 381"/>
                  <a:gd name="T36" fmla="*/ 8 w 483"/>
                  <a:gd name="T37" fmla="*/ 2 h 381"/>
                  <a:gd name="T38" fmla="*/ 6 w 483"/>
                  <a:gd name="T39" fmla="*/ 3 h 381"/>
                  <a:gd name="T40" fmla="*/ 4 w 483"/>
                  <a:gd name="T41" fmla="*/ 5 h 381"/>
                  <a:gd name="T42" fmla="*/ 2 w 483"/>
                  <a:gd name="T43" fmla="*/ 7 h 381"/>
                  <a:gd name="T44" fmla="*/ 1 w 483"/>
                  <a:gd name="T45" fmla="*/ 9 h 381"/>
                  <a:gd name="T46" fmla="*/ 1 w 483"/>
                  <a:gd name="T47" fmla="*/ 11 h 381"/>
                  <a:gd name="T48" fmla="*/ 1 w 483"/>
                  <a:gd name="T49" fmla="*/ 14 h 381"/>
                  <a:gd name="T50" fmla="*/ 1 w 483"/>
                  <a:gd name="T51" fmla="*/ 16 h 381"/>
                  <a:gd name="T52" fmla="*/ 2 w 483"/>
                  <a:gd name="T53" fmla="*/ 18 h 381"/>
                  <a:gd name="T54" fmla="*/ 4 w 483"/>
                  <a:gd name="T55" fmla="*/ 20 h 381"/>
                  <a:gd name="T56" fmla="*/ 6 w 483"/>
                  <a:gd name="T57" fmla="*/ 22 h 381"/>
                  <a:gd name="T58" fmla="*/ 8 w 483"/>
                  <a:gd name="T59" fmla="*/ 23 h 381"/>
                  <a:gd name="T60" fmla="*/ 11 w 483"/>
                  <a:gd name="T61" fmla="*/ 24 h 381"/>
                  <a:gd name="T62" fmla="*/ 14 w 483"/>
                  <a:gd name="T63" fmla="*/ 24 h 3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83"/>
                  <a:gd name="T97" fmla="*/ 0 h 381"/>
                  <a:gd name="T98" fmla="*/ 483 w 483"/>
                  <a:gd name="T99" fmla="*/ 381 h 3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83" h="381">
                    <a:moveTo>
                      <a:pt x="242" y="381"/>
                    </a:moveTo>
                    <a:lnTo>
                      <a:pt x="266" y="380"/>
                    </a:lnTo>
                    <a:lnTo>
                      <a:pt x="290" y="378"/>
                    </a:lnTo>
                    <a:lnTo>
                      <a:pt x="313" y="372"/>
                    </a:lnTo>
                    <a:lnTo>
                      <a:pt x="335" y="366"/>
                    </a:lnTo>
                    <a:lnTo>
                      <a:pt x="356" y="358"/>
                    </a:lnTo>
                    <a:lnTo>
                      <a:pt x="377" y="348"/>
                    </a:lnTo>
                    <a:lnTo>
                      <a:pt x="395" y="337"/>
                    </a:lnTo>
                    <a:lnTo>
                      <a:pt x="412" y="325"/>
                    </a:lnTo>
                    <a:lnTo>
                      <a:pt x="427" y="311"/>
                    </a:lnTo>
                    <a:lnTo>
                      <a:pt x="441" y="297"/>
                    </a:lnTo>
                    <a:lnTo>
                      <a:pt x="454" y="281"/>
                    </a:lnTo>
                    <a:lnTo>
                      <a:pt x="464" y="264"/>
                    </a:lnTo>
                    <a:lnTo>
                      <a:pt x="472" y="246"/>
                    </a:lnTo>
                    <a:lnTo>
                      <a:pt x="478" y="228"/>
                    </a:lnTo>
                    <a:lnTo>
                      <a:pt x="482" y="210"/>
                    </a:lnTo>
                    <a:lnTo>
                      <a:pt x="483" y="190"/>
                    </a:lnTo>
                    <a:lnTo>
                      <a:pt x="482" y="170"/>
                    </a:lnTo>
                    <a:lnTo>
                      <a:pt x="478" y="152"/>
                    </a:lnTo>
                    <a:lnTo>
                      <a:pt x="472" y="134"/>
                    </a:lnTo>
                    <a:lnTo>
                      <a:pt x="464" y="116"/>
                    </a:lnTo>
                    <a:lnTo>
                      <a:pt x="454" y="99"/>
                    </a:lnTo>
                    <a:lnTo>
                      <a:pt x="441" y="84"/>
                    </a:lnTo>
                    <a:lnTo>
                      <a:pt x="427" y="69"/>
                    </a:lnTo>
                    <a:lnTo>
                      <a:pt x="412" y="55"/>
                    </a:lnTo>
                    <a:lnTo>
                      <a:pt x="395" y="44"/>
                    </a:lnTo>
                    <a:lnTo>
                      <a:pt x="377" y="32"/>
                    </a:lnTo>
                    <a:lnTo>
                      <a:pt x="356" y="23"/>
                    </a:lnTo>
                    <a:lnTo>
                      <a:pt x="335" y="15"/>
                    </a:lnTo>
                    <a:lnTo>
                      <a:pt x="313" y="8"/>
                    </a:lnTo>
                    <a:lnTo>
                      <a:pt x="290" y="3"/>
                    </a:lnTo>
                    <a:lnTo>
                      <a:pt x="266" y="1"/>
                    </a:lnTo>
                    <a:lnTo>
                      <a:pt x="242" y="0"/>
                    </a:lnTo>
                    <a:lnTo>
                      <a:pt x="218" y="1"/>
                    </a:lnTo>
                    <a:lnTo>
                      <a:pt x="193" y="3"/>
                    </a:lnTo>
                    <a:lnTo>
                      <a:pt x="170" y="8"/>
                    </a:lnTo>
                    <a:lnTo>
                      <a:pt x="147" y="15"/>
                    </a:lnTo>
                    <a:lnTo>
                      <a:pt x="127" y="23"/>
                    </a:lnTo>
                    <a:lnTo>
                      <a:pt x="107" y="32"/>
                    </a:lnTo>
                    <a:lnTo>
                      <a:pt x="87" y="44"/>
                    </a:lnTo>
                    <a:lnTo>
                      <a:pt x="71" y="55"/>
                    </a:lnTo>
                    <a:lnTo>
                      <a:pt x="55" y="69"/>
                    </a:lnTo>
                    <a:lnTo>
                      <a:pt x="41" y="84"/>
                    </a:lnTo>
                    <a:lnTo>
                      <a:pt x="29" y="99"/>
                    </a:lnTo>
                    <a:lnTo>
                      <a:pt x="19" y="116"/>
                    </a:lnTo>
                    <a:lnTo>
                      <a:pt x="10" y="134"/>
                    </a:lnTo>
                    <a:lnTo>
                      <a:pt x="4" y="152"/>
                    </a:lnTo>
                    <a:lnTo>
                      <a:pt x="1" y="170"/>
                    </a:lnTo>
                    <a:lnTo>
                      <a:pt x="0" y="190"/>
                    </a:lnTo>
                    <a:lnTo>
                      <a:pt x="1" y="210"/>
                    </a:lnTo>
                    <a:lnTo>
                      <a:pt x="4" y="228"/>
                    </a:lnTo>
                    <a:lnTo>
                      <a:pt x="10" y="246"/>
                    </a:lnTo>
                    <a:lnTo>
                      <a:pt x="19" y="264"/>
                    </a:lnTo>
                    <a:lnTo>
                      <a:pt x="29" y="281"/>
                    </a:lnTo>
                    <a:lnTo>
                      <a:pt x="41" y="297"/>
                    </a:lnTo>
                    <a:lnTo>
                      <a:pt x="55" y="311"/>
                    </a:lnTo>
                    <a:lnTo>
                      <a:pt x="71" y="325"/>
                    </a:lnTo>
                    <a:lnTo>
                      <a:pt x="87" y="337"/>
                    </a:lnTo>
                    <a:lnTo>
                      <a:pt x="107" y="348"/>
                    </a:lnTo>
                    <a:lnTo>
                      <a:pt x="127" y="358"/>
                    </a:lnTo>
                    <a:lnTo>
                      <a:pt x="147" y="366"/>
                    </a:lnTo>
                    <a:lnTo>
                      <a:pt x="170" y="372"/>
                    </a:lnTo>
                    <a:lnTo>
                      <a:pt x="193" y="378"/>
                    </a:lnTo>
                    <a:lnTo>
                      <a:pt x="218" y="380"/>
                    </a:lnTo>
                    <a:lnTo>
                      <a:pt x="242" y="3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93"/>
              <p:cNvSpPr>
                <a:spLocks/>
              </p:cNvSpPr>
              <p:nvPr/>
            </p:nvSpPr>
            <p:spPr bwMode="auto">
              <a:xfrm>
                <a:off x="2447" y="1983"/>
                <a:ext cx="685" cy="698"/>
              </a:xfrm>
              <a:custGeom>
                <a:avLst/>
                <a:gdLst>
                  <a:gd name="T0" fmla="*/ 72 w 1371"/>
                  <a:gd name="T1" fmla="*/ 56 h 1396"/>
                  <a:gd name="T2" fmla="*/ 72 w 1371"/>
                  <a:gd name="T3" fmla="*/ 42 h 1396"/>
                  <a:gd name="T4" fmla="*/ 63 w 1371"/>
                  <a:gd name="T5" fmla="*/ 50 h 1396"/>
                  <a:gd name="T6" fmla="*/ 63 w 1371"/>
                  <a:gd name="T7" fmla="*/ 50 h 1396"/>
                  <a:gd name="T8" fmla="*/ 63 w 1371"/>
                  <a:gd name="T9" fmla="*/ 42 h 1396"/>
                  <a:gd name="T10" fmla="*/ 55 w 1371"/>
                  <a:gd name="T11" fmla="*/ 50 h 1396"/>
                  <a:gd name="T12" fmla="*/ 54 w 1371"/>
                  <a:gd name="T13" fmla="*/ 50 h 1396"/>
                  <a:gd name="T14" fmla="*/ 54 w 1371"/>
                  <a:gd name="T15" fmla="*/ 42 h 1396"/>
                  <a:gd name="T16" fmla="*/ 46 w 1371"/>
                  <a:gd name="T17" fmla="*/ 50 h 1396"/>
                  <a:gd name="T18" fmla="*/ 43 w 1371"/>
                  <a:gd name="T19" fmla="*/ 50 h 1396"/>
                  <a:gd name="T20" fmla="*/ 40 w 1371"/>
                  <a:gd name="T21" fmla="*/ 10 h 1396"/>
                  <a:gd name="T22" fmla="*/ 34 w 1371"/>
                  <a:gd name="T23" fmla="*/ 10 h 1396"/>
                  <a:gd name="T24" fmla="*/ 31 w 1371"/>
                  <a:gd name="T25" fmla="*/ 50 h 1396"/>
                  <a:gd name="T26" fmla="*/ 28 w 1371"/>
                  <a:gd name="T27" fmla="*/ 50 h 1396"/>
                  <a:gd name="T28" fmla="*/ 25 w 1371"/>
                  <a:gd name="T29" fmla="*/ 0 h 1396"/>
                  <a:gd name="T30" fmla="*/ 19 w 1371"/>
                  <a:gd name="T31" fmla="*/ 0 h 1396"/>
                  <a:gd name="T32" fmla="*/ 17 w 1371"/>
                  <a:gd name="T33" fmla="*/ 50 h 1396"/>
                  <a:gd name="T34" fmla="*/ 11 w 1371"/>
                  <a:gd name="T35" fmla="*/ 50 h 1396"/>
                  <a:gd name="T36" fmla="*/ 11 w 1371"/>
                  <a:gd name="T37" fmla="*/ 60 h 1396"/>
                  <a:gd name="T38" fmla="*/ 0 w 1371"/>
                  <a:gd name="T39" fmla="*/ 60 h 1396"/>
                  <a:gd name="T40" fmla="*/ 0 w 1371"/>
                  <a:gd name="T41" fmla="*/ 87 h 1396"/>
                  <a:gd name="T42" fmla="*/ 85 w 1371"/>
                  <a:gd name="T43" fmla="*/ 80 h 1396"/>
                  <a:gd name="T44" fmla="*/ 85 w 1371"/>
                  <a:gd name="T45" fmla="*/ 56 h 1396"/>
                  <a:gd name="T46" fmla="*/ 72 w 1371"/>
                  <a:gd name="T47" fmla="*/ 56 h 1396"/>
                  <a:gd name="T48" fmla="*/ 72 w 1371"/>
                  <a:gd name="T49" fmla="*/ 56 h 13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71"/>
                  <a:gd name="T76" fmla="*/ 0 h 1396"/>
                  <a:gd name="T77" fmla="*/ 1371 w 1371"/>
                  <a:gd name="T78" fmla="*/ 1396 h 13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71" h="1396">
                    <a:moveTo>
                      <a:pt x="1159" y="903"/>
                    </a:moveTo>
                    <a:lnTo>
                      <a:pt x="1159" y="668"/>
                    </a:lnTo>
                    <a:lnTo>
                      <a:pt x="1023" y="809"/>
                    </a:lnTo>
                    <a:lnTo>
                      <a:pt x="1022" y="809"/>
                    </a:lnTo>
                    <a:lnTo>
                      <a:pt x="1022" y="668"/>
                    </a:lnTo>
                    <a:lnTo>
                      <a:pt x="884" y="809"/>
                    </a:lnTo>
                    <a:lnTo>
                      <a:pt x="873" y="809"/>
                    </a:lnTo>
                    <a:lnTo>
                      <a:pt x="873" y="668"/>
                    </a:lnTo>
                    <a:lnTo>
                      <a:pt x="737" y="809"/>
                    </a:lnTo>
                    <a:lnTo>
                      <a:pt x="691" y="809"/>
                    </a:lnTo>
                    <a:lnTo>
                      <a:pt x="644" y="152"/>
                    </a:lnTo>
                    <a:lnTo>
                      <a:pt x="547" y="152"/>
                    </a:lnTo>
                    <a:lnTo>
                      <a:pt x="510" y="809"/>
                    </a:lnTo>
                    <a:lnTo>
                      <a:pt x="461" y="809"/>
                    </a:lnTo>
                    <a:lnTo>
                      <a:pt x="412" y="0"/>
                    </a:lnTo>
                    <a:lnTo>
                      <a:pt x="314" y="0"/>
                    </a:lnTo>
                    <a:lnTo>
                      <a:pt x="275" y="809"/>
                    </a:lnTo>
                    <a:lnTo>
                      <a:pt x="188" y="809"/>
                    </a:lnTo>
                    <a:lnTo>
                      <a:pt x="188" y="962"/>
                    </a:lnTo>
                    <a:lnTo>
                      <a:pt x="0" y="962"/>
                    </a:lnTo>
                    <a:lnTo>
                      <a:pt x="0" y="1396"/>
                    </a:lnTo>
                    <a:lnTo>
                      <a:pt x="1371" y="1270"/>
                    </a:lnTo>
                    <a:lnTo>
                      <a:pt x="1371" y="903"/>
                    </a:lnTo>
                    <a:lnTo>
                      <a:pt x="1159" y="903"/>
                    </a:lnTo>
                    <a:close/>
                  </a:path>
                </a:pathLst>
              </a:custGeom>
              <a:solidFill>
                <a:srgbClr val="000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94"/>
              <p:cNvSpPr>
                <a:spLocks/>
              </p:cNvSpPr>
              <p:nvPr/>
            </p:nvSpPr>
            <p:spPr bwMode="auto">
              <a:xfrm>
                <a:off x="2964" y="1744"/>
                <a:ext cx="32" cy="35"/>
              </a:xfrm>
              <a:custGeom>
                <a:avLst/>
                <a:gdLst>
                  <a:gd name="T0" fmla="*/ 2 w 65"/>
                  <a:gd name="T1" fmla="*/ 5 h 69"/>
                  <a:gd name="T2" fmla="*/ 4 w 65"/>
                  <a:gd name="T3" fmla="*/ 0 h 69"/>
                  <a:gd name="T4" fmla="*/ 0 w 65"/>
                  <a:gd name="T5" fmla="*/ 1 h 69"/>
                  <a:gd name="T6" fmla="*/ 0 w 65"/>
                  <a:gd name="T7" fmla="*/ 2 h 69"/>
                  <a:gd name="T8" fmla="*/ 0 w 65"/>
                  <a:gd name="T9" fmla="*/ 2 h 69"/>
                  <a:gd name="T10" fmla="*/ 1 w 65"/>
                  <a:gd name="T11" fmla="*/ 3 h 69"/>
                  <a:gd name="T12" fmla="*/ 1 w 65"/>
                  <a:gd name="T13" fmla="*/ 3 h 69"/>
                  <a:gd name="T14" fmla="*/ 1 w 65"/>
                  <a:gd name="T15" fmla="*/ 3 h 69"/>
                  <a:gd name="T16" fmla="*/ 2 w 65"/>
                  <a:gd name="T17" fmla="*/ 4 h 69"/>
                  <a:gd name="T18" fmla="*/ 2 w 65"/>
                  <a:gd name="T19" fmla="*/ 4 h 69"/>
                  <a:gd name="T20" fmla="*/ 2 w 65"/>
                  <a:gd name="T21" fmla="*/ 5 h 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69"/>
                  <a:gd name="T35" fmla="*/ 65 w 65"/>
                  <a:gd name="T36" fmla="*/ 69 h 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69">
                    <a:moveTo>
                      <a:pt x="45" y="69"/>
                    </a:moveTo>
                    <a:lnTo>
                      <a:pt x="65" y="0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2" y="28"/>
                    </a:lnTo>
                    <a:lnTo>
                      <a:pt x="19" y="35"/>
                    </a:lnTo>
                    <a:lnTo>
                      <a:pt x="25" y="41"/>
                    </a:lnTo>
                    <a:lnTo>
                      <a:pt x="30" y="47"/>
                    </a:lnTo>
                    <a:lnTo>
                      <a:pt x="35" y="54"/>
                    </a:lnTo>
                    <a:lnTo>
                      <a:pt x="41" y="62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95"/>
              <p:cNvSpPr>
                <a:spLocks/>
              </p:cNvSpPr>
              <p:nvPr/>
            </p:nvSpPr>
            <p:spPr bwMode="auto">
              <a:xfrm>
                <a:off x="3013" y="1826"/>
                <a:ext cx="34" cy="33"/>
              </a:xfrm>
              <a:custGeom>
                <a:avLst/>
                <a:gdLst>
                  <a:gd name="T0" fmla="*/ 2 w 67"/>
                  <a:gd name="T1" fmla="*/ 4 h 67"/>
                  <a:gd name="T2" fmla="*/ 5 w 67"/>
                  <a:gd name="T3" fmla="*/ 1 h 67"/>
                  <a:gd name="T4" fmla="*/ 0 w 67"/>
                  <a:gd name="T5" fmla="*/ 0 h 67"/>
                  <a:gd name="T6" fmla="*/ 1 w 67"/>
                  <a:gd name="T7" fmla="*/ 1 h 67"/>
                  <a:gd name="T8" fmla="*/ 1 w 67"/>
                  <a:gd name="T9" fmla="*/ 2 h 67"/>
                  <a:gd name="T10" fmla="*/ 2 w 67"/>
                  <a:gd name="T11" fmla="*/ 3 h 67"/>
                  <a:gd name="T12" fmla="*/ 2 w 67"/>
                  <a:gd name="T13" fmla="*/ 4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67"/>
                  <a:gd name="T23" fmla="*/ 67 w 67"/>
                  <a:gd name="T24" fmla="*/ 67 h 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67">
                    <a:moveTo>
                      <a:pt x="21" y="67"/>
                    </a:moveTo>
                    <a:lnTo>
                      <a:pt x="67" y="21"/>
                    </a:lnTo>
                    <a:lnTo>
                      <a:pt x="0" y="0"/>
                    </a:lnTo>
                    <a:lnTo>
                      <a:pt x="7" y="16"/>
                    </a:lnTo>
                    <a:lnTo>
                      <a:pt x="13" y="33"/>
                    </a:lnTo>
                    <a:lnTo>
                      <a:pt x="18" y="50"/>
                    </a:lnTo>
                    <a:lnTo>
                      <a:pt x="21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96"/>
              <p:cNvSpPr>
                <a:spLocks/>
              </p:cNvSpPr>
              <p:nvPr/>
            </p:nvSpPr>
            <p:spPr bwMode="auto">
              <a:xfrm>
                <a:off x="2933" y="1712"/>
                <a:ext cx="24" cy="33"/>
              </a:xfrm>
              <a:custGeom>
                <a:avLst/>
                <a:gdLst>
                  <a:gd name="T0" fmla="*/ 2 w 50"/>
                  <a:gd name="T1" fmla="*/ 5 h 64"/>
                  <a:gd name="T2" fmla="*/ 3 w 50"/>
                  <a:gd name="T3" fmla="*/ 0 h 64"/>
                  <a:gd name="T4" fmla="*/ 0 w 50"/>
                  <a:gd name="T5" fmla="*/ 2 h 64"/>
                  <a:gd name="T6" fmla="*/ 0 w 50"/>
                  <a:gd name="T7" fmla="*/ 2 h 64"/>
                  <a:gd name="T8" fmla="*/ 0 w 50"/>
                  <a:gd name="T9" fmla="*/ 3 h 64"/>
                  <a:gd name="T10" fmla="*/ 1 w 50"/>
                  <a:gd name="T11" fmla="*/ 3 h 64"/>
                  <a:gd name="T12" fmla="*/ 1 w 50"/>
                  <a:gd name="T13" fmla="*/ 3 h 64"/>
                  <a:gd name="T14" fmla="*/ 1 w 50"/>
                  <a:gd name="T15" fmla="*/ 4 h 64"/>
                  <a:gd name="T16" fmla="*/ 2 w 50"/>
                  <a:gd name="T17" fmla="*/ 4 h 64"/>
                  <a:gd name="T18" fmla="*/ 2 w 50"/>
                  <a:gd name="T19" fmla="*/ 4 h 64"/>
                  <a:gd name="T20" fmla="*/ 2 w 50"/>
                  <a:gd name="T21" fmla="*/ 5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64"/>
                  <a:gd name="T35" fmla="*/ 50 w 50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64">
                    <a:moveTo>
                      <a:pt x="48" y="64"/>
                    </a:moveTo>
                    <a:lnTo>
                      <a:pt x="50" y="0"/>
                    </a:lnTo>
                    <a:lnTo>
                      <a:pt x="0" y="24"/>
                    </a:lnTo>
                    <a:lnTo>
                      <a:pt x="6" y="29"/>
                    </a:lnTo>
                    <a:lnTo>
                      <a:pt x="13" y="33"/>
                    </a:lnTo>
                    <a:lnTo>
                      <a:pt x="18" y="38"/>
                    </a:lnTo>
                    <a:lnTo>
                      <a:pt x="24" y="44"/>
                    </a:lnTo>
                    <a:lnTo>
                      <a:pt x="30" y="48"/>
                    </a:lnTo>
                    <a:lnTo>
                      <a:pt x="37" y="54"/>
                    </a:lnTo>
                    <a:lnTo>
                      <a:pt x="43" y="59"/>
                    </a:lnTo>
                    <a:lnTo>
                      <a:pt x="48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97"/>
              <p:cNvSpPr>
                <a:spLocks/>
              </p:cNvSpPr>
              <p:nvPr/>
            </p:nvSpPr>
            <p:spPr bwMode="auto">
              <a:xfrm>
                <a:off x="2991" y="1785"/>
                <a:ext cx="36" cy="32"/>
              </a:xfrm>
              <a:custGeom>
                <a:avLst/>
                <a:gdLst>
                  <a:gd name="T0" fmla="*/ 3 w 71"/>
                  <a:gd name="T1" fmla="*/ 4 h 65"/>
                  <a:gd name="T2" fmla="*/ 5 w 71"/>
                  <a:gd name="T3" fmla="*/ 0 h 65"/>
                  <a:gd name="T4" fmla="*/ 0 w 71"/>
                  <a:gd name="T5" fmla="*/ 0 h 65"/>
                  <a:gd name="T6" fmla="*/ 1 w 71"/>
                  <a:gd name="T7" fmla="*/ 0 h 65"/>
                  <a:gd name="T8" fmla="*/ 1 w 71"/>
                  <a:gd name="T9" fmla="*/ 1 h 65"/>
                  <a:gd name="T10" fmla="*/ 1 w 71"/>
                  <a:gd name="T11" fmla="*/ 1 h 65"/>
                  <a:gd name="T12" fmla="*/ 2 w 71"/>
                  <a:gd name="T13" fmla="*/ 2 h 65"/>
                  <a:gd name="T14" fmla="*/ 2 w 71"/>
                  <a:gd name="T15" fmla="*/ 2 h 65"/>
                  <a:gd name="T16" fmla="*/ 2 w 71"/>
                  <a:gd name="T17" fmla="*/ 3 h 65"/>
                  <a:gd name="T18" fmla="*/ 2 w 71"/>
                  <a:gd name="T19" fmla="*/ 3 h 65"/>
                  <a:gd name="T20" fmla="*/ 3 w 71"/>
                  <a:gd name="T21" fmla="*/ 4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"/>
                  <a:gd name="T34" fmla="*/ 0 h 65"/>
                  <a:gd name="T35" fmla="*/ 71 w 71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" h="65">
                    <a:moveTo>
                      <a:pt x="35" y="65"/>
                    </a:moveTo>
                    <a:lnTo>
                      <a:pt x="71" y="2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0" y="16"/>
                    </a:lnTo>
                    <a:lnTo>
                      <a:pt x="15" y="24"/>
                    </a:lnTo>
                    <a:lnTo>
                      <a:pt x="19" y="32"/>
                    </a:lnTo>
                    <a:lnTo>
                      <a:pt x="23" y="40"/>
                    </a:lnTo>
                    <a:lnTo>
                      <a:pt x="27" y="48"/>
                    </a:lnTo>
                    <a:lnTo>
                      <a:pt x="32" y="56"/>
                    </a:lnTo>
                    <a:lnTo>
                      <a:pt x="3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98"/>
              <p:cNvSpPr>
                <a:spLocks/>
              </p:cNvSpPr>
              <p:nvPr/>
            </p:nvSpPr>
            <p:spPr bwMode="auto">
              <a:xfrm>
                <a:off x="3025" y="1869"/>
                <a:ext cx="27" cy="31"/>
              </a:xfrm>
              <a:custGeom>
                <a:avLst/>
                <a:gdLst>
                  <a:gd name="T0" fmla="*/ 0 w 56"/>
                  <a:gd name="T1" fmla="*/ 3 h 63"/>
                  <a:gd name="T2" fmla="*/ 3 w 56"/>
                  <a:gd name="T3" fmla="*/ 2 h 63"/>
                  <a:gd name="T4" fmla="*/ 0 w 56"/>
                  <a:gd name="T5" fmla="*/ 0 h 63"/>
                  <a:gd name="T6" fmla="*/ 0 w 56"/>
                  <a:gd name="T7" fmla="*/ 1 h 63"/>
                  <a:gd name="T8" fmla="*/ 0 w 56"/>
                  <a:gd name="T9" fmla="*/ 1 h 63"/>
                  <a:gd name="T10" fmla="*/ 0 w 56"/>
                  <a:gd name="T11" fmla="*/ 2 h 63"/>
                  <a:gd name="T12" fmla="*/ 0 w 56"/>
                  <a:gd name="T13" fmla="*/ 3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3"/>
                  <a:gd name="T23" fmla="*/ 56 w 56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3">
                    <a:moveTo>
                      <a:pt x="5" y="63"/>
                    </a:moveTo>
                    <a:lnTo>
                      <a:pt x="56" y="33"/>
                    </a:lnTo>
                    <a:lnTo>
                      <a:pt x="0" y="0"/>
                    </a:lnTo>
                    <a:lnTo>
                      <a:pt x="3" y="16"/>
                    </a:lnTo>
                    <a:lnTo>
                      <a:pt x="4" y="31"/>
                    </a:lnTo>
                    <a:lnTo>
                      <a:pt x="5" y="47"/>
                    </a:lnTo>
                    <a:lnTo>
                      <a:pt x="5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Rectangle 99"/>
              <p:cNvSpPr>
                <a:spLocks noChangeArrowheads="1"/>
              </p:cNvSpPr>
              <p:nvPr/>
            </p:nvSpPr>
            <p:spPr bwMode="auto">
              <a:xfrm>
                <a:off x="2531" y="2589"/>
                <a:ext cx="21" cy="33"/>
              </a:xfrm>
              <a:prstGeom prst="rect">
                <a:avLst/>
              </a:prstGeom>
              <a:solidFill>
                <a:srgbClr val="4954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281" name="Rectangle 100"/>
              <p:cNvSpPr>
                <a:spLocks noChangeArrowheads="1"/>
              </p:cNvSpPr>
              <p:nvPr/>
            </p:nvSpPr>
            <p:spPr bwMode="auto">
              <a:xfrm>
                <a:off x="2624" y="2466"/>
                <a:ext cx="21" cy="33"/>
              </a:xfrm>
              <a:prstGeom prst="rect">
                <a:avLst/>
              </a:prstGeom>
              <a:solidFill>
                <a:srgbClr val="4954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282" name="Rectangle 101"/>
              <p:cNvSpPr>
                <a:spLocks noChangeArrowheads="1"/>
              </p:cNvSpPr>
              <p:nvPr/>
            </p:nvSpPr>
            <p:spPr bwMode="auto">
              <a:xfrm>
                <a:off x="2730" y="2565"/>
                <a:ext cx="22" cy="33"/>
              </a:xfrm>
              <a:prstGeom prst="rect">
                <a:avLst/>
              </a:prstGeom>
              <a:solidFill>
                <a:srgbClr val="4954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284" name="Rectangle 102"/>
              <p:cNvSpPr>
                <a:spLocks noChangeArrowheads="1"/>
              </p:cNvSpPr>
              <p:nvPr/>
            </p:nvSpPr>
            <p:spPr bwMode="auto">
              <a:xfrm>
                <a:off x="2809" y="2466"/>
                <a:ext cx="21" cy="33"/>
              </a:xfrm>
              <a:prstGeom prst="rect">
                <a:avLst/>
              </a:prstGeom>
              <a:solidFill>
                <a:srgbClr val="4954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285" name="Rectangle 103"/>
              <p:cNvSpPr>
                <a:spLocks noChangeArrowheads="1"/>
              </p:cNvSpPr>
              <p:nvPr/>
            </p:nvSpPr>
            <p:spPr bwMode="auto">
              <a:xfrm>
                <a:off x="2912" y="2563"/>
                <a:ext cx="21" cy="32"/>
              </a:xfrm>
              <a:prstGeom prst="rect">
                <a:avLst/>
              </a:prstGeom>
              <a:solidFill>
                <a:srgbClr val="4954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286" name="Rectangle 104"/>
              <p:cNvSpPr>
                <a:spLocks noChangeArrowheads="1"/>
              </p:cNvSpPr>
              <p:nvPr/>
            </p:nvSpPr>
            <p:spPr bwMode="auto">
              <a:xfrm>
                <a:off x="3037" y="2519"/>
                <a:ext cx="21" cy="33"/>
              </a:xfrm>
              <a:prstGeom prst="rect">
                <a:avLst/>
              </a:prstGeom>
              <a:solidFill>
                <a:srgbClr val="4954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287" name="Freeform 105"/>
              <p:cNvSpPr>
                <a:spLocks/>
              </p:cNvSpPr>
              <p:nvPr/>
            </p:nvSpPr>
            <p:spPr bwMode="auto">
              <a:xfrm>
                <a:off x="2613" y="1936"/>
                <a:ext cx="22" cy="23"/>
              </a:xfrm>
              <a:custGeom>
                <a:avLst/>
                <a:gdLst>
                  <a:gd name="T0" fmla="*/ 1 w 44"/>
                  <a:gd name="T1" fmla="*/ 1 h 45"/>
                  <a:gd name="T2" fmla="*/ 1 w 44"/>
                  <a:gd name="T3" fmla="*/ 1 h 45"/>
                  <a:gd name="T4" fmla="*/ 1 w 44"/>
                  <a:gd name="T5" fmla="*/ 1 h 45"/>
                  <a:gd name="T6" fmla="*/ 1 w 44"/>
                  <a:gd name="T7" fmla="*/ 0 h 45"/>
                  <a:gd name="T8" fmla="*/ 1 w 44"/>
                  <a:gd name="T9" fmla="*/ 1 h 45"/>
                  <a:gd name="T10" fmla="*/ 3 w 44"/>
                  <a:gd name="T11" fmla="*/ 1 h 45"/>
                  <a:gd name="T12" fmla="*/ 3 w 44"/>
                  <a:gd name="T13" fmla="*/ 1 h 45"/>
                  <a:gd name="T14" fmla="*/ 3 w 44"/>
                  <a:gd name="T15" fmla="*/ 2 h 45"/>
                  <a:gd name="T16" fmla="*/ 3 w 44"/>
                  <a:gd name="T17" fmla="*/ 2 h 45"/>
                  <a:gd name="T18" fmla="*/ 3 w 44"/>
                  <a:gd name="T19" fmla="*/ 3 h 45"/>
                  <a:gd name="T20" fmla="*/ 1 w 44"/>
                  <a:gd name="T21" fmla="*/ 3 h 45"/>
                  <a:gd name="T22" fmla="*/ 1 w 44"/>
                  <a:gd name="T23" fmla="*/ 3 h 45"/>
                  <a:gd name="T24" fmla="*/ 1 w 44"/>
                  <a:gd name="T25" fmla="*/ 3 h 45"/>
                  <a:gd name="T26" fmla="*/ 1 w 44"/>
                  <a:gd name="T27" fmla="*/ 3 h 45"/>
                  <a:gd name="T28" fmla="*/ 1 w 44"/>
                  <a:gd name="T29" fmla="*/ 2 h 45"/>
                  <a:gd name="T30" fmla="*/ 0 w 44"/>
                  <a:gd name="T31" fmla="*/ 2 h 45"/>
                  <a:gd name="T32" fmla="*/ 1 w 44"/>
                  <a:gd name="T33" fmla="*/ 1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5"/>
                  <a:gd name="T53" fmla="*/ 44 w 44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5">
                    <a:moveTo>
                      <a:pt x="3" y="14"/>
                    </a:moveTo>
                    <a:lnTo>
                      <a:pt x="7" y="7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8" y="8"/>
                    </a:lnTo>
                    <a:lnTo>
                      <a:pt x="43" y="15"/>
                    </a:lnTo>
                    <a:lnTo>
                      <a:pt x="44" y="23"/>
                    </a:lnTo>
                    <a:lnTo>
                      <a:pt x="42" y="32"/>
                    </a:lnTo>
                    <a:lnTo>
                      <a:pt x="37" y="39"/>
                    </a:lnTo>
                    <a:lnTo>
                      <a:pt x="29" y="43"/>
                    </a:lnTo>
                    <a:lnTo>
                      <a:pt x="21" y="45"/>
                    </a:lnTo>
                    <a:lnTo>
                      <a:pt x="13" y="43"/>
                    </a:lnTo>
                    <a:lnTo>
                      <a:pt x="6" y="37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06"/>
              <p:cNvSpPr>
                <a:spLocks/>
              </p:cNvSpPr>
              <p:nvPr/>
            </p:nvSpPr>
            <p:spPr bwMode="auto">
              <a:xfrm>
                <a:off x="2621" y="1893"/>
                <a:ext cx="22" cy="22"/>
              </a:xfrm>
              <a:custGeom>
                <a:avLst/>
                <a:gdLst>
                  <a:gd name="T0" fmla="*/ 1 w 44"/>
                  <a:gd name="T1" fmla="*/ 2 h 43"/>
                  <a:gd name="T2" fmla="*/ 0 w 44"/>
                  <a:gd name="T3" fmla="*/ 2 h 43"/>
                  <a:gd name="T4" fmla="*/ 1 w 44"/>
                  <a:gd name="T5" fmla="*/ 1 h 43"/>
                  <a:gd name="T6" fmla="*/ 1 w 44"/>
                  <a:gd name="T7" fmla="*/ 1 h 43"/>
                  <a:gd name="T8" fmla="*/ 1 w 44"/>
                  <a:gd name="T9" fmla="*/ 1 h 43"/>
                  <a:gd name="T10" fmla="*/ 1 w 44"/>
                  <a:gd name="T11" fmla="*/ 0 h 43"/>
                  <a:gd name="T12" fmla="*/ 3 w 44"/>
                  <a:gd name="T13" fmla="*/ 1 h 43"/>
                  <a:gd name="T14" fmla="*/ 3 w 44"/>
                  <a:gd name="T15" fmla="*/ 1 h 43"/>
                  <a:gd name="T16" fmla="*/ 3 w 44"/>
                  <a:gd name="T17" fmla="*/ 1 h 43"/>
                  <a:gd name="T18" fmla="*/ 3 w 44"/>
                  <a:gd name="T19" fmla="*/ 2 h 43"/>
                  <a:gd name="T20" fmla="*/ 3 w 44"/>
                  <a:gd name="T21" fmla="*/ 2 h 43"/>
                  <a:gd name="T22" fmla="*/ 3 w 44"/>
                  <a:gd name="T23" fmla="*/ 3 h 43"/>
                  <a:gd name="T24" fmla="*/ 1 w 44"/>
                  <a:gd name="T25" fmla="*/ 3 h 43"/>
                  <a:gd name="T26" fmla="*/ 1 w 44"/>
                  <a:gd name="T27" fmla="*/ 3 h 43"/>
                  <a:gd name="T28" fmla="*/ 1 w 44"/>
                  <a:gd name="T29" fmla="*/ 3 h 43"/>
                  <a:gd name="T30" fmla="*/ 1 w 44"/>
                  <a:gd name="T31" fmla="*/ 3 h 43"/>
                  <a:gd name="T32" fmla="*/ 1 w 44"/>
                  <a:gd name="T33" fmla="*/ 2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3"/>
                  <a:gd name="T53" fmla="*/ 44 w 4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3">
                    <a:moveTo>
                      <a:pt x="2" y="27"/>
                    </a:moveTo>
                    <a:lnTo>
                      <a:pt x="0" y="19"/>
                    </a:lnTo>
                    <a:lnTo>
                      <a:pt x="3" y="11"/>
                    </a:lnTo>
                    <a:lnTo>
                      <a:pt x="7" y="4"/>
                    </a:lnTo>
                    <a:lnTo>
                      <a:pt x="15" y="1"/>
                    </a:lnTo>
                    <a:lnTo>
                      <a:pt x="25" y="0"/>
                    </a:lnTo>
                    <a:lnTo>
                      <a:pt x="33" y="2"/>
                    </a:lnTo>
                    <a:lnTo>
                      <a:pt x="38" y="6"/>
                    </a:lnTo>
                    <a:lnTo>
                      <a:pt x="43" y="15"/>
                    </a:lnTo>
                    <a:lnTo>
                      <a:pt x="44" y="24"/>
                    </a:lnTo>
                    <a:lnTo>
                      <a:pt x="41" y="32"/>
                    </a:lnTo>
                    <a:lnTo>
                      <a:pt x="36" y="38"/>
                    </a:lnTo>
                    <a:lnTo>
                      <a:pt x="28" y="42"/>
                    </a:lnTo>
                    <a:lnTo>
                      <a:pt x="20" y="43"/>
                    </a:lnTo>
                    <a:lnTo>
                      <a:pt x="12" y="40"/>
                    </a:lnTo>
                    <a:lnTo>
                      <a:pt x="5" y="35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07"/>
              <p:cNvSpPr>
                <a:spLocks/>
              </p:cNvSpPr>
              <p:nvPr/>
            </p:nvSpPr>
            <p:spPr bwMode="auto">
              <a:xfrm>
                <a:off x="2595" y="1858"/>
                <a:ext cx="22" cy="21"/>
              </a:xfrm>
              <a:custGeom>
                <a:avLst/>
                <a:gdLst>
                  <a:gd name="T0" fmla="*/ 1 w 43"/>
                  <a:gd name="T1" fmla="*/ 2 h 44"/>
                  <a:gd name="T2" fmla="*/ 1 w 43"/>
                  <a:gd name="T3" fmla="*/ 1 h 44"/>
                  <a:gd name="T4" fmla="*/ 0 w 43"/>
                  <a:gd name="T5" fmla="*/ 1 h 44"/>
                  <a:gd name="T6" fmla="*/ 1 w 43"/>
                  <a:gd name="T7" fmla="*/ 0 h 44"/>
                  <a:gd name="T8" fmla="*/ 1 w 43"/>
                  <a:gd name="T9" fmla="*/ 0 h 44"/>
                  <a:gd name="T10" fmla="*/ 1 w 43"/>
                  <a:gd name="T11" fmla="*/ 0 h 44"/>
                  <a:gd name="T12" fmla="*/ 2 w 43"/>
                  <a:gd name="T13" fmla="*/ 0 h 44"/>
                  <a:gd name="T14" fmla="*/ 2 w 43"/>
                  <a:gd name="T15" fmla="*/ 0 h 44"/>
                  <a:gd name="T16" fmla="*/ 3 w 43"/>
                  <a:gd name="T17" fmla="*/ 0 h 44"/>
                  <a:gd name="T18" fmla="*/ 3 w 43"/>
                  <a:gd name="T19" fmla="*/ 0 h 44"/>
                  <a:gd name="T20" fmla="*/ 3 w 43"/>
                  <a:gd name="T21" fmla="*/ 1 h 44"/>
                  <a:gd name="T22" fmla="*/ 3 w 43"/>
                  <a:gd name="T23" fmla="*/ 1 h 44"/>
                  <a:gd name="T24" fmla="*/ 3 w 43"/>
                  <a:gd name="T25" fmla="*/ 2 h 44"/>
                  <a:gd name="T26" fmla="*/ 2 w 43"/>
                  <a:gd name="T27" fmla="*/ 2 h 44"/>
                  <a:gd name="T28" fmla="*/ 2 w 43"/>
                  <a:gd name="T29" fmla="*/ 2 h 44"/>
                  <a:gd name="T30" fmla="*/ 1 w 43"/>
                  <a:gd name="T31" fmla="*/ 2 h 44"/>
                  <a:gd name="T32" fmla="*/ 1 w 43"/>
                  <a:gd name="T33" fmla="*/ 2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4"/>
                  <a:gd name="T53" fmla="*/ 43 w 43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4">
                    <a:moveTo>
                      <a:pt x="5" y="37"/>
                    </a:moveTo>
                    <a:lnTo>
                      <a:pt x="1" y="29"/>
                    </a:lnTo>
                    <a:lnTo>
                      <a:pt x="0" y="21"/>
                    </a:lnTo>
                    <a:lnTo>
                      <a:pt x="1" y="13"/>
                    </a:lnTo>
                    <a:lnTo>
                      <a:pt x="5" y="6"/>
                    </a:lnTo>
                    <a:lnTo>
                      <a:pt x="13" y="1"/>
                    </a:lnTo>
                    <a:lnTo>
                      <a:pt x="21" y="0"/>
                    </a:lnTo>
                    <a:lnTo>
                      <a:pt x="30" y="1"/>
                    </a:lnTo>
                    <a:lnTo>
                      <a:pt x="36" y="6"/>
                    </a:lnTo>
                    <a:lnTo>
                      <a:pt x="42" y="14"/>
                    </a:lnTo>
                    <a:lnTo>
                      <a:pt x="43" y="22"/>
                    </a:lnTo>
                    <a:lnTo>
                      <a:pt x="42" y="30"/>
                    </a:lnTo>
                    <a:lnTo>
                      <a:pt x="36" y="37"/>
                    </a:lnTo>
                    <a:lnTo>
                      <a:pt x="30" y="42"/>
                    </a:lnTo>
                    <a:lnTo>
                      <a:pt x="21" y="44"/>
                    </a:lnTo>
                    <a:lnTo>
                      <a:pt x="12" y="42"/>
                    </a:lnTo>
                    <a:lnTo>
                      <a:pt x="5" y="3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08"/>
              <p:cNvSpPr>
                <a:spLocks/>
              </p:cNvSpPr>
              <p:nvPr/>
            </p:nvSpPr>
            <p:spPr bwMode="auto">
              <a:xfrm>
                <a:off x="2567" y="1821"/>
                <a:ext cx="21" cy="23"/>
              </a:xfrm>
              <a:custGeom>
                <a:avLst/>
                <a:gdLst>
                  <a:gd name="T0" fmla="*/ 0 w 44"/>
                  <a:gd name="T1" fmla="*/ 2 h 45"/>
                  <a:gd name="T2" fmla="*/ 0 w 44"/>
                  <a:gd name="T3" fmla="*/ 2 h 45"/>
                  <a:gd name="T4" fmla="*/ 0 w 44"/>
                  <a:gd name="T5" fmla="*/ 1 h 45"/>
                  <a:gd name="T6" fmla="*/ 0 w 44"/>
                  <a:gd name="T7" fmla="*/ 1 h 45"/>
                  <a:gd name="T8" fmla="*/ 0 w 44"/>
                  <a:gd name="T9" fmla="*/ 1 h 45"/>
                  <a:gd name="T10" fmla="*/ 1 w 44"/>
                  <a:gd name="T11" fmla="*/ 0 h 45"/>
                  <a:gd name="T12" fmla="*/ 1 w 44"/>
                  <a:gd name="T13" fmla="*/ 1 h 45"/>
                  <a:gd name="T14" fmla="*/ 2 w 44"/>
                  <a:gd name="T15" fmla="*/ 1 h 45"/>
                  <a:gd name="T16" fmla="*/ 2 w 44"/>
                  <a:gd name="T17" fmla="*/ 1 h 45"/>
                  <a:gd name="T18" fmla="*/ 2 w 44"/>
                  <a:gd name="T19" fmla="*/ 2 h 45"/>
                  <a:gd name="T20" fmla="*/ 2 w 44"/>
                  <a:gd name="T21" fmla="*/ 2 h 45"/>
                  <a:gd name="T22" fmla="*/ 2 w 44"/>
                  <a:gd name="T23" fmla="*/ 3 h 45"/>
                  <a:gd name="T24" fmla="*/ 1 w 44"/>
                  <a:gd name="T25" fmla="*/ 3 h 45"/>
                  <a:gd name="T26" fmla="*/ 1 w 44"/>
                  <a:gd name="T27" fmla="*/ 3 h 45"/>
                  <a:gd name="T28" fmla="*/ 0 w 44"/>
                  <a:gd name="T29" fmla="*/ 3 h 45"/>
                  <a:gd name="T30" fmla="*/ 0 w 44"/>
                  <a:gd name="T31" fmla="*/ 3 h 45"/>
                  <a:gd name="T32" fmla="*/ 0 w 44"/>
                  <a:gd name="T33" fmla="*/ 2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5"/>
                  <a:gd name="T53" fmla="*/ 44 w 44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5">
                    <a:moveTo>
                      <a:pt x="2" y="32"/>
                    </a:moveTo>
                    <a:lnTo>
                      <a:pt x="0" y="23"/>
                    </a:lnTo>
                    <a:lnTo>
                      <a:pt x="1" y="15"/>
                    </a:lnTo>
                    <a:lnTo>
                      <a:pt x="5" y="8"/>
                    </a:lnTo>
                    <a:lnTo>
                      <a:pt x="12" y="2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6" y="5"/>
                    </a:lnTo>
                    <a:lnTo>
                      <a:pt x="42" y="12"/>
                    </a:lnTo>
                    <a:lnTo>
                      <a:pt x="44" y="21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1" y="42"/>
                    </a:lnTo>
                    <a:lnTo>
                      <a:pt x="22" y="45"/>
                    </a:lnTo>
                    <a:lnTo>
                      <a:pt x="14" y="42"/>
                    </a:lnTo>
                    <a:lnTo>
                      <a:pt x="7" y="39"/>
                    </a:lnTo>
                    <a:lnTo>
                      <a:pt x="2" y="3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09"/>
              <p:cNvSpPr>
                <a:spLocks/>
              </p:cNvSpPr>
              <p:nvPr/>
            </p:nvSpPr>
            <p:spPr bwMode="auto">
              <a:xfrm>
                <a:off x="2565" y="1776"/>
                <a:ext cx="21" cy="22"/>
              </a:xfrm>
              <a:custGeom>
                <a:avLst/>
                <a:gdLst>
                  <a:gd name="T0" fmla="*/ 1 w 42"/>
                  <a:gd name="T1" fmla="*/ 1 h 42"/>
                  <a:gd name="T2" fmla="*/ 1 w 42"/>
                  <a:gd name="T3" fmla="*/ 1 h 42"/>
                  <a:gd name="T4" fmla="*/ 1 w 42"/>
                  <a:gd name="T5" fmla="*/ 1 h 42"/>
                  <a:gd name="T6" fmla="*/ 1 w 42"/>
                  <a:gd name="T7" fmla="*/ 0 h 42"/>
                  <a:gd name="T8" fmla="*/ 1 w 42"/>
                  <a:gd name="T9" fmla="*/ 1 h 42"/>
                  <a:gd name="T10" fmla="*/ 3 w 42"/>
                  <a:gd name="T11" fmla="*/ 1 h 42"/>
                  <a:gd name="T12" fmla="*/ 3 w 42"/>
                  <a:gd name="T13" fmla="*/ 1 h 42"/>
                  <a:gd name="T14" fmla="*/ 3 w 42"/>
                  <a:gd name="T15" fmla="*/ 2 h 42"/>
                  <a:gd name="T16" fmla="*/ 3 w 42"/>
                  <a:gd name="T17" fmla="*/ 2 h 42"/>
                  <a:gd name="T18" fmla="*/ 3 w 42"/>
                  <a:gd name="T19" fmla="*/ 3 h 42"/>
                  <a:gd name="T20" fmla="*/ 1 w 42"/>
                  <a:gd name="T21" fmla="*/ 3 h 42"/>
                  <a:gd name="T22" fmla="*/ 1 w 42"/>
                  <a:gd name="T23" fmla="*/ 3 h 42"/>
                  <a:gd name="T24" fmla="*/ 1 w 42"/>
                  <a:gd name="T25" fmla="*/ 3 h 42"/>
                  <a:gd name="T26" fmla="*/ 1 w 42"/>
                  <a:gd name="T27" fmla="*/ 3 h 42"/>
                  <a:gd name="T28" fmla="*/ 1 w 42"/>
                  <a:gd name="T29" fmla="*/ 2 h 42"/>
                  <a:gd name="T30" fmla="*/ 0 w 42"/>
                  <a:gd name="T31" fmla="*/ 2 h 42"/>
                  <a:gd name="T32" fmla="*/ 1 w 42"/>
                  <a:gd name="T33" fmla="*/ 1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2"/>
                  <a:gd name="T53" fmla="*/ 42 w 42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2">
                    <a:moveTo>
                      <a:pt x="1" y="14"/>
                    </a:moveTo>
                    <a:lnTo>
                      <a:pt x="5" y="5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28" y="1"/>
                    </a:lnTo>
                    <a:lnTo>
                      <a:pt x="37" y="5"/>
                    </a:lnTo>
                    <a:lnTo>
                      <a:pt x="41" y="11"/>
                    </a:lnTo>
                    <a:lnTo>
                      <a:pt x="42" y="19"/>
                    </a:lnTo>
                    <a:lnTo>
                      <a:pt x="41" y="29"/>
                    </a:lnTo>
                    <a:lnTo>
                      <a:pt x="37" y="35"/>
                    </a:lnTo>
                    <a:lnTo>
                      <a:pt x="31" y="41"/>
                    </a:lnTo>
                    <a:lnTo>
                      <a:pt x="23" y="42"/>
                    </a:lnTo>
                    <a:lnTo>
                      <a:pt x="13" y="41"/>
                    </a:lnTo>
                    <a:lnTo>
                      <a:pt x="7" y="37"/>
                    </a:lnTo>
                    <a:lnTo>
                      <a:pt x="1" y="31"/>
                    </a:lnTo>
                    <a:lnTo>
                      <a:pt x="0" y="23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10"/>
              <p:cNvSpPr>
                <a:spLocks/>
              </p:cNvSpPr>
              <p:nvPr/>
            </p:nvSpPr>
            <p:spPr bwMode="auto">
              <a:xfrm>
                <a:off x="2589" y="1737"/>
                <a:ext cx="22" cy="22"/>
              </a:xfrm>
              <a:custGeom>
                <a:avLst/>
                <a:gdLst>
                  <a:gd name="T0" fmla="*/ 1 w 44"/>
                  <a:gd name="T1" fmla="*/ 1 h 44"/>
                  <a:gd name="T2" fmla="*/ 1 w 44"/>
                  <a:gd name="T3" fmla="*/ 1 h 44"/>
                  <a:gd name="T4" fmla="*/ 1 w 44"/>
                  <a:gd name="T5" fmla="*/ 0 h 44"/>
                  <a:gd name="T6" fmla="*/ 1 w 44"/>
                  <a:gd name="T7" fmla="*/ 1 h 44"/>
                  <a:gd name="T8" fmla="*/ 3 w 44"/>
                  <a:gd name="T9" fmla="*/ 1 h 44"/>
                  <a:gd name="T10" fmla="*/ 3 w 44"/>
                  <a:gd name="T11" fmla="*/ 1 h 44"/>
                  <a:gd name="T12" fmla="*/ 3 w 44"/>
                  <a:gd name="T13" fmla="*/ 1 h 44"/>
                  <a:gd name="T14" fmla="*/ 3 w 44"/>
                  <a:gd name="T15" fmla="*/ 1 h 44"/>
                  <a:gd name="T16" fmla="*/ 3 w 44"/>
                  <a:gd name="T17" fmla="*/ 3 h 44"/>
                  <a:gd name="T18" fmla="*/ 1 w 44"/>
                  <a:gd name="T19" fmla="*/ 3 h 44"/>
                  <a:gd name="T20" fmla="*/ 1 w 44"/>
                  <a:gd name="T21" fmla="*/ 3 h 44"/>
                  <a:gd name="T22" fmla="*/ 1 w 44"/>
                  <a:gd name="T23" fmla="*/ 3 h 44"/>
                  <a:gd name="T24" fmla="*/ 1 w 44"/>
                  <a:gd name="T25" fmla="*/ 3 h 44"/>
                  <a:gd name="T26" fmla="*/ 1 w 44"/>
                  <a:gd name="T27" fmla="*/ 1 h 44"/>
                  <a:gd name="T28" fmla="*/ 0 w 44"/>
                  <a:gd name="T29" fmla="*/ 1 h 44"/>
                  <a:gd name="T30" fmla="*/ 1 w 44"/>
                  <a:gd name="T31" fmla="*/ 1 h 44"/>
                  <a:gd name="T32" fmla="*/ 1 w 44"/>
                  <a:gd name="T33" fmla="*/ 1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4"/>
                  <a:gd name="T53" fmla="*/ 44 w 44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4">
                    <a:moveTo>
                      <a:pt x="6" y="7"/>
                    </a:moveTo>
                    <a:lnTo>
                      <a:pt x="13" y="3"/>
                    </a:lnTo>
                    <a:lnTo>
                      <a:pt x="21" y="0"/>
                    </a:lnTo>
                    <a:lnTo>
                      <a:pt x="29" y="1"/>
                    </a:lnTo>
                    <a:lnTo>
                      <a:pt x="37" y="6"/>
                    </a:lnTo>
                    <a:lnTo>
                      <a:pt x="42" y="13"/>
                    </a:lnTo>
                    <a:lnTo>
                      <a:pt x="44" y="21"/>
                    </a:lnTo>
                    <a:lnTo>
                      <a:pt x="43" y="29"/>
                    </a:lnTo>
                    <a:lnTo>
                      <a:pt x="38" y="37"/>
                    </a:lnTo>
                    <a:lnTo>
                      <a:pt x="31" y="42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7" y="38"/>
                    </a:lnTo>
                    <a:lnTo>
                      <a:pt x="1" y="31"/>
                    </a:lnTo>
                    <a:lnTo>
                      <a:pt x="0" y="23"/>
                    </a:lnTo>
                    <a:lnTo>
                      <a:pt x="1" y="15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11"/>
              <p:cNvSpPr>
                <a:spLocks/>
              </p:cNvSpPr>
              <p:nvPr/>
            </p:nvSpPr>
            <p:spPr bwMode="auto">
              <a:xfrm>
                <a:off x="2622" y="1706"/>
                <a:ext cx="22" cy="22"/>
              </a:xfrm>
              <a:custGeom>
                <a:avLst/>
                <a:gdLst>
                  <a:gd name="T0" fmla="*/ 1 w 44"/>
                  <a:gd name="T1" fmla="*/ 1 h 44"/>
                  <a:gd name="T2" fmla="*/ 1 w 44"/>
                  <a:gd name="T3" fmla="*/ 1 h 44"/>
                  <a:gd name="T4" fmla="*/ 1 w 44"/>
                  <a:gd name="T5" fmla="*/ 0 h 44"/>
                  <a:gd name="T6" fmla="*/ 2 w 44"/>
                  <a:gd name="T7" fmla="*/ 1 h 44"/>
                  <a:gd name="T8" fmla="*/ 3 w 44"/>
                  <a:gd name="T9" fmla="*/ 1 h 44"/>
                  <a:gd name="T10" fmla="*/ 3 w 44"/>
                  <a:gd name="T11" fmla="*/ 1 h 44"/>
                  <a:gd name="T12" fmla="*/ 3 w 44"/>
                  <a:gd name="T13" fmla="*/ 1 h 44"/>
                  <a:gd name="T14" fmla="*/ 3 w 44"/>
                  <a:gd name="T15" fmla="*/ 2 h 44"/>
                  <a:gd name="T16" fmla="*/ 3 w 44"/>
                  <a:gd name="T17" fmla="*/ 3 h 44"/>
                  <a:gd name="T18" fmla="*/ 1 w 44"/>
                  <a:gd name="T19" fmla="*/ 3 h 44"/>
                  <a:gd name="T20" fmla="*/ 1 w 44"/>
                  <a:gd name="T21" fmla="*/ 3 h 44"/>
                  <a:gd name="T22" fmla="*/ 1 w 44"/>
                  <a:gd name="T23" fmla="*/ 3 h 44"/>
                  <a:gd name="T24" fmla="*/ 1 w 44"/>
                  <a:gd name="T25" fmla="*/ 3 h 44"/>
                  <a:gd name="T26" fmla="*/ 1 w 44"/>
                  <a:gd name="T27" fmla="*/ 1 h 44"/>
                  <a:gd name="T28" fmla="*/ 0 w 44"/>
                  <a:gd name="T29" fmla="*/ 1 h 44"/>
                  <a:gd name="T30" fmla="*/ 1 w 44"/>
                  <a:gd name="T31" fmla="*/ 1 h 44"/>
                  <a:gd name="T32" fmla="*/ 1 w 44"/>
                  <a:gd name="T33" fmla="*/ 1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4"/>
                  <a:gd name="T53" fmla="*/ 44 w 44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4">
                    <a:moveTo>
                      <a:pt x="8" y="5"/>
                    </a:moveTo>
                    <a:lnTo>
                      <a:pt x="16" y="1"/>
                    </a:lnTo>
                    <a:lnTo>
                      <a:pt x="24" y="0"/>
                    </a:lnTo>
                    <a:lnTo>
                      <a:pt x="32" y="3"/>
                    </a:lnTo>
                    <a:lnTo>
                      <a:pt x="39" y="8"/>
                    </a:lnTo>
                    <a:lnTo>
                      <a:pt x="42" y="16"/>
                    </a:lnTo>
                    <a:lnTo>
                      <a:pt x="44" y="24"/>
                    </a:lnTo>
                    <a:lnTo>
                      <a:pt x="41" y="32"/>
                    </a:lnTo>
                    <a:lnTo>
                      <a:pt x="35" y="38"/>
                    </a:lnTo>
                    <a:lnTo>
                      <a:pt x="27" y="43"/>
                    </a:lnTo>
                    <a:lnTo>
                      <a:pt x="19" y="44"/>
                    </a:lnTo>
                    <a:lnTo>
                      <a:pt x="11" y="42"/>
                    </a:lnTo>
                    <a:lnTo>
                      <a:pt x="6" y="36"/>
                    </a:lnTo>
                    <a:lnTo>
                      <a:pt x="1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12"/>
              <p:cNvSpPr>
                <a:spLocks/>
              </p:cNvSpPr>
              <p:nvPr/>
            </p:nvSpPr>
            <p:spPr bwMode="auto">
              <a:xfrm>
                <a:off x="2655" y="1678"/>
                <a:ext cx="21" cy="21"/>
              </a:xfrm>
              <a:custGeom>
                <a:avLst/>
                <a:gdLst>
                  <a:gd name="T0" fmla="*/ 0 w 43"/>
                  <a:gd name="T1" fmla="*/ 1 h 42"/>
                  <a:gd name="T2" fmla="*/ 0 w 43"/>
                  <a:gd name="T3" fmla="*/ 1 h 42"/>
                  <a:gd name="T4" fmla="*/ 1 w 43"/>
                  <a:gd name="T5" fmla="*/ 0 h 42"/>
                  <a:gd name="T6" fmla="*/ 1 w 43"/>
                  <a:gd name="T7" fmla="*/ 1 h 42"/>
                  <a:gd name="T8" fmla="*/ 2 w 43"/>
                  <a:gd name="T9" fmla="*/ 1 h 42"/>
                  <a:gd name="T10" fmla="*/ 2 w 43"/>
                  <a:gd name="T11" fmla="*/ 1 h 42"/>
                  <a:gd name="T12" fmla="*/ 2 w 43"/>
                  <a:gd name="T13" fmla="*/ 1 h 42"/>
                  <a:gd name="T14" fmla="*/ 2 w 43"/>
                  <a:gd name="T15" fmla="*/ 1 h 42"/>
                  <a:gd name="T16" fmla="*/ 2 w 43"/>
                  <a:gd name="T17" fmla="*/ 3 h 42"/>
                  <a:gd name="T18" fmla="*/ 1 w 43"/>
                  <a:gd name="T19" fmla="*/ 3 h 42"/>
                  <a:gd name="T20" fmla="*/ 1 w 43"/>
                  <a:gd name="T21" fmla="*/ 3 h 42"/>
                  <a:gd name="T22" fmla="*/ 0 w 43"/>
                  <a:gd name="T23" fmla="*/ 3 h 42"/>
                  <a:gd name="T24" fmla="*/ 0 w 43"/>
                  <a:gd name="T25" fmla="*/ 3 h 42"/>
                  <a:gd name="T26" fmla="*/ 0 w 43"/>
                  <a:gd name="T27" fmla="*/ 1 h 42"/>
                  <a:gd name="T28" fmla="*/ 0 w 43"/>
                  <a:gd name="T29" fmla="*/ 1 h 42"/>
                  <a:gd name="T30" fmla="*/ 0 w 43"/>
                  <a:gd name="T31" fmla="*/ 1 h 42"/>
                  <a:gd name="T32" fmla="*/ 0 w 43"/>
                  <a:gd name="T33" fmla="*/ 1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2"/>
                  <a:gd name="T53" fmla="*/ 43 w 4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2">
                    <a:moveTo>
                      <a:pt x="6" y="6"/>
                    </a:moveTo>
                    <a:lnTo>
                      <a:pt x="14" y="1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7" y="6"/>
                    </a:lnTo>
                    <a:lnTo>
                      <a:pt x="42" y="12"/>
                    </a:lnTo>
                    <a:lnTo>
                      <a:pt x="43" y="20"/>
                    </a:lnTo>
                    <a:lnTo>
                      <a:pt x="42" y="29"/>
                    </a:lnTo>
                    <a:lnTo>
                      <a:pt x="37" y="37"/>
                    </a:lnTo>
                    <a:lnTo>
                      <a:pt x="30" y="41"/>
                    </a:lnTo>
                    <a:lnTo>
                      <a:pt x="22" y="42"/>
                    </a:lnTo>
                    <a:lnTo>
                      <a:pt x="14" y="41"/>
                    </a:lnTo>
                    <a:lnTo>
                      <a:pt x="6" y="37"/>
                    </a:lnTo>
                    <a:lnTo>
                      <a:pt x="2" y="29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13"/>
              <p:cNvSpPr>
                <a:spLocks/>
              </p:cNvSpPr>
              <p:nvPr/>
            </p:nvSpPr>
            <p:spPr bwMode="auto">
              <a:xfrm>
                <a:off x="2746" y="1973"/>
                <a:ext cx="22" cy="22"/>
              </a:xfrm>
              <a:custGeom>
                <a:avLst/>
                <a:gdLst>
                  <a:gd name="T0" fmla="*/ 1 w 44"/>
                  <a:gd name="T1" fmla="*/ 1 h 43"/>
                  <a:gd name="T2" fmla="*/ 1 w 44"/>
                  <a:gd name="T3" fmla="*/ 1 h 43"/>
                  <a:gd name="T4" fmla="*/ 1 w 44"/>
                  <a:gd name="T5" fmla="*/ 1 h 43"/>
                  <a:gd name="T6" fmla="*/ 1 w 44"/>
                  <a:gd name="T7" fmla="*/ 0 h 43"/>
                  <a:gd name="T8" fmla="*/ 1 w 44"/>
                  <a:gd name="T9" fmla="*/ 1 h 43"/>
                  <a:gd name="T10" fmla="*/ 3 w 44"/>
                  <a:gd name="T11" fmla="*/ 1 h 43"/>
                  <a:gd name="T12" fmla="*/ 3 w 44"/>
                  <a:gd name="T13" fmla="*/ 1 h 43"/>
                  <a:gd name="T14" fmla="*/ 3 w 44"/>
                  <a:gd name="T15" fmla="*/ 2 h 43"/>
                  <a:gd name="T16" fmla="*/ 3 w 44"/>
                  <a:gd name="T17" fmla="*/ 2 h 43"/>
                  <a:gd name="T18" fmla="*/ 3 w 44"/>
                  <a:gd name="T19" fmla="*/ 3 h 43"/>
                  <a:gd name="T20" fmla="*/ 1 w 44"/>
                  <a:gd name="T21" fmla="*/ 3 h 43"/>
                  <a:gd name="T22" fmla="*/ 1 w 44"/>
                  <a:gd name="T23" fmla="*/ 3 h 43"/>
                  <a:gd name="T24" fmla="*/ 1 w 44"/>
                  <a:gd name="T25" fmla="*/ 3 h 43"/>
                  <a:gd name="T26" fmla="*/ 1 w 44"/>
                  <a:gd name="T27" fmla="*/ 3 h 43"/>
                  <a:gd name="T28" fmla="*/ 1 w 44"/>
                  <a:gd name="T29" fmla="*/ 2 h 43"/>
                  <a:gd name="T30" fmla="*/ 0 w 44"/>
                  <a:gd name="T31" fmla="*/ 2 h 43"/>
                  <a:gd name="T32" fmla="*/ 1 w 44"/>
                  <a:gd name="T33" fmla="*/ 1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3"/>
                  <a:gd name="T53" fmla="*/ 44 w 4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3">
                    <a:moveTo>
                      <a:pt x="2" y="12"/>
                    </a:moveTo>
                    <a:lnTo>
                      <a:pt x="7" y="5"/>
                    </a:lnTo>
                    <a:lnTo>
                      <a:pt x="15" y="1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8" y="6"/>
                    </a:lnTo>
                    <a:lnTo>
                      <a:pt x="42" y="15"/>
                    </a:lnTo>
                    <a:lnTo>
                      <a:pt x="44" y="23"/>
                    </a:lnTo>
                    <a:lnTo>
                      <a:pt x="41" y="31"/>
                    </a:lnTo>
                    <a:lnTo>
                      <a:pt x="35" y="38"/>
                    </a:lnTo>
                    <a:lnTo>
                      <a:pt x="29" y="42"/>
                    </a:lnTo>
                    <a:lnTo>
                      <a:pt x="20" y="43"/>
                    </a:lnTo>
                    <a:lnTo>
                      <a:pt x="12" y="41"/>
                    </a:lnTo>
                    <a:lnTo>
                      <a:pt x="5" y="35"/>
                    </a:lnTo>
                    <a:lnTo>
                      <a:pt x="1" y="28"/>
                    </a:lnTo>
                    <a:lnTo>
                      <a:pt x="0" y="2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14"/>
              <p:cNvSpPr>
                <a:spLocks/>
              </p:cNvSpPr>
              <p:nvPr/>
            </p:nvSpPr>
            <p:spPr bwMode="auto">
              <a:xfrm>
                <a:off x="2754" y="1929"/>
                <a:ext cx="22" cy="22"/>
              </a:xfrm>
              <a:custGeom>
                <a:avLst/>
                <a:gdLst>
                  <a:gd name="T0" fmla="*/ 1 w 44"/>
                  <a:gd name="T1" fmla="*/ 1 h 44"/>
                  <a:gd name="T2" fmla="*/ 0 w 44"/>
                  <a:gd name="T3" fmla="*/ 1 h 44"/>
                  <a:gd name="T4" fmla="*/ 1 w 44"/>
                  <a:gd name="T5" fmla="*/ 1 h 44"/>
                  <a:gd name="T6" fmla="*/ 1 w 44"/>
                  <a:gd name="T7" fmla="*/ 1 h 44"/>
                  <a:gd name="T8" fmla="*/ 1 w 44"/>
                  <a:gd name="T9" fmla="*/ 1 h 44"/>
                  <a:gd name="T10" fmla="*/ 1 w 44"/>
                  <a:gd name="T11" fmla="*/ 0 h 44"/>
                  <a:gd name="T12" fmla="*/ 2 w 44"/>
                  <a:gd name="T13" fmla="*/ 1 h 44"/>
                  <a:gd name="T14" fmla="*/ 3 w 44"/>
                  <a:gd name="T15" fmla="*/ 1 h 44"/>
                  <a:gd name="T16" fmla="*/ 3 w 44"/>
                  <a:gd name="T17" fmla="*/ 1 h 44"/>
                  <a:gd name="T18" fmla="*/ 3 w 44"/>
                  <a:gd name="T19" fmla="*/ 1 h 44"/>
                  <a:gd name="T20" fmla="*/ 3 w 44"/>
                  <a:gd name="T21" fmla="*/ 2 h 44"/>
                  <a:gd name="T22" fmla="*/ 3 w 44"/>
                  <a:gd name="T23" fmla="*/ 3 h 44"/>
                  <a:gd name="T24" fmla="*/ 1 w 44"/>
                  <a:gd name="T25" fmla="*/ 3 h 44"/>
                  <a:gd name="T26" fmla="*/ 1 w 44"/>
                  <a:gd name="T27" fmla="*/ 3 h 44"/>
                  <a:gd name="T28" fmla="*/ 1 w 44"/>
                  <a:gd name="T29" fmla="*/ 3 h 44"/>
                  <a:gd name="T30" fmla="*/ 1 w 44"/>
                  <a:gd name="T31" fmla="*/ 3 h 44"/>
                  <a:gd name="T32" fmla="*/ 1 w 44"/>
                  <a:gd name="T33" fmla="*/ 1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4"/>
                  <a:gd name="T53" fmla="*/ 44 w 44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4">
                    <a:moveTo>
                      <a:pt x="1" y="29"/>
                    </a:moveTo>
                    <a:lnTo>
                      <a:pt x="0" y="20"/>
                    </a:lnTo>
                    <a:lnTo>
                      <a:pt x="3" y="12"/>
                    </a:lnTo>
                    <a:lnTo>
                      <a:pt x="8" y="6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32" y="3"/>
                    </a:lnTo>
                    <a:lnTo>
                      <a:pt x="39" y="8"/>
                    </a:lnTo>
                    <a:lnTo>
                      <a:pt x="42" y="16"/>
                    </a:lnTo>
                    <a:lnTo>
                      <a:pt x="44" y="24"/>
                    </a:lnTo>
                    <a:lnTo>
                      <a:pt x="41" y="32"/>
                    </a:lnTo>
                    <a:lnTo>
                      <a:pt x="37" y="39"/>
                    </a:lnTo>
                    <a:lnTo>
                      <a:pt x="29" y="43"/>
                    </a:lnTo>
                    <a:lnTo>
                      <a:pt x="19" y="44"/>
                    </a:lnTo>
                    <a:lnTo>
                      <a:pt x="11" y="41"/>
                    </a:lnTo>
                    <a:lnTo>
                      <a:pt x="4" y="3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15"/>
              <p:cNvSpPr>
                <a:spLocks/>
              </p:cNvSpPr>
              <p:nvPr/>
            </p:nvSpPr>
            <p:spPr bwMode="auto">
              <a:xfrm>
                <a:off x="2729" y="1893"/>
                <a:ext cx="22" cy="22"/>
              </a:xfrm>
              <a:custGeom>
                <a:avLst/>
                <a:gdLst>
                  <a:gd name="T0" fmla="*/ 1 w 44"/>
                  <a:gd name="T1" fmla="*/ 3 h 43"/>
                  <a:gd name="T2" fmla="*/ 1 w 44"/>
                  <a:gd name="T3" fmla="*/ 2 h 43"/>
                  <a:gd name="T4" fmla="*/ 0 w 44"/>
                  <a:gd name="T5" fmla="*/ 2 h 43"/>
                  <a:gd name="T6" fmla="*/ 1 w 44"/>
                  <a:gd name="T7" fmla="*/ 1 h 43"/>
                  <a:gd name="T8" fmla="*/ 1 w 44"/>
                  <a:gd name="T9" fmla="*/ 1 h 43"/>
                  <a:gd name="T10" fmla="*/ 1 w 44"/>
                  <a:gd name="T11" fmla="*/ 1 h 43"/>
                  <a:gd name="T12" fmla="*/ 1 w 44"/>
                  <a:gd name="T13" fmla="*/ 0 h 43"/>
                  <a:gd name="T14" fmla="*/ 1 w 44"/>
                  <a:gd name="T15" fmla="*/ 1 h 43"/>
                  <a:gd name="T16" fmla="*/ 3 w 44"/>
                  <a:gd name="T17" fmla="*/ 1 h 43"/>
                  <a:gd name="T18" fmla="*/ 3 w 44"/>
                  <a:gd name="T19" fmla="*/ 1 h 43"/>
                  <a:gd name="T20" fmla="*/ 3 w 44"/>
                  <a:gd name="T21" fmla="*/ 2 h 43"/>
                  <a:gd name="T22" fmla="*/ 3 w 44"/>
                  <a:gd name="T23" fmla="*/ 2 h 43"/>
                  <a:gd name="T24" fmla="*/ 3 w 44"/>
                  <a:gd name="T25" fmla="*/ 3 h 43"/>
                  <a:gd name="T26" fmla="*/ 1 w 44"/>
                  <a:gd name="T27" fmla="*/ 3 h 43"/>
                  <a:gd name="T28" fmla="*/ 1 w 44"/>
                  <a:gd name="T29" fmla="*/ 3 h 43"/>
                  <a:gd name="T30" fmla="*/ 1 w 44"/>
                  <a:gd name="T31" fmla="*/ 3 h 43"/>
                  <a:gd name="T32" fmla="*/ 1 w 44"/>
                  <a:gd name="T33" fmla="*/ 3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3"/>
                  <a:gd name="T53" fmla="*/ 44 w 4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3">
                    <a:moveTo>
                      <a:pt x="6" y="36"/>
                    </a:moveTo>
                    <a:lnTo>
                      <a:pt x="1" y="28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7" y="5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7" y="5"/>
                    </a:lnTo>
                    <a:lnTo>
                      <a:pt x="43" y="13"/>
                    </a:lnTo>
                    <a:lnTo>
                      <a:pt x="44" y="21"/>
                    </a:lnTo>
                    <a:lnTo>
                      <a:pt x="43" y="30"/>
                    </a:lnTo>
                    <a:lnTo>
                      <a:pt x="37" y="36"/>
                    </a:lnTo>
                    <a:lnTo>
                      <a:pt x="29" y="41"/>
                    </a:lnTo>
                    <a:lnTo>
                      <a:pt x="21" y="43"/>
                    </a:lnTo>
                    <a:lnTo>
                      <a:pt x="13" y="41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16"/>
              <p:cNvSpPr>
                <a:spLocks/>
              </p:cNvSpPr>
              <p:nvPr/>
            </p:nvSpPr>
            <p:spPr bwMode="auto">
              <a:xfrm>
                <a:off x="2701" y="1857"/>
                <a:ext cx="22" cy="22"/>
              </a:xfrm>
              <a:custGeom>
                <a:avLst/>
                <a:gdLst>
                  <a:gd name="T0" fmla="*/ 1 w 43"/>
                  <a:gd name="T1" fmla="*/ 1 h 44"/>
                  <a:gd name="T2" fmla="*/ 0 w 43"/>
                  <a:gd name="T3" fmla="*/ 1 h 44"/>
                  <a:gd name="T4" fmla="*/ 1 w 43"/>
                  <a:gd name="T5" fmla="*/ 1 h 44"/>
                  <a:gd name="T6" fmla="*/ 1 w 43"/>
                  <a:gd name="T7" fmla="*/ 1 h 44"/>
                  <a:gd name="T8" fmla="*/ 1 w 43"/>
                  <a:gd name="T9" fmla="*/ 1 h 44"/>
                  <a:gd name="T10" fmla="*/ 2 w 43"/>
                  <a:gd name="T11" fmla="*/ 0 h 44"/>
                  <a:gd name="T12" fmla="*/ 2 w 43"/>
                  <a:gd name="T13" fmla="*/ 1 h 44"/>
                  <a:gd name="T14" fmla="*/ 3 w 43"/>
                  <a:gd name="T15" fmla="*/ 1 h 44"/>
                  <a:gd name="T16" fmla="*/ 3 w 43"/>
                  <a:gd name="T17" fmla="*/ 1 h 44"/>
                  <a:gd name="T18" fmla="*/ 3 w 43"/>
                  <a:gd name="T19" fmla="*/ 1 h 44"/>
                  <a:gd name="T20" fmla="*/ 3 w 43"/>
                  <a:gd name="T21" fmla="*/ 1 h 44"/>
                  <a:gd name="T22" fmla="*/ 3 w 43"/>
                  <a:gd name="T23" fmla="*/ 3 h 44"/>
                  <a:gd name="T24" fmla="*/ 2 w 43"/>
                  <a:gd name="T25" fmla="*/ 3 h 44"/>
                  <a:gd name="T26" fmla="*/ 2 w 43"/>
                  <a:gd name="T27" fmla="*/ 3 h 44"/>
                  <a:gd name="T28" fmla="*/ 1 w 43"/>
                  <a:gd name="T29" fmla="*/ 3 h 44"/>
                  <a:gd name="T30" fmla="*/ 1 w 43"/>
                  <a:gd name="T31" fmla="*/ 3 h 44"/>
                  <a:gd name="T32" fmla="*/ 1 w 43"/>
                  <a:gd name="T33" fmla="*/ 1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4"/>
                  <a:gd name="T53" fmla="*/ 43 w 43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4">
                    <a:moveTo>
                      <a:pt x="2" y="31"/>
                    </a:moveTo>
                    <a:lnTo>
                      <a:pt x="0" y="23"/>
                    </a:lnTo>
                    <a:lnTo>
                      <a:pt x="1" y="15"/>
                    </a:lnTo>
                    <a:lnTo>
                      <a:pt x="5" y="7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7" y="6"/>
                    </a:lnTo>
                    <a:lnTo>
                      <a:pt x="41" y="13"/>
                    </a:lnTo>
                    <a:lnTo>
                      <a:pt x="43" y="21"/>
                    </a:lnTo>
                    <a:lnTo>
                      <a:pt x="42" y="29"/>
                    </a:lnTo>
                    <a:lnTo>
                      <a:pt x="38" y="37"/>
                    </a:lnTo>
                    <a:lnTo>
                      <a:pt x="31" y="41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7" y="38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17"/>
              <p:cNvSpPr>
                <a:spLocks/>
              </p:cNvSpPr>
              <p:nvPr/>
            </p:nvSpPr>
            <p:spPr bwMode="auto">
              <a:xfrm>
                <a:off x="2700" y="1812"/>
                <a:ext cx="21" cy="21"/>
              </a:xfrm>
              <a:custGeom>
                <a:avLst/>
                <a:gdLst>
                  <a:gd name="T0" fmla="*/ 0 w 43"/>
                  <a:gd name="T1" fmla="*/ 0 h 44"/>
                  <a:gd name="T2" fmla="*/ 0 w 43"/>
                  <a:gd name="T3" fmla="*/ 0 h 44"/>
                  <a:gd name="T4" fmla="*/ 0 w 43"/>
                  <a:gd name="T5" fmla="*/ 0 h 44"/>
                  <a:gd name="T6" fmla="*/ 1 w 43"/>
                  <a:gd name="T7" fmla="*/ 0 h 44"/>
                  <a:gd name="T8" fmla="*/ 1 w 43"/>
                  <a:gd name="T9" fmla="*/ 0 h 44"/>
                  <a:gd name="T10" fmla="*/ 2 w 43"/>
                  <a:gd name="T11" fmla="*/ 0 h 44"/>
                  <a:gd name="T12" fmla="*/ 2 w 43"/>
                  <a:gd name="T13" fmla="*/ 0 h 44"/>
                  <a:gd name="T14" fmla="*/ 2 w 43"/>
                  <a:gd name="T15" fmla="*/ 1 h 44"/>
                  <a:gd name="T16" fmla="*/ 2 w 43"/>
                  <a:gd name="T17" fmla="*/ 1 h 44"/>
                  <a:gd name="T18" fmla="*/ 2 w 43"/>
                  <a:gd name="T19" fmla="*/ 2 h 44"/>
                  <a:gd name="T20" fmla="*/ 1 w 43"/>
                  <a:gd name="T21" fmla="*/ 2 h 44"/>
                  <a:gd name="T22" fmla="*/ 1 w 43"/>
                  <a:gd name="T23" fmla="*/ 2 h 44"/>
                  <a:gd name="T24" fmla="*/ 0 w 43"/>
                  <a:gd name="T25" fmla="*/ 2 h 44"/>
                  <a:gd name="T26" fmla="*/ 0 w 43"/>
                  <a:gd name="T27" fmla="*/ 2 h 44"/>
                  <a:gd name="T28" fmla="*/ 0 w 43"/>
                  <a:gd name="T29" fmla="*/ 1 h 44"/>
                  <a:gd name="T30" fmla="*/ 0 w 43"/>
                  <a:gd name="T31" fmla="*/ 1 h 44"/>
                  <a:gd name="T32" fmla="*/ 0 w 43"/>
                  <a:gd name="T33" fmla="*/ 0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4"/>
                  <a:gd name="T53" fmla="*/ 43 w 43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4">
                    <a:moveTo>
                      <a:pt x="2" y="14"/>
                    </a:moveTo>
                    <a:lnTo>
                      <a:pt x="6" y="7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9" y="1"/>
                    </a:lnTo>
                    <a:lnTo>
                      <a:pt x="37" y="6"/>
                    </a:lnTo>
                    <a:lnTo>
                      <a:pt x="42" y="13"/>
                    </a:lnTo>
                    <a:lnTo>
                      <a:pt x="43" y="21"/>
                    </a:lnTo>
                    <a:lnTo>
                      <a:pt x="42" y="30"/>
                    </a:lnTo>
                    <a:lnTo>
                      <a:pt x="37" y="37"/>
                    </a:lnTo>
                    <a:lnTo>
                      <a:pt x="31" y="41"/>
                    </a:lnTo>
                    <a:lnTo>
                      <a:pt x="23" y="44"/>
                    </a:lnTo>
                    <a:lnTo>
                      <a:pt x="14" y="43"/>
                    </a:lnTo>
                    <a:lnTo>
                      <a:pt x="7" y="38"/>
                    </a:lnTo>
                    <a:lnTo>
                      <a:pt x="2" y="31"/>
                    </a:lnTo>
                    <a:lnTo>
                      <a:pt x="0" y="23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18"/>
              <p:cNvSpPr>
                <a:spLocks/>
              </p:cNvSpPr>
              <p:nvPr/>
            </p:nvSpPr>
            <p:spPr bwMode="auto">
              <a:xfrm>
                <a:off x="2724" y="1772"/>
                <a:ext cx="22" cy="22"/>
              </a:xfrm>
              <a:custGeom>
                <a:avLst/>
                <a:gdLst>
                  <a:gd name="T0" fmla="*/ 1 w 44"/>
                  <a:gd name="T1" fmla="*/ 1 h 43"/>
                  <a:gd name="T2" fmla="*/ 1 w 44"/>
                  <a:gd name="T3" fmla="*/ 1 h 43"/>
                  <a:gd name="T4" fmla="*/ 1 w 44"/>
                  <a:gd name="T5" fmla="*/ 0 h 43"/>
                  <a:gd name="T6" fmla="*/ 1 w 44"/>
                  <a:gd name="T7" fmla="*/ 1 h 43"/>
                  <a:gd name="T8" fmla="*/ 3 w 44"/>
                  <a:gd name="T9" fmla="*/ 1 h 43"/>
                  <a:gd name="T10" fmla="*/ 3 w 44"/>
                  <a:gd name="T11" fmla="*/ 1 h 43"/>
                  <a:gd name="T12" fmla="*/ 3 w 44"/>
                  <a:gd name="T13" fmla="*/ 2 h 43"/>
                  <a:gd name="T14" fmla="*/ 3 w 44"/>
                  <a:gd name="T15" fmla="*/ 2 h 43"/>
                  <a:gd name="T16" fmla="*/ 3 w 44"/>
                  <a:gd name="T17" fmla="*/ 3 h 43"/>
                  <a:gd name="T18" fmla="*/ 1 w 44"/>
                  <a:gd name="T19" fmla="*/ 3 h 43"/>
                  <a:gd name="T20" fmla="*/ 1 w 44"/>
                  <a:gd name="T21" fmla="*/ 3 h 43"/>
                  <a:gd name="T22" fmla="*/ 1 w 44"/>
                  <a:gd name="T23" fmla="*/ 3 h 43"/>
                  <a:gd name="T24" fmla="*/ 1 w 44"/>
                  <a:gd name="T25" fmla="*/ 3 h 43"/>
                  <a:gd name="T26" fmla="*/ 1 w 44"/>
                  <a:gd name="T27" fmla="*/ 2 h 43"/>
                  <a:gd name="T28" fmla="*/ 0 w 44"/>
                  <a:gd name="T29" fmla="*/ 2 h 43"/>
                  <a:gd name="T30" fmla="*/ 1 w 44"/>
                  <a:gd name="T31" fmla="*/ 1 h 43"/>
                  <a:gd name="T32" fmla="*/ 1 w 44"/>
                  <a:gd name="T33" fmla="*/ 1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3"/>
                  <a:gd name="T53" fmla="*/ 44 w 4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3">
                    <a:moveTo>
                      <a:pt x="6" y="7"/>
                    </a:moveTo>
                    <a:lnTo>
                      <a:pt x="13" y="1"/>
                    </a:lnTo>
                    <a:lnTo>
                      <a:pt x="21" y="0"/>
                    </a:lnTo>
                    <a:lnTo>
                      <a:pt x="29" y="1"/>
                    </a:lnTo>
                    <a:lnTo>
                      <a:pt x="36" y="5"/>
                    </a:lnTo>
                    <a:lnTo>
                      <a:pt x="41" y="12"/>
                    </a:lnTo>
                    <a:lnTo>
                      <a:pt x="44" y="20"/>
                    </a:lnTo>
                    <a:lnTo>
                      <a:pt x="43" y="28"/>
                    </a:lnTo>
                    <a:lnTo>
                      <a:pt x="38" y="37"/>
                    </a:lnTo>
                    <a:lnTo>
                      <a:pt x="30" y="41"/>
                    </a:lnTo>
                    <a:lnTo>
                      <a:pt x="22" y="43"/>
                    </a:lnTo>
                    <a:lnTo>
                      <a:pt x="14" y="42"/>
                    </a:lnTo>
                    <a:lnTo>
                      <a:pt x="7" y="38"/>
                    </a:lnTo>
                    <a:lnTo>
                      <a:pt x="1" y="31"/>
                    </a:lnTo>
                    <a:lnTo>
                      <a:pt x="0" y="23"/>
                    </a:lnTo>
                    <a:lnTo>
                      <a:pt x="1" y="15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19"/>
              <p:cNvSpPr>
                <a:spLocks/>
              </p:cNvSpPr>
              <p:nvPr/>
            </p:nvSpPr>
            <p:spPr bwMode="auto">
              <a:xfrm>
                <a:off x="2757" y="1742"/>
                <a:ext cx="22" cy="22"/>
              </a:xfrm>
              <a:custGeom>
                <a:avLst/>
                <a:gdLst>
                  <a:gd name="T0" fmla="*/ 1 w 43"/>
                  <a:gd name="T1" fmla="*/ 1 h 43"/>
                  <a:gd name="T2" fmla="*/ 1 w 43"/>
                  <a:gd name="T3" fmla="*/ 1 h 43"/>
                  <a:gd name="T4" fmla="*/ 2 w 43"/>
                  <a:gd name="T5" fmla="*/ 0 h 43"/>
                  <a:gd name="T6" fmla="*/ 2 w 43"/>
                  <a:gd name="T7" fmla="*/ 1 h 43"/>
                  <a:gd name="T8" fmla="*/ 3 w 43"/>
                  <a:gd name="T9" fmla="*/ 1 h 43"/>
                  <a:gd name="T10" fmla="*/ 3 w 43"/>
                  <a:gd name="T11" fmla="*/ 1 h 43"/>
                  <a:gd name="T12" fmla="*/ 3 w 43"/>
                  <a:gd name="T13" fmla="*/ 2 h 43"/>
                  <a:gd name="T14" fmla="*/ 3 w 43"/>
                  <a:gd name="T15" fmla="*/ 2 h 43"/>
                  <a:gd name="T16" fmla="*/ 3 w 43"/>
                  <a:gd name="T17" fmla="*/ 3 h 43"/>
                  <a:gd name="T18" fmla="*/ 2 w 43"/>
                  <a:gd name="T19" fmla="*/ 3 h 43"/>
                  <a:gd name="T20" fmla="*/ 2 w 43"/>
                  <a:gd name="T21" fmla="*/ 3 h 43"/>
                  <a:gd name="T22" fmla="*/ 1 w 43"/>
                  <a:gd name="T23" fmla="*/ 3 h 43"/>
                  <a:gd name="T24" fmla="*/ 1 w 43"/>
                  <a:gd name="T25" fmla="*/ 3 h 43"/>
                  <a:gd name="T26" fmla="*/ 1 w 43"/>
                  <a:gd name="T27" fmla="*/ 2 h 43"/>
                  <a:gd name="T28" fmla="*/ 0 w 43"/>
                  <a:gd name="T29" fmla="*/ 2 h 43"/>
                  <a:gd name="T30" fmla="*/ 1 w 43"/>
                  <a:gd name="T31" fmla="*/ 1 h 43"/>
                  <a:gd name="T32" fmla="*/ 1 w 43"/>
                  <a:gd name="T33" fmla="*/ 1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3"/>
                  <a:gd name="T53" fmla="*/ 43 w 43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3">
                    <a:moveTo>
                      <a:pt x="8" y="5"/>
                    </a:moveTo>
                    <a:lnTo>
                      <a:pt x="16" y="1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9" y="8"/>
                    </a:lnTo>
                    <a:lnTo>
                      <a:pt x="43" y="16"/>
                    </a:lnTo>
                    <a:lnTo>
                      <a:pt x="43" y="24"/>
                    </a:lnTo>
                    <a:lnTo>
                      <a:pt x="41" y="32"/>
                    </a:lnTo>
                    <a:lnTo>
                      <a:pt x="35" y="39"/>
                    </a:lnTo>
                    <a:lnTo>
                      <a:pt x="27" y="43"/>
                    </a:lnTo>
                    <a:lnTo>
                      <a:pt x="19" y="43"/>
                    </a:lnTo>
                    <a:lnTo>
                      <a:pt x="11" y="41"/>
                    </a:lnTo>
                    <a:lnTo>
                      <a:pt x="5" y="35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20"/>
              <p:cNvSpPr>
                <a:spLocks/>
              </p:cNvSpPr>
              <p:nvPr/>
            </p:nvSpPr>
            <p:spPr bwMode="auto">
              <a:xfrm>
                <a:off x="2790" y="1714"/>
                <a:ext cx="22" cy="21"/>
              </a:xfrm>
              <a:custGeom>
                <a:avLst/>
                <a:gdLst>
                  <a:gd name="T0" fmla="*/ 1 w 44"/>
                  <a:gd name="T1" fmla="*/ 0 h 44"/>
                  <a:gd name="T2" fmla="*/ 1 w 44"/>
                  <a:gd name="T3" fmla="*/ 0 h 44"/>
                  <a:gd name="T4" fmla="*/ 1 w 44"/>
                  <a:gd name="T5" fmla="*/ 0 h 44"/>
                  <a:gd name="T6" fmla="*/ 1 w 44"/>
                  <a:gd name="T7" fmla="*/ 0 h 44"/>
                  <a:gd name="T8" fmla="*/ 3 w 44"/>
                  <a:gd name="T9" fmla="*/ 0 h 44"/>
                  <a:gd name="T10" fmla="*/ 3 w 44"/>
                  <a:gd name="T11" fmla="*/ 0 h 44"/>
                  <a:gd name="T12" fmla="*/ 3 w 44"/>
                  <a:gd name="T13" fmla="*/ 1 h 44"/>
                  <a:gd name="T14" fmla="*/ 3 w 44"/>
                  <a:gd name="T15" fmla="*/ 1 h 44"/>
                  <a:gd name="T16" fmla="*/ 3 w 44"/>
                  <a:gd name="T17" fmla="*/ 2 h 44"/>
                  <a:gd name="T18" fmla="*/ 1 w 44"/>
                  <a:gd name="T19" fmla="*/ 2 h 44"/>
                  <a:gd name="T20" fmla="*/ 1 w 44"/>
                  <a:gd name="T21" fmla="*/ 2 h 44"/>
                  <a:gd name="T22" fmla="*/ 1 w 44"/>
                  <a:gd name="T23" fmla="*/ 2 h 44"/>
                  <a:gd name="T24" fmla="*/ 1 w 44"/>
                  <a:gd name="T25" fmla="*/ 2 h 44"/>
                  <a:gd name="T26" fmla="*/ 1 w 44"/>
                  <a:gd name="T27" fmla="*/ 1 h 44"/>
                  <a:gd name="T28" fmla="*/ 0 w 44"/>
                  <a:gd name="T29" fmla="*/ 1 h 44"/>
                  <a:gd name="T30" fmla="*/ 1 w 44"/>
                  <a:gd name="T31" fmla="*/ 0 h 44"/>
                  <a:gd name="T32" fmla="*/ 1 w 44"/>
                  <a:gd name="T33" fmla="*/ 0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4"/>
                  <a:gd name="T53" fmla="*/ 44 w 44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4">
                    <a:moveTo>
                      <a:pt x="7" y="7"/>
                    </a:moveTo>
                    <a:lnTo>
                      <a:pt x="14" y="1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8" y="7"/>
                    </a:lnTo>
                    <a:lnTo>
                      <a:pt x="43" y="14"/>
                    </a:lnTo>
                    <a:lnTo>
                      <a:pt x="44" y="22"/>
                    </a:lnTo>
                    <a:lnTo>
                      <a:pt x="43" y="30"/>
                    </a:lnTo>
                    <a:lnTo>
                      <a:pt x="37" y="38"/>
                    </a:lnTo>
                    <a:lnTo>
                      <a:pt x="30" y="43"/>
                    </a:lnTo>
                    <a:lnTo>
                      <a:pt x="22" y="44"/>
                    </a:lnTo>
                    <a:lnTo>
                      <a:pt x="14" y="43"/>
                    </a:lnTo>
                    <a:lnTo>
                      <a:pt x="7" y="37"/>
                    </a:lnTo>
                    <a:lnTo>
                      <a:pt x="3" y="30"/>
                    </a:lnTo>
                    <a:lnTo>
                      <a:pt x="0" y="22"/>
                    </a:lnTo>
                    <a:lnTo>
                      <a:pt x="3" y="14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21"/>
              <p:cNvSpPr>
                <a:spLocks/>
              </p:cNvSpPr>
              <p:nvPr/>
            </p:nvSpPr>
            <p:spPr bwMode="auto">
              <a:xfrm>
                <a:off x="2817" y="1678"/>
                <a:ext cx="22" cy="22"/>
              </a:xfrm>
              <a:custGeom>
                <a:avLst/>
                <a:gdLst>
                  <a:gd name="T0" fmla="*/ 1 w 44"/>
                  <a:gd name="T1" fmla="*/ 1 h 44"/>
                  <a:gd name="T2" fmla="*/ 1 w 44"/>
                  <a:gd name="T3" fmla="*/ 1 h 44"/>
                  <a:gd name="T4" fmla="*/ 1 w 44"/>
                  <a:gd name="T5" fmla="*/ 1 h 44"/>
                  <a:gd name="T6" fmla="*/ 1 w 44"/>
                  <a:gd name="T7" fmla="*/ 0 h 44"/>
                  <a:gd name="T8" fmla="*/ 1 w 44"/>
                  <a:gd name="T9" fmla="*/ 1 h 44"/>
                  <a:gd name="T10" fmla="*/ 3 w 44"/>
                  <a:gd name="T11" fmla="*/ 1 h 44"/>
                  <a:gd name="T12" fmla="*/ 3 w 44"/>
                  <a:gd name="T13" fmla="*/ 1 h 44"/>
                  <a:gd name="T14" fmla="*/ 3 w 44"/>
                  <a:gd name="T15" fmla="*/ 1 h 44"/>
                  <a:gd name="T16" fmla="*/ 3 w 44"/>
                  <a:gd name="T17" fmla="*/ 1 h 44"/>
                  <a:gd name="T18" fmla="*/ 3 w 44"/>
                  <a:gd name="T19" fmla="*/ 3 h 44"/>
                  <a:gd name="T20" fmla="*/ 3 w 44"/>
                  <a:gd name="T21" fmla="*/ 3 h 44"/>
                  <a:gd name="T22" fmla="*/ 1 w 44"/>
                  <a:gd name="T23" fmla="*/ 3 h 44"/>
                  <a:gd name="T24" fmla="*/ 1 w 44"/>
                  <a:gd name="T25" fmla="*/ 3 h 44"/>
                  <a:gd name="T26" fmla="*/ 1 w 44"/>
                  <a:gd name="T27" fmla="*/ 3 h 44"/>
                  <a:gd name="T28" fmla="*/ 1 w 44"/>
                  <a:gd name="T29" fmla="*/ 1 h 44"/>
                  <a:gd name="T30" fmla="*/ 0 w 44"/>
                  <a:gd name="T31" fmla="*/ 1 h 44"/>
                  <a:gd name="T32" fmla="*/ 1 w 44"/>
                  <a:gd name="T33" fmla="*/ 1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4"/>
                  <a:gd name="T53" fmla="*/ 44 w 44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4">
                    <a:moveTo>
                      <a:pt x="1" y="15"/>
                    </a:moveTo>
                    <a:lnTo>
                      <a:pt x="6" y="7"/>
                    </a:lnTo>
                    <a:lnTo>
                      <a:pt x="13" y="2"/>
                    </a:lnTo>
                    <a:lnTo>
                      <a:pt x="21" y="0"/>
                    </a:lnTo>
                    <a:lnTo>
                      <a:pt x="30" y="1"/>
                    </a:lnTo>
                    <a:lnTo>
                      <a:pt x="38" y="6"/>
                    </a:lnTo>
                    <a:lnTo>
                      <a:pt x="43" y="11"/>
                    </a:lnTo>
                    <a:lnTo>
                      <a:pt x="44" y="19"/>
                    </a:lnTo>
                    <a:lnTo>
                      <a:pt x="43" y="29"/>
                    </a:lnTo>
                    <a:lnTo>
                      <a:pt x="38" y="37"/>
                    </a:lnTo>
                    <a:lnTo>
                      <a:pt x="33" y="41"/>
                    </a:lnTo>
                    <a:lnTo>
                      <a:pt x="25" y="44"/>
                    </a:lnTo>
                    <a:lnTo>
                      <a:pt x="15" y="42"/>
                    </a:lnTo>
                    <a:lnTo>
                      <a:pt x="7" y="38"/>
                    </a:lnTo>
                    <a:lnTo>
                      <a:pt x="3" y="31"/>
                    </a:lnTo>
                    <a:lnTo>
                      <a:pt x="0" y="2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22"/>
              <p:cNvSpPr>
                <a:spLocks/>
              </p:cNvSpPr>
              <p:nvPr/>
            </p:nvSpPr>
            <p:spPr bwMode="auto">
              <a:xfrm>
                <a:off x="2741" y="2019"/>
                <a:ext cx="21" cy="22"/>
              </a:xfrm>
              <a:custGeom>
                <a:avLst/>
                <a:gdLst>
                  <a:gd name="T0" fmla="*/ 0 w 43"/>
                  <a:gd name="T1" fmla="*/ 2 h 43"/>
                  <a:gd name="T2" fmla="*/ 0 w 43"/>
                  <a:gd name="T3" fmla="*/ 2 h 43"/>
                  <a:gd name="T4" fmla="*/ 0 w 43"/>
                  <a:gd name="T5" fmla="*/ 1 h 43"/>
                  <a:gd name="T6" fmla="*/ 0 w 43"/>
                  <a:gd name="T7" fmla="*/ 1 h 43"/>
                  <a:gd name="T8" fmla="*/ 1 w 43"/>
                  <a:gd name="T9" fmla="*/ 0 h 43"/>
                  <a:gd name="T10" fmla="*/ 1 w 43"/>
                  <a:gd name="T11" fmla="*/ 0 h 43"/>
                  <a:gd name="T12" fmla="*/ 2 w 43"/>
                  <a:gd name="T13" fmla="*/ 1 h 43"/>
                  <a:gd name="T14" fmla="*/ 2 w 43"/>
                  <a:gd name="T15" fmla="*/ 1 h 43"/>
                  <a:gd name="T16" fmla="*/ 2 w 43"/>
                  <a:gd name="T17" fmla="*/ 2 h 43"/>
                  <a:gd name="T18" fmla="*/ 2 w 43"/>
                  <a:gd name="T19" fmla="*/ 2 h 43"/>
                  <a:gd name="T20" fmla="*/ 2 w 43"/>
                  <a:gd name="T21" fmla="*/ 3 h 43"/>
                  <a:gd name="T22" fmla="*/ 2 w 43"/>
                  <a:gd name="T23" fmla="*/ 3 h 43"/>
                  <a:gd name="T24" fmla="*/ 1 w 43"/>
                  <a:gd name="T25" fmla="*/ 3 h 43"/>
                  <a:gd name="T26" fmla="*/ 1 w 43"/>
                  <a:gd name="T27" fmla="*/ 3 h 43"/>
                  <a:gd name="T28" fmla="*/ 0 w 43"/>
                  <a:gd name="T29" fmla="*/ 3 h 43"/>
                  <a:gd name="T30" fmla="*/ 0 w 43"/>
                  <a:gd name="T31" fmla="*/ 3 h 43"/>
                  <a:gd name="T32" fmla="*/ 0 w 43"/>
                  <a:gd name="T33" fmla="*/ 2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3"/>
                  <a:gd name="T53" fmla="*/ 43 w 43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3">
                    <a:moveTo>
                      <a:pt x="0" y="26"/>
                    </a:moveTo>
                    <a:lnTo>
                      <a:pt x="0" y="18"/>
                    </a:lnTo>
                    <a:lnTo>
                      <a:pt x="4" y="10"/>
                    </a:lnTo>
                    <a:lnTo>
                      <a:pt x="9" y="3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3"/>
                    </a:lnTo>
                    <a:lnTo>
                      <a:pt x="39" y="9"/>
                    </a:lnTo>
                    <a:lnTo>
                      <a:pt x="43" y="17"/>
                    </a:lnTo>
                    <a:lnTo>
                      <a:pt x="43" y="25"/>
                    </a:lnTo>
                    <a:lnTo>
                      <a:pt x="41" y="33"/>
                    </a:lnTo>
                    <a:lnTo>
                      <a:pt x="35" y="40"/>
                    </a:lnTo>
                    <a:lnTo>
                      <a:pt x="27" y="43"/>
                    </a:lnTo>
                    <a:lnTo>
                      <a:pt x="17" y="43"/>
                    </a:lnTo>
                    <a:lnTo>
                      <a:pt x="9" y="40"/>
                    </a:lnTo>
                    <a:lnTo>
                      <a:pt x="4" y="34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24"/>
              <p:cNvSpPr>
                <a:spLocks/>
              </p:cNvSpPr>
              <p:nvPr/>
            </p:nvSpPr>
            <p:spPr bwMode="auto">
              <a:xfrm>
                <a:off x="2719" y="2059"/>
                <a:ext cx="96" cy="342"/>
              </a:xfrm>
              <a:custGeom>
                <a:avLst/>
                <a:gdLst>
                  <a:gd name="T0" fmla="*/ 4 w 191"/>
                  <a:gd name="T1" fmla="*/ 2 h 683"/>
                  <a:gd name="T2" fmla="*/ 7 w 191"/>
                  <a:gd name="T3" fmla="*/ 43 h 683"/>
                  <a:gd name="T4" fmla="*/ 11 w 191"/>
                  <a:gd name="T5" fmla="*/ 43 h 683"/>
                  <a:gd name="T6" fmla="*/ 12 w 191"/>
                  <a:gd name="T7" fmla="*/ 42 h 683"/>
                  <a:gd name="T8" fmla="*/ 10 w 191"/>
                  <a:gd name="T9" fmla="*/ 42 h 683"/>
                  <a:gd name="T10" fmla="*/ 7 w 191"/>
                  <a:gd name="T11" fmla="*/ 0 h 683"/>
                  <a:gd name="T12" fmla="*/ 1 w 191"/>
                  <a:gd name="T13" fmla="*/ 0 h 683"/>
                  <a:gd name="T14" fmla="*/ 0 w 191"/>
                  <a:gd name="T15" fmla="*/ 2 h 683"/>
                  <a:gd name="T16" fmla="*/ 4 w 191"/>
                  <a:gd name="T17" fmla="*/ 2 h 6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1"/>
                  <a:gd name="T28" fmla="*/ 0 h 683"/>
                  <a:gd name="T29" fmla="*/ 191 w 191"/>
                  <a:gd name="T30" fmla="*/ 683 h 6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1" h="683">
                    <a:moveTo>
                      <a:pt x="55" y="28"/>
                    </a:moveTo>
                    <a:lnTo>
                      <a:pt x="102" y="683"/>
                    </a:lnTo>
                    <a:lnTo>
                      <a:pt x="164" y="683"/>
                    </a:lnTo>
                    <a:lnTo>
                      <a:pt x="191" y="657"/>
                    </a:lnTo>
                    <a:lnTo>
                      <a:pt x="145" y="657"/>
                    </a:lnTo>
                    <a:lnTo>
                      <a:pt x="98" y="0"/>
                    </a:lnTo>
                    <a:lnTo>
                      <a:pt x="1" y="0"/>
                    </a:lnTo>
                    <a:lnTo>
                      <a:pt x="0" y="28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rgbClr val="4954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25"/>
              <p:cNvSpPr>
                <a:spLocks/>
              </p:cNvSpPr>
              <p:nvPr/>
            </p:nvSpPr>
            <p:spPr bwMode="auto">
              <a:xfrm>
                <a:off x="2603" y="1983"/>
                <a:ext cx="78" cy="418"/>
              </a:xfrm>
              <a:custGeom>
                <a:avLst/>
                <a:gdLst>
                  <a:gd name="T0" fmla="*/ 4 w 155"/>
                  <a:gd name="T1" fmla="*/ 2 h 835"/>
                  <a:gd name="T2" fmla="*/ 7 w 155"/>
                  <a:gd name="T3" fmla="*/ 53 h 835"/>
                  <a:gd name="T4" fmla="*/ 10 w 155"/>
                  <a:gd name="T5" fmla="*/ 53 h 835"/>
                  <a:gd name="T6" fmla="*/ 10 w 155"/>
                  <a:gd name="T7" fmla="*/ 51 h 835"/>
                  <a:gd name="T8" fmla="*/ 10 w 155"/>
                  <a:gd name="T9" fmla="*/ 51 h 835"/>
                  <a:gd name="T10" fmla="*/ 7 w 155"/>
                  <a:gd name="T11" fmla="*/ 0 h 835"/>
                  <a:gd name="T12" fmla="*/ 1 w 155"/>
                  <a:gd name="T13" fmla="*/ 0 h 835"/>
                  <a:gd name="T14" fmla="*/ 0 w 155"/>
                  <a:gd name="T15" fmla="*/ 2 h 835"/>
                  <a:gd name="T16" fmla="*/ 4 w 155"/>
                  <a:gd name="T17" fmla="*/ 2 h 8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5"/>
                  <a:gd name="T28" fmla="*/ 0 h 835"/>
                  <a:gd name="T29" fmla="*/ 155 w 155"/>
                  <a:gd name="T30" fmla="*/ 835 h 8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5" h="835">
                    <a:moveTo>
                      <a:pt x="56" y="28"/>
                    </a:moveTo>
                    <a:lnTo>
                      <a:pt x="106" y="835"/>
                    </a:lnTo>
                    <a:lnTo>
                      <a:pt x="154" y="835"/>
                    </a:lnTo>
                    <a:lnTo>
                      <a:pt x="155" y="809"/>
                    </a:lnTo>
                    <a:lnTo>
                      <a:pt x="148" y="809"/>
                    </a:lnTo>
                    <a:lnTo>
                      <a:pt x="99" y="0"/>
                    </a:lnTo>
                    <a:lnTo>
                      <a:pt x="1" y="0"/>
                    </a:lnTo>
                    <a:lnTo>
                      <a:pt x="0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4954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26"/>
              <p:cNvSpPr>
                <a:spLocks/>
              </p:cNvSpPr>
              <p:nvPr/>
            </p:nvSpPr>
            <p:spPr bwMode="auto">
              <a:xfrm>
                <a:off x="2862" y="2317"/>
                <a:ext cx="21" cy="84"/>
              </a:xfrm>
              <a:custGeom>
                <a:avLst/>
                <a:gdLst>
                  <a:gd name="T0" fmla="*/ 0 w 43"/>
                  <a:gd name="T1" fmla="*/ 11 h 167"/>
                  <a:gd name="T2" fmla="*/ 0 w 43"/>
                  <a:gd name="T3" fmla="*/ 11 h 167"/>
                  <a:gd name="T4" fmla="*/ 2 w 43"/>
                  <a:gd name="T5" fmla="*/ 9 h 167"/>
                  <a:gd name="T6" fmla="*/ 2 w 43"/>
                  <a:gd name="T7" fmla="*/ 0 h 167"/>
                  <a:gd name="T8" fmla="*/ 0 w 43"/>
                  <a:gd name="T9" fmla="*/ 3 h 167"/>
                  <a:gd name="T10" fmla="*/ 0 w 43"/>
                  <a:gd name="T11" fmla="*/ 11 h 1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167"/>
                  <a:gd name="T20" fmla="*/ 43 w 43"/>
                  <a:gd name="T21" fmla="*/ 167 h 1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167">
                    <a:moveTo>
                      <a:pt x="0" y="167"/>
                    </a:moveTo>
                    <a:lnTo>
                      <a:pt x="12" y="167"/>
                    </a:lnTo>
                    <a:lnTo>
                      <a:pt x="43" y="141"/>
                    </a:lnTo>
                    <a:lnTo>
                      <a:pt x="43" y="0"/>
                    </a:lnTo>
                    <a:lnTo>
                      <a:pt x="0" y="44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4954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27"/>
              <p:cNvSpPr>
                <a:spLocks/>
              </p:cNvSpPr>
              <p:nvPr/>
            </p:nvSpPr>
            <p:spPr bwMode="auto">
              <a:xfrm>
                <a:off x="2936" y="2317"/>
                <a:ext cx="21" cy="84"/>
              </a:xfrm>
              <a:custGeom>
                <a:avLst/>
                <a:gdLst>
                  <a:gd name="T0" fmla="*/ 0 w 43"/>
                  <a:gd name="T1" fmla="*/ 11 h 167"/>
                  <a:gd name="T2" fmla="*/ 0 w 43"/>
                  <a:gd name="T3" fmla="*/ 11 h 167"/>
                  <a:gd name="T4" fmla="*/ 2 w 43"/>
                  <a:gd name="T5" fmla="*/ 9 h 167"/>
                  <a:gd name="T6" fmla="*/ 2 w 43"/>
                  <a:gd name="T7" fmla="*/ 0 h 167"/>
                  <a:gd name="T8" fmla="*/ 0 w 43"/>
                  <a:gd name="T9" fmla="*/ 3 h 167"/>
                  <a:gd name="T10" fmla="*/ 0 w 43"/>
                  <a:gd name="T11" fmla="*/ 11 h 1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167"/>
                  <a:gd name="T20" fmla="*/ 43 w 43"/>
                  <a:gd name="T21" fmla="*/ 167 h 1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167">
                    <a:moveTo>
                      <a:pt x="0" y="167"/>
                    </a:moveTo>
                    <a:lnTo>
                      <a:pt x="0" y="167"/>
                    </a:lnTo>
                    <a:lnTo>
                      <a:pt x="43" y="136"/>
                    </a:lnTo>
                    <a:lnTo>
                      <a:pt x="43" y="0"/>
                    </a:lnTo>
                    <a:lnTo>
                      <a:pt x="0" y="44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4954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128"/>
              <p:cNvSpPr>
                <a:spLocks/>
              </p:cNvSpPr>
              <p:nvPr/>
            </p:nvSpPr>
            <p:spPr bwMode="auto">
              <a:xfrm>
                <a:off x="3005" y="2317"/>
                <a:ext cx="127" cy="303"/>
              </a:xfrm>
              <a:custGeom>
                <a:avLst/>
                <a:gdLst>
                  <a:gd name="T0" fmla="*/ 2 w 255"/>
                  <a:gd name="T1" fmla="*/ 14 h 606"/>
                  <a:gd name="T2" fmla="*/ 2 w 255"/>
                  <a:gd name="T3" fmla="*/ 14 h 606"/>
                  <a:gd name="T4" fmla="*/ 2 w 255"/>
                  <a:gd name="T5" fmla="*/ 0 h 606"/>
                  <a:gd name="T6" fmla="*/ 0 w 255"/>
                  <a:gd name="T7" fmla="*/ 2 h 606"/>
                  <a:gd name="T8" fmla="*/ 0 w 255"/>
                  <a:gd name="T9" fmla="*/ 17 h 606"/>
                  <a:gd name="T10" fmla="*/ 0 w 255"/>
                  <a:gd name="T11" fmla="*/ 17 h 606"/>
                  <a:gd name="T12" fmla="*/ 13 w 255"/>
                  <a:gd name="T13" fmla="*/ 17 h 606"/>
                  <a:gd name="T14" fmla="*/ 13 w 255"/>
                  <a:gd name="T15" fmla="*/ 38 h 606"/>
                  <a:gd name="T16" fmla="*/ 15 w 255"/>
                  <a:gd name="T17" fmla="*/ 38 h 606"/>
                  <a:gd name="T18" fmla="*/ 15 w 255"/>
                  <a:gd name="T19" fmla="*/ 14 h 606"/>
                  <a:gd name="T20" fmla="*/ 2 w 255"/>
                  <a:gd name="T21" fmla="*/ 14 h 6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5"/>
                  <a:gd name="T34" fmla="*/ 0 h 606"/>
                  <a:gd name="T35" fmla="*/ 255 w 255"/>
                  <a:gd name="T36" fmla="*/ 606 h 6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5" h="606">
                    <a:moveTo>
                      <a:pt x="43" y="235"/>
                    </a:moveTo>
                    <a:lnTo>
                      <a:pt x="43" y="235"/>
                    </a:lnTo>
                    <a:lnTo>
                      <a:pt x="43" y="0"/>
                    </a:lnTo>
                    <a:lnTo>
                      <a:pt x="0" y="44"/>
                    </a:lnTo>
                    <a:lnTo>
                      <a:pt x="0" y="262"/>
                    </a:lnTo>
                    <a:lnTo>
                      <a:pt x="212" y="262"/>
                    </a:lnTo>
                    <a:lnTo>
                      <a:pt x="212" y="606"/>
                    </a:lnTo>
                    <a:lnTo>
                      <a:pt x="255" y="602"/>
                    </a:lnTo>
                    <a:lnTo>
                      <a:pt x="255" y="235"/>
                    </a:lnTo>
                    <a:lnTo>
                      <a:pt x="43" y="235"/>
                    </a:lnTo>
                    <a:close/>
                  </a:path>
                </a:pathLst>
              </a:custGeom>
              <a:solidFill>
                <a:srgbClr val="4954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29"/>
              <p:cNvSpPr>
                <a:spLocks/>
              </p:cNvSpPr>
              <p:nvPr/>
            </p:nvSpPr>
            <p:spPr bwMode="auto">
              <a:xfrm>
                <a:off x="2541" y="2387"/>
                <a:ext cx="41" cy="14"/>
              </a:xfrm>
              <a:custGeom>
                <a:avLst/>
                <a:gdLst>
                  <a:gd name="T0" fmla="*/ 5 w 82"/>
                  <a:gd name="T1" fmla="*/ 2 h 26"/>
                  <a:gd name="T2" fmla="*/ 5 w 82"/>
                  <a:gd name="T3" fmla="*/ 0 h 26"/>
                  <a:gd name="T4" fmla="*/ 0 w 82"/>
                  <a:gd name="T5" fmla="*/ 0 h 26"/>
                  <a:gd name="T6" fmla="*/ 0 w 82"/>
                  <a:gd name="T7" fmla="*/ 2 h 26"/>
                  <a:gd name="T8" fmla="*/ 5 w 82"/>
                  <a:gd name="T9" fmla="*/ 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26"/>
                  <a:gd name="T17" fmla="*/ 82 w 82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26">
                    <a:moveTo>
                      <a:pt x="81" y="26"/>
                    </a:moveTo>
                    <a:lnTo>
                      <a:pt x="82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4954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Rectangle 130"/>
              <p:cNvSpPr>
                <a:spLocks noChangeArrowheads="1"/>
              </p:cNvSpPr>
              <p:nvPr/>
            </p:nvSpPr>
            <p:spPr bwMode="auto">
              <a:xfrm>
                <a:off x="2447" y="2464"/>
                <a:ext cx="93" cy="13"/>
              </a:xfrm>
              <a:prstGeom prst="rect">
                <a:avLst/>
              </a:prstGeom>
              <a:solidFill>
                <a:srgbClr val="4954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334" name="Rectangle 131"/>
              <p:cNvSpPr>
                <a:spLocks noChangeArrowheads="1"/>
              </p:cNvSpPr>
              <p:nvPr/>
            </p:nvSpPr>
            <p:spPr bwMode="auto">
              <a:xfrm>
                <a:off x="2611" y="2080"/>
                <a:ext cx="48" cy="11"/>
              </a:xfrm>
              <a:prstGeom prst="rect">
                <a:avLst/>
              </a:prstGeom>
              <a:solidFill>
                <a:srgbClr val="4954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335" name="Rectangle 132"/>
              <p:cNvSpPr>
                <a:spLocks noChangeArrowheads="1"/>
              </p:cNvSpPr>
              <p:nvPr/>
            </p:nvSpPr>
            <p:spPr bwMode="auto">
              <a:xfrm>
                <a:off x="2725" y="2137"/>
                <a:ext cx="48" cy="10"/>
              </a:xfrm>
              <a:prstGeom prst="rect">
                <a:avLst/>
              </a:prstGeom>
              <a:solidFill>
                <a:srgbClr val="4954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336" name="Freeform 133"/>
              <p:cNvSpPr>
                <a:spLocks/>
              </p:cNvSpPr>
              <p:nvPr/>
            </p:nvSpPr>
            <p:spPr bwMode="auto">
              <a:xfrm>
                <a:off x="3279" y="2038"/>
                <a:ext cx="17" cy="17"/>
              </a:xfrm>
              <a:custGeom>
                <a:avLst/>
                <a:gdLst>
                  <a:gd name="T0" fmla="*/ 1 w 32"/>
                  <a:gd name="T1" fmla="*/ 3 h 33"/>
                  <a:gd name="T2" fmla="*/ 3 w 32"/>
                  <a:gd name="T3" fmla="*/ 2 h 33"/>
                  <a:gd name="T4" fmla="*/ 2 w 32"/>
                  <a:gd name="T5" fmla="*/ 2 h 33"/>
                  <a:gd name="T6" fmla="*/ 2 w 32"/>
                  <a:gd name="T7" fmla="*/ 1 h 33"/>
                  <a:gd name="T8" fmla="*/ 2 w 32"/>
                  <a:gd name="T9" fmla="*/ 1 h 33"/>
                  <a:gd name="T10" fmla="*/ 2 w 32"/>
                  <a:gd name="T11" fmla="*/ 0 h 33"/>
                  <a:gd name="T12" fmla="*/ 0 w 32"/>
                  <a:gd name="T13" fmla="*/ 1 h 33"/>
                  <a:gd name="T14" fmla="*/ 1 w 32"/>
                  <a:gd name="T15" fmla="*/ 2 h 33"/>
                  <a:gd name="T16" fmla="*/ 1 w 32"/>
                  <a:gd name="T17" fmla="*/ 2 h 33"/>
                  <a:gd name="T18" fmla="*/ 1 w 32"/>
                  <a:gd name="T19" fmla="*/ 2 h 33"/>
                  <a:gd name="T20" fmla="*/ 1 w 32"/>
                  <a:gd name="T21" fmla="*/ 3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33"/>
                  <a:gd name="T35" fmla="*/ 32 w 32"/>
                  <a:gd name="T36" fmla="*/ 33 h 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33">
                    <a:moveTo>
                      <a:pt x="9" y="33"/>
                    </a:moveTo>
                    <a:lnTo>
                      <a:pt x="32" y="24"/>
                    </a:lnTo>
                    <a:lnTo>
                      <a:pt x="29" y="18"/>
                    </a:lnTo>
                    <a:lnTo>
                      <a:pt x="25" y="11"/>
                    </a:lnTo>
                    <a:lnTo>
                      <a:pt x="22" y="5"/>
                    </a:lnTo>
                    <a:lnTo>
                      <a:pt x="18" y="0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7" y="29"/>
                    </a:lnTo>
                    <a:lnTo>
                      <a:pt x="9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136"/>
              <p:cNvSpPr>
                <a:spLocks/>
              </p:cNvSpPr>
              <p:nvPr/>
            </p:nvSpPr>
            <p:spPr bwMode="auto">
              <a:xfrm>
                <a:off x="3214" y="2048"/>
                <a:ext cx="13" cy="14"/>
              </a:xfrm>
              <a:custGeom>
                <a:avLst/>
                <a:gdLst>
                  <a:gd name="T0" fmla="*/ 0 w 27"/>
                  <a:gd name="T1" fmla="*/ 1 h 29"/>
                  <a:gd name="T2" fmla="*/ 1 w 27"/>
                  <a:gd name="T3" fmla="*/ 1 h 29"/>
                  <a:gd name="T4" fmla="*/ 1 w 27"/>
                  <a:gd name="T5" fmla="*/ 1 h 29"/>
                  <a:gd name="T6" fmla="*/ 1 w 27"/>
                  <a:gd name="T7" fmla="*/ 0 h 29"/>
                  <a:gd name="T8" fmla="*/ 1 w 27"/>
                  <a:gd name="T9" fmla="*/ 0 h 29"/>
                  <a:gd name="T10" fmla="*/ 1 w 27"/>
                  <a:gd name="T11" fmla="*/ 0 h 29"/>
                  <a:gd name="T12" fmla="*/ 0 w 27"/>
                  <a:gd name="T13" fmla="*/ 0 h 29"/>
                  <a:gd name="T14" fmla="*/ 0 w 27"/>
                  <a:gd name="T15" fmla="*/ 1 h 29"/>
                  <a:gd name="T16" fmla="*/ 0 w 27"/>
                  <a:gd name="T17" fmla="*/ 1 h 29"/>
                  <a:gd name="T18" fmla="*/ 0 w 27"/>
                  <a:gd name="T19" fmla="*/ 1 h 29"/>
                  <a:gd name="T20" fmla="*/ 0 w 27"/>
                  <a:gd name="T21" fmla="*/ 1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29"/>
                  <a:gd name="T35" fmla="*/ 27 w 27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29">
                    <a:moveTo>
                      <a:pt x="4" y="29"/>
                    </a:moveTo>
                    <a:lnTo>
                      <a:pt x="27" y="23"/>
                    </a:lnTo>
                    <a:lnTo>
                      <a:pt x="26" y="18"/>
                    </a:lnTo>
                    <a:lnTo>
                      <a:pt x="25" y="12"/>
                    </a:lnTo>
                    <a:lnTo>
                      <a:pt x="22" y="6"/>
                    </a:lnTo>
                    <a:lnTo>
                      <a:pt x="21" y="0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94" name="Picture 10" descr="j019538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" y="2016"/>
              <a:ext cx="40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3" name="TextBox 342"/>
          <p:cNvSpPr txBox="1"/>
          <p:nvPr/>
        </p:nvSpPr>
        <p:spPr>
          <a:xfrm>
            <a:off x="1730187" y="5739777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 Narrow" pitchFamily="34" charset="0"/>
              </a:rPr>
              <a:t>e-GGRT, interactive web-based, data reporting tool</a:t>
            </a:r>
            <a:endParaRPr lang="en-US" sz="1000" dirty="0" smtClean="0">
              <a:latin typeface="Arial Narrow" pitchFamily="34" charset="0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3787587" y="5741125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 Narrow" pitchFamily="34" charset="0"/>
              </a:rPr>
              <a:t>EPA</a:t>
            </a:r>
          </a:p>
        </p:txBody>
      </p:sp>
      <p:grpSp>
        <p:nvGrpSpPr>
          <p:cNvPr id="4" name="Group 144"/>
          <p:cNvGrpSpPr>
            <a:grpSpLocks/>
          </p:cNvGrpSpPr>
          <p:nvPr/>
        </p:nvGrpSpPr>
        <p:grpSpPr bwMode="auto">
          <a:xfrm>
            <a:off x="3939987" y="4741000"/>
            <a:ext cx="914400" cy="857250"/>
            <a:chOff x="3168" y="1824"/>
            <a:chExt cx="768" cy="912"/>
          </a:xfrm>
        </p:grpSpPr>
        <p:pic>
          <p:nvPicPr>
            <p:cNvPr id="347" name="Picture 141" descr="MC900434845[1]"/>
            <p:cNvPicPr>
              <a:picLocks noChangeAspect="1" noChangeArrowheads="1"/>
            </p:cNvPicPr>
            <p:nvPr/>
          </p:nvPicPr>
          <p:blipFill>
            <a:blip r:embed="rId5" cstate="print">
              <a:lum bright="-55000"/>
            </a:blip>
            <a:srcRect/>
            <a:stretch>
              <a:fillRect/>
            </a:stretch>
          </p:blipFill>
          <p:spPr bwMode="auto">
            <a:xfrm>
              <a:off x="3168" y="1824"/>
              <a:ext cx="52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0" name="Picture 142" descr="MC900434845[1]"/>
            <p:cNvPicPr>
              <a:picLocks noChangeAspect="1" noChangeArrowheads="1"/>
            </p:cNvPicPr>
            <p:nvPr/>
          </p:nvPicPr>
          <p:blipFill>
            <a:blip r:embed="rId5" cstate="print">
              <a:lum bright="-55000"/>
            </a:blip>
            <a:srcRect/>
            <a:stretch>
              <a:fillRect/>
            </a:stretch>
          </p:blipFill>
          <p:spPr bwMode="auto">
            <a:xfrm>
              <a:off x="3408" y="1920"/>
              <a:ext cx="52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54" name="Straight Arrow Connector 353"/>
          <p:cNvCxnSpPr/>
          <p:nvPr/>
        </p:nvCxnSpPr>
        <p:spPr>
          <a:xfrm flipH="1">
            <a:off x="4244787" y="3937497"/>
            <a:ext cx="794" cy="732811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60"/>
          <p:cNvGrpSpPr/>
          <p:nvPr/>
        </p:nvGrpSpPr>
        <p:grpSpPr>
          <a:xfrm>
            <a:off x="3833887" y="2777083"/>
            <a:ext cx="768320" cy="711010"/>
            <a:chOff x="5410200" y="3527659"/>
            <a:chExt cx="768320" cy="75841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62" name="Picture 147" descr="C:\Program Files\Microsoft Office\MEDIA\CAGCAT10\j0292982.wmf"/>
            <p:cNvPicPr>
              <a:picLocks noChangeAspect="1" noChangeArrowheads="1"/>
            </p:cNvPicPr>
            <p:nvPr/>
          </p:nvPicPr>
          <p:blipFill>
            <a:blip r:embed="rId6" cstate="print">
              <a:lum bright="-65000" contrast="38000"/>
            </a:blip>
            <a:srcRect/>
            <a:stretch>
              <a:fillRect/>
            </a:stretch>
          </p:blipFill>
          <p:spPr bwMode="auto">
            <a:xfrm>
              <a:off x="5410200" y="3527659"/>
              <a:ext cx="768320" cy="758411"/>
            </a:xfrm>
            <a:prstGeom prst="rect">
              <a:avLst/>
            </a:prstGeom>
            <a:noFill/>
          </p:spPr>
        </p:pic>
        <p:sp>
          <p:nvSpPr>
            <p:cNvPr id="363" name="TextBox 362"/>
            <p:cNvSpPr txBox="1"/>
            <p:nvPr/>
          </p:nvSpPr>
          <p:spPr>
            <a:xfrm>
              <a:off x="5556212" y="3563321"/>
              <a:ext cx="474810" cy="328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iVP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183"/>
          <p:cNvGrpSpPr/>
          <p:nvPr/>
        </p:nvGrpSpPr>
        <p:grpSpPr>
          <a:xfrm>
            <a:off x="5006787" y="1242171"/>
            <a:ext cx="3580062" cy="5195638"/>
            <a:chOff x="5006787" y="1028662"/>
            <a:chExt cx="3580062" cy="5542014"/>
          </a:xfrm>
        </p:grpSpPr>
        <p:cxnSp>
          <p:nvCxnSpPr>
            <p:cNvPr id="176" name="Straight Arrow Connector 175"/>
            <p:cNvCxnSpPr/>
            <p:nvPr/>
          </p:nvCxnSpPr>
          <p:spPr>
            <a:xfrm flipH="1">
              <a:off x="6157498" y="1850431"/>
              <a:ext cx="4822" cy="283211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headEnd type="stealt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ectangle 184"/>
            <p:cNvSpPr/>
            <p:nvPr/>
          </p:nvSpPr>
          <p:spPr>
            <a:xfrm>
              <a:off x="5463987" y="4208476"/>
              <a:ext cx="2971800" cy="2362200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51000"/>
              </a:schemeClr>
            </a:solidFill>
            <a:ln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>
              <a:off x="5947237" y="2702285"/>
              <a:ext cx="0" cy="198040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44"/>
            <p:cNvGrpSpPr>
              <a:grpSpLocks/>
            </p:cNvGrpSpPr>
            <p:nvPr/>
          </p:nvGrpSpPr>
          <p:grpSpPr bwMode="auto">
            <a:xfrm>
              <a:off x="5540187" y="4761541"/>
              <a:ext cx="838200" cy="838200"/>
              <a:chOff x="3168" y="1824"/>
              <a:chExt cx="768" cy="912"/>
            </a:xfrm>
          </p:grpSpPr>
          <p:pic>
            <p:nvPicPr>
              <p:cNvPr id="340" name="Picture 141" descr="MC900434845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68" y="1824"/>
                <a:ext cx="528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1" name="Picture 142" descr="MC900434845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08" y="1920"/>
                <a:ext cx="528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45" name="TextBox 344"/>
            <p:cNvSpPr txBox="1"/>
            <p:nvPr/>
          </p:nvSpPr>
          <p:spPr>
            <a:xfrm>
              <a:off x="5494467" y="5826110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Arial Narrow" pitchFamily="34" charset="0"/>
                </a:rPr>
                <a:t>e-GGRT </a:t>
              </a:r>
              <a:r>
                <a:rPr lang="en-US" sz="900" b="1" dirty="0" err="1" smtClean="0">
                  <a:latin typeface="Arial Narrow" pitchFamily="34" charset="0"/>
                </a:rPr>
                <a:t>Datamart</a:t>
              </a:r>
              <a:endParaRPr lang="en-US" sz="900" b="1" dirty="0" smtClean="0">
                <a:latin typeface="Arial Narrow" pitchFamily="34" charset="0"/>
              </a:endParaRPr>
            </a:p>
          </p:txBody>
        </p:sp>
        <p:cxnSp>
          <p:nvCxnSpPr>
            <p:cNvPr id="353" name="Straight Arrow Connector 352"/>
            <p:cNvCxnSpPr/>
            <p:nvPr/>
          </p:nvCxnSpPr>
          <p:spPr>
            <a:xfrm flipH="1">
              <a:off x="5006787" y="5136777"/>
              <a:ext cx="609600" cy="497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 flipH="1" flipV="1">
              <a:off x="6454587" y="5141747"/>
              <a:ext cx="457200" cy="79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>
              <a:off x="5714762" y="3917577"/>
              <a:ext cx="0" cy="76697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74594" y="4761541"/>
              <a:ext cx="1156393" cy="81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40187" y="3198475"/>
              <a:ext cx="990599" cy="719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1" name="Picture 220" descr="MCMP00088_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49712" y="2258560"/>
              <a:ext cx="904875" cy="488950"/>
            </a:xfrm>
            <a:prstGeom prst="rect">
              <a:avLst/>
            </a:prstGeom>
            <a:noFill/>
          </p:spPr>
        </p:pic>
        <p:sp>
          <p:nvSpPr>
            <p:cNvPr id="172" name="TextBox 171"/>
            <p:cNvSpPr txBox="1"/>
            <p:nvPr/>
          </p:nvSpPr>
          <p:spPr>
            <a:xfrm>
              <a:off x="6606986" y="2150278"/>
              <a:ext cx="1969169" cy="7550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latin typeface="Arial Narrow" pitchFamily="34" charset="0"/>
                </a:rPr>
                <a:t>State-Specific Service</a:t>
              </a:r>
            </a:p>
            <a:p>
              <a:r>
                <a:rPr lang="en-US" sz="1000" b="1" dirty="0" smtClean="0">
                  <a:latin typeface="Arial Narrow" pitchFamily="34" charset="0"/>
                </a:rPr>
                <a:t>Oriented data flow using EnviroFacts</a:t>
              </a:r>
            </a:p>
            <a:p>
              <a:r>
                <a:rPr lang="en-US" sz="1000" b="1" dirty="0" smtClean="0">
                  <a:latin typeface="Arial Narrow" pitchFamily="34" charset="0"/>
                </a:rPr>
                <a:t>API</a:t>
              </a:r>
              <a:endParaRPr lang="en-US" sz="1000" dirty="0" smtClean="0">
                <a:latin typeface="Arial Narrow" pitchFamily="34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6597338" y="1063183"/>
              <a:ext cx="1989511" cy="9192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latin typeface="Arial Narrow" pitchFamily="34" charset="0"/>
                </a:rPr>
                <a:t>EPA EnviroFacts: </a:t>
              </a:r>
            </a:p>
            <a:p>
              <a:r>
                <a:rPr lang="en-US" sz="1000" b="1" dirty="0" smtClean="0">
                  <a:latin typeface="Arial Narrow" pitchFamily="34" charset="0"/>
                </a:rPr>
                <a:t>Serviceable, searchable and separately hosted copy of non-CBI dataset. </a:t>
              </a:r>
            </a:p>
            <a:p>
              <a:r>
                <a:rPr lang="en-US" sz="1000" b="1" dirty="0" smtClean="0">
                  <a:latin typeface="Arial Narrow" pitchFamily="34" charset="0"/>
                </a:rPr>
                <a:t> 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59390" y="1028662"/>
              <a:ext cx="1034458" cy="798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Group 182"/>
          <p:cNvGrpSpPr/>
          <p:nvPr/>
        </p:nvGrpSpPr>
        <p:grpSpPr>
          <a:xfrm>
            <a:off x="401698" y="1310892"/>
            <a:ext cx="4321363" cy="545289"/>
            <a:chOff x="-19740" y="994881"/>
            <a:chExt cx="4321363" cy="581642"/>
          </a:xfrm>
        </p:grpSpPr>
        <p:sp>
          <p:nvSpPr>
            <p:cNvPr id="181" name="Rectangle 180"/>
            <p:cNvSpPr/>
            <p:nvPr/>
          </p:nvSpPr>
          <p:spPr>
            <a:xfrm>
              <a:off x="0" y="996974"/>
              <a:ext cx="4235635" cy="5795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-19740" y="1079867"/>
              <a:ext cx="3352800" cy="426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andara" pitchFamily="34" charset="0"/>
                </a:rPr>
                <a:t>EPA GHG Data System </a:t>
              </a:r>
              <a:endParaRPr lang="en-US" sz="2000" b="1" dirty="0">
                <a:solidFill>
                  <a:schemeClr val="bg1"/>
                </a:solidFill>
                <a:latin typeface="Candara" pitchFamily="34" charset="0"/>
              </a:endParaRPr>
            </a:p>
          </p:txBody>
        </p:sp>
        <p:pic>
          <p:nvPicPr>
            <p:cNvPr id="18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1423" y="994881"/>
              <a:ext cx="1600200" cy="57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6" name="Title 1"/>
          <p:cNvSpPr txBox="1">
            <a:spLocks/>
          </p:cNvSpPr>
          <p:nvPr/>
        </p:nvSpPr>
        <p:spPr>
          <a:xfrm>
            <a:off x="361950" y="0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rPr>
              <a:t>Electronic Reporting Workflow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165" name="TextBox 140"/>
          <p:cNvSpPr txBox="1">
            <a:spLocks noChangeArrowheads="1"/>
          </p:cNvSpPr>
          <p:nvPr/>
        </p:nvSpPr>
        <p:spPr bwMode="auto">
          <a:xfrm>
            <a:off x="381000" y="6357417"/>
            <a:ext cx="1535976" cy="3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latin typeface="Arial" panose="020B0604020202020204" pitchFamily="34" charset="0"/>
              </a:rPr>
              <a:t>Data Collection </a:t>
            </a:r>
          </a:p>
        </p:txBody>
      </p:sp>
      <p:sp>
        <p:nvSpPr>
          <p:cNvPr id="168" name="TextBox 151"/>
          <p:cNvSpPr txBox="1">
            <a:spLocks noChangeArrowheads="1"/>
          </p:cNvSpPr>
          <p:nvPr/>
        </p:nvSpPr>
        <p:spPr bwMode="auto">
          <a:xfrm>
            <a:off x="5403014" y="6367849"/>
            <a:ext cx="1585668" cy="3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latin typeface="Arial" panose="020B0604020202020204" pitchFamily="34" charset="0"/>
              </a:rPr>
              <a:t>Data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Publication</a:t>
            </a:r>
            <a:endParaRPr lang="en-US" altLang="zh-CN" sz="1400" b="1" dirty="0">
              <a:latin typeface="Arial" panose="020B0604020202020204" pitchFamily="34" charset="0"/>
            </a:endParaRPr>
          </a:p>
        </p:txBody>
      </p:sp>
      <p:sp>
        <p:nvSpPr>
          <p:cNvPr id="169" name="TextBox 132"/>
          <p:cNvSpPr txBox="1">
            <a:spLocks noChangeArrowheads="1"/>
          </p:cNvSpPr>
          <p:nvPr/>
        </p:nvSpPr>
        <p:spPr bwMode="auto">
          <a:xfrm>
            <a:off x="461354" y="5508195"/>
            <a:ext cx="1116433" cy="55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b="1" dirty="0">
                <a:latin typeface="Arial Narrow" panose="020B0606020202030204" pitchFamily="34" charset="0"/>
              </a:rPr>
              <a:t>Reporters </a:t>
            </a:r>
            <a:endParaRPr lang="zh-CN" altLang="en-US" sz="1200" b="1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900" b="1" dirty="0">
                <a:latin typeface="Arial Narrow" panose="020B0606020202030204" pitchFamily="34" charset="0"/>
              </a:rPr>
              <a:t>Facilities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900" b="1" dirty="0">
                <a:latin typeface="Arial Narrow" panose="020B0606020202030204" pitchFamily="34" charset="0"/>
              </a:rPr>
              <a:t>Suppliers</a:t>
            </a:r>
            <a:endParaRPr lang="en-US" altLang="zh-CN" sz="900" dirty="0">
              <a:latin typeface="Arial Narrow" panose="020B0606020202030204" pitchFamily="34" charset="0"/>
            </a:endParaRPr>
          </a:p>
        </p:txBody>
      </p:sp>
      <p:sp>
        <p:nvSpPr>
          <p:cNvPr id="170" name="TextBox 139"/>
          <p:cNvSpPr txBox="1">
            <a:spLocks noChangeArrowheads="1"/>
          </p:cNvSpPr>
          <p:nvPr/>
        </p:nvSpPr>
        <p:spPr bwMode="auto">
          <a:xfrm>
            <a:off x="3656836" y="3494592"/>
            <a:ext cx="1371600" cy="60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b="1" dirty="0">
                <a:latin typeface="Arial Narrow" panose="020B0606020202030204" pitchFamily="34" charset="0"/>
              </a:rPr>
              <a:t>Data </a:t>
            </a:r>
            <a:r>
              <a:rPr lang="en-US" altLang="zh-CN" sz="1200" b="1" dirty="0" smtClean="0">
                <a:latin typeface="Arial Narrow" panose="020B0606020202030204" pitchFamily="34" charset="0"/>
              </a:rPr>
              <a:t>Verification</a:t>
            </a:r>
            <a:endParaRPr lang="zh-CN" altLang="en-US" sz="1200" b="1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200" b="1" dirty="0">
                <a:latin typeface="Arial Narrow" panose="020B0606020202030204" pitchFamily="34" charset="0"/>
              </a:rPr>
              <a:t>(EPA)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900" b="1" dirty="0">
              <a:latin typeface="Arial Narrow" panose="020B0606020202030204" pitchFamily="34" charset="0"/>
            </a:endParaRPr>
          </a:p>
        </p:txBody>
      </p:sp>
      <p:sp>
        <p:nvSpPr>
          <p:cNvPr id="173" name="TextBox 148"/>
          <p:cNvSpPr txBox="1">
            <a:spLocks noChangeArrowheads="1"/>
          </p:cNvSpPr>
          <p:nvPr/>
        </p:nvSpPr>
        <p:spPr bwMode="auto">
          <a:xfrm>
            <a:off x="6877530" y="5545130"/>
            <a:ext cx="1698625" cy="7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b="1" dirty="0">
                <a:latin typeface="Arial Narrow" panose="020B0606020202030204" pitchFamily="34" charset="0"/>
              </a:rPr>
              <a:t>GHGRP Data Publication Website </a:t>
            </a:r>
            <a:r>
              <a:rPr lang="en-US" altLang="zh-CN" sz="1200" b="1" dirty="0" smtClean="0">
                <a:latin typeface="Arial Narrow" panose="020B0606020202030204" pitchFamily="34" charset="0"/>
              </a:rPr>
              <a:t>(FLIGHT) </a:t>
            </a:r>
            <a:r>
              <a:rPr lang="en-US" altLang="zh-CN" sz="900" b="1" dirty="0" smtClean="0">
                <a:latin typeface="Arial Narrow" panose="020B0606020202030204" pitchFamily="34" charset="0"/>
              </a:rPr>
              <a:t>(ghgdata.epa.gov</a:t>
            </a:r>
            <a:r>
              <a:rPr lang="en-US" altLang="zh-CN" sz="900" b="1" dirty="0">
                <a:latin typeface="Arial Narrow" panose="020B0606020202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9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74" name="TextBox 153"/>
          <p:cNvSpPr txBox="1">
            <a:spLocks noChangeArrowheads="1"/>
          </p:cNvSpPr>
          <p:nvPr/>
        </p:nvSpPr>
        <p:spPr bwMode="auto">
          <a:xfrm>
            <a:off x="6627277" y="3345831"/>
            <a:ext cx="1959572" cy="4616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b="1" dirty="0">
                <a:latin typeface="Arial Narrow" panose="020B0606020202030204" pitchFamily="34" charset="0"/>
              </a:rPr>
              <a:t>Downloadable XLS, XML &amp; HTML Data </a:t>
            </a:r>
            <a:r>
              <a:rPr lang="en-US" altLang="zh-CN" sz="1200" b="1" dirty="0" smtClean="0">
                <a:latin typeface="Arial Narrow" panose="020B0606020202030204" pitchFamily="34" charset="0"/>
              </a:rPr>
              <a:t>Files &amp; highlights</a:t>
            </a:r>
            <a:endParaRPr lang="zh-CN" altLang="en-US" sz="900" dirty="0">
              <a:latin typeface="Arial Narrow" panose="020B0606020202030204" pitchFamily="34" charset="0"/>
            </a:endParaRPr>
          </a:p>
        </p:txBody>
      </p:sp>
      <p:sp>
        <p:nvSpPr>
          <p:cNvPr id="175" name="Down Arrow Callout 174"/>
          <p:cNvSpPr/>
          <p:nvPr/>
        </p:nvSpPr>
        <p:spPr>
          <a:xfrm>
            <a:off x="471457" y="2409323"/>
            <a:ext cx="3032979" cy="2097662"/>
          </a:xfrm>
          <a:prstGeom prst="downArrowCallou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 smtClean="0"/>
          </a:p>
          <a:p>
            <a:r>
              <a:rPr lang="en-US" sz="1600" b="1" dirty="0" smtClean="0">
                <a:solidFill>
                  <a:srgbClr val="E1F4FF"/>
                </a:solidFill>
              </a:rPr>
              <a:t>Improve data quality </a:t>
            </a:r>
            <a:r>
              <a:rPr lang="en-US" sz="1600" b="1" i="1" dirty="0" smtClean="0">
                <a:solidFill>
                  <a:srgbClr val="C00000"/>
                </a:solidFill>
              </a:rPr>
              <a:t>before</a:t>
            </a:r>
            <a:r>
              <a:rPr lang="en-US" sz="1600" b="1" dirty="0" smtClean="0">
                <a:solidFill>
                  <a:srgbClr val="E1F4FF"/>
                </a:solidFill>
              </a:rPr>
              <a:t> it is submitted to EPA</a:t>
            </a:r>
          </a:p>
          <a:p>
            <a:r>
              <a:rPr lang="en-US" sz="1400" b="1" dirty="0" smtClean="0"/>
              <a:t>- Intuitive Interface</a:t>
            </a:r>
          </a:p>
          <a:p>
            <a:r>
              <a:rPr lang="en-US" sz="1400" b="1" dirty="0" smtClean="0"/>
              <a:t>- Comprehensive Help</a:t>
            </a:r>
          </a:p>
          <a:p>
            <a:pPr>
              <a:buFontTx/>
              <a:buChar char="-"/>
            </a:pPr>
            <a:r>
              <a:rPr lang="en-US" sz="1400" b="1" dirty="0" smtClean="0"/>
              <a:t> Real-Time Data Quality</a:t>
            </a:r>
          </a:p>
          <a:p>
            <a:r>
              <a:rPr lang="en-US" sz="1400" b="1" dirty="0" smtClean="0"/>
              <a:t>   Feedback</a:t>
            </a:r>
          </a:p>
          <a:p>
            <a:pPr>
              <a:buFontTx/>
              <a:buChar char="-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6324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011248"/>
              </p:ext>
            </p:extLst>
          </p:nvPr>
        </p:nvGraphicFramePr>
        <p:xfrm>
          <a:off x="123216" y="1295400"/>
          <a:ext cx="8843856" cy="4693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6136"/>
                <a:gridCol w="976136"/>
                <a:gridCol w="1034768"/>
                <a:gridCol w="1102360"/>
                <a:gridCol w="849912"/>
                <a:gridCol w="976136"/>
                <a:gridCol w="866352"/>
                <a:gridCol w="685800"/>
                <a:gridCol w="13762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Power</a:t>
                      </a:r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Refining &amp; Petrochem.</a:t>
                      </a:r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Other Chemicals</a:t>
                      </a:r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Combustion</a:t>
                      </a:r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Waste</a:t>
                      </a:r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Metals</a:t>
                      </a:r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Minerals</a:t>
                      </a:r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Pulp &amp; Paper</a:t>
                      </a:r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</a:t>
                      </a:r>
                      <a:r>
                        <a:rPr lang="en-US" sz="1100" baseline="0" dirty="0" smtClean="0"/>
                        <a:t> GWP Gases</a:t>
                      </a:r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Electricity Generation</a:t>
                      </a:r>
                    </a:p>
                    <a:p>
                      <a:pPr>
                        <a:buFontTx/>
                        <a:buNone/>
                      </a:pPr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Electrical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Equipment Mfg.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Use of Electrical Equip.</a:t>
                      </a:r>
                    </a:p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Petroleum Refineries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- Petrochem. Production</a:t>
                      </a:r>
                    </a:p>
                    <a:p>
                      <a:endParaRPr lang="en-US" sz="4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Adipic Acid</a:t>
                      </a:r>
                    </a:p>
                    <a:p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Ammonia 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Hydrogen Production</a:t>
                      </a:r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- Nitric Acid</a:t>
                      </a:r>
                    </a:p>
                    <a:p>
                      <a:endParaRPr lang="en-US" sz="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Titanium Dioxide</a:t>
                      </a:r>
                    </a:p>
                    <a:p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Phosphoric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Stationary Combustion</a:t>
                      </a:r>
                    </a:p>
                    <a:p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Municipal Landfills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Industrial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Waste Landfills</a:t>
                      </a:r>
                    </a:p>
                    <a:p>
                      <a:endParaRPr lang="en-US" sz="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- Waste Water Treatment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Aluminum</a:t>
                      </a:r>
                    </a:p>
                    <a:p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Ferroalloy</a:t>
                      </a:r>
                    </a:p>
                    <a:p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Iron &amp; Steel</a:t>
                      </a:r>
                    </a:p>
                    <a:p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Lead</a:t>
                      </a:r>
                    </a:p>
                    <a:p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Zinc</a:t>
                      </a:r>
                    </a:p>
                    <a:p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Magnesium</a:t>
                      </a:r>
                    </a:p>
                    <a:p>
                      <a:endParaRPr lang="en-US" sz="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Silicon Carbide</a:t>
                      </a:r>
                    </a:p>
                    <a:p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Cement</a:t>
                      </a:r>
                    </a:p>
                    <a:p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Glass</a:t>
                      </a:r>
                    </a:p>
                    <a:p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Lime</a:t>
                      </a:r>
                    </a:p>
                    <a:p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Misc.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Carbonate Use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Soda Ash Production</a:t>
                      </a:r>
                    </a:p>
                    <a:p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Pulp &amp; Paper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Fluorinated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GHG Prod.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HCFC-22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Prod./HFC-23  Destruction</a:t>
                      </a:r>
                    </a:p>
                    <a:p>
                      <a:endParaRPr lang="en-US" sz="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Electronics Mfg.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rgbClr val="0070C0"/>
                          </a:solidFill>
                        </a:rPr>
                        <a:t>- Pre-Charged</a:t>
                      </a:r>
                      <a:r>
                        <a:rPr lang="en-US" sz="1050" baseline="0" dirty="0" smtClean="0">
                          <a:solidFill>
                            <a:srgbClr val="0070C0"/>
                          </a:solidFill>
                        </a:rPr>
                        <a:t> Equip. Imp./Exp.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>
                          <a:solidFill>
                            <a:srgbClr val="0070C0"/>
                          </a:solidFill>
                        </a:rPr>
                        <a:t>- Suppliers of Industrial Gases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bg1"/>
                          </a:solidFill>
                        </a:rPr>
                        <a:t>Petroleum</a:t>
                      </a:r>
                      <a:r>
                        <a:rPr lang="en-US" sz="1050" b="1" baseline="0" dirty="0" smtClean="0">
                          <a:solidFill>
                            <a:schemeClr val="bg1"/>
                          </a:solidFill>
                        </a:rPr>
                        <a:t> &amp; Natural Gas Systems – Direct Emissions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bg1"/>
                          </a:solidFill>
                        </a:rPr>
                        <a:t>Fuel Suppliers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bg1"/>
                          </a:solidFill>
                        </a:rPr>
                        <a:t>Carbon Capture</a:t>
                      </a:r>
                      <a:r>
                        <a:rPr lang="en-US" sz="1050" b="1" baseline="0" dirty="0" smtClean="0">
                          <a:solidFill>
                            <a:schemeClr val="bg1"/>
                          </a:solidFill>
                        </a:rPr>
                        <a:t> &amp;Sequestration</a:t>
                      </a:r>
                      <a:endParaRPr lang="en-US" sz="105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105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baseline="0" dirty="0" smtClean="0">
                          <a:solidFill>
                            <a:schemeClr val="bg1"/>
                          </a:solidFill>
                        </a:rPr>
                        <a:t>Mining</a:t>
                      </a:r>
                      <a:endParaRPr lang="en-US" sz="105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Onshore Production</a:t>
                      </a:r>
                    </a:p>
                    <a:p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Offshore  Production</a:t>
                      </a:r>
                    </a:p>
                    <a:p>
                      <a:endParaRPr lang="en-US" sz="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Natural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Gas Processing</a:t>
                      </a:r>
                    </a:p>
                    <a:p>
                      <a:endParaRPr lang="en-US" sz="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- Natural Gas Transmission/Compression</a:t>
                      </a:r>
                    </a:p>
                    <a:p>
                      <a:endParaRPr lang="en-US" sz="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- Natural Gas Distribution</a:t>
                      </a:r>
                    </a:p>
                    <a:p>
                      <a:endParaRPr lang="en-US" sz="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- Underground Natural Gas Storage</a:t>
                      </a:r>
                    </a:p>
                    <a:p>
                      <a:endParaRPr lang="en-US" sz="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- Liquefied Natural Gas Storage</a:t>
                      </a:r>
                    </a:p>
                    <a:p>
                      <a:endParaRPr lang="en-US" sz="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- Liquefied Natural Gas Import/Export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sz="105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050" dirty="0" smtClean="0">
                          <a:solidFill>
                            <a:srgbClr val="0070C0"/>
                          </a:solidFill>
                        </a:rPr>
                        <a:t>Coal based Liquid Suppliers</a:t>
                      </a:r>
                    </a:p>
                    <a:p>
                      <a:endParaRPr lang="en-US" sz="4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rgbClr val="0070C0"/>
                          </a:solidFill>
                        </a:rPr>
                        <a:t>- Petroleum Product</a:t>
                      </a:r>
                      <a:r>
                        <a:rPr lang="en-US" sz="1050" baseline="0" dirty="0" smtClean="0">
                          <a:solidFill>
                            <a:srgbClr val="0070C0"/>
                          </a:solidFill>
                        </a:rPr>
                        <a:t> Suppliers</a:t>
                      </a:r>
                      <a:endParaRPr lang="en-US" sz="105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US" sz="400" dirty="0" smtClean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1050" dirty="0" smtClean="0">
                          <a:solidFill>
                            <a:srgbClr val="0070C0"/>
                          </a:solidFill>
                        </a:rPr>
                        <a:t>Natural Gas Distribution Companies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400" dirty="0" smtClean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1050" dirty="0" smtClean="0">
                          <a:solidFill>
                            <a:srgbClr val="0070C0"/>
                          </a:solidFill>
                        </a:rPr>
                        <a:t>Natural Gas Liquids Suppliers</a:t>
                      </a:r>
                      <a:endParaRPr lang="en-US" sz="1050" baseline="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70C0"/>
                          </a:solidFill>
                        </a:rPr>
                        <a:t>- Suppliers of CO2</a:t>
                      </a:r>
                    </a:p>
                    <a:p>
                      <a:endParaRPr lang="en-US" sz="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- Injection of CO2</a:t>
                      </a:r>
                    </a:p>
                    <a:p>
                      <a:endParaRPr lang="en-US" sz="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- Geologic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Sequestration of CO2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- Underground       Coal Mines</a:t>
                      </a:r>
                    </a:p>
                    <a:p>
                      <a:endParaRPr lang="en-US" sz="105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62800" y="64770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504AE33-DBA1-4E10-B34F-F57EB76F950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5464" y="5334000"/>
            <a:ext cx="16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Direct Emitters</a:t>
            </a:r>
          </a:p>
          <a:p>
            <a:pPr algn="r"/>
            <a:r>
              <a:rPr lang="en-US" sz="1200" dirty="0" smtClean="0">
                <a:solidFill>
                  <a:srgbClr val="0070C0"/>
                </a:solidFill>
              </a:rPr>
              <a:t>Suppliers</a:t>
            </a:r>
          </a:p>
          <a:p>
            <a:pPr algn="r"/>
            <a:r>
              <a:rPr lang="en-US" sz="1200" dirty="0" smtClean="0">
                <a:solidFill>
                  <a:srgbClr val="FF0000"/>
                </a:solidFill>
              </a:rPr>
              <a:t>CO2 Injection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66699" y="279400"/>
            <a:ext cx="770025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U.S.</a:t>
            </a:r>
            <a:r>
              <a:rPr kumimoji="0" lang="en-US" sz="30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 GHGRP:  </a:t>
            </a:r>
            <a:r>
              <a:rPr kumimoji="0" lang="en-US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Source Categories Covered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90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51029</TotalTime>
  <Words>1810</Words>
  <Application>Microsoft Office PowerPoint</Application>
  <PresentationFormat>On-screen Show (4:3)</PresentationFormat>
  <Paragraphs>410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Overview</vt:lpstr>
      <vt:lpstr>PowerPoint Presentation</vt:lpstr>
      <vt:lpstr>U.S. GHGRP and The International Emissions Inventory Conference</vt:lpstr>
      <vt:lpstr>U.S. GHGRP and The Emissions Inventory Conference (cont’d)</vt:lpstr>
      <vt:lpstr>PowerPoint Presentation</vt:lpstr>
      <vt:lpstr>US GHG Reporting Program</vt:lpstr>
      <vt:lpstr>PowerPoint Presentation</vt:lpstr>
      <vt:lpstr>PowerPoint Presentation</vt:lpstr>
      <vt:lpstr>2013 Reporting Year Data (Direct GHG Emissions)</vt:lpstr>
      <vt:lpstr>GHGRP Coverage – Direct Emissions </vt:lpstr>
      <vt:lpstr>GHGRP, GHG Inventory, NEI</vt:lpstr>
      <vt:lpstr>GHG Inventory, GHG Reporting Program</vt:lpstr>
      <vt:lpstr>GHG Reporting Program vs. US GHG Inventory</vt:lpstr>
      <vt:lpstr>Using GHG Reporting Program Data: US Inventory</vt:lpstr>
      <vt:lpstr>PowerPoint Presentation</vt:lpstr>
      <vt:lpstr>Oil and Gas GHG Data </vt:lpstr>
      <vt:lpstr>Petroleum and Natural Gas Systems in GHGRP (Subpart W)</vt:lpstr>
      <vt:lpstr>Reported GHG Emissions by Industry Segment</vt:lpstr>
      <vt:lpstr>Reported Emissions by Greenhouse Gas</vt:lpstr>
      <vt:lpstr>Onshore Production Basins</vt:lpstr>
      <vt:lpstr>NG Processing, Storage, Transmission, LNG</vt:lpstr>
      <vt:lpstr>PowerPoint Presentation</vt:lpstr>
      <vt:lpstr>International Capacity Building</vt:lpstr>
      <vt:lpstr>GHGRP Reporting Year (RY) 2014 Milestones</vt:lpstr>
      <vt:lpstr>Thank you!  For More Information…</vt:lpstr>
    </vt:vector>
  </TitlesOfParts>
  <Company>EPA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Subpart MM Transition and e-GGRT Registration</dc:title>
  <dc:creator>Brian B Cook</dc:creator>
  <cp:lastModifiedBy>SiteKiosk Limited User Account</cp:lastModifiedBy>
  <cp:revision>2252</cp:revision>
  <cp:lastPrinted>2015-04-14T18:37:00Z</cp:lastPrinted>
  <dcterms:created xsi:type="dcterms:W3CDTF">2010-12-02T11:32:39Z</dcterms:created>
  <dcterms:modified xsi:type="dcterms:W3CDTF">2015-04-14T18:37:03Z</dcterms:modified>
</cp:coreProperties>
</file>