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0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1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8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2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0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A5CAE-F8DB-41D6-A55B-95EE34D236A4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3934B-7D40-4D27-85F5-34AF2FF66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9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Hope all of you had a chance to attend training the previous 1.5 days</a:t>
            </a:r>
          </a:p>
          <a:p>
            <a:r>
              <a:rPr lang="en-US" dirty="0" smtClean="0"/>
              <a:t>This Plenary</a:t>
            </a:r>
          </a:p>
          <a:p>
            <a:r>
              <a:rPr lang="en-US" dirty="0" smtClean="0"/>
              <a:t>Technical Sessions (Podiums: all day Wednesday and Thursday; Posters: today through Thursday noon)</a:t>
            </a:r>
          </a:p>
          <a:p>
            <a:pPr lvl="1"/>
            <a:r>
              <a:rPr lang="en-US" dirty="0" smtClean="0"/>
              <a:t>Podium sessions cover a wide variety of topics related to emission inventories</a:t>
            </a:r>
          </a:p>
          <a:p>
            <a:pPr lvl="2"/>
            <a:r>
              <a:rPr lang="en-US" dirty="0" smtClean="0"/>
              <a:t>We had well over 100 abstract submissions this year---and had only about a 10% dropout rate</a:t>
            </a:r>
          </a:p>
          <a:p>
            <a:pPr lvl="2"/>
            <a:r>
              <a:rPr lang="en-US" dirty="0" smtClean="0"/>
              <a:t>Presenters:  Make sure session chairs have your most up to date presentations before session starts</a:t>
            </a:r>
          </a:p>
          <a:p>
            <a:pPr lvl="1"/>
            <a:r>
              <a:rPr lang="en-US" dirty="0" smtClean="0"/>
              <a:t>We also have a poster program</a:t>
            </a:r>
          </a:p>
          <a:p>
            <a:pPr lvl="2"/>
            <a:r>
              <a:rPr lang="en-US" dirty="0" smtClean="0"/>
              <a:t>Posters displayed now and will continue through Thursday at noon (authors will be at the posters during breaks</a:t>
            </a:r>
            <a:r>
              <a:rPr lang="en-US" dirty="0" smtClean="0"/>
              <a:t>).  Reminder to authors that haven’t put up your posters yet, please do that ASAP.</a:t>
            </a:r>
            <a:endParaRPr lang="en-US" dirty="0" smtClean="0"/>
          </a:p>
          <a:p>
            <a:pPr lvl="2"/>
            <a:r>
              <a:rPr lang="en-US" dirty="0" smtClean="0"/>
              <a:t>We have a total of about 30 posters</a:t>
            </a:r>
          </a:p>
          <a:p>
            <a:pPr lvl="2"/>
            <a:r>
              <a:rPr lang="en-US" dirty="0" smtClean="0"/>
              <a:t>We also have vendors in the poster room, please visit their tables as well</a:t>
            </a:r>
          </a:p>
          <a:p>
            <a:r>
              <a:rPr lang="en-US" dirty="0" smtClean="0"/>
              <a:t>Final program available at:  http://envr.abtassociates.com/emission-inventory-conference/docs/finalprogram20150408.pdf</a:t>
            </a:r>
            <a:endParaRPr lang="en-US" dirty="0"/>
          </a:p>
          <a:p>
            <a:r>
              <a:rPr lang="en-US" dirty="0" smtClean="0"/>
              <a:t>Thanks to all of you that have contributed to the program (training help, plenary participation, poster/paper presentations, and general attendance)</a:t>
            </a:r>
          </a:p>
        </p:txBody>
      </p:sp>
    </p:spTree>
    <p:extLst>
      <p:ext uri="{BB962C8B-B14F-4D97-AF65-F5344CB8AC3E}">
        <p14:creationId xmlns:p14="http://schemas.microsoft.com/office/powerpoint/2010/main" val="87237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55600"/>
            <a:ext cx="3505200" cy="455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Global/International Issues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4991100"/>
            <a:ext cx="35052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Agricultural Emissions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41800" y="355600"/>
            <a:ext cx="3683000" cy="455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 Preparation for Air Quality Modeling, including Projections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41800" y="4991101"/>
            <a:ext cx="36830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Biomass Burning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55834" y="-1113661"/>
            <a:ext cx="9648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PODIUM SESSIONS FOR WEDNESDAY, April 15, 2015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318500" y="355600"/>
            <a:ext cx="3302000" cy="302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Air Toxics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18500" y="3695700"/>
            <a:ext cx="3302000" cy="29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GHG Emissions, including Methane and 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7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55600"/>
            <a:ext cx="3505200" cy="455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Oil and Gas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4991100"/>
            <a:ext cx="35052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Emissions Data QA and Data Analysis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001000" y="355600"/>
            <a:ext cx="3683000" cy="628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Mobile Sources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55834" y="-1113661"/>
            <a:ext cx="9648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PODIUM SESSIONS FOR THURSDAY, April 16, 2015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330700" y="3498850"/>
            <a:ext cx="3302000" cy="3049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Speciated Emissions Profile and Their Use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330700" y="355600"/>
            <a:ext cx="3302000" cy="302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Tools/Emerging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Poster program runs from today through Thursday at noon.  </a:t>
            </a:r>
          </a:p>
          <a:p>
            <a:pPr lvl="1"/>
            <a:r>
              <a:rPr lang="en-US" dirty="0" smtClean="0"/>
              <a:t>When you get a chance, please view the posters</a:t>
            </a:r>
          </a:p>
          <a:p>
            <a:pPr lvl="1"/>
            <a:r>
              <a:rPr lang="en-US" dirty="0" smtClean="0"/>
              <a:t>Authors will be near their posters during breaks to discuss their work  </a:t>
            </a:r>
          </a:p>
          <a:p>
            <a:pPr lvl="1"/>
            <a:r>
              <a:rPr lang="en-US" dirty="0" smtClean="0"/>
              <a:t>We will not be having an evening reception for posters this year</a:t>
            </a:r>
          </a:p>
          <a:p>
            <a:r>
              <a:rPr lang="en-US" dirty="0" smtClean="0"/>
              <a:t>We would like all attendees to fill out evaluation forms for the technical portions of our conference to help us improve in the future.  </a:t>
            </a:r>
          </a:p>
          <a:p>
            <a:pPr lvl="1"/>
            <a:r>
              <a:rPr lang="en-US" dirty="0" smtClean="0"/>
              <a:t>Evaluation forms for training should have  already been filled out by attendees.  </a:t>
            </a:r>
          </a:p>
          <a:p>
            <a:pPr lvl="1"/>
            <a:r>
              <a:rPr lang="en-US" dirty="0" smtClean="0"/>
              <a:t>Evaluation forms for the technical sessions/poster </a:t>
            </a:r>
            <a:r>
              <a:rPr lang="en-US" dirty="0" smtClean="0"/>
              <a:t>program/plenary program on your chairs.</a:t>
            </a:r>
            <a:endParaRPr lang="en-US" dirty="0" smtClean="0"/>
          </a:p>
          <a:p>
            <a:pPr lvl="1"/>
            <a:r>
              <a:rPr lang="en-US" dirty="0" smtClean="0"/>
              <a:t>They will also be available at the registration desk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lease fill them </a:t>
            </a:r>
            <a:r>
              <a:rPr lang="en-US" dirty="0" smtClean="0"/>
              <a:t>out and return them to the registration desk before the Conference ends on Thursday.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2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Chet Wayland, OAQPS/AQAD perspectives</a:t>
            </a:r>
          </a:p>
          <a:p>
            <a:r>
              <a:rPr lang="en-US" dirty="0" smtClean="0"/>
              <a:t>Debbie Jordan, R9 perspectives</a:t>
            </a:r>
          </a:p>
          <a:p>
            <a:r>
              <a:rPr lang="en-US" dirty="0" smtClean="0"/>
              <a:t>Marc Houyoux, EIAG perspectives:  </a:t>
            </a:r>
          </a:p>
          <a:p>
            <a:pPr lvl="1"/>
            <a:r>
              <a:rPr lang="en-US" sz="2200" i="1" dirty="0" smtClean="0">
                <a:solidFill>
                  <a:srgbClr val="FF0000"/>
                </a:solidFill>
              </a:rPr>
              <a:t>“</a:t>
            </a:r>
            <a:r>
              <a:rPr lang="en-US" sz="2900" i="1" dirty="0" smtClean="0">
                <a:solidFill>
                  <a:srgbClr val="FF0000"/>
                </a:solidFill>
              </a:rPr>
              <a:t>National </a:t>
            </a:r>
            <a:r>
              <a:rPr lang="en-US" sz="2900" i="1" dirty="0">
                <a:solidFill>
                  <a:srgbClr val="FF0000"/>
                </a:solidFill>
              </a:rPr>
              <a:t>Emissions Inventory – current and future </a:t>
            </a:r>
            <a:r>
              <a:rPr lang="en-US" sz="2900" i="1" dirty="0" smtClean="0">
                <a:solidFill>
                  <a:srgbClr val="FF0000"/>
                </a:solidFill>
              </a:rPr>
              <a:t>work”</a:t>
            </a:r>
          </a:p>
          <a:p>
            <a:r>
              <a:rPr lang="en-US" dirty="0" smtClean="0"/>
              <a:t>Tom Moore, WRAP/WESTAR perspectives:  </a:t>
            </a:r>
          </a:p>
          <a:p>
            <a:pPr lvl="1"/>
            <a:r>
              <a:rPr lang="en-US" sz="2900" i="1" dirty="0" smtClean="0">
                <a:solidFill>
                  <a:srgbClr val="FF0000"/>
                </a:solidFill>
              </a:rPr>
              <a:t>“Dimensions</a:t>
            </a:r>
            <a:r>
              <a:rPr lang="en-US" sz="2900" i="1" dirty="0">
                <a:solidFill>
                  <a:srgbClr val="FF0000"/>
                </a:solidFill>
              </a:rPr>
              <a:t>, Uncertainties, and Impacts of Emissions in the Western </a:t>
            </a:r>
            <a:r>
              <a:rPr lang="en-US" sz="2900" i="1" dirty="0" smtClean="0">
                <a:solidFill>
                  <a:srgbClr val="FF0000"/>
                </a:solidFill>
              </a:rPr>
              <a:t>U.S”</a:t>
            </a:r>
          </a:p>
          <a:p>
            <a:r>
              <a:rPr lang="en-US" dirty="0" smtClean="0"/>
              <a:t>Karen </a:t>
            </a:r>
            <a:r>
              <a:rPr lang="en-US" dirty="0" err="1" smtClean="0"/>
              <a:t>Magliano</a:t>
            </a:r>
            <a:r>
              <a:rPr lang="en-US" dirty="0" smtClean="0"/>
              <a:t>, ARB perspectives:</a:t>
            </a:r>
          </a:p>
          <a:p>
            <a:pPr lvl="1"/>
            <a:r>
              <a:rPr lang="en-US" sz="2900" i="1" dirty="0" smtClean="0">
                <a:solidFill>
                  <a:srgbClr val="FF0000"/>
                </a:solidFill>
              </a:rPr>
              <a:t>“California </a:t>
            </a:r>
            <a:r>
              <a:rPr lang="en-US" sz="2900" i="1" dirty="0">
                <a:solidFill>
                  <a:srgbClr val="FF0000"/>
                </a:solidFill>
              </a:rPr>
              <a:t>Emissions Inventory Development: Innovation and </a:t>
            </a:r>
            <a:r>
              <a:rPr lang="en-US" sz="2900" i="1" dirty="0" smtClean="0">
                <a:solidFill>
                  <a:srgbClr val="FF0000"/>
                </a:solidFill>
              </a:rPr>
              <a:t>Challenges”</a:t>
            </a:r>
          </a:p>
          <a:p>
            <a:r>
              <a:rPr lang="en-US" dirty="0" smtClean="0"/>
              <a:t>Henry Hogo, SCAQMD perspectives</a:t>
            </a:r>
          </a:p>
          <a:p>
            <a:pPr lvl="1"/>
            <a:r>
              <a:rPr lang="en-US" sz="2900" i="1" dirty="0" smtClean="0">
                <a:solidFill>
                  <a:srgbClr val="FF0000"/>
                </a:solidFill>
              </a:rPr>
              <a:t>“Application </a:t>
            </a:r>
            <a:r>
              <a:rPr lang="en-US" sz="2900" i="1" dirty="0">
                <a:solidFill>
                  <a:srgbClr val="FF0000"/>
                </a:solidFill>
              </a:rPr>
              <a:t>of Emissions Inventories in the Development of SIP Control Strategies and Reconciliation with Air Quality </a:t>
            </a:r>
            <a:r>
              <a:rPr lang="en-US" sz="2900" i="1" dirty="0" smtClean="0">
                <a:solidFill>
                  <a:srgbClr val="FF0000"/>
                </a:solidFill>
              </a:rPr>
              <a:t>Measurements”</a:t>
            </a:r>
          </a:p>
          <a:p>
            <a:r>
              <a:rPr lang="en-US" dirty="0" smtClean="0"/>
              <a:t>Kong Chiu, EPA/OAP/GHG perspectives</a:t>
            </a:r>
          </a:p>
          <a:p>
            <a:pPr lvl="1"/>
            <a:r>
              <a:rPr lang="en-US" sz="2900" i="1" dirty="0" smtClean="0">
                <a:solidFill>
                  <a:srgbClr val="FF0000"/>
                </a:solidFill>
              </a:rPr>
              <a:t>“US Greenhouse Gas Reporting Program:  Overview and Progress to Date”</a:t>
            </a:r>
            <a:r>
              <a:rPr lang="en-US" sz="2900" dirty="0">
                <a:solidFill>
                  <a:srgbClr val="FF0000"/>
                </a:solidFill>
              </a:rPr>
              <a:t>	</a:t>
            </a:r>
            <a:endParaRPr lang="en-US" sz="29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Break (please use cards to submit questions for speakers/panelists)</a:t>
            </a:r>
          </a:p>
          <a:p>
            <a:r>
              <a:rPr lang="en-US" dirty="0" smtClean="0"/>
              <a:t>Open discussion with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15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475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Program at a Glance</vt:lpstr>
      <vt:lpstr>PowerPoint Presentation</vt:lpstr>
      <vt:lpstr>PowerPoint Presentation</vt:lpstr>
      <vt:lpstr>Some Logistics</vt:lpstr>
      <vt:lpstr>Plenary at a glance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Rao, Venkatesh</dc:creator>
  <cp:lastModifiedBy>Rao, Venkatesh</cp:lastModifiedBy>
  <cp:revision>16</cp:revision>
  <dcterms:created xsi:type="dcterms:W3CDTF">2015-04-09T13:48:14Z</dcterms:created>
  <dcterms:modified xsi:type="dcterms:W3CDTF">2015-04-14T18:24:34Z</dcterms:modified>
</cp:coreProperties>
</file>