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31"/>
  </p:notesMasterIdLst>
  <p:sldIdLst>
    <p:sldId id="256" r:id="rId2"/>
    <p:sldId id="279" r:id="rId3"/>
    <p:sldId id="280" r:id="rId4"/>
    <p:sldId id="281" r:id="rId5"/>
    <p:sldId id="261" r:id="rId6"/>
    <p:sldId id="262" r:id="rId7"/>
    <p:sldId id="282" r:id="rId8"/>
    <p:sldId id="284" r:id="rId9"/>
    <p:sldId id="263" r:id="rId10"/>
    <p:sldId id="264" r:id="rId11"/>
    <p:sldId id="276" r:id="rId12"/>
    <p:sldId id="259" r:id="rId13"/>
    <p:sldId id="265" r:id="rId14"/>
    <p:sldId id="285" r:id="rId15"/>
    <p:sldId id="273" r:id="rId16"/>
    <p:sldId id="299" r:id="rId17"/>
    <p:sldId id="274" r:id="rId18"/>
    <p:sldId id="289" r:id="rId19"/>
    <p:sldId id="275" r:id="rId20"/>
    <p:sldId id="290" r:id="rId21"/>
    <p:sldId id="292" r:id="rId22"/>
    <p:sldId id="293" r:id="rId23"/>
    <p:sldId id="291" r:id="rId24"/>
    <p:sldId id="294" r:id="rId25"/>
    <p:sldId id="295" r:id="rId26"/>
    <p:sldId id="296" r:id="rId27"/>
    <p:sldId id="300" r:id="rId28"/>
    <p:sldId id="297" r:id="rId29"/>
    <p:sldId id="29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7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6" autoAdjust="0"/>
    <p:restoredTop sz="94660"/>
  </p:normalViewPr>
  <p:slideViewPr>
    <p:cSldViewPr snapToGrid="0">
      <p:cViewPr>
        <p:scale>
          <a:sx n="60" d="100"/>
          <a:sy n="60" d="100"/>
        </p:scale>
        <p:origin x="180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63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houyoux\Documents\data%20requests\2011%20NEI\version%202\national%20sector%20NOx-SOx%202011%20NEI%20v2%20vs%202008%20v3%20JUST%20BAR%20CHAR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houyoux\Documents\data%20requests\2011%20NEI\version%202\national%20sector%20NOx-SOx%202011%20NEI%20v2%20vs%202008%20v3%20JUST%20BAR%20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smtClean="0">
                <a:solidFill>
                  <a:schemeClr val="bg1"/>
                </a:solidFill>
              </a:rPr>
              <a:t>PM2.5 NEI Wildfire Trend</a:t>
            </a:r>
            <a:endParaRPr lang="en-US" sz="1800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Sheet1!$D$21</c:f>
              <c:strCache>
                <c:ptCount val="1"/>
                <c:pt idx="0">
                  <c:v>Wild Fires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Sheet1!$B$22:$B$26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Sheet1!$D$22:$D$26</c:f>
              <c:numCache>
                <c:formatCode>General</c:formatCode>
                <c:ptCount val="5"/>
                <c:pt idx="0">
                  <c:v>1600</c:v>
                </c:pt>
                <c:pt idx="1">
                  <c:v>925</c:v>
                </c:pt>
                <c:pt idx="2">
                  <c:v>450</c:v>
                </c:pt>
                <c:pt idx="3">
                  <c:v>445</c:v>
                </c:pt>
                <c:pt idx="4">
                  <c:v>1300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6913440"/>
        <c:axId val="436914224"/>
      </c:barChart>
      <c:catAx>
        <c:axId val="436913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>
                    <a:solidFill>
                      <a:schemeClr val="bg1"/>
                    </a:solidFill>
                  </a:rPr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914224"/>
        <c:crosses val="autoZero"/>
        <c:auto val="1"/>
        <c:lblAlgn val="ctr"/>
        <c:lblOffset val="100"/>
        <c:noMultiLvlLbl val="0"/>
      </c:catAx>
      <c:valAx>
        <c:axId val="43691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bg1"/>
                    </a:solidFill>
                  </a:rPr>
                  <a:t>PM2.5</a:t>
                </a:r>
                <a:r>
                  <a:rPr lang="en-US" sz="1600" baseline="0">
                    <a:solidFill>
                      <a:schemeClr val="bg1"/>
                    </a:solidFill>
                  </a:rPr>
                  <a:t> Emissions (x1000 Tons)</a:t>
                </a:r>
                <a:endParaRPr lang="en-US" sz="1600">
                  <a:solidFill>
                    <a:schemeClr val="bg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913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60000"/>
        <a:lumOff val="40000"/>
      </a:schemeClr>
    </a:solidFill>
    <a:ln w="38100">
      <a:solidFill>
        <a:srgbClr val="00B0F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2011 v2</c:v>
          </c:tx>
          <c:spPr>
            <a:solidFill>
              <a:schemeClr val="accent3"/>
            </a:solidFill>
          </c:spPr>
          <c:invertIfNegative val="0"/>
          <c:cat>
            <c:strRef>
              <c:f>'compare by sector'!$AG$4:$AG$9</c:f>
              <c:strCache>
                <c:ptCount val="6"/>
                <c:pt idx="0">
                  <c:v>Onroad</c:v>
                </c:pt>
                <c:pt idx="1">
                  <c:v>Nonroad</c:v>
                </c:pt>
                <c:pt idx="2">
                  <c:v>Other industrial</c:v>
                </c:pt>
                <c:pt idx="3">
                  <c:v>Fuel Combustion</c:v>
                </c:pt>
                <c:pt idx="4">
                  <c:v>Fires</c:v>
                </c:pt>
                <c:pt idx="5">
                  <c:v>Oil &amp; Gas</c:v>
                </c:pt>
              </c:strCache>
            </c:strRef>
          </c:cat>
          <c:val>
            <c:numRef>
              <c:f>'compare by sector'!$AJ$4:$AJ$9</c:f>
              <c:numCache>
                <c:formatCode>#,##0.00</c:formatCode>
                <c:ptCount val="6"/>
                <c:pt idx="0">
                  <c:v>2.6422252524299998</c:v>
                </c:pt>
                <c:pt idx="1">
                  <c:v>2.15704260509</c:v>
                </c:pt>
                <c:pt idx="2">
                  <c:v>0.73721224372899996</c:v>
                </c:pt>
                <c:pt idx="3">
                  <c:v>0.1167805225563</c:v>
                </c:pt>
                <c:pt idx="4">
                  <c:v>5.2871431321900006</c:v>
                </c:pt>
                <c:pt idx="5">
                  <c:v>2.7299423460000001</c:v>
                </c:pt>
              </c:numCache>
            </c:numRef>
          </c:val>
        </c:ser>
        <c:ser>
          <c:idx val="1"/>
          <c:order val="1"/>
          <c:tx>
            <c:v>2011 v1</c:v>
          </c:tx>
          <c:invertIfNegative val="0"/>
          <c:cat>
            <c:strRef>
              <c:f>'compare by sector'!$AG$4:$AG$9</c:f>
              <c:strCache>
                <c:ptCount val="6"/>
                <c:pt idx="0">
                  <c:v>Onroad</c:v>
                </c:pt>
                <c:pt idx="1">
                  <c:v>Nonroad</c:v>
                </c:pt>
                <c:pt idx="2">
                  <c:v>Other industrial</c:v>
                </c:pt>
                <c:pt idx="3">
                  <c:v>Fuel Combustion</c:v>
                </c:pt>
                <c:pt idx="4">
                  <c:v>Fires</c:v>
                </c:pt>
                <c:pt idx="5">
                  <c:v>Oil &amp; Gas</c:v>
                </c:pt>
              </c:strCache>
            </c:strRef>
          </c:cat>
          <c:val>
            <c:numRef>
              <c:f>'compare by sector'!$AI$4:$AI$9</c:f>
              <c:numCache>
                <c:formatCode>#,##0.00</c:formatCode>
                <c:ptCount val="6"/>
                <c:pt idx="0">
                  <c:v>2.4130259494013377</c:v>
                </c:pt>
                <c:pt idx="1">
                  <c:v>2.1933889902436436</c:v>
                </c:pt>
                <c:pt idx="2">
                  <c:v>0.72929612973055657</c:v>
                </c:pt>
                <c:pt idx="3">
                  <c:v>0.11497279468172644</c:v>
                </c:pt>
                <c:pt idx="4">
                  <c:v>5.8077495387467293</c:v>
                </c:pt>
                <c:pt idx="5">
                  <c:v>2.5032599273699296</c:v>
                </c:pt>
              </c:numCache>
            </c:numRef>
          </c:val>
        </c:ser>
        <c:ser>
          <c:idx val="2"/>
          <c:order val="2"/>
          <c:tx>
            <c:v>2008</c:v>
          </c:tx>
          <c:spPr>
            <a:solidFill>
              <a:schemeClr val="accent1"/>
            </a:solidFill>
          </c:spPr>
          <c:invertIfNegative val="0"/>
          <c:cat>
            <c:strRef>
              <c:f>'compare by sector'!$AG$4:$AG$9</c:f>
              <c:strCache>
                <c:ptCount val="6"/>
                <c:pt idx="0">
                  <c:v>Onroad</c:v>
                </c:pt>
                <c:pt idx="1">
                  <c:v>Nonroad</c:v>
                </c:pt>
                <c:pt idx="2">
                  <c:v>Other industrial</c:v>
                </c:pt>
                <c:pt idx="3">
                  <c:v>Fuel Combustion</c:v>
                </c:pt>
                <c:pt idx="4">
                  <c:v>Fires</c:v>
                </c:pt>
                <c:pt idx="5">
                  <c:v>Oil &amp; Gas</c:v>
                </c:pt>
              </c:strCache>
            </c:strRef>
          </c:cat>
          <c:val>
            <c:numRef>
              <c:f>'compare by sector'!$AH$4:$AH$9</c:f>
              <c:numCache>
                <c:formatCode>#,##0.00</c:formatCode>
                <c:ptCount val="6"/>
                <c:pt idx="0">
                  <c:v>3.0518036761990266</c:v>
                </c:pt>
                <c:pt idx="1">
                  <c:v>2.5459187750908163</c:v>
                </c:pt>
                <c:pt idx="2">
                  <c:v>0.80001821714691257</c:v>
                </c:pt>
                <c:pt idx="3">
                  <c:v>0.15018874520092945</c:v>
                </c:pt>
                <c:pt idx="4">
                  <c:v>4.5949708332460197</c:v>
                </c:pt>
                <c:pt idx="5">
                  <c:v>1.6883837234829402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6921672"/>
        <c:axId val="436918144"/>
      </c:barChart>
      <c:catAx>
        <c:axId val="4369216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436918144"/>
        <c:crosses val="autoZero"/>
        <c:auto val="1"/>
        <c:lblAlgn val="ctr"/>
        <c:lblOffset val="100"/>
        <c:noMultiLvlLbl val="0"/>
      </c:catAx>
      <c:valAx>
        <c:axId val="436918144"/>
        <c:scaling>
          <c:orientation val="minMax"/>
        </c:scaling>
        <c:delete val="0"/>
        <c:axPos val="b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436921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2"/>
          <c:order val="0"/>
          <c:tx>
            <c:v>2011 v2</c:v>
          </c:tx>
          <c:invertIfNegative val="0"/>
          <c:cat>
            <c:strLit>
              <c:ptCount val="7"/>
              <c:pt idx="0">
                <c:v>Onroad</c:v>
              </c:pt>
              <c:pt idx="1">
                <c:v>Nonroad</c:v>
              </c:pt>
              <c:pt idx="2">
                <c:v>Other industrial</c:v>
              </c:pt>
              <c:pt idx="3">
                <c:v>Non-EGU Fuel</c:v>
              </c:pt>
              <c:pt idx="4">
                <c:v>EGUs</c:v>
              </c:pt>
              <c:pt idx="5">
                <c:v>Fires</c:v>
              </c:pt>
              <c:pt idx="6">
                <c:v>Oil &amp; Gas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'compare by sector'!$K$3:$K$10</c15:sqref>
                  </c15:fullRef>
                </c:ext>
              </c:extLst>
              <c:f>'compare by sector'!$K$4:$K$10</c:f>
              <c:numCache>
                <c:formatCode>#,##0.00</c:formatCode>
                <c:ptCount val="7"/>
                <c:pt idx="0">
                  <c:v>5.8703464308000006</c:v>
                </c:pt>
                <c:pt idx="1">
                  <c:v>4.1731068377625604</c:v>
                </c:pt>
                <c:pt idx="2">
                  <c:v>0.64030958227000001</c:v>
                </c:pt>
                <c:pt idx="3">
                  <c:v>1.562448358818</c:v>
                </c:pt>
                <c:pt idx="4">
                  <c:v>2.0901144654400001</c:v>
                </c:pt>
                <c:pt idx="5">
                  <c:v>0.39617973725</c:v>
                </c:pt>
                <c:pt idx="6">
                  <c:v>0.67264758219999998</c:v>
                </c:pt>
              </c:numCache>
            </c:numRef>
          </c:val>
        </c:ser>
        <c:ser>
          <c:idx val="1"/>
          <c:order val="1"/>
          <c:tx>
            <c:v>2011 v1</c:v>
          </c:tx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'compare by sector'!$H$3:$H$10</c15:sqref>
                  </c15:fullRef>
                </c:ext>
              </c:extLst>
              <c:f>'compare by sector'!$H$4:$H$10</c:f>
              <c:strCache>
                <c:ptCount val="7"/>
                <c:pt idx="0">
                  <c:v>Onroad</c:v>
                </c:pt>
                <c:pt idx="1">
                  <c:v>Nonroad</c:v>
                </c:pt>
                <c:pt idx="2">
                  <c:v>Other industrial</c:v>
                </c:pt>
                <c:pt idx="3">
                  <c:v>Non-EGU Fuel</c:v>
                </c:pt>
                <c:pt idx="4">
                  <c:v>EGUs</c:v>
                </c:pt>
                <c:pt idx="5">
                  <c:v>Fires</c:v>
                </c:pt>
                <c:pt idx="6">
                  <c:v>Oil &amp; Gas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'compare by sector'!$J$3:$J$10</c15:sqref>
                  </c15:fullRef>
                </c:ext>
              </c:extLst>
              <c:f>'compare by sector'!$J$4:$J$10</c:f>
              <c:numCache>
                <c:formatCode>#,##0.00</c:formatCode>
                <c:ptCount val="7"/>
                <c:pt idx="0">
                  <c:v>5.7855695097351045</c:v>
                </c:pt>
                <c:pt idx="1">
                  <c:v>4.169219458909792</c:v>
                </c:pt>
                <c:pt idx="2">
                  <c:v>0.63257637274733858</c:v>
                </c:pt>
                <c:pt idx="3">
                  <c:v>1.6796951250923389</c:v>
                </c:pt>
                <c:pt idx="4">
                  <c:v>2.097050626627416</c:v>
                </c:pt>
                <c:pt idx="5">
                  <c:v>0.43133384588645357</c:v>
                </c:pt>
                <c:pt idx="6">
                  <c:v>0.67994814965960504</c:v>
                </c:pt>
              </c:numCache>
            </c:numRef>
          </c:val>
        </c:ser>
        <c:ser>
          <c:idx val="0"/>
          <c:order val="2"/>
          <c:tx>
            <c:v>2008</c:v>
          </c:tx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'compare by sector'!$H$3:$H$10</c15:sqref>
                  </c15:fullRef>
                </c:ext>
              </c:extLst>
              <c:f>'compare by sector'!$H$4:$H$10</c:f>
              <c:strCache>
                <c:ptCount val="7"/>
                <c:pt idx="0">
                  <c:v>Onroad</c:v>
                </c:pt>
                <c:pt idx="1">
                  <c:v>Nonroad</c:v>
                </c:pt>
                <c:pt idx="2">
                  <c:v>Other industrial</c:v>
                </c:pt>
                <c:pt idx="3">
                  <c:v>Non-EGU Fuel</c:v>
                </c:pt>
                <c:pt idx="4">
                  <c:v>EGUs</c:v>
                </c:pt>
                <c:pt idx="5">
                  <c:v>Fires</c:v>
                </c:pt>
                <c:pt idx="6">
                  <c:v>Oil &amp; Gas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'compare by sector'!$I$3:$I$10</c15:sqref>
                  </c15:fullRef>
                </c:ext>
              </c:extLst>
              <c:f>'compare by sector'!$I$4:$I$10</c:f>
              <c:numCache>
                <c:formatCode>#,##0.00</c:formatCode>
                <c:ptCount val="7"/>
                <c:pt idx="0">
                  <c:v>6.9414348573545039</c:v>
                </c:pt>
                <c:pt idx="1">
                  <c:v>4.5705804619505646</c:v>
                </c:pt>
                <c:pt idx="2">
                  <c:v>0.72431279970431428</c:v>
                </c:pt>
                <c:pt idx="3">
                  <c:v>1.779575478674986</c:v>
                </c:pt>
                <c:pt idx="4">
                  <c:v>3.1326092005819333</c:v>
                </c:pt>
                <c:pt idx="5">
                  <c:v>0.25903702263292</c:v>
                </c:pt>
                <c:pt idx="6">
                  <c:v>0.41101440979390935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6168112"/>
        <c:axId val="446164192"/>
      </c:barChart>
      <c:catAx>
        <c:axId val="4461681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446164192"/>
        <c:crosses val="autoZero"/>
        <c:auto val="1"/>
        <c:lblAlgn val="ctr"/>
        <c:lblOffset val="100"/>
        <c:noMultiLvlLbl val="0"/>
      </c:catAx>
      <c:valAx>
        <c:axId val="446164192"/>
        <c:scaling>
          <c:orientation val="minMax"/>
        </c:scaling>
        <c:delete val="0"/>
        <c:axPos val="b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44616811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315325-172F-49B3-A898-5AB1C3F6C4B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054E01-1883-4F60-8F9E-8CF41A543D76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Inventories</a:t>
          </a:r>
          <a:endParaRPr lang="en-US" dirty="0"/>
        </a:p>
      </dgm:t>
    </dgm:pt>
    <dgm:pt modelId="{37149600-0646-41AF-B25A-3C8DAD78DCBB}" type="parTrans" cxnId="{076D8B4C-4887-4482-9E51-22B336A446A2}">
      <dgm:prSet/>
      <dgm:spPr/>
      <dgm:t>
        <a:bodyPr/>
        <a:lstStyle/>
        <a:p>
          <a:endParaRPr lang="en-US"/>
        </a:p>
      </dgm:t>
    </dgm:pt>
    <dgm:pt modelId="{6840617C-5B1F-4850-83C4-2A4E4F7EF7C0}" type="sibTrans" cxnId="{076D8B4C-4887-4482-9E51-22B336A446A2}">
      <dgm:prSet/>
      <dgm:spPr/>
      <dgm:t>
        <a:bodyPr/>
        <a:lstStyle/>
        <a:p>
          <a:endParaRPr lang="en-US"/>
        </a:p>
      </dgm:t>
    </dgm:pt>
    <dgm:pt modelId="{04891B18-D8C2-4FAA-9CEE-9B92A85750A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800" dirty="0" smtClean="0"/>
            <a:t>Policy</a:t>
          </a:r>
          <a:endParaRPr lang="en-US" sz="4800" dirty="0"/>
        </a:p>
      </dgm:t>
    </dgm:pt>
    <dgm:pt modelId="{B299D18C-F71B-4B5B-9173-BC2077B17B5D}" type="parTrans" cxnId="{6E19DBB1-DB56-4BC0-B756-75AC8B92BE7F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01329809-517B-4B9D-8DEA-373F66B4B604}" type="sibTrans" cxnId="{6E19DBB1-DB56-4BC0-B756-75AC8B92BE7F}">
      <dgm:prSet/>
      <dgm:spPr/>
      <dgm:t>
        <a:bodyPr/>
        <a:lstStyle/>
        <a:p>
          <a:endParaRPr lang="en-US"/>
        </a:p>
      </dgm:t>
    </dgm:pt>
    <dgm:pt modelId="{51D28A6B-B227-41F8-8D21-BDCFE5B76053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800" dirty="0" smtClean="0"/>
            <a:t>Science</a:t>
          </a:r>
          <a:endParaRPr lang="en-US" sz="5500" dirty="0"/>
        </a:p>
      </dgm:t>
    </dgm:pt>
    <dgm:pt modelId="{88E89109-E10A-48FE-A79C-AF2A0AA1A226}" type="parTrans" cxnId="{837088AA-0DCA-4875-A917-D7D201026ECF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E03A84FB-E2DB-48C1-9E55-64BAAD2178DD}" type="sibTrans" cxnId="{837088AA-0DCA-4875-A917-D7D201026ECF}">
      <dgm:prSet/>
      <dgm:spPr/>
      <dgm:t>
        <a:bodyPr/>
        <a:lstStyle/>
        <a:p>
          <a:endParaRPr lang="en-US"/>
        </a:p>
      </dgm:t>
    </dgm:pt>
    <dgm:pt modelId="{02D63817-BCF0-47D1-BD79-894E14A21367}" type="pres">
      <dgm:prSet presAssocID="{C2315325-172F-49B3-A898-5AB1C3F6C4B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CAD112-68F8-40F6-B138-03861457261E}" type="pres">
      <dgm:prSet presAssocID="{25054E01-1883-4F60-8F9E-8CF41A543D76}" presName="centerShape" presStyleLbl="node0" presStyleIdx="0" presStyleCnt="1" custScaleX="150664" custLinFactNeighborX="-516" custLinFactNeighborY="-172"/>
      <dgm:spPr/>
      <dgm:t>
        <a:bodyPr/>
        <a:lstStyle/>
        <a:p>
          <a:endParaRPr lang="en-US"/>
        </a:p>
      </dgm:t>
    </dgm:pt>
    <dgm:pt modelId="{7DD04253-2C6F-4980-998D-A3D2EA3B2953}" type="pres">
      <dgm:prSet presAssocID="{B299D18C-F71B-4B5B-9173-BC2077B17B5D}" presName="parTrans" presStyleLbl="bgSibTrans2D1" presStyleIdx="0" presStyleCnt="2" custLinFactNeighborX="-16893" custLinFactNeighborY="38007"/>
      <dgm:spPr/>
      <dgm:t>
        <a:bodyPr/>
        <a:lstStyle/>
        <a:p>
          <a:endParaRPr lang="en-US"/>
        </a:p>
      </dgm:t>
    </dgm:pt>
    <dgm:pt modelId="{669BD23D-DA76-466A-824E-5B9EEEBC3559}" type="pres">
      <dgm:prSet presAssocID="{04891B18-D8C2-4FAA-9CEE-9B92A85750AB}" presName="node" presStyleLbl="node1" presStyleIdx="0" presStyleCnt="2" custScaleY="58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674423-4EA6-49FF-87A0-24C353BC2202}" type="pres">
      <dgm:prSet presAssocID="{88E89109-E10A-48FE-A79C-AF2A0AA1A226}" presName="parTrans" presStyleLbl="bgSibTrans2D1" presStyleIdx="1" presStyleCnt="2" custLinFactNeighborX="11966" custLinFactNeighborY="31673"/>
      <dgm:spPr/>
      <dgm:t>
        <a:bodyPr/>
        <a:lstStyle/>
        <a:p>
          <a:endParaRPr lang="en-US"/>
        </a:p>
      </dgm:t>
    </dgm:pt>
    <dgm:pt modelId="{DBE22A1F-D47A-4969-A547-FE51355453D5}" type="pres">
      <dgm:prSet presAssocID="{51D28A6B-B227-41F8-8D21-BDCFE5B76053}" presName="node" presStyleLbl="node1" presStyleIdx="1" presStyleCnt="2" custScaleY="58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24C8D3-29DE-4D20-B77A-D905F6D38491}" type="presOf" srcId="{B299D18C-F71B-4B5B-9173-BC2077B17B5D}" destId="{7DD04253-2C6F-4980-998D-A3D2EA3B2953}" srcOrd="0" destOrd="0" presId="urn:microsoft.com/office/officeart/2005/8/layout/radial4"/>
    <dgm:cxn modelId="{7778F7B6-3D36-447B-AD65-4BD13B678EE2}" type="presOf" srcId="{88E89109-E10A-48FE-A79C-AF2A0AA1A226}" destId="{8E674423-4EA6-49FF-87A0-24C353BC2202}" srcOrd="0" destOrd="0" presId="urn:microsoft.com/office/officeart/2005/8/layout/radial4"/>
    <dgm:cxn modelId="{1BAE988C-C814-482E-B8D2-563E5E5028E9}" type="presOf" srcId="{04891B18-D8C2-4FAA-9CEE-9B92A85750AB}" destId="{669BD23D-DA76-466A-824E-5B9EEEBC3559}" srcOrd="0" destOrd="0" presId="urn:microsoft.com/office/officeart/2005/8/layout/radial4"/>
    <dgm:cxn modelId="{837088AA-0DCA-4875-A917-D7D201026ECF}" srcId="{25054E01-1883-4F60-8F9E-8CF41A543D76}" destId="{51D28A6B-B227-41F8-8D21-BDCFE5B76053}" srcOrd="1" destOrd="0" parTransId="{88E89109-E10A-48FE-A79C-AF2A0AA1A226}" sibTransId="{E03A84FB-E2DB-48C1-9E55-64BAAD2178DD}"/>
    <dgm:cxn modelId="{0891D397-DA1F-4A54-8458-E44A59266B00}" type="presOf" srcId="{25054E01-1883-4F60-8F9E-8CF41A543D76}" destId="{F3CAD112-68F8-40F6-B138-03861457261E}" srcOrd="0" destOrd="0" presId="urn:microsoft.com/office/officeart/2005/8/layout/radial4"/>
    <dgm:cxn modelId="{076D8B4C-4887-4482-9E51-22B336A446A2}" srcId="{C2315325-172F-49B3-A898-5AB1C3F6C4BE}" destId="{25054E01-1883-4F60-8F9E-8CF41A543D76}" srcOrd="0" destOrd="0" parTransId="{37149600-0646-41AF-B25A-3C8DAD78DCBB}" sibTransId="{6840617C-5B1F-4850-83C4-2A4E4F7EF7C0}"/>
    <dgm:cxn modelId="{70365B2B-65AE-428F-AC1D-2CD8F4DA092E}" type="presOf" srcId="{C2315325-172F-49B3-A898-5AB1C3F6C4BE}" destId="{02D63817-BCF0-47D1-BD79-894E14A21367}" srcOrd="0" destOrd="0" presId="urn:microsoft.com/office/officeart/2005/8/layout/radial4"/>
    <dgm:cxn modelId="{6E19DBB1-DB56-4BC0-B756-75AC8B92BE7F}" srcId="{25054E01-1883-4F60-8F9E-8CF41A543D76}" destId="{04891B18-D8C2-4FAA-9CEE-9B92A85750AB}" srcOrd="0" destOrd="0" parTransId="{B299D18C-F71B-4B5B-9173-BC2077B17B5D}" sibTransId="{01329809-517B-4B9D-8DEA-373F66B4B604}"/>
    <dgm:cxn modelId="{E9084DA0-7F15-400D-ABB8-4E7AAF173BA9}" type="presOf" srcId="{51D28A6B-B227-41F8-8D21-BDCFE5B76053}" destId="{DBE22A1F-D47A-4969-A547-FE51355453D5}" srcOrd="0" destOrd="0" presId="urn:microsoft.com/office/officeart/2005/8/layout/radial4"/>
    <dgm:cxn modelId="{55B7812C-B9A7-484D-A5D5-E1C5F27E3EF5}" type="presParOf" srcId="{02D63817-BCF0-47D1-BD79-894E14A21367}" destId="{F3CAD112-68F8-40F6-B138-03861457261E}" srcOrd="0" destOrd="0" presId="urn:microsoft.com/office/officeart/2005/8/layout/radial4"/>
    <dgm:cxn modelId="{D8C3CFE9-B7C0-4D91-AEC2-AFABD444CC66}" type="presParOf" srcId="{02D63817-BCF0-47D1-BD79-894E14A21367}" destId="{7DD04253-2C6F-4980-998D-A3D2EA3B2953}" srcOrd="1" destOrd="0" presId="urn:microsoft.com/office/officeart/2005/8/layout/radial4"/>
    <dgm:cxn modelId="{D89DD364-2D85-48C4-8A5E-139D5C559A6A}" type="presParOf" srcId="{02D63817-BCF0-47D1-BD79-894E14A21367}" destId="{669BD23D-DA76-466A-824E-5B9EEEBC3559}" srcOrd="2" destOrd="0" presId="urn:microsoft.com/office/officeart/2005/8/layout/radial4"/>
    <dgm:cxn modelId="{42C69449-0793-4ED8-851A-012DB5716495}" type="presParOf" srcId="{02D63817-BCF0-47D1-BD79-894E14A21367}" destId="{8E674423-4EA6-49FF-87A0-24C353BC2202}" srcOrd="3" destOrd="0" presId="urn:microsoft.com/office/officeart/2005/8/layout/radial4"/>
    <dgm:cxn modelId="{AC0749B6-9AA4-4FF9-A11D-05CB43793444}" type="presParOf" srcId="{02D63817-BCF0-47D1-BD79-894E14A21367}" destId="{DBE22A1F-D47A-4969-A547-FE51355453D5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90199A-BFC2-4114-A39E-D971EF46C2B2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9B5B60D-58CD-47EA-BD0A-ED2465AF213A}">
      <dgm:prSet phldrT="[Text]"/>
      <dgm:spPr/>
      <dgm:t>
        <a:bodyPr/>
        <a:lstStyle/>
        <a:p>
          <a:r>
            <a:rPr lang="en-US" dirty="0" smtClean="0"/>
            <a:t>National</a:t>
          </a:r>
          <a:br>
            <a:rPr lang="en-US" dirty="0" smtClean="0"/>
          </a:br>
          <a:r>
            <a:rPr lang="en-US" dirty="0" smtClean="0"/>
            <a:t>Emissions</a:t>
          </a:r>
          <a:br>
            <a:rPr lang="en-US" dirty="0" smtClean="0"/>
          </a:br>
          <a:r>
            <a:rPr lang="en-US" dirty="0" smtClean="0"/>
            <a:t>Inventory</a:t>
          </a:r>
          <a:endParaRPr lang="en-US" dirty="0"/>
        </a:p>
      </dgm:t>
    </dgm:pt>
    <dgm:pt modelId="{21E59D13-3857-4B9E-8B90-CCCCFCD53BD1}" type="parTrans" cxnId="{BBC38C98-6407-4FE3-B925-56FB2B4A4D45}">
      <dgm:prSet/>
      <dgm:spPr/>
      <dgm:t>
        <a:bodyPr/>
        <a:lstStyle/>
        <a:p>
          <a:endParaRPr lang="en-US"/>
        </a:p>
      </dgm:t>
    </dgm:pt>
    <dgm:pt modelId="{C41F3C48-953B-4089-8672-3804E0024EAD}" type="sibTrans" cxnId="{BBC38C98-6407-4FE3-B925-56FB2B4A4D45}">
      <dgm:prSet/>
      <dgm:spPr/>
      <dgm:t>
        <a:bodyPr/>
        <a:lstStyle/>
        <a:p>
          <a:endParaRPr lang="en-US"/>
        </a:p>
      </dgm:t>
    </dgm:pt>
    <dgm:pt modelId="{4ADC5439-8870-4DD8-8790-3075C7BBA5FD}">
      <dgm:prSet phldrT="[Text]" custT="1"/>
      <dgm:spPr/>
      <dgm:t>
        <a:bodyPr lIns="45720" tIns="45720" rIns="45720" bIns="45720"/>
        <a:lstStyle/>
        <a:p>
          <a:r>
            <a:rPr lang="en-US" sz="2400" dirty="0" smtClean="0"/>
            <a:t>Other EPA Inventories</a:t>
          </a:r>
          <a:endParaRPr lang="en-US" sz="2400" dirty="0"/>
        </a:p>
      </dgm:t>
    </dgm:pt>
    <dgm:pt modelId="{29F16D97-742E-4BD9-B60D-E87A7E3A6DA8}" type="parTrans" cxnId="{600EB7AF-D570-49BE-998C-DE4EE3955040}">
      <dgm:prSet/>
      <dgm:spPr/>
      <dgm:t>
        <a:bodyPr/>
        <a:lstStyle/>
        <a:p>
          <a:endParaRPr lang="en-US"/>
        </a:p>
      </dgm:t>
    </dgm:pt>
    <dgm:pt modelId="{24089B6D-FA09-4A1B-A9D1-2DDC53368F41}" type="sibTrans" cxnId="{600EB7AF-D570-49BE-998C-DE4EE3955040}">
      <dgm:prSet/>
      <dgm:spPr/>
      <dgm:t>
        <a:bodyPr/>
        <a:lstStyle/>
        <a:p>
          <a:endParaRPr lang="en-US"/>
        </a:p>
      </dgm:t>
    </dgm:pt>
    <dgm:pt modelId="{7D42144B-F5BA-4FAC-B4E9-23DD9F192454}">
      <dgm:prSet phldrT="[Text]"/>
      <dgm:spPr/>
      <dgm:t>
        <a:bodyPr/>
        <a:lstStyle/>
        <a:p>
          <a:r>
            <a:rPr lang="en-US" dirty="0" smtClean="0"/>
            <a:t>Global Modeling Inventories</a:t>
          </a:r>
          <a:endParaRPr lang="en-US" dirty="0"/>
        </a:p>
      </dgm:t>
    </dgm:pt>
    <dgm:pt modelId="{9B14D74C-9195-43D1-AE1C-9F98734F8C01}" type="parTrans" cxnId="{EAD64B77-45F0-40D4-8476-8F025824C35C}">
      <dgm:prSet/>
      <dgm:spPr/>
      <dgm:t>
        <a:bodyPr/>
        <a:lstStyle/>
        <a:p>
          <a:endParaRPr lang="en-US"/>
        </a:p>
      </dgm:t>
    </dgm:pt>
    <dgm:pt modelId="{68B0494C-14B7-4BF7-9E73-CC1261E4FC85}" type="sibTrans" cxnId="{EAD64B77-45F0-40D4-8476-8F025824C35C}">
      <dgm:prSet/>
      <dgm:spPr/>
      <dgm:t>
        <a:bodyPr/>
        <a:lstStyle/>
        <a:p>
          <a:endParaRPr lang="en-US"/>
        </a:p>
      </dgm:t>
    </dgm:pt>
    <dgm:pt modelId="{32773952-6C4B-4EAA-872F-0A4C37862F47}" type="pres">
      <dgm:prSet presAssocID="{CA90199A-BFC2-4114-A39E-D971EF46C2B2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50530F2-C25B-40B5-AAFC-28857A40317C}" type="pres">
      <dgm:prSet presAssocID="{69B5B60D-58CD-47EA-BD0A-ED2465AF213A}" presName="Parent" presStyleLbl="node0" presStyleIdx="0" presStyleCnt="1" custScaleX="85978" custScaleY="8336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CA679FE5-40F0-49E7-8771-0C0BAB006CC6}" type="pres">
      <dgm:prSet presAssocID="{69B5B60D-58CD-47EA-BD0A-ED2465AF213A}" presName="Accent1" presStyleLbl="node1" presStyleIdx="0" presStyleCnt="13" custLinFactNeighborX="-44808" custLinFactNeighborY="766"/>
      <dgm:spPr/>
    </dgm:pt>
    <dgm:pt modelId="{3DB0B295-0386-43B6-8A7C-5A9C2D5CABEB}" type="pres">
      <dgm:prSet presAssocID="{69B5B60D-58CD-47EA-BD0A-ED2465AF213A}" presName="Accent2" presStyleLbl="node1" presStyleIdx="1" presStyleCnt="13" custScaleX="165887" custScaleY="169395" custLinFactNeighborX="-470" custLinFactNeighborY="26940"/>
      <dgm:spPr/>
    </dgm:pt>
    <dgm:pt modelId="{033A9A73-AE96-43DC-9061-20F0F9CEF19F}" type="pres">
      <dgm:prSet presAssocID="{69B5B60D-58CD-47EA-BD0A-ED2465AF213A}" presName="Accent3" presStyleLbl="node1" presStyleIdx="2" presStyleCnt="13" custLinFactNeighborX="72074" custLinFactNeighborY="67353"/>
      <dgm:spPr/>
    </dgm:pt>
    <dgm:pt modelId="{24B6B4D8-1B37-4662-9D9C-CC87A1191EAF}" type="pres">
      <dgm:prSet presAssocID="{69B5B60D-58CD-47EA-BD0A-ED2465AF213A}" presName="Accent4" presStyleLbl="node1" presStyleIdx="3" presStyleCnt="13" custScaleX="341468" custScaleY="341476" custLinFactX="100000" custLinFactY="-198551" custLinFactNeighborX="143932" custLinFactNeighborY="-200000"/>
      <dgm:spPr/>
    </dgm:pt>
    <dgm:pt modelId="{28EFCD71-4DDF-4F94-97D6-1CC013B2E8D7}" type="pres">
      <dgm:prSet presAssocID="{69B5B60D-58CD-47EA-BD0A-ED2465AF213A}" presName="Accent5" presStyleLbl="node1" presStyleIdx="4" presStyleCnt="13"/>
      <dgm:spPr/>
    </dgm:pt>
    <dgm:pt modelId="{C0C84108-12E0-43F5-928D-D5C9E476A44C}" type="pres">
      <dgm:prSet presAssocID="{69B5B60D-58CD-47EA-BD0A-ED2465AF213A}" presName="Accent6" presStyleLbl="node1" presStyleIdx="5" presStyleCnt="13" custScaleX="204848" custScaleY="204555" custLinFactX="100000" custLinFactY="32793" custLinFactNeighborX="134352" custLinFactNeighborY="100000"/>
      <dgm:spPr>
        <a:solidFill>
          <a:schemeClr val="accent3"/>
        </a:solidFill>
      </dgm:spPr>
    </dgm:pt>
    <dgm:pt modelId="{5323C428-97B3-48CA-9DC7-942A5021C205}" type="pres">
      <dgm:prSet presAssocID="{4ADC5439-8870-4DD8-8790-3075C7BBA5FD}" presName="Child1" presStyleLbl="node1" presStyleIdx="6" presStyleCnt="13" custScaleX="172515" custScaleY="169402" custLinFactNeighborX="6879" custLinFactNeighborY="-4388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6F5B9DE-7E81-413C-AA6B-97E48237619D}" type="pres">
      <dgm:prSet presAssocID="{4ADC5439-8870-4DD8-8790-3075C7BBA5FD}" presName="Accent7" presStyleCnt="0"/>
      <dgm:spPr/>
    </dgm:pt>
    <dgm:pt modelId="{F4A1FFA1-4227-4ABB-9DDC-E4AA18AC0EE8}" type="pres">
      <dgm:prSet presAssocID="{4ADC5439-8870-4DD8-8790-3075C7BBA5FD}" presName="AccentHold1" presStyleLbl="node1" presStyleIdx="7" presStyleCnt="13" custScaleX="244800" custScaleY="236411" custLinFactX="100000" custLinFactNeighborX="120734" custLinFactNeighborY="-21117"/>
      <dgm:spPr/>
    </dgm:pt>
    <dgm:pt modelId="{4DAF9CAF-5ED9-4592-B889-0F3D64B39ED2}" type="pres">
      <dgm:prSet presAssocID="{4ADC5439-8870-4DD8-8790-3075C7BBA5FD}" presName="Accent8" presStyleCnt="0"/>
      <dgm:spPr/>
    </dgm:pt>
    <dgm:pt modelId="{42455F69-35EC-4DD8-A552-7BDF4D641907}" type="pres">
      <dgm:prSet presAssocID="{4ADC5439-8870-4DD8-8790-3075C7BBA5FD}" presName="AccentHold2" presStyleLbl="node1" presStyleIdx="8" presStyleCnt="13"/>
      <dgm:spPr/>
    </dgm:pt>
    <dgm:pt modelId="{C22C2863-9A38-43F6-9245-0722985D1555}" type="pres">
      <dgm:prSet presAssocID="{7D42144B-F5BA-4FAC-B4E9-23DD9F192454}" presName="Child2" presStyleLbl="node1" presStyleIdx="9" presStyleCnt="13" custScaleX="182522" custScaleY="175236" custLinFactX="-146215" custLinFactY="67162" custLinFactNeighborX="-200000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26C3DA2-4E6F-4895-ABF4-F200C85BE6A4}" type="pres">
      <dgm:prSet presAssocID="{7D42144B-F5BA-4FAC-B4E9-23DD9F192454}" presName="Accent9" presStyleCnt="0"/>
      <dgm:spPr/>
    </dgm:pt>
    <dgm:pt modelId="{08BC0E96-CD46-4DCE-B4E1-E269B8E46592}" type="pres">
      <dgm:prSet presAssocID="{7D42144B-F5BA-4FAC-B4E9-23DD9F192454}" presName="AccentHold1" presStyleLbl="node1" presStyleIdx="10" presStyleCnt="13"/>
      <dgm:spPr/>
    </dgm:pt>
    <dgm:pt modelId="{B7160BE8-59AA-40C3-8329-A41DDD353E23}" type="pres">
      <dgm:prSet presAssocID="{7D42144B-F5BA-4FAC-B4E9-23DD9F192454}" presName="Accent10" presStyleCnt="0"/>
      <dgm:spPr/>
    </dgm:pt>
    <dgm:pt modelId="{0142DB5D-4271-4BF8-88F3-0A1AB228AFE0}" type="pres">
      <dgm:prSet presAssocID="{7D42144B-F5BA-4FAC-B4E9-23DD9F192454}" presName="AccentHold2" presStyleLbl="node1" presStyleIdx="11" presStyleCnt="13"/>
      <dgm:spPr/>
    </dgm:pt>
    <dgm:pt modelId="{ADA013C5-8441-4523-BF3F-113E4D77105C}" type="pres">
      <dgm:prSet presAssocID="{7D42144B-F5BA-4FAC-B4E9-23DD9F192454}" presName="Accent11" presStyleCnt="0"/>
      <dgm:spPr/>
    </dgm:pt>
    <dgm:pt modelId="{F1614EDC-338D-4BED-B31B-42455BE0F840}" type="pres">
      <dgm:prSet presAssocID="{7D42144B-F5BA-4FAC-B4E9-23DD9F192454}" presName="AccentHold3" presStyleLbl="node1" presStyleIdx="12" presStyleCnt="13" custScaleX="273228" custScaleY="266152" custLinFactX="6415" custLinFactY="-11643" custLinFactNeighborX="100000" custLinFactNeighborY="-100000"/>
      <dgm:spPr>
        <a:solidFill>
          <a:schemeClr val="accent4"/>
        </a:solidFill>
      </dgm:spPr>
      <dgm:t>
        <a:bodyPr/>
        <a:lstStyle/>
        <a:p>
          <a:endParaRPr lang="en-US"/>
        </a:p>
      </dgm:t>
    </dgm:pt>
  </dgm:ptLst>
  <dgm:cxnLst>
    <dgm:cxn modelId="{0D09225D-D8B6-4C7E-8A24-E51B9D7A7AD8}" type="presOf" srcId="{69B5B60D-58CD-47EA-BD0A-ED2465AF213A}" destId="{F50530F2-C25B-40B5-AAFC-28857A40317C}" srcOrd="0" destOrd="0" presId="urn:microsoft.com/office/officeart/2009/3/layout/CircleRelationship"/>
    <dgm:cxn modelId="{600EB7AF-D570-49BE-998C-DE4EE3955040}" srcId="{69B5B60D-58CD-47EA-BD0A-ED2465AF213A}" destId="{4ADC5439-8870-4DD8-8790-3075C7BBA5FD}" srcOrd="0" destOrd="0" parTransId="{29F16D97-742E-4BD9-B60D-E87A7E3A6DA8}" sibTransId="{24089B6D-FA09-4A1B-A9D1-2DDC53368F41}"/>
    <dgm:cxn modelId="{9207EF50-D2C1-415F-8735-FA314A2FF395}" type="presOf" srcId="{7D42144B-F5BA-4FAC-B4E9-23DD9F192454}" destId="{C22C2863-9A38-43F6-9245-0722985D1555}" srcOrd="0" destOrd="0" presId="urn:microsoft.com/office/officeart/2009/3/layout/CircleRelationship"/>
    <dgm:cxn modelId="{BBC38C98-6407-4FE3-B925-56FB2B4A4D45}" srcId="{CA90199A-BFC2-4114-A39E-D971EF46C2B2}" destId="{69B5B60D-58CD-47EA-BD0A-ED2465AF213A}" srcOrd="0" destOrd="0" parTransId="{21E59D13-3857-4B9E-8B90-CCCCFCD53BD1}" sibTransId="{C41F3C48-953B-4089-8672-3804E0024EAD}"/>
    <dgm:cxn modelId="{D422BE9F-54DB-4245-9402-13ABF2EC4CB7}" type="presOf" srcId="{CA90199A-BFC2-4114-A39E-D971EF46C2B2}" destId="{32773952-6C4B-4EAA-872F-0A4C37862F47}" srcOrd="0" destOrd="0" presId="urn:microsoft.com/office/officeart/2009/3/layout/CircleRelationship"/>
    <dgm:cxn modelId="{EAD64B77-45F0-40D4-8476-8F025824C35C}" srcId="{69B5B60D-58CD-47EA-BD0A-ED2465AF213A}" destId="{7D42144B-F5BA-4FAC-B4E9-23DD9F192454}" srcOrd="1" destOrd="0" parTransId="{9B14D74C-9195-43D1-AE1C-9F98734F8C01}" sibTransId="{68B0494C-14B7-4BF7-9E73-CC1261E4FC85}"/>
    <dgm:cxn modelId="{0B555FB5-5F1D-4E8B-9D7C-05AA1F33D072}" type="presOf" srcId="{4ADC5439-8870-4DD8-8790-3075C7BBA5FD}" destId="{5323C428-97B3-48CA-9DC7-942A5021C205}" srcOrd="0" destOrd="0" presId="urn:microsoft.com/office/officeart/2009/3/layout/CircleRelationship"/>
    <dgm:cxn modelId="{184F40E2-8269-4A5C-9ED6-649F3F1A9897}" type="presParOf" srcId="{32773952-6C4B-4EAA-872F-0A4C37862F47}" destId="{F50530F2-C25B-40B5-AAFC-28857A40317C}" srcOrd="0" destOrd="0" presId="urn:microsoft.com/office/officeart/2009/3/layout/CircleRelationship"/>
    <dgm:cxn modelId="{AA7B2E31-9B2C-41B9-A72A-5E8EB13960CA}" type="presParOf" srcId="{32773952-6C4B-4EAA-872F-0A4C37862F47}" destId="{CA679FE5-40F0-49E7-8771-0C0BAB006CC6}" srcOrd="1" destOrd="0" presId="urn:microsoft.com/office/officeart/2009/3/layout/CircleRelationship"/>
    <dgm:cxn modelId="{80718AF9-0982-4EB0-9D1D-88C169958A05}" type="presParOf" srcId="{32773952-6C4B-4EAA-872F-0A4C37862F47}" destId="{3DB0B295-0386-43B6-8A7C-5A9C2D5CABEB}" srcOrd="2" destOrd="0" presId="urn:microsoft.com/office/officeart/2009/3/layout/CircleRelationship"/>
    <dgm:cxn modelId="{286ECBAC-4526-47D8-A849-D8403A16349C}" type="presParOf" srcId="{32773952-6C4B-4EAA-872F-0A4C37862F47}" destId="{033A9A73-AE96-43DC-9061-20F0F9CEF19F}" srcOrd="3" destOrd="0" presId="urn:microsoft.com/office/officeart/2009/3/layout/CircleRelationship"/>
    <dgm:cxn modelId="{D6D81B2E-8CD9-43BF-BE66-A72F7F44544E}" type="presParOf" srcId="{32773952-6C4B-4EAA-872F-0A4C37862F47}" destId="{24B6B4D8-1B37-4662-9D9C-CC87A1191EAF}" srcOrd="4" destOrd="0" presId="urn:microsoft.com/office/officeart/2009/3/layout/CircleRelationship"/>
    <dgm:cxn modelId="{DEB8E836-CEF5-47F7-86CB-5769586C1632}" type="presParOf" srcId="{32773952-6C4B-4EAA-872F-0A4C37862F47}" destId="{28EFCD71-4DDF-4F94-97D6-1CC013B2E8D7}" srcOrd="5" destOrd="0" presId="urn:microsoft.com/office/officeart/2009/3/layout/CircleRelationship"/>
    <dgm:cxn modelId="{A14F4100-B891-4159-A7AB-23EC877567D4}" type="presParOf" srcId="{32773952-6C4B-4EAA-872F-0A4C37862F47}" destId="{C0C84108-12E0-43F5-928D-D5C9E476A44C}" srcOrd="6" destOrd="0" presId="urn:microsoft.com/office/officeart/2009/3/layout/CircleRelationship"/>
    <dgm:cxn modelId="{8D3E082C-6324-4109-850B-D577115792F3}" type="presParOf" srcId="{32773952-6C4B-4EAA-872F-0A4C37862F47}" destId="{5323C428-97B3-48CA-9DC7-942A5021C205}" srcOrd="7" destOrd="0" presId="urn:microsoft.com/office/officeart/2009/3/layout/CircleRelationship"/>
    <dgm:cxn modelId="{484155AB-8544-4605-8B9A-31D64A5BB1A2}" type="presParOf" srcId="{32773952-6C4B-4EAA-872F-0A4C37862F47}" destId="{56F5B9DE-7E81-413C-AA6B-97E48237619D}" srcOrd="8" destOrd="0" presId="urn:microsoft.com/office/officeart/2009/3/layout/CircleRelationship"/>
    <dgm:cxn modelId="{54EEB1F9-DA11-4850-82CB-9021CB398CF6}" type="presParOf" srcId="{56F5B9DE-7E81-413C-AA6B-97E48237619D}" destId="{F4A1FFA1-4227-4ABB-9DDC-E4AA18AC0EE8}" srcOrd="0" destOrd="0" presId="urn:microsoft.com/office/officeart/2009/3/layout/CircleRelationship"/>
    <dgm:cxn modelId="{983D8ACB-5EE8-42C2-8220-132076370A45}" type="presParOf" srcId="{32773952-6C4B-4EAA-872F-0A4C37862F47}" destId="{4DAF9CAF-5ED9-4592-B889-0F3D64B39ED2}" srcOrd="9" destOrd="0" presId="urn:microsoft.com/office/officeart/2009/3/layout/CircleRelationship"/>
    <dgm:cxn modelId="{56F9A226-9148-4B78-A790-C864471E3F0F}" type="presParOf" srcId="{4DAF9CAF-5ED9-4592-B889-0F3D64B39ED2}" destId="{42455F69-35EC-4DD8-A552-7BDF4D641907}" srcOrd="0" destOrd="0" presId="urn:microsoft.com/office/officeart/2009/3/layout/CircleRelationship"/>
    <dgm:cxn modelId="{65FF8597-8BF3-4DA4-B470-8FA0F0DE438F}" type="presParOf" srcId="{32773952-6C4B-4EAA-872F-0A4C37862F47}" destId="{C22C2863-9A38-43F6-9245-0722985D1555}" srcOrd="10" destOrd="0" presId="urn:microsoft.com/office/officeart/2009/3/layout/CircleRelationship"/>
    <dgm:cxn modelId="{38486DD3-729B-4528-A794-FB486C658400}" type="presParOf" srcId="{32773952-6C4B-4EAA-872F-0A4C37862F47}" destId="{026C3DA2-4E6F-4895-ABF4-F200C85BE6A4}" srcOrd="11" destOrd="0" presId="urn:microsoft.com/office/officeart/2009/3/layout/CircleRelationship"/>
    <dgm:cxn modelId="{CA953FBD-10E6-4835-9ECF-58F206986C76}" type="presParOf" srcId="{026C3DA2-4E6F-4895-ABF4-F200C85BE6A4}" destId="{08BC0E96-CD46-4DCE-B4E1-E269B8E46592}" srcOrd="0" destOrd="0" presId="urn:microsoft.com/office/officeart/2009/3/layout/CircleRelationship"/>
    <dgm:cxn modelId="{5C6D38CE-B7D0-4750-89C5-D1EB16825B98}" type="presParOf" srcId="{32773952-6C4B-4EAA-872F-0A4C37862F47}" destId="{B7160BE8-59AA-40C3-8329-A41DDD353E23}" srcOrd="12" destOrd="0" presId="urn:microsoft.com/office/officeart/2009/3/layout/CircleRelationship"/>
    <dgm:cxn modelId="{D5B3087A-1565-42DC-8673-C1E25AEA0E67}" type="presParOf" srcId="{B7160BE8-59AA-40C3-8329-A41DDD353E23}" destId="{0142DB5D-4271-4BF8-88F3-0A1AB228AFE0}" srcOrd="0" destOrd="0" presId="urn:microsoft.com/office/officeart/2009/3/layout/CircleRelationship"/>
    <dgm:cxn modelId="{84A25BE3-B1D2-4BFD-911B-C4C78A800511}" type="presParOf" srcId="{32773952-6C4B-4EAA-872F-0A4C37862F47}" destId="{ADA013C5-8441-4523-BF3F-113E4D77105C}" srcOrd="13" destOrd="0" presId="urn:microsoft.com/office/officeart/2009/3/layout/CircleRelationship"/>
    <dgm:cxn modelId="{FFD0CE00-DA05-44A3-A44C-25676870723F}" type="presParOf" srcId="{ADA013C5-8441-4523-BF3F-113E4D77105C}" destId="{F1614EDC-338D-4BED-B31B-42455BE0F840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4FEC69-2CC5-476B-B7C1-A057E0851F34}" type="doc">
      <dgm:prSet loTypeId="urn:microsoft.com/office/officeart/2005/8/layout/arrow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CC303EA-D38B-4A0F-8933-0CF8E66A8537}">
      <dgm:prSet phldrT="[Text]"/>
      <dgm:spPr/>
      <dgm:t>
        <a:bodyPr/>
        <a:lstStyle/>
        <a:p>
          <a:r>
            <a:rPr lang="en-US" dirty="0" smtClean="0"/>
            <a:t>Then</a:t>
          </a:r>
          <a:endParaRPr lang="en-US" dirty="0"/>
        </a:p>
      </dgm:t>
    </dgm:pt>
    <dgm:pt modelId="{25F5C628-FC6B-44B0-B716-C8CF6C3910AE}" type="parTrans" cxnId="{B89F4119-3D9E-4658-823D-BBC09860B4BC}">
      <dgm:prSet/>
      <dgm:spPr/>
      <dgm:t>
        <a:bodyPr/>
        <a:lstStyle/>
        <a:p>
          <a:endParaRPr lang="en-US"/>
        </a:p>
      </dgm:t>
    </dgm:pt>
    <dgm:pt modelId="{68C6E943-F8CE-4B9A-9875-D3B4C486BA3F}" type="sibTrans" cxnId="{B89F4119-3D9E-4658-823D-BBC09860B4BC}">
      <dgm:prSet/>
      <dgm:spPr/>
      <dgm:t>
        <a:bodyPr/>
        <a:lstStyle/>
        <a:p>
          <a:endParaRPr lang="en-US"/>
        </a:p>
      </dgm:t>
    </dgm:pt>
    <dgm:pt modelId="{C22EC840-B834-46A3-A089-621D60C907EB}">
      <dgm:prSet phldrT="[Text]"/>
      <dgm:spPr/>
      <dgm:t>
        <a:bodyPr/>
        <a:lstStyle/>
        <a:p>
          <a:r>
            <a:rPr lang="en-US" dirty="0" smtClean="0"/>
            <a:t>Now</a:t>
          </a:r>
          <a:endParaRPr lang="en-US" dirty="0"/>
        </a:p>
      </dgm:t>
    </dgm:pt>
    <dgm:pt modelId="{9C87460A-AEA2-480C-BA45-164A611756CB}" type="parTrans" cxnId="{E328A462-732F-447D-8AC9-118B8E6F35C0}">
      <dgm:prSet/>
      <dgm:spPr/>
      <dgm:t>
        <a:bodyPr/>
        <a:lstStyle/>
        <a:p>
          <a:endParaRPr lang="en-US"/>
        </a:p>
      </dgm:t>
    </dgm:pt>
    <dgm:pt modelId="{C05A723D-AE2E-4492-AC7C-15422F6EBA62}" type="sibTrans" cxnId="{E328A462-732F-447D-8AC9-118B8E6F35C0}">
      <dgm:prSet/>
      <dgm:spPr/>
      <dgm:t>
        <a:bodyPr/>
        <a:lstStyle/>
        <a:p>
          <a:endParaRPr lang="en-US"/>
        </a:p>
      </dgm:t>
    </dgm:pt>
    <dgm:pt modelId="{EE1F9928-44F3-4D93-8BA9-44013462B218}" type="pres">
      <dgm:prSet presAssocID="{E64FEC69-2CC5-476B-B7C1-A057E0851F3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01D58-FC20-42DA-A9CF-4F4EAF6888E9}" type="pres">
      <dgm:prSet presAssocID="{1CC303EA-D38B-4A0F-8933-0CF8E66A8537}" presName="arrow" presStyleLbl="node1" presStyleIdx="0" presStyleCnt="2" custRadScaleRad="874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D0E7F-FF52-4B91-A382-9F5F47546E4D}" type="pres">
      <dgm:prSet presAssocID="{C22EC840-B834-46A3-A089-621D60C907EB}" presName="arrow" presStyleLbl="node1" presStyleIdx="1" presStyleCnt="2" custScaleY="100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9F4119-3D9E-4658-823D-BBC09860B4BC}" srcId="{E64FEC69-2CC5-476B-B7C1-A057E0851F34}" destId="{1CC303EA-D38B-4A0F-8933-0CF8E66A8537}" srcOrd="0" destOrd="0" parTransId="{25F5C628-FC6B-44B0-B716-C8CF6C3910AE}" sibTransId="{68C6E943-F8CE-4B9A-9875-D3B4C486BA3F}"/>
    <dgm:cxn modelId="{E328A462-732F-447D-8AC9-118B8E6F35C0}" srcId="{E64FEC69-2CC5-476B-B7C1-A057E0851F34}" destId="{C22EC840-B834-46A3-A089-621D60C907EB}" srcOrd="1" destOrd="0" parTransId="{9C87460A-AEA2-480C-BA45-164A611756CB}" sibTransId="{C05A723D-AE2E-4492-AC7C-15422F6EBA62}"/>
    <dgm:cxn modelId="{02B74823-C8B4-4391-956E-17D1BB84D239}" type="presOf" srcId="{1CC303EA-D38B-4A0F-8933-0CF8E66A8537}" destId="{56801D58-FC20-42DA-A9CF-4F4EAF6888E9}" srcOrd="0" destOrd="0" presId="urn:microsoft.com/office/officeart/2005/8/layout/arrow1"/>
    <dgm:cxn modelId="{073A219C-F922-4FAF-AEEE-D594B771DB9D}" type="presOf" srcId="{E64FEC69-2CC5-476B-B7C1-A057E0851F34}" destId="{EE1F9928-44F3-4D93-8BA9-44013462B218}" srcOrd="0" destOrd="0" presId="urn:microsoft.com/office/officeart/2005/8/layout/arrow1"/>
    <dgm:cxn modelId="{9975ED71-AAE9-491D-9521-044E542678EF}" type="presOf" srcId="{C22EC840-B834-46A3-A089-621D60C907EB}" destId="{827D0E7F-FF52-4B91-A382-9F5F47546E4D}" srcOrd="0" destOrd="0" presId="urn:microsoft.com/office/officeart/2005/8/layout/arrow1"/>
    <dgm:cxn modelId="{42061EE5-0528-48B1-8935-5F225820B65F}" type="presParOf" srcId="{EE1F9928-44F3-4D93-8BA9-44013462B218}" destId="{56801D58-FC20-42DA-A9CF-4F4EAF6888E9}" srcOrd="0" destOrd="0" presId="urn:microsoft.com/office/officeart/2005/8/layout/arrow1"/>
    <dgm:cxn modelId="{6DFD5DF6-BC08-4586-8255-0CE9A27EA69A}" type="presParOf" srcId="{EE1F9928-44F3-4D93-8BA9-44013462B218}" destId="{827D0E7F-FF52-4B91-A382-9F5F47546E4D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AD112-68F8-40F6-B138-03861457261E}">
      <dsp:nvSpPr>
        <dsp:cNvPr id="0" name=""/>
        <dsp:cNvSpPr/>
      </dsp:nvSpPr>
      <dsp:spPr>
        <a:xfrm>
          <a:off x="2846882" y="1271909"/>
          <a:ext cx="3495272" cy="2319912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Inventories</a:t>
          </a:r>
          <a:endParaRPr lang="en-US" sz="4100" kern="1200" dirty="0"/>
        </a:p>
      </dsp:txBody>
      <dsp:txXfrm>
        <a:off x="3358753" y="1611652"/>
        <a:ext cx="2471530" cy="1640426"/>
      </dsp:txXfrm>
    </dsp:sp>
    <dsp:sp modelId="{7DD04253-2C6F-4980-998D-A3D2EA3B2953}">
      <dsp:nvSpPr>
        <dsp:cNvPr id="0" name=""/>
        <dsp:cNvSpPr/>
      </dsp:nvSpPr>
      <dsp:spPr>
        <a:xfrm rot="12910774">
          <a:off x="1754358" y="1038720"/>
          <a:ext cx="1459417" cy="66117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669BD23D-DA76-466A-824E-5B9EEEBC3559}">
      <dsp:nvSpPr>
        <dsp:cNvPr id="0" name=""/>
        <dsp:cNvSpPr/>
      </dsp:nvSpPr>
      <dsp:spPr>
        <a:xfrm>
          <a:off x="1032220" y="184087"/>
          <a:ext cx="2203916" cy="102702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Policy</a:t>
          </a:r>
          <a:endParaRPr lang="en-US" sz="4800" kern="1200" dirty="0"/>
        </a:p>
      </dsp:txBody>
      <dsp:txXfrm>
        <a:off x="1062301" y="214168"/>
        <a:ext cx="2143754" cy="966863"/>
      </dsp:txXfrm>
    </dsp:sp>
    <dsp:sp modelId="{8E674423-4EA6-49FF-87A0-24C353BC2202}">
      <dsp:nvSpPr>
        <dsp:cNvPr id="0" name=""/>
        <dsp:cNvSpPr/>
      </dsp:nvSpPr>
      <dsp:spPr>
        <a:xfrm rot="19529842">
          <a:off x="5928101" y="1001601"/>
          <a:ext cx="1501206" cy="66117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DBE22A1F-D47A-4969-A547-FE51355453D5}">
      <dsp:nvSpPr>
        <dsp:cNvPr id="0" name=""/>
        <dsp:cNvSpPr/>
      </dsp:nvSpPr>
      <dsp:spPr>
        <a:xfrm>
          <a:off x="6015684" y="184087"/>
          <a:ext cx="2203916" cy="102702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Science</a:t>
          </a:r>
          <a:endParaRPr lang="en-US" sz="5500" kern="1200" dirty="0"/>
        </a:p>
      </dsp:txBody>
      <dsp:txXfrm>
        <a:off x="6045765" y="214168"/>
        <a:ext cx="2143754" cy="9668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530F2-C25B-40B5-AAFC-28857A40317C}">
      <dsp:nvSpPr>
        <dsp:cNvPr id="0" name=""/>
        <dsp:cNvSpPr/>
      </dsp:nvSpPr>
      <dsp:spPr>
        <a:xfrm>
          <a:off x="3125385" y="480394"/>
          <a:ext cx="3423353" cy="3319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National</a:t>
          </a:r>
          <a:br>
            <a:rPr lang="en-US" sz="3000" kern="1200" dirty="0" smtClean="0"/>
          </a:br>
          <a:r>
            <a:rPr lang="en-US" sz="3000" kern="1200" dirty="0" smtClean="0"/>
            <a:t>Emissions</a:t>
          </a:r>
          <a:br>
            <a:rPr lang="en-US" sz="3000" kern="1200" dirty="0" smtClean="0"/>
          </a:br>
          <a:r>
            <a:rPr lang="en-US" sz="3000" kern="1200" dirty="0" smtClean="0"/>
            <a:t>Inventory</a:t>
          </a:r>
          <a:endParaRPr lang="en-US" sz="3000" kern="1200" dirty="0"/>
        </a:p>
      </dsp:txBody>
      <dsp:txXfrm>
        <a:off x="3626723" y="966462"/>
        <a:ext cx="2420677" cy="2346946"/>
      </dsp:txXfrm>
    </dsp:sp>
    <dsp:sp modelId="{CA679FE5-40F0-49E7-8771-0C0BAB006CC6}">
      <dsp:nvSpPr>
        <dsp:cNvPr id="0" name=""/>
        <dsp:cNvSpPr/>
      </dsp:nvSpPr>
      <dsp:spPr>
        <a:xfrm>
          <a:off x="4919663" y="-28864"/>
          <a:ext cx="442818" cy="4428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0B295-0386-43B6-8A7C-5A9C2D5CABEB}">
      <dsp:nvSpPr>
        <dsp:cNvPr id="0" name=""/>
        <dsp:cNvSpPr/>
      </dsp:nvSpPr>
      <dsp:spPr>
        <a:xfrm>
          <a:off x="3962399" y="3809999"/>
          <a:ext cx="531893" cy="54366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3A9A73-AE96-43DC-9061-20F0F9CEF19F}">
      <dsp:nvSpPr>
        <dsp:cNvPr id="0" name=""/>
        <dsp:cNvSpPr/>
      </dsp:nvSpPr>
      <dsp:spPr>
        <a:xfrm>
          <a:off x="7315201" y="1981201"/>
          <a:ext cx="320636" cy="32094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6B4D8-1B37-4662-9D9C-CC87A1191EAF}">
      <dsp:nvSpPr>
        <dsp:cNvPr id="0" name=""/>
        <dsp:cNvSpPr/>
      </dsp:nvSpPr>
      <dsp:spPr>
        <a:xfrm>
          <a:off x="6095335" y="1876839"/>
          <a:ext cx="1512082" cy="151209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EFCD71-4DDF-4F94-97D6-1CC013B2E8D7}">
      <dsp:nvSpPr>
        <dsp:cNvPr id="0" name=""/>
        <dsp:cNvSpPr/>
      </dsp:nvSpPr>
      <dsp:spPr>
        <a:xfrm>
          <a:off x="4160616" y="597074"/>
          <a:ext cx="320636" cy="32094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C84108-12E0-43F5-928D-D5C9E476A44C}">
      <dsp:nvSpPr>
        <dsp:cNvPr id="0" name=""/>
        <dsp:cNvSpPr/>
      </dsp:nvSpPr>
      <dsp:spPr>
        <a:xfrm>
          <a:off x="3733162" y="2691382"/>
          <a:ext cx="656816" cy="656508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3C428-97B3-48CA-9DC7-942A5021C205}">
      <dsp:nvSpPr>
        <dsp:cNvPr id="0" name=""/>
        <dsp:cNvSpPr/>
      </dsp:nvSpPr>
      <dsp:spPr>
        <a:xfrm>
          <a:off x="1126634" y="0"/>
          <a:ext cx="2792553" cy="27412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Other EPA Inventories</a:t>
          </a:r>
          <a:endParaRPr lang="en-US" sz="2400" kern="1200" dirty="0"/>
        </a:p>
      </dsp:txBody>
      <dsp:txXfrm>
        <a:off x="1535594" y="401452"/>
        <a:ext cx="1974633" cy="1938381"/>
      </dsp:txXfrm>
    </dsp:sp>
    <dsp:sp modelId="{F4A1FFA1-4227-4ABB-9DDC-E4AA18AC0EE8}">
      <dsp:nvSpPr>
        <dsp:cNvPr id="0" name=""/>
        <dsp:cNvSpPr/>
      </dsp:nvSpPr>
      <dsp:spPr>
        <a:xfrm>
          <a:off x="5326929" y="215499"/>
          <a:ext cx="1084019" cy="104685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55F69-35EC-4DD8-A552-7BDF4D641907}">
      <dsp:nvSpPr>
        <dsp:cNvPr id="0" name=""/>
        <dsp:cNvSpPr/>
      </dsp:nvSpPr>
      <dsp:spPr>
        <a:xfrm>
          <a:off x="1753995" y="2960438"/>
          <a:ext cx="800479" cy="80050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2C2863-9A38-43F6-9245-0722985D1555}">
      <dsp:nvSpPr>
        <dsp:cNvPr id="0" name=""/>
        <dsp:cNvSpPr/>
      </dsp:nvSpPr>
      <dsp:spPr>
        <a:xfrm>
          <a:off x="963715" y="1815682"/>
          <a:ext cx="2954539" cy="283569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Global Modeling Inventories</a:t>
          </a:r>
          <a:endParaRPr lang="en-US" sz="3000" kern="1200" dirty="0"/>
        </a:p>
      </dsp:txBody>
      <dsp:txXfrm>
        <a:off x="1396397" y="2230959"/>
        <a:ext cx="2089175" cy="2005138"/>
      </dsp:txXfrm>
    </dsp:sp>
    <dsp:sp modelId="{08BC0E96-CD46-4DCE-B4E1-E269B8E46592}">
      <dsp:nvSpPr>
        <dsp:cNvPr id="0" name=""/>
        <dsp:cNvSpPr/>
      </dsp:nvSpPr>
      <dsp:spPr>
        <a:xfrm>
          <a:off x="6513921" y="1223615"/>
          <a:ext cx="442818" cy="4428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2DB5D-4271-4BF8-88F3-0A1AB228AFE0}">
      <dsp:nvSpPr>
        <dsp:cNvPr id="0" name=""/>
        <dsp:cNvSpPr/>
      </dsp:nvSpPr>
      <dsp:spPr>
        <a:xfrm>
          <a:off x="1449650" y="3913040"/>
          <a:ext cx="320636" cy="32094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14EDC-338D-4BED-B31B-42455BE0F840}">
      <dsp:nvSpPr>
        <dsp:cNvPr id="0" name=""/>
        <dsp:cNvSpPr/>
      </dsp:nvSpPr>
      <dsp:spPr>
        <a:xfrm>
          <a:off x="4710613" y="2831334"/>
          <a:ext cx="876067" cy="854201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01D58-FC20-42DA-A9CF-4F4EAF6888E9}">
      <dsp:nvSpPr>
        <dsp:cNvPr id="0" name=""/>
        <dsp:cNvSpPr/>
      </dsp:nvSpPr>
      <dsp:spPr>
        <a:xfrm rot="16200000">
          <a:off x="148973" y="1190"/>
          <a:ext cx="1293018" cy="1293018"/>
        </a:xfrm>
        <a:prstGeom prst="upArrow">
          <a:avLst>
            <a:gd name="adj1" fmla="val 50000"/>
            <a:gd name="adj2" fmla="val 3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Then</a:t>
          </a:r>
          <a:endParaRPr lang="en-US" sz="2200" kern="1200" dirty="0"/>
        </a:p>
      </dsp:txBody>
      <dsp:txXfrm rot="5400000">
        <a:off x="375252" y="324443"/>
        <a:ext cx="1066740" cy="646509"/>
      </dsp:txXfrm>
    </dsp:sp>
    <dsp:sp modelId="{827D0E7F-FF52-4B91-A382-9F5F47546E4D}">
      <dsp:nvSpPr>
        <dsp:cNvPr id="0" name=""/>
        <dsp:cNvSpPr/>
      </dsp:nvSpPr>
      <dsp:spPr>
        <a:xfrm rot="5400000">
          <a:off x="2364413" y="557"/>
          <a:ext cx="1293018" cy="1294285"/>
        </a:xfrm>
        <a:prstGeom prst="upArrow">
          <a:avLst>
            <a:gd name="adj1" fmla="val 50000"/>
            <a:gd name="adj2" fmla="val 3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Now</a:t>
          </a:r>
          <a:endParaRPr lang="en-US" sz="2200" kern="1200" dirty="0"/>
        </a:p>
      </dsp:txBody>
      <dsp:txXfrm rot="-5400000">
        <a:off x="2363780" y="324446"/>
        <a:ext cx="1068007" cy="646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A85F8-AE72-4FAF-A063-0BDE4E259C93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837EF-A9E9-4CA3-9DBC-F547A63B9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59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837EF-A9E9-4CA3-9DBC-F547A63B9A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16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837EF-A9E9-4CA3-9DBC-F547A63B9A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07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– what </a:t>
            </a:r>
            <a:r>
              <a:rPr lang="en-US" smtClean="0"/>
              <a:t>about timely?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837EF-A9E9-4CA3-9DBC-F547A63B9A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62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Get: 2014 info on wildfires</a:t>
            </a:r>
          </a:p>
          <a:p>
            <a:r>
              <a:rPr lang="en-US" dirty="0" smtClean="0"/>
              <a:t>Remove Prescribed burning</a:t>
            </a:r>
          </a:p>
          <a:p>
            <a:r>
              <a:rPr lang="en-US" dirty="0" smtClean="0"/>
              <a:t>If possible, winnow data down to shorter time period</a:t>
            </a:r>
          </a:p>
          <a:p>
            <a:r>
              <a:rPr lang="en-US" dirty="0" smtClean="0"/>
              <a:t>And make legend more readable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837EF-A9E9-4CA3-9DBC-F547A63B9A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38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51A-F793-4EC4-A29F-299E66C79F03}" type="datetime1">
              <a:rPr lang="en-US" smtClean="0"/>
              <a:t>4/13/2015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5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E318-AC93-48C4-9899-DEF8F9E49E14}" type="datetime1">
              <a:rPr lang="en-US" smtClean="0"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E3B6-74DF-46CE-81ED-E6DEBEC9FBDB}" type="datetime1">
              <a:rPr lang="en-US" smtClean="0"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00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6F25-3526-43A9-8935-C12E8701C471}" type="datetime1">
              <a:rPr lang="en-US" smtClean="0"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6641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2AB2-9E3A-4CC2-8CC3-694EBD2A8F38}" type="datetime1">
              <a:rPr lang="en-US" smtClean="0"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87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16EA-19EA-4EE0-B8D0-F1B0FD5A37FC}" type="datetime1">
              <a:rPr lang="en-US" smtClean="0"/>
              <a:t>4/13/2015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72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A441-F452-42C5-ADFD-541C77CE7EAF}" type="datetime1">
              <a:rPr lang="en-US" smtClean="0"/>
              <a:t>4/13/2015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05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94A4-AE96-4BD9-B30F-62246446B9A7}" type="datetime1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04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3100-70E6-4B3E-9EAD-53226CBE0FFE}" type="datetime1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6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AFBA-3E03-4E11-851A-94102A265123}" type="datetime1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8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54AD-11AD-45B5-8375-52734B8B98BC}" type="datetime1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15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2CC1-92B9-47BA-85DC-035A481513AF}" type="datetime1">
              <a:rPr lang="en-US" smtClean="0"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05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8913-6AD1-475B-B05C-107578F274DA}" type="datetime1">
              <a:rPr lang="en-US" smtClean="0"/>
              <a:t>4/13/2015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40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309D-2CA1-43BB-A0A0-4FE42D52234B}" type="datetime1">
              <a:rPr lang="en-US" smtClean="0"/>
              <a:t>4/13/2015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56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7D446-1921-4E46-A5AB-19B79A711C57}" type="datetime1">
              <a:rPr lang="en-US" smtClean="0"/>
              <a:t>4/13/2015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98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5E5E-D269-4080-87C3-3253C78C7C59}" type="datetime1">
              <a:rPr lang="en-US" smtClean="0"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1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C2DD-8F99-4E51-964C-2BCD69D2C4F6}" type="datetime1">
              <a:rPr lang="en-US" smtClean="0"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2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8BC2BB0-DC22-4FFA-90F9-CFE3A8331650}" type="datetime1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86D01D0-0DA4-4C85-A193-14766BEBD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449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799" y="818147"/>
            <a:ext cx="9144000" cy="2565133"/>
          </a:xfrm>
        </p:spPr>
        <p:txBody>
          <a:bodyPr>
            <a:normAutofit/>
          </a:bodyPr>
          <a:lstStyle/>
          <a:p>
            <a:r>
              <a:rPr lang="en-US" sz="7200" dirty="0" smtClean="0"/>
              <a:t>Who Cares About </a:t>
            </a:r>
            <a:r>
              <a:rPr lang="en-US" sz="7200" dirty="0" smtClean="0"/>
              <a:t>2011?</a:t>
            </a:r>
            <a:br>
              <a:rPr lang="en-US" sz="7200" dirty="0" smtClean="0"/>
            </a:br>
            <a:r>
              <a:rPr lang="en-US" sz="5400" dirty="0" smtClean="0">
                <a:solidFill>
                  <a:srgbClr val="00B0F0"/>
                </a:solidFill>
              </a:rPr>
              <a:t>The P</a:t>
            </a:r>
            <a:r>
              <a:rPr lang="en-US" sz="5400" dirty="0" smtClean="0">
                <a:solidFill>
                  <a:srgbClr val="00B0F0"/>
                </a:solidFill>
              </a:rPr>
              <a:t>olicy, Science, and Timing of the</a:t>
            </a:r>
            <a:br>
              <a:rPr lang="en-US" sz="5400" dirty="0" smtClean="0">
                <a:solidFill>
                  <a:srgbClr val="00B0F0"/>
                </a:solidFill>
              </a:rPr>
            </a:br>
            <a:r>
              <a:rPr lang="en-US" sz="5400" dirty="0" smtClean="0">
                <a:solidFill>
                  <a:srgbClr val="00B0F0"/>
                </a:solidFill>
              </a:rPr>
              <a:t>National Emissions Inventory</a:t>
            </a:r>
            <a:endParaRPr lang="en-US" sz="7200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901803"/>
            <a:ext cx="9144000" cy="22225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Marc Houyoux</a:t>
            </a:r>
          </a:p>
          <a:p>
            <a:r>
              <a:rPr lang="en-US" dirty="0" smtClean="0"/>
              <a:t>2015 International Emissions Inventory Conference</a:t>
            </a:r>
          </a:p>
          <a:p>
            <a:r>
              <a:rPr lang="en-US" dirty="0" smtClean="0"/>
              <a:t>San Diego, California</a:t>
            </a:r>
          </a:p>
          <a:p>
            <a:r>
              <a:rPr lang="en-US" dirty="0" smtClean="0"/>
              <a:t>April 13-16, 2015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3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Wildfires – 2014 Real </a:t>
            </a:r>
            <a:r>
              <a:rPr lang="en-US" dirty="0"/>
              <a:t>W</a:t>
            </a:r>
            <a:r>
              <a:rPr lang="en-US" dirty="0" smtClean="0"/>
              <a:t>orld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10</a:t>
            </a:fld>
            <a:endParaRPr lang="en-US" dirty="0"/>
          </a:p>
        </p:txBody>
      </p:sp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7062"/>
            <a:ext cx="5631142" cy="4351338"/>
          </a:xfrm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622237"/>
              </p:ext>
            </p:extLst>
          </p:nvPr>
        </p:nvGraphicFramePr>
        <p:xfrm>
          <a:off x="6934200" y="1905000"/>
          <a:ext cx="4572000" cy="21336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</a:tblGrid>
              <a:tr h="411480">
                <a:tc>
                  <a:txBody>
                    <a:bodyPr/>
                    <a:lstStyle/>
                    <a:p>
                      <a:r>
                        <a:rPr lang="en-US" sz="2800" u="sng" dirty="0"/>
                        <a:t>Year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u="sng" dirty="0"/>
                        <a:t>Fires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u="sng" dirty="0"/>
                        <a:t>Acres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2014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63,312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3,595,613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2800"/>
                        <a:t>2013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47,579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4,319,546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2800"/>
                        <a:t>2012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67,774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9,326,238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2011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74,126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8,711,367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7162800" y="42672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  <a:r>
              <a:rPr lang="en-US" dirty="0"/>
              <a:t>: NIFC, http://www.nifc.gov/fireInfo/fireInfo_stats_totalFires.html </a:t>
            </a:r>
          </a:p>
        </p:txBody>
      </p:sp>
    </p:spTree>
    <p:extLst>
      <p:ext uri="{BB962C8B-B14F-4D97-AF65-F5344CB8AC3E}">
        <p14:creationId xmlns:p14="http://schemas.microsoft.com/office/powerpoint/2010/main" val="402940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Oil and Gas </a:t>
            </a:r>
            <a:r>
              <a:rPr lang="en-US" smtClean="0"/>
              <a:t>– </a:t>
            </a:r>
            <a:r>
              <a:rPr lang="en-US" smtClean="0"/>
              <a:t>2011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" y="1843088"/>
            <a:ext cx="6934200" cy="420674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66950" y="3076574"/>
            <a:ext cx="3017044" cy="4667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67658" y="4317167"/>
            <a:ext cx="2710593" cy="2925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/>
          <p:cNvSpPr/>
          <p:nvPr/>
        </p:nvSpPr>
        <p:spPr>
          <a:xfrm>
            <a:off x="6978316" y="1524000"/>
            <a:ext cx="1379621" cy="48126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c 13"/>
          <p:cNvSpPr/>
          <p:nvPr/>
        </p:nvSpPr>
        <p:spPr>
          <a:xfrm rot="6773330">
            <a:off x="6472261" y="2823043"/>
            <a:ext cx="1183327" cy="2379287"/>
          </a:xfrm>
          <a:prstGeom prst="arc">
            <a:avLst>
              <a:gd name="adj1" fmla="val 17547855"/>
              <a:gd name="adj2" fmla="val 0"/>
            </a:avLst>
          </a:prstGeom>
          <a:ln w="117475">
            <a:solidFill>
              <a:schemeClr val="accent3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796465" y="1973180"/>
            <a:ext cx="297549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2008 to 2011 </a:t>
            </a:r>
          </a:p>
          <a:p>
            <a:endParaRPr lang="en-US" sz="3200" dirty="0"/>
          </a:p>
          <a:p>
            <a:r>
              <a:rPr lang="en-US" sz="3200" dirty="0" smtClean="0"/>
              <a:t>Gas Production: </a:t>
            </a:r>
            <a:br>
              <a:rPr lang="en-US" sz="3200" dirty="0" smtClean="0"/>
            </a:br>
            <a:r>
              <a:rPr lang="en-US" sz="3200" dirty="0" smtClean="0"/>
              <a:t>up 14%</a:t>
            </a:r>
          </a:p>
          <a:p>
            <a:endParaRPr lang="en-US" sz="3200" dirty="0" smtClean="0"/>
          </a:p>
          <a:p>
            <a:r>
              <a:rPr lang="en-US" sz="3200" dirty="0" smtClean="0"/>
              <a:t>Oil Production: </a:t>
            </a:r>
            <a:br>
              <a:rPr lang="en-US" sz="3200" dirty="0" smtClean="0"/>
            </a:br>
            <a:r>
              <a:rPr lang="en-US" sz="3200" dirty="0" smtClean="0"/>
              <a:t>up 15%</a:t>
            </a:r>
          </a:p>
          <a:p>
            <a:endParaRPr lang="en-US" sz="3200" dirty="0"/>
          </a:p>
        </p:txBody>
      </p:sp>
      <p:sp>
        <p:nvSpPr>
          <p:cNvPr id="17" name="Arc 16"/>
          <p:cNvSpPr/>
          <p:nvPr/>
        </p:nvSpPr>
        <p:spPr>
          <a:xfrm rot="6773330">
            <a:off x="6496321" y="1323106"/>
            <a:ext cx="1183327" cy="2379287"/>
          </a:xfrm>
          <a:prstGeom prst="arc">
            <a:avLst>
              <a:gd name="adj1" fmla="val 17547855"/>
              <a:gd name="adj2" fmla="val 0"/>
            </a:avLst>
          </a:prstGeom>
          <a:ln w="117475">
            <a:solidFill>
              <a:schemeClr val="accent3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259053" y="5630779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Graphic: </a:t>
            </a:r>
            <a:r>
              <a:rPr lang="it-IT" dirty="0" smtClean="0"/>
              <a:t>Aguilera and Radetzki, </a:t>
            </a:r>
            <a:r>
              <a:rPr lang="en-US" dirty="0" smtClean="0"/>
              <a:t>Oil and Gas Journal, December 2013</a:t>
            </a:r>
            <a:r>
              <a:rPr lang="en-US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61252" y="5868063"/>
            <a:ext cx="2138901" cy="1510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6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158" y="316998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Oil and Gas – NEI 2008 to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3770"/>
            <a:ext cx="10515600" cy="4542020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28346" y="1491916"/>
            <a:ext cx="3624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NOx (million tons/year)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2869172"/>
              </p:ext>
            </p:extLst>
          </p:nvPr>
        </p:nvGraphicFramePr>
        <p:xfrm>
          <a:off x="4750220" y="1981451"/>
          <a:ext cx="4666496" cy="4226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535651" y="1532021"/>
            <a:ext cx="3636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VOC (million tons/year)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 useBgFill="1">
        <p:nvSpPr>
          <p:cNvPr id="9" name="TextBox 8"/>
          <p:cNvSpPr txBox="1"/>
          <p:nvPr/>
        </p:nvSpPr>
        <p:spPr>
          <a:xfrm>
            <a:off x="8775032" y="1989221"/>
            <a:ext cx="3416968" cy="452431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Oil and Gas: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NOx increased 64%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VOC increased 62%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Partly due to improved characterization of emissions in the 2011 NEI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4192184"/>
              </p:ext>
            </p:extLst>
          </p:nvPr>
        </p:nvGraphicFramePr>
        <p:xfrm>
          <a:off x="272955" y="2026041"/>
          <a:ext cx="4722126" cy="4702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Oval 15"/>
          <p:cNvSpPr/>
          <p:nvPr/>
        </p:nvSpPr>
        <p:spPr>
          <a:xfrm>
            <a:off x="5531174" y="2037350"/>
            <a:ext cx="2215487" cy="818147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06774" y="1965161"/>
            <a:ext cx="2215487" cy="818147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0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Oil and Gas – NEI </a:t>
            </a:r>
            <a:r>
              <a:rPr lang="en-US" dirty="0" smtClean="0"/>
              <a:t>2011 v2 by county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13</a:t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2478506"/>
            <a:ext cx="5749188" cy="3328736"/>
          </a:xfrm>
          <a:prstGeom prst="rect">
            <a:avLst/>
          </a:prstGeo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144" y="2486526"/>
            <a:ext cx="5765803" cy="3338355"/>
          </a:xfrm>
          <a:prstGeom prst="rect">
            <a:avLst/>
          </a:prstGeom>
        </p:spPr>
      </p:pic>
      <p:sp useBgFill="1">
        <p:nvSpPr>
          <p:cNvPr id="7" name="TextBox 6"/>
          <p:cNvSpPr txBox="1"/>
          <p:nvPr/>
        </p:nvSpPr>
        <p:spPr>
          <a:xfrm>
            <a:off x="176464" y="1812758"/>
            <a:ext cx="11710736" cy="80210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en-US" sz="3200" dirty="0" smtClean="0"/>
              <a:t>	     NOx (tons/year)				VOC (tons/year)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104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&amp; Gas – </a:t>
            </a:r>
            <a:r>
              <a:rPr lang="en-US" dirty="0" smtClean="0"/>
              <a:t>2013 </a:t>
            </a:r>
            <a:r>
              <a:rPr lang="en-US" dirty="0" smtClean="0"/>
              <a:t>Real World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" y="1843088"/>
            <a:ext cx="6934200" cy="42067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66950" y="3076574"/>
            <a:ext cx="3017044" cy="4667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67658" y="4317167"/>
            <a:ext cx="2710593" cy="2925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6773330">
            <a:off x="7322493" y="2101148"/>
            <a:ext cx="1183327" cy="2379287"/>
          </a:xfrm>
          <a:prstGeom prst="arc">
            <a:avLst>
              <a:gd name="adj1" fmla="val 18752139"/>
              <a:gd name="adj2" fmla="val 0"/>
            </a:avLst>
          </a:prstGeom>
          <a:ln w="117475">
            <a:solidFill>
              <a:schemeClr val="accent3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93768" y="1524001"/>
            <a:ext cx="362765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u="sng" dirty="0" smtClean="0"/>
              <a:t>2011 to 2013</a:t>
            </a:r>
          </a:p>
          <a:p>
            <a:endParaRPr lang="en-US" sz="3200" dirty="0" smtClean="0"/>
          </a:p>
          <a:p>
            <a:r>
              <a:rPr lang="en-US" sz="3200" dirty="0" smtClean="0"/>
              <a:t>Gas Production:</a:t>
            </a:r>
            <a:br>
              <a:rPr lang="en-US" sz="3200" dirty="0" smtClean="0"/>
            </a:br>
            <a:r>
              <a:rPr lang="en-US" sz="3200" dirty="0" smtClean="0"/>
              <a:t>Up 12%</a:t>
            </a:r>
          </a:p>
          <a:p>
            <a:endParaRPr lang="en-US" sz="3200" dirty="0"/>
          </a:p>
          <a:p>
            <a:r>
              <a:rPr lang="en-US" sz="3200" dirty="0" smtClean="0"/>
              <a:t>Oil Production: </a:t>
            </a:r>
            <a:br>
              <a:rPr lang="en-US" sz="3200" dirty="0" smtClean="0"/>
            </a:br>
            <a:r>
              <a:rPr lang="en-US" sz="3200" dirty="0" smtClean="0"/>
              <a:t>Up 42%</a:t>
            </a:r>
          </a:p>
          <a:p>
            <a:endParaRPr lang="en-US" sz="3200" dirty="0"/>
          </a:p>
        </p:txBody>
      </p:sp>
      <p:sp>
        <p:nvSpPr>
          <p:cNvPr id="10" name="Arc 9"/>
          <p:cNvSpPr/>
          <p:nvPr/>
        </p:nvSpPr>
        <p:spPr>
          <a:xfrm rot="6773330">
            <a:off x="7250302" y="986222"/>
            <a:ext cx="1183327" cy="2379287"/>
          </a:xfrm>
          <a:prstGeom prst="arc">
            <a:avLst>
              <a:gd name="adj1" fmla="val 18345149"/>
              <a:gd name="adj2" fmla="val 0"/>
            </a:avLst>
          </a:prstGeom>
          <a:ln w="117475">
            <a:solidFill>
              <a:schemeClr val="accent3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061158" y="5390147"/>
            <a:ext cx="3826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Graphic: </a:t>
            </a:r>
            <a:r>
              <a:rPr lang="it-IT" dirty="0" smtClean="0"/>
              <a:t>Aguilera and Radetzki, </a:t>
            </a:r>
            <a:r>
              <a:rPr lang="en-US" dirty="0" smtClean="0"/>
              <a:t>Oil and Gas Journal, December 2013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36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Care About 2011?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575175"/>
          </a:xfrm>
        </p:spPr>
        <p:txBody>
          <a:bodyPr>
            <a:normAutofit/>
          </a:bodyPr>
          <a:lstStyle/>
          <a:p>
            <a:r>
              <a:rPr lang="en-US" dirty="0" smtClean="0"/>
              <a:t>For </a:t>
            </a:r>
            <a:r>
              <a:rPr lang="en-US" dirty="0" smtClean="0"/>
              <a:t>policy purposes, the </a:t>
            </a:r>
            <a:r>
              <a:rPr lang="en-US" dirty="0" smtClean="0"/>
              <a:t>NAAQS process needs </a:t>
            </a:r>
            <a:r>
              <a:rPr lang="en-US" dirty="0" smtClean="0"/>
              <a:t>(and the CAA requires) a reference </a:t>
            </a:r>
            <a:r>
              <a:rPr lang="en-US" dirty="0" smtClean="0"/>
              <a:t>point</a:t>
            </a:r>
          </a:p>
          <a:p>
            <a:pPr lvl="1"/>
            <a:r>
              <a:rPr lang="en-US" dirty="0" smtClean="0"/>
              <a:t>Nonattainment designations</a:t>
            </a:r>
          </a:p>
          <a:p>
            <a:pPr lvl="1"/>
            <a:r>
              <a:rPr lang="en-US" dirty="0" smtClean="0"/>
              <a:t>Subsequent </a:t>
            </a:r>
            <a:r>
              <a:rPr lang="en-US" dirty="0"/>
              <a:t>state implementation </a:t>
            </a:r>
            <a:r>
              <a:rPr lang="en-US" dirty="0" smtClean="0"/>
              <a:t>plan development (including air quality modeling)</a:t>
            </a:r>
          </a:p>
          <a:p>
            <a:pPr lvl="1"/>
            <a:r>
              <a:rPr lang="en-US" dirty="0" smtClean="0"/>
              <a:t>Track progress in reducing emissions over time</a:t>
            </a:r>
          </a:p>
          <a:p>
            <a:pPr lvl="1"/>
            <a:r>
              <a:rPr lang="en-US" dirty="0" smtClean="0"/>
              <a:t>Allow the time needed for the regulatory process to work with participation from many groups</a:t>
            </a:r>
            <a:endParaRPr lang="en-US" dirty="0" smtClean="0"/>
          </a:p>
          <a:p>
            <a:r>
              <a:rPr lang="en-US" dirty="0" smtClean="0"/>
              <a:t>For science purposes, research takes time and researchers cannot constantly adjust to a new </a:t>
            </a:r>
            <a:r>
              <a:rPr lang="en-US" dirty="0" smtClean="0"/>
              <a:t>inventory year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2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Care About Current and Consistent Inventories?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989221"/>
            <a:ext cx="10233800" cy="4187742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To </a:t>
            </a:r>
            <a:r>
              <a:rPr lang="en-US" sz="3200" dirty="0"/>
              <a:t>inform the public, old inventories have many flaws</a:t>
            </a:r>
          </a:p>
          <a:p>
            <a:pPr lvl="1"/>
            <a:r>
              <a:rPr lang="en-US" sz="2800" dirty="0"/>
              <a:t>Do not reflect reductions from new regulation</a:t>
            </a:r>
          </a:p>
          <a:p>
            <a:pPr lvl="1"/>
            <a:r>
              <a:rPr lang="en-US" sz="2800" dirty="0"/>
              <a:t>Do not reflect reductions or increases from production changes </a:t>
            </a:r>
          </a:p>
          <a:p>
            <a:pPr lvl="1"/>
            <a:r>
              <a:rPr lang="en-US" sz="2800" dirty="0"/>
              <a:t>Do not </a:t>
            </a:r>
            <a:r>
              <a:rPr lang="en-US" sz="2800"/>
              <a:t>reflect </a:t>
            </a:r>
            <a:r>
              <a:rPr lang="en-US" sz="2800" smtClean="0"/>
              <a:t>new underlying </a:t>
            </a:r>
            <a:r>
              <a:rPr lang="en-US" sz="2800" dirty="0"/>
              <a:t>information (e.g., emissions tests</a:t>
            </a:r>
            <a:r>
              <a:rPr lang="en-US" sz="2800" dirty="0" smtClean="0"/>
              <a:t>)</a:t>
            </a:r>
          </a:p>
          <a:p>
            <a:pPr lvl="1"/>
            <a:r>
              <a:rPr lang="en-US" sz="2800" dirty="0" smtClean="0"/>
              <a:t>Public expects up to minute information</a:t>
            </a:r>
            <a:endParaRPr lang="en-US" sz="2800" dirty="0"/>
          </a:p>
          <a:p>
            <a:pPr>
              <a:spcBef>
                <a:spcPts val="1800"/>
              </a:spcBef>
            </a:pPr>
            <a:r>
              <a:rPr lang="en-US" sz="3200" dirty="0" smtClean="0"/>
              <a:t>Inconsistent inventories </a:t>
            </a:r>
            <a:r>
              <a:rPr lang="en-US" sz="3200" dirty="0"/>
              <a:t>confuse and </a:t>
            </a:r>
            <a:r>
              <a:rPr lang="en-US" sz="3200" dirty="0" smtClean="0"/>
              <a:t>can undermine </a:t>
            </a:r>
            <a:r>
              <a:rPr lang="en-US" sz="3200" dirty="0"/>
              <a:t>trust</a:t>
            </a:r>
          </a:p>
          <a:p>
            <a:pPr lvl="1"/>
            <a:r>
              <a:rPr lang="en-US" sz="2800" dirty="0" smtClean="0"/>
              <a:t>Don’t the regulators </a:t>
            </a:r>
            <a:r>
              <a:rPr lang="en-US" sz="2800" i="1" dirty="0" smtClean="0"/>
              <a:t>know</a:t>
            </a:r>
            <a:r>
              <a:rPr lang="en-US" sz="2800" dirty="0" smtClean="0"/>
              <a:t> the amount of emissions?</a:t>
            </a:r>
          </a:p>
          <a:p>
            <a:pPr lvl="1"/>
            <a:r>
              <a:rPr lang="en-US" sz="2800" dirty="0" smtClean="0"/>
              <a:t>Aren’t all emissions </a:t>
            </a:r>
            <a:r>
              <a:rPr lang="en-US" sz="2800" i="1" dirty="0" smtClean="0"/>
              <a:t>always</a:t>
            </a:r>
            <a:r>
              <a:rPr lang="en-US" sz="2800" dirty="0" smtClean="0"/>
              <a:t> </a:t>
            </a:r>
            <a:r>
              <a:rPr lang="en-US" sz="2800" i="1" dirty="0" smtClean="0"/>
              <a:t>measured?</a:t>
            </a:r>
          </a:p>
          <a:p>
            <a:pPr>
              <a:spcBef>
                <a:spcPts val="1800"/>
              </a:spcBef>
            </a:pPr>
            <a:r>
              <a:rPr lang="en-US" sz="3200" dirty="0" smtClean="0"/>
              <a:t>Point </a:t>
            </a:r>
            <a:r>
              <a:rPr lang="en-US" sz="3200" dirty="0"/>
              <a:t>source inventories are well suited for </a:t>
            </a:r>
            <a:r>
              <a:rPr lang="en-US" sz="3200" dirty="0" smtClean="0"/>
              <a:t>more current public information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9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E-Enterprise and Air Emissions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E-Enterprise for the Environment is </a:t>
            </a:r>
            <a:r>
              <a:rPr lang="en-US" dirty="0" smtClean="0"/>
              <a:t>jointly governed by </a:t>
            </a:r>
            <a:r>
              <a:rPr lang="en-US" dirty="0"/>
              <a:t>states </a:t>
            </a:r>
            <a:r>
              <a:rPr lang="en-US" dirty="0" smtClean="0"/>
              <a:t>and the </a:t>
            </a:r>
            <a:r>
              <a:rPr lang="en-US" dirty="0"/>
              <a:t>EPA to collaboratively modernize </a:t>
            </a:r>
            <a:r>
              <a:rPr lang="en-US" dirty="0" smtClean="0"/>
              <a:t>EPA business </a:t>
            </a:r>
            <a:r>
              <a:rPr lang="en-US" dirty="0"/>
              <a:t>processes </a:t>
            </a:r>
            <a:endParaRPr lang="en-US" dirty="0" smtClean="0"/>
          </a:p>
          <a:p>
            <a:pPr lvl="1"/>
            <a:r>
              <a:rPr lang="en-US" dirty="0" smtClean="0"/>
              <a:t>To improve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environmental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results</a:t>
            </a:r>
          </a:p>
          <a:p>
            <a:pPr lvl="1"/>
            <a:r>
              <a:rPr lang="en-US" dirty="0" smtClean="0"/>
              <a:t>To enhance </a:t>
            </a:r>
            <a:r>
              <a:rPr lang="en-US" dirty="0"/>
              <a:t>services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to the regulated community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public </a:t>
            </a:r>
            <a:r>
              <a:rPr lang="en-US" dirty="0"/>
              <a:t>by making government more efficient and </a:t>
            </a:r>
            <a:r>
              <a:rPr lang="en-US" dirty="0" smtClean="0"/>
              <a:t>effective</a:t>
            </a:r>
            <a:endParaRPr lang="en-US" dirty="0"/>
          </a:p>
          <a:p>
            <a:pPr lvl="0"/>
            <a:r>
              <a:rPr lang="en-US" dirty="0" smtClean="0"/>
              <a:t>A “Combined </a:t>
            </a:r>
            <a:r>
              <a:rPr lang="en-US" dirty="0"/>
              <a:t>A</a:t>
            </a:r>
            <a:r>
              <a:rPr lang="en-US" dirty="0" smtClean="0"/>
              <a:t>ir Emissions” </a:t>
            </a:r>
            <a:r>
              <a:rPr lang="en-US" dirty="0"/>
              <a:t>project </a:t>
            </a:r>
            <a:r>
              <a:rPr lang="en-US" dirty="0" smtClean="0"/>
              <a:t>has arisen from two similar proposals in the spring of 2014, made by </a:t>
            </a:r>
            <a:r>
              <a:rPr lang="en-US" dirty="0"/>
              <a:t>Arizona </a:t>
            </a:r>
            <a:r>
              <a:rPr lang="en-US" dirty="0" smtClean="0"/>
              <a:t>and the EPA</a:t>
            </a:r>
          </a:p>
          <a:p>
            <a:r>
              <a:rPr lang="en-US" dirty="0"/>
              <a:t>In summer 2014, the E-Enterprise Leadership Council </a:t>
            </a:r>
            <a:r>
              <a:rPr lang="en-US" dirty="0" smtClean="0"/>
              <a:t>(senior </a:t>
            </a:r>
            <a:r>
              <a:rPr lang="en-US" dirty="0"/>
              <a:t>level state and </a:t>
            </a:r>
            <a:r>
              <a:rPr lang="en-US" dirty="0" smtClean="0"/>
              <a:t>EPA members) </a:t>
            </a:r>
            <a:r>
              <a:rPr lang="en-US" dirty="0"/>
              <a:t>selected five project for scoping and return-on-investment (ROI) </a:t>
            </a:r>
            <a:r>
              <a:rPr lang="en-US" dirty="0" smtClean="0"/>
              <a:t>analyses</a:t>
            </a:r>
          </a:p>
          <a:p>
            <a:r>
              <a:rPr lang="en-US" dirty="0" smtClean="0"/>
              <a:t>Implementation depends on the results of the ROI and would include continued state-EPA collaboration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9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Emissions </a:t>
            </a:r>
            <a:r>
              <a:rPr lang="en-US" dirty="0" smtClean="0"/>
              <a:t>- Project </a:t>
            </a:r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Reduce industry burden</a:t>
            </a:r>
          </a:p>
          <a:p>
            <a:r>
              <a:rPr lang="en-US" sz="3200" dirty="0" smtClean="0"/>
              <a:t>Improve </a:t>
            </a:r>
            <a:r>
              <a:rPr lang="en-US" sz="3200" dirty="0"/>
              <a:t>timeliness and transparency of data</a:t>
            </a:r>
          </a:p>
          <a:p>
            <a:r>
              <a:rPr lang="en-US" sz="3200" dirty="0" smtClean="0"/>
              <a:t>Create </a:t>
            </a:r>
            <a:r>
              <a:rPr lang="en-US" sz="3200" dirty="0"/>
              <a:t>consistent information across air emissions </a:t>
            </a:r>
            <a:r>
              <a:rPr lang="en-US" sz="3200" dirty="0" smtClean="0"/>
              <a:t>programs</a:t>
            </a:r>
          </a:p>
          <a:p>
            <a:r>
              <a:rPr lang="en-US" sz="3200" dirty="0" smtClean="0"/>
              <a:t>Improve data quality</a:t>
            </a:r>
            <a:endParaRPr lang="en-US" sz="3200" dirty="0"/>
          </a:p>
          <a:p>
            <a:r>
              <a:rPr lang="en-US" sz="3200" dirty="0"/>
              <a:t>Make data more accessible and </a:t>
            </a:r>
            <a:r>
              <a:rPr lang="en-US" sz="3200" dirty="0" smtClean="0"/>
              <a:t>useable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6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E-Enterprise Air Emissions Focuses on Point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684421"/>
            <a:ext cx="10233800" cy="4492542"/>
          </a:xfrm>
        </p:spPr>
        <p:txBody>
          <a:bodyPr>
            <a:normAutofit/>
          </a:bodyPr>
          <a:lstStyle/>
          <a:p>
            <a:r>
              <a:rPr lang="en-US" dirty="0" smtClean="0"/>
              <a:t>Focuses on four </a:t>
            </a:r>
            <a:r>
              <a:rPr lang="en-US" dirty="0" smtClean="0"/>
              <a:t>major air reporting </a:t>
            </a:r>
            <a:r>
              <a:rPr lang="en-US" dirty="0" smtClean="0"/>
              <a:t>programs (different policies &amp; science)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22363" y="2535884"/>
            <a:ext cx="2166425" cy="1083212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Toxics Release Inventory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584917" y="2533540"/>
            <a:ext cx="2154701" cy="1083212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Greenhouse Gas Reporting Program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5847471" y="2531195"/>
            <a:ext cx="2494671" cy="1083212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Compliance and Emissions Data</a:t>
            </a:r>
            <a:br>
              <a:rPr lang="en-US" sz="2000" dirty="0" smtClean="0"/>
            </a:br>
            <a:r>
              <a:rPr lang="en-US" sz="2000" dirty="0" smtClean="0"/>
              <a:t>Reporting Interface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8435928" y="2531196"/>
            <a:ext cx="2154701" cy="1083212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National Emissions Inventory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308297" y="4048163"/>
            <a:ext cx="22789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 smtClean="0"/>
              <a:t>Air Toxics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 smtClean="0"/>
              <a:t>Emissions to all media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 smtClean="0"/>
              <a:t>Many industries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 smtClean="0"/>
              <a:t>“Best” methods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 smtClean="0"/>
              <a:t>Direct facility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 smtClean="0"/>
              <a:t>Mature program 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697461" y="4048163"/>
            <a:ext cx="22789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 smtClean="0"/>
              <a:t>Greenhouse Gases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 smtClean="0"/>
              <a:t>Specific industries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 smtClean="0"/>
              <a:t>Prescriptive methods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 smtClean="0"/>
              <a:t>Direct facility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 smtClean="0"/>
              <a:t>Young program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988150" y="4048163"/>
            <a:ext cx="22789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 smtClean="0"/>
              <a:t>Largely air toxics focused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/>
              <a:t>CAA Part 60 and 63 </a:t>
            </a:r>
            <a:r>
              <a:rPr lang="en-US" sz="2000" dirty="0" smtClean="0"/>
              <a:t>compliance – many industries</a:t>
            </a:r>
            <a:endParaRPr lang="en-US" sz="2000" dirty="0"/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 smtClean="0"/>
              <a:t>Stack test data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 smtClean="0"/>
              <a:t>Direct facility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 smtClean="0"/>
              <a:t>New approach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8461720" y="3903785"/>
            <a:ext cx="22789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 smtClean="0"/>
              <a:t>Criteria pollutants and air toxics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 smtClean="0"/>
              <a:t>Facilities report to S/L/T air agencies who report to the EPA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 smtClean="0"/>
              <a:t>“Best” methods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 smtClean="0"/>
              <a:t>Evolving program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68275" indent="-168275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434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Inventory Origins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79159"/>
              </p:ext>
            </p:extLst>
          </p:nvPr>
        </p:nvGraphicFramePr>
        <p:xfrm>
          <a:off x="1480349" y="1539606"/>
          <a:ext cx="9251821" cy="3786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901" y="2814974"/>
            <a:ext cx="405431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4950" indent="-234950">
              <a:buFont typeface="Arial" panose="020B0604020202020204" pitchFamily="34" charset="0"/>
              <a:buChar char="•"/>
            </a:pPr>
            <a:r>
              <a:rPr lang="en-US" sz="2800" dirty="0" smtClean="0"/>
              <a:t>Clean Air Act (CAA)</a:t>
            </a:r>
          </a:p>
          <a:p>
            <a:pPr marL="234950" indent="-234950">
              <a:buFont typeface="Arial" panose="020B0604020202020204" pitchFamily="34" charset="0"/>
              <a:buChar char="•"/>
            </a:pPr>
            <a:r>
              <a:rPr lang="en-US" sz="2800" dirty="0" smtClean="0"/>
              <a:t>National Ambient Air</a:t>
            </a:r>
            <a:br>
              <a:rPr lang="en-US" sz="2800" dirty="0" smtClean="0"/>
            </a:br>
            <a:r>
              <a:rPr lang="en-US" sz="2800" dirty="0" smtClean="0"/>
              <a:t>Quality Standards</a:t>
            </a:r>
          </a:p>
          <a:p>
            <a:pPr marL="234950" indent="-234950">
              <a:buFont typeface="Arial" panose="020B0604020202020204" pitchFamily="34" charset="0"/>
              <a:buChar char="•"/>
            </a:pPr>
            <a:r>
              <a:rPr lang="en-US" sz="2800" dirty="0" smtClean="0"/>
              <a:t>Air toxics</a:t>
            </a:r>
          </a:p>
          <a:p>
            <a:pPr marL="234950" indent="-234950">
              <a:buFont typeface="Arial" panose="020B0604020202020204" pitchFamily="34" charset="0"/>
              <a:buChar char="•"/>
            </a:pPr>
            <a:r>
              <a:rPr lang="en-US" sz="2800" dirty="0" smtClean="0"/>
              <a:t>For regulation and</a:t>
            </a:r>
            <a:br>
              <a:rPr lang="en-US" sz="2800" dirty="0" smtClean="0"/>
            </a:br>
            <a:r>
              <a:rPr lang="en-US" sz="2800" dirty="0" smtClean="0"/>
              <a:t>decision making</a:t>
            </a:r>
          </a:p>
          <a:p>
            <a:pPr marL="234950" indent="-234950">
              <a:buFont typeface="Arial" panose="020B0604020202020204" pitchFamily="34" charset="0"/>
              <a:buChar char="•"/>
            </a:pPr>
            <a:r>
              <a:rPr lang="en-US" sz="2800" dirty="0" smtClean="0"/>
              <a:t>As an input for </a:t>
            </a:r>
            <a:r>
              <a:rPr lang="en-US" sz="2800" dirty="0" smtClean="0"/>
              <a:t>modeling</a:t>
            </a:r>
          </a:p>
          <a:p>
            <a:pPr marL="234950" indent="-234950">
              <a:buFont typeface="Arial" panose="020B0604020202020204" pitchFamily="34" charset="0"/>
              <a:buChar char="•"/>
            </a:pPr>
            <a:r>
              <a:rPr lang="en-US" sz="2800" dirty="0" smtClean="0"/>
              <a:t>To inform the public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149408" y="3110834"/>
            <a:ext cx="405431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34950" indent="-234950">
              <a:buFont typeface="Arial" panose="020B0604020202020204" pitchFamily="34" charset="0"/>
              <a:buChar char="•"/>
            </a:pPr>
            <a:r>
              <a:rPr lang="en-US" sz="2800" dirty="0" smtClean="0"/>
              <a:t>For research </a:t>
            </a:r>
            <a:r>
              <a:rPr lang="en-US" sz="2800" dirty="0"/>
              <a:t>s</a:t>
            </a:r>
            <a:r>
              <a:rPr lang="en-US" sz="2800" dirty="0" smtClean="0"/>
              <a:t>ake</a:t>
            </a:r>
          </a:p>
          <a:p>
            <a:pPr marL="234950" indent="-234950">
              <a:buFont typeface="Arial" panose="020B0604020202020204" pitchFamily="34" charset="0"/>
              <a:buChar char="•"/>
            </a:pPr>
            <a:r>
              <a:rPr lang="en-US" sz="2800" dirty="0" smtClean="0"/>
              <a:t>Desire to understand</a:t>
            </a:r>
            <a:br>
              <a:rPr lang="en-US" sz="2800" dirty="0" smtClean="0"/>
            </a:br>
            <a:r>
              <a:rPr lang="en-US" sz="2800" dirty="0" smtClean="0"/>
              <a:t>the environment</a:t>
            </a:r>
          </a:p>
          <a:p>
            <a:pPr marL="234950" indent="-234950">
              <a:buFont typeface="Arial" panose="020B0604020202020204" pitchFamily="34" charset="0"/>
              <a:buChar char="•"/>
            </a:pPr>
            <a:r>
              <a:rPr lang="en-US" sz="2800" dirty="0" smtClean="0"/>
              <a:t>As an input for </a:t>
            </a:r>
            <a:r>
              <a:rPr lang="en-US" sz="2800" dirty="0" smtClean="0"/>
              <a:t>modeling</a:t>
            </a:r>
          </a:p>
          <a:p>
            <a:pPr marL="234950" indent="-234950">
              <a:buFont typeface="Arial" panose="020B0604020202020204" pitchFamily="34" charset="0"/>
              <a:buChar char="•"/>
            </a:pPr>
            <a:r>
              <a:rPr lang="en-US" sz="2800" dirty="0" smtClean="0"/>
              <a:t>To inform the public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208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Air Emissions -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745415"/>
            <a:ext cx="10494484" cy="4687470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 smtClean="0"/>
              <a:t>Team with members from state and local agencies, ECOS, EPA from all four reporting programs, and others at the EPA</a:t>
            </a:r>
          </a:p>
          <a:p>
            <a:r>
              <a:rPr lang="en-US" sz="2600" dirty="0" smtClean="0"/>
              <a:t>Starting fall 2014, </a:t>
            </a:r>
            <a:r>
              <a:rPr lang="en-US" sz="2600" dirty="0"/>
              <a:t>d</a:t>
            </a:r>
            <a:r>
              <a:rPr lang="en-US" sz="2600" dirty="0" smtClean="0"/>
              <a:t>eveloped </a:t>
            </a:r>
            <a:r>
              <a:rPr lang="en-US" sz="2600" dirty="0"/>
              <a:t>a team charter, problem statement, and defined the scope of the project</a:t>
            </a:r>
          </a:p>
          <a:p>
            <a:r>
              <a:rPr lang="en-US" sz="2600" dirty="0"/>
              <a:t>Developed detailed information on the “As Is” or baseline case</a:t>
            </a:r>
          </a:p>
          <a:p>
            <a:pPr lvl="1"/>
            <a:r>
              <a:rPr lang="en-US" sz="2600" dirty="0"/>
              <a:t>Key variables are program costs, reporting facility burden, and time to access collected data </a:t>
            </a:r>
          </a:p>
          <a:p>
            <a:r>
              <a:rPr lang="en-US" sz="2600" dirty="0"/>
              <a:t>Developed detailed “value stream maps” (VSMs) for the four </a:t>
            </a:r>
            <a:r>
              <a:rPr lang="en-US" sz="2600" dirty="0" smtClean="0"/>
              <a:t>programs + the state NEI</a:t>
            </a:r>
          </a:p>
          <a:p>
            <a:pPr lvl="1"/>
            <a:r>
              <a:rPr lang="en-US" sz="2200" dirty="0" smtClean="0"/>
              <a:t>A flow chart that shows connections of value-added steps and timing</a:t>
            </a:r>
            <a:endParaRPr lang="en-US" sz="2200" dirty="0"/>
          </a:p>
          <a:p>
            <a:r>
              <a:rPr lang="en-US" sz="2600" dirty="0"/>
              <a:t>Held a 3-day in person </a:t>
            </a:r>
            <a:r>
              <a:rPr lang="en-US" sz="2600" dirty="0" smtClean="0"/>
              <a:t>“lean” facilitated </a:t>
            </a:r>
            <a:r>
              <a:rPr lang="en-US" sz="2600" dirty="0" smtClean="0"/>
              <a:t>event (February </a:t>
            </a:r>
            <a:r>
              <a:rPr lang="en-US" sz="2600" dirty="0"/>
              <a:t>10-12), </a:t>
            </a:r>
            <a:r>
              <a:rPr lang="en-US" sz="2600" dirty="0" smtClean="0"/>
              <a:t>which identified a “To </a:t>
            </a:r>
            <a:r>
              <a:rPr lang="en-US" sz="2600" dirty="0" smtClean="0"/>
              <a:t>Be” </a:t>
            </a:r>
            <a:r>
              <a:rPr lang="en-US" sz="2600" dirty="0" smtClean="0"/>
              <a:t>solution</a:t>
            </a:r>
          </a:p>
          <a:p>
            <a:pPr lvl="1"/>
            <a:r>
              <a:rPr lang="en-US" sz="2200" dirty="0" smtClean="0"/>
              <a:t>“Lean” is based on manufacturing concepts of identifying and eliminating inefficiencies</a:t>
            </a:r>
            <a:endParaRPr lang="en-US" sz="2200" dirty="0" smtClean="0"/>
          </a:p>
          <a:p>
            <a:r>
              <a:rPr lang="en-US" sz="2600" dirty="0" smtClean="0"/>
              <a:t>Involved </a:t>
            </a:r>
            <a:r>
              <a:rPr lang="en-US" sz="2600" dirty="0"/>
              <a:t>industry stakeholders through Fall 2014 meeting and </a:t>
            </a:r>
            <a:r>
              <a:rPr lang="en-US" sz="2600" dirty="0" smtClean="0"/>
              <a:t>lean </a:t>
            </a:r>
            <a:r>
              <a:rPr lang="en-US" sz="2600" dirty="0" smtClean="0"/>
              <a:t>event </a:t>
            </a:r>
            <a:r>
              <a:rPr lang="en-US" sz="2600" dirty="0" smtClean="0"/>
              <a:t>in February 2015</a:t>
            </a:r>
            <a:endParaRPr lang="en-US" sz="2600" dirty="0"/>
          </a:p>
          <a:p>
            <a:r>
              <a:rPr lang="en-US" sz="2600" dirty="0"/>
              <a:t>Currently clarifying </a:t>
            </a:r>
            <a:r>
              <a:rPr lang="en-US" sz="2600" dirty="0" smtClean="0"/>
              <a:t>the “To Be” </a:t>
            </a:r>
            <a:r>
              <a:rPr lang="en-US" sz="2600" dirty="0"/>
              <a:t>State and building ROI analysis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0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Air Emissions – “As Is” Value Stream  Maps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4" y="2233538"/>
            <a:ext cx="11957386" cy="317854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21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756611"/>
            <a:ext cx="10233800" cy="4420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Example of 2014 inventory year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0222" y="2866176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TRI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0598" y="3746950"/>
            <a:ext cx="1125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NEI - EPA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0972" y="4988512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Industry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6309" y="3337374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CEDRI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5359" y="4061274"/>
            <a:ext cx="1262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NEI - State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0596" y="4518474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GHGRP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383154" y="2296681"/>
            <a:ext cx="966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January</a:t>
            </a:r>
            <a:br>
              <a:rPr lang="en-US" b="1" dirty="0" smtClean="0"/>
            </a:br>
            <a:r>
              <a:rPr lang="en-US" b="1" dirty="0" smtClean="0"/>
              <a:t>2015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599888" y="2292671"/>
            <a:ext cx="640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July</a:t>
            </a:r>
            <a:br>
              <a:rPr lang="en-US" b="1" dirty="0" smtClean="0"/>
            </a:br>
            <a:r>
              <a:rPr lang="en-US" b="1" dirty="0" smtClean="0"/>
              <a:t>2015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890988" y="2316734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January</a:t>
            </a:r>
            <a:br>
              <a:rPr lang="en-US" b="1" dirty="0" smtClean="0"/>
            </a:br>
            <a:r>
              <a:rPr lang="en-US" b="1" dirty="0" smtClean="0"/>
              <a:t>2016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91146" y="5450305"/>
            <a:ext cx="11788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Prepare</a:t>
            </a:r>
          </a:p>
          <a:p>
            <a:pPr algn="ctr"/>
            <a:r>
              <a:rPr lang="en-US" b="1" dirty="0" smtClean="0"/>
              <a:t>Reporting</a:t>
            </a:r>
            <a:br>
              <a:rPr lang="en-US" b="1" dirty="0" smtClean="0"/>
            </a:br>
            <a:r>
              <a:rPr lang="en-US" b="1" dirty="0" smtClean="0"/>
              <a:t>Changes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363285" y="5482390"/>
            <a:ext cx="1449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Stakeholder</a:t>
            </a:r>
            <a:br>
              <a:rPr lang="en-US" b="1" dirty="0" smtClean="0"/>
            </a:br>
            <a:r>
              <a:rPr lang="en-US" b="1" dirty="0" smtClean="0"/>
              <a:t>Notification/</a:t>
            </a:r>
            <a:br>
              <a:rPr lang="en-US" b="1" dirty="0" smtClean="0"/>
            </a:br>
            <a:r>
              <a:rPr lang="en-US" b="1" dirty="0" smtClean="0"/>
              <a:t>Outreach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408748" y="2951752"/>
            <a:ext cx="312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QA, Release, and Revise Data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418141" y="3344783"/>
            <a:ext cx="1486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Release Data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464895" y="4547942"/>
            <a:ext cx="312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QA, Release, and Revise Data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469657" y="4993109"/>
            <a:ext cx="2562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Submit and Revise Data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910140" y="4989098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Compile Data</a:t>
            </a:r>
            <a:endParaRPr lang="en-US" b="1" dirty="0"/>
          </a:p>
        </p:txBody>
      </p:sp>
      <p:sp>
        <p:nvSpPr>
          <p:cNvPr id="24" name="Oval 23"/>
          <p:cNvSpPr/>
          <p:nvPr/>
        </p:nvSpPr>
        <p:spPr>
          <a:xfrm>
            <a:off x="4391526" y="3801985"/>
            <a:ext cx="3188369" cy="3368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461978" y="4182984"/>
            <a:ext cx="295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QA and Submit Data to EPA</a:t>
            </a:r>
            <a:endParaRPr lang="en-US" b="1" dirty="0"/>
          </a:p>
        </p:txBody>
      </p:sp>
      <p:sp>
        <p:nvSpPr>
          <p:cNvPr id="26" name="Oval 25"/>
          <p:cNvSpPr/>
          <p:nvPr/>
        </p:nvSpPr>
        <p:spPr>
          <a:xfrm>
            <a:off x="7515726" y="3641564"/>
            <a:ext cx="4676274" cy="7018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1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 animBg="1"/>
      <p:bldP spid="25" grpId="0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Inefficiencies to be Eliminated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2"/>
            <a:r>
              <a:rPr lang="en-US" sz="2800" dirty="0"/>
              <a:t>Duplicative </a:t>
            </a:r>
            <a:r>
              <a:rPr lang="en-US" sz="2800" dirty="0" smtClean="0"/>
              <a:t>and </a:t>
            </a:r>
            <a:r>
              <a:rPr lang="en-US" sz="2800" dirty="0"/>
              <a:t>inconsistent facility info / facility matching</a:t>
            </a:r>
          </a:p>
          <a:p>
            <a:pPr marL="228600" lvl="2"/>
            <a:r>
              <a:rPr lang="en-US" sz="2800" dirty="0"/>
              <a:t>Duplicative data entry </a:t>
            </a:r>
            <a:r>
              <a:rPr lang="en-US" sz="2800" dirty="0" smtClean="0"/>
              <a:t>and </a:t>
            </a:r>
            <a:r>
              <a:rPr lang="en-US" sz="2800" dirty="0"/>
              <a:t>revisions by facilities </a:t>
            </a:r>
            <a:r>
              <a:rPr lang="en-US" sz="2800" dirty="0" smtClean="0"/>
              <a:t>of </a:t>
            </a:r>
            <a:r>
              <a:rPr lang="en-US" sz="2800" dirty="0"/>
              <a:t>data </a:t>
            </a:r>
            <a:r>
              <a:rPr lang="en-US" sz="2800" dirty="0" smtClean="0"/>
              <a:t>elements that are included in several separate emissions programs</a:t>
            </a:r>
          </a:p>
          <a:p>
            <a:pPr marL="228600" lvl="2"/>
            <a:r>
              <a:rPr lang="en-US" sz="2800" dirty="0" smtClean="0"/>
              <a:t>Wait </a:t>
            </a:r>
            <a:r>
              <a:rPr lang="en-US" sz="2800" dirty="0"/>
              <a:t>time caused by current state/EPA NEI process</a:t>
            </a:r>
          </a:p>
          <a:p>
            <a:pPr marL="228600" lvl="2"/>
            <a:r>
              <a:rPr lang="en-US" sz="2800" dirty="0"/>
              <a:t>Some </a:t>
            </a:r>
            <a:r>
              <a:rPr lang="en-US" sz="2800" dirty="0" smtClean="0"/>
              <a:t>duplicative post-submission </a:t>
            </a:r>
            <a:r>
              <a:rPr lang="en-US" sz="2800" dirty="0"/>
              <a:t>QA by EPA and states</a:t>
            </a:r>
          </a:p>
          <a:p>
            <a:pPr marL="228600" lvl="2"/>
            <a:r>
              <a:rPr lang="en-US" sz="2800" dirty="0"/>
              <a:t>Inconsistent emissions data across programs and associated work (e.g. reconciliation)</a:t>
            </a:r>
          </a:p>
          <a:p>
            <a:pPr marL="228600" lvl="2"/>
            <a:r>
              <a:rPr lang="en-US" sz="2800" dirty="0"/>
              <a:t>NEI augmentation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9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Emissions </a:t>
            </a:r>
            <a:r>
              <a:rPr lang="en-US" dirty="0" smtClean="0"/>
              <a:t>– “To Be” Result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48871" y="2766582"/>
            <a:ext cx="4262717" cy="13984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Portal</a:t>
            </a:r>
          </a:p>
        </p:txBody>
      </p:sp>
      <p:sp>
        <p:nvSpPr>
          <p:cNvPr id="6" name="Rectangle 5"/>
          <p:cNvSpPr/>
          <p:nvPr/>
        </p:nvSpPr>
        <p:spPr>
          <a:xfrm>
            <a:off x="2120153" y="5356634"/>
            <a:ext cx="2057400" cy="104065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Shared Facility Attributes</a:t>
            </a:r>
          </a:p>
          <a:p>
            <a:pPr algn="ctr">
              <a:lnSpc>
                <a:spcPts val="22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System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36575" y="3212577"/>
            <a:ext cx="1583018" cy="71045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Emissions Entry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21500" y="1882812"/>
            <a:ext cx="2070100" cy="533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TRI Database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21500" y="2484194"/>
            <a:ext cx="2070100" cy="64919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>
              <a:lnSpc>
                <a:spcPts val="19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CEDRI, 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err="1" smtClean="0">
                <a:solidFill>
                  <a:srgbClr val="002060"/>
                </a:solidFill>
              </a:rPr>
              <a:t>Webfire</a:t>
            </a:r>
            <a:r>
              <a:rPr lang="en-US" sz="2400" dirty="0" smtClean="0">
                <a:solidFill>
                  <a:srgbClr val="002060"/>
                </a:solidFill>
              </a:rPr>
              <a:t>/EFs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21500" y="3209588"/>
            <a:ext cx="2070100" cy="533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NEI Database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21500" y="3819188"/>
            <a:ext cx="2070100" cy="533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>
              <a:lnSpc>
                <a:spcPts val="19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State Databases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21500" y="4428787"/>
            <a:ext cx="2070100" cy="63724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>
              <a:lnSpc>
                <a:spcPts val="1900"/>
              </a:lnSpc>
              <a:spcBef>
                <a:spcPts val="1800"/>
              </a:spcBef>
            </a:pPr>
            <a:r>
              <a:rPr lang="en-US" sz="2400" dirty="0" smtClean="0">
                <a:solidFill>
                  <a:srgbClr val="002060"/>
                </a:solidFill>
              </a:rPr>
              <a:t>GHGRP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Database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647766" y="2134570"/>
            <a:ext cx="26893" cy="375173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8" idx="1"/>
          </p:cNvCxnSpPr>
          <p:nvPr/>
        </p:nvCxnSpPr>
        <p:spPr>
          <a:xfrm>
            <a:off x="5638800" y="2149512"/>
            <a:ext cx="128270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9" idx="1"/>
          </p:cNvCxnSpPr>
          <p:nvPr/>
        </p:nvCxnSpPr>
        <p:spPr>
          <a:xfrm flipV="1">
            <a:off x="5661212" y="2808791"/>
            <a:ext cx="1260288" cy="25026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0" idx="1"/>
          </p:cNvCxnSpPr>
          <p:nvPr/>
        </p:nvCxnSpPr>
        <p:spPr>
          <a:xfrm flipV="1">
            <a:off x="5664200" y="3476288"/>
            <a:ext cx="1257300" cy="1270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1" idx="1"/>
          </p:cNvCxnSpPr>
          <p:nvPr/>
        </p:nvCxnSpPr>
        <p:spPr>
          <a:xfrm>
            <a:off x="5651500" y="4085888"/>
            <a:ext cx="127000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2" idx="1"/>
          </p:cNvCxnSpPr>
          <p:nvPr/>
        </p:nvCxnSpPr>
        <p:spPr>
          <a:xfrm>
            <a:off x="5620871" y="4743300"/>
            <a:ext cx="1300629" cy="4108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endCxn id="7" idx="0"/>
          </p:cNvCxnSpPr>
          <p:nvPr/>
        </p:nvCxnSpPr>
        <p:spPr>
          <a:xfrm rot="10800000" flipV="1">
            <a:off x="4328085" y="2497641"/>
            <a:ext cx="1319681" cy="714936"/>
          </a:xfrm>
          <a:prstGeom prst="bentConnector2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>
            <a:off x="4356850" y="4191973"/>
            <a:ext cx="1277470" cy="995083"/>
          </a:xfrm>
          <a:prstGeom prst="bentConnector3">
            <a:avLst>
              <a:gd name="adj1" fmla="val -1579"/>
            </a:avLst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2440" y="4171054"/>
            <a:ext cx="1358065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Prepopulate</a:t>
            </a:r>
            <a:br>
              <a:rPr lang="en-US" dirty="0" smtClean="0"/>
            </a:br>
            <a:r>
              <a:rPr lang="en-US" dirty="0" smtClean="0"/>
              <a:t>facility</a:t>
            </a:r>
            <a:br>
              <a:rPr lang="en-US" dirty="0" smtClean="0"/>
            </a:br>
            <a:r>
              <a:rPr lang="en-US" dirty="0" smtClean="0"/>
              <a:t>attributes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362076" y="4222601"/>
            <a:ext cx="1181734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Distribute </a:t>
            </a:r>
            <a:br>
              <a:rPr lang="en-US" dirty="0" smtClean="0"/>
            </a:br>
            <a:r>
              <a:rPr lang="en-US" dirty="0" smtClean="0"/>
              <a:t>data to</a:t>
            </a:r>
            <a:br>
              <a:rPr lang="en-US" dirty="0" smtClean="0"/>
            </a:br>
            <a:r>
              <a:rPr lang="en-US" dirty="0" smtClean="0"/>
              <a:t>programs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676900" y="5088441"/>
            <a:ext cx="174528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Shared data</a:t>
            </a:r>
            <a:br>
              <a:rPr lang="en-US" dirty="0" smtClean="0"/>
            </a:br>
            <a:r>
              <a:rPr lang="en-US" dirty="0" smtClean="0"/>
              <a:t>Roles for QA/QC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898" y="1763707"/>
            <a:ext cx="711200" cy="715941"/>
          </a:xfrm>
          <a:prstGeom prst="rect">
            <a:avLst/>
          </a:prstGeom>
          <a:ln>
            <a:noFill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2" y="1777154"/>
            <a:ext cx="711200" cy="715941"/>
          </a:xfrm>
          <a:prstGeom prst="rect">
            <a:avLst/>
          </a:prstGeom>
          <a:ln>
            <a:noFill/>
          </a:ln>
        </p:spPr>
      </p:pic>
      <p:sp>
        <p:nvSpPr>
          <p:cNvPr id="26" name="Rectangle 25"/>
          <p:cNvSpPr/>
          <p:nvPr/>
        </p:nvSpPr>
        <p:spPr>
          <a:xfrm>
            <a:off x="8736853" y="5535182"/>
            <a:ext cx="2057400" cy="762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Unified Data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Public Access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27" name="Elbow Connector 26"/>
          <p:cNvCxnSpPr>
            <a:stCxn id="8" idx="3"/>
            <a:endCxn id="26" idx="0"/>
          </p:cNvCxnSpPr>
          <p:nvPr/>
        </p:nvCxnSpPr>
        <p:spPr>
          <a:xfrm>
            <a:off x="8991600" y="2149512"/>
            <a:ext cx="773953" cy="3385670"/>
          </a:xfrm>
          <a:prstGeom prst="bentConnector2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3"/>
          </p:cNvCxnSpPr>
          <p:nvPr/>
        </p:nvCxnSpPr>
        <p:spPr>
          <a:xfrm>
            <a:off x="8991600" y="2808791"/>
            <a:ext cx="797859" cy="11579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3"/>
          </p:cNvCxnSpPr>
          <p:nvPr/>
        </p:nvCxnSpPr>
        <p:spPr>
          <a:xfrm>
            <a:off x="8991600" y="3476288"/>
            <a:ext cx="81280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3"/>
          </p:cNvCxnSpPr>
          <p:nvPr/>
        </p:nvCxnSpPr>
        <p:spPr>
          <a:xfrm>
            <a:off x="8991600" y="4085888"/>
            <a:ext cx="800100" cy="1270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2" idx="3"/>
          </p:cNvCxnSpPr>
          <p:nvPr/>
        </p:nvCxnSpPr>
        <p:spPr>
          <a:xfrm flipV="1">
            <a:off x="8991600" y="4743300"/>
            <a:ext cx="784412" cy="4108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187825" y="3217058"/>
            <a:ext cx="1583018" cy="71045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Attributes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Entry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33" name="Elbow Connector 32"/>
          <p:cNvCxnSpPr>
            <a:stCxn id="5" idx="1"/>
            <a:endCxn id="6" idx="1"/>
          </p:cNvCxnSpPr>
          <p:nvPr/>
        </p:nvCxnSpPr>
        <p:spPr>
          <a:xfrm rot="10800000" flipH="1" flipV="1">
            <a:off x="1048871" y="3465829"/>
            <a:ext cx="1071282" cy="2411132"/>
          </a:xfrm>
          <a:prstGeom prst="bentConnector3">
            <a:avLst>
              <a:gd name="adj1" fmla="val -21339"/>
            </a:avLst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6" idx="0"/>
            <a:endCxn id="7" idx="1"/>
          </p:cNvCxnSpPr>
          <p:nvPr/>
        </p:nvCxnSpPr>
        <p:spPr>
          <a:xfrm rot="5400000" flipH="1" flipV="1">
            <a:off x="2448299" y="4268358"/>
            <a:ext cx="1788830" cy="387722"/>
          </a:xfrm>
          <a:prstGeom prst="bentConnector2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2057400" y="2564876"/>
            <a:ext cx="484094" cy="605118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576918" y="2578323"/>
            <a:ext cx="497541" cy="618565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521872" y="1849194"/>
            <a:ext cx="112082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Previous</a:t>
            </a:r>
            <a:br>
              <a:rPr lang="en-US" dirty="0" smtClean="0"/>
            </a:br>
            <a:r>
              <a:rPr lang="en-US" dirty="0" smtClean="0"/>
              <a:t>emissions</a:t>
            </a:r>
            <a:endParaRPr lang="en-US" dirty="0"/>
          </a:p>
        </p:txBody>
      </p:sp>
      <p:cxnSp>
        <p:nvCxnSpPr>
          <p:cNvPr id="38" name="Elbow Connector 37"/>
          <p:cNvCxnSpPr>
            <a:stCxn id="6" idx="3"/>
          </p:cNvCxnSpPr>
          <p:nvPr/>
        </p:nvCxnSpPr>
        <p:spPr>
          <a:xfrm flipV="1">
            <a:off x="4177553" y="5872852"/>
            <a:ext cx="1524000" cy="4109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72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“To Be” Shared Facility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5625"/>
            <a:ext cx="106680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Would include all details of facility needed for EPA and </a:t>
            </a:r>
            <a:r>
              <a:rPr lang="en-US" dirty="0" smtClean="0"/>
              <a:t>S/L/T </a:t>
            </a:r>
            <a:r>
              <a:rPr lang="en-US" dirty="0"/>
              <a:t>air emissions </a:t>
            </a:r>
            <a:r>
              <a:rPr lang="en-US" dirty="0" smtClean="0"/>
              <a:t>systems</a:t>
            </a:r>
            <a:br>
              <a:rPr lang="en-US" dirty="0" smtClean="0"/>
            </a:br>
            <a:r>
              <a:rPr lang="en-US" i="1" dirty="0" smtClean="0"/>
              <a:t>such </a:t>
            </a:r>
            <a:r>
              <a:rPr lang="en-US" i="1" dirty="0"/>
              <a:t>as name, address, latitude / longitude, units, processes, </a:t>
            </a:r>
            <a:r>
              <a:rPr lang="en-US" i="1" dirty="0" smtClean="0"/>
              <a:t>contacts, and </a:t>
            </a:r>
            <a:r>
              <a:rPr lang="en-US" i="1" dirty="0"/>
              <a:t>controls</a:t>
            </a:r>
          </a:p>
          <a:p>
            <a:r>
              <a:rPr lang="en-US" dirty="0" smtClean="0"/>
              <a:t>Facility information </a:t>
            </a:r>
            <a:r>
              <a:rPr lang="en-US" dirty="0"/>
              <a:t>collected once and shared among EPA programs and state/locals</a:t>
            </a:r>
          </a:p>
          <a:p>
            <a:r>
              <a:rPr lang="en-US" dirty="0" smtClean="0"/>
              <a:t>Could </a:t>
            </a:r>
            <a:r>
              <a:rPr lang="en-US" dirty="0"/>
              <a:t>include </a:t>
            </a:r>
            <a:r>
              <a:rPr lang="en-US" dirty="0" smtClean="0"/>
              <a:t>S/L/T </a:t>
            </a:r>
            <a:r>
              <a:rPr lang="en-US" dirty="0"/>
              <a:t>QA </a:t>
            </a:r>
            <a:r>
              <a:rPr lang="en-US"/>
              <a:t>and/or </a:t>
            </a:r>
            <a:r>
              <a:rPr lang="en-US" smtClean="0"/>
              <a:t>a sign-off </a:t>
            </a:r>
            <a:r>
              <a:rPr lang="en-US" dirty="0" smtClean="0"/>
              <a:t>role where appropriate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Key potential benefits</a:t>
            </a:r>
          </a:p>
          <a:p>
            <a:r>
              <a:rPr lang="en-US" dirty="0" smtClean="0"/>
              <a:t>One cross-program </a:t>
            </a:r>
            <a:r>
              <a:rPr lang="en-US" dirty="0"/>
              <a:t>definition / understanding of “facility” generally and each facility specifically</a:t>
            </a:r>
          </a:p>
          <a:p>
            <a:r>
              <a:rPr lang="en-US" dirty="0" smtClean="0"/>
              <a:t>Common </a:t>
            </a:r>
            <a:r>
              <a:rPr lang="en-US" dirty="0"/>
              <a:t>IDs would eliminate cross-program data matching for facilities and </a:t>
            </a:r>
            <a:r>
              <a:rPr lang="en-US" dirty="0" smtClean="0"/>
              <a:t>sub-facilities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Key open issues</a:t>
            </a:r>
          </a:p>
          <a:p>
            <a:r>
              <a:rPr lang="en-US" dirty="0" smtClean="0"/>
              <a:t>How </a:t>
            </a:r>
            <a:r>
              <a:rPr lang="en-US" dirty="0"/>
              <a:t>to leverage existing systems (i.e., Facility Registry Services (FRS) and state systems</a:t>
            </a:r>
            <a:r>
              <a:rPr lang="en-US" dirty="0" smtClean="0"/>
              <a:t>)?</a:t>
            </a:r>
            <a:endParaRPr lang="en-US" dirty="0"/>
          </a:p>
          <a:p>
            <a:r>
              <a:rPr lang="en-US" dirty="0" smtClean="0"/>
              <a:t>What is </a:t>
            </a:r>
            <a:r>
              <a:rPr lang="en-US" dirty="0"/>
              <a:t>centrally maintained </a:t>
            </a:r>
            <a:r>
              <a:rPr lang="en-US" dirty="0" smtClean="0"/>
              <a:t>and what relies </a:t>
            </a:r>
            <a:r>
              <a:rPr lang="en-US" dirty="0"/>
              <a:t>on appropriate state </a:t>
            </a:r>
            <a:r>
              <a:rPr lang="en-US" dirty="0" smtClean="0"/>
              <a:t>systems?</a:t>
            </a:r>
            <a:endParaRPr lang="en-US" dirty="0"/>
          </a:p>
          <a:p>
            <a:r>
              <a:rPr lang="en-US" dirty="0" smtClean="0"/>
              <a:t>How </a:t>
            </a:r>
            <a:r>
              <a:rPr lang="en-US" dirty="0"/>
              <a:t>to handle the regulatory and statutory definitions of </a:t>
            </a:r>
            <a:r>
              <a:rPr lang="en-US" dirty="0" smtClean="0"/>
              <a:t>facility?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4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“To Be” Single </a:t>
            </a:r>
            <a:r>
              <a:rPr lang="en-US" dirty="0"/>
              <a:t>Data Entry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453" y="1828800"/>
            <a:ext cx="10800347" cy="483669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Facilities would report attributes and emissions through a single portal</a:t>
            </a:r>
          </a:p>
          <a:p>
            <a:pPr lvl="1"/>
            <a:r>
              <a:rPr lang="en-US" dirty="0" smtClean="0"/>
              <a:t>Seek </a:t>
            </a:r>
            <a:r>
              <a:rPr lang="en-US" dirty="0"/>
              <a:t>to unify the submission experience (i.e., interface) for industry</a:t>
            </a:r>
          </a:p>
          <a:p>
            <a:pPr lvl="1"/>
            <a:r>
              <a:rPr lang="en-US" dirty="0" smtClean="0"/>
              <a:t>Accommodate </a:t>
            </a:r>
            <a:r>
              <a:rPr lang="en-US" dirty="0"/>
              <a:t>multiple reporting deadlines as needed</a:t>
            </a:r>
          </a:p>
          <a:p>
            <a:r>
              <a:rPr lang="en-US" dirty="0" smtClean="0"/>
              <a:t>Allows </a:t>
            </a:r>
            <a:r>
              <a:rPr lang="en-US" dirty="0"/>
              <a:t>coordinated communication to industry of changes to data submission forms</a:t>
            </a:r>
          </a:p>
          <a:p>
            <a:r>
              <a:rPr lang="en-US" dirty="0" smtClean="0"/>
              <a:t>Shares </a:t>
            </a:r>
            <a:r>
              <a:rPr lang="en-US" dirty="0"/>
              <a:t>pre-population (smart submission) across programs</a:t>
            </a:r>
          </a:p>
          <a:p>
            <a:r>
              <a:rPr lang="en-US" dirty="0" smtClean="0"/>
              <a:t>Shares </a:t>
            </a:r>
            <a:r>
              <a:rPr lang="en-US" dirty="0"/>
              <a:t>pre-submittal data </a:t>
            </a:r>
            <a:r>
              <a:rPr lang="en-US" dirty="0" smtClean="0"/>
              <a:t>validation</a:t>
            </a:r>
          </a:p>
          <a:p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Key </a:t>
            </a:r>
            <a:r>
              <a:rPr lang="en-US" b="1" dirty="0"/>
              <a:t>potential benefits</a:t>
            </a:r>
          </a:p>
          <a:p>
            <a:r>
              <a:rPr lang="en-US" dirty="0" smtClean="0"/>
              <a:t>Simpler for industry</a:t>
            </a:r>
            <a:endParaRPr lang="en-US" dirty="0"/>
          </a:p>
          <a:p>
            <a:r>
              <a:rPr lang="en-US" dirty="0" smtClean="0"/>
              <a:t>Makes </a:t>
            </a:r>
            <a:r>
              <a:rPr lang="en-US" dirty="0"/>
              <a:t>NEI timeline much shorter</a:t>
            </a:r>
          </a:p>
          <a:p>
            <a:r>
              <a:rPr lang="en-US" dirty="0" smtClean="0"/>
              <a:t>Eliminates many inconsistencies </a:t>
            </a:r>
            <a:r>
              <a:rPr lang="en-US" dirty="0"/>
              <a:t>in emissions data</a:t>
            </a:r>
          </a:p>
          <a:p>
            <a:pPr marL="0" indent="0">
              <a:spcBef>
                <a:spcPts val="180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9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“To Be” Distributed </a:t>
            </a:r>
            <a:r>
              <a:rPr lang="en-US" dirty="0"/>
              <a:t>and Connected</a:t>
            </a:r>
            <a:br>
              <a:rPr lang="en-US" dirty="0"/>
            </a:br>
            <a:r>
              <a:rPr lang="en-US" dirty="0"/>
              <a:t>Program </a:t>
            </a:r>
            <a:r>
              <a:rPr lang="en-US" dirty="0" smtClean="0"/>
              <a:t>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063" y="1869743"/>
            <a:ext cx="10567737" cy="4307220"/>
          </a:xfrm>
        </p:spPr>
        <p:txBody>
          <a:bodyPr>
            <a:noAutofit/>
          </a:bodyPr>
          <a:lstStyle/>
          <a:p>
            <a:r>
              <a:rPr lang="en-US" sz="2400" dirty="0"/>
              <a:t>Back-end emissions databases for programs (including states) remain separate</a:t>
            </a:r>
          </a:p>
          <a:p>
            <a:pPr>
              <a:spcBef>
                <a:spcPts val="600"/>
              </a:spcBef>
            </a:pPr>
            <a:r>
              <a:rPr lang="en-US" sz="2400" i="1" dirty="0"/>
              <a:t>A single database solution was considered too unwieldy with the many different underlying </a:t>
            </a:r>
            <a:r>
              <a:rPr lang="en-US" sz="2400" i="1" dirty="0" smtClean="0"/>
              <a:t>programs, regulations</a:t>
            </a:r>
            <a:r>
              <a:rPr lang="en-US" sz="2400" i="1" dirty="0"/>
              <a:t>, and purposes for the data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Post-submission </a:t>
            </a:r>
            <a:r>
              <a:rPr lang="en-US" sz="2400" dirty="0"/>
              <a:t>QA roles would be defined across all programs (including states)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Previously </a:t>
            </a:r>
            <a:r>
              <a:rPr lang="en-US" sz="2400" dirty="0"/>
              <a:t>identified roles for CEDRI relating to other programs fits nicely into this </a:t>
            </a:r>
            <a:r>
              <a:rPr lang="en-US" sz="2400" dirty="0" smtClean="0"/>
              <a:t>model</a:t>
            </a:r>
          </a:p>
          <a:p>
            <a:pPr marL="0" indent="0">
              <a:buNone/>
            </a:pPr>
            <a:r>
              <a:rPr lang="en-US" sz="2400" b="1" dirty="0" smtClean="0"/>
              <a:t>Key </a:t>
            </a:r>
            <a:r>
              <a:rPr lang="en-US" sz="2400" b="1" dirty="0"/>
              <a:t>potential benefits</a:t>
            </a:r>
          </a:p>
          <a:p>
            <a:r>
              <a:rPr lang="en-US" sz="2400" dirty="0" smtClean="0"/>
              <a:t>Allows </a:t>
            </a:r>
            <a:r>
              <a:rPr lang="en-US" sz="2400" dirty="0"/>
              <a:t>for improving interconnectivity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Facilitates </a:t>
            </a:r>
            <a:r>
              <a:rPr lang="en-US" sz="2400" dirty="0"/>
              <a:t>compliance test data for CEDRI to be used for emission factors and emissions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Eliminates </a:t>
            </a:r>
            <a:r>
              <a:rPr lang="en-US" sz="2400" dirty="0"/>
              <a:t>duplicative QA and different programs asking the same questions to </a:t>
            </a:r>
            <a:r>
              <a:rPr lang="en-US" sz="2400" dirty="0" smtClean="0"/>
              <a:t>facilities; makes data better faster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4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E-Enterprise will set the stage for new ways of doing inventories</a:t>
            </a:r>
          </a:p>
          <a:p>
            <a:endParaRPr lang="en-US" sz="3600" dirty="0" smtClean="0"/>
          </a:p>
          <a:p>
            <a:r>
              <a:rPr lang="en-US" sz="3600" dirty="0" smtClean="0"/>
              <a:t>EPA</a:t>
            </a:r>
            <a:r>
              <a:rPr lang="en-US" sz="3600" dirty="0"/>
              <a:t>, S/L/T agencies, the public, and industry share the common interest in accessing timely and accurate facility emissions </a:t>
            </a:r>
            <a:r>
              <a:rPr lang="en-US" sz="3600" dirty="0" smtClean="0"/>
              <a:t>data</a:t>
            </a:r>
          </a:p>
          <a:p>
            <a:pPr lvl="1"/>
            <a:r>
              <a:rPr lang="en-US" sz="3200" dirty="0" smtClean="0"/>
              <a:t>How can we leverage this interest to improve the future?</a:t>
            </a:r>
            <a:endParaRPr lang="en-US" sz="3200" dirty="0"/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“Real-Time” Emissions 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For EPA’s risk modeling needs, the latest emissions information is crucial</a:t>
            </a:r>
          </a:p>
          <a:p>
            <a:pPr lvl="1"/>
            <a:r>
              <a:rPr lang="en-US" dirty="0" smtClean="0"/>
              <a:t>This has been collected historically by Information Collection Requests because other sources of information (including TRI and NEI) were not sufficient</a:t>
            </a:r>
          </a:p>
          <a:p>
            <a:pPr lvl="1"/>
            <a:r>
              <a:rPr lang="en-US" dirty="0" smtClean="0"/>
              <a:t>These are costly and time consuming, in part because of the issues that E-Enterprise seeks to fix</a:t>
            </a:r>
          </a:p>
          <a:p>
            <a:r>
              <a:rPr lang="en-US" dirty="0" smtClean="0"/>
              <a:t>For the public, current and accurate information is expected</a:t>
            </a:r>
          </a:p>
          <a:p>
            <a:r>
              <a:rPr lang="en-US" dirty="0" smtClean="0"/>
              <a:t>A “Real-Time” inventory could be updated on an ongoing bases using </a:t>
            </a:r>
          </a:p>
          <a:p>
            <a:pPr lvl="1"/>
            <a:r>
              <a:rPr lang="en-US" dirty="0" smtClean="0"/>
              <a:t>Shared Facility Attributes, including the latest control information,</a:t>
            </a:r>
          </a:p>
          <a:p>
            <a:pPr lvl="1"/>
            <a:r>
              <a:rPr lang="en-US" dirty="0" smtClean="0"/>
              <a:t>The most recent and applicable source tests (CEDRI), </a:t>
            </a:r>
          </a:p>
          <a:p>
            <a:pPr lvl="1"/>
            <a:r>
              <a:rPr lang="en-US" dirty="0" smtClean="0"/>
              <a:t>Updated emission factors (</a:t>
            </a:r>
            <a:r>
              <a:rPr lang="en-US" dirty="0" err="1" smtClean="0"/>
              <a:t>Webfire</a:t>
            </a:r>
            <a:r>
              <a:rPr lang="en-US" dirty="0" smtClean="0"/>
              <a:t>), and </a:t>
            </a:r>
          </a:p>
          <a:p>
            <a:pPr lvl="1"/>
            <a:r>
              <a:rPr lang="en-US" dirty="0" smtClean="0"/>
              <a:t>Current activity information (e.g., GHGRP)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6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Vision for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More timely and accurate inventories better meet policy needs, research needs, and needs of the public</a:t>
            </a:r>
          </a:p>
          <a:p>
            <a:r>
              <a:rPr lang="en-US" dirty="0" smtClean="0"/>
              <a:t>With vastly improved, efficient inventory processes, all stakeholders focus most inventory work to improve underlying data</a:t>
            </a:r>
          </a:p>
          <a:p>
            <a:pPr lvl="1"/>
            <a:r>
              <a:rPr lang="en-US" dirty="0" smtClean="0"/>
              <a:t>Emissions/field testing</a:t>
            </a:r>
          </a:p>
          <a:p>
            <a:pPr lvl="1"/>
            <a:r>
              <a:rPr lang="en-US" dirty="0" smtClean="0"/>
              <a:t>New measurement and estimation methods</a:t>
            </a:r>
          </a:p>
          <a:p>
            <a:pPr lvl="1"/>
            <a:r>
              <a:rPr lang="en-US" dirty="0" smtClean="0"/>
              <a:t>Better QA and error prevention</a:t>
            </a:r>
          </a:p>
          <a:p>
            <a:r>
              <a:rPr lang="en-US" dirty="0" smtClean="0"/>
              <a:t>High quality underlying data and new efficient processes create </a:t>
            </a:r>
            <a:r>
              <a:rPr lang="en-US" dirty="0"/>
              <a:t>consistent inventories across multiple programs</a:t>
            </a:r>
          </a:p>
          <a:p>
            <a:r>
              <a:rPr lang="en-US" dirty="0" smtClean="0"/>
              <a:t>Better emissions information allows regulators, industry, environmental groups, and other stakeholders to more quickly achieve consensus on the data, moving the focus to lowering emissions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1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Origins Lead to Many Inventories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005624"/>
              </p:ext>
            </p:extLst>
          </p:nvPr>
        </p:nvGraphicFramePr>
        <p:xfrm>
          <a:off x="1600200" y="1828800"/>
          <a:ext cx="10537825" cy="4651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15200" y="5486400"/>
            <a:ext cx="2438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State &amp; Regional  Inventories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6858000" y="5181600"/>
            <a:ext cx="12192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7543800" y="2667000"/>
            <a:ext cx="533400" cy="2819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015663" y="2490537"/>
            <a:ext cx="1600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Research Inventories</a:t>
            </a:r>
            <a:endParaRPr lang="en-US" sz="2400" dirty="0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8458200" y="3336758"/>
            <a:ext cx="589547" cy="8542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666565" y="1640122"/>
            <a:ext cx="8858451" cy="76944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US" sz="4400" dirty="0" smtClean="0"/>
              <a:t>This Complexity Can Cause Confusion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8513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 </a:t>
            </a:r>
            <a:r>
              <a:rPr lang="en-US" dirty="0"/>
              <a:t>the Intersection of Policy and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703512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spcAft>
                <a:spcPts val="1200"/>
              </a:spcAft>
            </a:pPr>
            <a:r>
              <a:rPr lang="en-US" sz="3600" dirty="0" smtClean="0"/>
              <a:t>The </a:t>
            </a:r>
            <a:r>
              <a:rPr lang="en-US" sz="3600" dirty="0" smtClean="0"/>
              <a:t>National Emissions Inventory (NEI) tries </a:t>
            </a:r>
            <a:r>
              <a:rPr lang="en-US" sz="3600" dirty="0"/>
              <a:t>to </a:t>
            </a:r>
            <a:r>
              <a:rPr lang="en-US" sz="3600" dirty="0" smtClean="0"/>
              <a:t>meet many </a:t>
            </a:r>
            <a:r>
              <a:rPr lang="en-US" sz="3600" dirty="0" smtClean="0"/>
              <a:t>policy and science needs both inside and outside of the EPA</a:t>
            </a:r>
            <a:endParaRPr lang="en-US" sz="3600" dirty="0"/>
          </a:p>
          <a:p>
            <a:pPr marL="285750" indent="-285750">
              <a:spcAft>
                <a:spcPts val="1200"/>
              </a:spcAft>
            </a:pPr>
            <a:r>
              <a:rPr lang="en-US" sz="3600" dirty="0" smtClean="0"/>
              <a:t>Meeting these multiple needs gives rise to one particular inventory that will be different from inventories meeting other needs</a:t>
            </a:r>
            <a:endParaRPr lang="en-US" sz="3600" dirty="0" smtClean="0"/>
          </a:p>
          <a:p>
            <a:pPr marL="285750" indent="-285750">
              <a:spcAft>
                <a:spcPts val="1200"/>
              </a:spcAft>
            </a:pPr>
            <a:r>
              <a:rPr lang="en-US" sz="3600" dirty="0" smtClean="0"/>
              <a:t>Including new science </a:t>
            </a:r>
            <a:r>
              <a:rPr lang="en-US" sz="3600" dirty="0" smtClean="0"/>
              <a:t>may </a:t>
            </a:r>
            <a:r>
              <a:rPr lang="en-US" sz="3600" dirty="0" smtClean="0"/>
              <a:t>mean diverging from</a:t>
            </a:r>
            <a:r>
              <a:rPr lang="en-US" sz="3600" dirty="0"/>
              <a:t> </a:t>
            </a:r>
            <a:r>
              <a:rPr lang="en-US" sz="3600" dirty="0" smtClean="0"/>
              <a:t>previous </a:t>
            </a:r>
            <a:r>
              <a:rPr lang="en-US" sz="3600" dirty="0" smtClean="0"/>
              <a:t>policy-accepted method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600" b="1" dirty="0" smtClean="0"/>
              <a:t>Two Key Points to Explore:</a:t>
            </a:r>
            <a:endParaRPr lang="en-US" sz="3600" b="1" dirty="0"/>
          </a:p>
          <a:p>
            <a:pPr marL="285750" indent="-285750">
              <a:spcAft>
                <a:spcPts val="1200"/>
              </a:spcAft>
            </a:pPr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</a:t>
            </a:r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time needed to create inventories can cause challenges for meeting both policy and </a:t>
            </a:r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science needs</a:t>
            </a:r>
          </a:p>
          <a:p>
            <a:pPr marL="285750" indent="-285750">
              <a:spcAft>
                <a:spcPts val="1200"/>
              </a:spcAft>
            </a:pPr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different results among inventories can cause confusion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2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NEI is on a 3-yr cycle (e.g. 2008, 2011, 2014) </a:t>
            </a:r>
          </a:p>
          <a:p>
            <a:pPr lvl="1"/>
            <a:r>
              <a:rPr lang="en-US" dirty="0" smtClean="0"/>
              <a:t>Stationary point and nonpoint (county), mobile, fires, biogenic soil and vegetation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States, locals, and tribes </a:t>
            </a:r>
            <a:r>
              <a:rPr lang="en-US" dirty="0" smtClean="0"/>
              <a:t>(S/L/</a:t>
            </a:r>
            <a:r>
              <a:rPr lang="en-US" dirty="0" err="1" smtClean="0"/>
              <a:t>Ts</a:t>
            </a:r>
            <a:r>
              <a:rPr lang="en-US" dirty="0" smtClean="0"/>
              <a:t>) are </a:t>
            </a:r>
            <a:r>
              <a:rPr lang="en-US" dirty="0" smtClean="0"/>
              <a:t>required to submit CO, </a:t>
            </a:r>
            <a:r>
              <a:rPr lang="en-US" dirty="0" smtClean="0"/>
              <a:t>SO</a:t>
            </a:r>
            <a:r>
              <a:rPr lang="en-US" baseline="-25000" dirty="0"/>
              <a:t>2</a:t>
            </a:r>
            <a:r>
              <a:rPr lang="en-US" dirty="0" smtClean="0"/>
              <a:t>, </a:t>
            </a:r>
            <a:r>
              <a:rPr lang="en-US" dirty="0" smtClean="0"/>
              <a:t>NO</a:t>
            </a:r>
            <a:r>
              <a:rPr lang="en-US" baseline="-25000" dirty="0" smtClean="0"/>
              <a:t>X</a:t>
            </a:r>
            <a:r>
              <a:rPr lang="en-US" dirty="0" smtClean="0"/>
              <a:t>, VOC, PM</a:t>
            </a:r>
            <a:r>
              <a:rPr lang="en-US" baseline="-25000" dirty="0" smtClean="0"/>
              <a:t>10</a:t>
            </a:r>
            <a:r>
              <a:rPr lang="en-US" dirty="0" smtClean="0"/>
              <a:t>, PM</a:t>
            </a:r>
            <a:r>
              <a:rPr lang="en-US" baseline="-25000" dirty="0" smtClean="0"/>
              <a:t>2.5</a:t>
            </a:r>
            <a:r>
              <a:rPr lang="en-US" dirty="0" smtClean="0"/>
              <a:t>, NH</a:t>
            </a:r>
            <a:r>
              <a:rPr lang="en-US" baseline="-25000" dirty="0" smtClean="0"/>
              <a:t>3,</a:t>
            </a:r>
            <a:r>
              <a:rPr lang="en-US" dirty="0" smtClean="0"/>
              <a:t>and Lead.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Origin is the National Ambient Air Quality Standards (NAAQS) parts of the Clean Air </a:t>
            </a:r>
            <a:r>
              <a:rPr lang="en-US" dirty="0" smtClean="0"/>
              <a:t>Act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Hazardous </a:t>
            </a:r>
            <a:r>
              <a:rPr lang="en-US" dirty="0" smtClean="0"/>
              <a:t>Air Pollutants (HAPs) and GHGs can also be voluntarily submitted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Data </a:t>
            </a:r>
            <a:r>
              <a:rPr lang="en-US" dirty="0" smtClean="0"/>
              <a:t>required to </a:t>
            </a:r>
            <a:r>
              <a:rPr lang="en-US" smtClean="0"/>
              <a:t>be submitted one </a:t>
            </a:r>
            <a:r>
              <a:rPr lang="en-US" dirty="0" smtClean="0"/>
              <a:t>year after end of inventory year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EPA develops emissions methods and fills inventory gaps when needed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In collaboration with </a:t>
            </a:r>
            <a:r>
              <a:rPr lang="en-US" dirty="0" smtClean="0"/>
              <a:t>S/L/T </a:t>
            </a:r>
            <a:r>
              <a:rPr lang="en-US" dirty="0" smtClean="0"/>
              <a:t>air agencies, regional groups, other EPA programs, other federal agencies, and other researchers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6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Key NEI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Complete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Represents the year of the inventory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US" dirty="0" smtClean="0"/>
              <a:t>Uses best available information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Transparent - includes the emissions origin </a:t>
            </a:r>
            <a:br>
              <a:rPr lang="en-US" dirty="0" smtClean="0"/>
            </a:br>
            <a:r>
              <a:rPr lang="en-US" dirty="0" smtClean="0"/>
              <a:t>	(who provided, factor, activity, method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What About Timing?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2011 NEI as an example…</a:t>
            </a:r>
            <a:endParaRPr lang="en-US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6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72716" y="545432"/>
            <a:ext cx="2037347" cy="930442"/>
            <a:chOff x="224590" y="657726"/>
            <a:chExt cx="2037347" cy="930442"/>
          </a:xfrm>
        </p:grpSpPr>
        <p:sp>
          <p:nvSpPr>
            <p:cNvPr id="5" name="Freeform 4"/>
            <p:cNvSpPr/>
            <p:nvPr/>
          </p:nvSpPr>
          <p:spPr>
            <a:xfrm>
              <a:off x="224590" y="657726"/>
              <a:ext cx="705852" cy="336884"/>
            </a:xfrm>
            <a:custGeom>
              <a:avLst/>
              <a:gdLst>
                <a:gd name="connsiteX0" fmla="*/ 0 w 1251284"/>
                <a:gd name="connsiteY0" fmla="*/ 497305 h 497305"/>
                <a:gd name="connsiteX1" fmla="*/ 160421 w 1251284"/>
                <a:gd name="connsiteY1" fmla="*/ 352926 h 497305"/>
                <a:gd name="connsiteX2" fmla="*/ 433137 w 1251284"/>
                <a:gd name="connsiteY2" fmla="*/ 240632 h 497305"/>
                <a:gd name="connsiteX3" fmla="*/ 786063 w 1251284"/>
                <a:gd name="connsiteY3" fmla="*/ 144379 h 497305"/>
                <a:gd name="connsiteX4" fmla="*/ 962526 w 1251284"/>
                <a:gd name="connsiteY4" fmla="*/ 96253 h 497305"/>
                <a:gd name="connsiteX5" fmla="*/ 1171073 w 1251284"/>
                <a:gd name="connsiteY5" fmla="*/ 32084 h 497305"/>
                <a:gd name="connsiteX6" fmla="*/ 1251284 w 1251284"/>
                <a:gd name="connsiteY6" fmla="*/ 0 h 497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1284" h="497305">
                  <a:moveTo>
                    <a:pt x="0" y="497305"/>
                  </a:moveTo>
                  <a:cubicBezTo>
                    <a:pt x="53474" y="449179"/>
                    <a:pt x="98530" y="389602"/>
                    <a:pt x="160421" y="352926"/>
                  </a:cubicBezTo>
                  <a:cubicBezTo>
                    <a:pt x="244996" y="302807"/>
                    <a:pt x="339872" y="271720"/>
                    <a:pt x="433137" y="240632"/>
                  </a:cubicBezTo>
                  <a:cubicBezTo>
                    <a:pt x="548818" y="202072"/>
                    <a:pt x="670382" y="182939"/>
                    <a:pt x="786063" y="144379"/>
                  </a:cubicBezTo>
                  <a:cubicBezTo>
                    <a:pt x="908183" y="103673"/>
                    <a:pt x="849153" y="118928"/>
                    <a:pt x="962526" y="96253"/>
                  </a:cubicBezTo>
                  <a:cubicBezTo>
                    <a:pt x="1147455" y="22280"/>
                    <a:pt x="917141" y="110216"/>
                    <a:pt x="1171073" y="32084"/>
                  </a:cubicBezTo>
                  <a:cubicBezTo>
                    <a:pt x="1198596" y="23615"/>
                    <a:pt x="1251284" y="0"/>
                    <a:pt x="1251284" y="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385011" y="786063"/>
              <a:ext cx="561473" cy="802105"/>
            </a:xfrm>
            <a:custGeom>
              <a:avLst/>
              <a:gdLst>
                <a:gd name="connsiteX0" fmla="*/ 0 w 481263"/>
                <a:gd name="connsiteY0" fmla="*/ 0 h 465221"/>
                <a:gd name="connsiteX1" fmla="*/ 433137 w 481263"/>
                <a:gd name="connsiteY1" fmla="*/ 449179 h 465221"/>
                <a:gd name="connsiteX2" fmla="*/ 481263 w 481263"/>
                <a:gd name="connsiteY2" fmla="*/ 465221 h 46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1263" h="465221">
                  <a:moveTo>
                    <a:pt x="0" y="0"/>
                  </a:moveTo>
                  <a:cubicBezTo>
                    <a:pt x="144379" y="149726"/>
                    <a:pt x="283589" y="304616"/>
                    <a:pt x="433137" y="449179"/>
                  </a:cubicBezTo>
                  <a:cubicBezTo>
                    <a:pt x="445295" y="460932"/>
                    <a:pt x="481263" y="465221"/>
                    <a:pt x="481263" y="465221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609602" y="1122947"/>
              <a:ext cx="352926" cy="160421"/>
            </a:xfrm>
            <a:custGeom>
              <a:avLst/>
              <a:gdLst>
                <a:gd name="connsiteX0" fmla="*/ 0 w 561473"/>
                <a:gd name="connsiteY0" fmla="*/ 192505 h 192505"/>
                <a:gd name="connsiteX1" fmla="*/ 368968 w 561473"/>
                <a:gd name="connsiteY1" fmla="*/ 48126 h 192505"/>
                <a:gd name="connsiteX2" fmla="*/ 465221 w 561473"/>
                <a:gd name="connsiteY2" fmla="*/ 16042 h 192505"/>
                <a:gd name="connsiteX3" fmla="*/ 513347 w 561473"/>
                <a:gd name="connsiteY3" fmla="*/ 0 h 192505"/>
                <a:gd name="connsiteX4" fmla="*/ 561473 w 561473"/>
                <a:gd name="connsiteY4" fmla="*/ 0 h 19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473" h="192505">
                  <a:moveTo>
                    <a:pt x="0" y="192505"/>
                  </a:moveTo>
                  <a:cubicBezTo>
                    <a:pt x="277071" y="53969"/>
                    <a:pt x="97767" y="127890"/>
                    <a:pt x="368968" y="48126"/>
                  </a:cubicBezTo>
                  <a:cubicBezTo>
                    <a:pt x="401414" y="38583"/>
                    <a:pt x="433137" y="26737"/>
                    <a:pt x="465221" y="16042"/>
                  </a:cubicBezTo>
                  <a:cubicBezTo>
                    <a:pt x="481263" y="10695"/>
                    <a:pt x="496437" y="0"/>
                    <a:pt x="513347" y="0"/>
                  </a:cubicBezTo>
                  <a:lnTo>
                    <a:pt x="561473" y="0"/>
                  </a:ln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1187116" y="1090863"/>
              <a:ext cx="272716" cy="352926"/>
            </a:xfrm>
            <a:custGeom>
              <a:avLst/>
              <a:gdLst>
                <a:gd name="connsiteX0" fmla="*/ 0 w 385010"/>
                <a:gd name="connsiteY0" fmla="*/ 0 h 465221"/>
                <a:gd name="connsiteX1" fmla="*/ 385010 w 385010"/>
                <a:gd name="connsiteY1" fmla="*/ 465221 h 46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5010" h="465221">
                  <a:moveTo>
                    <a:pt x="0" y="0"/>
                  </a:moveTo>
                  <a:lnTo>
                    <a:pt x="385010" y="465221"/>
                  </a:ln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363579" y="1090863"/>
              <a:ext cx="0" cy="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411705" y="882315"/>
              <a:ext cx="336884" cy="529389"/>
              <a:chOff x="1700463" y="721894"/>
              <a:chExt cx="593558" cy="802106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1700463" y="1122947"/>
                <a:ext cx="417095" cy="368969"/>
              </a:xfrm>
              <a:custGeom>
                <a:avLst/>
                <a:gdLst>
                  <a:gd name="connsiteX0" fmla="*/ 0 w 417095"/>
                  <a:gd name="connsiteY0" fmla="*/ 0 h 368969"/>
                  <a:gd name="connsiteX1" fmla="*/ 385011 w 417095"/>
                  <a:gd name="connsiteY1" fmla="*/ 336884 h 368969"/>
                  <a:gd name="connsiteX2" fmla="*/ 417095 w 417095"/>
                  <a:gd name="connsiteY2" fmla="*/ 368969 h 368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7095" h="368969">
                    <a:moveTo>
                      <a:pt x="0" y="0"/>
                    </a:moveTo>
                    <a:cubicBezTo>
                      <a:pt x="199183" y="119508"/>
                      <a:pt x="62236" y="29478"/>
                      <a:pt x="385011" y="336884"/>
                    </a:cubicBezTo>
                    <a:cubicBezTo>
                      <a:pt x="395963" y="347315"/>
                      <a:pt x="417095" y="368969"/>
                      <a:pt x="417095" y="368969"/>
                    </a:cubicBezTo>
                  </a:path>
                </a:pathLst>
              </a:cu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2133600" y="721894"/>
                <a:ext cx="160421" cy="802106"/>
              </a:xfrm>
              <a:custGeom>
                <a:avLst/>
                <a:gdLst>
                  <a:gd name="connsiteX0" fmla="*/ 0 w 160421"/>
                  <a:gd name="connsiteY0" fmla="*/ 802106 h 802106"/>
                  <a:gd name="connsiteX1" fmla="*/ 160421 w 160421"/>
                  <a:gd name="connsiteY1" fmla="*/ 0 h 80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0421" h="802106">
                    <a:moveTo>
                      <a:pt x="0" y="802106"/>
                    </a:moveTo>
                    <a:lnTo>
                      <a:pt x="160421" y="0"/>
                    </a:lnTo>
                  </a:path>
                </a:pathLst>
              </a:cu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Freeform 15"/>
            <p:cNvSpPr/>
            <p:nvPr/>
          </p:nvSpPr>
          <p:spPr>
            <a:xfrm>
              <a:off x="1941095" y="882316"/>
              <a:ext cx="320842" cy="336884"/>
            </a:xfrm>
            <a:custGeom>
              <a:avLst/>
              <a:gdLst>
                <a:gd name="connsiteX0" fmla="*/ 64169 w 850232"/>
                <a:gd name="connsiteY0" fmla="*/ 190210 h 559178"/>
                <a:gd name="connsiteX1" fmla="*/ 160422 w 850232"/>
                <a:gd name="connsiteY1" fmla="*/ 222294 h 559178"/>
                <a:gd name="connsiteX2" fmla="*/ 288758 w 850232"/>
                <a:gd name="connsiteY2" fmla="*/ 174168 h 559178"/>
                <a:gd name="connsiteX3" fmla="*/ 272716 w 850232"/>
                <a:gd name="connsiteY3" fmla="*/ 29789 h 559178"/>
                <a:gd name="connsiteX4" fmla="*/ 0 w 850232"/>
                <a:gd name="connsiteY4" fmla="*/ 190210 h 559178"/>
                <a:gd name="connsiteX5" fmla="*/ 96253 w 850232"/>
                <a:gd name="connsiteY5" fmla="*/ 495010 h 559178"/>
                <a:gd name="connsiteX6" fmla="*/ 144379 w 850232"/>
                <a:gd name="connsiteY6" fmla="*/ 527094 h 559178"/>
                <a:gd name="connsiteX7" fmla="*/ 272716 w 850232"/>
                <a:gd name="connsiteY7" fmla="*/ 543136 h 559178"/>
                <a:gd name="connsiteX8" fmla="*/ 481264 w 850232"/>
                <a:gd name="connsiteY8" fmla="*/ 559178 h 559178"/>
                <a:gd name="connsiteX9" fmla="*/ 850232 w 850232"/>
                <a:gd name="connsiteY9" fmla="*/ 478968 h 55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0232" h="559178">
                  <a:moveTo>
                    <a:pt x="64169" y="190210"/>
                  </a:moveTo>
                  <a:cubicBezTo>
                    <a:pt x="96253" y="200905"/>
                    <a:pt x="126741" y="219232"/>
                    <a:pt x="160422" y="222294"/>
                  </a:cubicBezTo>
                  <a:cubicBezTo>
                    <a:pt x="221477" y="227844"/>
                    <a:pt x="244858" y="203435"/>
                    <a:pt x="288758" y="174168"/>
                  </a:cubicBezTo>
                  <a:cubicBezTo>
                    <a:pt x="283411" y="126042"/>
                    <a:pt x="318055" y="46791"/>
                    <a:pt x="272716" y="29789"/>
                  </a:cubicBezTo>
                  <a:cubicBezTo>
                    <a:pt x="35283" y="-59249"/>
                    <a:pt x="34868" y="68176"/>
                    <a:pt x="0" y="190210"/>
                  </a:cubicBezTo>
                  <a:cubicBezTo>
                    <a:pt x="32509" y="328371"/>
                    <a:pt x="3824" y="421065"/>
                    <a:pt x="96253" y="495010"/>
                  </a:cubicBezTo>
                  <a:cubicBezTo>
                    <a:pt x="111308" y="507054"/>
                    <a:pt x="125778" y="522021"/>
                    <a:pt x="144379" y="527094"/>
                  </a:cubicBezTo>
                  <a:cubicBezTo>
                    <a:pt x="185972" y="538437"/>
                    <a:pt x="229798" y="539049"/>
                    <a:pt x="272716" y="543136"/>
                  </a:cubicBezTo>
                  <a:cubicBezTo>
                    <a:pt x="342123" y="549746"/>
                    <a:pt x="411748" y="553831"/>
                    <a:pt x="481264" y="559178"/>
                  </a:cubicBezTo>
                  <a:cubicBezTo>
                    <a:pt x="833121" y="508913"/>
                    <a:pt x="737938" y="591262"/>
                    <a:pt x="850232" y="478968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 flipH="1">
              <a:off x="1130968" y="914400"/>
              <a:ext cx="45719" cy="120316"/>
            </a:xfrm>
            <a:custGeom>
              <a:avLst/>
              <a:gdLst>
                <a:gd name="connsiteX0" fmla="*/ 0 w 385010"/>
                <a:gd name="connsiteY0" fmla="*/ 0 h 465221"/>
                <a:gd name="connsiteX1" fmla="*/ 385010 w 385010"/>
                <a:gd name="connsiteY1" fmla="*/ 465221 h 46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5010" h="465221">
                  <a:moveTo>
                    <a:pt x="0" y="0"/>
                  </a:moveTo>
                  <a:lnTo>
                    <a:pt x="385010" y="465221"/>
                  </a:ln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198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2011 NEI </a:t>
            </a:r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43400" y="1676400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S/L/</a:t>
            </a:r>
            <a:r>
              <a:rPr lang="en-US" sz="2800" dirty="0" err="1" smtClean="0"/>
              <a:t>Ts</a:t>
            </a:r>
            <a:r>
              <a:rPr lang="en-US" sz="2800" dirty="0" smtClean="0"/>
              <a:t> report</a:t>
            </a:r>
            <a:endParaRPr lang="en-US" sz="2800" dirty="0"/>
          </a:p>
        </p:txBody>
      </p:sp>
      <p:sp>
        <p:nvSpPr>
          <p:cNvPr id="15" name="Pentagon 14"/>
          <p:cNvSpPr/>
          <p:nvPr/>
        </p:nvSpPr>
        <p:spPr>
          <a:xfrm>
            <a:off x="1676400" y="3124200"/>
            <a:ext cx="2057400" cy="1371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2011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Emissions Occurring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3124200" y="3124200"/>
            <a:ext cx="2362200" cy="13716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2012</a:t>
            </a:r>
          </a:p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Gathering/</a:t>
            </a:r>
          </a:p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Methods</a:t>
            </a:r>
          </a:p>
        </p:txBody>
      </p:sp>
      <p:sp>
        <p:nvSpPr>
          <p:cNvPr id="17" name="Chevron 16"/>
          <p:cNvSpPr/>
          <p:nvPr/>
        </p:nvSpPr>
        <p:spPr>
          <a:xfrm>
            <a:off x="4876800" y="3124200"/>
            <a:ext cx="2362200" cy="13716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2013</a:t>
            </a:r>
          </a:p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Compiling</a:t>
            </a:r>
            <a:b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&amp; QA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6629400" y="3124200"/>
            <a:ext cx="2362200" cy="13716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2014</a:t>
            </a:r>
          </a:p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Using &amp; </a:t>
            </a:r>
            <a:b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Revising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8382000" y="3124200"/>
            <a:ext cx="2362200" cy="13716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2015</a:t>
            </a:r>
          </a:p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Using</a:t>
            </a:r>
            <a:b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3" name="Straight Arrow Connector 22"/>
          <p:cNvCxnSpPr>
            <a:stCxn id="11" idx="2"/>
          </p:cNvCxnSpPr>
          <p:nvPr/>
        </p:nvCxnSpPr>
        <p:spPr>
          <a:xfrm>
            <a:off x="5029200" y="2630507"/>
            <a:ext cx="0" cy="41749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82916" y="1676400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2011 v1</a:t>
            </a:r>
            <a:br>
              <a:rPr lang="en-US" sz="2800" dirty="0" smtClean="0"/>
            </a:br>
            <a:r>
              <a:rPr lang="en-US" sz="2800" dirty="0" smtClean="0"/>
              <a:t>done</a:t>
            </a:r>
            <a:endParaRPr lang="en-US" sz="2800" dirty="0"/>
          </a:p>
        </p:txBody>
      </p:sp>
      <p:cxnSp>
        <p:nvCxnSpPr>
          <p:cNvPr id="25" name="Straight Arrow Connector 24"/>
          <p:cNvCxnSpPr>
            <a:stCxn id="24" idx="2"/>
          </p:cNvCxnSpPr>
          <p:nvPr/>
        </p:nvCxnSpPr>
        <p:spPr>
          <a:xfrm>
            <a:off x="6368716" y="2630507"/>
            <a:ext cx="0" cy="41749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0" y="4800600"/>
            <a:ext cx="396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High spring fire season</a:t>
            </a:r>
            <a:br>
              <a:rPr lang="en-US" sz="2800" dirty="0" smtClean="0"/>
            </a:br>
            <a:r>
              <a:rPr lang="en-US" sz="2800" dirty="0" smtClean="0"/>
              <a:t>Oil &amp; gas production up</a:t>
            </a:r>
          </a:p>
          <a:p>
            <a:pPr algn="r"/>
            <a:r>
              <a:rPr lang="en-US" sz="2800" dirty="0" smtClean="0"/>
              <a:t>Economy improving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67014" y="1752600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2011 v2</a:t>
            </a:r>
            <a:br>
              <a:rPr lang="en-US" sz="2800" dirty="0" smtClean="0"/>
            </a:br>
            <a:r>
              <a:rPr lang="en-US" sz="2800" dirty="0" smtClean="0"/>
              <a:t>done</a:t>
            </a:r>
            <a:endParaRPr lang="en-US" sz="28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8305800" y="2582779"/>
            <a:ext cx="613611" cy="46522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443540" y="2667000"/>
            <a:ext cx="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673518" y="175260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Public </a:t>
            </a:r>
            <a:br>
              <a:rPr lang="en-US" sz="2800" dirty="0" smtClean="0"/>
            </a:br>
            <a:r>
              <a:rPr lang="en-US" sz="2800" dirty="0" smtClean="0"/>
              <a:t>comment</a:t>
            </a:r>
            <a:endParaRPr 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8218516" y="4800600"/>
            <a:ext cx="396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Worsening drought</a:t>
            </a:r>
            <a:br>
              <a:rPr lang="en-US" sz="2800" dirty="0" smtClean="0"/>
            </a:br>
            <a:r>
              <a:rPr lang="en-US" sz="2800" dirty="0" smtClean="0"/>
              <a:t>Oil prices </a:t>
            </a:r>
            <a:r>
              <a:rPr lang="en-US" sz="2800" dirty="0" smtClean="0"/>
              <a:t>falling</a:t>
            </a:r>
            <a:endParaRPr lang="en-US" sz="2800" dirty="0" smtClean="0"/>
          </a:p>
          <a:p>
            <a:r>
              <a:rPr lang="en-US" sz="2800" dirty="0" smtClean="0"/>
              <a:t>Economy </a:t>
            </a:r>
            <a:r>
              <a:rPr lang="en-US" sz="2800" dirty="0" smtClean="0"/>
              <a:t>keeps growing</a:t>
            </a:r>
            <a:endParaRPr lang="en-US" sz="2800" dirty="0" smtClean="0"/>
          </a:p>
        </p:txBody>
      </p:sp>
      <p:graphicFrame>
        <p:nvGraphicFramePr>
          <p:cNvPr id="50" name="Diagram 49"/>
          <p:cNvGraphicFramePr/>
          <p:nvPr>
            <p:extLst>
              <p:ext uri="{D42A27DB-BD31-4B8C-83A1-F6EECF244321}">
                <p14:modId xmlns:p14="http://schemas.microsoft.com/office/powerpoint/2010/main" val="3145924465"/>
              </p:ext>
            </p:extLst>
          </p:nvPr>
        </p:nvGraphicFramePr>
        <p:xfrm>
          <a:off x="4191000" y="4876800"/>
          <a:ext cx="36576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362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 animBg="1"/>
      <p:bldP spid="18" grpId="0" animBg="1"/>
      <p:bldP spid="19" grpId="0" animBg="1"/>
      <p:bldP spid="24" grpId="0"/>
      <p:bldP spid="29" grpId="0"/>
      <p:bldP spid="32" grpId="0"/>
      <p:bldP spid="37" grpId="0"/>
      <p:bldP spid="49" grpId="0"/>
      <p:bldGraphic spid="5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Wildfires – 2011 Real </a:t>
            </a:r>
            <a:r>
              <a:rPr lang="en-US" dirty="0"/>
              <a:t>W</a:t>
            </a:r>
            <a:r>
              <a:rPr lang="en-US" dirty="0" smtClean="0"/>
              <a:t>orld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5000"/>
            <a:ext cx="5630975" cy="43513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0" y="1825625"/>
            <a:ext cx="4876800" cy="4422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/>
              <a:t>Wet 2010 &amp; dry early 2011 led to high spring wildfire season in TX, AZ, and NM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TX Jan-Apr 2011 burned 2.2 million acres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AZ </a:t>
            </a:r>
            <a:r>
              <a:rPr lang="en-US" i="1" dirty="0" smtClean="0"/>
              <a:t>Wallow Fire</a:t>
            </a:r>
            <a:r>
              <a:rPr lang="en-US" dirty="0" smtClean="0"/>
              <a:t> in May-June largest ever in state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NM </a:t>
            </a:r>
            <a:r>
              <a:rPr lang="en-US" i="1" dirty="0" smtClean="0"/>
              <a:t>Las Conchas</a:t>
            </a:r>
            <a:r>
              <a:rPr lang="en-US" dirty="0" smtClean="0"/>
              <a:t> fire in June-July largest ever in state 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875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Wildfires – 2011 NEI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01D0-0DA4-4C85-A193-14766BEBD4BE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5181600" cy="38862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952" y="2446361"/>
            <a:ext cx="5678592" cy="3754438"/>
          </a:xfrm>
          <a:ln w="38100">
            <a:solidFill>
              <a:srgbClr val="00B0F0"/>
            </a:solidFill>
          </a:ln>
        </p:spPr>
      </p:pic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2939322"/>
              </p:ext>
            </p:extLst>
          </p:nvPr>
        </p:nvGraphicFramePr>
        <p:xfrm>
          <a:off x="8458200" y="1752600"/>
          <a:ext cx="33401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Oval 7"/>
          <p:cNvSpPr/>
          <p:nvPr/>
        </p:nvSpPr>
        <p:spPr>
          <a:xfrm>
            <a:off x="6237026" y="2453186"/>
            <a:ext cx="2215487" cy="2743200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00400" y="6211669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Graphic: </a:t>
            </a:r>
            <a:r>
              <a:rPr lang="en-US" dirty="0" smtClean="0"/>
              <a:t>NOAA, </a:t>
            </a:r>
            <a:r>
              <a:rPr lang="en-US" dirty="0"/>
              <a:t>: https://www.ncdc.noaa.gov/sotc/fire/2011/13</a:t>
            </a:r>
          </a:p>
        </p:txBody>
      </p:sp>
    </p:spTree>
    <p:extLst>
      <p:ext uri="{BB962C8B-B14F-4D97-AF65-F5344CB8AC3E}">
        <p14:creationId xmlns:p14="http://schemas.microsoft.com/office/powerpoint/2010/main" val="334164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2809</TotalTime>
  <Words>1779</Words>
  <Application>Microsoft Office PowerPoint</Application>
  <PresentationFormat>Widescreen</PresentationFormat>
  <Paragraphs>330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Corbel</vt:lpstr>
      <vt:lpstr>Depth</vt:lpstr>
      <vt:lpstr>Who Cares About 2011? The Policy, Science, and Timing of the National Emissions Inventory</vt:lpstr>
      <vt:lpstr>Inventory Origins</vt:lpstr>
      <vt:lpstr>Different Origins Lead to Many Inventories</vt:lpstr>
      <vt:lpstr>At the Intersection of Policy and Science</vt:lpstr>
      <vt:lpstr>NEI Process</vt:lpstr>
      <vt:lpstr>Four Key NEI Goals</vt:lpstr>
      <vt:lpstr>2011 NEI Timeline</vt:lpstr>
      <vt:lpstr>Wildfires – 2011 Real World</vt:lpstr>
      <vt:lpstr>Wildfires – 2011 NEI</vt:lpstr>
      <vt:lpstr>Wildfires – 2014 Real World </vt:lpstr>
      <vt:lpstr>Oil and Gas – 2011</vt:lpstr>
      <vt:lpstr>Oil and Gas – NEI 2008 to 2011</vt:lpstr>
      <vt:lpstr>Oil and Gas – NEI 2011 v2 by county</vt:lpstr>
      <vt:lpstr>Oil &amp; Gas – 2013 Real World </vt:lpstr>
      <vt:lpstr>Why Care About 2011?</vt:lpstr>
      <vt:lpstr>Why Care About Current and Consistent Inventories?</vt:lpstr>
      <vt:lpstr>E-Enterprise and Air Emissions</vt:lpstr>
      <vt:lpstr>Air Emissions - Project Goals</vt:lpstr>
      <vt:lpstr>E-Enterprise Air Emissions Focuses on Point Sources</vt:lpstr>
      <vt:lpstr>Air Emissions - Approach</vt:lpstr>
      <vt:lpstr>Air Emissions – “As Is” Value Stream  Maps</vt:lpstr>
      <vt:lpstr>Key Inefficiencies to be Eliminated</vt:lpstr>
      <vt:lpstr>Air Emissions – “To Be” Result</vt:lpstr>
      <vt:lpstr>“To Be” Shared Facility Attributes</vt:lpstr>
      <vt:lpstr>“To Be” Single Data Entry Portal</vt:lpstr>
      <vt:lpstr>“To Be” Distributed and Connected Program Databases</vt:lpstr>
      <vt:lpstr>The Future</vt:lpstr>
      <vt:lpstr>“Real-Time” Emissions Inventory</vt:lpstr>
      <vt:lpstr>A Vision for the Future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NEI Overview</dc:title>
  <dc:creator>Houyoux, Marc</dc:creator>
  <cp:lastModifiedBy>Houyoux, Marc</cp:lastModifiedBy>
  <cp:revision>100</cp:revision>
  <dcterms:created xsi:type="dcterms:W3CDTF">2014-10-01T14:04:23Z</dcterms:created>
  <dcterms:modified xsi:type="dcterms:W3CDTF">2015-04-14T20:04:07Z</dcterms:modified>
</cp:coreProperties>
</file>