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8" r:id="rId3"/>
    <p:sldId id="279" r:id="rId4"/>
    <p:sldId id="280" r:id="rId5"/>
    <p:sldId id="259" r:id="rId6"/>
    <p:sldId id="261" r:id="rId7"/>
    <p:sldId id="268" r:id="rId8"/>
    <p:sldId id="267" r:id="rId9"/>
    <p:sldId id="262" r:id="rId10"/>
    <p:sldId id="260" r:id="rId11"/>
    <p:sldId id="281" r:id="rId12"/>
    <p:sldId id="282" r:id="rId13"/>
    <p:sldId id="283" r:id="rId14"/>
    <p:sldId id="263" r:id="rId15"/>
    <p:sldId id="264" r:id="rId16"/>
    <p:sldId id="266" r:id="rId17"/>
    <p:sldId id="269" r:id="rId18"/>
    <p:sldId id="284" r:id="rId19"/>
    <p:sldId id="285" r:id="rId20"/>
    <p:sldId id="270" r:id="rId21"/>
    <p:sldId id="274" r:id="rId22"/>
    <p:sldId id="276" r:id="rId23"/>
    <p:sldId id="275" r:id="rId24"/>
    <p:sldId id="286" r:id="rId25"/>
    <p:sldId id="287"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 Spencer" initials="M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00"/>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30" autoAdjust="0"/>
    <p:restoredTop sz="96177" autoAdjust="0"/>
  </p:normalViewPr>
  <p:slideViewPr>
    <p:cSldViewPr>
      <p:cViewPr varScale="1">
        <p:scale>
          <a:sx n="60" d="100"/>
          <a:sy n="60" d="100"/>
        </p:scale>
        <p:origin x="1056" y="66"/>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notesViewPr>
    <p:cSldViewPr>
      <p:cViewPr varScale="1">
        <p:scale>
          <a:sx n="79" d="100"/>
          <a:sy n="79" d="100"/>
        </p:scale>
        <p:origin x="279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0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030357C0-A7E4-4D6E-944E-BFF9BDE43C6C}" type="slidenum">
              <a:rPr lang="en-US"/>
              <a:pPr>
                <a:defRPr/>
              </a:pPr>
              <a:t>‹#›</a:t>
            </a:fld>
            <a:endParaRPr lang="en-US"/>
          </a:p>
        </p:txBody>
      </p:sp>
    </p:spTree>
    <p:extLst>
      <p:ext uri="{BB962C8B-B14F-4D97-AF65-F5344CB8AC3E}">
        <p14:creationId xmlns:p14="http://schemas.microsoft.com/office/powerpoint/2010/main" val="3128216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D57ACC9B-60D8-4AFB-92EB-57DBBF631C59}" type="slidenum">
              <a:rPr lang="en-US"/>
              <a:pPr>
                <a:defRPr/>
              </a:pPr>
              <a:t>‹#›</a:t>
            </a:fld>
            <a:endParaRPr lang="en-US"/>
          </a:p>
        </p:txBody>
      </p:sp>
    </p:spTree>
    <p:extLst>
      <p:ext uri="{BB962C8B-B14F-4D97-AF65-F5344CB8AC3E}">
        <p14:creationId xmlns:p14="http://schemas.microsoft.com/office/powerpoint/2010/main" val="15799184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6121431A-9C30-4095-B683-97017267CB43}" type="slidenum">
              <a:rPr lang="en-US" sz="1200" smtClean="0"/>
              <a:pPr/>
              <a:t>1</a:t>
            </a:fld>
            <a:endParaRPr lang="en-US"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181739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10</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aseline="0" dirty="0" smtClean="0"/>
          </a:p>
        </p:txBody>
      </p:sp>
    </p:spTree>
    <p:extLst>
      <p:ext uri="{BB962C8B-B14F-4D97-AF65-F5344CB8AC3E}">
        <p14:creationId xmlns:p14="http://schemas.microsoft.com/office/powerpoint/2010/main" val="3988788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11</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aseline="0" dirty="0" smtClean="0"/>
          </a:p>
        </p:txBody>
      </p:sp>
    </p:spTree>
    <p:extLst>
      <p:ext uri="{BB962C8B-B14F-4D97-AF65-F5344CB8AC3E}">
        <p14:creationId xmlns:p14="http://schemas.microsoft.com/office/powerpoint/2010/main" val="3850328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12</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aseline="0" dirty="0" smtClean="0"/>
          </a:p>
        </p:txBody>
      </p:sp>
    </p:spTree>
    <p:extLst>
      <p:ext uri="{BB962C8B-B14F-4D97-AF65-F5344CB8AC3E}">
        <p14:creationId xmlns:p14="http://schemas.microsoft.com/office/powerpoint/2010/main" val="21389331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13</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aseline="0" dirty="0" smtClean="0"/>
          </a:p>
        </p:txBody>
      </p:sp>
    </p:spTree>
    <p:extLst>
      <p:ext uri="{BB962C8B-B14F-4D97-AF65-F5344CB8AC3E}">
        <p14:creationId xmlns:p14="http://schemas.microsoft.com/office/powerpoint/2010/main" val="3786337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14</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050" dirty="0" smtClean="0"/>
          </a:p>
        </p:txBody>
      </p:sp>
    </p:spTree>
    <p:extLst>
      <p:ext uri="{BB962C8B-B14F-4D97-AF65-F5344CB8AC3E}">
        <p14:creationId xmlns:p14="http://schemas.microsoft.com/office/powerpoint/2010/main" val="17906702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15</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200" kern="1200" baseline="0" dirty="0" smtClean="0">
              <a:solidFill>
                <a:schemeClr val="tx1"/>
              </a:solidFill>
              <a:latin typeface="Arial" charset="0"/>
              <a:ea typeface="ＭＳ Ｐゴシック" pitchFamily="84" charset="-128"/>
              <a:cs typeface="+mn-cs"/>
            </a:endParaRPr>
          </a:p>
        </p:txBody>
      </p:sp>
    </p:spTree>
    <p:extLst>
      <p:ext uri="{BB962C8B-B14F-4D97-AF65-F5344CB8AC3E}">
        <p14:creationId xmlns:p14="http://schemas.microsoft.com/office/powerpoint/2010/main" val="3843296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16</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u="none" dirty="0" smtClean="0"/>
          </a:p>
        </p:txBody>
      </p:sp>
    </p:spTree>
    <p:extLst>
      <p:ext uri="{BB962C8B-B14F-4D97-AF65-F5344CB8AC3E}">
        <p14:creationId xmlns:p14="http://schemas.microsoft.com/office/powerpoint/2010/main" val="4000609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17</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264162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20</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540834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21</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000" dirty="0" smtClean="0"/>
          </a:p>
        </p:txBody>
      </p:sp>
    </p:spTree>
    <p:extLst>
      <p:ext uri="{BB962C8B-B14F-4D97-AF65-F5344CB8AC3E}">
        <p14:creationId xmlns:p14="http://schemas.microsoft.com/office/powerpoint/2010/main" val="3550343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2</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40429993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22</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41727811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23</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947556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7066" indent="-291179">
              <a:defRPr sz="2400">
                <a:solidFill>
                  <a:schemeClr val="tx1"/>
                </a:solidFill>
                <a:latin typeface="Arial" charset="0"/>
                <a:ea typeface="ＭＳ Ｐゴシック" pitchFamily="84" charset="-128"/>
              </a:defRPr>
            </a:lvl2pPr>
            <a:lvl3pPr marL="1164717" indent="-232943">
              <a:defRPr sz="2400">
                <a:solidFill>
                  <a:schemeClr val="tx1"/>
                </a:solidFill>
                <a:latin typeface="Arial" charset="0"/>
                <a:ea typeface="ＭＳ Ｐゴシック" pitchFamily="84" charset="-128"/>
              </a:defRPr>
            </a:lvl3pPr>
            <a:lvl4pPr marL="1630604" indent="-232943">
              <a:defRPr sz="2400">
                <a:solidFill>
                  <a:schemeClr val="tx1"/>
                </a:solidFill>
                <a:latin typeface="Arial" charset="0"/>
                <a:ea typeface="ＭＳ Ｐゴシック" pitchFamily="84" charset="-128"/>
              </a:defRPr>
            </a:lvl4pPr>
            <a:lvl5pPr marL="2096491" indent="-232943">
              <a:defRPr sz="2400">
                <a:solidFill>
                  <a:schemeClr val="tx1"/>
                </a:solidFill>
                <a:latin typeface="Arial" charset="0"/>
                <a:ea typeface="ＭＳ Ｐゴシック" pitchFamily="84" charset="-128"/>
              </a:defRPr>
            </a:lvl5pPr>
            <a:lvl6pPr marL="2562377" indent="-232943" eaLnBrk="0" fontAlgn="base" hangingPunct="0">
              <a:spcBef>
                <a:spcPct val="0"/>
              </a:spcBef>
              <a:spcAft>
                <a:spcPct val="0"/>
              </a:spcAft>
              <a:defRPr sz="2400">
                <a:solidFill>
                  <a:schemeClr val="tx1"/>
                </a:solidFill>
                <a:latin typeface="Arial" charset="0"/>
                <a:ea typeface="ＭＳ Ｐゴシック" pitchFamily="84" charset="-128"/>
              </a:defRPr>
            </a:lvl6pPr>
            <a:lvl7pPr marL="3028264" indent="-232943" eaLnBrk="0" fontAlgn="base" hangingPunct="0">
              <a:spcBef>
                <a:spcPct val="0"/>
              </a:spcBef>
              <a:spcAft>
                <a:spcPct val="0"/>
              </a:spcAft>
              <a:defRPr sz="2400">
                <a:solidFill>
                  <a:schemeClr val="tx1"/>
                </a:solidFill>
                <a:latin typeface="Arial" charset="0"/>
                <a:ea typeface="ＭＳ Ｐゴシック" pitchFamily="84" charset="-128"/>
              </a:defRPr>
            </a:lvl7pPr>
            <a:lvl8pPr marL="3494151" indent="-232943" eaLnBrk="0" fontAlgn="base" hangingPunct="0">
              <a:spcBef>
                <a:spcPct val="0"/>
              </a:spcBef>
              <a:spcAft>
                <a:spcPct val="0"/>
              </a:spcAft>
              <a:defRPr sz="2400">
                <a:solidFill>
                  <a:schemeClr val="tx1"/>
                </a:solidFill>
                <a:latin typeface="Arial" charset="0"/>
                <a:ea typeface="ＭＳ Ｐゴシック" pitchFamily="84" charset="-128"/>
              </a:defRPr>
            </a:lvl8pPr>
            <a:lvl9pPr marL="3960038" indent="-232943"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3</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315730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7066" indent="-291179">
              <a:defRPr sz="2400">
                <a:solidFill>
                  <a:schemeClr val="tx1"/>
                </a:solidFill>
                <a:latin typeface="Arial" charset="0"/>
                <a:ea typeface="ＭＳ Ｐゴシック" pitchFamily="84" charset="-128"/>
              </a:defRPr>
            </a:lvl2pPr>
            <a:lvl3pPr marL="1164717" indent="-232943">
              <a:defRPr sz="2400">
                <a:solidFill>
                  <a:schemeClr val="tx1"/>
                </a:solidFill>
                <a:latin typeface="Arial" charset="0"/>
                <a:ea typeface="ＭＳ Ｐゴシック" pitchFamily="84" charset="-128"/>
              </a:defRPr>
            </a:lvl3pPr>
            <a:lvl4pPr marL="1630604" indent="-232943">
              <a:defRPr sz="2400">
                <a:solidFill>
                  <a:schemeClr val="tx1"/>
                </a:solidFill>
                <a:latin typeface="Arial" charset="0"/>
                <a:ea typeface="ＭＳ Ｐゴシック" pitchFamily="84" charset="-128"/>
              </a:defRPr>
            </a:lvl4pPr>
            <a:lvl5pPr marL="2096491" indent="-232943">
              <a:defRPr sz="2400">
                <a:solidFill>
                  <a:schemeClr val="tx1"/>
                </a:solidFill>
                <a:latin typeface="Arial" charset="0"/>
                <a:ea typeface="ＭＳ Ｐゴシック" pitchFamily="84" charset="-128"/>
              </a:defRPr>
            </a:lvl5pPr>
            <a:lvl6pPr marL="2562377" indent="-232943" eaLnBrk="0" fontAlgn="base" hangingPunct="0">
              <a:spcBef>
                <a:spcPct val="0"/>
              </a:spcBef>
              <a:spcAft>
                <a:spcPct val="0"/>
              </a:spcAft>
              <a:defRPr sz="2400">
                <a:solidFill>
                  <a:schemeClr val="tx1"/>
                </a:solidFill>
                <a:latin typeface="Arial" charset="0"/>
                <a:ea typeface="ＭＳ Ｐゴシック" pitchFamily="84" charset="-128"/>
              </a:defRPr>
            </a:lvl6pPr>
            <a:lvl7pPr marL="3028264" indent="-232943" eaLnBrk="0" fontAlgn="base" hangingPunct="0">
              <a:spcBef>
                <a:spcPct val="0"/>
              </a:spcBef>
              <a:spcAft>
                <a:spcPct val="0"/>
              </a:spcAft>
              <a:defRPr sz="2400">
                <a:solidFill>
                  <a:schemeClr val="tx1"/>
                </a:solidFill>
                <a:latin typeface="Arial" charset="0"/>
                <a:ea typeface="ＭＳ Ｐゴシック" pitchFamily="84" charset="-128"/>
              </a:defRPr>
            </a:lvl7pPr>
            <a:lvl8pPr marL="3494151" indent="-232943" eaLnBrk="0" fontAlgn="base" hangingPunct="0">
              <a:spcBef>
                <a:spcPct val="0"/>
              </a:spcBef>
              <a:spcAft>
                <a:spcPct val="0"/>
              </a:spcAft>
              <a:defRPr sz="2400">
                <a:solidFill>
                  <a:schemeClr val="tx1"/>
                </a:solidFill>
                <a:latin typeface="Arial" charset="0"/>
                <a:ea typeface="ＭＳ Ｐゴシック" pitchFamily="84" charset="-128"/>
              </a:defRPr>
            </a:lvl8pPr>
            <a:lvl9pPr marL="3960038" indent="-232943"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4</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2886307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5</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baseline="0" dirty="0" smtClean="0"/>
          </a:p>
        </p:txBody>
      </p:sp>
    </p:spTree>
    <p:extLst>
      <p:ext uri="{BB962C8B-B14F-4D97-AF65-F5344CB8AC3E}">
        <p14:creationId xmlns:p14="http://schemas.microsoft.com/office/powerpoint/2010/main" val="148886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6</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063796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7</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CERCLA also provides a exemption at Section 114(c) to owners of service stations that manage recycled oil.  They are exempt from liability so long as the oil is now mixed with other hazardous substances and</a:t>
            </a:r>
            <a:r>
              <a:rPr lang="en-US" baseline="0" dirty="0" smtClean="0"/>
              <a:t> they are in compliance with other laws and regulations.</a:t>
            </a:r>
          </a:p>
          <a:p>
            <a:pPr eaLnBrk="1" hangingPunct="1"/>
            <a:endParaRPr lang="en-US" baseline="0" dirty="0" smtClean="0"/>
          </a:p>
          <a:p>
            <a:pPr eaLnBrk="1" hangingPunct="1"/>
            <a:r>
              <a:rPr lang="en-US" baseline="0" dirty="0" smtClean="0"/>
              <a:t>According to Section 107(d), states and local governments are not liable for their actions taken during an emergency response at a facility owned by another person, unless there was negligence or misconduct.</a:t>
            </a:r>
            <a:endParaRPr lang="en-US" dirty="0" smtClean="0"/>
          </a:p>
        </p:txBody>
      </p:sp>
    </p:spTree>
    <p:extLst>
      <p:ext uri="{BB962C8B-B14F-4D97-AF65-F5344CB8AC3E}">
        <p14:creationId xmlns:p14="http://schemas.microsoft.com/office/powerpoint/2010/main" val="1403433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8</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4276112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smtClean="0"/>
              <a:pPr/>
              <a:t>9</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aseline="0" dirty="0" smtClean="0"/>
          </a:p>
          <a:p>
            <a:pPr eaLnBrk="1" hangingPunct="1"/>
            <a:r>
              <a:rPr lang="en-US" baseline="0" dirty="0" smtClean="0"/>
              <a:t> </a:t>
            </a:r>
            <a:endParaRPr lang="en-US" dirty="0" smtClean="0"/>
          </a:p>
        </p:txBody>
      </p:sp>
    </p:spTree>
    <p:extLst>
      <p:ext uri="{BB962C8B-B14F-4D97-AF65-F5344CB8AC3E}">
        <p14:creationId xmlns:p14="http://schemas.microsoft.com/office/powerpoint/2010/main" val="1752227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4126" b="303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133600" y="1676400"/>
            <a:ext cx="4876800" cy="448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3"/>
          <p:cNvSpPr>
            <a:spLocks noGrp="1" noChangeArrowheads="1"/>
          </p:cNvSpPr>
          <p:nvPr>
            <p:ph type="ctrTitle"/>
          </p:nvPr>
        </p:nvSpPr>
        <p:spPr>
          <a:xfrm>
            <a:off x="685800" y="2286000"/>
            <a:ext cx="7772400" cy="1143000"/>
          </a:xfrm>
        </p:spPr>
        <p:txBody>
          <a:bodyPr/>
          <a:lstStyle>
            <a:lvl1pPr>
              <a:defRPr sz="3600" b="1">
                <a:solidFill>
                  <a:srgbClr val="000000"/>
                </a:solidFill>
              </a:defRPr>
            </a:lvl1pPr>
          </a:lstStyle>
          <a:p>
            <a:r>
              <a:rPr lang="en-US"/>
              <a:t>Click to edit Master title style</a:t>
            </a:r>
          </a:p>
        </p:txBody>
      </p:sp>
      <p:sp>
        <p:nvSpPr>
          <p:cNvPr id="153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Rectangle 5"/>
          <p:cNvSpPr>
            <a:spLocks noGrp="1" noChangeArrowheads="1"/>
          </p:cNvSpPr>
          <p:nvPr>
            <p:ph type="dt" sz="half" idx="10"/>
          </p:nvPr>
        </p:nvSpPr>
        <p:spPr/>
        <p:txBody>
          <a:bodyPr/>
          <a:lstStyle>
            <a:lvl1pPr>
              <a:defRPr>
                <a:latin typeface="Calibri" pitchFamily="34" charset="0"/>
                <a:cs typeface="Calibri" pitchFamily="34" charset="0"/>
              </a:defRPr>
            </a:lvl1pPr>
          </a:lstStyle>
          <a:p>
            <a:pPr>
              <a:defRPr/>
            </a:pPr>
            <a:fld id="{5F60148B-4170-4943-A998-440ABDE89C1D}" type="datetime1">
              <a:rPr lang="en-US" smtClean="0"/>
              <a:pPr>
                <a:defRPr/>
              </a:pPr>
              <a:t>6/10/2015</a:t>
            </a:fld>
            <a:endParaRPr lang="en-US" dirty="0"/>
          </a:p>
        </p:txBody>
      </p:sp>
      <p:sp>
        <p:nvSpPr>
          <p:cNvPr id="7" name="Rectangle 6"/>
          <p:cNvSpPr>
            <a:spLocks noGrp="1" noChangeArrowheads="1"/>
          </p:cNvSpPr>
          <p:nvPr>
            <p:ph type="ftr" sz="quarter" idx="11"/>
          </p:nvPr>
        </p:nvSpPr>
        <p:spPr>
          <a:xfrm>
            <a:off x="2667000" y="6248400"/>
            <a:ext cx="3810000" cy="457200"/>
          </a:xfrm>
        </p:spPr>
        <p:txBody>
          <a:bodyPr/>
          <a:lstStyle>
            <a:lvl1pPr>
              <a:defRPr sz="1400">
                <a:latin typeface="Calibri" pitchFamily="34" charset="0"/>
                <a:cs typeface="Calibri" pitchFamily="34" charset="0"/>
              </a:defRPr>
            </a:lvl1pPr>
          </a:lstStyle>
          <a:p>
            <a:pPr>
              <a:defRPr/>
            </a:pPr>
            <a:r>
              <a:rPr lang="en-US" dirty="0" smtClean="0"/>
              <a:t>U.S. Environmental Protection Agency</a:t>
            </a:r>
            <a:endParaRPr lang="en-US" dirty="0"/>
          </a:p>
        </p:txBody>
      </p:sp>
      <p:sp>
        <p:nvSpPr>
          <p:cNvPr id="8" name="Rectangle 7"/>
          <p:cNvSpPr>
            <a:spLocks noGrp="1" noChangeArrowheads="1"/>
          </p:cNvSpPr>
          <p:nvPr>
            <p:ph type="sldNum" sz="quarter" idx="12"/>
          </p:nvPr>
        </p:nvSpPr>
        <p:spPr/>
        <p:txBody>
          <a:bodyPr/>
          <a:lstStyle>
            <a:lvl1pPr>
              <a:defRPr>
                <a:latin typeface="Calibri" pitchFamily="34" charset="0"/>
                <a:cs typeface="Calibri" pitchFamily="34" charset="0"/>
              </a:defRPr>
            </a:lvl1pPr>
          </a:lstStyle>
          <a:p>
            <a:pPr>
              <a:defRPr/>
            </a:pPr>
            <a:fld id="{B6491938-BE6C-413A-BCA3-9B06F3B99B50}" type="slidenum">
              <a:rPr lang="en-US" smtClean="0"/>
              <a:pPr>
                <a:defRPr/>
              </a:pPr>
              <a:t>‹#›</a:t>
            </a:fld>
            <a:endParaRPr lang="en-US" dirty="0"/>
          </a:p>
        </p:txBody>
      </p:sp>
    </p:spTree>
    <p:extLst>
      <p:ext uri="{BB962C8B-B14F-4D97-AF65-F5344CB8AC3E}">
        <p14:creationId xmlns:p14="http://schemas.microsoft.com/office/powerpoint/2010/main" val="29392165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a:t>
            </a:r>
            <a:r>
              <a:rPr lang="en-US" dirty="0" err="1" smtClean="0"/>
              <a:t>lev</a:t>
            </a:r>
            <a:endParaRPr lang="en-US" dirty="0" smtClean="0"/>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BDDD1AE-16C9-4309-B945-8C3A25628D0B}" type="datetime1">
              <a:rPr lang="en-US"/>
              <a:pPr>
                <a:defRPr/>
              </a:pPr>
              <a:t>6/10/2015</a:t>
            </a:fld>
            <a:endParaRPr lang="en-US"/>
          </a:p>
        </p:txBody>
      </p:sp>
      <p:sp>
        <p:nvSpPr>
          <p:cNvPr id="6" name="Footer Placeholder 4"/>
          <p:cNvSpPr>
            <a:spLocks noGrp="1"/>
          </p:cNvSpPr>
          <p:nvPr>
            <p:ph type="ftr" sz="quarter" idx="11"/>
          </p:nvPr>
        </p:nvSpPr>
        <p:spPr/>
        <p:txBody>
          <a:bodyPr/>
          <a:lstStyle>
            <a:lvl1pPr>
              <a:defRPr sz="1400"/>
            </a:lvl1pPr>
          </a:lstStyle>
          <a:p>
            <a:pPr>
              <a:defRPr/>
            </a:pPr>
            <a:r>
              <a:rPr lang="en-US"/>
              <a:t>U.S. Environmental Protection Agency</a:t>
            </a:r>
          </a:p>
        </p:txBody>
      </p:sp>
      <p:sp>
        <p:nvSpPr>
          <p:cNvPr id="7" name="Slide Number Placeholder 5"/>
          <p:cNvSpPr>
            <a:spLocks noGrp="1"/>
          </p:cNvSpPr>
          <p:nvPr>
            <p:ph type="sldNum" sz="quarter" idx="12"/>
          </p:nvPr>
        </p:nvSpPr>
        <p:spPr/>
        <p:txBody>
          <a:bodyPr/>
          <a:lstStyle>
            <a:lvl1pPr>
              <a:defRPr/>
            </a:lvl1pPr>
          </a:lstStyle>
          <a:p>
            <a:pPr>
              <a:defRPr/>
            </a:pPr>
            <a:fld id="{48A0B53B-EFD8-483E-BB30-C458F8D0016C}" type="slidenum">
              <a:rPr lang="en-US"/>
              <a:pPr>
                <a:defRPr/>
              </a:pPr>
              <a:t>‹#›</a:t>
            </a:fld>
            <a:endParaRPr lang="en-US"/>
          </a:p>
        </p:txBody>
      </p:sp>
    </p:spTree>
    <p:extLst>
      <p:ext uri="{BB962C8B-B14F-4D97-AF65-F5344CB8AC3E}">
        <p14:creationId xmlns:p14="http://schemas.microsoft.com/office/powerpoint/2010/main" val="1474032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515100" y="1600200"/>
            <a:ext cx="1943100" cy="4495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600200"/>
            <a:ext cx="5676900" cy="449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4D89F09-70DC-4E1E-BC25-953C7A706958}" type="datetime1">
              <a:rPr lang="en-US"/>
              <a:pPr>
                <a:defRPr/>
              </a:pPr>
              <a:t>6/10/2015</a:t>
            </a:fld>
            <a:endParaRPr lang="en-US"/>
          </a:p>
        </p:txBody>
      </p:sp>
      <p:sp>
        <p:nvSpPr>
          <p:cNvPr id="6" name="Footer Placeholder 4"/>
          <p:cNvSpPr>
            <a:spLocks noGrp="1"/>
          </p:cNvSpPr>
          <p:nvPr>
            <p:ph type="ftr" sz="quarter" idx="11"/>
          </p:nvPr>
        </p:nvSpPr>
        <p:spPr/>
        <p:txBody>
          <a:bodyPr/>
          <a:lstStyle>
            <a:lvl1pPr>
              <a:defRPr sz="1400"/>
            </a:lvl1pPr>
          </a:lstStyle>
          <a:p>
            <a:pPr>
              <a:defRPr/>
            </a:pPr>
            <a:r>
              <a:rPr lang="en-US"/>
              <a:t>U.S. Environmental Protection Agency</a:t>
            </a:r>
          </a:p>
        </p:txBody>
      </p:sp>
      <p:sp>
        <p:nvSpPr>
          <p:cNvPr id="7" name="Slide Number Placeholder 5"/>
          <p:cNvSpPr>
            <a:spLocks noGrp="1"/>
          </p:cNvSpPr>
          <p:nvPr>
            <p:ph type="sldNum" sz="quarter" idx="12"/>
          </p:nvPr>
        </p:nvSpPr>
        <p:spPr/>
        <p:txBody>
          <a:bodyPr/>
          <a:lstStyle>
            <a:lvl1pPr>
              <a:defRPr/>
            </a:lvl1pPr>
          </a:lstStyle>
          <a:p>
            <a:pPr>
              <a:defRPr/>
            </a:pPr>
            <a:fld id="{3EB4D6D3-1E8D-416E-9A8E-1000042E056F}" type="slidenum">
              <a:rPr lang="en-US"/>
              <a:pPr>
                <a:defRPr/>
              </a:pPr>
              <a:t>‹#›</a:t>
            </a:fld>
            <a:endParaRPr lang="en-US"/>
          </a:p>
        </p:txBody>
      </p:sp>
    </p:spTree>
    <p:extLst>
      <p:ext uri="{BB962C8B-B14F-4D97-AF65-F5344CB8AC3E}">
        <p14:creationId xmlns:p14="http://schemas.microsoft.com/office/powerpoint/2010/main" val="2728905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2667000"/>
            <a:ext cx="3810000" cy="3429000"/>
          </a:xfrm>
        </p:spPr>
        <p:txBody>
          <a:bodyPr/>
          <a:lstStyle/>
          <a:p>
            <a:pPr lvl="0"/>
            <a:endParaRPr lang="en-US" noProof="0" smtClean="0"/>
          </a:p>
        </p:txBody>
      </p:sp>
      <p:sp>
        <p:nvSpPr>
          <p:cNvPr id="4" name="Text Placeholder 3"/>
          <p:cNvSpPr>
            <a:spLocks noGrp="1"/>
          </p:cNvSpPr>
          <p:nvPr>
            <p:ph type="body"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E423109A-3CFF-40C2-A6E0-D081C33CD25B}" type="datetime1">
              <a:rPr lang="en-US"/>
              <a:pPr>
                <a:defRPr/>
              </a:pPr>
              <a:t>6/10/2015</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a:lvl1pPr>
          </a:lstStyle>
          <a:p>
            <a:pPr>
              <a:defRPr/>
            </a:pPr>
            <a:fld id="{58846B58-F74C-4EC9-A6D2-1C0A0AFD639C}" type="slidenum">
              <a:rPr lang="en-US"/>
              <a:pPr>
                <a:defRPr/>
              </a:pPr>
              <a:t>‹#›</a:t>
            </a:fld>
            <a:endParaRPr lang="en-US"/>
          </a:p>
        </p:txBody>
      </p:sp>
    </p:spTree>
    <p:extLst>
      <p:ext uri="{BB962C8B-B14F-4D97-AF65-F5344CB8AC3E}">
        <p14:creationId xmlns:p14="http://schemas.microsoft.com/office/powerpoint/2010/main" val="1740580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2667000"/>
            <a:ext cx="7772400" cy="3429000"/>
          </a:xfrm>
        </p:spPr>
        <p:txBody>
          <a:bodyPr/>
          <a:lstStyle/>
          <a:p>
            <a:pPr lvl="0"/>
            <a:endParaRPr lang="en-US" noProof="0" smtClean="0"/>
          </a:p>
        </p:txBody>
      </p:sp>
      <p:sp>
        <p:nvSpPr>
          <p:cNvPr id="5" name="Date Placeholder 3"/>
          <p:cNvSpPr>
            <a:spLocks noGrp="1"/>
          </p:cNvSpPr>
          <p:nvPr>
            <p:ph type="dt" sz="half" idx="10"/>
          </p:nvPr>
        </p:nvSpPr>
        <p:spPr/>
        <p:txBody>
          <a:bodyPr/>
          <a:lstStyle>
            <a:lvl1pPr>
              <a:defRPr/>
            </a:lvl1pPr>
          </a:lstStyle>
          <a:p>
            <a:pPr>
              <a:defRPr/>
            </a:pPr>
            <a:fld id="{23AE3CD4-D2CA-4BCE-9432-87DE761F42BE}" type="datetime1">
              <a:rPr lang="en-US"/>
              <a:pPr>
                <a:defRPr/>
              </a:pPr>
              <a:t>6/10/2015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U.S. Environmental Protection Agency</a:t>
            </a:r>
          </a:p>
        </p:txBody>
      </p:sp>
      <p:sp>
        <p:nvSpPr>
          <p:cNvPr id="7" name="Slide Number Placeholder 5"/>
          <p:cNvSpPr>
            <a:spLocks noGrp="1"/>
          </p:cNvSpPr>
          <p:nvPr>
            <p:ph type="sldNum" sz="quarter" idx="12"/>
          </p:nvPr>
        </p:nvSpPr>
        <p:spPr/>
        <p:txBody>
          <a:bodyPr/>
          <a:lstStyle>
            <a:lvl1pPr>
              <a:defRPr/>
            </a:lvl1pPr>
          </a:lstStyle>
          <a:p>
            <a:pPr>
              <a:defRPr/>
            </a:pPr>
            <a:fld id="{5E049E58-1544-4CB2-A99C-EC54C5756761}" type="slidenum">
              <a:rPr lang="en-US"/>
              <a:pPr>
                <a:defRPr/>
              </a:pPr>
              <a:t>‹#›</a:t>
            </a:fld>
            <a:endParaRPr lang="en-US"/>
          </a:p>
        </p:txBody>
      </p:sp>
    </p:spTree>
    <p:extLst>
      <p:ext uri="{BB962C8B-B14F-4D97-AF65-F5344CB8AC3E}">
        <p14:creationId xmlns:p14="http://schemas.microsoft.com/office/powerpoint/2010/main" val="2528668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02994956-EB3F-409E-9881-5AB40FDA498D}" type="datetime1">
              <a:rPr lang="en-US"/>
              <a:pPr>
                <a:defRPr/>
              </a:pPr>
              <a:t>6/10/2015</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a:lvl1pPr>
          </a:lstStyle>
          <a:p>
            <a:pPr>
              <a:defRPr/>
            </a:pPr>
            <a:fld id="{390F4447-5EC6-4D34-94A6-F91079B5E36F}" type="slidenum">
              <a:rPr lang="en-US"/>
              <a:pPr>
                <a:defRPr/>
              </a:pPr>
              <a:t>‹#›</a:t>
            </a:fld>
            <a:endParaRPr lang="en-US"/>
          </a:p>
        </p:txBody>
      </p:sp>
    </p:spTree>
    <p:extLst>
      <p:ext uri="{BB962C8B-B14F-4D97-AF65-F5344CB8AC3E}">
        <p14:creationId xmlns:p14="http://schemas.microsoft.com/office/powerpoint/2010/main" val="4193555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p:cNvSpPr>
          <p:nvPr>
            <p:ph type="dt" sz="half" idx="10"/>
          </p:nvPr>
        </p:nvSpPr>
        <p:spPr/>
        <p:txBody>
          <a:bodyPr/>
          <a:lstStyle>
            <a:lvl1pPr>
              <a:defRPr/>
            </a:lvl1pPr>
          </a:lstStyle>
          <a:p>
            <a:pPr>
              <a:defRPr/>
            </a:pPr>
            <a:fld id="{2A5EB170-E594-4492-B026-D70C41D45FC6}" type="datetime1">
              <a:rPr lang="en-US"/>
              <a:pPr>
                <a:defRPr/>
              </a:pPr>
              <a:t>6/10/2015</a:t>
            </a:fld>
            <a:endParaRPr lang="en-US"/>
          </a:p>
        </p:txBody>
      </p:sp>
      <p:sp>
        <p:nvSpPr>
          <p:cNvPr id="5" name="Footer Placeholder 3"/>
          <p:cNvSpPr>
            <a:spLocks noGrp="1"/>
          </p:cNvSpPr>
          <p:nvPr>
            <p:ph type="ftr" sz="quarter" idx="11"/>
          </p:nvPr>
        </p:nvSpPr>
        <p:spPr/>
        <p:txBody>
          <a:bodyPr/>
          <a:lstStyle>
            <a:lvl1pPr>
              <a:defRPr/>
            </a:lvl1pPr>
          </a:lstStyle>
          <a:p>
            <a:pPr>
              <a:defRPr/>
            </a:pPr>
            <a:r>
              <a:rPr lang="en-US"/>
              <a:t>U.S. Environmental Protection Agency</a:t>
            </a:r>
          </a:p>
        </p:txBody>
      </p:sp>
      <p:sp>
        <p:nvSpPr>
          <p:cNvPr id="6" name="Slide Number Placeholder 4"/>
          <p:cNvSpPr>
            <a:spLocks noGrp="1"/>
          </p:cNvSpPr>
          <p:nvPr>
            <p:ph type="sldNum" sz="quarter" idx="12"/>
          </p:nvPr>
        </p:nvSpPr>
        <p:spPr/>
        <p:txBody>
          <a:bodyPr/>
          <a:lstStyle>
            <a:lvl1pPr>
              <a:defRPr/>
            </a:lvl1pPr>
          </a:lstStyle>
          <a:p>
            <a:pPr>
              <a:defRPr/>
            </a:pPr>
            <a:fld id="{228702EA-B15F-43BB-9758-9BE363069A26}" type="slidenum">
              <a:rPr lang="en-US"/>
              <a:pPr>
                <a:defRPr/>
              </a:pPr>
              <a:t>‹#›</a:t>
            </a:fld>
            <a:endParaRPr lang="en-US"/>
          </a:p>
        </p:txBody>
      </p:sp>
    </p:spTree>
    <p:extLst>
      <p:ext uri="{BB962C8B-B14F-4D97-AF65-F5344CB8AC3E}">
        <p14:creationId xmlns:p14="http://schemas.microsoft.com/office/powerpoint/2010/main" val="1321150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sz="1400" i="0">
                <a:latin typeface="Calibri" pitchFamily="34" charset="0"/>
                <a:cs typeface="Calibri" pitchFamily="34" charset="0"/>
              </a:defRPr>
            </a:lvl1pPr>
          </a:lstStyle>
          <a:p>
            <a:pPr>
              <a:defRPr/>
            </a:pPr>
            <a:fld id="{B56894C0-8C8C-49BC-BFB0-D92E2F6E79DF}" type="datetime1">
              <a:rPr lang="en-US" smtClean="0"/>
              <a:pPr>
                <a:defRPr/>
              </a:pPr>
              <a:t>6/10/2015</a:t>
            </a:fld>
            <a:endParaRPr lang="en-US" dirty="0"/>
          </a:p>
        </p:txBody>
      </p:sp>
      <p:sp>
        <p:nvSpPr>
          <p:cNvPr id="6" name="Footer Placeholder 4"/>
          <p:cNvSpPr>
            <a:spLocks noGrp="1"/>
          </p:cNvSpPr>
          <p:nvPr>
            <p:ph type="ftr" sz="quarter" idx="11"/>
          </p:nvPr>
        </p:nvSpPr>
        <p:spPr/>
        <p:txBody>
          <a:bodyPr/>
          <a:lstStyle>
            <a:lvl1pPr>
              <a:defRPr sz="1400">
                <a:latin typeface="Calibri" pitchFamily="34" charset="0"/>
                <a:cs typeface="Calibri" pitchFamily="34" charset="0"/>
              </a:defRPr>
            </a:lvl1pPr>
          </a:lstStyle>
          <a:p>
            <a:pPr>
              <a:defRPr/>
            </a:pPr>
            <a:r>
              <a:rPr lang="en-US" dirty="0" smtClean="0"/>
              <a:t>U.S. Environmental Protection Agency</a:t>
            </a:r>
            <a:endParaRPr lang="en-US" dirty="0"/>
          </a:p>
        </p:txBody>
      </p:sp>
      <p:sp>
        <p:nvSpPr>
          <p:cNvPr id="7" name="Slide Number Placeholder 5"/>
          <p:cNvSpPr>
            <a:spLocks noGrp="1"/>
          </p:cNvSpPr>
          <p:nvPr>
            <p:ph type="sldNum" sz="quarter" idx="12"/>
          </p:nvPr>
        </p:nvSpPr>
        <p:spPr/>
        <p:txBody>
          <a:bodyPr/>
          <a:lstStyle>
            <a:lvl1pPr>
              <a:defRPr sz="1400">
                <a:latin typeface="Calibri" pitchFamily="34" charset="0"/>
                <a:cs typeface="Calibri" pitchFamily="34" charset="0"/>
              </a:defRPr>
            </a:lvl1pPr>
          </a:lstStyle>
          <a:p>
            <a:pPr>
              <a:defRPr/>
            </a:pPr>
            <a:fld id="{D1DBE383-7CE7-469D-9093-361D6EEF1117}" type="slidenum">
              <a:rPr lang="en-US" smtClean="0"/>
              <a:pPr>
                <a:defRPr/>
              </a:pPr>
              <a:t>‹#›</a:t>
            </a:fld>
            <a:endParaRPr lang="en-US" dirty="0"/>
          </a:p>
        </p:txBody>
      </p:sp>
    </p:spTree>
    <p:extLst>
      <p:ext uri="{BB962C8B-B14F-4D97-AF65-F5344CB8AC3E}">
        <p14:creationId xmlns:p14="http://schemas.microsoft.com/office/powerpoint/2010/main" val="342633755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sz="1400" i="0">
                <a:latin typeface="Calibri" pitchFamily="34" charset="0"/>
                <a:cs typeface="Calibri" pitchFamily="34" charset="0"/>
              </a:defRPr>
            </a:lvl1pPr>
          </a:lstStyle>
          <a:p>
            <a:pPr>
              <a:defRPr/>
            </a:pPr>
            <a:fld id="{B56894C0-8C8C-49BC-BFB0-D92E2F6E79DF}" type="datetime1">
              <a:rPr lang="en-US" smtClean="0"/>
              <a:pPr>
                <a:defRPr/>
              </a:pPr>
              <a:t>6/10/2015</a:t>
            </a:fld>
            <a:endParaRPr lang="en-US" dirty="0"/>
          </a:p>
        </p:txBody>
      </p:sp>
      <p:sp>
        <p:nvSpPr>
          <p:cNvPr id="6" name="Footer Placeholder 4"/>
          <p:cNvSpPr>
            <a:spLocks noGrp="1"/>
          </p:cNvSpPr>
          <p:nvPr>
            <p:ph type="ftr" sz="quarter" idx="11"/>
          </p:nvPr>
        </p:nvSpPr>
        <p:spPr/>
        <p:txBody>
          <a:bodyPr/>
          <a:lstStyle>
            <a:lvl1pPr>
              <a:defRPr sz="1400">
                <a:latin typeface="Calibri" pitchFamily="34" charset="0"/>
                <a:cs typeface="Calibri" pitchFamily="34" charset="0"/>
              </a:defRPr>
            </a:lvl1pPr>
          </a:lstStyle>
          <a:p>
            <a:pPr>
              <a:defRPr/>
            </a:pPr>
            <a:r>
              <a:rPr lang="en-US" dirty="0" smtClean="0"/>
              <a:t>U.S. Environmental Protection Agency</a:t>
            </a:r>
            <a:endParaRPr lang="en-US" dirty="0"/>
          </a:p>
        </p:txBody>
      </p:sp>
      <p:sp>
        <p:nvSpPr>
          <p:cNvPr id="7" name="Slide Number Placeholder 5"/>
          <p:cNvSpPr>
            <a:spLocks noGrp="1"/>
          </p:cNvSpPr>
          <p:nvPr>
            <p:ph type="sldNum" sz="quarter" idx="12"/>
          </p:nvPr>
        </p:nvSpPr>
        <p:spPr/>
        <p:txBody>
          <a:bodyPr/>
          <a:lstStyle>
            <a:lvl1pPr>
              <a:defRPr sz="1400">
                <a:latin typeface="Calibri" pitchFamily="34" charset="0"/>
                <a:cs typeface="Calibri" pitchFamily="34" charset="0"/>
              </a:defRPr>
            </a:lvl1pPr>
          </a:lstStyle>
          <a:p>
            <a:pPr>
              <a:defRPr/>
            </a:pPr>
            <a:fld id="{D1DBE383-7CE7-469D-9093-361D6EEF1117}" type="slidenum">
              <a:rPr lang="en-US" smtClean="0"/>
              <a:pPr>
                <a:defRPr/>
              </a:pPr>
              <a:t>‹#›</a:t>
            </a:fld>
            <a:endParaRPr lang="en-US" dirty="0"/>
          </a:p>
        </p:txBody>
      </p:sp>
    </p:spTree>
    <p:extLst>
      <p:ext uri="{BB962C8B-B14F-4D97-AF65-F5344CB8AC3E}">
        <p14:creationId xmlns:p14="http://schemas.microsoft.com/office/powerpoint/2010/main" val="16353373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z="1400" i="0">
                <a:latin typeface="Calibri" pitchFamily="34" charset="0"/>
                <a:cs typeface="Calibri" pitchFamily="34" charset="0"/>
              </a:defRPr>
            </a:lvl1pPr>
          </a:lstStyle>
          <a:p>
            <a:pPr>
              <a:defRPr/>
            </a:pPr>
            <a:fld id="{B56894C0-8C8C-49BC-BFB0-D92E2F6E79DF}" type="datetime1">
              <a:rPr lang="en-US" smtClean="0"/>
              <a:pPr>
                <a:defRPr/>
              </a:pPr>
              <a:t>6/10/2015</a:t>
            </a:fld>
            <a:endParaRPr lang="en-US" dirty="0"/>
          </a:p>
        </p:txBody>
      </p:sp>
      <p:sp>
        <p:nvSpPr>
          <p:cNvPr id="6" name="Footer Placeholder 4"/>
          <p:cNvSpPr>
            <a:spLocks noGrp="1"/>
          </p:cNvSpPr>
          <p:nvPr>
            <p:ph type="ftr" sz="quarter" idx="11"/>
          </p:nvPr>
        </p:nvSpPr>
        <p:spPr/>
        <p:txBody>
          <a:bodyPr/>
          <a:lstStyle>
            <a:lvl1pPr>
              <a:defRPr sz="1400">
                <a:latin typeface="Calibri" pitchFamily="34" charset="0"/>
                <a:cs typeface="Calibri" pitchFamily="34" charset="0"/>
              </a:defRPr>
            </a:lvl1pPr>
          </a:lstStyle>
          <a:p>
            <a:pPr>
              <a:defRPr/>
            </a:pPr>
            <a:r>
              <a:rPr lang="en-US" dirty="0" smtClean="0"/>
              <a:t>U.S. Environmental Protection Agency</a:t>
            </a:r>
            <a:endParaRPr lang="en-US" dirty="0"/>
          </a:p>
        </p:txBody>
      </p:sp>
      <p:sp>
        <p:nvSpPr>
          <p:cNvPr id="7" name="Slide Number Placeholder 5"/>
          <p:cNvSpPr>
            <a:spLocks noGrp="1"/>
          </p:cNvSpPr>
          <p:nvPr>
            <p:ph type="sldNum" sz="quarter" idx="12"/>
          </p:nvPr>
        </p:nvSpPr>
        <p:spPr/>
        <p:txBody>
          <a:bodyPr/>
          <a:lstStyle>
            <a:lvl1pPr>
              <a:defRPr sz="1400">
                <a:latin typeface="Calibri" pitchFamily="34" charset="0"/>
                <a:cs typeface="Calibri" pitchFamily="34" charset="0"/>
              </a:defRPr>
            </a:lvl1pPr>
          </a:lstStyle>
          <a:p>
            <a:pPr>
              <a:defRPr/>
            </a:pPr>
            <a:fld id="{D1DBE383-7CE7-469D-9093-361D6EEF1117}" type="slidenum">
              <a:rPr lang="en-US" smtClean="0"/>
              <a:pPr>
                <a:defRPr/>
              </a:pPr>
              <a:t>‹#›</a:t>
            </a:fld>
            <a:endParaRPr lang="en-US" dirty="0"/>
          </a:p>
        </p:txBody>
      </p:sp>
    </p:spTree>
    <p:extLst>
      <p:ext uri="{BB962C8B-B14F-4D97-AF65-F5344CB8AC3E}">
        <p14:creationId xmlns:p14="http://schemas.microsoft.com/office/powerpoint/2010/main" val="2023026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atin typeface="Calibri" pitchFamily="34" charset="0"/>
                <a:cs typeface="Calibri" pitchFamily="34" charset="0"/>
              </a:defRPr>
            </a:lvl1pPr>
          </a:lstStyle>
          <a:p>
            <a:pPr>
              <a:defRPr/>
            </a:pPr>
            <a:fld id="{812541CD-AC97-41FF-833B-8381B2ED6161}" type="datetime1">
              <a:rPr lang="en-US" smtClean="0"/>
              <a:pPr>
                <a:defRPr/>
              </a:pPr>
              <a:t>6/10/2015</a:t>
            </a:fld>
            <a:endParaRPr lang="en-US" dirty="0"/>
          </a:p>
        </p:txBody>
      </p:sp>
      <p:sp>
        <p:nvSpPr>
          <p:cNvPr id="6" name="Footer Placeholder 4"/>
          <p:cNvSpPr>
            <a:spLocks noGrp="1"/>
          </p:cNvSpPr>
          <p:nvPr>
            <p:ph type="ftr" sz="quarter" idx="11"/>
          </p:nvPr>
        </p:nvSpPr>
        <p:spPr/>
        <p:txBody>
          <a:bodyPr/>
          <a:lstStyle>
            <a:lvl1pPr>
              <a:defRPr>
                <a:latin typeface="Calibri" pitchFamily="34" charset="0"/>
                <a:cs typeface="Calibri" pitchFamily="34" charset="0"/>
              </a:defRPr>
            </a:lvl1pPr>
          </a:lstStyle>
          <a:p>
            <a:pPr>
              <a:defRPr/>
            </a:pPr>
            <a:r>
              <a:rPr lang="en-US" dirty="0" smtClean="0"/>
              <a:t>U.S. Environmental Protection Agency</a:t>
            </a:r>
            <a:endParaRPr lang="en-US" dirty="0"/>
          </a:p>
        </p:txBody>
      </p:sp>
      <p:sp>
        <p:nvSpPr>
          <p:cNvPr id="7" name="Slide Number Placeholder 5"/>
          <p:cNvSpPr>
            <a:spLocks noGrp="1"/>
          </p:cNvSpPr>
          <p:nvPr>
            <p:ph type="sldNum" sz="quarter" idx="12"/>
          </p:nvPr>
        </p:nvSpPr>
        <p:spPr/>
        <p:txBody>
          <a:bodyPr/>
          <a:lstStyle>
            <a:lvl1pPr>
              <a:defRPr>
                <a:latin typeface="Calibri" pitchFamily="34" charset="0"/>
                <a:cs typeface="Calibri" pitchFamily="34" charset="0"/>
              </a:defRPr>
            </a:lvl1pPr>
          </a:lstStyle>
          <a:p>
            <a:pPr>
              <a:defRPr/>
            </a:pPr>
            <a:fld id="{2D57E2F0-18A8-440E-AE3A-E85D76FBD43E}" type="slidenum">
              <a:rPr lang="en-US" smtClean="0"/>
              <a:pPr>
                <a:defRPr/>
              </a:pPr>
              <a:t>‹#›</a:t>
            </a:fld>
            <a:endParaRPr lang="en-US" dirty="0"/>
          </a:p>
        </p:txBody>
      </p:sp>
    </p:spTree>
    <p:extLst>
      <p:ext uri="{BB962C8B-B14F-4D97-AF65-F5344CB8AC3E}">
        <p14:creationId xmlns:p14="http://schemas.microsoft.com/office/powerpoint/2010/main" val="13777566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atin typeface="Calibri" pitchFamily="34" charset="0"/>
                <a:cs typeface="Calibri" pitchFamily="34" charset="0"/>
              </a:defRPr>
            </a:lvl1pPr>
          </a:lstStyle>
          <a:p>
            <a:pPr>
              <a:defRPr/>
            </a:pPr>
            <a:fld id="{14ED753D-E1D7-4258-9428-A4CAD46204E7}" type="datetime1">
              <a:rPr lang="en-US" smtClean="0"/>
              <a:pPr>
                <a:defRPr/>
              </a:pPr>
              <a:t>6/10/2015</a:t>
            </a:fld>
            <a:endParaRPr lang="en-US" dirty="0"/>
          </a:p>
        </p:txBody>
      </p:sp>
      <p:sp>
        <p:nvSpPr>
          <p:cNvPr id="7" name="Footer Placeholder 5"/>
          <p:cNvSpPr>
            <a:spLocks noGrp="1"/>
          </p:cNvSpPr>
          <p:nvPr>
            <p:ph type="ftr" sz="quarter" idx="11"/>
          </p:nvPr>
        </p:nvSpPr>
        <p:spPr/>
        <p:txBody>
          <a:bodyPr/>
          <a:lstStyle>
            <a:lvl1pPr>
              <a:defRPr sz="1400">
                <a:latin typeface="Calibri" pitchFamily="34" charset="0"/>
                <a:cs typeface="Calibri" pitchFamily="34" charset="0"/>
              </a:defRPr>
            </a:lvl1pPr>
          </a:lstStyle>
          <a:p>
            <a:pPr>
              <a:defRPr/>
            </a:pPr>
            <a:r>
              <a:rPr lang="en-US" dirty="0" smtClean="0"/>
              <a:t>U.S. Environmental Protection Agency</a:t>
            </a:r>
            <a:endParaRPr lang="en-US" dirty="0"/>
          </a:p>
        </p:txBody>
      </p:sp>
      <p:sp>
        <p:nvSpPr>
          <p:cNvPr id="8" name="Slide Number Placeholder 6"/>
          <p:cNvSpPr>
            <a:spLocks noGrp="1"/>
          </p:cNvSpPr>
          <p:nvPr>
            <p:ph type="sldNum" sz="quarter" idx="12"/>
          </p:nvPr>
        </p:nvSpPr>
        <p:spPr/>
        <p:txBody>
          <a:bodyPr/>
          <a:lstStyle>
            <a:lvl1pPr>
              <a:defRPr>
                <a:latin typeface="Calibri" pitchFamily="34" charset="0"/>
                <a:cs typeface="Calibri" pitchFamily="34" charset="0"/>
              </a:defRPr>
            </a:lvl1pPr>
          </a:lstStyle>
          <a:p>
            <a:pPr>
              <a:defRPr/>
            </a:pPr>
            <a:fld id="{9BE483B3-4F6E-460F-A26A-CDCD93980778}" type="slidenum">
              <a:rPr lang="en-US" smtClean="0"/>
              <a:pPr>
                <a:defRPr/>
              </a:pPr>
              <a:t>‹#›</a:t>
            </a:fld>
            <a:endParaRPr lang="en-US" dirty="0"/>
          </a:p>
        </p:txBody>
      </p:sp>
    </p:spTree>
    <p:extLst>
      <p:ext uri="{BB962C8B-B14F-4D97-AF65-F5344CB8AC3E}">
        <p14:creationId xmlns:p14="http://schemas.microsoft.com/office/powerpoint/2010/main" val="24098985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fld id="{358FA090-16CA-429D-A5D4-4D4D28F49C7A}" type="datetime1">
              <a:rPr lang="en-US"/>
              <a:pPr>
                <a:defRPr/>
              </a:pPr>
              <a:t>6/10/2015</a:t>
            </a:fld>
            <a:endParaRPr lang="en-US"/>
          </a:p>
        </p:txBody>
      </p:sp>
      <p:sp>
        <p:nvSpPr>
          <p:cNvPr id="9" name="Footer Placeholder 7"/>
          <p:cNvSpPr>
            <a:spLocks noGrp="1"/>
          </p:cNvSpPr>
          <p:nvPr>
            <p:ph type="ftr" sz="quarter" idx="11"/>
          </p:nvPr>
        </p:nvSpPr>
        <p:spPr/>
        <p:txBody>
          <a:bodyPr/>
          <a:lstStyle>
            <a:lvl1pPr>
              <a:defRPr/>
            </a:lvl1pPr>
          </a:lstStyle>
          <a:p>
            <a:pPr>
              <a:defRPr/>
            </a:pPr>
            <a:r>
              <a:rPr lang="en-US"/>
              <a:t>U.S. Environmental Protection Agency</a:t>
            </a:r>
          </a:p>
        </p:txBody>
      </p:sp>
      <p:sp>
        <p:nvSpPr>
          <p:cNvPr id="10" name="Slide Number Placeholder 8"/>
          <p:cNvSpPr>
            <a:spLocks noGrp="1"/>
          </p:cNvSpPr>
          <p:nvPr>
            <p:ph type="sldNum" sz="quarter" idx="12"/>
          </p:nvPr>
        </p:nvSpPr>
        <p:spPr/>
        <p:txBody>
          <a:bodyPr/>
          <a:lstStyle>
            <a:lvl1pPr>
              <a:defRPr/>
            </a:lvl1pPr>
          </a:lstStyle>
          <a:p>
            <a:pPr>
              <a:defRPr/>
            </a:pPr>
            <a:fld id="{644CE596-B42D-42E1-95DD-F1E475FBD143}" type="slidenum">
              <a:rPr lang="en-US"/>
              <a:pPr>
                <a:defRPr/>
              </a:pPr>
              <a:t>‹#›</a:t>
            </a:fld>
            <a:endParaRPr lang="en-US"/>
          </a:p>
        </p:txBody>
      </p:sp>
    </p:spTree>
    <p:extLst>
      <p:ext uri="{BB962C8B-B14F-4D97-AF65-F5344CB8AC3E}">
        <p14:creationId xmlns:p14="http://schemas.microsoft.com/office/powerpoint/2010/main" val="30502607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fld id="{AA59E406-CB1F-498D-A820-3BDD637F48AE}" type="datetime1">
              <a:rPr lang="en-US"/>
              <a:pPr>
                <a:defRPr/>
              </a:pPr>
              <a:t>6/10/2015</a:t>
            </a:fld>
            <a:endParaRPr lang="en-US"/>
          </a:p>
        </p:txBody>
      </p:sp>
      <p:sp>
        <p:nvSpPr>
          <p:cNvPr id="5" name="Footer Placeholder 3"/>
          <p:cNvSpPr>
            <a:spLocks noGrp="1"/>
          </p:cNvSpPr>
          <p:nvPr>
            <p:ph type="ftr" sz="quarter" idx="11"/>
          </p:nvPr>
        </p:nvSpPr>
        <p:spPr/>
        <p:txBody>
          <a:bodyPr/>
          <a:lstStyle>
            <a:lvl1pPr>
              <a:defRPr sz="1400"/>
            </a:lvl1pPr>
          </a:lstStyle>
          <a:p>
            <a:pPr>
              <a:defRPr/>
            </a:pPr>
            <a:r>
              <a:rPr lang="en-US"/>
              <a:t>U.S. Environmental Protection Agency</a:t>
            </a:r>
          </a:p>
        </p:txBody>
      </p:sp>
      <p:sp>
        <p:nvSpPr>
          <p:cNvPr id="6" name="Slide Number Placeholder 4"/>
          <p:cNvSpPr>
            <a:spLocks noGrp="1"/>
          </p:cNvSpPr>
          <p:nvPr>
            <p:ph type="sldNum" sz="quarter" idx="12"/>
          </p:nvPr>
        </p:nvSpPr>
        <p:spPr/>
        <p:txBody>
          <a:bodyPr/>
          <a:lstStyle>
            <a:lvl1pPr>
              <a:defRPr/>
            </a:lvl1pPr>
          </a:lstStyle>
          <a:p>
            <a:pPr>
              <a:defRPr/>
            </a:pPr>
            <a:fld id="{7E39DD9D-C75A-4209-B333-28595BE8F8BE}" type="slidenum">
              <a:rPr lang="en-US"/>
              <a:pPr>
                <a:defRPr/>
              </a:pPr>
              <a:t>‹#›</a:t>
            </a:fld>
            <a:endParaRPr lang="en-US"/>
          </a:p>
        </p:txBody>
      </p:sp>
    </p:spTree>
    <p:extLst>
      <p:ext uri="{BB962C8B-B14F-4D97-AF65-F5344CB8AC3E}">
        <p14:creationId xmlns:p14="http://schemas.microsoft.com/office/powerpoint/2010/main" val="1152142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fld id="{79FFE4C0-9968-4454-AFD3-7670B3221A2D}" type="datetime1">
              <a:rPr lang="en-US"/>
              <a:pPr>
                <a:defRPr/>
              </a:pPr>
              <a:t>6/10/2015</a:t>
            </a:fld>
            <a:endParaRPr lang="en-US"/>
          </a:p>
        </p:txBody>
      </p:sp>
      <p:sp>
        <p:nvSpPr>
          <p:cNvPr id="4" name="Footer Placeholder 2"/>
          <p:cNvSpPr>
            <a:spLocks noGrp="1"/>
          </p:cNvSpPr>
          <p:nvPr>
            <p:ph type="ftr" sz="quarter" idx="11"/>
          </p:nvPr>
        </p:nvSpPr>
        <p:spPr/>
        <p:txBody>
          <a:bodyPr/>
          <a:lstStyle>
            <a:lvl1pPr>
              <a:defRPr sz="1400"/>
            </a:lvl1pPr>
          </a:lstStyle>
          <a:p>
            <a:pPr>
              <a:defRPr/>
            </a:pPr>
            <a:r>
              <a:rPr lang="en-US"/>
              <a:t>U.S. Environmental Protection Agency</a:t>
            </a:r>
          </a:p>
        </p:txBody>
      </p:sp>
      <p:sp>
        <p:nvSpPr>
          <p:cNvPr id="5" name="Slide Number Placeholder 3"/>
          <p:cNvSpPr>
            <a:spLocks noGrp="1"/>
          </p:cNvSpPr>
          <p:nvPr>
            <p:ph type="sldNum" sz="quarter" idx="12"/>
          </p:nvPr>
        </p:nvSpPr>
        <p:spPr/>
        <p:txBody>
          <a:bodyPr/>
          <a:lstStyle>
            <a:lvl1pPr>
              <a:defRPr/>
            </a:lvl1pPr>
          </a:lstStyle>
          <a:p>
            <a:pPr>
              <a:defRPr/>
            </a:pPr>
            <a:fld id="{062FAE47-3AE8-4A31-B575-D793A56D26F9}" type="slidenum">
              <a:rPr lang="en-US"/>
              <a:pPr>
                <a:defRPr/>
              </a:pPr>
              <a:t>‹#›</a:t>
            </a:fld>
            <a:endParaRPr lang="en-US"/>
          </a:p>
        </p:txBody>
      </p:sp>
    </p:spTree>
    <p:extLst>
      <p:ext uri="{BB962C8B-B14F-4D97-AF65-F5344CB8AC3E}">
        <p14:creationId xmlns:p14="http://schemas.microsoft.com/office/powerpoint/2010/main" val="399050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C07E1C52-491E-4EEC-8CE0-1566B9FAB49C}" type="datetime1">
              <a:rPr lang="en-US"/>
              <a:pPr>
                <a:defRPr/>
              </a:pPr>
              <a:t>6/10/2015</a:t>
            </a:fld>
            <a:endParaRPr lang="en-US"/>
          </a:p>
        </p:txBody>
      </p:sp>
      <p:sp>
        <p:nvSpPr>
          <p:cNvPr id="7" name="Footer Placeholder 5"/>
          <p:cNvSpPr>
            <a:spLocks noGrp="1"/>
          </p:cNvSpPr>
          <p:nvPr>
            <p:ph type="ftr" sz="quarter" idx="11"/>
          </p:nvPr>
        </p:nvSpPr>
        <p:spPr/>
        <p:txBody>
          <a:bodyPr/>
          <a:lstStyle>
            <a:lvl1pPr>
              <a:defRPr sz="1400"/>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a:lvl1pPr>
          </a:lstStyle>
          <a:p>
            <a:pPr>
              <a:defRPr/>
            </a:pPr>
            <a:fld id="{2B047DE1-820F-4CC0-9B9A-F4568B283AE9}" type="slidenum">
              <a:rPr lang="en-US"/>
              <a:pPr>
                <a:defRPr/>
              </a:pPr>
              <a:t>‹#›</a:t>
            </a:fld>
            <a:endParaRPr lang="en-US"/>
          </a:p>
        </p:txBody>
      </p:sp>
    </p:spTree>
    <p:extLst>
      <p:ext uri="{BB962C8B-B14F-4D97-AF65-F5344CB8AC3E}">
        <p14:creationId xmlns:p14="http://schemas.microsoft.com/office/powerpoint/2010/main" val="50500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3C3EC6A8-7116-412D-B13B-E0B3551952B3}" type="datetime1">
              <a:rPr lang="en-US"/>
              <a:pPr>
                <a:defRPr/>
              </a:pPr>
              <a:t>6/10/2015</a:t>
            </a:fld>
            <a:endParaRPr lang="en-US"/>
          </a:p>
        </p:txBody>
      </p:sp>
      <p:sp>
        <p:nvSpPr>
          <p:cNvPr id="7" name="Footer Placeholder 5"/>
          <p:cNvSpPr>
            <a:spLocks noGrp="1"/>
          </p:cNvSpPr>
          <p:nvPr>
            <p:ph type="ftr" sz="quarter" idx="11"/>
          </p:nvPr>
        </p:nvSpPr>
        <p:spPr/>
        <p:txBody>
          <a:bodyPr/>
          <a:lstStyle>
            <a:lvl1pPr>
              <a:defRPr sz="1400"/>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a:lvl1pPr>
          </a:lstStyle>
          <a:p>
            <a:pPr>
              <a:defRPr/>
            </a:pPr>
            <a:fld id="{E294CAD8-57CA-4E31-8D4F-A1FAA216A029}" type="slidenum">
              <a:rPr lang="en-US"/>
              <a:pPr>
                <a:defRPr/>
              </a:pPr>
              <a:t>‹#›</a:t>
            </a:fld>
            <a:endParaRPr lang="en-US"/>
          </a:p>
        </p:txBody>
      </p:sp>
    </p:spTree>
    <p:extLst>
      <p:ext uri="{BB962C8B-B14F-4D97-AF65-F5344CB8AC3E}">
        <p14:creationId xmlns:p14="http://schemas.microsoft.com/office/powerpoint/2010/main" val="226137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762000" y="1600200"/>
            <a:ext cx="7620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667000"/>
            <a:ext cx="7772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fld id="{4AF99B4F-7147-4081-B27F-4B78A5B9302B}" type="datetime1">
              <a:rPr lang="en-US"/>
              <a:pPr>
                <a:defRPr/>
              </a:pPr>
              <a:t>6/10/2015</a:t>
            </a:fld>
            <a:endParaRPr lang="en-US"/>
          </a:p>
        </p:txBody>
      </p:sp>
      <p:sp>
        <p:nvSpPr>
          <p:cNvPr id="1029" name="Rectangle 5"/>
          <p:cNvSpPr>
            <a:spLocks noGrp="1" noChangeArrowheads="1"/>
          </p:cNvSpPr>
          <p:nvPr>
            <p:ph type="ftr" sz="quarter" idx="3"/>
          </p:nvPr>
        </p:nvSpPr>
        <p:spPr bwMode="auto">
          <a:xfrm>
            <a:off x="1905000" y="6248400"/>
            <a:ext cx="5486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r>
              <a:rPr lang="en-US"/>
              <a:t>U.S. Environmental Protection Agency</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6C97AF6F-37A5-4863-8BDA-42C220D7EA1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iming>
    <p:tnLst>
      <p:par>
        <p:cTn id="1" dur="indefinite" restart="never" nodeType="tmRoot"/>
      </p:par>
    </p:tnLst>
  </p:timing>
  <p:hf hdr="0"/>
  <p:txStyles>
    <p:title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2.epa.gov/enforcement/interim-guidance-municipal-solid-waste-exemption-under-superfund" TargetMode="External"/><Relationship Id="rId7" Type="http://schemas.openxmlformats.org/officeDocument/2006/relationships/hyperlink" Target="http://www2.epa.gov/enforcement/guidance-updates-implementation-orphan-share-reform" TargetMode="External"/><Relationship Id="rId2" Type="http://schemas.openxmlformats.org/officeDocument/2006/relationships/hyperlink" Target="http://www2.epa.gov/enforcement/fact-sheet-updated-questions-and-answers-cercla-lender-liability-exemption" TargetMode="External"/><Relationship Id="rId1" Type="http://schemas.openxmlformats.org/officeDocument/2006/relationships/slideLayout" Target="../slideLayouts/slideLayout2.xml"/><Relationship Id="rId6" Type="http://schemas.openxmlformats.org/officeDocument/2006/relationships/hyperlink" Target="http://www2.epa.gov/enforcement/guidance-orphan-share-compensation-rdra-and-non-time-critical-removal-settlors" TargetMode="External"/><Relationship Id="rId5" Type="http://schemas.openxmlformats.org/officeDocument/2006/relationships/hyperlink" Target="http://www2.epa.gov/enforcement/interim-guidance-enforcement-discretion-regarding-contiguous-property-owners" TargetMode="External"/><Relationship Id="rId4" Type="http://schemas.openxmlformats.org/officeDocument/2006/relationships/hyperlink" Target="http://www2.epa.gov/enforcement/guidance-superfund-recycling-equity-act-exemption-factor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2.epa.gov/enforcement/guidance-superfund-ability-pay-determinations" TargetMode="External"/><Relationship Id="rId7" Type="http://schemas.openxmlformats.org/officeDocument/2006/relationships/hyperlink" Target="http://www.epa.gov/compliance/cleanup/superfund/recovercosts.html" TargetMode="External"/><Relationship Id="rId2" Type="http://schemas.openxmlformats.org/officeDocument/2006/relationships/hyperlink" Target="http://www2.epa.gov/enforcement/guidance-ability-pay-and-de-minimis-revisions-cercla-section-122g-2002-brownfield" TargetMode="External"/><Relationship Id="rId1" Type="http://schemas.openxmlformats.org/officeDocument/2006/relationships/slideLayout" Target="../slideLayouts/slideLayout2.xml"/><Relationship Id="rId6" Type="http://schemas.openxmlformats.org/officeDocument/2006/relationships/hyperlink" Target="http://www.epa.gov/compliance/cleanup/superfund/negotiate.html" TargetMode="External"/><Relationship Id="rId5" Type="http://schemas.openxmlformats.org/officeDocument/2006/relationships/hyperlink" Target="http://www2.epa.gov/enforcement/guidance-owners-property-containing-contaminated-aquifers" TargetMode="External"/><Relationship Id="rId4" Type="http://schemas.openxmlformats.org/officeDocument/2006/relationships/hyperlink" Target="http://www2.epa.gov/enforcement/guidance-owners-residential-property-superfund-sit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9971" y="2286000"/>
            <a:ext cx="7392408"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LIABILITY OVERVIEW</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TextBox 5"/>
          <p:cNvSpPr txBox="1"/>
          <p:nvPr/>
        </p:nvSpPr>
        <p:spPr>
          <a:xfrm>
            <a:off x="0" y="3733800"/>
            <a:ext cx="9144000" cy="1538883"/>
          </a:xfrm>
          <a:prstGeom prst="rect">
            <a:avLst/>
          </a:prstGeom>
          <a:noFill/>
        </p:spPr>
        <p:txBody>
          <a:bodyPr wrap="square" rtlCol="0">
            <a:spAutoFit/>
          </a:bodyPr>
          <a:lstStyle/>
          <a:p>
            <a:pPr algn="ctr">
              <a:spcAft>
                <a:spcPts val="1200"/>
              </a:spcAft>
            </a:pPr>
            <a:r>
              <a:rPr lang="en-US" sz="2800" cap="small" dirty="0" smtClean="0">
                <a:solidFill>
                  <a:srgbClr val="006600"/>
                </a:solidFill>
                <a:latin typeface="Calibri" pitchFamily="34" charset="0"/>
                <a:cs typeface="Calibri" pitchFamily="34" charset="0"/>
              </a:rPr>
              <a:t>Session 2</a:t>
            </a:r>
          </a:p>
          <a:p>
            <a:pPr algn="ctr"/>
            <a:r>
              <a:rPr lang="en-US" sz="2800" cap="small" dirty="0" err="1" smtClean="0">
                <a:solidFill>
                  <a:srgbClr val="006600"/>
                </a:solidFill>
                <a:latin typeface="Calibri" pitchFamily="34" charset="0"/>
                <a:cs typeface="Calibri" pitchFamily="34" charset="0"/>
              </a:rPr>
              <a:t>Carlyn</a:t>
            </a:r>
            <a:r>
              <a:rPr lang="en-US" sz="2800" cap="small" dirty="0" smtClean="0">
                <a:solidFill>
                  <a:srgbClr val="006600"/>
                </a:solidFill>
                <a:latin typeface="Calibri" pitchFamily="34" charset="0"/>
                <a:cs typeface="Calibri" pitchFamily="34" charset="0"/>
              </a:rPr>
              <a:t> Winter </a:t>
            </a:r>
            <a:r>
              <a:rPr lang="en-US" sz="2800" cap="small" dirty="0" err="1" smtClean="0">
                <a:solidFill>
                  <a:srgbClr val="006600"/>
                </a:solidFill>
                <a:latin typeface="Calibri" pitchFamily="34" charset="0"/>
                <a:cs typeface="Calibri" pitchFamily="34" charset="0"/>
              </a:rPr>
              <a:t>Prisk</a:t>
            </a:r>
            <a:endParaRPr lang="en-US" sz="2800" cap="small" dirty="0" smtClean="0">
              <a:solidFill>
                <a:srgbClr val="006600"/>
              </a:solidFill>
              <a:latin typeface="Calibri" pitchFamily="34" charset="0"/>
              <a:cs typeface="Calibri" pitchFamily="34" charset="0"/>
            </a:endParaRPr>
          </a:p>
          <a:p>
            <a:pPr algn="ctr"/>
            <a:r>
              <a:rPr lang="en-US" sz="2800" cap="small" dirty="0" smtClean="0">
                <a:solidFill>
                  <a:srgbClr val="006600"/>
                </a:solidFill>
                <a:latin typeface="Calibri" pitchFamily="34" charset="0"/>
                <a:cs typeface="Calibri" pitchFamily="34" charset="0"/>
              </a:rPr>
              <a:t>U.S. EPA Region 3</a:t>
            </a:r>
            <a:endParaRPr lang="en-US" sz="2800" cap="small" dirty="0">
              <a:solidFill>
                <a:srgbClr val="0066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bwMode="auto">
          <a:xfrm>
            <a:off x="457200" y="457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Innocent Landowner </a:t>
            </a:r>
            <a:endParaRPr kumimoji="0" lang="en-US" b="1" i="0" u="none" strike="noStrike" kern="0" cap="small" spc="0" normalizeH="0" noProof="0" dirty="0">
              <a:ln>
                <a:noFill/>
              </a:ln>
              <a:solidFill>
                <a:srgbClr val="006600"/>
              </a:solidFill>
              <a:effectLst/>
              <a:uLnTx/>
              <a:uFillTx/>
              <a:latin typeface="Calibri" pitchFamily="34" charset="0"/>
              <a:cs typeface="Calibri" pitchFamily="34" charset="0"/>
            </a:endParaRPr>
          </a:p>
        </p:txBody>
      </p:sp>
      <p:sp>
        <p:nvSpPr>
          <p:cNvPr id="10" name="Content Placeholder 2"/>
          <p:cNvSpPr>
            <a:spLocks noGrp="1"/>
          </p:cNvSpPr>
          <p:nvPr>
            <p:ph idx="1"/>
          </p:nvPr>
        </p:nvSpPr>
        <p:spPr bwMode="auto">
          <a:xfrm>
            <a:off x="762000" y="1752600"/>
            <a:ext cx="72390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sz="2400" dirty="0" smtClean="0"/>
              <a:t>Section 101(35)  Contractual Relationship</a:t>
            </a:r>
          </a:p>
          <a:p>
            <a:pPr lvl="1">
              <a:buFont typeface="Wingdings" panose="05000000000000000000" pitchFamily="2" charset="2"/>
              <a:buChar char="§"/>
            </a:pPr>
            <a:r>
              <a:rPr lang="en-US" sz="2000" dirty="0" smtClean="0"/>
              <a:t>“includes</a:t>
            </a:r>
            <a:r>
              <a:rPr lang="en-US" sz="2000" dirty="0"/>
              <a:t>, but is not limited to, land contracts, deeds, easements, leases, or other instruments transferring title or possession, unless the real property on which the facility concerned is located was acquired by the defendant after the disposal or placement of the hazardous substance on, in, or at the facility, and one or more of the circumstances described in clause (</a:t>
            </a:r>
            <a:r>
              <a:rPr lang="en-US" sz="2000" dirty="0" err="1"/>
              <a:t>i</a:t>
            </a:r>
            <a:r>
              <a:rPr lang="en-US" sz="2000" dirty="0"/>
              <a:t>), (ii), or (iii) is also established by the defendant by a preponderance of the </a:t>
            </a:r>
            <a:r>
              <a:rPr lang="en-US" sz="2000" dirty="0" smtClean="0"/>
              <a:t>evidence…”</a:t>
            </a: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val="593346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bwMode="auto">
          <a:xfrm>
            <a:off x="457200" y="457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Innocent Landowner </a:t>
            </a:r>
            <a:endParaRPr kumimoji="0" lang="en-US" b="1" i="0" u="none" strike="noStrike" kern="0" cap="small" spc="0" normalizeH="0" noProof="0" dirty="0">
              <a:ln>
                <a:noFill/>
              </a:ln>
              <a:solidFill>
                <a:srgbClr val="006600"/>
              </a:solidFill>
              <a:effectLst/>
              <a:uLnTx/>
              <a:uFillTx/>
              <a:latin typeface="Calibri" pitchFamily="34" charset="0"/>
              <a:cs typeface="Calibri" pitchFamily="34" charset="0"/>
            </a:endParaRPr>
          </a:p>
        </p:txBody>
      </p:sp>
      <p:sp>
        <p:nvSpPr>
          <p:cNvPr id="10" name="Content Placeholder 2"/>
          <p:cNvSpPr>
            <a:spLocks noGrp="1"/>
          </p:cNvSpPr>
          <p:nvPr>
            <p:ph idx="1"/>
          </p:nvPr>
        </p:nvSpPr>
        <p:spPr bwMode="auto">
          <a:xfrm>
            <a:off x="762000" y="1752600"/>
            <a:ext cx="5867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marR="0" lvl="0" defTabSz="914400" eaLnBrk="1" fontAlgn="auto" latinLnBrk="0" hangingPunct="1">
              <a:spcBef>
                <a:spcPts val="0"/>
              </a:spcBef>
              <a:spcAft>
                <a:spcPts val="60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At </a:t>
            </a:r>
            <a:r>
              <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rPr>
              <a:t>the time the party acquired the </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facility, </a:t>
            </a:r>
            <a:r>
              <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rPr>
              <a:t>the party did not know and had no reason to know of hazardous </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substances.</a:t>
            </a:r>
          </a:p>
          <a:p>
            <a:pPr marR="0" lvl="0" defTabSz="914400" eaLnBrk="1" fontAlgn="auto" latinLnBrk="0" hangingPunct="1">
              <a:spcBef>
                <a:spcPts val="0"/>
              </a:spcBef>
              <a:spcAft>
                <a:spcPts val="600"/>
              </a:spcAft>
              <a:buClrTx/>
              <a:buSzTx/>
              <a:buFont typeface="Arial" pitchFamily="34" charset="0"/>
              <a:buChar char="•"/>
              <a:tabLst/>
              <a:defRPr/>
            </a:pP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a:p>
            <a:pPr marR="0" lvl="0" defTabSz="914400" eaLnBrk="1" fontAlgn="auto" latinLnBrk="0" hangingPunct="1">
              <a:spcBef>
                <a:spcPts val="0"/>
              </a:spcBef>
              <a:spcAft>
                <a:spcPts val="60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Government </a:t>
            </a:r>
            <a:r>
              <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rPr>
              <a:t>acquired facility through “involuntary” </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transfer or acquisition.</a:t>
            </a:r>
          </a:p>
          <a:p>
            <a:pPr marR="0" lvl="0" defTabSz="914400" eaLnBrk="1" fontAlgn="auto" latinLnBrk="0" hangingPunct="1">
              <a:spcBef>
                <a:spcPts val="0"/>
              </a:spcBef>
              <a:spcAft>
                <a:spcPts val="600"/>
              </a:spcAft>
              <a:buClrTx/>
              <a:buSzTx/>
              <a:buFont typeface="Arial" pitchFamily="34" charset="0"/>
              <a:buChar char="•"/>
              <a:tabLst/>
              <a:defRPr/>
            </a:pP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a:p>
            <a:pPr marR="0" lvl="0" defTabSz="914400" eaLnBrk="1" fontAlgn="auto" latinLnBrk="0" hangingPunct="1">
              <a:spcBef>
                <a:spcPts val="0"/>
              </a:spcBef>
              <a:spcAft>
                <a:spcPts val="60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Party </a:t>
            </a:r>
            <a:r>
              <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rPr>
              <a:t>acquired the facility by inheritance or </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bequest.</a:t>
            </a: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p:txBody>
      </p:sp>
      <p:pic>
        <p:nvPicPr>
          <p:cNvPr id="409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37867"/>
          <a:stretch/>
        </p:blipFill>
        <p:spPr bwMode="auto">
          <a:xfrm>
            <a:off x="6248400" y="2667000"/>
            <a:ext cx="2375126" cy="2543759"/>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spTree>
    <p:extLst>
      <p:ext uri="{BB962C8B-B14F-4D97-AF65-F5344CB8AC3E}">
        <p14:creationId xmlns:p14="http://schemas.microsoft.com/office/powerpoint/2010/main" val="1065680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bwMode="auto">
          <a:xfrm>
            <a:off x="457200" y="457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Innocent Landowner </a:t>
            </a:r>
            <a:endParaRPr kumimoji="0" lang="en-US" b="1" i="0" u="none" strike="noStrike" kern="0" cap="small" spc="0" normalizeH="0" noProof="0" dirty="0">
              <a:ln>
                <a:noFill/>
              </a:ln>
              <a:solidFill>
                <a:srgbClr val="006600"/>
              </a:solidFill>
              <a:effectLst/>
              <a:uLnTx/>
              <a:uFillTx/>
              <a:latin typeface="Calibri" pitchFamily="34" charset="0"/>
              <a:cs typeface="Calibri" pitchFamily="34" charset="0"/>
            </a:endParaRPr>
          </a:p>
        </p:txBody>
      </p:sp>
      <p:sp>
        <p:nvSpPr>
          <p:cNvPr id="10" name="Content Placeholder 2"/>
          <p:cNvSpPr>
            <a:spLocks noGrp="1"/>
          </p:cNvSpPr>
          <p:nvPr>
            <p:ph idx="1"/>
          </p:nvPr>
        </p:nvSpPr>
        <p:spPr bwMode="auto">
          <a:xfrm>
            <a:off x="762000" y="1752600"/>
            <a:ext cx="6934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fontAlgn="auto" hangingPunct="1">
              <a:spcBef>
                <a:spcPts val="0"/>
              </a:spcBef>
              <a:spcAft>
                <a:spcPts val="0"/>
              </a:spcAft>
              <a:buFont typeface="Arial" panose="020B0604020202020204" pitchFamily="34" charset="0"/>
              <a:buChar char="•"/>
              <a:defRPr/>
            </a:pPr>
            <a:r>
              <a:rPr lang="en-US" sz="2400" dirty="0" smtClean="0">
                <a:solidFill>
                  <a:sysClr val="windowText" lastClr="000000"/>
                </a:solidFill>
                <a:latin typeface="Calibri" panose="020F0502020204030204" pitchFamily="34" charset="0"/>
                <a:cs typeface="Calibri" pitchFamily="34" charset="0"/>
              </a:rPr>
              <a:t>PLUS</a:t>
            </a:r>
          </a:p>
          <a:p>
            <a:pPr lvl="1" eaLnBrk="1" fontAlgn="auto" hangingPunct="1">
              <a:spcBef>
                <a:spcPts val="0"/>
              </a:spcBef>
              <a:spcAft>
                <a:spcPts val="0"/>
              </a:spcAft>
              <a:buFont typeface="Wingdings" panose="05000000000000000000" pitchFamily="2" charset="2"/>
              <a:buChar char="§"/>
              <a:defRPr/>
            </a:pPr>
            <a:r>
              <a:rPr kumimoji="0" lang="en-US"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Section</a:t>
            </a:r>
            <a:r>
              <a:rPr kumimoji="0" lang="en-US" b="0" i="0" u="none" strike="noStrike" kern="0" cap="none" spc="0" normalizeH="0" noProof="0" dirty="0" smtClean="0">
                <a:ln>
                  <a:noFill/>
                </a:ln>
                <a:solidFill>
                  <a:sysClr val="windowText" lastClr="000000"/>
                </a:solidFill>
                <a:effectLst/>
                <a:uLnTx/>
                <a:uFillTx/>
                <a:latin typeface="Calibri" pitchFamily="34" charset="0"/>
                <a:cs typeface="Calibri" pitchFamily="34" charset="0"/>
              </a:rPr>
              <a:t> 107(b)(3) – Third Party Defense;</a:t>
            </a:r>
          </a:p>
          <a:p>
            <a:pPr lvl="1" eaLnBrk="1" fontAlgn="auto" hangingPunct="1">
              <a:spcBef>
                <a:spcPts val="0"/>
              </a:spcBef>
              <a:spcAft>
                <a:spcPts val="0"/>
              </a:spcAft>
              <a:buFont typeface="Wingdings" panose="05000000000000000000" pitchFamily="2" charset="2"/>
              <a:buChar char="§"/>
              <a:defRPr/>
            </a:pPr>
            <a:r>
              <a:rPr lang="en-US" dirty="0" smtClean="0">
                <a:latin typeface="Calibri" panose="020F0502020204030204" pitchFamily="34" charset="0"/>
              </a:rPr>
              <a:t>Provide full </a:t>
            </a:r>
            <a:r>
              <a:rPr lang="en-US" dirty="0">
                <a:latin typeface="Calibri" panose="020F0502020204030204" pitchFamily="34" charset="0"/>
              </a:rPr>
              <a:t>cooperation, assistance, and facility </a:t>
            </a:r>
            <a:r>
              <a:rPr lang="en-US" dirty="0" smtClean="0">
                <a:latin typeface="Calibri" panose="020F0502020204030204" pitchFamily="34" charset="0"/>
              </a:rPr>
              <a:t>access;</a:t>
            </a:r>
          </a:p>
          <a:p>
            <a:pPr lvl="1" eaLnBrk="1" fontAlgn="auto" hangingPunct="1">
              <a:spcBef>
                <a:spcPts val="0"/>
              </a:spcBef>
              <a:spcAft>
                <a:spcPts val="0"/>
              </a:spcAft>
              <a:buFont typeface="Wingdings" panose="05000000000000000000" pitchFamily="2" charset="2"/>
              <a:buChar char="§"/>
              <a:defRPr/>
            </a:pPr>
            <a:r>
              <a:rPr lang="en-US" dirty="0" smtClean="0">
                <a:latin typeface="Calibri" panose="020F0502020204030204" pitchFamily="34" charset="0"/>
              </a:rPr>
              <a:t>Be </a:t>
            </a:r>
            <a:r>
              <a:rPr lang="en-US" dirty="0">
                <a:latin typeface="Calibri" panose="020F0502020204030204" pitchFamily="34" charset="0"/>
              </a:rPr>
              <a:t>in compliance with any land use </a:t>
            </a:r>
            <a:r>
              <a:rPr lang="en-US" dirty="0" smtClean="0">
                <a:latin typeface="Calibri" panose="020F0502020204030204" pitchFamily="34" charset="0"/>
              </a:rPr>
              <a:t>restrictions;</a:t>
            </a:r>
          </a:p>
          <a:p>
            <a:pPr lvl="1" eaLnBrk="1" fontAlgn="auto" hangingPunct="1">
              <a:spcBef>
                <a:spcPts val="0"/>
              </a:spcBef>
              <a:spcAft>
                <a:spcPts val="0"/>
              </a:spcAft>
              <a:buFont typeface="Wingdings" panose="05000000000000000000" pitchFamily="2" charset="2"/>
              <a:buChar char="§"/>
              <a:defRPr/>
            </a:pPr>
            <a:r>
              <a:rPr lang="en-US" dirty="0" smtClean="0">
                <a:latin typeface="Calibri" panose="020F0502020204030204" pitchFamily="34" charset="0"/>
              </a:rPr>
              <a:t>Not </a:t>
            </a:r>
            <a:r>
              <a:rPr lang="en-US" dirty="0">
                <a:latin typeface="Calibri" panose="020F0502020204030204" pitchFamily="34" charset="0"/>
              </a:rPr>
              <a:t>impede the effectiveness or integrity of any institutional </a:t>
            </a:r>
            <a:r>
              <a:rPr lang="en-US" dirty="0" smtClean="0">
                <a:latin typeface="Calibri" panose="020F0502020204030204" pitchFamily="34" charset="0"/>
              </a:rPr>
              <a:t>controls.</a:t>
            </a:r>
            <a:endParaRPr kumimoji="0" lang="en-US"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val="2137175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bwMode="auto">
          <a:xfrm>
            <a:off x="457200" y="457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Innocent Landowner </a:t>
            </a:r>
            <a:endParaRPr kumimoji="0" lang="en-US" b="1" i="0" u="none" strike="noStrike" kern="0" cap="small" spc="0" normalizeH="0" noProof="0" dirty="0">
              <a:ln>
                <a:noFill/>
              </a:ln>
              <a:solidFill>
                <a:srgbClr val="006600"/>
              </a:solidFill>
              <a:effectLst/>
              <a:uLnTx/>
              <a:uFillTx/>
              <a:latin typeface="Calibri" pitchFamily="34" charset="0"/>
              <a:cs typeface="Calibri" pitchFamily="34" charset="0"/>
            </a:endParaRPr>
          </a:p>
        </p:txBody>
      </p:sp>
      <p:sp>
        <p:nvSpPr>
          <p:cNvPr id="10" name="Content Placeholder 2"/>
          <p:cNvSpPr>
            <a:spLocks noGrp="1"/>
          </p:cNvSpPr>
          <p:nvPr>
            <p:ph idx="1"/>
          </p:nvPr>
        </p:nvSpPr>
        <p:spPr bwMode="auto">
          <a:xfrm>
            <a:off x="762000" y="1752600"/>
            <a:ext cx="7467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fontAlgn="auto" hangingPunct="1">
              <a:spcBef>
                <a:spcPts val="0"/>
              </a:spcBef>
              <a:spcAft>
                <a:spcPts val="0"/>
              </a:spcAft>
              <a:buFont typeface="Arial" panose="020B0604020202020204" pitchFamily="34" charset="0"/>
              <a:buChar char="•"/>
              <a:defRPr/>
            </a:pPr>
            <a:r>
              <a:rPr lang="en-US" sz="2400" dirty="0" smtClean="0">
                <a:solidFill>
                  <a:sysClr val="windowText" lastClr="000000"/>
                </a:solidFill>
                <a:latin typeface="Calibri" panose="020F0502020204030204" pitchFamily="34" charset="0"/>
                <a:cs typeface="Calibri" pitchFamily="34" charset="0"/>
              </a:rPr>
              <a:t>101(35)(A)(</a:t>
            </a:r>
            <a:r>
              <a:rPr lang="en-US" sz="2400" dirty="0" err="1" smtClean="0">
                <a:solidFill>
                  <a:sysClr val="windowText" lastClr="000000"/>
                </a:solidFill>
                <a:latin typeface="Calibri" panose="020F0502020204030204" pitchFamily="34" charset="0"/>
                <a:cs typeface="Calibri" pitchFamily="34" charset="0"/>
              </a:rPr>
              <a:t>i</a:t>
            </a:r>
            <a:r>
              <a:rPr lang="en-US" sz="2400" dirty="0" smtClean="0">
                <a:solidFill>
                  <a:sysClr val="windowText" lastClr="000000"/>
                </a:solidFill>
                <a:latin typeface="Calibri" panose="020F0502020204030204" pitchFamily="34" charset="0"/>
                <a:cs typeface="Calibri" pitchFamily="34" charset="0"/>
              </a:rPr>
              <a:t>) - Did not know and had no reason to know</a:t>
            </a:r>
          </a:p>
          <a:p>
            <a:pPr lvl="1">
              <a:buFont typeface="Wingdings" panose="05000000000000000000" pitchFamily="2" charset="2"/>
              <a:buChar char="§"/>
            </a:pPr>
            <a:r>
              <a:rPr lang="en-US" dirty="0" smtClean="0">
                <a:latin typeface="Calibri" panose="020F0502020204030204" pitchFamily="34" charset="0"/>
              </a:rPr>
              <a:t>carry </a:t>
            </a:r>
            <a:r>
              <a:rPr lang="en-US" dirty="0">
                <a:latin typeface="Calibri" panose="020F0502020204030204" pitchFamily="34" charset="0"/>
              </a:rPr>
              <a:t>out all appropriate </a:t>
            </a:r>
            <a:r>
              <a:rPr lang="en-US" dirty="0" smtClean="0">
                <a:latin typeface="Calibri" panose="020F0502020204030204" pitchFamily="34" charset="0"/>
              </a:rPr>
              <a:t>inquiries….into previous </a:t>
            </a:r>
            <a:r>
              <a:rPr lang="en-US" dirty="0">
                <a:latin typeface="Calibri" panose="020F0502020204030204" pitchFamily="34" charset="0"/>
              </a:rPr>
              <a:t>ownership and uses of the facility </a:t>
            </a:r>
            <a:endParaRPr lang="en-US" dirty="0" smtClean="0">
              <a:latin typeface="Calibri" panose="020F0502020204030204" pitchFamily="34" charset="0"/>
            </a:endParaRPr>
          </a:p>
          <a:p>
            <a:pPr lvl="1">
              <a:buFont typeface="Wingdings" panose="05000000000000000000" pitchFamily="2" charset="2"/>
              <a:buChar char="§"/>
            </a:pPr>
            <a:r>
              <a:rPr lang="en-US" dirty="0" smtClean="0">
                <a:latin typeface="Calibri" panose="020F0502020204030204" pitchFamily="34" charset="0"/>
              </a:rPr>
              <a:t>take </a:t>
            </a:r>
            <a:r>
              <a:rPr lang="en-US" dirty="0">
                <a:latin typeface="Calibri" panose="020F0502020204030204" pitchFamily="34" charset="0"/>
              </a:rPr>
              <a:t>reasonable steps </a:t>
            </a:r>
            <a:r>
              <a:rPr lang="en-US" dirty="0" smtClean="0">
                <a:latin typeface="Calibri" panose="020F0502020204030204" pitchFamily="34" charset="0"/>
              </a:rPr>
              <a:t>to:</a:t>
            </a:r>
          </a:p>
          <a:p>
            <a:pPr lvl="2"/>
            <a:r>
              <a:rPr lang="en-US" sz="2400" dirty="0" smtClean="0">
                <a:latin typeface="Calibri" panose="020F0502020204030204" pitchFamily="34" charset="0"/>
              </a:rPr>
              <a:t>stop </a:t>
            </a:r>
            <a:r>
              <a:rPr lang="en-US" sz="2400" dirty="0">
                <a:latin typeface="Calibri" panose="020F0502020204030204" pitchFamily="34" charset="0"/>
              </a:rPr>
              <a:t>any continuing release;</a:t>
            </a:r>
          </a:p>
          <a:p>
            <a:pPr lvl="2"/>
            <a:r>
              <a:rPr lang="en-US" sz="2400" dirty="0" smtClean="0">
                <a:latin typeface="Calibri" panose="020F0502020204030204" pitchFamily="34" charset="0"/>
              </a:rPr>
              <a:t>prevent </a:t>
            </a:r>
            <a:r>
              <a:rPr lang="en-US" sz="2400" dirty="0">
                <a:latin typeface="Calibri" panose="020F0502020204030204" pitchFamily="34" charset="0"/>
              </a:rPr>
              <a:t>any threatened future release; and</a:t>
            </a:r>
          </a:p>
          <a:p>
            <a:pPr lvl="2"/>
            <a:r>
              <a:rPr lang="en-US" sz="2400" dirty="0" smtClean="0">
                <a:latin typeface="Calibri" panose="020F0502020204030204" pitchFamily="34" charset="0"/>
              </a:rPr>
              <a:t>prevent </a:t>
            </a:r>
            <a:r>
              <a:rPr lang="en-US" sz="2400" dirty="0">
                <a:latin typeface="Calibri" panose="020F0502020204030204" pitchFamily="34" charset="0"/>
              </a:rPr>
              <a:t>or limit any human, environmental, or natural resource exposure to any previously released hazardous substance.</a:t>
            </a:r>
          </a:p>
          <a:p>
            <a:pPr eaLnBrk="1" fontAlgn="auto" hangingPunct="1">
              <a:spcBef>
                <a:spcPts val="0"/>
              </a:spcBef>
              <a:spcAft>
                <a:spcPts val="0"/>
              </a:spcAft>
              <a:defRPr/>
            </a:pP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val="685149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1"/>
          <p:cNvSpPr>
            <a:spLocks noGrp="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Contiguous Property Owner</a:t>
            </a:r>
            <a:endParaRPr kumimoji="0" lang="en-US" b="1" i="0" u="none" strike="noStrike" kern="0" cap="small" spc="0" normalizeH="0" noProof="0" dirty="0">
              <a:ln>
                <a:noFill/>
              </a:ln>
              <a:solidFill>
                <a:srgbClr val="006600"/>
              </a:solidFill>
              <a:effectLst/>
              <a:uLnTx/>
              <a:uFillTx/>
              <a:latin typeface="Calibri" pitchFamily="34" charset="0"/>
              <a:cs typeface="Calibri" pitchFamily="34" charset="0"/>
            </a:endParaRPr>
          </a:p>
        </p:txBody>
      </p:sp>
      <p:sp>
        <p:nvSpPr>
          <p:cNvPr id="54" name="Content Placeholder 2"/>
          <p:cNvSpPr>
            <a:spLocks noGrp="1"/>
          </p:cNvSpPr>
          <p:nvPr>
            <p:ph idx="1"/>
          </p:nvPr>
        </p:nvSpPr>
        <p:spPr bwMode="auto">
          <a:xfrm>
            <a:off x="457200" y="1447800"/>
            <a:ext cx="8229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R="0" lvl="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CERCLA </a:t>
            </a:r>
            <a:r>
              <a:rPr kumimoji="0" lang="en-US" sz="2400" b="0" i="0" u="none" strike="noStrike" kern="0" cap="none" spc="0" normalizeH="0" baseline="0" noProof="0" dirty="0">
                <a:ln>
                  <a:noFill/>
                </a:ln>
                <a:solidFill>
                  <a:sysClr val="windowText" lastClr="000000"/>
                </a:solidFill>
                <a:effectLst/>
                <a:uLnTx/>
                <a:uFillTx/>
                <a:latin typeface="Calibri" pitchFamily="34" charset="0"/>
                <a:ea typeface="Calibri"/>
                <a:cs typeface="Calibri" pitchFamily="34" charset="0"/>
              </a:rPr>
              <a:t>Section </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107(q);</a:t>
            </a:r>
          </a:p>
          <a:p>
            <a:pPr marR="0" lvl="0" defTabSz="914400" eaLnBrk="1" fontAlgn="auto" latinLnBrk="0" hangingPunct="1">
              <a:lnSpc>
                <a:spcPct val="100000"/>
              </a:lnSpc>
              <a:spcBef>
                <a:spcPts val="1200"/>
              </a:spcBef>
              <a:spcAft>
                <a:spcPts val="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Owner of property contaminated solely by a release from a  contiguous property or similarly situated property owned by someone else is not liable if it:</a:t>
            </a:r>
            <a:endPar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endParaRPr>
          </a:p>
          <a:p>
            <a:pPr marL="1089025" marR="0" lvl="2" indent="-465138" defTabSz="914400" eaLnBrk="1" fontAlgn="auto" latinLnBrk="0" hangingPunct="1">
              <a:lnSpc>
                <a:spcPct val="100000"/>
              </a:lnSpc>
              <a:spcBef>
                <a:spcPts val="900"/>
              </a:spcBef>
              <a:spcAft>
                <a:spcPts val="0"/>
              </a:spcAft>
              <a:buClrTx/>
              <a:buSzTx/>
              <a:buFont typeface="Wingdings" pitchFamily="2" charset="2"/>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Is not a PRP or affiliated with a PRP;</a:t>
            </a:r>
            <a:endPar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endParaRPr>
          </a:p>
          <a:p>
            <a:pPr marL="1089025" marR="0" lvl="2" indent="-465138" defTabSz="914400" eaLnBrk="1" fontAlgn="auto" latinLnBrk="0" hangingPunct="1">
              <a:lnSpc>
                <a:spcPct val="100000"/>
              </a:lnSpc>
              <a:spcBef>
                <a:spcPts val="600"/>
              </a:spcBef>
              <a:spcAft>
                <a:spcPts val="0"/>
              </a:spcAft>
              <a:buClrTx/>
              <a:buSzTx/>
              <a:buFont typeface="Wingdings" pitchFamily="2" charset="2"/>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Did not cause, contribute, or consent to the release of hazardous substances; and </a:t>
            </a:r>
            <a:endPar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endParaRPr>
          </a:p>
          <a:p>
            <a:pPr marL="1089025" marR="0" lvl="2" indent="-465138" defTabSz="914400" eaLnBrk="1" fontAlgn="auto" latinLnBrk="0" hangingPunct="1">
              <a:lnSpc>
                <a:spcPct val="100000"/>
              </a:lnSpc>
              <a:spcBef>
                <a:spcPts val="600"/>
              </a:spcBef>
              <a:spcAft>
                <a:spcPts val="0"/>
              </a:spcAft>
              <a:buClrTx/>
              <a:buSzTx/>
              <a:buFont typeface="Wingdings" pitchFamily="2" charset="2"/>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Conducts “all appropriate inquiries” prior to purchase and demonstrates that it did not know or have reason to know of contamination. </a:t>
            </a:r>
            <a:endPar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val="3662340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685800" y="457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Bona Fide Prospective Purchaser</a:t>
            </a:r>
            <a:endParaRPr kumimoji="0" lang="en-US" b="1" i="0" u="none" strike="noStrike" kern="0" cap="small" spc="0" normalizeH="0" noProof="0" dirty="0">
              <a:ln>
                <a:noFill/>
              </a:ln>
              <a:solidFill>
                <a:srgbClr val="006600"/>
              </a:solidFill>
              <a:effectLst/>
              <a:uLnTx/>
              <a:uFillTx/>
              <a:latin typeface="Calibri" pitchFamily="34" charset="0"/>
              <a:cs typeface="Calibri" pitchFamily="34" charset="0"/>
            </a:endParaRPr>
          </a:p>
        </p:txBody>
      </p:sp>
      <p:sp>
        <p:nvSpPr>
          <p:cNvPr id="13" name="Content Placeholder 2"/>
          <p:cNvSpPr>
            <a:spLocks noGrp="1"/>
          </p:cNvSpPr>
          <p:nvPr>
            <p:ph idx="1"/>
          </p:nvPr>
        </p:nvSpPr>
        <p:spPr>
          <a:xfrm>
            <a:off x="457200" y="1524000"/>
            <a:ext cx="8229600" cy="4343400"/>
          </a:xfrm>
        </p:spPr>
        <p:txBody>
          <a:bodyPr>
            <a:normAutofit lnSpcReduction="10000"/>
          </a:bodyPr>
          <a:lstStyle/>
          <a:p>
            <a:pPr>
              <a:buFont typeface="Arial" pitchFamily="34" charset="0"/>
              <a:buChar char="•"/>
            </a:pPr>
            <a:r>
              <a:rPr lang="en-US" sz="2200" dirty="0" smtClean="0">
                <a:latin typeface="Calibri" pitchFamily="34" charset="0"/>
                <a:cs typeface="Calibri" pitchFamily="34" charset="0"/>
              </a:rPr>
              <a:t>CERCLA Section 101(40);</a:t>
            </a:r>
          </a:p>
          <a:p>
            <a:pPr>
              <a:spcBef>
                <a:spcPts val="1200"/>
              </a:spcBef>
              <a:buFont typeface="Arial" pitchFamily="34" charset="0"/>
              <a:buChar char="•"/>
            </a:pPr>
            <a:r>
              <a:rPr lang="en-US" sz="2200" dirty="0" smtClean="0">
                <a:latin typeface="Calibri" pitchFamily="34" charset="0"/>
                <a:cs typeface="Calibri" pitchFamily="34" charset="0"/>
              </a:rPr>
              <a:t>Current owner is exempt from liability </a:t>
            </a:r>
            <a:r>
              <a:rPr lang="en-US" sz="2200" dirty="0">
                <a:latin typeface="Calibri" pitchFamily="34" charset="0"/>
                <a:cs typeface="Calibri" pitchFamily="34" charset="0"/>
              </a:rPr>
              <a:t>if </a:t>
            </a:r>
            <a:r>
              <a:rPr lang="en-US" sz="2200" dirty="0" smtClean="0">
                <a:latin typeface="Calibri" pitchFamily="34" charset="0"/>
                <a:cs typeface="Calibri" pitchFamily="34" charset="0"/>
              </a:rPr>
              <a:t>disposal </a:t>
            </a:r>
            <a:r>
              <a:rPr lang="en-US" sz="2200" dirty="0">
                <a:latin typeface="Calibri" pitchFamily="34" charset="0"/>
                <a:cs typeface="Calibri" pitchFamily="34" charset="0"/>
              </a:rPr>
              <a:t>at the facility occurred prior to </a:t>
            </a:r>
            <a:r>
              <a:rPr lang="en-US" sz="2200" dirty="0" smtClean="0">
                <a:latin typeface="Calibri" pitchFamily="34" charset="0"/>
                <a:cs typeface="Calibri" pitchFamily="34" charset="0"/>
              </a:rPr>
              <a:t>purchase, and the current owner:</a:t>
            </a:r>
          </a:p>
          <a:p>
            <a:pPr marL="1030288" lvl="1" indent="-347663">
              <a:spcBef>
                <a:spcPts val="1200"/>
              </a:spcBef>
              <a:buFont typeface="Wingdings" pitchFamily="2" charset="2"/>
              <a:buChar char="§"/>
            </a:pPr>
            <a:r>
              <a:rPr lang="en-US" sz="2000" dirty="0" smtClean="0">
                <a:latin typeface="Calibri" pitchFamily="34" charset="0"/>
                <a:cs typeface="Calibri" pitchFamily="34" charset="0"/>
              </a:rPr>
              <a:t>Purchased the facility after January 11, 2002;</a:t>
            </a:r>
            <a:endParaRPr lang="en-US" sz="2000" dirty="0">
              <a:latin typeface="Calibri" pitchFamily="34" charset="0"/>
              <a:cs typeface="Calibri" pitchFamily="34" charset="0"/>
            </a:endParaRPr>
          </a:p>
          <a:p>
            <a:pPr marL="1030288" lvl="1" indent="-347663">
              <a:spcBef>
                <a:spcPts val="600"/>
              </a:spcBef>
              <a:buFont typeface="Wingdings" pitchFamily="2" charset="2"/>
              <a:buChar char="§"/>
            </a:pPr>
            <a:r>
              <a:rPr lang="en-US" sz="2000" dirty="0" smtClean="0">
                <a:latin typeface="Calibri" pitchFamily="34" charset="0"/>
                <a:cs typeface="Calibri" pitchFamily="34" charset="0"/>
              </a:rPr>
              <a:t>Is not </a:t>
            </a:r>
            <a:r>
              <a:rPr lang="en-US" sz="2000" dirty="0">
                <a:latin typeface="Calibri" pitchFamily="34" charset="0"/>
                <a:cs typeface="Calibri" pitchFamily="34" charset="0"/>
              </a:rPr>
              <a:t>a PRP or affiliated with a </a:t>
            </a:r>
            <a:r>
              <a:rPr lang="en-US" sz="2000" dirty="0" smtClean="0">
                <a:latin typeface="Calibri" pitchFamily="34" charset="0"/>
                <a:cs typeface="Calibri" pitchFamily="34" charset="0"/>
              </a:rPr>
              <a:t>PRP;</a:t>
            </a:r>
            <a:endParaRPr lang="en-US" sz="2000" dirty="0">
              <a:latin typeface="Calibri" pitchFamily="34" charset="0"/>
              <a:cs typeface="Calibri" pitchFamily="34" charset="0"/>
            </a:endParaRPr>
          </a:p>
          <a:p>
            <a:pPr marL="1030288" lvl="1" indent="-347663">
              <a:spcBef>
                <a:spcPts val="600"/>
              </a:spcBef>
              <a:buFont typeface="Wingdings" pitchFamily="2" charset="2"/>
              <a:buChar char="§"/>
            </a:pPr>
            <a:r>
              <a:rPr lang="en-US" sz="2000" dirty="0" smtClean="0">
                <a:latin typeface="Calibri" pitchFamily="34" charset="0"/>
                <a:cs typeface="Calibri" pitchFamily="34" charset="0"/>
              </a:rPr>
              <a:t>Conducted all </a:t>
            </a:r>
            <a:r>
              <a:rPr lang="en-US" sz="2000" dirty="0">
                <a:latin typeface="Calibri" pitchFamily="34" charset="0"/>
                <a:cs typeface="Calibri" pitchFamily="34" charset="0"/>
              </a:rPr>
              <a:t>a</a:t>
            </a:r>
            <a:r>
              <a:rPr lang="en-US" sz="2000" dirty="0" smtClean="0">
                <a:latin typeface="Calibri" pitchFamily="34" charset="0"/>
                <a:cs typeface="Calibri" pitchFamily="34" charset="0"/>
              </a:rPr>
              <a:t>ppropriate inquires into previous ownership and uses of the facility;   </a:t>
            </a:r>
          </a:p>
          <a:p>
            <a:pPr marL="1030288" lvl="1" indent="-347663">
              <a:spcBef>
                <a:spcPts val="600"/>
              </a:spcBef>
              <a:buFont typeface="Wingdings" pitchFamily="2" charset="2"/>
              <a:buChar char="§"/>
            </a:pPr>
            <a:r>
              <a:rPr lang="en-US" sz="2000" dirty="0" smtClean="0">
                <a:latin typeface="Calibri" pitchFamily="34" charset="0"/>
                <a:cs typeface="Calibri" pitchFamily="34" charset="0"/>
              </a:rPr>
              <a:t>Took reasonable steps to stop continuing releases and threatened future releases;  </a:t>
            </a:r>
          </a:p>
          <a:p>
            <a:pPr marL="1030288" lvl="1" indent="-347663">
              <a:spcBef>
                <a:spcPts val="600"/>
              </a:spcBef>
              <a:buFont typeface="Wingdings" pitchFamily="2" charset="2"/>
              <a:buChar char="§"/>
            </a:pPr>
            <a:r>
              <a:rPr lang="en-US" sz="2000" dirty="0" smtClean="0">
                <a:latin typeface="Calibri" pitchFamily="34" charset="0"/>
                <a:cs typeface="Calibri" pitchFamily="34" charset="0"/>
              </a:rPr>
              <a:t>Provides cooperation, </a:t>
            </a:r>
            <a:r>
              <a:rPr lang="en-US" sz="2000" dirty="0">
                <a:latin typeface="Calibri" pitchFamily="34" charset="0"/>
                <a:cs typeface="Calibri" pitchFamily="34" charset="0"/>
              </a:rPr>
              <a:t>assistance, </a:t>
            </a:r>
            <a:r>
              <a:rPr lang="en-US" sz="2000" dirty="0" smtClean="0">
                <a:latin typeface="Calibri" pitchFamily="34" charset="0"/>
                <a:cs typeface="Calibri" pitchFamily="34" charset="0"/>
              </a:rPr>
              <a:t>and access to EPA; and</a:t>
            </a:r>
          </a:p>
          <a:p>
            <a:pPr marL="1030288" lvl="1" indent="-347663">
              <a:spcBef>
                <a:spcPts val="600"/>
              </a:spcBef>
              <a:buFont typeface="Wingdings" pitchFamily="2" charset="2"/>
              <a:buChar char="§"/>
            </a:pPr>
            <a:r>
              <a:rPr lang="en-US" sz="2000" dirty="0" smtClean="0">
                <a:latin typeface="Calibri" pitchFamily="34" charset="0"/>
                <a:cs typeface="Calibri" pitchFamily="34" charset="0"/>
              </a:rPr>
              <a:t>Complies with all land use restrictions and institutional controls affecting the property</a:t>
            </a:r>
            <a:r>
              <a:rPr lang="en-US" sz="2200" dirty="0" smtClean="0"/>
              <a:t>. </a:t>
            </a:r>
            <a:endParaRPr lang="en-US" sz="2200" dirty="0"/>
          </a:p>
          <a:p>
            <a:pPr lvl="1">
              <a:buFont typeface="Arial" pitchFamily="34" charset="0"/>
              <a:buChar char="•"/>
            </a:pPr>
            <a:endParaRPr lang="en-US" sz="2200" dirty="0"/>
          </a:p>
        </p:txBody>
      </p:sp>
    </p:spTree>
    <p:extLst>
      <p:ext uri="{BB962C8B-B14F-4D97-AF65-F5344CB8AC3E}">
        <p14:creationId xmlns:p14="http://schemas.microsoft.com/office/powerpoint/2010/main" val="1348314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u="none" strike="noStrike" kern="0" cap="small" spc="0" normalizeH="0" noProof="0" dirty="0" smtClean="0">
                <a:ln>
                  <a:noFill/>
                </a:ln>
                <a:solidFill>
                  <a:srgbClr val="006600"/>
                </a:solidFill>
                <a:effectLst/>
                <a:uLnTx/>
                <a:uFillTx/>
                <a:latin typeface="Calibri" pitchFamily="34" charset="0"/>
                <a:cs typeface="Calibri" pitchFamily="34" charset="0"/>
              </a:rPr>
              <a:t>Other Statutory Exemptions from CERCLA Liability </a:t>
            </a:r>
            <a:endParaRPr kumimoji="0" lang="en-US" b="1" u="none" strike="noStrike" kern="0" cap="small" spc="0" normalizeH="0" noProof="0" dirty="0">
              <a:ln>
                <a:noFill/>
              </a:ln>
              <a:solidFill>
                <a:srgbClr val="006600"/>
              </a:solidFill>
              <a:effectLst/>
              <a:uLnTx/>
              <a:uFillTx/>
              <a:latin typeface="Calibri" pitchFamily="34" charset="0"/>
              <a:cs typeface="Calibri" pitchFamily="34" charset="0"/>
            </a:endParaRPr>
          </a:p>
        </p:txBody>
      </p:sp>
      <p:sp>
        <p:nvSpPr>
          <p:cNvPr id="6" name="Content Placeholder 2"/>
          <p:cNvSpPr>
            <a:spLocks noGrp="1"/>
          </p:cNvSpPr>
          <p:nvPr>
            <p:ph idx="1"/>
          </p:nvPr>
        </p:nvSpPr>
        <p:spPr>
          <a:xfrm>
            <a:off x="457200" y="1570037"/>
            <a:ext cx="8229600" cy="4525963"/>
          </a:xfrm>
        </p:spPr>
        <p:txBody>
          <a:bodyPr>
            <a:normAutofit/>
          </a:bodyPr>
          <a:lstStyle/>
          <a:p>
            <a:pPr>
              <a:buFont typeface="Arial" panose="020B0604020202020204" pitchFamily="34" charset="0"/>
              <a:buChar char="•"/>
            </a:pPr>
            <a:r>
              <a:rPr lang="en-US" sz="2400" b="1" cap="small" dirty="0" smtClean="0">
                <a:effectLst/>
                <a:latin typeface="Calibri" pitchFamily="34" charset="0"/>
                <a:ea typeface="Calibri"/>
                <a:cs typeface="Calibri" pitchFamily="34" charset="0"/>
              </a:rPr>
              <a:t>Municipal Solid Waste  (MSW)</a:t>
            </a:r>
          </a:p>
          <a:p>
            <a:pPr lvl="1">
              <a:spcAft>
                <a:spcPts val="1200"/>
              </a:spcAft>
              <a:buFont typeface="Wingdings" pitchFamily="2" charset="2"/>
              <a:buChar char="§"/>
            </a:pPr>
            <a:r>
              <a:rPr lang="en-US" dirty="0" smtClean="0">
                <a:effectLst/>
                <a:latin typeface="Calibri" pitchFamily="34" charset="0"/>
                <a:ea typeface="Calibri"/>
                <a:cs typeface="Calibri" pitchFamily="34" charset="0"/>
              </a:rPr>
              <a:t>CERCLA Section 107(p);</a:t>
            </a:r>
          </a:p>
          <a:p>
            <a:pPr lvl="1">
              <a:buFont typeface="Wingdings" pitchFamily="2" charset="2"/>
              <a:buChar char="§"/>
            </a:pPr>
            <a:r>
              <a:rPr lang="en-US" dirty="0" smtClean="0">
                <a:effectLst/>
                <a:latin typeface="Calibri" pitchFamily="34" charset="0"/>
                <a:ea typeface="Calibri"/>
                <a:cs typeface="Calibri" pitchFamily="34" charset="0"/>
              </a:rPr>
              <a:t>Conditional exemption for response costs incurred with respect to </a:t>
            </a:r>
            <a:r>
              <a:rPr lang="en-US" dirty="0" smtClean="0">
                <a:latin typeface="Calibri" pitchFamily="34" charset="0"/>
                <a:ea typeface="Calibri"/>
                <a:cs typeface="Calibri" pitchFamily="34" charset="0"/>
              </a:rPr>
              <a:t>MSW</a:t>
            </a:r>
            <a:r>
              <a:rPr lang="en-US" dirty="0" smtClean="0">
                <a:effectLst/>
                <a:latin typeface="Calibri" pitchFamily="34" charset="0"/>
                <a:ea typeface="Calibri"/>
                <a:cs typeface="Calibri" pitchFamily="34" charset="0"/>
              </a:rPr>
              <a:t> disposed of at a facility on the NPL. </a:t>
            </a:r>
          </a:p>
          <a:p>
            <a:pPr lvl="1">
              <a:buFont typeface="Wingdings" pitchFamily="2" charset="2"/>
              <a:buChar char="§"/>
            </a:pPr>
            <a:endParaRPr lang="en-US" dirty="0" smtClean="0">
              <a:effectLst/>
              <a:latin typeface="Calibri" pitchFamily="34" charset="0"/>
              <a:cs typeface="Calibri" pitchFamily="34" charset="0"/>
            </a:endParaRPr>
          </a:p>
          <a:p>
            <a:pPr lvl="0" eaLnBrk="1" fontAlgn="auto" hangingPunct="1">
              <a:spcBef>
                <a:spcPts val="0"/>
              </a:spcBef>
              <a:spcAft>
                <a:spcPts val="0"/>
              </a:spcAft>
              <a:buFont typeface="Arial" pitchFamily="34" charset="0"/>
              <a:buChar char="•"/>
              <a:defRPr/>
            </a:pPr>
            <a:r>
              <a:rPr lang="en-US" sz="2400" b="1" cap="small" dirty="0" smtClean="0">
                <a:solidFill>
                  <a:sysClr val="windowText" lastClr="000000"/>
                </a:solidFill>
                <a:latin typeface="Calibri" pitchFamily="34" charset="0"/>
                <a:cs typeface="Calibri" pitchFamily="34" charset="0"/>
              </a:rPr>
              <a:t>De </a:t>
            </a:r>
            <a:r>
              <a:rPr lang="en-US" sz="2400" b="1" cap="small" dirty="0" err="1" smtClean="0">
                <a:solidFill>
                  <a:sysClr val="windowText" lastClr="000000"/>
                </a:solidFill>
                <a:latin typeface="Calibri" pitchFamily="34" charset="0"/>
                <a:cs typeface="Calibri" pitchFamily="34" charset="0"/>
              </a:rPr>
              <a:t>Micromis</a:t>
            </a:r>
            <a:r>
              <a:rPr lang="en-US" sz="2400" b="1" cap="small" dirty="0" smtClean="0">
                <a:solidFill>
                  <a:sysClr val="windowText" lastClr="000000"/>
                </a:solidFill>
                <a:latin typeface="Calibri" pitchFamily="34" charset="0"/>
                <a:cs typeface="Calibri" pitchFamily="34" charset="0"/>
              </a:rPr>
              <a:t> Contributors</a:t>
            </a:r>
          </a:p>
          <a:p>
            <a:pPr marL="682625" marR="0" lvl="1" indent="-334963" defTabSz="914400" eaLnBrk="1" fontAlgn="auto" latinLnBrk="0" hangingPunct="1">
              <a:lnSpc>
                <a:spcPct val="100000"/>
              </a:lnSpc>
              <a:spcBef>
                <a:spcPts val="600"/>
              </a:spcBef>
              <a:spcAft>
                <a:spcPts val="600"/>
              </a:spcAft>
              <a:buClrTx/>
              <a:buSzTx/>
              <a:buFont typeface="Wingdings" pitchFamily="2" charset="2"/>
              <a:buChar char="§"/>
              <a:tabLst/>
              <a:defRPr/>
            </a:pPr>
            <a:r>
              <a:rPr lang="en-US" dirty="0" smtClean="0">
                <a:solidFill>
                  <a:sysClr val="windowText" lastClr="000000"/>
                </a:solidFill>
                <a:latin typeface="Calibri" pitchFamily="34" charset="0"/>
                <a:cs typeface="Calibri" pitchFamily="34" charset="0"/>
              </a:rPr>
              <a:t>CERCLA Section 107(o);</a:t>
            </a:r>
          </a:p>
          <a:p>
            <a:pPr marL="682625" marR="0" lvl="1" indent="-334963" defTabSz="914400" eaLnBrk="1" fontAlgn="auto" latinLnBrk="0" hangingPunct="1">
              <a:lnSpc>
                <a:spcPct val="100000"/>
              </a:lnSpc>
              <a:spcBef>
                <a:spcPts val="0"/>
              </a:spcBef>
              <a:spcAft>
                <a:spcPts val="0"/>
              </a:spcAft>
              <a:buClrTx/>
              <a:buSzTx/>
              <a:buFont typeface="Wingdings" pitchFamily="2" charset="2"/>
              <a:buChar char="§"/>
              <a:tabLst/>
              <a:defRPr/>
            </a:pPr>
            <a:r>
              <a:rPr lang="en-US" dirty="0" smtClean="0">
                <a:solidFill>
                  <a:sysClr val="windowText" lastClr="000000"/>
                </a:solidFill>
                <a:latin typeface="Calibri" pitchFamily="34" charset="0"/>
                <a:cs typeface="Calibri" pitchFamily="34" charset="0"/>
              </a:rPr>
              <a:t>Party contributed &lt; 100 gallons of liquid materials or 200 pounds of solid materials containing hazardous substances.</a:t>
            </a:r>
          </a:p>
          <a:p>
            <a:endParaRPr lang="en-US" sz="2800" dirty="0"/>
          </a:p>
        </p:txBody>
      </p:sp>
    </p:spTree>
    <p:extLst>
      <p:ext uri="{BB962C8B-B14F-4D97-AF65-F5344CB8AC3E}">
        <p14:creationId xmlns:p14="http://schemas.microsoft.com/office/powerpoint/2010/main" val="20736936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533400"/>
            <a:ext cx="8229600" cy="1143000"/>
          </a:xfrm>
        </p:spPr>
        <p:txBody>
          <a:bodyPr>
            <a:normAutofit/>
          </a:bodyPr>
          <a:lstStyle/>
          <a:p>
            <a:r>
              <a:rPr lang="en-US" b="1" cap="small" dirty="0" smtClean="0">
                <a:solidFill>
                  <a:srgbClr val="006600"/>
                </a:solidFill>
                <a:latin typeface="Calibri" pitchFamily="34" charset="0"/>
                <a:cs typeface="Calibri" pitchFamily="34" charset="0"/>
              </a:rPr>
              <a:t>EPA Enforcement Discretion </a:t>
            </a:r>
            <a:endParaRPr lang="en-US" b="1" cap="small" dirty="0">
              <a:solidFill>
                <a:srgbClr val="006600"/>
              </a:solidFill>
              <a:latin typeface="Calibri" pitchFamily="34" charset="0"/>
              <a:cs typeface="Calibri" pitchFamily="34" charset="0"/>
            </a:endParaRPr>
          </a:p>
        </p:txBody>
      </p:sp>
      <p:sp>
        <p:nvSpPr>
          <p:cNvPr id="6" name="Content Placeholder 2"/>
          <p:cNvSpPr>
            <a:spLocks noGrp="1"/>
          </p:cNvSpPr>
          <p:nvPr>
            <p:ph idx="1"/>
          </p:nvPr>
        </p:nvSpPr>
        <p:spPr>
          <a:xfrm>
            <a:off x="2667000" y="2133600"/>
            <a:ext cx="3581400" cy="2057400"/>
          </a:xfrm>
        </p:spPr>
        <p:txBody>
          <a:bodyPr/>
          <a:lstStyle/>
          <a:p>
            <a:pPr>
              <a:spcAft>
                <a:spcPts val="1800"/>
              </a:spcAft>
            </a:pPr>
            <a:r>
              <a:rPr lang="en-US" sz="2400" dirty="0" smtClean="0">
                <a:latin typeface="Calibri" pitchFamily="34" charset="0"/>
                <a:cs typeface="Calibri" pitchFamily="34" charset="0"/>
              </a:rPr>
              <a:t>Orphan Share</a:t>
            </a:r>
            <a:endParaRPr lang="en-US" sz="2400" i="1" dirty="0" smtClean="0">
              <a:latin typeface="Calibri" pitchFamily="34" charset="0"/>
              <a:cs typeface="Calibri" pitchFamily="34" charset="0"/>
            </a:endParaRPr>
          </a:p>
          <a:p>
            <a:pPr>
              <a:spcAft>
                <a:spcPts val="1800"/>
              </a:spcAft>
            </a:pPr>
            <a:r>
              <a:rPr lang="en-US" sz="2400" dirty="0" smtClean="0">
                <a:latin typeface="Calibri" pitchFamily="34" charset="0"/>
                <a:cs typeface="Calibri" pitchFamily="34" charset="0"/>
              </a:rPr>
              <a:t>De </a:t>
            </a:r>
            <a:r>
              <a:rPr lang="en-US" sz="2400" dirty="0" err="1">
                <a:latin typeface="Calibri" pitchFamily="34" charset="0"/>
                <a:cs typeface="Calibri" pitchFamily="34" charset="0"/>
              </a:rPr>
              <a:t>M</a:t>
            </a:r>
            <a:r>
              <a:rPr lang="en-US" sz="2400" dirty="0" err="1" smtClean="0">
                <a:latin typeface="Calibri" pitchFamily="34" charset="0"/>
                <a:cs typeface="Calibri" pitchFamily="34" charset="0"/>
              </a:rPr>
              <a:t>inimis</a:t>
            </a:r>
            <a:r>
              <a:rPr lang="en-US" sz="2400" dirty="0" smtClean="0">
                <a:latin typeface="Calibri" pitchFamily="34" charset="0"/>
                <a:cs typeface="Calibri" pitchFamily="34" charset="0"/>
              </a:rPr>
              <a:t> Settlements</a:t>
            </a:r>
          </a:p>
          <a:p>
            <a:pPr>
              <a:spcAft>
                <a:spcPts val="1800"/>
              </a:spcAft>
            </a:pPr>
            <a:r>
              <a:rPr lang="en-US" sz="2400" dirty="0" smtClean="0">
                <a:latin typeface="Calibri" pitchFamily="34" charset="0"/>
                <a:cs typeface="Calibri" pitchFamily="34" charset="0"/>
              </a:rPr>
              <a:t>Ability to Pay</a:t>
            </a:r>
          </a:p>
          <a:p>
            <a:endParaRPr lang="en-US" sz="1000" dirty="0" smtClean="0"/>
          </a:p>
        </p:txBody>
      </p:sp>
    </p:spTree>
    <p:extLst>
      <p:ext uri="{BB962C8B-B14F-4D97-AF65-F5344CB8AC3E}">
        <p14:creationId xmlns:p14="http://schemas.microsoft.com/office/powerpoint/2010/main" val="497256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563562"/>
          </a:xfrm>
        </p:spPr>
        <p:txBody>
          <a:bodyPr>
            <a:normAutofit fontScale="90000"/>
          </a:bodyPr>
          <a:lstStyle/>
          <a:p>
            <a:r>
              <a:rPr lang="en-US" b="1" cap="small" dirty="0" smtClean="0">
                <a:solidFill>
                  <a:srgbClr val="006600"/>
                </a:solidFill>
                <a:latin typeface="Calibri" pitchFamily="34" charset="0"/>
                <a:cs typeface="Calibri" pitchFamily="34" charset="0"/>
              </a:rPr>
              <a:t>Orphan Share Policy</a:t>
            </a:r>
            <a:endParaRPr lang="en-US" b="1" cap="small" dirty="0">
              <a:solidFill>
                <a:srgbClr val="006600"/>
              </a:solidFill>
              <a:latin typeface="Calibri" pitchFamily="34" charset="0"/>
              <a:cs typeface="Calibri" pitchFamily="34" charset="0"/>
            </a:endParaRPr>
          </a:p>
        </p:txBody>
      </p:sp>
      <p:pic>
        <p:nvPicPr>
          <p:cNvPr id="8" name="Picture 7"/>
          <p:cNvPicPr>
            <a:picLocks noChangeAspect="1"/>
          </p:cNvPicPr>
          <p:nvPr/>
        </p:nvPicPr>
        <p:blipFill>
          <a:blip r:embed="rId2"/>
          <a:stretch>
            <a:fillRect/>
          </a:stretch>
        </p:blipFill>
        <p:spPr>
          <a:xfrm>
            <a:off x="1905000" y="990600"/>
            <a:ext cx="5637628" cy="5471478"/>
          </a:xfrm>
          <a:prstGeom prst="rect">
            <a:avLst/>
          </a:prstGeom>
        </p:spPr>
      </p:pic>
    </p:spTree>
    <p:extLst>
      <p:ext uri="{BB962C8B-B14F-4D97-AF65-F5344CB8AC3E}">
        <p14:creationId xmlns:p14="http://schemas.microsoft.com/office/powerpoint/2010/main" val="3289226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517781" y="152400"/>
            <a:ext cx="8229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lnSpcReduction="10000"/>
          </a:bodyPr>
          <a:lst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a:lstStyle>
          <a:p>
            <a:r>
              <a:rPr lang="en-US" b="1" kern="0" cap="small" dirty="0" smtClean="0">
                <a:solidFill>
                  <a:srgbClr val="006600"/>
                </a:solidFill>
                <a:latin typeface="Calibri" pitchFamily="34" charset="0"/>
                <a:cs typeface="Calibri" pitchFamily="34" charset="0"/>
              </a:rPr>
              <a:t>De Minimis Policy</a:t>
            </a:r>
            <a:endParaRPr lang="en-US" b="1" kern="0" cap="small" dirty="0">
              <a:solidFill>
                <a:srgbClr val="006600"/>
              </a:solidFill>
              <a:latin typeface="Calibri" pitchFamily="34" charset="0"/>
              <a:cs typeface="Calibri" pitchFamily="34" charset="0"/>
            </a:endParaRPr>
          </a:p>
        </p:txBody>
      </p:sp>
      <p:pic>
        <p:nvPicPr>
          <p:cNvPr id="10" name="Picture 9"/>
          <p:cNvPicPr>
            <a:picLocks noChangeAspect="1"/>
          </p:cNvPicPr>
          <p:nvPr/>
        </p:nvPicPr>
        <p:blipFill>
          <a:blip r:embed="rId2"/>
          <a:stretch>
            <a:fillRect/>
          </a:stretch>
        </p:blipFill>
        <p:spPr>
          <a:xfrm>
            <a:off x="2438399" y="838200"/>
            <a:ext cx="4388363" cy="5791200"/>
          </a:xfrm>
          <a:prstGeom prst="rect">
            <a:avLst/>
          </a:prstGeom>
        </p:spPr>
      </p:pic>
    </p:spTree>
    <p:extLst>
      <p:ext uri="{BB962C8B-B14F-4D97-AF65-F5344CB8AC3E}">
        <p14:creationId xmlns:p14="http://schemas.microsoft.com/office/powerpoint/2010/main" val="1004824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28600" y="381000"/>
            <a:ext cx="8610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small" spc="0" normalizeH="0" noProof="0" dirty="0" smtClean="0">
                <a:ln>
                  <a:noFill/>
                </a:ln>
                <a:solidFill>
                  <a:srgbClr val="006600"/>
                </a:solidFill>
                <a:effectLst/>
                <a:uLnTx/>
                <a:uFillTx/>
                <a:latin typeface="Calibri"/>
                <a:ea typeface="+mj-ea"/>
                <a:cs typeface="+mj-cs"/>
              </a:rPr>
              <a:t>What is a Potentially Responsible Party (PRP)?</a:t>
            </a:r>
            <a:endParaRPr kumimoji="0" lang="en-US" sz="3200" b="1" i="0" u="none" strike="noStrike" kern="1200" cap="small" spc="0" normalizeH="0" noProof="0" dirty="0">
              <a:ln>
                <a:noFill/>
              </a:ln>
              <a:solidFill>
                <a:srgbClr val="006600"/>
              </a:solidFill>
              <a:effectLst/>
              <a:uLnTx/>
              <a:uFillTx/>
              <a:latin typeface="Calibri"/>
              <a:ea typeface="+mj-ea"/>
              <a:cs typeface="+mj-cs"/>
            </a:endParaRPr>
          </a:p>
        </p:txBody>
      </p:sp>
      <p:sp>
        <p:nvSpPr>
          <p:cNvPr id="10" name="Content Placeholder 2"/>
          <p:cNvSpPr>
            <a:spLocks noGrp="1"/>
          </p:cNvSpPr>
          <p:nvPr>
            <p:ph idx="1"/>
          </p:nvPr>
        </p:nvSpPr>
        <p:spPr bwMode="auto">
          <a:xfrm>
            <a:off x="457201" y="1828800"/>
            <a:ext cx="5105397"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R="0" lvl="0" defTabSz="914400" eaLnBrk="1" fontAlgn="auto" latinLnBrk="0" hangingPunct="1">
              <a:lnSpc>
                <a:spcPct val="100000"/>
              </a:lnSpc>
              <a:spcBef>
                <a:spcPts val="0"/>
              </a:spcBef>
              <a:spcAft>
                <a:spcPts val="120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“PRP” is often used interchangeably with “liable party” or “responsible party.”</a:t>
            </a:r>
          </a:p>
          <a:p>
            <a:pPr marR="0" lvl="0" defTabSz="914400" eaLnBrk="1" fontAlgn="auto" latinLnBrk="0" hangingPunct="1">
              <a:lnSpc>
                <a:spcPct val="100000"/>
              </a:lnSpc>
              <a:spcBef>
                <a:spcPts val="1200"/>
              </a:spcBef>
              <a:spcAft>
                <a:spcPts val="120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PRP must satisfy criteria in CERCLA Section 107(a).</a:t>
            </a:r>
          </a:p>
          <a:p>
            <a:pPr marR="0" lvl="0" defTabSz="914400" eaLnBrk="1" fontAlgn="auto" latinLnBrk="0" hangingPunct="1">
              <a:lnSpc>
                <a:spcPct val="100000"/>
              </a:lnSpc>
              <a:spcBef>
                <a:spcPts val="1200"/>
              </a:spcBef>
              <a:spcAft>
                <a:spcPts val="120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Statutory defenses and exemptions to CERCLA liability.  </a:t>
            </a: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598" y="1981200"/>
            <a:ext cx="2990445" cy="2133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81000"/>
            <a:ext cx="8229600" cy="1143000"/>
          </a:xfrm>
        </p:spPr>
        <p:txBody>
          <a:bodyPr>
            <a:normAutofit/>
          </a:bodyPr>
          <a:lstStyle/>
          <a:p>
            <a:r>
              <a:rPr lang="en-US" b="1" cap="small" dirty="0" smtClean="0">
                <a:solidFill>
                  <a:srgbClr val="006600"/>
                </a:solidFill>
                <a:latin typeface="Calibri" pitchFamily="34" charset="0"/>
                <a:cs typeface="Calibri" pitchFamily="34" charset="0"/>
              </a:rPr>
              <a:t>EPA Enforcement Discretion (cont’d)</a:t>
            </a:r>
            <a:endParaRPr lang="en-US" b="1" cap="small" dirty="0">
              <a:solidFill>
                <a:srgbClr val="006600"/>
              </a:solidFill>
              <a:latin typeface="Calibri" pitchFamily="34" charset="0"/>
              <a:cs typeface="Calibri" pitchFamily="34" charset="0"/>
            </a:endParaRPr>
          </a:p>
        </p:txBody>
      </p:sp>
      <p:sp>
        <p:nvSpPr>
          <p:cNvPr id="6" name="Content Placeholder 2"/>
          <p:cNvSpPr>
            <a:spLocks noGrp="1"/>
          </p:cNvSpPr>
          <p:nvPr>
            <p:ph idx="1"/>
          </p:nvPr>
        </p:nvSpPr>
        <p:spPr>
          <a:xfrm>
            <a:off x="457200" y="1524000"/>
            <a:ext cx="8229600" cy="3733800"/>
          </a:xfrm>
        </p:spPr>
        <p:txBody>
          <a:bodyPr>
            <a:normAutofit/>
          </a:bodyPr>
          <a:lstStyle/>
          <a:p>
            <a:endParaRPr lang="en-US" sz="600" dirty="0" smtClean="0"/>
          </a:p>
          <a:p>
            <a:pPr>
              <a:buFont typeface="Arial" pitchFamily="34" charset="0"/>
              <a:buChar char="•"/>
            </a:pPr>
            <a:r>
              <a:rPr lang="en-US" sz="2400" dirty="0" smtClean="0">
                <a:latin typeface="Calibri" pitchFamily="34" charset="0"/>
                <a:cs typeface="Calibri" pitchFamily="34" charset="0"/>
              </a:rPr>
              <a:t>Owners </a:t>
            </a:r>
            <a:r>
              <a:rPr lang="en-US" sz="2400" dirty="0">
                <a:latin typeface="Calibri" pitchFamily="34" charset="0"/>
                <a:cs typeface="Calibri" pitchFamily="34" charset="0"/>
              </a:rPr>
              <a:t>of residential properties</a:t>
            </a:r>
          </a:p>
          <a:p>
            <a:pPr lvl="1">
              <a:spcBef>
                <a:spcPts val="1200"/>
              </a:spcBef>
              <a:buFont typeface="Wingdings" pitchFamily="2" charset="2"/>
              <a:buChar char="§"/>
            </a:pPr>
            <a:r>
              <a:rPr lang="en-US" dirty="0" smtClean="0">
                <a:latin typeface="Calibri" pitchFamily="34" charset="0"/>
                <a:cs typeface="Calibri" pitchFamily="34" charset="0"/>
              </a:rPr>
              <a:t>Unless the residential homeowner’s activities led to a release or threatened release.</a:t>
            </a:r>
            <a:endParaRPr lang="en-US" dirty="0">
              <a:latin typeface="Calibri" pitchFamily="34" charset="0"/>
              <a:cs typeface="Calibri" pitchFamily="34" charset="0"/>
            </a:endParaRPr>
          </a:p>
          <a:p>
            <a:endParaRPr lang="en-US" sz="2400" dirty="0" smtClean="0">
              <a:latin typeface="Calibri" pitchFamily="34" charset="0"/>
              <a:cs typeface="Calibri" pitchFamily="34" charset="0"/>
            </a:endParaRPr>
          </a:p>
          <a:p>
            <a:pPr>
              <a:buFont typeface="Arial" pitchFamily="34" charset="0"/>
              <a:buChar char="•"/>
            </a:pPr>
            <a:r>
              <a:rPr lang="en-US" sz="2400" dirty="0" smtClean="0">
                <a:latin typeface="Calibri" pitchFamily="34" charset="0"/>
                <a:cs typeface="Calibri" pitchFamily="34" charset="0"/>
              </a:rPr>
              <a:t>Owners </a:t>
            </a:r>
            <a:r>
              <a:rPr lang="en-US" sz="2400" dirty="0">
                <a:latin typeface="Calibri" pitchFamily="34" charset="0"/>
                <a:cs typeface="Calibri" pitchFamily="34" charset="0"/>
              </a:rPr>
              <a:t>of contaminated aquifers</a:t>
            </a:r>
          </a:p>
          <a:p>
            <a:pPr lvl="1">
              <a:spcBef>
                <a:spcPts val="1200"/>
              </a:spcBef>
              <a:buFont typeface="Wingdings" pitchFamily="2" charset="2"/>
              <a:buChar char="§"/>
            </a:pPr>
            <a:r>
              <a:rPr lang="en-US" dirty="0" smtClean="0">
                <a:latin typeface="Calibri" pitchFamily="34" charset="0"/>
                <a:cs typeface="Calibri" pitchFamily="34" charset="0"/>
              </a:rPr>
              <a:t>Contamination of property solely </a:t>
            </a:r>
            <a:r>
              <a:rPr lang="en-US" dirty="0">
                <a:latin typeface="Calibri" pitchFamily="34" charset="0"/>
                <a:cs typeface="Calibri" pitchFamily="34" charset="0"/>
              </a:rPr>
              <a:t>as the result of </a:t>
            </a:r>
            <a:r>
              <a:rPr lang="en-US" dirty="0" smtClean="0">
                <a:latin typeface="Calibri" pitchFamily="34" charset="0"/>
                <a:cs typeface="Calibri" pitchFamily="34" charset="0"/>
              </a:rPr>
              <a:t>subsurface migration </a:t>
            </a:r>
            <a:r>
              <a:rPr lang="en-US" dirty="0">
                <a:latin typeface="Calibri" pitchFamily="34" charset="0"/>
                <a:cs typeface="Calibri" pitchFamily="34" charset="0"/>
              </a:rPr>
              <a:t>in an aquifer from a source or sources outside </a:t>
            </a:r>
            <a:r>
              <a:rPr lang="en-US" dirty="0" smtClean="0">
                <a:latin typeface="Calibri" pitchFamily="34" charset="0"/>
                <a:cs typeface="Calibri" pitchFamily="34" charset="0"/>
              </a:rPr>
              <a:t>the property. </a:t>
            </a:r>
            <a:endParaRPr lang="en-US" dirty="0">
              <a:latin typeface="Calibri" pitchFamily="34" charset="0"/>
              <a:cs typeface="Calibri" pitchFamily="34" charset="0"/>
            </a:endParaRPr>
          </a:p>
        </p:txBody>
      </p:sp>
    </p:spTree>
    <p:extLst>
      <p:ext uri="{BB962C8B-B14F-4D97-AF65-F5344CB8AC3E}">
        <p14:creationId xmlns:p14="http://schemas.microsoft.com/office/powerpoint/2010/main" val="13663087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81000"/>
            <a:ext cx="8229600" cy="1143000"/>
          </a:xfrm>
        </p:spPr>
        <p:txBody>
          <a:bodyPr>
            <a:normAutofit/>
          </a:bodyPr>
          <a:lstStyle/>
          <a:p>
            <a:r>
              <a:rPr lang="en-US" b="1" cap="small" dirty="0" smtClean="0">
                <a:solidFill>
                  <a:srgbClr val="006600"/>
                </a:solidFill>
                <a:latin typeface="Calibri" pitchFamily="34" charset="0"/>
                <a:cs typeface="Calibri" pitchFamily="34" charset="0"/>
              </a:rPr>
              <a:t>CERCLA Enforcement Process</a:t>
            </a:r>
            <a:endParaRPr lang="en-US" b="1" cap="small" dirty="0">
              <a:solidFill>
                <a:srgbClr val="006600"/>
              </a:solidFill>
              <a:latin typeface="Calibri" pitchFamily="34" charset="0"/>
              <a:cs typeface="Calibri" pitchFamily="34" charset="0"/>
            </a:endParaRPr>
          </a:p>
        </p:txBody>
      </p:sp>
      <p:sp>
        <p:nvSpPr>
          <p:cNvPr id="6" name="Content Placeholder 2"/>
          <p:cNvSpPr>
            <a:spLocks noGrp="1"/>
          </p:cNvSpPr>
          <p:nvPr>
            <p:ph idx="1"/>
          </p:nvPr>
        </p:nvSpPr>
        <p:spPr>
          <a:xfrm>
            <a:off x="1219200" y="1981200"/>
            <a:ext cx="4952999" cy="2133600"/>
          </a:xfrm>
        </p:spPr>
        <p:txBody>
          <a:bodyPr/>
          <a:lstStyle/>
          <a:p>
            <a:pPr marL="0" indent="0">
              <a:buNone/>
            </a:pPr>
            <a:endParaRPr lang="en-US" sz="800" dirty="0" smtClean="0"/>
          </a:p>
          <a:p>
            <a:pPr>
              <a:spcAft>
                <a:spcPts val="1200"/>
              </a:spcAft>
            </a:pPr>
            <a:r>
              <a:rPr lang="en-US" sz="2400" dirty="0" smtClean="0">
                <a:latin typeface="Calibri" pitchFamily="34" charset="0"/>
                <a:cs typeface="Calibri" pitchFamily="34" charset="0"/>
              </a:rPr>
              <a:t>Where PRP search fits in;</a:t>
            </a:r>
            <a:endParaRPr lang="en-US" sz="2400" dirty="0">
              <a:latin typeface="Calibri" pitchFamily="34" charset="0"/>
              <a:cs typeface="Calibri" pitchFamily="34" charset="0"/>
            </a:endParaRPr>
          </a:p>
          <a:p>
            <a:pPr>
              <a:spcAft>
                <a:spcPts val="1200"/>
              </a:spcAft>
            </a:pPr>
            <a:r>
              <a:rPr lang="en-US" sz="2400" dirty="0" smtClean="0">
                <a:latin typeface="Calibri" pitchFamily="34" charset="0"/>
                <a:cs typeface="Calibri" pitchFamily="34" charset="0"/>
              </a:rPr>
              <a:t>“Enforcement First” policy;</a:t>
            </a:r>
          </a:p>
          <a:p>
            <a:pPr>
              <a:spcAft>
                <a:spcPts val="1200"/>
              </a:spcAft>
            </a:pPr>
            <a:r>
              <a:rPr lang="en-US" sz="2400" dirty="0" smtClean="0">
                <a:latin typeface="Calibri" pitchFamily="34" charset="0"/>
                <a:cs typeface="Calibri" pitchFamily="34" charset="0"/>
              </a:rPr>
              <a:t>Remedial and removal process timelines.</a:t>
            </a:r>
          </a:p>
          <a:p>
            <a:endParaRPr lang="en-US" sz="2400" dirty="0">
              <a:latin typeface="Calibri" pitchFamily="34" charset="0"/>
              <a:cs typeface="Calibri"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2971800"/>
            <a:ext cx="25145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4576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normAutofit/>
          </a:bodyPr>
          <a:lstStyle/>
          <a:p>
            <a:r>
              <a:rPr lang="en-US" b="1" cap="small" dirty="0" smtClean="0">
                <a:solidFill>
                  <a:srgbClr val="006600"/>
                </a:solidFill>
                <a:latin typeface="Calibri" pitchFamily="34" charset="0"/>
                <a:cs typeface="Calibri" pitchFamily="34" charset="0"/>
              </a:rPr>
              <a:t>Settlement and Settlement Tools</a:t>
            </a:r>
            <a:endParaRPr lang="en-US" b="1" cap="small" dirty="0">
              <a:solidFill>
                <a:srgbClr val="006600"/>
              </a:solidFill>
              <a:latin typeface="Calibri" pitchFamily="34" charset="0"/>
              <a:cs typeface="Calibri" pitchFamily="34" charset="0"/>
            </a:endParaRPr>
          </a:p>
        </p:txBody>
      </p:sp>
      <p:sp>
        <p:nvSpPr>
          <p:cNvPr id="6" name="Content Placeholder 2"/>
          <p:cNvSpPr>
            <a:spLocks noGrp="1"/>
          </p:cNvSpPr>
          <p:nvPr>
            <p:ph idx="1"/>
          </p:nvPr>
        </p:nvSpPr>
        <p:spPr>
          <a:xfrm>
            <a:off x="1066800" y="1447800"/>
            <a:ext cx="6781800" cy="3962400"/>
          </a:xfrm>
        </p:spPr>
        <p:txBody>
          <a:bodyPr>
            <a:normAutofit/>
          </a:bodyPr>
          <a:lstStyle/>
          <a:p>
            <a:pPr>
              <a:buFont typeface="Arial" pitchFamily="34" charset="0"/>
              <a:buChar char="•"/>
            </a:pPr>
            <a:r>
              <a:rPr lang="en-US" sz="2400" b="1" cap="small" dirty="0" smtClean="0">
                <a:effectLst/>
                <a:latin typeface="Calibri" pitchFamily="34" charset="0"/>
                <a:ea typeface="Calibri"/>
                <a:cs typeface="Calibri" pitchFamily="34" charset="0"/>
              </a:rPr>
              <a:t>Administrative settlements</a:t>
            </a:r>
          </a:p>
          <a:p>
            <a:pPr lvl="1">
              <a:spcBef>
                <a:spcPts val="1200"/>
              </a:spcBef>
              <a:buFont typeface="Wingdings" pitchFamily="2" charset="2"/>
              <a:buChar char="§"/>
            </a:pPr>
            <a:r>
              <a:rPr lang="en-US" dirty="0" smtClean="0">
                <a:effectLst/>
                <a:latin typeface="Calibri" pitchFamily="34" charset="0"/>
                <a:ea typeface="Calibri"/>
                <a:cs typeface="Calibri" pitchFamily="34" charset="0"/>
              </a:rPr>
              <a:t>Orders on consent;</a:t>
            </a:r>
          </a:p>
          <a:p>
            <a:pPr lvl="1">
              <a:buFont typeface="Wingdings" pitchFamily="2" charset="2"/>
              <a:buChar char="§"/>
            </a:pPr>
            <a:r>
              <a:rPr lang="en-US" dirty="0" smtClean="0">
                <a:effectLst/>
                <a:latin typeface="Calibri" pitchFamily="34" charset="0"/>
                <a:ea typeface="Calibri"/>
                <a:cs typeface="Calibri" pitchFamily="34" charset="0"/>
              </a:rPr>
              <a:t>Do not involve courts (except to enforce);</a:t>
            </a:r>
          </a:p>
          <a:p>
            <a:pPr lvl="1">
              <a:spcAft>
                <a:spcPts val="1200"/>
              </a:spcAft>
              <a:buFont typeface="Wingdings" pitchFamily="2" charset="2"/>
              <a:buChar char="§"/>
            </a:pPr>
            <a:r>
              <a:rPr lang="en-US" dirty="0" smtClean="0">
                <a:effectLst/>
                <a:latin typeface="Calibri" pitchFamily="34" charset="0"/>
                <a:ea typeface="Calibri"/>
                <a:cs typeface="Calibri" pitchFamily="34" charset="0"/>
              </a:rPr>
              <a:t>Typically used for removal and RI/FS.</a:t>
            </a:r>
          </a:p>
          <a:p>
            <a:pPr marL="0" lvl="0" indent="0">
              <a:buNone/>
            </a:pPr>
            <a:endParaRPr lang="en-US" sz="2400" dirty="0" smtClean="0">
              <a:effectLst/>
              <a:latin typeface="Calibri" pitchFamily="34" charset="0"/>
              <a:ea typeface="Calibri"/>
              <a:cs typeface="Calibri" pitchFamily="34" charset="0"/>
            </a:endParaRPr>
          </a:p>
          <a:p>
            <a:pPr>
              <a:buFont typeface="Arial" pitchFamily="34" charset="0"/>
              <a:buChar char="•"/>
            </a:pPr>
            <a:r>
              <a:rPr lang="en-US" sz="2400" b="1" cap="small" dirty="0" smtClean="0">
                <a:effectLst/>
                <a:latin typeface="Calibri" pitchFamily="34" charset="0"/>
                <a:ea typeface="Calibri"/>
                <a:cs typeface="Calibri" pitchFamily="34" charset="0"/>
              </a:rPr>
              <a:t>Judicial settlements</a:t>
            </a:r>
            <a:endParaRPr lang="en-US" sz="2400" b="1" cap="small" dirty="0" smtClean="0">
              <a:effectLst/>
              <a:latin typeface="Calibri" pitchFamily="34" charset="0"/>
              <a:cs typeface="Calibri" pitchFamily="34" charset="0"/>
            </a:endParaRPr>
          </a:p>
          <a:p>
            <a:pPr lvl="1">
              <a:spcBef>
                <a:spcPts val="1200"/>
              </a:spcBef>
              <a:buFont typeface="Wingdings" pitchFamily="2" charset="2"/>
              <a:buChar char="§"/>
            </a:pPr>
            <a:r>
              <a:rPr lang="en-US" dirty="0" smtClean="0">
                <a:effectLst/>
                <a:latin typeface="Calibri" pitchFamily="34" charset="0"/>
                <a:ea typeface="Calibri"/>
                <a:cs typeface="Calibri" pitchFamily="34" charset="0"/>
              </a:rPr>
              <a:t>Consent </a:t>
            </a:r>
            <a:r>
              <a:rPr lang="en-US" dirty="0">
                <a:latin typeface="Calibri" pitchFamily="34" charset="0"/>
                <a:ea typeface="Calibri"/>
                <a:cs typeface="Calibri" pitchFamily="34" charset="0"/>
              </a:rPr>
              <a:t>d</a:t>
            </a:r>
            <a:r>
              <a:rPr lang="en-US" dirty="0" smtClean="0">
                <a:effectLst/>
                <a:latin typeface="Calibri" pitchFamily="34" charset="0"/>
                <a:ea typeface="Calibri"/>
                <a:cs typeface="Calibri" pitchFamily="34" charset="0"/>
              </a:rPr>
              <a:t>ecrees.</a:t>
            </a:r>
            <a:endParaRPr lang="en-US" dirty="0" smtClean="0">
              <a:effectLst/>
              <a:latin typeface="Calibri" pitchFamily="34" charset="0"/>
              <a:cs typeface="Calibri" pitchFamily="34" charset="0"/>
            </a:endParaRPr>
          </a:p>
          <a:p>
            <a:pPr lvl="1">
              <a:buFont typeface="Wingdings" pitchFamily="2" charset="2"/>
              <a:buChar char="§"/>
            </a:pPr>
            <a:r>
              <a:rPr lang="en-US" dirty="0" smtClean="0">
                <a:effectLst/>
                <a:latin typeface="Calibri" pitchFamily="34" charset="0"/>
                <a:ea typeface="Calibri"/>
                <a:cs typeface="Calibri" pitchFamily="34" charset="0"/>
              </a:rPr>
              <a:t>Court-approved.</a:t>
            </a:r>
            <a:endParaRPr lang="en-US" dirty="0">
              <a:latin typeface="Calibri" pitchFamily="34" charset="0"/>
              <a:cs typeface="Calibri" pitchFamily="34" charset="0"/>
            </a:endParaRPr>
          </a:p>
        </p:txBody>
      </p:sp>
      <p:pic>
        <p:nvPicPr>
          <p:cNvPr id="205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627"/>
          <a:stretch/>
        </p:blipFill>
        <p:spPr bwMode="auto">
          <a:xfrm>
            <a:off x="4724400" y="3581400"/>
            <a:ext cx="2825799" cy="1984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29513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normAutofit/>
          </a:bodyPr>
          <a:lstStyle/>
          <a:p>
            <a:r>
              <a:rPr lang="en-US" b="1" cap="small" dirty="0" smtClean="0">
                <a:solidFill>
                  <a:srgbClr val="006600"/>
                </a:solidFill>
                <a:latin typeface="Calibri" pitchFamily="34" charset="0"/>
                <a:cs typeface="Calibri" pitchFamily="34" charset="0"/>
              </a:rPr>
              <a:t>Cost Recovery</a:t>
            </a:r>
            <a:endParaRPr lang="en-US" b="1" cap="small" dirty="0">
              <a:solidFill>
                <a:srgbClr val="006600"/>
              </a:solidFill>
              <a:latin typeface="Calibri" pitchFamily="34" charset="0"/>
              <a:cs typeface="Calibri" pitchFamily="34" charset="0"/>
            </a:endParaRPr>
          </a:p>
        </p:txBody>
      </p:sp>
      <p:sp>
        <p:nvSpPr>
          <p:cNvPr id="6" name="Content Placeholder 2"/>
          <p:cNvSpPr>
            <a:spLocks noGrp="1"/>
          </p:cNvSpPr>
          <p:nvPr>
            <p:ph idx="1"/>
          </p:nvPr>
        </p:nvSpPr>
        <p:spPr>
          <a:xfrm>
            <a:off x="1497806" y="1524000"/>
            <a:ext cx="5410200" cy="3505201"/>
          </a:xfrm>
        </p:spPr>
        <p:txBody>
          <a:bodyPr/>
          <a:lstStyle/>
          <a:p>
            <a:endParaRPr lang="en-US" sz="2400" dirty="0" smtClean="0">
              <a:latin typeface="Calibri" pitchFamily="34" charset="0"/>
              <a:cs typeface="Calibri" pitchFamily="34" charset="0"/>
            </a:endParaRPr>
          </a:p>
          <a:p>
            <a:pPr>
              <a:buFont typeface="Arial" pitchFamily="34" charset="0"/>
              <a:buChar char="•"/>
            </a:pPr>
            <a:r>
              <a:rPr lang="en-US" sz="2400" dirty="0" smtClean="0">
                <a:latin typeface="Calibri" pitchFamily="34" charset="0"/>
                <a:cs typeface="Calibri" pitchFamily="34" charset="0"/>
              </a:rPr>
              <a:t>Statutory authorities. </a:t>
            </a:r>
          </a:p>
          <a:p>
            <a:endParaRPr lang="en-US" sz="2400" dirty="0" smtClean="0">
              <a:latin typeface="Calibri" pitchFamily="34" charset="0"/>
              <a:cs typeface="Calibri" pitchFamily="34" charset="0"/>
            </a:endParaRPr>
          </a:p>
          <a:p>
            <a:pPr>
              <a:buFont typeface="Arial" pitchFamily="34" charset="0"/>
              <a:buChar char="•"/>
            </a:pPr>
            <a:r>
              <a:rPr lang="en-US" sz="2400" dirty="0" smtClean="0">
                <a:latin typeface="Calibri" pitchFamily="34" charset="0"/>
                <a:cs typeface="Calibri" pitchFamily="34" charset="0"/>
              </a:rPr>
              <a:t>Demand letters.</a:t>
            </a:r>
          </a:p>
          <a:p>
            <a:endParaRPr lang="en-US" sz="2400" dirty="0" smtClean="0">
              <a:latin typeface="Calibri" pitchFamily="34" charset="0"/>
              <a:cs typeface="Calibri" pitchFamily="34" charset="0"/>
            </a:endParaRPr>
          </a:p>
          <a:p>
            <a:pPr>
              <a:buFont typeface="Arial" pitchFamily="34" charset="0"/>
              <a:buChar char="•"/>
            </a:pPr>
            <a:r>
              <a:rPr lang="en-US" sz="2400" dirty="0" smtClean="0">
                <a:latin typeface="Calibri" pitchFamily="34" charset="0"/>
                <a:cs typeface="Calibri" pitchFamily="34" charset="0"/>
              </a:rPr>
              <a:t>Referrals to DOJ.</a:t>
            </a:r>
          </a:p>
          <a:p>
            <a:endParaRPr lang="en-US" sz="2400" dirty="0" smtClean="0">
              <a:latin typeface="Calibri" pitchFamily="34" charset="0"/>
              <a:cs typeface="Calibri" pitchFamily="34" charset="0"/>
            </a:endParaRPr>
          </a:p>
          <a:p>
            <a:pPr>
              <a:buFont typeface="Arial" pitchFamily="34" charset="0"/>
              <a:buChar char="•"/>
            </a:pPr>
            <a:r>
              <a:rPr lang="en-US" sz="2400" dirty="0" smtClean="0">
                <a:latin typeface="Calibri" pitchFamily="34" charset="0"/>
                <a:cs typeface="Calibri" pitchFamily="34" charset="0"/>
              </a:rPr>
              <a:t>Cost documentation.</a:t>
            </a:r>
          </a:p>
          <a:p>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2362200"/>
            <a:ext cx="2081213"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54923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19100" y="228600"/>
            <a:ext cx="8229600" cy="934064"/>
          </a:xfrm>
        </p:spPr>
        <p:txBody>
          <a:bodyPr>
            <a:normAutofit/>
          </a:bodyPr>
          <a:lstStyle/>
          <a:p>
            <a:r>
              <a:rPr lang="en-US" b="1" cap="small" dirty="0" smtClean="0">
                <a:solidFill>
                  <a:srgbClr val="006600"/>
                </a:solidFill>
                <a:latin typeface="Calibri" pitchFamily="34" charset="0"/>
                <a:cs typeface="Calibri" pitchFamily="34" charset="0"/>
              </a:rPr>
              <a:t>References</a:t>
            </a:r>
            <a:endParaRPr lang="en-US" b="1" cap="small" dirty="0">
              <a:solidFill>
                <a:srgbClr val="006600"/>
              </a:solidFill>
              <a:latin typeface="Calibri" pitchFamily="34" charset="0"/>
              <a:cs typeface="Calibri" pitchFamily="34" charset="0"/>
            </a:endParaRPr>
          </a:p>
        </p:txBody>
      </p:sp>
      <p:sp>
        <p:nvSpPr>
          <p:cNvPr id="9" name="TextBox 8"/>
          <p:cNvSpPr txBox="1"/>
          <p:nvPr/>
        </p:nvSpPr>
        <p:spPr>
          <a:xfrm>
            <a:off x="533400" y="1219200"/>
            <a:ext cx="8001000" cy="5401479"/>
          </a:xfrm>
          <a:prstGeom prst="rect">
            <a:avLst/>
          </a:prstGeom>
          <a:noFill/>
        </p:spPr>
        <p:txBody>
          <a:bodyPr wrap="square" rtlCol="0">
            <a:spAutoFit/>
          </a:bodyPr>
          <a:lstStyle/>
          <a:p>
            <a:pPr eaLnBrk="0" fontAlgn="base" hangingPunct="0">
              <a:spcBef>
                <a:spcPct val="0"/>
              </a:spcBef>
              <a:spcAft>
                <a:spcPct val="0"/>
              </a:spcAft>
            </a:pPr>
            <a:r>
              <a:rPr lang="en-US" sz="1500" dirty="0">
                <a:solidFill>
                  <a:srgbClr val="000000"/>
                </a:solidFill>
                <a:latin typeface="Calibri" pitchFamily="34" charset="0"/>
                <a:cs typeface="Calibri" pitchFamily="34" charset="0"/>
              </a:rPr>
              <a:t>CERCLA Lender Liability Exemption: Updated Questions and Answers </a:t>
            </a:r>
            <a:r>
              <a:rPr lang="en-US" sz="1500" u="sng" dirty="0">
                <a:solidFill>
                  <a:srgbClr val="000000"/>
                </a:solidFill>
                <a:latin typeface="Calibri" pitchFamily="34" charset="0"/>
                <a:ea typeface="Calibri"/>
                <a:cs typeface="Calibri" pitchFamily="34" charset="0"/>
                <a:hlinkClick r:id="rId2"/>
              </a:rPr>
              <a:t>http://</a:t>
            </a:r>
            <a:r>
              <a:rPr lang="en-US" sz="1500" u="sng" dirty="0" smtClean="0">
                <a:solidFill>
                  <a:srgbClr val="000000"/>
                </a:solidFill>
                <a:latin typeface="Calibri" pitchFamily="34" charset="0"/>
                <a:ea typeface="Calibri"/>
                <a:cs typeface="Calibri" pitchFamily="34" charset="0"/>
                <a:hlinkClick r:id="rId2"/>
              </a:rPr>
              <a:t>www2.epa.gov/enforcement/fact-sheet-updated-questions-and-answers-cercla-lender-liability-exemption</a:t>
            </a:r>
            <a:endParaRPr lang="en-US" sz="1500" u="sng" dirty="0" smtClean="0">
              <a:solidFill>
                <a:srgbClr val="000000"/>
              </a:solidFill>
              <a:latin typeface="Calibri" pitchFamily="34" charset="0"/>
              <a:ea typeface="Calibri"/>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Interim Guidance on the Municipal Solid Waste Exemption Under CERCLA Section 107(p) </a:t>
            </a:r>
            <a:r>
              <a:rPr lang="en-US" sz="1500" dirty="0">
                <a:solidFill>
                  <a:srgbClr val="000000"/>
                </a:solidFill>
                <a:latin typeface="Calibri" pitchFamily="34" charset="0"/>
                <a:cs typeface="Calibri" pitchFamily="34" charset="0"/>
                <a:hlinkClick r:id="rId3"/>
              </a:rPr>
              <a:t>http://</a:t>
            </a:r>
            <a:r>
              <a:rPr lang="en-US" sz="1500" dirty="0" smtClean="0">
                <a:solidFill>
                  <a:srgbClr val="000000"/>
                </a:solidFill>
                <a:latin typeface="Calibri" pitchFamily="34" charset="0"/>
                <a:cs typeface="Calibri" pitchFamily="34" charset="0"/>
                <a:hlinkClick r:id="rId3"/>
              </a:rPr>
              <a:t>www2.epa.gov/enforcement/interim-guidance-municipal-solid-waste-exemption-under-superfund</a:t>
            </a:r>
            <a:endParaRPr lang="en-US" sz="15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Superfund Recycling Equity Act of 1999: Factors To Consider In A CERCLA Enforcement Case</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4"/>
              </a:rPr>
              <a:t>http://</a:t>
            </a:r>
            <a:r>
              <a:rPr lang="en-US" sz="1500" dirty="0" smtClean="0">
                <a:solidFill>
                  <a:srgbClr val="000000"/>
                </a:solidFill>
                <a:latin typeface="Calibri" pitchFamily="34" charset="0"/>
                <a:cs typeface="Calibri" pitchFamily="34" charset="0"/>
                <a:hlinkClick r:id="rId4"/>
              </a:rPr>
              <a:t>www2.epa.gov/enforcement/guidance-superfund-recycling-equity-act-exemption-factors</a:t>
            </a:r>
            <a:endParaRPr lang="en-US" sz="15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Interim Enforcement Discretion Guidance Regarding Contiguous Property Owners</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5"/>
              </a:rPr>
              <a:t>http://</a:t>
            </a:r>
            <a:r>
              <a:rPr lang="en-US" sz="1500" dirty="0" smtClean="0">
                <a:solidFill>
                  <a:srgbClr val="000000"/>
                </a:solidFill>
                <a:latin typeface="Calibri" pitchFamily="34" charset="0"/>
                <a:cs typeface="Calibri" pitchFamily="34" charset="0"/>
                <a:hlinkClick r:id="rId5"/>
              </a:rPr>
              <a:t>www2.epa.gov/enforcement/interim-guidance-enforcement-discretion-regarding-contiguous-property-owners</a:t>
            </a:r>
            <a:endParaRPr lang="en-US" sz="15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Interim Guidance on Orphan Share Compensation for Settlors</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6"/>
              </a:rPr>
              <a:t>http://</a:t>
            </a:r>
            <a:r>
              <a:rPr lang="en-US" sz="1500" dirty="0" smtClean="0">
                <a:solidFill>
                  <a:srgbClr val="000000"/>
                </a:solidFill>
                <a:latin typeface="Calibri" pitchFamily="34" charset="0"/>
                <a:cs typeface="Calibri" pitchFamily="34" charset="0"/>
                <a:hlinkClick r:id="rId6"/>
              </a:rPr>
              <a:t>www2.epa.gov/enforcement/guidance-orphan-share-compensation-rdra-and-non-time-critical-removal-settlors</a:t>
            </a:r>
            <a:endParaRPr lang="en-US" sz="15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Orphan Share Reform Implementation Update</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7"/>
              </a:rPr>
              <a:t>http://</a:t>
            </a:r>
            <a:r>
              <a:rPr lang="en-US" sz="1500" dirty="0" smtClean="0">
                <a:solidFill>
                  <a:srgbClr val="000000"/>
                </a:solidFill>
                <a:latin typeface="Calibri" pitchFamily="34" charset="0"/>
                <a:cs typeface="Calibri" pitchFamily="34" charset="0"/>
                <a:hlinkClick r:id="rId7"/>
              </a:rPr>
              <a:t>www2.epa.gov/enforcement/guidance-updates-implementation-orphan-share-reform</a:t>
            </a:r>
            <a:endParaRPr lang="en-US" sz="15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p:txBody>
      </p:sp>
    </p:spTree>
    <p:extLst>
      <p:ext uri="{BB962C8B-B14F-4D97-AF65-F5344CB8AC3E}">
        <p14:creationId xmlns:p14="http://schemas.microsoft.com/office/powerpoint/2010/main" val="2157714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19100" y="228600"/>
            <a:ext cx="8229600" cy="990600"/>
          </a:xfrm>
        </p:spPr>
        <p:txBody>
          <a:bodyPr>
            <a:normAutofit/>
          </a:bodyPr>
          <a:lstStyle/>
          <a:p>
            <a:r>
              <a:rPr lang="en-US" b="1" cap="small" dirty="0" smtClean="0">
                <a:solidFill>
                  <a:srgbClr val="006600"/>
                </a:solidFill>
                <a:latin typeface="Calibri" pitchFamily="34" charset="0"/>
                <a:cs typeface="Calibri" pitchFamily="34" charset="0"/>
              </a:rPr>
              <a:t>References (cont’d)</a:t>
            </a:r>
            <a:endParaRPr lang="en-US" b="1" cap="small" dirty="0">
              <a:solidFill>
                <a:srgbClr val="006600"/>
              </a:solidFill>
              <a:latin typeface="Calibri" pitchFamily="34" charset="0"/>
              <a:cs typeface="Calibri" pitchFamily="34" charset="0"/>
            </a:endParaRPr>
          </a:p>
        </p:txBody>
      </p:sp>
      <p:sp>
        <p:nvSpPr>
          <p:cNvPr id="9" name="TextBox 8"/>
          <p:cNvSpPr txBox="1"/>
          <p:nvPr/>
        </p:nvSpPr>
        <p:spPr>
          <a:xfrm>
            <a:off x="533400" y="1334730"/>
            <a:ext cx="8001000" cy="4693593"/>
          </a:xfrm>
          <a:prstGeom prst="rect">
            <a:avLst/>
          </a:prstGeom>
          <a:noFill/>
        </p:spPr>
        <p:txBody>
          <a:bodyPr wrap="square" rtlCol="0">
            <a:spAutoFit/>
          </a:bodyPr>
          <a:lstStyle/>
          <a:p>
            <a:pPr eaLnBrk="0" fontAlgn="base" hangingPunct="0">
              <a:spcBef>
                <a:spcPct val="0"/>
              </a:spcBef>
              <a:spcAft>
                <a:spcPct val="0"/>
              </a:spcAft>
            </a:pPr>
            <a:r>
              <a:rPr lang="en-US" sz="1500" dirty="0">
                <a:solidFill>
                  <a:srgbClr val="000000"/>
                </a:solidFill>
                <a:latin typeface="Calibri" pitchFamily="34" charset="0"/>
                <a:cs typeface="Calibri" pitchFamily="34" charset="0"/>
              </a:rPr>
              <a:t>Interim Guidance on the Ability to Pay and De </a:t>
            </a:r>
            <a:r>
              <a:rPr lang="en-US" sz="1500" dirty="0" err="1">
                <a:solidFill>
                  <a:srgbClr val="000000"/>
                </a:solidFill>
                <a:latin typeface="Calibri" pitchFamily="34" charset="0"/>
                <a:cs typeface="Calibri" pitchFamily="34" charset="0"/>
              </a:rPr>
              <a:t>Minimis</a:t>
            </a:r>
            <a:r>
              <a:rPr lang="en-US" sz="1500" dirty="0">
                <a:solidFill>
                  <a:srgbClr val="000000"/>
                </a:solidFill>
                <a:latin typeface="Calibri" pitchFamily="34" charset="0"/>
                <a:cs typeface="Calibri" pitchFamily="34" charset="0"/>
              </a:rPr>
              <a:t> Revisions to CERCLA § 122(g) by the Small Business Liability Relief and Brownfields Revitalization Act</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2"/>
              </a:rPr>
              <a:t>http://</a:t>
            </a:r>
            <a:r>
              <a:rPr lang="en-US" sz="1500" dirty="0" smtClean="0">
                <a:solidFill>
                  <a:srgbClr val="000000"/>
                </a:solidFill>
                <a:latin typeface="Calibri" pitchFamily="34" charset="0"/>
                <a:cs typeface="Calibri" pitchFamily="34" charset="0"/>
                <a:hlinkClick r:id="rId2"/>
              </a:rPr>
              <a:t>www2.epa.gov/enforcement/guidance-ability-pay-and-de-minimis-revisions-cercla-section-122g-2002-brownfield</a:t>
            </a:r>
            <a:endParaRPr lang="en-US" sz="15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General Policy on Superfund Ability to Pay Determinations </a:t>
            </a:r>
          </a:p>
          <a:p>
            <a:r>
              <a:rPr lang="en-US" sz="1500" dirty="0">
                <a:solidFill>
                  <a:srgbClr val="000000"/>
                </a:solidFill>
                <a:latin typeface="Calibri" pitchFamily="34" charset="0"/>
                <a:cs typeface="Calibri" pitchFamily="34" charset="0"/>
                <a:hlinkClick r:id="rId3"/>
              </a:rPr>
              <a:t>http://</a:t>
            </a:r>
            <a:r>
              <a:rPr lang="en-US" sz="1500" dirty="0" smtClean="0">
                <a:solidFill>
                  <a:srgbClr val="000000"/>
                </a:solidFill>
                <a:latin typeface="Calibri" pitchFamily="34" charset="0"/>
                <a:cs typeface="Calibri" pitchFamily="34" charset="0"/>
                <a:hlinkClick r:id="rId3"/>
              </a:rPr>
              <a:t>www2.epa.gov/enforcement/guidance-superfund-ability-pay-determinations</a:t>
            </a:r>
            <a:endParaRPr lang="en-US" sz="1500" dirty="0" smtClean="0">
              <a:solidFill>
                <a:srgbClr val="000000"/>
              </a:solidFill>
              <a:latin typeface="Calibri" pitchFamily="34" charset="0"/>
              <a:cs typeface="Calibri" pitchFamily="34" charset="0"/>
            </a:endParaRPr>
          </a:p>
          <a:p>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Policy Toward Owners of Residential Property at Superfund Sites</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4"/>
              </a:rPr>
              <a:t>http://</a:t>
            </a:r>
            <a:r>
              <a:rPr lang="en-US" sz="1500" dirty="0" smtClean="0">
                <a:solidFill>
                  <a:srgbClr val="000000"/>
                </a:solidFill>
                <a:latin typeface="Calibri" pitchFamily="34" charset="0"/>
                <a:cs typeface="Calibri" pitchFamily="34" charset="0"/>
                <a:hlinkClick r:id="rId4"/>
              </a:rPr>
              <a:t>www2.epa.gov/enforcement/guidance-owners-residential-property-superfund-sites</a:t>
            </a:r>
            <a:endParaRPr lang="en-US" sz="15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Policy Toward Owners of Property Containing Contaminated Aquifers</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5"/>
              </a:rPr>
              <a:t>http://</a:t>
            </a:r>
            <a:r>
              <a:rPr lang="en-US" sz="1500" dirty="0" smtClean="0">
                <a:solidFill>
                  <a:srgbClr val="000000"/>
                </a:solidFill>
                <a:latin typeface="Calibri" pitchFamily="34" charset="0"/>
                <a:cs typeface="Calibri" pitchFamily="34" charset="0"/>
                <a:hlinkClick r:id="rId5"/>
              </a:rPr>
              <a:t>www2.epa.gov/enforcement/guidance-owners-property-containing-contaminated-aquifers</a:t>
            </a:r>
            <a:endParaRPr lang="en-US" sz="15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EPA Negotiating Superfund Settlements Webpage</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6"/>
              </a:rPr>
              <a:t>http://www.epa.gov/compliance/cleanup/superfund/negotiate.html</a:t>
            </a: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endParaRPr lang="en-US" sz="1500" dirty="0">
              <a:solidFill>
                <a:srgbClr val="000000"/>
              </a:solidFill>
              <a:latin typeface="Calibri" pitchFamily="34" charset="0"/>
              <a:cs typeface="Calibri" pitchFamily="34" charset="0"/>
            </a:endParaRPr>
          </a:p>
          <a:p>
            <a:pPr eaLnBrk="0" fontAlgn="base" hangingPunct="0">
              <a:spcBef>
                <a:spcPct val="0"/>
              </a:spcBef>
              <a:spcAft>
                <a:spcPct val="0"/>
              </a:spcAft>
            </a:pPr>
            <a:r>
              <a:rPr lang="en-US" sz="1500" dirty="0">
                <a:solidFill>
                  <a:srgbClr val="000000"/>
                </a:solidFill>
                <a:latin typeface="Calibri" pitchFamily="34" charset="0"/>
                <a:cs typeface="Calibri" pitchFamily="34" charset="0"/>
              </a:rPr>
              <a:t>EPA Recovering Cleanup Costs Webpage</a:t>
            </a:r>
          </a:p>
          <a:p>
            <a:pPr eaLnBrk="0" fontAlgn="base" hangingPunct="0">
              <a:spcBef>
                <a:spcPct val="0"/>
              </a:spcBef>
              <a:spcAft>
                <a:spcPct val="0"/>
              </a:spcAft>
            </a:pPr>
            <a:r>
              <a:rPr lang="en-US" sz="1500" dirty="0">
                <a:solidFill>
                  <a:srgbClr val="000000"/>
                </a:solidFill>
                <a:latin typeface="Calibri" pitchFamily="34" charset="0"/>
                <a:cs typeface="Calibri" pitchFamily="34" charset="0"/>
                <a:hlinkClick r:id="rId7"/>
              </a:rPr>
              <a:t>http://</a:t>
            </a:r>
            <a:r>
              <a:rPr lang="en-US" sz="1500" dirty="0" smtClean="0">
                <a:solidFill>
                  <a:srgbClr val="000000"/>
                </a:solidFill>
                <a:latin typeface="Calibri" pitchFamily="34" charset="0"/>
                <a:cs typeface="Calibri" pitchFamily="34" charset="0"/>
                <a:hlinkClick r:id="rId7"/>
              </a:rPr>
              <a:t>www.epa.gov/compliance/cleanup/superfund/recovercosts.html</a:t>
            </a:r>
            <a:endParaRPr lang="en-US" sz="1400" dirty="0">
              <a:solidFill>
                <a:srgbClr val="000000"/>
              </a:solidFill>
            </a:endParaRPr>
          </a:p>
          <a:p>
            <a:pPr eaLnBrk="0" fontAlgn="base" hangingPunct="0">
              <a:spcBef>
                <a:spcPct val="0"/>
              </a:spcBef>
              <a:spcAft>
                <a:spcPct val="0"/>
              </a:spcAft>
            </a:pPr>
            <a:endParaRPr lang="en-US" sz="1400" dirty="0">
              <a:solidFill>
                <a:srgbClr val="000000"/>
              </a:solidFill>
            </a:endParaRPr>
          </a:p>
        </p:txBody>
      </p:sp>
    </p:spTree>
    <p:extLst>
      <p:ext uri="{BB962C8B-B14F-4D97-AF65-F5344CB8AC3E}">
        <p14:creationId xmlns:p14="http://schemas.microsoft.com/office/powerpoint/2010/main" val="3709891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idx="4294967295"/>
          </p:nvPr>
        </p:nvSpPr>
        <p:spPr>
          <a:xfrm>
            <a:off x="388257" y="381000"/>
            <a:ext cx="8305800" cy="1143000"/>
          </a:xfrm>
        </p:spPr>
        <p:txBody>
          <a:bodyPr/>
          <a:lstStyle/>
          <a:p>
            <a:pPr eaLnBrk="1" hangingPunct="1"/>
            <a:r>
              <a:rPr lang="en-US" b="1" cap="small" dirty="0" smtClean="0">
                <a:solidFill>
                  <a:srgbClr val="006600"/>
                </a:solidFill>
                <a:latin typeface="Calibri" pitchFamily="34" charset="0"/>
                <a:cs typeface="Calibri" pitchFamily="34" charset="0"/>
              </a:rPr>
              <a:t>Liability Under CERCLA</a:t>
            </a:r>
          </a:p>
        </p:txBody>
      </p:sp>
      <p:sp>
        <p:nvSpPr>
          <p:cNvPr id="11" name="Rectangle 3"/>
          <p:cNvSpPr txBox="1">
            <a:spLocks noChangeArrowheads="1"/>
          </p:cNvSpPr>
          <p:nvPr/>
        </p:nvSpPr>
        <p:spPr bwMode="auto">
          <a:xfrm>
            <a:off x="344714" y="1600200"/>
            <a:ext cx="8534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eaLnBrk="1" hangingPunct="1">
              <a:lnSpc>
                <a:spcPct val="84000"/>
              </a:lnSpc>
              <a:spcAft>
                <a:spcPts val="1200"/>
              </a:spcAft>
              <a:buFont typeface="Arial" pitchFamily="34" charset="0"/>
              <a:buChar char="•"/>
            </a:pPr>
            <a:r>
              <a:rPr lang="en-US" sz="2400" dirty="0" smtClean="0">
                <a:latin typeface="Calibri" pitchFamily="34" charset="0"/>
                <a:cs typeface="Calibri" pitchFamily="34" charset="0"/>
              </a:rPr>
              <a:t>Liability is defined in CERCLA Section 107(a).  </a:t>
            </a:r>
          </a:p>
          <a:p>
            <a:pPr eaLnBrk="1" hangingPunct="1">
              <a:lnSpc>
                <a:spcPct val="84000"/>
              </a:lnSpc>
              <a:spcBef>
                <a:spcPts val="2400"/>
              </a:spcBef>
              <a:spcAft>
                <a:spcPts val="600"/>
              </a:spcAft>
              <a:buFont typeface="Arial" pitchFamily="34" charset="0"/>
              <a:buChar char="•"/>
            </a:pPr>
            <a:r>
              <a:rPr lang="en-US" sz="2400" dirty="0" smtClean="0">
                <a:latin typeface="Calibri" pitchFamily="34" charset="0"/>
                <a:cs typeface="Calibri" pitchFamily="34" charset="0"/>
              </a:rPr>
              <a:t>A party is liable for response costs when:</a:t>
            </a:r>
          </a:p>
          <a:p>
            <a:pPr marL="1262063" lvl="2" indent="-347663" eaLnBrk="1" hangingPunct="1">
              <a:lnSpc>
                <a:spcPct val="84000"/>
              </a:lnSpc>
              <a:spcBef>
                <a:spcPts val="1200"/>
              </a:spcBef>
              <a:buFont typeface="Wingdings" pitchFamily="2" charset="2"/>
              <a:buChar char="§"/>
            </a:pPr>
            <a:r>
              <a:rPr lang="en-US" sz="2400" dirty="0" smtClean="0">
                <a:latin typeface="Calibri" pitchFamily="34" charset="0"/>
                <a:cs typeface="Calibri" pitchFamily="34" charset="0"/>
              </a:rPr>
              <a:t>There is a release or a threatened release;</a:t>
            </a:r>
          </a:p>
          <a:p>
            <a:pPr marL="1262063" lvl="2" indent="-347663" eaLnBrk="1" hangingPunct="1">
              <a:lnSpc>
                <a:spcPct val="84000"/>
              </a:lnSpc>
              <a:spcBef>
                <a:spcPts val="1200"/>
              </a:spcBef>
              <a:buFont typeface="Wingdings" pitchFamily="2" charset="2"/>
              <a:buChar char="§"/>
            </a:pPr>
            <a:r>
              <a:rPr lang="en-US" sz="2400" dirty="0">
                <a:latin typeface="Calibri" pitchFamily="34" charset="0"/>
                <a:cs typeface="Calibri" pitchFamily="34" charset="0"/>
              </a:rPr>
              <a:t>O</a:t>
            </a:r>
            <a:r>
              <a:rPr lang="en-US" sz="2400" dirty="0" smtClean="0">
                <a:latin typeface="Calibri" pitchFamily="34" charset="0"/>
                <a:cs typeface="Calibri" pitchFamily="34" charset="0"/>
              </a:rPr>
              <a:t>f a hazardous substance;</a:t>
            </a:r>
          </a:p>
          <a:p>
            <a:pPr marL="1262063" lvl="2" indent="-347663" eaLnBrk="1" hangingPunct="1">
              <a:lnSpc>
                <a:spcPct val="84000"/>
              </a:lnSpc>
              <a:spcBef>
                <a:spcPts val="1200"/>
              </a:spcBef>
              <a:buFont typeface="Wingdings" pitchFamily="2" charset="2"/>
              <a:buChar char="§"/>
            </a:pPr>
            <a:r>
              <a:rPr lang="en-US" sz="2400" dirty="0" smtClean="0">
                <a:latin typeface="Calibri" pitchFamily="34" charset="0"/>
                <a:cs typeface="Calibri" pitchFamily="34" charset="0"/>
              </a:rPr>
              <a:t>From a facility into the environment;</a:t>
            </a:r>
          </a:p>
          <a:p>
            <a:pPr marL="1262063" lvl="2" indent="-347663" eaLnBrk="1" hangingPunct="1">
              <a:lnSpc>
                <a:spcPct val="84000"/>
              </a:lnSpc>
              <a:spcBef>
                <a:spcPts val="1200"/>
              </a:spcBef>
              <a:buFont typeface="Wingdings" pitchFamily="2" charset="2"/>
              <a:buChar char="§"/>
            </a:pPr>
            <a:r>
              <a:rPr lang="en-US" sz="2400" dirty="0" smtClean="0">
                <a:latin typeface="Calibri" pitchFamily="34" charset="0"/>
                <a:cs typeface="Calibri" pitchFamily="34" charset="0"/>
              </a:rPr>
              <a:t>Which causes response costs to be incurred; and</a:t>
            </a:r>
          </a:p>
          <a:p>
            <a:pPr marL="1262063" lvl="2" indent="-347663" eaLnBrk="1" hangingPunct="1">
              <a:lnSpc>
                <a:spcPct val="84000"/>
              </a:lnSpc>
              <a:spcBef>
                <a:spcPts val="1200"/>
              </a:spcBef>
              <a:buFont typeface="Wingdings" pitchFamily="2" charset="2"/>
              <a:buChar char="§"/>
            </a:pPr>
            <a:r>
              <a:rPr lang="en-US" sz="2400" dirty="0" smtClean="0">
                <a:latin typeface="Calibri" pitchFamily="34" charset="0"/>
                <a:cs typeface="Calibri" pitchFamily="34" charset="0"/>
              </a:rPr>
              <a:t>The party is included in at least one class of persons described in CERCLA Section 107(a). </a:t>
            </a:r>
          </a:p>
        </p:txBody>
      </p:sp>
    </p:spTree>
    <p:extLst>
      <p:ext uri="{BB962C8B-B14F-4D97-AF65-F5344CB8AC3E}">
        <p14:creationId xmlns:p14="http://schemas.microsoft.com/office/powerpoint/2010/main" val="2771040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828800"/>
            <a:ext cx="7848600" cy="3884140"/>
          </a:xfrm>
          <a:prstGeom prst="rect">
            <a:avLst/>
          </a:prstGeom>
        </p:spPr>
        <p:txBody>
          <a:bodyPr wrap="square">
            <a:spAutoFit/>
          </a:bodyPr>
          <a:lstStyle/>
          <a:p>
            <a:pPr marL="400050" lvl="1">
              <a:lnSpc>
                <a:spcPct val="115000"/>
              </a:lnSpc>
              <a:spcBef>
                <a:spcPts val="1200"/>
              </a:spcBef>
              <a:spcAft>
                <a:spcPts val="0"/>
              </a:spcAft>
            </a:pPr>
            <a:r>
              <a:rPr lang="en-US" b="1" cap="small" dirty="0" smtClean="0">
                <a:latin typeface="Calibri" pitchFamily="34" charset="0"/>
                <a:cs typeface="Calibri" pitchFamily="34" charset="0"/>
              </a:rPr>
              <a:t>Section 107(a) defines liable parties as:</a:t>
            </a:r>
          </a:p>
          <a:p>
            <a:pPr marL="857250" lvl="1" indent="-457200">
              <a:lnSpc>
                <a:spcPct val="115000"/>
              </a:lnSpc>
              <a:spcBef>
                <a:spcPts val="1200"/>
              </a:spcBef>
              <a:spcAft>
                <a:spcPts val="0"/>
              </a:spcAft>
              <a:buFont typeface="Arial" pitchFamily="34" charset="0"/>
              <a:buChar char="•"/>
            </a:pPr>
            <a:r>
              <a:rPr lang="en-US" dirty="0" smtClean="0">
                <a:latin typeface="Calibri" pitchFamily="34" charset="0"/>
                <a:cs typeface="Calibri" pitchFamily="34" charset="0"/>
              </a:rPr>
              <a:t>The current owner and operator of a facility;</a:t>
            </a:r>
          </a:p>
          <a:p>
            <a:pPr marL="857250" lvl="1" indent="-457200">
              <a:lnSpc>
                <a:spcPct val="115000"/>
              </a:lnSpc>
              <a:spcBef>
                <a:spcPts val="1200"/>
              </a:spcBef>
              <a:spcAft>
                <a:spcPts val="0"/>
              </a:spcAft>
              <a:buFont typeface="Arial" pitchFamily="34" charset="0"/>
              <a:buChar char="•"/>
            </a:pPr>
            <a:r>
              <a:rPr lang="en-US" dirty="0" smtClean="0">
                <a:latin typeface="Calibri" pitchFamily="34" charset="0"/>
                <a:cs typeface="Calibri" pitchFamily="34" charset="0"/>
              </a:rPr>
              <a:t>Owner or operator of a facility at the time hazardous substances were disposed of; </a:t>
            </a:r>
          </a:p>
          <a:p>
            <a:pPr marL="857250" lvl="1" indent="-457200">
              <a:spcBef>
                <a:spcPts val="1200"/>
              </a:spcBef>
              <a:spcAft>
                <a:spcPts val="0"/>
              </a:spcAft>
              <a:buFont typeface="Arial" pitchFamily="34" charset="0"/>
              <a:buChar char="•"/>
            </a:pPr>
            <a:r>
              <a:rPr lang="en-US" dirty="0" smtClean="0">
                <a:latin typeface="Calibri" pitchFamily="34" charset="0"/>
                <a:cs typeface="Calibri" pitchFamily="34" charset="0"/>
              </a:rPr>
              <a:t>Person who arranged for disposal or treatment of hazardous substances; and</a:t>
            </a:r>
          </a:p>
          <a:p>
            <a:pPr marL="857250" lvl="1" indent="-457200">
              <a:spcBef>
                <a:spcPts val="1200"/>
              </a:spcBef>
              <a:spcAft>
                <a:spcPts val="0"/>
              </a:spcAft>
              <a:buFont typeface="Arial" pitchFamily="34" charset="0"/>
              <a:buChar char="•"/>
            </a:pPr>
            <a:r>
              <a:rPr lang="en-US" dirty="0" smtClean="0">
                <a:latin typeface="Calibri" pitchFamily="34" charset="0"/>
                <a:cs typeface="Calibri" pitchFamily="34" charset="0"/>
              </a:rPr>
              <a:t>Person who transported and chose the disposal location of hazardous substances.</a:t>
            </a:r>
            <a:endParaRPr lang="en-US" dirty="0">
              <a:latin typeface="Calibri" pitchFamily="34" charset="0"/>
              <a:cs typeface="Calibri"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587" y="457200"/>
            <a:ext cx="8304213"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9473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bwMode="auto">
          <a:xfrm>
            <a:off x="457200" y="762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a:ln>
                  <a:noFill/>
                </a:ln>
                <a:solidFill>
                  <a:srgbClr val="006600"/>
                </a:solidFill>
                <a:effectLst/>
                <a:uLnTx/>
                <a:uFillTx/>
                <a:latin typeface="Calibri" pitchFamily="34" charset="0"/>
                <a:cs typeface="Calibri" pitchFamily="34" charset="0"/>
              </a:rPr>
              <a:t>S</a:t>
            </a: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tatutory Defenses to CERCLA Liability</a:t>
            </a:r>
            <a:endParaRPr kumimoji="0" lang="en-US" b="1" i="0" u="none" strike="noStrike" kern="0" cap="small" spc="0" normalizeH="0" noProof="0" dirty="0">
              <a:ln>
                <a:noFill/>
              </a:ln>
              <a:solidFill>
                <a:srgbClr val="006600"/>
              </a:solidFill>
              <a:effectLst/>
              <a:uLnTx/>
              <a:uFillTx/>
              <a:latin typeface="Calibri" pitchFamily="34" charset="0"/>
              <a:cs typeface="Calibri" pitchFamily="34" charset="0"/>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2484337"/>
            <a:ext cx="2514600" cy="223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Content Placeholder 2"/>
          <p:cNvSpPr>
            <a:spLocks noGrp="1"/>
          </p:cNvSpPr>
          <p:nvPr>
            <p:ph idx="1"/>
          </p:nvPr>
        </p:nvSpPr>
        <p:spPr bwMode="auto">
          <a:xfrm>
            <a:off x="990104" y="2003374"/>
            <a:ext cx="6265366"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marL="6350" marR="0" lvl="1" indent="0"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Section 107(b) provides that a party is not liable if a release was caused solely by an: </a:t>
            </a:r>
          </a:p>
          <a:p>
            <a:pPr marL="457200" marR="0" lvl="1" indent="0"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endParaRPr>
          </a:p>
          <a:p>
            <a:pPr marL="623888" marR="0" lvl="2" indent="34925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Act of God;</a:t>
            </a: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a:p>
            <a:pPr marL="623888" marR="0" lvl="1" indent="349250"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endParaRPr>
          </a:p>
          <a:p>
            <a:pPr marL="623888" marR="0" lvl="2" indent="34925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Act of war; or</a:t>
            </a: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a:p>
            <a:pPr marL="623888" marR="0" lvl="1" indent="349250"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endParaRPr>
          </a:p>
          <a:p>
            <a:pPr marL="973138" marR="0" lvl="2" indent="-34925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Act or omission of a third party </a:t>
            </a:r>
          </a:p>
          <a:p>
            <a:pPr marL="623888" marR="0" lvl="2" indent="0" defTabSz="914400" eaLnBrk="1" fontAlgn="auto" latinLnBrk="0" hangingPunct="1">
              <a:lnSpc>
                <a:spcPct val="100000"/>
              </a:lnSpc>
              <a:spcBef>
                <a:spcPts val="0"/>
              </a:spcBef>
              <a:spcAft>
                <a:spcPts val="0"/>
              </a:spcAft>
              <a:buClrTx/>
              <a:buSzTx/>
              <a:buNone/>
              <a:tabLst/>
              <a:defRPr/>
            </a:pPr>
            <a:r>
              <a:rPr lang="en-US" sz="2400" dirty="0">
                <a:solidFill>
                  <a:sysClr val="windowText" lastClr="000000"/>
                </a:solidFill>
                <a:latin typeface="Calibri" pitchFamily="34" charset="0"/>
                <a:ea typeface="Calibri"/>
                <a:cs typeface="Calibri" pitchFamily="34" charset="0"/>
              </a:rPr>
              <a:t>	</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a:t>
            </a:r>
            <a:r>
              <a:rPr kumimoji="0" lang="en-US" sz="2400" b="0" i="0" u="none" strike="noStrike" kern="0" cap="none" spc="0" normalizeH="0" baseline="0" noProof="0" dirty="0">
                <a:ln>
                  <a:noFill/>
                </a:ln>
                <a:solidFill>
                  <a:sysClr val="windowText" lastClr="000000"/>
                </a:solidFill>
                <a:effectLst/>
                <a:uLnTx/>
                <a:uFillTx/>
                <a:latin typeface="Calibri" pitchFamily="34" charset="0"/>
                <a:ea typeface="Calibri"/>
                <a:cs typeface="Calibri" pitchFamily="34" charset="0"/>
              </a:rPr>
              <a:t>third party defense</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ea typeface="Calibri"/>
                <a:cs typeface="Calibri" pitchFamily="34" charset="0"/>
              </a:rPr>
              <a:t>”).</a:t>
            </a: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val="4137805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a:ln>
                  <a:noFill/>
                </a:ln>
                <a:solidFill>
                  <a:srgbClr val="006600"/>
                </a:solidFill>
                <a:effectLst/>
                <a:uLnTx/>
                <a:uFillTx/>
                <a:latin typeface="Calibri" pitchFamily="34" charset="0"/>
                <a:cs typeface="Calibri" pitchFamily="34" charset="0"/>
              </a:rPr>
              <a:t>Third Party Defense</a:t>
            </a:r>
          </a:p>
        </p:txBody>
      </p:sp>
      <p:sp>
        <p:nvSpPr>
          <p:cNvPr id="22" name="Content Placeholder 2"/>
          <p:cNvSpPr>
            <a:spLocks noGrp="1"/>
          </p:cNvSpPr>
          <p:nvPr>
            <p:ph idx="1"/>
          </p:nvPr>
        </p:nvSpPr>
        <p:spPr bwMode="auto">
          <a:xfrm>
            <a:off x="3810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marL="0" marR="0" lvl="0" indent="0" defTabSz="914400" eaLnBrk="0" fontAlgn="base" latinLnBrk="0" hangingPunct="0">
              <a:lnSpc>
                <a:spcPct val="100000"/>
              </a:lnSpc>
              <a:spcBef>
                <a:spcPts val="0"/>
              </a:spcBef>
              <a:spcAft>
                <a:spcPct val="20000"/>
              </a:spcAft>
              <a:buClrTx/>
              <a:buSzTx/>
              <a:buFontTx/>
              <a:buNone/>
              <a:tabLst/>
              <a:defRPr/>
            </a:pPr>
            <a:r>
              <a:rPr kumimoji="0" lang="en-US" sz="2600" b="1" i="0" u="none" strike="noStrike" kern="0" cap="none" spc="0" normalizeH="0" baseline="0" noProof="0" dirty="0" smtClean="0">
                <a:ln>
                  <a:noFill/>
                </a:ln>
                <a:solidFill>
                  <a:srgbClr val="000000"/>
                </a:solidFill>
                <a:effectLst/>
                <a:uLnTx/>
                <a:uFillTx/>
              </a:rPr>
              <a:t>  </a:t>
            </a:r>
            <a:r>
              <a:rPr kumimoji="0" lang="en-US" sz="2400" b="1" i="0" u="none" strike="noStrike" kern="0" cap="small" spc="0" normalizeH="0" noProof="0" dirty="0" smtClean="0">
                <a:ln>
                  <a:noFill/>
                </a:ln>
                <a:solidFill>
                  <a:srgbClr val="000000"/>
                </a:solidFill>
                <a:effectLst/>
                <a:uLnTx/>
                <a:uFillTx/>
                <a:latin typeface="Calibri" pitchFamily="34" charset="0"/>
                <a:cs typeface="Calibri" pitchFamily="34" charset="0"/>
              </a:rPr>
              <a:t>Defined in Section 107(b)(3):</a:t>
            </a:r>
          </a:p>
          <a:p>
            <a:pPr marL="566738" marR="0" lvl="1" indent="-334963" defTabSz="914400" eaLnBrk="0" fontAlgn="base" latinLnBrk="0" hangingPunct="0">
              <a:lnSpc>
                <a:spcPct val="100000"/>
              </a:lnSpc>
              <a:spcBef>
                <a:spcPts val="1200"/>
              </a:spcBef>
              <a:spcAft>
                <a:spcPct val="20000"/>
              </a:spcAft>
              <a:buClrTx/>
              <a:buSzTx/>
              <a:buFont typeface="Arial" pitchFamily="34" charset="0"/>
              <a:buChar char="•"/>
              <a:tabLst/>
              <a:defRPr/>
            </a:pPr>
            <a:r>
              <a:rPr kumimoji="0" lang="en-US" b="0" i="0" u="none" strike="noStrike" kern="0" cap="none" spc="0" normalizeH="0" baseline="0" noProof="0" dirty="0" smtClean="0">
                <a:ln>
                  <a:noFill/>
                </a:ln>
                <a:solidFill>
                  <a:srgbClr val="000000"/>
                </a:solidFill>
                <a:effectLst/>
                <a:uLnTx/>
                <a:uFillTx/>
                <a:latin typeface="Calibri" pitchFamily="34" charset="0"/>
                <a:cs typeface="Calibri" pitchFamily="34" charset="0"/>
              </a:rPr>
              <a:t>Act or omission performed by someone other than the PRP;</a:t>
            </a:r>
          </a:p>
          <a:p>
            <a:pPr marL="566738" marR="0" lvl="0" indent="-334963" defTabSz="914400" eaLnBrk="0" fontAlgn="base" latinLnBrk="0" hangingPunct="0">
              <a:lnSpc>
                <a:spcPct val="100000"/>
              </a:lnSpc>
              <a:spcBef>
                <a:spcPts val="600"/>
              </a:spcBef>
              <a:spcAft>
                <a:spcPct val="20000"/>
              </a:spcAft>
              <a:buClrTx/>
              <a:buSzTx/>
              <a:buFont typeface="Arial" pitchFamily="34" charset="0"/>
              <a:buChar char="•"/>
              <a:tabLst/>
              <a:defRPr/>
            </a:pPr>
            <a:r>
              <a:rPr kumimoji="0" lang="en-US" sz="2400" b="0" i="0" u="none" strike="noStrike" kern="0" cap="none" spc="0" normalizeH="0" baseline="0" noProof="0" dirty="0" smtClean="0">
                <a:ln>
                  <a:noFill/>
                </a:ln>
                <a:solidFill>
                  <a:srgbClr val="000000"/>
                </a:solidFill>
                <a:effectLst/>
                <a:uLnTx/>
                <a:uFillTx/>
                <a:latin typeface="Calibri" pitchFamily="34" charset="0"/>
                <a:cs typeface="Calibri" pitchFamily="34" charset="0"/>
              </a:rPr>
              <a:t>Burden is on PRP to prove it;</a:t>
            </a:r>
          </a:p>
          <a:p>
            <a:pPr marL="566738" marR="0" lvl="1" indent="-334963" defTabSz="914400" eaLnBrk="0" fontAlgn="base" latinLnBrk="0" hangingPunct="0">
              <a:lnSpc>
                <a:spcPct val="100000"/>
              </a:lnSpc>
              <a:spcBef>
                <a:spcPts val="600"/>
              </a:spcBef>
              <a:spcAft>
                <a:spcPct val="20000"/>
              </a:spcAft>
              <a:buClrTx/>
              <a:buSzTx/>
              <a:buFont typeface="Arial" pitchFamily="34" charset="0"/>
              <a:buChar char="•"/>
              <a:tabLst/>
              <a:defRPr/>
            </a:pPr>
            <a:r>
              <a:rPr kumimoji="0" lang="en-US" b="0" i="0" u="none" strike="noStrike" kern="0" cap="none" spc="0" normalizeH="0" baseline="0" noProof="0" dirty="0" smtClean="0">
                <a:ln>
                  <a:noFill/>
                </a:ln>
                <a:solidFill>
                  <a:srgbClr val="000000"/>
                </a:solidFill>
                <a:effectLst/>
                <a:uLnTx/>
                <a:uFillTx/>
                <a:latin typeface="Calibri" pitchFamily="34" charset="0"/>
                <a:cs typeface="Calibri" pitchFamily="34" charset="0"/>
              </a:rPr>
              <a:t>PRP had no </a:t>
            </a:r>
            <a:r>
              <a:rPr kumimoji="0" lang="en-US" b="0" i="0" u="none" strike="noStrike" kern="0" cap="none" spc="0" normalizeH="0" baseline="0" noProof="0" dirty="0">
                <a:ln>
                  <a:noFill/>
                </a:ln>
                <a:solidFill>
                  <a:srgbClr val="000000"/>
                </a:solidFill>
                <a:effectLst/>
                <a:uLnTx/>
                <a:uFillTx/>
                <a:latin typeface="Calibri" pitchFamily="34" charset="0"/>
                <a:cs typeface="Calibri" pitchFamily="34" charset="0"/>
              </a:rPr>
              <a:t>direct or indirect contractual relationship (defined in Section 101(35)) with the third </a:t>
            </a:r>
            <a:r>
              <a:rPr kumimoji="0" lang="en-US" b="0" i="0" u="none" strike="noStrike" kern="0" cap="none" spc="0" normalizeH="0" baseline="0" noProof="0" dirty="0" smtClean="0">
                <a:ln>
                  <a:noFill/>
                </a:ln>
                <a:solidFill>
                  <a:srgbClr val="000000"/>
                </a:solidFill>
                <a:effectLst/>
                <a:uLnTx/>
                <a:uFillTx/>
                <a:latin typeface="Calibri" pitchFamily="34" charset="0"/>
                <a:cs typeface="Calibri" pitchFamily="34" charset="0"/>
              </a:rPr>
              <a:t>party;</a:t>
            </a:r>
            <a:endParaRPr kumimoji="0" lang="en-US" b="0" i="0" u="none" strike="noStrike" kern="0" cap="none" spc="0" normalizeH="0" baseline="0" noProof="0" dirty="0">
              <a:ln>
                <a:noFill/>
              </a:ln>
              <a:solidFill>
                <a:srgbClr val="000000"/>
              </a:solidFill>
              <a:effectLst/>
              <a:uLnTx/>
              <a:uFillTx/>
              <a:latin typeface="Calibri" pitchFamily="34" charset="0"/>
              <a:cs typeface="Calibri" pitchFamily="34" charset="0"/>
            </a:endParaRPr>
          </a:p>
          <a:p>
            <a:pPr marL="566738" marR="0" lvl="1" indent="-334963" defTabSz="914400" eaLnBrk="0" fontAlgn="base" latinLnBrk="0" hangingPunct="0">
              <a:lnSpc>
                <a:spcPct val="100000"/>
              </a:lnSpc>
              <a:spcBef>
                <a:spcPts val="600"/>
              </a:spcBef>
              <a:spcAft>
                <a:spcPct val="20000"/>
              </a:spcAft>
              <a:buClrTx/>
              <a:buSzTx/>
              <a:buFont typeface="Arial" pitchFamily="34" charset="0"/>
              <a:buChar char="•"/>
              <a:tabLst/>
              <a:defRPr/>
            </a:pPr>
            <a:r>
              <a:rPr kumimoji="0" lang="en-US" b="0" i="0" u="none" strike="noStrike" kern="0" cap="none" spc="0" normalizeH="0" baseline="0" noProof="0" dirty="0" smtClean="0">
                <a:ln>
                  <a:noFill/>
                </a:ln>
                <a:solidFill>
                  <a:srgbClr val="000000"/>
                </a:solidFill>
                <a:effectLst/>
                <a:uLnTx/>
                <a:uFillTx/>
                <a:latin typeface="Calibri" pitchFamily="34" charset="0"/>
                <a:cs typeface="Calibri" pitchFamily="34" charset="0"/>
              </a:rPr>
              <a:t>PRP exercised </a:t>
            </a:r>
            <a:r>
              <a:rPr kumimoji="0" lang="en-US" b="0" i="0" u="none" strike="noStrike" kern="0" cap="none" spc="0" normalizeH="0" baseline="0" noProof="0" dirty="0">
                <a:ln>
                  <a:noFill/>
                </a:ln>
                <a:solidFill>
                  <a:srgbClr val="000000"/>
                </a:solidFill>
                <a:effectLst/>
                <a:uLnTx/>
                <a:uFillTx/>
                <a:latin typeface="Calibri" pitchFamily="34" charset="0"/>
                <a:cs typeface="Calibri" pitchFamily="34" charset="0"/>
              </a:rPr>
              <a:t>due care with respect to the hazardous </a:t>
            </a:r>
            <a:r>
              <a:rPr kumimoji="0" lang="en-US" b="0" i="0" u="none" strike="noStrike" kern="0" cap="none" spc="0" normalizeH="0" baseline="0" noProof="0" dirty="0" smtClean="0">
                <a:ln>
                  <a:noFill/>
                </a:ln>
                <a:solidFill>
                  <a:srgbClr val="000000"/>
                </a:solidFill>
                <a:effectLst/>
                <a:uLnTx/>
                <a:uFillTx/>
                <a:latin typeface="Calibri" pitchFamily="34" charset="0"/>
                <a:cs typeface="Calibri" pitchFamily="34" charset="0"/>
              </a:rPr>
              <a:t>substances; and</a:t>
            </a:r>
            <a:endParaRPr kumimoji="0" lang="en-US" b="0" i="0" u="none" strike="noStrike" kern="0" cap="none" spc="0" normalizeH="0" baseline="0" noProof="0" dirty="0">
              <a:ln>
                <a:noFill/>
              </a:ln>
              <a:solidFill>
                <a:srgbClr val="000000"/>
              </a:solidFill>
              <a:effectLst/>
              <a:uLnTx/>
              <a:uFillTx/>
              <a:latin typeface="Calibri" pitchFamily="34" charset="0"/>
              <a:cs typeface="Calibri" pitchFamily="34" charset="0"/>
            </a:endParaRPr>
          </a:p>
          <a:p>
            <a:pPr marL="566738" marR="0" lvl="1" indent="-334963" defTabSz="914400" eaLnBrk="0" fontAlgn="base" latinLnBrk="0" hangingPunct="0">
              <a:lnSpc>
                <a:spcPct val="100000"/>
              </a:lnSpc>
              <a:spcBef>
                <a:spcPts val="600"/>
              </a:spcBef>
              <a:spcAft>
                <a:spcPct val="20000"/>
              </a:spcAft>
              <a:buClrTx/>
              <a:buSzTx/>
              <a:buFont typeface="Arial" pitchFamily="34" charset="0"/>
              <a:buChar char="•"/>
              <a:tabLst/>
              <a:defRPr/>
            </a:pPr>
            <a:r>
              <a:rPr kumimoji="0" lang="en-US" b="0" i="0" u="none" strike="noStrike" kern="0" cap="none" spc="0" normalizeH="0" baseline="0" noProof="0" dirty="0" smtClean="0">
                <a:ln>
                  <a:noFill/>
                </a:ln>
                <a:solidFill>
                  <a:srgbClr val="000000"/>
                </a:solidFill>
                <a:effectLst/>
                <a:uLnTx/>
                <a:uFillTx/>
                <a:latin typeface="Calibri" pitchFamily="34" charset="0"/>
                <a:cs typeface="Calibri" pitchFamily="34" charset="0"/>
              </a:rPr>
              <a:t>PRP took </a:t>
            </a:r>
            <a:r>
              <a:rPr kumimoji="0" lang="en-US" b="0" i="0" u="none" strike="noStrike" kern="0" cap="none" spc="0" normalizeH="0" baseline="0" noProof="0" dirty="0">
                <a:ln>
                  <a:noFill/>
                </a:ln>
                <a:solidFill>
                  <a:srgbClr val="000000"/>
                </a:solidFill>
                <a:effectLst/>
                <a:uLnTx/>
                <a:uFillTx/>
                <a:latin typeface="Calibri" pitchFamily="34" charset="0"/>
                <a:cs typeface="Calibri" pitchFamily="34" charset="0"/>
              </a:rPr>
              <a:t>precautions against foreseeable acts or omissions of any such third </a:t>
            </a:r>
            <a:r>
              <a:rPr kumimoji="0" lang="en-US" b="0" i="0" u="none" strike="noStrike" kern="0" cap="none" spc="0" normalizeH="0" baseline="0" noProof="0" dirty="0" smtClean="0">
                <a:ln>
                  <a:noFill/>
                </a:ln>
                <a:solidFill>
                  <a:srgbClr val="000000"/>
                </a:solidFill>
                <a:effectLst/>
                <a:uLnTx/>
                <a:uFillTx/>
                <a:latin typeface="Calibri" pitchFamily="34" charset="0"/>
                <a:cs typeface="Calibri" pitchFamily="34" charset="0"/>
              </a:rPr>
              <a:t>party.</a:t>
            </a:r>
          </a:p>
          <a:p>
            <a:pPr marL="457200" marR="0" lvl="1" indent="0" defTabSz="914400" eaLnBrk="0" fontAlgn="base" latinLnBrk="0" hangingPunct="0">
              <a:lnSpc>
                <a:spcPct val="100000"/>
              </a:lnSpc>
              <a:spcBef>
                <a:spcPts val="0"/>
              </a:spcBef>
              <a:spcAft>
                <a:spcPct val="20000"/>
              </a:spcAft>
              <a:buClrTx/>
              <a:buSzTx/>
              <a:buFontTx/>
              <a:buNone/>
              <a:tabLst/>
              <a:defRPr/>
            </a:pPr>
            <a:endParaRPr kumimoji="0" lang="en-US" sz="600" b="0" i="0" u="none" strike="noStrike" kern="0" cap="none" spc="0" normalizeH="0" baseline="0" noProof="0" dirty="0">
              <a:ln>
                <a:noFill/>
              </a:ln>
              <a:solidFill>
                <a:srgbClr val="000000"/>
              </a:solidFill>
              <a:effectLst/>
              <a:uLnTx/>
              <a:uFillTx/>
              <a:latin typeface="Aria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127363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447800"/>
            <a:ext cx="8229600" cy="4724400"/>
          </a:xfrm>
        </p:spPr>
        <p:txBody>
          <a:bodyPr>
            <a:noAutofit/>
          </a:bodyPr>
          <a:lstStyle/>
          <a:p>
            <a:pPr>
              <a:buFont typeface="Arial" panose="020B0604020202020204" pitchFamily="34" charset="0"/>
              <a:buChar char="•"/>
            </a:pPr>
            <a:r>
              <a:rPr lang="en-US" sz="2200" b="1" cap="small" dirty="0" smtClean="0">
                <a:latin typeface="Calibri" pitchFamily="34" charset="0"/>
                <a:cs typeface="Calibri" pitchFamily="34" charset="0"/>
              </a:rPr>
              <a:t>Service Station Dealers</a:t>
            </a:r>
          </a:p>
          <a:p>
            <a:pPr lvl="1">
              <a:spcBef>
                <a:spcPts val="600"/>
              </a:spcBef>
              <a:buFont typeface="Wingdings" pitchFamily="2" charset="2"/>
              <a:buChar char="§"/>
            </a:pPr>
            <a:r>
              <a:rPr lang="en-US" sz="2200" dirty="0" smtClean="0">
                <a:latin typeface="Calibri" pitchFamily="34" charset="0"/>
                <a:cs typeface="Calibri" pitchFamily="34" charset="0"/>
              </a:rPr>
              <a:t>CERCLA Section 114(c);</a:t>
            </a:r>
          </a:p>
          <a:p>
            <a:pPr lvl="1">
              <a:spcBef>
                <a:spcPts val="600"/>
              </a:spcBef>
              <a:buFont typeface="Wingdings" pitchFamily="2" charset="2"/>
              <a:buChar char="§"/>
            </a:pPr>
            <a:r>
              <a:rPr lang="en-US" sz="2200" dirty="0" smtClean="0">
                <a:latin typeface="Calibri" pitchFamily="34" charset="0"/>
                <a:cs typeface="Calibri" pitchFamily="34" charset="0"/>
              </a:rPr>
              <a:t>Service </a:t>
            </a:r>
            <a:r>
              <a:rPr lang="en-US" sz="2200" dirty="0">
                <a:latin typeface="Calibri" pitchFamily="34" charset="0"/>
                <a:cs typeface="Calibri" pitchFamily="34" charset="0"/>
              </a:rPr>
              <a:t>station dealers that manage recycled </a:t>
            </a:r>
            <a:r>
              <a:rPr lang="en-US" sz="2200" dirty="0" smtClean="0">
                <a:latin typeface="Calibri" pitchFamily="34" charset="0"/>
                <a:cs typeface="Calibri" pitchFamily="34" charset="0"/>
              </a:rPr>
              <a:t>oil;</a:t>
            </a:r>
          </a:p>
          <a:p>
            <a:pPr lvl="1">
              <a:spcBef>
                <a:spcPts val="600"/>
              </a:spcBef>
              <a:buFont typeface="Wingdings" pitchFamily="2" charset="2"/>
              <a:buChar char="§"/>
            </a:pPr>
            <a:r>
              <a:rPr lang="en-US" sz="2200" dirty="0" smtClean="0">
                <a:latin typeface="Calibri" pitchFamily="34" charset="0"/>
                <a:cs typeface="Calibri" pitchFamily="34" charset="0"/>
              </a:rPr>
              <a:t>Cannot be mixed with any other </a:t>
            </a:r>
            <a:r>
              <a:rPr lang="en-US" sz="2200" dirty="0">
                <a:latin typeface="Calibri" pitchFamily="34" charset="0"/>
                <a:cs typeface="Calibri" pitchFamily="34" charset="0"/>
              </a:rPr>
              <a:t>hazardous </a:t>
            </a:r>
            <a:r>
              <a:rPr lang="en-US" sz="2200" dirty="0" smtClean="0">
                <a:latin typeface="Calibri" pitchFamily="34" charset="0"/>
                <a:cs typeface="Calibri" pitchFamily="34" charset="0"/>
              </a:rPr>
              <a:t>substances;</a:t>
            </a:r>
          </a:p>
          <a:p>
            <a:pPr lvl="1">
              <a:spcBef>
                <a:spcPts val="600"/>
              </a:spcBef>
              <a:buFont typeface="Wingdings" pitchFamily="2" charset="2"/>
              <a:buChar char="§"/>
            </a:pPr>
            <a:r>
              <a:rPr lang="en-US" sz="2200" dirty="0" smtClean="0">
                <a:latin typeface="Calibri" pitchFamily="34" charset="0"/>
                <a:cs typeface="Calibri" pitchFamily="34" charset="0"/>
              </a:rPr>
              <a:t>Managed </a:t>
            </a:r>
            <a:r>
              <a:rPr lang="en-US" sz="2200" dirty="0">
                <a:latin typeface="Calibri" pitchFamily="34" charset="0"/>
                <a:cs typeface="Calibri" pitchFamily="34" charset="0"/>
              </a:rPr>
              <a:t>in compliance with appropriate regulations or </a:t>
            </a:r>
            <a:r>
              <a:rPr lang="en-US" sz="2200" dirty="0" smtClean="0">
                <a:latin typeface="Calibri" pitchFamily="34" charset="0"/>
                <a:cs typeface="Calibri" pitchFamily="34" charset="0"/>
              </a:rPr>
              <a:t>standards. </a:t>
            </a:r>
            <a:endParaRPr lang="en-US" sz="2200" dirty="0">
              <a:latin typeface="Calibri" pitchFamily="34" charset="0"/>
              <a:cs typeface="Calibri" pitchFamily="34" charset="0"/>
            </a:endParaRPr>
          </a:p>
          <a:p>
            <a:pPr>
              <a:spcBef>
                <a:spcPts val="1200"/>
              </a:spcBef>
              <a:buFont typeface="Arial" panose="020B0604020202020204" pitchFamily="34" charset="0"/>
              <a:buChar char="•"/>
            </a:pPr>
            <a:r>
              <a:rPr lang="en-US" sz="2200" b="1" cap="small" dirty="0" smtClean="0">
                <a:latin typeface="Calibri" pitchFamily="34" charset="0"/>
                <a:cs typeface="Calibri" pitchFamily="34" charset="0"/>
              </a:rPr>
              <a:t>State and Local Governments</a:t>
            </a:r>
          </a:p>
          <a:p>
            <a:pPr lvl="1">
              <a:spcBef>
                <a:spcPts val="600"/>
              </a:spcBef>
              <a:buFont typeface="Wingdings" pitchFamily="2" charset="2"/>
              <a:buChar char="§"/>
            </a:pPr>
            <a:r>
              <a:rPr lang="en-US" sz="2200" dirty="0" smtClean="0">
                <a:latin typeface="Calibri" pitchFamily="34" charset="0"/>
                <a:cs typeface="Calibri" pitchFamily="34" charset="0"/>
              </a:rPr>
              <a:t>CERCLA Section 107(d);</a:t>
            </a:r>
          </a:p>
          <a:p>
            <a:pPr lvl="1">
              <a:spcBef>
                <a:spcPts val="600"/>
              </a:spcBef>
              <a:buFont typeface="Wingdings" pitchFamily="2" charset="2"/>
              <a:buChar char="§"/>
            </a:pPr>
            <a:r>
              <a:rPr lang="en-US" sz="2200" dirty="0" smtClean="0">
                <a:latin typeface="Calibri" pitchFamily="34" charset="0"/>
                <a:cs typeface="Calibri" pitchFamily="34" charset="0"/>
              </a:rPr>
              <a:t>State and local governments are not liable for costs or damages resulting from an emergency response;</a:t>
            </a:r>
          </a:p>
          <a:p>
            <a:pPr lvl="1">
              <a:spcBef>
                <a:spcPts val="600"/>
              </a:spcBef>
              <a:buFont typeface="Wingdings" pitchFamily="2" charset="2"/>
              <a:buChar char="§"/>
            </a:pPr>
            <a:r>
              <a:rPr lang="en-US" sz="2200" dirty="0" smtClean="0">
                <a:latin typeface="Calibri" pitchFamily="34" charset="0"/>
                <a:cs typeface="Calibri" pitchFamily="34" charset="0"/>
              </a:rPr>
              <a:t>Exception for negligence or misconduct.</a:t>
            </a:r>
            <a:endParaRPr lang="en-US" sz="2200" dirty="0">
              <a:latin typeface="Calibri" pitchFamily="34" charset="0"/>
              <a:cs typeface="Calibri" pitchFamily="34" charset="0"/>
            </a:endParaRPr>
          </a:p>
        </p:txBody>
      </p:sp>
      <p:sp>
        <p:nvSpPr>
          <p:cNvPr id="6" name="Title 1"/>
          <p:cNvSpPr>
            <a:spLocks noGrp="1"/>
          </p:cNvSpPr>
          <p:nvPr>
            <p:ph type="title"/>
          </p:nvPr>
        </p:nvSpPr>
        <p:spPr bwMode="auto">
          <a:xfrm>
            <a:off x="914400" y="228600"/>
            <a:ext cx="7315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u="none" strike="noStrike" kern="0" cap="small" spc="0" normalizeH="0" noProof="0" dirty="0" smtClean="0">
                <a:ln>
                  <a:noFill/>
                </a:ln>
                <a:solidFill>
                  <a:srgbClr val="006600"/>
                </a:solidFill>
                <a:effectLst/>
                <a:uLnTx/>
                <a:uFillTx/>
                <a:latin typeface="Calibri" pitchFamily="34" charset="0"/>
                <a:cs typeface="Calibri" pitchFamily="34" charset="0"/>
              </a:rPr>
              <a:t>Statutory Exemptions from CERCLA Liability  </a:t>
            </a:r>
            <a:endParaRPr kumimoji="0" lang="en-US" b="1" u="none" strike="noStrike" kern="0" cap="small" spc="0" normalizeH="0" noProof="0" dirty="0">
              <a:ln>
                <a:noFill/>
              </a:ln>
              <a:solidFill>
                <a:srgbClr val="006600"/>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val="2045801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bwMode="auto">
          <a:xfrm>
            <a:off x="457200" y="15240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 typeface="Arial" panose="020B0604020202020204" pitchFamily="34" charset="0"/>
              <a:buChar char="•"/>
            </a:pPr>
            <a:r>
              <a:rPr lang="en-US" sz="2400" b="1" cap="small" dirty="0" smtClean="0">
                <a:latin typeface="Calibri" pitchFamily="34" charset="0"/>
                <a:cs typeface="Calibri" pitchFamily="34" charset="0"/>
              </a:rPr>
              <a:t>Secured Creditors </a:t>
            </a:r>
          </a:p>
          <a:p>
            <a:pPr lvl="1">
              <a:spcAft>
                <a:spcPts val="1200"/>
              </a:spcAft>
              <a:buFont typeface="Wingdings" pitchFamily="2" charset="2"/>
              <a:buChar char="§"/>
              <a:tabLst>
                <a:tab pos="347663" algn="l"/>
              </a:tabLst>
            </a:pPr>
            <a:r>
              <a:rPr lang="en-US" dirty="0" smtClean="0">
                <a:latin typeface="Calibri" pitchFamily="34" charset="0"/>
                <a:cs typeface="Calibri" pitchFamily="34" charset="0"/>
              </a:rPr>
              <a:t>CERCLA Section 101(20)(A) and (E);</a:t>
            </a:r>
          </a:p>
          <a:p>
            <a:pPr lvl="1">
              <a:spcAft>
                <a:spcPts val="1200"/>
              </a:spcAft>
              <a:buFont typeface="Wingdings" pitchFamily="2" charset="2"/>
              <a:buChar char="§"/>
              <a:tabLst>
                <a:tab pos="914400" algn="l"/>
              </a:tabLst>
            </a:pPr>
            <a:r>
              <a:rPr lang="en-US" dirty="0" smtClean="0">
                <a:latin typeface="Calibri" pitchFamily="34" charset="0"/>
                <a:cs typeface="Calibri" pitchFamily="34" charset="0"/>
              </a:rPr>
              <a:t>Without participating in the management of a facility, holds “indicia of ownership” primarily to protect that person’s security interest in the facility. </a:t>
            </a:r>
            <a:r>
              <a:rPr lang="en-US" dirty="0" smtClean="0">
                <a:solidFill>
                  <a:sysClr val="windowText" lastClr="000000"/>
                </a:solidFill>
                <a:latin typeface="Calibri" pitchFamily="34" charset="0"/>
                <a:cs typeface="Calibri" pitchFamily="34" charset="0"/>
              </a:rPr>
              <a:t>  </a:t>
            </a:r>
          </a:p>
          <a:p>
            <a:pPr marR="0" lvl="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1" strike="noStrike" kern="0" cap="small" spc="0" normalizeH="0" noProof="0" dirty="0" smtClean="0">
                <a:ln>
                  <a:noFill/>
                </a:ln>
                <a:solidFill>
                  <a:sysClr val="windowText" lastClr="000000"/>
                </a:solidFill>
                <a:effectLst/>
                <a:uLnTx/>
                <a:uFillTx/>
                <a:latin typeface="Calibri" pitchFamily="34" charset="0"/>
                <a:cs typeface="Calibri" pitchFamily="34" charset="0"/>
              </a:rPr>
              <a:t>Recyclers </a:t>
            </a:r>
          </a:p>
          <a:p>
            <a:pPr marL="739775" lvl="1" indent="-392113" eaLnBrk="1" fontAlgn="auto" hangingPunct="1">
              <a:spcBef>
                <a:spcPts val="600"/>
              </a:spcBef>
              <a:spcAft>
                <a:spcPts val="600"/>
              </a:spcAft>
              <a:buFont typeface="Wingdings" pitchFamily="2" charset="2"/>
              <a:buChar char="§"/>
              <a:tabLst>
                <a:tab pos="914400" algn="l"/>
              </a:tabLst>
              <a:defRPr/>
            </a:pPr>
            <a:r>
              <a:rPr kumimoji="0" lang="en-US"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Superfund Recycling Equity Act of 1999 (SREA);</a:t>
            </a:r>
          </a:p>
          <a:p>
            <a:pPr marL="739775" marR="0" lvl="1" indent="-392113" defTabSz="914400" eaLnBrk="1" fontAlgn="auto" latinLnBrk="0" hangingPunct="1">
              <a:lnSpc>
                <a:spcPct val="100000"/>
              </a:lnSpc>
              <a:spcBef>
                <a:spcPts val="0"/>
              </a:spcBef>
              <a:spcAft>
                <a:spcPts val="600"/>
              </a:spcAft>
              <a:buClrTx/>
              <a:buSzTx/>
              <a:buFont typeface="Wingdings" pitchFamily="2" charset="2"/>
              <a:buChar char="§"/>
              <a:tabLst/>
              <a:defRPr/>
            </a:pPr>
            <a:r>
              <a:rPr kumimoji="0" lang="en-US"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CERCLA Section 127;</a:t>
            </a:r>
          </a:p>
          <a:p>
            <a:pPr marL="739775" marR="0" lvl="1" indent="-392113" defTabSz="914400" eaLnBrk="1" fontAlgn="auto" latinLnBrk="0" hangingPunct="1">
              <a:lnSpc>
                <a:spcPct val="100000"/>
              </a:lnSpc>
              <a:spcBef>
                <a:spcPts val="0"/>
              </a:spcBef>
              <a:spcAft>
                <a:spcPts val="0"/>
              </a:spcAft>
              <a:buClrTx/>
              <a:buSzTx/>
              <a:buFont typeface="Wingdings" pitchFamily="2" charset="2"/>
              <a:buChar char="§"/>
              <a:tabLst/>
              <a:defRPr/>
            </a:pPr>
            <a:r>
              <a:rPr kumimoji="0" lang="en-US"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Exempt certain arrangers and transporters who “arrange for recycling of recyclable materials.”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endParaRPr>
          </a:p>
        </p:txBody>
      </p:sp>
      <p:sp>
        <p:nvSpPr>
          <p:cNvPr id="6" name="Title 1"/>
          <p:cNvSpPr>
            <a:spLocks noGrp="1"/>
          </p:cNvSpPr>
          <p:nvPr>
            <p:ph type="title"/>
          </p:nvPr>
        </p:nvSpPr>
        <p:spPr bwMode="auto">
          <a:xfrm>
            <a:off x="914400" y="228600"/>
            <a:ext cx="7315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u="none" strike="noStrike" kern="0" cap="small" spc="0" normalizeH="0" noProof="0" dirty="0" smtClean="0">
                <a:ln>
                  <a:noFill/>
                </a:ln>
                <a:solidFill>
                  <a:srgbClr val="006600"/>
                </a:solidFill>
                <a:effectLst/>
                <a:uLnTx/>
                <a:uFillTx/>
                <a:latin typeface="Calibri" pitchFamily="34" charset="0"/>
                <a:cs typeface="Calibri" pitchFamily="34" charset="0"/>
              </a:rPr>
              <a:t>Statutory Exemptions from CERCLA Liability </a:t>
            </a:r>
            <a:r>
              <a:rPr kumimoji="0" lang="en-US" b="1" u="none" strike="noStrike" kern="0" cap="small" spc="0" normalizeH="0" noProof="0" smtClean="0">
                <a:ln>
                  <a:noFill/>
                </a:ln>
                <a:solidFill>
                  <a:srgbClr val="006600"/>
                </a:solidFill>
                <a:effectLst/>
                <a:uLnTx/>
                <a:uFillTx/>
                <a:latin typeface="Calibri" pitchFamily="34" charset="0"/>
                <a:cs typeface="Calibri" pitchFamily="34" charset="0"/>
              </a:rPr>
              <a:t>(cont’d</a:t>
            </a:r>
            <a:r>
              <a:rPr kumimoji="0" lang="en-US" b="1" u="none" strike="noStrike" kern="0" cap="small" spc="0" normalizeH="0" noProof="0" dirty="0" smtClean="0">
                <a:ln>
                  <a:noFill/>
                </a:ln>
                <a:solidFill>
                  <a:srgbClr val="006600"/>
                </a:solidFill>
                <a:effectLst/>
                <a:uLnTx/>
                <a:uFillTx/>
                <a:latin typeface="Calibri" pitchFamily="34" charset="0"/>
                <a:cs typeface="Calibri" pitchFamily="34" charset="0"/>
              </a:rPr>
              <a:t>)</a:t>
            </a:r>
            <a:endParaRPr kumimoji="0" lang="en-US" b="1" u="none" strike="noStrike" kern="0" cap="small" spc="0" normalizeH="0" noProof="0" dirty="0">
              <a:ln>
                <a:noFill/>
              </a:ln>
              <a:solidFill>
                <a:srgbClr val="006600"/>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val="1414841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bwMode="auto">
          <a:xfrm>
            <a:off x="457200" y="685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a:ln>
                  <a:noFill/>
                </a:ln>
                <a:solidFill>
                  <a:srgbClr val="006600"/>
                </a:solidFill>
                <a:effectLst/>
                <a:uLnTx/>
                <a:uFillTx/>
                <a:latin typeface="Calibri" pitchFamily="34" charset="0"/>
                <a:cs typeface="Calibri" pitchFamily="34" charset="0"/>
              </a:rPr>
              <a:t>2002 Brownfield </a:t>
            </a: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Amendments</a:t>
            </a:r>
            <a:r>
              <a:rPr kumimoji="0" lang="en-US" b="1" i="0" u="none" strike="noStrike" kern="0" cap="small" spc="0" normalizeH="0" noProof="0" dirty="0">
                <a:ln>
                  <a:noFill/>
                </a:ln>
                <a:solidFill>
                  <a:srgbClr val="006600"/>
                </a:solidFill>
                <a:effectLst/>
                <a:uLnTx/>
                <a:uFillTx/>
                <a:latin typeface="Calibri" pitchFamily="34" charset="0"/>
                <a:cs typeface="Calibri" pitchFamily="34" charset="0"/>
              </a:rPr>
              <a:t/>
            </a:r>
            <a:br>
              <a:rPr kumimoji="0" lang="en-US" b="1" i="0" u="none" strike="noStrike" kern="0" cap="small" spc="0" normalizeH="0" noProof="0" dirty="0">
                <a:ln>
                  <a:noFill/>
                </a:ln>
                <a:solidFill>
                  <a:srgbClr val="006600"/>
                </a:solidFill>
                <a:effectLst/>
                <a:uLnTx/>
                <a:uFillTx/>
                <a:latin typeface="Calibri" pitchFamily="34" charset="0"/>
                <a:cs typeface="Calibri" pitchFamily="34" charset="0"/>
              </a:rPr>
            </a:br>
            <a:r>
              <a:rPr kumimoji="0" lang="en-US" b="1" i="0" u="none" strike="noStrike" kern="0" cap="small" spc="0" normalizeH="0" noProof="0" dirty="0">
                <a:ln>
                  <a:noFill/>
                </a:ln>
                <a:solidFill>
                  <a:srgbClr val="006600"/>
                </a:solidFill>
                <a:effectLst/>
                <a:uLnTx/>
                <a:uFillTx/>
                <a:latin typeface="Calibri" pitchFamily="34" charset="0"/>
                <a:cs typeface="Calibri" pitchFamily="34" charset="0"/>
              </a:rPr>
              <a:t>Landowner Liability Protections</a:t>
            </a:r>
          </a:p>
        </p:txBody>
      </p:sp>
      <p:sp>
        <p:nvSpPr>
          <p:cNvPr id="14" name="Content Placeholder 2"/>
          <p:cNvSpPr>
            <a:spLocks noGrp="1"/>
          </p:cNvSpPr>
          <p:nvPr>
            <p:ph idx="1"/>
          </p:nvPr>
        </p:nvSpPr>
        <p:spPr bwMode="auto">
          <a:xfrm>
            <a:off x="838200" y="1752600"/>
            <a:ext cx="6705600" cy="361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R="0" lvl="0"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endParaRPr>
          </a:p>
          <a:p>
            <a:pPr marR="0" lvl="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rPr>
              <a:t>CERCLA Section 101(35)(a)(</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1) clarified </a:t>
            </a:r>
            <a:r>
              <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rPr>
              <a:t>“Innocent </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Landowner.”</a:t>
            </a:r>
          </a:p>
          <a:p>
            <a:pPr marR="0" lvl="0"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endParaRPr>
          </a:p>
          <a:p>
            <a:pPr marR="0" lvl="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CERCLA Section 107(q) added </a:t>
            </a:r>
            <a:r>
              <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rPr>
              <a:t>Contiguous Property Owner (CPO</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a:t>
            </a: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a:p>
            <a:pPr marR="0" lvl="0" defTabSz="914400" eaLnBrk="1" fontAlgn="auto" latinLnBrk="0" hangingPunct="1">
              <a:lnSpc>
                <a:spcPct val="100000"/>
              </a:lnSpc>
              <a:spcBef>
                <a:spcPts val="0"/>
              </a:spcBef>
              <a:spcAft>
                <a:spcPts val="0"/>
              </a:spcAft>
              <a:buClrTx/>
              <a:buSzTx/>
              <a:buFont typeface="Arial" pitchFamily="34" charset="0"/>
              <a:buChar char="•"/>
              <a:tabLst/>
              <a:defRPr/>
            </a:pPr>
            <a:endPar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endParaRPr>
          </a:p>
          <a:p>
            <a:pPr marR="0" lvl="0"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CERCLA Sections 101(40) and 107(r) added </a:t>
            </a:r>
            <a:r>
              <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rPr>
              <a:t>Bona Fide Prospective Purchaser (BFPP</a:t>
            </a:r>
            <a:r>
              <a:rPr kumimoji="0" lang="en-US" sz="2400" b="0" i="0" u="none" strike="noStrike" kern="0" cap="none" spc="0" normalizeH="0" baseline="0" noProof="0" dirty="0" smtClean="0">
                <a:ln>
                  <a:noFill/>
                </a:ln>
                <a:solidFill>
                  <a:sysClr val="windowText" lastClr="000000"/>
                </a:solidFill>
                <a:effectLst/>
                <a:uLnTx/>
                <a:uFillTx/>
                <a:latin typeface="Calibri" pitchFamily="34" charset="0"/>
                <a:cs typeface="Calibri" pitchFamily="34" charset="0"/>
              </a:rPr>
              <a:t>).</a:t>
            </a:r>
            <a:endParaRPr kumimoji="0" lang="en-US" sz="2400" b="0" i="0" u="none" strike="noStrike" kern="0" cap="none" spc="0" normalizeH="0" baseline="0" noProof="0" dirty="0">
              <a:ln>
                <a:noFill/>
              </a:ln>
              <a:solidFill>
                <a:sysClr val="windowText" lastClr="000000"/>
              </a:solidFill>
              <a:effectLst/>
              <a:uLnTx/>
              <a:uFillTx/>
              <a:latin typeface="Calibri" pitchFamily="34" charset="0"/>
              <a:cs typeface="Calibri"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231450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1374</Words>
  <Application>Microsoft Office PowerPoint</Application>
  <PresentationFormat>On-screen Show (4:3)</PresentationFormat>
  <Paragraphs>203</Paragraphs>
  <Slides>25</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ＭＳ Ｐゴシック</vt:lpstr>
      <vt:lpstr>Arial</vt:lpstr>
      <vt:lpstr>Calibri</vt:lpstr>
      <vt:lpstr>Wingdings</vt:lpstr>
      <vt:lpstr>Blank Presentation</vt:lpstr>
      <vt:lpstr>PowerPoint Presentation</vt:lpstr>
      <vt:lpstr>PowerPoint Presentation</vt:lpstr>
      <vt:lpstr>Liability Under CERCLA</vt:lpstr>
      <vt:lpstr>PowerPoint Presentation</vt:lpstr>
      <vt:lpstr>Statutory Defenses to CERCLA Liability</vt:lpstr>
      <vt:lpstr>Third Party Defense</vt:lpstr>
      <vt:lpstr>Statutory Exemptions from CERCLA Liability  </vt:lpstr>
      <vt:lpstr>Statutory Exemptions from CERCLA Liability (cont’d)</vt:lpstr>
      <vt:lpstr>2002 Brownfield Amendments Landowner Liability Protections</vt:lpstr>
      <vt:lpstr>Innocent Landowner </vt:lpstr>
      <vt:lpstr>Innocent Landowner </vt:lpstr>
      <vt:lpstr>Innocent Landowner </vt:lpstr>
      <vt:lpstr>Innocent Landowner </vt:lpstr>
      <vt:lpstr>Contiguous Property Owner</vt:lpstr>
      <vt:lpstr>Bona Fide Prospective Purchaser</vt:lpstr>
      <vt:lpstr>Other Statutory Exemptions from CERCLA Liability </vt:lpstr>
      <vt:lpstr>EPA Enforcement Discretion </vt:lpstr>
      <vt:lpstr>Orphan Share Policy</vt:lpstr>
      <vt:lpstr>PowerPoint Presentation</vt:lpstr>
      <vt:lpstr>EPA Enforcement Discretion (cont’d)</vt:lpstr>
      <vt:lpstr>CERCLA Enforcement Process</vt:lpstr>
      <vt:lpstr>Settlement and Settlement Tools</vt:lpstr>
      <vt:lpstr>Cost Recovery</vt:lpstr>
      <vt:lpstr>References</vt:lpstr>
      <vt:lpstr>References (cont’d)</vt:lpstr>
    </vt:vector>
  </TitlesOfParts>
  <Company>Office 2004 Test Drive 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McCullough, Mary</cp:lastModifiedBy>
  <cp:revision>147</cp:revision>
  <dcterms:created xsi:type="dcterms:W3CDTF">2011-02-09T16:00:48Z</dcterms:created>
  <dcterms:modified xsi:type="dcterms:W3CDTF">2015-06-10T22:13:46Z</dcterms:modified>
</cp:coreProperties>
</file>