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285" r:id="rId3"/>
    <p:sldId id="259" r:id="rId4"/>
    <p:sldId id="293" r:id="rId5"/>
    <p:sldId id="294" r:id="rId6"/>
    <p:sldId id="263" r:id="rId7"/>
    <p:sldId id="261" r:id="rId8"/>
    <p:sldId id="262" r:id="rId9"/>
    <p:sldId id="260" r:id="rId10"/>
    <p:sldId id="298" r:id="rId11"/>
    <p:sldId id="264" r:id="rId12"/>
    <p:sldId id="286" r:id="rId13"/>
    <p:sldId id="287" r:id="rId14"/>
    <p:sldId id="307" r:id="rId15"/>
    <p:sldId id="266" r:id="rId16"/>
    <p:sldId id="270" r:id="rId17"/>
    <p:sldId id="292" r:id="rId18"/>
    <p:sldId id="297" r:id="rId19"/>
    <p:sldId id="296" r:id="rId20"/>
    <p:sldId id="267" r:id="rId21"/>
    <p:sldId id="301" r:id="rId22"/>
    <p:sldId id="268" r:id="rId23"/>
    <p:sldId id="302" r:id="rId24"/>
    <p:sldId id="303" r:id="rId25"/>
    <p:sldId id="304" r:id="rId26"/>
    <p:sldId id="305" r:id="rId27"/>
    <p:sldId id="306" r:id="rId28"/>
    <p:sldId id="308" r:id="rId29"/>
    <p:sldId id="309" r:id="rId30"/>
    <p:sldId id="310" r:id="rId31"/>
    <p:sldId id="311" r:id="rId32"/>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0" autoAdjust="0"/>
    <p:restoredTop sz="96177" autoAdjust="0"/>
  </p:normalViewPr>
  <p:slideViewPr>
    <p:cSldViewPr>
      <p:cViewPr varScale="1">
        <p:scale>
          <a:sx n="60" d="100"/>
          <a:sy n="60" d="100"/>
        </p:scale>
        <p:origin x="894" y="6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8789"/>
    </p:cViewPr>
  </p:sorterViewPr>
  <p:notesViewPr>
    <p:cSldViewPr>
      <p:cViewPr>
        <p:scale>
          <a:sx n="91" d="100"/>
          <a:sy n="91" d="100"/>
        </p:scale>
        <p:origin x="2515" y="-3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1"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a:lvl1pPr>
          </a:lstStyle>
          <a:p>
            <a:pPr>
              <a:defRPr/>
            </a:pPr>
            <a:fld id="{030357C0-A7E4-4D6E-944E-BFF9BDE43C6C}" type="slidenum">
              <a:rPr lang="en-US"/>
              <a:pPr>
                <a:defRPr/>
              </a:pPr>
              <a:t>‹#›</a:t>
            </a:fld>
            <a:endParaRPr lang="en-US"/>
          </a:p>
        </p:txBody>
      </p:sp>
    </p:spTree>
    <p:extLst>
      <p:ext uri="{BB962C8B-B14F-4D97-AF65-F5344CB8AC3E}">
        <p14:creationId xmlns:p14="http://schemas.microsoft.com/office/powerpoint/2010/main" val="312821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a:lvl1pPr>
          </a:lstStyle>
          <a:p>
            <a:pPr>
              <a:defRPr/>
            </a:pPr>
            <a:fld id="{D57ACC9B-60D8-4AFB-92EB-57DBBF631C59}" type="slidenum">
              <a:rPr lang="en-US"/>
              <a:pPr>
                <a:defRPr/>
              </a:pPr>
              <a:t>‹#›</a:t>
            </a:fld>
            <a:endParaRPr lang="en-US"/>
          </a:p>
        </p:txBody>
      </p:sp>
    </p:spTree>
    <p:extLst>
      <p:ext uri="{BB962C8B-B14F-4D97-AF65-F5344CB8AC3E}">
        <p14:creationId xmlns:p14="http://schemas.microsoft.com/office/powerpoint/2010/main" val="1579918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Fire_insura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en.wikipedia.org/wiki/Town_ha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Bond_credit_rating"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en.wikipedia.org/wiki/Bond_(finance)" TargetMode="External"/><Relationship Id="rId4" Type="http://schemas.openxmlformats.org/officeDocument/2006/relationships/hyperlink" Target="http://en.wikipedia.org/wiki/Moody's_Corporatio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Computer-assisted_legal_researc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6121431A-9C30-4095-B683-97017267CB43}" type="slidenum">
              <a:rPr lang="en-US" sz="1200"/>
              <a:pPr/>
              <a:t>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Hi, and welcome to PRP Search Basic Training, Session 3 – Gathering Information.</a:t>
            </a:r>
          </a:p>
          <a:p>
            <a:r>
              <a:rPr lang="en-US" dirty="0"/>
              <a:t> My name is Cindy Brown, and I have been an Enforcement Officer in Region 6 for more than 10 years.  In this session we are going to discuss the wide variety of resources that are available when gathering information about the Site and the potentially responsible parties who may be involved with the Site.  My contact information will be available as part of this presentation and I encourage you to call or e-mail me or another member of the National PRP Search Enhancement Team with any questions about this presentation or other Potentially Responsible Party (PRP) Search Activities.</a:t>
            </a:r>
          </a:p>
          <a:p>
            <a:pPr fontAlgn="base"/>
            <a:r>
              <a:rPr lang="en-US" dirty="0"/>
              <a:t>The objectives of information gathering and records management are to develop the site history, compile financial and corporate information, identify PRPs and document liability and viability. </a:t>
            </a:r>
          </a:p>
          <a:p>
            <a:pPr fontAlgn="base"/>
            <a:r>
              <a:rPr lang="en-US" dirty="0"/>
              <a:t> </a:t>
            </a:r>
          </a:p>
          <a:p>
            <a:pPr eaLnBrk="1" hangingPunct="1"/>
            <a:endParaRPr lang="en-US" dirty="0" smtClean="0"/>
          </a:p>
        </p:txBody>
      </p:sp>
    </p:spTree>
    <p:extLst>
      <p:ext uri="{BB962C8B-B14F-4D97-AF65-F5344CB8AC3E}">
        <p14:creationId xmlns:p14="http://schemas.microsoft.com/office/powerpoint/2010/main" val="410545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This is an example of a system used by the State of Texas called TRACS.  As you can </a:t>
            </a:r>
            <a:r>
              <a:rPr lang="en-US" b="1" dirty="0" smtClean="0"/>
              <a:t>hopefully</a:t>
            </a:r>
            <a:r>
              <a:rPr lang="en-US" dirty="0" smtClean="0"/>
              <a:t> see, it shows the entity that received the hazardous substances, and what it was that was received and the name of the company that sent the waste. </a:t>
            </a:r>
            <a:r>
              <a:rPr lang="en-US" dirty="0"/>
              <a:t>This database of receiving entities, also gives the transporter information, the date received and the quantity of the substance received. etc.</a:t>
            </a:r>
          </a:p>
          <a:p>
            <a:endParaRPr lang="en-US" dirty="0"/>
          </a:p>
          <a:p>
            <a:r>
              <a:rPr lang="en-US" dirty="0" smtClean="0"/>
              <a:t>I’m just bringing this up as an example. Many states have similar systems, which can provide you a lot of information especially on sites, where you are dealing with a lot of generators.</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10</a:t>
            </a:fld>
            <a:endParaRPr lang="en-US"/>
          </a:p>
        </p:txBody>
      </p:sp>
    </p:spTree>
    <p:extLst>
      <p:ext uri="{BB962C8B-B14F-4D97-AF65-F5344CB8AC3E}">
        <p14:creationId xmlns:p14="http://schemas.microsoft.com/office/powerpoint/2010/main" val="378810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all good sources of information about a facility and the business that could very well be responsible for the pollution. I recently sent a 104(e) Information</a:t>
            </a:r>
            <a:r>
              <a:rPr lang="en-US" baseline="0" dirty="0" smtClean="0"/>
              <a:t> Request </a:t>
            </a:r>
            <a:r>
              <a:rPr lang="en-US" dirty="0" smtClean="0"/>
              <a:t>letter to an entity that I thought was a previous owner.  It turns out they were able to prove they were not the previous owner, but were kind enough to provide the contact information for one of the major contributors of a very large site in my region. It was like a gift fell out on the sky onto my desk.  All the information that was provided by the non-PRP proved to be exact and extremely</a:t>
            </a:r>
            <a:r>
              <a:rPr lang="en-US" baseline="0" dirty="0" smtClean="0"/>
              <a:t> helpful</a:t>
            </a:r>
            <a:r>
              <a:rPr lang="en-US" dirty="0" smtClean="0"/>
              <a:t>.  Of course they were very happy to get EPA to turn their focus</a:t>
            </a:r>
            <a:r>
              <a:rPr lang="en-US" baseline="0" dirty="0" smtClean="0"/>
              <a:t> in another direction.</a:t>
            </a:r>
            <a:r>
              <a:rPr lang="en-US" dirty="0" smtClean="0"/>
              <a:t>  </a:t>
            </a:r>
          </a:p>
        </p:txBody>
      </p:sp>
    </p:spTree>
    <p:extLst>
      <p:ext uri="{BB962C8B-B14F-4D97-AF65-F5344CB8AC3E}">
        <p14:creationId xmlns:p14="http://schemas.microsoft.com/office/powerpoint/2010/main" val="145659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invoice from a company (a country club) who shipped used motor oil to an oil recycler.  It gives details of what was shipped, from who, and to whom, give generator ID, and depending on the invoice design, it might also provide information on the transporter. </a:t>
            </a:r>
          </a:p>
          <a:p>
            <a:r>
              <a:rPr lang="en-US" dirty="0" smtClean="0"/>
              <a:t>This type of information can be obtained through the 104(e) Information Request letter, or possibly by doing a site visit to review records.</a:t>
            </a:r>
          </a:p>
          <a:p>
            <a:r>
              <a:rPr lang="en-US" dirty="0" smtClean="0"/>
              <a:t>This information can be useful to help build a waste in list for a specific facility.</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12</a:t>
            </a:fld>
            <a:endParaRPr lang="en-US"/>
          </a:p>
        </p:txBody>
      </p:sp>
    </p:spTree>
    <p:extLst>
      <p:ext uri="{BB962C8B-B14F-4D97-AF65-F5344CB8AC3E}">
        <p14:creationId xmlns:p14="http://schemas.microsoft.com/office/powerpoint/2010/main" val="353581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7560" y="4501942"/>
            <a:ext cx="5150273" cy="4189095"/>
          </a:xfrm>
        </p:spPr>
        <p:txBody>
          <a:bodyPr/>
          <a:lstStyle/>
          <a:p>
            <a:r>
              <a:rPr lang="en-US" dirty="0" smtClean="0"/>
              <a:t>This is a copy of a Hazardous Waste Manifest, and provides much of the same information as an invoice, and even a little more. It usually gives more information about exactly what was being delivered, it may even have a waste code, depending on how the state has designed their document. </a:t>
            </a:r>
          </a:p>
          <a:p>
            <a:r>
              <a:rPr lang="en-US" dirty="0" smtClean="0"/>
              <a:t>Manifests are very useful to determine who sent what, and to where. They are very good for evidence when you are developing information for your General Notice and Special Notice letters.</a:t>
            </a:r>
          </a:p>
          <a:p>
            <a:r>
              <a:rPr lang="en-US" dirty="0" smtClean="0"/>
              <a:t>It also provides transporter information.</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13</a:t>
            </a:fld>
            <a:endParaRPr lang="en-US"/>
          </a:p>
        </p:txBody>
      </p:sp>
    </p:spTree>
    <p:extLst>
      <p:ext uri="{BB962C8B-B14F-4D97-AF65-F5344CB8AC3E}">
        <p14:creationId xmlns:p14="http://schemas.microsoft.com/office/powerpoint/2010/main" val="379646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462" y="4421663"/>
            <a:ext cx="5150273" cy="4189095"/>
          </a:xfrm>
        </p:spPr>
        <p:txBody>
          <a:bodyPr/>
          <a:lstStyle/>
          <a:p>
            <a:r>
              <a:rPr lang="en-US" b="1" dirty="0" smtClean="0"/>
              <a:t>From the County Clerk’s Office</a:t>
            </a:r>
            <a:r>
              <a:rPr lang="en-US" b="0" baseline="0" dirty="0" smtClean="0"/>
              <a:t> you’ll be able to get </a:t>
            </a:r>
            <a:r>
              <a:rPr lang="en-US" dirty="0" smtClean="0"/>
              <a:t>Deed and Title documents,</a:t>
            </a:r>
            <a:r>
              <a:rPr lang="en-US" baseline="0" dirty="0" smtClean="0"/>
              <a:t> information on </a:t>
            </a:r>
            <a:r>
              <a:rPr lang="en-US" dirty="0" smtClean="0"/>
              <a:t>Oil and Gas Mineral Rights</a:t>
            </a:r>
          </a:p>
          <a:p>
            <a:r>
              <a:rPr lang="en-US" baseline="0" dirty="0" smtClean="0"/>
              <a:t>As well as information on o</a:t>
            </a:r>
            <a:r>
              <a:rPr lang="en-US" dirty="0" smtClean="0"/>
              <a:t>utstanding liens and mortgages on the property. </a:t>
            </a:r>
          </a:p>
          <a:p>
            <a:endParaRPr lang="en-US" b="1" dirty="0" smtClean="0"/>
          </a:p>
          <a:p>
            <a:r>
              <a:rPr lang="en-US" b="1" dirty="0" smtClean="0"/>
              <a:t>The County Assessor’s Office</a:t>
            </a:r>
            <a:r>
              <a:rPr lang="en-US" b="1" baseline="0" dirty="0" smtClean="0"/>
              <a:t> </a:t>
            </a:r>
            <a:r>
              <a:rPr lang="en-US" b="0" baseline="0" dirty="0" smtClean="0"/>
              <a:t>helps in</a:t>
            </a:r>
            <a:r>
              <a:rPr lang="en-US" b="1" dirty="0" smtClean="0"/>
              <a:t> </a:t>
            </a:r>
            <a:r>
              <a:rPr lang="en-US" b="0" dirty="0" smtClean="0"/>
              <a:t>identifying</a:t>
            </a:r>
            <a:r>
              <a:rPr lang="en-US" dirty="0" smtClean="0"/>
              <a:t> real estate tax amounts paid and unpaid, and by whom. Plus the  assessor’s office can help</a:t>
            </a:r>
            <a:r>
              <a:rPr lang="en-US" baseline="0" dirty="0" smtClean="0"/>
              <a:t> you </a:t>
            </a:r>
            <a:r>
              <a:rPr lang="en-US" dirty="0" smtClean="0"/>
              <a:t>Identify the owners of abutting property.  This may be a good source of information about</a:t>
            </a:r>
            <a:r>
              <a:rPr lang="en-US" baseline="0" dirty="0" smtClean="0"/>
              <a:t> the PRP, plus the OSC often needs to contact the adjoining property owners.</a:t>
            </a:r>
            <a:endParaRPr lang="en-US" dirty="0" smtClean="0"/>
          </a:p>
          <a:p>
            <a:r>
              <a:rPr lang="en-US" dirty="0" smtClean="0"/>
              <a:t>The County Assessor Office also can provide parcel maps, plat maps, and maps of sub-divisions.</a:t>
            </a:r>
          </a:p>
          <a:p>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14</a:t>
            </a:fld>
            <a:endParaRPr lang="en-US"/>
          </a:p>
        </p:txBody>
      </p:sp>
    </p:spTree>
    <p:extLst>
      <p:ext uri="{BB962C8B-B14F-4D97-AF65-F5344CB8AC3E}">
        <p14:creationId xmlns:p14="http://schemas.microsoft.com/office/powerpoint/2010/main" val="195340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There’s a lot of good corporate information available on State’s websites.  Much of it is free. Just as this slide explains you can find names and addresses of corporate officers, registered agents. It can point you to previous names the company used, which can lead to possible a bigger net to throw out for your PRP search in the form of a 104(e) Information Request letter.</a:t>
            </a:r>
          </a:p>
          <a:p>
            <a:pPr eaLnBrk="1" hangingPunct="1"/>
            <a:r>
              <a:rPr lang="en-US" dirty="0" smtClean="0"/>
              <a:t>Some Secretary of State (SOS) websites charge for detailed information by county.  So it’s always a good idea to find out if anyone else in your immediate office has accessed the website for the same county or parish. Perhaps the fee has already been paid for the year, and you can access the information under the</a:t>
            </a:r>
            <a:r>
              <a:rPr lang="en-US" baseline="0" dirty="0" smtClean="0"/>
              <a:t> ID established by the co-worker.</a:t>
            </a:r>
            <a:endParaRPr lang="en-US" dirty="0" smtClean="0"/>
          </a:p>
          <a:p>
            <a:pPr eaLnBrk="1" hangingPunct="1"/>
            <a:r>
              <a:rPr lang="en-US" dirty="0" smtClean="0"/>
              <a:t>Recently a co-worked had a phone conversation with a PRP who said the company was in dire financial condition. However, when the individual put the Enforcement Officer on hold, there was a recording in the background telling of the companies international holdings and financial strength.  </a:t>
            </a:r>
            <a:r>
              <a:rPr lang="en-US" smtClean="0"/>
              <a:t>After</a:t>
            </a:r>
            <a:r>
              <a:rPr lang="en-US" baseline="0" smtClean="0"/>
              <a:t> that the</a:t>
            </a:r>
            <a:r>
              <a:rPr lang="en-US" smtClean="0"/>
              <a:t> </a:t>
            </a:r>
            <a:r>
              <a:rPr lang="en-US" dirty="0" smtClean="0"/>
              <a:t>argument, didn’t hold water needless to say.</a:t>
            </a:r>
          </a:p>
        </p:txBody>
      </p:sp>
    </p:spTree>
    <p:extLst>
      <p:ext uri="{BB962C8B-B14F-4D97-AF65-F5344CB8AC3E}">
        <p14:creationId xmlns:p14="http://schemas.microsoft.com/office/powerpoint/2010/main" val="232596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867560"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just some of the various resources that are readily available to EPA employees.  You may have a fairly robust library in your regional office, or you may want to resort to the City’s public library or university library. I guess the one take away I want to be sure and emphasis is “think outside the box”. Most likely information about your site is out there, you just might have to dig to find it.</a:t>
            </a:r>
          </a:p>
          <a:p>
            <a:pPr eaLnBrk="1" hangingPunct="1"/>
            <a:r>
              <a:rPr lang="en-US" dirty="0" smtClean="0"/>
              <a:t>Polk directories have been a business icon for over 140 years and gathers information by State, City, type of business, </a:t>
            </a:r>
            <a:r>
              <a:rPr lang="en-US" b="0" dirty="0" smtClean="0"/>
              <a:t>containing </a:t>
            </a:r>
            <a:r>
              <a:rPr lang="en-US" b="0" dirty="0"/>
              <a:t>an alphabetical list of </a:t>
            </a:r>
            <a:r>
              <a:rPr lang="en-US" b="0" dirty="0" smtClean="0"/>
              <a:t>business</a:t>
            </a:r>
            <a:r>
              <a:rPr lang="en-US" b="0" baseline="0" dirty="0" smtClean="0"/>
              <a:t> entities.</a:t>
            </a:r>
            <a:endParaRPr lang="en-US" b="0" dirty="0" smtClean="0"/>
          </a:p>
          <a:p>
            <a:pPr eaLnBrk="1" hangingPunct="1"/>
            <a:r>
              <a:rPr lang="en-US" b="0" dirty="0" smtClean="0"/>
              <a:t>City directories and manufacturing directories can also provide historical information about what business was</a:t>
            </a:r>
            <a:r>
              <a:rPr lang="en-US" b="0" baseline="0" dirty="0" smtClean="0"/>
              <a:t> in operation at what address</a:t>
            </a:r>
            <a:r>
              <a:rPr lang="en-US" b="0" dirty="0" smtClean="0"/>
              <a:t>.</a:t>
            </a:r>
          </a:p>
          <a:p>
            <a:r>
              <a:rPr lang="en-US" dirty="0" smtClean="0"/>
              <a:t>The Eckhart Survey is</a:t>
            </a:r>
            <a:r>
              <a:rPr lang="en-US" baseline="0" dirty="0" smtClean="0"/>
              <a:t> a compilation of waste site from the </a:t>
            </a:r>
            <a:r>
              <a:rPr lang="en-US" dirty="0" smtClean="0"/>
              <a:t>chemical </a:t>
            </a:r>
            <a:r>
              <a:rPr lang="en-US" dirty="0"/>
              <a:t>industry. </a:t>
            </a:r>
            <a:r>
              <a:rPr lang="en-US" dirty="0" smtClean="0"/>
              <a:t>As</a:t>
            </a:r>
            <a:r>
              <a:rPr lang="en-US" baseline="0" dirty="0" smtClean="0"/>
              <a:t> a result of this responses to this survey, Congress was motivated </a:t>
            </a:r>
            <a:r>
              <a:rPr lang="en-US" dirty="0" smtClean="0"/>
              <a:t>to </a:t>
            </a:r>
            <a:r>
              <a:rPr lang="en-US" dirty="0"/>
              <a:t>pass Superfund </a:t>
            </a:r>
            <a:r>
              <a:rPr lang="en-US" dirty="0" smtClean="0"/>
              <a:t>legislation</a:t>
            </a:r>
            <a:r>
              <a:rPr lang="en-US" baseline="0" dirty="0" smtClean="0"/>
              <a:t> </a:t>
            </a:r>
            <a:r>
              <a:rPr lang="en-US" dirty="0" smtClean="0"/>
              <a:t>(CERCLA</a:t>
            </a:r>
            <a:r>
              <a:rPr lang="en-US" dirty="0"/>
              <a:t>) in 1980.</a:t>
            </a:r>
            <a:endParaRPr lang="en-US" dirty="0" smtClean="0"/>
          </a:p>
        </p:txBody>
      </p:sp>
    </p:spTree>
    <p:extLst>
      <p:ext uri="{BB962C8B-B14F-4D97-AF65-F5344CB8AC3E}">
        <p14:creationId xmlns:p14="http://schemas.microsoft.com/office/powerpoint/2010/main" val="180740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Polk Directory.  The are city specific and include information regarding listings of businesses that were or are doing business and have an address in that particular city.</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17</a:t>
            </a:fld>
            <a:endParaRPr lang="en-US"/>
          </a:p>
        </p:txBody>
      </p:sp>
    </p:spTree>
    <p:extLst>
      <p:ext uri="{BB962C8B-B14F-4D97-AF65-F5344CB8AC3E}">
        <p14:creationId xmlns:p14="http://schemas.microsoft.com/office/powerpoint/2010/main" val="288708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examples of special collections. I’m sure your state and local society may be a good place to check. </a:t>
            </a:r>
          </a:p>
          <a:p>
            <a:r>
              <a:rPr lang="en-US" dirty="0" smtClean="0"/>
              <a:t>MOHAI</a:t>
            </a:r>
            <a:r>
              <a:rPr lang="en-US" baseline="0" dirty="0" smtClean="0"/>
              <a:t> is the m</a:t>
            </a:r>
            <a:r>
              <a:rPr lang="en-US" dirty="0" smtClean="0"/>
              <a:t>useum of History and Industry. The museum includes artifacts </a:t>
            </a:r>
            <a:r>
              <a:rPr lang="en-US" dirty="0"/>
              <a:t>related to local businesses and industries, locally designed and invented products, recreational equipment, </a:t>
            </a:r>
            <a:r>
              <a:rPr lang="en-US" dirty="0" smtClean="0"/>
              <a:t>maritime objects. Again, this is just one example of information that is readily available.</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18</a:t>
            </a:fld>
            <a:endParaRPr lang="en-US"/>
          </a:p>
        </p:txBody>
      </p:sp>
    </p:spTree>
    <p:extLst>
      <p:ext uri="{BB962C8B-B14F-4D97-AF65-F5344CB8AC3E}">
        <p14:creationId xmlns:p14="http://schemas.microsoft.com/office/powerpoint/2010/main" val="340204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Sanborn map. As you can see it provides details of fire hydrants, walls and other construction. </a:t>
            </a:r>
          </a:p>
          <a:p>
            <a:r>
              <a:rPr lang="en-US" dirty="0" smtClean="0"/>
              <a:t>It’s a publisher </a:t>
            </a:r>
            <a:r>
              <a:rPr lang="en-US" dirty="0"/>
              <a:t>of historical and current maps of US cities and towns. </a:t>
            </a:r>
            <a:r>
              <a:rPr lang="en-US" dirty="0" smtClean="0"/>
              <a:t>These </a:t>
            </a:r>
            <a:r>
              <a:rPr lang="en-US" dirty="0"/>
              <a:t>maps were initially created to estimate </a:t>
            </a:r>
            <a:r>
              <a:rPr lang="en-US" dirty="0">
                <a:solidFill>
                  <a:schemeClr val="tx1"/>
                </a:solidFill>
                <a:hlinkClick r:id="rId3" action="ppaction://hlinkfile" tooltip="Fire insurance"/>
              </a:rPr>
              <a:t>fire insurance</a:t>
            </a:r>
            <a:r>
              <a:rPr lang="en-US" dirty="0">
                <a:solidFill>
                  <a:schemeClr val="tx1"/>
                </a:solidFill>
              </a:rPr>
              <a:t> </a:t>
            </a:r>
            <a:r>
              <a:rPr lang="en-US" dirty="0" smtClean="0"/>
              <a:t>risks.</a:t>
            </a:r>
          </a:p>
          <a:p>
            <a:r>
              <a:rPr lang="en-US" dirty="0"/>
              <a:t>The maps include outlines of each building and outbuilding; the location of windows and doors; street names; </a:t>
            </a:r>
            <a:r>
              <a:rPr lang="en-US" dirty="0" smtClean="0"/>
              <a:t>etc. .</a:t>
            </a:r>
          </a:p>
          <a:p>
            <a:r>
              <a:rPr lang="en-US" dirty="0" smtClean="0"/>
              <a:t>Today</a:t>
            </a:r>
            <a:r>
              <a:rPr lang="en-US" dirty="0"/>
              <a:t>, Sanborn maps are found primarily in the archives and special collections of </a:t>
            </a:r>
            <a:r>
              <a:rPr lang="en-US" dirty="0">
                <a:hlinkClick r:id="rId4" action="ppaction://hlinkfile" tooltip="Town hall"/>
              </a:rPr>
              <a:t>town halls</a:t>
            </a:r>
            <a:r>
              <a:rPr lang="en-US" dirty="0"/>
              <a:t> and public and university libraries, and remain a vital resource for people in many different fields. </a:t>
            </a:r>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19</a:t>
            </a:fld>
            <a:endParaRPr lang="en-US"/>
          </a:p>
        </p:txBody>
      </p:sp>
    </p:spTree>
    <p:extLst>
      <p:ext uri="{BB962C8B-B14F-4D97-AF65-F5344CB8AC3E}">
        <p14:creationId xmlns:p14="http://schemas.microsoft.com/office/powerpoint/2010/main" val="317672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linear in that,  the size of the site, the number of times it has changed hands, the information that is readily available (or not) will all contribute to the gathering process.</a:t>
            </a:r>
          </a:p>
          <a:p>
            <a:r>
              <a:rPr lang="en-US" dirty="0" smtClean="0"/>
              <a:t>The objective of this task is to locate and obtain copies of all records pertinent to the site and relevant to the PRP search.</a:t>
            </a:r>
          </a:p>
          <a:p>
            <a:r>
              <a:rPr lang="en-US" dirty="0" smtClean="0"/>
              <a:t>If a site has changed hands many times, its going to make your search more difficult. As it will if the site has had a variety of businesses on the property. Every site is different, that’s what makes this job so interesting.</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a:t>
            </a:fld>
            <a:endParaRPr lang="en-US"/>
          </a:p>
        </p:txBody>
      </p:sp>
    </p:spTree>
    <p:extLst>
      <p:ext uri="{BB962C8B-B14F-4D97-AF65-F5344CB8AC3E}">
        <p14:creationId xmlns:p14="http://schemas.microsoft.com/office/powerpoint/2010/main" val="237372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a collection of websites that could greatly assist in your  PRP information gathering. It includes website</a:t>
            </a:r>
            <a:r>
              <a:rPr lang="en-US" baseline="0" dirty="0" smtClean="0"/>
              <a:t> listings </a:t>
            </a:r>
            <a:r>
              <a:rPr lang="en-US" dirty="0" smtClean="0"/>
              <a:t>to help you research</a:t>
            </a:r>
            <a:r>
              <a:rPr lang="en-US" baseline="0" dirty="0" smtClean="0"/>
              <a:t> topics </a:t>
            </a:r>
            <a:r>
              <a:rPr lang="en-US" dirty="0" smtClean="0"/>
              <a:t>such as security and exchange filings, bankruptcy information, company profiles, corporate financial information, an administrative record data base, a copy of the National Priority Listing, the PRP search manual, Superfund enforcement guidance documents, government agency website</a:t>
            </a:r>
            <a:r>
              <a:rPr lang="en-US" baseline="0" dirty="0" smtClean="0"/>
              <a:t> addresses</a:t>
            </a:r>
            <a:r>
              <a:rPr lang="en-US" dirty="0" smtClean="0"/>
              <a:t>, the national criminal justice reference service, etc.  It also includes a section on finding people,</a:t>
            </a:r>
            <a:r>
              <a:rPr lang="en-US" baseline="0" dirty="0" smtClean="0"/>
              <a:t> a</a:t>
            </a:r>
            <a:r>
              <a:rPr lang="en-US" dirty="0" smtClean="0"/>
              <a:t>nd the list goes on and on.  I strongly recommend that you check out this listing and just at least be familiar with what’s available that you might need for future use.</a:t>
            </a:r>
          </a:p>
        </p:txBody>
      </p:sp>
    </p:spTree>
    <p:extLst>
      <p:ext uri="{BB962C8B-B14F-4D97-AF65-F5344CB8AC3E}">
        <p14:creationId xmlns:p14="http://schemas.microsoft.com/office/powerpoint/2010/main" val="155980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Moody's Investors Service</a:t>
            </a:r>
            <a:r>
              <a:rPr lang="en-US" dirty="0" smtClean="0"/>
              <a:t>, often referred to as </a:t>
            </a:r>
            <a:r>
              <a:rPr lang="en-US" b="1" dirty="0" smtClean="0"/>
              <a:t>Moody's</a:t>
            </a:r>
            <a:r>
              <a:rPr lang="en-US" dirty="0" smtClean="0"/>
              <a:t>, is the </a:t>
            </a:r>
            <a:r>
              <a:rPr lang="en-US" dirty="0" smtClean="0">
                <a:hlinkClick r:id="rId3" action="ppaction://hlinkfile" tooltip="Bond credit rating"/>
              </a:rPr>
              <a:t>bond credit rating</a:t>
            </a:r>
            <a:r>
              <a:rPr lang="en-US" dirty="0" smtClean="0"/>
              <a:t> business of </a:t>
            </a:r>
            <a:r>
              <a:rPr lang="en-US" dirty="0" smtClean="0">
                <a:hlinkClick r:id="rId4" action="ppaction://hlinkfile" tooltip="Moody's Corporation"/>
              </a:rPr>
              <a:t>Moody's Corporation</a:t>
            </a:r>
            <a:r>
              <a:rPr lang="en-US" dirty="0" smtClean="0"/>
              <a:t>, representing the company's traditional line of business and its historical name. Moody's Investors Service provides international financial research on </a:t>
            </a:r>
            <a:r>
              <a:rPr lang="en-US" dirty="0" smtClean="0">
                <a:hlinkClick r:id="rId5" action="ppaction://hlinkfile" tooltip="Bond (finance)"/>
              </a:rPr>
              <a:t>bonds</a:t>
            </a:r>
            <a:r>
              <a:rPr lang="en-US" dirty="0" smtClean="0"/>
              <a:t> issued by commercial entities. It provides information about the company’s history, board members, stock issuances, etc.</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21</a:t>
            </a:fld>
            <a:endParaRPr lang="en-US"/>
          </a:p>
        </p:txBody>
      </p:sp>
    </p:spTree>
    <p:extLst>
      <p:ext uri="{BB962C8B-B14F-4D97-AF65-F5344CB8AC3E}">
        <p14:creationId xmlns:p14="http://schemas.microsoft.com/office/powerpoint/2010/main" val="9837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7223"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a number of fee for service databases which can provide detailed information about a company.</a:t>
            </a:r>
          </a:p>
          <a:p>
            <a:pPr eaLnBrk="1" hangingPunct="1"/>
            <a:r>
              <a:rPr lang="en-US" b="1" dirty="0" smtClean="0"/>
              <a:t>CLEAR</a:t>
            </a:r>
            <a:r>
              <a:rPr lang="en-US" dirty="0" smtClean="0"/>
              <a:t> </a:t>
            </a:r>
            <a:r>
              <a:rPr lang="en-US" dirty="0"/>
              <a:t>is an investigative research system that provides information about a person or business from proprietary sources and public records</a:t>
            </a:r>
            <a:r>
              <a:rPr lang="en-US" dirty="0" smtClean="0"/>
              <a:t>.  Hopefully your region has a subscription to use this service.</a:t>
            </a:r>
          </a:p>
          <a:p>
            <a:pPr eaLnBrk="1" hangingPunct="1"/>
            <a:endParaRPr lang="en-US" dirty="0" smtClean="0"/>
          </a:p>
          <a:p>
            <a:pPr eaLnBrk="1" hangingPunct="1"/>
            <a:r>
              <a:rPr lang="en-US" b="1" dirty="0" smtClean="0"/>
              <a:t>PACER</a:t>
            </a:r>
            <a:r>
              <a:rPr lang="en-US" dirty="0" smtClean="0"/>
              <a:t> stands for Public Access to Court </a:t>
            </a:r>
            <a:r>
              <a:rPr lang="en-US" dirty="0"/>
              <a:t>Electronic </a:t>
            </a:r>
            <a:r>
              <a:rPr lang="en-US" dirty="0" smtClean="0"/>
              <a:t>Records, and this is </a:t>
            </a:r>
            <a:r>
              <a:rPr lang="en-US" dirty="0"/>
              <a:t>an electronic public access service that allows users to obtain case and docket information online from federal appellate, district, and bankruptcy courts, and the PACER Case Locator. PACER is provided by the Federal Judiciary in keeping with its commitment to providing public access to court information via a centralized service</a:t>
            </a:r>
            <a:r>
              <a:rPr lang="en-US" dirty="0" smtClean="0"/>
              <a:t>. This also is a Fee for Service database. </a:t>
            </a:r>
          </a:p>
          <a:p>
            <a:pPr eaLnBrk="1" hangingPunct="1"/>
            <a:endParaRPr lang="en-US" dirty="0"/>
          </a:p>
          <a:p>
            <a:pPr eaLnBrk="1" hangingPunct="1"/>
            <a:r>
              <a:rPr lang="en-US" b="1" dirty="0"/>
              <a:t>LexisNexis Group</a:t>
            </a:r>
            <a:r>
              <a:rPr lang="en-US" dirty="0"/>
              <a:t> is a corporation providing </a:t>
            </a:r>
            <a:r>
              <a:rPr lang="en-US" dirty="0">
                <a:hlinkClick r:id="rId3" action="ppaction://hlinkfile" tooltip="Computer-assisted legal research"/>
              </a:rPr>
              <a:t>computer-assisted legal research</a:t>
            </a:r>
            <a:r>
              <a:rPr lang="en-US" dirty="0"/>
              <a:t> as </a:t>
            </a:r>
            <a:r>
              <a:rPr lang="en-US" dirty="0" smtClean="0"/>
              <a:t>well </a:t>
            </a:r>
            <a:r>
              <a:rPr lang="en-US" dirty="0"/>
              <a:t>as business research and risk </a:t>
            </a:r>
            <a:r>
              <a:rPr lang="en-US" dirty="0" smtClean="0"/>
              <a:t>service solution.</a:t>
            </a:r>
          </a:p>
          <a:p>
            <a:pPr eaLnBrk="1" hangingPunct="1"/>
            <a:endParaRPr lang="en-US" dirty="0"/>
          </a:p>
        </p:txBody>
      </p:sp>
    </p:spTree>
    <p:extLst>
      <p:ext uri="{BB962C8B-B14F-4D97-AF65-F5344CB8AC3E}">
        <p14:creationId xmlns:p14="http://schemas.microsoft.com/office/powerpoint/2010/main" val="402197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information can assist in determining the presence of current and former site features of interest, which is portrayed visually and verbally in an analysis report.</a:t>
            </a:r>
          </a:p>
          <a:p>
            <a:endParaRPr lang="en-US" dirty="0"/>
          </a:p>
          <a:p>
            <a:r>
              <a:rPr lang="en-US" dirty="0" smtClean="0"/>
              <a:t>Other photos may be available from the Department of Interior, and from the EPA’s Environmental Photographic Interpretation Center.</a:t>
            </a:r>
          </a:p>
          <a:p>
            <a:r>
              <a:rPr lang="en-US" dirty="0" smtClean="0"/>
              <a:t>They can help identify areas of contamination that can no longer be seen in more current photos and can help identify the nature and extent of contamination which is useful both for enforcement and future sampling reasons.</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23</a:t>
            </a:fld>
            <a:endParaRPr lang="en-US"/>
          </a:p>
        </p:txBody>
      </p:sp>
    </p:spTree>
    <p:extLst>
      <p:ext uri="{BB962C8B-B14F-4D97-AF65-F5344CB8AC3E}">
        <p14:creationId xmlns:p14="http://schemas.microsoft.com/office/powerpoint/2010/main" val="266884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documents all represent great ways to obtain information about an entity, and should all be accessible in your office.</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24</a:t>
            </a:fld>
            <a:endParaRPr lang="en-US"/>
          </a:p>
        </p:txBody>
      </p:sp>
    </p:spTree>
    <p:extLst>
      <p:ext uri="{BB962C8B-B14F-4D97-AF65-F5344CB8AC3E}">
        <p14:creationId xmlns:p14="http://schemas.microsoft.com/office/powerpoint/2010/main" val="343766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local organizations may all have information on an site, based on responses made to the location, or just general knowledge.   More than once I have been in local offices trying to obtain information about a specific Superfund Site, when someone working behind the counter says, “Oh my Dad worked there for years,” or something similar.  Often these people are more than willing to tell you what the company has left for the City to cleanup.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25</a:t>
            </a:fld>
            <a:endParaRPr lang="en-US"/>
          </a:p>
        </p:txBody>
      </p:sp>
    </p:spTree>
    <p:extLst>
      <p:ext uri="{BB962C8B-B14F-4D97-AF65-F5344CB8AC3E}">
        <p14:creationId xmlns:p14="http://schemas.microsoft.com/office/powerpoint/2010/main" val="422408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lot of information out there from other Federal Agencies.  Oftentimes, people in your office, other Enforcement Officers, On-scene Coordinators, or attorneys, have a contact to help get you started.</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26</a:t>
            </a:fld>
            <a:endParaRPr lang="en-US"/>
          </a:p>
        </p:txBody>
      </p:sp>
    </p:spTree>
    <p:extLst>
      <p:ext uri="{BB962C8B-B14F-4D97-AF65-F5344CB8AC3E}">
        <p14:creationId xmlns:p14="http://schemas.microsoft.com/office/powerpoint/2010/main" val="61236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be surprised what you can find at the Site location or through a 104(e) Information Request letter. Manifests and customer listings are two of the most fruitful, in my opinion for getting information on additional PRPs.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27</a:t>
            </a:fld>
            <a:endParaRPr lang="en-US"/>
          </a:p>
        </p:txBody>
      </p:sp>
    </p:spTree>
    <p:extLst>
      <p:ext uri="{BB962C8B-B14F-4D97-AF65-F5344CB8AC3E}">
        <p14:creationId xmlns:p14="http://schemas.microsoft.com/office/powerpoint/2010/main" val="766685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Organizing records</a:t>
            </a:r>
          </a:p>
          <a:p>
            <a:pPr lvl="0"/>
            <a:r>
              <a:rPr lang="en-US" dirty="0"/>
              <a:t>Does your region require specific file management procedures even on working documents? (filing </a:t>
            </a:r>
            <a:r>
              <a:rPr lang="en-US" dirty="0" smtClean="0"/>
              <a:t>information</a:t>
            </a:r>
            <a:r>
              <a:rPr lang="en-US" dirty="0"/>
              <a:t> using the same format the Records Center requires, for example)</a:t>
            </a:r>
          </a:p>
          <a:p>
            <a:pPr lvl="0"/>
            <a:r>
              <a:rPr lang="en-US" dirty="0"/>
              <a:t>If there are no regional restrictions on working files, organize your records in a way that makes sense to you (e.g., by the agency where you got the documents, document type, company names, individuals associated with site).  If you are really good on the computer, you can manage your electronic files the same way.</a:t>
            </a:r>
          </a:p>
          <a:p>
            <a:pPr lvl="0"/>
            <a:endParaRPr lang="en-US" dirty="0"/>
          </a:p>
          <a:p>
            <a:pPr lvl="0"/>
            <a:r>
              <a:rPr lang="en-US" dirty="0"/>
              <a:t>You need to know the agency record management system regardless and the definition of a record.</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28</a:t>
            </a:fld>
            <a:endParaRPr lang="en-US"/>
          </a:p>
        </p:txBody>
      </p:sp>
    </p:spTree>
    <p:extLst>
      <p:ext uri="{BB962C8B-B14F-4D97-AF65-F5344CB8AC3E}">
        <p14:creationId xmlns:p14="http://schemas.microsoft.com/office/powerpoint/2010/main" val="260835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Set your</a:t>
            </a:r>
            <a:r>
              <a:rPr lang="en-US" baseline="0" dirty="0" smtClean="0"/>
              <a:t> priorities to get moving in the right direction. What’s the suspected time frame of when the pollution happened. </a:t>
            </a:r>
          </a:p>
          <a:p>
            <a:pPr eaLnBrk="1" hangingPunct="1"/>
            <a:r>
              <a:rPr lang="en-US" dirty="0" smtClean="0"/>
              <a:t>Other divisions of your regional office could already be building a file on this site. Possibly the State or Tribe, the Railroad Commission, Bureau of Land Management, ATSDR etc., could</a:t>
            </a:r>
            <a:r>
              <a:rPr lang="en-US" baseline="0" dirty="0" smtClean="0"/>
              <a:t> have information which could be helpful. </a:t>
            </a:r>
            <a:r>
              <a:rPr lang="en-US" dirty="0" smtClean="0"/>
              <a:t>  You just never know where the information trail is going to lead.</a:t>
            </a:r>
          </a:p>
          <a:p>
            <a:pPr eaLnBrk="1" hangingPunct="1"/>
            <a:r>
              <a:rPr lang="en-US" dirty="0" smtClean="0"/>
              <a:t>Maybe this is not the 1</a:t>
            </a:r>
            <a:r>
              <a:rPr lang="en-US" baseline="30000" dirty="0" smtClean="0"/>
              <a:t>st</a:t>
            </a:r>
            <a:r>
              <a:rPr lang="en-US" dirty="0" smtClean="0"/>
              <a:t> time this location has been on our radar. It’s very possible that RCRA already has information on the location.</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76368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be looking at one small piece of property with only a short length of time for it’s pollution history, or a larger site that has changed hands numerous times with a variety of pollutants attributed to various owners throughout the history of the site. I am currently working</a:t>
            </a:r>
            <a:r>
              <a:rPr lang="en-US" baseline="0" dirty="0" smtClean="0"/>
              <a:t> </a:t>
            </a:r>
            <a:r>
              <a:rPr lang="en-US" dirty="0" smtClean="0"/>
              <a:t>on a site where the farther down we sampled, the pollutants changed significantly.  I was also able to locate some old newspapers showing where a previous owner had been indicted in the 1940’s for dumping arsenic on the property.</a:t>
            </a:r>
          </a:p>
          <a:p>
            <a:r>
              <a:rPr lang="en-US" dirty="0" smtClean="0"/>
              <a:t> This was very different from the contaminant on the surface</a:t>
            </a:r>
            <a:r>
              <a:rPr lang="en-US" baseline="0" dirty="0" smtClean="0"/>
              <a:t> and it helped us pull in additional PRPs. </a:t>
            </a:r>
            <a:endParaRPr lang="en-US" dirty="0"/>
          </a:p>
          <a:p>
            <a:r>
              <a:rPr lang="en-US" dirty="0" smtClean="0"/>
              <a:t>Certainly the number of owners, and number of contaminants will effect your search criteria.</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4</a:t>
            </a:fld>
            <a:endParaRPr lang="en-US"/>
          </a:p>
        </p:txBody>
      </p:sp>
    </p:spTree>
    <p:extLst>
      <p:ext uri="{BB962C8B-B14F-4D97-AF65-F5344CB8AC3E}">
        <p14:creationId xmlns:p14="http://schemas.microsoft.com/office/powerpoint/2010/main" val="119700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7223" y="4430064"/>
            <a:ext cx="5150273" cy="4189095"/>
          </a:xfrm>
        </p:spPr>
        <p:txBody>
          <a:bodyPr/>
          <a:lstStyle/>
          <a:p>
            <a:r>
              <a:rPr lang="en-US" dirty="0" smtClean="0"/>
              <a:t>In this slide of the Portland Harbor Cleanup, it exemplifies pretty well how complicated one cleanup site can become, with numerous sources of contaminants, numerous owners (previous and current), covering a large geographical area. Plus in this site your cleaning up groundwater, a landfill area, a waste treatment area, so just to get your arms around this type of site will take some time and certainly some strong organizational skills.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5</a:t>
            </a:fld>
            <a:endParaRPr lang="en-US"/>
          </a:p>
        </p:txBody>
      </p:sp>
    </p:spTree>
    <p:extLst>
      <p:ext uri="{BB962C8B-B14F-4D97-AF65-F5344CB8AC3E}">
        <p14:creationId xmlns:p14="http://schemas.microsoft.com/office/powerpoint/2010/main" val="234538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7223"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It’s always good to have in mind what type of information you are looking for, and which databases may more readily provide such information. But keep your options open, and just do some good old research. And don’t forget the States often have their own data bases, either through the Environmental Quality Department of the State, or by their online property and assessment records.</a:t>
            </a:r>
          </a:p>
        </p:txBody>
      </p:sp>
    </p:spTree>
    <p:extLst>
      <p:ext uri="{BB962C8B-B14F-4D97-AF65-F5344CB8AC3E}">
        <p14:creationId xmlns:p14="http://schemas.microsoft.com/office/powerpoint/2010/main" val="355271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dirty="0"/>
              <a:t>There are numerous EPA data systems available that can really get you started on gathering information.</a:t>
            </a:r>
          </a:p>
          <a:p>
            <a:pPr fontAlgn="base"/>
            <a:r>
              <a:rPr lang="en-US" b="1" dirty="0"/>
              <a:t>Primavera </a:t>
            </a:r>
            <a:r>
              <a:rPr lang="en-US" dirty="0"/>
              <a:t>has data sharing capabilities that make it easy to find out if an individual or firm is already in the database, and maybe has been named a PRP at another site. In addition to basic information, of name, address, phone number, on all parties associated with a site, Primavera stores information on site enforcement history.  It contains what response actions PRPs have undertaken or committed themselves to perform. You’ll also find information about correspondence issued by the Superfund program, such as 104(e) Information Request letters, General Notice letters and Special Notice letters. </a:t>
            </a:r>
          </a:p>
          <a:p>
            <a:r>
              <a:rPr lang="en-US" dirty="0">
                <a:solidFill>
                  <a:srgbClr val="FF0000"/>
                </a:solidFill>
              </a:rPr>
              <a:t> Want to use the website here  NO</a:t>
            </a:r>
          </a:p>
          <a:p>
            <a:pPr defTabSz="923087" eaLnBrk="1" hangingPunct="1">
              <a:defRPr/>
            </a:pPr>
            <a:r>
              <a:rPr lang="en-US" dirty="0"/>
              <a:t>I would like to warn you though, garbage in/garbage out.  It’s up to all of us working in the Enforcement </a:t>
            </a:r>
            <a:r>
              <a:rPr lang="en-US" strike="sngStrike" dirty="0"/>
              <a:t>Officers</a:t>
            </a:r>
            <a:r>
              <a:rPr lang="en-US" dirty="0"/>
              <a:t> area</a:t>
            </a:r>
            <a:r>
              <a:rPr lang="en-US" strike="sngStrike" dirty="0"/>
              <a:t> </a:t>
            </a:r>
            <a:r>
              <a:rPr lang="en-US" dirty="0"/>
              <a:t>to put information into Primavera, and keep it up to date and </a:t>
            </a:r>
            <a:r>
              <a:rPr lang="en-US" dirty="0" err="1"/>
              <a:t>accurate.The</a:t>
            </a:r>
            <a:r>
              <a:rPr lang="en-US" dirty="0"/>
              <a:t> information you and your co-workers put into Primavera about PRPs and enforcement actions, will determine how useful the information is at a later date.</a:t>
            </a:r>
          </a:p>
          <a:p>
            <a:pPr eaLnBrk="1" hangingPunct="1"/>
            <a:endParaRPr lang="en-US" b="1" dirty="0" smtClean="0"/>
          </a:p>
        </p:txBody>
      </p:sp>
    </p:spTree>
    <p:extLst>
      <p:ext uri="{BB962C8B-B14F-4D97-AF65-F5344CB8AC3E}">
        <p14:creationId xmlns:p14="http://schemas.microsoft.com/office/powerpoint/2010/main" val="118060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733902" y="4446411"/>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err="1" smtClean="0"/>
              <a:t>Envirofacts</a:t>
            </a:r>
            <a:r>
              <a:rPr lang="en-US" dirty="0" smtClean="0"/>
              <a:t> is </a:t>
            </a:r>
            <a:r>
              <a:rPr lang="en-US" dirty="0"/>
              <a:t>a single point of access to select U.S. EPA environmental data. This website provides access to several EPA databases to provide you with information about environmental activities that may affect air, water, and land anywhere in the United States. With </a:t>
            </a:r>
            <a:r>
              <a:rPr lang="en-US" dirty="0" err="1"/>
              <a:t>Envirofacts</a:t>
            </a:r>
            <a:r>
              <a:rPr lang="en-US" dirty="0"/>
              <a:t>, you can learn more about these environmental activities in </a:t>
            </a:r>
            <a:r>
              <a:rPr lang="en-US" dirty="0" smtClean="0"/>
              <a:t>a specific area.  You </a:t>
            </a:r>
            <a:r>
              <a:rPr lang="en-US" dirty="0"/>
              <a:t>can generate maps of environmental </a:t>
            </a:r>
            <a:r>
              <a:rPr lang="en-US" dirty="0" smtClean="0"/>
              <a:t>information </a:t>
            </a:r>
            <a:r>
              <a:rPr lang="en-US" dirty="0"/>
              <a:t>and </a:t>
            </a:r>
            <a:r>
              <a:rPr lang="en-US" dirty="0" smtClean="0"/>
              <a:t>obtain facility </a:t>
            </a:r>
            <a:r>
              <a:rPr lang="en-US" dirty="0"/>
              <a:t>information, including toxic chemical releases, water discharge permit compliance, hazardous waste handling processes, Superfund status, and air emission </a:t>
            </a:r>
            <a:r>
              <a:rPr lang="en-US" dirty="0" smtClean="0"/>
              <a:t>estimates.</a:t>
            </a:r>
          </a:p>
        </p:txBody>
      </p:sp>
    </p:spTree>
    <p:extLst>
      <p:ext uri="{BB962C8B-B14F-4D97-AF65-F5344CB8AC3E}">
        <p14:creationId xmlns:p14="http://schemas.microsoft.com/office/powerpoint/2010/main" val="198692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mentioned earlier the</a:t>
            </a:r>
            <a:r>
              <a:rPr lang="en-US" baseline="0" dirty="0" smtClean="0"/>
              <a:t> ECHO</a:t>
            </a:r>
            <a:r>
              <a:rPr lang="en-US" dirty="0" smtClean="0"/>
              <a:t> system is used primarily by EPA Enforcement to gather information about a facilities compliance history for all programs, TRI, Air, Water, RCRA, etc. It has replaced the OTIS system, which is no longer functioning.</a:t>
            </a:r>
          </a:p>
          <a:p>
            <a:pPr eaLnBrk="1" hangingPunct="1"/>
            <a:endParaRPr lang="en-US" dirty="0" smtClean="0"/>
          </a:p>
          <a:p>
            <a:r>
              <a:rPr lang="en-US" dirty="0" smtClean="0"/>
              <a:t>It’s </a:t>
            </a:r>
            <a:r>
              <a:rPr lang="en-US" dirty="0"/>
              <a:t>where all of the combined data from EPA’s various databases is stored for the</a:t>
            </a:r>
            <a:r>
              <a:rPr lang="en-US" b="1" dirty="0"/>
              <a:t> public</a:t>
            </a:r>
            <a:r>
              <a:rPr lang="en-US" dirty="0"/>
              <a:t>.  You can look up a facility and find violations, see what permitted facilities </a:t>
            </a:r>
            <a:r>
              <a:rPr lang="en-US" dirty="0" smtClean="0"/>
              <a:t>are in </a:t>
            </a:r>
            <a:r>
              <a:rPr lang="en-US" dirty="0"/>
              <a:t>a certain location, find Superfund sites, etc.</a:t>
            </a:r>
          </a:p>
          <a:p>
            <a:r>
              <a:rPr lang="en-US" dirty="0"/>
              <a:t> </a:t>
            </a:r>
          </a:p>
          <a:p>
            <a:pPr eaLnBrk="1" hangingPunct="1"/>
            <a:endParaRPr lang="en-US" dirty="0" smtClean="0"/>
          </a:p>
        </p:txBody>
      </p:sp>
    </p:spTree>
    <p:extLst>
      <p:ext uri="{BB962C8B-B14F-4D97-AF65-F5344CB8AC3E}">
        <p14:creationId xmlns:p14="http://schemas.microsoft.com/office/powerpoint/2010/main" val="407720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16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DDD1AE-16C9-4309-B945-8C3A25628D0B}" type="datetime1">
              <a:rPr lang="en-US"/>
              <a:pPr>
                <a:defRPr/>
              </a:pPr>
              <a:t>6/10/2015</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48A0B53B-EFD8-483E-BB30-C458F8D0016C}" type="slidenum">
              <a:rPr lang="en-US"/>
              <a:pPr>
                <a:defRPr/>
              </a:pPr>
              <a:t>‹#›</a:t>
            </a:fld>
            <a:endParaRPr lang="en-US"/>
          </a:p>
        </p:txBody>
      </p:sp>
    </p:spTree>
    <p:extLst>
      <p:ext uri="{BB962C8B-B14F-4D97-AF65-F5344CB8AC3E}">
        <p14:creationId xmlns:p14="http://schemas.microsoft.com/office/powerpoint/2010/main" val="14740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D89F09-70DC-4E1E-BC25-953C7A706958}" type="datetime1">
              <a:rPr lang="en-US"/>
              <a:pPr>
                <a:defRPr/>
              </a:pPr>
              <a:t>6/10/2015</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3EB4D6D3-1E8D-416E-9A8E-1000042E056F}" type="slidenum">
              <a:rPr lang="en-US"/>
              <a:pPr>
                <a:defRPr/>
              </a:pPr>
              <a:t>‹#›</a:t>
            </a:fld>
            <a:endParaRPr lang="en-US"/>
          </a:p>
        </p:txBody>
      </p:sp>
    </p:spTree>
    <p:extLst>
      <p:ext uri="{BB962C8B-B14F-4D97-AF65-F5344CB8AC3E}">
        <p14:creationId xmlns:p14="http://schemas.microsoft.com/office/powerpoint/2010/main" val="272890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423109A-3CFF-40C2-A6E0-D081C33CD25B}" type="datetime1">
              <a:rPr lang="en-US"/>
              <a:pPr>
                <a:defRPr/>
              </a:pPr>
              <a:t>6/10/2015</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58846B58-F74C-4EC9-A6D2-1C0A0AFD639C}" type="slidenum">
              <a:rPr lang="en-US"/>
              <a:pPr>
                <a:defRPr/>
              </a:pPr>
              <a:t>‹#›</a:t>
            </a:fld>
            <a:endParaRPr lang="en-US"/>
          </a:p>
        </p:txBody>
      </p:sp>
    </p:spTree>
    <p:extLst>
      <p:ext uri="{BB962C8B-B14F-4D97-AF65-F5344CB8AC3E}">
        <p14:creationId xmlns:p14="http://schemas.microsoft.com/office/powerpoint/2010/main" val="1740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23AE3CD4-D2CA-4BCE-9432-87DE761F42BE}" type="datetime1">
              <a:rPr lang="en-US"/>
              <a:pPr>
                <a:defRPr/>
              </a:pPr>
              <a:t>6/10/2015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5E049E58-1544-4CB2-A99C-EC54C5756761}" type="slidenum">
              <a:rPr lang="en-US"/>
              <a:pPr>
                <a:defRPr/>
              </a:pPr>
              <a:t>‹#›</a:t>
            </a:fld>
            <a:endParaRPr lang="en-US"/>
          </a:p>
        </p:txBody>
      </p:sp>
    </p:spTree>
    <p:extLst>
      <p:ext uri="{BB962C8B-B14F-4D97-AF65-F5344CB8AC3E}">
        <p14:creationId xmlns:p14="http://schemas.microsoft.com/office/powerpoint/2010/main" val="252866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02994956-EB3F-409E-9881-5AB40FDA498D}" type="datetime1">
              <a:rPr lang="en-US"/>
              <a:pPr>
                <a:defRPr/>
              </a:pPr>
              <a:t>6/10/2015</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390F4447-5EC6-4D34-94A6-F91079B5E36F}" type="slidenum">
              <a:rPr lang="en-US"/>
              <a:pPr>
                <a:defRPr/>
              </a:pPr>
              <a:t>‹#›</a:t>
            </a:fld>
            <a:endParaRPr lang="en-US"/>
          </a:p>
        </p:txBody>
      </p:sp>
    </p:spTree>
    <p:extLst>
      <p:ext uri="{BB962C8B-B14F-4D97-AF65-F5344CB8AC3E}">
        <p14:creationId xmlns:p14="http://schemas.microsoft.com/office/powerpoint/2010/main" val="419355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1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z="1400" i="0">
                <a:latin typeface="Calibri" pitchFamily="34" charset="0"/>
                <a:cs typeface="Calibri" pitchFamily="34" charset="0"/>
              </a:defRPr>
            </a:lvl1pPr>
          </a:lstStyle>
          <a:p>
            <a:pPr>
              <a:defRPr/>
            </a:pPr>
            <a:fld id="{B56894C0-8C8C-49BC-BFB0-D92E2F6E79DF}" type="datetime1">
              <a:rPr lang="en-US" smtClean="0"/>
              <a:pPr>
                <a:defRPr/>
              </a:pPr>
              <a:t>6/10/2015</a:t>
            </a:fld>
            <a:endParaRPr lang="en-US" dirty="0"/>
          </a:p>
        </p:txBody>
      </p:sp>
      <p:sp>
        <p:nvSpPr>
          <p:cNvPr id="6" name="Footer Placeholder 4"/>
          <p:cNvSpPr>
            <a:spLocks noGrp="1"/>
          </p:cNvSpPr>
          <p:nvPr>
            <p:ph type="ftr" sz="quarter" idx="11"/>
          </p:nvPr>
        </p:nvSpPr>
        <p:spPr/>
        <p:txBody>
          <a:bodyPr/>
          <a:lstStyle>
            <a:lvl1pPr>
              <a:defRPr sz="1400">
                <a:latin typeface="Calibri" pitchFamily="34" charset="0"/>
                <a:cs typeface="Calibri" pitchFamily="34" charset="0"/>
              </a:defRPr>
            </a:lvl1pPr>
          </a:lstStyle>
          <a:p>
            <a:pPr>
              <a:defRPr/>
            </a:pPr>
            <a:r>
              <a:rPr lang="en-US" dirty="0" smtClean="0"/>
              <a:t>U.S. Environmental Protection Agency</a:t>
            </a:r>
            <a:endParaRPr lang="en-US" dirty="0"/>
          </a:p>
        </p:txBody>
      </p:sp>
      <p:sp>
        <p:nvSpPr>
          <p:cNvPr id="7" name="Slide Number Placeholder 5"/>
          <p:cNvSpPr>
            <a:spLocks noGrp="1"/>
          </p:cNvSpPr>
          <p:nvPr>
            <p:ph type="sldNum" sz="quarter" idx="12"/>
          </p:nvPr>
        </p:nvSpPr>
        <p:spPr/>
        <p:txBody>
          <a:bodyPr/>
          <a:lstStyle>
            <a:lvl1pPr>
              <a:defRPr sz="1400">
                <a:latin typeface="Calibri" pitchFamily="34" charset="0"/>
                <a:cs typeface="Calibri" pitchFamily="34" charset="0"/>
              </a:defRPr>
            </a:lvl1pPr>
          </a:lstStyle>
          <a:p>
            <a:pPr>
              <a:defRPr/>
            </a:pPr>
            <a:fld id="{D1DBE383-7CE7-469D-9093-361D6EEF1117}" type="slidenum">
              <a:rPr lang="en-US" smtClean="0"/>
              <a:pPr>
                <a:defRPr/>
              </a:pPr>
              <a:t>‹#›</a:t>
            </a:fld>
            <a:endParaRPr lang="en-US" dirty="0"/>
          </a:p>
        </p:txBody>
      </p:sp>
    </p:spTree>
    <p:extLst>
      <p:ext uri="{BB962C8B-B14F-4D97-AF65-F5344CB8AC3E}">
        <p14:creationId xmlns:p14="http://schemas.microsoft.com/office/powerpoint/2010/main" val="202302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Calibri" pitchFamily="34" charset="0"/>
                <a:cs typeface="Calibri" pitchFamily="34" charset="0"/>
              </a:defRPr>
            </a:lvl1pPr>
          </a:lstStyle>
          <a:p>
            <a:pPr>
              <a:defRPr/>
            </a:pPr>
            <a:fld id="{812541CD-AC97-41FF-833B-8381B2ED6161}" type="datetime1">
              <a:rPr lang="en-US" smtClean="0"/>
              <a:pPr>
                <a:defRPr/>
              </a:pPr>
              <a:t>6/10/2015</a:t>
            </a:fld>
            <a:endParaRPr lang="en-US" dirty="0"/>
          </a:p>
        </p:txBody>
      </p:sp>
      <p:sp>
        <p:nvSpPr>
          <p:cNvPr id="6" name="Footer Placeholder 4"/>
          <p:cNvSpPr>
            <a:spLocks noGrp="1"/>
          </p:cNvSpPr>
          <p:nvPr>
            <p:ph type="ftr" sz="quarter" idx="11"/>
          </p:nvPr>
        </p:nvSpPr>
        <p:spPr/>
        <p:txBody>
          <a:bodyPr/>
          <a:lstStyle>
            <a:lvl1pPr>
              <a:defRPr>
                <a:latin typeface="Calibri" pitchFamily="34" charset="0"/>
                <a:cs typeface="Calibri" pitchFamily="34" charset="0"/>
              </a:defRPr>
            </a:lvl1pPr>
          </a:lstStyle>
          <a:p>
            <a:pPr>
              <a:defRPr/>
            </a:pPr>
            <a:r>
              <a:rPr lang="en-US" dirty="0" smtClean="0"/>
              <a:t>U.S. Environmental Protection Agency</a:t>
            </a:r>
            <a:endParaRPr lang="en-US" dirty="0"/>
          </a:p>
        </p:txBody>
      </p:sp>
      <p:sp>
        <p:nvSpPr>
          <p:cNvPr id="7" name="Slide Number Placeholder 5"/>
          <p:cNvSpPr>
            <a:spLocks noGrp="1"/>
          </p:cNvSpPr>
          <p:nvPr>
            <p:ph type="sldNum" sz="quarter" idx="12"/>
          </p:nvPr>
        </p:nvSpPr>
        <p:spPr/>
        <p:txBody>
          <a:bodyPr/>
          <a:lstStyle>
            <a:lvl1pPr>
              <a:defRPr>
                <a:latin typeface="Calibri" pitchFamily="34" charset="0"/>
                <a:cs typeface="Calibri" pitchFamily="34" charset="0"/>
              </a:defRPr>
            </a:lvl1pPr>
          </a:lstStyle>
          <a:p>
            <a:pPr>
              <a:defRPr/>
            </a:pPr>
            <a:fld id="{2D57E2F0-18A8-440E-AE3A-E85D76FBD43E}" type="slidenum">
              <a:rPr lang="en-US" smtClean="0"/>
              <a:pPr>
                <a:defRPr/>
              </a:pPr>
              <a:t>‹#›</a:t>
            </a:fld>
            <a:endParaRPr lang="en-US" dirty="0"/>
          </a:p>
        </p:txBody>
      </p:sp>
    </p:spTree>
    <p:extLst>
      <p:ext uri="{BB962C8B-B14F-4D97-AF65-F5344CB8AC3E}">
        <p14:creationId xmlns:p14="http://schemas.microsoft.com/office/powerpoint/2010/main" val="1377756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Calibri" pitchFamily="34" charset="0"/>
                <a:cs typeface="Calibri" pitchFamily="34" charset="0"/>
              </a:defRPr>
            </a:lvl1pPr>
          </a:lstStyle>
          <a:p>
            <a:pPr>
              <a:defRPr/>
            </a:pPr>
            <a:fld id="{14ED753D-E1D7-4258-9428-A4CAD46204E7}" type="datetime1">
              <a:rPr lang="en-US" smtClean="0"/>
              <a:pPr>
                <a:defRPr/>
              </a:pPr>
              <a:t>6/10/2015</a:t>
            </a:fld>
            <a:endParaRPr lang="en-US" dirty="0"/>
          </a:p>
        </p:txBody>
      </p:sp>
      <p:sp>
        <p:nvSpPr>
          <p:cNvPr id="7" name="Footer Placeholder 5"/>
          <p:cNvSpPr>
            <a:spLocks noGrp="1"/>
          </p:cNvSpPr>
          <p:nvPr>
            <p:ph type="ftr" sz="quarter" idx="11"/>
          </p:nvPr>
        </p:nvSpPr>
        <p:spPr/>
        <p:txBody>
          <a:bodyPr/>
          <a:lstStyle>
            <a:lvl1pPr>
              <a:defRPr sz="1400">
                <a:latin typeface="Calibri" pitchFamily="34" charset="0"/>
                <a:cs typeface="Calibri" pitchFamily="34" charset="0"/>
              </a:defRPr>
            </a:lvl1pPr>
          </a:lstStyle>
          <a:p>
            <a:pPr>
              <a:defRPr/>
            </a:pPr>
            <a:r>
              <a:rPr lang="en-US" dirty="0" smtClean="0"/>
              <a:t>U.S. Environmental Protection Agency</a:t>
            </a:r>
            <a:endParaRPr lang="en-US" dirty="0"/>
          </a:p>
        </p:txBody>
      </p:sp>
      <p:sp>
        <p:nvSpPr>
          <p:cNvPr id="8" name="Slide Number Placeholder 6"/>
          <p:cNvSpPr>
            <a:spLocks noGrp="1"/>
          </p:cNvSpPr>
          <p:nvPr>
            <p:ph type="sldNum" sz="quarter" idx="12"/>
          </p:nvPr>
        </p:nvSpPr>
        <p:spPr/>
        <p:txBody>
          <a:bodyPr/>
          <a:lstStyle>
            <a:lvl1pPr>
              <a:defRPr>
                <a:latin typeface="Calibri" pitchFamily="34" charset="0"/>
                <a:cs typeface="Calibri" pitchFamily="34" charset="0"/>
              </a:defRPr>
            </a:lvl1pPr>
          </a:lstStyle>
          <a:p>
            <a:pPr>
              <a:defRPr/>
            </a:pPr>
            <a:fld id="{9BE483B3-4F6E-460F-A26A-CDCD93980778}" type="slidenum">
              <a:rPr lang="en-US" smtClean="0"/>
              <a:pPr>
                <a:defRPr/>
              </a:pPr>
              <a:t>‹#›</a:t>
            </a:fld>
            <a:endParaRPr lang="en-US" dirty="0"/>
          </a:p>
        </p:txBody>
      </p:sp>
    </p:spTree>
    <p:extLst>
      <p:ext uri="{BB962C8B-B14F-4D97-AF65-F5344CB8AC3E}">
        <p14:creationId xmlns:p14="http://schemas.microsoft.com/office/powerpoint/2010/main" val="2409898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358FA090-16CA-429D-A5D4-4D4D28F49C7A}" type="datetime1">
              <a:rPr lang="en-US"/>
              <a:pPr>
                <a:defRPr/>
              </a:pPr>
              <a:t>6/10/2015</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644CE596-B42D-42E1-95DD-F1E475FBD143}" type="slidenum">
              <a:rPr lang="en-US"/>
              <a:pPr>
                <a:defRPr/>
              </a:pPr>
              <a:t>‹#›</a:t>
            </a:fld>
            <a:endParaRPr lang="en-US"/>
          </a:p>
        </p:txBody>
      </p:sp>
    </p:spTree>
    <p:extLst>
      <p:ext uri="{BB962C8B-B14F-4D97-AF65-F5344CB8AC3E}">
        <p14:creationId xmlns:p14="http://schemas.microsoft.com/office/powerpoint/2010/main" val="3050260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A59E406-CB1F-498D-A820-3BDD637F48AE}" type="datetime1">
              <a:rPr lang="en-US"/>
              <a:pPr>
                <a:defRPr/>
              </a:pPr>
              <a:t>6/10/2015</a:t>
            </a:fld>
            <a:endParaRPr lang="en-US"/>
          </a:p>
        </p:txBody>
      </p:sp>
      <p:sp>
        <p:nvSpPr>
          <p:cNvPr id="5" name="Footer Placeholder 3"/>
          <p:cNvSpPr>
            <a:spLocks noGrp="1"/>
          </p:cNvSpPr>
          <p:nvPr>
            <p:ph type="ftr" sz="quarter" idx="11"/>
          </p:nvPr>
        </p:nvSpPr>
        <p:spPr/>
        <p:txBody>
          <a:bodyPr/>
          <a:lstStyle>
            <a:lvl1pPr>
              <a:defRPr sz="140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7E39DD9D-C75A-4209-B333-28595BE8F8BE}" type="slidenum">
              <a:rPr lang="en-US"/>
              <a:pPr>
                <a:defRPr/>
              </a:pPr>
              <a:t>‹#›</a:t>
            </a:fld>
            <a:endParaRPr lang="en-US"/>
          </a:p>
        </p:txBody>
      </p:sp>
    </p:spTree>
    <p:extLst>
      <p:ext uri="{BB962C8B-B14F-4D97-AF65-F5344CB8AC3E}">
        <p14:creationId xmlns:p14="http://schemas.microsoft.com/office/powerpoint/2010/main" val="11521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50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07E1C52-491E-4EEC-8CE0-1566B9FAB49C}" type="datetime1">
              <a:rPr lang="en-US"/>
              <a:pPr>
                <a:defRPr/>
              </a:pPr>
              <a:t>6/10/2015</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B047DE1-820F-4CC0-9B9A-F4568B283AE9}" type="slidenum">
              <a:rPr lang="en-US"/>
              <a:pPr>
                <a:defRPr/>
              </a:pPr>
              <a:t>‹#›</a:t>
            </a:fld>
            <a:endParaRPr lang="en-US"/>
          </a:p>
        </p:txBody>
      </p:sp>
    </p:spTree>
    <p:extLst>
      <p:ext uri="{BB962C8B-B14F-4D97-AF65-F5344CB8AC3E}">
        <p14:creationId xmlns:p14="http://schemas.microsoft.com/office/powerpoint/2010/main" val="50500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C3EC6A8-7116-412D-B13B-E0B3551952B3}" type="datetime1">
              <a:rPr lang="en-US"/>
              <a:pPr>
                <a:defRPr/>
              </a:pPr>
              <a:t>6/10/2015</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E294CAD8-57CA-4E31-8D4F-A1FAA216A029}" type="slidenum">
              <a:rPr lang="en-US"/>
              <a:pPr>
                <a:defRPr/>
              </a:pPr>
              <a:t>‹#›</a:t>
            </a:fld>
            <a:endParaRPr lang="en-US"/>
          </a:p>
        </p:txBody>
      </p:sp>
    </p:spTree>
    <p:extLst>
      <p:ext uri="{BB962C8B-B14F-4D97-AF65-F5344CB8AC3E}">
        <p14:creationId xmlns:p14="http://schemas.microsoft.com/office/powerpoint/2010/main" val="22613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2000" y="16002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4AF99B4F-7147-4081-B27F-4B78A5B9302B}" type="datetime1">
              <a:rPr lang="en-US"/>
              <a:pPr>
                <a:defRPr/>
              </a:pPr>
              <a:t>6/10/2015</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C97AF6F-37A5-4863-8BDA-42C220D7E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6/69/Aerial_view_of_barges_and_warehouses_on_Duwamish_Waterway.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lear.thomsonreuters.com/" TargetMode="External"/><Relationship Id="rId2" Type="http://schemas.openxmlformats.org/officeDocument/2006/relationships/hyperlink" Target="http://www2.epa.gov/enforcement/report-prp-search-manual-2009-edition-2011-addendum" TargetMode="External"/><Relationship Id="rId1" Type="http://schemas.openxmlformats.org/officeDocument/2006/relationships/slideLayout" Target="../slideLayouts/slideLayout2.xml"/><Relationship Id="rId6" Type="http://schemas.openxmlformats.org/officeDocument/2006/relationships/hyperlink" Target="http://edrnet.com/prods/sanborn-maps/" TargetMode="External"/><Relationship Id="rId5" Type="http://schemas.openxmlformats.org/officeDocument/2006/relationships/hyperlink" Target="http://www.epa.gov/enviro/" TargetMode="External"/><Relationship Id="rId4" Type="http://schemas.openxmlformats.org/officeDocument/2006/relationships/hyperlink" Target="http://echo.ep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historical-photos.com/" TargetMode="External"/><Relationship Id="rId7" Type="http://schemas.openxmlformats.org/officeDocument/2006/relationships/hyperlink" Target="https://www.pacer.gov/" TargetMode="External"/><Relationship Id="rId2" Type="http://schemas.openxmlformats.org/officeDocument/2006/relationships/hyperlink" Target="http://intranet.epa.gov/recordslindex.htm" TargetMode="External"/><Relationship Id="rId1" Type="http://schemas.openxmlformats.org/officeDocument/2006/relationships/slideLayout" Target="../slideLayouts/slideLayout2.xml"/><Relationship Id="rId6" Type="http://schemas.openxmlformats.org/officeDocument/2006/relationships/hyperlink" Target="http://www.seattlehistory.org/" TargetMode="External"/><Relationship Id="rId5" Type="http://schemas.openxmlformats.org/officeDocument/2006/relationships/hyperlink" Target="https://www.moodys.com/Pages/atc002.aspx" TargetMode="External"/><Relationship Id="rId4" Type="http://schemas.openxmlformats.org/officeDocument/2006/relationships/hyperlink" Target="http://www.lexisnexis.com/en-us/home.pag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lib.uidaho.edu/special-collections" TargetMode="External"/><Relationship Id="rId2" Type="http://schemas.openxmlformats.org/officeDocument/2006/relationships/hyperlink" Target="http://www.epa.gov/enviro/facts/rcrainfo/search.html" TargetMode="External"/><Relationship Id="rId1" Type="http://schemas.openxmlformats.org/officeDocument/2006/relationships/slideLayout" Target="../slideLayouts/slideLayout2.xml"/><Relationship Id="rId4" Type="http://schemas.openxmlformats.org/officeDocument/2006/relationships/hyperlink" Target="http://www.sec.gov/edgar.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676400"/>
            <a:ext cx="4876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86" y="2209800"/>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Gathering Information</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0886" y="3581400"/>
            <a:ext cx="9144000" cy="1692771"/>
          </a:xfrm>
          <a:prstGeom prst="rect">
            <a:avLst/>
          </a:prstGeom>
          <a:noFill/>
        </p:spPr>
        <p:txBody>
          <a:bodyPr wrap="square" rtlCol="0">
            <a:spAutoFit/>
          </a:bodyPr>
          <a:lstStyle/>
          <a:p>
            <a:pPr algn="ctr">
              <a:spcAft>
                <a:spcPts val="1200"/>
              </a:spcAft>
            </a:pPr>
            <a:r>
              <a:rPr lang="en-US" sz="2800" cap="small" dirty="0" smtClean="0">
                <a:solidFill>
                  <a:srgbClr val="006600"/>
                </a:solidFill>
                <a:latin typeface="Calibri" pitchFamily="34" charset="0"/>
                <a:cs typeface="Calibri" pitchFamily="34" charset="0"/>
              </a:rPr>
              <a:t>Session 3</a:t>
            </a:r>
          </a:p>
          <a:p>
            <a:pPr algn="ctr">
              <a:spcAft>
                <a:spcPts val="1200"/>
              </a:spcAft>
            </a:pPr>
            <a:r>
              <a:rPr lang="en-US" sz="2800" cap="small" dirty="0" smtClean="0">
                <a:solidFill>
                  <a:srgbClr val="006600"/>
                </a:solidFill>
                <a:latin typeface="Calibri" pitchFamily="34" charset="0"/>
                <a:cs typeface="Calibri" pitchFamily="34" charset="0"/>
              </a:rPr>
              <a:t>Cindy Brown</a:t>
            </a:r>
          </a:p>
          <a:p>
            <a:pPr algn="ctr"/>
            <a:r>
              <a:rPr lang="en-US" sz="2800" cap="small" dirty="0" smtClean="0">
                <a:solidFill>
                  <a:srgbClr val="006600"/>
                </a:solidFill>
                <a:latin typeface="Calibri" pitchFamily="34" charset="0"/>
                <a:cs typeface="Calibri" pitchFamily="34" charset="0"/>
              </a:rPr>
              <a:t>U.S. EPA Region </a:t>
            </a:r>
            <a:r>
              <a:rPr lang="en-US" sz="2800" cap="small" dirty="0">
                <a:solidFill>
                  <a:srgbClr val="006600"/>
                </a:solidFill>
                <a:latin typeface="Calibri" pitchFamily="34" charset="0"/>
                <a:cs typeface="Calibri" pitchFamily="34" charset="0"/>
              </a:rPr>
              <a:t>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18" t="8205" r="3637" b="12097"/>
          <a:stretch/>
        </p:blipFill>
        <p:spPr>
          <a:xfrm>
            <a:off x="401893" y="914400"/>
            <a:ext cx="8340213" cy="5453216"/>
          </a:xfrm>
        </p:spPr>
      </p:pic>
      <p:sp>
        <p:nvSpPr>
          <p:cNvPr id="4" name="Title 1"/>
          <p:cNvSpPr>
            <a:spLocks noGrp="1"/>
          </p:cNvSpPr>
          <p:nvPr>
            <p:ph type="title"/>
          </p:nvPr>
        </p:nvSpPr>
        <p:spPr>
          <a:xfrm>
            <a:off x="762000" y="152400"/>
            <a:ext cx="7620000" cy="685800"/>
          </a:xfrm>
        </p:spPr>
        <p:txBody>
          <a:bodyPr/>
          <a:lstStyle/>
          <a:p>
            <a:r>
              <a:rPr lang="en-US" b="1" cap="small" dirty="0" smtClean="0">
                <a:solidFill>
                  <a:srgbClr val="006600"/>
                </a:solidFill>
                <a:latin typeface="Calibri" pitchFamily="34" charset="0"/>
                <a:cs typeface="Calibri" pitchFamily="34" charset="0"/>
              </a:rPr>
              <a:t>TRACS – State of Texas</a:t>
            </a:r>
            <a:endParaRPr lang="en-US" dirty="0"/>
          </a:p>
        </p:txBody>
      </p:sp>
    </p:spTree>
    <p:extLst>
      <p:ext uri="{BB962C8B-B14F-4D97-AF65-F5344CB8AC3E}">
        <p14:creationId xmlns:p14="http://schemas.microsoft.com/office/powerpoint/2010/main" val="5485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990600" y="5334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Local, State, and Other Federal </a:t>
            </a:r>
            <a:r>
              <a:rPr lang="en-US" b="1" cap="small" dirty="0" smtClean="0">
                <a:solidFill>
                  <a:srgbClr val="006600"/>
                </a:solidFill>
                <a:latin typeface="Calibri" pitchFamily="34" charset="0"/>
                <a:cs typeface="Calibri" pitchFamily="34" charset="0"/>
              </a:rPr>
              <a:t>Agencies as Sources</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3" name="Content Placeholder 2"/>
          <p:cNvSpPr>
            <a:spLocks noGrp="1"/>
          </p:cNvSpPr>
          <p:nvPr>
            <p:ph idx="1"/>
          </p:nvPr>
        </p:nvSpPr>
        <p:spPr>
          <a:xfrm>
            <a:off x="457200" y="1981200"/>
            <a:ext cx="8229600" cy="3810000"/>
          </a:xfrm>
        </p:spPr>
        <p:txBody>
          <a:bodyPr>
            <a:normAutofit/>
          </a:bodyPr>
          <a:lstStyle/>
          <a:p>
            <a:pPr>
              <a:buFont typeface="Arial" panose="020B0604020202020204" pitchFamily="34" charset="0"/>
              <a:buChar char="•"/>
            </a:pPr>
            <a:r>
              <a:rPr lang="en-US" sz="2400" dirty="0" smtClean="0">
                <a:latin typeface="Calibri" pitchFamily="34" charset="0"/>
                <a:cs typeface="Calibri" pitchFamily="34" charset="0"/>
              </a:rPr>
              <a:t>State enforcement actions, sister federal agency actions, health and fire department reports, local air and water authorities</a:t>
            </a:r>
          </a:p>
          <a:p>
            <a:pPr lvl="1">
              <a:buFont typeface="Arial" pitchFamily="34" charset="0"/>
              <a:buChar char="•"/>
            </a:pPr>
            <a:r>
              <a:rPr lang="en-US" dirty="0" smtClean="0">
                <a:latin typeface="Calibri" pitchFamily="34" charset="0"/>
                <a:cs typeface="Calibri" pitchFamily="34" charset="0"/>
              </a:rPr>
              <a:t>Environmental investigations and/or permits</a:t>
            </a:r>
          </a:p>
          <a:p>
            <a:pPr lvl="1">
              <a:buFont typeface="Arial" pitchFamily="34" charset="0"/>
              <a:buChar char="•"/>
            </a:pPr>
            <a:r>
              <a:rPr lang="en-US" dirty="0" smtClean="0">
                <a:latin typeface="Calibri" pitchFamily="34" charset="0"/>
                <a:cs typeface="Calibri" pitchFamily="34" charset="0"/>
              </a:rPr>
              <a:t>Notices of Violation</a:t>
            </a:r>
          </a:p>
          <a:p>
            <a:pPr lvl="1">
              <a:buFont typeface="Arial" pitchFamily="34" charset="0"/>
              <a:buChar char="•"/>
            </a:pPr>
            <a:r>
              <a:rPr lang="en-US" dirty="0" smtClean="0">
                <a:latin typeface="Calibri" pitchFamily="34" charset="0"/>
                <a:cs typeface="Calibri" pitchFamily="34" charset="0"/>
              </a:rPr>
              <a:t>Complaints</a:t>
            </a:r>
            <a:endParaRPr lang="en-US" sz="2400" dirty="0">
              <a:latin typeface="Calibri" pitchFamily="34" charset="0"/>
              <a:cs typeface="Calibri" pitchFamily="34" charset="0"/>
            </a:endParaRPr>
          </a:p>
          <a:p>
            <a:pPr>
              <a:spcBef>
                <a:spcPts val="1600"/>
              </a:spcBef>
              <a:buFont typeface="Arial" pitchFamily="34" charset="0"/>
              <a:buChar char="•"/>
            </a:pPr>
            <a:r>
              <a:rPr lang="en-US" sz="2400" dirty="0" smtClean="0">
                <a:latin typeface="Calibri" pitchFamily="34" charset="0"/>
                <a:cs typeface="Calibri" pitchFamily="34" charset="0"/>
              </a:rPr>
              <a:t>Identify </a:t>
            </a:r>
            <a:r>
              <a:rPr lang="en-US" sz="2400" dirty="0">
                <a:latin typeface="Calibri" pitchFamily="34" charset="0"/>
                <a:cs typeface="Calibri" pitchFamily="34" charset="0"/>
              </a:rPr>
              <a:t>a pattern of non-compliance and hazardous </a:t>
            </a:r>
            <a:r>
              <a:rPr lang="en-US" sz="2400" dirty="0" smtClean="0">
                <a:latin typeface="Calibri" pitchFamily="34" charset="0"/>
                <a:cs typeface="Calibri" pitchFamily="34" charset="0"/>
              </a:rPr>
              <a:t>practices</a:t>
            </a:r>
          </a:p>
          <a:p>
            <a:pPr>
              <a:spcBef>
                <a:spcPts val="1200"/>
              </a:spcBef>
              <a:buFont typeface="Arial" pitchFamily="34" charset="0"/>
              <a:buChar char="•"/>
            </a:pPr>
            <a:r>
              <a:rPr lang="en-US" sz="2400" dirty="0" smtClean="0">
                <a:latin typeface="Calibri" pitchFamily="34" charset="0"/>
                <a:cs typeface="Calibri" pitchFamily="34" charset="0"/>
              </a:rPr>
              <a:t>Helps build complete picture of environmental problems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34831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685800"/>
          </a:xfrm>
        </p:spPr>
        <p:txBody>
          <a:bodyPr/>
          <a:lstStyle/>
          <a:p>
            <a:r>
              <a:rPr lang="en-US" b="1" cap="small" dirty="0" smtClean="0">
                <a:solidFill>
                  <a:srgbClr val="006600"/>
                </a:solidFill>
                <a:latin typeface="Calibri" pitchFamily="34" charset="0"/>
                <a:cs typeface="Calibri" pitchFamily="34" charset="0"/>
              </a:rPr>
              <a:t>Invoices</a:t>
            </a:r>
            <a:endParaRPr lang="en-US" dirty="0"/>
          </a:p>
        </p:txBody>
      </p:sp>
      <p:graphicFrame>
        <p:nvGraphicFramePr>
          <p:cNvPr id="1026" name="Object 2"/>
          <p:cNvGraphicFramePr>
            <a:graphicFrameLocks noGrp="1" noChangeAspect="1"/>
          </p:cNvGraphicFramePr>
          <p:nvPr>
            <p:ph idx="1"/>
            <p:extLst>
              <p:ext uri="{D42A27DB-BD31-4B8C-83A1-F6EECF244321}">
                <p14:modId xmlns:p14="http://schemas.microsoft.com/office/powerpoint/2010/main" val="4218832329"/>
              </p:ext>
            </p:extLst>
          </p:nvPr>
        </p:nvGraphicFramePr>
        <p:xfrm>
          <a:off x="1981200" y="838200"/>
          <a:ext cx="5181600" cy="5257800"/>
        </p:xfrm>
        <a:graphic>
          <a:graphicData uri="http://schemas.openxmlformats.org/presentationml/2006/ole">
            <mc:AlternateContent xmlns:mc="http://schemas.openxmlformats.org/markup-compatibility/2006">
              <mc:Choice xmlns:v="urn:schemas-microsoft-com:vml" Requires="v">
                <p:oleObj spid="_x0000_s1152" name="Acrobat Document" r:id="rId4" imgW="5571000" imgH="7119000" progId="AcroExch.Document.7">
                  <p:embed/>
                </p:oleObj>
              </mc:Choice>
              <mc:Fallback>
                <p:oleObj name="Acrobat Document" r:id="rId4" imgW="5571000" imgH="7119000"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8200"/>
                        <a:ext cx="5181600" cy="525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990600"/>
          </a:xfrm>
        </p:spPr>
        <p:txBody>
          <a:bodyPr/>
          <a:lstStyle/>
          <a:p>
            <a:r>
              <a:rPr lang="en-US" b="1" cap="small" dirty="0" smtClean="0">
                <a:solidFill>
                  <a:srgbClr val="006600"/>
                </a:solidFill>
                <a:latin typeface="Calibri" pitchFamily="34" charset="0"/>
                <a:cs typeface="Calibri" pitchFamily="34" charset="0"/>
              </a:rPr>
              <a:t>Hazardous Waste Manifests</a:t>
            </a:r>
            <a:endParaRPr lang="en-US" dirty="0"/>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3372941237"/>
              </p:ext>
            </p:extLst>
          </p:nvPr>
        </p:nvGraphicFramePr>
        <p:xfrm>
          <a:off x="1790700" y="1066800"/>
          <a:ext cx="5562600" cy="5105400"/>
        </p:xfrm>
        <a:graphic>
          <a:graphicData uri="http://schemas.openxmlformats.org/presentationml/2006/ole">
            <mc:AlternateContent xmlns:mc="http://schemas.openxmlformats.org/markup-compatibility/2006">
              <mc:Choice xmlns:v="urn:schemas-microsoft-com:vml" Requires="v">
                <p:oleObj spid="_x0000_s2177" name="Acrobat Document" r:id="rId4" imgW="5841000" imgH="7317000" progId="AcroExch.Document.7">
                  <p:embed/>
                </p:oleObj>
              </mc:Choice>
              <mc:Fallback>
                <p:oleObj name="Acrobat Document" r:id="rId4" imgW="5841000" imgH="7317000"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066800"/>
                        <a:ext cx="5562600" cy="510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609600"/>
          </a:xfrm>
        </p:spPr>
        <p:txBody>
          <a:bodyPr/>
          <a:lstStyle/>
          <a:p>
            <a:pPr eaLnBrk="1" fontAlgn="auto" hangingPunct="1">
              <a:spcBef>
                <a:spcPts val="0"/>
              </a:spcBef>
              <a:spcAft>
                <a:spcPts val="0"/>
              </a:spcAft>
              <a:defRPr/>
            </a:pPr>
            <a:r>
              <a:rPr lang="en-US" b="1" cap="small" dirty="0">
                <a:solidFill>
                  <a:srgbClr val="006600"/>
                </a:solidFill>
                <a:latin typeface="Calibri" pitchFamily="34" charset="0"/>
                <a:cs typeface="Calibri" pitchFamily="34" charset="0"/>
              </a:rPr>
              <a:t>County Records</a:t>
            </a:r>
          </a:p>
        </p:txBody>
      </p:sp>
      <p:sp>
        <p:nvSpPr>
          <p:cNvPr id="3" name="Content Placeholder 2"/>
          <p:cNvSpPr>
            <a:spLocks noGrp="1"/>
          </p:cNvSpPr>
          <p:nvPr>
            <p:ph idx="1"/>
          </p:nvPr>
        </p:nvSpPr>
        <p:spPr>
          <a:xfrm>
            <a:off x="685800" y="1295400"/>
            <a:ext cx="7772400" cy="4419600"/>
          </a:xfrm>
        </p:spPr>
        <p:txBody>
          <a:bodyPr/>
          <a:lstStyle/>
          <a:p>
            <a:pPr>
              <a:buFont typeface="Arial" panose="020B0604020202020204" pitchFamily="34" charset="0"/>
              <a:buChar char="•"/>
            </a:pPr>
            <a:r>
              <a:rPr lang="en-US" b="1" dirty="0" smtClean="0">
                <a:latin typeface="Calibri" panose="020F0502020204030204" pitchFamily="34" charset="0"/>
              </a:rPr>
              <a:t>County Clerk’s Office</a:t>
            </a:r>
            <a:r>
              <a:rPr lang="en-US" dirty="0" smtClean="0">
                <a:latin typeface="Calibri" panose="020F0502020204030204" pitchFamily="34" charset="0"/>
              </a:rPr>
              <a:t>:</a:t>
            </a:r>
          </a:p>
          <a:p>
            <a:pPr marL="798513" indent="-400050">
              <a:buFont typeface="Wingdings" panose="05000000000000000000" pitchFamily="2" charset="2"/>
              <a:buChar char="§"/>
            </a:pPr>
            <a:r>
              <a:rPr lang="en-US" dirty="0">
                <a:latin typeface="Calibri" panose="020F0502020204030204" pitchFamily="34" charset="0"/>
              </a:rPr>
              <a:t>D</a:t>
            </a:r>
            <a:r>
              <a:rPr lang="en-US" dirty="0" smtClean="0">
                <a:latin typeface="Calibri" panose="020F0502020204030204" pitchFamily="34" charset="0"/>
              </a:rPr>
              <a:t>eeds</a:t>
            </a:r>
          </a:p>
          <a:p>
            <a:pPr marL="798513" indent="-400050">
              <a:buFont typeface="Wingdings" panose="05000000000000000000" pitchFamily="2" charset="2"/>
              <a:buChar char="§"/>
            </a:pPr>
            <a:r>
              <a:rPr lang="en-US" dirty="0" smtClean="0">
                <a:latin typeface="Calibri" panose="020F0502020204030204" pitchFamily="34" charset="0"/>
              </a:rPr>
              <a:t>Mineral Rights</a:t>
            </a:r>
          </a:p>
          <a:p>
            <a:pPr marL="798513" indent="-400050">
              <a:buFont typeface="Wingdings" panose="05000000000000000000" pitchFamily="2" charset="2"/>
              <a:buChar char="§"/>
            </a:pPr>
            <a:r>
              <a:rPr lang="en-US" dirty="0" smtClean="0">
                <a:latin typeface="Calibri" panose="020F0502020204030204" pitchFamily="34" charset="0"/>
              </a:rPr>
              <a:t>Outstanding liens and mortgages </a:t>
            </a:r>
            <a:endParaRPr lang="en-US" b="1" dirty="0">
              <a:latin typeface="Calibri" panose="020F0502020204030204" pitchFamily="34" charset="0"/>
            </a:endParaRPr>
          </a:p>
          <a:p>
            <a:pPr>
              <a:spcBef>
                <a:spcPts val="2400"/>
              </a:spcBef>
              <a:buFont typeface="Arial" panose="020B0604020202020204" pitchFamily="34" charset="0"/>
              <a:buChar char="•"/>
            </a:pPr>
            <a:r>
              <a:rPr lang="en-US" b="1" dirty="0" smtClean="0">
                <a:latin typeface="Calibri" panose="020F0502020204030204" pitchFamily="34" charset="0"/>
              </a:rPr>
              <a:t>County Assessor’s Office: </a:t>
            </a:r>
          </a:p>
          <a:p>
            <a:pPr marL="798513" indent="-400050">
              <a:spcBef>
                <a:spcPts val="700"/>
              </a:spcBef>
              <a:buFont typeface="Wingdings" panose="05000000000000000000" pitchFamily="2" charset="2"/>
              <a:buChar char="§"/>
            </a:pPr>
            <a:r>
              <a:rPr lang="en-US" dirty="0" smtClean="0">
                <a:latin typeface="Calibri" panose="020F0502020204030204" pitchFamily="34" charset="0"/>
              </a:rPr>
              <a:t>Real estate </a:t>
            </a:r>
            <a:r>
              <a:rPr lang="en-US" dirty="0">
                <a:latin typeface="Calibri" panose="020F0502020204030204" pitchFamily="34" charset="0"/>
              </a:rPr>
              <a:t>t</a:t>
            </a:r>
            <a:r>
              <a:rPr lang="en-US" dirty="0" smtClean="0">
                <a:latin typeface="Calibri" panose="020F0502020204030204" pitchFamily="34" charset="0"/>
              </a:rPr>
              <a:t>ax amounts paid and unpaid</a:t>
            </a:r>
          </a:p>
          <a:p>
            <a:pPr marL="798513" indent="-400050">
              <a:buFont typeface="Wingdings" panose="05000000000000000000" pitchFamily="2" charset="2"/>
              <a:buChar char="§"/>
            </a:pPr>
            <a:r>
              <a:rPr lang="en-US" dirty="0" smtClean="0">
                <a:latin typeface="Calibri" panose="020F0502020204030204" pitchFamily="34" charset="0"/>
              </a:rPr>
              <a:t>Identify abutting property owners</a:t>
            </a:r>
          </a:p>
          <a:p>
            <a:pPr marL="798513" indent="-400050">
              <a:buFont typeface="Wingdings" panose="05000000000000000000" pitchFamily="2" charset="2"/>
              <a:buChar char="§"/>
            </a:pPr>
            <a:r>
              <a:rPr lang="en-US" dirty="0" smtClean="0">
                <a:latin typeface="Calibri" panose="020F0502020204030204" pitchFamily="34" charset="0"/>
              </a:rPr>
              <a:t>Provide parcel maps, plat maps</a:t>
            </a:r>
          </a:p>
        </p:txBody>
      </p:sp>
    </p:spTree>
    <p:extLst>
      <p:ext uri="{BB962C8B-B14F-4D97-AF65-F5344CB8AC3E}">
        <p14:creationId xmlns:p14="http://schemas.microsoft.com/office/powerpoint/2010/main" val="130652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smtClean="0">
                <a:solidFill>
                  <a:srgbClr val="006600"/>
                </a:solidFill>
                <a:latin typeface="Calibri" pitchFamily="34" charset="0"/>
                <a:cs typeface="Calibri" pitchFamily="34" charset="0"/>
              </a:rPr>
              <a:t>Corporate Information</a:t>
            </a:r>
            <a:endParaRPr kumimoji="0" lang="en-US" b="1"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6" name="Content Placeholder 2"/>
          <p:cNvSpPr>
            <a:spLocks noGrp="1"/>
          </p:cNvSpPr>
          <p:nvPr>
            <p:ph idx="1"/>
          </p:nvPr>
        </p:nvSpPr>
        <p:spPr>
          <a:xfrm>
            <a:off x="457200" y="1639206"/>
            <a:ext cx="8229600" cy="3124200"/>
          </a:xfrm>
        </p:spPr>
        <p:txBody>
          <a:bodyPr>
            <a:normAutofit/>
          </a:bodyPr>
          <a:lstStyle/>
          <a:p>
            <a:pPr lvl="1">
              <a:spcAft>
                <a:spcPts val="1200"/>
              </a:spcAft>
              <a:buFont typeface="Arial" pitchFamily="34" charset="0"/>
              <a:buChar char="•"/>
              <a:tabLst>
                <a:tab pos="347663" algn="l"/>
              </a:tabLst>
            </a:pPr>
            <a:r>
              <a:rPr lang="en-US" dirty="0" smtClean="0">
                <a:latin typeface="Calibri" pitchFamily="34" charset="0"/>
                <a:cs typeface="Calibri" pitchFamily="34" charset="0"/>
              </a:rPr>
              <a:t>Sources </a:t>
            </a:r>
            <a:r>
              <a:rPr lang="en-US" dirty="0">
                <a:latin typeface="Calibri" pitchFamily="34" charset="0"/>
                <a:cs typeface="Calibri" pitchFamily="34" charset="0"/>
              </a:rPr>
              <a:t>include the Secretary of State, Department of Revenue, and similar state </a:t>
            </a:r>
            <a:r>
              <a:rPr lang="en-US" dirty="0" smtClean="0">
                <a:latin typeface="Calibri" pitchFamily="34" charset="0"/>
                <a:cs typeface="Calibri" pitchFamily="34" charset="0"/>
              </a:rPr>
              <a:t>agencies</a:t>
            </a:r>
          </a:p>
          <a:p>
            <a:pPr lvl="1">
              <a:spcAft>
                <a:spcPts val="1200"/>
              </a:spcAft>
              <a:buFont typeface="Arial" pitchFamily="34" charset="0"/>
              <a:buChar char="•"/>
              <a:tabLst>
                <a:tab pos="347663" algn="l"/>
              </a:tabLst>
            </a:pPr>
            <a:r>
              <a:rPr lang="en-US" dirty="0" smtClean="0">
                <a:latin typeface="Calibri" pitchFamily="34" charset="0"/>
                <a:cs typeface="Calibri" pitchFamily="34" charset="0"/>
              </a:rPr>
              <a:t>Available Information may </a:t>
            </a:r>
            <a:r>
              <a:rPr lang="en-US" dirty="0">
                <a:latin typeface="Calibri" pitchFamily="34" charset="0"/>
                <a:cs typeface="Calibri" pitchFamily="34" charset="0"/>
              </a:rPr>
              <a:t>include corporate officers, </a:t>
            </a:r>
            <a:r>
              <a:rPr lang="en-US" dirty="0" smtClean="0">
                <a:latin typeface="Calibri" pitchFamily="34" charset="0"/>
                <a:cs typeface="Calibri" pitchFamily="34" charset="0"/>
              </a:rPr>
              <a:t>percentages </a:t>
            </a:r>
            <a:r>
              <a:rPr lang="en-US" dirty="0">
                <a:latin typeface="Calibri" pitchFamily="34" charset="0"/>
                <a:cs typeface="Calibri" pitchFamily="34" charset="0"/>
              </a:rPr>
              <a:t>of ownership, registered </a:t>
            </a:r>
            <a:r>
              <a:rPr lang="en-US" dirty="0" smtClean="0">
                <a:latin typeface="Calibri" pitchFamily="34" charset="0"/>
                <a:cs typeface="Calibri" pitchFamily="34" charset="0"/>
              </a:rPr>
              <a:t>agents, </a:t>
            </a:r>
            <a:r>
              <a:rPr lang="en-US" dirty="0">
                <a:latin typeface="Calibri" pitchFamily="34" charset="0"/>
                <a:cs typeface="Calibri" pitchFamily="34" charset="0"/>
              </a:rPr>
              <a:t>former names, </a:t>
            </a:r>
            <a:r>
              <a:rPr lang="en-US" dirty="0" smtClean="0">
                <a:latin typeface="Calibri" pitchFamily="34" charset="0"/>
                <a:cs typeface="Calibri" pitchFamily="34" charset="0"/>
              </a:rPr>
              <a:t>etc.</a:t>
            </a:r>
          </a:p>
          <a:p>
            <a:pPr lvl="1">
              <a:spcAft>
                <a:spcPts val="1200"/>
              </a:spcAft>
              <a:buFont typeface="Arial" pitchFamily="34" charset="0"/>
              <a:buChar char="•"/>
              <a:tabLst>
                <a:tab pos="347663" algn="l"/>
              </a:tabLst>
            </a:pPr>
            <a:r>
              <a:rPr lang="en-US" dirty="0" smtClean="0">
                <a:latin typeface="Calibri" pitchFamily="34" charset="0"/>
                <a:cs typeface="Calibri" pitchFamily="34" charset="0"/>
              </a:rPr>
              <a:t>Company websites</a:t>
            </a:r>
            <a:endParaRPr lang="en-US" dirty="0">
              <a:latin typeface="Calibri" pitchFamily="34" charset="0"/>
              <a:cs typeface="Calibri" pitchFamily="34" charset="0"/>
            </a:endParaRPr>
          </a:p>
          <a:p>
            <a:endParaRPr lang="en-US"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811813"/>
            <a:ext cx="2896646" cy="19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93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10589"/>
            <a:ext cx="8229600" cy="1143000"/>
          </a:xfrm>
        </p:spPr>
        <p:txBody>
          <a:bodyPr>
            <a:normAutofit/>
          </a:bodyPr>
          <a:lstStyle/>
          <a:p>
            <a:r>
              <a:rPr lang="en-US" b="1" cap="small" dirty="0">
                <a:solidFill>
                  <a:srgbClr val="006600"/>
                </a:solidFill>
                <a:latin typeface="Calibri" pitchFamily="34" charset="0"/>
                <a:cs typeface="Calibri" pitchFamily="34" charset="0"/>
              </a:rPr>
              <a:t>Historical Resources</a:t>
            </a:r>
            <a:endParaRPr lang="en-US" b="1" i="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762000" y="1295400"/>
            <a:ext cx="7162800" cy="4953000"/>
          </a:xfrm>
        </p:spPr>
        <p:txBody>
          <a:bodyPr>
            <a:normAutofit fontScale="62500" lnSpcReduction="20000"/>
          </a:bodyPr>
          <a:lstStyle/>
          <a:p>
            <a:endParaRPr lang="en-US" sz="600" dirty="0" smtClean="0"/>
          </a:p>
          <a:p>
            <a:pPr>
              <a:buFont typeface="Arial" pitchFamily="34" charset="0"/>
              <a:buChar char="•"/>
            </a:pPr>
            <a:r>
              <a:rPr lang="en-US" sz="3200" dirty="0">
                <a:latin typeface="Calibri" pitchFamily="34" charset="0"/>
                <a:cs typeface="Calibri" pitchFamily="34" charset="0"/>
              </a:rPr>
              <a:t>Polk </a:t>
            </a:r>
            <a:r>
              <a:rPr lang="en-US" sz="3200" dirty="0" smtClean="0">
                <a:latin typeface="Calibri" pitchFamily="34" charset="0"/>
                <a:cs typeface="Calibri" pitchFamily="34" charset="0"/>
              </a:rPr>
              <a:t>Directories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Sanborn </a:t>
            </a:r>
            <a:r>
              <a:rPr lang="en-US" sz="3200" dirty="0" smtClean="0">
                <a:latin typeface="Calibri" pitchFamily="34" charset="0"/>
                <a:cs typeface="Calibri" pitchFamily="34" charset="0"/>
              </a:rPr>
              <a:t>Maps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Special collections at universities and </a:t>
            </a:r>
            <a:r>
              <a:rPr lang="en-US" sz="3200" dirty="0" smtClean="0">
                <a:latin typeface="Calibri" pitchFamily="34" charset="0"/>
                <a:cs typeface="Calibri" pitchFamily="34" charset="0"/>
              </a:rPr>
              <a:t>colleges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Books on subject (use EPA’s library for inter-library loans</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Technical manuals (e.g., Army </a:t>
            </a:r>
            <a:r>
              <a:rPr lang="en-US" sz="3200" dirty="0" smtClean="0">
                <a:latin typeface="Calibri" pitchFamily="34" charset="0"/>
                <a:cs typeface="Calibri" pitchFamily="34" charset="0"/>
              </a:rPr>
              <a:t>manuals </a:t>
            </a:r>
            <a:r>
              <a:rPr lang="en-US" sz="3200" dirty="0">
                <a:latin typeface="Calibri" pitchFamily="34" charset="0"/>
                <a:cs typeface="Calibri" pitchFamily="34" charset="0"/>
              </a:rPr>
              <a:t>on NIKE missiles</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Eckhart survey of chemical </a:t>
            </a:r>
            <a:r>
              <a:rPr lang="en-US" sz="3200" dirty="0" smtClean="0">
                <a:latin typeface="Calibri" pitchFamily="34" charset="0"/>
                <a:cs typeface="Calibri" pitchFamily="34" charset="0"/>
              </a:rPr>
              <a:t>industry</a:t>
            </a:r>
            <a:endParaRPr lang="en-US" sz="3200" dirty="0">
              <a:latin typeface="Calibri" pitchFamily="34" charset="0"/>
              <a:cs typeface="Calibri" pitchFamily="34" charset="0"/>
            </a:endParaRPr>
          </a:p>
          <a:p>
            <a:pPr marL="0" indent="0">
              <a:buNone/>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Historical </a:t>
            </a:r>
            <a:r>
              <a:rPr lang="en-US" sz="3200" dirty="0" smtClean="0">
                <a:latin typeface="Calibri" pitchFamily="34" charset="0"/>
                <a:cs typeface="Calibri" pitchFamily="34" charset="0"/>
              </a:rPr>
              <a:t>societies</a:t>
            </a:r>
          </a:p>
          <a:p>
            <a:pPr>
              <a:buFont typeface="Arial" pitchFamily="34" charset="0"/>
              <a:buChar char="•"/>
            </a:pPr>
            <a:endParaRPr lang="en-US" sz="3200" dirty="0" smtClean="0">
              <a:latin typeface="Calibri" pitchFamily="34" charset="0"/>
              <a:cs typeface="Calibri" pitchFamily="34" charset="0"/>
            </a:endParaRPr>
          </a:p>
          <a:p>
            <a:pPr>
              <a:buFont typeface="Arial" pitchFamily="34" charset="0"/>
              <a:buChar char="•"/>
            </a:pPr>
            <a:r>
              <a:rPr lang="en-US" sz="3200" dirty="0" smtClean="0">
                <a:latin typeface="Calibri" pitchFamily="34" charset="0"/>
                <a:cs typeface="Calibri" pitchFamily="34" charset="0"/>
              </a:rPr>
              <a:t>State manufacturing </a:t>
            </a:r>
            <a:r>
              <a:rPr lang="en-US" sz="3200" dirty="0">
                <a:latin typeface="Calibri" pitchFamily="34" charset="0"/>
                <a:cs typeface="Calibri" pitchFamily="34" charset="0"/>
              </a:rPr>
              <a:t>r</a:t>
            </a:r>
            <a:r>
              <a:rPr lang="en-US" sz="3200" dirty="0" smtClean="0">
                <a:latin typeface="Calibri" pitchFamily="34" charset="0"/>
                <a:cs typeface="Calibri" pitchFamily="34" charset="0"/>
              </a:rPr>
              <a:t>egister</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366308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81000"/>
            <a:ext cx="4114800" cy="990600"/>
          </a:xfrm>
        </p:spPr>
        <p:txBody>
          <a:bodyPr/>
          <a:lstStyle/>
          <a:p>
            <a:r>
              <a:rPr lang="en-US" b="1" cap="small" dirty="0" smtClean="0">
                <a:solidFill>
                  <a:srgbClr val="006600"/>
                </a:solidFill>
                <a:latin typeface="Calibri" pitchFamily="34" charset="0"/>
                <a:cs typeface="Calibri" pitchFamily="34" charset="0"/>
              </a:rPr>
              <a:t>Polk Directories</a:t>
            </a:r>
            <a:endParaRPr lang="en-US" b="1" dirty="0">
              <a:solidFill>
                <a:srgbClr val="006600"/>
              </a:solidFill>
              <a:latin typeface="Calibri" pitchFamily="34" charset="0"/>
              <a:cs typeface="Calibri" pitchFamily="34" charset="0"/>
            </a:endParaRPr>
          </a:p>
        </p:txBody>
      </p:sp>
      <p:pic>
        <p:nvPicPr>
          <p:cNvPr id="7" name="Picture 5" descr="rlpolksdirector00unkngoog_0005"/>
          <p:cNvPicPr>
            <a:picLocks noGrp="1" noChangeAspect="1" noChangeArrowheads="1"/>
          </p:cNvPicPr>
          <p:nvPr>
            <p:ph idx="1"/>
          </p:nvPr>
        </p:nvPicPr>
        <p:blipFill>
          <a:blip r:embed="rId3" cstate="print"/>
          <a:srcRect/>
          <a:stretch>
            <a:fillRect/>
          </a:stretch>
        </p:blipFill>
        <p:spPr bwMode="auto">
          <a:xfrm>
            <a:off x="685800" y="609600"/>
            <a:ext cx="3581400" cy="5334000"/>
          </a:xfrm>
          <a:prstGeom prst="rect">
            <a:avLst/>
          </a:prstGeom>
          <a:noFill/>
        </p:spPr>
      </p:pic>
      <p:sp>
        <p:nvSpPr>
          <p:cNvPr id="8" name="TextBox 7"/>
          <p:cNvSpPr txBox="1"/>
          <p:nvPr/>
        </p:nvSpPr>
        <p:spPr>
          <a:xfrm>
            <a:off x="4572000" y="1676400"/>
            <a:ext cx="3657600" cy="1200329"/>
          </a:xfrm>
          <a:prstGeom prst="rect">
            <a:avLst/>
          </a:prstGeom>
          <a:noFill/>
        </p:spPr>
        <p:txBody>
          <a:bodyPr wrap="square" rtlCol="0">
            <a:spAutoFit/>
          </a:bodyPr>
          <a:lstStyle/>
          <a:p>
            <a:r>
              <a:rPr lang="en-US" dirty="0" smtClean="0">
                <a:latin typeface="Calibri" panose="020F0502020204030204" pitchFamily="34" charset="0"/>
              </a:rPr>
              <a:t>City Directories where you can search by street name, type of business, and …..</a:t>
            </a:r>
            <a:endParaRPr lang="en-US"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990600"/>
          </a:xfrm>
        </p:spPr>
        <p:txBody>
          <a:bodyPr/>
          <a:lstStyle/>
          <a:p>
            <a:r>
              <a:rPr lang="en-US" b="1" cap="small" dirty="0" smtClean="0">
                <a:solidFill>
                  <a:srgbClr val="006600"/>
                </a:solidFill>
                <a:latin typeface="Calibri" pitchFamily="34" charset="0"/>
                <a:cs typeface="Calibri" pitchFamily="34" charset="0"/>
              </a:rPr>
              <a:t>Examples of Research Websites</a:t>
            </a:r>
            <a:endParaRPr lang="en-US" b="1" dirty="0">
              <a:solidFill>
                <a:srgbClr val="006600"/>
              </a:solidFill>
              <a:latin typeface="Calibri" pitchFamily="34" charset="0"/>
              <a:cs typeface="Calibri" pitchFamily="34" charset="0"/>
            </a:endParaRPr>
          </a:p>
        </p:txBody>
      </p:sp>
      <p:sp>
        <p:nvSpPr>
          <p:cNvPr id="3" name="Content Placeholder 2"/>
          <p:cNvSpPr>
            <a:spLocks noGrp="1"/>
          </p:cNvSpPr>
          <p:nvPr>
            <p:ph idx="1"/>
          </p:nvPr>
        </p:nvSpPr>
        <p:spPr>
          <a:xfrm>
            <a:off x="609600" y="1676400"/>
            <a:ext cx="7772400" cy="3962400"/>
          </a:xfrm>
        </p:spPr>
        <p:txBody>
          <a:bodyPr/>
          <a:lstStyle/>
          <a:p>
            <a:pPr>
              <a:buSzPct val="75000"/>
              <a:buFont typeface="Arial" pitchFamily="34" charset="0"/>
              <a:buChar char="•"/>
            </a:pPr>
            <a:r>
              <a:rPr lang="en-US" dirty="0" smtClean="0">
                <a:latin typeface="Calibri" pitchFamily="34" charset="0"/>
                <a:cs typeface="Calibri" pitchFamily="34" charset="0"/>
              </a:rPr>
              <a:t>Local historical societies:</a:t>
            </a:r>
          </a:p>
          <a:p>
            <a:pPr marL="457200" lvl="1" indent="0">
              <a:buSzPct val="75000"/>
              <a:buNone/>
            </a:pPr>
            <a:endParaRPr lang="en-US" dirty="0" smtClean="0">
              <a:latin typeface="Calibri" pitchFamily="34" charset="0"/>
              <a:cs typeface="Calibri" pitchFamily="34" charset="0"/>
            </a:endParaRPr>
          </a:p>
          <a:p>
            <a:pPr lvl="2">
              <a:buSzPct val="75000"/>
              <a:buFont typeface="Wingdings" panose="05000000000000000000" pitchFamily="2" charset="2"/>
              <a:buChar char="§"/>
            </a:pPr>
            <a:r>
              <a:rPr lang="en-US" sz="2400" dirty="0" smtClean="0">
                <a:latin typeface="Calibri" pitchFamily="34" charset="0"/>
                <a:cs typeface="Calibri" pitchFamily="34" charset="0"/>
              </a:rPr>
              <a:t>Museum of History and Industry in Seattle has nearly 4 million artifacts, photos, and archived files covering the Pacific Northwest</a:t>
            </a:r>
          </a:p>
          <a:p>
            <a:pPr lvl="2">
              <a:buSzPct val="75000"/>
              <a:buFont typeface="Wingdings" panose="05000000000000000000" pitchFamily="2" charset="2"/>
              <a:buChar char="§"/>
            </a:pPr>
            <a:endParaRPr lang="en-US" sz="2400" dirty="0">
              <a:latin typeface="Calibri" pitchFamily="34" charset="0"/>
              <a:cs typeface="Calibri" pitchFamily="34" charset="0"/>
            </a:endParaRPr>
          </a:p>
          <a:p>
            <a:pPr lvl="2">
              <a:buSzPct val="75000"/>
              <a:buFont typeface="Wingdings" panose="05000000000000000000" pitchFamily="2" charset="2"/>
              <a:buChar char="§"/>
            </a:pPr>
            <a:r>
              <a:rPr lang="en-US" sz="2400" dirty="0" smtClean="0">
                <a:latin typeface="Calibri" pitchFamily="34" charset="0"/>
                <a:cs typeface="Calibri" pitchFamily="34" charset="0"/>
              </a:rPr>
              <a:t>University of Idaho library also has a great website</a:t>
            </a:r>
            <a:endParaRPr lang="en-US" sz="2400" dirty="0">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838200"/>
          </a:xfrm>
        </p:spPr>
        <p:txBody>
          <a:bodyPr/>
          <a:lstStyle/>
          <a:p>
            <a:r>
              <a:rPr lang="en-US" b="1" cap="small" dirty="0" smtClean="0">
                <a:solidFill>
                  <a:srgbClr val="006600"/>
                </a:solidFill>
                <a:latin typeface="Calibri" pitchFamily="34" charset="0"/>
                <a:cs typeface="Calibri" pitchFamily="34" charset="0"/>
              </a:rPr>
              <a:t>Sanborn Maps</a:t>
            </a:r>
            <a:endParaRPr lang="en-US" b="1" dirty="0">
              <a:solidFill>
                <a:srgbClr val="006600"/>
              </a:solidFill>
              <a:latin typeface="Calibri" pitchFamily="34" charset="0"/>
              <a:cs typeface="Calibri" pitchFamily="34" charset="0"/>
            </a:endParaRPr>
          </a:p>
        </p:txBody>
      </p:sp>
      <p:pic>
        <p:nvPicPr>
          <p:cNvPr id="7" name="Content Placeholder 6" descr="TH_fim1_">
            <a:hlinkClick r:id="rId3"/>
          </p:cNvPr>
          <p:cNvPicPr>
            <a:picLocks noGrp="1" noChangeAspect="1" noChangeArrowheads="1"/>
          </p:cNvPicPr>
          <p:nvPr>
            <p:ph idx="1"/>
          </p:nvPr>
        </p:nvPicPr>
        <p:blipFill>
          <a:blip r:embed="rId4" cstate="print"/>
          <a:srcRect/>
          <a:stretch>
            <a:fillRect/>
          </a:stretch>
        </p:blipFill>
        <p:spPr bwMode="auto">
          <a:xfrm>
            <a:off x="685800" y="1330841"/>
            <a:ext cx="4343400" cy="4343400"/>
          </a:xfrm>
          <a:prstGeom prst="rect">
            <a:avLst/>
          </a:prstGeom>
          <a:noFill/>
        </p:spPr>
      </p:pic>
      <p:sp>
        <p:nvSpPr>
          <p:cNvPr id="9" name="TextBox 8"/>
          <p:cNvSpPr txBox="1"/>
          <p:nvPr/>
        </p:nvSpPr>
        <p:spPr>
          <a:xfrm>
            <a:off x="5257800" y="1219200"/>
            <a:ext cx="3200400"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libri" pitchFamily="34" charset="0"/>
                <a:cs typeface="Calibri" pitchFamily="34" charset="0"/>
              </a:rPr>
              <a:t>Fire insurance maps showing structures, fire hydrants, wells, construction date, etc.</a:t>
            </a:r>
          </a:p>
          <a:p>
            <a:endParaRPr lang="en-US" dirty="0" smtClean="0">
              <a:latin typeface="Calibri" pitchFamily="34" charset="0"/>
              <a:cs typeface="Calibri" pitchFamily="34" charset="0"/>
            </a:endParaRPr>
          </a:p>
          <a:p>
            <a:pPr marL="342900" indent="-342900">
              <a:buFont typeface="Arial" panose="020B0604020202020204" pitchFamily="34" charset="0"/>
              <a:buChar char="•"/>
            </a:pPr>
            <a:r>
              <a:rPr lang="en-US" dirty="0" smtClean="0">
                <a:latin typeface="Calibri" pitchFamily="34" charset="0"/>
                <a:cs typeface="Calibri" pitchFamily="34" charset="0"/>
              </a:rPr>
              <a:t>Started in 1866 and updated about every 10 years</a:t>
            </a:r>
          </a:p>
          <a:p>
            <a:endParaRPr lang="en-US" dirty="0" smtClean="0">
              <a:latin typeface="Calibri" pitchFamily="34" charset="0"/>
              <a:cs typeface="Calibri" pitchFamily="34" charset="0"/>
            </a:endParaRPr>
          </a:p>
          <a:p>
            <a:pPr marL="342900" indent="-342900">
              <a:buFont typeface="Arial" panose="020B0604020202020204" pitchFamily="34" charset="0"/>
              <a:buChar char="•"/>
            </a:pPr>
            <a:r>
              <a:rPr lang="en-US" dirty="0" smtClean="0">
                <a:latin typeface="Calibri" pitchFamily="34" charset="0"/>
                <a:cs typeface="Calibri" pitchFamily="34" charset="0"/>
              </a:rPr>
              <a:t>Now provides other digital services</a:t>
            </a:r>
            <a:endParaRPr lang="en-US"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990600"/>
          </a:xfrm>
        </p:spPr>
        <p:txBody>
          <a:bodyPr/>
          <a:lstStyle/>
          <a:p>
            <a:r>
              <a:rPr lang="en-US" b="1" cap="small" dirty="0" smtClean="0">
                <a:solidFill>
                  <a:srgbClr val="006600"/>
                </a:solidFill>
                <a:latin typeface="Calibri" pitchFamily="34" charset="0"/>
                <a:cs typeface="Calibri" pitchFamily="34" charset="0"/>
              </a:rPr>
              <a:t>What you Will Learn this Module</a:t>
            </a:r>
            <a:endParaRPr lang="en-US" b="1" dirty="0">
              <a:solidFill>
                <a:srgbClr val="006600"/>
              </a:solidFill>
              <a:latin typeface="Calibri" pitchFamily="34" charset="0"/>
              <a:cs typeface="Calibri" pitchFamily="34" charset="0"/>
            </a:endParaRPr>
          </a:p>
        </p:txBody>
      </p:sp>
      <p:sp>
        <p:nvSpPr>
          <p:cNvPr id="3" name="Content Placeholder 2"/>
          <p:cNvSpPr>
            <a:spLocks noGrp="1"/>
          </p:cNvSpPr>
          <p:nvPr>
            <p:ph idx="1"/>
          </p:nvPr>
        </p:nvSpPr>
        <p:spPr>
          <a:xfrm>
            <a:off x="914400" y="1676400"/>
            <a:ext cx="7772400" cy="4419600"/>
          </a:xfrm>
        </p:spPr>
        <p:txBody>
          <a:bodyPr/>
          <a:lstStyle/>
          <a:p>
            <a:pPr>
              <a:buSzPct val="75000"/>
            </a:pPr>
            <a:r>
              <a:rPr lang="en-US" dirty="0" smtClean="0">
                <a:latin typeface="Calibri" pitchFamily="34" charset="0"/>
              </a:rPr>
              <a:t>Information</a:t>
            </a:r>
            <a:r>
              <a:rPr lang="en-US" dirty="0" smtClean="0"/>
              <a:t> </a:t>
            </a:r>
            <a:r>
              <a:rPr lang="en-US" dirty="0" smtClean="0">
                <a:latin typeface="Calibri" pitchFamily="34" charset="0"/>
              </a:rPr>
              <a:t>gathering is not a linear process</a:t>
            </a:r>
          </a:p>
          <a:p>
            <a:pPr>
              <a:buSzPct val="75000"/>
            </a:pPr>
            <a:endParaRPr lang="en-US" sz="800" dirty="0" smtClean="0">
              <a:latin typeface="Calibri" pitchFamily="34" charset="0"/>
            </a:endParaRPr>
          </a:p>
          <a:p>
            <a:pPr>
              <a:buSzPct val="75000"/>
            </a:pPr>
            <a:r>
              <a:rPr lang="en-US" dirty="0" smtClean="0">
                <a:latin typeface="Calibri" pitchFamily="34" charset="0"/>
              </a:rPr>
              <a:t>Type and size of site may affect your research</a:t>
            </a:r>
          </a:p>
          <a:p>
            <a:pPr>
              <a:buSzPct val="75000"/>
            </a:pPr>
            <a:endParaRPr lang="en-US" sz="800" dirty="0" smtClean="0">
              <a:latin typeface="Calibri" pitchFamily="34" charset="0"/>
            </a:endParaRPr>
          </a:p>
          <a:p>
            <a:pPr>
              <a:buSzPct val="75000"/>
            </a:pPr>
            <a:r>
              <a:rPr lang="en-US" dirty="0" smtClean="0">
                <a:latin typeface="Calibri" pitchFamily="34" charset="0"/>
              </a:rPr>
              <a:t>Sources of information</a:t>
            </a:r>
          </a:p>
          <a:p>
            <a:pPr>
              <a:buSzPct val="75000"/>
            </a:pPr>
            <a:endParaRPr lang="en-US" sz="800" dirty="0" smtClean="0">
              <a:latin typeface="Calibri" pitchFamily="34" charset="0"/>
            </a:endParaRPr>
          </a:p>
          <a:p>
            <a:pPr>
              <a:buSzPct val="75000"/>
            </a:pPr>
            <a:r>
              <a:rPr lang="en-US" dirty="0" smtClean="0">
                <a:latin typeface="Calibri" pitchFamily="34" charset="0"/>
              </a:rPr>
              <a:t>Types of information needed</a:t>
            </a:r>
          </a:p>
          <a:p>
            <a:pPr>
              <a:buSzPct val="75000"/>
            </a:pPr>
            <a:endParaRPr lang="en-US" sz="800" dirty="0" smtClean="0">
              <a:latin typeface="Calibri" pitchFamily="34" charset="0"/>
            </a:endParaRPr>
          </a:p>
          <a:p>
            <a:pPr>
              <a:buSzPct val="75000"/>
            </a:pPr>
            <a:r>
              <a:rPr lang="en-US" dirty="0" smtClean="0">
                <a:latin typeface="Calibri" pitchFamily="34" charset="0"/>
              </a:rPr>
              <a:t>History can play a big role </a:t>
            </a:r>
          </a:p>
          <a:p>
            <a:pPr marL="0" indent="0" algn="ctr">
              <a:spcBef>
                <a:spcPts val="1800"/>
              </a:spcBef>
              <a:buSzPct val="75000"/>
              <a:buNone/>
            </a:pPr>
            <a:r>
              <a:rPr lang="en-US" sz="3200" b="1" dirty="0" smtClean="0">
                <a:solidFill>
                  <a:srgbClr val="0000FF"/>
                </a:solidFill>
                <a:latin typeface="Calibri" pitchFamily="34" charset="0"/>
              </a:rPr>
              <a:t>No 2 Sites are EVER the same</a:t>
            </a:r>
            <a:endParaRPr lang="en-US" sz="3200" b="1" dirty="0">
              <a:solidFill>
                <a:srgbClr val="0000FF"/>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Other Sources</a:t>
            </a:r>
            <a:endParaRPr kumimoji="0" lang="en-US" b="1" i="1" u="none" strike="noStrike" kern="0" cap="small" spc="0" normalizeH="0" noProof="0" dirty="0">
              <a:ln>
                <a:noFill/>
              </a:ln>
              <a:solidFill>
                <a:srgbClr val="006600"/>
              </a:solidFill>
              <a:effectLst/>
              <a:uLnTx/>
              <a:uFillTx/>
              <a:latin typeface="Calibri" pitchFamily="34" charset="0"/>
              <a:cs typeface="Calibri" pitchFamily="34" charset="0"/>
            </a:endParaRPr>
          </a:p>
        </p:txBody>
      </p:sp>
      <p:grpSp>
        <p:nvGrpSpPr>
          <p:cNvPr id="4" name="Group 3"/>
          <p:cNvGrpSpPr/>
          <p:nvPr/>
        </p:nvGrpSpPr>
        <p:grpSpPr>
          <a:xfrm>
            <a:off x="1219200" y="838200"/>
            <a:ext cx="6934200" cy="5715000"/>
            <a:chOff x="1143000" y="734786"/>
            <a:chExt cx="7263539" cy="6115594"/>
          </a:xfrm>
        </p:grpSpPr>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308"/>
            <a:stretch/>
          </p:blipFill>
          <p:spPr bwMode="auto">
            <a:xfrm>
              <a:off x="1143000" y="734786"/>
              <a:ext cx="7263539" cy="51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662" t="4662" r="6747" b="6034"/>
            <a:stretch/>
          </p:blipFill>
          <p:spPr>
            <a:xfrm>
              <a:off x="1143000" y="1211580"/>
              <a:ext cx="7239000" cy="5638800"/>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414841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9428"/>
          <a:stretch/>
        </p:blipFill>
        <p:spPr>
          <a:xfrm>
            <a:off x="304800" y="0"/>
            <a:ext cx="4800600" cy="6858000"/>
          </a:xfrm>
          <a:prstGeom prst="rect">
            <a:avLst/>
          </a:prstGeom>
        </p:spPr>
      </p:pic>
      <p:sp>
        <p:nvSpPr>
          <p:cNvPr id="3" name="Title 1"/>
          <p:cNvSpPr txBox="1">
            <a:spLocks/>
          </p:cNvSpPr>
          <p:nvPr/>
        </p:nvSpPr>
        <p:spPr bwMode="auto">
          <a:xfrm>
            <a:off x="5181600" y="914400"/>
            <a:ext cx="3505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fontAlgn="auto" hangingPunct="1">
              <a:spcBef>
                <a:spcPts val="0"/>
              </a:spcBef>
              <a:spcAft>
                <a:spcPts val="0"/>
              </a:spcAft>
              <a:defRPr/>
            </a:pPr>
            <a:r>
              <a:rPr lang="en-US" b="1" kern="0" cap="small" dirty="0" smtClean="0">
                <a:solidFill>
                  <a:srgbClr val="006600"/>
                </a:solidFill>
                <a:latin typeface="Calibri" pitchFamily="34" charset="0"/>
                <a:cs typeface="Calibri" pitchFamily="34" charset="0"/>
              </a:rPr>
              <a:t>Moody’s Analyses</a:t>
            </a:r>
          </a:p>
          <a:p>
            <a:pPr eaLnBrk="1" fontAlgn="auto" hangingPunct="1">
              <a:spcBef>
                <a:spcPts val="0"/>
              </a:spcBef>
              <a:spcAft>
                <a:spcPts val="0"/>
              </a:spcAft>
              <a:defRPr/>
            </a:pPr>
            <a:r>
              <a:rPr lang="en-US" b="1" kern="0" cap="small" dirty="0">
                <a:solidFill>
                  <a:srgbClr val="006600"/>
                </a:solidFill>
                <a:latin typeface="Calibri" pitchFamily="34" charset="0"/>
                <a:cs typeface="Calibri" pitchFamily="34" charset="0"/>
              </a:rPr>
              <a:t>o</a:t>
            </a:r>
            <a:r>
              <a:rPr lang="en-US" b="1" kern="0" cap="small" dirty="0" smtClean="0">
                <a:solidFill>
                  <a:srgbClr val="006600"/>
                </a:solidFill>
                <a:latin typeface="Calibri" pitchFamily="34" charset="0"/>
                <a:cs typeface="Calibri" pitchFamily="34" charset="0"/>
              </a:rPr>
              <a:t>f</a:t>
            </a:r>
          </a:p>
          <a:p>
            <a:pPr eaLnBrk="1" fontAlgn="auto" hangingPunct="1">
              <a:spcBef>
                <a:spcPts val="0"/>
              </a:spcBef>
              <a:spcAft>
                <a:spcPts val="0"/>
              </a:spcAft>
              <a:defRPr/>
            </a:pPr>
            <a:r>
              <a:rPr lang="en-US" b="1" kern="0" cap="small" dirty="0" smtClean="0">
                <a:solidFill>
                  <a:srgbClr val="006600"/>
                </a:solidFill>
                <a:latin typeface="Calibri" pitchFamily="34" charset="0"/>
                <a:cs typeface="Calibri" pitchFamily="34" charset="0"/>
              </a:rPr>
              <a:t>Investments</a:t>
            </a:r>
            <a:endParaRPr lang="en-US" b="1" i="1" kern="0" cap="small" dirty="0">
              <a:solidFill>
                <a:srgbClr val="006600"/>
              </a:solidFill>
              <a:latin typeface="Calibri" pitchFamily="34" charset="0"/>
              <a:cs typeface="Calibri" pitchFamily="34" charset="0"/>
            </a:endParaRPr>
          </a:p>
        </p:txBody>
      </p:sp>
    </p:spTree>
    <p:extLst>
      <p:ext uri="{BB962C8B-B14F-4D97-AF65-F5344CB8AC3E}">
        <p14:creationId xmlns:p14="http://schemas.microsoft.com/office/powerpoint/2010/main" val="360844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14500"/>
            <a:ext cx="8153400" cy="4038600"/>
          </a:xfrm>
        </p:spPr>
        <p:txBody>
          <a:bodyPr>
            <a:noAutofit/>
          </a:bodyPr>
          <a:lstStyle/>
          <a:p>
            <a:pPr lvl="1">
              <a:spcBef>
                <a:spcPts val="2400"/>
              </a:spcBef>
              <a:buFont typeface="Arial" pitchFamily="34" charset="0"/>
              <a:buChar char="•"/>
            </a:pPr>
            <a:r>
              <a:rPr lang="en-US" dirty="0" smtClean="0">
                <a:latin typeface="Calibri" pitchFamily="34" charset="0"/>
                <a:cs typeface="Calibri" pitchFamily="34" charset="0"/>
              </a:rPr>
              <a:t>CLEAR</a:t>
            </a:r>
          </a:p>
          <a:p>
            <a:pPr marL="457200" lvl="1" indent="0">
              <a:spcBef>
                <a:spcPts val="600"/>
              </a:spcBef>
              <a:buNone/>
            </a:pPr>
            <a:endParaRPr lang="en-US" dirty="0" smtClean="0">
              <a:latin typeface="Calibri" pitchFamily="34" charset="0"/>
              <a:cs typeface="Calibri" pitchFamily="34" charset="0"/>
            </a:endParaRPr>
          </a:p>
          <a:p>
            <a:pPr lvl="1">
              <a:spcBef>
                <a:spcPts val="600"/>
              </a:spcBef>
              <a:buFont typeface="Arial" pitchFamily="34" charset="0"/>
              <a:buChar char="•"/>
            </a:pPr>
            <a:r>
              <a:rPr lang="en-US" dirty="0" smtClean="0">
                <a:latin typeface="Calibri" pitchFamily="34" charset="0"/>
                <a:cs typeface="Calibri" pitchFamily="34" charset="0"/>
              </a:rPr>
              <a:t>PACER</a:t>
            </a:r>
            <a:endParaRPr lang="en-US" dirty="0">
              <a:latin typeface="Calibri" pitchFamily="34" charset="0"/>
              <a:cs typeface="Calibri" pitchFamily="34" charset="0"/>
            </a:endParaRPr>
          </a:p>
          <a:p>
            <a:pPr marL="457200" lvl="1" indent="0">
              <a:spcBef>
                <a:spcPts val="600"/>
              </a:spcBef>
              <a:buNone/>
            </a:pPr>
            <a:endParaRPr lang="en-US" dirty="0">
              <a:latin typeface="Calibri" pitchFamily="34" charset="0"/>
              <a:cs typeface="Calibri" pitchFamily="34" charset="0"/>
            </a:endParaRPr>
          </a:p>
          <a:p>
            <a:pPr lvl="1">
              <a:spcBef>
                <a:spcPts val="600"/>
              </a:spcBef>
              <a:buFont typeface="Arial" pitchFamily="34" charset="0"/>
              <a:buChar char="•"/>
            </a:pPr>
            <a:r>
              <a:rPr lang="en-US" dirty="0" smtClean="0">
                <a:latin typeface="Calibri" pitchFamily="34" charset="0"/>
                <a:cs typeface="Calibri" pitchFamily="34" charset="0"/>
              </a:rPr>
              <a:t>LexisNexis</a:t>
            </a:r>
            <a:endParaRPr lang="en-US" dirty="0">
              <a:latin typeface="Calibri" pitchFamily="34" charset="0"/>
              <a:cs typeface="Calibri" pitchFamily="34" charset="0"/>
            </a:endParaRPr>
          </a:p>
          <a:p>
            <a:pPr marL="457200" lvl="1" indent="0">
              <a:spcBef>
                <a:spcPts val="600"/>
              </a:spcBef>
              <a:buNone/>
            </a:pPr>
            <a:endParaRPr lang="en-US" dirty="0">
              <a:latin typeface="Calibri" pitchFamily="34" charset="0"/>
              <a:cs typeface="Calibri" pitchFamily="34" charset="0"/>
            </a:endParaRPr>
          </a:p>
          <a:p>
            <a:pPr marL="457200" lvl="1" indent="0">
              <a:spcBef>
                <a:spcPts val="600"/>
              </a:spcBef>
              <a:buNone/>
            </a:pPr>
            <a:r>
              <a:rPr lang="en-US" dirty="0" smtClean="0">
                <a:latin typeface="Calibri" pitchFamily="34" charset="0"/>
                <a:cs typeface="Calibri" pitchFamily="34" charset="0"/>
              </a:rPr>
              <a:t>These databases </a:t>
            </a:r>
            <a:r>
              <a:rPr lang="en-US" dirty="0">
                <a:latin typeface="Calibri" pitchFamily="34" charset="0"/>
                <a:cs typeface="Calibri" pitchFamily="34" charset="0"/>
              </a:rPr>
              <a:t>allow for “global</a:t>
            </a:r>
            <a:r>
              <a:rPr lang="en-US" dirty="0" smtClean="0">
                <a:latin typeface="Calibri" pitchFamily="34" charset="0"/>
                <a:cs typeface="Calibri" pitchFamily="34" charset="0"/>
              </a:rPr>
              <a:t>” searching across the nation</a:t>
            </a:r>
            <a:endParaRPr lang="en-US" dirty="0">
              <a:latin typeface="Calibri" pitchFamily="34" charset="0"/>
              <a:cs typeface="Calibri" pitchFamily="34" charset="0"/>
            </a:endParaRPr>
          </a:p>
        </p:txBody>
      </p:sp>
      <p:sp>
        <p:nvSpPr>
          <p:cNvPr id="6" name="Title 1"/>
          <p:cNvSpPr>
            <a:spLocks noGrp="1"/>
          </p:cNvSpPr>
          <p:nvPr>
            <p:ph type="title"/>
          </p:nvPr>
        </p:nvSpPr>
        <p:spPr bwMode="auto">
          <a:xfrm>
            <a:off x="457200" y="400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Fee-for-Service Databases</a:t>
            </a:r>
            <a:endParaRPr kumimoji="0" lang="en-US" b="1" i="1" u="none" strike="noStrike" kern="0" cap="small" spc="0" normalizeH="0" noProof="0" dirty="0">
              <a:ln>
                <a:noFill/>
              </a:ln>
              <a:solidFill>
                <a:srgbClr val="0066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04580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762000"/>
            <a:ext cx="6477000" cy="1676400"/>
          </a:xfrm>
        </p:spPr>
        <p:txBody>
          <a:bodyPr/>
          <a:lstStyle/>
          <a:p>
            <a:r>
              <a:rPr lang="en-US" b="1" cap="small" dirty="0">
                <a:solidFill>
                  <a:srgbClr val="006600"/>
                </a:solidFill>
                <a:latin typeface="Calibri" pitchFamily="34" charset="0"/>
                <a:cs typeface="Calibri" pitchFamily="34" charset="0"/>
              </a:rPr>
              <a:t>Take advantage of the following free website</a:t>
            </a:r>
            <a:r>
              <a:rPr lang="en-US" dirty="0" smtClean="0"/>
              <a:t/>
            </a:r>
            <a:br>
              <a:rPr lang="en-US" dirty="0" smtClean="0"/>
            </a:br>
            <a:endParaRPr lang="en-US" dirty="0"/>
          </a:p>
        </p:txBody>
      </p:sp>
      <p:sp>
        <p:nvSpPr>
          <p:cNvPr id="3" name="Content Placeholder 2"/>
          <p:cNvSpPr>
            <a:spLocks noGrp="1"/>
          </p:cNvSpPr>
          <p:nvPr>
            <p:ph idx="1"/>
          </p:nvPr>
        </p:nvSpPr>
        <p:spPr>
          <a:xfrm>
            <a:off x="1219200" y="2514600"/>
            <a:ext cx="7162800" cy="2667000"/>
          </a:xfrm>
        </p:spPr>
        <p:txBody>
          <a:bodyPr/>
          <a:lstStyle/>
          <a:p>
            <a:pPr>
              <a:buFont typeface="Arial" panose="020B0604020202020204" pitchFamily="34" charset="0"/>
              <a:buChar char="•"/>
            </a:pPr>
            <a:r>
              <a:rPr lang="en-US" sz="2400" dirty="0" smtClean="0">
                <a:latin typeface="Calibri" panose="020F0502020204030204" pitchFamily="34" charset="0"/>
              </a:rPr>
              <a:t>Historical-Photos.com</a:t>
            </a:r>
          </a:p>
          <a:p>
            <a:endParaRPr lang="en-US" sz="2400" dirty="0" smtClean="0">
              <a:latin typeface="Calibri" panose="020F0502020204030204" pitchFamily="34" charset="0"/>
            </a:endParaRPr>
          </a:p>
          <a:p>
            <a:pPr>
              <a:buFont typeface="Arial" panose="020B0604020202020204" pitchFamily="34" charset="0"/>
              <a:buChar char="•"/>
            </a:pPr>
            <a:r>
              <a:rPr lang="en-US" sz="2400" dirty="0" smtClean="0">
                <a:latin typeface="Calibri" panose="020F0502020204030204" pitchFamily="34" charset="0"/>
              </a:rPr>
              <a:t>You can use this website with or as an alternative to procuring a historic photo analysis</a:t>
            </a:r>
          </a:p>
        </p:txBody>
      </p:sp>
    </p:spTree>
    <p:extLst>
      <p:ext uri="{BB962C8B-B14F-4D97-AF65-F5344CB8AC3E}">
        <p14:creationId xmlns:p14="http://schemas.microsoft.com/office/powerpoint/2010/main" val="264901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990600"/>
          </a:xfrm>
        </p:spPr>
        <p:txBody>
          <a:bodyPr/>
          <a:lstStyle/>
          <a:p>
            <a:r>
              <a:rPr lang="en-US" b="1" cap="small" dirty="0">
                <a:solidFill>
                  <a:srgbClr val="006600"/>
                </a:solidFill>
                <a:latin typeface="Calibri" pitchFamily="34" charset="0"/>
                <a:cs typeface="Calibri" pitchFamily="34" charset="0"/>
              </a:rPr>
              <a:t>Examples of EPA Source Documents</a:t>
            </a:r>
          </a:p>
        </p:txBody>
      </p:sp>
      <p:sp>
        <p:nvSpPr>
          <p:cNvPr id="3" name="Content Placeholder 2"/>
          <p:cNvSpPr>
            <a:spLocks noGrp="1"/>
          </p:cNvSpPr>
          <p:nvPr>
            <p:ph idx="1"/>
          </p:nvPr>
        </p:nvSpPr>
        <p:spPr>
          <a:xfrm>
            <a:off x="685800" y="1717964"/>
            <a:ext cx="7772400" cy="4267200"/>
          </a:xfrm>
        </p:spPr>
        <p:txBody>
          <a:bodyPr/>
          <a:lstStyle/>
          <a:p>
            <a:pPr>
              <a:spcAft>
                <a:spcPts val="1200"/>
              </a:spcAft>
              <a:buSzPct val="85000"/>
            </a:pPr>
            <a:r>
              <a:rPr lang="en-US" sz="2400" dirty="0" smtClean="0">
                <a:latin typeface="Calibri" panose="020F0502020204030204" pitchFamily="34" charset="0"/>
              </a:rPr>
              <a:t>CERCLA 104(e) Information Request letters</a:t>
            </a:r>
          </a:p>
          <a:p>
            <a:pPr>
              <a:spcAft>
                <a:spcPts val="1200"/>
              </a:spcAft>
              <a:buSzPct val="85000"/>
            </a:pPr>
            <a:r>
              <a:rPr lang="en-US" sz="2400" dirty="0" smtClean="0">
                <a:latin typeface="Calibri" panose="020F0502020204030204" pitchFamily="34" charset="0"/>
              </a:rPr>
              <a:t>RCRA 3007 Information Request letters</a:t>
            </a:r>
          </a:p>
          <a:p>
            <a:pPr>
              <a:spcAft>
                <a:spcPts val="1200"/>
              </a:spcAft>
              <a:buSzPct val="85000"/>
            </a:pPr>
            <a:r>
              <a:rPr lang="en-US" sz="2400" dirty="0" smtClean="0">
                <a:latin typeface="Calibri" panose="020F0502020204030204" pitchFamily="34" charset="0"/>
              </a:rPr>
              <a:t>Orders issued to PRPs</a:t>
            </a:r>
          </a:p>
          <a:p>
            <a:pPr>
              <a:spcAft>
                <a:spcPts val="1200"/>
              </a:spcAft>
              <a:buSzPct val="85000"/>
            </a:pPr>
            <a:r>
              <a:rPr lang="en-US" sz="2400" dirty="0" smtClean="0">
                <a:latin typeface="Calibri" panose="020F0502020204030204" pitchFamily="34" charset="0"/>
              </a:rPr>
              <a:t>Permits issued to PRPs</a:t>
            </a:r>
          </a:p>
          <a:p>
            <a:pPr>
              <a:spcAft>
                <a:spcPts val="1200"/>
              </a:spcAft>
              <a:buSzPct val="85000"/>
            </a:pPr>
            <a:r>
              <a:rPr lang="en-US" sz="2400" dirty="0" smtClean="0">
                <a:latin typeface="Calibri" panose="020F0502020204030204" pitchFamily="34" charset="0"/>
              </a:rPr>
              <a:t>Confidential Criminal Investigation Division Reports</a:t>
            </a:r>
          </a:p>
          <a:p>
            <a:pPr>
              <a:spcAft>
                <a:spcPts val="1200"/>
              </a:spcAft>
              <a:buSzPct val="85000"/>
            </a:pPr>
            <a:r>
              <a:rPr lang="en-US" sz="2400" dirty="0" smtClean="0">
                <a:latin typeface="Calibri" panose="020F0502020204030204" pitchFamily="34" charset="0"/>
              </a:rPr>
              <a:t>Inspection reports, sampling </a:t>
            </a:r>
            <a:r>
              <a:rPr lang="en-US" sz="2400" dirty="0">
                <a:latin typeface="Calibri" panose="020F0502020204030204" pitchFamily="34" charset="0"/>
              </a:rPr>
              <a:t>d</a:t>
            </a:r>
            <a:r>
              <a:rPr lang="en-US" sz="2400" dirty="0" smtClean="0">
                <a:latin typeface="Calibri" panose="020F0502020204030204" pitchFamily="34" charset="0"/>
              </a:rPr>
              <a:t>ata, enforcement </a:t>
            </a:r>
            <a:r>
              <a:rPr lang="en-US" sz="2400" dirty="0">
                <a:latin typeface="Calibri" panose="020F0502020204030204" pitchFamily="34" charset="0"/>
              </a:rPr>
              <a:t>a</a:t>
            </a:r>
            <a:r>
              <a:rPr lang="en-US" sz="2400" dirty="0" smtClean="0">
                <a:latin typeface="Calibri" panose="020F0502020204030204" pitchFamily="34" charset="0"/>
              </a:rPr>
              <a:t>ctions</a:t>
            </a:r>
            <a:endParaRPr lang="en-US" sz="2400" dirty="0">
              <a:latin typeface="Calibri" panose="020F0502020204030204" pitchFamily="34" charset="0"/>
            </a:endParaRPr>
          </a:p>
        </p:txBody>
      </p:sp>
    </p:spTree>
    <p:extLst>
      <p:ext uri="{BB962C8B-B14F-4D97-AF65-F5344CB8AC3E}">
        <p14:creationId xmlns:p14="http://schemas.microsoft.com/office/powerpoint/2010/main" val="275168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1600200"/>
          </a:xfrm>
        </p:spPr>
        <p:txBody>
          <a:bodyPr/>
          <a:lstStyle/>
          <a:p>
            <a:r>
              <a:rPr lang="en-US" b="1" cap="small" dirty="0" smtClean="0">
                <a:solidFill>
                  <a:srgbClr val="006600"/>
                </a:solidFill>
                <a:latin typeface="Calibri" pitchFamily="34" charset="0"/>
                <a:cs typeface="Calibri" pitchFamily="34" charset="0"/>
              </a:rPr>
              <a:t>Local </a:t>
            </a:r>
            <a:r>
              <a:rPr lang="en-US" b="1" cap="small" dirty="0">
                <a:solidFill>
                  <a:srgbClr val="006600"/>
                </a:solidFill>
                <a:latin typeface="Calibri" pitchFamily="34" charset="0"/>
                <a:cs typeface="Calibri" pitchFamily="34" charset="0"/>
              </a:rPr>
              <a:t>Government Resources</a:t>
            </a:r>
          </a:p>
        </p:txBody>
      </p:sp>
      <p:sp>
        <p:nvSpPr>
          <p:cNvPr id="3" name="Content Placeholder 2"/>
          <p:cNvSpPr>
            <a:spLocks noGrp="1"/>
          </p:cNvSpPr>
          <p:nvPr>
            <p:ph idx="1"/>
          </p:nvPr>
        </p:nvSpPr>
        <p:spPr>
          <a:xfrm>
            <a:off x="2095500" y="2209800"/>
            <a:ext cx="4800600" cy="2667000"/>
          </a:xfrm>
        </p:spPr>
        <p:txBody>
          <a:bodyPr/>
          <a:lstStyle/>
          <a:p>
            <a:pPr>
              <a:spcAft>
                <a:spcPts val="0"/>
              </a:spcAft>
              <a:buFont typeface="Arial" panose="020B0604020202020204" pitchFamily="34" charset="0"/>
              <a:buChar char="•"/>
            </a:pPr>
            <a:r>
              <a:rPr lang="en-US" dirty="0" smtClean="0">
                <a:latin typeface="Calibri" panose="020F0502020204030204" pitchFamily="34" charset="0"/>
              </a:rPr>
              <a:t>Fire Department</a:t>
            </a:r>
          </a:p>
          <a:p>
            <a:pPr marL="0" indent="0">
              <a:spcAft>
                <a:spcPts val="0"/>
              </a:spcAft>
              <a:buNone/>
            </a:pPr>
            <a:endParaRPr lang="en-US" dirty="0" smtClean="0">
              <a:latin typeface="Calibri" panose="020F0502020204030204" pitchFamily="34" charset="0"/>
            </a:endParaRPr>
          </a:p>
          <a:p>
            <a:pPr>
              <a:spcAft>
                <a:spcPts val="0"/>
              </a:spcAft>
              <a:buFont typeface="Arial" panose="020B0604020202020204" pitchFamily="34" charset="0"/>
              <a:buChar char="•"/>
            </a:pPr>
            <a:r>
              <a:rPr lang="en-US" dirty="0" smtClean="0">
                <a:latin typeface="Calibri" panose="020F0502020204030204" pitchFamily="34" charset="0"/>
              </a:rPr>
              <a:t>Police Department</a:t>
            </a:r>
          </a:p>
          <a:p>
            <a:pPr marL="0" indent="0">
              <a:spcAft>
                <a:spcPts val="0"/>
              </a:spcAft>
              <a:buNone/>
            </a:pPr>
            <a:endParaRPr lang="en-US" dirty="0" smtClean="0">
              <a:latin typeface="Calibri" panose="020F0502020204030204" pitchFamily="34" charset="0"/>
            </a:endParaRPr>
          </a:p>
          <a:p>
            <a:pPr>
              <a:spcAft>
                <a:spcPts val="0"/>
              </a:spcAft>
              <a:buFont typeface="Arial" panose="020B0604020202020204" pitchFamily="34" charset="0"/>
              <a:buChar char="•"/>
            </a:pPr>
            <a:r>
              <a:rPr lang="en-US" dirty="0" smtClean="0">
                <a:latin typeface="Calibri" panose="020F0502020204030204" pitchFamily="34" charset="0"/>
              </a:rPr>
              <a:t>City Hall</a:t>
            </a:r>
          </a:p>
          <a:p>
            <a:endParaRPr lang="en-US" dirty="0"/>
          </a:p>
        </p:txBody>
      </p:sp>
    </p:spTree>
    <p:extLst>
      <p:ext uri="{BB962C8B-B14F-4D97-AF65-F5344CB8AC3E}">
        <p14:creationId xmlns:p14="http://schemas.microsoft.com/office/powerpoint/2010/main" val="418022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93765" y="266700"/>
            <a:ext cx="7772400" cy="838200"/>
          </a:xfrm>
        </p:spPr>
        <p:txBody>
          <a:bodyPr/>
          <a:lstStyle/>
          <a:p>
            <a:r>
              <a:rPr lang="en-US" sz="3200" b="1" cap="small" dirty="0">
                <a:solidFill>
                  <a:srgbClr val="006600"/>
                </a:solidFill>
                <a:latin typeface="Calibri" pitchFamily="34" charset="0"/>
                <a:cs typeface="Calibri" pitchFamily="34" charset="0"/>
              </a:rPr>
              <a:t>Potential Federal </a:t>
            </a:r>
            <a:r>
              <a:rPr lang="en-US" sz="3200" b="1" cap="small" dirty="0" smtClean="0">
                <a:solidFill>
                  <a:srgbClr val="006600"/>
                </a:solidFill>
                <a:latin typeface="Calibri" pitchFamily="34" charset="0"/>
                <a:cs typeface="Calibri" pitchFamily="34" charset="0"/>
              </a:rPr>
              <a:t>Sources</a:t>
            </a:r>
            <a:endParaRPr lang="en-US" dirty="0"/>
          </a:p>
        </p:txBody>
      </p:sp>
      <p:sp>
        <p:nvSpPr>
          <p:cNvPr id="6" name="Subtitle 5"/>
          <p:cNvSpPr>
            <a:spLocks noGrp="1"/>
          </p:cNvSpPr>
          <p:nvPr>
            <p:ph type="subTitle" idx="4294967295"/>
          </p:nvPr>
        </p:nvSpPr>
        <p:spPr>
          <a:xfrm>
            <a:off x="990600" y="1219200"/>
            <a:ext cx="7086600" cy="4800600"/>
          </a:xfrm>
        </p:spPr>
        <p:txBody>
          <a:bodyPr/>
          <a:lstStyle/>
          <a:p>
            <a:pPr algn="l">
              <a:spcBef>
                <a:spcPts val="900"/>
              </a:spcBef>
              <a:spcAft>
                <a:spcPts val="900"/>
              </a:spcAft>
              <a:buSzPct val="85000"/>
            </a:pPr>
            <a:r>
              <a:rPr lang="en-US" sz="2200" dirty="0" smtClean="0">
                <a:latin typeface="Calibri" panose="020F0502020204030204" pitchFamily="34" charset="0"/>
              </a:rPr>
              <a:t>Dept of Interior - Maps</a:t>
            </a:r>
          </a:p>
          <a:p>
            <a:pPr algn="l">
              <a:spcBef>
                <a:spcPts val="900"/>
              </a:spcBef>
              <a:spcAft>
                <a:spcPts val="0"/>
              </a:spcAft>
              <a:buSzPct val="85000"/>
            </a:pPr>
            <a:r>
              <a:rPr lang="en-US" sz="2200" dirty="0" smtClean="0">
                <a:latin typeface="Calibri" panose="020F0502020204030204" pitchFamily="34" charset="0"/>
              </a:rPr>
              <a:t>Environmental Photographic Interpretation Center - </a:t>
            </a:r>
          </a:p>
          <a:p>
            <a:pPr marL="346075" indent="0" algn="l">
              <a:spcBef>
                <a:spcPts val="0"/>
              </a:spcBef>
              <a:spcAft>
                <a:spcPts val="0"/>
              </a:spcAft>
              <a:buSzPct val="85000"/>
              <a:buNone/>
            </a:pPr>
            <a:r>
              <a:rPr lang="en-US" sz="2200" dirty="0" smtClean="0">
                <a:latin typeface="Calibri" panose="020F0502020204030204" pitchFamily="34" charset="0"/>
              </a:rPr>
              <a:t>Maps</a:t>
            </a:r>
          </a:p>
          <a:p>
            <a:pPr algn="l">
              <a:spcBef>
                <a:spcPts val="1200"/>
              </a:spcBef>
              <a:spcAft>
                <a:spcPts val="900"/>
              </a:spcAft>
              <a:buSzPct val="85000"/>
            </a:pPr>
            <a:r>
              <a:rPr lang="en-US" sz="2200" dirty="0" smtClean="0">
                <a:latin typeface="Calibri" panose="020F0502020204030204" pitchFamily="34" charset="0"/>
              </a:rPr>
              <a:t>Nuclear Regulatory Commission - licenses, permits</a:t>
            </a:r>
          </a:p>
          <a:p>
            <a:pPr algn="l">
              <a:spcBef>
                <a:spcPts val="900"/>
              </a:spcBef>
              <a:spcAft>
                <a:spcPts val="900"/>
              </a:spcAft>
              <a:buSzPct val="85000"/>
            </a:pPr>
            <a:r>
              <a:rPr lang="en-US" sz="2200" dirty="0" smtClean="0">
                <a:latin typeface="Calibri" panose="020F0502020204030204" pitchFamily="34" charset="0"/>
              </a:rPr>
              <a:t>U.S. Geological Survey - groundwater data</a:t>
            </a:r>
          </a:p>
          <a:p>
            <a:pPr algn="l">
              <a:spcBef>
                <a:spcPts val="900"/>
              </a:spcBef>
              <a:spcAft>
                <a:spcPts val="900"/>
              </a:spcAft>
              <a:buSzPct val="85000"/>
            </a:pPr>
            <a:r>
              <a:rPr lang="en-US" sz="2200" dirty="0" smtClean="0">
                <a:latin typeface="Calibri" panose="020F0502020204030204" pitchFamily="34" charset="0"/>
              </a:rPr>
              <a:t>U.S. Army Corps of Engineers - records at federally owned sites</a:t>
            </a:r>
          </a:p>
          <a:p>
            <a:pPr algn="l">
              <a:spcBef>
                <a:spcPts val="900"/>
              </a:spcBef>
              <a:spcAft>
                <a:spcPts val="900"/>
              </a:spcAft>
              <a:buSzPct val="85000"/>
            </a:pPr>
            <a:r>
              <a:rPr lang="en-US" sz="2200" dirty="0" smtClean="0">
                <a:latin typeface="Calibri" panose="020F0502020204030204" pitchFamily="34" charset="0"/>
              </a:rPr>
              <a:t>Occupational Safety and Health Administration - health and safety incident reports</a:t>
            </a:r>
          </a:p>
          <a:p>
            <a:pPr algn="l">
              <a:spcBef>
                <a:spcPts val="900"/>
              </a:spcBef>
              <a:spcAft>
                <a:spcPts val="900"/>
              </a:spcAft>
              <a:buSzPct val="85000"/>
            </a:pPr>
            <a:r>
              <a:rPr lang="en-US" sz="2200" dirty="0" smtClean="0">
                <a:latin typeface="Calibri" panose="020F0502020204030204" pitchFamily="34" charset="0"/>
              </a:rPr>
              <a:t>U.S. Coast Guard - incident response reports</a:t>
            </a:r>
          </a:p>
        </p:txBody>
      </p:sp>
    </p:spTree>
    <p:extLst>
      <p:ext uri="{BB962C8B-B14F-4D97-AF65-F5344CB8AC3E}">
        <p14:creationId xmlns:p14="http://schemas.microsoft.com/office/powerpoint/2010/main" val="285279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772400" cy="1524000"/>
          </a:xfrm>
        </p:spPr>
        <p:txBody>
          <a:bodyPr/>
          <a:lstStyle/>
          <a:p>
            <a:r>
              <a:rPr lang="en-US" sz="3200" b="1" cap="small" dirty="0">
                <a:solidFill>
                  <a:srgbClr val="006600"/>
                </a:solidFill>
                <a:latin typeface="Calibri" pitchFamily="34" charset="0"/>
                <a:cs typeface="Calibri" pitchFamily="34" charset="0"/>
              </a:rPr>
              <a:t>Sources of Information Commonly in PRP Possession</a:t>
            </a:r>
          </a:p>
        </p:txBody>
      </p:sp>
      <p:sp>
        <p:nvSpPr>
          <p:cNvPr id="3" name="Subtitle 2"/>
          <p:cNvSpPr>
            <a:spLocks noGrp="1"/>
          </p:cNvSpPr>
          <p:nvPr>
            <p:ph type="subTitle" idx="4294967295"/>
          </p:nvPr>
        </p:nvSpPr>
        <p:spPr>
          <a:xfrm>
            <a:off x="1066800" y="1981200"/>
            <a:ext cx="6858000" cy="4069080"/>
          </a:xfrm>
        </p:spPr>
        <p:txBody>
          <a:bodyPr/>
          <a:lstStyle/>
          <a:p>
            <a:pPr>
              <a:spcAft>
                <a:spcPts val="1200"/>
              </a:spcAft>
            </a:pPr>
            <a:r>
              <a:rPr lang="en-US" sz="2400" dirty="0" smtClean="0">
                <a:latin typeface="Calibri" panose="020F0502020204030204" pitchFamily="34" charset="0"/>
              </a:rPr>
              <a:t>Information on other PRPs</a:t>
            </a:r>
          </a:p>
          <a:p>
            <a:pPr>
              <a:spcAft>
                <a:spcPts val="1200"/>
              </a:spcAft>
            </a:pPr>
            <a:r>
              <a:rPr lang="en-US" sz="2400" dirty="0" smtClean="0">
                <a:latin typeface="Calibri" panose="020F0502020204030204" pitchFamily="34" charset="0"/>
              </a:rPr>
              <a:t>Hazardous material </a:t>
            </a:r>
            <a:r>
              <a:rPr lang="en-US" sz="2400" dirty="0">
                <a:latin typeface="Calibri" panose="020F0502020204030204" pitchFamily="34" charset="0"/>
              </a:rPr>
              <a:t>l</a:t>
            </a:r>
            <a:r>
              <a:rPr lang="en-US" sz="2400" dirty="0" smtClean="0">
                <a:latin typeface="Calibri" panose="020F0502020204030204" pitchFamily="34" charset="0"/>
              </a:rPr>
              <a:t>istings</a:t>
            </a:r>
          </a:p>
          <a:p>
            <a:pPr>
              <a:spcAft>
                <a:spcPts val="1200"/>
              </a:spcAft>
            </a:pPr>
            <a:r>
              <a:rPr lang="en-US" sz="2400" dirty="0" smtClean="0">
                <a:latin typeface="Calibri" panose="020F0502020204030204" pitchFamily="34" charset="0"/>
              </a:rPr>
              <a:t>Shipment manifests</a:t>
            </a:r>
          </a:p>
          <a:p>
            <a:pPr>
              <a:spcAft>
                <a:spcPts val="1200"/>
              </a:spcAft>
            </a:pPr>
            <a:r>
              <a:rPr lang="en-US" sz="2400" dirty="0" smtClean="0">
                <a:latin typeface="Calibri" panose="020F0502020204030204" pitchFamily="34" charset="0"/>
              </a:rPr>
              <a:t>Transporter records</a:t>
            </a:r>
          </a:p>
          <a:p>
            <a:pPr>
              <a:spcAft>
                <a:spcPts val="1200"/>
              </a:spcAft>
            </a:pPr>
            <a:r>
              <a:rPr lang="en-US" sz="2400" dirty="0" smtClean="0">
                <a:latin typeface="Calibri" panose="020F0502020204030204" pitchFamily="34" charset="0"/>
              </a:rPr>
              <a:t>Material Safety Data Sheets (MSDS)</a:t>
            </a:r>
          </a:p>
          <a:p>
            <a:pPr>
              <a:spcAft>
                <a:spcPts val="1200"/>
              </a:spcAft>
            </a:pPr>
            <a:r>
              <a:rPr lang="en-US" sz="2400" dirty="0" smtClean="0">
                <a:latin typeface="Calibri" panose="020F0502020204030204" pitchFamily="34" charset="0"/>
              </a:rPr>
              <a:t>Correspondence</a:t>
            </a:r>
          </a:p>
          <a:p>
            <a:pPr>
              <a:spcAft>
                <a:spcPts val="1200"/>
              </a:spcAft>
            </a:pPr>
            <a:r>
              <a:rPr lang="en-US" sz="2400" dirty="0" smtClean="0">
                <a:latin typeface="Calibri" panose="020F0502020204030204" pitchFamily="34" charset="0"/>
              </a:rPr>
              <a:t>Corporate records</a:t>
            </a:r>
          </a:p>
          <a:p>
            <a:endParaRPr lang="en-US" dirty="0"/>
          </a:p>
        </p:txBody>
      </p:sp>
    </p:spTree>
    <p:extLst>
      <p:ext uri="{BB962C8B-B14F-4D97-AF65-F5344CB8AC3E}">
        <p14:creationId xmlns:p14="http://schemas.microsoft.com/office/powerpoint/2010/main" val="188631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20000" cy="762000"/>
          </a:xfrm>
        </p:spPr>
        <p:txBody>
          <a:bodyPr/>
          <a:lstStyle/>
          <a:p>
            <a:r>
              <a:rPr lang="en-US" b="1" cap="small" dirty="0">
                <a:solidFill>
                  <a:srgbClr val="006600"/>
                </a:solidFill>
                <a:latin typeface="Calibri" pitchFamily="34" charset="0"/>
                <a:cs typeface="Calibri" pitchFamily="34" charset="0"/>
              </a:rPr>
              <a:t>Organization</a:t>
            </a:r>
            <a:r>
              <a:rPr lang="en-US" dirty="0" smtClean="0"/>
              <a:t> </a:t>
            </a:r>
            <a:endParaRPr lang="en-US" dirty="0"/>
          </a:p>
        </p:txBody>
      </p:sp>
      <p:sp>
        <p:nvSpPr>
          <p:cNvPr id="3" name="Content Placeholder 2"/>
          <p:cNvSpPr>
            <a:spLocks noGrp="1"/>
          </p:cNvSpPr>
          <p:nvPr>
            <p:ph idx="1"/>
          </p:nvPr>
        </p:nvSpPr>
        <p:spPr>
          <a:xfrm>
            <a:off x="419100" y="838200"/>
            <a:ext cx="8153400" cy="5410200"/>
          </a:xfrm>
        </p:spPr>
        <p:txBody>
          <a:bodyPr>
            <a:normAutofit fontScale="47500" lnSpcReduction="20000"/>
          </a:bodyPr>
          <a:lstStyle/>
          <a:p>
            <a:pPr marL="0" indent="0">
              <a:lnSpc>
                <a:spcPts val="2400"/>
              </a:lnSpc>
              <a:buNone/>
            </a:pPr>
            <a:r>
              <a:rPr lang="en-US" sz="4400" dirty="0" smtClean="0">
                <a:latin typeface="Calibri" panose="020F0502020204030204" pitchFamily="34" charset="0"/>
              </a:rPr>
              <a:t>Large sites with many PRPs and a large volume of records spanning a number of years may require complex file organization.   To choose the best method of organizing documents, the following factors should be considered: </a:t>
            </a:r>
          </a:p>
          <a:p>
            <a:endParaRPr lang="en-US" sz="4400" dirty="0" smtClean="0">
              <a:latin typeface="Calibri" panose="020F0502020204030204" pitchFamily="34" charset="0"/>
            </a:endParaRPr>
          </a:p>
          <a:p>
            <a:pPr>
              <a:lnSpc>
                <a:spcPct val="120000"/>
              </a:lnSpc>
              <a:spcBef>
                <a:spcPts val="0"/>
              </a:spcBef>
              <a:spcAft>
                <a:spcPts val="600"/>
              </a:spcAft>
              <a:buSzPct val="85000"/>
            </a:pPr>
            <a:r>
              <a:rPr lang="en-US" sz="4200" dirty="0">
                <a:latin typeface="Calibri" panose="020F0502020204030204" pitchFamily="34" charset="0"/>
              </a:rPr>
              <a:t>T</a:t>
            </a:r>
            <a:r>
              <a:rPr lang="en-US" sz="4200" dirty="0" smtClean="0">
                <a:latin typeface="Calibri" panose="020F0502020204030204" pitchFamily="34" charset="0"/>
              </a:rPr>
              <a:t>ypes of information needed from the documents</a:t>
            </a:r>
          </a:p>
          <a:p>
            <a:pPr>
              <a:spcAft>
                <a:spcPts val="600"/>
              </a:spcAft>
              <a:buSzPct val="85000"/>
            </a:pPr>
            <a:r>
              <a:rPr lang="en-US" sz="4200" dirty="0">
                <a:latin typeface="Calibri" panose="020F0502020204030204" pitchFamily="34" charset="0"/>
              </a:rPr>
              <a:t>V</a:t>
            </a:r>
            <a:r>
              <a:rPr lang="en-US" sz="4200" dirty="0" smtClean="0">
                <a:latin typeface="Calibri" panose="020F0502020204030204" pitchFamily="34" charset="0"/>
              </a:rPr>
              <a:t>olume of documents</a:t>
            </a:r>
          </a:p>
          <a:p>
            <a:pPr>
              <a:spcAft>
                <a:spcPts val="600"/>
              </a:spcAft>
              <a:buSzPct val="85000"/>
            </a:pPr>
            <a:r>
              <a:rPr lang="en-US" sz="4200" dirty="0">
                <a:latin typeface="Calibri" panose="020F0502020204030204" pitchFamily="34" charset="0"/>
              </a:rPr>
              <a:t>R</a:t>
            </a:r>
            <a:r>
              <a:rPr lang="en-US" sz="4200" dirty="0" smtClean="0">
                <a:latin typeface="Calibri" panose="020F0502020204030204" pitchFamily="34" charset="0"/>
              </a:rPr>
              <a:t>egional file structure</a:t>
            </a:r>
          </a:p>
          <a:p>
            <a:pPr>
              <a:spcAft>
                <a:spcPts val="600"/>
              </a:spcAft>
              <a:buSzPct val="85000"/>
            </a:pPr>
            <a:r>
              <a:rPr lang="en-US" sz="4200" dirty="0">
                <a:latin typeface="Calibri" panose="020F0502020204030204" pitchFamily="34" charset="0"/>
              </a:rPr>
              <a:t>C</a:t>
            </a:r>
            <a:r>
              <a:rPr lang="en-US" sz="4200" dirty="0" smtClean="0">
                <a:latin typeface="Calibri" panose="020F0502020204030204" pitchFamily="34" charset="0"/>
              </a:rPr>
              <a:t>apabilities of the organizer</a:t>
            </a:r>
          </a:p>
          <a:p>
            <a:pPr>
              <a:spcAft>
                <a:spcPts val="600"/>
              </a:spcAft>
              <a:buSzPct val="85000"/>
            </a:pPr>
            <a:r>
              <a:rPr lang="en-US" sz="4200" dirty="0">
                <a:latin typeface="Calibri" panose="020F0502020204030204" pitchFamily="34" charset="0"/>
              </a:rPr>
              <a:t>E</a:t>
            </a:r>
            <a:r>
              <a:rPr lang="en-US" sz="4200" dirty="0" smtClean="0">
                <a:latin typeface="Calibri" panose="020F0502020204030204" pitchFamily="34" charset="0"/>
              </a:rPr>
              <a:t>ase of document retrieval</a:t>
            </a:r>
          </a:p>
          <a:p>
            <a:pPr>
              <a:spcAft>
                <a:spcPts val="600"/>
              </a:spcAft>
              <a:buSzPct val="85000"/>
            </a:pPr>
            <a:r>
              <a:rPr lang="en-US" sz="4200" dirty="0">
                <a:latin typeface="Calibri" panose="020F0502020204030204" pitchFamily="34" charset="0"/>
              </a:rPr>
              <a:t>L</a:t>
            </a:r>
            <a:r>
              <a:rPr lang="en-US" sz="4200" dirty="0" smtClean="0">
                <a:latin typeface="Calibri" panose="020F0502020204030204" pitchFamily="34" charset="0"/>
              </a:rPr>
              <a:t>ong-term tracking needs and capabilities </a:t>
            </a:r>
          </a:p>
          <a:p>
            <a:pPr>
              <a:spcAft>
                <a:spcPts val="600"/>
              </a:spcAft>
              <a:buSzPct val="85000"/>
            </a:pPr>
            <a:r>
              <a:rPr lang="en-US" sz="4200" dirty="0">
                <a:latin typeface="Calibri" panose="020F0502020204030204" pitchFamily="34" charset="0"/>
              </a:rPr>
              <a:t>P</a:t>
            </a:r>
            <a:r>
              <a:rPr lang="en-US" sz="4200" dirty="0" smtClean="0">
                <a:latin typeface="Calibri" panose="020F0502020204030204" pitchFamily="34" charset="0"/>
              </a:rPr>
              <a:t>otential document security issues</a:t>
            </a:r>
          </a:p>
          <a:p>
            <a:pPr>
              <a:spcAft>
                <a:spcPts val="600"/>
              </a:spcAft>
              <a:buSzPct val="85000"/>
            </a:pPr>
            <a:r>
              <a:rPr lang="en-US" sz="4200" dirty="0">
                <a:latin typeface="Calibri" panose="020F0502020204030204" pitchFamily="34" charset="0"/>
              </a:rPr>
              <a:t>U</a:t>
            </a:r>
            <a:r>
              <a:rPr lang="en-US" sz="4200" dirty="0" smtClean="0">
                <a:latin typeface="Calibri" panose="020F0502020204030204" pitchFamily="34" charset="0"/>
              </a:rPr>
              <a:t>nique site-specific needs</a:t>
            </a:r>
          </a:p>
          <a:p>
            <a:pPr>
              <a:spcAft>
                <a:spcPts val="600"/>
              </a:spcAft>
              <a:buSzPct val="85000"/>
            </a:pPr>
            <a:r>
              <a:rPr lang="en-US" sz="4200" dirty="0">
                <a:latin typeface="Calibri" panose="020F0502020204030204" pitchFamily="34" charset="0"/>
              </a:rPr>
              <a:t>N</a:t>
            </a:r>
            <a:r>
              <a:rPr lang="en-US" sz="4200" dirty="0" smtClean="0">
                <a:latin typeface="Calibri" panose="020F0502020204030204" pitchFamily="34" charset="0"/>
              </a:rPr>
              <a:t>ature and number of potential users </a:t>
            </a:r>
          </a:p>
          <a:p>
            <a:pPr>
              <a:spcAft>
                <a:spcPts val="600"/>
              </a:spcAft>
              <a:buSzPct val="85000"/>
            </a:pPr>
            <a:r>
              <a:rPr lang="en-US" sz="4200" dirty="0" smtClean="0">
                <a:latin typeface="Calibri" panose="020F0502020204030204" pitchFamily="34" charset="0"/>
              </a:rPr>
              <a:t>Time required to organize documents</a:t>
            </a:r>
          </a:p>
        </p:txBody>
      </p:sp>
    </p:spTree>
    <p:extLst>
      <p:ext uri="{BB962C8B-B14F-4D97-AF65-F5344CB8AC3E}">
        <p14:creationId xmlns:p14="http://schemas.microsoft.com/office/powerpoint/2010/main" val="377207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810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cap="small" dirty="0" smtClean="0">
                <a:solidFill>
                  <a:srgbClr val="006600"/>
                </a:solidFill>
                <a:latin typeface="Calibri" pitchFamily="34" charset="0"/>
                <a:cs typeface="Calibri" pitchFamily="34" charset="0"/>
              </a:rPr>
              <a:t>References</a:t>
            </a:r>
            <a:endParaRPr lang="en-US" b="1" kern="0" cap="small" dirty="0">
              <a:solidFill>
                <a:srgbClr val="006600"/>
              </a:solidFill>
              <a:latin typeface="Calibri" pitchFamily="34" charset="0"/>
              <a:cs typeface="Calibri" pitchFamily="34" charset="0"/>
            </a:endParaRPr>
          </a:p>
        </p:txBody>
      </p:sp>
      <p:sp>
        <p:nvSpPr>
          <p:cNvPr id="8" name="TextBox 7"/>
          <p:cNvSpPr txBox="1"/>
          <p:nvPr/>
        </p:nvSpPr>
        <p:spPr>
          <a:xfrm>
            <a:off x="481781" y="1098755"/>
            <a:ext cx="7924800" cy="5062924"/>
          </a:xfrm>
          <a:prstGeom prst="rect">
            <a:avLst/>
          </a:prstGeom>
          <a:noFill/>
        </p:spPr>
        <p:txBody>
          <a:bodyPr wrap="square" rtlCol="0">
            <a:spAutoFit/>
          </a:bodyPr>
          <a:lstStyle/>
          <a:p>
            <a:r>
              <a:rPr lang="en-US" sz="1700" dirty="0">
                <a:solidFill>
                  <a:srgbClr val="000000"/>
                </a:solidFill>
                <a:latin typeface="Calibri" pitchFamily="34" charset="0"/>
                <a:cs typeface="Calibri" pitchFamily="34" charset="0"/>
              </a:rPr>
              <a:t>PRP Search </a:t>
            </a:r>
            <a:r>
              <a:rPr lang="en-US" sz="1700" dirty="0" smtClean="0">
                <a:solidFill>
                  <a:srgbClr val="000000"/>
                </a:solidFill>
                <a:latin typeface="Calibri" pitchFamily="34" charset="0"/>
                <a:cs typeface="Calibri" pitchFamily="34" charset="0"/>
              </a:rPr>
              <a:t>Manual, Appendices </a:t>
            </a:r>
            <a:r>
              <a:rPr lang="en-US" sz="1700" dirty="0">
                <a:solidFill>
                  <a:srgbClr val="000000"/>
                </a:solidFill>
                <a:latin typeface="Calibri" pitchFamily="34" charset="0"/>
                <a:cs typeface="Calibri" pitchFamily="34" charset="0"/>
              </a:rPr>
              <a:t>B and C </a:t>
            </a:r>
            <a:r>
              <a:rPr lang="en-US" sz="1700" dirty="0" smtClean="0">
                <a:solidFill>
                  <a:srgbClr val="000000"/>
                </a:solidFill>
                <a:latin typeface="Calibri" pitchFamily="34" charset="0"/>
                <a:cs typeface="Calibri" pitchFamily="34" charset="0"/>
              </a:rPr>
              <a:t>Checklists</a:t>
            </a:r>
          </a:p>
          <a:p>
            <a:r>
              <a:rPr lang="en-US" sz="1700" dirty="0">
                <a:solidFill>
                  <a:srgbClr val="000000"/>
                </a:solidFill>
                <a:latin typeface="Calibri" pitchFamily="34" charset="0"/>
                <a:cs typeface="Calibri" pitchFamily="34" charset="0"/>
                <a:hlinkClick r:id="rId2"/>
              </a:rPr>
              <a:t>http://</a:t>
            </a:r>
            <a:r>
              <a:rPr lang="en-US" sz="1700" dirty="0" smtClean="0">
                <a:solidFill>
                  <a:srgbClr val="000000"/>
                </a:solidFill>
                <a:latin typeface="Calibri" pitchFamily="34" charset="0"/>
                <a:cs typeface="Calibri" pitchFamily="34" charset="0"/>
                <a:hlinkClick r:id="rId2"/>
              </a:rPr>
              <a:t>www2.epa.gov/enforcement/report-prp-search-manual-2009-edition-2011-addendum</a:t>
            </a:r>
            <a:endParaRPr lang="en-US" sz="1700" dirty="0" smtClean="0">
              <a:solidFill>
                <a:srgbClr val="000000"/>
              </a:solidFill>
              <a:latin typeface="Calibri" pitchFamily="34" charset="0"/>
              <a:cs typeface="Calibri" pitchFamily="34" charset="0"/>
            </a:endParaRPr>
          </a:p>
          <a:p>
            <a:endParaRPr lang="en-US" sz="1700" dirty="0" smtClean="0">
              <a:solidFill>
                <a:srgbClr val="000000"/>
              </a:solidFill>
              <a:latin typeface="Calibri" pitchFamily="34" charset="0"/>
              <a:cs typeface="Calibri" pitchFamily="34" charset="0"/>
            </a:endParaRPr>
          </a:p>
          <a:p>
            <a:r>
              <a:rPr lang="en-US" sz="1700" dirty="0" smtClean="0">
                <a:solidFill>
                  <a:srgbClr val="000000"/>
                </a:solidFill>
                <a:latin typeface="Calibri" pitchFamily="34" charset="0"/>
                <a:cs typeface="Calibri" pitchFamily="34" charset="0"/>
              </a:rPr>
              <a:t>PRP </a:t>
            </a:r>
            <a:r>
              <a:rPr lang="en-US" sz="1700" dirty="0">
                <a:solidFill>
                  <a:srgbClr val="000000"/>
                </a:solidFill>
                <a:latin typeface="Calibri" pitchFamily="34" charset="0"/>
                <a:cs typeface="Calibri" pitchFamily="34" charset="0"/>
              </a:rPr>
              <a:t>Search </a:t>
            </a:r>
            <a:r>
              <a:rPr lang="en-US" sz="1700" dirty="0" smtClean="0">
                <a:solidFill>
                  <a:srgbClr val="000000"/>
                </a:solidFill>
                <a:latin typeface="Calibri" pitchFamily="34" charset="0"/>
                <a:cs typeface="Calibri" pitchFamily="34" charset="0"/>
              </a:rPr>
              <a:t>Manual, </a:t>
            </a:r>
            <a:r>
              <a:rPr lang="en-US" sz="1700" dirty="0">
                <a:solidFill>
                  <a:srgbClr val="000000"/>
                </a:solidFill>
                <a:latin typeface="Calibri" pitchFamily="34" charset="0"/>
                <a:cs typeface="Calibri" pitchFamily="34" charset="0"/>
              </a:rPr>
              <a:t>Appendix F (“PRPIIS</a:t>
            </a:r>
            <a:r>
              <a:rPr lang="en-US" sz="1700" dirty="0" smtClean="0">
                <a:solidFill>
                  <a:srgbClr val="000000"/>
                </a:solidFill>
                <a:latin typeface="Calibri" pitchFamily="34" charset="0"/>
                <a:cs typeface="Calibri" pitchFamily="34" charset="0"/>
              </a:rPr>
              <a:t>”)</a:t>
            </a:r>
          </a:p>
          <a:p>
            <a:r>
              <a:rPr lang="en-US" sz="1700" dirty="0">
                <a:solidFill>
                  <a:srgbClr val="000000"/>
                </a:solidFill>
                <a:latin typeface="Calibri" pitchFamily="34" charset="0"/>
                <a:cs typeface="Calibri" pitchFamily="34" charset="0"/>
                <a:hlinkClick r:id="rId2"/>
              </a:rPr>
              <a:t>http://</a:t>
            </a:r>
            <a:r>
              <a:rPr lang="en-US" sz="1700" dirty="0" smtClean="0">
                <a:solidFill>
                  <a:srgbClr val="000000"/>
                </a:solidFill>
                <a:latin typeface="Calibri" pitchFamily="34" charset="0"/>
                <a:cs typeface="Calibri" pitchFamily="34" charset="0"/>
                <a:hlinkClick r:id="rId2"/>
              </a:rPr>
              <a:t>www2.epa.gov/enforcement/report-prp-search-manual-2009-edition-2011-addendum</a:t>
            </a:r>
            <a:endParaRPr lang="en-US" sz="1700" dirty="0" smtClean="0">
              <a:solidFill>
                <a:srgbClr val="000000"/>
              </a:solidFill>
              <a:latin typeface="Calibri" pitchFamily="34" charset="0"/>
              <a:cs typeface="Calibri" pitchFamily="34" charset="0"/>
            </a:endParaRPr>
          </a:p>
          <a:p>
            <a:endParaRPr lang="en-US" sz="1700" dirty="0" smtClean="0">
              <a:solidFill>
                <a:srgbClr val="000000"/>
              </a:solidFill>
              <a:latin typeface="Calibri" pitchFamily="34" charset="0"/>
              <a:cs typeface="Calibri" pitchFamily="34" charset="0"/>
            </a:endParaRPr>
          </a:p>
          <a:p>
            <a:r>
              <a:rPr lang="en-US" sz="1700" dirty="0" smtClean="0">
                <a:solidFill>
                  <a:srgbClr val="000000"/>
                </a:solidFill>
                <a:latin typeface="Calibri" panose="020F0502020204030204" pitchFamily="34" charset="0"/>
              </a:rPr>
              <a:t>CLEAR</a:t>
            </a:r>
            <a:endParaRPr lang="en-US" sz="1700" dirty="0">
              <a:solidFill>
                <a:srgbClr val="000000"/>
              </a:solidFill>
              <a:latin typeface="Calibri" panose="020F0502020204030204" pitchFamily="34" charset="0"/>
            </a:endParaRPr>
          </a:p>
          <a:p>
            <a:r>
              <a:rPr lang="en-US" sz="1700" dirty="0">
                <a:solidFill>
                  <a:srgbClr val="000000"/>
                </a:solidFill>
                <a:latin typeface="Calibri" panose="020F0502020204030204" pitchFamily="34" charset="0"/>
                <a:hlinkClick r:id="rId3"/>
              </a:rPr>
              <a:t>https://</a:t>
            </a:r>
            <a:r>
              <a:rPr lang="en-US" sz="1700" dirty="0" smtClean="0">
                <a:solidFill>
                  <a:srgbClr val="000000"/>
                </a:solidFill>
                <a:latin typeface="Calibri" panose="020F0502020204030204" pitchFamily="34" charset="0"/>
                <a:hlinkClick r:id="rId3"/>
              </a:rPr>
              <a:t>clear.thomsonreuters.com</a:t>
            </a:r>
            <a:endParaRPr lang="en-US" sz="1700" dirty="0" smtClean="0">
              <a:solidFill>
                <a:srgbClr val="000000"/>
              </a:solidFill>
              <a:latin typeface="Calibri" panose="020F0502020204030204" pitchFamily="34" charset="0"/>
            </a:endParaRPr>
          </a:p>
          <a:p>
            <a:endParaRPr lang="en-US" sz="1700" dirty="0">
              <a:solidFill>
                <a:srgbClr val="000000"/>
              </a:solidFill>
              <a:latin typeface="Calibri" panose="020F0502020204030204" pitchFamily="34" charset="0"/>
            </a:endParaRPr>
          </a:p>
          <a:p>
            <a:r>
              <a:rPr lang="en-US" sz="1700" dirty="0">
                <a:solidFill>
                  <a:srgbClr val="000000"/>
                </a:solidFill>
                <a:latin typeface="Calibri" pitchFamily="34" charset="0"/>
                <a:cs typeface="Calibri" pitchFamily="34" charset="0"/>
              </a:rPr>
              <a:t>Enforcement and Compliance History Online (“ECHO</a:t>
            </a:r>
            <a:r>
              <a:rPr lang="en-US" sz="1700" dirty="0" smtClean="0">
                <a:solidFill>
                  <a:srgbClr val="000000"/>
                </a:solidFill>
                <a:latin typeface="Calibri" pitchFamily="34" charset="0"/>
                <a:cs typeface="Calibri" pitchFamily="34" charset="0"/>
              </a:rPr>
              <a:t>”)</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4"/>
              </a:rPr>
              <a:t>http://echo.epa.gov</a:t>
            </a:r>
            <a:endParaRPr lang="en-US" sz="1700" dirty="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a:p>
            <a:r>
              <a:rPr lang="en-US" sz="1700" dirty="0" err="1" smtClean="0">
                <a:solidFill>
                  <a:srgbClr val="000000"/>
                </a:solidFill>
                <a:latin typeface="Calibri" pitchFamily="34" charset="0"/>
                <a:cs typeface="Calibri" pitchFamily="34" charset="0"/>
              </a:rPr>
              <a:t>Envirofacts</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5"/>
              </a:rPr>
              <a:t>http://www.epa.gov/enviro/</a:t>
            </a:r>
            <a:endParaRPr lang="en-US" sz="1700" dirty="0">
              <a:solidFill>
                <a:srgbClr val="000000"/>
              </a:solidFill>
              <a:latin typeface="Calibri" pitchFamily="34" charset="0"/>
              <a:cs typeface="Calibri" pitchFamily="34" charset="0"/>
            </a:endParaRPr>
          </a:p>
          <a:p>
            <a:endParaRPr lang="en-US" sz="1700" dirty="0" smtClean="0">
              <a:solidFill>
                <a:srgbClr val="000000"/>
              </a:solidFill>
              <a:latin typeface="Calibri" pitchFamily="34" charset="0"/>
              <a:cs typeface="Calibri" pitchFamily="34" charset="0"/>
            </a:endParaRPr>
          </a:p>
          <a:p>
            <a:r>
              <a:rPr lang="en-US" sz="1700" dirty="0" smtClean="0">
                <a:solidFill>
                  <a:srgbClr val="000000"/>
                </a:solidFill>
                <a:latin typeface="Calibri" pitchFamily="34" charset="0"/>
                <a:cs typeface="Calibri" pitchFamily="34" charset="0"/>
              </a:rPr>
              <a:t>Environmental Data Resources: Sanborn Maps</a:t>
            </a:r>
          </a:p>
          <a:p>
            <a:r>
              <a:rPr lang="en-US" sz="1700" dirty="0">
                <a:solidFill>
                  <a:srgbClr val="000000"/>
                </a:solidFill>
                <a:latin typeface="Calibri" pitchFamily="34" charset="0"/>
                <a:cs typeface="Calibri" pitchFamily="34" charset="0"/>
                <a:hlinkClick r:id="rId6"/>
              </a:rPr>
              <a:t>http://edrnet.com/prods/sanborn-maps</a:t>
            </a:r>
            <a:r>
              <a:rPr lang="en-US" sz="1700" dirty="0" smtClean="0">
                <a:solidFill>
                  <a:srgbClr val="000000"/>
                </a:solidFill>
                <a:latin typeface="Calibri" pitchFamily="34" charset="0"/>
                <a:cs typeface="Calibri" pitchFamily="34" charset="0"/>
                <a:hlinkClick r:id="rId6"/>
              </a:rPr>
              <a:t>/</a:t>
            </a:r>
            <a:endParaRPr lang="en-US" sz="170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23654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Questions </a:t>
            </a:r>
            <a:r>
              <a:rPr lang="en-US" b="1" cap="small" dirty="0" smtClean="0">
                <a:solidFill>
                  <a:srgbClr val="006600"/>
                </a:solidFill>
                <a:latin typeface="Calibri" pitchFamily="34" charset="0"/>
                <a:cs typeface="Calibri" pitchFamily="34" charset="0"/>
              </a:rPr>
              <a:t>To </a:t>
            </a:r>
            <a:r>
              <a:rPr lang="en-US" b="1" cap="small" dirty="0">
                <a:solidFill>
                  <a:srgbClr val="006600"/>
                </a:solidFill>
                <a:latin typeface="Calibri" pitchFamily="34" charset="0"/>
                <a:cs typeface="Calibri" pitchFamily="34" charset="0"/>
              </a:rPr>
              <a:t>Ask before Starting</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4" name="Content Placeholder 2"/>
          <p:cNvSpPr txBox="1">
            <a:spLocks/>
          </p:cNvSpPr>
          <p:nvPr/>
        </p:nvSpPr>
        <p:spPr bwMode="auto">
          <a:xfrm>
            <a:off x="685800" y="1752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is needed now and what can wait until later? </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How far back in time should you search?</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do you or other EPA employees already have?</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do other agencies have?</a:t>
            </a:r>
            <a:endParaRPr lang="en-US" sz="3200" b="1" kern="0" dirty="0">
              <a:solidFill>
                <a:srgbClr val="0000FF"/>
              </a:solidFill>
              <a:latin typeface="Calibri" pitchFamily="34" charset="0"/>
            </a:endParaRPr>
          </a:p>
        </p:txBody>
      </p:sp>
    </p:spTree>
    <p:extLst>
      <p:ext uri="{BB962C8B-B14F-4D97-AF65-F5344CB8AC3E}">
        <p14:creationId xmlns:p14="http://schemas.microsoft.com/office/powerpoint/2010/main" val="4137805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81000" y="228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cap="small" dirty="0" smtClean="0">
                <a:solidFill>
                  <a:srgbClr val="006600"/>
                </a:solidFill>
                <a:latin typeface="Calibri" pitchFamily="34" charset="0"/>
                <a:cs typeface="Calibri" pitchFamily="34" charset="0"/>
              </a:rPr>
              <a:t>References (cont’d)</a:t>
            </a:r>
            <a:endParaRPr lang="en-US" b="1" kern="0" cap="small" dirty="0">
              <a:solidFill>
                <a:srgbClr val="006600"/>
              </a:solidFill>
              <a:latin typeface="Calibri" pitchFamily="34" charset="0"/>
              <a:cs typeface="Calibri" pitchFamily="34" charset="0"/>
            </a:endParaRPr>
          </a:p>
        </p:txBody>
      </p:sp>
      <p:sp>
        <p:nvSpPr>
          <p:cNvPr id="8" name="TextBox 7"/>
          <p:cNvSpPr txBox="1"/>
          <p:nvPr/>
        </p:nvSpPr>
        <p:spPr>
          <a:xfrm>
            <a:off x="609600" y="990600"/>
            <a:ext cx="7924800" cy="5062924"/>
          </a:xfrm>
          <a:prstGeom prst="rect">
            <a:avLst/>
          </a:prstGeom>
          <a:noFill/>
        </p:spPr>
        <p:txBody>
          <a:bodyPr wrap="square" rtlCol="0">
            <a:spAutoFit/>
          </a:bodyPr>
          <a:lstStyle/>
          <a:p>
            <a:endParaRPr lang="en-US" sz="1700" dirty="0" smtClean="0">
              <a:solidFill>
                <a:srgbClr val="000000"/>
              </a:solidFill>
              <a:latin typeface="Calibri" pitchFamily="34" charset="0"/>
              <a:cs typeface="Calibri" pitchFamily="34" charset="0"/>
            </a:endParaRPr>
          </a:p>
          <a:p>
            <a:r>
              <a:rPr lang="en-US" sz="1700" dirty="0" smtClean="0">
                <a:solidFill>
                  <a:srgbClr val="000000"/>
                </a:solidFill>
                <a:latin typeface="Calibri" pitchFamily="34" charset="0"/>
                <a:cs typeface="Calibri" pitchFamily="34" charset="0"/>
              </a:rPr>
              <a:t>EPA </a:t>
            </a:r>
            <a:r>
              <a:rPr lang="en-US" sz="1700" dirty="0">
                <a:solidFill>
                  <a:srgbClr val="000000"/>
                </a:solidFill>
                <a:latin typeface="Calibri" pitchFamily="34" charset="0"/>
                <a:cs typeface="Calibri" pitchFamily="34" charset="0"/>
              </a:rPr>
              <a:t>Records Management Intranet </a:t>
            </a:r>
            <a:r>
              <a:rPr lang="en-US" sz="1700" dirty="0" smtClean="0">
                <a:solidFill>
                  <a:srgbClr val="000000"/>
                </a:solidFill>
                <a:latin typeface="Calibri" pitchFamily="34" charset="0"/>
                <a:cs typeface="Calibri" pitchFamily="34" charset="0"/>
              </a:rPr>
              <a:t>Page</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2"/>
              </a:rPr>
              <a:t>http://intranet.epa.gov/recordslindex.htm</a:t>
            </a:r>
            <a:endParaRPr lang="en-US" sz="1700" dirty="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a:p>
            <a:r>
              <a:rPr lang="en-US" sz="1700" dirty="0" smtClean="0">
                <a:solidFill>
                  <a:srgbClr val="000000"/>
                </a:solidFill>
                <a:latin typeface="Calibri" pitchFamily="34" charset="0"/>
                <a:cs typeface="Calibri" pitchFamily="34" charset="0"/>
              </a:rPr>
              <a:t>Historical Photos</a:t>
            </a:r>
          </a:p>
          <a:p>
            <a:r>
              <a:rPr lang="en-US" sz="1700" dirty="0" smtClean="0">
                <a:solidFill>
                  <a:srgbClr val="000000"/>
                </a:solidFill>
                <a:latin typeface="Calibri" pitchFamily="34" charset="0"/>
                <a:cs typeface="Calibri" pitchFamily="34" charset="0"/>
                <a:hlinkClick r:id="rId3"/>
              </a:rPr>
              <a:t>http://historical-photos.com</a:t>
            </a:r>
            <a:endParaRPr lang="en-US" sz="1700" dirty="0" smtClean="0">
              <a:solidFill>
                <a:srgbClr val="000000"/>
              </a:solidFill>
              <a:latin typeface="Calibri" pitchFamily="34" charset="0"/>
              <a:cs typeface="Calibri" pitchFamily="34" charset="0"/>
            </a:endParaRPr>
          </a:p>
          <a:p>
            <a:endParaRPr lang="en-US" sz="1700" dirty="0" smtClean="0">
              <a:solidFill>
                <a:srgbClr val="000000"/>
              </a:solidFill>
              <a:latin typeface="Calibri" pitchFamily="34" charset="0"/>
              <a:cs typeface="Calibri" pitchFamily="34" charset="0"/>
            </a:endParaRPr>
          </a:p>
          <a:p>
            <a:r>
              <a:rPr lang="en-US" sz="1700" dirty="0" smtClean="0">
                <a:solidFill>
                  <a:srgbClr val="000000"/>
                </a:solidFill>
                <a:latin typeface="Calibri" pitchFamily="34" charset="0"/>
                <a:cs typeface="Calibri" pitchFamily="34" charset="0"/>
              </a:rPr>
              <a:t>LexisNexis</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4"/>
              </a:rPr>
              <a:t>http://</a:t>
            </a:r>
            <a:r>
              <a:rPr lang="en-US" sz="1700" dirty="0" smtClean="0">
                <a:solidFill>
                  <a:srgbClr val="000000"/>
                </a:solidFill>
                <a:latin typeface="Calibri" pitchFamily="34" charset="0"/>
                <a:cs typeface="Calibri" pitchFamily="34" charset="0"/>
                <a:hlinkClick r:id="rId4"/>
              </a:rPr>
              <a:t>www.lexisnexis.com/en-us/home.page</a:t>
            </a:r>
            <a:endParaRPr lang="en-US" sz="1700" dirty="0" smtClean="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rPr>
              <a:t>Moody’s Investors </a:t>
            </a:r>
            <a:r>
              <a:rPr lang="en-US" sz="1700" dirty="0" smtClean="0">
                <a:solidFill>
                  <a:srgbClr val="000000"/>
                </a:solidFill>
                <a:latin typeface="Calibri" pitchFamily="34" charset="0"/>
                <a:cs typeface="Calibri" pitchFamily="34" charset="0"/>
              </a:rPr>
              <a:t>Service</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5"/>
              </a:rPr>
              <a:t>https</a:t>
            </a:r>
            <a:r>
              <a:rPr lang="en-US" sz="1700">
                <a:solidFill>
                  <a:srgbClr val="000000"/>
                </a:solidFill>
                <a:latin typeface="Calibri" pitchFamily="34" charset="0"/>
                <a:cs typeface="Calibri" pitchFamily="34" charset="0"/>
                <a:hlinkClick r:id="rId5"/>
              </a:rPr>
              <a:t>://</a:t>
            </a:r>
            <a:r>
              <a:rPr lang="en-US" sz="1700" smtClean="0">
                <a:solidFill>
                  <a:srgbClr val="000000"/>
                </a:solidFill>
                <a:latin typeface="Calibri" pitchFamily="34" charset="0"/>
                <a:cs typeface="Calibri" pitchFamily="34" charset="0"/>
                <a:hlinkClick r:id="rId5"/>
              </a:rPr>
              <a:t>www.moodys.com/Pages/atc002.aspx</a:t>
            </a:r>
            <a:endParaRPr lang="en-US" sz="1700" smtClean="0">
              <a:solidFill>
                <a:srgbClr val="000000"/>
              </a:solidFill>
              <a:latin typeface="Calibri" pitchFamily="34" charset="0"/>
              <a:cs typeface="Calibri" pitchFamily="34" charset="0"/>
            </a:endParaRPr>
          </a:p>
          <a:p>
            <a:endParaRPr lang="en-US" sz="1700">
              <a:solidFill>
                <a:srgbClr val="000000"/>
              </a:solidFill>
              <a:latin typeface="Calibri" pitchFamily="34" charset="0"/>
              <a:cs typeface="Calibri" pitchFamily="34" charset="0"/>
            </a:endParaRPr>
          </a:p>
          <a:p>
            <a:r>
              <a:rPr lang="en-US" sz="1700">
                <a:solidFill>
                  <a:srgbClr val="000000"/>
                </a:solidFill>
                <a:latin typeface="Calibri" pitchFamily="34" charset="0"/>
                <a:cs typeface="Calibri" pitchFamily="34" charset="0"/>
              </a:rPr>
              <a:t>Museum of History &amp; Industry</a:t>
            </a:r>
          </a:p>
          <a:p>
            <a:r>
              <a:rPr lang="en-US" sz="1700">
                <a:solidFill>
                  <a:srgbClr val="000000"/>
                </a:solidFill>
                <a:latin typeface="Calibri" pitchFamily="34" charset="0"/>
                <a:cs typeface="Calibri" pitchFamily="34" charset="0"/>
                <a:hlinkClick r:id="rId6"/>
              </a:rPr>
              <a:t>www.seattlehistory.org</a:t>
            </a:r>
            <a:endParaRPr lang="en-US" sz="170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rPr>
              <a:t>Public Access to Court Electronic Records (“PACER</a:t>
            </a:r>
            <a:r>
              <a:rPr lang="en-US" sz="1700" dirty="0" smtClean="0">
                <a:solidFill>
                  <a:srgbClr val="000000"/>
                </a:solidFill>
                <a:latin typeface="Calibri" pitchFamily="34" charset="0"/>
                <a:cs typeface="Calibri" pitchFamily="34" charset="0"/>
              </a:rPr>
              <a:t>”)</a:t>
            </a:r>
            <a:endParaRPr lang="en-US" sz="1700" dirty="0">
              <a:solidFill>
                <a:srgbClr val="000000"/>
              </a:solidFill>
              <a:latin typeface="Calibri" pitchFamily="34" charset="0"/>
              <a:cs typeface="Calibri" pitchFamily="34" charset="0"/>
            </a:endParaRPr>
          </a:p>
          <a:p>
            <a:r>
              <a:rPr lang="en-US" sz="1700" dirty="0">
                <a:solidFill>
                  <a:srgbClr val="000000"/>
                </a:solidFill>
                <a:latin typeface="Calibri" pitchFamily="34" charset="0"/>
                <a:cs typeface="Calibri" pitchFamily="34" charset="0"/>
                <a:hlinkClick r:id="rId7"/>
              </a:rPr>
              <a:t>https://www.pacer.gov</a:t>
            </a:r>
            <a:r>
              <a:rPr lang="en-US" sz="1700" dirty="0" smtClean="0">
                <a:solidFill>
                  <a:srgbClr val="000000"/>
                </a:solidFill>
                <a:latin typeface="Calibri" pitchFamily="34" charset="0"/>
                <a:cs typeface="Calibri" pitchFamily="34" charset="0"/>
                <a:hlinkClick r:id="rId7"/>
              </a:rPr>
              <a:t>/</a:t>
            </a:r>
            <a:endParaRPr lang="en-US" sz="1700" dirty="0" smtClean="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38301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81000" y="228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cap="small" dirty="0" smtClean="0">
                <a:solidFill>
                  <a:srgbClr val="006600"/>
                </a:solidFill>
                <a:latin typeface="Calibri" pitchFamily="34" charset="0"/>
                <a:cs typeface="Calibri" pitchFamily="34" charset="0"/>
              </a:rPr>
              <a:t>References (cont’d)</a:t>
            </a:r>
            <a:endParaRPr lang="en-US" b="1" kern="0" cap="small" dirty="0">
              <a:solidFill>
                <a:srgbClr val="006600"/>
              </a:solidFill>
              <a:latin typeface="Calibri" pitchFamily="34" charset="0"/>
              <a:cs typeface="Calibri" pitchFamily="34" charset="0"/>
            </a:endParaRPr>
          </a:p>
        </p:txBody>
      </p:sp>
      <p:sp>
        <p:nvSpPr>
          <p:cNvPr id="8" name="TextBox 7"/>
          <p:cNvSpPr txBox="1"/>
          <p:nvPr/>
        </p:nvSpPr>
        <p:spPr>
          <a:xfrm>
            <a:off x="609600" y="838200"/>
            <a:ext cx="7924800" cy="3231654"/>
          </a:xfrm>
          <a:prstGeom prst="rect">
            <a:avLst/>
          </a:prstGeom>
          <a:noFill/>
        </p:spPr>
        <p:txBody>
          <a:bodyPr wrap="square" rtlCol="0">
            <a:spAutoFit/>
          </a:bodyPr>
          <a:lstStyle/>
          <a:p>
            <a:endParaRPr lang="en-US" sz="1700" dirty="0" smtClean="0">
              <a:solidFill>
                <a:srgbClr val="000000"/>
              </a:solidFill>
              <a:latin typeface="Calibri" pitchFamily="34" charset="0"/>
              <a:cs typeface="Calibri" pitchFamily="34" charset="0"/>
            </a:endParaRPr>
          </a:p>
          <a:p>
            <a:endParaRPr lang="en-US" sz="1700">
              <a:solidFill>
                <a:srgbClr val="000000"/>
              </a:solidFill>
              <a:latin typeface="Calibri" pitchFamily="34" charset="0"/>
              <a:cs typeface="Calibri" pitchFamily="34" charset="0"/>
            </a:endParaRPr>
          </a:p>
          <a:p>
            <a:r>
              <a:rPr lang="en-US" sz="1700" smtClean="0">
                <a:solidFill>
                  <a:srgbClr val="000000"/>
                </a:solidFill>
                <a:latin typeface="Calibri" pitchFamily="34" charset="0"/>
                <a:cs typeface="Calibri" pitchFamily="34" charset="0"/>
              </a:rPr>
              <a:t>RCRAInfo</a:t>
            </a:r>
            <a:endParaRPr lang="en-US" sz="1700">
              <a:solidFill>
                <a:srgbClr val="000000"/>
              </a:solidFill>
              <a:latin typeface="Calibri" pitchFamily="34" charset="0"/>
              <a:cs typeface="Calibri" pitchFamily="34" charset="0"/>
            </a:endParaRPr>
          </a:p>
          <a:p>
            <a:r>
              <a:rPr lang="en-US" sz="1700">
                <a:solidFill>
                  <a:srgbClr val="000000"/>
                </a:solidFill>
                <a:latin typeface="Calibri" pitchFamily="34" charset="0"/>
                <a:cs typeface="Calibri" pitchFamily="34" charset="0"/>
                <a:hlinkClick r:id="rId2"/>
              </a:rPr>
              <a:t>http://www.epa.gov/enviro/facts/rcrainfo/search.html</a:t>
            </a:r>
            <a:endParaRPr lang="en-US" sz="1700">
              <a:solidFill>
                <a:srgbClr val="000000"/>
              </a:solidFill>
              <a:latin typeface="Calibri" pitchFamily="34" charset="0"/>
              <a:cs typeface="Calibri" pitchFamily="34" charset="0"/>
            </a:endParaRPr>
          </a:p>
          <a:p>
            <a:endParaRPr lang="en-US" sz="1700">
              <a:solidFill>
                <a:srgbClr val="000000"/>
              </a:solidFill>
              <a:latin typeface="Calibri" pitchFamily="34" charset="0"/>
              <a:cs typeface="Calibri" pitchFamily="34" charset="0"/>
            </a:endParaRPr>
          </a:p>
          <a:p>
            <a:r>
              <a:rPr lang="en-US" sz="1700">
                <a:solidFill>
                  <a:srgbClr val="000000"/>
                </a:solidFill>
                <a:latin typeface="Calibri" pitchFamily="34" charset="0"/>
                <a:cs typeface="Calibri" pitchFamily="34" charset="0"/>
              </a:rPr>
              <a:t>University of Idaho</a:t>
            </a:r>
          </a:p>
          <a:p>
            <a:r>
              <a:rPr lang="en-US" sz="1700">
                <a:solidFill>
                  <a:srgbClr val="000000"/>
                </a:solidFill>
                <a:latin typeface="Calibri" pitchFamily="34" charset="0"/>
                <a:cs typeface="Calibri" pitchFamily="34" charset="0"/>
                <a:hlinkClick r:id="rId3"/>
              </a:rPr>
              <a:t>www.lib.uidaho.edu/special-collections</a:t>
            </a:r>
            <a:endParaRPr lang="en-US" sz="1700">
              <a:solidFill>
                <a:srgbClr val="000000"/>
              </a:solidFill>
              <a:latin typeface="Calibri" pitchFamily="34" charset="0"/>
              <a:cs typeface="Calibri" pitchFamily="34" charset="0"/>
            </a:endParaRPr>
          </a:p>
          <a:p>
            <a:endParaRPr lang="en-US" sz="1700">
              <a:solidFill>
                <a:srgbClr val="000000"/>
              </a:solidFill>
              <a:latin typeface="Calibri" pitchFamily="34" charset="0"/>
              <a:cs typeface="Calibri" pitchFamily="34" charset="0"/>
            </a:endParaRPr>
          </a:p>
          <a:p>
            <a:r>
              <a:rPr lang="en-US" sz="1700" smtClean="0">
                <a:solidFill>
                  <a:srgbClr val="000000"/>
                </a:solidFill>
                <a:latin typeface="Calibri" pitchFamily="34" charset="0"/>
                <a:cs typeface="Calibri" pitchFamily="34" charset="0"/>
              </a:rPr>
              <a:t>U.S</a:t>
            </a:r>
            <a:r>
              <a:rPr lang="en-US" sz="1700">
                <a:solidFill>
                  <a:srgbClr val="000000"/>
                </a:solidFill>
                <a:latin typeface="Calibri" pitchFamily="34" charset="0"/>
                <a:cs typeface="Calibri" pitchFamily="34" charset="0"/>
              </a:rPr>
              <a:t>. Securities and Exchange Commission</a:t>
            </a:r>
          </a:p>
          <a:p>
            <a:r>
              <a:rPr lang="en-US" sz="1700">
                <a:solidFill>
                  <a:srgbClr val="000000"/>
                </a:solidFill>
                <a:latin typeface="Calibri" pitchFamily="34" charset="0"/>
                <a:cs typeface="Calibri" pitchFamily="34" charset="0"/>
                <a:hlinkClick r:id="rId4"/>
              </a:rPr>
              <a:t>http://www.sec.gov/edgar.shtml</a:t>
            </a:r>
            <a:endParaRPr lang="en-US" sz="1700">
              <a:solidFill>
                <a:srgbClr val="000000"/>
              </a:solidFill>
              <a:latin typeface="Calibri" pitchFamily="34" charset="0"/>
              <a:cs typeface="Calibri" pitchFamily="34" charset="0"/>
            </a:endParaRPr>
          </a:p>
          <a:p>
            <a:endParaRPr lang="en-US" sz="1700" dirty="0">
              <a:solidFill>
                <a:srgbClr val="000000"/>
              </a:solidFill>
              <a:latin typeface="Calibri" pitchFamily="34" charset="0"/>
              <a:cs typeface="Calibri" pitchFamily="34" charset="0"/>
            </a:endParaRPr>
          </a:p>
          <a:p>
            <a:endParaRPr lang="en-US" sz="170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91821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85800" y="533400"/>
            <a:ext cx="5029200" cy="5494994"/>
          </a:xfrm>
          <a:prstGeom prst="rect">
            <a:avLst/>
          </a:prstGeom>
          <a:noFill/>
          <a:ln w="9525">
            <a:noFill/>
            <a:miter lim="800000"/>
            <a:headEnd/>
            <a:tailEnd/>
          </a:ln>
        </p:spPr>
      </p:pic>
      <p:sp>
        <p:nvSpPr>
          <p:cNvPr id="10" name="Title 9"/>
          <p:cNvSpPr>
            <a:spLocks noGrp="1"/>
          </p:cNvSpPr>
          <p:nvPr>
            <p:ph type="title"/>
          </p:nvPr>
        </p:nvSpPr>
        <p:spPr>
          <a:xfrm>
            <a:off x="5722257" y="533400"/>
            <a:ext cx="2895600" cy="2057400"/>
          </a:xfrm>
        </p:spPr>
        <p:txBody>
          <a:bodyPr/>
          <a:lstStyle/>
          <a:p>
            <a:r>
              <a:rPr lang="en-US" b="1" cap="small" dirty="0" smtClean="0">
                <a:solidFill>
                  <a:srgbClr val="006600"/>
                </a:solidFill>
                <a:latin typeface="Calibri" pitchFamily="34" charset="0"/>
                <a:cs typeface="Calibri" pitchFamily="34" charset="0"/>
              </a:rPr>
              <a:t>Site Size and Complexity </a:t>
            </a:r>
            <a:br>
              <a:rPr lang="en-US" b="1" cap="small" dirty="0" smtClean="0">
                <a:solidFill>
                  <a:srgbClr val="006600"/>
                </a:solidFill>
                <a:latin typeface="Calibri" pitchFamily="34" charset="0"/>
                <a:cs typeface="Calibri" pitchFamily="34" charset="0"/>
              </a:rPr>
            </a:br>
            <a:r>
              <a:rPr lang="en-US" b="1" cap="small" dirty="0" smtClean="0">
                <a:solidFill>
                  <a:srgbClr val="006600"/>
                </a:solidFill>
                <a:latin typeface="Calibri" pitchFamily="34" charset="0"/>
                <a:cs typeface="Calibri" pitchFamily="34" charset="0"/>
              </a:rPr>
              <a:t>Impact the Search</a:t>
            </a:r>
            <a:endParaRPr lang="en-US" dirty="0"/>
          </a:p>
        </p:txBody>
      </p:sp>
      <p:sp>
        <p:nvSpPr>
          <p:cNvPr id="12" name="Rectangle 11"/>
          <p:cNvSpPr/>
          <p:nvPr/>
        </p:nvSpPr>
        <p:spPr>
          <a:xfrm>
            <a:off x="5943600" y="2743200"/>
            <a:ext cx="2902857" cy="2923877"/>
          </a:xfrm>
          <a:prstGeom prst="rect">
            <a:avLst/>
          </a:prstGeom>
        </p:spPr>
        <p:txBody>
          <a:bodyPr wrap="square">
            <a:spAutoFit/>
          </a:bodyPr>
          <a:lstStyle/>
          <a:p>
            <a:pPr marL="573088" lvl="0" indent="-290513">
              <a:spcBef>
                <a:spcPts val="1200"/>
              </a:spcBef>
              <a:spcAft>
                <a:spcPts val="1200"/>
              </a:spcAft>
              <a:tabLst>
                <a:tab pos="515938" algn="l"/>
              </a:tabLst>
              <a:defRPr/>
            </a:pPr>
            <a:r>
              <a:rPr lang="en-US" u="sng" dirty="0" smtClean="0">
                <a:solidFill>
                  <a:srgbClr val="000000"/>
                </a:solidFill>
                <a:latin typeface="Calibri" pitchFamily="34" charset="0"/>
                <a:cs typeface="Calibri" pitchFamily="34" charset="0"/>
              </a:rPr>
              <a:t>Small Sites</a:t>
            </a:r>
          </a:p>
          <a:p>
            <a:pPr marL="573088" lvl="0" indent="-290513">
              <a:spcBef>
                <a:spcPts val="120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number of properties </a:t>
            </a:r>
          </a:p>
          <a:p>
            <a:pPr marL="573088" lvl="0" indent="-290513">
              <a:spcBef>
                <a:spcPts val="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number of owners</a:t>
            </a:r>
          </a:p>
          <a:p>
            <a:pPr marL="573088" lvl="0" indent="-290513">
              <a:spcBef>
                <a:spcPts val="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contamination</a:t>
            </a:r>
            <a:endParaRPr lang="en-US" sz="2000" dirty="0">
              <a:solidFill>
                <a:srgbClr val="000000"/>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Grp="1" noChangeAspect="1"/>
          </p:cNvGraphicFramePr>
          <p:nvPr>
            <p:ph idx="4294967295"/>
          </p:nvPr>
        </p:nvGraphicFramePr>
        <p:xfrm>
          <a:off x="533400" y="304800"/>
          <a:ext cx="4578723" cy="5780808"/>
        </p:xfrm>
        <a:graphic>
          <a:graphicData uri="http://schemas.openxmlformats.org/presentationml/2006/ole">
            <mc:AlternateContent xmlns:mc="http://schemas.openxmlformats.org/markup-compatibility/2006">
              <mc:Choice xmlns:v="urn:schemas-microsoft-com:vml" Requires="v">
                <p:oleObj spid="_x0000_s42114" name="Acrobat Document" r:id="rId4" imgW="7542857" imgH="11657143" progId="AcroExch.Document.7">
                  <p:embed/>
                </p:oleObj>
              </mc:Choice>
              <mc:Fallback>
                <p:oleObj name="Acrobat Document" r:id="rId4" imgW="7542857" imgH="11657143"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4578723" cy="57808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5029200" y="381000"/>
            <a:ext cx="3886200" cy="5273238"/>
          </a:xfrm>
          <a:prstGeom prst="rect">
            <a:avLst/>
          </a:prstGeom>
        </p:spPr>
        <p:txBody>
          <a:bodyPr wrap="square">
            <a:spAutoFit/>
          </a:bodyPr>
          <a:lstStyle/>
          <a:p>
            <a:pPr marL="573088" indent="-290513">
              <a:spcBef>
                <a:spcPts val="1200"/>
              </a:spcBef>
              <a:spcAft>
                <a:spcPts val="1200"/>
              </a:spcAft>
              <a:tabLst>
                <a:tab pos="515938" algn="l"/>
              </a:tabLst>
              <a:defRPr/>
            </a:pPr>
            <a:r>
              <a:rPr lang="en-US" u="sng" dirty="0" smtClean="0">
                <a:solidFill>
                  <a:srgbClr val="000000"/>
                </a:solidFill>
                <a:latin typeface="Calibri" pitchFamily="34" charset="0"/>
                <a:cs typeface="Calibri" pitchFamily="34" charset="0"/>
              </a:rPr>
              <a:t>Large </a:t>
            </a:r>
            <a:r>
              <a:rPr lang="en-US" u="sng" dirty="0">
                <a:solidFill>
                  <a:srgbClr val="000000"/>
                </a:solidFill>
                <a:latin typeface="Calibri" pitchFamily="34" charset="0"/>
                <a:cs typeface="Calibri" pitchFamily="34" charset="0"/>
              </a:rPr>
              <a:t>sites</a:t>
            </a:r>
          </a:p>
          <a:p>
            <a:pPr marL="1030288" lvl="0" indent="-347663">
              <a:spcBef>
                <a:spcPts val="120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Large geographic area (mining, sediment, or ground water contamination sites)</a:t>
            </a:r>
          </a:p>
          <a:p>
            <a:pPr marL="1030288" lvl="0" indent="-347663">
              <a:spcBef>
                <a:spcPts val="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Many owners, operators, possibly generators and transporters (sediment, ground water, mining, landfill, waste treatment, or recyclers)</a:t>
            </a:r>
          </a:p>
          <a:p>
            <a:pPr marL="1030288" lvl="0" indent="-347663">
              <a:spcBef>
                <a:spcPts val="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Multiple sources of contamination (sediment, ground water, landfill, or recyclers)</a:t>
            </a:r>
            <a:endParaRPr lang="en-US" sz="1900" dirty="0">
              <a:solidFill>
                <a:srgbClr val="000000"/>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a:spLocks noGrp="1"/>
          </p:cNvSpPr>
          <p:nvPr>
            <p:ph type="title"/>
          </p:nvPr>
        </p:nvSpPr>
        <p:spPr bwMode="auto">
          <a:xfrm>
            <a:off x="3810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What </a:t>
            </a:r>
            <a:r>
              <a:rPr lang="en-US" b="1" cap="small" dirty="0" smtClean="0">
                <a:solidFill>
                  <a:srgbClr val="006600"/>
                </a:solidFill>
                <a:latin typeface="Calibri" pitchFamily="34" charset="0"/>
                <a:cs typeface="Calibri" pitchFamily="34" charset="0"/>
              </a:rPr>
              <a:t>Are </a:t>
            </a:r>
            <a:r>
              <a:rPr lang="en-US" b="1" cap="small" dirty="0">
                <a:solidFill>
                  <a:srgbClr val="006600"/>
                </a:solidFill>
                <a:latin typeface="Calibri" pitchFamily="34" charset="0"/>
                <a:cs typeface="Calibri" pitchFamily="34" charset="0"/>
              </a:rPr>
              <a:t>Y</a:t>
            </a:r>
            <a:r>
              <a:rPr lang="en-US" b="1" cap="small" dirty="0" smtClean="0">
                <a:solidFill>
                  <a:srgbClr val="006600"/>
                </a:solidFill>
                <a:latin typeface="Calibri" pitchFamily="34" charset="0"/>
                <a:cs typeface="Calibri" pitchFamily="34" charset="0"/>
              </a:rPr>
              <a:t>ou </a:t>
            </a:r>
            <a:r>
              <a:rPr lang="en-US" b="1" cap="small" dirty="0">
                <a:solidFill>
                  <a:srgbClr val="006600"/>
                </a:solidFill>
                <a:latin typeface="Calibri" pitchFamily="34" charset="0"/>
                <a:cs typeface="Calibri" pitchFamily="34" charset="0"/>
              </a:rPr>
              <a:t>Looking </a:t>
            </a:r>
            <a:r>
              <a:rPr lang="en-US" b="1" cap="small" dirty="0" smtClean="0">
                <a:solidFill>
                  <a:srgbClr val="006600"/>
                </a:solidFill>
                <a:latin typeface="Calibri" pitchFamily="34" charset="0"/>
                <a:cs typeface="Calibri" pitchFamily="34" charset="0"/>
              </a:rPr>
              <a:t>for</a:t>
            </a:r>
            <a:r>
              <a:rPr lang="en-US" b="1" cap="small" dirty="0">
                <a:solidFill>
                  <a:srgbClr val="006600"/>
                </a:solidFill>
                <a:latin typeface="Calibri" pitchFamily="34" charset="0"/>
                <a:cs typeface="Calibri" pitchFamily="34" charset="0"/>
              </a:rPr>
              <a:t>?</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54" name="Content Placeholder 2"/>
          <p:cNvSpPr>
            <a:spLocks noGrp="1"/>
          </p:cNvSpPr>
          <p:nvPr>
            <p:ph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Names associated with site/facility (contact names, former employees</a:t>
            </a:r>
            <a:r>
              <a:rPr lang="en-US" sz="2400" dirty="0" smtClean="0">
                <a:solidFill>
                  <a:sysClr val="windowText" lastClr="000000"/>
                </a:solidFill>
                <a:latin typeface="Calibri" pitchFamily="34" charset="0"/>
                <a:ea typeface="Calibri"/>
                <a:cs typeface="Calibri" pitchFamily="34" charset="0"/>
              </a:rPr>
              <a:t>)</a:t>
            </a: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Current and former owners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Violations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Descriptions of site </a:t>
            </a:r>
            <a:r>
              <a:rPr lang="en-US" sz="2400" dirty="0" smtClean="0">
                <a:solidFill>
                  <a:sysClr val="windowText" lastClr="000000"/>
                </a:solidFill>
                <a:latin typeface="Calibri" pitchFamily="34" charset="0"/>
                <a:ea typeface="Calibri"/>
                <a:cs typeface="Calibri" pitchFamily="34" charset="0"/>
              </a:rPr>
              <a:t>operations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Mortgages and leases</a:t>
            </a:r>
          </a:p>
          <a:p>
            <a:pPr lvl="0" eaLnBrk="1" fontAlgn="auto" hangingPunct="1">
              <a:spcBef>
                <a:spcPts val="0"/>
              </a:spcBef>
              <a:spcAft>
                <a:spcPts val="0"/>
              </a:spcAft>
              <a:buFont typeface="Arial" pitchFamily="34" charset="0"/>
              <a:buChar char="•"/>
              <a:defRPr/>
            </a:pPr>
            <a:endParaRPr lang="en-US" sz="2400" dirty="0" smtClean="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Customers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Photographs and </a:t>
            </a:r>
            <a:r>
              <a:rPr lang="en-US" sz="2400" dirty="0" smtClean="0">
                <a:solidFill>
                  <a:sysClr val="windowText" lastClr="000000"/>
                </a:solidFill>
                <a:latin typeface="Calibri" pitchFamily="34" charset="0"/>
                <a:ea typeface="Calibri"/>
                <a:cs typeface="Calibri" pitchFamily="34" charset="0"/>
              </a:rPr>
              <a:t>maps</a:t>
            </a:r>
            <a:endParaRPr lang="en-US" sz="2400" dirty="0">
              <a:solidFill>
                <a:sysClr val="windowText" lastClr="000000"/>
              </a:solidFill>
              <a:latin typeface="Calibri" pitchFamily="34" charset="0"/>
              <a:ea typeface="Calibri"/>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457" y="3505200"/>
            <a:ext cx="3017613"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34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smtClean="0">
                <a:solidFill>
                  <a:srgbClr val="006600"/>
                </a:solidFill>
                <a:latin typeface="Calibri" pitchFamily="34" charset="0"/>
                <a:cs typeface="Calibri" pitchFamily="34" charset="0"/>
              </a:rPr>
              <a:t>Internal Records </a:t>
            </a:r>
            <a:r>
              <a:rPr lang="en-US" b="1" cap="small" dirty="0">
                <a:solidFill>
                  <a:srgbClr val="006600"/>
                </a:solidFill>
                <a:latin typeface="Calibri" pitchFamily="34" charset="0"/>
                <a:cs typeface="Calibri" pitchFamily="34" charset="0"/>
              </a:rPr>
              <a:t>Review</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22" name="Content Placeholder 2"/>
          <p:cNvSpPr>
            <a:spLocks noGrp="1"/>
          </p:cNvSpPr>
          <p:nvPr>
            <p:ph idx="1"/>
          </p:nvPr>
        </p:nvSpPr>
        <p:spPr bwMode="auto">
          <a:xfrm>
            <a:off x="3048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623888" lvl="1" indent="-217488" eaLnBrk="1" fontAlgn="auto" hangingPunct="1">
              <a:spcBef>
                <a:spcPts val="0"/>
              </a:spcBef>
              <a:spcAft>
                <a:spcPts val="0"/>
              </a:spcAft>
              <a:buFont typeface="Arial" pitchFamily="34" charset="0"/>
              <a:buChar char="•"/>
              <a:defRPr/>
            </a:pPr>
            <a:r>
              <a:rPr lang="en-US" dirty="0" smtClean="0">
                <a:solidFill>
                  <a:sysClr val="windowText" lastClr="000000"/>
                </a:solidFill>
                <a:latin typeface="Calibri" pitchFamily="34" charset="0"/>
                <a:ea typeface="Calibri"/>
                <a:cs typeface="Calibri" pitchFamily="34" charset="0"/>
              </a:rPr>
              <a:t>Search databases for the facility name, street address, or known corporate operator</a:t>
            </a:r>
          </a:p>
          <a:p>
            <a:pPr marL="623888" lvl="1" indent="-217488" eaLnBrk="1" fontAlgn="auto" hangingPunct="1">
              <a:spcBef>
                <a:spcPts val="0"/>
              </a:spcBef>
              <a:spcAft>
                <a:spcPts val="0"/>
              </a:spcAft>
              <a:buNone/>
              <a:defRPr/>
            </a:pPr>
            <a:endParaRPr lang="en-US" dirty="0" smtClean="0">
              <a:solidFill>
                <a:sysClr val="windowText" lastClr="000000"/>
              </a:solidFill>
              <a:latin typeface="Calibri" pitchFamily="34" charset="0"/>
              <a:cs typeface="Calibri" pitchFamily="34" charset="0"/>
            </a:endParaRPr>
          </a:p>
          <a:p>
            <a:pPr marL="1030288" lvl="2" indent="-398463" eaLnBrk="1" fontAlgn="auto" hangingPunct="1">
              <a:spcBef>
                <a:spcPts val="0"/>
              </a:spcBef>
              <a:spcAft>
                <a:spcPts val="0"/>
              </a:spcAft>
              <a:buFont typeface="Wingdings" pitchFamily="2" charset="2"/>
              <a:buChar char="§"/>
              <a:defRPr/>
            </a:pPr>
            <a:r>
              <a:rPr lang="en-US" sz="2400" dirty="0" smtClean="0">
                <a:solidFill>
                  <a:sysClr val="windowText" lastClr="000000"/>
                </a:solidFill>
                <a:latin typeface="Calibri" pitchFamily="34" charset="0"/>
                <a:ea typeface="Calibri"/>
                <a:cs typeface="Calibri" pitchFamily="34" charset="0"/>
              </a:rPr>
              <a:t>EPA </a:t>
            </a:r>
            <a:r>
              <a:rPr lang="en-US" sz="2400" dirty="0">
                <a:solidFill>
                  <a:sysClr val="windowText" lastClr="000000"/>
                </a:solidFill>
                <a:latin typeface="Calibri" pitchFamily="34" charset="0"/>
                <a:ea typeface="Calibri"/>
                <a:cs typeface="Calibri" pitchFamily="34" charset="0"/>
              </a:rPr>
              <a:t>databases </a:t>
            </a:r>
            <a:r>
              <a:rPr lang="en-US" sz="2400" dirty="0" smtClean="0">
                <a:solidFill>
                  <a:sysClr val="windowText" lastClr="000000"/>
                </a:solidFill>
                <a:latin typeface="Calibri" pitchFamily="34" charset="0"/>
                <a:ea typeface="Calibri"/>
                <a:cs typeface="Calibri" pitchFamily="34" charset="0"/>
              </a:rPr>
              <a:t>(Primavera, </a:t>
            </a:r>
            <a:r>
              <a:rPr lang="en-US" sz="2400" dirty="0" err="1">
                <a:solidFill>
                  <a:sysClr val="windowText" lastClr="000000"/>
                </a:solidFill>
                <a:latin typeface="Calibri" pitchFamily="34" charset="0"/>
                <a:ea typeface="Calibri"/>
                <a:cs typeface="Calibri" pitchFamily="34" charset="0"/>
              </a:rPr>
              <a:t>RCRAInfo</a:t>
            </a:r>
            <a:r>
              <a:rPr lang="en-US" sz="2400" dirty="0" smtClean="0">
                <a:solidFill>
                  <a:sysClr val="windowText" lastClr="000000"/>
                </a:solidFill>
                <a:latin typeface="Calibri" pitchFamily="34" charset="0"/>
                <a:ea typeface="Calibri"/>
                <a:cs typeface="Calibri" pitchFamily="34" charset="0"/>
              </a:rPr>
              <a:t>, </a:t>
            </a:r>
            <a:r>
              <a:rPr lang="en-US" sz="2400" dirty="0">
                <a:solidFill>
                  <a:sysClr val="windowText" lastClr="000000"/>
                </a:solidFill>
                <a:latin typeface="Calibri" pitchFamily="34" charset="0"/>
                <a:ea typeface="Calibri"/>
                <a:cs typeface="Calibri" pitchFamily="34" charset="0"/>
              </a:rPr>
              <a:t>ECHO, and </a:t>
            </a:r>
            <a:r>
              <a:rPr lang="en-US" sz="2400" dirty="0" smtClean="0">
                <a:solidFill>
                  <a:sysClr val="windowText" lastClr="000000"/>
                </a:solidFill>
                <a:latin typeface="Calibri" pitchFamily="34" charset="0"/>
                <a:ea typeface="Calibri"/>
                <a:cs typeface="Calibri" pitchFamily="34" charset="0"/>
              </a:rPr>
              <a:t>SEMS)  </a:t>
            </a:r>
            <a:endParaRPr lang="en-US" sz="2400"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endParaRPr lang="en-US"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dirty="0">
                <a:solidFill>
                  <a:sysClr val="windowText" lastClr="000000"/>
                </a:solidFill>
                <a:latin typeface="Calibri" pitchFamily="34" charset="0"/>
                <a:ea typeface="Calibri"/>
                <a:cs typeface="Calibri" pitchFamily="34" charset="0"/>
              </a:rPr>
              <a:t>Many Superfund sites may have started out in the RCRA corrective action, air, or water </a:t>
            </a:r>
            <a:r>
              <a:rPr lang="en-US" dirty="0" smtClean="0">
                <a:solidFill>
                  <a:sysClr val="windowText" lastClr="000000"/>
                </a:solidFill>
                <a:latin typeface="Calibri" pitchFamily="34" charset="0"/>
                <a:ea typeface="Calibri"/>
                <a:cs typeface="Calibri" pitchFamily="34" charset="0"/>
              </a:rPr>
              <a:t>programs  </a:t>
            </a:r>
            <a:endParaRPr lang="en-US"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endParaRPr lang="en-US" dirty="0">
              <a:solidFill>
                <a:sysClr val="windowText" lastClr="000000"/>
              </a:solidFill>
              <a:latin typeface="Calibri" pitchFamily="34" charset="0"/>
              <a:ea typeface="Calibri"/>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19600"/>
            <a:ext cx="26442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36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bwMode="auto">
          <a:xfrm>
            <a:off x="381000" y="0"/>
            <a:ext cx="8229600" cy="91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err="1" smtClean="0">
                <a:ln>
                  <a:noFill/>
                </a:ln>
                <a:solidFill>
                  <a:srgbClr val="006600"/>
                </a:solidFill>
                <a:effectLst/>
                <a:uLnTx/>
                <a:uFillTx/>
                <a:latin typeface="Calibri" pitchFamily="34" charset="0"/>
                <a:cs typeface="Calibri" pitchFamily="34" charset="0"/>
              </a:rPr>
              <a:t>envirofacts</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838200"/>
            <a:ext cx="6870830" cy="54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45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609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ECHO</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514" y="703943"/>
            <a:ext cx="6589486" cy="527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34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4395</TotalTime>
  <Words>3711</Words>
  <Application>Microsoft Office PowerPoint</Application>
  <PresentationFormat>On-screen Show (4:3)</PresentationFormat>
  <Paragraphs>320</Paragraphs>
  <Slides>31</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ＭＳ Ｐゴシック</vt:lpstr>
      <vt:lpstr>Arial</vt:lpstr>
      <vt:lpstr>Calibri</vt:lpstr>
      <vt:lpstr>Wingdings</vt:lpstr>
      <vt:lpstr>Blank Presentation</vt:lpstr>
      <vt:lpstr>Acrobat Document</vt:lpstr>
      <vt:lpstr>PowerPoint Presentation</vt:lpstr>
      <vt:lpstr>What you Will Learn this Module</vt:lpstr>
      <vt:lpstr>Questions To Ask before Starting</vt:lpstr>
      <vt:lpstr>Site Size and Complexity  Impact the Search</vt:lpstr>
      <vt:lpstr>PowerPoint Presentation</vt:lpstr>
      <vt:lpstr>What Are You Looking for?</vt:lpstr>
      <vt:lpstr>Internal Records Review</vt:lpstr>
      <vt:lpstr>envirofacts</vt:lpstr>
      <vt:lpstr>ECHO</vt:lpstr>
      <vt:lpstr>TRACS – State of Texas</vt:lpstr>
      <vt:lpstr>Local, State, and Other Federal Agencies as Sources</vt:lpstr>
      <vt:lpstr>Invoices</vt:lpstr>
      <vt:lpstr>Hazardous Waste Manifests</vt:lpstr>
      <vt:lpstr>County Records</vt:lpstr>
      <vt:lpstr>Corporate Information</vt:lpstr>
      <vt:lpstr>Historical Resources</vt:lpstr>
      <vt:lpstr>Polk Directories</vt:lpstr>
      <vt:lpstr>Examples of Research Websites</vt:lpstr>
      <vt:lpstr>Sanborn Maps</vt:lpstr>
      <vt:lpstr>Other Sources</vt:lpstr>
      <vt:lpstr>PowerPoint Presentation</vt:lpstr>
      <vt:lpstr>Fee-for-Service Databases</vt:lpstr>
      <vt:lpstr>Take advantage of the following free website </vt:lpstr>
      <vt:lpstr>Examples of EPA Source Documents</vt:lpstr>
      <vt:lpstr>Local Government Resources</vt:lpstr>
      <vt:lpstr>Potential Federal Sources</vt:lpstr>
      <vt:lpstr>Sources of Information Commonly in PRP Possession</vt:lpstr>
      <vt:lpstr>Organization </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McCullough, Mary</cp:lastModifiedBy>
  <cp:revision>231</cp:revision>
  <cp:lastPrinted>2015-06-02T16:01:45Z</cp:lastPrinted>
  <dcterms:created xsi:type="dcterms:W3CDTF">2011-02-09T16:00:48Z</dcterms:created>
  <dcterms:modified xsi:type="dcterms:W3CDTF">2015-06-10T21:47:33Z</dcterms:modified>
</cp:coreProperties>
</file>