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2.xml" ContentType="application/vnd.openxmlformats-officedocument.presentationml.comments+xml"/>
  <Override PartName="/ppt/media/image18.jpg" ContentType="image/x-wm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24" r:id="rId2"/>
    <p:sldMasterId id="2147483740" r:id="rId3"/>
    <p:sldMasterId id="2147483756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8" r:id="rId6"/>
    <p:sldId id="259" r:id="rId7"/>
    <p:sldId id="283" r:id="rId8"/>
    <p:sldId id="261" r:id="rId9"/>
    <p:sldId id="262" r:id="rId10"/>
    <p:sldId id="260" r:id="rId11"/>
    <p:sldId id="264" r:id="rId12"/>
    <p:sldId id="265" r:id="rId13"/>
    <p:sldId id="266" r:id="rId14"/>
    <p:sldId id="267" r:id="rId15"/>
    <p:sldId id="270" r:id="rId16"/>
    <p:sldId id="269" r:id="rId17"/>
    <p:sldId id="268" r:id="rId18"/>
    <p:sldId id="279" r:id="rId19"/>
    <p:sldId id="275" r:id="rId20"/>
    <p:sldId id="276" r:id="rId21"/>
    <p:sldId id="277" r:id="rId22"/>
    <p:sldId id="278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vid Frenkel" initials="DF" lastIdx="1" clrIdx="0"/>
  <p:cmAuthor id="1" name="Bosworth, Martha" initials="BM" lastIdx="4" clrIdx="1">
    <p:extLst>
      <p:ext uri="{19B8F6BF-5375-455C-9EA6-DF929625EA0E}">
        <p15:presenceInfo xmlns:p15="http://schemas.microsoft.com/office/powerpoint/2012/main" userId="S-1-5-21-1339303556-449845944-1601390327-558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00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0" autoAdjust="0"/>
    <p:restoredTop sz="99879" autoAdjust="0"/>
  </p:normalViewPr>
  <p:slideViewPr>
    <p:cSldViewPr>
      <p:cViewPr varScale="1">
        <p:scale>
          <a:sx n="60" d="100"/>
          <a:sy n="60" d="100"/>
        </p:scale>
        <p:origin x="1056" y="6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9T13:51:00.688" idx="2">
    <p:pos x="2536" y="1351"/>
    <p:text>Will want to elaborate on this a little. What is CBI, Trade secrets ets.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1-29T14:48:08.123" idx="4">
    <p:pos x="2569" y="1715"/>
    <p:text>List some examples.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0357C0-A7E4-4D6E-944E-BFF9BDE43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16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7ACC9B-60D8-4AFB-92EB-57DBBF631C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9184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6121431A-9C30-4095-B683-97017267CB43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346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6939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694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44447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770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62220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96528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19150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454363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83773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19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09137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01350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56265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966221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450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779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89622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5082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1pPr>
            <a:lvl2pPr marL="757066" indent="-291179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marL="1164717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marL="1630604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marL="2096491" indent="-232943"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fld id="{01C6182E-42C9-46B3-AECC-ABB1FF67194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270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F60148B-4170-4943-A998-440ABDE89C1D}" type="datetime1">
              <a:rPr lang="en-US" smtClean="0"/>
              <a:pPr>
                <a:defRPr/>
              </a:pPr>
              <a:t>6/11/2015</a:t>
            </a:fld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6491938-BE6C-413A-BCA3-9B06F3B99B5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2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D1AE-16C9-4309-B945-8C3A25628D0B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53B-EFD8-483E-BB30-C458F8D00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3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9F09-70DC-4E1E-BC25-953C7A706958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D6D3-1E8D-416E-9A8E-1000042E0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0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109A-3CFF-40C2-A6E0-D081C33CD25B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B58-F74C-4EC9-A6D2-1C0A0AFD6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580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3CD4-D2CA-4BCE-9432-87DE761F42BE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9E58-1544-4CB2-A99C-EC54C575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4956-EB3F-409E-9881-5AB40FDA498D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447-5EC6-4D34-94A6-F91079B5E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55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B170-E594-4492-B026-D70C41D45FC6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02EA-B15F-43BB-9758-9BE363069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15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F60148B-4170-4943-A998-440ABDE89C1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6491938-BE6C-413A-BCA3-9B06F3B99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60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56894C0-8C8C-49BC-BFB0-D92E2F6E79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1DBE383-7CE7-469D-9093-361D6EEF11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5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2541CD-AC97-41FF-833B-8381B2ED616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D57E2F0-18A8-440E-AE3A-E85D76FBD4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65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4ED753D-E1D7-4258-9428-A4CAD46204E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BE483B3-4F6E-460F-A26A-CDCD939807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1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56894C0-8C8C-49BC-BFB0-D92E2F6E79DF}" type="datetime1">
              <a:rPr lang="en-US" smtClean="0"/>
              <a:pPr>
                <a:defRPr/>
              </a:pPr>
              <a:t>6/11/2015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1DBE383-7CE7-469D-9093-361D6EEF111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A090-16CA-429D-A5D4-4D4D28F49C7A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596-B42D-42E1-95DD-F1E475FBD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035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406-CB1F-498D-A820-3BDD637F48A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DD9D-C75A-4209-B333-28595BE8F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1161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E4C0-9968-4454-AFD3-7670B3221A2D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AE47-3AE8-4A31-B575-D793A56D2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66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1C52-491E-4EEC-8CE0-1566B9FAB49C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7DE1-820F-4CC0-9B9A-F4568B283A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485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C6A8-7116-412D-B13B-E0B3551952B3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AD8-57CA-4E31-8D4F-A1FAA216A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843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D1AE-16C9-4309-B945-8C3A25628D0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53B-EFD8-483E-BB30-C458F8D00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996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9F09-70DC-4E1E-BC25-953C7A706958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D6D3-1E8D-416E-9A8E-1000042E0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4798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109A-3CFF-40C2-A6E0-D081C33CD25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B58-F74C-4EC9-A6D2-1C0A0AFD6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11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3CD4-D2CA-4BCE-9432-87DE761F42B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9E58-1544-4CB2-A99C-EC54C5756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9488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4956-EB3F-409E-9881-5AB40FDA498D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447-5EC6-4D34-94A6-F91079B5E3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3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2541CD-AC97-41FF-833B-8381B2ED6161}" type="datetime1">
              <a:rPr lang="en-US" smtClean="0"/>
              <a:pPr>
                <a:defRPr/>
              </a:pPr>
              <a:t>6/11/2015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D57E2F0-18A8-440E-AE3A-E85D76FBD4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756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B170-E594-4492-B026-D70C41D45FC6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02EA-B15F-43BB-9758-9BE363069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93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F60148B-4170-4943-A998-440ABDE89C1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6491938-BE6C-413A-BCA3-9B06F3B99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94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56894C0-8C8C-49BC-BFB0-D92E2F6E79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1DBE383-7CE7-469D-9093-361D6EEF11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693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2541CD-AC97-41FF-833B-8381B2ED616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D57E2F0-18A8-440E-AE3A-E85D76FBD4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629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4ED753D-E1D7-4258-9428-A4CAD46204E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BE483B3-4F6E-460F-A26A-CDCD939807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32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A090-16CA-429D-A5D4-4D4D28F49C7A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596-B42D-42E1-95DD-F1E475FBD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1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406-CB1F-498D-A820-3BDD637F48A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DD9D-C75A-4209-B333-28595BE8F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26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E4C0-9968-4454-AFD3-7670B3221A2D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AE47-3AE8-4A31-B575-D793A56D2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532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1C52-491E-4EEC-8CE0-1566B9FAB49C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7DE1-820F-4CC0-9B9A-F4568B283A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55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C6A8-7116-412D-B13B-E0B3551952B3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AD8-57CA-4E31-8D4F-A1FAA216A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0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4ED753D-E1D7-4258-9428-A4CAD46204E7}" type="datetime1">
              <a:rPr lang="en-US" smtClean="0"/>
              <a:pPr>
                <a:defRPr/>
              </a:pPr>
              <a:t>6/11/2015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U.S. Environmental Protection Agency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BE483B3-4F6E-460F-A26A-CDCD9398077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98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D1AE-16C9-4309-B945-8C3A25628D0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53B-EFD8-483E-BB30-C458F8D00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531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9F09-70DC-4E1E-BC25-953C7A706958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D6D3-1E8D-416E-9A8E-1000042E0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397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109A-3CFF-40C2-A6E0-D081C33CD25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B58-F74C-4EC9-A6D2-1C0A0AFD6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1595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3CD4-D2CA-4BCE-9432-87DE761F42B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9E58-1544-4CB2-A99C-EC54C5756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152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4956-EB3F-409E-9881-5AB40FDA498D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447-5EC6-4D34-94A6-F91079B5E3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0662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B170-E594-4492-B026-D70C41D45FC6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02EA-B15F-43BB-9758-9BE363069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897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6" b="303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76400"/>
            <a:ext cx="4876800" cy="448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 sz="36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5F60148B-4170-4943-A998-440ABDE89C1D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8400"/>
            <a:ext cx="3810000" cy="457200"/>
          </a:xfrm>
        </p:spPr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6491938-BE6C-413A-BCA3-9B06F3B99B5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400" i="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B56894C0-8C8C-49BC-BFB0-D92E2F6E79DF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D1DBE383-7CE7-469D-9093-361D6EEF11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23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812541CD-AC97-41FF-833B-8381B2ED616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2D57E2F0-18A8-440E-AE3A-E85D76FBD43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517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14ED753D-E1D7-4258-9428-A4CAD46204E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U.S. Environmental Protection Agency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pPr>
              <a:defRPr/>
            </a:pPr>
            <a:fld id="{9BE483B3-4F6E-460F-A26A-CDCD9398077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82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A090-16CA-429D-A5D4-4D4D28F49C7A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596-B42D-42E1-95DD-F1E475FBD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60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FA090-16CA-429D-A5D4-4D4D28F49C7A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CE596-B42D-42E1-95DD-F1E475FBD1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7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406-CB1F-498D-A820-3BDD637F48A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DD9D-C75A-4209-B333-28595BE8F8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4072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E4C0-9968-4454-AFD3-7670B3221A2D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AE47-3AE8-4A31-B575-D793A56D2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71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1C52-491E-4EEC-8CE0-1566B9FAB49C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7DE1-820F-4CC0-9B9A-F4568B283A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3175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C6A8-7116-412D-B13B-E0B3551952B3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AD8-57CA-4E31-8D4F-A1FAA216A0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7117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</a:t>
            </a:r>
            <a:r>
              <a:rPr lang="en-US" dirty="0" err="1" smtClean="0"/>
              <a:t>lev</a:t>
            </a:r>
            <a:endParaRPr lang="en-US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DD1AE-16C9-4309-B945-8C3A25628D0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0B53B-EFD8-483E-BB30-C458F8D001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958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600200"/>
            <a:ext cx="1943100" cy="4495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600200"/>
            <a:ext cx="5676900" cy="4495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89F09-70DC-4E1E-BC25-953C7A706958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4D6D3-1E8D-416E-9A8E-1000042E05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6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109A-3CFF-40C2-A6E0-D081C33CD25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46B58-F74C-4EC9-A6D2-1C0A0AFD6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5774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2667000"/>
            <a:ext cx="7772400" cy="3429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3CD4-D2CA-4BCE-9432-87DE761F42BE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49E58-1544-4CB2-A99C-EC54C57567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354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00200"/>
            <a:ext cx="76200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38100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94956-EB3F-409E-9881-5AB40FDA498D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F4447-5EC6-4D34-94A6-F91079B5E3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8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9E406-CB1F-498D-A820-3BDD637F48AE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9DD9D-C75A-4209-B333-28595BE8F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420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EB170-E594-4492-B026-D70C41D45FC6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02EA-B15F-43BB-9758-9BE363069A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8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FE4C0-9968-4454-AFD3-7670B3221A2D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FAE47-3AE8-4A31-B575-D793A56D2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00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1C52-491E-4EEC-8CE0-1566B9FAB49C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47DE1-820F-4CC0-9B9A-F4568B283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0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olorchange_epa_seal pantone tri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EC6A8-7116-412D-B13B-E0B3551952B3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4CAD8-57CA-4E31-8D4F-A1FAA216A0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7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AF99B4F-7147-4081-B27F-4B78A5B9302B}" type="datetime1">
              <a:rPr lang="en-US"/>
              <a:pPr>
                <a:defRPr/>
              </a:pPr>
              <a:t>6/11/2015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7AF6F-37A5-4863-8BDA-42C220D7EA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AF99B4F-7147-4081-B27F-4B78A5B9302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7AF6F-37A5-4863-8BDA-42C220D7E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80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AF99B4F-7147-4081-B27F-4B78A5B9302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7AF6F-37A5-4863-8BDA-42C220D7E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37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600200"/>
            <a:ext cx="7620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667000"/>
            <a:ext cx="7772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AF99B4F-7147-4081-B27F-4B78A5B9302B}" type="datetime1">
              <a:rPr lang="en-US">
                <a:solidFill>
                  <a:srgbClr val="000000"/>
                </a:solidFill>
              </a:rPr>
              <a:pPr>
                <a:defRPr/>
              </a:pPr>
              <a:t>6/11/2015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248400"/>
            <a:ext cx="548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U.S. Environmental Protection Agency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C97AF6F-37A5-4863-8BDA-42C220D7EA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5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a.gov/enforcement/guidance-issuing-superfund-104e2-information-requests-federal-agencies-privately-owned" TargetMode="External"/><Relationship Id="rId2" Type="http://schemas.openxmlformats.org/officeDocument/2006/relationships/hyperlink" Target="http://www2.epa.gov/enforcement/superfund-information-request-letters" TargetMode="External"/><Relationship Id="rId1" Type="http://schemas.openxmlformats.org/officeDocument/2006/relationships/slideLayout" Target="../slideLayouts/slideLayout17.xml"/><Relationship Id="rId5" Type="http://schemas.openxmlformats.org/officeDocument/2006/relationships/hyperlink" Target="http://www2.epa.gov/enforcement/model-cercla-section-104e-information-request-enforcement-actions-consent-decree" TargetMode="External"/><Relationship Id="rId4" Type="http://schemas.openxmlformats.org/officeDocument/2006/relationships/hyperlink" Target="http://www2.epa.gov/enforcement/guidance-sample-documents-effective-communication-under-cercla-section-104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epa.gov/enforcement/report-prp-search-manual-2009-edition-2011-addendum" TargetMode="External"/><Relationship Id="rId2" Type="http://schemas.openxmlformats.org/officeDocument/2006/relationships/hyperlink" Target="http://www2.epa.gov/enforcement/guidance-use-and-enforcement-cercla-information-requests-and-administrative-subpoenas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access.gpo.gov/nara/cfr/waisidx_01/40cfr2_01.html" TargetMode="External"/><Relationship Id="rId5" Type="http://schemas.openxmlformats.org/officeDocument/2006/relationships/hyperlink" Target="http://www2.epa.gov/enforcement/guidance-releasing-prp-identities-foia-responses" TargetMode="External"/><Relationship Id="rId4" Type="http://schemas.openxmlformats.org/officeDocument/2006/relationships/hyperlink" Target="http://www2.epa.gov/enforcement/guidance-releasing-information-prps-cercla-sit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7156" y="1371599"/>
            <a:ext cx="735323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Issuing Information 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and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Access Requests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191000"/>
            <a:ext cx="91440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Session 4</a:t>
            </a:r>
          </a:p>
          <a:p>
            <a:pPr algn="ctr"/>
            <a:r>
              <a:rPr lang="en-US" sz="2800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Martha </a:t>
            </a:r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Bosworth</a:t>
            </a:r>
          </a:p>
          <a:p>
            <a:pPr algn="ctr"/>
            <a:r>
              <a:rPr lang="en-US" sz="2800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U.S. EPA Region 1</a:t>
            </a:r>
            <a:endParaRPr lang="en-US" sz="2800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8343" y="2286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104(e) Request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Follow-up (cont’d)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33400" y="1458686"/>
            <a:ext cx="7924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8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Review responses received to identify missing information or items that need clarification.</a:t>
            </a:r>
          </a:p>
          <a:p>
            <a:pPr marL="682625" indent="-334963" eaLnBrk="1" hangingPunct="1">
              <a:lnSpc>
                <a:spcPct val="84000"/>
              </a:lnSpc>
              <a:spcAft>
                <a:spcPts val="1800"/>
              </a:spcAft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Send a follow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up information letter to request missing information or clarify responses provided.</a:t>
            </a:r>
          </a:p>
          <a:p>
            <a:pPr eaLnBrk="1" hangingPunct="1">
              <a:lnSpc>
                <a:spcPct val="8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Be prepared to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assist parties with routine questions.</a:t>
            </a:r>
          </a:p>
          <a:p>
            <a:pPr marL="682625" indent="-334963" eaLnBrk="1" hangingPunct="1">
              <a:lnSpc>
                <a:spcPct val="84000"/>
              </a:lnSpc>
              <a:spcAft>
                <a:spcPts val="1800"/>
              </a:spcAft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Develop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scripts to help answer basic questions.</a:t>
            </a:r>
          </a:p>
          <a:p>
            <a:pPr eaLnBrk="1" hangingPunct="1">
              <a:lnSpc>
                <a:spcPct val="84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a form for routine requests such as extension of the response due date.</a:t>
            </a:r>
          </a:p>
        </p:txBody>
      </p:sp>
    </p:spTree>
    <p:extLst>
      <p:ext uri="{BB962C8B-B14F-4D97-AF65-F5344CB8AC3E}">
        <p14:creationId xmlns:p14="http://schemas.microsoft.com/office/powerpoint/2010/main" val="207369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10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104(e) Request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Follow-up </a:t>
            </a: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(cont’d)</a:t>
            </a:r>
            <a:endParaRPr lang="en-US" sz="2800" b="1" cap="small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771" y="1752600"/>
            <a:ext cx="7772400" cy="391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84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Be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prepared to deal with unsophisticated parties and their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fears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4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Create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user-friendly fact sheets and information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updates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4000"/>
              </a:lnSpc>
              <a:spcBef>
                <a:spcPts val="18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Streamline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the process, if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possible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682625" indent="-334963">
              <a:lnSpc>
                <a:spcPct val="84000"/>
              </a:lnSpc>
              <a:spcBef>
                <a:spcPts val="1800"/>
              </a:spcBef>
              <a:spcAft>
                <a:spcPts val="600"/>
              </a:spcAft>
              <a:buSzPct val="75000"/>
              <a:buFont typeface="Wingdings" pitchFamily="2" charset="2"/>
              <a:buChar char="§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Create abbreviated or</a:t>
            </a:r>
          </a:p>
          <a:p>
            <a:pPr marL="347662" indent="0">
              <a:lnSpc>
                <a:spcPct val="84000"/>
              </a:lnSpc>
              <a:spcBef>
                <a:spcPts val="1800"/>
              </a:spcBef>
              <a:spcAft>
                <a:spcPts val="600"/>
              </a:spcAft>
              <a:buSzPct val="75000"/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s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implified requests where </a:t>
            </a:r>
          </a:p>
          <a:p>
            <a:pPr marL="347662" indent="0">
              <a:lnSpc>
                <a:spcPct val="84000"/>
              </a:lnSpc>
              <a:spcBef>
                <a:spcPts val="1800"/>
              </a:spcBef>
              <a:spcAft>
                <a:spcPts val="600"/>
              </a:spcAft>
              <a:buSzPct val="75000"/>
              <a:buNone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a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ppropriate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886200"/>
            <a:ext cx="3362335" cy="223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4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305800" cy="1143000"/>
          </a:xfrm>
        </p:spPr>
        <p:txBody>
          <a:bodyPr/>
          <a:lstStyle/>
          <a:p>
            <a:pPr eaLnBrk="1" hangingPunct="1"/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Information Request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Follow-up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1430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350" lvl="1" indent="0">
              <a:spcBef>
                <a:spcPts val="1800"/>
              </a:spcBef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Once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due date for response has expired and the responses have been reviewed, the PRP search manager should coordinate with an attorney on appropriate follow-up actions.  These may include: </a:t>
            </a: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Following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up 104(e) letters to unresponsive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PRPs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ssuing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administrative orders to compel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compliance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Initiating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judicial action asking a court to compel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compliance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8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Sending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104(e) letters to additional persons based on analyzing the 104(e)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responses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0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" y="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Analyzing Responses</a:t>
            </a:r>
            <a:endParaRPr lang="en-US" sz="2800" b="1" cap="small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1" y="990600"/>
            <a:ext cx="8229600" cy="522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388" lvl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alibri" pitchFamily="34" charset="0"/>
                <a:cs typeface="Calibri" pitchFamily="34" charset="0"/>
              </a:rPr>
              <a:t>Analyzing responses is among the most important elements of the PRP search.  Responses to information requests should be analyzed for: </a:t>
            </a:r>
          </a:p>
          <a:p>
            <a:pPr marL="857250" lvl="1" indent="-4572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nformation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that links a party to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site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57250" lvl="1" indent="-4572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establishing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liability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57250" lvl="1" indent="-4572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that establishes a PRP’s financial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viability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marL="857250" lvl="1" indent="-457200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eads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that may provide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Region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with additional information about a particular PRP, other parties, or site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characteristics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5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676400"/>
            <a:ext cx="5562599" cy="387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0" lvl="1" indent="-457200">
              <a:lnSpc>
                <a:spcPct val="115000"/>
              </a:lnSpc>
              <a:spcBef>
                <a:spcPts val="120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Files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obtained from PRPs may be subject to CBI claim.  </a:t>
            </a:r>
          </a:p>
          <a:p>
            <a:pPr marL="857250" lvl="1" indent="-457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that EPA requests may also be subject to a claim of privilege, the most common privileges being attorney work product, attorney-client, and deliberative process.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381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pPr eaLnBrk="1" hangingPunct="1"/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Sensitivity/Confidentiality </a:t>
            </a:r>
            <a:endParaRPr lang="en-US" sz="2800" b="1" cap="small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3" b="12487"/>
          <a:stretch/>
        </p:blipFill>
        <p:spPr bwMode="auto">
          <a:xfrm>
            <a:off x="5791200" y="2590800"/>
            <a:ext cx="2609850" cy="278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80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Records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999543" cy="3962400"/>
          </a:xfrm>
        </p:spPr>
        <p:txBody>
          <a:bodyPr/>
          <a:lstStyle/>
          <a:p>
            <a:pPr lvl="1">
              <a:spcAft>
                <a:spcPts val="12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Try to visit the site as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early as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possible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Have proper legal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authority/access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dirty="0">
                <a:latin typeface="Calibri" pitchFamily="34" charset="0"/>
                <a:cs typeface="Calibri" pitchFamily="34" charset="0"/>
              </a:rPr>
              <a:t>Look through filing cabinets, archive-type boxes, desk drawers, ledgers, etc. 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Be prepared to deal with a mess</a:t>
            </a:r>
          </a:p>
          <a:p>
            <a:pPr lvl="1">
              <a:spcAft>
                <a:spcPts val="1200"/>
              </a:spcAft>
              <a:buFont typeface="Arial" pitchFamily="34" charset="0"/>
              <a:buChar char="•"/>
              <a:tabLst>
                <a:tab pos="347663" algn="l"/>
              </a:tabLst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Investigate and plan for Health                            and Safety issues.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2" descr="013_N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048000"/>
            <a:ext cx="3584972" cy="238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12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762000" y="1828800"/>
            <a:ext cx="4800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739775" marR="0" lvl="1" indent="-3921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itchFamily="34" charset="0"/>
              <a:buChar char="•"/>
              <a:tabLst>
                <a:tab pos="739775" algn="l"/>
              </a:tabLst>
              <a:defRPr/>
            </a:pP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Safety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considerations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688975" marR="0" lvl="1" indent="225425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1800"/>
              </a:spcAft>
              <a:buClrTx/>
              <a:buSzPct val="75000"/>
              <a:buFont typeface="Wingdings" pitchFamily="2" charset="2"/>
              <a:buChar char="§"/>
              <a:tabLst>
                <a:tab pos="1030288" algn="l"/>
              </a:tabLs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	Slip</a:t>
            </a:r>
            <a:r>
              <a:rPr lang="en-US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, trip, and </a:t>
            </a: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fall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688975" marR="0" lvl="1" indent="2254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75000"/>
              <a:buFont typeface="Wingdings" pitchFamily="2" charset="2"/>
              <a:buChar char="§"/>
              <a:tabLst>
                <a:tab pos="1030288" algn="l"/>
              </a:tabLs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	Contaminated records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 marL="688975" marR="0" lvl="1" indent="2254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Pct val="75000"/>
              <a:buFont typeface="Wingdings" pitchFamily="2" charset="2"/>
              <a:buChar char="§"/>
              <a:tabLst>
                <a:tab pos="1030288" algn="l"/>
              </a:tabLst>
              <a:defRPr/>
            </a:pPr>
            <a:r>
              <a:rPr lang="en-US" dirty="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	Structural issues</a:t>
            </a:r>
            <a:endParaRPr lang="en-US" dirty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Visit the Site</a:t>
            </a:r>
            <a:endParaRPr kumimoji="0" lang="en-US" b="1" i="1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721782" cy="2724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6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Visit the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(cont’d)</a:t>
            </a:r>
            <a:endParaRPr kumimoji="0" lang="en-US" b="1" i="1" u="none" strike="noStrike" kern="0" cap="small" spc="0" normalizeH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6" descr="1stFloorRm3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3600"/>
            <a:ext cx="70104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90650" y="5167868"/>
            <a:ext cx="6515100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eal records from a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site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Region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1.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You may </a:t>
            </a:r>
            <a:r>
              <a:rPr lang="en-US" sz="18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need to make special arrangements to deal with situations like </a:t>
            </a:r>
            <a:r>
              <a:rPr lang="en-US" sz="18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this.</a:t>
            </a:r>
            <a:endParaRPr lang="en-US" sz="1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54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Visit the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(cont’d)</a:t>
            </a:r>
            <a:endParaRPr lang="en-US" b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 descr="FrontOfficeW34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7086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45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1143000"/>
          </a:xfrm>
        </p:spPr>
        <p:txBody>
          <a:bodyPr>
            <a:normAutofit/>
          </a:bodyPr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Visit the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</a:t>
            </a:r>
            <a:r>
              <a:rPr lang="en-US" b="1" cap="small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(cont’d)</a:t>
            </a:r>
            <a:endParaRPr lang="en-US" b="1" i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4" descr="MapRmSW3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29" y="1143000"/>
            <a:ext cx="6934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30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11521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Introduction</a:t>
            </a:r>
            <a:endParaRPr lang="en-US" b="1" cap="small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38200" y="1447800"/>
            <a:ext cx="7543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CERCLA Section 104(e) authorizes EPA to seek information about sites containing hazardous substances.  EPA uses many approaches to do this research, including the issuance of “information request letters.”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/>
                <a:cs typeface="Calibri" pitchFamily="34" charset="0"/>
              </a:rPr>
              <a:t>EPA </a:t>
            </a:r>
            <a:r>
              <a:rPr lang="en-US" sz="2400" dirty="0">
                <a:latin typeface="Calibri" pitchFamily="34" charset="0"/>
                <a:ea typeface="Calibri"/>
                <a:cs typeface="Calibri" pitchFamily="34" charset="0"/>
              </a:rPr>
              <a:t>may issue information request letters to any person (including business entities and government agencies) who may have information about a site, not just persons who may be PRPs.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620000" cy="990600"/>
          </a:xfrm>
        </p:spPr>
        <p:txBody>
          <a:bodyPr/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Access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2133600"/>
          </a:xfrm>
        </p:spPr>
        <p:txBody>
          <a:bodyPr/>
          <a:lstStyle/>
          <a:p>
            <a:pPr>
              <a:buSzPct val="75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order for EPA and It’s contractors to go on a site, written access must be granted by all owners of the property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6600"/>
            <a:ext cx="3657600" cy="2431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7620000" cy="990600"/>
          </a:xfrm>
        </p:spPr>
        <p:txBody>
          <a:bodyPr/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Steps in Obtaining Site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429000"/>
          </a:xfrm>
        </p:spPr>
        <p:txBody>
          <a:bodyPr/>
          <a:lstStyle/>
          <a:p>
            <a:pPr>
              <a:buSzPct val="75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Identify and determine the specific parcels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Tax Assessor description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Registry of Deeds book and page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Physical address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Owner(s) of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ecord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581400"/>
            <a:ext cx="3657600" cy="2505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990600"/>
          </a:xfrm>
        </p:spPr>
        <p:txBody>
          <a:bodyPr/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Access Request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3429000"/>
          </a:xfrm>
        </p:spPr>
        <p:txBody>
          <a:bodyPr/>
          <a:lstStyle/>
          <a:p>
            <a:pPr>
              <a:buSzPct val="75000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Send request letter and agreement template via certified mail or hand delivery</a:t>
            </a:r>
          </a:p>
          <a:p>
            <a:pPr>
              <a:buSzPct val="75000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75000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Send to all owners of record or their agents</a:t>
            </a:r>
          </a:p>
          <a:p>
            <a:pPr>
              <a:buSzPct val="75000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75000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Give a specific time period to respond (usually 10-14 days).</a:t>
            </a:r>
          </a:p>
          <a:p>
            <a:pPr>
              <a:buSzPct val="75000"/>
            </a:pPr>
            <a:endParaRPr lang="en-US" sz="1600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75000"/>
            </a:pPr>
            <a:r>
              <a:rPr lang="en-US" sz="2400" dirty="0" smtClean="0">
                <a:latin typeface="Calibri" pitchFamily="34" charset="0"/>
                <a:cs typeface="Calibri" pitchFamily="34" charset="0"/>
              </a:rPr>
              <a:t>Provide SASE for return of signed agreement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990600"/>
          </a:xfrm>
        </p:spPr>
        <p:txBody>
          <a:bodyPr/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Contents of Access Agreement</a:t>
            </a:r>
            <a:endParaRPr lang="en-US" b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429000"/>
          </a:xfrm>
        </p:spPr>
        <p:txBody>
          <a:bodyPr/>
          <a:lstStyle/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The Agreement should describe EPA’s statutory authority and  what activities EPA plans to conduct at the Site. </a:t>
            </a:r>
          </a:p>
          <a:p>
            <a:pPr marL="0" indent="0">
              <a:buSzPct val="75000"/>
              <a:buNone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should include a timeframe for access that will allow EPA enough time to complete work at the site, but access should not be open ended.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6" t="4618" r="6720"/>
          <a:stretch/>
        </p:blipFill>
        <p:spPr>
          <a:xfrm>
            <a:off x="6096000" y="3515012"/>
            <a:ext cx="2362200" cy="196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7200"/>
            <a:ext cx="7620000" cy="990600"/>
          </a:xfrm>
        </p:spPr>
        <p:txBody>
          <a:bodyPr/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Contents of Access Agreement (Cont’d)</a:t>
            </a:r>
            <a:endParaRPr lang="en-US" b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5410200" cy="1600200"/>
          </a:xfrm>
        </p:spPr>
        <p:txBody>
          <a:bodyPr/>
          <a:lstStyle/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Offer to provide split samples to be analyzed by the owner at their own expense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33400" y="2057400"/>
            <a:ext cx="7239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Offer the Site owner or their representatives to be present whenever EPA is at the Site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990600"/>
          </a:xfrm>
        </p:spPr>
        <p:txBody>
          <a:bodyPr/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 Owner(s)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429000"/>
          </a:xfrm>
        </p:spPr>
        <p:txBody>
          <a:bodyPr/>
          <a:lstStyle/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It is often helpful to contact the Site owner before sending a request for access.  This provides the owner with notification that the agreement is coming and gives them an opportunity to ask questions.</a:t>
            </a:r>
          </a:p>
          <a:p>
            <a:pPr>
              <a:buSzPct val="75000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More likely to get cooperation.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00640"/>
            <a:ext cx="1761195" cy="2442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620000" cy="990600"/>
          </a:xfrm>
        </p:spPr>
        <p:txBody>
          <a:bodyPr/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Uncooperative Site Owner(s)</a:t>
            </a:r>
            <a:endParaRPr lang="en-US" b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429000"/>
          </a:xfrm>
        </p:spPr>
        <p:txBody>
          <a:bodyPr/>
          <a:lstStyle/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First request not answered</a:t>
            </a:r>
          </a:p>
          <a:p>
            <a:endParaRPr lang="en-US" sz="800" dirty="0" smtClean="0">
              <a:latin typeface="Calibri" pitchFamily="34" charset="0"/>
              <a:cs typeface="Calibri" pitchFamily="34" charset="0"/>
            </a:endParaRP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Send Follow –up request via certified mail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Attempt hand delivery if possible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CI or Process Server to secure signature in person</a:t>
            </a:r>
          </a:p>
          <a:p>
            <a:pPr lvl="1">
              <a:buSzPct val="75000"/>
              <a:buFont typeface="Wingdings" pitchFamily="2" charset="2"/>
              <a:buChar char="§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Document all attempts to contact owner such as phone calls, e-mails, and letters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20000" cy="990600"/>
          </a:xfrm>
        </p:spPr>
        <p:txBody>
          <a:bodyPr/>
          <a:lstStyle/>
          <a:p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Uncooperative Site Owner(s) (Cont’d)</a:t>
            </a:r>
            <a:endParaRPr lang="en-US" b="1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239000" cy="3429000"/>
          </a:xfrm>
        </p:spPr>
        <p:txBody>
          <a:bodyPr/>
          <a:lstStyle/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If all other attempts are unsuccessful EPA can petition the court to get a warrant for access.</a:t>
            </a:r>
          </a:p>
          <a:p>
            <a:pPr>
              <a:buSzPct val="75000"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buSzPct val="75000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This alternative is time consuming and should only be used as a last resort.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267200"/>
            <a:ext cx="2457450" cy="1404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19100" y="31568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b="1" kern="0" cap="small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References</a:t>
            </a:r>
            <a:endParaRPr lang="en-US" b="1" kern="0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5240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792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Information Requests – 104(e) Question Categories 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2"/>
              </a:rPr>
              <a:t>http://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2"/>
              </a:rPr>
              <a:t>www2.epa.gov/enforcement/superfund-information-request-letters</a:t>
            </a:r>
            <a:endParaRPr lang="en-US" sz="16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Transmittal of Guidance on Issuing CERCLA Section 104(e)(2) Information Requests to Federal Agencies at Privately-owned Superfund Sites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3"/>
              </a:rPr>
              <a:t>http://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3"/>
              </a:rPr>
              <a:t>www2.epa.gov/enforcement/guidance-issuing-superfund-104e2-information-requests-federal-agencies-privately-owned</a:t>
            </a:r>
            <a:endParaRPr lang="en-US" sz="16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Transmittal of Sample Documents for More Effective Communication in CERCLA Section 104(e)(2) Information Requests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4"/>
              </a:rPr>
              <a:t>http://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4"/>
              </a:rPr>
              <a:t>www2.epa.gov/enforcement/guidance-sample-documents-effective-communication-under-cercla-section-104e</a:t>
            </a:r>
            <a:endParaRPr lang="en-US" sz="16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</a:rPr>
              <a:t>Transmittal of Model Consent Decree for CERCLA Section 104(e) Information Request Enforcement Actions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5"/>
              </a:rPr>
              <a:t>http://</a:t>
            </a:r>
            <a:r>
              <a:rPr lang="en-US" sz="1600" dirty="0" smtClean="0">
                <a:solidFill>
                  <a:srgbClr val="000000"/>
                </a:solidFill>
                <a:latin typeface="Calibri" panose="020F0502020204030204"/>
                <a:cs typeface="Calibri" pitchFamily="34" charset="0"/>
                <a:hlinkClick r:id="rId5"/>
              </a:rPr>
              <a:t>www2.epa.gov/enforcement/model-cercla-section-104e-information-request-enforcement-actions-consent-decree</a:t>
            </a:r>
            <a:endParaRPr lang="en-US" sz="1600" dirty="0" smtClean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  <a:p>
            <a:endParaRPr lang="en-US" sz="1600" dirty="0">
              <a:solidFill>
                <a:srgbClr val="000000"/>
              </a:solidFill>
              <a:latin typeface="Calibri" panose="020F050202020403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378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 bwMode="auto">
          <a:xfrm>
            <a:off x="419100" y="315686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ea typeface="ＭＳ Ｐゴシック" pitchFamily="84" charset="-128"/>
              </a:defRPr>
            </a:lvl9pPr>
          </a:lstStyle>
          <a:p>
            <a:r>
              <a:rPr lang="en-US" b="1" kern="0" cap="small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References (Cont’d)</a:t>
            </a:r>
            <a:endParaRPr lang="en-US" b="1" kern="0" cap="small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1524000"/>
            <a:ext cx="7772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1447800"/>
            <a:ext cx="79248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Transmittal of Guidance on Use and Enforcement of CERCLA Information Requests and Administrative Subpoenas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  <a:hlinkClick r:id="rId2"/>
              </a:rPr>
              <a:t>http://www2.epa.gov/enforcement/guidance-use-and-enforcement-cercla-information-requests-and-administrative-subpoenas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PRP Search Manual Section 3.1.5 (“Special Planning Considerations”)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  <a:hlinkClick r:id="rId3"/>
              </a:rPr>
              <a:t>http://www2.epa.gov/enforcement/report-prp-search-manual-2009-edition-2011-addendum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Releasing Information to Potentially Responsible Parties at CERCLA Sites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  <a:hlinkClick r:id="rId4"/>
              </a:rPr>
              <a:t>http://www2.epa.gov/enforcement/guidance-releasing-information-prps-cercla-sites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Releasing Identities of PRPs in Response to FOIA Requests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  <a:hlinkClick r:id="rId5"/>
              </a:rPr>
              <a:t>http://www2.epa.gov/enforcement/guidance-releasing-prp-identities-foia-responses</a:t>
            </a:r>
            <a:endParaRPr kumimoji="0" lang="en-US" sz="16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EPA Regulations Governing Business Confidentiality Claims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(40 C.F.R. § 2.201-2.215;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  <a:hlinkClick r:id="rId6"/>
              </a:rPr>
              <a:t>http://www.access.gpo.gov/nara/cfr/waisidx_01/40cfr2_01.html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cs typeface="Calibri" pitchFamily="34" charset="0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762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104(e) Letters</a:t>
            </a:r>
            <a:endParaRPr kumimoji="0" lang="en-US" b="1" i="0" u="none" strike="noStrike" kern="0" cap="small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58738" lvl="1" indent="0">
              <a:spcBef>
                <a:spcPts val="1200"/>
              </a:spcBef>
              <a:buNone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Under Section 104(e)(2) of CERCLA, a representative of the President may require any person who has or may have information relevant to any of the following to furnish information or documentation relating to them</a:t>
            </a:r>
            <a:r>
              <a:rPr lang="en-US" sz="2300" dirty="0">
                <a:latin typeface="Calibri" pitchFamily="34" charset="0"/>
                <a:cs typeface="Calibri" pitchFamily="34" charset="0"/>
              </a:rPr>
              <a:t>:</a:t>
            </a:r>
            <a:endParaRPr lang="en-US" sz="2300" dirty="0" smtClean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300" dirty="0">
                <a:latin typeface="Calibri" pitchFamily="34" charset="0"/>
                <a:cs typeface="Calibri" pitchFamily="34" charset="0"/>
              </a:rPr>
              <a:t>identification, nature, and quantity of materials which have been or are generated, treated, stored, or disposed of at a vessel or facility or transported to a vessel or 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facility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US" sz="2300" dirty="0">
                <a:latin typeface="Calibri" pitchFamily="34" charset="0"/>
                <a:cs typeface="Calibri" pitchFamily="34" charset="0"/>
              </a:rPr>
              <a:t>nature or extent of a release or threatened release of a hazardous substance or pollutant or contaminant at or from a vessel or 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facility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dirty="0" smtClean="0">
                <a:latin typeface="Calibri" pitchFamily="34" charset="0"/>
                <a:cs typeface="Calibri" pitchFamily="34" charset="0"/>
              </a:rPr>
              <a:t>Information </a:t>
            </a:r>
            <a:r>
              <a:rPr lang="en-US" sz="2300" dirty="0">
                <a:latin typeface="Calibri" pitchFamily="34" charset="0"/>
                <a:cs typeface="Calibri" pitchFamily="34" charset="0"/>
              </a:rPr>
              <a:t>relating to the ability of a person to pay for or perform a </a:t>
            </a:r>
            <a:r>
              <a:rPr lang="en-US" sz="2300" dirty="0" smtClean="0">
                <a:latin typeface="Calibri" pitchFamily="34" charset="0"/>
                <a:cs typeface="Calibri" pitchFamily="34" charset="0"/>
              </a:rPr>
              <a:t>cleanup</a:t>
            </a:r>
            <a:endParaRPr lang="en-US" sz="23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80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104(e)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Letters (Cont’d)</a:t>
            </a:r>
            <a:endParaRPr kumimoji="0" lang="en-US" b="1" i="0" u="none" strike="noStrike" kern="0" cap="small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1430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57200" lvl="1" indent="0">
              <a:spcBef>
                <a:spcPts val="1200"/>
              </a:spcBef>
              <a:buNone/>
            </a:pPr>
            <a:r>
              <a:rPr lang="en-US" sz="2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Under Section 104(e)(3) of CERCLA, a representative of the President is authorized at reasonable times to enter any vessel, facility, establishment, or other place or property</a:t>
            </a:r>
            <a:r>
              <a:rPr lang="en-US" sz="2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 hazardous substance or pollutant or contaminant may be or has been generated, stored, treated, disposed of, or transported from.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</a:t>
            </a:r>
            <a:r>
              <a:rPr lang="en-US" sz="2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which or to which a hazardous substance or pollutant or contaminant has been or may have been released;</a:t>
            </a: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such release is or may be threatened; </a:t>
            </a:r>
            <a:r>
              <a:rPr lang="en-US" sz="2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</a:t>
            </a:r>
            <a:endParaRPr lang="en-US" sz="23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Bef>
                <a:spcPts val="1200"/>
              </a:spcBef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where </a:t>
            </a:r>
            <a:r>
              <a:rPr lang="en-US" sz="23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entry is needed to determine the need for response or the appropriate response or to effectuate a response action.</a:t>
            </a:r>
          </a:p>
        </p:txBody>
      </p:sp>
    </p:spTree>
    <p:extLst>
      <p:ext uri="{BB962C8B-B14F-4D97-AF65-F5344CB8AC3E}">
        <p14:creationId xmlns:p14="http://schemas.microsoft.com/office/powerpoint/2010/main" val="8628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2286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Site/PRP Information</a:t>
            </a:r>
            <a:endParaRPr kumimoji="0" lang="en-US" b="1" i="0" u="none" strike="noStrike" kern="0" cap="small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4542" y="1524000"/>
            <a:ext cx="8033657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5088" lvl="1" indent="0" eaLnBrk="1" hangingPunct="1">
              <a:spcAft>
                <a:spcPts val="1800"/>
              </a:spcAft>
              <a:buNone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 planning for 104(e) Information Requests,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PRP search team should determine: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information is needed to identify PRPs (e.g., manifest data, names, addresses);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information is needed to determine PRPs’ liability (including possible defenses to liability); and 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What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site information is needed for future investigations or response actions (e.g., physical characteristics of the site, historical data, sample data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12736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Develop a List of 104(e) Candidates</a:t>
            </a:r>
            <a:endParaRPr kumimoji="0" lang="en-US" sz="2800" b="1" i="0" u="none" strike="noStrike" kern="0" cap="small" spc="0" normalizeH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424542" y="1676400"/>
            <a:ext cx="803365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Anyone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with a connection to the site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Addresses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from documents discovered previously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Business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names and locations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Internet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research</a:t>
            </a:r>
          </a:p>
          <a:p>
            <a:pPr lvl="1" eaLnBrk="1" hangingPunct="1"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Neighboring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properties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2" t="7469" r="9692" b="8815"/>
          <a:stretch/>
        </p:blipFill>
        <p:spPr bwMode="auto">
          <a:xfrm rot="1077768">
            <a:off x="5401189" y="3292075"/>
            <a:ext cx="1999641" cy="26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45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 idx="4294967295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Prepare 104(e) Requests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685800" y="1981200"/>
            <a:ext cx="5334000" cy="35052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Develop a mailing list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of anticipated recipients of the 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104(e)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letter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Work with attorney and case team to develop appropriate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questions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Font typeface="Arial" pitchFamily="34" charset="0"/>
              <a:buChar char="•"/>
            </a:pPr>
            <a:r>
              <a:rPr lang="en-US" sz="2400" dirty="0">
                <a:latin typeface="Calibri" pitchFamily="34" charset="0"/>
                <a:cs typeface="Calibri" pitchFamily="34" charset="0"/>
              </a:rPr>
              <a:t>Mail letters in small groups to facilitate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tracking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438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34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04800"/>
            <a:ext cx="8305800" cy="1143000"/>
          </a:xfrm>
        </p:spPr>
        <p:txBody>
          <a:bodyPr/>
          <a:lstStyle/>
          <a:p>
            <a:pPr eaLnBrk="1" hangingPunct="1"/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Tracking 104(e) Requests</a:t>
            </a:r>
            <a:endParaRPr lang="en-US" b="1" cap="small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1571171"/>
            <a:ext cx="739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Information request letters should be sent via certified mail, priority mail, or air courier; request a return receipt so EPA can confirm that the letter was received.  </a:t>
            </a:r>
            <a:endParaRPr lang="en-US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 descr="http://www.certified-mail-envelopes.com/wp-content/uploads/2010/01/10-1-c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668">
            <a:off x="5128717" y="3864550"/>
            <a:ext cx="2967509" cy="129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447871"/>
            <a:ext cx="51235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9775" lvl="1" indent="-282575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104(e) responses can be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tracked using a database like Excel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that </a:t>
            </a:r>
            <a:r>
              <a:rPr lang="en-US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can be set up to allow </a:t>
            </a:r>
            <a:r>
              <a:rPr lang="en-US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for real-time status information.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1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8386" y="0"/>
            <a:ext cx="8534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cap="small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104(e) Request </a:t>
            </a:r>
            <a:r>
              <a:rPr lang="en-US" b="1" cap="small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Follow-up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295400" y="1143000"/>
            <a:ext cx="6096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  <a:cs typeface="Calibri" pitchFamily="34" charset="0"/>
              </a:rPr>
              <a:t>Identity </a:t>
            </a:r>
            <a:r>
              <a:rPr lang="en-US" dirty="0">
                <a:latin typeface="Calibri" pitchFamily="34" charset="0"/>
                <a:cs typeface="Calibri" pitchFamily="34" charset="0"/>
              </a:rPr>
              <a:t>of recipients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Delivery status</a:t>
            </a:r>
          </a:p>
          <a:p>
            <a:pPr marL="1089025" lvl="1" indent="-349250" eaLnBrk="1" hangingPunct="1">
              <a:spcBef>
                <a:spcPts val="1200"/>
              </a:spcBef>
              <a:buSzPct val="75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Delivered </a:t>
            </a:r>
          </a:p>
          <a:p>
            <a:pPr marL="1089025" lvl="1" indent="-349250" eaLnBrk="1" hangingPunct="1">
              <a:spcBef>
                <a:spcPts val="1200"/>
              </a:spcBef>
              <a:buSzPct val="75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Refused </a:t>
            </a:r>
          </a:p>
          <a:p>
            <a:pPr marL="1089025" lvl="1" indent="-349250" eaLnBrk="1" hangingPunct="1">
              <a:spcBef>
                <a:spcPts val="1200"/>
              </a:spcBef>
              <a:buSzPct val="75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Undeliverable</a:t>
            </a:r>
          </a:p>
          <a:p>
            <a:pPr lvl="1" eaLnBrk="1" hangingPunct="1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  <a:cs typeface="Calibri" pitchFamily="34" charset="0"/>
              </a:rPr>
              <a:t>Response status</a:t>
            </a:r>
          </a:p>
          <a:p>
            <a:pPr marL="1089025" lvl="1" indent="-349250" eaLnBrk="1" hangingPunct="1">
              <a:spcBef>
                <a:spcPts val="1200"/>
              </a:spcBef>
              <a:buSzPct val="75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No response</a:t>
            </a:r>
          </a:p>
          <a:p>
            <a:pPr marL="1089025" lvl="1" indent="-349250" eaLnBrk="1" hangingPunct="1">
              <a:spcBef>
                <a:spcPts val="1200"/>
              </a:spcBef>
              <a:buSzPct val="75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Partial response </a:t>
            </a:r>
          </a:p>
          <a:p>
            <a:pPr marL="1089025" lvl="1" indent="-349250" eaLnBrk="1" hangingPunct="1">
              <a:spcBef>
                <a:spcPts val="1200"/>
              </a:spcBef>
              <a:buSzPct val="75000"/>
              <a:buFont typeface="Wingdings" pitchFamily="2" charset="2"/>
              <a:buChar char="§"/>
            </a:pPr>
            <a:r>
              <a:rPr lang="en-US" dirty="0">
                <a:latin typeface="Calibri" pitchFamily="34" charset="0"/>
                <a:cs typeface="Calibri" pitchFamily="34" charset="0"/>
              </a:rPr>
              <a:t>Complete response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50" t="22220" r="26557" b="27143"/>
          <a:stretch/>
        </p:blipFill>
        <p:spPr>
          <a:xfrm>
            <a:off x="5373914" y="1752600"/>
            <a:ext cx="2743200" cy="28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2774</TotalTime>
  <Words>1381</Words>
  <Application>Microsoft Office PowerPoint</Application>
  <PresentationFormat>On-screen Show (4:3)</PresentationFormat>
  <Paragraphs>175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Wingdings</vt:lpstr>
      <vt:lpstr>Blank Presentation</vt:lpstr>
      <vt:lpstr>1_Blank Presentation</vt:lpstr>
      <vt:lpstr>2_Blank Presentation</vt:lpstr>
      <vt:lpstr>3_Blank Presentation</vt:lpstr>
      <vt:lpstr>PowerPoint Presentation</vt:lpstr>
      <vt:lpstr>Introduction</vt:lpstr>
      <vt:lpstr>104(e) Letters</vt:lpstr>
      <vt:lpstr>104(e) Letters (Cont’d)</vt:lpstr>
      <vt:lpstr>Site/PRP Information</vt:lpstr>
      <vt:lpstr>Develop a List of 104(e) Candidates</vt:lpstr>
      <vt:lpstr>Prepare 104(e) Requests</vt:lpstr>
      <vt:lpstr>Tracking 104(e) Requests</vt:lpstr>
      <vt:lpstr>104(e) Request Follow-up</vt:lpstr>
      <vt:lpstr>104(e) Request Follow-up (cont’d)</vt:lpstr>
      <vt:lpstr>104(e) Request Follow-up (cont’d)</vt:lpstr>
      <vt:lpstr>Information Request Follow-up</vt:lpstr>
      <vt:lpstr>PowerPoint Presentation</vt:lpstr>
      <vt:lpstr>PowerPoint Presentation</vt:lpstr>
      <vt:lpstr>Site Records </vt:lpstr>
      <vt:lpstr>Visit the Site</vt:lpstr>
      <vt:lpstr>Visit the Site (cont’d)</vt:lpstr>
      <vt:lpstr>Visit the Site (cont’d)</vt:lpstr>
      <vt:lpstr>Visit the Site (cont’d)</vt:lpstr>
      <vt:lpstr>Site Access</vt:lpstr>
      <vt:lpstr>Steps in Obtaining Site Access</vt:lpstr>
      <vt:lpstr>Access Request</vt:lpstr>
      <vt:lpstr>Contents of Access Agreement</vt:lpstr>
      <vt:lpstr>Contents of Access Agreement (Cont’d)</vt:lpstr>
      <vt:lpstr>Site Owner(s)</vt:lpstr>
      <vt:lpstr>Uncooperative Site Owner(s)</vt:lpstr>
      <vt:lpstr>Uncooperative Site Owner(s) (Cont’d)</vt:lpstr>
      <vt:lpstr>PowerPoint Presentation</vt:lpstr>
      <vt:lpstr>PowerPoint Presentation</vt:lpstr>
    </vt:vector>
  </TitlesOfParts>
  <Company>Office 2004 Test Drive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McCullough, Mary</cp:lastModifiedBy>
  <cp:revision>138</cp:revision>
  <cp:lastPrinted>2012-02-28T19:15:45Z</cp:lastPrinted>
  <dcterms:created xsi:type="dcterms:W3CDTF">2011-02-09T16:00:48Z</dcterms:created>
  <dcterms:modified xsi:type="dcterms:W3CDTF">2015-06-11T21:16:11Z</dcterms:modified>
</cp:coreProperties>
</file>