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1" r:id="rId4"/>
    <p:sldId id="290" r:id="rId5"/>
    <p:sldId id="274" r:id="rId6"/>
    <p:sldId id="276" r:id="rId7"/>
    <p:sldId id="278" r:id="rId8"/>
    <p:sldId id="275" r:id="rId9"/>
    <p:sldId id="280" r:id="rId10"/>
    <p:sldId id="288" r:id="rId11"/>
    <p:sldId id="284" r:id="rId12"/>
    <p:sldId id="285" r:id="rId13"/>
    <p:sldId id="286" r:id="rId14"/>
    <p:sldId id="289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Frenkel" initials="DF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00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45" autoAdjust="0"/>
    <p:restoredTop sz="89915" autoAdjust="0"/>
  </p:normalViewPr>
  <p:slideViewPr>
    <p:cSldViewPr>
      <p:cViewPr varScale="1">
        <p:scale>
          <a:sx n="60" d="100"/>
          <a:sy n="60" d="100"/>
        </p:scale>
        <p:origin x="1104" y="6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0357C0-A7E4-4D6E-944E-BFF9BDE43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16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7ACC9B-60D8-4AFB-92EB-57DBBF631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18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6121431A-9C30-4095-B683-97017267CB43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234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>
                <a:solidFill>
                  <a:prstClr val="black"/>
                </a:solidFill>
              </a:rPr>
              <a:pPr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8829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>
                <a:solidFill>
                  <a:prstClr val="black"/>
                </a:solidFill>
              </a:rPr>
              <a:pPr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8120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>
                <a:solidFill>
                  <a:prstClr val="black"/>
                </a:solidFill>
              </a:rPr>
              <a:pPr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718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6045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8026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0721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4264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2768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982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1911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>
                <a:solidFill>
                  <a:prstClr val="black"/>
                </a:solidFill>
              </a:rPr>
              <a:pPr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655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F60148B-4170-4943-A998-440ABDE89C1D}" type="datetime1">
              <a:rPr lang="en-US" smtClean="0"/>
              <a:pPr>
                <a:defRPr/>
              </a:pPr>
              <a:t>6/10/2015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</p:spPr>
        <p:txBody>
          <a:bodyPr/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U.S. Environmental Protection Agency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B6491938-BE6C-413A-BCA3-9B06F3B99B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1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 err="1" smtClean="0"/>
              <a:t>lev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DD1AE-16C9-4309-B945-8C3A25628D0B}" type="datetime1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B53B-EFD8-483E-BB30-C458F8D00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3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9F09-70DC-4E1E-BC25-953C7A706958}" type="datetime1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4D6D3-1E8D-416E-9A8E-1000042E0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0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109A-3CFF-40C2-A6E0-D081C33CD25B}" type="datetime1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6B58-F74C-4EC9-A6D2-1C0A0AFD6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80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E3CD4-D2CA-4BCE-9432-87DE761F42BE}" type="datetime1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49E58-1544-4CB2-A99C-EC54C575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94956-EB3F-409E-9881-5AB40FDA498D}" type="datetime1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F4447-5EC6-4D34-94A6-F91079B5E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55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EB170-E594-4492-B026-D70C41D45FC6}" type="datetime1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02EA-B15F-43BB-9758-9BE363069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5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i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B56894C0-8C8C-49BC-BFB0-D92E2F6E79DF}" type="datetime1">
              <a:rPr lang="en-US" smtClean="0"/>
              <a:pPr>
                <a:defRPr/>
              </a:pPr>
              <a:t>6/10/2015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U.S. Environmental Protection Agency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1DBE383-7CE7-469D-9093-361D6EEF11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2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12541CD-AC97-41FF-833B-8381B2ED6161}" type="datetime1">
              <a:rPr lang="en-US" smtClean="0"/>
              <a:pPr>
                <a:defRPr/>
              </a:pPr>
              <a:t>6/10/2015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U.S. Environmental Protection Agency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D57E2F0-18A8-440E-AE3A-E85D76FBD4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5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14ED753D-E1D7-4258-9428-A4CAD46204E7}" type="datetime1">
              <a:rPr lang="en-US" smtClean="0"/>
              <a:pPr>
                <a:defRPr/>
              </a:pPr>
              <a:t>6/10/2015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U.S. Environmental Protection Agency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9BE483B3-4F6E-460F-A26A-CDCD939807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98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FA090-16CA-429D-A5D4-4D4D28F49C7A}" type="datetime1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E596-B42D-42E1-95DD-F1E475FBD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6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9E406-CB1F-498D-A820-3BDD637F48AE}" type="datetime1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DD9D-C75A-4209-B333-28595BE8F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4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FE4C0-9968-4454-AFD3-7670B3221A2D}" type="datetime1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FAE47-3AE8-4A31-B575-D793A56D2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0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E1C52-491E-4EEC-8CE0-1566B9FAB49C}" type="datetime1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47DE1-820F-4CC0-9B9A-F4568B283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0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C6A8-7116-412D-B13B-E0B3551952B3}" type="datetime1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4CAD8-57CA-4E31-8D4F-A1FAA216A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7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AF99B4F-7147-4081-B27F-4B78A5B9302B}" type="datetime1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97AF6F-37A5-4863-8BDA-42C220D7E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compliance/resources/policies/cleanup/superfund/guide-volumet-rpt.pdf" TargetMode="External"/><Relationship Id="rId2" Type="http://schemas.openxmlformats.org/officeDocument/2006/relationships/hyperlink" Target="http://www2.epa.gov/enforcement/report-prp-search-manual-2009-edition-2011-addendu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1873" y="1524000"/>
            <a:ext cx="6300251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Compiling PRP Data </a:t>
            </a:r>
          </a:p>
          <a:p>
            <a:pPr algn="ctr">
              <a:spcAft>
                <a:spcPts val="600"/>
              </a:spcAft>
            </a:pP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</a:p>
          <a:p>
            <a:pPr algn="ctr">
              <a:spcAft>
                <a:spcPts val="600"/>
              </a:spcAft>
            </a:pP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Organizing Records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4495800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Session 7</a:t>
            </a:r>
          </a:p>
          <a:p>
            <a:pPr algn="ctr"/>
            <a:r>
              <a:rPr lang="en-US" sz="2800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Martha </a:t>
            </a:r>
            <a:r>
              <a:rPr lang="en-US" sz="2800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Bosworth</a:t>
            </a:r>
          </a:p>
          <a:p>
            <a:pPr algn="ctr"/>
            <a:r>
              <a:rPr lang="en-US" sz="2800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U.S. EPA Region 1</a:t>
            </a:r>
            <a:endParaRPr lang="en-US" sz="2800" cap="small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Financial </a:t>
            </a:r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Data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3200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Compile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PRP financial information:</a:t>
            </a:r>
            <a:endParaRPr lang="en-US" sz="2400" dirty="0">
              <a:solidFill>
                <a:srgbClr val="00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798513" indent="-290513">
              <a:spcBef>
                <a:spcPts val="1800"/>
              </a:spcBef>
              <a:spcAft>
                <a:spcPts val="1800"/>
              </a:spcAft>
              <a:buSzPct val="75000"/>
              <a:buFont typeface="Wingdings" pitchFamily="2" charset="2"/>
              <a:buChar char="§"/>
              <a:tabLst>
                <a:tab pos="73977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Names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and addresses of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companies</a:t>
            </a:r>
            <a:endParaRPr lang="en-US" sz="2400" dirty="0">
              <a:solidFill>
                <a:srgbClr val="00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798513" indent="-290513">
              <a:spcBef>
                <a:spcPts val="0"/>
              </a:spcBef>
              <a:spcAft>
                <a:spcPts val="1800"/>
              </a:spcAft>
              <a:buSzPct val="75000"/>
              <a:buFont typeface="Wingdings" pitchFamily="2" charset="2"/>
              <a:buChar char="§"/>
              <a:tabLst>
                <a:tab pos="73977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Name changes, mergers, acquisitions </a:t>
            </a:r>
            <a:endParaRPr lang="en-US" sz="2400" dirty="0">
              <a:solidFill>
                <a:srgbClr val="00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798513" indent="-290513">
              <a:spcBef>
                <a:spcPts val="0"/>
              </a:spcBef>
              <a:spcAft>
                <a:spcPts val="1800"/>
              </a:spcAft>
              <a:buSzPct val="75000"/>
              <a:buFont typeface="Wingdings" pitchFamily="2" charset="2"/>
              <a:buChar char="§"/>
              <a:tabLst>
                <a:tab pos="73977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Dates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of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important financial transactions</a:t>
            </a:r>
            <a:endParaRPr lang="en-US" sz="2400" dirty="0">
              <a:solidFill>
                <a:srgbClr val="00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798513" indent="-290513">
              <a:spcBef>
                <a:spcPts val="0"/>
              </a:spcBef>
              <a:spcAft>
                <a:spcPts val="1800"/>
              </a:spcAft>
              <a:buSzPct val="75000"/>
              <a:buFont typeface="Wingdings" pitchFamily="2" charset="2"/>
              <a:buChar char="§"/>
              <a:tabLst>
                <a:tab pos="73977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Calibri"/>
                <a:cs typeface="Calibri" pitchFamily="34" charset="0"/>
              </a:rPr>
              <a:t>Ability to Pay (ATP) </a:t>
            </a:r>
            <a:endParaRPr lang="en-US" sz="2400" dirty="0">
              <a:solidFill>
                <a:srgbClr val="00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What is a </a:t>
            </a:r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Record?</a:t>
            </a:r>
            <a:b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Organizing Records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353457"/>
            <a:ext cx="5562600" cy="4971143"/>
          </a:xfrm>
        </p:spPr>
        <p:txBody>
          <a:bodyPr/>
          <a:lstStyle/>
          <a:p>
            <a:pPr marL="0" indent="0">
              <a:buNone/>
            </a:pPr>
            <a:endParaRPr lang="en-US" sz="800" dirty="0" smtClean="0"/>
          </a:p>
          <a:p>
            <a:pPr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Recorded information, in any format, that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is:</a:t>
            </a:r>
          </a:p>
          <a:p>
            <a:pPr marL="682625" indent="-334963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  <a:tabLst>
                <a:tab pos="739775" algn="l"/>
              </a:tabLs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Created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in the course of business,</a:t>
            </a:r>
          </a:p>
          <a:p>
            <a:pPr marL="682625" indent="-334963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  <a:tabLst>
                <a:tab pos="739775" algn="l"/>
              </a:tabLs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Received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for action, or</a:t>
            </a:r>
          </a:p>
          <a:p>
            <a:pPr marL="682625" indent="-334963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  <a:tabLst>
                <a:tab pos="739775" algn="l"/>
              </a:tabLs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Needed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to document EPA activities.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u="sng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www.epa.gov/records/whatis</a:t>
            </a:r>
            <a:r>
              <a:rPr lang="en-US" sz="2400" b="1" u="sng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/</a:t>
            </a:r>
          </a:p>
          <a:p>
            <a:pPr>
              <a:spcBef>
                <a:spcPts val="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Know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your regional records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requirements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spcBef>
                <a:spcPts val="20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Know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Superfund records management requirements.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6576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4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Managing Your Documents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705600" cy="3810000"/>
          </a:xfrm>
        </p:spPr>
        <p:txBody>
          <a:bodyPr/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Request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electronic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format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Hard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copies take up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space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Ensure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CBI and PII are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protected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Consider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database to track/manage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records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Get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documents to Record Center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ASAP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Working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files can be organized to fit your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style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Site Record Organization</a:t>
            </a:r>
            <a:endParaRPr lang="en-US" b="1" cap="small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9100" y="1371600"/>
            <a:ext cx="8305800" cy="10668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200" dirty="0">
                <a:latin typeface="Calibri" pitchFamily="34" charset="0"/>
                <a:cs typeface="Calibri" pitchFamily="34" charset="0"/>
              </a:rPr>
              <a:t>Choose the best method of organizing documents by considering the following factors: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95400" y="2362200"/>
            <a:ext cx="6705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Types of information needed from the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documents 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Volume of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documents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Regional file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structure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Capabilities of the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organizer 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Ease of document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retrieval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Long-term tracking needs and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capabilities 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Potential document security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issues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Unique site-specific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needs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Nature and number of potential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users 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Time required to organize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documents 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400050" y="304800"/>
            <a:ext cx="8343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b="1" kern="0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References</a:t>
            </a:r>
            <a:endParaRPr lang="en-US" b="1" kern="0" cap="small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5800" y="1684020"/>
            <a:ext cx="7772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371600"/>
            <a:ext cx="7772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 pitchFamily="34" charset="0"/>
              </a:rPr>
              <a:t>PRP Search Manual Section 3.8 (“Compile Waste-In Information”)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  <a:hlinkClick r:id="rId2"/>
              </a:rPr>
              <a:t>http://</a:t>
            </a:r>
            <a:r>
              <a:rPr lang="en-US" sz="1800" kern="0" dirty="0" smtClean="0">
                <a:solidFill>
                  <a:srgbClr val="000000"/>
                </a:solidFill>
                <a:latin typeface="Calibri" panose="020F0502020204030204"/>
                <a:cs typeface="Calibri" pitchFamily="34" charset="0"/>
                <a:hlinkClick r:id="rId2"/>
              </a:rPr>
              <a:t>www2.epa.gov/enforcement/report-prp-search-manual-2009-edition-2011-addendum</a:t>
            </a:r>
            <a:endParaRPr lang="en-US" sz="1800" kern="0" dirty="0" smtClean="0">
              <a:solidFill>
                <a:srgbClr val="000000"/>
              </a:solidFill>
              <a:latin typeface="Calibri" panose="020F0502020204030204"/>
              <a:cs typeface="Calibri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 pitchFamily="34" charset="0"/>
              </a:rPr>
              <a:t>PRP Search Manual Section 3.8.2 (“Waste-In Lists and Volumetric Rankings”)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  <a:hlinkClick r:id="rId2"/>
              </a:rPr>
              <a:t>http://</a:t>
            </a:r>
            <a:r>
              <a:rPr lang="en-US" sz="1800" kern="0" dirty="0" smtClean="0">
                <a:solidFill>
                  <a:srgbClr val="000000"/>
                </a:solidFill>
                <a:latin typeface="Calibri" panose="020F0502020204030204"/>
                <a:cs typeface="Calibri" pitchFamily="34" charset="0"/>
                <a:hlinkClick r:id="rId2"/>
              </a:rPr>
              <a:t>www2.epa.gov/enforcement/report-prp-search-manual-2009-edition-2011-addendum</a:t>
            </a:r>
            <a:endParaRPr lang="en-US" sz="1800" kern="0" dirty="0" smtClean="0">
              <a:solidFill>
                <a:srgbClr val="000000"/>
              </a:solidFill>
              <a:latin typeface="Calibri" panose="020F0502020204030204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 pitchFamily="34" charset="0"/>
              </a:rPr>
              <a:t>Final Guidance on Preparing Waste-in Lists and Volumetric Rankings for Release to Potentially Responsible Parties (PRPs) Under CERCLA ("Waste-in Guidance”)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 pitchFamily="34" charset="0"/>
                <a:hlinkClick r:id="rId3"/>
              </a:rPr>
              <a:t>http://www.epa.gov/compliance/resources/policies/cleanup/superfund/guide-volumet-rpt.pdf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7170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Introduction</a:t>
            </a:r>
            <a:endParaRPr kumimoji="0" lang="en-US" b="1" i="0" u="none" kern="0" cap="small" spc="0" normalizeH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917700"/>
            <a:ext cx="7696200" cy="4038600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63500">
              <a:srgbClr val="006600">
                <a:alpha val="40000"/>
              </a:srgbClr>
            </a:glow>
          </a:effectLst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06400" marR="0" lvl="1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>
              <a:solidFill>
                <a:sysClr val="windowText" lastClr="00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623888" marR="0" lvl="1" indent="-2174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itchFamily="34" charset="0"/>
                <a:ea typeface="Calibri"/>
                <a:cs typeface="Calibri" pitchFamily="34" charset="0"/>
              </a:rPr>
              <a:t>Types of </a:t>
            </a:r>
            <a:r>
              <a:rPr lang="en-US" dirty="0" smtClean="0">
                <a:solidFill>
                  <a:sysClr val="windowText" lastClr="000000"/>
                </a:solidFill>
                <a:latin typeface="Calibri" pitchFamily="34" charset="0"/>
                <a:ea typeface="Calibri"/>
                <a:cs typeface="Calibri" pitchFamily="34" charset="0"/>
              </a:rPr>
              <a:t>documents</a:t>
            </a:r>
            <a:endParaRPr lang="en-US" dirty="0">
              <a:solidFill>
                <a:sysClr val="windowText" lastClr="00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40640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solidFill>
                <a:sysClr val="windowText" lastClr="00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623888" marR="0" lvl="1" indent="-2174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itchFamily="34" charset="0"/>
                <a:ea typeface="Calibri"/>
                <a:cs typeface="Calibri" pitchFamily="34" charset="0"/>
              </a:rPr>
              <a:t>Compiling </a:t>
            </a:r>
            <a:r>
              <a:rPr lang="en-US" dirty="0" smtClean="0">
                <a:solidFill>
                  <a:sysClr val="windowText" lastClr="000000"/>
                </a:solidFill>
                <a:latin typeface="Calibri" pitchFamily="34" charset="0"/>
                <a:ea typeface="Calibri"/>
                <a:cs typeface="Calibri" pitchFamily="34" charset="0"/>
              </a:rPr>
              <a:t>data</a:t>
            </a:r>
          </a:p>
          <a:p>
            <a:pPr marL="623888" marR="0" lvl="1" indent="-2174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>
              <a:solidFill>
                <a:sysClr val="windowText" lastClr="00000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623888" marR="0" lvl="1" indent="-2174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Calibri" pitchFamily="34" charset="0"/>
                <a:ea typeface="Calibri"/>
                <a:cs typeface="Calibri" pitchFamily="34" charset="0"/>
              </a:rPr>
              <a:t>Organizing records</a:t>
            </a:r>
            <a:endParaRPr lang="en-US" dirty="0">
              <a:solidFill>
                <a:sysClr val="windowText" lastClr="000000"/>
              </a:solidFill>
              <a:latin typeface="Calibri" pitchFamily="34" charset="0"/>
              <a:ea typeface="Calibri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3149599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8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Types of </a:t>
            </a:r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PRP Documents</a:t>
            </a:r>
            <a:endParaRPr kumimoji="0" lang="en-US" b="1" i="0" u="none" strike="noStrike" kern="0" cap="small" spc="0" normalizeH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 bwMode="auto">
          <a:xfrm>
            <a:off x="990600" y="1676400"/>
            <a:ext cx="660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Hazardous waste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manifests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Floating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manifests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Pick-up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notices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Invoices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Business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records</a:t>
            </a:r>
          </a:p>
          <a:p>
            <a:pPr lvl="0"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Bank statements</a:t>
            </a:r>
          </a:p>
          <a:p>
            <a:pPr lvl="0"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Customer lists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strike="noStrike" kern="0" spc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97" y="2362200"/>
            <a:ext cx="3733800" cy="249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3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7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Compiling Data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305800" cy="3962400"/>
          </a:xfrm>
        </p:spPr>
        <p:txBody>
          <a:bodyPr/>
          <a:lstStyle/>
          <a:p>
            <a:pPr marL="0" indent="0">
              <a:buNone/>
            </a:pPr>
            <a:endParaRPr lang="en-US" sz="8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Needed: a system to compile, track, and manipulate the information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gathered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Spreadsheets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Database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Contractor products and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support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29" y="2514600"/>
            <a:ext cx="2848882" cy="284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5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>
            <a:normAutofit/>
          </a:bodyPr>
          <a:lstStyle/>
          <a:p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Database Considerations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305800" cy="3962400"/>
          </a:xfrm>
        </p:spPr>
        <p:txBody>
          <a:bodyPr/>
          <a:lstStyle/>
          <a:p>
            <a:pPr marL="0" indent="0">
              <a:buNone/>
            </a:pPr>
            <a:endParaRPr lang="en-US" sz="8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Nature and complexity of the information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Types of summaries and reports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needed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Waste types to be tracked (how many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?)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Database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users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Resource requirements for development and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maintenance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Contractor support needs and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availability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990600"/>
          </a:xfrm>
        </p:spPr>
        <p:txBody>
          <a:bodyPr>
            <a:normAutofit/>
          </a:bodyPr>
          <a:lstStyle/>
          <a:p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Database Considerations (cont’d)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620000" cy="3124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ea typeface="Calibri"/>
                <a:cs typeface="Calibri" pitchFamily="34" charset="0"/>
              </a:rPr>
              <a:t>Expected term of </a:t>
            </a:r>
            <a:r>
              <a:rPr lang="en-US" sz="2400" dirty="0" smtClean="0">
                <a:latin typeface="Calibri" pitchFamily="34" charset="0"/>
                <a:ea typeface="Calibri"/>
                <a:cs typeface="Calibri" pitchFamily="34" charset="0"/>
              </a:rPr>
              <a:t>use</a:t>
            </a:r>
            <a:endParaRPr lang="en-US" sz="2400" dirty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Calibri"/>
                <a:cs typeface="Calibri" pitchFamily="34" charset="0"/>
              </a:rPr>
              <a:t>Hardware </a:t>
            </a:r>
            <a:r>
              <a:rPr lang="en-US" sz="2400" dirty="0">
                <a:latin typeface="Calibri" pitchFamily="34" charset="0"/>
                <a:ea typeface="Calibri"/>
                <a:cs typeface="Calibri" pitchFamily="34" charset="0"/>
              </a:rPr>
              <a:t>and software </a:t>
            </a:r>
            <a:r>
              <a:rPr lang="en-US" sz="2400" dirty="0" smtClean="0">
                <a:latin typeface="Calibri" pitchFamily="34" charset="0"/>
                <a:ea typeface="Calibri"/>
                <a:cs typeface="Calibri" pitchFamily="34" charset="0"/>
              </a:rPr>
              <a:t>compatibility</a:t>
            </a:r>
            <a:endParaRPr lang="en-US" sz="2400" dirty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ea typeface="Calibri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ea typeface="Calibri"/>
                <a:cs typeface="Calibri" pitchFamily="34" charset="0"/>
              </a:rPr>
              <a:t>Ease of </a:t>
            </a:r>
            <a:r>
              <a:rPr lang="en-US" sz="2400" dirty="0" smtClean="0">
                <a:latin typeface="Calibri" pitchFamily="34" charset="0"/>
                <a:ea typeface="Calibri"/>
                <a:cs typeface="Calibri" pitchFamily="34" charset="0"/>
              </a:rPr>
              <a:t>transition</a:t>
            </a:r>
            <a:endParaRPr lang="en-US" sz="2400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68643"/>
            <a:ext cx="2382568" cy="356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5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Volumetric Data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114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ea typeface="Calibri"/>
                <a:cs typeface="Calibri" pitchFamily="34" charset="0"/>
              </a:rPr>
              <a:t>Compile waste-in </a:t>
            </a:r>
            <a:r>
              <a:rPr lang="en-US" sz="2400" dirty="0" smtClean="0">
                <a:latin typeface="Calibri" pitchFamily="34" charset="0"/>
                <a:ea typeface="Calibri"/>
                <a:cs typeface="Calibri" pitchFamily="34" charset="0"/>
              </a:rPr>
              <a:t>information:</a:t>
            </a:r>
            <a:endParaRPr lang="en-US" sz="24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798513" indent="-290513">
              <a:spcBef>
                <a:spcPts val="1800"/>
              </a:spcBef>
              <a:spcAft>
                <a:spcPts val="1800"/>
              </a:spcAft>
              <a:buSzPct val="75000"/>
              <a:buFont typeface="Wingdings" pitchFamily="2" charset="2"/>
              <a:buChar char="§"/>
              <a:tabLst>
                <a:tab pos="739775" algn="l"/>
              </a:tabLst>
            </a:pPr>
            <a:r>
              <a:rPr lang="en-US" sz="2400" dirty="0" smtClean="0">
                <a:latin typeface="Calibri" pitchFamily="34" charset="0"/>
                <a:ea typeface="Calibri"/>
                <a:cs typeface="Calibri" pitchFamily="34" charset="0"/>
              </a:rPr>
              <a:t>Names </a:t>
            </a:r>
            <a:r>
              <a:rPr lang="en-US" sz="2400" dirty="0">
                <a:latin typeface="Calibri" pitchFamily="34" charset="0"/>
                <a:ea typeface="Calibri"/>
                <a:cs typeface="Calibri" pitchFamily="34" charset="0"/>
              </a:rPr>
              <a:t>and addresses of </a:t>
            </a:r>
            <a:r>
              <a:rPr lang="en-US" sz="2400" dirty="0" smtClean="0">
                <a:latin typeface="Calibri" pitchFamily="34" charset="0"/>
                <a:ea typeface="Calibri"/>
                <a:cs typeface="Calibri" pitchFamily="34" charset="0"/>
              </a:rPr>
              <a:t>PRPs</a:t>
            </a:r>
            <a:endParaRPr lang="en-US" sz="24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798513" indent="-290513">
              <a:spcBef>
                <a:spcPts val="0"/>
              </a:spcBef>
              <a:spcAft>
                <a:spcPts val="1800"/>
              </a:spcAft>
              <a:buSzPct val="75000"/>
              <a:buFont typeface="Wingdings" pitchFamily="2" charset="2"/>
              <a:buChar char="§"/>
              <a:tabLst>
                <a:tab pos="739775" algn="l"/>
              </a:tabLst>
            </a:pPr>
            <a:r>
              <a:rPr lang="en-US" sz="2400" dirty="0" smtClean="0">
                <a:latin typeface="Calibri" pitchFamily="34" charset="0"/>
                <a:ea typeface="Calibri"/>
                <a:cs typeface="Calibri" pitchFamily="34" charset="0"/>
              </a:rPr>
              <a:t>Types </a:t>
            </a:r>
            <a:r>
              <a:rPr lang="en-US" sz="2400" dirty="0">
                <a:latin typeface="Calibri" pitchFamily="34" charset="0"/>
                <a:ea typeface="Calibri"/>
                <a:cs typeface="Calibri" pitchFamily="34" charset="0"/>
              </a:rPr>
              <a:t>and volumes of hazardous substances </a:t>
            </a:r>
            <a:r>
              <a:rPr lang="en-US" sz="2400" dirty="0" smtClean="0">
                <a:latin typeface="Calibri" pitchFamily="34" charset="0"/>
                <a:ea typeface="Calibri"/>
                <a:cs typeface="Calibri" pitchFamily="34" charset="0"/>
              </a:rPr>
              <a:t>contributed</a:t>
            </a:r>
            <a:endParaRPr lang="en-US" sz="24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798513" indent="-290513">
              <a:spcBef>
                <a:spcPts val="0"/>
              </a:spcBef>
              <a:spcAft>
                <a:spcPts val="1800"/>
              </a:spcAft>
              <a:buSzPct val="75000"/>
              <a:buFont typeface="Wingdings" pitchFamily="2" charset="2"/>
              <a:buChar char="§"/>
              <a:tabLst>
                <a:tab pos="739775" algn="l"/>
              </a:tabLst>
            </a:pPr>
            <a:r>
              <a:rPr lang="en-US" sz="2400" dirty="0" smtClean="0">
                <a:latin typeface="Calibri" pitchFamily="34" charset="0"/>
                <a:ea typeface="Calibri"/>
                <a:cs typeface="Calibri" pitchFamily="34" charset="0"/>
              </a:rPr>
              <a:t>Dates </a:t>
            </a:r>
            <a:r>
              <a:rPr lang="en-US" sz="2400" dirty="0">
                <a:latin typeface="Calibri" pitchFamily="34" charset="0"/>
                <a:ea typeface="Calibri"/>
                <a:cs typeface="Calibri" pitchFamily="34" charset="0"/>
              </a:rPr>
              <a:t>of </a:t>
            </a:r>
            <a:r>
              <a:rPr lang="en-US" sz="2400" dirty="0" smtClean="0">
                <a:latin typeface="Calibri" pitchFamily="34" charset="0"/>
                <a:ea typeface="Calibri"/>
                <a:cs typeface="Calibri" pitchFamily="34" charset="0"/>
              </a:rPr>
              <a:t>shipments</a:t>
            </a:r>
            <a:endParaRPr lang="en-US" sz="24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798513" indent="-290513">
              <a:spcBef>
                <a:spcPts val="0"/>
              </a:spcBef>
              <a:spcAft>
                <a:spcPts val="1800"/>
              </a:spcAft>
              <a:buSzPct val="75000"/>
              <a:buFont typeface="Wingdings" pitchFamily="2" charset="2"/>
              <a:buChar char="§"/>
              <a:tabLst>
                <a:tab pos="739775" algn="l"/>
              </a:tabLst>
            </a:pPr>
            <a:r>
              <a:rPr lang="en-US" sz="2400" dirty="0" smtClean="0">
                <a:latin typeface="Calibri" pitchFamily="34" charset="0"/>
                <a:ea typeface="Calibri"/>
                <a:cs typeface="Calibri" pitchFamily="34" charset="0"/>
              </a:rPr>
              <a:t>Transporter names</a:t>
            </a:r>
            <a:endParaRPr lang="en-US" sz="24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798513" indent="-290513">
              <a:spcBef>
                <a:spcPts val="0"/>
              </a:spcBef>
              <a:spcAft>
                <a:spcPts val="1800"/>
              </a:spcAft>
              <a:buSzPct val="75000"/>
              <a:buFont typeface="Wingdings" pitchFamily="2" charset="2"/>
              <a:buChar char="§"/>
              <a:tabLst>
                <a:tab pos="739775" algn="l"/>
              </a:tabLst>
            </a:pPr>
            <a:r>
              <a:rPr lang="en-US" sz="2400" dirty="0" smtClean="0">
                <a:latin typeface="Calibri" pitchFamily="34" charset="0"/>
                <a:ea typeface="Calibri"/>
                <a:cs typeface="Calibri" pitchFamily="34" charset="0"/>
              </a:rPr>
              <a:t>Evidence types</a:t>
            </a:r>
            <a:endParaRPr lang="en-US" sz="24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798513" indent="-290513">
              <a:spcBef>
                <a:spcPts val="0"/>
              </a:spcBef>
              <a:spcAft>
                <a:spcPts val="1800"/>
              </a:spcAft>
              <a:buSzPct val="75000"/>
              <a:buFont typeface="Wingdings" pitchFamily="2" charset="2"/>
              <a:buChar char="§"/>
              <a:tabLst>
                <a:tab pos="739775" algn="l"/>
              </a:tabLst>
            </a:pPr>
            <a:r>
              <a:rPr lang="en-US" sz="2400" dirty="0" smtClean="0">
                <a:latin typeface="Calibri" pitchFamily="34" charset="0"/>
                <a:ea typeface="Calibri"/>
                <a:cs typeface="Calibri" pitchFamily="34" charset="0"/>
              </a:rPr>
              <a:t>Other </a:t>
            </a:r>
            <a:r>
              <a:rPr lang="en-US" sz="2400" dirty="0">
                <a:latin typeface="Calibri" pitchFamily="34" charset="0"/>
                <a:ea typeface="Calibri"/>
                <a:cs typeface="Calibri" pitchFamily="34" charset="0"/>
              </a:rPr>
              <a:t>information to support </a:t>
            </a:r>
            <a:r>
              <a:rPr lang="en-US" sz="2400" dirty="0" smtClean="0">
                <a:latin typeface="Calibri" pitchFamily="34" charset="0"/>
                <a:ea typeface="Calibri"/>
                <a:cs typeface="Calibri" pitchFamily="34" charset="0"/>
              </a:rPr>
              <a:t>assumptions</a:t>
            </a:r>
            <a:endParaRPr lang="en-US" sz="24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4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Volumetric Data (cont’d)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886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ea typeface="Calibri"/>
                <a:cs typeface="Calibri" pitchFamily="34" charset="0"/>
              </a:rPr>
              <a:t>Create v</a:t>
            </a:r>
            <a:r>
              <a:rPr lang="en-US" sz="2400" dirty="0" smtClean="0">
                <a:latin typeface="Calibri" pitchFamily="34" charset="0"/>
                <a:ea typeface="Calibri"/>
                <a:cs typeface="Calibri" pitchFamily="34" charset="0"/>
              </a:rPr>
              <a:t>olumetric ranking:</a:t>
            </a:r>
            <a:endParaRPr lang="en-US" sz="24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798513" indent="-290513">
              <a:spcBef>
                <a:spcPts val="1800"/>
              </a:spcBef>
              <a:spcAft>
                <a:spcPts val="1800"/>
              </a:spcAft>
              <a:buSzPct val="75000"/>
              <a:buFont typeface="Wingdings" pitchFamily="2" charset="2"/>
              <a:buChar char="§"/>
              <a:tabLst>
                <a:tab pos="739775" algn="l"/>
              </a:tabLst>
            </a:pPr>
            <a:r>
              <a:rPr lang="en-US" sz="2400" dirty="0" smtClean="0">
                <a:latin typeface="Calibri" pitchFamily="34" charset="0"/>
                <a:ea typeface="Calibri"/>
                <a:cs typeface="Calibri" pitchFamily="34" charset="0"/>
              </a:rPr>
              <a:t>Ranks </a:t>
            </a:r>
            <a:r>
              <a:rPr lang="en-US" sz="2400" dirty="0">
                <a:latin typeface="Calibri" pitchFamily="34" charset="0"/>
                <a:ea typeface="Calibri"/>
                <a:cs typeface="Calibri" pitchFamily="34" charset="0"/>
              </a:rPr>
              <a:t>PRPs in </a:t>
            </a:r>
            <a:r>
              <a:rPr lang="en-US" sz="2400" dirty="0" smtClean="0">
                <a:latin typeface="Calibri" pitchFamily="34" charset="0"/>
                <a:ea typeface="Calibri"/>
                <a:cs typeface="Calibri" pitchFamily="34" charset="0"/>
              </a:rPr>
              <a:t>order </a:t>
            </a:r>
            <a:r>
              <a:rPr lang="en-US" sz="2400" dirty="0">
                <a:latin typeface="Calibri" pitchFamily="34" charset="0"/>
                <a:ea typeface="Calibri"/>
                <a:cs typeface="Calibri" pitchFamily="34" charset="0"/>
              </a:rPr>
              <a:t>by </a:t>
            </a:r>
            <a:r>
              <a:rPr lang="en-US" sz="2400" dirty="0" smtClean="0">
                <a:latin typeface="Calibri" pitchFamily="34" charset="0"/>
                <a:ea typeface="Calibri"/>
                <a:cs typeface="Calibri" pitchFamily="34" charset="0"/>
              </a:rPr>
              <a:t>volume</a:t>
            </a:r>
            <a:endParaRPr lang="en-US" sz="24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798513" indent="-290513">
              <a:spcBef>
                <a:spcPts val="0"/>
              </a:spcBef>
              <a:spcAft>
                <a:spcPts val="1800"/>
              </a:spcAft>
              <a:buSzPct val="75000"/>
              <a:buFont typeface="Wingdings" pitchFamily="2" charset="2"/>
              <a:buChar char="§"/>
              <a:tabLst>
                <a:tab pos="739775" algn="l"/>
              </a:tabLst>
            </a:pPr>
            <a:r>
              <a:rPr lang="en-US" sz="2400" dirty="0" smtClean="0">
                <a:latin typeface="Calibri" pitchFamily="34" charset="0"/>
                <a:ea typeface="Calibri"/>
                <a:cs typeface="Calibri" pitchFamily="34" charset="0"/>
              </a:rPr>
              <a:t>Expresses </a:t>
            </a:r>
            <a:r>
              <a:rPr lang="en-US" sz="2400" dirty="0">
                <a:latin typeface="Calibri" pitchFamily="34" charset="0"/>
                <a:ea typeface="Calibri"/>
                <a:cs typeface="Calibri" pitchFamily="34" charset="0"/>
              </a:rPr>
              <a:t>each party’s contribution as a percentage of total volume of hazardous material at the </a:t>
            </a:r>
            <a:r>
              <a:rPr lang="en-US" sz="2400" dirty="0" smtClean="0">
                <a:latin typeface="Calibri" pitchFamily="34" charset="0"/>
                <a:ea typeface="Calibri"/>
                <a:cs typeface="Calibri" pitchFamily="34" charset="0"/>
              </a:rPr>
              <a:t>site</a:t>
            </a:r>
            <a:endParaRPr lang="en-US" sz="24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798513" indent="-290513">
              <a:spcBef>
                <a:spcPts val="0"/>
              </a:spcBef>
              <a:spcAft>
                <a:spcPts val="1800"/>
              </a:spcAft>
              <a:buSzPct val="75000"/>
              <a:buFont typeface="Wingdings" pitchFamily="2" charset="2"/>
              <a:buChar char="§"/>
              <a:tabLst>
                <a:tab pos="739775" algn="l"/>
              </a:tabLst>
            </a:pPr>
            <a:r>
              <a:rPr lang="en-US" sz="2400" dirty="0" smtClean="0">
                <a:latin typeface="Calibri" pitchFamily="34" charset="0"/>
                <a:ea typeface="Calibri"/>
                <a:cs typeface="Calibri" pitchFamily="34" charset="0"/>
              </a:rPr>
              <a:t>Helps </a:t>
            </a:r>
            <a:r>
              <a:rPr lang="en-US" sz="2400" dirty="0">
                <a:latin typeface="Calibri" pitchFamily="34" charset="0"/>
                <a:ea typeface="Calibri"/>
                <a:cs typeface="Calibri" pitchFamily="34" charset="0"/>
              </a:rPr>
              <a:t>facilitate </a:t>
            </a:r>
            <a:r>
              <a:rPr lang="en-US" sz="2400" dirty="0" smtClean="0">
                <a:latin typeface="Calibri" pitchFamily="34" charset="0"/>
                <a:ea typeface="Calibri"/>
                <a:cs typeface="Calibri" pitchFamily="34" charset="0"/>
              </a:rPr>
              <a:t>settlements</a:t>
            </a:r>
            <a:endParaRPr lang="en-US" sz="24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97086"/>
            <a:ext cx="2732660" cy="179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2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4577</TotalTime>
  <Words>421</Words>
  <Application>Microsoft Office PowerPoint</Application>
  <PresentationFormat>On-screen Show (4:3)</PresentationFormat>
  <Paragraphs>108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Wingdings</vt:lpstr>
      <vt:lpstr>Blank Presentation</vt:lpstr>
      <vt:lpstr>PowerPoint Presentation</vt:lpstr>
      <vt:lpstr>Introduction</vt:lpstr>
      <vt:lpstr>Types of PRP Documents</vt:lpstr>
      <vt:lpstr>PowerPoint Presentation</vt:lpstr>
      <vt:lpstr>Compiling Data</vt:lpstr>
      <vt:lpstr>Database Considerations</vt:lpstr>
      <vt:lpstr>Database Considerations (cont’d)</vt:lpstr>
      <vt:lpstr>Volumetric Data</vt:lpstr>
      <vt:lpstr>Volumetric Data (cont’d)</vt:lpstr>
      <vt:lpstr>Financial Data</vt:lpstr>
      <vt:lpstr>What is a Record? and Organizing Records</vt:lpstr>
      <vt:lpstr>Managing Your Documents</vt:lpstr>
      <vt:lpstr>Site Record Organization</vt:lpstr>
      <vt:lpstr>PowerPoint Presentation</vt:lpstr>
    </vt:vector>
  </TitlesOfParts>
  <Company>Office 2004 Test Drive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McCullough, Mary</cp:lastModifiedBy>
  <cp:revision>160</cp:revision>
  <cp:lastPrinted>2012-03-05T18:44:43Z</cp:lastPrinted>
  <dcterms:created xsi:type="dcterms:W3CDTF">2011-02-09T16:00:48Z</dcterms:created>
  <dcterms:modified xsi:type="dcterms:W3CDTF">2015-06-10T22:17:09Z</dcterms:modified>
</cp:coreProperties>
</file>