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Lst>
  <p:notesMasterIdLst>
    <p:notesMasterId r:id="rId41"/>
  </p:notesMasterIdLst>
  <p:handoutMasterIdLst>
    <p:handoutMasterId r:id="rId42"/>
  </p:handoutMasterIdLst>
  <p:sldIdLst>
    <p:sldId id="260" r:id="rId3"/>
    <p:sldId id="309" r:id="rId4"/>
    <p:sldId id="256" r:id="rId5"/>
    <p:sldId id="310" r:id="rId6"/>
    <p:sldId id="311" r:id="rId7"/>
    <p:sldId id="317" r:id="rId8"/>
    <p:sldId id="318" r:id="rId9"/>
    <p:sldId id="321" r:id="rId10"/>
    <p:sldId id="322" r:id="rId11"/>
    <p:sldId id="323" r:id="rId12"/>
    <p:sldId id="324" r:id="rId13"/>
    <p:sldId id="326" r:id="rId14"/>
    <p:sldId id="327" r:id="rId15"/>
    <p:sldId id="325" r:id="rId16"/>
    <p:sldId id="281" r:id="rId17"/>
    <p:sldId id="328" r:id="rId18"/>
    <p:sldId id="259" r:id="rId19"/>
    <p:sldId id="308" r:id="rId20"/>
    <p:sldId id="307" r:id="rId21"/>
    <p:sldId id="292" r:id="rId22"/>
    <p:sldId id="306" r:id="rId23"/>
    <p:sldId id="305" r:id="rId24"/>
    <p:sldId id="295" r:id="rId25"/>
    <p:sldId id="296" r:id="rId26"/>
    <p:sldId id="297" r:id="rId27"/>
    <p:sldId id="298" r:id="rId28"/>
    <p:sldId id="299" r:id="rId29"/>
    <p:sldId id="300" r:id="rId30"/>
    <p:sldId id="301" r:id="rId31"/>
    <p:sldId id="302" r:id="rId32"/>
    <p:sldId id="303" r:id="rId33"/>
    <p:sldId id="304" r:id="rId34"/>
    <p:sldId id="283" r:id="rId35"/>
    <p:sldId id="285" r:id="rId36"/>
    <p:sldId id="286" r:id="rId37"/>
    <p:sldId id="287" r:id="rId38"/>
    <p:sldId id="288" r:id="rId39"/>
    <p:sldId id="28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414"/>
      </p:cViewPr>
      <p:guideLst/>
    </p:cSldViewPr>
  </p:slideViewPr>
  <p:notesTextViewPr>
    <p:cViewPr>
      <p:scale>
        <a:sx n="1" d="1"/>
        <a:sy n="1" d="1"/>
      </p:scale>
      <p:origin x="0" y="0"/>
    </p:cViewPr>
  </p:notesTextViewPr>
  <p:notesViewPr>
    <p:cSldViewPr snapToGrid="0">
      <p:cViewPr varScale="1">
        <p:scale>
          <a:sx n="81" d="100"/>
          <a:sy n="81" d="100"/>
        </p:scale>
        <p:origin x="20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DB6D47-0232-4CD5-A8C5-AC480554DB48}" type="datetimeFigureOut">
              <a:rPr lang="en-US" smtClean="0"/>
              <a:t>11/6/2014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F9A37BC-17B9-4EB0-9E47-CC8EEEBA939D}" type="slidenum">
              <a:rPr lang="en-US" smtClean="0"/>
              <a:t>‹#›</a:t>
            </a:fld>
            <a:endParaRPr lang="en-US"/>
          </a:p>
        </p:txBody>
      </p:sp>
    </p:spTree>
    <p:extLst>
      <p:ext uri="{BB962C8B-B14F-4D97-AF65-F5344CB8AC3E}">
        <p14:creationId xmlns:p14="http://schemas.microsoft.com/office/powerpoint/2010/main" val="352767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4CF2CDE3-E18F-4EED-8A4C-A007521BB657}" type="datetimeFigureOut">
              <a:rPr lang="en-US" smtClean="0"/>
              <a:t>11/6/2014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EBCDF46E-2871-40A7-9213-ECACB1214ABE}" type="slidenum">
              <a:rPr lang="en-US" smtClean="0"/>
              <a:t>‹#›</a:t>
            </a:fld>
            <a:endParaRPr lang="en-US"/>
          </a:p>
        </p:txBody>
      </p:sp>
    </p:spTree>
    <p:extLst>
      <p:ext uri="{BB962C8B-B14F-4D97-AF65-F5344CB8AC3E}">
        <p14:creationId xmlns:p14="http://schemas.microsoft.com/office/powerpoint/2010/main" val="130961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1</a:t>
            </a:fld>
            <a:endParaRPr lang="en-US"/>
          </a:p>
        </p:txBody>
      </p:sp>
    </p:spTree>
    <p:extLst>
      <p:ext uri="{BB962C8B-B14F-4D97-AF65-F5344CB8AC3E}">
        <p14:creationId xmlns:p14="http://schemas.microsoft.com/office/powerpoint/2010/main" val="353631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610"/>
              </a:spcAft>
            </a:pPr>
            <a:endParaRPr lang="en-US" dirty="0"/>
          </a:p>
        </p:txBody>
      </p:sp>
      <p:sp>
        <p:nvSpPr>
          <p:cNvPr id="4" name="Slide Number Placeholder 3"/>
          <p:cNvSpPr>
            <a:spLocks noGrp="1"/>
          </p:cNvSpPr>
          <p:nvPr>
            <p:ph type="sldNum" sz="quarter" idx="10"/>
          </p:nvPr>
        </p:nvSpPr>
        <p:spPr/>
        <p:txBody>
          <a:bodyPr/>
          <a:lstStyle/>
          <a:p>
            <a:pPr>
              <a:defRPr/>
            </a:pPr>
            <a:fld id="{4C3B4DB4-DF94-4543-9FF6-33B0700CBE14}" type="slidenum">
              <a:rPr lang="en-US" smtClean="0"/>
              <a:pPr>
                <a:defRPr/>
              </a:pPr>
              <a:t>10</a:t>
            </a:fld>
            <a:endParaRPr lang="en-US" dirty="0"/>
          </a:p>
        </p:txBody>
      </p:sp>
    </p:spTree>
    <p:extLst>
      <p:ext uri="{BB962C8B-B14F-4D97-AF65-F5344CB8AC3E}">
        <p14:creationId xmlns:p14="http://schemas.microsoft.com/office/powerpoint/2010/main" val="231552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5087465-F757-487A-B133-DFD54D934BDD}"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2245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73952-B041-4CCB-A457-7CECFE1A27B1}" type="slidenum">
              <a:rPr lang="en-US" smtClean="0"/>
              <a:pPr/>
              <a:t>12</a:t>
            </a:fld>
            <a:endParaRPr lang="en-US"/>
          </a:p>
        </p:txBody>
      </p:sp>
    </p:spTree>
    <p:extLst>
      <p:ext uri="{BB962C8B-B14F-4D97-AF65-F5344CB8AC3E}">
        <p14:creationId xmlns:p14="http://schemas.microsoft.com/office/powerpoint/2010/main" val="169049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A373952-B041-4CCB-A457-7CECFE1A27B1}" type="slidenum">
              <a:rPr lang="en-US" smtClean="0"/>
              <a:pPr/>
              <a:t>13</a:t>
            </a:fld>
            <a:endParaRPr lang="en-US"/>
          </a:p>
        </p:txBody>
      </p:sp>
    </p:spTree>
    <p:extLst>
      <p:ext uri="{BB962C8B-B14F-4D97-AF65-F5344CB8AC3E}">
        <p14:creationId xmlns:p14="http://schemas.microsoft.com/office/powerpoint/2010/main" val="239520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5087465-F757-487A-B133-DFD54D934BDD}" type="slidenum">
              <a:rPr lang="en-US" smtClean="0"/>
              <a:pPr>
                <a:defRPr/>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0495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15</a:t>
            </a:fld>
            <a:endParaRPr lang="en-US"/>
          </a:p>
        </p:txBody>
      </p:sp>
    </p:spTree>
    <p:extLst>
      <p:ext uri="{BB962C8B-B14F-4D97-AF65-F5344CB8AC3E}">
        <p14:creationId xmlns:p14="http://schemas.microsoft.com/office/powerpoint/2010/main" val="383498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16</a:t>
            </a:fld>
            <a:endParaRPr lang="en-US"/>
          </a:p>
        </p:txBody>
      </p:sp>
    </p:spTree>
    <p:extLst>
      <p:ext uri="{BB962C8B-B14F-4D97-AF65-F5344CB8AC3E}">
        <p14:creationId xmlns:p14="http://schemas.microsoft.com/office/powerpoint/2010/main" val="67669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F46E-2871-40A7-9213-ECACB1214ABE}" type="slidenum">
              <a:rPr lang="en-US" smtClean="0"/>
              <a:t>17</a:t>
            </a:fld>
            <a:endParaRPr lang="en-US"/>
          </a:p>
        </p:txBody>
      </p:sp>
    </p:spTree>
    <p:extLst>
      <p:ext uri="{BB962C8B-B14F-4D97-AF65-F5344CB8AC3E}">
        <p14:creationId xmlns:p14="http://schemas.microsoft.com/office/powerpoint/2010/main" val="352692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18</a:t>
            </a:fld>
            <a:endParaRPr lang="en-US"/>
          </a:p>
        </p:txBody>
      </p:sp>
    </p:spTree>
    <p:extLst>
      <p:ext uri="{BB962C8B-B14F-4D97-AF65-F5344CB8AC3E}">
        <p14:creationId xmlns:p14="http://schemas.microsoft.com/office/powerpoint/2010/main" val="84166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19</a:t>
            </a:fld>
            <a:endParaRPr lang="en-US"/>
          </a:p>
        </p:txBody>
      </p:sp>
    </p:spTree>
    <p:extLst>
      <p:ext uri="{BB962C8B-B14F-4D97-AF65-F5344CB8AC3E}">
        <p14:creationId xmlns:p14="http://schemas.microsoft.com/office/powerpoint/2010/main" val="37059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2</a:t>
            </a:fld>
            <a:endParaRPr lang="en-US"/>
          </a:p>
        </p:txBody>
      </p:sp>
    </p:spTree>
    <p:extLst>
      <p:ext uri="{BB962C8B-B14F-4D97-AF65-F5344CB8AC3E}">
        <p14:creationId xmlns:p14="http://schemas.microsoft.com/office/powerpoint/2010/main" val="397356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20</a:t>
            </a:fld>
            <a:endParaRPr lang="en-US"/>
          </a:p>
        </p:txBody>
      </p:sp>
    </p:spTree>
    <p:extLst>
      <p:ext uri="{BB962C8B-B14F-4D97-AF65-F5344CB8AC3E}">
        <p14:creationId xmlns:p14="http://schemas.microsoft.com/office/powerpoint/2010/main" val="398496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21</a:t>
            </a:fld>
            <a:endParaRPr lang="en-US"/>
          </a:p>
        </p:txBody>
      </p:sp>
    </p:spTree>
    <p:extLst>
      <p:ext uri="{BB962C8B-B14F-4D97-AF65-F5344CB8AC3E}">
        <p14:creationId xmlns:p14="http://schemas.microsoft.com/office/powerpoint/2010/main" val="352646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22</a:t>
            </a:fld>
            <a:endParaRPr lang="en-US"/>
          </a:p>
        </p:txBody>
      </p:sp>
    </p:spTree>
    <p:extLst>
      <p:ext uri="{BB962C8B-B14F-4D97-AF65-F5344CB8AC3E}">
        <p14:creationId xmlns:p14="http://schemas.microsoft.com/office/powerpoint/2010/main" val="158700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5949DB-5707-444C-8603-F1AADDF07BCF}" type="slidenum">
              <a:rPr lang="en-US" smtClean="0"/>
              <a:pPr/>
              <a:t>23</a:t>
            </a:fld>
            <a:endParaRPr lang="en-US" dirty="0"/>
          </a:p>
        </p:txBody>
      </p:sp>
      <p:sp>
        <p:nvSpPr>
          <p:cNvPr id="5"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9186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24</a:t>
            </a:fld>
            <a:endParaRPr lang="en-US"/>
          </a:p>
        </p:txBody>
      </p:sp>
    </p:spTree>
    <p:extLst>
      <p:ext uri="{BB962C8B-B14F-4D97-AF65-F5344CB8AC3E}">
        <p14:creationId xmlns:p14="http://schemas.microsoft.com/office/powerpoint/2010/main" val="1055551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25</a:t>
            </a:fld>
            <a:endParaRPr lang="en-US"/>
          </a:p>
        </p:txBody>
      </p:sp>
    </p:spTree>
    <p:extLst>
      <p:ext uri="{BB962C8B-B14F-4D97-AF65-F5344CB8AC3E}">
        <p14:creationId xmlns:p14="http://schemas.microsoft.com/office/powerpoint/2010/main" val="440368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F5949DB-5707-444C-8603-F1AADDF07BCF}" type="slidenum">
              <a:rPr lang="en-US" smtClean="0"/>
              <a:pPr/>
              <a:t>26</a:t>
            </a:fld>
            <a:endParaRPr lang="en-US"/>
          </a:p>
        </p:txBody>
      </p:sp>
    </p:spTree>
    <p:extLst>
      <p:ext uri="{BB962C8B-B14F-4D97-AF65-F5344CB8AC3E}">
        <p14:creationId xmlns:p14="http://schemas.microsoft.com/office/powerpoint/2010/main" val="3448707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9"/>
              </a:spcBef>
            </a:pPr>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27</a:t>
            </a:fld>
            <a:endParaRPr lang="en-US"/>
          </a:p>
        </p:txBody>
      </p:sp>
    </p:spTree>
    <p:extLst>
      <p:ext uri="{BB962C8B-B14F-4D97-AF65-F5344CB8AC3E}">
        <p14:creationId xmlns:p14="http://schemas.microsoft.com/office/powerpoint/2010/main" val="4205643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28</a:t>
            </a:fld>
            <a:endParaRPr lang="en-US"/>
          </a:p>
        </p:txBody>
      </p:sp>
    </p:spTree>
    <p:extLst>
      <p:ext uri="{BB962C8B-B14F-4D97-AF65-F5344CB8AC3E}">
        <p14:creationId xmlns:p14="http://schemas.microsoft.com/office/powerpoint/2010/main" val="250497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29</a:t>
            </a:fld>
            <a:endParaRPr lang="en-US"/>
          </a:p>
        </p:txBody>
      </p:sp>
    </p:spTree>
    <p:extLst>
      <p:ext uri="{BB962C8B-B14F-4D97-AF65-F5344CB8AC3E}">
        <p14:creationId xmlns:p14="http://schemas.microsoft.com/office/powerpoint/2010/main" val="191737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3</a:t>
            </a:fld>
            <a:endParaRPr lang="en-US"/>
          </a:p>
        </p:txBody>
      </p:sp>
    </p:spTree>
    <p:extLst>
      <p:ext uri="{BB962C8B-B14F-4D97-AF65-F5344CB8AC3E}">
        <p14:creationId xmlns:p14="http://schemas.microsoft.com/office/powerpoint/2010/main" val="3328183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30</a:t>
            </a:fld>
            <a:endParaRPr lang="en-US"/>
          </a:p>
        </p:txBody>
      </p:sp>
    </p:spTree>
    <p:extLst>
      <p:ext uri="{BB962C8B-B14F-4D97-AF65-F5344CB8AC3E}">
        <p14:creationId xmlns:p14="http://schemas.microsoft.com/office/powerpoint/2010/main" val="3910685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31</a:t>
            </a:fld>
            <a:endParaRPr lang="en-US"/>
          </a:p>
        </p:txBody>
      </p:sp>
    </p:spTree>
    <p:extLst>
      <p:ext uri="{BB962C8B-B14F-4D97-AF65-F5344CB8AC3E}">
        <p14:creationId xmlns:p14="http://schemas.microsoft.com/office/powerpoint/2010/main" val="454270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None/>
            </a:pPr>
            <a:endParaRPr lang="en-US" dirty="0"/>
          </a:p>
        </p:txBody>
      </p:sp>
      <p:sp>
        <p:nvSpPr>
          <p:cNvPr id="4" name="Slide Number Placeholder 3"/>
          <p:cNvSpPr>
            <a:spLocks noGrp="1"/>
          </p:cNvSpPr>
          <p:nvPr>
            <p:ph type="sldNum" sz="quarter" idx="10"/>
          </p:nvPr>
        </p:nvSpPr>
        <p:spPr/>
        <p:txBody>
          <a:bodyPr/>
          <a:lstStyle/>
          <a:p>
            <a:fld id="{9F5949DB-5707-444C-8603-F1AADDF07BCF}" type="slidenum">
              <a:rPr lang="en-US" smtClean="0"/>
              <a:pPr/>
              <a:t>32</a:t>
            </a:fld>
            <a:endParaRPr lang="en-US"/>
          </a:p>
        </p:txBody>
      </p:sp>
    </p:spTree>
    <p:extLst>
      <p:ext uri="{BB962C8B-B14F-4D97-AF65-F5344CB8AC3E}">
        <p14:creationId xmlns:p14="http://schemas.microsoft.com/office/powerpoint/2010/main" val="3549682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6DDCE-26D6-43DD-B483-8EE3EF0E0407}" type="slidenum">
              <a:rPr lang="en-US" smtClean="0"/>
              <a:pPr/>
              <a:t>33</a:t>
            </a:fld>
            <a:endParaRPr lang="en-US" dirty="0"/>
          </a:p>
        </p:txBody>
      </p:sp>
    </p:spTree>
    <p:extLst>
      <p:ext uri="{BB962C8B-B14F-4D97-AF65-F5344CB8AC3E}">
        <p14:creationId xmlns:p14="http://schemas.microsoft.com/office/powerpoint/2010/main" val="2788397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6DDCE-26D6-43DD-B483-8EE3EF0E0407}" type="slidenum">
              <a:rPr lang="en-US" smtClean="0"/>
              <a:pPr/>
              <a:t>34</a:t>
            </a:fld>
            <a:endParaRPr lang="en-US" dirty="0"/>
          </a:p>
        </p:txBody>
      </p:sp>
    </p:spTree>
    <p:extLst>
      <p:ext uri="{BB962C8B-B14F-4D97-AF65-F5344CB8AC3E}">
        <p14:creationId xmlns:p14="http://schemas.microsoft.com/office/powerpoint/2010/main" val="3442457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6DDCE-26D6-43DD-B483-8EE3EF0E0407}" type="slidenum">
              <a:rPr lang="en-US" smtClean="0"/>
              <a:pPr/>
              <a:t>35</a:t>
            </a:fld>
            <a:endParaRPr lang="en-US" dirty="0"/>
          </a:p>
        </p:txBody>
      </p:sp>
    </p:spTree>
    <p:extLst>
      <p:ext uri="{BB962C8B-B14F-4D97-AF65-F5344CB8AC3E}">
        <p14:creationId xmlns:p14="http://schemas.microsoft.com/office/powerpoint/2010/main" val="349386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6DDCE-26D6-43DD-B483-8EE3EF0E0407}" type="slidenum">
              <a:rPr lang="en-US" smtClean="0"/>
              <a:pPr/>
              <a:t>36</a:t>
            </a:fld>
            <a:endParaRPr lang="en-US" dirty="0"/>
          </a:p>
        </p:txBody>
      </p:sp>
    </p:spTree>
    <p:extLst>
      <p:ext uri="{BB962C8B-B14F-4D97-AF65-F5344CB8AC3E}">
        <p14:creationId xmlns:p14="http://schemas.microsoft.com/office/powerpoint/2010/main" val="205499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6DDCE-26D6-43DD-B483-8EE3EF0E0407}" type="slidenum">
              <a:rPr lang="en-US" smtClean="0"/>
              <a:pPr/>
              <a:t>37</a:t>
            </a:fld>
            <a:endParaRPr lang="en-US" dirty="0"/>
          </a:p>
        </p:txBody>
      </p:sp>
    </p:spTree>
    <p:extLst>
      <p:ext uri="{BB962C8B-B14F-4D97-AF65-F5344CB8AC3E}">
        <p14:creationId xmlns:p14="http://schemas.microsoft.com/office/powerpoint/2010/main" val="10864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38</a:t>
            </a:fld>
            <a:endParaRPr lang="en-US"/>
          </a:p>
        </p:txBody>
      </p:sp>
    </p:spTree>
    <p:extLst>
      <p:ext uri="{BB962C8B-B14F-4D97-AF65-F5344CB8AC3E}">
        <p14:creationId xmlns:p14="http://schemas.microsoft.com/office/powerpoint/2010/main" val="237049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087465-F757-487A-B133-DFD54D934BDD}" type="slidenum">
              <a:rPr lang="en-US" smtClean="0"/>
              <a:pPr>
                <a:defRPr/>
              </a:pPr>
              <a:t>4</a:t>
            </a:fld>
            <a:endParaRPr lang="en-US" dirty="0"/>
          </a:p>
        </p:txBody>
      </p:sp>
    </p:spTree>
    <p:extLst>
      <p:ext uri="{BB962C8B-B14F-4D97-AF65-F5344CB8AC3E}">
        <p14:creationId xmlns:p14="http://schemas.microsoft.com/office/powerpoint/2010/main" val="48261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542265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087465-F757-487A-B133-DFD54D934BDD}" type="slidenum">
              <a:rPr lang="en-US" smtClean="0"/>
              <a:pPr>
                <a:defRPr/>
              </a:pPr>
              <a:t>5</a:t>
            </a:fld>
            <a:endParaRPr lang="en-US" dirty="0"/>
          </a:p>
        </p:txBody>
      </p:sp>
    </p:spTree>
    <p:extLst>
      <p:ext uri="{BB962C8B-B14F-4D97-AF65-F5344CB8AC3E}">
        <p14:creationId xmlns:p14="http://schemas.microsoft.com/office/powerpoint/2010/main" val="384966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6</a:t>
            </a:fld>
            <a:endParaRPr lang="en-US"/>
          </a:p>
        </p:txBody>
      </p:sp>
    </p:spTree>
    <p:extLst>
      <p:ext uri="{BB962C8B-B14F-4D97-AF65-F5344CB8AC3E}">
        <p14:creationId xmlns:p14="http://schemas.microsoft.com/office/powerpoint/2010/main" val="78842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8D2C43-E905-4A82-B0CD-57E4FA436A95}" type="slidenum">
              <a:rPr lang="en-US" smtClean="0"/>
              <a:pPr>
                <a:defRPr/>
              </a:pPr>
              <a:t>7</a:t>
            </a:fld>
            <a:endParaRPr lang="en-US"/>
          </a:p>
        </p:txBody>
      </p:sp>
    </p:spTree>
    <p:extLst>
      <p:ext uri="{BB962C8B-B14F-4D97-AF65-F5344CB8AC3E}">
        <p14:creationId xmlns:p14="http://schemas.microsoft.com/office/powerpoint/2010/main" val="255154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CDF46E-2871-40A7-9213-ECACB1214ABE}" type="slidenum">
              <a:rPr lang="en-US" smtClean="0"/>
              <a:t>8</a:t>
            </a:fld>
            <a:endParaRPr lang="en-US"/>
          </a:p>
        </p:txBody>
      </p:sp>
    </p:spTree>
    <p:extLst>
      <p:ext uri="{BB962C8B-B14F-4D97-AF65-F5344CB8AC3E}">
        <p14:creationId xmlns:p14="http://schemas.microsoft.com/office/powerpoint/2010/main" val="74489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3B4DB4-DF94-4543-9FF6-33B0700CBE14}" type="slidenum">
              <a:rPr lang="en-US" smtClean="0"/>
              <a:pPr>
                <a:defRPr/>
              </a:pPr>
              <a:t>9</a:t>
            </a:fld>
            <a:endParaRPr lang="en-US" dirty="0"/>
          </a:p>
        </p:txBody>
      </p:sp>
    </p:spTree>
    <p:extLst>
      <p:ext uri="{BB962C8B-B14F-4D97-AF65-F5344CB8AC3E}">
        <p14:creationId xmlns:p14="http://schemas.microsoft.com/office/powerpoint/2010/main" val="269751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200388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69784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685801"/>
            <a:ext cx="27686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685801"/>
            <a:ext cx="81026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185694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752600"/>
            <a:ext cx="109728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a:xfrm>
            <a:off x="3657600" y="6400801"/>
            <a:ext cx="50800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9042400" y="6248400"/>
            <a:ext cx="2844800" cy="476250"/>
          </a:xfrm>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18574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1333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0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627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06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52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05860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4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995876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6076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875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312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40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11283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526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7526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6124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72921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33836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331563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118963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A63776-C1D3-45D7-8E8D-4A6A985862E9}" type="datetimeFigureOut">
              <a:rPr lang="en-US" smtClean="0"/>
              <a:t>11/6/2014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09E10C-10C2-4D04-A5CC-D8B8D2344171}" type="slidenum">
              <a:rPr lang="en-US" smtClean="0"/>
              <a:t>‹#›</a:t>
            </a:fld>
            <a:endParaRPr lang="en-US"/>
          </a:p>
        </p:txBody>
      </p:sp>
    </p:spTree>
    <p:extLst>
      <p:ext uri="{BB962C8B-B14F-4D97-AF65-F5344CB8AC3E}">
        <p14:creationId xmlns:p14="http://schemas.microsoft.com/office/powerpoint/2010/main" val="236481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bwMode="auto">
          <a:xfrm>
            <a:off x="508000" y="17526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8723" name="Rectangle 3"/>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EA63776-C1D3-45D7-8E8D-4A6A985862E9}" type="datetimeFigureOut">
              <a:rPr lang="en-US" smtClean="0"/>
              <a:t>11/6/2014</a:t>
            </a:fld>
            <a:endParaRPr lang="en-US"/>
          </a:p>
        </p:txBody>
      </p:sp>
      <p:sp>
        <p:nvSpPr>
          <p:cNvPr id="158724" name="Rectangle 4"/>
          <p:cNvSpPr>
            <a:spLocks noGrp="1" noChangeArrowheads="1"/>
          </p:cNvSpPr>
          <p:nvPr>
            <p:ph type="ftr" sz="quarter" idx="3"/>
          </p:nvPr>
        </p:nvSpPr>
        <p:spPr bwMode="auto">
          <a:xfrm>
            <a:off x="3657600" y="6400801"/>
            <a:ext cx="5080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158725" name="Rectangle 5"/>
          <p:cNvSpPr>
            <a:spLocks noGrp="1" noChangeArrowheads="1"/>
          </p:cNvSpPr>
          <p:nvPr>
            <p:ph type="sldNum" sz="quarter" idx="4"/>
          </p:nvPr>
        </p:nvSpPr>
        <p:spPr bwMode="auto">
          <a:xfrm>
            <a:off x="9042400"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09E10C-10C2-4D04-A5CC-D8B8D2344171}" type="slidenum">
              <a:rPr lang="en-US" smtClean="0"/>
              <a:t>‹#›</a:t>
            </a:fld>
            <a:endParaRPr lang="en-US"/>
          </a:p>
        </p:txBody>
      </p:sp>
      <p:pic>
        <p:nvPicPr>
          <p:cNvPr id="158726" name="Picture 6" descr="header"/>
          <p:cNvPicPr>
            <a:picLocks noChangeAspect="1" noChangeArrowheads="1"/>
          </p:cNvPicPr>
          <p:nvPr/>
        </p:nvPicPr>
        <p:blipFill>
          <a:blip r:embed="rId14" cstate="print"/>
          <a:srcRect/>
          <a:stretch>
            <a:fillRect/>
          </a:stretch>
        </p:blipFill>
        <p:spPr bwMode="auto">
          <a:xfrm>
            <a:off x="0" y="-244474"/>
            <a:ext cx="12192000" cy="930275"/>
          </a:xfrm>
          <a:prstGeom prst="rect">
            <a:avLst/>
          </a:prstGeom>
          <a:noFill/>
        </p:spPr>
      </p:pic>
      <p:sp>
        <p:nvSpPr>
          <p:cNvPr id="158728" name="Rectangle 8"/>
          <p:cNvSpPr>
            <a:spLocks noGrp="1" noChangeArrowheads="1"/>
          </p:cNvSpPr>
          <p:nvPr>
            <p:ph type="title"/>
          </p:nvPr>
        </p:nvSpPr>
        <p:spPr bwMode="auto">
          <a:xfrm>
            <a:off x="609600" y="685800"/>
            <a:ext cx="10972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161145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a:solidFill>
            <a:srgbClr val="0066FF"/>
          </a:solidFill>
          <a:latin typeface="+mj-lt"/>
          <a:ea typeface="+mj-ea"/>
          <a:cs typeface="+mj-cs"/>
        </a:defRPr>
      </a:lvl1pPr>
      <a:lvl2pPr algn="ctr" rtl="0" eaLnBrk="1" fontAlgn="base" hangingPunct="1">
        <a:spcBef>
          <a:spcPct val="0"/>
        </a:spcBef>
        <a:spcAft>
          <a:spcPct val="0"/>
        </a:spcAft>
        <a:defRPr sz="4400">
          <a:solidFill>
            <a:srgbClr val="0066FF"/>
          </a:solidFill>
          <a:latin typeface="Arial" charset="0"/>
        </a:defRPr>
      </a:lvl2pPr>
      <a:lvl3pPr algn="ctr" rtl="0" eaLnBrk="1" fontAlgn="base" hangingPunct="1">
        <a:spcBef>
          <a:spcPct val="0"/>
        </a:spcBef>
        <a:spcAft>
          <a:spcPct val="0"/>
        </a:spcAft>
        <a:defRPr sz="4400">
          <a:solidFill>
            <a:srgbClr val="0066FF"/>
          </a:solidFill>
          <a:latin typeface="Arial" charset="0"/>
        </a:defRPr>
      </a:lvl3pPr>
      <a:lvl4pPr algn="ctr" rtl="0" eaLnBrk="1" fontAlgn="base" hangingPunct="1">
        <a:spcBef>
          <a:spcPct val="0"/>
        </a:spcBef>
        <a:spcAft>
          <a:spcPct val="0"/>
        </a:spcAft>
        <a:defRPr sz="4400">
          <a:solidFill>
            <a:srgbClr val="0066FF"/>
          </a:solidFill>
          <a:latin typeface="Arial" charset="0"/>
        </a:defRPr>
      </a:lvl4pPr>
      <a:lvl5pPr algn="ctr" rtl="0" eaLnBrk="1" fontAlgn="base" hangingPunct="1">
        <a:spcBef>
          <a:spcPct val="0"/>
        </a:spcBef>
        <a:spcAft>
          <a:spcPct val="0"/>
        </a:spcAft>
        <a:defRPr sz="4400">
          <a:solidFill>
            <a:srgbClr val="0066FF"/>
          </a:solidFill>
          <a:latin typeface="Arial" charset="0"/>
        </a:defRPr>
      </a:lvl5pPr>
      <a:lvl6pPr marL="457200" algn="ctr" rtl="0" eaLnBrk="1" fontAlgn="base" hangingPunct="1">
        <a:spcBef>
          <a:spcPct val="0"/>
        </a:spcBef>
        <a:spcAft>
          <a:spcPct val="0"/>
        </a:spcAft>
        <a:defRPr sz="4400">
          <a:solidFill>
            <a:srgbClr val="0066FF"/>
          </a:solidFill>
          <a:latin typeface="Arial" charset="0"/>
        </a:defRPr>
      </a:lvl6pPr>
      <a:lvl7pPr marL="914400" algn="ctr" rtl="0" eaLnBrk="1" fontAlgn="base" hangingPunct="1">
        <a:spcBef>
          <a:spcPct val="0"/>
        </a:spcBef>
        <a:spcAft>
          <a:spcPct val="0"/>
        </a:spcAft>
        <a:defRPr sz="4400">
          <a:solidFill>
            <a:srgbClr val="0066FF"/>
          </a:solidFill>
          <a:latin typeface="Arial" charset="0"/>
        </a:defRPr>
      </a:lvl7pPr>
      <a:lvl8pPr marL="1371600" algn="ctr" rtl="0" eaLnBrk="1" fontAlgn="base" hangingPunct="1">
        <a:spcBef>
          <a:spcPct val="0"/>
        </a:spcBef>
        <a:spcAft>
          <a:spcPct val="0"/>
        </a:spcAft>
        <a:defRPr sz="4400">
          <a:solidFill>
            <a:srgbClr val="0066FF"/>
          </a:solidFill>
          <a:latin typeface="Arial" charset="0"/>
        </a:defRPr>
      </a:lvl8pPr>
      <a:lvl9pPr marL="1828800" algn="ctr" rtl="0" eaLnBrk="1" fontAlgn="base" hangingPunct="1">
        <a:spcBef>
          <a:spcPct val="0"/>
        </a:spcBef>
        <a:spcAft>
          <a:spcPct val="0"/>
        </a:spcAft>
        <a:defRPr sz="4400">
          <a:solidFill>
            <a:srgbClr val="0066FF"/>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30" name="Picture 2" descr="header"/>
          <p:cNvPicPr>
            <a:picLocks noChangeAspect="1" noChangeArrowheads="1"/>
          </p:cNvPicPr>
          <p:nvPr/>
        </p:nvPicPr>
        <p:blipFill>
          <a:blip r:embed="rId13" cstate="print"/>
          <a:srcRect r="73854" b="29010"/>
          <a:stretch>
            <a:fillRect/>
          </a:stretch>
        </p:blipFill>
        <p:spPr bwMode="auto">
          <a:xfrm>
            <a:off x="1" y="0"/>
            <a:ext cx="3187700" cy="660400"/>
          </a:xfrm>
          <a:prstGeom prst="rect">
            <a:avLst/>
          </a:prstGeom>
          <a:noFill/>
        </p:spPr>
      </p:pic>
    </p:spTree>
    <p:extLst>
      <p:ext uri="{BB962C8B-B14F-4D97-AF65-F5344CB8AC3E}">
        <p14:creationId xmlns:p14="http://schemas.microsoft.com/office/powerpoint/2010/main" val="23028703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pa.gov/ttn/naaq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33CC"/>
                </a:solidFill>
              </a:rPr>
              <a:t>Ozone NAAQS Overview</a:t>
            </a:r>
            <a:endParaRPr lang="en-US" b="1" dirty="0">
              <a:solidFill>
                <a:srgbClr val="0033CC"/>
              </a:solidFill>
            </a:endParaRPr>
          </a:p>
        </p:txBody>
      </p:sp>
      <p:sp>
        <p:nvSpPr>
          <p:cNvPr id="3" name="Subtitle 2"/>
          <p:cNvSpPr>
            <a:spLocks noGrp="1"/>
          </p:cNvSpPr>
          <p:nvPr>
            <p:ph type="subTitle" idx="1"/>
          </p:nvPr>
        </p:nvSpPr>
        <p:spPr/>
        <p:txBody>
          <a:bodyPr/>
          <a:lstStyle/>
          <a:p>
            <a:r>
              <a:rPr lang="en-US" dirty="0" smtClean="0"/>
              <a:t>Intergovernmental Associations</a:t>
            </a:r>
          </a:p>
          <a:p>
            <a:r>
              <a:rPr lang="en-US" dirty="0" smtClean="0"/>
              <a:t>November 6, 2014</a:t>
            </a:r>
            <a:endParaRPr lang="en-US" dirty="0"/>
          </a:p>
        </p:txBody>
      </p:sp>
    </p:spTree>
    <p:extLst>
      <p:ext uri="{BB962C8B-B14F-4D97-AF65-F5344CB8AC3E}">
        <p14:creationId xmlns:p14="http://schemas.microsoft.com/office/powerpoint/2010/main" val="46712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6AA67050-A4DC-4996-9A6A-100FD332F73F}" type="slidenum">
              <a:rPr lang="en-US" altLang="en-US" smtClean="0"/>
              <a:pPr/>
              <a:t>10</a:t>
            </a:fld>
            <a:endParaRPr lang="en-US" altLang="en-US" dirty="0" smtClean="0"/>
          </a:p>
        </p:txBody>
      </p:sp>
      <p:sp>
        <p:nvSpPr>
          <p:cNvPr id="27651" name="Rectangle 2"/>
          <p:cNvSpPr>
            <a:spLocks noGrp="1" noChangeArrowheads="1"/>
          </p:cNvSpPr>
          <p:nvPr>
            <p:ph type="title"/>
          </p:nvPr>
        </p:nvSpPr>
        <p:spPr>
          <a:xfrm>
            <a:off x="762000" y="729478"/>
            <a:ext cx="10236200" cy="484187"/>
          </a:xfrm>
        </p:spPr>
        <p:txBody>
          <a:bodyPr>
            <a:noAutofit/>
          </a:bodyPr>
          <a:lstStyle/>
          <a:p>
            <a:r>
              <a:rPr lang="en-US" sz="3200" b="1" dirty="0" smtClean="0">
                <a:solidFill>
                  <a:srgbClr val="0033CC"/>
                </a:solidFill>
              </a:rPr>
              <a:t>NAAQS Statutory </a:t>
            </a:r>
            <a:r>
              <a:rPr lang="en-US" sz="3200" b="1" dirty="0">
                <a:solidFill>
                  <a:srgbClr val="0033CC"/>
                </a:solidFill>
              </a:rPr>
              <a:t>Requirements (CAA </a:t>
            </a:r>
            <a:r>
              <a:rPr lang="en-US" sz="3200" b="1" dirty="0">
                <a:solidFill>
                  <a:srgbClr val="0033CC"/>
                </a:solidFill>
                <a:cs typeface="Arial" pitchFamily="34" charset="0"/>
              </a:rPr>
              <a:t>§</a:t>
            </a:r>
            <a:r>
              <a:rPr lang="en-US" sz="3200" b="1" dirty="0" smtClean="0">
                <a:solidFill>
                  <a:srgbClr val="0033CC"/>
                </a:solidFill>
                <a:cs typeface="Arial" pitchFamily="34" charset="0"/>
              </a:rPr>
              <a:t>109)</a:t>
            </a:r>
            <a:endParaRPr lang="en-US" sz="3200" b="1" dirty="0" smtClean="0">
              <a:solidFill>
                <a:srgbClr val="0033CC"/>
              </a:solidFill>
            </a:endParaRPr>
          </a:p>
        </p:txBody>
      </p:sp>
      <p:sp>
        <p:nvSpPr>
          <p:cNvPr id="27652" name="Rectangle 3"/>
          <p:cNvSpPr>
            <a:spLocks noGrp="1" noChangeArrowheads="1"/>
          </p:cNvSpPr>
          <p:nvPr>
            <p:ph type="body" idx="1"/>
          </p:nvPr>
        </p:nvSpPr>
        <p:spPr>
          <a:xfrm>
            <a:off x="366110" y="1687809"/>
            <a:ext cx="11635390" cy="5753078"/>
          </a:xfrm>
        </p:spPr>
        <p:txBody>
          <a:bodyPr>
            <a:noAutofit/>
          </a:bodyPr>
          <a:lstStyle/>
          <a:p>
            <a:pPr>
              <a:lnSpc>
                <a:spcPct val="100000"/>
              </a:lnSpc>
              <a:spcBef>
                <a:spcPts val="0"/>
              </a:spcBef>
            </a:pPr>
            <a:r>
              <a:rPr lang="en-US" sz="2000" b="1" dirty="0"/>
              <a:t>Primary (health-based) standards</a:t>
            </a:r>
            <a:r>
              <a:rPr lang="en-US" sz="2000" dirty="0"/>
              <a:t> </a:t>
            </a:r>
            <a:r>
              <a:rPr lang="en-US" sz="2000" dirty="0" smtClean="0"/>
              <a:t>“shall be ambient air quality standards . </a:t>
            </a:r>
            <a:r>
              <a:rPr lang="en-US" sz="2000" dirty="0"/>
              <a:t>. </a:t>
            </a:r>
            <a:r>
              <a:rPr lang="en-US" sz="2000" dirty="0" smtClean="0"/>
              <a:t>.which </a:t>
            </a:r>
            <a:r>
              <a:rPr lang="en-US" sz="2000" dirty="0"/>
              <a:t>in the </a:t>
            </a:r>
            <a:r>
              <a:rPr lang="en-US" sz="2000" dirty="0" smtClean="0"/>
              <a:t>judgment </a:t>
            </a:r>
            <a:r>
              <a:rPr lang="en-US" sz="2000" dirty="0"/>
              <a:t>of the </a:t>
            </a:r>
            <a:r>
              <a:rPr lang="en-US" sz="2000" dirty="0" smtClean="0"/>
              <a:t>Administrator “ are </a:t>
            </a:r>
            <a:r>
              <a:rPr lang="en-US" sz="2000" dirty="0"/>
              <a:t>“</a:t>
            </a:r>
            <a:r>
              <a:rPr lang="en-US" sz="2000" dirty="0" smtClean="0"/>
              <a:t>requisite” </a:t>
            </a:r>
            <a:r>
              <a:rPr lang="en-US" sz="2000" dirty="0"/>
              <a:t>to protect public </a:t>
            </a:r>
            <a:r>
              <a:rPr lang="en-US" sz="2000" dirty="0" smtClean="0"/>
              <a:t>health, including at-risk groups, with </a:t>
            </a:r>
            <a:r>
              <a:rPr lang="en-US" sz="2000" dirty="0"/>
              <a:t>an “adequate margin of safety” </a:t>
            </a:r>
            <a:endParaRPr lang="en-US" sz="2000" dirty="0" smtClean="0"/>
          </a:p>
          <a:p>
            <a:pPr>
              <a:lnSpc>
                <a:spcPct val="100000"/>
              </a:lnSpc>
              <a:spcBef>
                <a:spcPts val="0"/>
              </a:spcBef>
            </a:pPr>
            <a:r>
              <a:rPr lang="en-US" sz="2000" b="1" dirty="0"/>
              <a:t>Secondary (welfare-based) standards:</a:t>
            </a:r>
            <a:r>
              <a:rPr lang="en-US" sz="2000" dirty="0"/>
              <a:t> “…specify a level of air quality the attainment and maintenance of which” in the “judgment of the Administrator” is “requisite to protect the public welfare from any known or anticipated adverse effects</a:t>
            </a:r>
            <a:r>
              <a:rPr lang="en-US" sz="2000" dirty="0" smtClean="0"/>
              <a:t>”</a:t>
            </a:r>
            <a:endParaRPr lang="en-US" sz="2000" dirty="0">
              <a:cs typeface="Arial" pitchFamily="34" charset="0"/>
            </a:endParaRPr>
          </a:p>
          <a:p>
            <a:pPr>
              <a:lnSpc>
                <a:spcPct val="100000"/>
              </a:lnSpc>
              <a:spcBef>
                <a:spcPts val="0"/>
              </a:spcBef>
              <a:spcAft>
                <a:spcPts val="600"/>
              </a:spcAft>
            </a:pPr>
            <a:r>
              <a:rPr lang="en-US" sz="2000" dirty="0" smtClean="0">
                <a:cs typeface="Arial" pitchFamily="34" charset="0"/>
              </a:rPr>
              <a:t>An </a:t>
            </a:r>
            <a:r>
              <a:rPr lang="en-US" sz="2000" dirty="0">
                <a:cs typeface="Arial" pitchFamily="34" charset="0"/>
              </a:rPr>
              <a:t>independent scientific review committee, the Clean Air Scientific Advisory Committee (CASAC), shall review the science and standards and “shall recommend to the Administrator any new . . . standards and revisions of existing . . . standards as may be appropriate</a:t>
            </a:r>
            <a:r>
              <a:rPr lang="en-US" sz="2000" dirty="0" smtClean="0">
                <a:cs typeface="Arial" pitchFamily="34" charset="0"/>
              </a:rPr>
              <a:t>”</a:t>
            </a:r>
            <a:endParaRPr lang="en-US" sz="2000" dirty="0">
              <a:cs typeface="Arial" pitchFamily="34" charset="0"/>
            </a:endParaRPr>
          </a:p>
          <a:p>
            <a:pPr>
              <a:lnSpc>
                <a:spcPct val="100000"/>
              </a:lnSpc>
              <a:spcBef>
                <a:spcPts val="0"/>
              </a:spcBef>
            </a:pPr>
            <a:r>
              <a:rPr lang="en-US" sz="2000" dirty="0"/>
              <a:t>In setting </a:t>
            </a:r>
            <a:r>
              <a:rPr lang="en-US" sz="2000" dirty="0" smtClean="0"/>
              <a:t>standards</a:t>
            </a:r>
            <a:r>
              <a:rPr lang="en-US" sz="2000" dirty="0"/>
              <a:t>:</a:t>
            </a:r>
          </a:p>
          <a:p>
            <a:pPr lvl="1">
              <a:lnSpc>
                <a:spcPct val="100000"/>
              </a:lnSpc>
              <a:spcBef>
                <a:spcPts val="0"/>
              </a:spcBef>
            </a:pPr>
            <a:r>
              <a:rPr lang="en-US" sz="2000" dirty="0"/>
              <a:t>EPA is required to engage in “reasoned decision making” to translate scientific uncertainty into </a:t>
            </a:r>
            <a:r>
              <a:rPr lang="en-US" sz="2000" dirty="0" smtClean="0"/>
              <a:t>standards.</a:t>
            </a:r>
            <a:endParaRPr lang="en-US" sz="2000" dirty="0"/>
          </a:p>
          <a:p>
            <a:pPr lvl="1">
              <a:lnSpc>
                <a:spcPct val="100000"/>
              </a:lnSpc>
              <a:spcBef>
                <a:spcPts val="0"/>
              </a:spcBef>
            </a:pPr>
            <a:r>
              <a:rPr lang="en-US" sz="2000" dirty="0" smtClean="0">
                <a:cs typeface="Arial" pitchFamily="34" charset="0"/>
              </a:rPr>
              <a:t>EPA </a:t>
            </a:r>
            <a:r>
              <a:rPr lang="en-US" sz="2000" dirty="0">
                <a:cs typeface="Arial" pitchFamily="34" charset="0"/>
              </a:rPr>
              <a:t>may not consider </a:t>
            </a:r>
            <a:r>
              <a:rPr lang="en-US" sz="2000" dirty="0" smtClean="0">
                <a:cs typeface="Arial" pitchFamily="34" charset="0"/>
              </a:rPr>
              <a:t>cost. Rather, </a:t>
            </a:r>
            <a:r>
              <a:rPr lang="en-US" sz="2000" dirty="0">
                <a:cs typeface="Arial" pitchFamily="34" charset="0"/>
              </a:rPr>
              <a:t>cost is considered in developing control strategies to meet the </a:t>
            </a:r>
            <a:r>
              <a:rPr lang="en-US" sz="2000" dirty="0" smtClean="0">
                <a:cs typeface="Arial" pitchFamily="34" charset="0"/>
              </a:rPr>
              <a:t>standards.</a:t>
            </a:r>
            <a:endParaRPr lang="en-US" sz="2000" dirty="0"/>
          </a:p>
        </p:txBody>
      </p:sp>
    </p:spTree>
    <p:extLst>
      <p:ext uri="{BB962C8B-B14F-4D97-AF65-F5344CB8AC3E}">
        <p14:creationId xmlns:p14="http://schemas.microsoft.com/office/powerpoint/2010/main" val="354804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382000" y="2465388"/>
            <a:ext cx="1676400" cy="1143000"/>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 name="Line 34"/>
          <p:cNvSpPr>
            <a:spLocks noChangeShapeType="1"/>
          </p:cNvSpPr>
          <p:nvPr/>
        </p:nvSpPr>
        <p:spPr bwMode="auto">
          <a:xfrm>
            <a:off x="9220200" y="3608388"/>
            <a:ext cx="0" cy="533400"/>
          </a:xfrm>
          <a:prstGeom prst="line">
            <a:avLst/>
          </a:prstGeom>
          <a:noFill/>
          <a:ln w="22225">
            <a:solidFill>
              <a:schemeClr val="tx1"/>
            </a:solidFill>
            <a:round/>
            <a:headEnd/>
            <a:tailEnd/>
          </a:ln>
        </p:spPr>
        <p:txBody>
          <a:bodyPr/>
          <a:lstStyle/>
          <a:p>
            <a:endParaRPr lang="en-US"/>
          </a:p>
        </p:txBody>
      </p:sp>
      <p:sp>
        <p:nvSpPr>
          <p:cNvPr id="42" name="Slide Number Placeholder 3"/>
          <p:cNvSpPr txBox="1">
            <a:spLocks noGrp="1"/>
          </p:cNvSpPr>
          <p:nvPr/>
        </p:nvSpPr>
        <p:spPr bwMode="auto">
          <a:xfrm>
            <a:off x="8686800" y="6324600"/>
            <a:ext cx="1905000" cy="457200"/>
          </a:xfrm>
          <a:prstGeom prst="rect">
            <a:avLst/>
          </a:prstGeom>
          <a:noFill/>
          <a:ln>
            <a:miter lim="800000"/>
            <a:headEnd/>
            <a:tailEnd/>
          </a:ln>
        </p:spPr>
        <p:txBody>
          <a:bodyPr lIns="91436" tIns="45718" rIns="91436" bIns="45718"/>
          <a:lstStyle/>
          <a:p>
            <a:pPr algn="r">
              <a:defRPr/>
            </a:pPr>
            <a:fld id="{AA5F8651-7349-4D27-9756-B70961263F84}" type="slidenum">
              <a:rPr lang="en-US" altLang="en-US" sz="1300">
                <a:latin typeface="+mj-lt"/>
              </a:rPr>
              <a:pPr algn="r">
                <a:defRPr/>
              </a:pPr>
              <a:t>11</a:t>
            </a:fld>
            <a:endParaRPr lang="en-US" altLang="en-US" sz="1300" dirty="0">
              <a:latin typeface="+mj-lt"/>
            </a:endParaRPr>
          </a:p>
        </p:txBody>
      </p:sp>
      <p:sp>
        <p:nvSpPr>
          <p:cNvPr id="3077" name="Text Box 2"/>
          <p:cNvSpPr txBox="1">
            <a:spLocks noChangeArrowheads="1"/>
          </p:cNvSpPr>
          <p:nvPr/>
        </p:nvSpPr>
        <p:spPr bwMode="auto">
          <a:xfrm>
            <a:off x="4054475" y="1849438"/>
            <a:ext cx="2819400" cy="387350"/>
          </a:xfrm>
          <a:prstGeom prst="rect">
            <a:avLst/>
          </a:prstGeom>
          <a:solidFill>
            <a:srgbClr val="CCECFF"/>
          </a:solidFill>
          <a:ln w="9525">
            <a:solidFill>
              <a:schemeClr val="tx1"/>
            </a:solidFill>
            <a:miter lim="800000"/>
            <a:headEnd/>
            <a:tailEnd/>
          </a:ln>
        </p:spPr>
        <p:txBody>
          <a:bodyPr lIns="9144" rIns="9144">
            <a:spAutoFit/>
          </a:bodyPr>
          <a:lstStyle/>
          <a:p>
            <a:pPr algn="ctr">
              <a:lnSpc>
                <a:spcPct val="80000"/>
              </a:lnSpc>
            </a:pPr>
            <a:r>
              <a:rPr lang="en-US" sz="1200" b="1">
                <a:latin typeface="Arial Narrow" pitchFamily="34" charset="0"/>
              </a:rPr>
              <a:t>Integrated Review Plan (IRP)</a:t>
            </a:r>
            <a:r>
              <a:rPr lang="en-US" sz="1200">
                <a:latin typeface="Arial Narrow" pitchFamily="34" charset="0"/>
              </a:rPr>
              <a:t>:  timeline and key policy-relevant issues and scientific questions </a:t>
            </a:r>
          </a:p>
        </p:txBody>
      </p:sp>
      <p:sp>
        <p:nvSpPr>
          <p:cNvPr id="3078" name="Text Box 3"/>
          <p:cNvSpPr txBox="1">
            <a:spLocks noChangeArrowheads="1"/>
          </p:cNvSpPr>
          <p:nvPr/>
        </p:nvSpPr>
        <p:spPr bwMode="auto">
          <a:xfrm>
            <a:off x="4511676" y="2465388"/>
            <a:ext cx="34131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Integrated Science Assessment (ISA)</a:t>
            </a:r>
            <a:r>
              <a:rPr lang="en-US" sz="1200">
                <a:latin typeface="Arial Narrow" pitchFamily="34" charset="0"/>
              </a:rPr>
              <a:t>: evaluation and synthesis of most policy-relevant studies</a:t>
            </a:r>
          </a:p>
        </p:txBody>
      </p:sp>
      <p:sp>
        <p:nvSpPr>
          <p:cNvPr id="3079" name="Text Box 4"/>
          <p:cNvSpPr txBox="1">
            <a:spLocks noChangeArrowheads="1"/>
          </p:cNvSpPr>
          <p:nvPr/>
        </p:nvSpPr>
        <p:spPr bwMode="auto">
          <a:xfrm>
            <a:off x="4892676" y="3074989"/>
            <a:ext cx="2803525"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Risk/Exposure Assessment (REA):</a:t>
            </a:r>
            <a:r>
              <a:rPr lang="en-US" sz="1200">
                <a:latin typeface="Arial Narrow" pitchFamily="34" charset="0"/>
              </a:rPr>
              <a:t>  quantitative assessment, as warranted, focused on key results, observations, and uncertainties</a:t>
            </a:r>
          </a:p>
        </p:txBody>
      </p:sp>
      <p:sp>
        <p:nvSpPr>
          <p:cNvPr id="3080" name="Text Box 5"/>
          <p:cNvSpPr txBox="1">
            <a:spLocks noChangeArrowheads="1"/>
          </p:cNvSpPr>
          <p:nvPr/>
        </p:nvSpPr>
        <p:spPr bwMode="auto">
          <a:xfrm>
            <a:off x="2225675" y="1849438"/>
            <a:ext cx="1295400"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Workshop</a:t>
            </a:r>
            <a:r>
              <a:rPr lang="en-US" sz="1200">
                <a:latin typeface="Arial Narrow" pitchFamily="34" charset="0"/>
              </a:rPr>
              <a:t> on science-policy issues</a:t>
            </a:r>
          </a:p>
        </p:txBody>
      </p:sp>
      <p:sp>
        <p:nvSpPr>
          <p:cNvPr id="3081" name="Text Box 6"/>
          <p:cNvSpPr txBox="1">
            <a:spLocks noChangeArrowheads="1"/>
          </p:cNvSpPr>
          <p:nvPr/>
        </p:nvSpPr>
        <p:spPr bwMode="auto">
          <a:xfrm>
            <a:off x="3902075" y="5843589"/>
            <a:ext cx="1143000" cy="534987"/>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hearings and comments </a:t>
            </a:r>
            <a:r>
              <a:rPr lang="en-US" sz="1200">
                <a:latin typeface="Arial Narrow" pitchFamily="34" charset="0"/>
              </a:rPr>
              <a:t>on proposal</a:t>
            </a:r>
          </a:p>
        </p:txBody>
      </p:sp>
      <p:sp>
        <p:nvSpPr>
          <p:cNvPr id="3082" name="Line 8"/>
          <p:cNvSpPr>
            <a:spLocks noChangeShapeType="1"/>
          </p:cNvSpPr>
          <p:nvPr/>
        </p:nvSpPr>
        <p:spPr bwMode="auto">
          <a:xfrm>
            <a:off x="6873875" y="4370388"/>
            <a:ext cx="0" cy="533400"/>
          </a:xfrm>
          <a:prstGeom prst="line">
            <a:avLst/>
          </a:prstGeom>
          <a:noFill/>
          <a:ln w="22225">
            <a:solidFill>
              <a:schemeClr val="tx1"/>
            </a:solidFill>
            <a:round/>
            <a:headEnd/>
            <a:tailEnd type="triangle" w="med" len="med"/>
          </a:ln>
        </p:spPr>
        <p:txBody>
          <a:bodyPr/>
          <a:lstStyle/>
          <a:p>
            <a:endParaRPr lang="en-US"/>
          </a:p>
        </p:txBody>
      </p:sp>
      <p:sp>
        <p:nvSpPr>
          <p:cNvPr id="3083" name="AutoShape 10"/>
          <p:cNvSpPr>
            <a:spLocks noChangeAspect="1" noChangeArrowheads="1"/>
          </p:cNvSpPr>
          <p:nvPr/>
        </p:nvSpPr>
        <p:spPr bwMode="auto">
          <a:xfrm>
            <a:off x="8474075" y="5589588"/>
            <a:ext cx="1079500" cy="1079500"/>
          </a:xfrm>
          <a:prstGeom prst="diamond">
            <a:avLst/>
          </a:prstGeom>
          <a:solidFill>
            <a:srgbClr val="0066CC"/>
          </a:solidFill>
          <a:ln w="9525">
            <a:solidFill>
              <a:schemeClr val="tx1"/>
            </a:solidFill>
            <a:miter lim="800000"/>
            <a:headEnd/>
            <a:tailEnd/>
          </a:ln>
        </p:spPr>
        <p:txBody>
          <a:bodyPr wrap="none" anchor="ctr"/>
          <a:lstStyle/>
          <a:p>
            <a:endParaRPr lang="en-US"/>
          </a:p>
        </p:txBody>
      </p:sp>
      <p:sp>
        <p:nvSpPr>
          <p:cNvPr id="3084" name="Line 11"/>
          <p:cNvSpPr>
            <a:spLocks noChangeShapeType="1"/>
          </p:cNvSpPr>
          <p:nvPr/>
        </p:nvSpPr>
        <p:spPr bwMode="auto">
          <a:xfrm>
            <a:off x="8016875" y="6135688"/>
            <a:ext cx="457200" cy="0"/>
          </a:xfrm>
          <a:prstGeom prst="line">
            <a:avLst/>
          </a:prstGeom>
          <a:noFill/>
          <a:ln w="22225">
            <a:solidFill>
              <a:schemeClr val="tx1"/>
            </a:solidFill>
            <a:round/>
            <a:headEnd/>
            <a:tailEnd type="triangle" w="med" len="med"/>
          </a:ln>
        </p:spPr>
        <p:txBody>
          <a:bodyPr/>
          <a:lstStyle/>
          <a:p>
            <a:endParaRPr lang="en-US"/>
          </a:p>
        </p:txBody>
      </p:sp>
      <p:sp>
        <p:nvSpPr>
          <p:cNvPr id="3085" name="Text Box 12"/>
          <p:cNvSpPr txBox="1">
            <a:spLocks noChangeArrowheads="1"/>
          </p:cNvSpPr>
          <p:nvPr/>
        </p:nvSpPr>
        <p:spPr bwMode="auto">
          <a:xfrm>
            <a:off x="8474075" y="5895975"/>
            <a:ext cx="1066800" cy="534988"/>
          </a:xfrm>
          <a:prstGeom prst="rect">
            <a:avLst/>
          </a:prstGeom>
          <a:noFill/>
          <a:ln w="9525">
            <a:noFill/>
            <a:miter lim="800000"/>
            <a:headEnd/>
            <a:tailEnd/>
          </a:ln>
        </p:spPr>
        <p:txBody>
          <a:bodyPr>
            <a:spAutoFit/>
          </a:bodyPr>
          <a:lstStyle/>
          <a:p>
            <a:pPr algn="ctr">
              <a:lnSpc>
                <a:spcPct val="80000"/>
              </a:lnSpc>
            </a:pPr>
            <a:r>
              <a:rPr lang="en-US" sz="1200" b="1">
                <a:solidFill>
                  <a:srgbClr val="F4F4F4"/>
                </a:solidFill>
                <a:latin typeface="Arial Narrow" pitchFamily="34" charset="0"/>
              </a:rPr>
              <a:t>EPA final decisions on standards</a:t>
            </a:r>
          </a:p>
        </p:txBody>
      </p:sp>
      <p:sp>
        <p:nvSpPr>
          <p:cNvPr id="3086" name="Text Box 13"/>
          <p:cNvSpPr txBox="1">
            <a:spLocks noChangeArrowheads="1"/>
          </p:cNvSpPr>
          <p:nvPr/>
        </p:nvSpPr>
        <p:spPr bwMode="auto">
          <a:xfrm>
            <a:off x="7178675" y="59070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7" name="Text Box 14"/>
          <p:cNvSpPr txBox="1">
            <a:spLocks noChangeArrowheads="1"/>
          </p:cNvSpPr>
          <p:nvPr/>
        </p:nvSpPr>
        <p:spPr bwMode="auto">
          <a:xfrm>
            <a:off x="4664075" y="49799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8" name="Line 15"/>
          <p:cNvSpPr>
            <a:spLocks noChangeShapeType="1"/>
          </p:cNvSpPr>
          <p:nvPr/>
        </p:nvSpPr>
        <p:spPr bwMode="auto">
          <a:xfrm flipH="1">
            <a:off x="3063875" y="5132388"/>
            <a:ext cx="304800" cy="0"/>
          </a:xfrm>
          <a:prstGeom prst="line">
            <a:avLst/>
          </a:prstGeom>
          <a:noFill/>
          <a:ln w="9525">
            <a:solidFill>
              <a:schemeClr val="tx1"/>
            </a:solidFill>
            <a:round/>
            <a:headEnd/>
            <a:tailEnd type="triangle" w="med" len="med"/>
          </a:ln>
        </p:spPr>
        <p:txBody>
          <a:bodyPr/>
          <a:lstStyle/>
          <a:p>
            <a:endParaRPr lang="en-US"/>
          </a:p>
        </p:txBody>
      </p:sp>
      <p:sp>
        <p:nvSpPr>
          <p:cNvPr id="3089" name="Text Box 16"/>
          <p:cNvSpPr txBox="1">
            <a:spLocks noChangeArrowheads="1"/>
          </p:cNvSpPr>
          <p:nvPr/>
        </p:nvSpPr>
        <p:spPr bwMode="auto">
          <a:xfrm>
            <a:off x="6340475" y="4903789"/>
            <a:ext cx="1143000"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proposal notice</a:t>
            </a:r>
          </a:p>
        </p:txBody>
      </p:sp>
      <p:sp>
        <p:nvSpPr>
          <p:cNvPr id="3090" name="Text Box 17"/>
          <p:cNvSpPr txBox="1">
            <a:spLocks noChangeArrowheads="1"/>
          </p:cNvSpPr>
          <p:nvPr/>
        </p:nvSpPr>
        <p:spPr bwMode="auto">
          <a:xfrm>
            <a:off x="5426075" y="5843588"/>
            <a:ext cx="1295400" cy="5397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final notice</a:t>
            </a:r>
          </a:p>
        </p:txBody>
      </p:sp>
      <p:sp>
        <p:nvSpPr>
          <p:cNvPr id="3091" name="Line 18"/>
          <p:cNvSpPr>
            <a:spLocks noChangeShapeType="1"/>
          </p:cNvSpPr>
          <p:nvPr/>
        </p:nvSpPr>
        <p:spPr bwMode="auto">
          <a:xfrm>
            <a:off x="6721475" y="6135688"/>
            <a:ext cx="457200" cy="0"/>
          </a:xfrm>
          <a:prstGeom prst="line">
            <a:avLst/>
          </a:prstGeom>
          <a:noFill/>
          <a:ln w="22225">
            <a:solidFill>
              <a:schemeClr val="tx1"/>
            </a:solidFill>
            <a:round/>
            <a:headEnd/>
            <a:tailEnd type="triangle" w="med" len="med"/>
          </a:ln>
        </p:spPr>
        <p:txBody>
          <a:bodyPr/>
          <a:lstStyle/>
          <a:p>
            <a:endParaRPr lang="en-US"/>
          </a:p>
        </p:txBody>
      </p:sp>
      <p:sp>
        <p:nvSpPr>
          <p:cNvPr id="3092" name="Line 19"/>
          <p:cNvSpPr>
            <a:spLocks noChangeShapeType="1"/>
          </p:cNvSpPr>
          <p:nvPr/>
        </p:nvSpPr>
        <p:spPr bwMode="auto">
          <a:xfrm flipV="1">
            <a:off x="5045075" y="6135688"/>
            <a:ext cx="381000" cy="0"/>
          </a:xfrm>
          <a:prstGeom prst="line">
            <a:avLst/>
          </a:prstGeom>
          <a:noFill/>
          <a:ln w="22225">
            <a:solidFill>
              <a:schemeClr val="tx1"/>
            </a:solidFill>
            <a:round/>
            <a:headEnd/>
            <a:tailEnd type="triangle" w="med" len="med"/>
          </a:ln>
        </p:spPr>
        <p:txBody>
          <a:bodyPr/>
          <a:lstStyle/>
          <a:p>
            <a:endParaRPr lang="en-US"/>
          </a:p>
        </p:txBody>
      </p:sp>
      <p:sp>
        <p:nvSpPr>
          <p:cNvPr id="3093" name="Text Box 20"/>
          <p:cNvSpPr txBox="1">
            <a:spLocks noChangeArrowheads="1"/>
          </p:cNvSpPr>
          <p:nvPr/>
        </p:nvSpPr>
        <p:spPr bwMode="auto">
          <a:xfrm>
            <a:off x="8534400" y="3227388"/>
            <a:ext cx="1422400" cy="239712"/>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comment</a:t>
            </a:r>
          </a:p>
        </p:txBody>
      </p:sp>
      <p:sp>
        <p:nvSpPr>
          <p:cNvPr id="3094" name="Text Box 21"/>
          <p:cNvSpPr txBox="1">
            <a:spLocks noChangeArrowheads="1"/>
          </p:cNvSpPr>
          <p:nvPr/>
        </p:nvSpPr>
        <p:spPr bwMode="auto">
          <a:xfrm>
            <a:off x="8534400" y="2616200"/>
            <a:ext cx="1422400" cy="534988"/>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spcBef>
                <a:spcPct val="50000"/>
              </a:spcBef>
            </a:pPr>
            <a:r>
              <a:rPr lang="en-US" sz="1200" b="1">
                <a:latin typeface="Arial Narrow" pitchFamily="34" charset="0"/>
              </a:rPr>
              <a:t>Clean Air Scientific Advisory Committee (CASAC) review</a:t>
            </a:r>
            <a:r>
              <a:rPr lang="en-US" sz="1200">
                <a:latin typeface="Arial Narrow" pitchFamily="34" charset="0"/>
              </a:rPr>
              <a:t> </a:t>
            </a:r>
            <a:endParaRPr lang="en-US" sz="1200" b="1">
              <a:latin typeface="Arial Narrow" pitchFamily="34" charset="0"/>
            </a:endParaRPr>
          </a:p>
        </p:txBody>
      </p:sp>
      <p:sp>
        <p:nvSpPr>
          <p:cNvPr id="3095" name="Text Box 22"/>
          <p:cNvSpPr txBox="1">
            <a:spLocks noChangeArrowheads="1"/>
          </p:cNvSpPr>
          <p:nvPr/>
        </p:nvSpPr>
        <p:spPr bwMode="auto">
          <a:xfrm>
            <a:off x="5273675" y="3836989"/>
            <a:ext cx="2743200" cy="534987"/>
          </a:xfrm>
          <a:prstGeom prst="rect">
            <a:avLst/>
          </a:prstGeom>
          <a:solidFill>
            <a:srgbClr val="CCECFF"/>
          </a:solidFill>
          <a:ln w="9525">
            <a:solidFill>
              <a:schemeClr val="tx1"/>
            </a:solidFill>
            <a:miter lim="800000"/>
            <a:headEnd/>
            <a:tailEnd/>
          </a:ln>
        </p:spPr>
        <p:txBody>
          <a:bodyPr lIns="18288" rIns="18288">
            <a:spAutoFit/>
          </a:bodyPr>
          <a:lstStyle/>
          <a:p>
            <a:pPr algn="ctr">
              <a:lnSpc>
                <a:spcPct val="80000"/>
              </a:lnSpc>
            </a:pPr>
            <a:r>
              <a:rPr lang="en-US" sz="1200" b="1">
                <a:latin typeface="Arial Narrow" pitchFamily="34" charset="0"/>
              </a:rPr>
              <a:t>Policy Assessment (PA):</a:t>
            </a:r>
            <a:r>
              <a:rPr lang="en-US" sz="1200">
                <a:latin typeface="Arial Narrow" pitchFamily="34" charset="0"/>
              </a:rPr>
              <a:t>  staff analysis of policy options based on integration and interpretation of information in the ISA and REA</a:t>
            </a:r>
          </a:p>
        </p:txBody>
      </p:sp>
      <p:sp>
        <p:nvSpPr>
          <p:cNvPr id="3096" name="Line 23"/>
          <p:cNvSpPr>
            <a:spLocks noChangeShapeType="1"/>
          </p:cNvSpPr>
          <p:nvPr/>
        </p:nvSpPr>
        <p:spPr bwMode="auto">
          <a:xfrm flipH="1">
            <a:off x="39020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7" name="Line 24"/>
          <p:cNvSpPr>
            <a:spLocks noChangeShapeType="1"/>
          </p:cNvSpPr>
          <p:nvPr/>
        </p:nvSpPr>
        <p:spPr bwMode="auto">
          <a:xfrm flipH="1" flipV="1">
            <a:off x="55784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8" name="AutoShape 26"/>
          <p:cNvSpPr>
            <a:spLocks noChangeAspect="1" noChangeArrowheads="1"/>
          </p:cNvSpPr>
          <p:nvPr/>
        </p:nvSpPr>
        <p:spPr bwMode="auto">
          <a:xfrm>
            <a:off x="2835275" y="4662488"/>
            <a:ext cx="1079500" cy="1079500"/>
          </a:xfrm>
          <a:prstGeom prst="diamond">
            <a:avLst/>
          </a:prstGeom>
          <a:solidFill>
            <a:srgbClr val="0066CC"/>
          </a:solidFill>
          <a:ln w="9525">
            <a:solidFill>
              <a:srgbClr val="FFC000"/>
            </a:solidFill>
            <a:miter lim="800000"/>
            <a:headEnd/>
            <a:tailEnd/>
          </a:ln>
        </p:spPr>
        <p:txBody>
          <a:bodyPr wrap="none" anchor="ctr"/>
          <a:lstStyle/>
          <a:p>
            <a:endParaRPr lang="en-US"/>
          </a:p>
        </p:txBody>
      </p:sp>
      <p:sp>
        <p:nvSpPr>
          <p:cNvPr id="3099" name="Text Box 27"/>
          <p:cNvSpPr txBox="1">
            <a:spLocks noChangeArrowheads="1"/>
          </p:cNvSpPr>
          <p:nvPr/>
        </p:nvSpPr>
        <p:spPr bwMode="auto">
          <a:xfrm>
            <a:off x="2733675" y="4829176"/>
            <a:ext cx="1244600" cy="682625"/>
          </a:xfrm>
          <a:prstGeom prst="rect">
            <a:avLst/>
          </a:prstGeom>
          <a:noFill/>
          <a:ln w="9525">
            <a:noFill/>
            <a:miter lim="800000"/>
            <a:headEnd/>
            <a:tailEnd/>
          </a:ln>
        </p:spPr>
        <p:txBody>
          <a:bodyPr>
            <a:spAutoFit/>
          </a:bodyPr>
          <a:lstStyle/>
          <a:p>
            <a:pPr algn="ctr">
              <a:lnSpc>
                <a:spcPct val="80000"/>
              </a:lnSpc>
            </a:pPr>
            <a:r>
              <a:rPr lang="en-US" sz="1200" b="1">
                <a:solidFill>
                  <a:schemeClr val="bg1"/>
                </a:solidFill>
                <a:latin typeface="Arial Narrow" pitchFamily="34" charset="0"/>
              </a:rPr>
              <a:t>EPA </a:t>
            </a:r>
          </a:p>
          <a:p>
            <a:pPr algn="ctr">
              <a:lnSpc>
                <a:spcPct val="80000"/>
              </a:lnSpc>
            </a:pPr>
            <a:r>
              <a:rPr lang="en-US" sz="1200" b="1">
                <a:solidFill>
                  <a:schemeClr val="bg1"/>
                </a:solidFill>
                <a:latin typeface="Arial Narrow" pitchFamily="34" charset="0"/>
              </a:rPr>
              <a:t>proposed decisions on standards</a:t>
            </a:r>
          </a:p>
        </p:txBody>
      </p:sp>
      <p:sp>
        <p:nvSpPr>
          <p:cNvPr id="3100" name="Text Box 31"/>
          <p:cNvSpPr txBox="1">
            <a:spLocks noChangeArrowheads="1"/>
          </p:cNvSpPr>
          <p:nvPr/>
        </p:nvSpPr>
        <p:spPr bwMode="auto">
          <a:xfrm>
            <a:off x="2378076" y="2535238"/>
            <a:ext cx="10636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a:latin typeface="Arial Narrow" pitchFamily="34" charset="0"/>
              </a:rPr>
              <a:t>Peer-reviewed scientific studies</a:t>
            </a:r>
          </a:p>
        </p:txBody>
      </p:sp>
      <p:sp>
        <p:nvSpPr>
          <p:cNvPr id="3101" name="Text Box 32"/>
          <p:cNvSpPr txBox="1">
            <a:spLocks noChangeArrowheads="1"/>
          </p:cNvSpPr>
          <p:nvPr/>
        </p:nvSpPr>
        <p:spPr bwMode="auto">
          <a:xfrm>
            <a:off x="1501775" y="939225"/>
            <a:ext cx="9144000" cy="646331"/>
          </a:xfrm>
          <a:prstGeom prst="rect">
            <a:avLst/>
          </a:prstGeom>
          <a:noFill/>
          <a:ln w="9525">
            <a:noFill/>
            <a:miter lim="800000"/>
            <a:headEnd/>
            <a:tailEnd/>
          </a:ln>
        </p:spPr>
        <p:txBody>
          <a:bodyPr wrap="square">
            <a:spAutoFit/>
          </a:bodyPr>
          <a:lstStyle/>
          <a:p>
            <a:pPr algn="ctr">
              <a:spcBef>
                <a:spcPct val="50000"/>
              </a:spcBef>
              <a:defRPr/>
            </a:pPr>
            <a:r>
              <a:rPr lang="en-US" sz="3600" b="1" dirty="0">
                <a:solidFill>
                  <a:srgbClr val="0033CC"/>
                </a:solidFill>
                <a:latin typeface="+mj-lt"/>
              </a:rPr>
              <a:t>NAAQS Review Process</a:t>
            </a:r>
          </a:p>
        </p:txBody>
      </p:sp>
      <p:sp>
        <p:nvSpPr>
          <p:cNvPr id="3102" name="Line 35"/>
          <p:cNvSpPr>
            <a:spLocks noChangeShapeType="1"/>
          </p:cNvSpPr>
          <p:nvPr/>
        </p:nvSpPr>
        <p:spPr bwMode="auto">
          <a:xfrm>
            <a:off x="3368675" y="5741988"/>
            <a:ext cx="0" cy="381000"/>
          </a:xfrm>
          <a:prstGeom prst="line">
            <a:avLst/>
          </a:prstGeom>
          <a:noFill/>
          <a:ln w="22225">
            <a:solidFill>
              <a:schemeClr val="tx1"/>
            </a:solidFill>
            <a:round/>
            <a:headEnd/>
            <a:tailEnd/>
          </a:ln>
        </p:spPr>
        <p:txBody>
          <a:bodyPr/>
          <a:lstStyle/>
          <a:p>
            <a:endParaRPr lang="en-US"/>
          </a:p>
        </p:txBody>
      </p:sp>
      <p:sp>
        <p:nvSpPr>
          <p:cNvPr id="3103" name="Line 36"/>
          <p:cNvSpPr>
            <a:spLocks noChangeShapeType="1"/>
          </p:cNvSpPr>
          <p:nvPr/>
        </p:nvSpPr>
        <p:spPr bwMode="auto">
          <a:xfrm flipH="1">
            <a:off x="8016876" y="4114800"/>
            <a:ext cx="1203325" cy="26988"/>
          </a:xfrm>
          <a:prstGeom prst="line">
            <a:avLst/>
          </a:prstGeom>
          <a:noFill/>
          <a:ln w="22225">
            <a:solidFill>
              <a:schemeClr val="tx1"/>
            </a:solidFill>
            <a:round/>
            <a:headEnd/>
            <a:tailEnd type="triangle" w="med" len="med"/>
          </a:ln>
        </p:spPr>
        <p:txBody>
          <a:bodyPr/>
          <a:lstStyle/>
          <a:p>
            <a:endParaRPr lang="en-US"/>
          </a:p>
        </p:txBody>
      </p:sp>
      <p:sp>
        <p:nvSpPr>
          <p:cNvPr id="3104" name="Line 37"/>
          <p:cNvSpPr>
            <a:spLocks noChangeShapeType="1"/>
          </p:cNvSpPr>
          <p:nvPr/>
        </p:nvSpPr>
        <p:spPr bwMode="auto">
          <a:xfrm>
            <a:off x="3368675" y="6135688"/>
            <a:ext cx="533400" cy="0"/>
          </a:xfrm>
          <a:prstGeom prst="line">
            <a:avLst/>
          </a:prstGeom>
          <a:noFill/>
          <a:ln w="22225">
            <a:solidFill>
              <a:schemeClr val="tx1"/>
            </a:solidFill>
            <a:round/>
            <a:headEnd/>
            <a:tailEnd type="triangle" w="med" len="med"/>
          </a:ln>
        </p:spPr>
        <p:txBody>
          <a:bodyPr/>
          <a:lstStyle/>
          <a:p>
            <a:endParaRPr lang="en-US"/>
          </a:p>
        </p:txBody>
      </p:sp>
      <p:sp>
        <p:nvSpPr>
          <p:cNvPr id="3105" name="Line 38"/>
          <p:cNvSpPr>
            <a:spLocks noChangeShapeType="1"/>
          </p:cNvSpPr>
          <p:nvPr/>
        </p:nvSpPr>
        <p:spPr bwMode="auto">
          <a:xfrm flipV="1">
            <a:off x="3521075" y="2001838"/>
            <a:ext cx="533400" cy="6350"/>
          </a:xfrm>
          <a:prstGeom prst="line">
            <a:avLst/>
          </a:prstGeom>
          <a:noFill/>
          <a:ln w="22225">
            <a:solidFill>
              <a:schemeClr val="tx1"/>
            </a:solidFill>
            <a:round/>
            <a:headEnd/>
            <a:tailEnd type="triangle" w="med" len="med"/>
          </a:ln>
        </p:spPr>
        <p:txBody>
          <a:bodyPr/>
          <a:lstStyle/>
          <a:p>
            <a:endParaRPr lang="en-US"/>
          </a:p>
        </p:txBody>
      </p:sp>
      <p:sp>
        <p:nvSpPr>
          <p:cNvPr id="3106" name="Line 8"/>
          <p:cNvSpPr>
            <a:spLocks noChangeShapeType="1"/>
          </p:cNvSpPr>
          <p:nvPr/>
        </p:nvSpPr>
        <p:spPr bwMode="auto">
          <a:xfrm>
            <a:off x="5883275" y="2846388"/>
            <a:ext cx="0" cy="228600"/>
          </a:xfrm>
          <a:prstGeom prst="line">
            <a:avLst/>
          </a:prstGeom>
          <a:noFill/>
          <a:ln w="22225">
            <a:solidFill>
              <a:schemeClr val="tx1"/>
            </a:solidFill>
            <a:round/>
            <a:headEnd/>
            <a:tailEnd type="triangle" w="med" len="med"/>
          </a:ln>
        </p:spPr>
        <p:txBody>
          <a:bodyPr/>
          <a:lstStyle/>
          <a:p>
            <a:endParaRPr lang="en-US"/>
          </a:p>
        </p:txBody>
      </p:sp>
      <p:sp>
        <p:nvSpPr>
          <p:cNvPr id="3107" name="Line 8"/>
          <p:cNvSpPr>
            <a:spLocks noChangeShapeType="1"/>
          </p:cNvSpPr>
          <p:nvPr/>
        </p:nvSpPr>
        <p:spPr bwMode="auto">
          <a:xfrm>
            <a:off x="6264275" y="3608388"/>
            <a:ext cx="0" cy="228600"/>
          </a:xfrm>
          <a:prstGeom prst="line">
            <a:avLst/>
          </a:prstGeom>
          <a:noFill/>
          <a:ln w="22225">
            <a:solidFill>
              <a:schemeClr val="tx1"/>
            </a:solidFill>
            <a:round/>
            <a:headEnd/>
            <a:tailEnd type="triangle" w="med" len="med"/>
          </a:ln>
        </p:spPr>
        <p:txBody>
          <a:bodyPr/>
          <a:lstStyle/>
          <a:p>
            <a:endParaRPr lang="en-US"/>
          </a:p>
        </p:txBody>
      </p:sp>
      <p:sp>
        <p:nvSpPr>
          <p:cNvPr id="3108" name="Line 8"/>
          <p:cNvSpPr>
            <a:spLocks noChangeShapeType="1"/>
          </p:cNvSpPr>
          <p:nvPr/>
        </p:nvSpPr>
        <p:spPr bwMode="auto">
          <a:xfrm>
            <a:off x="7848600" y="2846388"/>
            <a:ext cx="0" cy="990600"/>
          </a:xfrm>
          <a:prstGeom prst="line">
            <a:avLst/>
          </a:prstGeom>
          <a:noFill/>
          <a:ln w="22225">
            <a:solidFill>
              <a:schemeClr val="tx1"/>
            </a:solidFill>
            <a:round/>
            <a:headEnd/>
            <a:tailEnd type="triangle" w="med" len="med"/>
          </a:ln>
        </p:spPr>
        <p:txBody>
          <a:bodyPr/>
          <a:lstStyle/>
          <a:p>
            <a:endParaRPr lang="en-US"/>
          </a:p>
        </p:txBody>
      </p:sp>
      <p:cxnSp>
        <p:nvCxnSpPr>
          <p:cNvPr id="51" name="Straight Connector 50"/>
          <p:cNvCxnSpPr/>
          <p:nvPr/>
        </p:nvCxnSpPr>
        <p:spPr>
          <a:xfrm>
            <a:off x="4206875" y="2236788"/>
            <a:ext cx="0" cy="1905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10" name="Line 38"/>
          <p:cNvSpPr>
            <a:spLocks noChangeShapeType="1"/>
          </p:cNvSpPr>
          <p:nvPr/>
        </p:nvSpPr>
        <p:spPr bwMode="auto">
          <a:xfrm>
            <a:off x="4206875" y="2541588"/>
            <a:ext cx="304800" cy="0"/>
          </a:xfrm>
          <a:prstGeom prst="line">
            <a:avLst/>
          </a:prstGeom>
          <a:noFill/>
          <a:ln w="22225">
            <a:solidFill>
              <a:schemeClr val="tx1"/>
            </a:solidFill>
            <a:round/>
            <a:headEnd/>
            <a:tailEnd type="triangle" w="med" len="med"/>
          </a:ln>
        </p:spPr>
        <p:txBody>
          <a:bodyPr/>
          <a:lstStyle/>
          <a:p>
            <a:endParaRPr lang="en-US"/>
          </a:p>
        </p:txBody>
      </p:sp>
      <p:sp>
        <p:nvSpPr>
          <p:cNvPr id="3111" name="Line 38"/>
          <p:cNvSpPr>
            <a:spLocks noChangeShapeType="1"/>
          </p:cNvSpPr>
          <p:nvPr/>
        </p:nvSpPr>
        <p:spPr bwMode="auto">
          <a:xfrm>
            <a:off x="4206875" y="3303588"/>
            <a:ext cx="685800" cy="0"/>
          </a:xfrm>
          <a:prstGeom prst="line">
            <a:avLst/>
          </a:prstGeom>
          <a:noFill/>
          <a:ln w="22225">
            <a:solidFill>
              <a:schemeClr val="tx1"/>
            </a:solidFill>
            <a:round/>
            <a:headEnd/>
            <a:tailEnd type="triangle" w="med" len="med"/>
          </a:ln>
        </p:spPr>
        <p:txBody>
          <a:bodyPr/>
          <a:lstStyle/>
          <a:p>
            <a:endParaRPr lang="en-US"/>
          </a:p>
        </p:txBody>
      </p:sp>
      <p:sp>
        <p:nvSpPr>
          <p:cNvPr id="3112" name="Line 38"/>
          <p:cNvSpPr>
            <a:spLocks noChangeShapeType="1"/>
          </p:cNvSpPr>
          <p:nvPr/>
        </p:nvSpPr>
        <p:spPr bwMode="auto">
          <a:xfrm>
            <a:off x="4206875" y="4141788"/>
            <a:ext cx="1066800" cy="0"/>
          </a:xfrm>
          <a:prstGeom prst="line">
            <a:avLst/>
          </a:prstGeom>
          <a:noFill/>
          <a:ln w="22225">
            <a:solidFill>
              <a:schemeClr val="tx1"/>
            </a:solidFill>
            <a:round/>
            <a:headEnd/>
            <a:tailEnd type="triangle" w="med" len="med"/>
          </a:ln>
        </p:spPr>
        <p:txBody>
          <a:bodyPr/>
          <a:lstStyle/>
          <a:p>
            <a:endParaRPr lang="en-US"/>
          </a:p>
        </p:txBody>
      </p:sp>
      <p:sp>
        <p:nvSpPr>
          <p:cNvPr id="3113" name="Line 38"/>
          <p:cNvSpPr>
            <a:spLocks noChangeShapeType="1"/>
          </p:cNvSpPr>
          <p:nvPr/>
        </p:nvSpPr>
        <p:spPr bwMode="auto">
          <a:xfrm>
            <a:off x="3444875" y="2770188"/>
            <a:ext cx="1066800" cy="0"/>
          </a:xfrm>
          <a:prstGeom prst="line">
            <a:avLst/>
          </a:prstGeom>
          <a:noFill/>
          <a:ln w="22225">
            <a:solidFill>
              <a:schemeClr val="tx1"/>
            </a:solidFill>
            <a:round/>
            <a:headEnd/>
            <a:tailEnd type="triangle" w="med" len="med"/>
          </a:ln>
        </p:spPr>
        <p:txBody>
          <a:bodyPr/>
          <a:lstStyle/>
          <a:p>
            <a:endParaRPr lang="en-US"/>
          </a:p>
        </p:txBody>
      </p:sp>
      <p:sp>
        <p:nvSpPr>
          <p:cNvPr id="3114" name="Line 24"/>
          <p:cNvSpPr>
            <a:spLocks noChangeShapeType="1"/>
          </p:cNvSpPr>
          <p:nvPr/>
        </p:nvSpPr>
        <p:spPr bwMode="auto">
          <a:xfrm flipH="1">
            <a:off x="6873876" y="2057400"/>
            <a:ext cx="2270125" cy="26988"/>
          </a:xfrm>
          <a:prstGeom prst="line">
            <a:avLst/>
          </a:prstGeom>
          <a:noFill/>
          <a:ln w="22225">
            <a:solidFill>
              <a:schemeClr val="tx1"/>
            </a:solidFill>
            <a:round/>
            <a:headEnd/>
            <a:tailEnd type="triangle" w="med" len="med"/>
          </a:ln>
        </p:spPr>
        <p:txBody>
          <a:bodyPr/>
          <a:lstStyle/>
          <a:p>
            <a:endParaRPr lang="en-US"/>
          </a:p>
        </p:txBody>
      </p:sp>
      <p:sp>
        <p:nvSpPr>
          <p:cNvPr id="3115" name="Line 24"/>
          <p:cNvSpPr>
            <a:spLocks noChangeShapeType="1"/>
          </p:cNvSpPr>
          <p:nvPr/>
        </p:nvSpPr>
        <p:spPr bwMode="auto">
          <a:xfrm flipH="1" flipV="1">
            <a:off x="7924800" y="2667000"/>
            <a:ext cx="457200" cy="0"/>
          </a:xfrm>
          <a:prstGeom prst="line">
            <a:avLst/>
          </a:prstGeom>
          <a:noFill/>
          <a:ln w="22225">
            <a:solidFill>
              <a:schemeClr val="tx1"/>
            </a:solidFill>
            <a:round/>
            <a:headEnd/>
            <a:tailEnd type="triangle" w="med" len="med"/>
          </a:ln>
        </p:spPr>
        <p:txBody>
          <a:bodyPr/>
          <a:lstStyle/>
          <a:p>
            <a:endParaRPr lang="en-US"/>
          </a:p>
        </p:txBody>
      </p:sp>
      <p:sp>
        <p:nvSpPr>
          <p:cNvPr id="3116" name="Line 24"/>
          <p:cNvSpPr>
            <a:spLocks noChangeShapeType="1"/>
          </p:cNvSpPr>
          <p:nvPr/>
        </p:nvSpPr>
        <p:spPr bwMode="auto">
          <a:xfrm flipH="1" flipV="1">
            <a:off x="7696200" y="3352800"/>
            <a:ext cx="685800" cy="0"/>
          </a:xfrm>
          <a:prstGeom prst="line">
            <a:avLst/>
          </a:prstGeom>
          <a:noFill/>
          <a:ln w="22225">
            <a:solidFill>
              <a:schemeClr val="tx1"/>
            </a:solidFill>
            <a:round/>
            <a:headEnd/>
            <a:tailEnd type="triangle" w="med" len="med"/>
          </a:ln>
        </p:spPr>
        <p:txBody>
          <a:bodyPr/>
          <a:lstStyle/>
          <a:p>
            <a:endParaRPr lang="en-US"/>
          </a:p>
        </p:txBody>
      </p:sp>
      <p:sp>
        <p:nvSpPr>
          <p:cNvPr id="3117" name="Line 8"/>
          <p:cNvSpPr>
            <a:spLocks noChangeShapeType="1"/>
          </p:cNvSpPr>
          <p:nvPr/>
        </p:nvSpPr>
        <p:spPr bwMode="auto">
          <a:xfrm>
            <a:off x="9144000" y="2084388"/>
            <a:ext cx="0" cy="381000"/>
          </a:xfrm>
          <a:prstGeom prst="line">
            <a:avLst/>
          </a:prstGeom>
          <a:noFill/>
          <a:ln w="22225">
            <a:solidFill>
              <a:schemeClr val="tx1"/>
            </a:solidFill>
            <a:round/>
            <a:headEnd/>
            <a:tailEnd/>
          </a:ln>
        </p:spPr>
        <p:txBody>
          <a:bodyPr/>
          <a:lstStyle/>
          <a:p>
            <a:endParaRPr lang="en-US"/>
          </a:p>
        </p:txBody>
      </p:sp>
      <p:sp>
        <p:nvSpPr>
          <p:cNvPr id="3" name="Oval 2"/>
          <p:cNvSpPr/>
          <p:nvPr/>
        </p:nvSpPr>
        <p:spPr>
          <a:xfrm>
            <a:off x="4664075" y="3608388"/>
            <a:ext cx="3810000" cy="10541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972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33811"/>
            <a:ext cx="10515600" cy="672843"/>
          </a:xfrm>
        </p:spPr>
        <p:txBody>
          <a:bodyPr>
            <a:normAutofit/>
          </a:bodyPr>
          <a:lstStyle/>
          <a:p>
            <a:r>
              <a:rPr lang="en-US" sz="3200" b="1" dirty="0" smtClean="0">
                <a:solidFill>
                  <a:srgbClr val="0033CC"/>
                </a:solidFill>
              </a:rPr>
              <a:t>Science-Based Conclusions on Primary Standard</a:t>
            </a:r>
            <a:endParaRPr lang="en-US" sz="3200" b="1" dirty="0">
              <a:solidFill>
                <a:srgbClr val="0033CC"/>
              </a:solidFill>
            </a:endParaRPr>
          </a:p>
        </p:txBody>
      </p:sp>
      <p:sp>
        <p:nvSpPr>
          <p:cNvPr id="3" name="Content Placeholder 2"/>
          <p:cNvSpPr>
            <a:spLocks noGrp="1"/>
          </p:cNvSpPr>
          <p:nvPr>
            <p:ph idx="1"/>
          </p:nvPr>
        </p:nvSpPr>
        <p:spPr>
          <a:xfrm>
            <a:off x="503123" y="1102779"/>
            <a:ext cx="11185753" cy="5618695"/>
          </a:xfrm>
        </p:spPr>
        <p:txBody>
          <a:bodyPr>
            <a:noAutofit/>
          </a:bodyPr>
          <a:lstStyle/>
          <a:p>
            <a:pPr marL="0" indent="0">
              <a:lnSpc>
                <a:spcPct val="100000"/>
              </a:lnSpc>
              <a:spcBef>
                <a:spcPts val="300"/>
              </a:spcBef>
              <a:spcAft>
                <a:spcPts val="600"/>
              </a:spcAft>
              <a:buNone/>
              <a:defRPr/>
            </a:pPr>
            <a:r>
              <a:rPr lang="en-US" sz="2000" b="1" dirty="0" smtClean="0">
                <a:latin typeface="Arial Narrow" pitchFamily="34" charset="0"/>
              </a:rPr>
              <a:t>CASAC concluded and EPA staff assessment agrees that</a:t>
            </a:r>
            <a:r>
              <a:rPr lang="en-US" sz="2000" dirty="0" smtClean="0">
                <a:latin typeface="Arial Narrow" pitchFamily="34" charset="0"/>
              </a:rPr>
              <a:t>:</a:t>
            </a:r>
          </a:p>
          <a:p>
            <a:pPr marL="0" indent="0">
              <a:lnSpc>
                <a:spcPct val="100000"/>
              </a:lnSpc>
              <a:spcBef>
                <a:spcPts val="300"/>
              </a:spcBef>
              <a:spcAft>
                <a:spcPts val="600"/>
              </a:spcAft>
              <a:buNone/>
              <a:defRPr/>
            </a:pPr>
            <a:r>
              <a:rPr lang="en-US" sz="2000" dirty="0" smtClean="0">
                <a:latin typeface="Arial Narrow" pitchFamily="34" charset="0"/>
              </a:rPr>
              <a:t>Current </a:t>
            </a:r>
            <a:r>
              <a:rPr lang="en-US" sz="2000" dirty="0">
                <a:latin typeface="Arial Narrow" pitchFamily="34" charset="0"/>
              </a:rPr>
              <a:t>evidence and exposure/risk information call into question the adequacy of public health protection provided by current standard (75 ppb</a:t>
            </a:r>
            <a:r>
              <a:rPr lang="en-US" sz="2000" dirty="0" smtClean="0">
                <a:latin typeface="Arial Narrow" pitchFamily="34" charset="0"/>
              </a:rPr>
              <a:t>).</a:t>
            </a:r>
            <a:endParaRPr lang="en-US" sz="2000" dirty="0">
              <a:latin typeface="Arial Narrow" pitchFamily="34" charset="0"/>
            </a:endParaRPr>
          </a:p>
          <a:p>
            <a:pPr>
              <a:lnSpc>
                <a:spcPct val="100000"/>
              </a:lnSpc>
              <a:spcBef>
                <a:spcPts val="300"/>
              </a:spcBef>
              <a:spcAft>
                <a:spcPts val="600"/>
              </a:spcAft>
              <a:defRPr/>
            </a:pPr>
            <a:r>
              <a:rPr lang="en-US" sz="2000" dirty="0">
                <a:latin typeface="Arial Narrow" pitchFamily="34" charset="0"/>
              </a:rPr>
              <a:t>It is appropriate to consider </a:t>
            </a:r>
            <a:r>
              <a:rPr lang="en-US" sz="2000" u="sng" dirty="0">
                <a:latin typeface="Arial Narrow" pitchFamily="34" charset="0"/>
              </a:rPr>
              <a:t>revising the standard to provide greater public health protection, with range of levels from </a:t>
            </a:r>
            <a:r>
              <a:rPr lang="en-US" sz="2000" u="sng" dirty="0" smtClean="0">
                <a:latin typeface="Arial Narrow" pitchFamily="34" charset="0"/>
              </a:rPr>
              <a:t>60-70 ppb</a:t>
            </a:r>
            <a:r>
              <a:rPr lang="en-US" sz="2000" dirty="0" smtClean="0">
                <a:latin typeface="Arial Narrow" pitchFamily="34" charset="0"/>
              </a:rPr>
              <a:t>, </a:t>
            </a:r>
            <a:r>
              <a:rPr lang="en-US" sz="2000" dirty="0">
                <a:latin typeface="Arial Narrow" pitchFamily="34" charset="0"/>
              </a:rPr>
              <a:t>in conjunction with the current indicator (O</a:t>
            </a:r>
            <a:r>
              <a:rPr lang="en-US" sz="2000" baseline="-25000" dirty="0">
                <a:latin typeface="Arial Narrow" pitchFamily="34" charset="0"/>
              </a:rPr>
              <a:t>3</a:t>
            </a:r>
            <a:r>
              <a:rPr lang="en-US" sz="2000" dirty="0">
                <a:latin typeface="Arial Narrow" pitchFamily="34" charset="0"/>
              </a:rPr>
              <a:t>), averaging time (8-hour), and form (</a:t>
            </a:r>
            <a:r>
              <a:rPr lang="en-US" sz="2000" dirty="0" smtClean="0">
                <a:latin typeface="Arial Narrow" pitchFamily="34" charset="0"/>
              </a:rPr>
              <a:t>3-year </a:t>
            </a:r>
            <a:r>
              <a:rPr lang="en-US" sz="2000" dirty="0">
                <a:latin typeface="Arial Narrow" pitchFamily="34" charset="0"/>
              </a:rPr>
              <a:t>average of 4th highest daily maximum</a:t>
            </a:r>
            <a:r>
              <a:rPr lang="en-US" sz="2000" dirty="0" smtClean="0">
                <a:latin typeface="Arial Narrow" pitchFamily="34" charset="0"/>
              </a:rPr>
              <a:t>). </a:t>
            </a:r>
          </a:p>
          <a:p>
            <a:pPr>
              <a:lnSpc>
                <a:spcPct val="100000"/>
              </a:lnSpc>
              <a:spcBef>
                <a:spcPts val="600"/>
              </a:spcBef>
            </a:pPr>
            <a:r>
              <a:rPr lang="en-US" sz="2000" dirty="0" smtClean="0">
                <a:latin typeface="Arial Narrow" pitchFamily="34" charset="0"/>
              </a:rPr>
              <a:t>There </a:t>
            </a:r>
            <a:r>
              <a:rPr lang="en-US" sz="2000" dirty="0">
                <a:latin typeface="Arial Narrow" panose="020B0606020202030204" pitchFamily="34" charset="0"/>
              </a:rPr>
              <a:t>is no bright line between </a:t>
            </a:r>
            <a:r>
              <a:rPr lang="en-US" sz="2000" dirty="0" smtClean="0">
                <a:latin typeface="Arial Narrow" panose="020B0606020202030204" pitchFamily="34" charset="0"/>
              </a:rPr>
              <a:t>60-70 ppb.  Lower </a:t>
            </a:r>
            <a:r>
              <a:rPr lang="en-US" sz="2000" dirty="0">
                <a:latin typeface="Arial Narrow" panose="020B0606020202030204" pitchFamily="34" charset="0"/>
              </a:rPr>
              <a:t>levels </a:t>
            </a:r>
            <a:r>
              <a:rPr lang="en-US" sz="2000" dirty="0" smtClean="0">
                <a:latin typeface="Arial Narrow" panose="020B0606020202030204" pitchFamily="34" charset="0"/>
              </a:rPr>
              <a:t>provide </a:t>
            </a:r>
            <a:r>
              <a:rPr lang="en-US" sz="2000" dirty="0">
                <a:latin typeface="Arial Narrow" panose="020B0606020202030204" pitchFamily="34" charset="0"/>
              </a:rPr>
              <a:t>incrementally greater </a:t>
            </a:r>
            <a:r>
              <a:rPr lang="en-US" sz="2000" dirty="0" smtClean="0">
                <a:latin typeface="Arial Narrow" panose="020B0606020202030204" pitchFamily="34" charset="0"/>
              </a:rPr>
              <a:t>health protection and reductions in risk, but there is more uncertainty.</a:t>
            </a:r>
          </a:p>
          <a:p>
            <a:pPr>
              <a:lnSpc>
                <a:spcPct val="100000"/>
              </a:lnSpc>
              <a:spcBef>
                <a:spcPts val="600"/>
              </a:spcBef>
            </a:pPr>
            <a:r>
              <a:rPr lang="en-US" sz="2000" dirty="0" smtClean="0">
                <a:latin typeface="Arial Narrow" panose="020B0606020202030204" pitchFamily="34" charset="0"/>
              </a:rPr>
              <a:t>A level set at the higher end of range provides additional protection beyond 75 ppb and reduces the number of days ozone levels will exceed the lower end of the range.</a:t>
            </a:r>
            <a:endParaRPr lang="en-US" sz="2000" baseline="-25000" dirty="0" smtClean="0">
              <a:latin typeface="Arial Narrow" panose="020B0606020202030204" pitchFamily="34" charset="0"/>
            </a:endParaRPr>
          </a:p>
          <a:p>
            <a:pPr marL="0" indent="0">
              <a:lnSpc>
                <a:spcPct val="100000"/>
              </a:lnSpc>
              <a:spcBef>
                <a:spcPts val="600"/>
              </a:spcBef>
              <a:buNone/>
            </a:pPr>
            <a:r>
              <a:rPr lang="en-US" sz="2000" b="1" dirty="0" smtClean="0">
                <a:latin typeface="Arial Narrow" panose="020B0606020202030204" pitchFamily="34" charset="0"/>
              </a:rPr>
              <a:t>CASAC advice</a:t>
            </a:r>
            <a:r>
              <a:rPr lang="en-US" sz="2000" dirty="0" smtClean="0">
                <a:latin typeface="Arial Narrow" panose="020B0606020202030204" pitchFamily="34" charset="0"/>
              </a:rPr>
              <a:t>:</a:t>
            </a:r>
          </a:p>
          <a:p>
            <a:pPr marL="342900" lvl="1" indent="-342900">
              <a:lnSpc>
                <a:spcPct val="100000"/>
              </a:lnSpc>
              <a:spcBef>
                <a:spcPts val="600"/>
              </a:spcBef>
            </a:pPr>
            <a:r>
              <a:rPr lang="en-US" sz="2000" dirty="0" smtClean="0">
                <a:latin typeface="Arial Narrow" panose="020B0606020202030204" pitchFamily="34" charset="0"/>
              </a:rPr>
              <a:t>“A </a:t>
            </a:r>
            <a:r>
              <a:rPr lang="en-US" sz="2000" dirty="0">
                <a:latin typeface="Arial Narrow" panose="020B0606020202030204" pitchFamily="34" charset="0"/>
              </a:rPr>
              <a:t>level of 70 ppb provides little margin of safety for the protection of public health, particularly for sensitive subpopulations” and </a:t>
            </a:r>
            <a:r>
              <a:rPr lang="en-US" sz="2000" dirty="0" smtClean="0">
                <a:latin typeface="Arial Narrow" panose="020B0606020202030204" pitchFamily="34" charset="0"/>
              </a:rPr>
              <a:t>there </a:t>
            </a:r>
            <a:r>
              <a:rPr lang="en-US" sz="2000" dirty="0">
                <a:latin typeface="Arial Narrow" panose="020B0606020202030204" pitchFamily="34" charset="0"/>
              </a:rPr>
              <a:t>is “substantial scientific evidence” that adverse effects occur at 70 </a:t>
            </a:r>
            <a:r>
              <a:rPr lang="en-US" sz="2000" dirty="0" smtClean="0">
                <a:latin typeface="Arial Narrow" panose="020B0606020202030204" pitchFamily="34" charset="0"/>
              </a:rPr>
              <a:t>ppb. </a:t>
            </a:r>
          </a:p>
          <a:p>
            <a:pPr marL="342900" lvl="1" indent="-342900">
              <a:lnSpc>
                <a:spcPct val="100000"/>
              </a:lnSpc>
              <a:spcBef>
                <a:spcPts val="600"/>
              </a:spcBef>
            </a:pPr>
            <a:r>
              <a:rPr lang="en-US" sz="2000" dirty="0" smtClean="0">
                <a:latin typeface="Arial Narrow" panose="020B0606020202030204" pitchFamily="34" charset="0"/>
              </a:rPr>
              <a:t>Set </a:t>
            </a:r>
            <a:r>
              <a:rPr lang="en-US" sz="2000" dirty="0">
                <a:latin typeface="Arial Narrow" panose="020B0606020202030204" pitchFamily="34" charset="0"/>
              </a:rPr>
              <a:t>the level of the standard lower than 70 ppb within a range down to 60 ppb, </a:t>
            </a:r>
            <a:r>
              <a:rPr lang="en-US" sz="2000" dirty="0" smtClean="0">
                <a:latin typeface="Arial Narrow" panose="020B0606020202030204" pitchFamily="34" charset="0"/>
              </a:rPr>
              <a:t>“taking </a:t>
            </a:r>
            <a:r>
              <a:rPr lang="en-US" sz="2000" dirty="0">
                <a:latin typeface="Arial Narrow" panose="020B0606020202030204" pitchFamily="34" charset="0"/>
              </a:rPr>
              <a:t>into account your judgement regarding margin of </a:t>
            </a:r>
            <a:r>
              <a:rPr lang="en-US" sz="2000" dirty="0" smtClean="0">
                <a:latin typeface="Arial Narrow" panose="020B0606020202030204" pitchFamily="34" charset="0"/>
              </a:rPr>
              <a:t>safety.”</a:t>
            </a:r>
            <a:endParaRPr lang="en-US" sz="2000" dirty="0">
              <a:latin typeface="Arial Narrow" panose="020B0606020202030204" pitchFamily="34" charset="0"/>
            </a:endParaRPr>
          </a:p>
          <a:p>
            <a:pPr marL="342900" lvl="1" indent="-342900">
              <a:lnSpc>
                <a:spcPct val="100000"/>
              </a:lnSpc>
              <a:spcBef>
                <a:spcPts val="600"/>
              </a:spcBef>
            </a:pPr>
            <a:endParaRPr lang="en-US" sz="2000" dirty="0">
              <a:latin typeface="Arial Narrow" panose="020B0606020202030204" pitchFamily="34" charset="0"/>
            </a:endParaRPr>
          </a:p>
          <a:p>
            <a:pPr marL="0" indent="0">
              <a:lnSpc>
                <a:spcPct val="100000"/>
              </a:lnSpc>
              <a:spcBef>
                <a:spcPts val="600"/>
              </a:spcBef>
              <a:buNone/>
            </a:pPr>
            <a:endParaRPr lang="en-US" sz="32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BE01E731-3CBE-4CF3-A999-9FF69BC488F2}" type="slidenum">
              <a:rPr lang="en-US" smtClean="0"/>
              <a:pPr/>
              <a:t>12</a:t>
            </a:fld>
            <a:endParaRPr lang="en-US"/>
          </a:p>
        </p:txBody>
      </p:sp>
    </p:spTree>
    <p:extLst>
      <p:ext uri="{BB962C8B-B14F-4D97-AF65-F5344CB8AC3E}">
        <p14:creationId xmlns:p14="http://schemas.microsoft.com/office/powerpoint/2010/main" val="235989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17" y="725816"/>
            <a:ext cx="10515600" cy="540550"/>
          </a:xfrm>
        </p:spPr>
        <p:txBody>
          <a:bodyPr>
            <a:normAutofit fontScale="90000"/>
          </a:bodyPr>
          <a:lstStyle/>
          <a:p>
            <a:r>
              <a:rPr lang="en-US" sz="3600" b="1" dirty="0" smtClean="0">
                <a:solidFill>
                  <a:srgbClr val="0033CC"/>
                </a:solidFill>
              </a:rPr>
              <a:t>Science-Based Conclusions on Secondary Standard</a:t>
            </a:r>
            <a:endParaRPr lang="en-US" sz="3600" b="1" dirty="0">
              <a:solidFill>
                <a:srgbClr val="0033CC"/>
              </a:solidFill>
            </a:endParaRPr>
          </a:p>
        </p:txBody>
      </p:sp>
      <p:sp>
        <p:nvSpPr>
          <p:cNvPr id="3" name="Content Placeholder 2"/>
          <p:cNvSpPr>
            <a:spLocks noGrp="1"/>
          </p:cNvSpPr>
          <p:nvPr>
            <p:ph idx="1"/>
          </p:nvPr>
        </p:nvSpPr>
        <p:spPr>
          <a:xfrm>
            <a:off x="364110" y="1390191"/>
            <a:ext cx="11291014" cy="5096334"/>
          </a:xfrm>
        </p:spPr>
        <p:txBody>
          <a:bodyPr>
            <a:noAutofit/>
          </a:bodyPr>
          <a:lstStyle/>
          <a:p>
            <a:pPr>
              <a:lnSpc>
                <a:spcPct val="100000"/>
              </a:lnSpc>
              <a:spcBef>
                <a:spcPts val="0"/>
              </a:spcBef>
              <a:spcAft>
                <a:spcPts val="600"/>
              </a:spcAft>
            </a:pPr>
            <a:r>
              <a:rPr lang="en-US" sz="2200" dirty="0" smtClean="0">
                <a:latin typeface="Arial Narrow" pitchFamily="34" charset="0"/>
              </a:rPr>
              <a:t>Ozone has detrimental effects on vegetation, including both crops and trees. </a:t>
            </a:r>
          </a:p>
          <a:p>
            <a:pPr lvl="1">
              <a:lnSpc>
                <a:spcPct val="100000"/>
              </a:lnSpc>
              <a:spcBef>
                <a:spcPts val="0"/>
              </a:spcBef>
              <a:spcAft>
                <a:spcPts val="600"/>
              </a:spcAft>
            </a:pPr>
            <a:r>
              <a:rPr lang="en-US" sz="2000" dirty="0" smtClean="0">
                <a:latin typeface="Arial Narrow" pitchFamily="34" charset="0"/>
              </a:rPr>
              <a:t>Plant </a:t>
            </a:r>
            <a:r>
              <a:rPr lang="en-US" sz="2000" dirty="0">
                <a:latin typeface="Arial Narrow" pitchFamily="34" charset="0"/>
              </a:rPr>
              <a:t>response to </a:t>
            </a:r>
            <a:r>
              <a:rPr lang="en-US" sz="2000" dirty="0" smtClean="0">
                <a:latin typeface="Arial Narrow" pitchFamily="34" charset="0"/>
              </a:rPr>
              <a:t>ozone </a:t>
            </a:r>
            <a:r>
              <a:rPr lang="en-US" sz="2000" dirty="0">
                <a:latin typeface="Arial Narrow" pitchFamily="34" charset="0"/>
              </a:rPr>
              <a:t>depends on both </a:t>
            </a:r>
            <a:r>
              <a:rPr lang="en-US" sz="2000" dirty="0" smtClean="0">
                <a:latin typeface="Arial Narrow" panose="020B0606020202030204" pitchFamily="34" charset="0"/>
              </a:rPr>
              <a:t>the </a:t>
            </a:r>
            <a:r>
              <a:rPr lang="en-US" sz="2000" u="sng" dirty="0" smtClean="0">
                <a:latin typeface="Arial Narrow" panose="020B0606020202030204" pitchFamily="34" charset="0"/>
              </a:rPr>
              <a:t>level</a:t>
            </a:r>
            <a:r>
              <a:rPr lang="en-US" sz="2000" dirty="0" smtClean="0">
                <a:latin typeface="Arial Narrow" panose="020B0606020202030204" pitchFamily="34" charset="0"/>
              </a:rPr>
              <a:t> and </a:t>
            </a:r>
            <a:r>
              <a:rPr lang="en-US" sz="2000" u="sng" dirty="0">
                <a:latin typeface="Arial Narrow" panose="020B0606020202030204" pitchFamily="34" charset="0"/>
              </a:rPr>
              <a:t>cumulative</a:t>
            </a:r>
            <a:r>
              <a:rPr lang="en-US" sz="2000" dirty="0">
                <a:latin typeface="Arial Narrow" panose="020B0606020202030204" pitchFamily="34" charset="0"/>
              </a:rPr>
              <a:t> nature of exposures over the growing </a:t>
            </a:r>
            <a:r>
              <a:rPr lang="en-US" sz="2000" dirty="0" smtClean="0">
                <a:latin typeface="Arial Narrow" panose="020B0606020202030204" pitchFamily="34" charset="0"/>
              </a:rPr>
              <a:t>season. Specialized metrics (such as W126 cumulative weighted index) are used to measure potential impacts on vegetation.</a:t>
            </a:r>
            <a:endParaRPr lang="en-US" sz="1800" dirty="0">
              <a:latin typeface="Arial Narrow" panose="020B0606020202030204" pitchFamily="34" charset="0"/>
            </a:endParaRPr>
          </a:p>
          <a:p>
            <a:pPr lvl="1">
              <a:lnSpc>
                <a:spcPct val="100000"/>
              </a:lnSpc>
              <a:spcBef>
                <a:spcPts val="0"/>
              </a:spcBef>
            </a:pPr>
            <a:r>
              <a:rPr lang="en-US" sz="2000" dirty="0" smtClean="0">
                <a:latin typeface="Arial Narrow" panose="020B0606020202030204" pitchFamily="34" charset="0"/>
              </a:rPr>
              <a:t>There is little research available to inform judgments on the degree to which an impact should be considered adverse to public welfare. </a:t>
            </a:r>
            <a:endParaRPr lang="en-US" sz="2000" dirty="0">
              <a:latin typeface="Arial Narrow" panose="020B0606020202030204" pitchFamily="34" charset="0"/>
            </a:endParaRPr>
          </a:p>
          <a:p>
            <a:pPr>
              <a:lnSpc>
                <a:spcPct val="100000"/>
              </a:lnSpc>
              <a:spcBef>
                <a:spcPts val="0"/>
              </a:spcBef>
              <a:spcAft>
                <a:spcPts val="600"/>
              </a:spcAft>
            </a:pPr>
            <a:r>
              <a:rPr lang="en-US" sz="2200" b="1" dirty="0" smtClean="0">
                <a:latin typeface="Arial Narrow" pitchFamily="34" charset="0"/>
              </a:rPr>
              <a:t>CASAC concluded and EPA staff assessment agrees that</a:t>
            </a:r>
            <a:r>
              <a:rPr lang="en-US" sz="2200" dirty="0">
                <a:latin typeface="Arial Narrow" pitchFamily="34" charset="0"/>
              </a:rPr>
              <a:t> </a:t>
            </a:r>
            <a:r>
              <a:rPr lang="en-US" sz="2200" dirty="0" smtClean="0">
                <a:latin typeface="Arial Narrow" pitchFamily="34" charset="0"/>
              </a:rPr>
              <a:t>c</a:t>
            </a:r>
            <a:r>
              <a:rPr lang="en-US" sz="2000" dirty="0" smtClean="0">
                <a:latin typeface="Arial Narrow" pitchFamily="34" charset="0"/>
              </a:rPr>
              <a:t>urrent </a:t>
            </a:r>
            <a:r>
              <a:rPr lang="en-US" sz="2000" dirty="0">
                <a:latin typeface="Arial Narrow" pitchFamily="34" charset="0"/>
              </a:rPr>
              <a:t>welfare effects evidence and exposure/risk information call into question the adequacy of public welfare protection by current </a:t>
            </a:r>
            <a:r>
              <a:rPr lang="en-US" sz="2000" dirty="0" smtClean="0">
                <a:latin typeface="Arial Narrow" pitchFamily="34" charset="0"/>
              </a:rPr>
              <a:t>75 ppb standard. It </a:t>
            </a:r>
            <a:r>
              <a:rPr lang="en-US" sz="2000" dirty="0">
                <a:latin typeface="Arial Narrow" pitchFamily="34" charset="0"/>
              </a:rPr>
              <a:t>is appropriate to consider revision of form, level and averaging time to increase public welfare protection. </a:t>
            </a:r>
          </a:p>
          <a:p>
            <a:pPr>
              <a:lnSpc>
                <a:spcPct val="100000"/>
              </a:lnSpc>
              <a:spcBef>
                <a:spcPts val="600"/>
              </a:spcBef>
              <a:spcAft>
                <a:spcPts val="600"/>
              </a:spcAft>
            </a:pPr>
            <a:r>
              <a:rPr lang="en-US" sz="2200" b="1" dirty="0">
                <a:latin typeface="Arial Narrow" pitchFamily="34" charset="0"/>
              </a:rPr>
              <a:t>CASAC </a:t>
            </a:r>
            <a:r>
              <a:rPr lang="en-US" sz="2200" b="1" dirty="0" smtClean="0">
                <a:latin typeface="Arial Narrow" pitchFamily="34" charset="0"/>
              </a:rPr>
              <a:t>advised </a:t>
            </a:r>
            <a:r>
              <a:rPr lang="en-US" sz="2200" dirty="0" smtClean="0">
                <a:latin typeface="Arial Narrow" pitchFamily="34" charset="0"/>
              </a:rPr>
              <a:t>that the </a:t>
            </a:r>
            <a:r>
              <a:rPr lang="en-US" sz="2200" dirty="0">
                <a:latin typeface="Arial Narrow" pitchFamily="34" charset="0"/>
              </a:rPr>
              <a:t>secondary standard should be in terms of a cumulative, seasonal form (i.e., W126) set at a level within the range of </a:t>
            </a:r>
            <a:r>
              <a:rPr lang="en-US" sz="2200" dirty="0" smtClean="0">
                <a:latin typeface="Arial Narrow" pitchFamily="34" charset="0"/>
              </a:rPr>
              <a:t>an </a:t>
            </a:r>
            <a:r>
              <a:rPr lang="en-US" sz="2200" u="sng" dirty="0" smtClean="0">
                <a:latin typeface="Arial Narrow" pitchFamily="34" charset="0"/>
              </a:rPr>
              <a:t>annual</a:t>
            </a:r>
            <a:r>
              <a:rPr lang="en-US" sz="2200" dirty="0" smtClean="0">
                <a:latin typeface="Arial Narrow" pitchFamily="34" charset="0"/>
              </a:rPr>
              <a:t> average of </a:t>
            </a:r>
            <a:r>
              <a:rPr lang="en-US" sz="2200" u="sng" dirty="0" smtClean="0">
                <a:latin typeface="Arial Narrow" pitchFamily="34" charset="0"/>
              </a:rPr>
              <a:t>7 </a:t>
            </a:r>
            <a:r>
              <a:rPr lang="en-US" sz="2200" u="sng" dirty="0">
                <a:latin typeface="Arial Narrow" pitchFamily="34" charset="0"/>
              </a:rPr>
              <a:t>to 15 </a:t>
            </a:r>
            <a:r>
              <a:rPr lang="en-US" sz="2200" u="sng" dirty="0" smtClean="0">
                <a:latin typeface="Arial Narrow" pitchFamily="34" charset="0"/>
              </a:rPr>
              <a:t>ppm-hrs</a:t>
            </a:r>
            <a:r>
              <a:rPr lang="en-US" sz="2200" dirty="0" smtClean="0">
                <a:latin typeface="Arial Narrow" pitchFamily="34" charset="0"/>
              </a:rPr>
              <a:t>.</a:t>
            </a:r>
          </a:p>
          <a:p>
            <a:pPr>
              <a:lnSpc>
                <a:spcPct val="100000"/>
              </a:lnSpc>
              <a:spcBef>
                <a:spcPts val="600"/>
              </a:spcBef>
              <a:spcAft>
                <a:spcPts val="600"/>
              </a:spcAft>
            </a:pPr>
            <a:r>
              <a:rPr lang="en-US" sz="2200" b="1" dirty="0" smtClean="0">
                <a:latin typeface="Arial Narrow" pitchFamily="34" charset="0"/>
              </a:rPr>
              <a:t>EPA staff concluded</a:t>
            </a:r>
            <a:r>
              <a:rPr lang="en-US" sz="2200" dirty="0" smtClean="0">
                <a:latin typeface="Arial Narrow" pitchFamily="34" charset="0"/>
              </a:rPr>
              <a:t> it is appropriate to consider a cumulative W126 standard from </a:t>
            </a:r>
            <a:r>
              <a:rPr lang="en-US" sz="2200" u="sng" dirty="0" smtClean="0">
                <a:latin typeface="Arial Narrow" pitchFamily="34" charset="0"/>
              </a:rPr>
              <a:t>7 to 17 ppm-</a:t>
            </a:r>
            <a:r>
              <a:rPr lang="en-US" sz="2200" u="sng" dirty="0" err="1" smtClean="0">
                <a:latin typeface="Arial Narrow" pitchFamily="34" charset="0"/>
              </a:rPr>
              <a:t>hrs</a:t>
            </a:r>
            <a:r>
              <a:rPr lang="en-US" sz="2200" dirty="0" smtClean="0">
                <a:latin typeface="Arial Narrow" pitchFamily="34" charset="0"/>
              </a:rPr>
              <a:t>, averaged over </a:t>
            </a:r>
            <a:r>
              <a:rPr lang="en-US" sz="2200" u="sng" dirty="0" smtClean="0">
                <a:latin typeface="Arial Narrow" pitchFamily="34" charset="0"/>
              </a:rPr>
              <a:t>3 years</a:t>
            </a:r>
            <a:r>
              <a:rPr lang="en-US" sz="2200" dirty="0" smtClean="0">
                <a:latin typeface="Arial Narrow" pitchFamily="34" charset="0"/>
              </a:rPr>
              <a:t>.</a:t>
            </a:r>
          </a:p>
          <a:p>
            <a:pPr marL="0" indent="0">
              <a:lnSpc>
                <a:spcPct val="100000"/>
              </a:lnSpc>
              <a:spcBef>
                <a:spcPts val="600"/>
              </a:spcBef>
              <a:spcAft>
                <a:spcPts val="600"/>
              </a:spcAft>
              <a:buNone/>
            </a:pPr>
            <a:endParaRPr lang="en-US" sz="2200" dirty="0">
              <a:latin typeface="Arial Narrow" pitchFamily="34" charset="0"/>
            </a:endParaRPr>
          </a:p>
          <a:p>
            <a:pPr marL="0" indent="0">
              <a:spcBef>
                <a:spcPts val="200"/>
              </a:spcBef>
              <a:buNone/>
            </a:pPr>
            <a:endParaRPr lang="en-US" sz="2400" dirty="0">
              <a:latin typeface="Arial Narrow" pitchFamily="34" charset="0"/>
            </a:endParaRPr>
          </a:p>
          <a:p>
            <a:pPr lvl="1">
              <a:lnSpc>
                <a:spcPct val="100000"/>
              </a:lnSpc>
              <a:spcBef>
                <a:spcPts val="0"/>
              </a:spcBef>
            </a:pPr>
            <a:endParaRPr lang="en-US" sz="2000" dirty="0">
              <a:latin typeface="Arial Narrow" panose="020B0606020202030204" pitchFamily="34" charset="0"/>
            </a:endParaRPr>
          </a:p>
          <a:p>
            <a:pPr marL="0" indent="0">
              <a:lnSpc>
                <a:spcPct val="100000"/>
              </a:lnSpc>
              <a:spcBef>
                <a:spcPts val="0"/>
              </a:spcBef>
              <a:buNone/>
            </a:pPr>
            <a:endParaRPr lang="en-US" sz="2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BE01E731-3CBE-4CF3-A999-9FF69BC488F2}" type="slidenum">
              <a:rPr lang="en-US" smtClean="0"/>
              <a:pPr/>
              <a:t>13</a:t>
            </a:fld>
            <a:endParaRPr lang="en-US" dirty="0"/>
          </a:p>
        </p:txBody>
      </p:sp>
    </p:spTree>
    <p:extLst>
      <p:ext uri="{BB962C8B-B14F-4D97-AF65-F5344CB8AC3E}">
        <p14:creationId xmlns:p14="http://schemas.microsoft.com/office/powerpoint/2010/main" val="14765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382000" y="2465388"/>
            <a:ext cx="1676400" cy="1143000"/>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 name="Line 34"/>
          <p:cNvSpPr>
            <a:spLocks noChangeShapeType="1"/>
          </p:cNvSpPr>
          <p:nvPr/>
        </p:nvSpPr>
        <p:spPr bwMode="auto">
          <a:xfrm>
            <a:off x="9220200" y="3608388"/>
            <a:ext cx="0" cy="533400"/>
          </a:xfrm>
          <a:prstGeom prst="line">
            <a:avLst/>
          </a:prstGeom>
          <a:noFill/>
          <a:ln w="22225">
            <a:solidFill>
              <a:schemeClr val="tx1"/>
            </a:solidFill>
            <a:round/>
            <a:headEnd/>
            <a:tailEnd/>
          </a:ln>
        </p:spPr>
        <p:txBody>
          <a:bodyPr/>
          <a:lstStyle/>
          <a:p>
            <a:endParaRPr lang="en-US"/>
          </a:p>
        </p:txBody>
      </p:sp>
      <p:sp>
        <p:nvSpPr>
          <p:cNvPr id="42" name="Slide Number Placeholder 3"/>
          <p:cNvSpPr txBox="1">
            <a:spLocks noGrp="1"/>
          </p:cNvSpPr>
          <p:nvPr/>
        </p:nvSpPr>
        <p:spPr bwMode="auto">
          <a:xfrm>
            <a:off x="8686800" y="6324600"/>
            <a:ext cx="1905000" cy="457200"/>
          </a:xfrm>
          <a:prstGeom prst="rect">
            <a:avLst/>
          </a:prstGeom>
          <a:noFill/>
          <a:ln>
            <a:miter lim="800000"/>
            <a:headEnd/>
            <a:tailEnd/>
          </a:ln>
        </p:spPr>
        <p:txBody>
          <a:bodyPr lIns="91436" tIns="45718" rIns="91436" bIns="45718"/>
          <a:lstStyle/>
          <a:p>
            <a:pPr algn="r">
              <a:defRPr/>
            </a:pPr>
            <a:fld id="{AA5F8651-7349-4D27-9756-B70961263F84}" type="slidenum">
              <a:rPr lang="en-US" altLang="en-US" sz="1300">
                <a:latin typeface="+mj-lt"/>
              </a:rPr>
              <a:pPr algn="r">
                <a:defRPr/>
              </a:pPr>
              <a:t>14</a:t>
            </a:fld>
            <a:endParaRPr lang="en-US" altLang="en-US" sz="1300" dirty="0">
              <a:latin typeface="+mj-lt"/>
            </a:endParaRPr>
          </a:p>
        </p:txBody>
      </p:sp>
      <p:sp>
        <p:nvSpPr>
          <p:cNvPr id="3077" name="Text Box 2"/>
          <p:cNvSpPr txBox="1">
            <a:spLocks noChangeArrowheads="1"/>
          </p:cNvSpPr>
          <p:nvPr/>
        </p:nvSpPr>
        <p:spPr bwMode="auto">
          <a:xfrm>
            <a:off x="4054475" y="1849438"/>
            <a:ext cx="2819400" cy="387350"/>
          </a:xfrm>
          <a:prstGeom prst="rect">
            <a:avLst/>
          </a:prstGeom>
          <a:solidFill>
            <a:srgbClr val="CCECFF"/>
          </a:solidFill>
          <a:ln w="9525">
            <a:solidFill>
              <a:schemeClr val="tx1"/>
            </a:solidFill>
            <a:miter lim="800000"/>
            <a:headEnd/>
            <a:tailEnd/>
          </a:ln>
        </p:spPr>
        <p:txBody>
          <a:bodyPr lIns="9144" rIns="9144">
            <a:spAutoFit/>
          </a:bodyPr>
          <a:lstStyle/>
          <a:p>
            <a:pPr algn="ctr">
              <a:lnSpc>
                <a:spcPct val="80000"/>
              </a:lnSpc>
            </a:pPr>
            <a:r>
              <a:rPr lang="en-US" sz="1200" b="1">
                <a:latin typeface="Arial Narrow" pitchFamily="34" charset="0"/>
              </a:rPr>
              <a:t>Integrated Review Plan (IRP)</a:t>
            </a:r>
            <a:r>
              <a:rPr lang="en-US" sz="1200">
                <a:latin typeface="Arial Narrow" pitchFamily="34" charset="0"/>
              </a:rPr>
              <a:t>:  timeline and key policy-relevant issues and scientific questions </a:t>
            </a:r>
          </a:p>
        </p:txBody>
      </p:sp>
      <p:sp>
        <p:nvSpPr>
          <p:cNvPr id="3078" name="Text Box 3"/>
          <p:cNvSpPr txBox="1">
            <a:spLocks noChangeArrowheads="1"/>
          </p:cNvSpPr>
          <p:nvPr/>
        </p:nvSpPr>
        <p:spPr bwMode="auto">
          <a:xfrm>
            <a:off x="4511676" y="2465388"/>
            <a:ext cx="34131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Integrated Science Assessment (ISA)</a:t>
            </a:r>
            <a:r>
              <a:rPr lang="en-US" sz="1200">
                <a:latin typeface="Arial Narrow" pitchFamily="34" charset="0"/>
              </a:rPr>
              <a:t>: evaluation and synthesis of most policy-relevant studies</a:t>
            </a:r>
          </a:p>
        </p:txBody>
      </p:sp>
      <p:sp>
        <p:nvSpPr>
          <p:cNvPr id="3079" name="Text Box 4"/>
          <p:cNvSpPr txBox="1">
            <a:spLocks noChangeArrowheads="1"/>
          </p:cNvSpPr>
          <p:nvPr/>
        </p:nvSpPr>
        <p:spPr bwMode="auto">
          <a:xfrm>
            <a:off x="4892676" y="3074989"/>
            <a:ext cx="2803525"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Risk/Exposure Assessment (REA):</a:t>
            </a:r>
            <a:r>
              <a:rPr lang="en-US" sz="1200">
                <a:latin typeface="Arial Narrow" pitchFamily="34" charset="0"/>
              </a:rPr>
              <a:t>  quantitative assessment, as warranted, focused on key results, observations, and uncertainties</a:t>
            </a:r>
          </a:p>
        </p:txBody>
      </p:sp>
      <p:sp>
        <p:nvSpPr>
          <p:cNvPr id="3080" name="Text Box 5"/>
          <p:cNvSpPr txBox="1">
            <a:spLocks noChangeArrowheads="1"/>
          </p:cNvSpPr>
          <p:nvPr/>
        </p:nvSpPr>
        <p:spPr bwMode="auto">
          <a:xfrm>
            <a:off x="2225675" y="1849438"/>
            <a:ext cx="1295400"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Workshop</a:t>
            </a:r>
            <a:r>
              <a:rPr lang="en-US" sz="1200">
                <a:latin typeface="Arial Narrow" pitchFamily="34" charset="0"/>
              </a:rPr>
              <a:t> on science-policy issues</a:t>
            </a:r>
          </a:p>
        </p:txBody>
      </p:sp>
      <p:sp>
        <p:nvSpPr>
          <p:cNvPr id="3081" name="Text Box 6"/>
          <p:cNvSpPr txBox="1">
            <a:spLocks noChangeArrowheads="1"/>
          </p:cNvSpPr>
          <p:nvPr/>
        </p:nvSpPr>
        <p:spPr bwMode="auto">
          <a:xfrm>
            <a:off x="3902075" y="5843589"/>
            <a:ext cx="1143000" cy="534987"/>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hearings and comments </a:t>
            </a:r>
            <a:r>
              <a:rPr lang="en-US" sz="1200">
                <a:latin typeface="Arial Narrow" pitchFamily="34" charset="0"/>
              </a:rPr>
              <a:t>on proposal</a:t>
            </a:r>
          </a:p>
        </p:txBody>
      </p:sp>
      <p:sp>
        <p:nvSpPr>
          <p:cNvPr id="3082" name="Line 8"/>
          <p:cNvSpPr>
            <a:spLocks noChangeShapeType="1"/>
          </p:cNvSpPr>
          <p:nvPr/>
        </p:nvSpPr>
        <p:spPr bwMode="auto">
          <a:xfrm>
            <a:off x="6873875" y="4370388"/>
            <a:ext cx="0" cy="533400"/>
          </a:xfrm>
          <a:prstGeom prst="line">
            <a:avLst/>
          </a:prstGeom>
          <a:noFill/>
          <a:ln w="22225">
            <a:solidFill>
              <a:schemeClr val="tx1"/>
            </a:solidFill>
            <a:round/>
            <a:headEnd/>
            <a:tailEnd type="triangle" w="med" len="med"/>
          </a:ln>
        </p:spPr>
        <p:txBody>
          <a:bodyPr/>
          <a:lstStyle/>
          <a:p>
            <a:endParaRPr lang="en-US"/>
          </a:p>
        </p:txBody>
      </p:sp>
      <p:sp>
        <p:nvSpPr>
          <p:cNvPr id="3083" name="AutoShape 10"/>
          <p:cNvSpPr>
            <a:spLocks noChangeAspect="1" noChangeArrowheads="1"/>
          </p:cNvSpPr>
          <p:nvPr/>
        </p:nvSpPr>
        <p:spPr bwMode="auto">
          <a:xfrm>
            <a:off x="8474075" y="5589588"/>
            <a:ext cx="1079500" cy="1079500"/>
          </a:xfrm>
          <a:prstGeom prst="diamond">
            <a:avLst/>
          </a:prstGeom>
          <a:solidFill>
            <a:srgbClr val="0066CC"/>
          </a:solidFill>
          <a:ln w="9525">
            <a:solidFill>
              <a:schemeClr val="tx1"/>
            </a:solidFill>
            <a:miter lim="800000"/>
            <a:headEnd/>
            <a:tailEnd/>
          </a:ln>
        </p:spPr>
        <p:txBody>
          <a:bodyPr wrap="none" anchor="ctr"/>
          <a:lstStyle/>
          <a:p>
            <a:endParaRPr lang="en-US"/>
          </a:p>
        </p:txBody>
      </p:sp>
      <p:sp>
        <p:nvSpPr>
          <p:cNvPr id="3084" name="Line 11"/>
          <p:cNvSpPr>
            <a:spLocks noChangeShapeType="1"/>
          </p:cNvSpPr>
          <p:nvPr/>
        </p:nvSpPr>
        <p:spPr bwMode="auto">
          <a:xfrm>
            <a:off x="8016875" y="6135688"/>
            <a:ext cx="457200" cy="0"/>
          </a:xfrm>
          <a:prstGeom prst="line">
            <a:avLst/>
          </a:prstGeom>
          <a:noFill/>
          <a:ln w="22225">
            <a:solidFill>
              <a:schemeClr val="tx1"/>
            </a:solidFill>
            <a:round/>
            <a:headEnd/>
            <a:tailEnd type="triangle" w="med" len="med"/>
          </a:ln>
        </p:spPr>
        <p:txBody>
          <a:bodyPr/>
          <a:lstStyle/>
          <a:p>
            <a:endParaRPr lang="en-US"/>
          </a:p>
        </p:txBody>
      </p:sp>
      <p:sp>
        <p:nvSpPr>
          <p:cNvPr id="3085" name="Text Box 12"/>
          <p:cNvSpPr txBox="1">
            <a:spLocks noChangeArrowheads="1"/>
          </p:cNvSpPr>
          <p:nvPr/>
        </p:nvSpPr>
        <p:spPr bwMode="auto">
          <a:xfrm>
            <a:off x="8474075" y="5895975"/>
            <a:ext cx="1066800" cy="534988"/>
          </a:xfrm>
          <a:prstGeom prst="rect">
            <a:avLst/>
          </a:prstGeom>
          <a:noFill/>
          <a:ln w="9525">
            <a:noFill/>
            <a:miter lim="800000"/>
            <a:headEnd/>
            <a:tailEnd/>
          </a:ln>
        </p:spPr>
        <p:txBody>
          <a:bodyPr>
            <a:spAutoFit/>
          </a:bodyPr>
          <a:lstStyle/>
          <a:p>
            <a:pPr algn="ctr">
              <a:lnSpc>
                <a:spcPct val="80000"/>
              </a:lnSpc>
            </a:pPr>
            <a:r>
              <a:rPr lang="en-US" sz="1200" b="1">
                <a:solidFill>
                  <a:srgbClr val="F4F4F4"/>
                </a:solidFill>
                <a:latin typeface="Arial Narrow" pitchFamily="34" charset="0"/>
              </a:rPr>
              <a:t>EPA final decisions on standards</a:t>
            </a:r>
          </a:p>
        </p:txBody>
      </p:sp>
      <p:sp>
        <p:nvSpPr>
          <p:cNvPr id="3086" name="Text Box 13"/>
          <p:cNvSpPr txBox="1">
            <a:spLocks noChangeArrowheads="1"/>
          </p:cNvSpPr>
          <p:nvPr/>
        </p:nvSpPr>
        <p:spPr bwMode="auto">
          <a:xfrm>
            <a:off x="7178675" y="59070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7" name="Text Box 14"/>
          <p:cNvSpPr txBox="1">
            <a:spLocks noChangeArrowheads="1"/>
          </p:cNvSpPr>
          <p:nvPr/>
        </p:nvSpPr>
        <p:spPr bwMode="auto">
          <a:xfrm>
            <a:off x="4664075" y="49799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8" name="Line 15"/>
          <p:cNvSpPr>
            <a:spLocks noChangeShapeType="1"/>
          </p:cNvSpPr>
          <p:nvPr/>
        </p:nvSpPr>
        <p:spPr bwMode="auto">
          <a:xfrm flipH="1">
            <a:off x="3063875" y="5132388"/>
            <a:ext cx="304800" cy="0"/>
          </a:xfrm>
          <a:prstGeom prst="line">
            <a:avLst/>
          </a:prstGeom>
          <a:noFill/>
          <a:ln w="9525">
            <a:solidFill>
              <a:schemeClr val="tx1"/>
            </a:solidFill>
            <a:round/>
            <a:headEnd/>
            <a:tailEnd type="triangle" w="med" len="med"/>
          </a:ln>
        </p:spPr>
        <p:txBody>
          <a:bodyPr/>
          <a:lstStyle/>
          <a:p>
            <a:endParaRPr lang="en-US"/>
          </a:p>
        </p:txBody>
      </p:sp>
      <p:sp>
        <p:nvSpPr>
          <p:cNvPr id="3089" name="Text Box 16"/>
          <p:cNvSpPr txBox="1">
            <a:spLocks noChangeArrowheads="1"/>
          </p:cNvSpPr>
          <p:nvPr/>
        </p:nvSpPr>
        <p:spPr bwMode="auto">
          <a:xfrm>
            <a:off x="6340475" y="4903789"/>
            <a:ext cx="1143000"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proposal notice</a:t>
            </a:r>
          </a:p>
        </p:txBody>
      </p:sp>
      <p:sp>
        <p:nvSpPr>
          <p:cNvPr id="3090" name="Text Box 17"/>
          <p:cNvSpPr txBox="1">
            <a:spLocks noChangeArrowheads="1"/>
          </p:cNvSpPr>
          <p:nvPr/>
        </p:nvSpPr>
        <p:spPr bwMode="auto">
          <a:xfrm>
            <a:off x="5426075" y="5843588"/>
            <a:ext cx="1295400" cy="5397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final notice</a:t>
            </a:r>
          </a:p>
        </p:txBody>
      </p:sp>
      <p:sp>
        <p:nvSpPr>
          <p:cNvPr id="3091" name="Line 18"/>
          <p:cNvSpPr>
            <a:spLocks noChangeShapeType="1"/>
          </p:cNvSpPr>
          <p:nvPr/>
        </p:nvSpPr>
        <p:spPr bwMode="auto">
          <a:xfrm>
            <a:off x="6721475" y="6135688"/>
            <a:ext cx="457200" cy="0"/>
          </a:xfrm>
          <a:prstGeom prst="line">
            <a:avLst/>
          </a:prstGeom>
          <a:noFill/>
          <a:ln w="22225">
            <a:solidFill>
              <a:schemeClr val="tx1"/>
            </a:solidFill>
            <a:round/>
            <a:headEnd/>
            <a:tailEnd type="triangle" w="med" len="med"/>
          </a:ln>
        </p:spPr>
        <p:txBody>
          <a:bodyPr/>
          <a:lstStyle/>
          <a:p>
            <a:endParaRPr lang="en-US"/>
          </a:p>
        </p:txBody>
      </p:sp>
      <p:sp>
        <p:nvSpPr>
          <p:cNvPr id="3092" name="Line 19"/>
          <p:cNvSpPr>
            <a:spLocks noChangeShapeType="1"/>
          </p:cNvSpPr>
          <p:nvPr/>
        </p:nvSpPr>
        <p:spPr bwMode="auto">
          <a:xfrm flipV="1">
            <a:off x="5045075" y="6135688"/>
            <a:ext cx="381000" cy="0"/>
          </a:xfrm>
          <a:prstGeom prst="line">
            <a:avLst/>
          </a:prstGeom>
          <a:noFill/>
          <a:ln w="22225">
            <a:solidFill>
              <a:schemeClr val="tx1"/>
            </a:solidFill>
            <a:round/>
            <a:headEnd/>
            <a:tailEnd type="triangle" w="med" len="med"/>
          </a:ln>
        </p:spPr>
        <p:txBody>
          <a:bodyPr/>
          <a:lstStyle/>
          <a:p>
            <a:endParaRPr lang="en-US"/>
          </a:p>
        </p:txBody>
      </p:sp>
      <p:sp>
        <p:nvSpPr>
          <p:cNvPr id="3093" name="Text Box 20"/>
          <p:cNvSpPr txBox="1">
            <a:spLocks noChangeArrowheads="1"/>
          </p:cNvSpPr>
          <p:nvPr/>
        </p:nvSpPr>
        <p:spPr bwMode="auto">
          <a:xfrm>
            <a:off x="8534400" y="3227388"/>
            <a:ext cx="1422400" cy="239712"/>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comment</a:t>
            </a:r>
          </a:p>
        </p:txBody>
      </p:sp>
      <p:sp>
        <p:nvSpPr>
          <p:cNvPr id="3094" name="Text Box 21"/>
          <p:cNvSpPr txBox="1">
            <a:spLocks noChangeArrowheads="1"/>
          </p:cNvSpPr>
          <p:nvPr/>
        </p:nvSpPr>
        <p:spPr bwMode="auto">
          <a:xfrm>
            <a:off x="8534400" y="2616200"/>
            <a:ext cx="1422400" cy="534988"/>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spcBef>
                <a:spcPct val="50000"/>
              </a:spcBef>
            </a:pPr>
            <a:r>
              <a:rPr lang="en-US" sz="1200" b="1">
                <a:latin typeface="Arial Narrow" pitchFamily="34" charset="0"/>
              </a:rPr>
              <a:t>Clean Air Scientific Advisory Committee (CASAC) review</a:t>
            </a:r>
            <a:r>
              <a:rPr lang="en-US" sz="1200">
                <a:latin typeface="Arial Narrow" pitchFamily="34" charset="0"/>
              </a:rPr>
              <a:t> </a:t>
            </a:r>
            <a:endParaRPr lang="en-US" sz="1200" b="1">
              <a:latin typeface="Arial Narrow" pitchFamily="34" charset="0"/>
            </a:endParaRPr>
          </a:p>
        </p:txBody>
      </p:sp>
      <p:sp>
        <p:nvSpPr>
          <p:cNvPr id="3095" name="Text Box 22"/>
          <p:cNvSpPr txBox="1">
            <a:spLocks noChangeArrowheads="1"/>
          </p:cNvSpPr>
          <p:nvPr/>
        </p:nvSpPr>
        <p:spPr bwMode="auto">
          <a:xfrm>
            <a:off x="5273675" y="3836989"/>
            <a:ext cx="2743200" cy="534987"/>
          </a:xfrm>
          <a:prstGeom prst="rect">
            <a:avLst/>
          </a:prstGeom>
          <a:solidFill>
            <a:srgbClr val="CCECFF"/>
          </a:solidFill>
          <a:ln w="9525">
            <a:solidFill>
              <a:schemeClr val="tx1"/>
            </a:solidFill>
            <a:miter lim="800000"/>
            <a:headEnd/>
            <a:tailEnd/>
          </a:ln>
        </p:spPr>
        <p:txBody>
          <a:bodyPr lIns="18288" rIns="18288">
            <a:spAutoFit/>
          </a:bodyPr>
          <a:lstStyle/>
          <a:p>
            <a:pPr algn="ctr">
              <a:lnSpc>
                <a:spcPct val="80000"/>
              </a:lnSpc>
            </a:pPr>
            <a:r>
              <a:rPr lang="en-US" sz="1200" b="1">
                <a:latin typeface="Arial Narrow" pitchFamily="34" charset="0"/>
              </a:rPr>
              <a:t>Policy Assessment (PA):</a:t>
            </a:r>
            <a:r>
              <a:rPr lang="en-US" sz="1200">
                <a:latin typeface="Arial Narrow" pitchFamily="34" charset="0"/>
              </a:rPr>
              <a:t>  staff analysis of policy options based on integration and interpretation of information in the ISA and REA</a:t>
            </a:r>
          </a:p>
        </p:txBody>
      </p:sp>
      <p:sp>
        <p:nvSpPr>
          <p:cNvPr id="3096" name="Line 23"/>
          <p:cNvSpPr>
            <a:spLocks noChangeShapeType="1"/>
          </p:cNvSpPr>
          <p:nvPr/>
        </p:nvSpPr>
        <p:spPr bwMode="auto">
          <a:xfrm flipH="1">
            <a:off x="39020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7" name="Line 24"/>
          <p:cNvSpPr>
            <a:spLocks noChangeShapeType="1"/>
          </p:cNvSpPr>
          <p:nvPr/>
        </p:nvSpPr>
        <p:spPr bwMode="auto">
          <a:xfrm flipH="1" flipV="1">
            <a:off x="55784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8" name="AutoShape 26"/>
          <p:cNvSpPr>
            <a:spLocks noChangeAspect="1" noChangeArrowheads="1"/>
          </p:cNvSpPr>
          <p:nvPr/>
        </p:nvSpPr>
        <p:spPr bwMode="auto">
          <a:xfrm>
            <a:off x="2835275" y="4662488"/>
            <a:ext cx="1079500" cy="1079500"/>
          </a:xfrm>
          <a:prstGeom prst="diamond">
            <a:avLst/>
          </a:prstGeom>
          <a:solidFill>
            <a:srgbClr val="0066CC"/>
          </a:solidFill>
          <a:ln w="9525">
            <a:solidFill>
              <a:srgbClr val="FFC000"/>
            </a:solidFill>
            <a:miter lim="800000"/>
            <a:headEnd/>
            <a:tailEnd/>
          </a:ln>
        </p:spPr>
        <p:txBody>
          <a:bodyPr wrap="none" anchor="ctr"/>
          <a:lstStyle/>
          <a:p>
            <a:endParaRPr lang="en-US"/>
          </a:p>
        </p:txBody>
      </p:sp>
      <p:sp>
        <p:nvSpPr>
          <p:cNvPr id="3099" name="Text Box 27"/>
          <p:cNvSpPr txBox="1">
            <a:spLocks noChangeArrowheads="1"/>
          </p:cNvSpPr>
          <p:nvPr/>
        </p:nvSpPr>
        <p:spPr bwMode="auto">
          <a:xfrm>
            <a:off x="2733675" y="4829176"/>
            <a:ext cx="1244600" cy="682625"/>
          </a:xfrm>
          <a:prstGeom prst="rect">
            <a:avLst/>
          </a:prstGeom>
          <a:noFill/>
          <a:ln w="9525">
            <a:noFill/>
            <a:miter lim="800000"/>
            <a:headEnd/>
            <a:tailEnd/>
          </a:ln>
        </p:spPr>
        <p:txBody>
          <a:bodyPr>
            <a:spAutoFit/>
          </a:bodyPr>
          <a:lstStyle/>
          <a:p>
            <a:pPr algn="ctr">
              <a:lnSpc>
                <a:spcPct val="80000"/>
              </a:lnSpc>
            </a:pPr>
            <a:r>
              <a:rPr lang="en-US" sz="1200" b="1">
                <a:solidFill>
                  <a:schemeClr val="bg1"/>
                </a:solidFill>
                <a:latin typeface="Arial Narrow" pitchFamily="34" charset="0"/>
              </a:rPr>
              <a:t>EPA </a:t>
            </a:r>
          </a:p>
          <a:p>
            <a:pPr algn="ctr">
              <a:lnSpc>
                <a:spcPct val="80000"/>
              </a:lnSpc>
            </a:pPr>
            <a:r>
              <a:rPr lang="en-US" sz="1200" b="1">
                <a:solidFill>
                  <a:schemeClr val="bg1"/>
                </a:solidFill>
                <a:latin typeface="Arial Narrow" pitchFamily="34" charset="0"/>
              </a:rPr>
              <a:t>proposed decisions on standards</a:t>
            </a:r>
          </a:p>
        </p:txBody>
      </p:sp>
      <p:sp>
        <p:nvSpPr>
          <p:cNvPr id="3100" name="Text Box 31"/>
          <p:cNvSpPr txBox="1">
            <a:spLocks noChangeArrowheads="1"/>
          </p:cNvSpPr>
          <p:nvPr/>
        </p:nvSpPr>
        <p:spPr bwMode="auto">
          <a:xfrm>
            <a:off x="2378076" y="2535238"/>
            <a:ext cx="10636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a:latin typeface="Arial Narrow" pitchFamily="34" charset="0"/>
              </a:rPr>
              <a:t>Peer-reviewed scientific studies</a:t>
            </a:r>
          </a:p>
        </p:txBody>
      </p:sp>
      <p:sp>
        <p:nvSpPr>
          <p:cNvPr id="3101" name="Text Box 32"/>
          <p:cNvSpPr txBox="1">
            <a:spLocks noChangeArrowheads="1"/>
          </p:cNvSpPr>
          <p:nvPr/>
        </p:nvSpPr>
        <p:spPr bwMode="auto">
          <a:xfrm>
            <a:off x="1527175" y="966213"/>
            <a:ext cx="9144000" cy="646331"/>
          </a:xfrm>
          <a:prstGeom prst="rect">
            <a:avLst/>
          </a:prstGeom>
          <a:noFill/>
          <a:ln w="9525">
            <a:noFill/>
            <a:miter lim="800000"/>
            <a:headEnd/>
            <a:tailEnd/>
          </a:ln>
        </p:spPr>
        <p:txBody>
          <a:bodyPr wrap="square">
            <a:spAutoFit/>
          </a:bodyPr>
          <a:lstStyle/>
          <a:p>
            <a:pPr algn="ctr">
              <a:spcBef>
                <a:spcPct val="50000"/>
              </a:spcBef>
              <a:defRPr/>
            </a:pPr>
            <a:r>
              <a:rPr lang="en-US" sz="3600" b="1" dirty="0">
                <a:solidFill>
                  <a:srgbClr val="0033CC"/>
                </a:solidFill>
                <a:latin typeface="+mj-lt"/>
              </a:rPr>
              <a:t>NAAQS Review Process</a:t>
            </a:r>
          </a:p>
        </p:txBody>
      </p:sp>
      <p:sp>
        <p:nvSpPr>
          <p:cNvPr id="3102" name="Line 35"/>
          <p:cNvSpPr>
            <a:spLocks noChangeShapeType="1"/>
          </p:cNvSpPr>
          <p:nvPr/>
        </p:nvSpPr>
        <p:spPr bwMode="auto">
          <a:xfrm>
            <a:off x="3368675" y="5741988"/>
            <a:ext cx="0" cy="381000"/>
          </a:xfrm>
          <a:prstGeom prst="line">
            <a:avLst/>
          </a:prstGeom>
          <a:noFill/>
          <a:ln w="22225">
            <a:solidFill>
              <a:schemeClr val="tx1"/>
            </a:solidFill>
            <a:round/>
            <a:headEnd/>
            <a:tailEnd/>
          </a:ln>
        </p:spPr>
        <p:txBody>
          <a:bodyPr/>
          <a:lstStyle/>
          <a:p>
            <a:endParaRPr lang="en-US"/>
          </a:p>
        </p:txBody>
      </p:sp>
      <p:sp>
        <p:nvSpPr>
          <p:cNvPr id="3103" name="Line 36"/>
          <p:cNvSpPr>
            <a:spLocks noChangeShapeType="1"/>
          </p:cNvSpPr>
          <p:nvPr/>
        </p:nvSpPr>
        <p:spPr bwMode="auto">
          <a:xfrm flipH="1">
            <a:off x="8016876" y="4114800"/>
            <a:ext cx="1203325" cy="26988"/>
          </a:xfrm>
          <a:prstGeom prst="line">
            <a:avLst/>
          </a:prstGeom>
          <a:noFill/>
          <a:ln w="22225">
            <a:solidFill>
              <a:schemeClr val="tx1"/>
            </a:solidFill>
            <a:round/>
            <a:headEnd/>
            <a:tailEnd type="triangle" w="med" len="med"/>
          </a:ln>
        </p:spPr>
        <p:txBody>
          <a:bodyPr/>
          <a:lstStyle/>
          <a:p>
            <a:endParaRPr lang="en-US"/>
          </a:p>
        </p:txBody>
      </p:sp>
      <p:sp>
        <p:nvSpPr>
          <p:cNvPr id="3104" name="Line 37"/>
          <p:cNvSpPr>
            <a:spLocks noChangeShapeType="1"/>
          </p:cNvSpPr>
          <p:nvPr/>
        </p:nvSpPr>
        <p:spPr bwMode="auto">
          <a:xfrm>
            <a:off x="3368675" y="6135688"/>
            <a:ext cx="533400" cy="0"/>
          </a:xfrm>
          <a:prstGeom prst="line">
            <a:avLst/>
          </a:prstGeom>
          <a:noFill/>
          <a:ln w="22225">
            <a:solidFill>
              <a:schemeClr val="tx1"/>
            </a:solidFill>
            <a:round/>
            <a:headEnd/>
            <a:tailEnd type="triangle" w="med" len="med"/>
          </a:ln>
        </p:spPr>
        <p:txBody>
          <a:bodyPr/>
          <a:lstStyle/>
          <a:p>
            <a:endParaRPr lang="en-US"/>
          </a:p>
        </p:txBody>
      </p:sp>
      <p:sp>
        <p:nvSpPr>
          <p:cNvPr id="3105" name="Line 38"/>
          <p:cNvSpPr>
            <a:spLocks noChangeShapeType="1"/>
          </p:cNvSpPr>
          <p:nvPr/>
        </p:nvSpPr>
        <p:spPr bwMode="auto">
          <a:xfrm flipV="1">
            <a:off x="3521075" y="2001838"/>
            <a:ext cx="533400" cy="6350"/>
          </a:xfrm>
          <a:prstGeom prst="line">
            <a:avLst/>
          </a:prstGeom>
          <a:noFill/>
          <a:ln w="22225">
            <a:solidFill>
              <a:schemeClr val="tx1"/>
            </a:solidFill>
            <a:round/>
            <a:headEnd/>
            <a:tailEnd type="triangle" w="med" len="med"/>
          </a:ln>
        </p:spPr>
        <p:txBody>
          <a:bodyPr/>
          <a:lstStyle/>
          <a:p>
            <a:endParaRPr lang="en-US"/>
          </a:p>
        </p:txBody>
      </p:sp>
      <p:sp>
        <p:nvSpPr>
          <p:cNvPr id="3106" name="Line 8"/>
          <p:cNvSpPr>
            <a:spLocks noChangeShapeType="1"/>
          </p:cNvSpPr>
          <p:nvPr/>
        </p:nvSpPr>
        <p:spPr bwMode="auto">
          <a:xfrm>
            <a:off x="5883275" y="2846388"/>
            <a:ext cx="0" cy="228600"/>
          </a:xfrm>
          <a:prstGeom prst="line">
            <a:avLst/>
          </a:prstGeom>
          <a:noFill/>
          <a:ln w="22225">
            <a:solidFill>
              <a:schemeClr val="tx1"/>
            </a:solidFill>
            <a:round/>
            <a:headEnd/>
            <a:tailEnd type="triangle" w="med" len="med"/>
          </a:ln>
        </p:spPr>
        <p:txBody>
          <a:bodyPr/>
          <a:lstStyle/>
          <a:p>
            <a:endParaRPr lang="en-US"/>
          </a:p>
        </p:txBody>
      </p:sp>
      <p:sp>
        <p:nvSpPr>
          <p:cNvPr id="3107" name="Line 8"/>
          <p:cNvSpPr>
            <a:spLocks noChangeShapeType="1"/>
          </p:cNvSpPr>
          <p:nvPr/>
        </p:nvSpPr>
        <p:spPr bwMode="auto">
          <a:xfrm>
            <a:off x="6264275" y="3608388"/>
            <a:ext cx="0" cy="228600"/>
          </a:xfrm>
          <a:prstGeom prst="line">
            <a:avLst/>
          </a:prstGeom>
          <a:noFill/>
          <a:ln w="22225">
            <a:solidFill>
              <a:schemeClr val="tx1"/>
            </a:solidFill>
            <a:round/>
            <a:headEnd/>
            <a:tailEnd type="triangle" w="med" len="med"/>
          </a:ln>
        </p:spPr>
        <p:txBody>
          <a:bodyPr/>
          <a:lstStyle/>
          <a:p>
            <a:endParaRPr lang="en-US"/>
          </a:p>
        </p:txBody>
      </p:sp>
      <p:sp>
        <p:nvSpPr>
          <p:cNvPr id="3108" name="Line 8"/>
          <p:cNvSpPr>
            <a:spLocks noChangeShapeType="1"/>
          </p:cNvSpPr>
          <p:nvPr/>
        </p:nvSpPr>
        <p:spPr bwMode="auto">
          <a:xfrm>
            <a:off x="7848600" y="2846388"/>
            <a:ext cx="0" cy="990600"/>
          </a:xfrm>
          <a:prstGeom prst="line">
            <a:avLst/>
          </a:prstGeom>
          <a:noFill/>
          <a:ln w="22225">
            <a:solidFill>
              <a:schemeClr val="tx1"/>
            </a:solidFill>
            <a:round/>
            <a:headEnd/>
            <a:tailEnd type="triangle" w="med" len="med"/>
          </a:ln>
        </p:spPr>
        <p:txBody>
          <a:bodyPr/>
          <a:lstStyle/>
          <a:p>
            <a:endParaRPr lang="en-US"/>
          </a:p>
        </p:txBody>
      </p:sp>
      <p:cxnSp>
        <p:nvCxnSpPr>
          <p:cNvPr id="51" name="Straight Connector 50"/>
          <p:cNvCxnSpPr/>
          <p:nvPr/>
        </p:nvCxnSpPr>
        <p:spPr>
          <a:xfrm>
            <a:off x="4206875" y="2236788"/>
            <a:ext cx="0" cy="1905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10" name="Line 38"/>
          <p:cNvSpPr>
            <a:spLocks noChangeShapeType="1"/>
          </p:cNvSpPr>
          <p:nvPr/>
        </p:nvSpPr>
        <p:spPr bwMode="auto">
          <a:xfrm>
            <a:off x="4206875" y="2541588"/>
            <a:ext cx="304800" cy="0"/>
          </a:xfrm>
          <a:prstGeom prst="line">
            <a:avLst/>
          </a:prstGeom>
          <a:noFill/>
          <a:ln w="22225">
            <a:solidFill>
              <a:schemeClr val="tx1"/>
            </a:solidFill>
            <a:round/>
            <a:headEnd/>
            <a:tailEnd type="triangle" w="med" len="med"/>
          </a:ln>
        </p:spPr>
        <p:txBody>
          <a:bodyPr/>
          <a:lstStyle/>
          <a:p>
            <a:endParaRPr lang="en-US"/>
          </a:p>
        </p:txBody>
      </p:sp>
      <p:sp>
        <p:nvSpPr>
          <p:cNvPr id="3111" name="Line 38"/>
          <p:cNvSpPr>
            <a:spLocks noChangeShapeType="1"/>
          </p:cNvSpPr>
          <p:nvPr/>
        </p:nvSpPr>
        <p:spPr bwMode="auto">
          <a:xfrm>
            <a:off x="4206875" y="3303588"/>
            <a:ext cx="685800" cy="0"/>
          </a:xfrm>
          <a:prstGeom prst="line">
            <a:avLst/>
          </a:prstGeom>
          <a:noFill/>
          <a:ln w="22225">
            <a:solidFill>
              <a:schemeClr val="tx1"/>
            </a:solidFill>
            <a:round/>
            <a:headEnd/>
            <a:tailEnd type="triangle" w="med" len="med"/>
          </a:ln>
        </p:spPr>
        <p:txBody>
          <a:bodyPr/>
          <a:lstStyle/>
          <a:p>
            <a:endParaRPr lang="en-US"/>
          </a:p>
        </p:txBody>
      </p:sp>
      <p:sp>
        <p:nvSpPr>
          <p:cNvPr id="3112" name="Line 38"/>
          <p:cNvSpPr>
            <a:spLocks noChangeShapeType="1"/>
          </p:cNvSpPr>
          <p:nvPr/>
        </p:nvSpPr>
        <p:spPr bwMode="auto">
          <a:xfrm>
            <a:off x="4206875" y="4141788"/>
            <a:ext cx="1066800" cy="0"/>
          </a:xfrm>
          <a:prstGeom prst="line">
            <a:avLst/>
          </a:prstGeom>
          <a:noFill/>
          <a:ln w="22225">
            <a:solidFill>
              <a:schemeClr val="tx1"/>
            </a:solidFill>
            <a:round/>
            <a:headEnd/>
            <a:tailEnd type="triangle" w="med" len="med"/>
          </a:ln>
        </p:spPr>
        <p:txBody>
          <a:bodyPr/>
          <a:lstStyle/>
          <a:p>
            <a:endParaRPr lang="en-US"/>
          </a:p>
        </p:txBody>
      </p:sp>
      <p:sp>
        <p:nvSpPr>
          <p:cNvPr id="3113" name="Line 38"/>
          <p:cNvSpPr>
            <a:spLocks noChangeShapeType="1"/>
          </p:cNvSpPr>
          <p:nvPr/>
        </p:nvSpPr>
        <p:spPr bwMode="auto">
          <a:xfrm>
            <a:off x="3444875" y="2770188"/>
            <a:ext cx="1066800" cy="0"/>
          </a:xfrm>
          <a:prstGeom prst="line">
            <a:avLst/>
          </a:prstGeom>
          <a:noFill/>
          <a:ln w="22225">
            <a:solidFill>
              <a:schemeClr val="tx1"/>
            </a:solidFill>
            <a:round/>
            <a:headEnd/>
            <a:tailEnd type="triangle" w="med" len="med"/>
          </a:ln>
        </p:spPr>
        <p:txBody>
          <a:bodyPr/>
          <a:lstStyle/>
          <a:p>
            <a:endParaRPr lang="en-US"/>
          </a:p>
        </p:txBody>
      </p:sp>
      <p:sp>
        <p:nvSpPr>
          <p:cNvPr id="3114" name="Line 24"/>
          <p:cNvSpPr>
            <a:spLocks noChangeShapeType="1"/>
          </p:cNvSpPr>
          <p:nvPr/>
        </p:nvSpPr>
        <p:spPr bwMode="auto">
          <a:xfrm flipH="1">
            <a:off x="6873876" y="2057400"/>
            <a:ext cx="2270125" cy="26988"/>
          </a:xfrm>
          <a:prstGeom prst="line">
            <a:avLst/>
          </a:prstGeom>
          <a:noFill/>
          <a:ln w="22225">
            <a:solidFill>
              <a:schemeClr val="tx1"/>
            </a:solidFill>
            <a:round/>
            <a:headEnd/>
            <a:tailEnd type="triangle" w="med" len="med"/>
          </a:ln>
        </p:spPr>
        <p:txBody>
          <a:bodyPr/>
          <a:lstStyle/>
          <a:p>
            <a:endParaRPr lang="en-US"/>
          </a:p>
        </p:txBody>
      </p:sp>
      <p:sp>
        <p:nvSpPr>
          <p:cNvPr id="3115" name="Line 24"/>
          <p:cNvSpPr>
            <a:spLocks noChangeShapeType="1"/>
          </p:cNvSpPr>
          <p:nvPr/>
        </p:nvSpPr>
        <p:spPr bwMode="auto">
          <a:xfrm flipH="1" flipV="1">
            <a:off x="7924800" y="2667000"/>
            <a:ext cx="457200" cy="0"/>
          </a:xfrm>
          <a:prstGeom prst="line">
            <a:avLst/>
          </a:prstGeom>
          <a:noFill/>
          <a:ln w="22225">
            <a:solidFill>
              <a:schemeClr val="tx1"/>
            </a:solidFill>
            <a:round/>
            <a:headEnd/>
            <a:tailEnd type="triangle" w="med" len="med"/>
          </a:ln>
        </p:spPr>
        <p:txBody>
          <a:bodyPr/>
          <a:lstStyle/>
          <a:p>
            <a:endParaRPr lang="en-US"/>
          </a:p>
        </p:txBody>
      </p:sp>
      <p:sp>
        <p:nvSpPr>
          <p:cNvPr id="3116" name="Line 24"/>
          <p:cNvSpPr>
            <a:spLocks noChangeShapeType="1"/>
          </p:cNvSpPr>
          <p:nvPr/>
        </p:nvSpPr>
        <p:spPr bwMode="auto">
          <a:xfrm flipH="1" flipV="1">
            <a:off x="7696200" y="3352800"/>
            <a:ext cx="685800" cy="0"/>
          </a:xfrm>
          <a:prstGeom prst="line">
            <a:avLst/>
          </a:prstGeom>
          <a:noFill/>
          <a:ln w="22225">
            <a:solidFill>
              <a:schemeClr val="tx1"/>
            </a:solidFill>
            <a:round/>
            <a:headEnd/>
            <a:tailEnd type="triangle" w="med" len="med"/>
          </a:ln>
        </p:spPr>
        <p:txBody>
          <a:bodyPr/>
          <a:lstStyle/>
          <a:p>
            <a:endParaRPr lang="en-US"/>
          </a:p>
        </p:txBody>
      </p:sp>
      <p:sp>
        <p:nvSpPr>
          <p:cNvPr id="3117" name="Line 8"/>
          <p:cNvSpPr>
            <a:spLocks noChangeShapeType="1"/>
          </p:cNvSpPr>
          <p:nvPr/>
        </p:nvSpPr>
        <p:spPr bwMode="auto">
          <a:xfrm>
            <a:off x="9144000" y="2084388"/>
            <a:ext cx="0" cy="381000"/>
          </a:xfrm>
          <a:prstGeom prst="line">
            <a:avLst/>
          </a:prstGeom>
          <a:noFill/>
          <a:ln w="22225">
            <a:solidFill>
              <a:schemeClr val="tx1"/>
            </a:solidFill>
            <a:round/>
            <a:headEnd/>
            <a:tailEnd/>
          </a:ln>
        </p:spPr>
        <p:txBody>
          <a:bodyPr/>
          <a:lstStyle/>
          <a:p>
            <a:endParaRPr lang="en-US"/>
          </a:p>
        </p:txBody>
      </p:sp>
      <p:sp>
        <p:nvSpPr>
          <p:cNvPr id="2" name="Oval 1"/>
          <p:cNvSpPr/>
          <p:nvPr/>
        </p:nvSpPr>
        <p:spPr>
          <a:xfrm>
            <a:off x="4243388" y="4662488"/>
            <a:ext cx="3886200" cy="10144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2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33CC"/>
                </a:solidFill>
              </a:rPr>
              <a:t>Ozone Proposal Coming Up …</a:t>
            </a:r>
            <a:endParaRPr lang="en-US" sz="3600" b="1" dirty="0">
              <a:solidFill>
                <a:srgbClr val="0033CC"/>
              </a:solidFill>
            </a:endParaRPr>
          </a:p>
        </p:txBody>
      </p:sp>
      <p:sp>
        <p:nvSpPr>
          <p:cNvPr id="3" name="Content Placeholder 2"/>
          <p:cNvSpPr>
            <a:spLocks noGrp="1"/>
          </p:cNvSpPr>
          <p:nvPr>
            <p:ph idx="1"/>
          </p:nvPr>
        </p:nvSpPr>
        <p:spPr/>
        <p:txBody>
          <a:bodyPr/>
          <a:lstStyle/>
          <a:p>
            <a:pPr lvl="0"/>
            <a:r>
              <a:rPr lang="en-US" sz="2000" dirty="0" smtClean="0"/>
              <a:t>The Administrator’s task </a:t>
            </a:r>
            <a:r>
              <a:rPr lang="en-US" sz="2000" dirty="0"/>
              <a:t>is to decide whether the current ozone standards are adequate to protect public health and public welfare. </a:t>
            </a:r>
            <a:endParaRPr lang="en-US" sz="2000" dirty="0" smtClean="0"/>
          </a:p>
          <a:p>
            <a:r>
              <a:rPr lang="en-US" sz="2000" dirty="0" smtClean="0"/>
              <a:t>We </a:t>
            </a:r>
            <a:r>
              <a:rPr lang="en-US" sz="2000" dirty="0"/>
              <a:t>have developed our proposal after a robust review of the science (1000+ new studies) and after considering CASAC’s recommendations and those of our staff scientists, bearing in mind the need to translate scientific uncertainty into regulatory standards. </a:t>
            </a:r>
            <a:endParaRPr lang="en-US" sz="2000" dirty="0" smtClean="0"/>
          </a:p>
          <a:p>
            <a:r>
              <a:rPr lang="en-US" sz="2000" dirty="0"/>
              <a:t>We are on track to meet a court-ordered deadline for Notice of Proposed Rulemaking of December 1, 2014.</a:t>
            </a:r>
          </a:p>
          <a:p>
            <a:r>
              <a:rPr lang="en-US" sz="2000" dirty="0"/>
              <a:t>Interagency review is underway.</a:t>
            </a:r>
          </a:p>
          <a:p>
            <a:r>
              <a:rPr lang="en-US" sz="2000" dirty="0"/>
              <a:t>A public comment period and public hearings will follow the proposal.</a:t>
            </a:r>
          </a:p>
          <a:p>
            <a:r>
              <a:rPr lang="en-US" sz="2000" dirty="0"/>
              <a:t>Court-ordered deadline for final rule is October 1, 2015.</a:t>
            </a:r>
          </a:p>
          <a:p>
            <a:endParaRPr lang="en-US" sz="2000" dirty="0"/>
          </a:p>
          <a:p>
            <a:pPr lvl="0"/>
            <a:endParaRPr lang="en-US" sz="2000" dirty="0"/>
          </a:p>
          <a:p>
            <a:endParaRPr lang="en-US" sz="2000" dirty="0"/>
          </a:p>
        </p:txBody>
      </p:sp>
    </p:spTree>
    <p:extLst>
      <p:ext uri="{BB962C8B-B14F-4D97-AF65-F5344CB8AC3E}">
        <p14:creationId xmlns:p14="http://schemas.microsoft.com/office/powerpoint/2010/main" val="120456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33CC"/>
                </a:solidFill>
              </a:rPr>
              <a:t>If NAAQS is Revised: Implementation</a:t>
            </a:r>
            <a:endParaRPr lang="en-US" sz="3600" b="1" dirty="0">
              <a:solidFill>
                <a:srgbClr val="0033CC"/>
              </a:solidFill>
            </a:endParaRPr>
          </a:p>
        </p:txBody>
      </p:sp>
      <p:sp>
        <p:nvSpPr>
          <p:cNvPr id="3" name="Content Placeholder 2"/>
          <p:cNvSpPr>
            <a:spLocks noGrp="1"/>
          </p:cNvSpPr>
          <p:nvPr>
            <p:ph idx="1"/>
          </p:nvPr>
        </p:nvSpPr>
        <p:spPr/>
        <p:txBody>
          <a:bodyPr/>
          <a:lstStyle/>
          <a:p>
            <a:r>
              <a:rPr lang="en-US" sz="2400" dirty="0" smtClean="0"/>
              <a:t>Key implementation milestones if NAAQS is revised </a:t>
            </a:r>
          </a:p>
          <a:p>
            <a:pPr lvl="1"/>
            <a:r>
              <a:rPr lang="en-US" sz="2000" dirty="0" smtClean="0"/>
              <a:t>Area designations promulgated by October 2017</a:t>
            </a:r>
          </a:p>
          <a:p>
            <a:pPr lvl="1"/>
            <a:r>
              <a:rPr lang="en-US" sz="2000" dirty="0"/>
              <a:t>State infrastructure plans (</a:t>
            </a:r>
            <a:r>
              <a:rPr lang="en-US" sz="2000" dirty="0" err="1"/>
              <a:t>i</a:t>
            </a:r>
            <a:r>
              <a:rPr lang="en-US" sz="2000" dirty="0"/>
              <a:t>-SIPs) due October 2018</a:t>
            </a:r>
          </a:p>
          <a:p>
            <a:pPr lvl="1"/>
            <a:r>
              <a:rPr lang="en-US" sz="2000" dirty="0" smtClean="0"/>
              <a:t>Attainment plans and demonstrations due 2020/2021 (only Moderate and above areas)</a:t>
            </a:r>
          </a:p>
          <a:p>
            <a:pPr lvl="1">
              <a:spcBef>
                <a:spcPts val="0"/>
              </a:spcBef>
            </a:pPr>
            <a:r>
              <a:rPr lang="en-US" sz="2000" dirty="0" smtClean="0"/>
              <a:t>Attainment dates 2020-2037 (primary standard only)</a:t>
            </a:r>
          </a:p>
          <a:p>
            <a:pPr lvl="1"/>
            <a:endParaRPr lang="en-US" sz="2000" dirty="0"/>
          </a:p>
          <a:p>
            <a:pPr>
              <a:spcBef>
                <a:spcPts val="0"/>
              </a:spcBef>
            </a:pPr>
            <a:r>
              <a:rPr lang="en-US" sz="2400" dirty="0" smtClean="0"/>
              <a:t>Implementation-related proposals for next ozone NAAQS</a:t>
            </a:r>
          </a:p>
          <a:p>
            <a:pPr lvl="1"/>
            <a:r>
              <a:rPr lang="en-US" sz="2000" dirty="0" smtClean="0"/>
              <a:t>Intend to include proposals on limited grandfathering of PSD permit applications and process deadlines for ozone-related exceptional events demonstrations with NAAQS review proposal.</a:t>
            </a:r>
          </a:p>
          <a:p>
            <a:pPr lvl="1"/>
            <a:r>
              <a:rPr lang="en-US" sz="2000" dirty="0" smtClean="0"/>
              <a:t>Also, intend to seek early input on implementation-related issues and challenges.</a:t>
            </a:r>
          </a:p>
          <a:p>
            <a:endParaRPr lang="en-US" sz="2400" dirty="0"/>
          </a:p>
        </p:txBody>
      </p:sp>
    </p:spTree>
    <p:extLst>
      <p:ext uri="{BB962C8B-B14F-4D97-AF65-F5344CB8AC3E}">
        <p14:creationId xmlns:p14="http://schemas.microsoft.com/office/powerpoint/2010/main" val="85275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rgbClr val="0033CC"/>
                </a:solidFill>
              </a:rPr>
              <a:t>Proposed SIP Requirements Rule for the 2008 Ozone NAAQS</a:t>
            </a:r>
            <a:endParaRPr lang="en-US" sz="3600" b="1" dirty="0">
              <a:solidFill>
                <a:srgbClr val="0033CC"/>
              </a:solidFill>
            </a:endParaRPr>
          </a:p>
        </p:txBody>
      </p:sp>
      <p:sp>
        <p:nvSpPr>
          <p:cNvPr id="3" name="Subtitle 2"/>
          <p:cNvSpPr>
            <a:spLocks noGrp="1"/>
          </p:cNvSpPr>
          <p:nvPr>
            <p:ph type="subTitle" idx="1"/>
          </p:nvPr>
        </p:nvSpPr>
        <p:spPr/>
        <p:txBody>
          <a:bodyPr/>
          <a:lstStyle/>
          <a:p>
            <a:r>
              <a:rPr lang="en-US" dirty="0" smtClean="0"/>
              <a:t>Scott Mathias</a:t>
            </a:r>
          </a:p>
          <a:p>
            <a:r>
              <a:rPr lang="en-US" dirty="0" smtClean="0"/>
              <a:t>Associate Division Director</a:t>
            </a:r>
          </a:p>
          <a:p>
            <a:r>
              <a:rPr lang="en-US" dirty="0" smtClean="0"/>
              <a:t>Air Quality Policy Division</a:t>
            </a:r>
            <a:endParaRPr lang="en-US" dirty="0"/>
          </a:p>
        </p:txBody>
      </p:sp>
    </p:spTree>
    <p:extLst>
      <p:ext uri="{BB962C8B-B14F-4D97-AF65-F5344CB8AC3E}">
        <p14:creationId xmlns:p14="http://schemas.microsoft.com/office/powerpoint/2010/main" val="162454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981200" y="914400"/>
            <a:ext cx="8229600" cy="838200"/>
          </a:xfrm>
        </p:spPr>
        <p:txBody>
          <a:bodyPr>
            <a:noAutofit/>
          </a:bodyPr>
          <a:lstStyle/>
          <a:p>
            <a:r>
              <a:rPr lang="en-US" sz="3600" b="1" dirty="0">
                <a:solidFill>
                  <a:srgbClr val="0033CC"/>
                </a:solidFill>
              </a:rPr>
              <a:t>Timeline</a:t>
            </a:r>
          </a:p>
        </p:txBody>
      </p:sp>
      <p:sp>
        <p:nvSpPr>
          <p:cNvPr id="345091" name="Rectangle 3"/>
          <p:cNvSpPr>
            <a:spLocks noGrp="1" noChangeArrowheads="1"/>
          </p:cNvSpPr>
          <p:nvPr>
            <p:ph idx="1"/>
          </p:nvPr>
        </p:nvSpPr>
        <p:spPr>
          <a:xfrm>
            <a:off x="952500" y="1828800"/>
            <a:ext cx="10223500" cy="4698999"/>
          </a:xfrm>
        </p:spPr>
        <p:txBody>
          <a:bodyPr>
            <a:noAutofit/>
          </a:bodyPr>
          <a:lstStyle/>
          <a:p>
            <a:pPr>
              <a:spcBef>
                <a:spcPts val="600"/>
              </a:spcBef>
            </a:pPr>
            <a:r>
              <a:rPr lang="en-US" sz="2400" dirty="0"/>
              <a:t>Proposal signed by Administrator May 29, </a:t>
            </a:r>
            <a:r>
              <a:rPr lang="en-US" sz="2400" dirty="0" smtClean="0"/>
              <a:t>2013</a:t>
            </a:r>
            <a:endParaRPr lang="en-US" dirty="0"/>
          </a:p>
          <a:p>
            <a:pPr>
              <a:spcBef>
                <a:spcPts val="600"/>
              </a:spcBef>
            </a:pPr>
            <a:r>
              <a:rPr lang="en-US" sz="2400" dirty="0"/>
              <a:t>Published in the Federal Register June 6, 2013 (78 FR 34178)</a:t>
            </a:r>
          </a:p>
          <a:p>
            <a:pPr lvl="1">
              <a:spcBef>
                <a:spcPts val="600"/>
              </a:spcBef>
            </a:pPr>
            <a:r>
              <a:rPr lang="en-US" sz="2000" dirty="0"/>
              <a:t>Official title: “Implementation of the 2008 National Ambient Air Quality Standards for Ozone: State Implementation Plan Requirements”</a:t>
            </a:r>
          </a:p>
          <a:p>
            <a:pPr>
              <a:spcBef>
                <a:spcPts val="600"/>
              </a:spcBef>
            </a:pPr>
            <a:r>
              <a:rPr lang="en-US" sz="2400" dirty="0" smtClean="0"/>
              <a:t>Public </a:t>
            </a:r>
            <a:r>
              <a:rPr lang="en-US" sz="2400" dirty="0"/>
              <a:t>comment period began June 6, 2013</a:t>
            </a:r>
          </a:p>
          <a:p>
            <a:pPr lvl="1">
              <a:spcBef>
                <a:spcPts val="600"/>
              </a:spcBef>
            </a:pPr>
            <a:r>
              <a:rPr lang="en-US" sz="2000" dirty="0"/>
              <a:t>Comment period ended September 4, 2013</a:t>
            </a:r>
          </a:p>
          <a:p>
            <a:pPr lvl="1">
              <a:spcBef>
                <a:spcPts val="600"/>
              </a:spcBef>
            </a:pPr>
            <a:r>
              <a:rPr lang="en-US" sz="2000" dirty="0"/>
              <a:t>54 comment letters received</a:t>
            </a:r>
          </a:p>
          <a:p>
            <a:pPr lvl="1">
              <a:spcBef>
                <a:spcPts val="600"/>
              </a:spcBef>
            </a:pPr>
            <a:r>
              <a:rPr lang="en-US" sz="2000" dirty="0"/>
              <a:t>Docket number: EPA–HQ–OAR–2010–0885</a:t>
            </a:r>
          </a:p>
          <a:p>
            <a:pPr>
              <a:spcBef>
                <a:spcPts val="600"/>
              </a:spcBef>
            </a:pPr>
            <a:r>
              <a:rPr lang="en-US" sz="2400" dirty="0" smtClean="0"/>
              <a:t>Final </a:t>
            </a:r>
            <a:r>
              <a:rPr lang="en-US" sz="2400" dirty="0"/>
              <a:t>rule package was entered into regulatory review at OMB on October 11, 2014.</a:t>
            </a:r>
          </a:p>
          <a:p>
            <a:pPr>
              <a:spcBef>
                <a:spcPts val="600"/>
              </a:spcBef>
              <a:buNone/>
            </a:pPr>
            <a:endParaRPr lang="en-US" sz="2400" dirty="0"/>
          </a:p>
        </p:txBody>
      </p:sp>
      <p:sp>
        <p:nvSpPr>
          <p:cNvPr id="5" name="Slide Number Placeholder 5"/>
          <p:cNvSpPr>
            <a:spLocks noGrp="1"/>
          </p:cNvSpPr>
          <p:nvPr>
            <p:ph type="sldNum" sz="quarter" idx="12"/>
          </p:nvPr>
        </p:nvSpPr>
        <p:spPr/>
        <p:txBody>
          <a:bodyPr/>
          <a:lstStyle/>
          <a:p>
            <a:fld id="{D13650E6-F0AF-4184-89DC-7ED33E1B9CEE}" type="slidenum">
              <a:rPr lang="en-US"/>
              <a:pPr/>
              <a:t>18</a:t>
            </a:fld>
            <a:endParaRPr lang="en-US" dirty="0"/>
          </a:p>
        </p:txBody>
      </p:sp>
    </p:spTree>
    <p:extLst>
      <p:ext uri="{BB962C8B-B14F-4D97-AF65-F5344CB8AC3E}">
        <p14:creationId xmlns:p14="http://schemas.microsoft.com/office/powerpoint/2010/main" val="105171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838200"/>
          </a:xfrm>
        </p:spPr>
        <p:txBody>
          <a:bodyPr/>
          <a:lstStyle/>
          <a:p>
            <a:r>
              <a:rPr lang="en-US" sz="3600" b="1" dirty="0">
                <a:solidFill>
                  <a:srgbClr val="0000FF"/>
                </a:solidFill>
              </a:rPr>
              <a:t>Purposes of the Rulemaking</a:t>
            </a:r>
          </a:p>
        </p:txBody>
      </p:sp>
      <p:sp>
        <p:nvSpPr>
          <p:cNvPr id="3" name="Content Placeholder 2"/>
          <p:cNvSpPr>
            <a:spLocks noGrp="1"/>
          </p:cNvSpPr>
          <p:nvPr>
            <p:ph idx="1"/>
          </p:nvPr>
        </p:nvSpPr>
        <p:spPr>
          <a:xfrm>
            <a:off x="1905000" y="1651000"/>
            <a:ext cx="8229600" cy="4876800"/>
          </a:xfrm>
        </p:spPr>
        <p:txBody>
          <a:bodyPr>
            <a:noAutofit/>
          </a:bodyPr>
          <a:lstStyle/>
          <a:p>
            <a:pPr>
              <a:spcBef>
                <a:spcPts val="0"/>
              </a:spcBef>
              <a:spcAft>
                <a:spcPts val="600"/>
              </a:spcAft>
            </a:pPr>
            <a:r>
              <a:rPr lang="en-US" sz="2400" dirty="0" smtClean="0"/>
              <a:t>Provide states with clear rules and guidance for planning to meet the 2008 ozone NAAQS in designated nonattainment areas.</a:t>
            </a:r>
          </a:p>
          <a:p>
            <a:pPr>
              <a:spcBef>
                <a:spcPts val="0"/>
              </a:spcBef>
              <a:spcAft>
                <a:spcPts val="600"/>
              </a:spcAft>
            </a:pPr>
            <a:r>
              <a:rPr lang="en-US" sz="2400" dirty="0" smtClean="0"/>
              <a:t>Translate ozone implementation requirements contained in the 1990 Clean Air Act Amendments (written specific for the 1-hour standard) into meaningful requirements for the 2008 8-hour ozone NAAQS.</a:t>
            </a:r>
          </a:p>
          <a:p>
            <a:r>
              <a:rPr lang="en-US" sz="2400" dirty="0" smtClean="0"/>
              <a:t>Revoke the 1997 8-hour ozone NAAQS in order to provide additional flexibility to areas still working to complete the control requirements of that NAAQS.</a:t>
            </a:r>
          </a:p>
          <a:p>
            <a:endParaRPr lang="en-US" sz="2400" dirty="0" smtClean="0"/>
          </a:p>
        </p:txBody>
      </p:sp>
      <p:sp>
        <p:nvSpPr>
          <p:cNvPr id="5" name="Slide Number Placeholder 4"/>
          <p:cNvSpPr>
            <a:spLocks noGrp="1"/>
          </p:cNvSpPr>
          <p:nvPr>
            <p:ph type="sldNum" sz="quarter" idx="12"/>
          </p:nvPr>
        </p:nvSpPr>
        <p:spPr/>
        <p:txBody>
          <a:bodyPr/>
          <a:lstStyle/>
          <a:p>
            <a:fld id="{52E6A675-7C34-48D7-970B-1465D2AF6A65}" type="slidenum">
              <a:rPr lang="en-US" smtClean="0"/>
              <a:pPr/>
              <a:t>19</a:t>
            </a:fld>
            <a:endParaRPr lang="en-US" dirty="0"/>
          </a:p>
        </p:txBody>
      </p:sp>
    </p:spTree>
    <p:extLst>
      <p:ext uri="{BB962C8B-B14F-4D97-AF65-F5344CB8AC3E}">
        <p14:creationId xmlns:p14="http://schemas.microsoft.com/office/powerpoint/2010/main" val="124000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901700"/>
            <a:ext cx="9144000" cy="609600"/>
          </a:xfrm>
        </p:spPr>
        <p:txBody>
          <a:bodyPr/>
          <a:lstStyle/>
          <a:p>
            <a:r>
              <a:rPr lang="en-US" sz="3600" b="1" dirty="0" smtClean="0">
                <a:solidFill>
                  <a:srgbClr val="0033CC"/>
                </a:solidFill>
              </a:rPr>
              <a:t>Overview</a:t>
            </a:r>
            <a:endParaRPr lang="en-US" sz="3600" b="1" dirty="0">
              <a:solidFill>
                <a:srgbClr val="0033CC"/>
              </a:solidFill>
            </a:endParaRPr>
          </a:p>
        </p:txBody>
      </p:sp>
      <p:sp>
        <p:nvSpPr>
          <p:cNvPr id="3" name="Content Placeholder 2"/>
          <p:cNvSpPr>
            <a:spLocks noGrp="1"/>
          </p:cNvSpPr>
          <p:nvPr>
            <p:ph idx="1"/>
          </p:nvPr>
        </p:nvSpPr>
        <p:spPr>
          <a:xfrm>
            <a:off x="508000" y="1616868"/>
            <a:ext cx="10972800" cy="4525963"/>
          </a:xfrm>
        </p:spPr>
        <p:txBody>
          <a:bodyPr/>
          <a:lstStyle/>
          <a:p>
            <a:pPr lvl="1">
              <a:lnSpc>
                <a:spcPct val="80000"/>
              </a:lnSpc>
              <a:spcBef>
                <a:spcPts val="0"/>
              </a:spcBef>
              <a:spcAft>
                <a:spcPts val="1200"/>
              </a:spcAft>
              <a:buFont typeface="Arial" panose="020B0604020202020204" pitchFamily="34" charset="0"/>
              <a:buChar char="•"/>
            </a:pPr>
            <a:r>
              <a:rPr lang="en-US" dirty="0"/>
              <a:t>Provide a general overview of </a:t>
            </a:r>
            <a:r>
              <a:rPr lang="en-US" dirty="0" smtClean="0"/>
              <a:t>the National Ambient Air Quality Standard (NAAQS) </a:t>
            </a:r>
            <a:r>
              <a:rPr lang="en-US" dirty="0"/>
              <a:t>review </a:t>
            </a:r>
            <a:r>
              <a:rPr lang="en-US" dirty="0" smtClean="0"/>
              <a:t>process; </a:t>
            </a:r>
            <a:endParaRPr lang="en-US" dirty="0"/>
          </a:p>
          <a:p>
            <a:pPr lvl="1">
              <a:lnSpc>
                <a:spcPct val="80000"/>
              </a:lnSpc>
              <a:spcBef>
                <a:spcPts val="0"/>
              </a:spcBef>
              <a:spcAft>
                <a:spcPts val="1200"/>
              </a:spcAft>
              <a:buFont typeface="Arial" panose="020B0604020202020204" pitchFamily="34" charset="0"/>
              <a:buChar char="•"/>
            </a:pPr>
            <a:r>
              <a:rPr lang="en-US" dirty="0" smtClean="0"/>
              <a:t>Describe the review of the </a:t>
            </a:r>
            <a:r>
              <a:rPr lang="en-US" dirty="0"/>
              <a:t>current standard and </a:t>
            </a:r>
            <a:r>
              <a:rPr lang="en-US" dirty="0" smtClean="0"/>
              <a:t>where we are in the process; </a:t>
            </a:r>
          </a:p>
          <a:p>
            <a:pPr lvl="1">
              <a:lnSpc>
                <a:spcPct val="80000"/>
              </a:lnSpc>
              <a:spcBef>
                <a:spcPts val="0"/>
              </a:spcBef>
              <a:spcAft>
                <a:spcPts val="1200"/>
              </a:spcAft>
              <a:buFont typeface="Arial" panose="020B0604020202020204" pitchFamily="34" charset="0"/>
              <a:buChar char="•"/>
            </a:pPr>
            <a:r>
              <a:rPr lang="en-US" dirty="0"/>
              <a:t>Update you on the status of the proposed implementation rule for the current (2008) ozone standards; and </a:t>
            </a:r>
          </a:p>
          <a:p>
            <a:pPr lvl="1">
              <a:lnSpc>
                <a:spcPct val="80000"/>
              </a:lnSpc>
              <a:spcBef>
                <a:spcPts val="0"/>
              </a:spcBef>
              <a:spcAft>
                <a:spcPts val="1200"/>
              </a:spcAft>
              <a:buFont typeface="Arial" panose="020B0604020202020204" pitchFamily="34" charset="0"/>
              <a:buChar char="•"/>
            </a:pPr>
            <a:r>
              <a:rPr lang="en-US" dirty="0"/>
              <a:t>Discuss </a:t>
            </a:r>
            <a:r>
              <a:rPr lang="en-US" dirty="0" smtClean="0"/>
              <a:t>current air quality </a:t>
            </a:r>
            <a:r>
              <a:rPr lang="en-US" dirty="0"/>
              <a:t>and </a:t>
            </a:r>
            <a:r>
              <a:rPr lang="en-US" dirty="0" smtClean="0"/>
              <a:t>monitoring information. </a:t>
            </a:r>
            <a:endParaRPr lang="en-US" dirty="0"/>
          </a:p>
          <a:p>
            <a:pPr marL="0" indent="0">
              <a:lnSpc>
                <a:spcPct val="80000"/>
              </a:lnSpc>
              <a:spcBef>
                <a:spcPts val="0"/>
              </a:spcBef>
              <a:spcAft>
                <a:spcPts val="1200"/>
              </a:spcAft>
              <a:buNone/>
            </a:pPr>
            <a:endParaRPr lang="en-US" sz="2400" dirty="0"/>
          </a:p>
        </p:txBody>
      </p:sp>
      <p:sp>
        <p:nvSpPr>
          <p:cNvPr id="4" name="Slide Number Placeholder 3"/>
          <p:cNvSpPr>
            <a:spLocks noGrp="1"/>
          </p:cNvSpPr>
          <p:nvPr>
            <p:ph type="sldNum" sz="quarter" idx="12"/>
          </p:nvPr>
        </p:nvSpPr>
        <p:spPr/>
        <p:txBody>
          <a:bodyPr/>
          <a:lstStyle/>
          <a:p>
            <a:pPr>
              <a:defRPr/>
            </a:pPr>
            <a:fld id="{58399772-4211-44E7-8295-D27CE96AD66C}" type="slidenum">
              <a:rPr lang="en-US" smtClean="0"/>
              <a:pPr>
                <a:defRPr/>
              </a:pPr>
              <a:t>2</a:t>
            </a:fld>
            <a:endParaRPr lang="en-US" dirty="0"/>
          </a:p>
        </p:txBody>
      </p:sp>
    </p:spTree>
    <p:extLst>
      <p:ext uri="{BB962C8B-B14F-4D97-AF65-F5344CB8AC3E}">
        <p14:creationId xmlns:p14="http://schemas.microsoft.com/office/powerpoint/2010/main" val="294000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838200"/>
          </a:xfrm>
        </p:spPr>
        <p:txBody>
          <a:bodyPr/>
          <a:lstStyle/>
          <a:p>
            <a:r>
              <a:rPr lang="en-US" sz="3600" b="1" dirty="0">
                <a:solidFill>
                  <a:srgbClr val="0000FF"/>
                </a:solidFill>
              </a:rPr>
              <a:t>Related Rulemakings</a:t>
            </a:r>
          </a:p>
        </p:txBody>
      </p:sp>
      <p:sp>
        <p:nvSpPr>
          <p:cNvPr id="3" name="Content Placeholder 2"/>
          <p:cNvSpPr>
            <a:spLocks noGrp="1"/>
          </p:cNvSpPr>
          <p:nvPr>
            <p:ph idx="1"/>
          </p:nvPr>
        </p:nvSpPr>
        <p:spPr>
          <a:xfrm>
            <a:off x="1905000" y="1524000"/>
            <a:ext cx="8305800" cy="5200650"/>
          </a:xfrm>
        </p:spPr>
        <p:txBody>
          <a:bodyPr>
            <a:normAutofit fontScale="85000" lnSpcReduction="10000"/>
          </a:bodyPr>
          <a:lstStyle/>
          <a:p>
            <a:r>
              <a:rPr lang="en-US" dirty="0" smtClean="0"/>
              <a:t>Nonattainment area classification scheme and initial area designations were completed in separate rulemakings.</a:t>
            </a:r>
          </a:p>
          <a:p>
            <a:r>
              <a:rPr lang="en-US" dirty="0" smtClean="0"/>
              <a:t>Classifications and Attainment Deadlines</a:t>
            </a:r>
          </a:p>
          <a:p>
            <a:pPr lvl="1"/>
            <a:r>
              <a:rPr lang="en-US" dirty="0" smtClean="0"/>
              <a:t>Signed by Administrator April 30, 2012.</a:t>
            </a:r>
          </a:p>
          <a:p>
            <a:pPr lvl="1"/>
            <a:r>
              <a:rPr lang="en-US" dirty="0" smtClean="0"/>
              <a:t>Published in Federal Register May 21, 2012 (77 FR 30160).</a:t>
            </a:r>
          </a:p>
          <a:p>
            <a:pPr lvl="1"/>
            <a:r>
              <a:rPr lang="en-US" dirty="0" smtClean="0"/>
              <a:t>Established end-of-calendar-year attainment dates.</a:t>
            </a:r>
          </a:p>
          <a:p>
            <a:pPr lvl="1"/>
            <a:r>
              <a:rPr lang="en-US" dirty="0" smtClean="0"/>
              <a:t>Rulemaking also revoked the 1997 NAAQS for purposes of transportation conformity to alleviate dual planning requirements.</a:t>
            </a:r>
          </a:p>
          <a:p>
            <a:r>
              <a:rPr lang="en-US" dirty="0" smtClean="0"/>
              <a:t>Initial Area Designations</a:t>
            </a:r>
          </a:p>
          <a:p>
            <a:pPr lvl="1"/>
            <a:r>
              <a:rPr lang="en-US" dirty="0" smtClean="0"/>
              <a:t>46 initial nonattainment areas.</a:t>
            </a:r>
          </a:p>
          <a:p>
            <a:pPr lvl="1"/>
            <a:r>
              <a:rPr lang="en-US" dirty="0" smtClean="0"/>
              <a:t>Signed by Administrator April 30, 2012 (May 31, 2012 for Chicago).</a:t>
            </a:r>
          </a:p>
          <a:p>
            <a:pPr lvl="1"/>
            <a:r>
              <a:rPr lang="en-US" dirty="0" smtClean="0"/>
              <a:t>Published in Federal Register May 21, 2012 (77 FR 30088)</a:t>
            </a:r>
          </a:p>
          <a:p>
            <a:pPr lvl="1"/>
            <a:r>
              <a:rPr lang="en-US" dirty="0" smtClean="0"/>
              <a:t>Effective date July 20, 2012.</a:t>
            </a:r>
          </a:p>
        </p:txBody>
      </p:sp>
      <p:sp>
        <p:nvSpPr>
          <p:cNvPr id="5" name="Slide Number Placeholder 4"/>
          <p:cNvSpPr>
            <a:spLocks noGrp="1"/>
          </p:cNvSpPr>
          <p:nvPr>
            <p:ph type="sldNum" sz="quarter" idx="12"/>
          </p:nvPr>
        </p:nvSpPr>
        <p:spPr/>
        <p:txBody>
          <a:bodyPr/>
          <a:lstStyle/>
          <a:p>
            <a:fld id="{52E6A675-7C34-48D7-970B-1465D2AF6A65}" type="slidenum">
              <a:rPr lang="en-US" smtClean="0"/>
              <a:pPr/>
              <a:t>20</a:t>
            </a:fld>
            <a:endParaRPr lang="en-US" dirty="0"/>
          </a:p>
        </p:txBody>
      </p:sp>
    </p:spTree>
    <p:extLst>
      <p:ext uri="{BB962C8B-B14F-4D97-AF65-F5344CB8AC3E}">
        <p14:creationId xmlns:p14="http://schemas.microsoft.com/office/powerpoint/2010/main" val="4162513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 ozone designations map.jpg"/>
          <p:cNvPicPr>
            <a:picLocks noChangeAspect="1"/>
          </p:cNvPicPr>
          <p:nvPr/>
        </p:nvPicPr>
        <p:blipFill>
          <a:blip r:embed="rId3" cstate="print"/>
          <a:stretch>
            <a:fillRect/>
          </a:stretch>
        </p:blipFill>
        <p:spPr>
          <a:xfrm>
            <a:off x="1917928" y="304801"/>
            <a:ext cx="8369072" cy="6412801"/>
          </a:xfrm>
          <a:prstGeom prst="rect">
            <a:avLst/>
          </a:prstGeom>
        </p:spPr>
      </p:pic>
      <p:sp>
        <p:nvSpPr>
          <p:cNvPr id="2" name="Title 1"/>
          <p:cNvSpPr>
            <a:spLocks noGrp="1"/>
          </p:cNvSpPr>
          <p:nvPr>
            <p:ph type="title"/>
          </p:nvPr>
        </p:nvSpPr>
        <p:spPr>
          <a:xfrm>
            <a:off x="2362200" y="274638"/>
            <a:ext cx="7467600" cy="639762"/>
          </a:xfrm>
        </p:spPr>
        <p:txBody>
          <a:bodyPr>
            <a:noAutofit/>
          </a:bodyPr>
          <a:lstStyle/>
          <a:p>
            <a:pPr algn="ctr"/>
            <a:r>
              <a:rPr lang="en-US" sz="1600" b="1" dirty="0">
                <a:solidFill>
                  <a:schemeClr val="tx1"/>
                </a:solidFill>
              </a:rPr>
              <a:t>Area Designations for 2008 Ozone NAAQS</a:t>
            </a:r>
            <a:br>
              <a:rPr lang="en-US" sz="1600" b="1" dirty="0">
                <a:solidFill>
                  <a:schemeClr val="tx1"/>
                </a:solidFill>
              </a:rPr>
            </a:br>
            <a:r>
              <a:rPr lang="en-US" sz="1600" b="1" dirty="0">
                <a:solidFill>
                  <a:schemeClr val="tx1"/>
                </a:solidFill>
              </a:rPr>
              <a:t>(Effective July 20, 2012)</a:t>
            </a:r>
          </a:p>
        </p:txBody>
      </p:sp>
      <p:grpSp>
        <p:nvGrpSpPr>
          <p:cNvPr id="3" name="Group 114"/>
          <p:cNvGrpSpPr/>
          <p:nvPr/>
        </p:nvGrpSpPr>
        <p:grpSpPr>
          <a:xfrm>
            <a:off x="3706688" y="1933545"/>
            <a:ext cx="3837113" cy="2914710"/>
            <a:chOff x="2182687" y="1933545"/>
            <a:chExt cx="3837113" cy="2914710"/>
          </a:xfrm>
        </p:grpSpPr>
        <p:sp>
          <p:nvSpPr>
            <p:cNvPr id="5" name="TextBox 4"/>
            <p:cNvSpPr txBox="1"/>
            <p:nvPr/>
          </p:nvSpPr>
          <p:spPr>
            <a:xfrm>
              <a:off x="5257800" y="2924145"/>
              <a:ext cx="497252" cy="200055"/>
            </a:xfrm>
            <a:prstGeom prst="rect">
              <a:avLst/>
            </a:prstGeom>
            <a:noFill/>
          </p:spPr>
          <p:txBody>
            <a:bodyPr wrap="none" rtlCol="0">
              <a:spAutoFit/>
            </a:bodyPr>
            <a:lstStyle/>
            <a:p>
              <a:r>
                <a:rPr lang="en-US" sz="700" b="1" dirty="0">
                  <a:latin typeface="Arial Narrow" pitchFamily="34" charset="0"/>
                </a:rPr>
                <a:t>St. Louis</a:t>
              </a:r>
            </a:p>
          </p:txBody>
        </p:sp>
        <p:sp>
          <p:nvSpPr>
            <p:cNvPr id="6" name="TextBox 5"/>
            <p:cNvSpPr txBox="1"/>
            <p:nvPr/>
          </p:nvSpPr>
          <p:spPr>
            <a:xfrm>
              <a:off x="5435986" y="1933545"/>
              <a:ext cx="583814" cy="200055"/>
            </a:xfrm>
            <a:prstGeom prst="rect">
              <a:avLst/>
            </a:prstGeom>
            <a:noFill/>
          </p:spPr>
          <p:txBody>
            <a:bodyPr wrap="none" rtlCol="0">
              <a:spAutoFit/>
            </a:bodyPr>
            <a:lstStyle/>
            <a:p>
              <a:r>
                <a:rPr lang="en-US" sz="700" b="1" dirty="0">
                  <a:latin typeface="Arial Narrow" pitchFamily="34" charset="0"/>
                </a:rPr>
                <a:t>Sheboygan</a:t>
              </a:r>
            </a:p>
          </p:txBody>
        </p:sp>
        <p:sp>
          <p:nvSpPr>
            <p:cNvPr id="7" name="TextBox 6"/>
            <p:cNvSpPr txBox="1"/>
            <p:nvPr/>
          </p:nvSpPr>
          <p:spPr>
            <a:xfrm>
              <a:off x="5410200" y="2390745"/>
              <a:ext cx="476412" cy="200055"/>
            </a:xfrm>
            <a:prstGeom prst="rect">
              <a:avLst/>
            </a:prstGeom>
            <a:noFill/>
          </p:spPr>
          <p:txBody>
            <a:bodyPr wrap="none" rtlCol="0">
              <a:spAutoFit/>
            </a:bodyPr>
            <a:lstStyle/>
            <a:p>
              <a:r>
                <a:rPr lang="en-US" sz="700" b="1" dirty="0">
                  <a:latin typeface="Arial Narrow" pitchFamily="34" charset="0"/>
                </a:rPr>
                <a:t>Chicago</a:t>
              </a:r>
            </a:p>
          </p:txBody>
        </p:sp>
        <p:sp>
          <p:nvSpPr>
            <p:cNvPr id="8" name="TextBox 7"/>
            <p:cNvSpPr txBox="1"/>
            <p:nvPr/>
          </p:nvSpPr>
          <p:spPr>
            <a:xfrm>
              <a:off x="4167722" y="4295745"/>
              <a:ext cx="404278" cy="200055"/>
            </a:xfrm>
            <a:prstGeom prst="rect">
              <a:avLst/>
            </a:prstGeom>
            <a:noFill/>
          </p:spPr>
          <p:txBody>
            <a:bodyPr wrap="none" rtlCol="0">
              <a:spAutoFit/>
            </a:bodyPr>
            <a:lstStyle/>
            <a:p>
              <a:r>
                <a:rPr lang="en-US" sz="700" b="1" dirty="0">
                  <a:latin typeface="Arial Narrow" pitchFamily="34" charset="0"/>
                </a:rPr>
                <a:t>Dallas</a:t>
              </a:r>
            </a:p>
          </p:txBody>
        </p:sp>
        <p:sp>
          <p:nvSpPr>
            <p:cNvPr id="9" name="TextBox 8"/>
            <p:cNvSpPr txBox="1"/>
            <p:nvPr/>
          </p:nvSpPr>
          <p:spPr>
            <a:xfrm>
              <a:off x="2819400" y="1981200"/>
              <a:ext cx="685800" cy="307777"/>
            </a:xfrm>
            <a:prstGeom prst="rect">
              <a:avLst/>
            </a:prstGeom>
            <a:noFill/>
          </p:spPr>
          <p:txBody>
            <a:bodyPr wrap="square" rtlCol="0">
              <a:spAutoFit/>
            </a:bodyPr>
            <a:lstStyle/>
            <a:p>
              <a:pPr algn="ctr"/>
              <a:r>
                <a:rPr lang="en-US" sz="700" b="1" dirty="0">
                  <a:latin typeface="Arial Narrow" pitchFamily="34" charset="0"/>
                </a:rPr>
                <a:t>Upper Green River Basin</a:t>
              </a:r>
            </a:p>
          </p:txBody>
        </p:sp>
        <p:sp>
          <p:nvSpPr>
            <p:cNvPr id="10" name="TextBox 9"/>
            <p:cNvSpPr txBox="1"/>
            <p:nvPr/>
          </p:nvSpPr>
          <p:spPr>
            <a:xfrm>
              <a:off x="2182687" y="2695545"/>
              <a:ext cx="636713" cy="200055"/>
            </a:xfrm>
            <a:prstGeom prst="rect">
              <a:avLst/>
            </a:prstGeom>
            <a:noFill/>
          </p:spPr>
          <p:txBody>
            <a:bodyPr wrap="none" rtlCol="0">
              <a:spAutoFit/>
            </a:bodyPr>
            <a:lstStyle/>
            <a:p>
              <a:r>
                <a:rPr lang="en-US" sz="700" b="1" dirty="0">
                  <a:latin typeface="Arial Narrow" pitchFamily="34" charset="0"/>
                </a:rPr>
                <a:t>Uintah Basin</a:t>
              </a:r>
            </a:p>
          </p:txBody>
        </p:sp>
        <p:sp>
          <p:nvSpPr>
            <p:cNvPr id="11" name="TextBox 10"/>
            <p:cNvSpPr txBox="1"/>
            <p:nvPr/>
          </p:nvSpPr>
          <p:spPr>
            <a:xfrm>
              <a:off x="3429000" y="2895600"/>
              <a:ext cx="436338" cy="200055"/>
            </a:xfrm>
            <a:prstGeom prst="rect">
              <a:avLst/>
            </a:prstGeom>
            <a:noFill/>
          </p:spPr>
          <p:txBody>
            <a:bodyPr wrap="none" rtlCol="0">
              <a:spAutoFit/>
            </a:bodyPr>
            <a:lstStyle/>
            <a:p>
              <a:r>
                <a:rPr lang="en-US" sz="700" b="1" dirty="0">
                  <a:latin typeface="Arial Narrow" pitchFamily="34" charset="0"/>
                </a:rPr>
                <a:t>Denver</a:t>
              </a:r>
            </a:p>
          </p:txBody>
        </p:sp>
        <p:sp>
          <p:nvSpPr>
            <p:cNvPr id="12" name="TextBox 11"/>
            <p:cNvSpPr txBox="1"/>
            <p:nvPr/>
          </p:nvSpPr>
          <p:spPr>
            <a:xfrm>
              <a:off x="4393976" y="4648200"/>
              <a:ext cx="482824" cy="200055"/>
            </a:xfrm>
            <a:prstGeom prst="rect">
              <a:avLst/>
            </a:prstGeom>
            <a:noFill/>
          </p:spPr>
          <p:txBody>
            <a:bodyPr wrap="none" rtlCol="0">
              <a:spAutoFit/>
            </a:bodyPr>
            <a:lstStyle/>
            <a:p>
              <a:r>
                <a:rPr lang="en-US" sz="700" b="1" dirty="0">
                  <a:latin typeface="Arial Narrow" pitchFamily="34" charset="0"/>
                </a:rPr>
                <a:t>Houston</a:t>
              </a:r>
            </a:p>
          </p:txBody>
        </p:sp>
        <p:sp>
          <p:nvSpPr>
            <p:cNvPr id="13" name="TextBox 12"/>
            <p:cNvSpPr txBox="1"/>
            <p:nvPr/>
          </p:nvSpPr>
          <p:spPr>
            <a:xfrm>
              <a:off x="5410200" y="3810000"/>
              <a:ext cx="505267" cy="200055"/>
            </a:xfrm>
            <a:prstGeom prst="rect">
              <a:avLst/>
            </a:prstGeom>
            <a:noFill/>
          </p:spPr>
          <p:txBody>
            <a:bodyPr wrap="none" rtlCol="0">
              <a:spAutoFit/>
            </a:bodyPr>
            <a:lstStyle/>
            <a:p>
              <a:r>
                <a:rPr lang="en-US" sz="700" b="1" dirty="0">
                  <a:latin typeface="Arial Narrow" pitchFamily="34" charset="0"/>
                </a:rPr>
                <a:t>Memphis</a:t>
              </a:r>
            </a:p>
          </p:txBody>
        </p:sp>
        <p:sp>
          <p:nvSpPr>
            <p:cNvPr id="14" name="TextBox 13"/>
            <p:cNvSpPr txBox="1"/>
            <p:nvPr/>
          </p:nvSpPr>
          <p:spPr>
            <a:xfrm>
              <a:off x="5257800" y="4524345"/>
              <a:ext cx="643125" cy="200055"/>
            </a:xfrm>
            <a:prstGeom prst="rect">
              <a:avLst/>
            </a:prstGeom>
            <a:noFill/>
          </p:spPr>
          <p:txBody>
            <a:bodyPr wrap="none" rtlCol="0">
              <a:spAutoFit/>
            </a:bodyPr>
            <a:lstStyle/>
            <a:p>
              <a:r>
                <a:rPr lang="en-US" sz="700" b="1" dirty="0">
                  <a:latin typeface="Arial Narrow" pitchFamily="34" charset="0"/>
                </a:rPr>
                <a:t>Baton Rouge</a:t>
              </a:r>
            </a:p>
          </p:txBody>
        </p:sp>
      </p:grpSp>
      <p:sp>
        <p:nvSpPr>
          <p:cNvPr id="16" name="TextBox 15"/>
          <p:cNvSpPr txBox="1"/>
          <p:nvPr/>
        </p:nvSpPr>
        <p:spPr>
          <a:xfrm>
            <a:off x="8077200" y="4038601"/>
            <a:ext cx="434734" cy="200055"/>
          </a:xfrm>
          <a:prstGeom prst="rect">
            <a:avLst/>
          </a:prstGeom>
          <a:noFill/>
        </p:spPr>
        <p:txBody>
          <a:bodyPr wrap="none" rtlCol="0">
            <a:spAutoFit/>
          </a:bodyPr>
          <a:lstStyle/>
          <a:p>
            <a:r>
              <a:rPr lang="en-US" sz="700" b="1" dirty="0">
                <a:latin typeface="Arial Narrow" pitchFamily="34" charset="0"/>
              </a:rPr>
              <a:t>Atlanta</a:t>
            </a:r>
          </a:p>
        </p:txBody>
      </p:sp>
      <p:grpSp>
        <p:nvGrpSpPr>
          <p:cNvPr id="33" name="Group 112"/>
          <p:cNvGrpSpPr/>
          <p:nvPr/>
        </p:nvGrpSpPr>
        <p:grpSpPr>
          <a:xfrm>
            <a:off x="7696200" y="1838333"/>
            <a:ext cx="2675736" cy="1866923"/>
            <a:chOff x="6172200" y="1838332"/>
            <a:chExt cx="2675736" cy="1866923"/>
          </a:xfrm>
        </p:grpSpPr>
        <p:sp>
          <p:nvSpPr>
            <p:cNvPr id="15" name="TextBox 14"/>
            <p:cNvSpPr txBox="1"/>
            <p:nvPr/>
          </p:nvSpPr>
          <p:spPr>
            <a:xfrm>
              <a:off x="6248400" y="2971800"/>
              <a:ext cx="542136" cy="200055"/>
            </a:xfrm>
            <a:prstGeom prst="rect">
              <a:avLst/>
            </a:prstGeom>
            <a:noFill/>
          </p:spPr>
          <p:txBody>
            <a:bodyPr wrap="none" rtlCol="0">
              <a:spAutoFit/>
            </a:bodyPr>
            <a:lstStyle/>
            <a:p>
              <a:r>
                <a:rPr lang="en-US" sz="700" b="1" dirty="0">
                  <a:latin typeface="Arial Narrow" pitchFamily="34" charset="0"/>
                </a:rPr>
                <a:t>Cincinnati</a:t>
              </a:r>
            </a:p>
          </p:txBody>
        </p:sp>
        <p:sp>
          <p:nvSpPr>
            <p:cNvPr id="17" name="TextBox 16"/>
            <p:cNvSpPr txBox="1"/>
            <p:nvPr/>
          </p:nvSpPr>
          <p:spPr>
            <a:xfrm>
              <a:off x="6172200" y="3505200"/>
              <a:ext cx="514885" cy="200055"/>
            </a:xfrm>
            <a:prstGeom prst="rect">
              <a:avLst/>
            </a:prstGeom>
            <a:noFill/>
          </p:spPr>
          <p:txBody>
            <a:bodyPr wrap="none" rtlCol="0">
              <a:spAutoFit/>
            </a:bodyPr>
            <a:lstStyle/>
            <a:p>
              <a:r>
                <a:rPr lang="en-US" sz="700" b="1" dirty="0">
                  <a:latin typeface="Arial Narrow" pitchFamily="34" charset="0"/>
                </a:rPr>
                <a:t>Knoxville</a:t>
              </a:r>
            </a:p>
          </p:txBody>
        </p:sp>
        <p:sp>
          <p:nvSpPr>
            <p:cNvPr id="18" name="TextBox 17"/>
            <p:cNvSpPr txBox="1"/>
            <p:nvPr/>
          </p:nvSpPr>
          <p:spPr>
            <a:xfrm>
              <a:off x="7111527" y="3505200"/>
              <a:ext cx="508473" cy="200055"/>
            </a:xfrm>
            <a:prstGeom prst="rect">
              <a:avLst/>
            </a:prstGeom>
            <a:noFill/>
          </p:spPr>
          <p:txBody>
            <a:bodyPr wrap="none" rtlCol="0">
              <a:spAutoFit/>
            </a:bodyPr>
            <a:lstStyle/>
            <a:p>
              <a:r>
                <a:rPr lang="en-US" sz="700" b="1" dirty="0">
                  <a:latin typeface="Arial Narrow" pitchFamily="34" charset="0"/>
                </a:rPr>
                <a:t>Charlotte</a:t>
              </a:r>
            </a:p>
          </p:txBody>
        </p:sp>
        <p:sp>
          <p:nvSpPr>
            <p:cNvPr id="19" name="TextBox 18"/>
            <p:cNvSpPr txBox="1"/>
            <p:nvPr/>
          </p:nvSpPr>
          <p:spPr>
            <a:xfrm>
              <a:off x="6248400" y="2543145"/>
              <a:ext cx="545342" cy="200055"/>
            </a:xfrm>
            <a:prstGeom prst="rect">
              <a:avLst/>
            </a:prstGeom>
            <a:noFill/>
          </p:spPr>
          <p:txBody>
            <a:bodyPr wrap="none" rtlCol="0">
              <a:spAutoFit/>
            </a:bodyPr>
            <a:lstStyle/>
            <a:p>
              <a:r>
                <a:rPr lang="en-US" sz="700" b="1" dirty="0">
                  <a:latin typeface="Arial Narrow" pitchFamily="34" charset="0"/>
                </a:rPr>
                <a:t>Columbus</a:t>
              </a:r>
            </a:p>
          </p:txBody>
        </p:sp>
        <p:sp>
          <p:nvSpPr>
            <p:cNvPr id="20" name="TextBox 19"/>
            <p:cNvSpPr txBox="1"/>
            <p:nvPr/>
          </p:nvSpPr>
          <p:spPr>
            <a:xfrm>
              <a:off x="6400800" y="2286000"/>
              <a:ext cx="535724" cy="200055"/>
            </a:xfrm>
            <a:prstGeom prst="rect">
              <a:avLst/>
            </a:prstGeom>
            <a:noFill/>
          </p:spPr>
          <p:txBody>
            <a:bodyPr wrap="none" rtlCol="0">
              <a:spAutoFit/>
            </a:bodyPr>
            <a:lstStyle/>
            <a:p>
              <a:r>
                <a:rPr lang="en-US" sz="700" b="1" dirty="0">
                  <a:latin typeface="Arial Narrow" pitchFamily="34" charset="0"/>
                </a:rPr>
                <a:t>Cleveland</a:t>
              </a:r>
            </a:p>
          </p:txBody>
        </p:sp>
        <p:sp>
          <p:nvSpPr>
            <p:cNvPr id="21" name="TextBox 20"/>
            <p:cNvSpPr txBox="1"/>
            <p:nvPr/>
          </p:nvSpPr>
          <p:spPr>
            <a:xfrm>
              <a:off x="6934200" y="2009745"/>
              <a:ext cx="588623" cy="200055"/>
            </a:xfrm>
            <a:prstGeom prst="rect">
              <a:avLst/>
            </a:prstGeom>
            <a:noFill/>
          </p:spPr>
          <p:txBody>
            <a:bodyPr wrap="none" rtlCol="0">
              <a:spAutoFit/>
            </a:bodyPr>
            <a:lstStyle/>
            <a:p>
              <a:r>
                <a:rPr lang="en-US" sz="700" b="1" dirty="0">
                  <a:latin typeface="Arial Narrow" pitchFamily="34" charset="0"/>
                </a:rPr>
                <a:t>Jamestown</a:t>
              </a:r>
            </a:p>
          </p:txBody>
        </p:sp>
        <p:sp>
          <p:nvSpPr>
            <p:cNvPr id="24" name="TextBox 23"/>
            <p:cNvSpPr txBox="1"/>
            <p:nvPr/>
          </p:nvSpPr>
          <p:spPr>
            <a:xfrm>
              <a:off x="6858000" y="2667000"/>
              <a:ext cx="553357" cy="200055"/>
            </a:xfrm>
            <a:prstGeom prst="rect">
              <a:avLst/>
            </a:prstGeom>
            <a:noFill/>
          </p:spPr>
          <p:txBody>
            <a:bodyPr wrap="none" rtlCol="0">
              <a:spAutoFit/>
            </a:bodyPr>
            <a:lstStyle/>
            <a:p>
              <a:r>
                <a:rPr lang="en-US" sz="700" b="1" dirty="0">
                  <a:latin typeface="Arial Narrow" pitchFamily="34" charset="0"/>
                </a:rPr>
                <a:t>Pittsburgh</a:t>
              </a:r>
            </a:p>
          </p:txBody>
        </p:sp>
        <p:sp>
          <p:nvSpPr>
            <p:cNvPr id="25" name="TextBox 24"/>
            <p:cNvSpPr txBox="1"/>
            <p:nvPr/>
          </p:nvSpPr>
          <p:spPr>
            <a:xfrm>
              <a:off x="7086600" y="2905124"/>
              <a:ext cx="609600" cy="307777"/>
            </a:xfrm>
            <a:prstGeom prst="rect">
              <a:avLst/>
            </a:prstGeom>
            <a:noFill/>
          </p:spPr>
          <p:txBody>
            <a:bodyPr wrap="square" rtlCol="0">
              <a:spAutoFit/>
            </a:bodyPr>
            <a:lstStyle/>
            <a:p>
              <a:pPr algn="ctr"/>
              <a:r>
                <a:rPr lang="en-US" sz="700" b="1" dirty="0">
                  <a:latin typeface="Arial Narrow" pitchFamily="34" charset="0"/>
                </a:rPr>
                <a:t>Washington DC/VA</a:t>
              </a:r>
            </a:p>
          </p:txBody>
        </p:sp>
        <p:sp>
          <p:nvSpPr>
            <p:cNvPr id="26" name="TextBox 25"/>
            <p:cNvSpPr txBox="1"/>
            <p:nvPr/>
          </p:nvSpPr>
          <p:spPr>
            <a:xfrm>
              <a:off x="7696200" y="2895600"/>
              <a:ext cx="526106" cy="200055"/>
            </a:xfrm>
            <a:prstGeom prst="rect">
              <a:avLst/>
            </a:prstGeom>
            <a:noFill/>
          </p:spPr>
          <p:txBody>
            <a:bodyPr wrap="none" rtlCol="0">
              <a:spAutoFit/>
            </a:bodyPr>
            <a:lstStyle/>
            <a:p>
              <a:r>
                <a:rPr lang="en-US" sz="700" b="1" dirty="0">
                  <a:latin typeface="Arial Narrow" pitchFamily="34" charset="0"/>
                </a:rPr>
                <a:t>Baltimore</a:t>
              </a:r>
            </a:p>
          </p:txBody>
        </p:sp>
        <p:sp>
          <p:nvSpPr>
            <p:cNvPr id="27" name="TextBox 26"/>
            <p:cNvSpPr txBox="1"/>
            <p:nvPr/>
          </p:nvSpPr>
          <p:spPr>
            <a:xfrm>
              <a:off x="7922419" y="2743200"/>
              <a:ext cx="583814" cy="200055"/>
            </a:xfrm>
            <a:prstGeom prst="rect">
              <a:avLst/>
            </a:prstGeom>
            <a:noFill/>
          </p:spPr>
          <p:txBody>
            <a:bodyPr wrap="none" rtlCol="0">
              <a:spAutoFit/>
            </a:bodyPr>
            <a:lstStyle/>
            <a:p>
              <a:r>
                <a:rPr lang="en-US" sz="700" b="1" dirty="0">
                  <a:latin typeface="Arial Narrow" pitchFamily="34" charset="0"/>
                </a:rPr>
                <a:t>Seaford DE</a:t>
              </a:r>
            </a:p>
          </p:txBody>
        </p:sp>
        <p:sp>
          <p:nvSpPr>
            <p:cNvPr id="28" name="TextBox 27"/>
            <p:cNvSpPr txBox="1"/>
            <p:nvPr/>
          </p:nvSpPr>
          <p:spPr>
            <a:xfrm>
              <a:off x="8077200" y="2362200"/>
              <a:ext cx="522900" cy="200055"/>
            </a:xfrm>
            <a:prstGeom prst="rect">
              <a:avLst/>
            </a:prstGeom>
            <a:noFill/>
          </p:spPr>
          <p:txBody>
            <a:bodyPr wrap="none" rtlCol="0">
              <a:spAutoFit/>
            </a:bodyPr>
            <a:lstStyle/>
            <a:p>
              <a:r>
                <a:rPr lang="en-US" sz="700" b="1" dirty="0">
                  <a:latin typeface="Arial Narrow" pitchFamily="34" charset="0"/>
                </a:rPr>
                <a:t>New York</a:t>
              </a:r>
            </a:p>
          </p:txBody>
        </p:sp>
        <p:sp>
          <p:nvSpPr>
            <p:cNvPr id="29" name="TextBox 28"/>
            <p:cNvSpPr txBox="1"/>
            <p:nvPr/>
          </p:nvSpPr>
          <p:spPr>
            <a:xfrm>
              <a:off x="7972425" y="2536031"/>
              <a:ext cx="622286" cy="200055"/>
            </a:xfrm>
            <a:prstGeom prst="rect">
              <a:avLst/>
            </a:prstGeom>
            <a:noFill/>
          </p:spPr>
          <p:txBody>
            <a:bodyPr wrap="none" rtlCol="0">
              <a:spAutoFit/>
            </a:bodyPr>
            <a:lstStyle/>
            <a:p>
              <a:r>
                <a:rPr lang="en-US" sz="700" b="1" dirty="0">
                  <a:latin typeface="Arial Narrow" pitchFamily="34" charset="0"/>
                </a:rPr>
                <a:t>Philadelphia</a:t>
              </a:r>
            </a:p>
          </p:txBody>
        </p:sp>
        <p:sp>
          <p:nvSpPr>
            <p:cNvPr id="30" name="TextBox 29"/>
            <p:cNvSpPr txBox="1"/>
            <p:nvPr/>
          </p:nvSpPr>
          <p:spPr>
            <a:xfrm>
              <a:off x="7636675" y="1838332"/>
              <a:ext cx="611981" cy="307777"/>
            </a:xfrm>
            <a:prstGeom prst="rect">
              <a:avLst/>
            </a:prstGeom>
            <a:noFill/>
          </p:spPr>
          <p:txBody>
            <a:bodyPr wrap="square" rtlCol="0">
              <a:spAutoFit/>
            </a:bodyPr>
            <a:lstStyle/>
            <a:p>
              <a:pPr algn="ctr"/>
              <a:r>
                <a:rPr lang="en-US" sz="700" b="1" dirty="0">
                  <a:latin typeface="Arial Narrow" pitchFamily="34" charset="0"/>
                </a:rPr>
                <a:t>Greater Connecticut</a:t>
              </a:r>
            </a:p>
          </p:txBody>
        </p:sp>
        <p:sp>
          <p:nvSpPr>
            <p:cNvPr id="31" name="TextBox 30"/>
            <p:cNvSpPr txBox="1"/>
            <p:nvPr/>
          </p:nvSpPr>
          <p:spPr>
            <a:xfrm>
              <a:off x="7293779" y="2140743"/>
              <a:ext cx="537327" cy="200055"/>
            </a:xfrm>
            <a:prstGeom prst="rect">
              <a:avLst/>
            </a:prstGeom>
            <a:noFill/>
          </p:spPr>
          <p:txBody>
            <a:bodyPr wrap="none" rtlCol="0">
              <a:spAutoFit/>
            </a:bodyPr>
            <a:lstStyle/>
            <a:p>
              <a:r>
                <a:rPr lang="en-US" sz="700" b="1" dirty="0">
                  <a:latin typeface="Arial Narrow" pitchFamily="34" charset="0"/>
                </a:rPr>
                <a:t>Allentown</a:t>
              </a:r>
            </a:p>
          </p:txBody>
        </p:sp>
        <p:sp>
          <p:nvSpPr>
            <p:cNvPr id="32" name="TextBox 31"/>
            <p:cNvSpPr txBox="1"/>
            <p:nvPr/>
          </p:nvSpPr>
          <p:spPr>
            <a:xfrm>
              <a:off x="8305800" y="2133600"/>
              <a:ext cx="542136" cy="200055"/>
            </a:xfrm>
            <a:prstGeom prst="rect">
              <a:avLst/>
            </a:prstGeom>
            <a:noFill/>
          </p:spPr>
          <p:txBody>
            <a:bodyPr wrap="none" rtlCol="0">
              <a:spAutoFit/>
            </a:bodyPr>
            <a:lstStyle/>
            <a:p>
              <a:r>
                <a:rPr lang="en-US" sz="700" b="1" dirty="0">
                  <a:latin typeface="Arial Narrow" pitchFamily="34" charset="0"/>
                </a:rPr>
                <a:t>Dukes MA</a:t>
              </a:r>
            </a:p>
          </p:txBody>
        </p:sp>
        <p:cxnSp>
          <p:nvCxnSpPr>
            <p:cNvPr id="34" name="Straight Connector 33"/>
            <p:cNvCxnSpPr/>
            <p:nvPr/>
          </p:nvCxnSpPr>
          <p:spPr>
            <a:xfrm flipH="1" flipV="1">
              <a:off x="7631906" y="2738438"/>
              <a:ext cx="216694" cy="233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419975" y="2828925"/>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848600" y="2819400"/>
              <a:ext cx="157163" cy="21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382000" y="21336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39047" y="2416971"/>
              <a:ext cx="535724" cy="200055"/>
            </a:xfrm>
            <a:prstGeom prst="rect">
              <a:avLst/>
            </a:prstGeom>
            <a:noFill/>
          </p:spPr>
          <p:txBody>
            <a:bodyPr wrap="none" rtlCol="0">
              <a:spAutoFit/>
            </a:bodyPr>
            <a:lstStyle/>
            <a:p>
              <a:r>
                <a:rPr lang="en-US" sz="700" b="1" dirty="0">
                  <a:latin typeface="Arial Narrow" pitchFamily="34" charset="0"/>
                </a:rPr>
                <a:t>Lancaster</a:t>
              </a:r>
            </a:p>
          </p:txBody>
        </p:sp>
        <p:sp>
          <p:nvSpPr>
            <p:cNvPr id="49" name="TextBox 48"/>
            <p:cNvSpPr txBox="1"/>
            <p:nvPr/>
          </p:nvSpPr>
          <p:spPr>
            <a:xfrm>
              <a:off x="7162800" y="2286000"/>
              <a:ext cx="476412" cy="200055"/>
            </a:xfrm>
            <a:prstGeom prst="rect">
              <a:avLst/>
            </a:prstGeom>
            <a:noFill/>
          </p:spPr>
          <p:txBody>
            <a:bodyPr wrap="none" rtlCol="0">
              <a:spAutoFit/>
            </a:bodyPr>
            <a:lstStyle/>
            <a:p>
              <a:r>
                <a:rPr lang="en-US" sz="700" b="1" dirty="0">
                  <a:latin typeface="Arial Narrow" pitchFamily="34" charset="0"/>
                </a:rPr>
                <a:t>Reading</a:t>
              </a:r>
            </a:p>
          </p:txBody>
        </p:sp>
        <p:cxnSp>
          <p:nvCxnSpPr>
            <p:cNvPr id="50" name="Straight Connector 49"/>
            <p:cNvCxnSpPr/>
            <p:nvPr/>
          </p:nvCxnSpPr>
          <p:spPr>
            <a:xfrm flipH="1" flipV="1">
              <a:off x="7817644" y="2571750"/>
              <a:ext cx="216694" cy="42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7543800" y="24384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546181" y="2559844"/>
              <a:ext cx="73819" cy="30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7543800" y="2286000"/>
              <a:ext cx="154781" cy="107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8001000" y="23622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113"/>
          <p:cNvGrpSpPr/>
          <p:nvPr/>
        </p:nvGrpSpPr>
        <p:grpSpPr>
          <a:xfrm>
            <a:off x="1822526" y="2172773"/>
            <a:ext cx="2292274" cy="1989683"/>
            <a:chOff x="298526" y="2172772"/>
            <a:chExt cx="2292274" cy="1989683"/>
          </a:xfrm>
        </p:grpSpPr>
        <p:sp>
          <p:nvSpPr>
            <p:cNvPr id="22" name="TextBox 21"/>
            <p:cNvSpPr txBox="1"/>
            <p:nvPr/>
          </p:nvSpPr>
          <p:spPr>
            <a:xfrm>
              <a:off x="2117594" y="3962400"/>
              <a:ext cx="473206" cy="200055"/>
            </a:xfrm>
            <a:prstGeom prst="rect">
              <a:avLst/>
            </a:prstGeom>
            <a:noFill/>
          </p:spPr>
          <p:txBody>
            <a:bodyPr wrap="none" rtlCol="0">
              <a:spAutoFit/>
            </a:bodyPr>
            <a:lstStyle/>
            <a:p>
              <a:r>
                <a:rPr lang="en-US" sz="700" b="1" dirty="0">
                  <a:latin typeface="Arial Narrow" pitchFamily="34" charset="0"/>
                </a:rPr>
                <a:t>Phoenix</a:t>
              </a:r>
            </a:p>
          </p:txBody>
        </p:sp>
        <p:sp>
          <p:nvSpPr>
            <p:cNvPr id="23" name="TextBox 22"/>
            <p:cNvSpPr txBox="1"/>
            <p:nvPr/>
          </p:nvSpPr>
          <p:spPr>
            <a:xfrm>
              <a:off x="1041082" y="3949184"/>
              <a:ext cx="492443" cy="184666"/>
            </a:xfrm>
            <a:prstGeom prst="rect">
              <a:avLst/>
            </a:prstGeom>
            <a:noFill/>
          </p:spPr>
          <p:txBody>
            <a:bodyPr wrap="none" rtlCol="0">
              <a:spAutoFit/>
            </a:bodyPr>
            <a:lstStyle/>
            <a:p>
              <a:r>
                <a:rPr lang="en-US" sz="600" b="1" dirty="0">
                  <a:latin typeface="Arial Narrow" pitchFamily="34" charset="0"/>
                </a:rPr>
                <a:t>San Diego</a:t>
              </a:r>
            </a:p>
          </p:txBody>
        </p:sp>
        <p:sp>
          <p:nvSpPr>
            <p:cNvPr id="68" name="TextBox 67"/>
            <p:cNvSpPr txBox="1"/>
            <p:nvPr/>
          </p:nvSpPr>
          <p:spPr>
            <a:xfrm>
              <a:off x="1145385" y="2688432"/>
              <a:ext cx="583814" cy="184666"/>
            </a:xfrm>
            <a:prstGeom prst="rect">
              <a:avLst/>
            </a:prstGeom>
            <a:noFill/>
          </p:spPr>
          <p:txBody>
            <a:bodyPr wrap="none" rtlCol="0">
              <a:spAutoFit/>
            </a:bodyPr>
            <a:lstStyle/>
            <a:p>
              <a:r>
                <a:rPr lang="en-US" sz="600" b="1" dirty="0">
                  <a:latin typeface="Arial Narrow" pitchFamily="34" charset="0"/>
                </a:rPr>
                <a:t>Calaveras Co</a:t>
              </a:r>
            </a:p>
          </p:txBody>
        </p:sp>
        <p:sp>
          <p:nvSpPr>
            <p:cNvPr id="69" name="TextBox 68"/>
            <p:cNvSpPr txBox="1"/>
            <p:nvPr/>
          </p:nvSpPr>
          <p:spPr>
            <a:xfrm>
              <a:off x="381000" y="3200400"/>
              <a:ext cx="683200" cy="184666"/>
            </a:xfrm>
            <a:prstGeom prst="rect">
              <a:avLst/>
            </a:prstGeom>
            <a:noFill/>
          </p:spPr>
          <p:txBody>
            <a:bodyPr wrap="none" rtlCol="0">
              <a:spAutoFit/>
            </a:bodyPr>
            <a:lstStyle/>
            <a:p>
              <a:r>
                <a:rPr lang="en-US" sz="600" b="1" dirty="0">
                  <a:latin typeface="Arial Narrow" pitchFamily="34" charset="0"/>
                </a:rPr>
                <a:t>San Luis Obispo</a:t>
              </a:r>
            </a:p>
          </p:txBody>
        </p:sp>
        <p:sp>
          <p:nvSpPr>
            <p:cNvPr id="70" name="TextBox 69"/>
            <p:cNvSpPr txBox="1"/>
            <p:nvPr/>
          </p:nvSpPr>
          <p:spPr>
            <a:xfrm>
              <a:off x="692959" y="2172772"/>
              <a:ext cx="619080" cy="184666"/>
            </a:xfrm>
            <a:prstGeom prst="rect">
              <a:avLst/>
            </a:prstGeom>
            <a:noFill/>
          </p:spPr>
          <p:txBody>
            <a:bodyPr wrap="none" rtlCol="0">
              <a:spAutoFit/>
            </a:bodyPr>
            <a:lstStyle/>
            <a:p>
              <a:r>
                <a:rPr lang="en-US" sz="600" b="1" dirty="0">
                  <a:latin typeface="Arial Narrow" pitchFamily="34" charset="0"/>
                </a:rPr>
                <a:t>Tuscan Buttes</a:t>
              </a:r>
            </a:p>
          </p:txBody>
        </p:sp>
        <p:sp>
          <p:nvSpPr>
            <p:cNvPr id="71" name="TextBox 70"/>
            <p:cNvSpPr txBox="1"/>
            <p:nvPr/>
          </p:nvSpPr>
          <p:spPr>
            <a:xfrm>
              <a:off x="714375" y="3424238"/>
              <a:ext cx="519694" cy="184666"/>
            </a:xfrm>
            <a:prstGeom prst="rect">
              <a:avLst/>
            </a:prstGeom>
            <a:noFill/>
          </p:spPr>
          <p:txBody>
            <a:bodyPr wrap="none" rtlCol="0">
              <a:spAutoFit/>
            </a:bodyPr>
            <a:lstStyle/>
            <a:p>
              <a:r>
                <a:rPr lang="en-US" sz="600" b="1" dirty="0">
                  <a:latin typeface="Arial Narrow" pitchFamily="34" charset="0"/>
                </a:rPr>
                <a:t>Ventura Co</a:t>
              </a:r>
            </a:p>
          </p:txBody>
        </p:sp>
        <p:sp>
          <p:nvSpPr>
            <p:cNvPr id="72" name="TextBox 71"/>
            <p:cNvSpPr txBox="1"/>
            <p:nvPr/>
          </p:nvSpPr>
          <p:spPr>
            <a:xfrm>
              <a:off x="1414474" y="3581400"/>
              <a:ext cx="551754" cy="169277"/>
            </a:xfrm>
            <a:prstGeom prst="rect">
              <a:avLst/>
            </a:prstGeom>
            <a:noFill/>
          </p:spPr>
          <p:txBody>
            <a:bodyPr wrap="none" rtlCol="0">
              <a:spAutoFit/>
            </a:bodyPr>
            <a:lstStyle/>
            <a:p>
              <a:r>
                <a:rPr lang="en-US" sz="500" b="1" i="1" dirty="0">
                  <a:latin typeface="Arial Narrow" pitchFamily="34" charset="0"/>
                </a:rPr>
                <a:t>Morongo Tribe</a:t>
              </a:r>
            </a:p>
          </p:txBody>
        </p:sp>
        <p:sp>
          <p:nvSpPr>
            <p:cNvPr id="73" name="TextBox 72"/>
            <p:cNvSpPr txBox="1"/>
            <p:nvPr/>
          </p:nvSpPr>
          <p:spPr>
            <a:xfrm>
              <a:off x="745325" y="3814762"/>
              <a:ext cx="574196" cy="169277"/>
            </a:xfrm>
            <a:prstGeom prst="rect">
              <a:avLst/>
            </a:prstGeom>
            <a:noFill/>
          </p:spPr>
          <p:txBody>
            <a:bodyPr wrap="none" rtlCol="0">
              <a:spAutoFit/>
            </a:bodyPr>
            <a:lstStyle/>
            <a:p>
              <a:r>
                <a:rPr lang="en-US" sz="500" b="1" i="1" dirty="0">
                  <a:latin typeface="Arial Narrow" pitchFamily="34" charset="0"/>
                </a:rPr>
                <a:t>Pechanga Tribe</a:t>
              </a:r>
            </a:p>
          </p:txBody>
        </p:sp>
        <p:sp>
          <p:nvSpPr>
            <p:cNvPr id="74" name="TextBox 73"/>
            <p:cNvSpPr txBox="1"/>
            <p:nvPr/>
          </p:nvSpPr>
          <p:spPr>
            <a:xfrm>
              <a:off x="990600" y="2328866"/>
              <a:ext cx="359394" cy="184666"/>
            </a:xfrm>
            <a:prstGeom prst="rect">
              <a:avLst/>
            </a:prstGeom>
            <a:noFill/>
          </p:spPr>
          <p:txBody>
            <a:bodyPr wrap="none" rtlCol="0">
              <a:spAutoFit/>
            </a:bodyPr>
            <a:lstStyle/>
            <a:p>
              <a:r>
                <a:rPr lang="en-US" sz="600" b="1" dirty="0">
                  <a:latin typeface="Arial Narrow" pitchFamily="34" charset="0"/>
                </a:rPr>
                <a:t>Chico</a:t>
              </a:r>
            </a:p>
          </p:txBody>
        </p:sp>
        <p:sp>
          <p:nvSpPr>
            <p:cNvPr id="75" name="TextBox 74"/>
            <p:cNvSpPr txBox="1"/>
            <p:nvPr/>
          </p:nvSpPr>
          <p:spPr>
            <a:xfrm>
              <a:off x="1289636" y="2775228"/>
              <a:ext cx="562975" cy="184666"/>
            </a:xfrm>
            <a:prstGeom prst="rect">
              <a:avLst/>
            </a:prstGeom>
            <a:noFill/>
          </p:spPr>
          <p:txBody>
            <a:bodyPr wrap="none" rtlCol="0">
              <a:spAutoFit/>
            </a:bodyPr>
            <a:lstStyle/>
            <a:p>
              <a:r>
                <a:rPr lang="en-US" sz="600" b="1" dirty="0">
                  <a:latin typeface="Arial Narrow" pitchFamily="34" charset="0"/>
                </a:rPr>
                <a:t>Mariposa Co</a:t>
              </a:r>
            </a:p>
          </p:txBody>
        </p:sp>
        <p:sp>
          <p:nvSpPr>
            <p:cNvPr id="77" name="TextBox 76"/>
            <p:cNvSpPr txBox="1"/>
            <p:nvPr/>
          </p:nvSpPr>
          <p:spPr>
            <a:xfrm>
              <a:off x="298526" y="2667000"/>
              <a:ext cx="615874" cy="184666"/>
            </a:xfrm>
            <a:prstGeom prst="rect">
              <a:avLst/>
            </a:prstGeom>
            <a:noFill/>
          </p:spPr>
          <p:txBody>
            <a:bodyPr wrap="none" rtlCol="0">
              <a:spAutoFit/>
            </a:bodyPr>
            <a:lstStyle/>
            <a:p>
              <a:r>
                <a:rPr lang="en-US" sz="600" b="1" dirty="0">
                  <a:latin typeface="Arial Narrow" pitchFamily="34" charset="0"/>
                </a:rPr>
                <a:t>San Francisco</a:t>
              </a:r>
            </a:p>
          </p:txBody>
        </p:sp>
        <p:sp>
          <p:nvSpPr>
            <p:cNvPr id="78" name="TextBox 77"/>
            <p:cNvSpPr txBox="1"/>
            <p:nvPr/>
          </p:nvSpPr>
          <p:spPr>
            <a:xfrm>
              <a:off x="304800" y="2286000"/>
              <a:ext cx="545342" cy="184666"/>
            </a:xfrm>
            <a:prstGeom prst="rect">
              <a:avLst/>
            </a:prstGeom>
            <a:noFill/>
          </p:spPr>
          <p:txBody>
            <a:bodyPr wrap="none" rtlCol="0">
              <a:spAutoFit/>
            </a:bodyPr>
            <a:lstStyle/>
            <a:p>
              <a:r>
                <a:rPr lang="en-US" sz="600" b="1" dirty="0">
                  <a:latin typeface="Arial Narrow" pitchFamily="34" charset="0"/>
                </a:rPr>
                <a:t>Sacramento</a:t>
              </a:r>
            </a:p>
          </p:txBody>
        </p:sp>
        <p:sp>
          <p:nvSpPr>
            <p:cNvPr id="79" name="TextBox 78"/>
            <p:cNvSpPr txBox="1"/>
            <p:nvPr/>
          </p:nvSpPr>
          <p:spPr>
            <a:xfrm>
              <a:off x="1233470" y="2931323"/>
              <a:ext cx="578644" cy="276999"/>
            </a:xfrm>
            <a:prstGeom prst="rect">
              <a:avLst/>
            </a:prstGeom>
            <a:noFill/>
          </p:spPr>
          <p:txBody>
            <a:bodyPr wrap="square" rtlCol="0">
              <a:spAutoFit/>
            </a:bodyPr>
            <a:lstStyle/>
            <a:p>
              <a:pPr algn="ctr"/>
              <a:r>
                <a:rPr lang="en-US" sz="600" b="1" dirty="0">
                  <a:latin typeface="Arial Narrow" pitchFamily="34" charset="0"/>
                </a:rPr>
                <a:t>San Joaquin Valley</a:t>
              </a:r>
            </a:p>
          </p:txBody>
        </p:sp>
        <p:sp>
          <p:nvSpPr>
            <p:cNvPr id="80" name="TextBox 79"/>
            <p:cNvSpPr txBox="1"/>
            <p:nvPr/>
          </p:nvSpPr>
          <p:spPr>
            <a:xfrm>
              <a:off x="1364185" y="3683791"/>
              <a:ext cx="569387" cy="184666"/>
            </a:xfrm>
            <a:prstGeom prst="rect">
              <a:avLst/>
            </a:prstGeom>
            <a:noFill/>
          </p:spPr>
          <p:txBody>
            <a:bodyPr wrap="none" rtlCol="0">
              <a:spAutoFit/>
            </a:bodyPr>
            <a:lstStyle/>
            <a:p>
              <a:r>
                <a:rPr lang="en-US" sz="600" b="1" dirty="0">
                  <a:latin typeface="Arial Narrow" pitchFamily="34" charset="0"/>
                </a:rPr>
                <a:t>Riverside Co</a:t>
              </a:r>
            </a:p>
          </p:txBody>
        </p:sp>
        <p:sp>
          <p:nvSpPr>
            <p:cNvPr id="81" name="TextBox 80"/>
            <p:cNvSpPr txBox="1"/>
            <p:nvPr/>
          </p:nvSpPr>
          <p:spPr>
            <a:xfrm>
              <a:off x="1228724" y="2416969"/>
              <a:ext cx="510076" cy="184666"/>
            </a:xfrm>
            <a:prstGeom prst="rect">
              <a:avLst/>
            </a:prstGeom>
            <a:noFill/>
          </p:spPr>
          <p:txBody>
            <a:bodyPr wrap="none" rtlCol="0">
              <a:spAutoFit/>
            </a:bodyPr>
            <a:lstStyle/>
            <a:p>
              <a:r>
                <a:rPr lang="en-US" sz="600" b="1" dirty="0">
                  <a:latin typeface="Arial Narrow" pitchFamily="34" charset="0"/>
                </a:rPr>
                <a:t>Nevada Co</a:t>
              </a:r>
            </a:p>
          </p:txBody>
        </p:sp>
        <p:sp>
          <p:nvSpPr>
            <p:cNvPr id="82" name="TextBox 81"/>
            <p:cNvSpPr txBox="1"/>
            <p:nvPr/>
          </p:nvSpPr>
          <p:spPr>
            <a:xfrm>
              <a:off x="500515" y="3645693"/>
              <a:ext cx="659155" cy="184666"/>
            </a:xfrm>
            <a:prstGeom prst="rect">
              <a:avLst/>
            </a:prstGeom>
            <a:noFill/>
          </p:spPr>
          <p:txBody>
            <a:bodyPr wrap="none" rtlCol="0">
              <a:spAutoFit/>
            </a:bodyPr>
            <a:lstStyle/>
            <a:p>
              <a:r>
                <a:rPr lang="en-US" sz="600" b="1" dirty="0">
                  <a:latin typeface="Arial Narrow" pitchFamily="34" charset="0"/>
                </a:rPr>
                <a:t>LA-South Coast</a:t>
              </a:r>
            </a:p>
          </p:txBody>
        </p:sp>
        <p:sp>
          <p:nvSpPr>
            <p:cNvPr id="83" name="TextBox 82"/>
            <p:cNvSpPr txBox="1"/>
            <p:nvPr/>
          </p:nvSpPr>
          <p:spPr>
            <a:xfrm>
              <a:off x="1320549" y="3472934"/>
              <a:ext cx="567784" cy="184666"/>
            </a:xfrm>
            <a:prstGeom prst="rect">
              <a:avLst/>
            </a:prstGeom>
            <a:noFill/>
          </p:spPr>
          <p:txBody>
            <a:bodyPr wrap="none" rtlCol="0">
              <a:spAutoFit/>
            </a:bodyPr>
            <a:lstStyle/>
            <a:p>
              <a:r>
                <a:rPr lang="en-US" sz="600" b="1" dirty="0">
                  <a:latin typeface="Arial Narrow" pitchFamily="34" charset="0"/>
                </a:rPr>
                <a:t>West Mojave</a:t>
              </a:r>
            </a:p>
          </p:txBody>
        </p:sp>
        <p:sp>
          <p:nvSpPr>
            <p:cNvPr id="84" name="TextBox 83"/>
            <p:cNvSpPr txBox="1"/>
            <p:nvPr/>
          </p:nvSpPr>
          <p:spPr>
            <a:xfrm>
              <a:off x="1133484" y="3271840"/>
              <a:ext cx="505267" cy="184666"/>
            </a:xfrm>
            <a:prstGeom prst="rect">
              <a:avLst/>
            </a:prstGeom>
            <a:noFill/>
          </p:spPr>
          <p:txBody>
            <a:bodyPr wrap="none" rtlCol="0">
              <a:spAutoFit/>
            </a:bodyPr>
            <a:lstStyle/>
            <a:p>
              <a:r>
                <a:rPr lang="en-US" sz="600" b="1" dirty="0">
                  <a:latin typeface="Arial Narrow" pitchFamily="34" charset="0"/>
                </a:rPr>
                <a:t>E. Kern Co</a:t>
              </a:r>
            </a:p>
          </p:txBody>
        </p:sp>
        <p:sp>
          <p:nvSpPr>
            <p:cNvPr id="85" name="TextBox 84"/>
            <p:cNvSpPr txBox="1"/>
            <p:nvPr/>
          </p:nvSpPr>
          <p:spPr>
            <a:xfrm>
              <a:off x="1453491" y="3962400"/>
              <a:ext cx="527709" cy="184666"/>
            </a:xfrm>
            <a:prstGeom prst="rect">
              <a:avLst/>
            </a:prstGeom>
            <a:noFill/>
          </p:spPr>
          <p:txBody>
            <a:bodyPr wrap="none" rtlCol="0">
              <a:spAutoFit/>
            </a:bodyPr>
            <a:lstStyle/>
            <a:p>
              <a:r>
                <a:rPr lang="en-US" sz="600" b="1" dirty="0">
                  <a:latin typeface="Arial Narrow" pitchFamily="34" charset="0"/>
                </a:rPr>
                <a:t>Imperial Co</a:t>
              </a:r>
            </a:p>
          </p:txBody>
        </p:sp>
        <p:cxnSp>
          <p:nvCxnSpPr>
            <p:cNvPr id="87" name="Straight Connector 86"/>
            <p:cNvCxnSpPr/>
            <p:nvPr/>
          </p:nvCxnSpPr>
          <p:spPr>
            <a:xfrm flipH="1" flipV="1">
              <a:off x="685800" y="24384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243013" y="3824288"/>
              <a:ext cx="185737" cy="61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338264" y="3679031"/>
              <a:ext cx="157161" cy="30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104900" y="3712369"/>
              <a:ext cx="183358" cy="26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221607" y="2859943"/>
              <a:ext cx="157161" cy="30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100164" y="2783745"/>
              <a:ext cx="130942" cy="7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162099" y="2509838"/>
              <a:ext cx="154732" cy="26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Slide Number Placeholder 75"/>
          <p:cNvSpPr>
            <a:spLocks noGrp="1"/>
          </p:cNvSpPr>
          <p:nvPr>
            <p:ph type="sldNum" sz="quarter" idx="12"/>
          </p:nvPr>
        </p:nvSpPr>
        <p:spPr/>
        <p:txBody>
          <a:bodyPr/>
          <a:lstStyle/>
          <a:p>
            <a:fld id="{52E6A675-7C34-48D7-970B-1465D2AF6A65}" type="slidenum">
              <a:rPr lang="en-US" smtClean="0"/>
              <a:pPr/>
              <a:t>21</a:t>
            </a:fld>
            <a:endParaRPr lang="en-US"/>
          </a:p>
        </p:txBody>
      </p:sp>
    </p:spTree>
    <p:extLst>
      <p:ext uri="{BB962C8B-B14F-4D97-AF65-F5344CB8AC3E}">
        <p14:creationId xmlns:p14="http://schemas.microsoft.com/office/powerpoint/2010/main" val="153317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CB3375-F19A-4A40-95E5-209FFEA44BE5}" type="slidenum">
              <a:rPr lang="en-US" smtClean="0"/>
              <a:pPr/>
              <a:t>22</a:t>
            </a:fld>
            <a:endParaRPr lang="en-US"/>
          </a:p>
        </p:txBody>
      </p:sp>
      <p:grpSp>
        <p:nvGrpSpPr>
          <p:cNvPr id="3" name="Group 12"/>
          <p:cNvGrpSpPr/>
          <p:nvPr/>
        </p:nvGrpSpPr>
        <p:grpSpPr>
          <a:xfrm>
            <a:off x="2057400" y="381000"/>
            <a:ext cx="8153400" cy="6324600"/>
            <a:chOff x="435685" y="744683"/>
            <a:chExt cx="7714129" cy="5960917"/>
          </a:xfrm>
        </p:grpSpPr>
        <p:grpSp>
          <p:nvGrpSpPr>
            <p:cNvPr id="4" name="Group 31"/>
            <p:cNvGrpSpPr/>
            <p:nvPr/>
          </p:nvGrpSpPr>
          <p:grpSpPr>
            <a:xfrm>
              <a:off x="435685" y="744683"/>
              <a:ext cx="7714129" cy="5960917"/>
              <a:chOff x="987014" y="897083"/>
              <a:chExt cx="7714129" cy="5960917"/>
            </a:xfrm>
          </p:grpSpPr>
          <p:pic>
            <p:nvPicPr>
              <p:cNvPr id="7" name="Picture 6" descr="Draft3_2012 Ozone Classifications_WhiteHouse Brief 26April2012.jpg"/>
              <p:cNvPicPr>
                <a:picLocks noChangeAspect="1"/>
              </p:cNvPicPr>
              <p:nvPr/>
            </p:nvPicPr>
            <p:blipFill>
              <a:blip r:embed="rId3" cstate="print"/>
              <a:stretch>
                <a:fillRect/>
              </a:stretch>
            </p:blipFill>
            <p:spPr>
              <a:xfrm>
                <a:off x="987014" y="897083"/>
                <a:ext cx="7714129" cy="5960917"/>
              </a:xfrm>
              <a:prstGeom prst="rect">
                <a:avLst/>
              </a:prstGeom>
            </p:spPr>
          </p:pic>
          <p:sp>
            <p:nvSpPr>
              <p:cNvPr id="8" name="TextBox 7"/>
              <p:cNvSpPr txBox="1"/>
              <p:nvPr/>
            </p:nvSpPr>
            <p:spPr>
              <a:xfrm>
                <a:off x="2091265" y="3410723"/>
                <a:ext cx="914400" cy="174047"/>
              </a:xfrm>
              <a:prstGeom prst="rect">
                <a:avLst/>
              </a:prstGeom>
              <a:noFill/>
            </p:spPr>
            <p:txBody>
              <a:bodyPr wrap="square" rtlCol="0">
                <a:spAutoFit/>
              </a:bodyPr>
              <a:lstStyle/>
              <a:p>
                <a:r>
                  <a:rPr lang="en-US" sz="600" dirty="0"/>
                  <a:t>Morongo Tribe</a:t>
                </a:r>
              </a:p>
            </p:txBody>
          </p:sp>
          <p:sp>
            <p:nvSpPr>
              <p:cNvPr id="9" name="TextBox 8"/>
              <p:cNvSpPr txBox="1"/>
              <p:nvPr/>
            </p:nvSpPr>
            <p:spPr>
              <a:xfrm>
                <a:off x="2209800" y="3777734"/>
                <a:ext cx="691891" cy="174047"/>
              </a:xfrm>
              <a:prstGeom prst="rect">
                <a:avLst/>
              </a:prstGeom>
              <a:noFill/>
            </p:spPr>
            <p:txBody>
              <a:bodyPr wrap="none" rtlCol="0">
                <a:spAutoFit/>
              </a:bodyPr>
              <a:lstStyle/>
              <a:p>
                <a:r>
                  <a:rPr lang="en-US" sz="600" dirty="0"/>
                  <a:t>Pechanga Tribe</a:t>
                </a:r>
              </a:p>
            </p:txBody>
          </p:sp>
          <p:cxnSp>
            <p:nvCxnSpPr>
              <p:cNvPr id="10" name="Straight Connector 9"/>
              <p:cNvCxnSpPr/>
              <p:nvPr/>
            </p:nvCxnSpPr>
            <p:spPr bwMode="auto">
              <a:xfrm rot="5400000" flipH="1" flipV="1">
                <a:off x="2015065" y="3563123"/>
                <a:ext cx="457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1905000" y="3962400"/>
                <a:ext cx="6858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 name="TextBox 4"/>
            <p:cNvSpPr txBox="1"/>
            <p:nvPr/>
          </p:nvSpPr>
          <p:spPr>
            <a:xfrm>
              <a:off x="5486400" y="2819400"/>
              <a:ext cx="246529" cy="174047"/>
            </a:xfrm>
            <a:prstGeom prst="rect">
              <a:avLst/>
            </a:prstGeom>
            <a:noFill/>
          </p:spPr>
          <p:txBody>
            <a:bodyPr wrap="square" rtlCol="0">
              <a:spAutoFit/>
            </a:bodyPr>
            <a:lstStyle/>
            <a:p>
              <a:r>
                <a:rPr lang="en-US" sz="600" dirty="0"/>
                <a:t>X</a:t>
              </a:r>
            </a:p>
          </p:txBody>
        </p:sp>
      </p:grpSp>
      <p:sp>
        <p:nvSpPr>
          <p:cNvPr id="12" name="Title 1"/>
          <p:cNvSpPr txBox="1">
            <a:spLocks/>
          </p:cNvSpPr>
          <p:nvPr/>
        </p:nvSpPr>
        <p:spPr>
          <a:xfrm>
            <a:off x="2286000" y="381001"/>
            <a:ext cx="7772400" cy="609599"/>
          </a:xfrm>
          <a:prstGeom prst="rect">
            <a:avLst/>
          </a:prstGeom>
        </p:spPr>
        <p:txBody>
          <a:bodyPr>
            <a:noAutofit/>
          </a:bodyPr>
          <a:lstStyle/>
          <a:p>
            <a:pPr algn="ctr">
              <a:spcBef>
                <a:spcPct val="0"/>
              </a:spcBef>
              <a:defRPr/>
            </a:pPr>
            <a:r>
              <a:rPr lang="en-US" sz="1600" b="1" cap="small" dirty="0">
                <a:latin typeface="+mj-lt"/>
                <a:ea typeface="+mj-ea"/>
                <a:cs typeface="+mj-cs"/>
              </a:rPr>
              <a:t>Nonattainment Areas for 2008 Ozone NAAQS by Classification</a:t>
            </a:r>
            <a:br>
              <a:rPr lang="en-US" sz="1600" b="1" cap="small" dirty="0">
                <a:latin typeface="+mj-lt"/>
                <a:ea typeface="+mj-ea"/>
                <a:cs typeface="+mj-cs"/>
              </a:rPr>
            </a:br>
            <a:r>
              <a:rPr lang="en-US" sz="1600" b="1" cap="small" dirty="0">
                <a:latin typeface="+mj-lt"/>
                <a:ea typeface="+mj-ea"/>
                <a:cs typeface="+mj-cs"/>
              </a:rPr>
              <a:t>(Effective July 20, 2012)</a:t>
            </a:r>
          </a:p>
        </p:txBody>
      </p:sp>
      <p:sp>
        <p:nvSpPr>
          <p:cNvPr id="6" name="TextBox 5"/>
          <p:cNvSpPr txBox="1"/>
          <p:nvPr/>
        </p:nvSpPr>
        <p:spPr>
          <a:xfrm>
            <a:off x="2133600" y="4419600"/>
            <a:ext cx="2525050" cy="230832"/>
          </a:xfrm>
          <a:prstGeom prst="rect">
            <a:avLst/>
          </a:prstGeom>
          <a:solidFill>
            <a:schemeClr val="bg1"/>
          </a:solidFill>
        </p:spPr>
        <p:txBody>
          <a:bodyPr wrap="none" rtlCol="0">
            <a:spAutoFit/>
          </a:bodyPr>
          <a:lstStyle/>
          <a:p>
            <a:r>
              <a:rPr lang="en-US" sz="900" b="1" dirty="0"/>
              <a:t>EPA Final Classifications and Area Counts</a:t>
            </a:r>
          </a:p>
        </p:txBody>
      </p:sp>
      <p:sp>
        <p:nvSpPr>
          <p:cNvPr id="13" name="TextBox 12"/>
          <p:cNvSpPr txBox="1"/>
          <p:nvPr/>
        </p:nvSpPr>
        <p:spPr>
          <a:xfrm>
            <a:off x="2237982" y="5927931"/>
            <a:ext cx="5229619" cy="36933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900" b="1" dirty="0"/>
              <a:t>EPA did not designate as nonattainment any areas outside the Continental U.S.</a:t>
            </a:r>
          </a:p>
          <a:p>
            <a:pPr marL="171450" indent="-171450">
              <a:buFont typeface="Arial" panose="020B0604020202020204" pitchFamily="34" charset="0"/>
              <a:buChar char="•"/>
            </a:pPr>
            <a:r>
              <a:rPr lang="en-US" sz="900" b="1" dirty="0"/>
              <a:t>Map reflects classifications following requests for voluntary “bump-ups”</a:t>
            </a:r>
          </a:p>
        </p:txBody>
      </p:sp>
    </p:spTree>
    <p:extLst>
      <p:ext uri="{BB962C8B-B14F-4D97-AF65-F5344CB8AC3E}">
        <p14:creationId xmlns:p14="http://schemas.microsoft.com/office/powerpoint/2010/main" val="141870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normAutofit fontScale="90000"/>
          </a:bodyPr>
          <a:lstStyle/>
          <a:p>
            <a:r>
              <a:rPr lang="en-US" sz="3600" b="1" dirty="0">
                <a:solidFill>
                  <a:srgbClr val="0000FF"/>
                </a:solidFill>
              </a:rPr>
              <a:t>Preamble Outline of Ozone SIP Requirements Rule </a:t>
            </a:r>
          </a:p>
        </p:txBody>
      </p:sp>
      <p:sp>
        <p:nvSpPr>
          <p:cNvPr id="354308" name="Rectangle 4"/>
          <p:cNvSpPr>
            <a:spLocks noGrp="1" noChangeArrowheads="1"/>
          </p:cNvSpPr>
          <p:nvPr>
            <p:ph sz="half" idx="1"/>
          </p:nvPr>
        </p:nvSpPr>
        <p:spPr>
          <a:xfrm>
            <a:off x="1905000" y="1981200"/>
            <a:ext cx="4038600" cy="4525962"/>
          </a:xfrm>
        </p:spPr>
        <p:txBody>
          <a:bodyPr>
            <a:noAutofit/>
          </a:bodyPr>
          <a:lstStyle/>
          <a:p>
            <a:pPr>
              <a:lnSpc>
                <a:spcPct val="80000"/>
              </a:lnSpc>
              <a:buFontTx/>
              <a:buAutoNum type="alphaUcPeriod"/>
            </a:pPr>
            <a:r>
              <a:rPr lang="en-US" sz="1600" dirty="0"/>
              <a:t>Nonattainment area SIP deadlines</a:t>
            </a:r>
          </a:p>
          <a:p>
            <a:pPr>
              <a:lnSpc>
                <a:spcPct val="80000"/>
              </a:lnSpc>
              <a:buFontTx/>
              <a:buAutoNum type="alphaUcPeriod"/>
            </a:pPr>
            <a:r>
              <a:rPr lang="en-US" sz="1600" dirty="0"/>
              <a:t>Modeling and attainment demonstration requirements</a:t>
            </a:r>
          </a:p>
          <a:p>
            <a:pPr>
              <a:lnSpc>
                <a:spcPct val="80000"/>
              </a:lnSpc>
              <a:buFontTx/>
              <a:buAutoNum type="alphaUcPeriod"/>
            </a:pPr>
            <a:r>
              <a:rPr lang="en-US" sz="1600" dirty="0"/>
              <a:t>RFP requirements</a:t>
            </a:r>
          </a:p>
          <a:p>
            <a:pPr>
              <a:lnSpc>
                <a:spcPct val="80000"/>
              </a:lnSpc>
              <a:buFontTx/>
              <a:buAutoNum type="alphaUcPeriod"/>
            </a:pPr>
            <a:r>
              <a:rPr lang="en-US" sz="1600" dirty="0"/>
              <a:t>RACM and RACT requirements</a:t>
            </a:r>
          </a:p>
          <a:p>
            <a:pPr>
              <a:lnSpc>
                <a:spcPct val="80000"/>
              </a:lnSpc>
              <a:buFontTx/>
              <a:buAutoNum type="alphaUcPeriod"/>
            </a:pPr>
            <a:r>
              <a:rPr lang="en-US" sz="1600" dirty="0"/>
              <a:t>Vehicle I/M</a:t>
            </a:r>
          </a:p>
          <a:p>
            <a:pPr>
              <a:lnSpc>
                <a:spcPct val="80000"/>
              </a:lnSpc>
              <a:buFontTx/>
              <a:buAutoNum type="alphaUcPeriod"/>
            </a:pPr>
            <a:r>
              <a:rPr lang="en-US" sz="1600" dirty="0"/>
              <a:t>Transportation conformity</a:t>
            </a:r>
          </a:p>
          <a:p>
            <a:pPr>
              <a:lnSpc>
                <a:spcPct val="80000"/>
              </a:lnSpc>
              <a:buFontTx/>
              <a:buAutoNum type="alphaUcPeriod"/>
            </a:pPr>
            <a:r>
              <a:rPr lang="en-US" sz="1600" dirty="0"/>
              <a:t>General conformity</a:t>
            </a:r>
          </a:p>
          <a:p>
            <a:pPr>
              <a:lnSpc>
                <a:spcPct val="80000"/>
              </a:lnSpc>
              <a:buFontTx/>
              <a:buAutoNum type="alphaUcPeriod"/>
            </a:pPr>
            <a:r>
              <a:rPr lang="en-US" sz="1600" dirty="0"/>
              <a:t>Contingency measures</a:t>
            </a:r>
          </a:p>
          <a:p>
            <a:pPr>
              <a:lnSpc>
                <a:spcPct val="80000"/>
              </a:lnSpc>
              <a:buFontTx/>
              <a:buAutoNum type="alphaUcPeriod"/>
            </a:pPr>
            <a:r>
              <a:rPr lang="en-US" sz="1600" dirty="0"/>
              <a:t>NSR</a:t>
            </a:r>
          </a:p>
          <a:p>
            <a:pPr>
              <a:lnSpc>
                <a:spcPct val="80000"/>
              </a:lnSpc>
              <a:buFontTx/>
              <a:buAutoNum type="alphaUcPeriod"/>
            </a:pPr>
            <a:r>
              <a:rPr lang="en-US" sz="1600" dirty="0"/>
              <a:t>Emission inventory and emission statement requirements</a:t>
            </a:r>
          </a:p>
          <a:p>
            <a:pPr>
              <a:lnSpc>
                <a:spcPct val="80000"/>
              </a:lnSpc>
              <a:buFontTx/>
              <a:buAutoNum type="alphaUcPeriod"/>
            </a:pPr>
            <a:r>
              <a:rPr lang="en-US" sz="1600" dirty="0"/>
              <a:t>Ambient monitoring requirements</a:t>
            </a:r>
          </a:p>
          <a:p>
            <a:pPr>
              <a:lnSpc>
                <a:spcPct val="80000"/>
              </a:lnSpc>
              <a:buFontTx/>
              <a:buAutoNum type="alphaUcPeriod"/>
            </a:pPr>
            <a:r>
              <a:rPr lang="en-US" sz="1600" dirty="0"/>
              <a:t>1-year attainment deadline extensions</a:t>
            </a:r>
          </a:p>
          <a:p>
            <a:pPr>
              <a:lnSpc>
                <a:spcPct val="80000"/>
              </a:lnSpc>
              <a:buFontTx/>
              <a:buAutoNum type="alphaUcPeriod"/>
            </a:pPr>
            <a:r>
              <a:rPr lang="en-US" sz="1600" dirty="0"/>
              <a:t>Transport of ground-level ozone for rural nonattainment areas, multi-state nonattainment areas, and international transport</a:t>
            </a:r>
          </a:p>
        </p:txBody>
      </p:sp>
      <p:sp>
        <p:nvSpPr>
          <p:cNvPr id="354309" name="Rectangle 5"/>
          <p:cNvSpPr>
            <a:spLocks noGrp="1" noChangeArrowheads="1"/>
          </p:cNvSpPr>
          <p:nvPr>
            <p:ph sz="half" idx="2"/>
          </p:nvPr>
        </p:nvSpPr>
        <p:spPr>
          <a:xfrm>
            <a:off x="6096000" y="1981200"/>
            <a:ext cx="4038600" cy="4525962"/>
          </a:xfrm>
        </p:spPr>
        <p:txBody>
          <a:bodyPr>
            <a:normAutofit/>
          </a:bodyPr>
          <a:lstStyle/>
          <a:p>
            <a:pPr>
              <a:lnSpc>
                <a:spcPct val="80000"/>
              </a:lnSpc>
              <a:buFont typeface="+mj-lt"/>
              <a:buAutoNum type="alphaUcPeriod" startAt="14"/>
            </a:pPr>
            <a:r>
              <a:rPr lang="en-US" sz="1600" dirty="0"/>
              <a:t>Section 182(f) NOx provisions</a:t>
            </a:r>
          </a:p>
          <a:p>
            <a:pPr>
              <a:lnSpc>
                <a:spcPct val="80000"/>
              </a:lnSpc>
              <a:buFontTx/>
              <a:buAutoNum type="alphaUcPeriod" startAt="14"/>
            </a:pPr>
            <a:r>
              <a:rPr lang="en-US" sz="1600" dirty="0"/>
              <a:t>Emissions benefits of energy efficiency/renewable energy programs, land use planning, and travel efficiency</a:t>
            </a:r>
          </a:p>
          <a:p>
            <a:pPr>
              <a:lnSpc>
                <a:spcPct val="80000"/>
              </a:lnSpc>
              <a:buFontTx/>
              <a:buAutoNum type="alphaUcPeriod" startAt="14"/>
            </a:pPr>
            <a:r>
              <a:rPr lang="en-US" sz="1600" dirty="0"/>
              <a:t>Multi-pollutant approach to developing SIPs</a:t>
            </a:r>
          </a:p>
          <a:p>
            <a:pPr>
              <a:lnSpc>
                <a:spcPct val="80000"/>
              </a:lnSpc>
              <a:buFontTx/>
              <a:buAutoNum type="alphaUcPeriod" startAt="14"/>
            </a:pPr>
            <a:r>
              <a:rPr lang="en-US" sz="1600" dirty="0"/>
              <a:t>Tribes</a:t>
            </a:r>
          </a:p>
          <a:p>
            <a:pPr>
              <a:lnSpc>
                <a:spcPct val="80000"/>
              </a:lnSpc>
              <a:buFontTx/>
              <a:buAutoNum type="alphaUcPeriod" startAt="14"/>
            </a:pPr>
            <a:r>
              <a:rPr lang="en-US" sz="1600" dirty="0"/>
              <a:t>Ozone Transport Regions (OTRs)</a:t>
            </a:r>
          </a:p>
          <a:p>
            <a:pPr>
              <a:lnSpc>
                <a:spcPct val="80000"/>
              </a:lnSpc>
              <a:buFontTx/>
              <a:buAutoNum type="alphaUcPeriod" startAt="14"/>
            </a:pPr>
            <a:r>
              <a:rPr lang="en-US" sz="1600" dirty="0"/>
              <a:t>Additional requirements related to enforcement and compliance</a:t>
            </a:r>
          </a:p>
          <a:p>
            <a:pPr>
              <a:lnSpc>
                <a:spcPct val="80000"/>
              </a:lnSpc>
              <a:buFontTx/>
              <a:buAutoNum type="alphaUcPeriod" startAt="14"/>
            </a:pPr>
            <a:r>
              <a:rPr lang="en-US" sz="1600" dirty="0"/>
              <a:t>Emergency episodes</a:t>
            </a:r>
          </a:p>
          <a:p>
            <a:pPr>
              <a:lnSpc>
                <a:spcPct val="80000"/>
              </a:lnSpc>
              <a:buFontTx/>
              <a:buAutoNum type="alphaUcPeriod" startAt="14"/>
            </a:pPr>
            <a:r>
              <a:rPr lang="en-US" sz="1600" dirty="0"/>
              <a:t>Clean Data Policy</a:t>
            </a:r>
          </a:p>
          <a:p>
            <a:pPr>
              <a:lnSpc>
                <a:spcPct val="80000"/>
              </a:lnSpc>
              <a:buFontTx/>
              <a:buAutoNum type="alphaUcPeriod" startAt="14"/>
            </a:pPr>
            <a:r>
              <a:rPr lang="en-US" sz="1600" dirty="0"/>
              <a:t>Assistance</a:t>
            </a:r>
          </a:p>
          <a:p>
            <a:pPr>
              <a:lnSpc>
                <a:spcPct val="80000"/>
              </a:lnSpc>
              <a:buFontTx/>
              <a:buAutoNum type="alphaUcPeriod" startAt="14"/>
            </a:pPr>
            <a:r>
              <a:rPr lang="en-US" sz="1600" dirty="0"/>
              <a:t>Section 185 penalty fee provision for Severe and Extreme areas</a:t>
            </a:r>
          </a:p>
          <a:p>
            <a:pPr>
              <a:lnSpc>
                <a:spcPct val="80000"/>
              </a:lnSpc>
              <a:buNone/>
            </a:pPr>
            <a:endParaRPr lang="en-US" sz="1600" b="1" dirty="0"/>
          </a:p>
        </p:txBody>
      </p:sp>
      <p:sp>
        <p:nvSpPr>
          <p:cNvPr id="6" name="Slide Number Placeholder 6"/>
          <p:cNvSpPr>
            <a:spLocks noGrp="1"/>
          </p:cNvSpPr>
          <p:nvPr>
            <p:ph type="sldNum" sz="quarter" idx="12"/>
          </p:nvPr>
        </p:nvSpPr>
        <p:spPr>
          <a:xfrm>
            <a:off x="9906000" y="6356351"/>
            <a:ext cx="762000" cy="365125"/>
          </a:xfrm>
          <a:prstGeom prst="rect">
            <a:avLst/>
          </a:prstGeom>
        </p:spPr>
        <p:txBody>
          <a:bodyPr/>
          <a:lstStyle/>
          <a:p>
            <a:fld id="{706A81B7-71F6-4E83-A3B3-A88EA4224AAA}" type="slidenum">
              <a:rPr lang="en-US"/>
              <a:pPr/>
              <a:t>23</a:t>
            </a:fld>
            <a:endParaRPr lang="en-US" dirty="0"/>
          </a:p>
        </p:txBody>
      </p:sp>
    </p:spTree>
    <p:extLst>
      <p:ext uri="{BB962C8B-B14F-4D97-AF65-F5344CB8AC3E}">
        <p14:creationId xmlns:p14="http://schemas.microsoft.com/office/powerpoint/2010/main" val="3291375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solidFill>
                  <a:srgbClr val="0033CC"/>
                </a:solidFill>
              </a:rPr>
              <a:t>CAA Nonattainment Area SIP Submittal Deadlines</a:t>
            </a:r>
          </a:p>
        </p:txBody>
      </p:sp>
      <p:sp>
        <p:nvSpPr>
          <p:cNvPr id="2" name="Content Placeholder 1"/>
          <p:cNvSpPr>
            <a:spLocks noGrp="1"/>
          </p:cNvSpPr>
          <p:nvPr>
            <p:ph idx="1"/>
          </p:nvPr>
        </p:nvSpPr>
        <p:spPr>
          <a:xfrm>
            <a:off x="1905000" y="1828800"/>
            <a:ext cx="8229600" cy="4724400"/>
          </a:xfrm>
        </p:spPr>
        <p:txBody>
          <a:bodyPr>
            <a:normAutofit fontScale="92500" lnSpcReduction="20000"/>
          </a:bodyPr>
          <a:lstStyle/>
          <a:p>
            <a:pPr>
              <a:spcBef>
                <a:spcPts val="600"/>
              </a:spcBef>
            </a:pPr>
            <a:r>
              <a:rPr lang="en-US" sz="2300" dirty="0">
                <a:cs typeface="Lucida Sans Unicode" pitchFamily="34" charset="0"/>
              </a:rPr>
              <a:t>The CAA establishes maximum statutory deadlines for submitting various SIP elements (from effective date of designation).</a:t>
            </a:r>
          </a:p>
          <a:p>
            <a:pPr lvl="1">
              <a:spcBef>
                <a:spcPts val="600"/>
              </a:spcBef>
            </a:pPr>
            <a:r>
              <a:rPr lang="en-US" sz="1600" dirty="0">
                <a:cs typeface="Lucida Sans Unicode" pitchFamily="34" charset="0"/>
              </a:rPr>
              <a:t>Emission inventories and emission statement SIPs are due from states with Marginal and higher areas no later than 2 years (July 20, 2014).</a:t>
            </a:r>
          </a:p>
          <a:p>
            <a:pPr lvl="1">
              <a:spcBef>
                <a:spcPts val="600"/>
              </a:spcBef>
            </a:pPr>
            <a:r>
              <a:rPr lang="en-US" sz="1600" dirty="0">
                <a:cs typeface="Lucida Sans Unicode" pitchFamily="34" charset="0"/>
              </a:rPr>
              <a:t>Reasonably Available Control Technology (RACT) SIPs are due from Moderate and higher areas, and all states no later than the Ozone Transport Region (OTR), within 2 years (July 20, 2014).</a:t>
            </a:r>
          </a:p>
          <a:p>
            <a:pPr lvl="1">
              <a:spcBef>
                <a:spcPts val="600"/>
              </a:spcBef>
            </a:pPr>
            <a:r>
              <a:rPr lang="en-US" sz="1600" dirty="0">
                <a:cs typeface="Lucida Sans Unicode" pitchFamily="34" charset="0"/>
              </a:rPr>
              <a:t>15% Reasonable Further Progress (6-year RFP) SIPs are due no later than 3 years (July 20, 2015).</a:t>
            </a:r>
          </a:p>
          <a:p>
            <a:pPr lvl="1">
              <a:spcBef>
                <a:spcPts val="600"/>
              </a:spcBef>
            </a:pPr>
            <a:r>
              <a:rPr lang="en-US" sz="1600" dirty="0">
                <a:cs typeface="Lucida Sans Unicode" pitchFamily="34" charset="0"/>
              </a:rPr>
              <a:t>Attainment plan with Reasonably Available Control Measures (RACM) and attainment demonstration SIPs due no later than 3 years (Moderate) or 4 years (Serious and higher) (July 20, 2015 or July 20, 2016)</a:t>
            </a:r>
          </a:p>
          <a:p>
            <a:pPr lvl="1">
              <a:spcBef>
                <a:spcPts val="600"/>
              </a:spcBef>
            </a:pPr>
            <a:r>
              <a:rPr lang="en-US" sz="1600" dirty="0">
                <a:cs typeface="Lucida Sans Unicode" pitchFamily="34" charset="0"/>
              </a:rPr>
              <a:t>RFP SIPs showing an average of 3% reductions in emissions per year after the initial 6-year period are due no later than 4 years for Serious and higher areas (July 20, 2016).</a:t>
            </a:r>
          </a:p>
          <a:p>
            <a:pPr lvl="1">
              <a:spcBef>
                <a:spcPts val="600"/>
              </a:spcBef>
            </a:pPr>
            <a:r>
              <a:rPr lang="en-US" sz="1600" dirty="0">
                <a:cs typeface="Lucida Sans Unicode" pitchFamily="34" charset="0"/>
              </a:rPr>
              <a:t>§185 penalty fee program SIPs are due for Severe and Extreme areas no later than 10 years (July 20, 2022).</a:t>
            </a:r>
            <a:endParaRPr lang="en-US" sz="2000" dirty="0">
              <a:cs typeface="Lucida Sans Unicode" pitchFamily="34" charset="0"/>
            </a:endParaRPr>
          </a:p>
          <a:p>
            <a:pPr>
              <a:spcBef>
                <a:spcPts val="600"/>
              </a:spcBef>
            </a:pPr>
            <a:r>
              <a:rPr lang="en-US" sz="2300" dirty="0">
                <a:cs typeface="Lucida Sans Unicode" pitchFamily="34" charset="0"/>
              </a:rPr>
              <a:t>If EPA determines that an area attains before SIPs are due, the planning SIP submittal requirements can be suspended for as long as the area attains (Clean Data Policy).</a:t>
            </a:r>
          </a:p>
        </p:txBody>
      </p:sp>
      <p:sp>
        <p:nvSpPr>
          <p:cNvPr id="4" name="Slide Number Placeholder 3"/>
          <p:cNvSpPr>
            <a:spLocks noGrp="1"/>
          </p:cNvSpPr>
          <p:nvPr>
            <p:ph type="sldNum" sz="quarter" idx="12"/>
          </p:nvPr>
        </p:nvSpPr>
        <p:spPr/>
        <p:txBody>
          <a:bodyPr/>
          <a:lstStyle/>
          <a:p>
            <a:pPr>
              <a:defRPr/>
            </a:pPr>
            <a:fld id="{A85F6F88-97B8-4F2A-A453-11523A47EDBA}" type="slidenum">
              <a:rPr lang="en-US" smtClean="0"/>
              <a:pPr>
                <a:defRPr/>
              </a:pPr>
              <a:t>24</a:t>
            </a:fld>
            <a:endParaRPr lang="en-US"/>
          </a:p>
        </p:txBody>
      </p:sp>
    </p:spTree>
    <p:extLst>
      <p:ext uri="{BB962C8B-B14F-4D97-AF65-F5344CB8AC3E}">
        <p14:creationId xmlns:p14="http://schemas.microsoft.com/office/powerpoint/2010/main" val="1628262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981200" y="838200"/>
            <a:ext cx="8229600" cy="457200"/>
          </a:xfrm>
        </p:spPr>
        <p:txBody>
          <a:bodyPr>
            <a:noAutofit/>
          </a:bodyPr>
          <a:lstStyle/>
          <a:p>
            <a:r>
              <a:rPr lang="en-US" sz="3600" b="1" dirty="0">
                <a:solidFill>
                  <a:srgbClr val="0033CC"/>
                </a:solidFill>
              </a:rPr>
              <a:t>Proposed SIP Due Dates</a:t>
            </a:r>
          </a:p>
        </p:txBody>
      </p:sp>
      <p:sp>
        <p:nvSpPr>
          <p:cNvPr id="350211" name="Rectangle 3"/>
          <p:cNvSpPr>
            <a:spLocks noGrp="1" noChangeArrowheads="1"/>
          </p:cNvSpPr>
          <p:nvPr>
            <p:ph idx="1"/>
          </p:nvPr>
        </p:nvSpPr>
        <p:spPr>
          <a:xfrm>
            <a:off x="914400" y="1574800"/>
            <a:ext cx="9944100" cy="4787899"/>
          </a:xfrm>
        </p:spPr>
        <p:txBody>
          <a:bodyPr>
            <a:normAutofit/>
          </a:bodyPr>
          <a:lstStyle/>
          <a:p>
            <a:pPr>
              <a:spcBef>
                <a:spcPts val="600"/>
              </a:spcBef>
            </a:pPr>
            <a:r>
              <a:rPr lang="en-US" sz="2400" dirty="0"/>
              <a:t>For Moderate and higher areas, EPA proposed two options for deadlines for certain nonattainment area SIPs (RACT SIPs, attainment demonstration SIPs, and RFP SIPs):</a:t>
            </a:r>
          </a:p>
          <a:p>
            <a:pPr lvl="1">
              <a:spcBef>
                <a:spcPts val="600"/>
              </a:spcBef>
            </a:pPr>
            <a:r>
              <a:rPr lang="en-US" sz="2000" dirty="0"/>
              <a:t>Option 1: staggered timeframes provided by statute.</a:t>
            </a:r>
          </a:p>
          <a:p>
            <a:pPr lvl="1">
              <a:spcBef>
                <a:spcPts val="600"/>
              </a:spcBef>
            </a:pPr>
            <a:r>
              <a:rPr lang="en-US" sz="2000" dirty="0"/>
              <a:t>Option 2: states may choose to submit SIPs by the staggered deadlines provided by statute, or they may submit a combined submittal of emissions inventory, emission statement, RACT, RFP, attainment plan (RACM), and attainment demonstration SIPs within </a:t>
            </a:r>
            <a:r>
              <a:rPr lang="en-US" sz="2000" b="1" u="sng" dirty="0"/>
              <a:t>30</a:t>
            </a:r>
            <a:r>
              <a:rPr lang="en-US" sz="2000" dirty="0"/>
              <a:t> months (November 20, 2014).</a:t>
            </a:r>
          </a:p>
          <a:p>
            <a:pPr>
              <a:spcBef>
                <a:spcPts val="600"/>
              </a:spcBef>
            </a:pPr>
            <a:r>
              <a:rPr lang="en-US" sz="2400" dirty="0"/>
              <a:t>Serious and above areas would have the CAA maximum of 4 years to develop attainment demonstration (RACM) and RFP </a:t>
            </a:r>
            <a:r>
              <a:rPr lang="en-US" sz="2400" dirty="0" smtClean="0"/>
              <a:t>SIPs.</a:t>
            </a:r>
            <a:endParaRPr lang="en-US" sz="2400" dirty="0"/>
          </a:p>
          <a:p>
            <a:pPr lvl="1">
              <a:spcBef>
                <a:spcPts val="600"/>
              </a:spcBef>
            </a:pPr>
            <a:r>
              <a:rPr lang="en-US" sz="2000" dirty="0"/>
              <a:t>This proposal, while consistent with the CAA, differs from the 3-year deadline provided for the 1997 ozone NAAQS.</a:t>
            </a:r>
          </a:p>
        </p:txBody>
      </p:sp>
      <p:sp>
        <p:nvSpPr>
          <p:cNvPr id="5" name="Slide Number Placeholder 5"/>
          <p:cNvSpPr>
            <a:spLocks noGrp="1"/>
          </p:cNvSpPr>
          <p:nvPr>
            <p:ph type="sldNum" sz="quarter" idx="12"/>
          </p:nvPr>
        </p:nvSpPr>
        <p:spPr>
          <a:xfrm>
            <a:off x="9448800" y="6569076"/>
            <a:ext cx="762000" cy="365125"/>
          </a:xfrm>
        </p:spPr>
        <p:txBody>
          <a:bodyPr/>
          <a:lstStyle/>
          <a:p>
            <a:fld id="{A15EC220-00A7-4FB5-A86C-51805590F60A}" type="slidenum">
              <a:rPr lang="en-US"/>
              <a:pPr/>
              <a:t>25</a:t>
            </a:fld>
            <a:endParaRPr lang="en-US"/>
          </a:p>
        </p:txBody>
      </p:sp>
    </p:spTree>
    <p:extLst>
      <p:ext uri="{BB962C8B-B14F-4D97-AF65-F5344CB8AC3E}">
        <p14:creationId xmlns:p14="http://schemas.microsoft.com/office/powerpoint/2010/main" val="583234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85800"/>
            <a:ext cx="8229600" cy="609600"/>
          </a:xfrm>
        </p:spPr>
        <p:txBody>
          <a:bodyPr/>
          <a:lstStyle/>
          <a:p>
            <a:r>
              <a:rPr lang="en-US" sz="3200" b="1" dirty="0">
                <a:solidFill>
                  <a:srgbClr val="0033CC"/>
                </a:solidFill>
              </a:rPr>
              <a:t>Modeling Attainment Demonstrations</a:t>
            </a:r>
          </a:p>
        </p:txBody>
      </p:sp>
      <p:sp>
        <p:nvSpPr>
          <p:cNvPr id="4" name="Slide Number Placeholder 3"/>
          <p:cNvSpPr>
            <a:spLocks noGrp="1"/>
          </p:cNvSpPr>
          <p:nvPr>
            <p:ph type="sldNum" sz="quarter" idx="12"/>
          </p:nvPr>
        </p:nvSpPr>
        <p:spPr/>
        <p:txBody>
          <a:bodyPr/>
          <a:lstStyle/>
          <a:p>
            <a:pPr>
              <a:defRPr/>
            </a:pPr>
            <a:fld id="{A85F6F88-97B8-4F2A-A453-11523A47EDBA}" type="slidenum">
              <a:rPr lang="en-US" smtClean="0"/>
              <a:pPr>
                <a:defRPr/>
              </a:pPr>
              <a:t>26</a:t>
            </a:fld>
            <a:endParaRPr lang="en-US" dirty="0"/>
          </a:p>
        </p:txBody>
      </p:sp>
      <p:sp>
        <p:nvSpPr>
          <p:cNvPr id="6" name="Content Placeholder 5"/>
          <p:cNvSpPr>
            <a:spLocks noGrp="1"/>
          </p:cNvSpPr>
          <p:nvPr>
            <p:ph idx="1"/>
          </p:nvPr>
        </p:nvSpPr>
        <p:spPr>
          <a:xfrm>
            <a:off x="1905000" y="1371600"/>
            <a:ext cx="8229600" cy="4876800"/>
          </a:xfrm>
        </p:spPr>
        <p:txBody>
          <a:bodyPr>
            <a:normAutofit/>
          </a:bodyPr>
          <a:lstStyle/>
          <a:p>
            <a:pPr>
              <a:spcBef>
                <a:spcPts val="600"/>
              </a:spcBef>
            </a:pPr>
            <a:r>
              <a:rPr lang="en-US" sz="2000" dirty="0"/>
              <a:t>Serious and above areas (and multi-state Moderate areas) are required to use photochemical grid modeling to demonstrate attainment.</a:t>
            </a:r>
          </a:p>
          <a:p>
            <a:pPr marL="742950" lvl="2" indent="-342900">
              <a:spcBef>
                <a:spcPts val="600"/>
              </a:spcBef>
            </a:pPr>
            <a:r>
              <a:rPr lang="en-US" sz="1600" dirty="0"/>
              <a:t>Moderate areas are required to use photochemical modeling as well. However, an alternative approach can be used for Moderate areas if the Administrator determines that it is at least as effective.</a:t>
            </a:r>
          </a:p>
          <a:p>
            <a:pPr>
              <a:spcBef>
                <a:spcPts val="600"/>
              </a:spcBef>
            </a:pPr>
            <a:r>
              <a:rPr lang="en-US" sz="2000" dirty="0"/>
              <a:t>Model results are used to determine the amount of VOC and/or NOx emission reductions that are needed for the area to attain the NAAQS.</a:t>
            </a:r>
          </a:p>
          <a:p>
            <a:pPr>
              <a:spcBef>
                <a:spcPts val="600"/>
              </a:spcBef>
            </a:pPr>
            <a:r>
              <a:rPr lang="en-US" sz="2000" dirty="0"/>
              <a:t>EPA has specified approved models and has issued guidance.</a:t>
            </a:r>
          </a:p>
          <a:p>
            <a:pPr lvl="1">
              <a:spcBef>
                <a:spcPts val="600"/>
              </a:spcBef>
              <a:buNone/>
            </a:pPr>
            <a:r>
              <a:rPr lang="en-US" sz="1600" dirty="0">
                <a:solidFill>
                  <a:srgbClr val="00B0F0"/>
                </a:solidFill>
              </a:rPr>
              <a:t>http://www.epa.gov/scram001/guidance/guide/final-03-pm-rh-guidance.pdf.</a:t>
            </a:r>
          </a:p>
          <a:p>
            <a:pPr>
              <a:spcBef>
                <a:spcPts val="600"/>
              </a:spcBef>
            </a:pPr>
            <a:r>
              <a:rPr lang="en-US" sz="2000" dirty="0"/>
              <a:t>The preamble directs the reader to the current modeling guidance.</a:t>
            </a:r>
          </a:p>
          <a:p>
            <a:pPr lvl="1">
              <a:spcBef>
                <a:spcPts val="600"/>
              </a:spcBef>
            </a:pPr>
            <a:r>
              <a:rPr lang="en-US" sz="1600" dirty="0"/>
              <a:t>The guidance addresses how high electricity demand days (HEDDs) can be characterized.</a:t>
            </a:r>
          </a:p>
          <a:p>
            <a:pPr lvl="1">
              <a:spcBef>
                <a:spcPts val="600"/>
              </a:spcBef>
            </a:pPr>
            <a:r>
              <a:rPr lang="en-US" sz="1600" dirty="0"/>
              <a:t>EPA is in the process of updating the guidance for the 2008 ozone NAAQS.</a:t>
            </a:r>
          </a:p>
        </p:txBody>
      </p:sp>
    </p:spTree>
    <p:extLst>
      <p:ext uri="{BB962C8B-B14F-4D97-AF65-F5344CB8AC3E}">
        <p14:creationId xmlns:p14="http://schemas.microsoft.com/office/powerpoint/2010/main" val="622577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solidFill>
                  <a:srgbClr val="0033CC"/>
                </a:solidFill>
              </a:rPr>
              <a:t>Reasonable Further Progress (RFP) Proposals</a:t>
            </a:r>
          </a:p>
        </p:txBody>
      </p:sp>
      <p:sp>
        <p:nvSpPr>
          <p:cNvPr id="2" name="Content Placeholder 1"/>
          <p:cNvSpPr>
            <a:spLocks noGrp="1"/>
          </p:cNvSpPr>
          <p:nvPr>
            <p:ph idx="1"/>
          </p:nvPr>
        </p:nvSpPr>
        <p:spPr>
          <a:xfrm>
            <a:off x="723900" y="1752600"/>
            <a:ext cx="10452100" cy="4800600"/>
          </a:xfrm>
        </p:spPr>
        <p:txBody>
          <a:bodyPr>
            <a:normAutofit fontScale="62500" lnSpcReduction="20000"/>
          </a:bodyPr>
          <a:lstStyle/>
          <a:p>
            <a:r>
              <a:rPr lang="en-US" sz="3200" dirty="0"/>
              <a:t>Proposed to specify 2011 as the base year for RFP.</a:t>
            </a:r>
          </a:p>
          <a:p>
            <a:pPr lvl="1"/>
            <a:r>
              <a:rPr lang="en-US" sz="2500" dirty="0"/>
              <a:t>Corresponds to periodic emissions inventory submission year closest to the 2012 designation year.</a:t>
            </a:r>
          </a:p>
          <a:p>
            <a:r>
              <a:rPr lang="en-US" sz="3200" dirty="0"/>
              <a:t>Proposed to allow areas to also choose 2012 (the designation year), or another year prior to 2011.</a:t>
            </a:r>
          </a:p>
          <a:p>
            <a:pPr lvl="1"/>
            <a:r>
              <a:rPr lang="en-US" dirty="0" smtClean="0"/>
              <a:t>Allows areas that began early reductions in 2008 when standard was set to take credit for those reductions in RFP plans.</a:t>
            </a:r>
          </a:p>
          <a:p>
            <a:pPr lvl="1"/>
            <a:r>
              <a:rPr lang="en-US" dirty="0" smtClean="0"/>
              <a:t>In exchange for flexibility, areas need to provide additional 3% per year RFP for each year that is prior to 2011 (e.g., a 2008 baseline year would require 15% + 3x3% = 24% reduction for years 2009 through 2017).</a:t>
            </a:r>
          </a:p>
          <a:p>
            <a:pPr lvl="1"/>
            <a:r>
              <a:rPr lang="en-US" dirty="0" smtClean="0"/>
              <a:t>Consistent with approach taken for the 1997 ozone NAAQS.</a:t>
            </a:r>
          </a:p>
          <a:p>
            <a:pPr>
              <a:spcBef>
                <a:spcPts val="600"/>
              </a:spcBef>
            </a:pPr>
            <a:r>
              <a:rPr lang="en-US" sz="3200" dirty="0"/>
              <a:t>Proposed to allow credit for reductions from sources within the same nonattainment area.</a:t>
            </a:r>
          </a:p>
          <a:p>
            <a:pPr lvl="1">
              <a:spcBef>
                <a:spcPts val="600"/>
              </a:spcBef>
            </a:pPr>
            <a:r>
              <a:rPr lang="en-US" dirty="0" smtClean="0"/>
              <a:t>We requested specific comment on a legal basis for crediting reductions from outside the nonattainment area toward RFP under CAA subpart 2.</a:t>
            </a:r>
          </a:p>
          <a:p>
            <a:r>
              <a:rPr lang="en-US" sz="3200" dirty="0"/>
              <a:t>Eliminate “pre-1990 adjustments” calculation for RFP.</a:t>
            </a:r>
          </a:p>
          <a:p>
            <a:pPr lvl="1"/>
            <a:r>
              <a:rPr lang="en-US" dirty="0" smtClean="0"/>
              <a:t>Proposed that states no longer need to calculate and deduct emissions related to pre-1990 motor vehicle, RVP, and vehicle I/M program corrections (per CAA section 182(b)(1)(D)).</a:t>
            </a:r>
          </a:p>
          <a:p>
            <a:pPr lvl="1"/>
            <a:r>
              <a:rPr lang="en-US" dirty="0" smtClean="0"/>
              <a:t>The calculations are tedious and the emissions are de minimis.</a:t>
            </a:r>
          </a:p>
        </p:txBody>
      </p:sp>
      <p:sp>
        <p:nvSpPr>
          <p:cNvPr id="4" name="Slide Number Placeholder 3"/>
          <p:cNvSpPr>
            <a:spLocks noGrp="1"/>
          </p:cNvSpPr>
          <p:nvPr>
            <p:ph type="sldNum" sz="quarter" idx="12"/>
          </p:nvPr>
        </p:nvSpPr>
        <p:spPr/>
        <p:txBody>
          <a:bodyPr/>
          <a:lstStyle/>
          <a:p>
            <a:pPr>
              <a:defRPr/>
            </a:pPr>
            <a:fld id="{A85F6F88-97B8-4F2A-A453-11523A47EDBA}" type="slidenum">
              <a:rPr lang="en-US" smtClean="0"/>
              <a:pPr>
                <a:defRPr/>
              </a:pPr>
              <a:t>27</a:t>
            </a:fld>
            <a:endParaRPr lang="en-US" dirty="0"/>
          </a:p>
        </p:txBody>
      </p:sp>
    </p:spTree>
    <p:extLst>
      <p:ext uri="{BB962C8B-B14F-4D97-AF65-F5344CB8AC3E}">
        <p14:creationId xmlns:p14="http://schemas.microsoft.com/office/powerpoint/2010/main" val="3113623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sz="3200" b="1" dirty="0">
                <a:solidFill>
                  <a:srgbClr val="0000FF"/>
                </a:solidFill>
              </a:rPr>
              <a:t>Options for 15% VOC Reduction for First 6 Years (RFP)</a:t>
            </a:r>
          </a:p>
        </p:txBody>
      </p:sp>
      <p:sp>
        <p:nvSpPr>
          <p:cNvPr id="333827" name="Rectangle 3"/>
          <p:cNvSpPr>
            <a:spLocks noGrp="1" noChangeArrowheads="1"/>
          </p:cNvSpPr>
          <p:nvPr>
            <p:ph idx="1"/>
          </p:nvPr>
        </p:nvSpPr>
        <p:spPr>
          <a:xfrm>
            <a:off x="698500" y="1752600"/>
            <a:ext cx="10121900" cy="4724400"/>
          </a:xfrm>
        </p:spPr>
        <p:txBody>
          <a:bodyPr>
            <a:noAutofit/>
          </a:bodyPr>
          <a:lstStyle/>
          <a:p>
            <a:r>
              <a:rPr lang="en-US" sz="2400" dirty="0" smtClean="0"/>
              <a:t>15% reduction plan is required for Moderate and above areas and all areas of the OTR.</a:t>
            </a:r>
          </a:p>
          <a:p>
            <a:pPr lvl="1"/>
            <a:r>
              <a:rPr lang="en-US" sz="2000" dirty="0" smtClean="0"/>
              <a:t>CAA requires these reductions to be VOC-only, even though </a:t>
            </a:r>
            <a:r>
              <a:rPr lang="en-US" sz="2000" dirty="0" err="1" smtClean="0"/>
              <a:t>NOx</a:t>
            </a:r>
            <a:r>
              <a:rPr lang="en-US" sz="2000" dirty="0" smtClean="0"/>
              <a:t> reductions are now known in some cases to be more effective at reducing ozone.</a:t>
            </a:r>
          </a:p>
          <a:p>
            <a:pPr lvl="1"/>
            <a:r>
              <a:rPr lang="en-US" sz="2000" dirty="0" smtClean="0"/>
              <a:t>Additional VOC reductions could be difficult to achieve for some long-standing nonattainment areas.</a:t>
            </a:r>
          </a:p>
          <a:p>
            <a:pPr lvl="1"/>
            <a:r>
              <a:rPr lang="en-US" sz="2000" dirty="0"/>
              <a:t>Serious and higher are also required to achieve an average of 3%/year reduction in emissions (can be VOC, </a:t>
            </a:r>
            <a:r>
              <a:rPr lang="en-US" sz="2000" dirty="0" err="1"/>
              <a:t>NOx</a:t>
            </a:r>
            <a:r>
              <a:rPr lang="en-US" sz="2000" dirty="0"/>
              <a:t> or a combination) starting 6 years after designation until the attainment date.</a:t>
            </a:r>
          </a:p>
          <a:p>
            <a:r>
              <a:rPr lang="en-US" sz="2400" dirty="0" smtClean="0"/>
              <a:t>Proposed flexibility would allow states to substitute </a:t>
            </a:r>
            <a:r>
              <a:rPr lang="en-US" sz="2400" dirty="0" err="1" smtClean="0"/>
              <a:t>NOx</a:t>
            </a:r>
            <a:r>
              <a:rPr lang="en-US" sz="2400" dirty="0" smtClean="0"/>
              <a:t> for VOC in an area’s 15% SIP</a:t>
            </a:r>
          </a:p>
          <a:p>
            <a:pPr lvl="1"/>
            <a:r>
              <a:rPr lang="en-US" sz="2000" dirty="0" smtClean="0"/>
              <a:t>1997 ozone rules allowed this approach for areas that previously had an approved 15% RFP plan for the 1-hour NAAQS.</a:t>
            </a:r>
          </a:p>
        </p:txBody>
      </p:sp>
      <p:sp>
        <p:nvSpPr>
          <p:cNvPr id="5" name="Slide Number Placeholder 5"/>
          <p:cNvSpPr>
            <a:spLocks noGrp="1"/>
          </p:cNvSpPr>
          <p:nvPr>
            <p:ph type="sldNum" sz="quarter" idx="12"/>
          </p:nvPr>
        </p:nvSpPr>
        <p:spPr/>
        <p:txBody>
          <a:bodyPr/>
          <a:lstStyle/>
          <a:p>
            <a:fld id="{B995D58E-41AF-4FDC-9832-2481C3052CD3}" type="slidenum">
              <a:rPr lang="en-US" smtClean="0"/>
              <a:pPr/>
              <a:t>28</a:t>
            </a:fld>
            <a:endParaRPr lang="en-US" dirty="0"/>
          </a:p>
        </p:txBody>
      </p:sp>
    </p:spTree>
    <p:extLst>
      <p:ext uri="{BB962C8B-B14F-4D97-AF65-F5344CB8AC3E}">
        <p14:creationId xmlns:p14="http://schemas.microsoft.com/office/powerpoint/2010/main" val="829259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0033CC"/>
                </a:solidFill>
                <a:effectLst/>
              </a:rPr>
              <a:t>Vehicle Requirements</a:t>
            </a:r>
            <a:endParaRPr lang="en-US" sz="3600" b="1" dirty="0">
              <a:solidFill>
                <a:srgbClr val="0033CC"/>
              </a:solidFill>
              <a:effectLst/>
            </a:endParaRPr>
          </a:p>
        </p:txBody>
      </p:sp>
      <p:sp>
        <p:nvSpPr>
          <p:cNvPr id="2" name="Content Placeholder 1"/>
          <p:cNvSpPr>
            <a:spLocks noGrp="1"/>
          </p:cNvSpPr>
          <p:nvPr>
            <p:ph idx="1"/>
          </p:nvPr>
        </p:nvSpPr>
        <p:spPr/>
        <p:txBody>
          <a:bodyPr>
            <a:normAutofit/>
          </a:bodyPr>
          <a:lstStyle/>
          <a:p>
            <a:r>
              <a:rPr lang="en-US" sz="2400" dirty="0"/>
              <a:t>Vehicle inspection and maintenance programs are required in all Moderate and above ozone nonattainment areas with a population over 200,000 (or over 100,000 for OTR).</a:t>
            </a:r>
          </a:p>
          <a:p>
            <a:pPr lvl="1"/>
            <a:r>
              <a:rPr lang="en-US" sz="2000" dirty="0"/>
              <a:t>There are currently no new I/M areas for the 2008 ozone NAAQS.</a:t>
            </a:r>
          </a:p>
          <a:p>
            <a:pPr>
              <a:spcBef>
                <a:spcPts val="600"/>
              </a:spcBef>
            </a:pPr>
            <a:r>
              <a:rPr lang="en-US" sz="2400" dirty="0" smtClean="0"/>
              <a:t>In this proposal, EPA solicited comment on aligning the I/M SIP deadline with the attainment SIP deadline.</a:t>
            </a:r>
          </a:p>
          <a:p>
            <a:pPr>
              <a:spcBef>
                <a:spcPts val="600"/>
              </a:spcBef>
            </a:pPr>
            <a:r>
              <a:rPr lang="en-US" sz="2400" dirty="0" smtClean="0"/>
              <a:t>EPA also notes ability to approve alternative mobile source controls getting equivalent reductions in place of I/M.</a:t>
            </a:r>
          </a:p>
          <a:p>
            <a:pPr>
              <a:spcBef>
                <a:spcPts val="600"/>
              </a:spcBef>
            </a:pPr>
            <a:r>
              <a:rPr lang="en-US" sz="2400" dirty="0" smtClean="0"/>
              <a:t>Lastly, EPA identifies implementation flexibilities for I/M programs made possible by predominance of onboard diagnostics (OBD) in current fleet.</a:t>
            </a:r>
          </a:p>
          <a:p>
            <a:pPr lvl="1"/>
            <a:endParaRPr lang="en-US" dirty="0"/>
          </a:p>
        </p:txBody>
      </p:sp>
      <p:sp>
        <p:nvSpPr>
          <p:cNvPr id="4" name="Slide Number Placeholder 3"/>
          <p:cNvSpPr>
            <a:spLocks noGrp="1"/>
          </p:cNvSpPr>
          <p:nvPr>
            <p:ph type="sldNum" sz="quarter" idx="12"/>
          </p:nvPr>
        </p:nvSpPr>
        <p:spPr/>
        <p:txBody>
          <a:bodyPr/>
          <a:lstStyle/>
          <a:p>
            <a:pPr>
              <a:defRPr/>
            </a:pPr>
            <a:fld id="{A85F6F88-97B8-4F2A-A453-11523A47EDBA}" type="slidenum">
              <a:rPr lang="en-US" smtClean="0"/>
              <a:pPr>
                <a:defRPr/>
              </a:pPr>
              <a:t>29</a:t>
            </a:fld>
            <a:endParaRPr lang="en-US"/>
          </a:p>
        </p:txBody>
      </p:sp>
    </p:spTree>
    <p:extLst>
      <p:ext uri="{BB962C8B-B14F-4D97-AF65-F5344CB8AC3E}">
        <p14:creationId xmlns:p14="http://schemas.microsoft.com/office/powerpoint/2010/main" val="340239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rgbClr val="0033CC"/>
                </a:solidFill>
              </a:rPr>
              <a:t>Overview of NAAQS Development</a:t>
            </a:r>
            <a:endParaRPr lang="en-US" sz="3600" b="1" dirty="0">
              <a:solidFill>
                <a:srgbClr val="0033CC"/>
              </a:solidFill>
            </a:endParaRPr>
          </a:p>
        </p:txBody>
      </p:sp>
      <p:sp>
        <p:nvSpPr>
          <p:cNvPr id="3" name="Subtitle 2"/>
          <p:cNvSpPr>
            <a:spLocks noGrp="1"/>
          </p:cNvSpPr>
          <p:nvPr>
            <p:ph type="subTitle" idx="1"/>
          </p:nvPr>
        </p:nvSpPr>
        <p:spPr/>
        <p:txBody>
          <a:bodyPr/>
          <a:lstStyle/>
          <a:p>
            <a:r>
              <a:rPr lang="en-US" dirty="0" smtClean="0"/>
              <a:t>Tom Powers</a:t>
            </a:r>
          </a:p>
          <a:p>
            <a:r>
              <a:rPr lang="en-US" dirty="0" smtClean="0"/>
              <a:t>Senior Policy Advisor</a:t>
            </a:r>
          </a:p>
          <a:p>
            <a:r>
              <a:rPr lang="en-US" dirty="0" smtClean="0"/>
              <a:t>Office of Air and Radiation</a:t>
            </a:r>
            <a:endParaRPr lang="en-US" dirty="0"/>
          </a:p>
        </p:txBody>
      </p:sp>
    </p:spTree>
    <p:extLst>
      <p:ext uri="{BB962C8B-B14F-4D97-AF65-F5344CB8AC3E}">
        <p14:creationId xmlns:p14="http://schemas.microsoft.com/office/powerpoint/2010/main" val="222796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sz="3200" b="1" dirty="0">
                <a:solidFill>
                  <a:srgbClr val="0033CC"/>
                </a:solidFill>
              </a:rPr>
              <a:t>Revoking 1997 NAAQS and “Anti-backsliding” Requirements</a:t>
            </a:r>
          </a:p>
        </p:txBody>
      </p:sp>
      <p:sp>
        <p:nvSpPr>
          <p:cNvPr id="346116" name="Rectangle 4"/>
          <p:cNvSpPr>
            <a:spLocks noGrp="1" noChangeArrowheads="1"/>
          </p:cNvSpPr>
          <p:nvPr>
            <p:ph idx="1"/>
          </p:nvPr>
        </p:nvSpPr>
        <p:spPr>
          <a:xfrm>
            <a:off x="1905000" y="1905001"/>
            <a:ext cx="8229600" cy="4373563"/>
          </a:xfrm>
        </p:spPr>
        <p:txBody>
          <a:bodyPr>
            <a:noAutofit/>
          </a:bodyPr>
          <a:lstStyle/>
          <a:p>
            <a:r>
              <a:rPr lang="en-US" sz="2400" dirty="0" smtClean="0"/>
              <a:t>Proposed revocation of the 1997 ozone NAAQS effective on the date the final SIP Requirements Rule is published in the Federal Register.</a:t>
            </a:r>
          </a:p>
          <a:p>
            <a:r>
              <a:rPr lang="en-US" sz="2400" dirty="0" smtClean="0"/>
              <a:t>Areas still designated nonattainment for the 1997 NAAQS on that date will be subject to anti-backsliding requirements.</a:t>
            </a:r>
          </a:p>
          <a:p>
            <a:pPr lvl="1"/>
            <a:r>
              <a:rPr lang="en-US" sz="2000" dirty="0" smtClean="0"/>
              <a:t>Will also apply to areas that were nonattainment for the 1-hour NAAQS when it was revoked on June 15, 2005.</a:t>
            </a:r>
          </a:p>
          <a:p>
            <a:r>
              <a:rPr lang="en-US" sz="2400" dirty="0" smtClean="0"/>
              <a:t>Proposed that any interstate transport control requirements associated with a prior NAAQS would continue to apply.</a:t>
            </a:r>
          </a:p>
        </p:txBody>
      </p:sp>
      <p:sp>
        <p:nvSpPr>
          <p:cNvPr id="5" name="Slide Number Placeholder 5"/>
          <p:cNvSpPr>
            <a:spLocks noGrp="1"/>
          </p:cNvSpPr>
          <p:nvPr>
            <p:ph type="sldNum" sz="quarter" idx="12"/>
          </p:nvPr>
        </p:nvSpPr>
        <p:spPr/>
        <p:txBody>
          <a:bodyPr/>
          <a:lstStyle/>
          <a:p>
            <a:fld id="{4E357316-5A88-4D0A-A5F6-32C9B571A7D4}" type="slidenum">
              <a:rPr lang="en-US" smtClean="0"/>
              <a:pPr/>
              <a:t>30</a:t>
            </a:fld>
            <a:endParaRPr lang="en-US" dirty="0"/>
          </a:p>
        </p:txBody>
      </p:sp>
    </p:spTree>
    <p:extLst>
      <p:ext uri="{BB962C8B-B14F-4D97-AF65-F5344CB8AC3E}">
        <p14:creationId xmlns:p14="http://schemas.microsoft.com/office/powerpoint/2010/main" val="1477237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sz="3600" b="1" dirty="0">
                <a:solidFill>
                  <a:srgbClr val="0000FF"/>
                </a:solidFill>
              </a:rPr>
              <a:t>Anti-backsliding Summary</a:t>
            </a:r>
          </a:p>
        </p:txBody>
      </p:sp>
      <p:sp>
        <p:nvSpPr>
          <p:cNvPr id="346116" name="Rectangle 4"/>
          <p:cNvSpPr>
            <a:spLocks noGrp="1" noChangeArrowheads="1"/>
          </p:cNvSpPr>
          <p:nvPr>
            <p:ph idx="1"/>
          </p:nvPr>
        </p:nvSpPr>
        <p:spPr>
          <a:xfrm>
            <a:off x="1905000" y="1676400"/>
            <a:ext cx="8229600" cy="4572000"/>
          </a:xfrm>
        </p:spPr>
        <p:txBody>
          <a:bodyPr>
            <a:normAutofit fontScale="85000" lnSpcReduction="10000"/>
          </a:bodyPr>
          <a:lstStyle/>
          <a:p>
            <a:r>
              <a:rPr lang="en-US" dirty="0" smtClean="0"/>
              <a:t>Proposed requirements reflect D.C. Circuit decisions on anti-backsliding and would codify approaches we use now in implementing 1-hour NAAQS anti-backsliding.</a:t>
            </a:r>
          </a:p>
          <a:p>
            <a:pPr lvl="1"/>
            <a:r>
              <a:rPr lang="en-US" dirty="0" smtClean="0"/>
              <a:t>All prior control requirements and associated triggering mechanisms would be retained.</a:t>
            </a:r>
          </a:p>
          <a:p>
            <a:pPr lvl="1"/>
            <a:r>
              <a:rPr lang="en-US" dirty="0" smtClean="0"/>
              <a:t>Would include section 185 fee programs, contingency measures for failure to make RFP or attain, and nonattainment NSR provisions associated with the prior classification.</a:t>
            </a:r>
          </a:p>
          <a:p>
            <a:r>
              <a:rPr lang="en-US" dirty="0" smtClean="0"/>
              <a:t>Proposed two valid paths for completing fulfillment of anti-backsliding requirements:</a:t>
            </a:r>
          </a:p>
          <a:p>
            <a:pPr lvl="1"/>
            <a:r>
              <a:rPr lang="en-US" dirty="0" err="1" smtClean="0"/>
              <a:t>Redesignation</a:t>
            </a:r>
            <a:r>
              <a:rPr lang="en-US" dirty="0" smtClean="0"/>
              <a:t> to attainment for the 2008 ozone NAAQS, or</a:t>
            </a:r>
          </a:p>
          <a:p>
            <a:pPr lvl="1"/>
            <a:r>
              <a:rPr lang="en-US" dirty="0" smtClean="0"/>
              <a:t>EPA approval of a ‘</a:t>
            </a:r>
            <a:r>
              <a:rPr lang="en-US" dirty="0" err="1" smtClean="0"/>
              <a:t>redesignation</a:t>
            </a:r>
            <a:r>
              <a:rPr lang="en-US" dirty="0" smtClean="0"/>
              <a:t> substitute’ for the revoked NAAQS.</a:t>
            </a:r>
          </a:p>
        </p:txBody>
      </p:sp>
      <p:sp>
        <p:nvSpPr>
          <p:cNvPr id="5" name="Slide Number Placeholder 5"/>
          <p:cNvSpPr>
            <a:spLocks noGrp="1"/>
          </p:cNvSpPr>
          <p:nvPr>
            <p:ph type="sldNum" sz="quarter" idx="12"/>
          </p:nvPr>
        </p:nvSpPr>
        <p:spPr/>
        <p:txBody>
          <a:bodyPr/>
          <a:lstStyle/>
          <a:p>
            <a:fld id="{4E357316-5A88-4D0A-A5F6-32C9B571A7D4}" type="slidenum">
              <a:rPr lang="en-US" smtClean="0"/>
              <a:pPr/>
              <a:t>31</a:t>
            </a:fld>
            <a:endParaRPr lang="en-US" dirty="0"/>
          </a:p>
        </p:txBody>
      </p:sp>
    </p:spTree>
    <p:extLst>
      <p:ext uri="{BB962C8B-B14F-4D97-AF65-F5344CB8AC3E}">
        <p14:creationId xmlns:p14="http://schemas.microsoft.com/office/powerpoint/2010/main" val="4043842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1981200" y="533400"/>
            <a:ext cx="8229600" cy="914400"/>
          </a:xfrm>
        </p:spPr>
        <p:txBody>
          <a:bodyPr>
            <a:normAutofit/>
          </a:bodyPr>
          <a:lstStyle/>
          <a:p>
            <a:r>
              <a:rPr lang="en-US" sz="3600" b="1" dirty="0">
                <a:solidFill>
                  <a:srgbClr val="0033CC"/>
                </a:solidFill>
              </a:rPr>
              <a:t>When/How Anti-backsliding Applies</a:t>
            </a:r>
          </a:p>
        </p:txBody>
      </p:sp>
      <p:sp>
        <p:nvSpPr>
          <p:cNvPr id="5" name="Slide Number Placeholder 5"/>
          <p:cNvSpPr>
            <a:spLocks noGrp="1"/>
          </p:cNvSpPr>
          <p:nvPr>
            <p:ph type="sldNum" sz="quarter" idx="12"/>
          </p:nvPr>
        </p:nvSpPr>
        <p:spPr/>
        <p:txBody>
          <a:bodyPr/>
          <a:lstStyle/>
          <a:p>
            <a:fld id="{4E357316-5A88-4D0A-A5F6-32C9B571A7D4}" type="slidenum">
              <a:rPr lang="en-US"/>
              <a:pPr/>
              <a:t>32</a:t>
            </a:fld>
            <a:endParaRPr lang="en-US" dirty="0"/>
          </a:p>
        </p:txBody>
      </p:sp>
      <p:graphicFrame>
        <p:nvGraphicFramePr>
          <p:cNvPr id="7" name="Table 6"/>
          <p:cNvGraphicFramePr>
            <a:graphicFrameLocks noGrp="1"/>
          </p:cNvGraphicFramePr>
          <p:nvPr>
            <p:extLst/>
          </p:nvPr>
        </p:nvGraphicFramePr>
        <p:xfrm>
          <a:off x="1905002" y="1219200"/>
          <a:ext cx="8305799" cy="5516880"/>
        </p:xfrm>
        <a:graphic>
          <a:graphicData uri="http://schemas.openxmlformats.org/drawingml/2006/table">
            <a:tbl>
              <a:tblPr/>
              <a:tblGrid>
                <a:gridCol w="1265646"/>
                <a:gridCol w="1423851"/>
                <a:gridCol w="1423851"/>
                <a:gridCol w="4192451"/>
              </a:tblGrid>
              <a:tr h="609600">
                <a:tc>
                  <a:txBody>
                    <a:bodyPr/>
                    <a:lstStyle/>
                    <a:p>
                      <a:pPr marL="0" marR="0" algn="ctr">
                        <a:spcBef>
                          <a:spcPts val="0"/>
                        </a:spcBef>
                        <a:spcAft>
                          <a:spcPts val="0"/>
                        </a:spcAft>
                      </a:pPr>
                      <a:endParaRPr lang="en-US" sz="1200" dirty="0" smtClean="0">
                        <a:latin typeface="Times New Roman"/>
                        <a:ea typeface="Times New Roman"/>
                        <a:cs typeface="Times New Roman"/>
                      </a:endParaRPr>
                    </a:p>
                    <a:p>
                      <a:pPr marL="0" marR="0" algn="ctr">
                        <a:spcBef>
                          <a:spcPts val="0"/>
                        </a:spcBef>
                        <a:spcAft>
                          <a:spcPts val="0"/>
                        </a:spcAft>
                      </a:pPr>
                      <a:r>
                        <a:rPr lang="en-US" sz="1200" dirty="0" smtClean="0">
                          <a:latin typeface="Times New Roman"/>
                          <a:ea typeface="Times New Roman"/>
                          <a:cs typeface="Times New Roman"/>
                        </a:rPr>
                        <a:t>Designation </a:t>
                      </a:r>
                      <a:r>
                        <a:rPr lang="en-US" sz="1200" dirty="0">
                          <a:latin typeface="Times New Roman"/>
                          <a:ea typeface="Times New Roman"/>
                          <a:cs typeface="Times New Roman"/>
                        </a:rPr>
                        <a:t>for 2008 NAAQS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p>
                      <a:pPr marL="0" marR="0" algn="ctr">
                        <a:spcBef>
                          <a:spcPts val="0"/>
                        </a:spcBef>
                        <a:spcAft>
                          <a:spcPts val="0"/>
                        </a:spcAft>
                      </a:pPr>
                      <a:r>
                        <a:rPr lang="en-US" sz="1200" dirty="0">
                          <a:latin typeface="Times New Roman"/>
                          <a:ea typeface="Times New Roman"/>
                          <a:cs typeface="Times New Roman"/>
                        </a:rPr>
                        <a:t>Designation for previous NAAQS (at time of revocation) </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p>
                      <a:pPr marL="0" marR="0" algn="ctr">
                        <a:spcBef>
                          <a:spcPts val="0"/>
                        </a:spcBef>
                        <a:spcAft>
                          <a:spcPts val="0"/>
                        </a:spcAft>
                      </a:pPr>
                      <a:r>
                        <a:rPr lang="en-US" sz="1200" dirty="0">
                          <a:latin typeface="Times New Roman"/>
                          <a:ea typeface="Times New Roman"/>
                          <a:cs typeface="Times New Roman"/>
                        </a:rPr>
                        <a:t>Proposed NSR/PSD obligations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200">
                        <a:latin typeface="Times New Roman"/>
                        <a:ea typeface="Times New Roman"/>
                        <a:cs typeface="Times New Roman"/>
                      </a:endParaRPr>
                    </a:p>
                    <a:p>
                      <a:pPr marL="0" marR="0" algn="ctr">
                        <a:spcBef>
                          <a:spcPts val="0"/>
                        </a:spcBef>
                        <a:spcAft>
                          <a:spcPts val="0"/>
                        </a:spcAft>
                      </a:pPr>
                      <a:r>
                        <a:rPr lang="en-US" sz="1200">
                          <a:latin typeface="Times New Roman"/>
                          <a:ea typeface="Times New Roman"/>
                          <a:cs typeface="Times New Roman"/>
                        </a:rPr>
                        <a:t>Other proposed transition obligations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4164">
                <a:tc>
                  <a:txBody>
                    <a:bodyPr/>
                    <a:lstStyle/>
                    <a:p>
                      <a:pPr marL="0" marR="0">
                        <a:spcBef>
                          <a:spcPts val="0"/>
                        </a:spcBef>
                        <a:spcAft>
                          <a:spcPts val="0"/>
                        </a:spcAft>
                      </a:pPr>
                      <a:r>
                        <a:rPr lang="en-US" sz="1200">
                          <a:latin typeface="Times New Roman"/>
                          <a:ea typeface="Times New Roman"/>
                          <a:cs typeface="Times New Roman"/>
                        </a:rPr>
                        <a:t>1. Attainment</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Attainment/ Maintenance</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PSD remains in effect</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 Area remains subject to existing section 175A maintenance plan for the previous ozone NAAQS and requirements already in the SIP, subject to revision consistent with sections 110(l) and 193</a:t>
                      </a:r>
                    </a:p>
                    <a:p>
                      <a:pPr marL="0" marR="0">
                        <a:spcBef>
                          <a:spcPts val="0"/>
                        </a:spcBef>
                        <a:spcAft>
                          <a:spcPts val="0"/>
                        </a:spcAft>
                      </a:pPr>
                      <a:r>
                        <a:rPr lang="en-US" sz="1200" dirty="0">
                          <a:latin typeface="Times New Roman"/>
                          <a:ea typeface="Times New Roman"/>
                          <a:cs typeface="Times New Roman"/>
                        </a:rPr>
                        <a:t>- Section 175A maintenance plan satisfies maintenance requirement under section 110(a)(1).  </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4676">
                <a:tc>
                  <a:txBody>
                    <a:bodyPr/>
                    <a:lstStyle/>
                    <a:p>
                      <a:pPr marL="0" marR="0">
                        <a:spcBef>
                          <a:spcPts val="0"/>
                        </a:spcBef>
                        <a:spcAft>
                          <a:spcPts val="0"/>
                        </a:spcAft>
                      </a:pPr>
                      <a:r>
                        <a:rPr lang="en-US" sz="1200">
                          <a:latin typeface="Times New Roman"/>
                          <a:ea typeface="Times New Roman"/>
                          <a:cs typeface="Times New Roman"/>
                        </a:rPr>
                        <a:t>2. Attainment</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Nonattainment for 1997 ozone NAAQS only; or nonattainment for 1997 </a:t>
                      </a:r>
                      <a:r>
                        <a:rPr lang="en-US" sz="1200" u="sng" dirty="0">
                          <a:latin typeface="Times New Roman"/>
                          <a:ea typeface="Times New Roman"/>
                          <a:cs typeface="Times New Roman"/>
                        </a:rPr>
                        <a:t>and</a:t>
                      </a:r>
                      <a:r>
                        <a:rPr lang="en-US" sz="1200" dirty="0">
                          <a:latin typeface="Times New Roman"/>
                          <a:ea typeface="Times New Roman"/>
                          <a:cs typeface="Times New Roman"/>
                        </a:rPr>
                        <a:t> 1-hour NAAQS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Nonattainment NSR in effect until  revocation of the 1997 ozone NAAQS; then PSD applies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 Area remains subject to measures to meet nonattainment requirements already in its adopted SIP. Removable only with a section 110(l) demonstration and a section 193 demonstration if applicable.</a:t>
                      </a:r>
                    </a:p>
                    <a:p>
                      <a:pPr marL="0" marR="0">
                        <a:spcBef>
                          <a:spcPts val="0"/>
                        </a:spcBef>
                        <a:spcAft>
                          <a:spcPts val="0"/>
                        </a:spcAft>
                      </a:pPr>
                      <a:r>
                        <a:rPr lang="en-US" sz="1200" dirty="0">
                          <a:latin typeface="Times New Roman"/>
                          <a:ea typeface="Times New Roman"/>
                          <a:cs typeface="Times New Roman"/>
                        </a:rPr>
                        <a:t>- Two alternatives to address section 110(a)(1) maintenance provision:</a:t>
                      </a:r>
                    </a:p>
                    <a:p>
                      <a:pPr marL="0" marR="0">
                        <a:spcBef>
                          <a:spcPts val="0"/>
                        </a:spcBef>
                        <a:spcAft>
                          <a:spcPts val="0"/>
                        </a:spcAft>
                      </a:pPr>
                      <a:r>
                        <a:rPr lang="en-US" sz="1200" baseline="0" dirty="0">
                          <a:latin typeface="Times New Roman"/>
                          <a:ea typeface="Times New Roman"/>
                          <a:cs typeface="Times New Roman"/>
                        </a:rPr>
                        <a:t> </a:t>
                      </a:r>
                      <a:r>
                        <a:rPr lang="en-US" sz="1200" dirty="0" smtClean="0">
                          <a:latin typeface="Times New Roman"/>
                          <a:ea typeface="Times New Roman"/>
                          <a:cs typeface="Times New Roman"/>
                        </a:rPr>
                        <a:t>a</a:t>
                      </a:r>
                      <a:r>
                        <a:rPr lang="en-US" sz="1200" dirty="0">
                          <a:latin typeface="Times New Roman"/>
                          <a:ea typeface="Times New Roman"/>
                          <a:cs typeface="Times New Roman"/>
                        </a:rPr>
                        <a:t>) Area’s approved PSD SIP satisfies section 110(a)(1) maintenance provision, or</a:t>
                      </a:r>
                    </a:p>
                    <a:p>
                      <a:pPr marL="0" marR="0">
                        <a:spcBef>
                          <a:spcPts val="0"/>
                        </a:spcBef>
                        <a:spcAft>
                          <a:spcPts val="0"/>
                        </a:spcAft>
                      </a:pPr>
                      <a:r>
                        <a:rPr lang="en-US" sz="1200" dirty="0" smtClean="0">
                          <a:latin typeface="Times New Roman"/>
                          <a:ea typeface="Times New Roman"/>
                          <a:cs typeface="Times New Roman"/>
                        </a:rPr>
                        <a:t> b</a:t>
                      </a:r>
                      <a:r>
                        <a:rPr lang="en-US" sz="1200" dirty="0">
                          <a:latin typeface="Times New Roman"/>
                          <a:ea typeface="Times New Roman"/>
                          <a:cs typeface="Times New Roman"/>
                        </a:rPr>
                        <a:t>) additional maintenance showing under section 110(a)(1)</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1200">
                          <a:latin typeface="Times New Roman"/>
                          <a:ea typeface="Times New Roman"/>
                          <a:cs typeface="Times New Roman"/>
                        </a:rPr>
                        <a:t>3. Nonattainment</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Attainment/ Maintenance</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Nonattainment NSR applies based on 2008 ozone NAAQS classification</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 Area remains subject to existing section 175A maintenance plan for the previous NAAQS and requirements already in the SIP, subject to revision consistent with sections 110(l) and 193</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662">
                <a:tc>
                  <a:txBody>
                    <a:bodyPr/>
                    <a:lstStyle/>
                    <a:p>
                      <a:pPr marL="0" marR="0">
                        <a:spcBef>
                          <a:spcPts val="0"/>
                        </a:spcBef>
                        <a:spcAft>
                          <a:spcPts val="0"/>
                        </a:spcAft>
                      </a:pPr>
                      <a:r>
                        <a:rPr lang="en-US" sz="1200">
                          <a:latin typeface="Times New Roman"/>
                          <a:ea typeface="Times New Roman"/>
                          <a:cs typeface="Times New Roman"/>
                        </a:rPr>
                        <a:t>4. Nonattainment</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Nonattainment for 1997 ozone NAAQS only; or nonattainment for 1997 </a:t>
                      </a:r>
                      <a:r>
                        <a:rPr lang="en-US" sz="1200" u="sng" dirty="0">
                          <a:latin typeface="Times New Roman"/>
                          <a:ea typeface="Times New Roman"/>
                          <a:cs typeface="Times New Roman"/>
                        </a:rPr>
                        <a:t>and</a:t>
                      </a:r>
                      <a:r>
                        <a:rPr lang="en-US" sz="1200" dirty="0">
                          <a:latin typeface="Times New Roman"/>
                          <a:ea typeface="Times New Roman"/>
                          <a:cs typeface="Times New Roman"/>
                        </a:rPr>
                        <a:t> 1-hour ozone NAAQS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Nonattainment NSR applies based on highest applicable classification</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 Area subject to all applicable anti-backsliding requirements for 1-hr and/or 1997 NAAQS</a:t>
                      </a:r>
                    </a:p>
                    <a:p>
                      <a:pPr marL="0" marR="0">
                        <a:spcBef>
                          <a:spcPts val="0"/>
                        </a:spcBef>
                        <a:spcAft>
                          <a:spcPts val="0"/>
                        </a:spcAft>
                      </a:pPr>
                      <a:r>
                        <a:rPr lang="en-US" sz="1200" i="1" dirty="0">
                          <a:latin typeface="Times New Roman"/>
                          <a:ea typeface="Times New Roman"/>
                          <a:cs typeface="Times New Roman"/>
                        </a:rPr>
                        <a:t>- </a:t>
                      </a:r>
                      <a:r>
                        <a:rPr lang="en-US" sz="1200" dirty="0">
                          <a:latin typeface="Times New Roman"/>
                          <a:ea typeface="Times New Roman"/>
                          <a:cs typeface="Times New Roman"/>
                        </a:rPr>
                        <a:t>Anti-backsliding obligations lifted </a:t>
                      </a:r>
                      <a:r>
                        <a:rPr lang="en-US" sz="1200" dirty="0" smtClean="0">
                          <a:latin typeface="Times New Roman"/>
                          <a:ea typeface="Times New Roman"/>
                          <a:cs typeface="Times New Roman"/>
                        </a:rPr>
                        <a:t>when the </a:t>
                      </a:r>
                      <a:r>
                        <a:rPr lang="en-US" sz="1200" dirty="0">
                          <a:latin typeface="Times New Roman"/>
                          <a:ea typeface="Times New Roman"/>
                          <a:cs typeface="Times New Roman"/>
                        </a:rPr>
                        <a:t>area either </a:t>
                      </a:r>
                      <a:r>
                        <a:rPr lang="en-US" sz="1200" dirty="0" smtClean="0">
                          <a:latin typeface="Times New Roman"/>
                          <a:ea typeface="Times New Roman"/>
                          <a:cs typeface="Times New Roman"/>
                        </a:rPr>
                        <a:t>a) is </a:t>
                      </a:r>
                      <a:r>
                        <a:rPr lang="en-US" sz="1200" dirty="0">
                          <a:latin typeface="Times New Roman"/>
                          <a:ea typeface="Times New Roman"/>
                          <a:cs typeface="Times New Roman"/>
                        </a:rPr>
                        <a:t>redesignated to attainment for the 2008 ozone NAAQS, or </a:t>
                      </a:r>
                      <a:r>
                        <a:rPr lang="en-US" sz="1200" dirty="0" smtClean="0">
                          <a:latin typeface="Times New Roman"/>
                          <a:ea typeface="Times New Roman"/>
                          <a:cs typeface="Times New Roman"/>
                        </a:rPr>
                        <a:t>b) the </a:t>
                      </a:r>
                      <a:r>
                        <a:rPr lang="en-US" sz="1200" dirty="0">
                          <a:latin typeface="Times New Roman"/>
                          <a:ea typeface="Times New Roman"/>
                          <a:cs typeface="Times New Roman"/>
                        </a:rPr>
                        <a:t>EPA approves a redesignation substitute for the revoked 1-hour or 1997 NAAQS</a:t>
                      </a:r>
                    </a:p>
                    <a:p>
                      <a:pPr marL="0" marR="0">
                        <a:spcBef>
                          <a:spcPts val="0"/>
                        </a:spcBef>
                        <a:spcAft>
                          <a:spcPts val="0"/>
                        </a:spcAft>
                      </a:pPr>
                      <a:r>
                        <a:rPr lang="en-US" sz="1200" dirty="0">
                          <a:latin typeface="Times New Roman"/>
                          <a:ea typeface="Times New Roman"/>
                          <a:cs typeface="Times New Roman"/>
                        </a:rPr>
                        <a:t>- EPA solicits comment on additional options for lifting anti-backsliding obligations.</a:t>
                      </a:r>
                    </a:p>
                  </a:txBody>
                  <a:tcPr marL="29455" marR="29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2715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solidFill>
                  <a:srgbClr val="0033CC"/>
                </a:solidFill>
              </a:rPr>
              <a:t>Current Air Quality / Monitoring </a:t>
            </a:r>
            <a:r>
              <a:rPr lang="en-US" sz="3600" b="1" dirty="0" smtClean="0">
                <a:solidFill>
                  <a:srgbClr val="0033CC"/>
                </a:solidFill>
              </a:rPr>
              <a:t>Information</a:t>
            </a:r>
            <a:br>
              <a:rPr lang="en-US" sz="3600" b="1" dirty="0" smtClean="0">
                <a:solidFill>
                  <a:srgbClr val="0033CC"/>
                </a:solidFill>
              </a:rPr>
            </a:br>
            <a:endParaRPr lang="en-US" sz="3600" b="1" dirty="0">
              <a:solidFill>
                <a:srgbClr val="0033CC"/>
              </a:solidFill>
            </a:endParaRPr>
          </a:p>
        </p:txBody>
      </p:sp>
      <p:sp>
        <p:nvSpPr>
          <p:cNvPr id="3" name="Subtitle 2"/>
          <p:cNvSpPr>
            <a:spLocks noGrp="1"/>
          </p:cNvSpPr>
          <p:nvPr>
            <p:ph type="subTitle" idx="1"/>
          </p:nvPr>
        </p:nvSpPr>
        <p:spPr/>
        <p:txBody>
          <a:bodyPr/>
          <a:lstStyle/>
          <a:p>
            <a:r>
              <a:rPr lang="en-US" dirty="0" smtClean="0"/>
              <a:t>Chet Wayland</a:t>
            </a:r>
          </a:p>
          <a:p>
            <a:r>
              <a:rPr lang="en-US" dirty="0" smtClean="0"/>
              <a:t>Director, Air Quality Assessment Division</a:t>
            </a:r>
            <a:endParaRPr lang="en-US" dirty="0"/>
          </a:p>
        </p:txBody>
      </p:sp>
      <p:sp>
        <p:nvSpPr>
          <p:cNvPr id="4" name="Slide Number Placeholder 3"/>
          <p:cNvSpPr>
            <a:spLocks noGrp="1"/>
          </p:cNvSpPr>
          <p:nvPr>
            <p:ph type="sldNum" sz="quarter" idx="12"/>
          </p:nvPr>
        </p:nvSpPr>
        <p:spPr/>
        <p:txBody>
          <a:bodyPr/>
          <a:lstStyle/>
          <a:p>
            <a:fld id="{8B3E7465-6132-4684-9D02-F31C7DB8F988}" type="slidenum">
              <a:rPr lang="en-US" smtClean="0"/>
              <a:pPr/>
              <a:t>33</a:t>
            </a:fld>
            <a:endParaRPr lang="en-US" dirty="0"/>
          </a:p>
        </p:txBody>
      </p:sp>
    </p:spTree>
    <p:extLst>
      <p:ext uri="{BB962C8B-B14F-4D97-AF65-F5344CB8AC3E}">
        <p14:creationId xmlns:p14="http://schemas.microsoft.com/office/powerpoint/2010/main" val="2930773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E7465-6132-4684-9D02-F31C7DB8F988}" type="slidenum">
              <a:rPr lang="en-US" smtClean="0"/>
              <a:pPr/>
              <a:t>34</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331" y="1790700"/>
            <a:ext cx="8023337" cy="4572000"/>
          </a:xfrm>
          <a:prstGeom prst="rect">
            <a:avLst/>
          </a:prstGeom>
        </p:spPr>
      </p:pic>
      <p:sp>
        <p:nvSpPr>
          <p:cNvPr id="7" name="Title 6"/>
          <p:cNvSpPr>
            <a:spLocks noGrp="1"/>
          </p:cNvSpPr>
          <p:nvPr>
            <p:ph type="title"/>
          </p:nvPr>
        </p:nvSpPr>
        <p:spPr/>
        <p:txBody>
          <a:bodyPr/>
          <a:lstStyle/>
          <a:p>
            <a:r>
              <a:rPr lang="en-US" sz="3600" b="1" dirty="0">
                <a:solidFill>
                  <a:srgbClr val="0033CC"/>
                </a:solidFill>
              </a:rPr>
              <a:t>Environmental Progress Continues</a:t>
            </a:r>
          </a:p>
        </p:txBody>
      </p:sp>
    </p:spTree>
    <p:extLst>
      <p:ext uri="{BB962C8B-B14F-4D97-AF65-F5344CB8AC3E}">
        <p14:creationId xmlns:p14="http://schemas.microsoft.com/office/powerpoint/2010/main" val="308218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E7465-6132-4684-9D02-F31C7DB8F988}" type="slidenum">
              <a:rPr lang="en-US" smtClean="0"/>
              <a:pPr/>
              <a:t>35</a:t>
            </a:fld>
            <a:endParaRPr lang="en-US" dirty="0"/>
          </a:p>
        </p:txBody>
      </p:sp>
      <p:grpSp>
        <p:nvGrpSpPr>
          <p:cNvPr id="2" name="Group 1"/>
          <p:cNvGrpSpPr/>
          <p:nvPr/>
        </p:nvGrpSpPr>
        <p:grpSpPr>
          <a:xfrm>
            <a:off x="1828795" y="1437502"/>
            <a:ext cx="8305807" cy="5198248"/>
            <a:chOff x="1905000" y="1170802"/>
            <a:chExt cx="8305807" cy="5198248"/>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5000" y="1949450"/>
              <a:ext cx="8153400" cy="4419600"/>
            </a:xfrm>
            <a:prstGeom prst="rect">
              <a:avLst/>
            </a:prstGeom>
          </p:spPr>
        </p:pic>
        <p:sp>
          <p:nvSpPr>
            <p:cNvPr id="5" name="TextBox 4"/>
            <p:cNvSpPr txBox="1"/>
            <p:nvPr/>
          </p:nvSpPr>
          <p:spPr>
            <a:xfrm>
              <a:off x="1981207" y="1170802"/>
              <a:ext cx="8229600" cy="646331"/>
            </a:xfrm>
            <a:prstGeom prst="rect">
              <a:avLst/>
            </a:prstGeom>
            <a:noFill/>
          </p:spPr>
          <p:txBody>
            <a:bodyPr wrap="square" rtlCol="0">
              <a:spAutoFit/>
            </a:bodyPr>
            <a:lstStyle/>
            <a:p>
              <a:pPr algn="ctr"/>
              <a:r>
                <a:rPr lang="en-US" dirty="0"/>
                <a:t>Number of People Living in Counties with Air Quality Concentrations </a:t>
              </a:r>
              <a:br>
                <a:rPr lang="en-US" dirty="0"/>
              </a:br>
              <a:r>
                <a:rPr lang="en-US" dirty="0"/>
                <a:t>above NAAQS in 2013</a:t>
              </a:r>
            </a:p>
          </p:txBody>
        </p:sp>
      </p:grpSp>
      <p:sp>
        <p:nvSpPr>
          <p:cNvPr id="6" name="TextBox 5"/>
          <p:cNvSpPr txBox="1"/>
          <p:nvPr/>
        </p:nvSpPr>
        <p:spPr>
          <a:xfrm>
            <a:off x="2644519" y="695010"/>
            <a:ext cx="6750567" cy="646331"/>
          </a:xfrm>
          <a:prstGeom prst="rect">
            <a:avLst/>
          </a:prstGeom>
          <a:noFill/>
        </p:spPr>
        <p:txBody>
          <a:bodyPr wrap="none" rtlCol="0">
            <a:spAutoFit/>
          </a:bodyPr>
          <a:lstStyle/>
          <a:p>
            <a:pPr algn="ctr"/>
            <a:r>
              <a:rPr lang="en-US" sz="3600" b="1" dirty="0">
                <a:solidFill>
                  <a:srgbClr val="0033CC"/>
                </a:solidFill>
              </a:rPr>
              <a:t>Air Quality Where People Live</a:t>
            </a:r>
            <a:endParaRPr lang="en-US" sz="2800" b="1" dirty="0">
              <a:solidFill>
                <a:srgbClr val="0033CC"/>
              </a:solidFill>
            </a:endParaRPr>
          </a:p>
        </p:txBody>
      </p:sp>
    </p:spTree>
    <p:extLst>
      <p:ext uri="{BB962C8B-B14F-4D97-AF65-F5344CB8AC3E}">
        <p14:creationId xmlns:p14="http://schemas.microsoft.com/office/powerpoint/2010/main" val="1453411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25600" y="669881"/>
            <a:ext cx="8534400" cy="646331"/>
          </a:xfrm>
          <a:prstGeom prst="rect">
            <a:avLst/>
          </a:prstGeom>
          <a:noFill/>
        </p:spPr>
        <p:txBody>
          <a:bodyPr wrap="square" rtlCol="0">
            <a:spAutoFit/>
          </a:bodyPr>
          <a:lstStyle/>
          <a:p>
            <a:pPr algn="ctr"/>
            <a:r>
              <a:rPr lang="en-US" sz="3600" b="1" dirty="0">
                <a:solidFill>
                  <a:srgbClr val="0033CC"/>
                </a:solidFill>
              </a:rPr>
              <a:t>Nationwide Ozone Improvement</a:t>
            </a:r>
          </a:p>
        </p:txBody>
      </p:sp>
      <p:sp>
        <p:nvSpPr>
          <p:cNvPr id="9" name="Slide Number Placeholder 8"/>
          <p:cNvSpPr>
            <a:spLocks noGrp="1"/>
          </p:cNvSpPr>
          <p:nvPr>
            <p:ph type="sldNum" sz="quarter" idx="12"/>
          </p:nvPr>
        </p:nvSpPr>
        <p:spPr/>
        <p:txBody>
          <a:bodyPr/>
          <a:lstStyle/>
          <a:p>
            <a:fld id="{8B3E7465-6132-4684-9D02-F31C7DB8F988}" type="slidenum">
              <a:rPr lang="en-US" smtClean="0"/>
              <a:pPr/>
              <a:t>36</a:t>
            </a:fld>
            <a:endParaRPr lang="en-US" dirty="0"/>
          </a:p>
        </p:txBody>
      </p:sp>
      <p:sp>
        <p:nvSpPr>
          <p:cNvPr id="8" name="Content Placeholder 2"/>
          <p:cNvSpPr txBox="1">
            <a:spLocks/>
          </p:cNvSpPr>
          <p:nvPr/>
        </p:nvSpPr>
        <p:spPr>
          <a:xfrm>
            <a:off x="38100" y="2155316"/>
            <a:ext cx="3683000" cy="101902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Ozone improvement seeing a slow march downward</a:t>
            </a:r>
          </a:p>
          <a:p>
            <a:r>
              <a:rPr lang="en-US" sz="2000" dirty="0"/>
              <a:t>Driven by meteorology</a:t>
            </a:r>
            <a:endParaRPr lang="en-US" sz="2800" dirty="0"/>
          </a:p>
          <a:p>
            <a:endParaRPr lang="en-US" sz="2800" dirty="0"/>
          </a:p>
          <a:p>
            <a:pPr lvl="1"/>
            <a:endParaRPr lang="en-US" sz="2400" dirty="0"/>
          </a:p>
        </p:txBody>
      </p:sp>
      <p:grpSp>
        <p:nvGrpSpPr>
          <p:cNvPr id="15" name="Group 14"/>
          <p:cNvGrpSpPr/>
          <p:nvPr/>
        </p:nvGrpSpPr>
        <p:grpSpPr>
          <a:xfrm>
            <a:off x="3721100" y="1371964"/>
            <a:ext cx="7299344" cy="5155836"/>
            <a:chOff x="4005078" y="990964"/>
            <a:chExt cx="6977266" cy="4876436"/>
          </a:xfrm>
        </p:grpSpPr>
        <p:pic>
          <p:nvPicPr>
            <p:cNvPr id="11" name="gplot45.png"/>
            <p:cNvPicPr>
              <a:picLocks noChangeAspect="1"/>
            </p:cNvPicPr>
            <p:nvPr/>
          </p:nvPicPr>
          <p:blipFill rotWithShape="1">
            <a:blip r:embed="rId3"/>
            <a:stretch>
              <a:fillRect/>
            </a:stretch>
          </p:blipFill>
          <p:spPr>
            <a:xfrm>
              <a:off x="4005078" y="990964"/>
              <a:ext cx="6977266" cy="4876436"/>
            </a:xfrm>
            <a:prstGeom prst="rect">
              <a:avLst/>
            </a:prstGeom>
          </p:spPr>
        </p:pic>
        <p:sp>
          <p:nvSpPr>
            <p:cNvPr id="12" name="TextBox 11"/>
            <p:cNvSpPr txBox="1"/>
            <p:nvPr/>
          </p:nvSpPr>
          <p:spPr>
            <a:xfrm>
              <a:off x="5831668" y="4193099"/>
              <a:ext cx="3866764" cy="461665"/>
            </a:xfrm>
            <a:prstGeom prst="rect">
              <a:avLst/>
            </a:prstGeom>
            <a:solidFill>
              <a:schemeClr val="bg1"/>
            </a:solidFill>
          </p:spPr>
          <p:txBody>
            <a:bodyPr wrap="none" rtlCol="0">
              <a:spAutoFit/>
            </a:bodyPr>
            <a:lstStyle/>
            <a:p>
              <a:r>
                <a:rPr lang="en-US" sz="2400" dirty="0">
                  <a:solidFill>
                    <a:srgbClr val="0000FF"/>
                  </a:solidFill>
                </a:rPr>
                <a:t>Since 2000: 18% decrease</a:t>
              </a:r>
            </a:p>
          </p:txBody>
        </p:sp>
      </p:grpSp>
    </p:spTree>
    <p:extLst>
      <p:ext uri="{BB962C8B-B14F-4D97-AF65-F5344CB8AC3E}">
        <p14:creationId xmlns:p14="http://schemas.microsoft.com/office/powerpoint/2010/main" val="1070243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0" y="762000"/>
            <a:ext cx="6705600" cy="552451"/>
          </a:xfrm>
        </p:spPr>
        <p:txBody>
          <a:bodyPr>
            <a:noAutofit/>
          </a:bodyPr>
          <a:lstStyle/>
          <a:p>
            <a:r>
              <a:rPr lang="en-US" sz="3600" b="1" dirty="0">
                <a:solidFill>
                  <a:srgbClr val="0033CC"/>
                </a:solidFill>
              </a:rPr>
              <a:t>Design Value Update: Ozone</a:t>
            </a:r>
            <a:r>
              <a:rPr lang="en-US" b="1" dirty="0" smtClean="0">
                <a:solidFill>
                  <a:srgbClr val="0033CC"/>
                </a:solidFill>
              </a:rPr>
              <a:t/>
            </a:r>
            <a:br>
              <a:rPr lang="en-US" b="1" dirty="0" smtClean="0">
                <a:solidFill>
                  <a:srgbClr val="0033CC"/>
                </a:solidFill>
              </a:rPr>
            </a:br>
            <a:endParaRPr lang="en-US" sz="2800" b="1" dirty="0">
              <a:solidFill>
                <a:srgbClr val="0033CC"/>
              </a:solidFill>
            </a:endParaRPr>
          </a:p>
        </p:txBody>
      </p:sp>
      <p:sp>
        <p:nvSpPr>
          <p:cNvPr id="3" name="Content Placeholder 2"/>
          <p:cNvSpPr>
            <a:spLocks noGrp="1"/>
          </p:cNvSpPr>
          <p:nvPr>
            <p:ph idx="1"/>
          </p:nvPr>
        </p:nvSpPr>
        <p:spPr>
          <a:xfrm>
            <a:off x="838200" y="1314451"/>
            <a:ext cx="10198100" cy="5333999"/>
          </a:xfrm>
        </p:spPr>
        <p:txBody>
          <a:bodyPr>
            <a:normAutofit/>
          </a:bodyPr>
          <a:lstStyle/>
          <a:p>
            <a:r>
              <a:rPr lang="en-US" sz="2200" dirty="0"/>
              <a:t>Ozone DVs decreased by an average of 1.6 ppb from 2012 to 2013</a:t>
            </a:r>
          </a:p>
          <a:p>
            <a:r>
              <a:rPr lang="en-US" sz="2200" dirty="0"/>
              <a:t>68% of ozone monitors showed decreases in DVs, compared with only 17% showing increases</a:t>
            </a:r>
          </a:p>
          <a:p>
            <a:r>
              <a:rPr lang="en-US" sz="2200" u="sng" dirty="0"/>
              <a:t>2008 8-hour O3 NAAQS (0.075 ppm)</a:t>
            </a:r>
          </a:p>
          <a:p>
            <a:pPr lvl="1"/>
            <a:r>
              <a:rPr lang="en-US" sz="1900" dirty="0"/>
              <a:t>11 of 46 areas designated nonattainment for 2008 NAAQS are now meeting standard</a:t>
            </a:r>
          </a:p>
          <a:p>
            <a:pPr lvl="1"/>
            <a:r>
              <a:rPr lang="en-US" sz="1900" dirty="0"/>
              <a:t>155 counties are violating NAAQS, down from 216 in 2012</a:t>
            </a:r>
          </a:p>
          <a:p>
            <a:pPr lvl="1"/>
            <a:r>
              <a:rPr lang="en-US" sz="1900" dirty="0"/>
              <a:t>55 counties outside of nonattainment areas violated NAAQS in 2013, compared with 84 in 2012</a:t>
            </a:r>
          </a:p>
          <a:p>
            <a:r>
              <a:rPr lang="en-US" sz="2200" u="sng" dirty="0"/>
              <a:t>1997 8-hour O3 NAAQS (0.08 ppm)</a:t>
            </a:r>
          </a:p>
          <a:p>
            <a:pPr lvl="1"/>
            <a:r>
              <a:rPr lang="en-US" sz="1900" dirty="0"/>
              <a:t>11 of 113 areas originally designated nonattainment continue to violate standard, down from 15 violating areas in 2012</a:t>
            </a:r>
          </a:p>
          <a:p>
            <a:r>
              <a:rPr lang="en-US" sz="2200" u="sng" dirty="0"/>
              <a:t>1-hour O3 NAAQS (0.12 ppm)</a:t>
            </a:r>
          </a:p>
          <a:p>
            <a:pPr lvl="1"/>
            <a:r>
              <a:rPr lang="en-US" sz="1900" dirty="0" smtClean="0"/>
              <a:t>3 </a:t>
            </a:r>
            <a:r>
              <a:rPr lang="en-US" sz="1900" dirty="0"/>
              <a:t>areas continue to violate: LA South Coast, San Joaquin Valley, NYC</a:t>
            </a:r>
          </a:p>
          <a:p>
            <a:pPr lvl="1"/>
            <a:r>
              <a:rPr lang="en-US" sz="1900" dirty="0"/>
              <a:t>Houston attained 1-hour ozone NAAQS for first time</a:t>
            </a:r>
          </a:p>
          <a:p>
            <a:pPr lvl="1"/>
            <a:endParaRPr lang="en-US" sz="1900" dirty="0"/>
          </a:p>
          <a:p>
            <a:pPr lvl="1"/>
            <a:endParaRPr lang="en-US" sz="2000" dirty="0"/>
          </a:p>
          <a:p>
            <a:pPr lvl="1">
              <a:buNone/>
            </a:pPr>
            <a:endParaRPr lang="en-US" sz="3200" dirty="0"/>
          </a:p>
          <a:p>
            <a:pPr lvl="1"/>
            <a:endParaRPr lang="en-US" sz="2000" dirty="0"/>
          </a:p>
          <a:p>
            <a:pPr lvl="1"/>
            <a:endParaRPr lang="en-US" sz="2000" dirty="0"/>
          </a:p>
          <a:p>
            <a:pPr lvl="1">
              <a:buNone/>
            </a:pPr>
            <a:endParaRPr lang="en-US" sz="2000" dirty="0"/>
          </a:p>
          <a:p>
            <a:pPr lvl="1"/>
            <a:endParaRPr lang="en-US" dirty="0"/>
          </a:p>
        </p:txBody>
      </p:sp>
      <p:sp>
        <p:nvSpPr>
          <p:cNvPr id="4" name="Slide Number Placeholder 3"/>
          <p:cNvSpPr>
            <a:spLocks noGrp="1"/>
          </p:cNvSpPr>
          <p:nvPr>
            <p:ph type="sldNum" sz="quarter" idx="12"/>
          </p:nvPr>
        </p:nvSpPr>
        <p:spPr/>
        <p:txBody>
          <a:bodyPr/>
          <a:lstStyle/>
          <a:p>
            <a:fld id="{8B3E7465-6132-4684-9D02-F31C7DB8F988}" type="slidenum">
              <a:rPr lang="en-US" smtClean="0"/>
              <a:pPr/>
              <a:t>37</a:t>
            </a:fld>
            <a:endParaRPr lang="en-US" dirty="0"/>
          </a:p>
        </p:txBody>
      </p:sp>
    </p:spTree>
    <p:extLst>
      <p:ext uri="{BB962C8B-B14F-4D97-AF65-F5344CB8AC3E}">
        <p14:creationId xmlns:p14="http://schemas.microsoft.com/office/powerpoint/2010/main" val="2088407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80968"/>
            <a:ext cx="7912099" cy="5143682"/>
          </a:xfrm>
        </p:spPr>
        <p:txBody>
          <a:bodyPr/>
          <a:lstStyle/>
          <a:p>
            <a:r>
              <a:rPr lang="en-US" sz="2000" dirty="0"/>
              <a:t>Proposes revisions to ambient air monitoring requirements for criteria pollutants to provide clarifications to existing requirements to reduce the compliance burden of monitoring agencies operating ambient networks. </a:t>
            </a:r>
          </a:p>
          <a:p>
            <a:pPr lvl="1"/>
            <a:r>
              <a:rPr lang="en-US" sz="1600" dirty="0"/>
              <a:t>Clarifies the annual monitoring network plan public notice requirements</a:t>
            </a:r>
          </a:p>
          <a:p>
            <a:pPr lvl="1"/>
            <a:r>
              <a:rPr lang="en-US" sz="1600" dirty="0"/>
              <a:t>Simplifies and reduces data reporting and certification requirements</a:t>
            </a:r>
          </a:p>
          <a:p>
            <a:pPr lvl="1"/>
            <a:r>
              <a:rPr lang="en-US" sz="1600" dirty="0"/>
              <a:t>Reduces network design criteria for nonsource lead monitoring</a:t>
            </a:r>
          </a:p>
          <a:p>
            <a:pPr lvl="1"/>
            <a:r>
              <a:rPr lang="en-US" sz="1600" dirty="0"/>
              <a:t>Reorganizes and clarifies quality assurance requirements for SLAMS and PSD</a:t>
            </a:r>
          </a:p>
          <a:p>
            <a:r>
              <a:rPr lang="en-US" sz="2000" dirty="0"/>
              <a:t>Published September 11, 2014 at 79 FR 54356-54395</a:t>
            </a:r>
          </a:p>
          <a:p>
            <a:r>
              <a:rPr lang="en-US" sz="2000" dirty="0"/>
              <a:t>Public comment period open for 60 days at Docket ID No.</a:t>
            </a:r>
            <a:r>
              <a:rPr lang="en-US" sz="2000" b="1" dirty="0"/>
              <a:t> </a:t>
            </a:r>
            <a:r>
              <a:rPr lang="en-US" sz="2000" dirty="0"/>
              <a:t>EPA</a:t>
            </a:r>
            <a:r>
              <a:rPr lang="en-US" sz="2000" b="1" dirty="0"/>
              <a:t>-</a:t>
            </a:r>
            <a:r>
              <a:rPr lang="en-US" sz="2000" dirty="0"/>
              <a:t>HQ-OAR-2013-0619 until </a:t>
            </a:r>
            <a:r>
              <a:rPr lang="en-US" sz="2000" dirty="0">
                <a:solidFill>
                  <a:srgbClr val="FF0000"/>
                </a:solidFill>
              </a:rPr>
              <a:t>November 10, 2014</a:t>
            </a:r>
          </a:p>
        </p:txBody>
      </p:sp>
      <p:sp>
        <p:nvSpPr>
          <p:cNvPr id="4" name="Slide Number Placeholder 3"/>
          <p:cNvSpPr>
            <a:spLocks noGrp="1"/>
          </p:cNvSpPr>
          <p:nvPr>
            <p:ph type="sldNum" sz="quarter" idx="12"/>
          </p:nvPr>
        </p:nvSpPr>
        <p:spPr/>
        <p:txBody>
          <a:bodyPr/>
          <a:lstStyle/>
          <a:p>
            <a:pPr>
              <a:defRPr/>
            </a:pPr>
            <a:fld id="{A59A409D-13B5-4BFA-BEF2-B333FB868C3F}" type="slidenum">
              <a:rPr lang="en-US">
                <a:solidFill>
                  <a:srgbClr val="000000"/>
                </a:solidFill>
              </a:rPr>
              <a:pPr>
                <a:defRPr/>
              </a:pPr>
              <a:t>38</a:t>
            </a:fld>
            <a:endParaRPr lang="en-US" dirty="0">
              <a:solidFill>
                <a:srgbClr val="000000"/>
              </a:solidFill>
            </a:endParaRPr>
          </a:p>
        </p:txBody>
      </p:sp>
      <p:pic>
        <p:nvPicPr>
          <p:cNvPr id="1028" name="Picture 4" descr="http://www.cftcanada.com/uploads/8/5/5/3/8553522/s729787226330877084_p163_i1_w20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36344" y="1829399"/>
            <a:ext cx="2313991" cy="3381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9800" y="646925"/>
            <a:ext cx="9621635" cy="830997"/>
          </a:xfrm>
          <a:prstGeom prst="rect">
            <a:avLst/>
          </a:prstGeom>
          <a:noFill/>
        </p:spPr>
        <p:txBody>
          <a:bodyPr wrap="square" rtlCol="0">
            <a:spAutoFit/>
          </a:bodyPr>
          <a:lstStyle/>
          <a:p>
            <a:r>
              <a:rPr lang="en-US" sz="2400" b="1" dirty="0">
                <a:solidFill>
                  <a:srgbClr val="0033CC"/>
                </a:solidFill>
                <a:latin typeface="+mj-lt"/>
                <a:ea typeface="Calibri" panose="020F0502020204030204" pitchFamily="34" charset="0"/>
                <a:cs typeface="Times New Roman" panose="02020603050405020304" pitchFamily="18" charset="0"/>
              </a:rPr>
              <a:t>Overview of Most Recent Monitoring Proposal:</a:t>
            </a:r>
            <a:br>
              <a:rPr lang="en-US" sz="2400" b="1" dirty="0">
                <a:solidFill>
                  <a:srgbClr val="0033CC"/>
                </a:solidFill>
                <a:latin typeface="+mj-lt"/>
                <a:ea typeface="Calibri" panose="020F0502020204030204" pitchFamily="34" charset="0"/>
                <a:cs typeface="Times New Roman" panose="02020603050405020304" pitchFamily="18" charset="0"/>
              </a:rPr>
            </a:br>
            <a:r>
              <a:rPr lang="en-US" sz="2400" b="1" dirty="0">
                <a:solidFill>
                  <a:srgbClr val="0033CC"/>
                </a:solidFill>
                <a:latin typeface="+mj-lt"/>
                <a:ea typeface="Calibri" panose="020F0502020204030204" pitchFamily="34" charset="0"/>
                <a:cs typeface="Times New Roman" panose="02020603050405020304" pitchFamily="18" charset="0"/>
              </a:rPr>
              <a:t>Revisions to Ambient Monitoring QA and Other Requirements</a:t>
            </a:r>
          </a:p>
        </p:txBody>
      </p:sp>
    </p:spTree>
    <p:extLst>
      <p:ext uri="{BB962C8B-B14F-4D97-AF65-F5344CB8AC3E}">
        <p14:creationId xmlns:p14="http://schemas.microsoft.com/office/powerpoint/2010/main" val="367796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914400"/>
            <a:ext cx="9144000" cy="762000"/>
          </a:xfrm>
        </p:spPr>
        <p:txBody>
          <a:bodyPr/>
          <a:lstStyle/>
          <a:p>
            <a:r>
              <a:rPr lang="en-US" sz="3200" b="1" dirty="0" smtClean="0">
                <a:solidFill>
                  <a:srgbClr val="0033CC"/>
                </a:solidFill>
              </a:rPr>
              <a:t>Overarching Questions for NAAQS Reviews</a:t>
            </a:r>
            <a:endParaRPr lang="en-US" sz="3200" b="1" dirty="0">
              <a:solidFill>
                <a:srgbClr val="0033CC"/>
              </a:solidFill>
            </a:endParaRPr>
          </a:p>
        </p:txBody>
      </p:sp>
      <p:sp>
        <p:nvSpPr>
          <p:cNvPr id="3" name="Content Placeholder 2"/>
          <p:cNvSpPr>
            <a:spLocks noGrp="1"/>
          </p:cNvSpPr>
          <p:nvPr>
            <p:ph idx="1"/>
          </p:nvPr>
        </p:nvSpPr>
        <p:spPr>
          <a:xfrm>
            <a:off x="1536700" y="1784350"/>
            <a:ext cx="8737600" cy="4356100"/>
          </a:xfrm>
        </p:spPr>
        <p:txBody>
          <a:bodyPr>
            <a:noAutofit/>
          </a:bodyPr>
          <a:lstStyle/>
          <a:p>
            <a:pPr>
              <a:spcBef>
                <a:spcPts val="0"/>
              </a:spcBef>
              <a:spcAft>
                <a:spcPts val="600"/>
              </a:spcAft>
              <a:buFont typeface="Wingdings" panose="05000000000000000000" pitchFamily="2" charset="2"/>
              <a:buChar char="§"/>
            </a:pPr>
            <a:r>
              <a:rPr lang="en-US" sz="2400" dirty="0" smtClean="0"/>
              <a:t>Does the currently available scientific evidence and exposure/risk information support or call into question the </a:t>
            </a:r>
            <a:r>
              <a:rPr lang="en-US" sz="2400" b="1" dirty="0" smtClean="0"/>
              <a:t>adequacy of the protection afforded by the current primary and/or secondary standard(s)</a:t>
            </a:r>
            <a:r>
              <a:rPr lang="en-US" sz="2400" dirty="0" smtClean="0"/>
              <a:t>?</a:t>
            </a:r>
          </a:p>
          <a:p>
            <a:pPr lvl="1">
              <a:spcBef>
                <a:spcPts val="0"/>
              </a:spcBef>
              <a:spcAft>
                <a:spcPts val="600"/>
              </a:spcAft>
              <a:buFont typeface="Arial" panose="020B0604020202020204" pitchFamily="34" charset="0"/>
              <a:buChar char="•"/>
            </a:pPr>
            <a:r>
              <a:rPr lang="en-US" sz="2000" dirty="0"/>
              <a:t>Primary NAAQS protect public health, including the health of at-risk populations and lifestages, with an adequate margin of safety</a:t>
            </a:r>
          </a:p>
          <a:p>
            <a:pPr lvl="1">
              <a:spcBef>
                <a:spcPts val="0"/>
              </a:spcBef>
              <a:spcAft>
                <a:spcPts val="1800"/>
              </a:spcAft>
              <a:buFont typeface="Arial" panose="020B0604020202020204" pitchFamily="34" charset="0"/>
              <a:buChar char="•"/>
            </a:pPr>
            <a:r>
              <a:rPr lang="en-US" sz="2000" dirty="0"/>
              <a:t>Secondary NAAQS protect public welfare from any known or anticipated adverse effects</a:t>
            </a:r>
          </a:p>
          <a:p>
            <a:pPr>
              <a:spcBef>
                <a:spcPts val="0"/>
              </a:spcBef>
              <a:spcAft>
                <a:spcPts val="600"/>
              </a:spcAft>
              <a:buFont typeface="Wingdings" panose="05000000000000000000" pitchFamily="2" charset="2"/>
              <a:buChar char="§"/>
            </a:pPr>
            <a:r>
              <a:rPr lang="en-US" sz="2400" dirty="0" smtClean="0"/>
              <a:t>What </a:t>
            </a:r>
            <a:r>
              <a:rPr lang="en-US" sz="2400" b="1" dirty="0" smtClean="0"/>
              <a:t>alternative standards</a:t>
            </a:r>
            <a:r>
              <a:rPr lang="en-US" sz="2400" dirty="0" smtClean="0"/>
              <a:t>, if any, are supported by the currently available scientific evidence and exposure/risk-based information, and are appropriate for consideration?</a:t>
            </a:r>
          </a:p>
          <a:p>
            <a:pPr marL="457200" lvl="1" indent="0">
              <a:spcBef>
                <a:spcPts val="0"/>
              </a:spcBef>
              <a:spcAft>
                <a:spcPts val="1200"/>
              </a:spcAft>
              <a:buNone/>
            </a:pPr>
            <a:endParaRPr lang="en-US" dirty="0"/>
          </a:p>
        </p:txBody>
      </p:sp>
      <p:sp>
        <p:nvSpPr>
          <p:cNvPr id="4" name="Slide Number Placeholder 3"/>
          <p:cNvSpPr>
            <a:spLocks noGrp="1"/>
          </p:cNvSpPr>
          <p:nvPr>
            <p:ph type="sldNum" sz="quarter" idx="12"/>
          </p:nvPr>
        </p:nvSpPr>
        <p:spPr/>
        <p:txBody>
          <a:bodyPr/>
          <a:lstStyle/>
          <a:p>
            <a:pPr>
              <a:defRPr/>
            </a:pPr>
            <a:fld id="{4AC3E5B8-6D03-41C6-B91E-307F557199BB}" type="slidenum">
              <a:rPr lang="en-US" smtClean="0"/>
              <a:pPr>
                <a:defRPr/>
              </a:pPr>
              <a:t>4</a:t>
            </a:fld>
            <a:endParaRPr lang="en-US" dirty="0"/>
          </a:p>
        </p:txBody>
      </p:sp>
    </p:spTree>
    <p:extLst>
      <p:ext uri="{BB962C8B-B14F-4D97-AF65-F5344CB8AC3E}">
        <p14:creationId xmlns:p14="http://schemas.microsoft.com/office/powerpoint/2010/main" val="352066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382000" y="2465388"/>
            <a:ext cx="1676400" cy="1143000"/>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 name="Line 34"/>
          <p:cNvSpPr>
            <a:spLocks noChangeShapeType="1"/>
          </p:cNvSpPr>
          <p:nvPr/>
        </p:nvSpPr>
        <p:spPr bwMode="auto">
          <a:xfrm>
            <a:off x="9220200" y="3608388"/>
            <a:ext cx="0" cy="533400"/>
          </a:xfrm>
          <a:prstGeom prst="line">
            <a:avLst/>
          </a:prstGeom>
          <a:noFill/>
          <a:ln w="22225">
            <a:solidFill>
              <a:schemeClr val="tx1"/>
            </a:solidFill>
            <a:round/>
            <a:headEnd/>
            <a:tailEnd/>
          </a:ln>
        </p:spPr>
        <p:txBody>
          <a:bodyPr/>
          <a:lstStyle/>
          <a:p>
            <a:endParaRPr lang="en-US"/>
          </a:p>
        </p:txBody>
      </p:sp>
      <p:sp>
        <p:nvSpPr>
          <p:cNvPr id="42" name="Slide Number Placeholder 3"/>
          <p:cNvSpPr txBox="1">
            <a:spLocks noGrp="1"/>
          </p:cNvSpPr>
          <p:nvPr/>
        </p:nvSpPr>
        <p:spPr bwMode="auto">
          <a:xfrm>
            <a:off x="8686800" y="6324600"/>
            <a:ext cx="1905000" cy="457200"/>
          </a:xfrm>
          <a:prstGeom prst="rect">
            <a:avLst/>
          </a:prstGeom>
          <a:noFill/>
          <a:ln>
            <a:miter lim="800000"/>
            <a:headEnd/>
            <a:tailEnd/>
          </a:ln>
        </p:spPr>
        <p:txBody>
          <a:bodyPr lIns="91436" tIns="45718" rIns="91436" bIns="45718"/>
          <a:lstStyle/>
          <a:p>
            <a:pPr algn="r">
              <a:defRPr/>
            </a:pPr>
            <a:fld id="{AA5F8651-7349-4D27-9756-B70961263F84}" type="slidenum">
              <a:rPr lang="en-US" altLang="en-US" sz="1300">
                <a:latin typeface="+mj-lt"/>
              </a:rPr>
              <a:pPr algn="r">
                <a:defRPr/>
              </a:pPr>
              <a:t>5</a:t>
            </a:fld>
            <a:endParaRPr lang="en-US" altLang="en-US" sz="1300" dirty="0">
              <a:latin typeface="+mj-lt"/>
            </a:endParaRPr>
          </a:p>
        </p:txBody>
      </p:sp>
      <p:sp>
        <p:nvSpPr>
          <p:cNvPr id="3077" name="Text Box 2"/>
          <p:cNvSpPr txBox="1">
            <a:spLocks noChangeArrowheads="1"/>
          </p:cNvSpPr>
          <p:nvPr/>
        </p:nvSpPr>
        <p:spPr bwMode="auto">
          <a:xfrm>
            <a:off x="4054475" y="1849438"/>
            <a:ext cx="2819400" cy="387350"/>
          </a:xfrm>
          <a:prstGeom prst="rect">
            <a:avLst/>
          </a:prstGeom>
          <a:solidFill>
            <a:srgbClr val="CCECFF"/>
          </a:solidFill>
          <a:ln w="9525">
            <a:solidFill>
              <a:schemeClr val="tx1"/>
            </a:solidFill>
            <a:miter lim="800000"/>
            <a:headEnd/>
            <a:tailEnd/>
          </a:ln>
        </p:spPr>
        <p:txBody>
          <a:bodyPr lIns="9144" rIns="9144">
            <a:spAutoFit/>
          </a:bodyPr>
          <a:lstStyle/>
          <a:p>
            <a:pPr algn="ctr">
              <a:lnSpc>
                <a:spcPct val="80000"/>
              </a:lnSpc>
            </a:pPr>
            <a:r>
              <a:rPr lang="en-US" sz="1200" b="1">
                <a:latin typeface="Arial Narrow" pitchFamily="34" charset="0"/>
              </a:rPr>
              <a:t>Integrated Review Plan (IRP)</a:t>
            </a:r>
            <a:r>
              <a:rPr lang="en-US" sz="1200">
                <a:latin typeface="Arial Narrow" pitchFamily="34" charset="0"/>
              </a:rPr>
              <a:t>:  timeline and key policy-relevant issues and scientific questions </a:t>
            </a:r>
          </a:p>
        </p:txBody>
      </p:sp>
      <p:sp>
        <p:nvSpPr>
          <p:cNvPr id="3078" name="Text Box 3"/>
          <p:cNvSpPr txBox="1">
            <a:spLocks noChangeArrowheads="1"/>
          </p:cNvSpPr>
          <p:nvPr/>
        </p:nvSpPr>
        <p:spPr bwMode="auto">
          <a:xfrm>
            <a:off x="4511676" y="2465388"/>
            <a:ext cx="34131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Integrated Science Assessment (ISA)</a:t>
            </a:r>
            <a:r>
              <a:rPr lang="en-US" sz="1200">
                <a:latin typeface="Arial Narrow" pitchFamily="34" charset="0"/>
              </a:rPr>
              <a:t>: evaluation and synthesis of most policy-relevant studies</a:t>
            </a:r>
          </a:p>
        </p:txBody>
      </p:sp>
      <p:sp>
        <p:nvSpPr>
          <p:cNvPr id="3079" name="Text Box 4"/>
          <p:cNvSpPr txBox="1">
            <a:spLocks noChangeArrowheads="1"/>
          </p:cNvSpPr>
          <p:nvPr/>
        </p:nvSpPr>
        <p:spPr bwMode="auto">
          <a:xfrm>
            <a:off x="4892676" y="3074989"/>
            <a:ext cx="2803525"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Risk/Exposure Assessment (REA):</a:t>
            </a:r>
            <a:r>
              <a:rPr lang="en-US" sz="1200">
                <a:latin typeface="Arial Narrow" pitchFamily="34" charset="0"/>
              </a:rPr>
              <a:t>  quantitative assessment, as warranted, focused on key results, observations, and uncertainties</a:t>
            </a:r>
          </a:p>
        </p:txBody>
      </p:sp>
      <p:sp>
        <p:nvSpPr>
          <p:cNvPr id="3080" name="Text Box 5"/>
          <p:cNvSpPr txBox="1">
            <a:spLocks noChangeArrowheads="1"/>
          </p:cNvSpPr>
          <p:nvPr/>
        </p:nvSpPr>
        <p:spPr bwMode="auto">
          <a:xfrm>
            <a:off x="2225675" y="1849438"/>
            <a:ext cx="1295400"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Workshop</a:t>
            </a:r>
            <a:r>
              <a:rPr lang="en-US" sz="1200">
                <a:latin typeface="Arial Narrow" pitchFamily="34" charset="0"/>
              </a:rPr>
              <a:t> on science-policy issues</a:t>
            </a:r>
          </a:p>
        </p:txBody>
      </p:sp>
      <p:sp>
        <p:nvSpPr>
          <p:cNvPr id="3081" name="Text Box 6"/>
          <p:cNvSpPr txBox="1">
            <a:spLocks noChangeArrowheads="1"/>
          </p:cNvSpPr>
          <p:nvPr/>
        </p:nvSpPr>
        <p:spPr bwMode="auto">
          <a:xfrm>
            <a:off x="3902075" y="5843589"/>
            <a:ext cx="1143000" cy="534987"/>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hearings and comments </a:t>
            </a:r>
            <a:r>
              <a:rPr lang="en-US" sz="1200">
                <a:latin typeface="Arial Narrow" pitchFamily="34" charset="0"/>
              </a:rPr>
              <a:t>on proposal</a:t>
            </a:r>
          </a:p>
        </p:txBody>
      </p:sp>
      <p:sp>
        <p:nvSpPr>
          <p:cNvPr id="3082" name="Line 8"/>
          <p:cNvSpPr>
            <a:spLocks noChangeShapeType="1"/>
          </p:cNvSpPr>
          <p:nvPr/>
        </p:nvSpPr>
        <p:spPr bwMode="auto">
          <a:xfrm>
            <a:off x="6873875" y="4370388"/>
            <a:ext cx="0" cy="533400"/>
          </a:xfrm>
          <a:prstGeom prst="line">
            <a:avLst/>
          </a:prstGeom>
          <a:noFill/>
          <a:ln w="22225">
            <a:solidFill>
              <a:schemeClr val="tx1"/>
            </a:solidFill>
            <a:round/>
            <a:headEnd/>
            <a:tailEnd type="triangle" w="med" len="med"/>
          </a:ln>
        </p:spPr>
        <p:txBody>
          <a:bodyPr/>
          <a:lstStyle/>
          <a:p>
            <a:endParaRPr lang="en-US"/>
          </a:p>
        </p:txBody>
      </p:sp>
      <p:sp>
        <p:nvSpPr>
          <p:cNvPr id="3083" name="AutoShape 10"/>
          <p:cNvSpPr>
            <a:spLocks noChangeAspect="1" noChangeArrowheads="1"/>
          </p:cNvSpPr>
          <p:nvPr/>
        </p:nvSpPr>
        <p:spPr bwMode="auto">
          <a:xfrm>
            <a:off x="8474075" y="5589588"/>
            <a:ext cx="1079500" cy="1079500"/>
          </a:xfrm>
          <a:prstGeom prst="diamond">
            <a:avLst/>
          </a:prstGeom>
          <a:solidFill>
            <a:srgbClr val="0066CC"/>
          </a:solidFill>
          <a:ln w="9525">
            <a:solidFill>
              <a:schemeClr val="tx1"/>
            </a:solidFill>
            <a:miter lim="800000"/>
            <a:headEnd/>
            <a:tailEnd/>
          </a:ln>
        </p:spPr>
        <p:txBody>
          <a:bodyPr wrap="none" anchor="ctr"/>
          <a:lstStyle/>
          <a:p>
            <a:endParaRPr lang="en-US"/>
          </a:p>
        </p:txBody>
      </p:sp>
      <p:sp>
        <p:nvSpPr>
          <p:cNvPr id="3084" name="Line 11"/>
          <p:cNvSpPr>
            <a:spLocks noChangeShapeType="1"/>
          </p:cNvSpPr>
          <p:nvPr/>
        </p:nvSpPr>
        <p:spPr bwMode="auto">
          <a:xfrm>
            <a:off x="8016875" y="6135688"/>
            <a:ext cx="457200" cy="0"/>
          </a:xfrm>
          <a:prstGeom prst="line">
            <a:avLst/>
          </a:prstGeom>
          <a:noFill/>
          <a:ln w="22225">
            <a:solidFill>
              <a:schemeClr val="tx1"/>
            </a:solidFill>
            <a:round/>
            <a:headEnd/>
            <a:tailEnd type="triangle" w="med" len="med"/>
          </a:ln>
        </p:spPr>
        <p:txBody>
          <a:bodyPr/>
          <a:lstStyle/>
          <a:p>
            <a:endParaRPr lang="en-US"/>
          </a:p>
        </p:txBody>
      </p:sp>
      <p:sp>
        <p:nvSpPr>
          <p:cNvPr id="3085" name="Text Box 12"/>
          <p:cNvSpPr txBox="1">
            <a:spLocks noChangeArrowheads="1"/>
          </p:cNvSpPr>
          <p:nvPr/>
        </p:nvSpPr>
        <p:spPr bwMode="auto">
          <a:xfrm>
            <a:off x="8474075" y="5895975"/>
            <a:ext cx="1066800" cy="534988"/>
          </a:xfrm>
          <a:prstGeom prst="rect">
            <a:avLst/>
          </a:prstGeom>
          <a:noFill/>
          <a:ln w="9525">
            <a:noFill/>
            <a:miter lim="800000"/>
            <a:headEnd/>
            <a:tailEnd/>
          </a:ln>
        </p:spPr>
        <p:txBody>
          <a:bodyPr>
            <a:spAutoFit/>
          </a:bodyPr>
          <a:lstStyle/>
          <a:p>
            <a:pPr algn="ctr">
              <a:lnSpc>
                <a:spcPct val="80000"/>
              </a:lnSpc>
            </a:pPr>
            <a:r>
              <a:rPr lang="en-US" sz="1200" b="1">
                <a:solidFill>
                  <a:srgbClr val="F4F4F4"/>
                </a:solidFill>
                <a:latin typeface="Arial Narrow" pitchFamily="34" charset="0"/>
              </a:rPr>
              <a:t>EPA final decisions on standards</a:t>
            </a:r>
          </a:p>
        </p:txBody>
      </p:sp>
      <p:sp>
        <p:nvSpPr>
          <p:cNvPr id="3086" name="Text Box 13"/>
          <p:cNvSpPr txBox="1">
            <a:spLocks noChangeArrowheads="1"/>
          </p:cNvSpPr>
          <p:nvPr/>
        </p:nvSpPr>
        <p:spPr bwMode="auto">
          <a:xfrm>
            <a:off x="7178675" y="59070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7" name="Text Box 14"/>
          <p:cNvSpPr txBox="1">
            <a:spLocks noChangeArrowheads="1"/>
          </p:cNvSpPr>
          <p:nvPr/>
        </p:nvSpPr>
        <p:spPr bwMode="auto">
          <a:xfrm>
            <a:off x="4664075" y="4979988"/>
            <a:ext cx="914400" cy="393700"/>
          </a:xfrm>
          <a:prstGeom prst="rect">
            <a:avLst/>
          </a:prstGeom>
          <a:solidFill>
            <a:srgbClr val="CCFFCC"/>
          </a:solidFill>
          <a:ln w="9525">
            <a:solidFill>
              <a:schemeClr val="tx1"/>
            </a:solidFill>
            <a:miter lim="800000"/>
            <a:headEnd/>
            <a:tailEnd/>
          </a:ln>
        </p:spPr>
        <p:txBody>
          <a:bodyPr lIns="45720" rIns="45720">
            <a:spAutoFit/>
          </a:bodyPr>
          <a:lstStyle/>
          <a:p>
            <a:pPr algn="ctr">
              <a:lnSpc>
                <a:spcPct val="80000"/>
              </a:lnSpc>
            </a:pPr>
            <a:r>
              <a:rPr lang="en-US" sz="1200" b="1" dirty="0">
                <a:latin typeface="Arial Narrow" pitchFamily="34" charset="0"/>
              </a:rPr>
              <a:t>Interagency review</a:t>
            </a:r>
          </a:p>
        </p:txBody>
      </p:sp>
      <p:sp>
        <p:nvSpPr>
          <p:cNvPr id="3088" name="Line 15"/>
          <p:cNvSpPr>
            <a:spLocks noChangeShapeType="1"/>
          </p:cNvSpPr>
          <p:nvPr/>
        </p:nvSpPr>
        <p:spPr bwMode="auto">
          <a:xfrm flipH="1">
            <a:off x="3063875" y="5132388"/>
            <a:ext cx="304800" cy="0"/>
          </a:xfrm>
          <a:prstGeom prst="line">
            <a:avLst/>
          </a:prstGeom>
          <a:noFill/>
          <a:ln w="9525">
            <a:solidFill>
              <a:schemeClr val="tx1"/>
            </a:solidFill>
            <a:round/>
            <a:headEnd/>
            <a:tailEnd type="triangle" w="med" len="med"/>
          </a:ln>
        </p:spPr>
        <p:txBody>
          <a:bodyPr/>
          <a:lstStyle/>
          <a:p>
            <a:endParaRPr lang="en-US"/>
          </a:p>
        </p:txBody>
      </p:sp>
      <p:sp>
        <p:nvSpPr>
          <p:cNvPr id="3089" name="Text Box 16"/>
          <p:cNvSpPr txBox="1">
            <a:spLocks noChangeArrowheads="1"/>
          </p:cNvSpPr>
          <p:nvPr/>
        </p:nvSpPr>
        <p:spPr bwMode="auto">
          <a:xfrm>
            <a:off x="6340475" y="4903789"/>
            <a:ext cx="1143000" cy="534987"/>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proposal notice</a:t>
            </a:r>
          </a:p>
        </p:txBody>
      </p:sp>
      <p:sp>
        <p:nvSpPr>
          <p:cNvPr id="3090" name="Text Box 17"/>
          <p:cNvSpPr txBox="1">
            <a:spLocks noChangeArrowheads="1"/>
          </p:cNvSpPr>
          <p:nvPr/>
        </p:nvSpPr>
        <p:spPr bwMode="auto">
          <a:xfrm>
            <a:off x="5426075" y="5843588"/>
            <a:ext cx="1295400" cy="5397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Agency decision making </a:t>
            </a:r>
            <a:r>
              <a:rPr lang="en-US" sz="1200">
                <a:latin typeface="Arial Narrow" pitchFamily="34" charset="0"/>
              </a:rPr>
              <a:t>and draft final notice</a:t>
            </a:r>
          </a:p>
        </p:txBody>
      </p:sp>
      <p:sp>
        <p:nvSpPr>
          <p:cNvPr id="3091" name="Line 18"/>
          <p:cNvSpPr>
            <a:spLocks noChangeShapeType="1"/>
          </p:cNvSpPr>
          <p:nvPr/>
        </p:nvSpPr>
        <p:spPr bwMode="auto">
          <a:xfrm>
            <a:off x="6721475" y="6135688"/>
            <a:ext cx="457200" cy="0"/>
          </a:xfrm>
          <a:prstGeom prst="line">
            <a:avLst/>
          </a:prstGeom>
          <a:noFill/>
          <a:ln w="22225">
            <a:solidFill>
              <a:schemeClr val="tx1"/>
            </a:solidFill>
            <a:round/>
            <a:headEnd/>
            <a:tailEnd type="triangle" w="med" len="med"/>
          </a:ln>
        </p:spPr>
        <p:txBody>
          <a:bodyPr/>
          <a:lstStyle/>
          <a:p>
            <a:endParaRPr lang="en-US"/>
          </a:p>
        </p:txBody>
      </p:sp>
      <p:sp>
        <p:nvSpPr>
          <p:cNvPr id="3092" name="Line 19"/>
          <p:cNvSpPr>
            <a:spLocks noChangeShapeType="1"/>
          </p:cNvSpPr>
          <p:nvPr/>
        </p:nvSpPr>
        <p:spPr bwMode="auto">
          <a:xfrm flipV="1">
            <a:off x="5045075" y="6135688"/>
            <a:ext cx="381000" cy="0"/>
          </a:xfrm>
          <a:prstGeom prst="line">
            <a:avLst/>
          </a:prstGeom>
          <a:noFill/>
          <a:ln w="22225">
            <a:solidFill>
              <a:schemeClr val="tx1"/>
            </a:solidFill>
            <a:round/>
            <a:headEnd/>
            <a:tailEnd type="triangle" w="med" len="med"/>
          </a:ln>
        </p:spPr>
        <p:txBody>
          <a:bodyPr/>
          <a:lstStyle/>
          <a:p>
            <a:endParaRPr lang="en-US"/>
          </a:p>
        </p:txBody>
      </p:sp>
      <p:sp>
        <p:nvSpPr>
          <p:cNvPr id="3093" name="Text Box 20"/>
          <p:cNvSpPr txBox="1">
            <a:spLocks noChangeArrowheads="1"/>
          </p:cNvSpPr>
          <p:nvPr/>
        </p:nvSpPr>
        <p:spPr bwMode="auto">
          <a:xfrm>
            <a:off x="8534400" y="3227388"/>
            <a:ext cx="1422400" cy="239712"/>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pPr>
            <a:r>
              <a:rPr lang="en-US" sz="1200" b="1">
                <a:latin typeface="Arial Narrow" pitchFamily="34" charset="0"/>
              </a:rPr>
              <a:t>Public comment</a:t>
            </a:r>
          </a:p>
        </p:txBody>
      </p:sp>
      <p:sp>
        <p:nvSpPr>
          <p:cNvPr id="3094" name="Text Box 21"/>
          <p:cNvSpPr txBox="1">
            <a:spLocks noChangeArrowheads="1"/>
          </p:cNvSpPr>
          <p:nvPr/>
        </p:nvSpPr>
        <p:spPr bwMode="auto">
          <a:xfrm>
            <a:off x="8534400" y="2616200"/>
            <a:ext cx="1422400" cy="534988"/>
          </a:xfrm>
          <a:prstGeom prst="rect">
            <a:avLst/>
          </a:prstGeom>
          <a:solidFill>
            <a:srgbClr val="FFFF00"/>
          </a:solidFill>
          <a:ln w="9525">
            <a:solidFill>
              <a:schemeClr val="tx1"/>
            </a:solidFill>
            <a:miter lim="800000"/>
            <a:headEnd/>
            <a:tailEnd/>
          </a:ln>
        </p:spPr>
        <p:txBody>
          <a:bodyPr lIns="45720" rIns="45720">
            <a:spAutoFit/>
          </a:bodyPr>
          <a:lstStyle/>
          <a:p>
            <a:pPr algn="ctr">
              <a:lnSpc>
                <a:spcPct val="80000"/>
              </a:lnSpc>
              <a:spcBef>
                <a:spcPct val="50000"/>
              </a:spcBef>
            </a:pPr>
            <a:r>
              <a:rPr lang="en-US" sz="1200" b="1">
                <a:latin typeface="Arial Narrow" pitchFamily="34" charset="0"/>
              </a:rPr>
              <a:t>Clean Air Scientific Advisory Committee (CASAC) review</a:t>
            </a:r>
            <a:r>
              <a:rPr lang="en-US" sz="1200">
                <a:latin typeface="Arial Narrow" pitchFamily="34" charset="0"/>
              </a:rPr>
              <a:t> </a:t>
            </a:r>
            <a:endParaRPr lang="en-US" sz="1200" b="1">
              <a:latin typeface="Arial Narrow" pitchFamily="34" charset="0"/>
            </a:endParaRPr>
          </a:p>
        </p:txBody>
      </p:sp>
      <p:sp>
        <p:nvSpPr>
          <p:cNvPr id="3095" name="Text Box 22"/>
          <p:cNvSpPr txBox="1">
            <a:spLocks noChangeArrowheads="1"/>
          </p:cNvSpPr>
          <p:nvPr/>
        </p:nvSpPr>
        <p:spPr bwMode="auto">
          <a:xfrm>
            <a:off x="5273675" y="3836989"/>
            <a:ext cx="2743200" cy="534987"/>
          </a:xfrm>
          <a:prstGeom prst="rect">
            <a:avLst/>
          </a:prstGeom>
          <a:solidFill>
            <a:srgbClr val="CCECFF"/>
          </a:solidFill>
          <a:ln w="9525">
            <a:solidFill>
              <a:schemeClr val="tx1"/>
            </a:solidFill>
            <a:miter lim="800000"/>
            <a:headEnd/>
            <a:tailEnd/>
          </a:ln>
        </p:spPr>
        <p:txBody>
          <a:bodyPr lIns="18288" rIns="18288">
            <a:spAutoFit/>
          </a:bodyPr>
          <a:lstStyle/>
          <a:p>
            <a:pPr algn="ctr">
              <a:lnSpc>
                <a:spcPct val="80000"/>
              </a:lnSpc>
            </a:pPr>
            <a:r>
              <a:rPr lang="en-US" sz="1200" b="1">
                <a:latin typeface="Arial Narrow" pitchFamily="34" charset="0"/>
              </a:rPr>
              <a:t>Policy Assessment (PA):</a:t>
            </a:r>
            <a:r>
              <a:rPr lang="en-US" sz="1200">
                <a:latin typeface="Arial Narrow" pitchFamily="34" charset="0"/>
              </a:rPr>
              <a:t>  staff analysis of policy options based on integration and interpretation of information in the ISA and REA</a:t>
            </a:r>
          </a:p>
        </p:txBody>
      </p:sp>
      <p:sp>
        <p:nvSpPr>
          <p:cNvPr id="3096" name="Line 23"/>
          <p:cNvSpPr>
            <a:spLocks noChangeShapeType="1"/>
          </p:cNvSpPr>
          <p:nvPr/>
        </p:nvSpPr>
        <p:spPr bwMode="auto">
          <a:xfrm flipH="1">
            <a:off x="39020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7" name="Line 24"/>
          <p:cNvSpPr>
            <a:spLocks noChangeShapeType="1"/>
          </p:cNvSpPr>
          <p:nvPr/>
        </p:nvSpPr>
        <p:spPr bwMode="auto">
          <a:xfrm flipH="1" flipV="1">
            <a:off x="5578475" y="5208588"/>
            <a:ext cx="762000" cy="0"/>
          </a:xfrm>
          <a:prstGeom prst="line">
            <a:avLst/>
          </a:prstGeom>
          <a:noFill/>
          <a:ln w="22225">
            <a:solidFill>
              <a:schemeClr val="tx1"/>
            </a:solidFill>
            <a:round/>
            <a:headEnd/>
            <a:tailEnd type="triangle" w="med" len="med"/>
          </a:ln>
        </p:spPr>
        <p:txBody>
          <a:bodyPr/>
          <a:lstStyle/>
          <a:p>
            <a:endParaRPr lang="en-US"/>
          </a:p>
        </p:txBody>
      </p:sp>
      <p:sp>
        <p:nvSpPr>
          <p:cNvPr id="3098" name="AutoShape 26"/>
          <p:cNvSpPr>
            <a:spLocks noChangeAspect="1" noChangeArrowheads="1"/>
          </p:cNvSpPr>
          <p:nvPr/>
        </p:nvSpPr>
        <p:spPr bwMode="auto">
          <a:xfrm>
            <a:off x="2835275" y="4662488"/>
            <a:ext cx="1079500" cy="1079500"/>
          </a:xfrm>
          <a:prstGeom prst="diamond">
            <a:avLst/>
          </a:prstGeom>
          <a:solidFill>
            <a:srgbClr val="0066CC"/>
          </a:solidFill>
          <a:ln w="9525">
            <a:solidFill>
              <a:srgbClr val="FFC000"/>
            </a:solidFill>
            <a:miter lim="800000"/>
            <a:headEnd/>
            <a:tailEnd/>
          </a:ln>
        </p:spPr>
        <p:txBody>
          <a:bodyPr wrap="none" anchor="ctr"/>
          <a:lstStyle/>
          <a:p>
            <a:endParaRPr lang="en-US"/>
          </a:p>
        </p:txBody>
      </p:sp>
      <p:sp>
        <p:nvSpPr>
          <p:cNvPr id="3099" name="Text Box 27"/>
          <p:cNvSpPr txBox="1">
            <a:spLocks noChangeArrowheads="1"/>
          </p:cNvSpPr>
          <p:nvPr/>
        </p:nvSpPr>
        <p:spPr bwMode="auto">
          <a:xfrm>
            <a:off x="2733675" y="4829176"/>
            <a:ext cx="1244600" cy="682625"/>
          </a:xfrm>
          <a:prstGeom prst="rect">
            <a:avLst/>
          </a:prstGeom>
          <a:noFill/>
          <a:ln w="9525">
            <a:noFill/>
            <a:miter lim="800000"/>
            <a:headEnd/>
            <a:tailEnd/>
          </a:ln>
        </p:spPr>
        <p:txBody>
          <a:bodyPr>
            <a:spAutoFit/>
          </a:bodyPr>
          <a:lstStyle/>
          <a:p>
            <a:pPr algn="ctr">
              <a:lnSpc>
                <a:spcPct val="80000"/>
              </a:lnSpc>
            </a:pPr>
            <a:r>
              <a:rPr lang="en-US" sz="1200" b="1">
                <a:solidFill>
                  <a:schemeClr val="bg1"/>
                </a:solidFill>
                <a:latin typeface="Arial Narrow" pitchFamily="34" charset="0"/>
              </a:rPr>
              <a:t>EPA </a:t>
            </a:r>
          </a:p>
          <a:p>
            <a:pPr algn="ctr">
              <a:lnSpc>
                <a:spcPct val="80000"/>
              </a:lnSpc>
            </a:pPr>
            <a:r>
              <a:rPr lang="en-US" sz="1200" b="1">
                <a:solidFill>
                  <a:schemeClr val="bg1"/>
                </a:solidFill>
                <a:latin typeface="Arial Narrow" pitchFamily="34" charset="0"/>
              </a:rPr>
              <a:t>proposed decisions on standards</a:t>
            </a:r>
          </a:p>
        </p:txBody>
      </p:sp>
      <p:sp>
        <p:nvSpPr>
          <p:cNvPr id="3100" name="Text Box 31"/>
          <p:cNvSpPr txBox="1">
            <a:spLocks noChangeArrowheads="1"/>
          </p:cNvSpPr>
          <p:nvPr/>
        </p:nvSpPr>
        <p:spPr bwMode="auto">
          <a:xfrm>
            <a:off x="2378076" y="2535238"/>
            <a:ext cx="1063625" cy="387350"/>
          </a:xfrm>
          <a:prstGeom prst="rect">
            <a:avLst/>
          </a:prstGeom>
          <a:solidFill>
            <a:srgbClr val="CCECFF"/>
          </a:solidFill>
          <a:ln w="9525">
            <a:solidFill>
              <a:schemeClr val="tx1"/>
            </a:solidFill>
            <a:miter lim="800000"/>
            <a:headEnd/>
            <a:tailEnd/>
          </a:ln>
        </p:spPr>
        <p:txBody>
          <a:bodyPr lIns="45720" rIns="45720">
            <a:spAutoFit/>
          </a:bodyPr>
          <a:lstStyle/>
          <a:p>
            <a:pPr algn="ctr">
              <a:lnSpc>
                <a:spcPct val="80000"/>
              </a:lnSpc>
            </a:pPr>
            <a:r>
              <a:rPr lang="en-US" sz="1200">
                <a:latin typeface="Arial Narrow" pitchFamily="34" charset="0"/>
              </a:rPr>
              <a:t>Peer-reviewed scientific studies</a:t>
            </a:r>
          </a:p>
        </p:txBody>
      </p:sp>
      <p:sp>
        <p:nvSpPr>
          <p:cNvPr id="3101" name="Text Box 32"/>
          <p:cNvSpPr txBox="1">
            <a:spLocks noChangeArrowheads="1"/>
          </p:cNvSpPr>
          <p:nvPr/>
        </p:nvSpPr>
        <p:spPr bwMode="auto">
          <a:xfrm>
            <a:off x="1514475" y="1017300"/>
            <a:ext cx="9144000" cy="646331"/>
          </a:xfrm>
          <a:prstGeom prst="rect">
            <a:avLst/>
          </a:prstGeom>
          <a:noFill/>
          <a:ln w="9525">
            <a:noFill/>
            <a:miter lim="800000"/>
            <a:headEnd/>
            <a:tailEnd/>
          </a:ln>
        </p:spPr>
        <p:txBody>
          <a:bodyPr wrap="square">
            <a:spAutoFit/>
          </a:bodyPr>
          <a:lstStyle/>
          <a:p>
            <a:pPr algn="ctr">
              <a:spcBef>
                <a:spcPct val="50000"/>
              </a:spcBef>
              <a:defRPr/>
            </a:pPr>
            <a:r>
              <a:rPr lang="en-US" sz="3600" b="1" dirty="0">
                <a:solidFill>
                  <a:srgbClr val="0033CC"/>
                </a:solidFill>
                <a:latin typeface="+mj-lt"/>
              </a:rPr>
              <a:t>NAAQS Review Process</a:t>
            </a:r>
          </a:p>
        </p:txBody>
      </p:sp>
      <p:sp>
        <p:nvSpPr>
          <p:cNvPr id="3102" name="Line 35"/>
          <p:cNvSpPr>
            <a:spLocks noChangeShapeType="1"/>
          </p:cNvSpPr>
          <p:nvPr/>
        </p:nvSpPr>
        <p:spPr bwMode="auto">
          <a:xfrm>
            <a:off x="3368675" y="5741988"/>
            <a:ext cx="0" cy="381000"/>
          </a:xfrm>
          <a:prstGeom prst="line">
            <a:avLst/>
          </a:prstGeom>
          <a:noFill/>
          <a:ln w="22225">
            <a:solidFill>
              <a:schemeClr val="tx1"/>
            </a:solidFill>
            <a:round/>
            <a:headEnd/>
            <a:tailEnd/>
          </a:ln>
        </p:spPr>
        <p:txBody>
          <a:bodyPr/>
          <a:lstStyle/>
          <a:p>
            <a:endParaRPr lang="en-US"/>
          </a:p>
        </p:txBody>
      </p:sp>
      <p:sp>
        <p:nvSpPr>
          <p:cNvPr id="3103" name="Line 36"/>
          <p:cNvSpPr>
            <a:spLocks noChangeShapeType="1"/>
          </p:cNvSpPr>
          <p:nvPr/>
        </p:nvSpPr>
        <p:spPr bwMode="auto">
          <a:xfrm flipH="1">
            <a:off x="8016876" y="4114800"/>
            <a:ext cx="1203325" cy="26988"/>
          </a:xfrm>
          <a:prstGeom prst="line">
            <a:avLst/>
          </a:prstGeom>
          <a:noFill/>
          <a:ln w="22225">
            <a:solidFill>
              <a:schemeClr val="tx1"/>
            </a:solidFill>
            <a:round/>
            <a:headEnd/>
            <a:tailEnd type="triangle" w="med" len="med"/>
          </a:ln>
        </p:spPr>
        <p:txBody>
          <a:bodyPr/>
          <a:lstStyle/>
          <a:p>
            <a:endParaRPr lang="en-US"/>
          </a:p>
        </p:txBody>
      </p:sp>
      <p:sp>
        <p:nvSpPr>
          <p:cNvPr id="3104" name="Line 37"/>
          <p:cNvSpPr>
            <a:spLocks noChangeShapeType="1"/>
          </p:cNvSpPr>
          <p:nvPr/>
        </p:nvSpPr>
        <p:spPr bwMode="auto">
          <a:xfrm>
            <a:off x="3368675" y="6135688"/>
            <a:ext cx="533400" cy="0"/>
          </a:xfrm>
          <a:prstGeom prst="line">
            <a:avLst/>
          </a:prstGeom>
          <a:noFill/>
          <a:ln w="22225">
            <a:solidFill>
              <a:schemeClr val="tx1"/>
            </a:solidFill>
            <a:round/>
            <a:headEnd/>
            <a:tailEnd type="triangle" w="med" len="med"/>
          </a:ln>
        </p:spPr>
        <p:txBody>
          <a:bodyPr/>
          <a:lstStyle/>
          <a:p>
            <a:endParaRPr lang="en-US"/>
          </a:p>
        </p:txBody>
      </p:sp>
      <p:sp>
        <p:nvSpPr>
          <p:cNvPr id="3105" name="Line 38"/>
          <p:cNvSpPr>
            <a:spLocks noChangeShapeType="1"/>
          </p:cNvSpPr>
          <p:nvPr/>
        </p:nvSpPr>
        <p:spPr bwMode="auto">
          <a:xfrm flipV="1">
            <a:off x="3521075" y="2001838"/>
            <a:ext cx="533400" cy="6350"/>
          </a:xfrm>
          <a:prstGeom prst="line">
            <a:avLst/>
          </a:prstGeom>
          <a:noFill/>
          <a:ln w="22225">
            <a:solidFill>
              <a:schemeClr val="tx1"/>
            </a:solidFill>
            <a:round/>
            <a:headEnd/>
            <a:tailEnd type="triangle" w="med" len="med"/>
          </a:ln>
        </p:spPr>
        <p:txBody>
          <a:bodyPr/>
          <a:lstStyle/>
          <a:p>
            <a:endParaRPr lang="en-US"/>
          </a:p>
        </p:txBody>
      </p:sp>
      <p:sp>
        <p:nvSpPr>
          <p:cNvPr id="3106" name="Line 8"/>
          <p:cNvSpPr>
            <a:spLocks noChangeShapeType="1"/>
          </p:cNvSpPr>
          <p:nvPr/>
        </p:nvSpPr>
        <p:spPr bwMode="auto">
          <a:xfrm>
            <a:off x="5883275" y="2846388"/>
            <a:ext cx="0" cy="228600"/>
          </a:xfrm>
          <a:prstGeom prst="line">
            <a:avLst/>
          </a:prstGeom>
          <a:noFill/>
          <a:ln w="22225">
            <a:solidFill>
              <a:schemeClr val="tx1"/>
            </a:solidFill>
            <a:round/>
            <a:headEnd/>
            <a:tailEnd type="triangle" w="med" len="med"/>
          </a:ln>
        </p:spPr>
        <p:txBody>
          <a:bodyPr/>
          <a:lstStyle/>
          <a:p>
            <a:endParaRPr lang="en-US"/>
          </a:p>
        </p:txBody>
      </p:sp>
      <p:sp>
        <p:nvSpPr>
          <p:cNvPr id="3107" name="Line 8"/>
          <p:cNvSpPr>
            <a:spLocks noChangeShapeType="1"/>
          </p:cNvSpPr>
          <p:nvPr/>
        </p:nvSpPr>
        <p:spPr bwMode="auto">
          <a:xfrm>
            <a:off x="6264275" y="3608388"/>
            <a:ext cx="0" cy="228600"/>
          </a:xfrm>
          <a:prstGeom prst="line">
            <a:avLst/>
          </a:prstGeom>
          <a:noFill/>
          <a:ln w="22225">
            <a:solidFill>
              <a:schemeClr val="tx1"/>
            </a:solidFill>
            <a:round/>
            <a:headEnd/>
            <a:tailEnd type="triangle" w="med" len="med"/>
          </a:ln>
        </p:spPr>
        <p:txBody>
          <a:bodyPr/>
          <a:lstStyle/>
          <a:p>
            <a:endParaRPr lang="en-US"/>
          </a:p>
        </p:txBody>
      </p:sp>
      <p:sp>
        <p:nvSpPr>
          <p:cNvPr id="3108" name="Line 8"/>
          <p:cNvSpPr>
            <a:spLocks noChangeShapeType="1"/>
          </p:cNvSpPr>
          <p:nvPr/>
        </p:nvSpPr>
        <p:spPr bwMode="auto">
          <a:xfrm>
            <a:off x="7848600" y="2846388"/>
            <a:ext cx="0" cy="990600"/>
          </a:xfrm>
          <a:prstGeom prst="line">
            <a:avLst/>
          </a:prstGeom>
          <a:noFill/>
          <a:ln w="22225">
            <a:solidFill>
              <a:schemeClr val="tx1"/>
            </a:solidFill>
            <a:round/>
            <a:headEnd/>
            <a:tailEnd type="triangle" w="med" len="med"/>
          </a:ln>
        </p:spPr>
        <p:txBody>
          <a:bodyPr/>
          <a:lstStyle/>
          <a:p>
            <a:endParaRPr lang="en-US"/>
          </a:p>
        </p:txBody>
      </p:sp>
      <p:cxnSp>
        <p:nvCxnSpPr>
          <p:cNvPr id="51" name="Straight Connector 50"/>
          <p:cNvCxnSpPr/>
          <p:nvPr/>
        </p:nvCxnSpPr>
        <p:spPr>
          <a:xfrm>
            <a:off x="4206875" y="2236788"/>
            <a:ext cx="0" cy="1905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10" name="Line 38"/>
          <p:cNvSpPr>
            <a:spLocks noChangeShapeType="1"/>
          </p:cNvSpPr>
          <p:nvPr/>
        </p:nvSpPr>
        <p:spPr bwMode="auto">
          <a:xfrm>
            <a:off x="4206875" y="2541588"/>
            <a:ext cx="304800" cy="0"/>
          </a:xfrm>
          <a:prstGeom prst="line">
            <a:avLst/>
          </a:prstGeom>
          <a:noFill/>
          <a:ln w="22225">
            <a:solidFill>
              <a:schemeClr val="tx1"/>
            </a:solidFill>
            <a:round/>
            <a:headEnd/>
            <a:tailEnd type="triangle" w="med" len="med"/>
          </a:ln>
        </p:spPr>
        <p:txBody>
          <a:bodyPr/>
          <a:lstStyle/>
          <a:p>
            <a:endParaRPr lang="en-US"/>
          </a:p>
        </p:txBody>
      </p:sp>
      <p:sp>
        <p:nvSpPr>
          <p:cNvPr id="3111" name="Line 38"/>
          <p:cNvSpPr>
            <a:spLocks noChangeShapeType="1"/>
          </p:cNvSpPr>
          <p:nvPr/>
        </p:nvSpPr>
        <p:spPr bwMode="auto">
          <a:xfrm>
            <a:off x="4206875" y="3303588"/>
            <a:ext cx="685800" cy="0"/>
          </a:xfrm>
          <a:prstGeom prst="line">
            <a:avLst/>
          </a:prstGeom>
          <a:noFill/>
          <a:ln w="22225">
            <a:solidFill>
              <a:schemeClr val="tx1"/>
            </a:solidFill>
            <a:round/>
            <a:headEnd/>
            <a:tailEnd type="triangle" w="med" len="med"/>
          </a:ln>
        </p:spPr>
        <p:txBody>
          <a:bodyPr/>
          <a:lstStyle/>
          <a:p>
            <a:endParaRPr lang="en-US"/>
          </a:p>
        </p:txBody>
      </p:sp>
      <p:sp>
        <p:nvSpPr>
          <p:cNvPr id="3112" name="Line 38"/>
          <p:cNvSpPr>
            <a:spLocks noChangeShapeType="1"/>
          </p:cNvSpPr>
          <p:nvPr/>
        </p:nvSpPr>
        <p:spPr bwMode="auto">
          <a:xfrm>
            <a:off x="4206875" y="4141788"/>
            <a:ext cx="1066800" cy="0"/>
          </a:xfrm>
          <a:prstGeom prst="line">
            <a:avLst/>
          </a:prstGeom>
          <a:noFill/>
          <a:ln w="22225">
            <a:solidFill>
              <a:schemeClr val="tx1"/>
            </a:solidFill>
            <a:round/>
            <a:headEnd/>
            <a:tailEnd type="triangle" w="med" len="med"/>
          </a:ln>
        </p:spPr>
        <p:txBody>
          <a:bodyPr/>
          <a:lstStyle/>
          <a:p>
            <a:endParaRPr lang="en-US"/>
          </a:p>
        </p:txBody>
      </p:sp>
      <p:sp>
        <p:nvSpPr>
          <p:cNvPr id="3113" name="Line 38"/>
          <p:cNvSpPr>
            <a:spLocks noChangeShapeType="1"/>
          </p:cNvSpPr>
          <p:nvPr/>
        </p:nvSpPr>
        <p:spPr bwMode="auto">
          <a:xfrm>
            <a:off x="3444875" y="2770188"/>
            <a:ext cx="1066800" cy="0"/>
          </a:xfrm>
          <a:prstGeom prst="line">
            <a:avLst/>
          </a:prstGeom>
          <a:noFill/>
          <a:ln w="22225">
            <a:solidFill>
              <a:schemeClr val="tx1"/>
            </a:solidFill>
            <a:round/>
            <a:headEnd/>
            <a:tailEnd type="triangle" w="med" len="med"/>
          </a:ln>
        </p:spPr>
        <p:txBody>
          <a:bodyPr/>
          <a:lstStyle/>
          <a:p>
            <a:endParaRPr lang="en-US"/>
          </a:p>
        </p:txBody>
      </p:sp>
      <p:sp>
        <p:nvSpPr>
          <p:cNvPr id="3114" name="Line 24"/>
          <p:cNvSpPr>
            <a:spLocks noChangeShapeType="1"/>
          </p:cNvSpPr>
          <p:nvPr/>
        </p:nvSpPr>
        <p:spPr bwMode="auto">
          <a:xfrm flipH="1">
            <a:off x="6873876" y="2057400"/>
            <a:ext cx="2270125" cy="26988"/>
          </a:xfrm>
          <a:prstGeom prst="line">
            <a:avLst/>
          </a:prstGeom>
          <a:noFill/>
          <a:ln w="22225">
            <a:solidFill>
              <a:schemeClr val="tx1"/>
            </a:solidFill>
            <a:round/>
            <a:headEnd/>
            <a:tailEnd type="triangle" w="med" len="med"/>
          </a:ln>
        </p:spPr>
        <p:txBody>
          <a:bodyPr/>
          <a:lstStyle/>
          <a:p>
            <a:endParaRPr lang="en-US"/>
          </a:p>
        </p:txBody>
      </p:sp>
      <p:sp>
        <p:nvSpPr>
          <p:cNvPr id="3115" name="Line 24"/>
          <p:cNvSpPr>
            <a:spLocks noChangeShapeType="1"/>
          </p:cNvSpPr>
          <p:nvPr/>
        </p:nvSpPr>
        <p:spPr bwMode="auto">
          <a:xfrm flipH="1" flipV="1">
            <a:off x="7924800" y="2667000"/>
            <a:ext cx="457200" cy="0"/>
          </a:xfrm>
          <a:prstGeom prst="line">
            <a:avLst/>
          </a:prstGeom>
          <a:noFill/>
          <a:ln w="22225">
            <a:solidFill>
              <a:schemeClr val="tx1"/>
            </a:solidFill>
            <a:round/>
            <a:headEnd/>
            <a:tailEnd type="triangle" w="med" len="med"/>
          </a:ln>
        </p:spPr>
        <p:txBody>
          <a:bodyPr/>
          <a:lstStyle/>
          <a:p>
            <a:endParaRPr lang="en-US"/>
          </a:p>
        </p:txBody>
      </p:sp>
      <p:sp>
        <p:nvSpPr>
          <p:cNvPr id="3116" name="Line 24"/>
          <p:cNvSpPr>
            <a:spLocks noChangeShapeType="1"/>
          </p:cNvSpPr>
          <p:nvPr/>
        </p:nvSpPr>
        <p:spPr bwMode="auto">
          <a:xfrm flipH="1" flipV="1">
            <a:off x="7696200" y="3352800"/>
            <a:ext cx="685800" cy="0"/>
          </a:xfrm>
          <a:prstGeom prst="line">
            <a:avLst/>
          </a:prstGeom>
          <a:noFill/>
          <a:ln w="22225">
            <a:solidFill>
              <a:schemeClr val="tx1"/>
            </a:solidFill>
            <a:round/>
            <a:headEnd/>
            <a:tailEnd type="triangle" w="med" len="med"/>
          </a:ln>
        </p:spPr>
        <p:txBody>
          <a:bodyPr/>
          <a:lstStyle/>
          <a:p>
            <a:endParaRPr lang="en-US"/>
          </a:p>
        </p:txBody>
      </p:sp>
      <p:sp>
        <p:nvSpPr>
          <p:cNvPr id="3117" name="Line 8"/>
          <p:cNvSpPr>
            <a:spLocks noChangeShapeType="1"/>
          </p:cNvSpPr>
          <p:nvPr/>
        </p:nvSpPr>
        <p:spPr bwMode="auto">
          <a:xfrm>
            <a:off x="9144000" y="2084388"/>
            <a:ext cx="0" cy="381000"/>
          </a:xfrm>
          <a:prstGeom prst="line">
            <a:avLst/>
          </a:prstGeom>
          <a:noFill/>
          <a:ln w="22225">
            <a:solidFill>
              <a:schemeClr val="tx1"/>
            </a:solidFill>
            <a:round/>
            <a:headEnd/>
            <a:tailEnd/>
          </a:ln>
        </p:spPr>
        <p:txBody>
          <a:bodyPr/>
          <a:lstStyle/>
          <a:p>
            <a:endParaRPr lang="en-US"/>
          </a:p>
        </p:txBody>
      </p:sp>
    </p:spTree>
    <p:extLst>
      <p:ext uri="{BB962C8B-B14F-4D97-AF65-F5344CB8AC3E}">
        <p14:creationId xmlns:p14="http://schemas.microsoft.com/office/powerpoint/2010/main" val="188472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320800" y="1264226"/>
            <a:ext cx="8916555" cy="5923973"/>
          </a:xfrm>
        </p:spPr>
        <p:txBody>
          <a:bodyPr>
            <a:noAutofit/>
          </a:bodyPr>
          <a:lstStyle/>
          <a:p>
            <a:pPr>
              <a:lnSpc>
                <a:spcPct val="90000"/>
              </a:lnSpc>
              <a:spcBef>
                <a:spcPts val="0"/>
              </a:spcBef>
              <a:spcAft>
                <a:spcPts val="600"/>
              </a:spcAft>
              <a:buSzPct val="100000"/>
              <a:defRPr/>
            </a:pPr>
            <a:r>
              <a:rPr lang="en-US" sz="2400" dirty="0" smtClean="0"/>
              <a:t>Notice </a:t>
            </a:r>
            <a:r>
              <a:rPr lang="en-US" sz="2400" dirty="0"/>
              <a:t>of Proposed Rulemaking  </a:t>
            </a:r>
          </a:p>
          <a:p>
            <a:pPr marL="641033" lvl="1" indent="-274320" fontAlgn="auto">
              <a:spcBef>
                <a:spcPts val="0"/>
              </a:spcBef>
              <a:spcAft>
                <a:spcPts val="600"/>
              </a:spcAft>
              <a:buFont typeface="Arial" pitchFamily="34" charset="0"/>
              <a:buChar char="•"/>
              <a:defRPr/>
            </a:pPr>
            <a:r>
              <a:rPr lang="en-US" sz="2000" dirty="0"/>
              <a:t>Propose decisions based on consideration of staff conclusions in Policy Assessment and CASAC </a:t>
            </a:r>
            <a:r>
              <a:rPr lang="en-US" sz="2000" dirty="0" smtClean="0"/>
              <a:t>advice/recommendations.</a:t>
            </a:r>
            <a:endParaRPr lang="en-US" sz="2000" dirty="0"/>
          </a:p>
          <a:p>
            <a:pPr marL="641033" lvl="1" indent="-274320" fontAlgn="auto">
              <a:spcBef>
                <a:spcPts val="0"/>
              </a:spcBef>
              <a:spcAft>
                <a:spcPts val="1200"/>
              </a:spcAft>
              <a:buFont typeface="Arial" pitchFamily="34" charset="0"/>
              <a:buChar char="•"/>
              <a:defRPr/>
            </a:pPr>
            <a:r>
              <a:rPr lang="en-US" sz="2000" dirty="0"/>
              <a:t>Solicit public comment on proposed elements of NAAQS and alternatives, as </a:t>
            </a:r>
            <a:r>
              <a:rPr lang="en-US" sz="2000" dirty="0" smtClean="0"/>
              <a:t>appropriate.</a:t>
            </a:r>
            <a:endParaRPr lang="en-US" sz="2000" dirty="0"/>
          </a:p>
          <a:p>
            <a:pPr marL="342900" lvl="1" indent="-342900">
              <a:lnSpc>
                <a:spcPct val="90000"/>
              </a:lnSpc>
              <a:spcBef>
                <a:spcPts val="0"/>
              </a:spcBef>
              <a:spcAft>
                <a:spcPts val="600"/>
              </a:spcAft>
              <a:buFont typeface="Arial" panose="020B0604020202020204" pitchFamily="34" charset="0"/>
              <a:buChar char="•"/>
              <a:defRPr/>
            </a:pPr>
            <a:r>
              <a:rPr lang="en-US" dirty="0">
                <a:cs typeface="Arial" charset="0"/>
              </a:rPr>
              <a:t>Public review process:</a:t>
            </a:r>
          </a:p>
          <a:p>
            <a:pPr marL="641033" lvl="1" indent="-274320" fontAlgn="auto">
              <a:spcBef>
                <a:spcPts val="0"/>
              </a:spcBef>
              <a:spcAft>
                <a:spcPts val="1200"/>
              </a:spcAft>
              <a:buFont typeface="Arial" pitchFamily="34" charset="0"/>
              <a:buChar char="•"/>
              <a:defRPr/>
            </a:pPr>
            <a:r>
              <a:rPr lang="en-US" sz="2000" dirty="0"/>
              <a:t>Public comment period, including public hearing(s), follows publication of proposed </a:t>
            </a:r>
            <a:r>
              <a:rPr lang="en-US" sz="2000" dirty="0" smtClean="0"/>
              <a:t>rule.</a:t>
            </a:r>
            <a:endParaRPr lang="en-US" sz="2000" dirty="0"/>
          </a:p>
          <a:p>
            <a:pPr>
              <a:lnSpc>
                <a:spcPct val="80000"/>
              </a:lnSpc>
              <a:spcBef>
                <a:spcPts val="0"/>
              </a:spcBef>
              <a:spcAft>
                <a:spcPts val="600"/>
              </a:spcAft>
              <a:buSzPct val="100000"/>
              <a:defRPr/>
            </a:pPr>
            <a:r>
              <a:rPr lang="en-US" sz="2400" dirty="0"/>
              <a:t>Final Rulemaking Notice</a:t>
            </a:r>
          </a:p>
          <a:p>
            <a:pPr marL="641033" lvl="1" indent="-274320" fontAlgn="auto">
              <a:lnSpc>
                <a:spcPct val="80000"/>
              </a:lnSpc>
              <a:spcBef>
                <a:spcPts val="0"/>
              </a:spcBef>
              <a:spcAft>
                <a:spcPts val="600"/>
              </a:spcAft>
              <a:buFont typeface="Arial" pitchFamily="34" charset="0"/>
              <a:buChar char="•"/>
              <a:defRPr/>
            </a:pPr>
            <a:r>
              <a:rPr lang="en-US" sz="2000" dirty="0"/>
              <a:t>Final decisions take into account public comments on proposed </a:t>
            </a:r>
            <a:r>
              <a:rPr lang="en-US" sz="2000" dirty="0" smtClean="0"/>
              <a:t>rule.</a:t>
            </a:r>
            <a:endParaRPr lang="en-US" sz="2000" dirty="0"/>
          </a:p>
          <a:p>
            <a:pPr marL="641033" lvl="1" indent="-274320" fontAlgn="auto">
              <a:lnSpc>
                <a:spcPct val="80000"/>
              </a:lnSpc>
              <a:spcBef>
                <a:spcPts val="0"/>
              </a:spcBef>
              <a:spcAft>
                <a:spcPts val="600"/>
              </a:spcAft>
              <a:buFont typeface="Arial" pitchFamily="34" charset="0"/>
              <a:buChar char="•"/>
              <a:defRPr/>
            </a:pPr>
            <a:r>
              <a:rPr lang="en-US" sz="2000" dirty="0"/>
              <a:t>Response-to-Comments document prepared/finalized in parallel with final </a:t>
            </a:r>
            <a:r>
              <a:rPr lang="en-US" sz="2000" dirty="0" smtClean="0"/>
              <a:t>rule.</a:t>
            </a:r>
            <a:endParaRPr lang="en-US" sz="1800" dirty="0"/>
          </a:p>
          <a:p>
            <a:pPr>
              <a:spcBef>
                <a:spcPts val="0"/>
              </a:spcBef>
              <a:spcAft>
                <a:spcPts val="600"/>
              </a:spcAft>
              <a:buSzPct val="100000"/>
              <a:defRPr/>
            </a:pPr>
            <a:r>
              <a:rPr lang="en-US" sz="2400" dirty="0"/>
              <a:t>NAAQS rulemaking may be accompanied by or combined with rulemaking changes to monitoring, Air Quality Index (AQI), and/or implementation </a:t>
            </a:r>
            <a:r>
              <a:rPr lang="en-US" sz="2400" dirty="0" smtClean="0"/>
              <a:t>regulations.</a:t>
            </a:r>
            <a:endParaRPr lang="en-US" sz="2400" dirty="0"/>
          </a:p>
          <a:p>
            <a:pPr marL="0" indent="0" fontAlgn="auto">
              <a:lnSpc>
                <a:spcPct val="90000"/>
              </a:lnSpc>
              <a:spcBef>
                <a:spcPts val="0"/>
              </a:spcBef>
              <a:spcAft>
                <a:spcPts val="1200"/>
              </a:spcAft>
              <a:buNone/>
              <a:defRPr/>
            </a:pPr>
            <a:endParaRPr lang="en-US" dirty="0" smtClean="0"/>
          </a:p>
        </p:txBody>
      </p:sp>
      <p:sp>
        <p:nvSpPr>
          <p:cNvPr id="14340" name="Rectangle 2"/>
          <p:cNvSpPr>
            <a:spLocks noGrp="1" noChangeArrowheads="1"/>
          </p:cNvSpPr>
          <p:nvPr>
            <p:ph type="title"/>
          </p:nvPr>
        </p:nvSpPr>
        <p:spPr>
          <a:xfrm>
            <a:off x="1320800" y="712354"/>
            <a:ext cx="9144000" cy="457200"/>
          </a:xfrm>
        </p:spPr>
        <p:txBody>
          <a:bodyPr/>
          <a:lstStyle/>
          <a:p>
            <a:pPr>
              <a:defRPr/>
            </a:pPr>
            <a:r>
              <a:rPr lang="en-US" sz="3200" b="1" dirty="0" smtClean="0">
                <a:solidFill>
                  <a:srgbClr val="0033CC"/>
                </a:solidFill>
              </a:rPr>
              <a:t>Rulemaking</a:t>
            </a:r>
            <a:endParaRPr lang="en-US" sz="2800" b="1" dirty="0">
              <a:solidFill>
                <a:srgbClr val="0033CC"/>
              </a:solidFill>
            </a:endParaRPr>
          </a:p>
        </p:txBody>
      </p:sp>
      <p:sp>
        <p:nvSpPr>
          <p:cNvPr id="32772" name="Slide Number Placeholder 4"/>
          <p:cNvSpPr>
            <a:spLocks noGrp="1"/>
          </p:cNvSpPr>
          <p:nvPr>
            <p:ph type="sldNum" sz="quarter" idx="12"/>
          </p:nvPr>
        </p:nvSpPr>
        <p:spPr>
          <a:noFill/>
        </p:spPr>
        <p:txBody>
          <a:bodyPr/>
          <a:lstStyle/>
          <a:p>
            <a:fld id="{2BC1F2AD-4140-4DBC-838F-03980DF2955C}" type="slidenum">
              <a:rPr lang="en-US" smtClean="0"/>
              <a:pPr/>
              <a:t>6</a:t>
            </a:fld>
            <a:endParaRPr lang="en-US" smtClean="0"/>
          </a:p>
        </p:txBody>
      </p:sp>
    </p:spTree>
    <p:extLst>
      <p:ext uri="{BB962C8B-B14F-4D97-AF65-F5344CB8AC3E}">
        <p14:creationId xmlns:p14="http://schemas.microsoft.com/office/powerpoint/2010/main" val="326029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82417" y="990600"/>
            <a:ext cx="8686800" cy="990600"/>
          </a:xfrm>
        </p:spPr>
        <p:txBody>
          <a:bodyPr/>
          <a:lstStyle/>
          <a:p>
            <a:pPr algn="ctr"/>
            <a:r>
              <a:rPr lang="en-US" sz="3200" b="1" dirty="0" smtClean="0">
                <a:solidFill>
                  <a:srgbClr val="0033CC"/>
                </a:solidFill>
              </a:rPr>
              <a:t>NAAQS Reviews: Status Update</a:t>
            </a:r>
            <a:br>
              <a:rPr lang="en-US" sz="3200" b="1" dirty="0" smtClean="0">
                <a:solidFill>
                  <a:srgbClr val="0033CC"/>
                </a:solidFill>
              </a:rPr>
            </a:br>
            <a:r>
              <a:rPr lang="en-US" sz="1400" b="1" dirty="0">
                <a:solidFill>
                  <a:srgbClr val="0033CC"/>
                </a:solidFill>
              </a:rPr>
              <a:t>(as of November 2014)</a:t>
            </a:r>
          </a:p>
        </p:txBody>
      </p:sp>
      <p:graphicFrame>
        <p:nvGraphicFramePr>
          <p:cNvPr id="5" name="Content Placeholder 4"/>
          <p:cNvGraphicFramePr>
            <a:graphicFrameLocks noGrp="1"/>
          </p:cNvGraphicFramePr>
          <p:nvPr>
            <p:ph idx="1"/>
            <p:extLst/>
          </p:nvPr>
        </p:nvGraphicFramePr>
        <p:xfrm>
          <a:off x="1828800" y="1949565"/>
          <a:ext cx="8686798" cy="3790278"/>
        </p:xfrm>
        <a:graphic>
          <a:graphicData uri="http://schemas.openxmlformats.org/drawingml/2006/table">
            <a:tbl>
              <a:tblPr firstRow="1" bandRow="1">
                <a:tableStyleId>{5C22544A-7EE6-4342-B048-85BDC9FD1C3A}</a:tableStyleId>
              </a:tblPr>
              <a:tblGrid>
                <a:gridCol w="1219200"/>
                <a:gridCol w="1219200"/>
                <a:gridCol w="1066800"/>
                <a:gridCol w="1142999"/>
                <a:gridCol w="1066800"/>
                <a:gridCol w="1143001"/>
                <a:gridCol w="914400"/>
                <a:gridCol w="914398"/>
              </a:tblGrid>
              <a:tr h="847059">
                <a:tc>
                  <a:txBody>
                    <a:bodyPr/>
                    <a:lstStyle/>
                    <a:p>
                      <a:pPr algn="ctr">
                        <a:spcBef>
                          <a:spcPts val="600"/>
                        </a:spcBef>
                        <a:spcAft>
                          <a:spcPts val="600"/>
                        </a:spcAft>
                      </a:pPr>
                      <a:endParaRPr lang="en-US" dirty="0">
                        <a:solidFill>
                          <a:schemeClr val="tx1"/>
                        </a:solidFill>
                        <a:latin typeface="Arial Narrow"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Ozone</a:t>
                      </a:r>
                      <a:endParaRPr lang="en-US" sz="16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Lead</a:t>
                      </a:r>
                      <a:endParaRPr lang="en-US" sz="16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600" dirty="0" smtClean="0">
                          <a:solidFill>
                            <a:schemeClr val="tx1"/>
                          </a:solidFill>
                          <a:latin typeface="Arial Narrow" pitchFamily="34" charset="0"/>
                        </a:rPr>
                        <a:t>Primary</a:t>
                      </a:r>
                    </a:p>
                    <a:p>
                      <a:pPr algn="ctr">
                        <a:spcBef>
                          <a:spcPts val="0"/>
                        </a:spcBef>
                        <a:spcAft>
                          <a:spcPts val="0"/>
                        </a:spcAft>
                      </a:pPr>
                      <a:r>
                        <a:rPr lang="en-US" sz="1600" dirty="0" smtClean="0">
                          <a:solidFill>
                            <a:schemeClr val="tx1"/>
                          </a:solidFill>
                          <a:latin typeface="Arial Narrow" pitchFamily="34" charset="0"/>
                        </a:rPr>
                        <a:t>NO</a:t>
                      </a:r>
                      <a:r>
                        <a:rPr lang="en-US" sz="1600" baseline="-25000" dirty="0" smtClean="0">
                          <a:solidFill>
                            <a:schemeClr val="tx1"/>
                          </a:solidFill>
                          <a:latin typeface="Arial Narrow" pitchFamily="34" charset="0"/>
                        </a:rPr>
                        <a:t>2</a:t>
                      </a:r>
                      <a:endParaRPr lang="en-US" sz="1600" baseline="-250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Primary SO</a:t>
                      </a:r>
                      <a:r>
                        <a:rPr lang="en-US" sz="1600" baseline="-25000" dirty="0" smtClean="0">
                          <a:solidFill>
                            <a:schemeClr val="tx1"/>
                          </a:solidFill>
                          <a:latin typeface="Arial Narrow" pitchFamily="34" charset="0"/>
                        </a:rPr>
                        <a:t>2</a:t>
                      </a:r>
                      <a:endParaRPr lang="en-US" sz="1600" baseline="-250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Secondary</a:t>
                      </a:r>
                      <a:r>
                        <a:rPr lang="en-US" sz="1600" baseline="0" dirty="0" smtClean="0">
                          <a:solidFill>
                            <a:schemeClr val="tx1"/>
                          </a:solidFill>
                          <a:latin typeface="Arial Narrow" pitchFamily="34" charset="0"/>
                        </a:rPr>
                        <a:t> NO</a:t>
                      </a:r>
                      <a:r>
                        <a:rPr lang="en-US" sz="1600" baseline="-25000" dirty="0" smtClean="0">
                          <a:solidFill>
                            <a:schemeClr val="tx1"/>
                          </a:solidFill>
                          <a:latin typeface="Arial Narrow" pitchFamily="34" charset="0"/>
                        </a:rPr>
                        <a:t>2 </a:t>
                      </a:r>
                      <a:r>
                        <a:rPr lang="en-US" sz="1600" baseline="0" dirty="0" smtClean="0">
                          <a:solidFill>
                            <a:schemeClr val="tx1"/>
                          </a:solidFill>
                          <a:latin typeface="Arial Narrow" pitchFamily="34" charset="0"/>
                        </a:rPr>
                        <a:t>and SO</a:t>
                      </a:r>
                      <a:r>
                        <a:rPr lang="en-US" sz="1600" baseline="-25000" dirty="0" smtClean="0">
                          <a:solidFill>
                            <a:schemeClr val="tx1"/>
                          </a:solidFill>
                          <a:latin typeface="Arial Narrow" pitchFamily="34" charset="0"/>
                        </a:rPr>
                        <a:t>2</a:t>
                      </a:r>
                      <a:endParaRPr lang="en-US" sz="1600" baseline="-250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PM</a:t>
                      </a:r>
                      <a:endParaRPr lang="en-US" sz="16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600"/>
                        </a:spcAft>
                      </a:pPr>
                      <a:r>
                        <a:rPr lang="en-US" sz="1600" dirty="0" smtClean="0">
                          <a:solidFill>
                            <a:schemeClr val="tx1"/>
                          </a:solidFill>
                          <a:latin typeface="Arial Narrow" pitchFamily="34" charset="0"/>
                        </a:rPr>
                        <a:t>CO</a:t>
                      </a:r>
                      <a:endParaRPr lang="en-US" sz="1600" dirty="0">
                        <a:solidFill>
                          <a:schemeClr val="tx1"/>
                        </a:solidFill>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7045">
                <a:tc>
                  <a:txBody>
                    <a:bodyPr/>
                    <a:lstStyle/>
                    <a:p>
                      <a:pPr algn="ctr">
                        <a:spcBef>
                          <a:spcPts val="600"/>
                        </a:spcBef>
                        <a:spcAft>
                          <a:spcPts val="600"/>
                        </a:spcAft>
                      </a:pPr>
                      <a:r>
                        <a:rPr lang="en-US" sz="1600" b="1" dirty="0" smtClean="0">
                          <a:latin typeface="Arial Narrow" pitchFamily="34" charset="0"/>
                        </a:rPr>
                        <a:t>Last Review</a:t>
                      </a:r>
                      <a:r>
                        <a:rPr lang="en-US" sz="1600" b="1" baseline="0" dirty="0" smtClean="0">
                          <a:latin typeface="Arial Narrow" pitchFamily="34" charset="0"/>
                        </a:rPr>
                        <a:t> Completed </a:t>
                      </a:r>
                      <a:r>
                        <a:rPr lang="en-US" sz="1200" baseline="0" dirty="0" smtClean="0">
                          <a:latin typeface="Arial Narrow" pitchFamily="34" charset="0"/>
                        </a:rPr>
                        <a:t>(final rule signed)</a:t>
                      </a:r>
                      <a:endParaRPr lang="en-US" sz="1200" dirty="0">
                        <a:latin typeface="Arial Narrow"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Mar 2008</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Oct</a:t>
                      </a:r>
                      <a:r>
                        <a:rPr lang="en-US" sz="1350" baseline="0" dirty="0" smtClean="0">
                          <a:latin typeface="Arial Narrow" pitchFamily="34" charset="0"/>
                        </a:rPr>
                        <a:t> </a:t>
                      </a:r>
                      <a:r>
                        <a:rPr lang="en-US" sz="1350" dirty="0" smtClean="0">
                          <a:latin typeface="Arial Narrow" pitchFamily="34" charset="0"/>
                        </a:rPr>
                        <a:t>2008</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Jan</a:t>
                      </a:r>
                      <a:r>
                        <a:rPr lang="en-US" sz="1350" baseline="0" dirty="0" smtClean="0">
                          <a:latin typeface="Arial Narrow" pitchFamily="34" charset="0"/>
                        </a:rPr>
                        <a:t> 2010</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Jun</a:t>
                      </a:r>
                      <a:r>
                        <a:rPr lang="en-US" sz="1350" baseline="0" dirty="0" smtClean="0">
                          <a:latin typeface="Arial Narrow" pitchFamily="34" charset="0"/>
                        </a:rPr>
                        <a:t> </a:t>
                      </a:r>
                      <a:r>
                        <a:rPr lang="en-US" sz="1350" dirty="0" smtClean="0">
                          <a:latin typeface="Arial Narrow" pitchFamily="34" charset="0"/>
                        </a:rPr>
                        <a:t>2010</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Mar 2012</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Dec 2012</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350" dirty="0" smtClean="0">
                          <a:latin typeface="Arial Narrow" pitchFamily="34" charset="0"/>
                        </a:rPr>
                        <a:t>Aug 2011</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086174">
                <a:tc>
                  <a:txBody>
                    <a:bodyPr/>
                    <a:lstStyle/>
                    <a:p>
                      <a:pPr algn="ctr">
                        <a:spcBef>
                          <a:spcPts val="600"/>
                        </a:spcBef>
                        <a:spcAft>
                          <a:spcPts val="600"/>
                        </a:spcAft>
                      </a:pPr>
                      <a:r>
                        <a:rPr lang="en-US" sz="1600" b="1" dirty="0" smtClean="0">
                          <a:latin typeface="Arial Narrow" pitchFamily="34" charset="0"/>
                        </a:rPr>
                        <a:t>Recent or Upcoming Major Milestone(s)</a:t>
                      </a:r>
                      <a:r>
                        <a:rPr lang="en-US" sz="1600" baseline="30000" dirty="0" smtClean="0">
                          <a:latin typeface="Arial Narrow" pitchFamily="34" charset="0"/>
                        </a:rPr>
                        <a:t>1</a:t>
                      </a:r>
                      <a:endParaRPr lang="en-US" sz="1600" baseline="3000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baseline="0" dirty="0" smtClean="0">
                          <a:latin typeface="Arial Narrow" pitchFamily="34" charset="0"/>
                        </a:rPr>
                        <a:t>August 2014</a:t>
                      </a:r>
                      <a:endParaRPr lang="en-US" sz="1350" u="none" baseline="0" dirty="0" smtClean="0">
                        <a:latin typeface="Arial Narrow" pitchFamily="34" charset="0"/>
                      </a:endParaRPr>
                    </a:p>
                    <a:p>
                      <a:pPr algn="ctr">
                        <a:spcBef>
                          <a:spcPts val="0"/>
                        </a:spcBef>
                        <a:spcAft>
                          <a:spcPts val="0"/>
                        </a:spcAft>
                      </a:pPr>
                      <a:r>
                        <a:rPr lang="en-US" sz="1350" u="none" baseline="0" dirty="0" smtClean="0">
                          <a:latin typeface="Arial Narrow" pitchFamily="34" charset="0"/>
                        </a:rPr>
                        <a:t>Final REAs</a:t>
                      </a:r>
                    </a:p>
                    <a:p>
                      <a:pPr algn="ctr">
                        <a:spcBef>
                          <a:spcPts val="0"/>
                        </a:spcBef>
                        <a:spcAft>
                          <a:spcPts val="0"/>
                        </a:spcAft>
                      </a:pPr>
                      <a:r>
                        <a:rPr lang="en-US" sz="1350" u="none" baseline="0" dirty="0" smtClean="0">
                          <a:latin typeface="Arial Narrow" pitchFamily="34" charset="0"/>
                        </a:rPr>
                        <a:t>Final PA</a:t>
                      </a:r>
                    </a:p>
                    <a:p>
                      <a:pPr algn="ctr">
                        <a:spcBef>
                          <a:spcPts val="0"/>
                        </a:spcBef>
                        <a:spcAft>
                          <a:spcPts val="0"/>
                        </a:spcAft>
                      </a:pPr>
                      <a:endParaRPr lang="en-US" sz="1350" u="sng" baseline="0" dirty="0" smtClean="0">
                        <a:latin typeface="Arial Narrow" pitchFamily="34" charset="0"/>
                      </a:endParaRPr>
                    </a:p>
                    <a:p>
                      <a:pPr algn="ctr">
                        <a:lnSpc>
                          <a:spcPct val="100000"/>
                        </a:lnSpc>
                        <a:spcBef>
                          <a:spcPts val="0"/>
                        </a:spcBef>
                        <a:spcAft>
                          <a:spcPts val="0"/>
                        </a:spcAft>
                      </a:pPr>
                      <a:r>
                        <a:rPr lang="en-US" sz="1350" b="1" u="sng" baseline="0" dirty="0" smtClean="0">
                          <a:latin typeface="Arial Narrow" pitchFamily="34" charset="0"/>
                        </a:rPr>
                        <a:t>Dec 1, 2014 </a:t>
                      </a:r>
                      <a:r>
                        <a:rPr lang="en-US" sz="1350" b="0" u="none" baseline="30000" dirty="0" smtClean="0">
                          <a:latin typeface="Arial Narrow" pitchFamily="34" charset="0"/>
                        </a:rPr>
                        <a:t>2</a:t>
                      </a:r>
                      <a:endParaRPr lang="en-US" sz="1350" b="1" u="sng" baseline="0" dirty="0" smtClean="0">
                        <a:latin typeface="Arial Narrow" pitchFamily="34" charset="0"/>
                      </a:endParaRPr>
                    </a:p>
                    <a:p>
                      <a:pPr algn="ctr">
                        <a:lnSpc>
                          <a:spcPct val="100000"/>
                        </a:lnSpc>
                        <a:spcBef>
                          <a:spcPts val="0"/>
                        </a:spcBef>
                        <a:spcAft>
                          <a:spcPts val="0"/>
                        </a:spcAft>
                      </a:pPr>
                      <a:r>
                        <a:rPr lang="en-US" sz="1350" baseline="0" dirty="0" smtClean="0">
                          <a:latin typeface="Arial Narrow" pitchFamily="34" charset="0"/>
                        </a:rPr>
                        <a:t>Proposed rule</a:t>
                      </a:r>
                    </a:p>
                    <a:p>
                      <a:pPr algn="ctr">
                        <a:lnSpc>
                          <a:spcPct val="100000"/>
                        </a:lnSpc>
                        <a:spcBef>
                          <a:spcPts val="0"/>
                        </a:spcBef>
                        <a:spcAft>
                          <a:spcPts val="0"/>
                        </a:spcAft>
                      </a:pPr>
                      <a:endParaRPr lang="en-US" sz="1350" baseline="0" dirty="0" smtClean="0">
                        <a:latin typeface="Arial Narrow" pitchFamily="34" charset="0"/>
                      </a:endParaRPr>
                    </a:p>
                    <a:p>
                      <a:pPr algn="ctr">
                        <a:lnSpc>
                          <a:spcPct val="100000"/>
                        </a:lnSpc>
                        <a:spcBef>
                          <a:spcPts val="0"/>
                        </a:spcBef>
                        <a:spcAft>
                          <a:spcPts val="0"/>
                        </a:spcAft>
                      </a:pPr>
                      <a:r>
                        <a:rPr lang="en-US" sz="1350" b="1" u="sng" baseline="0" dirty="0" smtClean="0">
                          <a:latin typeface="Arial Narrow" pitchFamily="34" charset="0"/>
                        </a:rPr>
                        <a:t>Oct 1, 2015 </a:t>
                      </a:r>
                      <a:r>
                        <a:rPr lang="en-US" sz="1350" b="0" u="none" baseline="30000" dirty="0" smtClean="0">
                          <a:latin typeface="Arial Narrow" pitchFamily="34" charset="0"/>
                        </a:rPr>
                        <a:t>2</a:t>
                      </a:r>
                      <a:endParaRPr lang="en-US" sz="1350" b="1" u="sng" baseline="0" dirty="0" smtClean="0">
                        <a:latin typeface="Arial Narrow" pitchFamily="34" charset="0"/>
                      </a:endParaRPr>
                    </a:p>
                    <a:p>
                      <a:pPr algn="ctr">
                        <a:lnSpc>
                          <a:spcPct val="100000"/>
                        </a:lnSpc>
                        <a:spcBef>
                          <a:spcPts val="0"/>
                        </a:spcBef>
                        <a:spcAft>
                          <a:spcPts val="0"/>
                        </a:spcAft>
                      </a:pPr>
                      <a:r>
                        <a:rPr lang="en-US" sz="1350" baseline="0" dirty="0" smtClean="0">
                          <a:latin typeface="Arial Narrow" pitchFamily="34" charset="0"/>
                        </a:rPr>
                        <a:t>Final rule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dirty="0" smtClean="0">
                          <a:latin typeface="Arial Narrow" pitchFamily="34" charset="0"/>
                        </a:rPr>
                        <a:t>May 2014</a:t>
                      </a:r>
                    </a:p>
                    <a:p>
                      <a:pPr algn="ctr">
                        <a:spcBef>
                          <a:spcPts val="0"/>
                        </a:spcBef>
                        <a:spcAft>
                          <a:spcPts val="0"/>
                        </a:spcAft>
                      </a:pPr>
                      <a:r>
                        <a:rPr lang="en-US" sz="1350" dirty="0" smtClean="0">
                          <a:latin typeface="Arial Narrow" pitchFamily="34" charset="0"/>
                        </a:rPr>
                        <a:t>Final PA</a:t>
                      </a:r>
                    </a:p>
                    <a:p>
                      <a:pPr algn="ctr">
                        <a:spcBef>
                          <a:spcPts val="0"/>
                        </a:spcBef>
                        <a:spcAft>
                          <a:spcPts val="0"/>
                        </a:spcAft>
                      </a:pPr>
                      <a:endParaRPr lang="en-US" sz="1350" dirty="0" smtClean="0">
                        <a:latin typeface="Arial Narrow" pitchFamily="34" charset="0"/>
                      </a:endParaRPr>
                    </a:p>
                    <a:p>
                      <a:pPr algn="ctr">
                        <a:spcBef>
                          <a:spcPts val="0"/>
                        </a:spcBef>
                        <a:spcAft>
                          <a:spcPts val="0"/>
                        </a:spcAft>
                      </a:pPr>
                      <a:r>
                        <a:rPr lang="en-US" sz="1350" u="sng" dirty="0" smtClean="0">
                          <a:latin typeface="Arial Narrow" pitchFamily="34" charset="0"/>
                        </a:rPr>
                        <a:t>2014</a:t>
                      </a:r>
                      <a:r>
                        <a:rPr lang="en-US" sz="1350" baseline="0" dirty="0" smtClean="0">
                          <a:latin typeface="Arial Narrow" pitchFamily="34" charset="0"/>
                        </a:rPr>
                        <a:t> Proposed rule</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dirty="0" smtClean="0">
                          <a:latin typeface="Arial Narrow" pitchFamily="34" charset="0"/>
                        </a:rPr>
                        <a:t>June 2014</a:t>
                      </a:r>
                    </a:p>
                    <a:p>
                      <a:pPr algn="ctr">
                        <a:spcBef>
                          <a:spcPts val="0"/>
                        </a:spcBef>
                        <a:spcAft>
                          <a:spcPts val="0"/>
                        </a:spcAft>
                      </a:pPr>
                      <a:r>
                        <a:rPr lang="en-US" sz="1350" u="none" baseline="0" dirty="0" smtClean="0">
                          <a:latin typeface="Arial Narrow" pitchFamily="34" charset="0"/>
                        </a:rPr>
                        <a:t>Final IRP</a:t>
                      </a:r>
                    </a:p>
                    <a:p>
                      <a:pPr algn="ctr">
                        <a:spcBef>
                          <a:spcPts val="0"/>
                        </a:spcBef>
                        <a:spcAft>
                          <a:spcPts val="0"/>
                        </a:spcAft>
                      </a:pPr>
                      <a:endParaRPr lang="en-US" sz="1350" u="none" baseline="0" dirty="0" smtClean="0">
                        <a:latin typeface="Arial Narrow" pitchFamily="34" charset="0"/>
                      </a:endParaRPr>
                    </a:p>
                    <a:p>
                      <a:pPr algn="ctr">
                        <a:spcBef>
                          <a:spcPts val="0"/>
                        </a:spcBef>
                        <a:spcAft>
                          <a:spcPts val="0"/>
                        </a:spcAft>
                      </a:pPr>
                      <a:r>
                        <a:rPr lang="en-US" sz="1350" u="sng" baseline="0" dirty="0" smtClean="0">
                          <a:latin typeface="Arial Narrow" pitchFamily="34" charset="0"/>
                        </a:rPr>
                        <a:t>Fall 2014</a:t>
                      </a:r>
                      <a:endParaRPr lang="en-US" sz="1350" u="none" baseline="0" dirty="0" smtClean="0">
                        <a:latin typeface="Arial Narrow" pitchFamily="34" charset="0"/>
                      </a:endParaRPr>
                    </a:p>
                    <a:p>
                      <a:pPr algn="ctr">
                        <a:spcBef>
                          <a:spcPts val="0"/>
                        </a:spcBef>
                        <a:spcAft>
                          <a:spcPts val="0"/>
                        </a:spcAft>
                      </a:pPr>
                      <a:r>
                        <a:rPr lang="en-US" sz="1350" u="none" baseline="0" dirty="0" smtClean="0">
                          <a:latin typeface="Arial Narrow" pitchFamily="34" charset="0"/>
                        </a:rPr>
                        <a:t>2</a:t>
                      </a:r>
                      <a:r>
                        <a:rPr lang="en-US" sz="1350" u="none" baseline="30000" dirty="0" smtClean="0">
                          <a:latin typeface="Arial Narrow" pitchFamily="34" charset="0"/>
                        </a:rPr>
                        <a:t>nd</a:t>
                      </a:r>
                      <a:r>
                        <a:rPr lang="en-US" sz="1350" u="none" baseline="0" dirty="0" smtClean="0">
                          <a:latin typeface="Arial Narrow" pitchFamily="34" charset="0"/>
                        </a:rPr>
                        <a:t> Draft ISA</a:t>
                      </a:r>
                    </a:p>
                    <a:p>
                      <a:pPr algn="ctr">
                        <a:spcBef>
                          <a:spcPts val="0"/>
                        </a:spcBef>
                        <a:spcAft>
                          <a:spcPts val="0"/>
                        </a:spcAft>
                      </a:pPr>
                      <a:endParaRPr lang="en-US" sz="1350" u="none" baseline="0" dirty="0" smtClean="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dirty="0" smtClean="0">
                          <a:solidFill>
                            <a:schemeClr val="tx1"/>
                          </a:solidFill>
                          <a:latin typeface="Arial Narrow" pitchFamily="34" charset="0"/>
                        </a:rPr>
                        <a:t>October 2014</a:t>
                      </a:r>
                    </a:p>
                    <a:p>
                      <a:pPr algn="ctr">
                        <a:spcBef>
                          <a:spcPts val="0"/>
                        </a:spcBef>
                        <a:spcAft>
                          <a:spcPts val="0"/>
                        </a:spcAft>
                      </a:pPr>
                      <a:r>
                        <a:rPr lang="en-US" sz="1350" dirty="0" smtClean="0">
                          <a:latin typeface="Arial Narrow" pitchFamily="34" charset="0"/>
                        </a:rPr>
                        <a:t>Final IRP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dirty="0" smtClean="0">
                          <a:latin typeface="Arial Narrow" pitchFamily="34" charset="0"/>
                        </a:rPr>
                        <a:t>Fall 2014</a:t>
                      </a:r>
                    </a:p>
                    <a:p>
                      <a:pPr algn="ctr">
                        <a:spcBef>
                          <a:spcPts val="0"/>
                        </a:spcBef>
                        <a:spcAft>
                          <a:spcPts val="0"/>
                        </a:spcAft>
                      </a:pPr>
                      <a:r>
                        <a:rPr lang="en-US" sz="1350" dirty="0" smtClean="0">
                          <a:latin typeface="Arial Narrow" pitchFamily="34" charset="0"/>
                        </a:rPr>
                        <a:t>Draft IRP</a:t>
                      </a:r>
                      <a:endParaRPr lang="en-US" sz="1350"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50" dirty="0" smtClean="0">
                          <a:latin typeface="Arial Narrow" pitchFamily="34" charset="0"/>
                        </a:rPr>
                        <a:t>Kickoff workshop for next review targeted</a:t>
                      </a:r>
                      <a:r>
                        <a:rPr lang="en-US" sz="1350" baseline="0" dirty="0" smtClean="0">
                          <a:latin typeface="Arial Narrow" pitchFamily="34" charset="0"/>
                        </a:rPr>
                        <a:t> for early 2015</a:t>
                      </a:r>
                      <a:endParaRPr lang="en-US" sz="1350" dirty="0" smtClean="0">
                        <a:latin typeface="Arial Narrow" pitchFamily="34" charset="0"/>
                      </a:endParaRPr>
                    </a:p>
                    <a:p>
                      <a:pPr algn="ctr">
                        <a:spcBef>
                          <a:spcPts val="0"/>
                        </a:spcBef>
                        <a:spcAft>
                          <a:spcPts val="0"/>
                        </a:spcAft>
                      </a:pPr>
                      <a:endParaRPr lang="en-US" sz="1350" u="sng"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350" u="sng" dirty="0" smtClean="0">
                          <a:latin typeface="Arial Narrow" pitchFamily="34" charset="0"/>
                        </a:rPr>
                        <a:t>TBD</a:t>
                      </a:r>
                      <a:r>
                        <a:rPr lang="en-US" sz="1350" u="sng" baseline="30000" dirty="0" smtClean="0">
                          <a:latin typeface="Arial Narrow" pitchFamily="34" charset="0"/>
                        </a:rPr>
                        <a:t>3</a:t>
                      </a:r>
                      <a:endParaRPr lang="en-US" sz="1350" u="sng" dirty="0">
                        <a:latin typeface="Arial Narrow"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7449" name="TextBox 5"/>
          <p:cNvSpPr txBox="1">
            <a:spLocks noChangeArrowheads="1"/>
          </p:cNvSpPr>
          <p:nvPr/>
        </p:nvSpPr>
        <p:spPr bwMode="auto">
          <a:xfrm>
            <a:off x="2304435" y="6044933"/>
            <a:ext cx="8001000" cy="1077218"/>
          </a:xfrm>
          <a:prstGeom prst="rect">
            <a:avLst/>
          </a:prstGeom>
          <a:noFill/>
          <a:ln w="9525">
            <a:noFill/>
            <a:miter lim="800000"/>
            <a:headEnd/>
            <a:tailEnd/>
          </a:ln>
        </p:spPr>
        <p:txBody>
          <a:bodyPr wrap="square">
            <a:spAutoFit/>
          </a:bodyPr>
          <a:lstStyle/>
          <a:p>
            <a:r>
              <a:rPr lang="en-US" sz="1200" baseline="30000" dirty="0">
                <a:latin typeface="Arial Narrow" pitchFamily="34" charset="0"/>
              </a:rPr>
              <a:t>1</a:t>
            </a:r>
            <a:r>
              <a:rPr lang="en-US" sz="1200" dirty="0">
                <a:latin typeface="Arial Narrow" pitchFamily="34" charset="0"/>
              </a:rPr>
              <a:t> IRP – Integrated Review Plan; ISA – Integrated Science Assessment; REA – Risk and Exposure Assessment; PA – Policy Assessment</a:t>
            </a:r>
          </a:p>
          <a:p>
            <a:r>
              <a:rPr lang="en-US" sz="1200" baseline="30000" dirty="0">
                <a:latin typeface="Arial Narrow" panose="020B0606020202030204" pitchFamily="34" charset="0"/>
              </a:rPr>
              <a:t>2 </a:t>
            </a:r>
            <a:r>
              <a:rPr lang="en-US" sz="1200" u="sng" dirty="0">
                <a:latin typeface="Arial Narrow" panose="020B0606020202030204" pitchFamily="34" charset="0"/>
              </a:rPr>
              <a:t>Bold and underlined</a:t>
            </a:r>
            <a:r>
              <a:rPr lang="en-US" sz="1200" dirty="0">
                <a:latin typeface="Arial Narrow" pitchFamily="34" charset="0"/>
              </a:rPr>
              <a:t> dates indicate court-ordered or settlement agreement deadlines</a:t>
            </a:r>
          </a:p>
          <a:p>
            <a:r>
              <a:rPr lang="en-US" sz="1200" baseline="30000" dirty="0">
                <a:latin typeface="Arial Narrow" pitchFamily="34" charset="0"/>
              </a:rPr>
              <a:t>3</a:t>
            </a:r>
            <a:r>
              <a:rPr lang="en-US" sz="1200" dirty="0">
                <a:latin typeface="Arial Narrow" pitchFamily="34" charset="0"/>
              </a:rPr>
              <a:t> TBD = to be determined</a:t>
            </a:r>
            <a:endParaRPr lang="en-US" sz="1200" baseline="-25000" dirty="0">
              <a:latin typeface="Arial Narrow" pitchFamily="34" charset="0"/>
            </a:endParaRPr>
          </a:p>
          <a:p>
            <a:endParaRPr lang="en-US" sz="1400" dirty="0">
              <a:latin typeface="Arial Narrow" pitchFamily="34" charset="0"/>
            </a:endParaRPr>
          </a:p>
          <a:p>
            <a:endParaRPr lang="en-US" sz="1400" dirty="0">
              <a:latin typeface="Arial Narrow" pitchFamily="34" charset="0"/>
            </a:endParaRPr>
          </a:p>
        </p:txBody>
      </p:sp>
      <p:sp>
        <p:nvSpPr>
          <p:cNvPr id="17450" name="Rectangle 6"/>
          <p:cNvSpPr>
            <a:spLocks noChangeArrowheads="1"/>
          </p:cNvSpPr>
          <p:nvPr/>
        </p:nvSpPr>
        <p:spPr bwMode="auto">
          <a:xfrm>
            <a:off x="1553817" y="5736959"/>
            <a:ext cx="9144000" cy="307975"/>
          </a:xfrm>
          <a:prstGeom prst="rect">
            <a:avLst/>
          </a:prstGeom>
          <a:noFill/>
          <a:ln w="9525">
            <a:noFill/>
            <a:miter lim="800000"/>
            <a:headEnd/>
            <a:tailEnd/>
          </a:ln>
        </p:spPr>
        <p:txBody>
          <a:bodyPr>
            <a:spAutoFit/>
          </a:bodyPr>
          <a:lstStyle/>
          <a:p>
            <a:pPr algn="ctr"/>
            <a:r>
              <a:rPr lang="en-US" sz="1400" b="1" dirty="0">
                <a:latin typeface="Arial Narrow" pitchFamily="34" charset="0"/>
              </a:rPr>
              <a:t>Additional information regarding current and previous NAAQS reviews is available at: </a:t>
            </a:r>
            <a:r>
              <a:rPr lang="en-US" sz="1400" b="1" dirty="0">
                <a:latin typeface="Arial Narrow" pitchFamily="34" charset="0"/>
                <a:hlinkClick r:id="rId3"/>
              </a:rPr>
              <a:t>http://www.epa.gov/ttn/naaqs/</a:t>
            </a:r>
            <a:r>
              <a:rPr lang="en-US" sz="1400" b="1" dirty="0">
                <a:latin typeface="Arial Narrow" pitchFamily="34" charset="0"/>
              </a:rPr>
              <a:t> </a:t>
            </a:r>
          </a:p>
        </p:txBody>
      </p:sp>
    </p:spTree>
    <p:extLst>
      <p:ext uri="{BB962C8B-B14F-4D97-AF65-F5344CB8AC3E}">
        <p14:creationId xmlns:p14="http://schemas.microsoft.com/office/powerpoint/2010/main" val="195702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rgbClr val="0033CC"/>
                </a:solidFill>
              </a:rPr>
              <a:t>Ozone NAAQS Update</a:t>
            </a:r>
            <a:endParaRPr lang="en-US" sz="3600" b="1" dirty="0">
              <a:solidFill>
                <a:srgbClr val="0033CC"/>
              </a:solidFill>
            </a:endParaRPr>
          </a:p>
        </p:txBody>
      </p:sp>
      <p:sp>
        <p:nvSpPr>
          <p:cNvPr id="3" name="Subtitle 2"/>
          <p:cNvSpPr>
            <a:spLocks noGrp="1"/>
          </p:cNvSpPr>
          <p:nvPr>
            <p:ph type="subTitle" idx="1"/>
          </p:nvPr>
        </p:nvSpPr>
        <p:spPr/>
        <p:txBody>
          <a:bodyPr/>
          <a:lstStyle/>
          <a:p>
            <a:r>
              <a:rPr lang="en-US" dirty="0" smtClean="0"/>
              <a:t>Erika Sasser</a:t>
            </a:r>
          </a:p>
          <a:p>
            <a:r>
              <a:rPr lang="en-US" dirty="0" smtClean="0"/>
              <a:t>Director, Health and Environmental Impacts Division</a:t>
            </a:r>
          </a:p>
          <a:p>
            <a:r>
              <a:rPr lang="en-US" dirty="0" smtClean="0"/>
              <a:t>OAQPS</a:t>
            </a:r>
            <a:endParaRPr lang="en-US" dirty="0"/>
          </a:p>
        </p:txBody>
      </p:sp>
    </p:spTree>
    <p:extLst>
      <p:ext uri="{BB962C8B-B14F-4D97-AF65-F5344CB8AC3E}">
        <p14:creationId xmlns:p14="http://schemas.microsoft.com/office/powerpoint/2010/main" val="264993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30397CC3-F800-4CA1-AFCE-5FC67DC36575}" type="slidenum">
              <a:rPr lang="en-US" altLang="en-US" smtClean="0"/>
              <a:pPr/>
              <a:t>9</a:t>
            </a:fld>
            <a:endParaRPr lang="en-US" altLang="en-US" dirty="0" smtClean="0"/>
          </a:p>
        </p:txBody>
      </p:sp>
      <p:sp>
        <p:nvSpPr>
          <p:cNvPr id="28676" name="Rectangle 3"/>
          <p:cNvSpPr>
            <a:spLocks noGrp="1" noChangeArrowheads="1"/>
          </p:cNvSpPr>
          <p:nvPr>
            <p:ph type="body" idx="1"/>
          </p:nvPr>
        </p:nvSpPr>
        <p:spPr>
          <a:xfrm>
            <a:off x="685800" y="1733335"/>
            <a:ext cx="10375900" cy="4743665"/>
          </a:xfrm>
        </p:spPr>
        <p:txBody>
          <a:bodyPr>
            <a:noAutofit/>
          </a:bodyPr>
          <a:lstStyle/>
          <a:p>
            <a:pPr marL="0" indent="0">
              <a:lnSpc>
                <a:spcPct val="100000"/>
              </a:lnSpc>
              <a:spcBef>
                <a:spcPts val="0"/>
              </a:spcBef>
              <a:buNone/>
            </a:pPr>
            <a:r>
              <a:rPr lang="en-US" sz="2400" dirty="0" smtClean="0">
                <a:latin typeface="Arial Narrow" panose="020B0606020202030204" pitchFamily="34" charset="0"/>
              </a:rPr>
              <a:t>March 27, 2008: 	EPA revises primary and secondary ozone standards from 84 ppb 			to 75 ppb (8-hour average).</a:t>
            </a:r>
          </a:p>
          <a:p>
            <a:pPr lvl="6">
              <a:lnSpc>
                <a:spcPct val="100000"/>
              </a:lnSpc>
              <a:spcBef>
                <a:spcPts val="0"/>
              </a:spcBef>
            </a:pPr>
            <a:r>
              <a:rPr lang="en-US" sz="1400" dirty="0" smtClean="0">
                <a:latin typeface="Arial Narrow" panose="020B0606020202030204" pitchFamily="34" charset="0"/>
              </a:rPr>
              <a:t>In 2013, the D.C. Circuit remanded the secondary standard to the Agency for reconsideration because the Agency did not determine what level of protection was requisite to protect the public welfare.</a:t>
            </a:r>
          </a:p>
          <a:p>
            <a:pPr marL="0" indent="0">
              <a:lnSpc>
                <a:spcPct val="100000"/>
              </a:lnSpc>
              <a:spcBef>
                <a:spcPts val="0"/>
              </a:spcBef>
              <a:buNone/>
            </a:pPr>
            <a:r>
              <a:rPr lang="en-US" sz="2400" dirty="0" smtClean="0">
                <a:latin typeface="Arial Narrow" panose="020B0606020202030204" pitchFamily="34" charset="0"/>
              </a:rPr>
              <a:t>January 19, 2010: 	EPA proposes to reconsider the 2008 ozone standard.</a:t>
            </a:r>
          </a:p>
          <a:p>
            <a:pPr lvl="6">
              <a:lnSpc>
                <a:spcPct val="100000"/>
              </a:lnSpc>
              <a:spcBef>
                <a:spcPts val="0"/>
              </a:spcBef>
            </a:pPr>
            <a:r>
              <a:rPr lang="en-US" sz="1400" dirty="0" smtClean="0">
                <a:latin typeface="Arial Narrow" panose="020B0606020202030204" pitchFamily="34" charset="0"/>
              </a:rPr>
              <a:t>Change primary standard to within range of 60 to 70 ppb.</a:t>
            </a:r>
          </a:p>
          <a:p>
            <a:pPr lvl="6">
              <a:lnSpc>
                <a:spcPct val="100000"/>
              </a:lnSpc>
              <a:spcBef>
                <a:spcPts val="0"/>
              </a:spcBef>
            </a:pPr>
            <a:r>
              <a:rPr lang="en-US" sz="1400" dirty="0" smtClean="0">
                <a:latin typeface="Arial Narrow" panose="020B0606020202030204" pitchFamily="34" charset="0"/>
              </a:rPr>
              <a:t>Change secondary standard to cumulative seasonal standard within range of 7 to 15 ppm-hours.</a:t>
            </a:r>
          </a:p>
          <a:p>
            <a:pPr marL="0" indent="0">
              <a:lnSpc>
                <a:spcPct val="100000"/>
              </a:lnSpc>
              <a:spcBef>
                <a:spcPts val="0"/>
              </a:spcBef>
              <a:buNone/>
            </a:pPr>
            <a:r>
              <a:rPr lang="en-US" sz="2400" dirty="0" smtClean="0">
                <a:latin typeface="Arial Narrow" panose="020B0606020202030204" pitchFamily="34" charset="0"/>
              </a:rPr>
              <a:t>September 2, 2011:	President asks EPA to withdraw its January 2010 proposal and 				focus on upcoming 5 year review.</a:t>
            </a:r>
          </a:p>
          <a:p>
            <a:pPr marL="0" indent="0">
              <a:lnSpc>
                <a:spcPct val="100000"/>
              </a:lnSpc>
              <a:spcBef>
                <a:spcPts val="0"/>
              </a:spcBef>
              <a:buNone/>
            </a:pPr>
            <a:r>
              <a:rPr lang="en-US" sz="2400" dirty="0" smtClean="0">
                <a:latin typeface="Arial Narrow" panose="020B0606020202030204" pitchFamily="34" charset="0"/>
              </a:rPr>
              <a:t>June 19, 2013:		Coalition </a:t>
            </a:r>
            <a:r>
              <a:rPr lang="en-US" sz="2400" dirty="0">
                <a:latin typeface="Arial Narrow" panose="020B0606020202030204" pitchFamily="34" charset="0"/>
              </a:rPr>
              <a:t>of public health and environmental groups, including </a:t>
            </a:r>
            <a:r>
              <a:rPr lang="en-US" sz="2400" dirty="0" smtClean="0">
                <a:latin typeface="Arial Narrow" panose="020B0606020202030204" pitchFamily="34" charset="0"/>
              </a:rPr>
              <a:t>				Sierra Club and ALA, file lawsuit </a:t>
            </a:r>
            <a:r>
              <a:rPr lang="en-US" sz="2400" dirty="0">
                <a:latin typeface="Arial Narrow" panose="020B0606020202030204" pitchFamily="34" charset="0"/>
              </a:rPr>
              <a:t>in </a:t>
            </a:r>
            <a:r>
              <a:rPr lang="en-US" sz="2400" dirty="0" smtClean="0">
                <a:latin typeface="Arial Narrow" panose="020B0606020202030204" pitchFamily="34" charset="0"/>
              </a:rPr>
              <a:t>federal </a:t>
            </a:r>
            <a:r>
              <a:rPr lang="en-US" sz="2400" dirty="0">
                <a:latin typeface="Arial Narrow" panose="020B0606020202030204" pitchFamily="34" charset="0"/>
              </a:rPr>
              <a:t>court </a:t>
            </a:r>
            <a:r>
              <a:rPr lang="en-US" sz="2400" dirty="0" smtClean="0">
                <a:latin typeface="Arial Narrow" panose="020B0606020202030204" pitchFamily="34" charset="0"/>
              </a:rPr>
              <a:t>asking 					court </a:t>
            </a:r>
            <a:r>
              <a:rPr lang="en-US" sz="2400" dirty="0">
                <a:latin typeface="Arial Narrow" panose="020B0606020202030204" pitchFamily="34" charset="0"/>
              </a:rPr>
              <a:t>to set </a:t>
            </a:r>
            <a:r>
              <a:rPr lang="en-US" sz="2400" dirty="0" smtClean="0">
                <a:latin typeface="Arial Narrow" panose="020B0606020202030204" pitchFamily="34" charset="0"/>
              </a:rPr>
              <a:t>deadline </a:t>
            </a:r>
            <a:r>
              <a:rPr lang="en-US" sz="2400" dirty="0">
                <a:latin typeface="Arial Narrow" panose="020B0606020202030204" pitchFamily="34" charset="0"/>
              </a:rPr>
              <a:t>for action on overdue </a:t>
            </a:r>
            <a:r>
              <a:rPr lang="en-US" sz="2400" dirty="0" smtClean="0">
                <a:latin typeface="Arial Narrow" panose="020B0606020202030204" pitchFamily="34" charset="0"/>
              </a:rPr>
              <a:t>ozone standards.</a:t>
            </a:r>
          </a:p>
          <a:p>
            <a:pPr marL="0" indent="0">
              <a:lnSpc>
                <a:spcPct val="100000"/>
              </a:lnSpc>
              <a:spcBef>
                <a:spcPts val="0"/>
              </a:spcBef>
              <a:buNone/>
            </a:pPr>
            <a:r>
              <a:rPr lang="en-US" sz="2400" dirty="0" smtClean="0">
                <a:latin typeface="Arial Narrow" panose="020B0606020202030204" pitchFamily="34" charset="0"/>
              </a:rPr>
              <a:t>April 29, 2014:		U.S</a:t>
            </a:r>
            <a:r>
              <a:rPr lang="en-US" sz="2400" dirty="0">
                <a:latin typeface="Arial Narrow" panose="020B0606020202030204" pitchFamily="34" charset="0"/>
              </a:rPr>
              <a:t>. District Court </a:t>
            </a:r>
            <a:r>
              <a:rPr lang="en-US" sz="2400" dirty="0" smtClean="0">
                <a:latin typeface="Arial Narrow" panose="020B0606020202030204" pitchFamily="34" charset="0"/>
              </a:rPr>
              <a:t>in </a:t>
            </a:r>
            <a:r>
              <a:rPr lang="en-US" sz="2400" dirty="0">
                <a:latin typeface="Arial Narrow" panose="020B0606020202030204" pitchFamily="34" charset="0"/>
              </a:rPr>
              <a:t>San </a:t>
            </a:r>
            <a:r>
              <a:rPr lang="en-US" sz="2400" dirty="0" smtClean="0">
                <a:latin typeface="Arial Narrow" panose="020B0606020202030204" pitchFamily="34" charset="0"/>
              </a:rPr>
              <a:t>Francisco orders EPA to </a:t>
            </a:r>
            <a:r>
              <a:rPr lang="en-US" sz="2400" dirty="0">
                <a:latin typeface="Arial Narrow" panose="020B0606020202030204" pitchFamily="34" charset="0"/>
              </a:rPr>
              <a:t>issue </a:t>
            </a:r>
            <a:r>
              <a:rPr lang="en-US" sz="2400" dirty="0" smtClean="0">
                <a:latin typeface="Arial Narrow" panose="020B0606020202030204" pitchFamily="34" charset="0"/>
              </a:rPr>
              <a:t>new 				ozone standards (proposal by Dec.1, 2014, final by Oct.1</a:t>
            </a:r>
            <a:r>
              <a:rPr lang="en-US" sz="2400" dirty="0">
                <a:latin typeface="Arial Narrow" panose="020B0606020202030204" pitchFamily="34" charset="0"/>
              </a:rPr>
              <a:t>, </a:t>
            </a:r>
            <a:r>
              <a:rPr lang="en-US" sz="2400" dirty="0" smtClean="0">
                <a:latin typeface="Arial Narrow" panose="020B0606020202030204" pitchFamily="34" charset="0"/>
              </a:rPr>
              <a:t>2015).</a:t>
            </a:r>
            <a:endParaRPr lang="en-US" sz="2400" dirty="0">
              <a:latin typeface="Arial Narrow" panose="020B0606020202030204" pitchFamily="34" charset="0"/>
            </a:endParaRPr>
          </a:p>
        </p:txBody>
      </p:sp>
      <p:sp>
        <p:nvSpPr>
          <p:cNvPr id="28675" name="Rectangle 2"/>
          <p:cNvSpPr>
            <a:spLocks noGrp="1" noChangeArrowheads="1"/>
          </p:cNvSpPr>
          <p:nvPr>
            <p:ph type="title"/>
          </p:nvPr>
        </p:nvSpPr>
        <p:spPr>
          <a:xfrm>
            <a:off x="444500" y="772898"/>
            <a:ext cx="10756900" cy="712787"/>
          </a:xfrm>
        </p:spPr>
        <p:txBody>
          <a:bodyPr>
            <a:noAutofit/>
          </a:bodyPr>
          <a:lstStyle/>
          <a:p>
            <a:r>
              <a:rPr lang="en-US" sz="3200" b="1" dirty="0" smtClean="0">
                <a:solidFill>
                  <a:srgbClr val="0033CC"/>
                </a:solidFill>
                <a:latin typeface="Arial Narrow" pitchFamily="34" charset="0"/>
              </a:rPr>
              <a:t>Ozone NAAQS History</a:t>
            </a:r>
          </a:p>
        </p:txBody>
      </p:sp>
    </p:spTree>
    <p:extLst>
      <p:ext uri="{BB962C8B-B14F-4D97-AF65-F5344CB8AC3E}">
        <p14:creationId xmlns:p14="http://schemas.microsoft.com/office/powerpoint/2010/main" val="1159604562"/>
      </p:ext>
    </p:extLst>
  </p:cSld>
  <p:clrMapOvr>
    <a:masterClrMapping/>
  </p:clrMapOvr>
</p:sld>
</file>

<file path=ppt/theme/theme1.xml><?xml version="1.0" encoding="utf-8"?>
<a:theme xmlns:a="http://schemas.openxmlformats.org/drawingml/2006/main" name="EPA theme2">
  <a:themeElements>
    <a:clrScheme name="EPA presenation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PA presenation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A presenation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PA presenation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PA presenation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PA presenation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PA presenation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PA presenation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PA presenation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PA presenation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PA presenation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PA presenation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PA presenation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PA presenation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PA theme2" id="{7A1F102D-CA48-4A90-9A3E-99BEE73ADF0E}" vid="{CC193C9D-7446-4C0C-A1D2-D3EB4897CA8B}"/>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EPA theme2</Template>
  <TotalTime>0</TotalTime>
  <Words>4000</Words>
  <Application>Microsoft Office PowerPoint</Application>
  <PresentationFormat>Widescreen</PresentationFormat>
  <Paragraphs>484</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Narrow</vt:lpstr>
      <vt:lpstr>Calibri</vt:lpstr>
      <vt:lpstr>Lucida Sans Unicode</vt:lpstr>
      <vt:lpstr>Times New Roman</vt:lpstr>
      <vt:lpstr>Wingdings</vt:lpstr>
      <vt:lpstr>EPA theme2</vt:lpstr>
      <vt:lpstr>1_Default Design</vt:lpstr>
      <vt:lpstr>Ozone NAAQS Overview</vt:lpstr>
      <vt:lpstr>Overview</vt:lpstr>
      <vt:lpstr>Overview of NAAQS Development</vt:lpstr>
      <vt:lpstr>Overarching Questions for NAAQS Reviews</vt:lpstr>
      <vt:lpstr>PowerPoint Presentation</vt:lpstr>
      <vt:lpstr>Rulemaking</vt:lpstr>
      <vt:lpstr>NAAQS Reviews: Status Update (as of November 2014)</vt:lpstr>
      <vt:lpstr>Ozone NAAQS Update</vt:lpstr>
      <vt:lpstr>Ozone NAAQS History</vt:lpstr>
      <vt:lpstr>NAAQS Statutory Requirements (CAA §109)</vt:lpstr>
      <vt:lpstr>PowerPoint Presentation</vt:lpstr>
      <vt:lpstr>Science-Based Conclusions on Primary Standard</vt:lpstr>
      <vt:lpstr>Science-Based Conclusions on Secondary Standard</vt:lpstr>
      <vt:lpstr>PowerPoint Presentation</vt:lpstr>
      <vt:lpstr>Ozone Proposal Coming Up …</vt:lpstr>
      <vt:lpstr>If NAAQS is Revised: Implementation</vt:lpstr>
      <vt:lpstr>Proposed SIP Requirements Rule for the 2008 Ozone NAAQS</vt:lpstr>
      <vt:lpstr>Timeline</vt:lpstr>
      <vt:lpstr>Purposes of the Rulemaking</vt:lpstr>
      <vt:lpstr>Related Rulemakings</vt:lpstr>
      <vt:lpstr>Area Designations for 2008 Ozone NAAQS (Effective July 20, 2012)</vt:lpstr>
      <vt:lpstr>PowerPoint Presentation</vt:lpstr>
      <vt:lpstr>Preamble Outline of Ozone SIP Requirements Rule </vt:lpstr>
      <vt:lpstr>CAA Nonattainment Area SIP Submittal Deadlines</vt:lpstr>
      <vt:lpstr>Proposed SIP Due Dates</vt:lpstr>
      <vt:lpstr>Modeling Attainment Demonstrations</vt:lpstr>
      <vt:lpstr>Reasonable Further Progress (RFP) Proposals</vt:lpstr>
      <vt:lpstr>Options for 15% VOC Reduction for First 6 Years (RFP)</vt:lpstr>
      <vt:lpstr>Vehicle Requirements</vt:lpstr>
      <vt:lpstr>Revoking 1997 NAAQS and “Anti-backsliding” Requirements</vt:lpstr>
      <vt:lpstr>Anti-backsliding Summary</vt:lpstr>
      <vt:lpstr>When/How Anti-backsliding Applies</vt:lpstr>
      <vt:lpstr>Current Air Quality / Monitoring Information </vt:lpstr>
      <vt:lpstr>Environmental Progress Continues</vt:lpstr>
      <vt:lpstr>PowerPoint Presentation</vt:lpstr>
      <vt:lpstr>PowerPoint Presentation</vt:lpstr>
      <vt:lpstr>Design Value Update: Ozone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2014-11-06T14:40:19Z</dcterms:created>
  <dcterms:modified xsi:type="dcterms:W3CDTF">2014-11-06T17:02:32Z</dcterms:modified>
  <cp:contentStatus/>
</cp:coreProperties>
</file>