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72" r:id="rId3"/>
  </p:sldMasterIdLst>
  <p:notesMasterIdLst>
    <p:notesMasterId r:id="rId33"/>
  </p:notesMasterIdLst>
  <p:sldIdLst>
    <p:sldId id="278" r:id="rId4"/>
    <p:sldId id="291" r:id="rId5"/>
    <p:sldId id="293"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67" autoAdjust="0"/>
  </p:normalViewPr>
  <p:slideViewPr>
    <p:cSldViewPr>
      <p:cViewPr varScale="1">
        <p:scale>
          <a:sx n="90" d="100"/>
          <a:sy n="90" d="100"/>
        </p:scale>
        <p:origin x="594" y="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5" d="100"/>
          <a:sy n="65" d="100"/>
        </p:scale>
        <p:origin x="219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20E6885-571B-4F14-B79F-BEAD2125E381}" type="datetimeFigureOut">
              <a:rPr lang="en-US" smtClean="0"/>
              <a:t>4/14/2016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FDD014B-D37D-4E42-8CB6-668462F43AE3}" type="slidenum">
              <a:rPr lang="en-US" smtClean="0"/>
              <a:t>‹#›</a:t>
            </a:fld>
            <a:endParaRPr lang="en-US" dirty="0"/>
          </a:p>
        </p:txBody>
      </p:sp>
    </p:spTree>
    <p:extLst>
      <p:ext uri="{BB962C8B-B14F-4D97-AF65-F5344CB8AC3E}">
        <p14:creationId xmlns:p14="http://schemas.microsoft.com/office/powerpoint/2010/main" val="4224765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1143000"/>
            <a:ext cx="4181475" cy="3136900"/>
          </a:xfrm>
        </p:spPr>
      </p:sp>
      <p:sp>
        <p:nvSpPr>
          <p:cNvPr id="3" name="Notes Placeholder 2"/>
          <p:cNvSpPr>
            <a:spLocks noGrp="1"/>
          </p:cNvSpPr>
          <p:nvPr>
            <p:ph type="body" idx="1"/>
          </p:nvPr>
        </p:nvSpPr>
        <p:spPr>
          <a:xfrm>
            <a:off x="701040" y="4473892"/>
            <a:ext cx="5699760" cy="3660458"/>
          </a:xfrm>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Welcome to Training on a new tool from US EPA,   Flood</a:t>
            </a:r>
            <a:r>
              <a:rPr lang="en-US" sz="1200" kern="1200" baseline="0" dirty="0" smtClean="0">
                <a:solidFill>
                  <a:schemeClr val="tx1"/>
                </a:solidFill>
                <a:effectLst/>
                <a:latin typeface="+mn-lt"/>
                <a:ea typeface="+mn-ea"/>
                <a:cs typeface="+mn-cs"/>
              </a:rPr>
              <a:t> Resilience: A Basic Guide for Water and Wastewater Utilities</a:t>
            </a:r>
          </a:p>
          <a:p>
            <a:pPr marL="171450" indent="-171450">
              <a:buFont typeface="Arial" panose="020B0604020202020204" pitchFamily="34" charset="0"/>
              <a:buChar char="•"/>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easy-to-use Guide specifically designed for small- and medium-size water and wastewater utilities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It has already been used successfully by several utilities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Encourage</a:t>
            </a:r>
            <a:r>
              <a:rPr lang="en-US" sz="1200" kern="1200" baseline="0" dirty="0" smtClean="0">
                <a:solidFill>
                  <a:schemeClr val="tx1"/>
                </a:solidFill>
                <a:effectLst/>
                <a:latin typeface="+mn-lt"/>
                <a:ea typeface="+mn-ea"/>
                <a:cs typeface="+mn-cs"/>
              </a:rPr>
              <a:t> to use the guide</a:t>
            </a: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200" b="1"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b="1" kern="1200" dirty="0" smtClean="0">
                <a:solidFill>
                  <a:schemeClr val="tx1"/>
                </a:solidFill>
                <a:effectLst/>
                <a:latin typeface="+mn-lt"/>
                <a:ea typeface="+mn-ea"/>
                <a:cs typeface="+mn-cs"/>
              </a:rPr>
              <a:t>Additional</a:t>
            </a:r>
            <a:r>
              <a:rPr lang="en-US" sz="1200" b="1" kern="1200" baseline="0" dirty="0" smtClean="0">
                <a:solidFill>
                  <a:schemeClr val="tx1"/>
                </a:solidFill>
                <a:effectLst/>
                <a:latin typeface="+mn-lt"/>
                <a:ea typeface="+mn-ea"/>
                <a:cs typeface="+mn-cs"/>
              </a:rPr>
              <a:t> resources (</a:t>
            </a:r>
            <a:r>
              <a:rPr lang="en-US" sz="1200" b="1" kern="1200" dirty="0" smtClean="0">
                <a:solidFill>
                  <a:schemeClr val="tx1"/>
                </a:solidFill>
                <a:effectLst/>
                <a:latin typeface="+mn-lt"/>
                <a:ea typeface="+mn-ea"/>
                <a:cs typeface="+mn-cs"/>
              </a:rPr>
              <a:t>for</a:t>
            </a:r>
            <a:r>
              <a:rPr lang="en-US" sz="1200" b="1" kern="1200" baseline="0" dirty="0" smtClean="0">
                <a:solidFill>
                  <a:schemeClr val="tx1"/>
                </a:solidFill>
                <a:effectLst/>
                <a:latin typeface="+mn-lt"/>
                <a:ea typeface="+mn-ea"/>
                <a:cs typeface="+mn-cs"/>
              </a:rPr>
              <a:t> presenter reference only)</a:t>
            </a:r>
          </a:p>
          <a:p>
            <a:pPr marL="0" lvl="0" indent="0">
              <a:buFont typeface="Arial" panose="020B0604020202020204" pitchFamily="34" charset="0"/>
              <a:buNone/>
            </a:pPr>
            <a:r>
              <a:rPr lang="en-US" dirty="0" smtClean="0"/>
              <a:t>CREAT</a:t>
            </a:r>
            <a:r>
              <a:rPr lang="en-US" baseline="0" dirty="0" smtClean="0"/>
              <a:t> is</a:t>
            </a:r>
            <a:r>
              <a:rPr lang="en-US" dirty="0" smtClean="0"/>
              <a:t> a software tool to assist drinking water and wastewater utility owners and operators in understanding potential climate change threats and in assessing the related risks at their individual utilities. http://1.usa.gov/1vnPjVq  There is also link to CREAT in the Flood Resilience Guide. </a:t>
            </a:r>
          </a:p>
          <a:p>
            <a:pPr marL="0" lvl="0" indent="0">
              <a:buFont typeface="Arial" panose="020B0604020202020204" pitchFamily="34" charset="0"/>
              <a:buNone/>
            </a:pPr>
            <a:endParaRPr lang="en-US" sz="1200" b="1"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dirty="0" smtClean="0"/>
              <a:t>VSAT assists water and wastewater utilities of all sizes with determining vulnerabilities to both man-made and natural hazards and with evaluating potential improvements to enhance their security and resiliency. VSAT 6.0 is easier to use.  http://1.usa.gov/1xE8II1</a:t>
            </a:r>
          </a:p>
          <a:p>
            <a:pPr marL="0" lvl="0" indent="0">
              <a:buFont typeface="Arial" panose="020B0604020202020204" pitchFamily="34" charset="0"/>
              <a:buNone/>
            </a:pPr>
            <a:endParaRPr lang="en-US" sz="1200" b="1"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dirty="0" smtClean="0"/>
              <a:t>WHEAT assists drinking water and wastewater utility owners and operators in quantifying human health and economic consequences for a variety of scenarios that pose a significant risk to the water sector.</a:t>
            </a:r>
            <a:r>
              <a:rPr lang="en-US" sz="1200" b="0" kern="1200" baseline="0" dirty="0" smtClean="0">
                <a:solidFill>
                  <a:schemeClr val="tx1"/>
                </a:solidFill>
                <a:effectLst/>
                <a:latin typeface="+mn-lt"/>
                <a:ea typeface="+mn-ea"/>
                <a:cs typeface="+mn-cs"/>
              </a:rPr>
              <a:t> http://1.usa.gov/1P2K5dP</a:t>
            </a:r>
            <a:endParaRPr lang="en-US" sz="1200" b="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DD014B-D37D-4E42-8CB6-668462F43AE3}" type="slidenum">
              <a:rPr lang="en-US" smtClean="0"/>
              <a:t>1</a:t>
            </a:fld>
            <a:endParaRPr lang="en-US" dirty="0"/>
          </a:p>
        </p:txBody>
      </p:sp>
    </p:spTree>
    <p:extLst>
      <p:ext uri="{BB962C8B-B14F-4D97-AF65-F5344CB8AC3E}">
        <p14:creationId xmlns:p14="http://schemas.microsoft.com/office/powerpoint/2010/main" val="401485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See</a:t>
            </a:r>
            <a:r>
              <a:rPr lang="en-US" sz="1200" kern="1200" baseline="0" dirty="0" smtClean="0">
                <a:solidFill>
                  <a:schemeClr val="tx1"/>
                </a:solidFill>
                <a:effectLst/>
                <a:latin typeface="+mn-lt"/>
                <a:ea typeface="+mn-ea"/>
                <a:cs typeface="+mn-cs"/>
              </a:rPr>
              <a:t> layout of Step 1 with short description of step 1 with definitions of terms including 100 year and 500 year floodplain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 can see a short video; shows how the Berwick Maine water utility began to understand their threat of flooding including using FEMA flood maps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To understand the threat of flooding at your own utility, you are given a worksheet </a:t>
            </a:r>
            <a:r>
              <a:rPr lang="en-US" sz="1200" i="1" kern="1200" dirty="0" smtClean="0">
                <a:solidFill>
                  <a:schemeClr val="tx1"/>
                </a:solidFill>
                <a:effectLst/>
                <a:latin typeface="+mn-lt"/>
                <a:ea typeface="+mn-ea"/>
                <a:cs typeface="+mn-cs"/>
              </a:rPr>
              <a:t>Click the worksheet icon.</a:t>
            </a:r>
            <a:endParaRPr lang="en-US" i="1" dirty="0"/>
          </a:p>
        </p:txBody>
      </p:sp>
      <p:sp>
        <p:nvSpPr>
          <p:cNvPr id="4" name="Slide Number Placeholder 3"/>
          <p:cNvSpPr>
            <a:spLocks noGrp="1"/>
          </p:cNvSpPr>
          <p:nvPr>
            <p:ph type="sldNum" sz="quarter" idx="10"/>
          </p:nvPr>
        </p:nvSpPr>
        <p:spPr/>
        <p:txBody>
          <a:bodyPr/>
          <a:lstStyle/>
          <a:p>
            <a:fld id="{3FDD014B-D37D-4E42-8CB6-668462F43AE3}" type="slidenum">
              <a:rPr lang="en-US" smtClean="0"/>
              <a:t>10</a:t>
            </a:fld>
            <a:endParaRPr lang="en-US" dirty="0"/>
          </a:p>
        </p:txBody>
      </p:sp>
    </p:spTree>
    <p:extLst>
      <p:ext uri="{BB962C8B-B14F-4D97-AF65-F5344CB8AC3E}">
        <p14:creationId xmlns:p14="http://schemas.microsoft.com/office/powerpoint/2010/main" val="4134670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worksheet has a list of key activities to complete and tables to fill out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One key activity in 1.1 is to review your utility records on past flooding events </a:t>
            </a:r>
            <a:endParaRPr lang="en-US"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You’ll notice that they have tables filled in with sample data of past flooding events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helps you understand the types of information to include in the tables</a:t>
            </a:r>
            <a:endParaRPr lang="en-US"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There are blank tables for you to fill in with your own utility data. You get the blank tables by: </a:t>
            </a:r>
            <a:endParaRPr lang="en-US"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Double clicking on icon at top right (the icon is labeled 1 because this is worksheet 1)</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You</a:t>
            </a:r>
            <a:r>
              <a:rPr lang="en-US" sz="1200" kern="1200" baseline="0" dirty="0" smtClean="0">
                <a:solidFill>
                  <a:schemeClr val="tx1"/>
                </a:solidFill>
                <a:effectLst/>
                <a:latin typeface="+mn-lt"/>
                <a:ea typeface="+mn-ea"/>
                <a:cs typeface="+mn-cs"/>
              </a:rPr>
              <a:t> will see a similar icon in every step</a:t>
            </a:r>
            <a:endParaRPr lang="en-US" dirty="0"/>
          </a:p>
        </p:txBody>
      </p:sp>
      <p:sp>
        <p:nvSpPr>
          <p:cNvPr id="4" name="Slide Number Placeholder 3"/>
          <p:cNvSpPr>
            <a:spLocks noGrp="1"/>
          </p:cNvSpPr>
          <p:nvPr>
            <p:ph type="sldNum" sz="quarter" idx="10"/>
          </p:nvPr>
        </p:nvSpPr>
        <p:spPr/>
        <p:txBody>
          <a:bodyPr/>
          <a:lstStyle/>
          <a:p>
            <a:fld id="{3FDD014B-D37D-4E42-8CB6-668462F43AE3}" type="slidenum">
              <a:rPr lang="en-US" smtClean="0"/>
              <a:t>11</a:t>
            </a:fld>
            <a:endParaRPr lang="en-US" dirty="0"/>
          </a:p>
        </p:txBody>
      </p:sp>
    </p:spTree>
    <p:extLst>
      <p:ext uri="{BB962C8B-B14F-4D97-AF65-F5344CB8AC3E}">
        <p14:creationId xmlns:p14="http://schemas.microsoft.com/office/powerpoint/2010/main" val="1089085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Brings up the blank</a:t>
            </a:r>
            <a:r>
              <a:rPr lang="en-US" baseline="0" dirty="0" smtClean="0"/>
              <a:t> worksheet in Word.</a:t>
            </a:r>
          </a:p>
          <a:p>
            <a:pPr marL="171450" indent="-171450">
              <a:buFont typeface="Arial" panose="020B0604020202020204" pitchFamily="34" charset="0"/>
              <a:buChar char="•"/>
            </a:pPr>
            <a:r>
              <a:rPr lang="en-US" baseline="0" dirty="0" smtClean="0"/>
              <a:t>Can fill it in and save to your computer</a:t>
            </a:r>
            <a:endParaRPr lang="en-US" dirty="0"/>
          </a:p>
        </p:txBody>
      </p:sp>
      <p:sp>
        <p:nvSpPr>
          <p:cNvPr id="4" name="Slide Number Placeholder 3"/>
          <p:cNvSpPr>
            <a:spLocks noGrp="1"/>
          </p:cNvSpPr>
          <p:nvPr>
            <p:ph type="sldNum" sz="quarter" idx="10"/>
          </p:nvPr>
        </p:nvSpPr>
        <p:spPr/>
        <p:txBody>
          <a:bodyPr/>
          <a:lstStyle/>
          <a:p>
            <a:fld id="{3FDD014B-D37D-4E42-8CB6-668462F43AE3}" type="slidenum">
              <a:rPr lang="en-US" smtClean="0"/>
              <a:t>12</a:t>
            </a:fld>
            <a:endParaRPr lang="en-US" dirty="0"/>
          </a:p>
        </p:txBody>
      </p:sp>
    </p:spTree>
    <p:extLst>
      <p:ext uri="{BB962C8B-B14F-4D97-AF65-F5344CB8AC3E}">
        <p14:creationId xmlns:p14="http://schemas.microsoft.com/office/powerpoint/2010/main" val="2736338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Another activity 1.3 is to obtain FEMA Flood maps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tells you how to find the flood map from FEMA for your location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You</a:t>
            </a:r>
            <a:r>
              <a:rPr lang="en-US" sz="1200" kern="1200" baseline="0" dirty="0" smtClean="0">
                <a:solidFill>
                  <a:schemeClr val="tx1"/>
                </a:solidFill>
                <a:effectLst/>
                <a:latin typeface="+mn-lt"/>
                <a:ea typeface="+mn-ea"/>
                <a:cs typeface="+mn-cs"/>
              </a:rPr>
              <a:t> would simply </a:t>
            </a:r>
            <a:r>
              <a:rPr lang="en-US" sz="1200" kern="1200" dirty="0" smtClean="0">
                <a:solidFill>
                  <a:schemeClr val="tx1"/>
                </a:solidFill>
                <a:effectLst/>
                <a:latin typeface="+mn-lt"/>
                <a:ea typeface="+mn-ea"/>
                <a:cs typeface="+mn-cs"/>
              </a:rPr>
              <a:t>Click on the blue “Map Service Center” and type in your address </a:t>
            </a:r>
            <a:r>
              <a:rPr lang="en-US" sz="1200" i="1" kern="1200" dirty="0" smtClean="0">
                <a:solidFill>
                  <a:schemeClr val="tx1"/>
                </a:solidFill>
                <a:effectLst/>
                <a:latin typeface="+mn-lt"/>
                <a:ea typeface="+mn-ea"/>
                <a:cs typeface="+mn-cs"/>
              </a:rPr>
              <a:t>(just point to Map Service Center link)</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smtClean="0">
                <a:solidFill>
                  <a:schemeClr val="tx1"/>
                </a:solidFill>
                <a:effectLst/>
                <a:latin typeface="+mn-lt"/>
                <a:ea typeface="+mn-ea"/>
                <a:cs typeface="+mn-cs"/>
              </a:rPr>
              <a:t>To understand the flood map, here </a:t>
            </a:r>
            <a:r>
              <a:rPr lang="en-US" sz="1200" kern="1200" dirty="0" smtClean="0">
                <a:solidFill>
                  <a:schemeClr val="tx1"/>
                </a:solidFill>
                <a:effectLst/>
                <a:latin typeface="+mn-lt"/>
                <a:ea typeface="+mn-ea"/>
                <a:cs typeface="+mn-cs"/>
              </a:rPr>
              <a:t>we have an icon that is a Guide to Interpreting FEMA Flood Maps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FDD014B-D37D-4E42-8CB6-668462F43AE3}" type="slidenum">
              <a:rPr lang="en-US" smtClean="0"/>
              <a:t>13</a:t>
            </a:fld>
            <a:endParaRPr lang="en-US" dirty="0"/>
          </a:p>
        </p:txBody>
      </p:sp>
    </p:spTree>
    <p:extLst>
      <p:ext uri="{BB962C8B-B14F-4D97-AF65-F5344CB8AC3E}">
        <p14:creationId xmlns:p14="http://schemas.microsoft.com/office/powerpoint/2010/main" val="3350162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If you did that, you would get a map like this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You can use this page to learn how to interpret the map information such as if you are in a 100-year or 500-year floodplain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smtClean="0">
                <a:solidFill>
                  <a:schemeClr val="tx1"/>
                </a:solidFill>
                <a:effectLst/>
                <a:latin typeface="+mn-lt"/>
                <a:ea typeface="+mn-ea"/>
                <a:cs typeface="+mn-cs"/>
              </a:rPr>
              <a:t>Option to define these terms as stated on Worksheet 1 under activity 1.3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smtClean="0">
                <a:solidFill>
                  <a:schemeClr val="tx1"/>
                </a:solidFill>
                <a:effectLst/>
                <a:latin typeface="+mn-lt"/>
                <a:ea typeface="+mn-ea"/>
                <a:cs typeface="+mn-cs"/>
              </a:rPr>
              <a:t>Important</a:t>
            </a:r>
            <a:r>
              <a:rPr lang="en-US" sz="1200" i="0" kern="1200" baseline="0" dirty="0" smtClean="0">
                <a:solidFill>
                  <a:schemeClr val="tx1"/>
                </a:solidFill>
                <a:effectLst/>
                <a:latin typeface="+mn-lt"/>
                <a:ea typeface="+mn-ea"/>
                <a:cs typeface="+mn-cs"/>
              </a:rPr>
              <a:t> decision in this step is to decide what elevation do you want to protect your facility to:  100 year?  500 year? Guide provides suggestions.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baseline="0" dirty="0" smtClean="0">
                <a:solidFill>
                  <a:schemeClr val="tx1"/>
                </a:solidFill>
                <a:effectLst/>
                <a:latin typeface="+mn-lt"/>
                <a:ea typeface="+mn-ea"/>
                <a:cs typeface="+mn-cs"/>
              </a:rPr>
              <a:t>Keep in mind elevations in new </a:t>
            </a:r>
            <a:r>
              <a:rPr lang="en-US" sz="1200" i="0" kern="1200" dirty="0" smtClean="0">
                <a:solidFill>
                  <a:schemeClr val="tx1"/>
                </a:solidFill>
                <a:effectLst/>
                <a:latin typeface="+mn-lt"/>
                <a:ea typeface="+mn-ea"/>
                <a:cs typeface="+mn-cs"/>
              </a:rPr>
              <a:t>Federal</a:t>
            </a:r>
            <a:r>
              <a:rPr lang="en-US" sz="1200" i="0" kern="1200" baseline="0" dirty="0" smtClean="0">
                <a:solidFill>
                  <a:schemeClr val="tx1"/>
                </a:solidFill>
                <a:effectLst/>
                <a:latin typeface="+mn-lt"/>
                <a:ea typeface="+mn-ea"/>
                <a:cs typeface="+mn-cs"/>
              </a:rPr>
              <a:t> Flood Risk Management Standard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baseline="0" dirty="0" smtClean="0">
                <a:solidFill>
                  <a:schemeClr val="tx1"/>
                </a:solidFill>
                <a:effectLst/>
                <a:latin typeface="+mn-lt"/>
                <a:ea typeface="+mn-ea"/>
                <a:cs typeface="+mn-cs"/>
              </a:rPr>
              <a:t>Applies when Federal funds are used to build, or significantly retrofit or repair, structures and facilities in and around floodplains to ensure that those structures are resilient, safer, and long-lasting.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baseline="0" dirty="0" smtClean="0">
                <a:solidFill>
                  <a:schemeClr val="tx1"/>
                </a:solidFill>
                <a:effectLst/>
                <a:latin typeface="+mn-lt"/>
                <a:ea typeface="+mn-ea"/>
                <a:cs typeface="+mn-cs"/>
              </a:rPr>
              <a:t>Federal agency given flexibility to use one of three approaches for establishing the flood elevation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baseline="0" dirty="0" smtClean="0">
                <a:solidFill>
                  <a:schemeClr val="tx1"/>
                </a:solidFill>
                <a:effectLst/>
                <a:latin typeface="+mn-lt"/>
                <a:ea typeface="+mn-ea"/>
                <a:cs typeface="+mn-cs"/>
              </a:rPr>
              <a:t>“Best-available, actionable climate data”</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baseline="0" dirty="0" smtClean="0">
                <a:solidFill>
                  <a:schemeClr val="tx1"/>
                </a:solidFill>
                <a:effectLst/>
                <a:latin typeface="+mn-lt"/>
                <a:ea typeface="+mn-ea"/>
                <a:cs typeface="+mn-cs"/>
              </a:rPr>
              <a:t>For critical infrastructures like water/wastewater - three feet above the 100-year floodplain </a:t>
            </a:r>
            <a:r>
              <a:rPr lang="en-US" sz="1200" i="0" u="sng" kern="1200" baseline="0" dirty="0" smtClean="0">
                <a:solidFill>
                  <a:schemeClr val="tx1"/>
                </a:solidFill>
                <a:effectLst/>
                <a:latin typeface="+mn-lt"/>
                <a:ea typeface="+mn-ea"/>
                <a:cs typeface="+mn-cs"/>
              </a:rPr>
              <a:t>or</a:t>
            </a:r>
            <a:endParaRPr lang="en-US" sz="1200" i="0" kern="1200" baseline="0" dirty="0" smtClean="0">
              <a:solidFill>
                <a:schemeClr val="tx1"/>
              </a:solidFill>
              <a:effectLst/>
              <a:latin typeface="+mn-lt"/>
              <a:ea typeface="+mn-ea"/>
              <a:cs typeface="+mn-cs"/>
            </a:endParaRP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baseline="0" dirty="0" smtClean="0">
                <a:solidFill>
                  <a:schemeClr val="tx1"/>
                </a:solidFill>
                <a:effectLst/>
                <a:latin typeface="+mn-lt"/>
                <a:ea typeface="+mn-ea"/>
                <a:cs typeface="+mn-cs"/>
              </a:rPr>
              <a:t>500-year floodplain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Return to the other steps by clicking “previous” and move to Step 2</a:t>
            </a:r>
            <a:endParaRPr lang="en-US" dirty="0"/>
          </a:p>
        </p:txBody>
      </p:sp>
      <p:sp>
        <p:nvSpPr>
          <p:cNvPr id="4" name="Slide Number Placeholder 3"/>
          <p:cNvSpPr>
            <a:spLocks noGrp="1"/>
          </p:cNvSpPr>
          <p:nvPr>
            <p:ph type="sldNum" sz="quarter" idx="10"/>
          </p:nvPr>
        </p:nvSpPr>
        <p:spPr/>
        <p:txBody>
          <a:bodyPr/>
          <a:lstStyle/>
          <a:p>
            <a:fld id="{3FDD014B-D37D-4E42-8CB6-668462F43AE3}" type="slidenum">
              <a:rPr lang="en-US" smtClean="0"/>
              <a:t>14</a:t>
            </a:fld>
            <a:endParaRPr lang="en-US" dirty="0"/>
          </a:p>
        </p:txBody>
      </p:sp>
    </p:spTree>
    <p:extLst>
      <p:ext uri="{BB962C8B-B14F-4D97-AF65-F5344CB8AC3E}">
        <p14:creationId xmlns:p14="http://schemas.microsoft.com/office/powerpoint/2010/main" val="159422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Step 2 is to identify vulnerable assets and determine consequences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Again, you see a short description, video and worksheet </a:t>
            </a:r>
            <a:r>
              <a:rPr lang="en-US" sz="1200" i="1" kern="1200" dirty="0" smtClean="0">
                <a:solidFill>
                  <a:schemeClr val="tx1"/>
                </a:solidFill>
                <a:effectLst/>
                <a:latin typeface="+mn-lt"/>
                <a:ea typeface="+mn-ea"/>
                <a:cs typeface="+mn-cs"/>
              </a:rPr>
              <a:t>(click worksheet)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FDD014B-D37D-4E42-8CB6-668462F43AE3}" type="slidenum">
              <a:rPr lang="en-US" smtClean="0"/>
              <a:t>15</a:t>
            </a:fld>
            <a:endParaRPr lang="en-US" dirty="0"/>
          </a:p>
        </p:txBody>
      </p:sp>
    </p:spTree>
    <p:extLst>
      <p:ext uri="{BB962C8B-B14F-4D97-AF65-F5344CB8AC3E}">
        <p14:creationId xmlns:p14="http://schemas.microsoft.com/office/powerpoint/2010/main" val="3289681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worksheet guides you to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walk around your utility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measure elevations of utility assets (such as pumps)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determine if these assets will be underwater in a flood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identify how it may impact your utility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goal of this step is to identify which assets have a priority need for flood mitigation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All this information is captured on a table</a:t>
            </a:r>
            <a:endParaRPr lang="en-US" dirty="0"/>
          </a:p>
        </p:txBody>
      </p:sp>
      <p:sp>
        <p:nvSpPr>
          <p:cNvPr id="4" name="Slide Number Placeholder 3"/>
          <p:cNvSpPr>
            <a:spLocks noGrp="1"/>
          </p:cNvSpPr>
          <p:nvPr>
            <p:ph type="sldNum" sz="quarter" idx="10"/>
          </p:nvPr>
        </p:nvSpPr>
        <p:spPr/>
        <p:txBody>
          <a:bodyPr/>
          <a:lstStyle/>
          <a:p>
            <a:fld id="{3FDD014B-D37D-4E42-8CB6-668462F43AE3}" type="slidenum">
              <a:rPr lang="en-US" smtClean="0"/>
              <a:t>16</a:t>
            </a:fld>
            <a:endParaRPr lang="en-US" dirty="0"/>
          </a:p>
        </p:txBody>
      </p:sp>
    </p:spTree>
    <p:extLst>
      <p:ext uri="{BB962C8B-B14F-4D97-AF65-F5344CB8AC3E}">
        <p14:creationId xmlns:p14="http://schemas.microsoft.com/office/powerpoint/2010/main" val="3431032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smtClean="0">
                <a:solidFill>
                  <a:schemeClr val="tx1"/>
                </a:solidFill>
                <a:effectLst/>
                <a:latin typeface="+mn-lt"/>
                <a:ea typeface="+mn-ea"/>
                <a:cs typeface="+mn-cs"/>
              </a:rPr>
              <a:t>Option to walk through table stating that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smtClean="0">
                <a:solidFill>
                  <a:schemeClr val="tx1"/>
                </a:solidFill>
                <a:effectLst/>
                <a:latin typeface="+mn-lt"/>
                <a:ea typeface="+mn-ea"/>
                <a:cs typeface="+mn-cs"/>
              </a:rPr>
              <a:t>column 1 is the asset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smtClean="0">
                <a:solidFill>
                  <a:schemeClr val="tx1"/>
                </a:solidFill>
                <a:effectLst/>
                <a:latin typeface="+mn-lt"/>
                <a:ea typeface="+mn-ea"/>
                <a:cs typeface="+mn-cs"/>
              </a:rPr>
              <a:t>columns 2-5 have elevation data and determine if the asset is vulnerable to flooding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smtClean="0">
                <a:solidFill>
                  <a:schemeClr val="tx1"/>
                </a:solidFill>
                <a:effectLst/>
                <a:latin typeface="+mn-lt"/>
                <a:ea typeface="+mn-ea"/>
                <a:cs typeface="+mn-cs"/>
              </a:rPr>
              <a:t>columns 6 &amp;7 indicate the consequence of the flooding</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smtClean="0">
                <a:solidFill>
                  <a:schemeClr val="tx1"/>
                </a:solidFill>
                <a:effectLst/>
                <a:latin typeface="+mn-lt"/>
                <a:ea typeface="+mn-ea"/>
                <a:cs typeface="+mn-cs"/>
              </a:rPr>
              <a:t>the cost to replace the damaged asset and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smtClean="0">
                <a:solidFill>
                  <a:schemeClr val="tx1"/>
                </a:solidFill>
                <a:effectLst/>
                <a:latin typeface="+mn-lt"/>
                <a:ea typeface="+mn-ea"/>
                <a:cs typeface="+mn-cs"/>
              </a:rPr>
              <a:t>the effect of damaged asset on the operational capability of the utility.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smtClean="0">
                <a:solidFill>
                  <a:schemeClr val="tx1"/>
                </a:solidFill>
                <a:effectLst/>
                <a:latin typeface="+mn-lt"/>
                <a:ea typeface="+mn-ea"/>
                <a:cs typeface="+mn-cs"/>
              </a:rPr>
              <a:t>column 8 is your judgment whether the asset is high priority for flood mitigation efforts. (could trace through rows)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Next look at Step 3 description </a:t>
            </a:r>
            <a:r>
              <a:rPr lang="en-US" sz="1200" i="1" kern="1200" dirty="0" smtClean="0">
                <a:solidFill>
                  <a:schemeClr val="tx1"/>
                </a:solidFill>
                <a:effectLst/>
                <a:latin typeface="+mn-lt"/>
                <a:ea typeface="+mn-ea"/>
                <a:cs typeface="+mn-cs"/>
              </a:rPr>
              <a:t>(click “previous”)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DD014B-D37D-4E42-8CB6-668462F43AE3}" type="slidenum">
              <a:rPr lang="en-US" smtClean="0"/>
              <a:t>17</a:t>
            </a:fld>
            <a:endParaRPr lang="en-US" dirty="0"/>
          </a:p>
        </p:txBody>
      </p:sp>
    </p:spTree>
    <p:extLst>
      <p:ext uri="{BB962C8B-B14F-4D97-AF65-F5344CB8AC3E}">
        <p14:creationId xmlns:p14="http://schemas.microsoft.com/office/powerpoint/2010/main" val="727587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Step 3 is about both identifying and evaluating mitigation options</a:t>
            </a:r>
          </a:p>
        </p:txBody>
      </p:sp>
      <p:sp>
        <p:nvSpPr>
          <p:cNvPr id="4" name="Slide Number Placeholder 3"/>
          <p:cNvSpPr>
            <a:spLocks noGrp="1"/>
          </p:cNvSpPr>
          <p:nvPr>
            <p:ph type="sldNum" sz="quarter" idx="10"/>
          </p:nvPr>
        </p:nvSpPr>
        <p:spPr/>
        <p:txBody>
          <a:bodyPr/>
          <a:lstStyle/>
          <a:p>
            <a:fld id="{3FDD014B-D37D-4E42-8CB6-668462F43AE3}" type="slidenum">
              <a:rPr lang="en-US" smtClean="0"/>
              <a:t>18</a:t>
            </a:fld>
            <a:endParaRPr lang="en-US" dirty="0"/>
          </a:p>
        </p:txBody>
      </p:sp>
    </p:spTree>
    <p:extLst>
      <p:ext uri="{BB962C8B-B14F-4D97-AF65-F5344CB8AC3E}">
        <p14:creationId xmlns:p14="http://schemas.microsoft.com/office/powerpoint/2010/main" val="1649009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worksheet asks you to identify mitigation measures </a:t>
            </a:r>
            <a:r>
              <a:rPr lang="en-US" sz="1200" i="1" kern="1200" dirty="0" smtClean="0">
                <a:solidFill>
                  <a:schemeClr val="tx1"/>
                </a:solidFill>
                <a:effectLst/>
                <a:latin typeface="+mn-lt"/>
                <a:ea typeface="+mn-ea"/>
                <a:cs typeface="+mn-cs"/>
              </a:rPr>
              <a:t>(activity 3.2)</a:t>
            </a:r>
            <a:r>
              <a:rPr lang="en-US" sz="1200" kern="120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the worksheet, there is an icon to guide you to various mitigation measures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smtClean="0">
                <a:solidFill>
                  <a:schemeClr val="tx1"/>
                </a:solidFill>
                <a:effectLst/>
                <a:latin typeface="+mn-lt"/>
                <a:ea typeface="+mn-ea"/>
                <a:cs typeface="+mn-cs"/>
              </a:rPr>
              <a:t>Say “remember the picture on the icon – you will see it later”</a:t>
            </a:r>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3FDD014B-D37D-4E42-8CB6-668462F43AE3}" type="slidenum">
              <a:rPr lang="en-US" smtClean="0"/>
              <a:t>19</a:t>
            </a:fld>
            <a:endParaRPr lang="en-US" dirty="0"/>
          </a:p>
        </p:txBody>
      </p:sp>
    </p:spTree>
    <p:extLst>
      <p:ext uri="{BB962C8B-B14F-4D97-AF65-F5344CB8AC3E}">
        <p14:creationId xmlns:p14="http://schemas.microsoft.com/office/powerpoint/2010/main" val="1008746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15789"/>
            <a:ext cx="5608320" cy="4414177"/>
          </a:xfrm>
        </p:spPr>
        <p:txBody>
          <a:bodyPr>
            <a:normAutofit lnSpcReduction="10000"/>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Flooding most common hazards in US, causes more damage than other weather-related event.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Flooding ongoing challenge for drinking water and wastewater utilities as more frequent/intense storms</a:t>
            </a:r>
            <a:r>
              <a:rPr lang="en-US" sz="1800" baseline="0" dirty="0" smtClean="0"/>
              <a:t> and sea levels rise.</a:t>
            </a:r>
            <a:endParaRPr lang="en-US" sz="18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Drinking water and wastewater utilities are particularly vulnerable to flooding </a:t>
            </a:r>
          </a:p>
          <a:p>
            <a:pPr marL="171450" lvl="0" indent="-171450">
              <a:buFont typeface="Arial" panose="020B0604020202020204" pitchFamily="34" charset="0"/>
              <a:buChar char="•"/>
            </a:pPr>
            <a:r>
              <a:rPr lang="en-US" sz="1800" dirty="0" smtClean="0"/>
              <a:t>Often </a:t>
            </a:r>
            <a:r>
              <a:rPr lang="en-US" sz="1800" dirty="0"/>
              <a:t>located in low lying areas, </a:t>
            </a:r>
            <a:r>
              <a:rPr lang="en-US" sz="1800" dirty="0" smtClean="0"/>
              <a:t>floods </a:t>
            </a:r>
            <a:r>
              <a:rPr lang="en-US" sz="1800" dirty="0"/>
              <a:t>can </a:t>
            </a:r>
            <a:endParaRPr lang="en-US" sz="1800" dirty="0" smtClean="0"/>
          </a:p>
          <a:p>
            <a:pPr marL="628650" lvl="1" indent="-171450">
              <a:buFont typeface="Arial" panose="020B0604020202020204" pitchFamily="34" charset="0"/>
              <a:buChar char="•"/>
            </a:pPr>
            <a:r>
              <a:rPr lang="en-US" sz="1800" dirty="0" smtClean="0"/>
              <a:t>inundate </a:t>
            </a:r>
            <a:r>
              <a:rPr lang="en-US" sz="1800" dirty="0"/>
              <a:t>a </a:t>
            </a:r>
            <a:r>
              <a:rPr lang="en-US" sz="1800" dirty="0" smtClean="0"/>
              <a:t>facility </a:t>
            </a:r>
          </a:p>
          <a:p>
            <a:pPr marL="628650" lvl="1" indent="-171450">
              <a:buFont typeface="Arial" panose="020B0604020202020204" pitchFamily="34" charset="0"/>
              <a:buChar char="•"/>
            </a:pPr>
            <a:r>
              <a:rPr lang="en-US" sz="1800" dirty="0" smtClean="0"/>
              <a:t>damage equipment </a:t>
            </a:r>
          </a:p>
          <a:p>
            <a:pPr marL="628650" lvl="1" indent="-171450">
              <a:buFont typeface="Arial" panose="020B0604020202020204" pitchFamily="34" charset="0"/>
              <a:buChar char="•"/>
            </a:pPr>
            <a:r>
              <a:rPr lang="en-US" sz="1800" dirty="0" smtClean="0"/>
              <a:t>disconnect </a:t>
            </a:r>
            <a:r>
              <a:rPr lang="en-US" sz="1800" dirty="0"/>
              <a:t>chemical </a:t>
            </a:r>
            <a:r>
              <a:rPr lang="en-US" sz="1800" dirty="0" smtClean="0"/>
              <a:t>tanks</a:t>
            </a:r>
          </a:p>
          <a:p>
            <a:pPr marL="628650" lvl="1" indent="-171450">
              <a:buFont typeface="Arial" panose="020B0604020202020204" pitchFamily="34" charset="0"/>
              <a:buChar char="•"/>
            </a:pPr>
            <a:r>
              <a:rPr lang="en-US" sz="1800" dirty="0" smtClean="0"/>
              <a:t>break </a:t>
            </a:r>
            <a:r>
              <a:rPr lang="en-US" sz="1800" dirty="0"/>
              <a:t>distribution </a:t>
            </a:r>
            <a:r>
              <a:rPr lang="en-US" sz="1800" dirty="0" smtClean="0"/>
              <a:t>lines</a:t>
            </a:r>
          </a:p>
          <a:p>
            <a:pPr marL="171450" lvl="0" indent="-171450">
              <a:buFont typeface="Arial" panose="020B0604020202020204" pitchFamily="34" charset="0"/>
              <a:buChar char="•"/>
            </a:pPr>
            <a:r>
              <a:rPr lang="en-US" sz="1800" dirty="0" smtClean="0"/>
              <a:t>Power </a:t>
            </a:r>
            <a:r>
              <a:rPr lang="en-US" sz="1800" dirty="0"/>
              <a:t>outages are also a common </a:t>
            </a:r>
            <a:r>
              <a:rPr lang="en-US" sz="1800" dirty="0" smtClean="0"/>
              <a:t>during floods</a:t>
            </a:r>
          </a:p>
          <a:p>
            <a:pPr marL="171450" lvl="0" indent="-171450">
              <a:buFont typeface="Arial" panose="020B0604020202020204" pitchFamily="34" charset="0"/>
              <a:buChar char="•"/>
            </a:pPr>
            <a:r>
              <a:rPr lang="en-US" sz="1800" dirty="0" smtClean="0"/>
              <a:t>The </a:t>
            </a:r>
            <a:r>
              <a:rPr lang="en-US" sz="1800" dirty="0"/>
              <a:t>overall result can be severely disrupted </a:t>
            </a:r>
            <a:r>
              <a:rPr lang="en-US" sz="1800" dirty="0" smtClean="0"/>
              <a:t>operations </a:t>
            </a:r>
          </a:p>
          <a:p>
            <a:pPr marL="171450" lvl="0" indent="-171450">
              <a:buFont typeface="Arial" panose="020B0604020202020204" pitchFamily="34" charset="0"/>
              <a:buChar char="•"/>
            </a:pPr>
            <a:r>
              <a:rPr lang="en-US" sz="1800" dirty="0" smtClean="0"/>
              <a:t>It </a:t>
            </a:r>
            <a:r>
              <a:rPr lang="en-US" sz="1800" dirty="0"/>
              <a:t>is never a pleasant situation to have a boil water order or a sewage bypass </a:t>
            </a:r>
            <a:r>
              <a:rPr lang="en-US" sz="1800" dirty="0" smtClean="0"/>
              <a:t>condition</a:t>
            </a:r>
          </a:p>
          <a:p>
            <a:endParaRPr lang="en-US" dirty="0"/>
          </a:p>
        </p:txBody>
      </p:sp>
      <p:sp>
        <p:nvSpPr>
          <p:cNvPr id="4" name="Slide Number Placeholder 3"/>
          <p:cNvSpPr>
            <a:spLocks noGrp="1"/>
          </p:cNvSpPr>
          <p:nvPr>
            <p:ph type="sldNum" sz="quarter" idx="10"/>
          </p:nvPr>
        </p:nvSpPr>
        <p:spPr/>
        <p:txBody>
          <a:bodyPr/>
          <a:lstStyle/>
          <a:p>
            <a:fld id="{C38A8F6B-C6B9-484C-BA2B-4F64DD7AF358}" type="slidenum">
              <a:rPr lang="en-US" smtClean="0"/>
              <a:pPr/>
              <a:t>2</a:t>
            </a:fld>
            <a:endParaRPr lang="en-US" dirty="0"/>
          </a:p>
        </p:txBody>
      </p:sp>
    </p:spTree>
    <p:extLst>
      <p:ext uri="{BB962C8B-B14F-4D97-AF65-F5344CB8AC3E}">
        <p14:creationId xmlns:p14="http://schemas.microsoft.com/office/powerpoint/2010/main" val="1067504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One way to identify mitigation options is by asset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 see picture of various water and wastewater assets that could be vulnerable to flooding  </a:t>
            </a:r>
            <a:r>
              <a:rPr lang="en-US" sz="1200" i="1" kern="1200" dirty="0" smtClean="0">
                <a:solidFill>
                  <a:schemeClr val="tx1"/>
                </a:solidFill>
                <a:effectLst/>
                <a:latin typeface="+mn-lt"/>
                <a:ea typeface="+mn-ea"/>
                <a:cs typeface="+mn-cs"/>
              </a:rPr>
              <a:t>(recite assets</a:t>
            </a:r>
            <a:r>
              <a:rPr lang="en-US" sz="1200" i="1" kern="1200" baseline="0" dirty="0" smtClean="0">
                <a:solidFill>
                  <a:schemeClr val="tx1"/>
                </a:solidFill>
                <a:effectLst/>
                <a:latin typeface="+mn-lt"/>
                <a:ea typeface="+mn-ea"/>
                <a:cs typeface="+mn-cs"/>
              </a:rPr>
              <a:t> in </a:t>
            </a:r>
            <a:r>
              <a:rPr lang="en-US" sz="1200" i="1" kern="1200" dirty="0" smtClean="0">
                <a:solidFill>
                  <a:schemeClr val="tx1"/>
                </a:solidFill>
                <a:effectLst/>
                <a:latin typeface="+mn-lt"/>
                <a:ea typeface="+mn-ea"/>
                <a:cs typeface="+mn-cs"/>
              </a:rPr>
              <a:t>pictures if helpful)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By clicking on an image, you will be able to view a listing of mitigation options specific to that asset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Click on “Chemical and Other Storage”</a:t>
            </a:r>
            <a:endParaRPr lang="en-US" dirty="0"/>
          </a:p>
        </p:txBody>
      </p:sp>
      <p:sp>
        <p:nvSpPr>
          <p:cNvPr id="4" name="Slide Number Placeholder 3"/>
          <p:cNvSpPr>
            <a:spLocks noGrp="1"/>
          </p:cNvSpPr>
          <p:nvPr>
            <p:ph type="sldNum" sz="quarter" idx="10"/>
          </p:nvPr>
        </p:nvSpPr>
        <p:spPr/>
        <p:txBody>
          <a:bodyPr/>
          <a:lstStyle/>
          <a:p>
            <a:fld id="{3FDD014B-D37D-4E42-8CB6-668462F43AE3}" type="slidenum">
              <a:rPr lang="en-US" smtClean="0"/>
              <a:t>20</a:t>
            </a:fld>
            <a:endParaRPr lang="en-US" dirty="0"/>
          </a:p>
        </p:txBody>
      </p:sp>
    </p:spTree>
    <p:extLst>
      <p:ext uri="{BB962C8B-B14F-4D97-AF65-F5344CB8AC3E}">
        <p14:creationId xmlns:p14="http://schemas.microsoft.com/office/powerpoint/2010/main" val="627288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See table of mitigation options to address chemical storage issues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One mitigation option is to elevate</a:t>
            </a:r>
            <a:r>
              <a:rPr lang="en-US" sz="1200" kern="1200" baseline="0" dirty="0" smtClean="0">
                <a:solidFill>
                  <a:schemeClr val="tx1"/>
                </a:solidFill>
                <a:effectLst/>
                <a:latin typeface="+mn-lt"/>
                <a:ea typeface="+mn-ea"/>
                <a:cs typeface="+mn-cs"/>
              </a:rPr>
              <a:t> tank platforms above flood levels</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Another option is to secure (bolt down) tanks to platforms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Corresponding price ranges are included in last column; there is a key to what they mean</a:t>
            </a:r>
          </a:p>
          <a:p>
            <a:pPr marL="171450" indent="-171450">
              <a:buFont typeface="Arial" panose="020B0604020202020204" pitchFamily="34" charset="0"/>
              <a:buChar char="•"/>
            </a:pPr>
            <a:r>
              <a:rPr lang="en-US" sz="1200" i="1" kern="1200" dirty="0" smtClean="0">
                <a:solidFill>
                  <a:schemeClr val="tx1"/>
                </a:solidFill>
                <a:effectLst/>
                <a:latin typeface="+mn-lt"/>
                <a:ea typeface="+mn-ea"/>
                <a:cs typeface="+mn-cs"/>
              </a:rPr>
              <a:t>Click “Previous” to go to Step 4</a:t>
            </a:r>
            <a:endParaRPr lang="en-US" dirty="0"/>
          </a:p>
        </p:txBody>
      </p:sp>
      <p:sp>
        <p:nvSpPr>
          <p:cNvPr id="4" name="Slide Number Placeholder 3"/>
          <p:cNvSpPr>
            <a:spLocks noGrp="1"/>
          </p:cNvSpPr>
          <p:nvPr>
            <p:ph type="sldNum" sz="quarter" idx="10"/>
          </p:nvPr>
        </p:nvSpPr>
        <p:spPr/>
        <p:txBody>
          <a:bodyPr/>
          <a:lstStyle/>
          <a:p>
            <a:fld id="{3FDD014B-D37D-4E42-8CB6-668462F43AE3}" type="slidenum">
              <a:rPr lang="en-US" smtClean="0"/>
              <a:t>21</a:t>
            </a:fld>
            <a:endParaRPr lang="en-US" dirty="0"/>
          </a:p>
        </p:txBody>
      </p:sp>
    </p:spTree>
    <p:extLst>
      <p:ext uri="{BB962C8B-B14F-4D97-AF65-F5344CB8AC3E}">
        <p14:creationId xmlns:p14="http://schemas.microsoft.com/office/powerpoint/2010/main" val="1134668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Step 4 helps you develop a plan to implement the mitigation measures that you selected in Step 3</a:t>
            </a:r>
          </a:p>
          <a:p>
            <a:endParaRPr lang="en-US" dirty="0"/>
          </a:p>
        </p:txBody>
      </p:sp>
      <p:sp>
        <p:nvSpPr>
          <p:cNvPr id="4" name="Slide Number Placeholder 3"/>
          <p:cNvSpPr>
            <a:spLocks noGrp="1"/>
          </p:cNvSpPr>
          <p:nvPr>
            <p:ph type="sldNum" sz="quarter" idx="10"/>
          </p:nvPr>
        </p:nvSpPr>
        <p:spPr/>
        <p:txBody>
          <a:bodyPr/>
          <a:lstStyle/>
          <a:p>
            <a:fld id="{3FDD014B-D37D-4E42-8CB6-668462F43AE3}" type="slidenum">
              <a:rPr lang="en-US" smtClean="0"/>
              <a:t>22</a:t>
            </a:fld>
            <a:endParaRPr lang="en-US" dirty="0"/>
          </a:p>
        </p:txBody>
      </p:sp>
    </p:spTree>
    <p:extLst>
      <p:ext uri="{BB962C8B-B14F-4D97-AF65-F5344CB8AC3E}">
        <p14:creationId xmlns:p14="http://schemas.microsoft.com/office/powerpoint/2010/main" val="1180330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step gives guidance on how to structure the plan and identify leads and funding 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smtClean="0">
                <a:solidFill>
                  <a:schemeClr val="tx1"/>
                </a:solidFill>
                <a:effectLst/>
                <a:latin typeface="+mn-lt"/>
                <a:ea typeface="+mn-ea"/>
                <a:cs typeface="+mn-cs"/>
              </a:rPr>
              <a:t>Heart of plan is the table at bottom. Briefly walk through example in table.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smtClean="0">
                <a:solidFill>
                  <a:schemeClr val="tx1"/>
                </a:solidFill>
                <a:effectLst/>
                <a:latin typeface="+mn-lt"/>
                <a:ea typeface="+mn-ea"/>
                <a:cs typeface="+mn-cs"/>
              </a:rPr>
              <a:t>Go to 2</a:t>
            </a:r>
            <a:r>
              <a:rPr lang="en-US" sz="1200" i="1" kern="1200" baseline="30000" dirty="0" smtClean="0">
                <a:solidFill>
                  <a:schemeClr val="tx1"/>
                </a:solidFill>
                <a:effectLst/>
                <a:latin typeface="+mn-lt"/>
                <a:ea typeface="+mn-ea"/>
                <a:cs typeface="+mn-cs"/>
              </a:rPr>
              <a:t>nd</a:t>
            </a:r>
            <a:r>
              <a:rPr lang="en-US" sz="1200" i="1" kern="1200" dirty="0" smtClean="0">
                <a:solidFill>
                  <a:schemeClr val="tx1"/>
                </a:solidFill>
                <a:effectLst/>
                <a:latin typeface="+mn-lt"/>
                <a:ea typeface="+mn-ea"/>
                <a:cs typeface="+mn-cs"/>
              </a:rPr>
              <a:t> page of worksheet and bring up issue of funding</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DD014B-D37D-4E42-8CB6-668462F43AE3}" type="slidenum">
              <a:rPr lang="en-US" smtClean="0"/>
              <a:t>23</a:t>
            </a:fld>
            <a:endParaRPr lang="en-US" dirty="0"/>
          </a:p>
        </p:txBody>
      </p:sp>
    </p:spTree>
    <p:extLst>
      <p:ext uri="{BB962C8B-B14F-4D97-AF65-F5344CB8AC3E}">
        <p14:creationId xmlns:p14="http://schemas.microsoft.com/office/powerpoint/2010/main" val="2947970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Say that timing to replace</a:t>
            </a:r>
            <a:r>
              <a:rPr lang="en-US" sz="1200" kern="1200" baseline="0" dirty="0" smtClean="0">
                <a:solidFill>
                  <a:schemeClr val="tx1"/>
                </a:solidFill>
                <a:effectLst/>
                <a:latin typeface="+mn-lt"/>
                <a:ea typeface="+mn-ea"/>
                <a:cs typeface="+mn-cs"/>
              </a:rPr>
              <a:t> asset with flood resilient asset or timing for investment in equipment to protect asset should be incorporated into your asset management system</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Mention possible funding through utility, or from state, or federal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Show icon for another tool (Fed FUNDS)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Explain Fed FUNDS shows how to get federal money for mitigation measures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Click “Previous”</a:t>
            </a:r>
            <a:endParaRPr lang="en-US" dirty="0"/>
          </a:p>
        </p:txBody>
      </p:sp>
      <p:sp>
        <p:nvSpPr>
          <p:cNvPr id="4" name="Slide Number Placeholder 3"/>
          <p:cNvSpPr>
            <a:spLocks noGrp="1"/>
          </p:cNvSpPr>
          <p:nvPr>
            <p:ph type="sldNum" sz="quarter" idx="10"/>
          </p:nvPr>
        </p:nvSpPr>
        <p:spPr/>
        <p:txBody>
          <a:bodyPr/>
          <a:lstStyle/>
          <a:p>
            <a:fld id="{3FDD014B-D37D-4E42-8CB6-668462F43AE3}" type="slidenum">
              <a:rPr lang="en-US" smtClean="0"/>
              <a:t>24</a:t>
            </a:fld>
            <a:endParaRPr lang="en-US" dirty="0"/>
          </a:p>
        </p:txBody>
      </p:sp>
    </p:spTree>
    <p:extLst>
      <p:ext uri="{BB962C8B-B14F-4D97-AF65-F5344CB8AC3E}">
        <p14:creationId xmlns:p14="http://schemas.microsoft.com/office/powerpoint/2010/main" val="4099486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Click on “Mitigation Options”</a:t>
            </a:r>
          </a:p>
          <a:p>
            <a:pPr marL="171450" indent="-171450">
              <a:buFont typeface="Arial" panose="020B0604020202020204" pitchFamily="34" charset="0"/>
              <a:buChar char="•"/>
            </a:pPr>
            <a:r>
              <a:rPr lang="en-US" dirty="0" smtClean="0"/>
              <a:t>Emphasize</a:t>
            </a:r>
            <a:r>
              <a:rPr lang="en-US" baseline="0" dirty="0" smtClean="0"/>
              <a:t> the b</a:t>
            </a:r>
            <a:r>
              <a:rPr lang="en-US" dirty="0" smtClean="0"/>
              <a:t>utton</a:t>
            </a:r>
            <a:r>
              <a:rPr lang="en-US" baseline="0" dirty="0" smtClean="0"/>
              <a:t> is the same as the one saw earlier during from the previous steps</a:t>
            </a:r>
            <a:endParaRPr lang="en-US" dirty="0"/>
          </a:p>
        </p:txBody>
      </p:sp>
      <p:sp>
        <p:nvSpPr>
          <p:cNvPr id="4" name="Slide Number Placeholder 3"/>
          <p:cNvSpPr>
            <a:spLocks noGrp="1"/>
          </p:cNvSpPr>
          <p:nvPr>
            <p:ph type="sldNum" sz="quarter" idx="10"/>
          </p:nvPr>
        </p:nvSpPr>
        <p:spPr/>
        <p:txBody>
          <a:bodyPr/>
          <a:lstStyle/>
          <a:p>
            <a:fld id="{3FDD014B-D37D-4E42-8CB6-668462F43AE3}" type="slidenum">
              <a:rPr lang="en-US" smtClean="0"/>
              <a:t>25</a:t>
            </a:fld>
            <a:endParaRPr lang="en-US" dirty="0"/>
          </a:p>
        </p:txBody>
      </p:sp>
    </p:spTree>
    <p:extLst>
      <p:ext uri="{BB962C8B-B14F-4D97-AF65-F5344CB8AC3E}">
        <p14:creationId xmlns:p14="http://schemas.microsoft.com/office/powerpoint/2010/main" val="3964991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Gets you to same</a:t>
            </a:r>
            <a:r>
              <a:rPr lang="en-US" baseline="0" dirty="0" smtClean="0"/>
              <a:t> mitigation page as shown in the previous step</a:t>
            </a:r>
          </a:p>
          <a:p>
            <a:pPr marL="171450" indent="-171450">
              <a:buFont typeface="Arial" panose="020B0604020202020204" pitchFamily="34" charset="0"/>
              <a:buChar char="•"/>
            </a:pPr>
            <a:r>
              <a:rPr lang="en-US" baseline="0" dirty="0" smtClean="0"/>
              <a:t>Can access directly from the main menu</a:t>
            </a:r>
          </a:p>
          <a:p>
            <a:pPr marL="171450" indent="-171450">
              <a:buFont typeface="Arial" panose="020B0604020202020204" pitchFamily="34" charset="0"/>
              <a:buChar char="•"/>
            </a:pPr>
            <a:r>
              <a:rPr lang="en-US" baseline="0" dirty="0" smtClean="0"/>
              <a:t>Return to menu by clicking “Main Menu”</a:t>
            </a:r>
          </a:p>
          <a:p>
            <a:pPr marL="171450" indent="-171450">
              <a:buFont typeface="Arial" panose="020B0604020202020204" pitchFamily="34" charset="0"/>
              <a:buChar char="•"/>
            </a:pPr>
            <a:r>
              <a:rPr lang="en-US" u="sng" baseline="0" dirty="0" smtClean="0"/>
              <a:t>So</a:t>
            </a:r>
            <a:r>
              <a:rPr lang="en-US" baseline="0" dirty="0" smtClean="0"/>
              <a:t> if utility didn’t want to go through Approach, can go directly to Mitigation Options</a:t>
            </a:r>
            <a:endParaRPr lang="en-US" dirty="0"/>
          </a:p>
        </p:txBody>
      </p:sp>
      <p:sp>
        <p:nvSpPr>
          <p:cNvPr id="4" name="Slide Number Placeholder 3"/>
          <p:cNvSpPr>
            <a:spLocks noGrp="1"/>
          </p:cNvSpPr>
          <p:nvPr>
            <p:ph type="sldNum" sz="quarter" idx="10"/>
          </p:nvPr>
        </p:nvSpPr>
        <p:spPr/>
        <p:txBody>
          <a:bodyPr/>
          <a:lstStyle/>
          <a:p>
            <a:fld id="{3FDD014B-D37D-4E42-8CB6-668462F43AE3}" type="slidenum">
              <a:rPr lang="en-US" smtClean="0"/>
              <a:t>26</a:t>
            </a:fld>
            <a:endParaRPr lang="en-US" dirty="0"/>
          </a:p>
        </p:txBody>
      </p:sp>
    </p:spTree>
    <p:extLst>
      <p:ext uri="{BB962C8B-B14F-4D97-AF65-F5344CB8AC3E}">
        <p14:creationId xmlns:p14="http://schemas.microsoft.com/office/powerpoint/2010/main" val="2880123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Click final selection Pilot Project.</a:t>
            </a:r>
            <a:endParaRPr lang="en-US" dirty="0"/>
          </a:p>
        </p:txBody>
      </p:sp>
      <p:sp>
        <p:nvSpPr>
          <p:cNvPr id="4" name="Slide Number Placeholder 3"/>
          <p:cNvSpPr>
            <a:spLocks noGrp="1"/>
          </p:cNvSpPr>
          <p:nvPr>
            <p:ph type="sldNum" sz="quarter" idx="10"/>
          </p:nvPr>
        </p:nvSpPr>
        <p:spPr/>
        <p:txBody>
          <a:bodyPr/>
          <a:lstStyle/>
          <a:p>
            <a:fld id="{3FDD014B-D37D-4E42-8CB6-668462F43AE3}" type="slidenum">
              <a:rPr lang="en-US" smtClean="0"/>
              <a:t>27</a:t>
            </a:fld>
            <a:endParaRPr lang="en-US" dirty="0"/>
          </a:p>
        </p:txBody>
      </p:sp>
    </p:spTree>
    <p:extLst>
      <p:ext uri="{BB962C8B-B14F-4D97-AF65-F5344CB8AC3E}">
        <p14:creationId xmlns:p14="http://schemas.microsoft.com/office/powerpoint/2010/main" val="2979648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section summarizes how the Berwick Water Department examined their flood risk and how they took actions to protect their facility and assets</a:t>
            </a:r>
          </a:p>
        </p:txBody>
      </p:sp>
      <p:sp>
        <p:nvSpPr>
          <p:cNvPr id="4" name="Slide Number Placeholder 3"/>
          <p:cNvSpPr>
            <a:spLocks noGrp="1"/>
          </p:cNvSpPr>
          <p:nvPr>
            <p:ph type="sldNum" sz="quarter" idx="10"/>
          </p:nvPr>
        </p:nvSpPr>
        <p:spPr/>
        <p:txBody>
          <a:bodyPr/>
          <a:lstStyle/>
          <a:p>
            <a:fld id="{3FDD014B-D37D-4E42-8CB6-668462F43AE3}" type="slidenum">
              <a:rPr lang="en-US" smtClean="0"/>
              <a:t>28</a:t>
            </a:fld>
            <a:endParaRPr lang="en-US" dirty="0"/>
          </a:p>
        </p:txBody>
      </p:sp>
    </p:spTree>
    <p:extLst>
      <p:ext uri="{BB962C8B-B14F-4D97-AF65-F5344CB8AC3E}">
        <p14:creationId xmlns:p14="http://schemas.microsoft.com/office/powerpoint/2010/main" val="2368234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End of demonstration</a:t>
            </a:r>
          </a:p>
          <a:p>
            <a:pPr marL="171450" indent="-171450">
              <a:buFont typeface="Arial" panose="020B0604020202020204" pitchFamily="34" charset="0"/>
              <a:buChar char="•"/>
            </a:pPr>
            <a:r>
              <a:rPr lang="en-US" dirty="0" smtClean="0"/>
              <a:t>Again, see web</a:t>
            </a:r>
            <a:r>
              <a:rPr lang="en-US" baseline="0" dirty="0" smtClean="0"/>
              <a:t> address to guide.</a:t>
            </a:r>
          </a:p>
          <a:p>
            <a:pPr marL="171450" indent="-171450">
              <a:buFont typeface="Arial" panose="020B0604020202020204" pitchFamily="34" charset="0"/>
              <a:buChar char="•"/>
            </a:pPr>
            <a:r>
              <a:rPr lang="en-US" baseline="0" dirty="0" smtClean="0"/>
              <a:t>Conclusion:  Use Guide.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FDD014B-D37D-4E42-8CB6-668462F43AE3}" type="slidenum">
              <a:rPr lang="en-US" smtClean="0"/>
              <a:t>29</a:t>
            </a:fld>
            <a:endParaRPr lang="en-US" dirty="0"/>
          </a:p>
        </p:txBody>
      </p:sp>
    </p:spTree>
    <p:extLst>
      <p:ext uri="{BB962C8B-B14F-4D97-AF65-F5344CB8AC3E}">
        <p14:creationId xmlns:p14="http://schemas.microsoft.com/office/powerpoint/2010/main" val="2628349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US" sz="1800" dirty="0" smtClean="0"/>
              <a:t>The catalyst for the Flood Resilience</a:t>
            </a:r>
            <a:r>
              <a:rPr lang="en-US" sz="1800" baseline="0" dirty="0" smtClean="0"/>
              <a:t> G</a:t>
            </a:r>
            <a:r>
              <a:rPr lang="en-US" sz="1800" dirty="0" smtClean="0"/>
              <a:t>uide actually came from a small drinking water utility, in </a:t>
            </a:r>
            <a:r>
              <a:rPr lang="en-US" sz="1800" dirty="0"/>
              <a:t>Berwick, Maine who approached EPA and said, “I’m know I vulnerable to flooding, but I don’t know where to </a:t>
            </a:r>
            <a:r>
              <a:rPr lang="en-US" sz="1800" dirty="0" smtClean="0"/>
              <a:t>start” </a:t>
            </a:r>
            <a:endParaRPr lang="en-US" sz="1800" dirty="0"/>
          </a:p>
          <a:p>
            <a:pPr marL="171450" lvl="0" indent="-171450">
              <a:buFont typeface="Arial" panose="020B0604020202020204" pitchFamily="34" charset="0"/>
              <a:buChar char="•"/>
            </a:pPr>
            <a:r>
              <a:rPr lang="en-US" sz="1800" dirty="0" smtClean="0"/>
              <a:t>EPA </a:t>
            </a:r>
            <a:r>
              <a:rPr lang="en-US" sz="1800" dirty="0"/>
              <a:t>conducted a pilot project </a:t>
            </a:r>
            <a:r>
              <a:rPr lang="en-US" sz="1800" dirty="0" smtClean="0"/>
              <a:t>working with </a:t>
            </a:r>
            <a:r>
              <a:rPr lang="en-US" sz="1800" dirty="0"/>
              <a:t>the Berwick Water </a:t>
            </a:r>
            <a:r>
              <a:rPr lang="en-US" sz="1800" dirty="0" smtClean="0"/>
              <a:t>Department, and the state primacy agency</a:t>
            </a:r>
          </a:p>
          <a:p>
            <a:pPr marL="171450" lvl="0" indent="-171450">
              <a:buFont typeface="Arial" panose="020B0604020202020204" pitchFamily="34" charset="0"/>
              <a:buChar char="•"/>
            </a:pPr>
            <a:r>
              <a:rPr lang="en-US" sz="1800" dirty="0" smtClean="0"/>
              <a:t>These</a:t>
            </a:r>
            <a:r>
              <a:rPr lang="en-US" sz="1800" baseline="0" dirty="0" smtClean="0"/>
              <a:t> agencies </a:t>
            </a:r>
            <a:r>
              <a:rPr lang="en-US" sz="1800" dirty="0" smtClean="0"/>
              <a:t>conducted a site visit, evaluation, and provided recommendations</a:t>
            </a:r>
            <a:r>
              <a:rPr lang="en-US" sz="1800" baseline="0" dirty="0" smtClean="0"/>
              <a:t> to the utility</a:t>
            </a:r>
            <a:endParaRPr lang="en-US" sz="1800" dirty="0" smtClean="0"/>
          </a:p>
          <a:p>
            <a:pPr marL="171450" lvl="0" indent="-171450">
              <a:buFont typeface="Arial" panose="020B0604020202020204" pitchFamily="34" charset="0"/>
              <a:buChar char="•"/>
            </a:pPr>
            <a:r>
              <a:rPr lang="en-US" sz="1800" dirty="0" smtClean="0"/>
              <a:t>Knowing that there are many other flood-prone utilities out there, we used the same approach </a:t>
            </a:r>
            <a:r>
              <a:rPr lang="en-US" sz="1800" dirty="0"/>
              <a:t>used in </a:t>
            </a:r>
            <a:r>
              <a:rPr lang="en-US" sz="1800" dirty="0" smtClean="0"/>
              <a:t>Berwick</a:t>
            </a:r>
            <a:r>
              <a:rPr lang="en-US" sz="1800" baseline="0" dirty="0" smtClean="0"/>
              <a:t> and broadened</a:t>
            </a:r>
            <a:r>
              <a:rPr lang="en-US" sz="1800" dirty="0" smtClean="0"/>
              <a:t> it to become our new tool, </a:t>
            </a:r>
            <a:r>
              <a:rPr lang="en-US" sz="1800" i="1" dirty="0" smtClean="0"/>
              <a:t>Flood Resilience: A Basic Guide for Water and Wastewater utilities</a:t>
            </a:r>
          </a:p>
          <a:p>
            <a:endParaRPr lang="en-US" sz="1800" dirty="0"/>
          </a:p>
        </p:txBody>
      </p:sp>
      <p:sp>
        <p:nvSpPr>
          <p:cNvPr id="4" name="Slide Number Placeholder 3"/>
          <p:cNvSpPr>
            <a:spLocks noGrp="1"/>
          </p:cNvSpPr>
          <p:nvPr>
            <p:ph type="sldNum" sz="quarter" idx="10"/>
          </p:nvPr>
        </p:nvSpPr>
        <p:spPr/>
        <p:txBody>
          <a:bodyPr/>
          <a:lstStyle/>
          <a:p>
            <a:fld id="{C38A8F6B-C6B9-484C-BA2B-4F64DD7AF358}" type="slidenum">
              <a:rPr lang="en-US" smtClean="0"/>
              <a:pPr/>
              <a:t>3</a:t>
            </a:fld>
            <a:endParaRPr lang="en-US" dirty="0"/>
          </a:p>
        </p:txBody>
      </p:sp>
    </p:spTree>
    <p:extLst>
      <p:ext uri="{BB962C8B-B14F-4D97-AF65-F5344CB8AC3E}">
        <p14:creationId xmlns:p14="http://schemas.microsoft.com/office/powerpoint/2010/main" val="1844766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The is what the homepage looks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 guide</a:t>
            </a:r>
            <a:r>
              <a:rPr lang="en-US" sz="1200" baseline="0" dirty="0" smtClean="0"/>
              <a:t> was s</a:t>
            </a:r>
            <a:r>
              <a:rPr lang="en-US" sz="1200" dirty="0" smtClean="0"/>
              <a:t>pecifically geared to</a:t>
            </a:r>
            <a:r>
              <a:rPr lang="en-US" sz="1200" baseline="0" dirty="0" smtClean="0"/>
              <a:t> small and medium water and wastewater utilities.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It is designed to be easy to use with interactive worksheets, instructional videos, and flood maps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Now demo guide.  Train using PowerPoint slides, but it will give you the look and feel of clicking through the guide.  Web address for guide is on slide (also send out flyer to Guide with web address)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Four selections </a:t>
            </a:r>
            <a:r>
              <a:rPr lang="en-US" sz="1200" i="1" baseline="0" dirty="0" smtClean="0"/>
              <a:t>Overview, Approach, Mitigation Options, Pilot Project</a:t>
            </a:r>
            <a:r>
              <a:rPr lang="en-US" sz="1200" baseline="0" dirty="0" smtClean="0"/>
              <a:t>…… let’s start with</a:t>
            </a:r>
            <a:endParaRPr lang="en-US" sz="1200" dirty="0" smtClean="0"/>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Click</a:t>
            </a:r>
            <a:r>
              <a:rPr lang="en-US" sz="1200" i="1" kern="1200" baseline="0" dirty="0" smtClean="0">
                <a:solidFill>
                  <a:schemeClr val="tx1"/>
                </a:solidFill>
                <a:effectLst/>
                <a:latin typeface="+mn-lt"/>
                <a:ea typeface="+mn-ea"/>
                <a:cs typeface="+mn-cs"/>
              </a:rPr>
              <a:t> on “Overview”</a:t>
            </a:r>
            <a:r>
              <a:rPr lang="en-US" sz="1200" i="1"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DD014B-D37D-4E42-8CB6-668462F43AE3}" type="slidenum">
              <a:rPr lang="en-US" smtClean="0"/>
              <a:t>4</a:t>
            </a:fld>
            <a:endParaRPr lang="en-US" dirty="0"/>
          </a:p>
        </p:txBody>
      </p:sp>
    </p:spTree>
    <p:extLst>
      <p:ext uri="{BB962C8B-B14F-4D97-AF65-F5344CB8AC3E}">
        <p14:creationId xmlns:p14="http://schemas.microsoft.com/office/powerpoint/2010/main" val="1087943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smtClean="0">
                <a:solidFill>
                  <a:schemeClr val="tx1"/>
                </a:solidFill>
                <a:effectLst/>
                <a:latin typeface="+mn-lt"/>
                <a:ea typeface="+mn-ea"/>
                <a:cs typeface="+mn-cs"/>
              </a:rPr>
              <a:t>There are 3 pages in the overview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smtClean="0">
                <a:solidFill>
                  <a:schemeClr val="tx1"/>
                </a:solidFill>
                <a:effectLst/>
                <a:latin typeface="+mn-lt"/>
                <a:ea typeface="+mn-ea"/>
                <a:cs typeface="+mn-cs"/>
              </a:rPr>
              <a:t>On the first page, you can read about the dangers of floods for water/wastewater utilities</a:t>
            </a:r>
            <a:endParaRPr lang="en-US" sz="1200" i="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smtClean="0">
                <a:solidFill>
                  <a:schemeClr val="tx1"/>
                </a:solidFill>
                <a:effectLst/>
                <a:latin typeface="+mn-lt"/>
                <a:ea typeface="+mn-ea"/>
                <a:cs typeface="+mn-cs"/>
              </a:rPr>
              <a:t>Note</a:t>
            </a:r>
            <a:r>
              <a:rPr lang="en-US" sz="1200" i="0" kern="1200" baseline="0" dirty="0" smtClean="0">
                <a:solidFill>
                  <a:schemeClr val="tx1"/>
                </a:solidFill>
                <a:effectLst/>
                <a:latin typeface="+mn-lt"/>
                <a:ea typeface="+mn-ea"/>
                <a:cs typeface="+mn-cs"/>
              </a:rPr>
              <a:t> way to navigate through Guide at bottom;  Previous, Main Menu, and Next.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smtClean="0">
                <a:solidFill>
                  <a:schemeClr val="tx1"/>
                </a:solidFill>
                <a:effectLst/>
                <a:latin typeface="+mn-lt"/>
                <a:ea typeface="+mn-ea"/>
                <a:cs typeface="+mn-cs"/>
              </a:rPr>
              <a:t>Click Next</a:t>
            </a:r>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DD014B-D37D-4E42-8CB6-668462F43AE3}" type="slidenum">
              <a:rPr lang="en-US" smtClean="0"/>
              <a:t>5</a:t>
            </a:fld>
            <a:endParaRPr lang="en-US" dirty="0"/>
          </a:p>
        </p:txBody>
      </p:sp>
    </p:spTree>
    <p:extLst>
      <p:ext uri="{BB962C8B-B14F-4D97-AF65-F5344CB8AC3E}">
        <p14:creationId xmlns:p14="http://schemas.microsoft.com/office/powerpoint/2010/main" val="422234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On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page, “resilience” and “mitigation” are defined</a:t>
            </a:r>
            <a:endParaRPr lang="en-US"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For water sector, "flood resilience" is </a:t>
            </a:r>
            <a:r>
              <a:rPr lang="en-US" sz="1200" b="1" kern="1200" dirty="0" smtClean="0">
                <a:solidFill>
                  <a:schemeClr val="tx1"/>
                </a:solidFill>
                <a:effectLst/>
                <a:latin typeface="+mn-lt"/>
                <a:ea typeface="+mn-ea"/>
                <a:cs typeface="+mn-cs"/>
              </a:rPr>
              <a:t>the ability of water and wastewater utilities to withstand a flooding event, minimize damage, and rapidly recover from disruptions to service</a:t>
            </a:r>
            <a:endParaRPr lang="en-US" sz="1050" kern="1200" dirty="0" smtClean="0">
              <a:solidFill>
                <a:schemeClr val="tx1"/>
              </a:solidFill>
              <a:effectLst/>
              <a:latin typeface="+mn-lt"/>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Utilities can build resilience by implementing “mitigation measures” </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 mitigation measure can be an </a:t>
            </a:r>
          </a:p>
          <a:p>
            <a:pPr marL="10858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emergency planning activity </a:t>
            </a:r>
          </a:p>
          <a:p>
            <a:pPr marL="10858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equipment modification</a:t>
            </a:r>
          </a:p>
          <a:p>
            <a:pPr marL="10858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new capital construction project.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We’ll talk more about these mitigation measures later</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Also we included a mitigation success story</a:t>
            </a:r>
            <a:endParaRPr lang="en-US" sz="105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DD014B-D37D-4E42-8CB6-668462F43AE3}" type="slidenum">
              <a:rPr lang="en-US" smtClean="0"/>
              <a:t>6</a:t>
            </a:fld>
            <a:endParaRPr lang="en-US" dirty="0"/>
          </a:p>
        </p:txBody>
      </p:sp>
    </p:spTree>
    <p:extLst>
      <p:ext uri="{BB962C8B-B14F-4D97-AF65-F5344CB8AC3E}">
        <p14:creationId xmlns:p14="http://schemas.microsoft.com/office/powerpoint/2010/main" val="2420948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On final page of the Overview, you learn how to use the guide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Tells</a:t>
            </a:r>
            <a:r>
              <a:rPr lang="en-US" sz="1200" kern="1200" baseline="0" dirty="0" smtClean="0">
                <a:solidFill>
                  <a:schemeClr val="tx1"/>
                </a:solidFill>
                <a:effectLst/>
                <a:latin typeface="+mn-lt"/>
                <a:ea typeface="+mn-ea"/>
                <a:cs typeface="+mn-cs"/>
              </a:rPr>
              <a:t> that the Guide is based on the experience of a</a:t>
            </a:r>
            <a:r>
              <a:rPr lang="en-US" sz="1200" kern="1200" dirty="0" smtClean="0">
                <a:solidFill>
                  <a:schemeClr val="tx1"/>
                </a:solidFill>
                <a:effectLst/>
                <a:latin typeface="+mn-lt"/>
                <a:ea typeface="+mn-ea"/>
                <a:cs typeface="+mn-cs"/>
              </a:rPr>
              <a:t> small drinking water utility in Berwick, Maine that didn’t know what to do about flooding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Includes link to video that reiterates concepts of flood</a:t>
            </a:r>
            <a:r>
              <a:rPr lang="en-US" sz="1200" kern="1200" baseline="0" dirty="0" smtClean="0">
                <a:solidFill>
                  <a:schemeClr val="tx1"/>
                </a:solidFill>
                <a:effectLst/>
                <a:latin typeface="+mn-lt"/>
                <a:ea typeface="+mn-ea"/>
                <a:cs typeface="+mn-cs"/>
              </a:rPr>
              <a:t> resilience and mitigation and </a:t>
            </a:r>
            <a:r>
              <a:rPr lang="en-US" sz="1200" kern="1200" dirty="0" smtClean="0">
                <a:solidFill>
                  <a:schemeClr val="tx1"/>
                </a:solidFill>
                <a:effectLst/>
                <a:latin typeface="+mn-lt"/>
                <a:ea typeface="+mn-ea"/>
                <a:cs typeface="+mn-cs"/>
              </a:rPr>
              <a:t>shows how the Berwick utility followed a 4 step process to be more flood resilient</a:t>
            </a:r>
          </a:p>
          <a:p>
            <a:pPr marL="171450" indent="-171450">
              <a:buFont typeface="Arial" panose="020B0604020202020204" pitchFamily="34" charset="0"/>
              <a:buChar char="•"/>
            </a:pPr>
            <a:r>
              <a:rPr lang="en-US" sz="1200" i="1" kern="1200" dirty="0" smtClean="0">
                <a:solidFill>
                  <a:schemeClr val="tx1"/>
                </a:solidFill>
                <a:effectLst/>
                <a:latin typeface="+mn-lt"/>
                <a:ea typeface="+mn-ea"/>
                <a:cs typeface="+mn-cs"/>
              </a:rPr>
              <a:t>Return to menu  by clicking  “Main Menu”</a:t>
            </a:r>
            <a:endParaRPr lang="en-US" i="1" dirty="0"/>
          </a:p>
        </p:txBody>
      </p:sp>
      <p:sp>
        <p:nvSpPr>
          <p:cNvPr id="4" name="Slide Number Placeholder 3"/>
          <p:cNvSpPr>
            <a:spLocks noGrp="1"/>
          </p:cNvSpPr>
          <p:nvPr>
            <p:ph type="sldNum" sz="quarter" idx="10"/>
          </p:nvPr>
        </p:nvSpPr>
        <p:spPr/>
        <p:txBody>
          <a:bodyPr/>
          <a:lstStyle/>
          <a:p>
            <a:fld id="{3FDD014B-D37D-4E42-8CB6-668462F43AE3}" type="slidenum">
              <a:rPr lang="en-US" smtClean="0"/>
              <a:t>7</a:t>
            </a:fld>
            <a:endParaRPr lang="en-US" dirty="0"/>
          </a:p>
        </p:txBody>
      </p:sp>
    </p:spTree>
    <p:extLst>
      <p:ext uri="{BB962C8B-B14F-4D97-AF65-F5344CB8AC3E}">
        <p14:creationId xmlns:p14="http://schemas.microsoft.com/office/powerpoint/2010/main" val="11171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next menu selection is “Approach” </a:t>
            </a:r>
          </a:p>
          <a:p>
            <a:endParaRPr lang="en-US" dirty="0"/>
          </a:p>
        </p:txBody>
      </p:sp>
      <p:sp>
        <p:nvSpPr>
          <p:cNvPr id="4" name="Slide Number Placeholder 3"/>
          <p:cNvSpPr>
            <a:spLocks noGrp="1"/>
          </p:cNvSpPr>
          <p:nvPr>
            <p:ph type="sldNum" sz="quarter" idx="10"/>
          </p:nvPr>
        </p:nvSpPr>
        <p:spPr/>
        <p:txBody>
          <a:bodyPr/>
          <a:lstStyle/>
          <a:p>
            <a:fld id="{3FDD014B-D37D-4E42-8CB6-668462F43AE3}" type="slidenum">
              <a:rPr lang="en-US" smtClean="0"/>
              <a:t>8</a:t>
            </a:fld>
            <a:endParaRPr lang="en-US" dirty="0"/>
          </a:p>
        </p:txBody>
      </p:sp>
    </p:spTree>
    <p:extLst>
      <p:ext uri="{BB962C8B-B14F-4D97-AF65-F5344CB8AC3E}">
        <p14:creationId xmlns:p14="http://schemas.microsoft.com/office/powerpoint/2010/main" val="3284954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Basic steps in approach to flood resilience: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Step 1 – Understand the threat of flooding</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Step 2 – Identify vulnerable assets and determine consequences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Step 3 – Identify and evaluate mitigation measures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Step 4 – Develop plan to implement mitigation measures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Each of these steps is clickable  </a:t>
            </a:r>
          </a:p>
          <a:p>
            <a:pPr marL="171450" indent="-171450">
              <a:buFont typeface="Arial" panose="020B0604020202020204" pitchFamily="34" charset="0"/>
              <a:buChar char="•"/>
            </a:pPr>
            <a:r>
              <a:rPr lang="en-US" sz="1200" i="1" kern="1200" dirty="0" smtClean="0">
                <a:solidFill>
                  <a:schemeClr val="tx1"/>
                </a:solidFill>
                <a:effectLst/>
                <a:latin typeface="+mn-lt"/>
                <a:ea typeface="+mn-ea"/>
                <a:cs typeface="+mn-cs"/>
              </a:rPr>
              <a:t>Click on Step 1</a:t>
            </a:r>
            <a:endParaRPr lang="en-US" i="1" dirty="0"/>
          </a:p>
        </p:txBody>
      </p:sp>
      <p:sp>
        <p:nvSpPr>
          <p:cNvPr id="4" name="Slide Number Placeholder 3"/>
          <p:cNvSpPr>
            <a:spLocks noGrp="1"/>
          </p:cNvSpPr>
          <p:nvPr>
            <p:ph type="sldNum" sz="quarter" idx="10"/>
          </p:nvPr>
        </p:nvSpPr>
        <p:spPr/>
        <p:txBody>
          <a:bodyPr/>
          <a:lstStyle/>
          <a:p>
            <a:fld id="{3FDD014B-D37D-4E42-8CB6-668462F43AE3}" type="slidenum">
              <a:rPr lang="en-US" smtClean="0"/>
              <a:t>9</a:t>
            </a:fld>
            <a:endParaRPr lang="en-US" dirty="0"/>
          </a:p>
        </p:txBody>
      </p:sp>
    </p:spTree>
    <p:extLst>
      <p:ext uri="{BB962C8B-B14F-4D97-AF65-F5344CB8AC3E}">
        <p14:creationId xmlns:p14="http://schemas.microsoft.com/office/powerpoint/2010/main" val="294053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4AC6016-45F9-4FD0-8FBD-6CAE7831DBA8}" type="datetimeFigureOut">
              <a:rPr lang="en-US" smtClean="0"/>
              <a:pPr/>
              <a:t>4/14/2016</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AC9E169-955B-4A08-9244-512B02BE98B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C6016-45F9-4FD0-8FBD-6CAE7831DBA8}" type="datetimeFigureOut">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C9E169-955B-4A08-9244-512B02BE98B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C6016-45F9-4FD0-8FBD-6CAE7831DBA8}" type="datetimeFigureOut">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C9E169-955B-4A08-9244-512B02BE98B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AC6016-45F9-4FD0-8FBD-6CAE7831DBA8}" type="datetimeFigureOut">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C9E169-955B-4A08-9244-512B02BE98B2}" type="slidenum">
              <a:rPr lang="en-US" smtClean="0"/>
              <a:pPr/>
              <a:t>‹#›</a:t>
            </a:fld>
            <a:endParaRPr lang="en-US" dirty="0"/>
          </a:p>
        </p:txBody>
      </p:sp>
    </p:spTree>
    <p:extLst>
      <p:ext uri="{BB962C8B-B14F-4D97-AF65-F5344CB8AC3E}">
        <p14:creationId xmlns:p14="http://schemas.microsoft.com/office/powerpoint/2010/main" val="3549783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C6016-45F9-4FD0-8FBD-6CAE7831DBA8}" type="datetimeFigureOut">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C9E169-955B-4A08-9244-512B02BE98B2}" type="slidenum">
              <a:rPr lang="en-US" smtClean="0"/>
              <a:pPr/>
              <a:t>‹#›</a:t>
            </a:fld>
            <a:endParaRPr lang="en-US" dirty="0"/>
          </a:p>
        </p:txBody>
      </p:sp>
    </p:spTree>
    <p:extLst>
      <p:ext uri="{BB962C8B-B14F-4D97-AF65-F5344CB8AC3E}">
        <p14:creationId xmlns:p14="http://schemas.microsoft.com/office/powerpoint/2010/main" val="2204535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AC6016-45F9-4FD0-8FBD-6CAE7831DBA8}" type="datetimeFigureOut">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C9E169-955B-4A08-9244-512B02BE98B2}" type="slidenum">
              <a:rPr lang="en-US" smtClean="0"/>
              <a:pPr/>
              <a:t>‹#›</a:t>
            </a:fld>
            <a:endParaRPr lang="en-US" dirty="0"/>
          </a:p>
        </p:txBody>
      </p:sp>
    </p:spTree>
    <p:extLst>
      <p:ext uri="{BB962C8B-B14F-4D97-AF65-F5344CB8AC3E}">
        <p14:creationId xmlns:p14="http://schemas.microsoft.com/office/powerpoint/2010/main" val="3218928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AC6016-45F9-4FD0-8FBD-6CAE7831DBA8}" type="datetimeFigureOut">
              <a:rPr lang="en-US" smtClean="0"/>
              <a:pPr/>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C9E169-955B-4A08-9244-512B02BE98B2}" type="slidenum">
              <a:rPr lang="en-US" smtClean="0"/>
              <a:pPr/>
              <a:t>‹#›</a:t>
            </a:fld>
            <a:endParaRPr lang="en-US" dirty="0"/>
          </a:p>
        </p:txBody>
      </p:sp>
    </p:spTree>
    <p:extLst>
      <p:ext uri="{BB962C8B-B14F-4D97-AF65-F5344CB8AC3E}">
        <p14:creationId xmlns:p14="http://schemas.microsoft.com/office/powerpoint/2010/main" val="2320838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AC6016-45F9-4FD0-8FBD-6CAE7831DBA8}" type="datetimeFigureOut">
              <a:rPr lang="en-US" smtClean="0"/>
              <a:pPr/>
              <a:t>4/14/2016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AC9E169-955B-4A08-9244-512B02BE98B2}" type="slidenum">
              <a:rPr lang="en-US" smtClean="0"/>
              <a:pPr/>
              <a:t>‹#›</a:t>
            </a:fld>
            <a:endParaRPr lang="en-US" dirty="0"/>
          </a:p>
        </p:txBody>
      </p:sp>
    </p:spTree>
    <p:extLst>
      <p:ext uri="{BB962C8B-B14F-4D97-AF65-F5344CB8AC3E}">
        <p14:creationId xmlns:p14="http://schemas.microsoft.com/office/powerpoint/2010/main" val="3115212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AC6016-45F9-4FD0-8FBD-6CAE7831DBA8}" type="datetimeFigureOut">
              <a:rPr lang="en-US" smtClean="0"/>
              <a:pPr/>
              <a:t>4/14/2016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AC9E169-955B-4A08-9244-512B02BE98B2}" type="slidenum">
              <a:rPr lang="en-US" smtClean="0"/>
              <a:pPr/>
              <a:t>‹#›</a:t>
            </a:fld>
            <a:endParaRPr lang="en-US" dirty="0"/>
          </a:p>
        </p:txBody>
      </p:sp>
    </p:spTree>
    <p:extLst>
      <p:ext uri="{BB962C8B-B14F-4D97-AF65-F5344CB8AC3E}">
        <p14:creationId xmlns:p14="http://schemas.microsoft.com/office/powerpoint/2010/main" val="2808583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C6016-45F9-4FD0-8FBD-6CAE7831DBA8}" type="datetimeFigureOut">
              <a:rPr lang="en-US" smtClean="0"/>
              <a:pPr/>
              <a:t>4/14/2016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AC9E169-955B-4A08-9244-512B02BE98B2}" type="slidenum">
              <a:rPr lang="en-US" smtClean="0"/>
              <a:pPr/>
              <a:t>‹#›</a:t>
            </a:fld>
            <a:endParaRPr lang="en-US" dirty="0"/>
          </a:p>
        </p:txBody>
      </p:sp>
    </p:spTree>
    <p:extLst>
      <p:ext uri="{BB962C8B-B14F-4D97-AF65-F5344CB8AC3E}">
        <p14:creationId xmlns:p14="http://schemas.microsoft.com/office/powerpoint/2010/main" val="2118012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C6016-45F9-4FD0-8FBD-6CAE7831DBA8}" type="datetimeFigureOut">
              <a:rPr lang="en-US" smtClean="0"/>
              <a:pPr/>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C9E169-955B-4A08-9244-512B02BE98B2}" type="slidenum">
              <a:rPr lang="en-US" smtClean="0"/>
              <a:pPr/>
              <a:t>‹#›</a:t>
            </a:fld>
            <a:endParaRPr lang="en-US" dirty="0"/>
          </a:p>
        </p:txBody>
      </p:sp>
    </p:spTree>
    <p:extLst>
      <p:ext uri="{BB962C8B-B14F-4D97-AF65-F5344CB8AC3E}">
        <p14:creationId xmlns:p14="http://schemas.microsoft.com/office/powerpoint/2010/main" val="39762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C6016-45F9-4FD0-8FBD-6CAE7831DBA8}" type="datetimeFigureOut">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C9E169-955B-4A08-9244-512B02BE98B2}"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C6016-45F9-4FD0-8FBD-6CAE7831DBA8}" type="datetimeFigureOut">
              <a:rPr lang="en-US" smtClean="0"/>
              <a:pPr/>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C9E169-955B-4A08-9244-512B02BE98B2}" type="slidenum">
              <a:rPr lang="en-US" smtClean="0"/>
              <a:pPr/>
              <a:t>‹#›</a:t>
            </a:fld>
            <a:endParaRPr lang="en-US" dirty="0"/>
          </a:p>
        </p:txBody>
      </p:sp>
    </p:spTree>
    <p:extLst>
      <p:ext uri="{BB962C8B-B14F-4D97-AF65-F5344CB8AC3E}">
        <p14:creationId xmlns:p14="http://schemas.microsoft.com/office/powerpoint/2010/main" val="1618564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C6016-45F9-4FD0-8FBD-6CAE7831DBA8}" type="datetimeFigureOut">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C9E169-955B-4A08-9244-512B02BE98B2}" type="slidenum">
              <a:rPr lang="en-US" smtClean="0"/>
              <a:pPr/>
              <a:t>‹#›</a:t>
            </a:fld>
            <a:endParaRPr lang="en-US" dirty="0"/>
          </a:p>
        </p:txBody>
      </p:sp>
    </p:spTree>
    <p:extLst>
      <p:ext uri="{BB962C8B-B14F-4D97-AF65-F5344CB8AC3E}">
        <p14:creationId xmlns:p14="http://schemas.microsoft.com/office/powerpoint/2010/main" val="2985022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C6016-45F9-4FD0-8FBD-6CAE7831DBA8}" type="datetimeFigureOut">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C9E169-955B-4A08-9244-512B02BE98B2}" type="slidenum">
              <a:rPr lang="en-US" smtClean="0"/>
              <a:pPr/>
              <a:t>‹#›</a:t>
            </a:fld>
            <a:endParaRPr lang="en-US" dirty="0"/>
          </a:p>
        </p:txBody>
      </p:sp>
    </p:spTree>
    <p:extLst>
      <p:ext uri="{BB962C8B-B14F-4D97-AF65-F5344CB8AC3E}">
        <p14:creationId xmlns:p14="http://schemas.microsoft.com/office/powerpoint/2010/main" val="4097198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4AC6016-45F9-4FD0-8FBD-6CAE7831DBA8}" type="datetimeFigureOut">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C9E169-955B-4A08-9244-512B02BE98B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AC6016-45F9-4FD0-8FBD-6CAE7831DBA8}" type="datetimeFigureOut">
              <a:rPr lang="en-US" smtClean="0"/>
              <a:pPr/>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C9E169-955B-4A08-9244-512B02BE98B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4AC6016-45F9-4FD0-8FBD-6CAE7831DBA8}" type="datetimeFigureOut">
              <a:rPr lang="en-US" smtClean="0"/>
              <a:pPr/>
              <a:t>4/14/2016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AC9E169-955B-4A08-9244-512B02BE98B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4AC6016-45F9-4FD0-8FBD-6CAE7831DBA8}" type="datetimeFigureOut">
              <a:rPr lang="en-US" smtClean="0"/>
              <a:pPr/>
              <a:t>4/14/2016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AC9E169-955B-4A08-9244-512B02BE98B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C6016-45F9-4FD0-8FBD-6CAE7831DBA8}" type="datetimeFigureOut">
              <a:rPr lang="en-US" smtClean="0"/>
              <a:pPr/>
              <a:t>4/14/2016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AC9E169-955B-4A08-9244-512B02BE98B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AC6016-45F9-4FD0-8FBD-6CAE7831DBA8}" type="datetimeFigureOut">
              <a:rPr lang="en-US" smtClean="0"/>
              <a:pPr/>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C9E169-955B-4A08-9244-512B02BE98B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4AC6016-45F9-4FD0-8FBD-6CAE7831DBA8}" type="datetimeFigureOut">
              <a:rPr lang="en-US" smtClean="0"/>
              <a:pPr/>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BAC9E169-955B-4A08-9244-512B02BE98B2}"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4AC6016-45F9-4FD0-8FBD-6CAE7831DBA8}" type="datetimeFigureOut">
              <a:rPr lang="en-US" smtClean="0"/>
              <a:pPr/>
              <a:t>4/14/2016</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AC9E169-955B-4A08-9244-512B02BE98B2}"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4AC6016-45F9-4FD0-8FBD-6CAE7831DBA8}" type="datetimeFigureOut">
              <a:rPr lang="en-US" smtClean="0"/>
              <a:pPr/>
              <a:t>4/14/2016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C9E169-955B-4A08-9244-512B02BE98B2}" type="slidenum">
              <a:rPr lang="en-US" smtClean="0"/>
              <a:pPr/>
              <a:t>‹#›</a:t>
            </a:fld>
            <a:endParaRPr lang="en-US" dirty="0"/>
          </a:p>
        </p:txBody>
      </p:sp>
    </p:spTree>
    <p:extLst>
      <p:ext uri="{BB962C8B-B14F-4D97-AF65-F5344CB8AC3E}">
        <p14:creationId xmlns:p14="http://schemas.microsoft.com/office/powerpoint/2010/main" val="24149967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hyperlink" Target="http://water.epa.gov/infrastructure/watersecurity/emerpla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water.epa.gov/infrastructure/watersecurity/emerpla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648200"/>
            <a:ext cx="8229600" cy="1447800"/>
          </a:xfrm>
        </p:spPr>
        <p:txBody>
          <a:bodyPr>
            <a:normAutofit/>
          </a:bodyPr>
          <a:lstStyle/>
          <a:p>
            <a:pPr marL="0" indent="0" algn="ctr">
              <a:buNone/>
            </a:pPr>
            <a:r>
              <a:rPr lang="en-US" dirty="0" smtClean="0"/>
              <a:t>US EPA Draft Training Materials</a:t>
            </a:r>
          </a:p>
          <a:p>
            <a:pPr marL="0" indent="0" algn="ctr">
              <a:buNone/>
            </a:pPr>
            <a:r>
              <a:rPr lang="en-US" dirty="0" smtClean="0"/>
              <a:t>Revised April 2015</a:t>
            </a:r>
            <a:endParaRPr lang="en-US" dirty="0"/>
          </a:p>
        </p:txBody>
      </p:sp>
      <p:sp>
        <p:nvSpPr>
          <p:cNvPr id="4" name="Title 1"/>
          <p:cNvSpPr txBox="1">
            <a:spLocks/>
          </p:cNvSpPr>
          <p:nvPr/>
        </p:nvSpPr>
        <p:spPr>
          <a:xfrm>
            <a:off x="381000" y="990600"/>
            <a:ext cx="8305800" cy="28194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dirty="0" smtClean="0"/>
              <a:t>Flood Resilience:</a:t>
            </a:r>
          </a:p>
          <a:p>
            <a:pPr algn="ctr"/>
            <a:r>
              <a:rPr lang="en-US" dirty="0" smtClean="0"/>
              <a:t>A Basic Guide for Water and Wastewater Utilities</a:t>
            </a:r>
            <a:endParaRPr lang="en-US" sz="3500" dirty="0" smtClean="0"/>
          </a:p>
        </p:txBody>
      </p:sp>
    </p:spTree>
    <p:extLst>
      <p:ext uri="{BB962C8B-B14F-4D97-AF65-F5344CB8AC3E}">
        <p14:creationId xmlns:p14="http://schemas.microsoft.com/office/powerpoint/2010/main" val="622316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1930391" y="0"/>
            <a:ext cx="5295910" cy="6851650"/>
          </a:xfrm>
          <a:prstGeom prst="rect">
            <a:avLst/>
          </a:prstGeom>
        </p:spPr>
      </p:pic>
      <p:sp>
        <p:nvSpPr>
          <p:cNvPr id="6" name="Rectangle 5"/>
          <p:cNvSpPr/>
          <p:nvPr/>
        </p:nvSpPr>
        <p:spPr>
          <a:xfrm>
            <a:off x="6367463" y="5045869"/>
            <a:ext cx="688181" cy="85725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88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1930419" y="14602"/>
            <a:ext cx="5289532" cy="6843398"/>
          </a:xfrm>
          <a:prstGeom prst="rect">
            <a:avLst/>
          </a:prstGeom>
        </p:spPr>
      </p:pic>
      <p:sp>
        <p:nvSpPr>
          <p:cNvPr id="6" name="Rectangle 5"/>
          <p:cNvSpPr/>
          <p:nvPr/>
        </p:nvSpPr>
        <p:spPr>
          <a:xfrm>
            <a:off x="6560344" y="1269207"/>
            <a:ext cx="383382" cy="452437"/>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757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3"/>
          <a:stretch>
            <a:fillRect/>
          </a:stretch>
        </p:blipFill>
        <p:spPr>
          <a:xfrm>
            <a:off x="-825501" y="1"/>
            <a:ext cx="10821005" cy="6856607"/>
          </a:xfrm>
          <a:prstGeom prst="rect">
            <a:avLst/>
          </a:prstGeom>
        </p:spPr>
      </p:pic>
      <p:sp>
        <p:nvSpPr>
          <p:cNvPr id="5" name="TextBox 4"/>
          <p:cNvSpPr txBox="1"/>
          <p:nvPr/>
        </p:nvSpPr>
        <p:spPr>
          <a:xfrm>
            <a:off x="1296474" y="4172755"/>
            <a:ext cx="3258355" cy="461665"/>
          </a:xfrm>
          <a:prstGeom prst="rect">
            <a:avLst/>
          </a:prstGeom>
          <a:noFill/>
        </p:spPr>
        <p:txBody>
          <a:bodyPr wrap="square" rtlCol="0">
            <a:spAutoFit/>
          </a:bodyPr>
          <a:lstStyle/>
          <a:p>
            <a:r>
              <a:rPr lang="en-US" sz="1200" dirty="0"/>
              <a:t>April 2007, “Patriot’s Day Storm,” Nor’easter, 238.5 ft</a:t>
            </a:r>
          </a:p>
        </p:txBody>
      </p:sp>
      <p:sp>
        <p:nvSpPr>
          <p:cNvPr id="8" name="TextBox 7"/>
          <p:cNvSpPr txBox="1"/>
          <p:nvPr/>
        </p:nvSpPr>
        <p:spPr>
          <a:xfrm>
            <a:off x="4642837" y="4183486"/>
            <a:ext cx="3258355" cy="646331"/>
          </a:xfrm>
          <a:prstGeom prst="rect">
            <a:avLst/>
          </a:prstGeom>
          <a:noFill/>
        </p:spPr>
        <p:txBody>
          <a:bodyPr wrap="square" rtlCol="0">
            <a:spAutoFit/>
          </a:bodyPr>
          <a:lstStyle/>
          <a:p>
            <a:r>
              <a:rPr lang="en-US" sz="1200" dirty="0"/>
              <a:t>Collapsed water storage tank and damage to pump stations and chemical storage. Operated on backup power. Boil water notice issued.</a:t>
            </a:r>
          </a:p>
        </p:txBody>
      </p:sp>
    </p:spTree>
    <p:extLst>
      <p:ext uri="{BB962C8B-B14F-4D97-AF65-F5344CB8AC3E}">
        <p14:creationId xmlns:p14="http://schemas.microsoft.com/office/powerpoint/2010/main" val="9434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1930696" y="21758"/>
            <a:ext cx="5286411" cy="6836243"/>
          </a:xfrm>
          <a:prstGeom prst="rect">
            <a:avLst/>
          </a:prstGeom>
        </p:spPr>
      </p:pic>
      <p:sp>
        <p:nvSpPr>
          <p:cNvPr id="6" name="Rectangle 5"/>
          <p:cNvSpPr/>
          <p:nvPr/>
        </p:nvSpPr>
        <p:spPr>
          <a:xfrm>
            <a:off x="6136481" y="4545807"/>
            <a:ext cx="935832" cy="1002506"/>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268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1926685" y="1"/>
            <a:ext cx="5300817" cy="6857999"/>
          </a:xfrm>
          <a:prstGeom prst="rect">
            <a:avLst/>
          </a:prstGeom>
        </p:spPr>
      </p:pic>
      <p:sp>
        <p:nvSpPr>
          <p:cNvPr id="6" name="Rectangle 5"/>
          <p:cNvSpPr/>
          <p:nvPr/>
        </p:nvSpPr>
        <p:spPr>
          <a:xfrm>
            <a:off x="2071689" y="6577013"/>
            <a:ext cx="650081" cy="204787"/>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302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1917701" y="1"/>
            <a:ext cx="5308599" cy="6868067"/>
          </a:xfrm>
          <a:prstGeom prst="rect">
            <a:avLst/>
          </a:prstGeom>
        </p:spPr>
      </p:pic>
      <p:sp>
        <p:nvSpPr>
          <p:cNvPr id="6" name="Rectangle 5"/>
          <p:cNvSpPr/>
          <p:nvPr/>
        </p:nvSpPr>
        <p:spPr>
          <a:xfrm>
            <a:off x="6310313" y="5619751"/>
            <a:ext cx="690562" cy="859631"/>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526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1925321" y="0"/>
            <a:ext cx="5300818" cy="6858000"/>
          </a:xfrm>
          <a:prstGeom prst="rect">
            <a:avLst/>
          </a:prstGeom>
        </p:spPr>
      </p:pic>
      <p:sp>
        <p:nvSpPr>
          <p:cNvPr id="7" name="Rectangle 6"/>
          <p:cNvSpPr/>
          <p:nvPr/>
        </p:nvSpPr>
        <p:spPr>
          <a:xfrm>
            <a:off x="6426994" y="6577013"/>
            <a:ext cx="652463" cy="226219"/>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706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131499" y="0"/>
            <a:ext cx="8884469" cy="6858000"/>
          </a:xfrm>
          <a:prstGeom prst="rect">
            <a:avLst/>
          </a:prstGeom>
        </p:spPr>
      </p:pic>
      <p:sp>
        <p:nvSpPr>
          <p:cNvPr id="6" name="Rectangle 5"/>
          <p:cNvSpPr/>
          <p:nvPr/>
        </p:nvSpPr>
        <p:spPr>
          <a:xfrm>
            <a:off x="1761649" y="6557964"/>
            <a:ext cx="814388" cy="246697"/>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496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1933576" y="27828"/>
            <a:ext cx="5286375" cy="6839313"/>
          </a:xfrm>
          <a:prstGeom prst="rect">
            <a:avLst/>
          </a:prstGeom>
        </p:spPr>
      </p:pic>
      <p:sp>
        <p:nvSpPr>
          <p:cNvPr id="6" name="Rectangle 5"/>
          <p:cNvSpPr/>
          <p:nvPr/>
        </p:nvSpPr>
        <p:spPr>
          <a:xfrm>
            <a:off x="6305550" y="5424488"/>
            <a:ext cx="692944" cy="85725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759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1931116" y="0"/>
            <a:ext cx="5300818" cy="6858000"/>
          </a:xfrm>
          <a:prstGeom prst="rect">
            <a:avLst/>
          </a:prstGeom>
        </p:spPr>
      </p:pic>
      <p:sp>
        <p:nvSpPr>
          <p:cNvPr id="8" name="Rectangle 7"/>
          <p:cNvSpPr/>
          <p:nvPr/>
        </p:nvSpPr>
        <p:spPr>
          <a:xfrm>
            <a:off x="4581526" y="4707278"/>
            <a:ext cx="1376363" cy="1560172"/>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488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Work Files\US EPA Files\Administrative\WERT\Jamestown Water System\Selected Pictures\Propane Tank One of Many.jpg"/>
          <p:cNvPicPr/>
          <p:nvPr/>
        </p:nvPicPr>
        <p:blipFill>
          <a:blip r:embed="rId3" cstate="screen"/>
          <a:srcRect/>
          <a:stretch>
            <a:fillRect/>
          </a:stretch>
        </p:blipFill>
        <p:spPr bwMode="auto">
          <a:xfrm>
            <a:off x="609600" y="3352800"/>
            <a:ext cx="4038488" cy="32705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b="18813"/>
          <a:stretch>
            <a:fillRect/>
          </a:stretch>
        </p:blipFill>
        <p:spPr bwMode="auto">
          <a:xfrm rot="21427644">
            <a:off x="377247" y="976169"/>
            <a:ext cx="8378825" cy="31317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7" name="Picture 7" descr="P:\Bureau\presentations\Operations\Emergency Response\Irfaned Pics\IMG_2330.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234827">
            <a:off x="4566954" y="4105425"/>
            <a:ext cx="4267073" cy="22307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Slide Number Placeholder 5"/>
          <p:cNvSpPr>
            <a:spLocks noGrp="1"/>
          </p:cNvSpPr>
          <p:nvPr>
            <p:ph type="sldNum" sz="quarter" idx="4294967295"/>
          </p:nvPr>
        </p:nvSpPr>
        <p:spPr>
          <a:xfrm>
            <a:off x="8458199" y="6481000"/>
            <a:ext cx="440375" cy="365125"/>
          </a:xfrm>
          <a:prstGeom prst="rect">
            <a:avLst/>
          </a:prstGeom>
        </p:spPr>
        <p:txBody>
          <a:bodyPr/>
          <a:lstStyle/>
          <a:p>
            <a:pPr algn="r"/>
            <a:fld id="{96E4809B-4FE4-440D-AC18-B3ECB9B7F296}" type="slidenum">
              <a:rPr lang="en-US" sz="1000" smtClean="0">
                <a:latin typeface="Arial" pitchFamily="34" charset="0"/>
                <a:cs typeface="Arial" pitchFamily="34" charset="0"/>
              </a:rPr>
              <a:pPr algn="r"/>
              <a:t>2</a:t>
            </a:fld>
            <a:endParaRPr lang="en-US" sz="1000" dirty="0">
              <a:latin typeface="Arial" pitchFamily="34" charset="0"/>
              <a:cs typeface="Arial" pitchFamily="34" charset="0"/>
            </a:endParaRPr>
          </a:p>
        </p:txBody>
      </p:sp>
    </p:spTree>
    <p:extLst>
      <p:ext uri="{BB962C8B-B14F-4D97-AF65-F5344CB8AC3E}">
        <p14:creationId xmlns:p14="http://schemas.microsoft.com/office/powerpoint/2010/main" val="1440117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1920241" y="-226"/>
            <a:ext cx="5300993" cy="6858226"/>
          </a:xfrm>
          <a:prstGeom prst="rect">
            <a:avLst/>
          </a:prstGeom>
        </p:spPr>
      </p:pic>
      <p:sp>
        <p:nvSpPr>
          <p:cNvPr id="6" name="Rectangle 5"/>
          <p:cNvSpPr/>
          <p:nvPr/>
        </p:nvSpPr>
        <p:spPr>
          <a:xfrm>
            <a:off x="3893819" y="3761582"/>
            <a:ext cx="999650" cy="83661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267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1927511" y="10684"/>
            <a:ext cx="5298452" cy="6854937"/>
          </a:xfrm>
          <a:prstGeom prst="rect">
            <a:avLst/>
          </a:prstGeom>
        </p:spPr>
      </p:pic>
      <p:sp>
        <p:nvSpPr>
          <p:cNvPr id="7" name="Rectangle 6"/>
          <p:cNvSpPr/>
          <p:nvPr/>
        </p:nvSpPr>
        <p:spPr>
          <a:xfrm>
            <a:off x="2069306" y="6630988"/>
            <a:ext cx="654844" cy="20796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166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1927861" y="1"/>
            <a:ext cx="5297183" cy="6853297"/>
          </a:xfrm>
          <a:prstGeom prst="rect">
            <a:avLst/>
          </a:prstGeom>
        </p:spPr>
      </p:pic>
      <p:sp>
        <p:nvSpPr>
          <p:cNvPr id="6" name="Rectangle 5"/>
          <p:cNvSpPr/>
          <p:nvPr/>
        </p:nvSpPr>
        <p:spPr>
          <a:xfrm>
            <a:off x="6310313" y="5067368"/>
            <a:ext cx="685801" cy="852421"/>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530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3"/>
          <a:stretch>
            <a:fillRect/>
          </a:stretch>
        </p:blipFill>
        <p:spPr>
          <a:xfrm>
            <a:off x="1938020" y="1"/>
            <a:ext cx="5293374" cy="6848369"/>
          </a:xfrm>
          <a:prstGeom prst="rect">
            <a:avLst/>
          </a:prstGeom>
        </p:spPr>
      </p:pic>
      <p:sp>
        <p:nvSpPr>
          <p:cNvPr id="7" name="Rectangle 6"/>
          <p:cNvSpPr/>
          <p:nvPr/>
        </p:nvSpPr>
        <p:spPr>
          <a:xfrm>
            <a:off x="6436519" y="6569870"/>
            <a:ext cx="647700" cy="219075"/>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181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1927860" y="8111"/>
            <a:ext cx="5295900" cy="6851637"/>
          </a:xfrm>
          <a:prstGeom prst="rect">
            <a:avLst/>
          </a:prstGeom>
        </p:spPr>
      </p:pic>
      <p:sp>
        <p:nvSpPr>
          <p:cNvPr id="7" name="Rectangle 6"/>
          <p:cNvSpPr/>
          <p:nvPr/>
        </p:nvSpPr>
        <p:spPr>
          <a:xfrm>
            <a:off x="2074069" y="6576060"/>
            <a:ext cx="647700" cy="21844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880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6" name="Rectangle 5"/>
          <p:cNvSpPr/>
          <p:nvPr/>
        </p:nvSpPr>
        <p:spPr>
          <a:xfrm>
            <a:off x="4846320" y="3314701"/>
            <a:ext cx="2247900" cy="231648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stretch>
            <a:fillRect/>
          </a:stretch>
        </p:blipFill>
        <p:spPr>
          <a:xfrm>
            <a:off x="1" y="268839"/>
            <a:ext cx="9144000" cy="5935725"/>
          </a:xfrm>
          <a:prstGeom prst="rect">
            <a:avLst/>
          </a:prstGeom>
        </p:spPr>
      </p:pic>
      <p:sp>
        <p:nvSpPr>
          <p:cNvPr id="8" name="Rectangle 7"/>
          <p:cNvSpPr/>
          <p:nvPr/>
        </p:nvSpPr>
        <p:spPr>
          <a:xfrm>
            <a:off x="4810125" y="3133725"/>
            <a:ext cx="1962150" cy="2024063"/>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116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1920241" y="-226"/>
            <a:ext cx="5300993" cy="6858226"/>
          </a:xfrm>
          <a:prstGeom prst="rect">
            <a:avLst/>
          </a:prstGeom>
        </p:spPr>
      </p:pic>
      <p:sp>
        <p:nvSpPr>
          <p:cNvPr id="6" name="Rectangle 5"/>
          <p:cNvSpPr/>
          <p:nvPr/>
        </p:nvSpPr>
        <p:spPr>
          <a:xfrm>
            <a:off x="4203700" y="6578600"/>
            <a:ext cx="736600" cy="222251"/>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573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8" name="Picture 7"/>
          <p:cNvPicPr>
            <a:picLocks noChangeAspect="1"/>
          </p:cNvPicPr>
          <p:nvPr/>
        </p:nvPicPr>
        <p:blipFill>
          <a:blip r:embed="rId3"/>
          <a:stretch>
            <a:fillRect/>
          </a:stretch>
        </p:blipFill>
        <p:spPr>
          <a:xfrm>
            <a:off x="1" y="268839"/>
            <a:ext cx="9144000" cy="5935725"/>
          </a:xfrm>
          <a:prstGeom prst="rect">
            <a:avLst/>
          </a:prstGeom>
        </p:spPr>
      </p:pic>
      <p:sp>
        <p:nvSpPr>
          <p:cNvPr id="9" name="Rectangle 8"/>
          <p:cNvSpPr/>
          <p:nvPr/>
        </p:nvSpPr>
        <p:spPr>
          <a:xfrm>
            <a:off x="6907530" y="3136106"/>
            <a:ext cx="1974533" cy="2021682"/>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259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3"/>
          <a:stretch>
            <a:fillRect/>
          </a:stretch>
        </p:blipFill>
        <p:spPr>
          <a:xfrm>
            <a:off x="1933600" y="-1"/>
            <a:ext cx="5291498" cy="6858001"/>
          </a:xfrm>
          <a:prstGeom prst="rect">
            <a:avLst/>
          </a:prstGeom>
        </p:spPr>
      </p:pic>
      <p:sp>
        <p:nvSpPr>
          <p:cNvPr id="5" name="Rectangle 4"/>
          <p:cNvSpPr/>
          <p:nvPr/>
        </p:nvSpPr>
        <p:spPr>
          <a:xfrm>
            <a:off x="4213225" y="6572250"/>
            <a:ext cx="742950" cy="207963"/>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2655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3"/>
          <a:stretch>
            <a:fillRect/>
          </a:stretch>
        </p:blipFill>
        <p:spPr>
          <a:xfrm>
            <a:off x="1" y="268839"/>
            <a:ext cx="9144000" cy="5935725"/>
          </a:xfrm>
          <a:prstGeom prst="rect">
            <a:avLst/>
          </a:prstGeom>
        </p:spPr>
      </p:pic>
      <p:sp>
        <p:nvSpPr>
          <p:cNvPr id="5" name="Rectangle 4"/>
          <p:cNvSpPr/>
          <p:nvPr/>
        </p:nvSpPr>
        <p:spPr>
          <a:xfrm>
            <a:off x="685800" y="5891607"/>
            <a:ext cx="8305800" cy="461665"/>
          </a:xfrm>
          <a:prstGeom prst="rect">
            <a:avLst/>
          </a:prstGeom>
        </p:spPr>
        <p:txBody>
          <a:bodyPr wrap="square">
            <a:spAutoFit/>
          </a:bodyPr>
          <a:lstStyle/>
          <a:p>
            <a:pPr>
              <a:buNone/>
            </a:pPr>
            <a:r>
              <a:rPr lang="en-US" sz="2400" dirty="0" smtClean="0">
                <a:hlinkClick r:id="rId4"/>
              </a:rPr>
              <a:t>http://water.epa.gov/infrastructure/watersecurity/emerplan</a:t>
            </a:r>
            <a:endParaRPr lang="en-US" sz="2400" dirty="0"/>
          </a:p>
        </p:txBody>
      </p:sp>
    </p:spTree>
    <p:extLst>
      <p:ext uri="{BB962C8B-B14F-4D97-AF65-F5344CB8AC3E}">
        <p14:creationId xmlns:p14="http://schemas.microsoft.com/office/powerpoint/2010/main" val="2991987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620000" cy="762000"/>
          </a:xfrm>
        </p:spPr>
        <p:txBody>
          <a:bodyPr>
            <a:normAutofit fontScale="90000"/>
          </a:bodyPr>
          <a:lstStyle/>
          <a:p>
            <a:r>
              <a:rPr lang="en-US" dirty="0" smtClean="0"/>
              <a:t>Flood Resilience Guide Overview</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81000" y="2286000"/>
            <a:ext cx="27432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p:nvPr/>
        </p:nvPicPr>
        <p:blipFill rotWithShape="1">
          <a:blip r:embed="rId4" cstate="screen"/>
          <a:srcRect/>
          <a:stretch/>
        </p:blipFill>
        <p:spPr bwMode="auto">
          <a:xfrm>
            <a:off x="4724400" y="2438400"/>
            <a:ext cx="39624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6" name="Picture 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rot="21149656">
            <a:off x="2078715" y="3517932"/>
            <a:ext cx="3886200" cy="2914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Slide Number Placeholder 5"/>
          <p:cNvSpPr>
            <a:spLocks noGrp="1"/>
          </p:cNvSpPr>
          <p:nvPr>
            <p:ph type="sldNum" sz="quarter" idx="4294967295"/>
          </p:nvPr>
        </p:nvSpPr>
        <p:spPr>
          <a:xfrm>
            <a:off x="8458199" y="6481000"/>
            <a:ext cx="440375" cy="365125"/>
          </a:xfrm>
          <a:prstGeom prst="rect">
            <a:avLst/>
          </a:prstGeom>
        </p:spPr>
        <p:txBody>
          <a:bodyPr/>
          <a:lstStyle/>
          <a:p>
            <a:pPr algn="r"/>
            <a:fld id="{96E4809B-4FE4-440D-AC18-B3ECB9B7F296}" type="slidenum">
              <a:rPr lang="en-US" sz="1000" smtClean="0">
                <a:latin typeface="Arial" pitchFamily="34" charset="0"/>
                <a:cs typeface="Arial" pitchFamily="34" charset="0"/>
              </a:rPr>
              <a:pPr algn="r"/>
              <a:t>3</a:t>
            </a:fld>
            <a:endParaRPr lang="en-US" sz="1000" dirty="0">
              <a:latin typeface="Arial" pitchFamily="34" charset="0"/>
              <a:cs typeface="Arial" pitchFamily="34" charset="0"/>
            </a:endParaRPr>
          </a:p>
        </p:txBody>
      </p:sp>
    </p:spTree>
    <p:extLst>
      <p:ext uri="{BB962C8B-B14F-4D97-AF65-F5344CB8AC3E}">
        <p14:creationId xmlns:p14="http://schemas.microsoft.com/office/powerpoint/2010/main" val="1892023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3"/>
          <a:stretch>
            <a:fillRect/>
          </a:stretch>
        </p:blipFill>
        <p:spPr>
          <a:xfrm>
            <a:off x="1" y="510139"/>
            <a:ext cx="9144000" cy="5935725"/>
          </a:xfrm>
          <a:prstGeom prst="rect">
            <a:avLst/>
          </a:prstGeom>
        </p:spPr>
      </p:pic>
      <p:sp>
        <p:nvSpPr>
          <p:cNvPr id="7" name="Rectangle 6"/>
          <p:cNvSpPr/>
          <p:nvPr/>
        </p:nvSpPr>
        <p:spPr>
          <a:xfrm>
            <a:off x="585216" y="3376612"/>
            <a:ext cx="1975104" cy="2020824"/>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85216" y="5891607"/>
            <a:ext cx="8253984" cy="461665"/>
          </a:xfrm>
          <a:prstGeom prst="rect">
            <a:avLst/>
          </a:prstGeom>
        </p:spPr>
        <p:txBody>
          <a:bodyPr wrap="square">
            <a:spAutoFit/>
          </a:bodyPr>
          <a:lstStyle/>
          <a:p>
            <a:pPr>
              <a:buNone/>
            </a:pPr>
            <a:r>
              <a:rPr lang="en-US" sz="2400" dirty="0" smtClean="0">
                <a:hlinkClick r:id="rId4"/>
              </a:rPr>
              <a:t>http://water.epa.gov/infrastructure/watersecurity/emerplan</a:t>
            </a:r>
            <a:endParaRPr lang="en-US" sz="2400" dirty="0"/>
          </a:p>
        </p:txBody>
      </p:sp>
    </p:spTree>
    <p:extLst>
      <p:ext uri="{BB962C8B-B14F-4D97-AF65-F5344CB8AC3E}">
        <p14:creationId xmlns:p14="http://schemas.microsoft.com/office/powerpoint/2010/main" val="142757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138794" y="0"/>
            <a:ext cx="8866413" cy="6858000"/>
          </a:xfrm>
          <a:prstGeom prst="rect">
            <a:avLst/>
          </a:prstGeom>
        </p:spPr>
      </p:pic>
      <p:sp>
        <p:nvSpPr>
          <p:cNvPr id="6" name="Rectangle 5"/>
          <p:cNvSpPr/>
          <p:nvPr/>
        </p:nvSpPr>
        <p:spPr>
          <a:xfrm>
            <a:off x="7024688" y="6553201"/>
            <a:ext cx="804862" cy="235743"/>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640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5164" y="32974"/>
            <a:ext cx="8841752" cy="6825026"/>
          </a:xfrm>
          <a:prstGeom prst="rect">
            <a:avLst/>
          </a:prstGeom>
        </p:spPr>
      </p:pic>
      <p:sp>
        <p:nvSpPr>
          <p:cNvPr id="3" name="Rectangle 2"/>
          <p:cNvSpPr/>
          <p:nvPr/>
        </p:nvSpPr>
        <p:spPr>
          <a:xfrm>
            <a:off x="6986589" y="6562726"/>
            <a:ext cx="790575" cy="233363"/>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672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3"/>
          <a:stretch>
            <a:fillRect/>
          </a:stretch>
        </p:blipFill>
        <p:spPr>
          <a:xfrm>
            <a:off x="137847" y="0"/>
            <a:ext cx="8884469" cy="6858000"/>
          </a:xfrm>
          <a:prstGeom prst="rect">
            <a:avLst/>
          </a:prstGeom>
        </p:spPr>
      </p:pic>
      <p:sp>
        <p:nvSpPr>
          <p:cNvPr id="5" name="Rectangle 4"/>
          <p:cNvSpPr/>
          <p:nvPr/>
        </p:nvSpPr>
        <p:spPr>
          <a:xfrm>
            <a:off x="4119564" y="6562725"/>
            <a:ext cx="935789" cy="242888"/>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995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6" name="Rectangle 5"/>
          <p:cNvSpPr/>
          <p:nvPr/>
        </p:nvSpPr>
        <p:spPr>
          <a:xfrm>
            <a:off x="2415540" y="3322321"/>
            <a:ext cx="2255520" cy="2308859"/>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a:stretch>
            <a:fillRect/>
          </a:stretch>
        </p:blipFill>
        <p:spPr>
          <a:xfrm>
            <a:off x="1" y="268839"/>
            <a:ext cx="9144000" cy="5935725"/>
          </a:xfrm>
          <a:prstGeom prst="rect">
            <a:avLst/>
          </a:prstGeom>
        </p:spPr>
      </p:pic>
      <p:sp>
        <p:nvSpPr>
          <p:cNvPr id="9" name="Rectangle 8"/>
          <p:cNvSpPr/>
          <p:nvPr/>
        </p:nvSpPr>
        <p:spPr>
          <a:xfrm>
            <a:off x="2682240" y="3131822"/>
            <a:ext cx="1988820" cy="2021204"/>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608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146968" y="14574"/>
            <a:ext cx="8865588" cy="6843426"/>
          </a:xfrm>
          <a:prstGeom prst="rect">
            <a:avLst/>
          </a:prstGeom>
        </p:spPr>
      </p:pic>
      <p:sp>
        <p:nvSpPr>
          <p:cNvPr id="6" name="Rectangle 5"/>
          <p:cNvSpPr/>
          <p:nvPr/>
        </p:nvSpPr>
        <p:spPr>
          <a:xfrm>
            <a:off x="384052" y="1511299"/>
            <a:ext cx="1475704" cy="993776"/>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035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BD8DF31F-B2FD-41E0-8B32-3B406C7337B4}">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Flow</Template>
  <TotalTime>3599</TotalTime>
  <Words>1874</Words>
  <Application>Microsoft Office PowerPoint</Application>
  <PresentationFormat>On-screen Show (4:3)</PresentationFormat>
  <Paragraphs>177</Paragraphs>
  <Slides>29</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Calibri Light</vt:lpstr>
      <vt:lpstr>Constantia</vt:lpstr>
      <vt:lpstr>Wingdings 2</vt:lpstr>
      <vt:lpstr>Flow</vt:lpstr>
      <vt:lpstr>Office Theme</vt:lpstr>
      <vt:lpstr>PowerPoint Presentation</vt:lpstr>
      <vt:lpstr>PowerPoint Presentation</vt:lpstr>
      <vt:lpstr>Flood Resilience Guide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Climate, and Energy</dc:title>
  <dc:creator>Horne, James</dc:creator>
  <cp:lastModifiedBy>Thomas, Nushat</cp:lastModifiedBy>
  <cp:revision>139</cp:revision>
  <cp:lastPrinted>2015-02-26T19:05:37Z</cp:lastPrinted>
  <dcterms:created xsi:type="dcterms:W3CDTF">2013-08-05T17:21:58Z</dcterms:created>
  <dcterms:modified xsi:type="dcterms:W3CDTF">2016-04-14T20:41:18Z</dcterms:modified>
</cp:coreProperties>
</file>