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9"/>
  </p:sldMasterIdLst>
  <p:notesMasterIdLst>
    <p:notesMasterId r:id="rId33"/>
  </p:notesMasterIdLst>
  <p:handoutMasterIdLst>
    <p:handoutMasterId r:id="rId34"/>
  </p:handoutMasterIdLst>
  <p:sldIdLst>
    <p:sldId id="266" r:id="rId10"/>
    <p:sldId id="262" r:id="rId11"/>
    <p:sldId id="287" r:id="rId12"/>
    <p:sldId id="305" r:id="rId13"/>
    <p:sldId id="289" r:id="rId14"/>
    <p:sldId id="306" r:id="rId15"/>
    <p:sldId id="307" r:id="rId16"/>
    <p:sldId id="308" r:id="rId17"/>
    <p:sldId id="309" r:id="rId18"/>
    <p:sldId id="310" r:id="rId19"/>
    <p:sldId id="293" r:id="rId20"/>
    <p:sldId id="291" r:id="rId21"/>
    <p:sldId id="311" r:id="rId22"/>
    <p:sldId id="296" r:id="rId23"/>
    <p:sldId id="300" r:id="rId24"/>
    <p:sldId id="299" r:id="rId25"/>
    <p:sldId id="294" r:id="rId26"/>
    <p:sldId id="297" r:id="rId27"/>
    <p:sldId id="295" r:id="rId28"/>
    <p:sldId id="298" r:id="rId29"/>
    <p:sldId id="302" r:id="rId30"/>
    <p:sldId id="312" r:id="rId31"/>
    <p:sldId id="303" r:id="rId32"/>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a:srgbClr val="000000"/>
    <a:srgbClr val="FFFFCC"/>
    <a:srgbClr val="0000FF"/>
    <a:srgbClr val="FFFFD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96187" autoAdjust="0"/>
  </p:normalViewPr>
  <p:slideViewPr>
    <p:cSldViewPr>
      <p:cViewPr varScale="1">
        <p:scale>
          <a:sx n="107" d="100"/>
          <a:sy n="107" d="100"/>
        </p:scale>
        <p:origin x="978" y="150"/>
      </p:cViewPr>
      <p:guideLst>
        <p:guide orient="horz" pos="2160"/>
        <p:guide pos="2880"/>
      </p:guideLst>
    </p:cSldViewPr>
  </p:slideViewPr>
  <p:outlineViewPr>
    <p:cViewPr>
      <p:scale>
        <a:sx n="100" d="100"/>
        <a:sy n="100" d="100"/>
      </p:scale>
      <p:origin x="0" y="-4512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FB20113B-14B8-408F-B7CC-4A95DA7BB382}" type="slidenum">
              <a:rPr lang="en-US"/>
              <a:pPr>
                <a:defRPr/>
              </a:pPr>
              <a:t>‹#›</a:t>
            </a:fld>
            <a:endParaRPr lang="en-US"/>
          </a:p>
        </p:txBody>
      </p:sp>
    </p:spTree>
    <p:extLst>
      <p:ext uri="{BB962C8B-B14F-4D97-AF65-F5344CB8AC3E}">
        <p14:creationId xmlns:p14="http://schemas.microsoft.com/office/powerpoint/2010/main" val="41879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4C892575-76B2-44B4-A0D4-5723D177CFEF}" type="slidenum">
              <a:rPr lang="en-US"/>
              <a:pPr>
                <a:defRPr/>
              </a:pPr>
              <a:t>‹#›</a:t>
            </a:fld>
            <a:endParaRPr lang="en-US"/>
          </a:p>
        </p:txBody>
      </p:sp>
    </p:spTree>
    <p:extLst>
      <p:ext uri="{BB962C8B-B14F-4D97-AF65-F5344CB8AC3E}">
        <p14:creationId xmlns:p14="http://schemas.microsoft.com/office/powerpoint/2010/main" val="184116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from this slide and the previous slide are from the Additional Information Document found on the AMTIC website. The document provides </a:t>
            </a:r>
            <a:r>
              <a:rPr lang="en-US" dirty="0"/>
              <a:t>information as to how QA and completeness data are evaluated to determine if AQS recommends monitors for (‘Y’) or against (‘N’) certification.</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6</a:t>
            </a:fld>
            <a:endParaRPr lang="en-US"/>
          </a:p>
        </p:txBody>
      </p:sp>
    </p:spTree>
    <p:extLst>
      <p:ext uri="{BB962C8B-B14F-4D97-AF65-F5344CB8AC3E}">
        <p14:creationId xmlns:p14="http://schemas.microsoft.com/office/powerpoint/2010/main" val="316595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AMP600 </a:t>
            </a:r>
            <a:r>
              <a:rPr lang="en-US" dirty="0"/>
              <a:t>report </a:t>
            </a:r>
            <a:r>
              <a:rPr lang="en-US" dirty="0" smtClean="0"/>
              <a:t>show </a:t>
            </a:r>
            <a:r>
              <a:rPr lang="en-US" dirty="0"/>
              <a:t>records where the Certifying Agency did not request a value.</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15</a:t>
            </a:fld>
            <a:endParaRPr lang="en-US"/>
          </a:p>
        </p:txBody>
      </p:sp>
    </p:spTree>
    <p:extLst>
      <p:ext uri="{BB962C8B-B14F-4D97-AF65-F5344CB8AC3E}">
        <p14:creationId xmlns:p14="http://schemas.microsoft.com/office/powerpoint/2010/main" val="22436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a:t>summary section of an AMP600 report </a:t>
            </a:r>
            <a:r>
              <a:rPr lang="en-US" dirty="0" smtClean="0"/>
              <a:t>where </a:t>
            </a:r>
            <a:r>
              <a:rPr lang="en-US" dirty="0"/>
              <a:t>the Certifying Agency did not request a value.</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16</a:t>
            </a:fld>
            <a:endParaRPr lang="en-US"/>
          </a:p>
        </p:txBody>
      </p:sp>
    </p:spTree>
    <p:extLst>
      <p:ext uri="{BB962C8B-B14F-4D97-AF65-F5344CB8AC3E}">
        <p14:creationId xmlns:p14="http://schemas.microsoft.com/office/powerpoint/2010/main" val="16243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shows after </a:t>
            </a:r>
            <a:r>
              <a:rPr lang="en-US" dirty="0"/>
              <a:t>the Region has supplied an ‘N’ value.</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17</a:t>
            </a:fld>
            <a:endParaRPr lang="en-US"/>
          </a:p>
        </p:txBody>
      </p:sp>
    </p:spTree>
    <p:extLst>
      <p:ext uri="{BB962C8B-B14F-4D97-AF65-F5344CB8AC3E}">
        <p14:creationId xmlns:p14="http://schemas.microsoft.com/office/powerpoint/2010/main" val="396230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two conditions that can be seen on the AMP600 report:  The first shows where the EPA concurrence flag will be automatically changed to ‘M’ if the data for a monitor is changed after it was certified.  The second shows that if the Certifying Agency requests a Certification Flag that is different than the AQS recommended value, they must </a:t>
            </a:r>
            <a:r>
              <a:rPr lang="en-US" dirty="0" smtClean="0"/>
              <a:t>provide a justification</a:t>
            </a:r>
            <a:r>
              <a:rPr lang="en-US" dirty="0"/>
              <a:t>.</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18</a:t>
            </a:fld>
            <a:endParaRPr lang="en-US"/>
          </a:p>
        </p:txBody>
      </p:sp>
    </p:spTree>
    <p:extLst>
      <p:ext uri="{BB962C8B-B14F-4D97-AF65-F5344CB8AC3E}">
        <p14:creationId xmlns:p14="http://schemas.microsoft.com/office/powerpoint/2010/main" val="389905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19</a:t>
            </a:fld>
            <a:endParaRPr lang="en-US"/>
          </a:p>
        </p:txBody>
      </p:sp>
    </p:spTree>
    <p:extLst>
      <p:ext uri="{BB962C8B-B14F-4D97-AF65-F5344CB8AC3E}">
        <p14:creationId xmlns:p14="http://schemas.microsoft.com/office/powerpoint/2010/main" val="360611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is the AMP450 report, where the </a:t>
            </a:r>
            <a:r>
              <a:rPr lang="en-US" dirty="0"/>
              <a:t>EPA concurrence </a:t>
            </a:r>
            <a:r>
              <a:rPr lang="en-US" dirty="0" smtClean="0"/>
              <a:t>value shows up.</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20</a:t>
            </a:fld>
            <a:endParaRPr lang="en-US"/>
          </a:p>
        </p:txBody>
      </p:sp>
    </p:spTree>
    <p:extLst>
      <p:ext uri="{BB962C8B-B14F-4D97-AF65-F5344CB8AC3E}">
        <p14:creationId xmlns:p14="http://schemas.microsoft.com/office/powerpoint/2010/main" val="1782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an example of how the PQAO evaluation criteria affects every monitor for the PQAO.  The PQAO CV statistic was evaluated to be “Yellow”, so every monitor for the PQAO is evaluated to </a:t>
            </a:r>
            <a:r>
              <a:rPr lang="en-US" dirty="0" smtClean="0"/>
              <a:t>be </a:t>
            </a:r>
            <a:r>
              <a:rPr lang="en-US" dirty="0"/>
              <a:t>“Yellow”.  If the PQAO had failed (“Red”) then all of its monitors would have been “Red” (Recommended against certification.)</a:t>
            </a:r>
            <a:endParaRPr lang="en-US" dirty="0"/>
          </a:p>
        </p:txBody>
      </p:sp>
      <p:sp>
        <p:nvSpPr>
          <p:cNvPr id="4" name="Slide Number Placeholder 3"/>
          <p:cNvSpPr>
            <a:spLocks noGrp="1"/>
          </p:cNvSpPr>
          <p:nvPr>
            <p:ph type="sldNum" sz="quarter" idx="10"/>
          </p:nvPr>
        </p:nvSpPr>
        <p:spPr/>
        <p:txBody>
          <a:bodyPr/>
          <a:lstStyle/>
          <a:p>
            <a:fld id="{28F94D76-A987-4E24-8F51-6F53303E033E}" type="slidenum">
              <a:rPr lang="en-US" smtClean="0"/>
              <a:pPr/>
              <a:t>21</a:t>
            </a:fld>
            <a:endParaRPr lang="en-US"/>
          </a:p>
        </p:txBody>
      </p:sp>
    </p:spTree>
    <p:extLst>
      <p:ext uri="{BB962C8B-B14F-4D97-AF65-F5344CB8AC3E}">
        <p14:creationId xmlns:p14="http://schemas.microsoft.com/office/powerpoint/2010/main" val="144986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22</a:t>
            </a:fld>
            <a:endParaRPr lang="en-US"/>
          </a:p>
        </p:txBody>
      </p:sp>
    </p:spTree>
    <p:extLst>
      <p:ext uri="{BB962C8B-B14F-4D97-AF65-F5344CB8AC3E}">
        <p14:creationId xmlns:p14="http://schemas.microsoft.com/office/powerpoint/2010/main" val="158608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23</a:t>
            </a:fld>
            <a:endParaRPr lang="en-US"/>
          </a:p>
        </p:txBody>
      </p:sp>
    </p:spTree>
    <p:extLst>
      <p:ext uri="{BB962C8B-B14F-4D97-AF65-F5344CB8AC3E}">
        <p14:creationId xmlns:p14="http://schemas.microsoft.com/office/powerpoint/2010/main" val="270372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7</a:t>
            </a:fld>
            <a:endParaRPr lang="en-US"/>
          </a:p>
        </p:txBody>
      </p:sp>
    </p:spTree>
    <p:extLst>
      <p:ext uri="{BB962C8B-B14F-4D97-AF65-F5344CB8AC3E}">
        <p14:creationId xmlns:p14="http://schemas.microsoft.com/office/powerpoint/2010/main" val="247442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8</a:t>
            </a:fld>
            <a:endParaRPr lang="en-US"/>
          </a:p>
        </p:txBody>
      </p:sp>
    </p:spTree>
    <p:extLst>
      <p:ext uri="{BB962C8B-B14F-4D97-AF65-F5344CB8AC3E}">
        <p14:creationId xmlns:p14="http://schemas.microsoft.com/office/powerpoint/2010/main" val="39360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9</a:t>
            </a:fld>
            <a:endParaRPr lang="en-US"/>
          </a:p>
        </p:txBody>
      </p:sp>
    </p:spTree>
    <p:extLst>
      <p:ext uri="{BB962C8B-B14F-4D97-AF65-F5344CB8AC3E}">
        <p14:creationId xmlns:p14="http://schemas.microsoft.com/office/powerpoint/2010/main" val="16791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10</a:t>
            </a:fld>
            <a:endParaRPr lang="en-US"/>
          </a:p>
        </p:txBody>
      </p:sp>
    </p:spTree>
    <p:extLst>
      <p:ext uri="{BB962C8B-B14F-4D97-AF65-F5344CB8AC3E}">
        <p14:creationId xmlns:p14="http://schemas.microsoft.com/office/powerpoint/2010/main" val="92909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summary page of an AMP600 – Certification Report</a:t>
            </a:r>
            <a:r>
              <a:rPr lang="en-US" dirty="0" smtClean="0"/>
              <a:t>. </a:t>
            </a:r>
            <a:r>
              <a:rPr lang="en-US" dirty="0"/>
              <a:t>It shows a count of the number of monitors that AQS recommends for or against certification by pollutant, and it shows all monitors where AQS recommends against certification and the reason.</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11</a:t>
            </a:fld>
            <a:endParaRPr lang="en-US"/>
          </a:p>
        </p:txBody>
      </p:sp>
    </p:spTree>
    <p:extLst>
      <p:ext uri="{BB962C8B-B14F-4D97-AF65-F5344CB8AC3E}">
        <p14:creationId xmlns:p14="http://schemas.microsoft.com/office/powerpoint/2010/main" val="160802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“detail” pages for Ozone, where you can see the statics that are evaluated for each monitor, along with the classification (Green, Yellow, Red) for each statistic, and the monitor as a whole.  For a monitor, AQS recommends </a:t>
            </a:r>
            <a:r>
              <a:rPr lang="en-US" dirty="0" smtClean="0"/>
              <a:t>against certification </a:t>
            </a:r>
            <a:r>
              <a:rPr lang="en-US" dirty="0"/>
              <a:t>if any statistic is red, or if there are three or more Yellow statistics.</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12</a:t>
            </a:fld>
            <a:endParaRPr lang="en-US"/>
          </a:p>
        </p:txBody>
      </p:sp>
    </p:spTree>
    <p:extLst>
      <p:ext uri="{BB962C8B-B14F-4D97-AF65-F5344CB8AC3E}">
        <p14:creationId xmlns:p14="http://schemas.microsoft.com/office/powerpoint/2010/main" val="47005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13</a:t>
            </a:fld>
            <a:endParaRPr lang="en-US"/>
          </a:p>
        </p:txBody>
      </p:sp>
    </p:spTree>
    <p:extLst>
      <p:ext uri="{BB962C8B-B14F-4D97-AF65-F5344CB8AC3E}">
        <p14:creationId xmlns:p14="http://schemas.microsoft.com/office/powerpoint/2010/main" val="110079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record </a:t>
            </a:r>
            <a:r>
              <a:rPr lang="en-US" dirty="0"/>
              <a:t>show a case where the certifying agency did not supply a “State Requested Value”.  However, the problem is that AQS will present this on reports with the code “U’, which means that certification was not requested, rather than ‘N’, which means that the monitor fails QA or completeness.  (i.e. it is ambiguous.) </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14</a:t>
            </a:fld>
            <a:endParaRPr lang="en-US"/>
          </a:p>
        </p:txBody>
      </p:sp>
    </p:spTree>
    <p:extLst>
      <p:ext uri="{BB962C8B-B14F-4D97-AF65-F5344CB8AC3E}">
        <p14:creationId xmlns:p14="http://schemas.microsoft.com/office/powerpoint/2010/main" val="3966462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2FC0E326-14BF-4D5B-8B56-0383EAF54A73}" type="datetime1">
              <a:rPr lang="en-US" smtClean="0"/>
              <a:pPr>
                <a:defRPr/>
              </a:pPr>
              <a:t>4/14/2016</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CE80E008-ACCA-40DB-9014-A9A803CADA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D92C789-6A1E-41B0-8BF4-529EEFAD29E1}" type="datetime1">
              <a:rPr lang="en-US" smtClean="0"/>
              <a:pPr>
                <a:defRPr/>
              </a:pPr>
              <a:t>4/14/2016</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1137C3E9-CAB7-4F6A-B426-4D2B7FA6C2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4C66AD5C-8C31-4A31-BC13-7934614C6CB4}" type="datetime1">
              <a:rPr lang="en-US" smtClean="0"/>
              <a:pPr>
                <a:defRPr/>
              </a:pPr>
              <a:t>4/14/2016</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202E5F6-1B1E-4862-91DF-C571C21124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1BC996E-ECBB-4A77-B385-9AB57EAA39C1}" type="datetime1">
              <a:rPr lang="en-US" smtClean="0"/>
              <a:pPr>
                <a:defRPr/>
              </a:pPr>
              <a:t>4/14/2016</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E84AE80-C3E8-4D04-B240-03B24D2E80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smtClean="0"/>
            </a:lvl1pPr>
          </a:lstStyle>
          <a:p>
            <a:pPr>
              <a:defRPr/>
            </a:pPr>
            <a:fld id="{D1B79AA9-7184-42EF-9440-BB92FAFF6602}" type="datetime1">
              <a:rPr lang="en-US" smtClean="0"/>
              <a:pPr>
                <a:defRPr/>
              </a:pPr>
              <a:t>4/14/2016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91A38057-6A1F-4DEA-8C1D-8A825A4139A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15D92D71-6559-4806-BF1D-35BB51A17675}" type="datetime1">
              <a:rPr lang="en-US" smtClean="0"/>
              <a:pPr>
                <a:defRPr/>
              </a:pPr>
              <a:t>4/14/2016</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9783607-C43C-45E2-9E55-D9D4ABF9E4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A5B444C0-245F-4E43-886F-55DA36C211B2}" type="datetime1">
              <a:rPr lang="en-US" smtClean="0"/>
              <a:pPr>
                <a:defRPr/>
              </a:pPr>
              <a:t>4/14/2016</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8BF990BF-1AC5-4A88-9C23-E88DB6AED6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BD757CB0-5EBE-470E-9ADB-31CBF9488C24}" type="datetime1">
              <a:rPr lang="en-US" smtClean="0"/>
              <a:pPr>
                <a:defRPr/>
              </a:pPr>
              <a:t>4/14/2016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A59A409D-13B5-4BFA-BEF2-B333FB868C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D8C5882E-D106-4190-8A91-292F7038DFD4}" type="datetime1">
              <a:rPr lang="en-US" smtClean="0"/>
              <a:pPr>
                <a:defRPr/>
              </a:pPr>
              <a:t>4/14/2016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EA5571E-9320-4765-A720-51F228C417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998FD817-9238-45E4-BFCC-F18AA89B112A}" type="datetime1">
              <a:rPr lang="en-US" smtClean="0"/>
              <a:pPr>
                <a:defRPr/>
              </a:pPr>
              <a:t>4/14/2016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EEC55162-156E-4051-B1F3-5E18511A02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9A730DC4-211C-4DBB-9198-0133F7078F35}" type="datetime1">
              <a:rPr lang="en-US" smtClean="0"/>
              <a:pPr>
                <a:defRPr/>
              </a:pPr>
              <a:t>4/14/2016</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FB921297-F0ED-4C1F-BF57-9948847A5B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BABEB958-1B46-4097-B54F-0E30F68A0ECD}" type="datetime1">
              <a:rPr lang="en-US" smtClean="0"/>
              <a:pPr>
                <a:defRPr/>
              </a:pPr>
              <a:t>4/14/2016</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1C78A7CB-A65C-4BD2-AD64-57AD2EE3B3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D45FAD9B-E35A-4EC3-B4CC-E5F1F11CAF4B}" type="datetime1">
              <a:rPr lang="en-US" smtClean="0"/>
              <a:pPr>
                <a:defRPr/>
              </a:pPr>
              <a:t>4/14/2016</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F6CEE91D-A776-4927-9F55-A284040309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CA09241C-68B8-45DD-9375-51385F3BDBB6}" type="datetime1">
              <a:rPr lang="en-US" smtClean="0"/>
              <a:pPr>
                <a:defRPr/>
              </a:pPr>
              <a:t>4/14/2016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C4084572-B0FF-41C4-9F43-7AA9EDDEE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EE9A01D-DED2-4A55-8272-2CBB7D67B85F}" type="datetime1">
              <a:rPr lang="en-US" smtClean="0"/>
              <a:pPr>
                <a:defRPr/>
              </a:pPr>
              <a:t>4/14/2016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011993D8-F9E3-4863-A603-4D0481FE89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E8B1778B-2289-426D-8EEF-4643CB74D311}" type="datetime1">
              <a:rPr lang="en-US" smtClean="0"/>
              <a:pPr>
                <a:defRPr/>
              </a:pPr>
              <a:t>4/14/2016</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032B910A-57A9-4E29-B51D-402F84F24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3.epa.gov/ttn/amtic/qacert.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epa.gov/ttnamti1/qacert.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3400"/>
            <a:ext cx="7620000" cy="1295400"/>
          </a:xfrm>
        </p:spPr>
        <p:txBody>
          <a:bodyPr/>
          <a:lstStyle/>
          <a:p>
            <a:r>
              <a:rPr lang="en-US" dirty="0" smtClean="0">
                <a:solidFill>
                  <a:srgbClr val="0070C0"/>
                </a:solidFill>
              </a:rPr>
              <a:t>Annual Air Monitoring Data Certification and Concurrence Process</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endParaRPr lang="en-US" sz="2400" dirty="0">
              <a:solidFill>
                <a:srgbClr val="0070C0"/>
              </a:solidFill>
            </a:endParaRPr>
          </a:p>
        </p:txBody>
      </p:sp>
      <p:pic>
        <p:nvPicPr>
          <p:cNvPr id="7" name="Picture 6" descr="C:\Documents and Settings\lweins02\Local Settings\Temporary Internet Files\Content.IE5\CZFBYIK1\MC900441426[1].PNG"/>
          <p:cNvPicPr>
            <a:picLocks noChangeAspect="1" noChangeArrowheads="1"/>
          </p:cNvPicPr>
          <p:nvPr/>
        </p:nvPicPr>
        <p:blipFill>
          <a:blip r:embed="rId2" cstate="print"/>
          <a:srcRect/>
          <a:stretch>
            <a:fillRect/>
          </a:stretch>
        </p:blipFill>
        <p:spPr bwMode="auto">
          <a:xfrm>
            <a:off x="3352800" y="1371600"/>
            <a:ext cx="2209800" cy="2209800"/>
          </a:xfrm>
          <a:prstGeom prst="rect">
            <a:avLst/>
          </a:prstGeom>
          <a:noFill/>
        </p:spPr>
      </p:pic>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620000" cy="685800"/>
          </a:xfrm>
        </p:spPr>
        <p:txBody>
          <a:bodyPr/>
          <a:lstStyle/>
          <a:p>
            <a:r>
              <a:rPr lang="en-US" dirty="0" smtClean="0"/>
              <a:t>Request Criteria</a:t>
            </a:r>
            <a:endParaRPr lang="en-US" dirty="0"/>
          </a:p>
        </p:txBody>
      </p:sp>
      <p:sp>
        <p:nvSpPr>
          <p:cNvPr id="5" name="Slide Number Placeholder 4"/>
          <p:cNvSpPr>
            <a:spLocks noGrp="1"/>
          </p:cNvSpPr>
          <p:nvPr>
            <p:ph type="sldNum" sz="quarter" idx="12"/>
          </p:nvPr>
        </p:nvSpPr>
        <p:spPr/>
        <p:txBody>
          <a:bodyPr/>
          <a:lstStyle/>
          <a:p>
            <a:pPr>
              <a:defRPr/>
            </a:pPr>
            <a:fld id="{EEC55162-156E-4051-B1F3-5E18511A0275}" type="slidenum">
              <a:rPr lang="en-US" smtClean="0"/>
              <a:pPr>
                <a:defRPr/>
              </a:pPr>
              <a:t>10</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736516"/>
            <a:ext cx="6324600" cy="4767049"/>
          </a:xfrm>
          <a:prstGeom prst="rect">
            <a:avLst/>
          </a:prstGeom>
        </p:spPr>
      </p:pic>
    </p:spTree>
    <p:extLst>
      <p:ext uri="{BB962C8B-B14F-4D97-AF65-F5344CB8AC3E}">
        <p14:creationId xmlns:p14="http://schemas.microsoft.com/office/powerpoint/2010/main" val="150264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11</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a:ln>
              <a:solidFill>
                <a:srgbClr val="FFC000"/>
              </a:solidFill>
            </a:ln>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3" name="Rectangle 12"/>
          <p:cNvSpPr/>
          <p:nvPr/>
        </p:nvSpPr>
        <p:spPr bwMode="auto">
          <a:xfrm>
            <a:off x="4698151" y="4730496"/>
            <a:ext cx="9906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4" name="TextBox 13"/>
          <p:cNvSpPr txBox="1"/>
          <p:nvPr/>
        </p:nvSpPr>
        <p:spPr>
          <a:xfrm>
            <a:off x="-59746" y="400890"/>
            <a:ext cx="5748497" cy="461665"/>
          </a:xfrm>
          <a:prstGeom prst="rect">
            <a:avLst/>
          </a:prstGeom>
          <a:noFill/>
        </p:spPr>
        <p:txBody>
          <a:bodyPr wrap="none" rtlCol="0">
            <a:spAutoFit/>
          </a:bodyPr>
          <a:lstStyle/>
          <a:p>
            <a:r>
              <a:rPr lang="en-US" b="1" dirty="0" smtClean="0">
                <a:solidFill>
                  <a:srgbClr val="FFFF00"/>
                </a:solidFill>
              </a:rPr>
              <a:t>Before Certifying Agency Certification</a:t>
            </a:r>
            <a:endParaRPr lang="en-US" b="1" dirty="0">
              <a:solidFill>
                <a:srgbClr val="FFFF00"/>
              </a:solidFill>
            </a:endParaRPr>
          </a:p>
        </p:txBody>
      </p:sp>
      <p:sp>
        <p:nvSpPr>
          <p:cNvPr id="16" name="TextBox 15"/>
          <p:cNvSpPr txBox="1"/>
          <p:nvPr/>
        </p:nvSpPr>
        <p:spPr>
          <a:xfrm>
            <a:off x="287541" y="-13153"/>
            <a:ext cx="4578497" cy="523220"/>
          </a:xfrm>
          <a:prstGeom prst="rect">
            <a:avLst/>
          </a:prstGeom>
          <a:noFill/>
        </p:spPr>
        <p:txBody>
          <a:bodyPr wrap="none" rtlCol="0">
            <a:spAutoFit/>
          </a:bodyPr>
          <a:lstStyle/>
          <a:p>
            <a:r>
              <a:rPr lang="en-US" sz="2800" b="1" dirty="0" smtClean="0">
                <a:solidFill>
                  <a:srgbClr val="FFFF00"/>
                </a:solidFill>
              </a:rPr>
              <a:t>AMP600 Summary Report</a:t>
            </a:r>
            <a:endParaRPr lang="en-US" sz="2800" b="1" dirty="0">
              <a:solidFill>
                <a:srgbClr val="FFFF00"/>
              </a:solidFill>
            </a:endParaRPr>
          </a:p>
        </p:txBody>
      </p:sp>
      <p:sp>
        <p:nvSpPr>
          <p:cNvPr id="10" name="Rectangle 9"/>
          <p:cNvSpPr/>
          <p:nvPr/>
        </p:nvSpPr>
        <p:spPr bwMode="auto">
          <a:xfrm>
            <a:off x="35814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58714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12</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0" name="TextBox 9"/>
          <p:cNvSpPr txBox="1"/>
          <p:nvPr/>
        </p:nvSpPr>
        <p:spPr>
          <a:xfrm>
            <a:off x="705610" y="63027"/>
            <a:ext cx="3986989" cy="1077218"/>
          </a:xfrm>
          <a:prstGeom prst="rect">
            <a:avLst/>
          </a:prstGeom>
          <a:noFill/>
        </p:spPr>
        <p:txBody>
          <a:bodyPr wrap="none" rtlCol="0">
            <a:spAutoFit/>
          </a:bodyPr>
          <a:lstStyle/>
          <a:p>
            <a:pPr algn="ctr"/>
            <a:r>
              <a:rPr lang="en-US" sz="3200" b="1" dirty="0" smtClean="0">
                <a:solidFill>
                  <a:srgbClr val="FFFF00"/>
                </a:solidFill>
              </a:rPr>
              <a:t>AMP600- Ozone</a:t>
            </a:r>
          </a:p>
          <a:p>
            <a:pPr algn="ctr"/>
            <a:r>
              <a:rPr lang="en-US" sz="3200" b="1" dirty="0" smtClean="0">
                <a:solidFill>
                  <a:srgbClr val="FFFF00"/>
                </a:solidFill>
              </a:rPr>
              <a:t>Before Certification</a:t>
            </a:r>
            <a:endParaRPr lang="en-US" sz="3200" b="1" dirty="0">
              <a:solidFill>
                <a:srgbClr val="FFFF00"/>
              </a:solidFill>
            </a:endParaRPr>
          </a:p>
        </p:txBody>
      </p:sp>
      <p:sp>
        <p:nvSpPr>
          <p:cNvPr id="11" name="Rectangle 10"/>
          <p:cNvSpPr/>
          <p:nvPr/>
        </p:nvSpPr>
        <p:spPr bwMode="auto">
          <a:xfrm>
            <a:off x="8182589" y="3438525"/>
            <a:ext cx="363792"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3" name="Rectangle 12"/>
          <p:cNvSpPr/>
          <p:nvPr/>
        </p:nvSpPr>
        <p:spPr bwMode="auto">
          <a:xfrm>
            <a:off x="8148079" y="3448595"/>
            <a:ext cx="245904" cy="257806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No </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v</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err="1" smtClean="0"/>
              <a:t>alues</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7294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609600"/>
          </a:xfrm>
        </p:spPr>
        <p:txBody>
          <a:bodyPr/>
          <a:lstStyle/>
          <a:p>
            <a:r>
              <a:rPr lang="en-US" kern="1200" dirty="0" smtClean="0">
                <a:solidFill>
                  <a:srgbClr val="0070C0"/>
                </a:solidFill>
                <a:latin typeface="Arial" charset="0"/>
                <a:ea typeface="ＭＳ Ｐゴシック" pitchFamily="84" charset="-128"/>
                <a:cs typeface="+mn-cs"/>
              </a:rPr>
              <a:t>The Procedure – Part 2:  Data Review</a:t>
            </a:r>
          </a:p>
        </p:txBody>
      </p:sp>
      <p:sp>
        <p:nvSpPr>
          <p:cNvPr id="3" name="Content Placeholder 2"/>
          <p:cNvSpPr>
            <a:spLocks noGrp="1"/>
          </p:cNvSpPr>
          <p:nvPr>
            <p:ph idx="1"/>
          </p:nvPr>
        </p:nvSpPr>
        <p:spPr>
          <a:xfrm>
            <a:off x="609600" y="1828800"/>
            <a:ext cx="7772400" cy="3884140"/>
          </a:xfrm>
        </p:spPr>
        <p:txBody>
          <a:bodyPr wrap="square">
            <a:spAutoFit/>
          </a:bodyPr>
          <a:lstStyle/>
          <a:p>
            <a:pPr marL="457200" indent="-457200">
              <a:buFont typeface="+mj-lt"/>
              <a:buAutoNum type="arabicPeriod" startAt="3"/>
            </a:pPr>
            <a:r>
              <a:rPr lang="en-US" sz="2400" dirty="0" smtClean="0"/>
              <a:t>Review the certification report.  For ‘N’ recommendations:</a:t>
            </a:r>
          </a:p>
          <a:p>
            <a:pPr marL="857250" lvl="1" indent="-457200">
              <a:buFont typeface="+mj-lt"/>
              <a:buAutoNum type="alphaLcParenR"/>
            </a:pPr>
            <a:r>
              <a:rPr lang="en-US" sz="2000" dirty="0" smtClean="0"/>
              <a:t>Has any ambient monitoring data not yet been submitted?</a:t>
            </a:r>
          </a:p>
          <a:p>
            <a:pPr marL="857250" lvl="1" indent="-457200">
              <a:buFont typeface="+mj-lt"/>
              <a:buAutoNum type="alphaLcParenR"/>
            </a:pPr>
            <a:r>
              <a:rPr lang="en-US" sz="2000" dirty="0" smtClean="0"/>
              <a:t>Has any QA/QC data (e.g. Precision and Accuracy transactions) not been submitted?</a:t>
            </a:r>
          </a:p>
          <a:p>
            <a:pPr marL="857250" lvl="1" indent="-457200">
              <a:buFont typeface="+mj-lt"/>
              <a:buAutoNum type="alphaLcParenR"/>
            </a:pPr>
            <a:r>
              <a:rPr lang="en-US" sz="2000" dirty="0" smtClean="0"/>
              <a:t>Should any ambient monitoring data be invalidated and removed from AQS based on QA/QC results?</a:t>
            </a:r>
          </a:p>
          <a:p>
            <a:pPr marL="457200" indent="-457200">
              <a:buFont typeface="+mj-lt"/>
              <a:buAutoNum type="arabicPeriod" startAt="3"/>
            </a:pPr>
            <a:r>
              <a:rPr lang="en-US" sz="2400" dirty="0" smtClean="0"/>
              <a:t>Make corrections to AQS data as needed.</a:t>
            </a:r>
          </a:p>
          <a:p>
            <a:pPr marL="457200" indent="-457200">
              <a:buFont typeface="+mj-lt"/>
              <a:buAutoNum type="arabicPeriod" startAt="3"/>
            </a:pPr>
            <a:r>
              <a:rPr lang="en-US" sz="2400" dirty="0" smtClean="0"/>
              <a:t>Rerun certification report and verify results are final.</a:t>
            </a:r>
          </a:p>
          <a:p>
            <a:pPr marL="457200" indent="-457200">
              <a:buFont typeface="+mj-lt"/>
              <a:buAutoNum type="arabicPeriod" startAt="3"/>
            </a:pPr>
            <a:endParaRPr lang="en-US" sz="2400" dirty="0" smtClean="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13</a:t>
            </a:fld>
            <a:endParaRPr lang="en-US" dirty="0"/>
          </a:p>
        </p:txBody>
      </p:sp>
    </p:spTree>
    <p:extLst>
      <p:ext uri="{BB962C8B-B14F-4D97-AF65-F5344CB8AC3E}">
        <p14:creationId xmlns:p14="http://schemas.microsoft.com/office/powerpoint/2010/main" val="2163846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14</a:t>
            </a:fld>
            <a:endParaRPr lang="en-US"/>
          </a:p>
        </p:txBody>
      </p:sp>
      <p:sp>
        <p:nvSpPr>
          <p:cNvPr id="4" name="TextBox 3"/>
          <p:cNvSpPr txBox="1"/>
          <p:nvPr/>
        </p:nvSpPr>
        <p:spPr>
          <a:xfrm>
            <a:off x="384535" y="-68706"/>
            <a:ext cx="4869729" cy="1077218"/>
          </a:xfrm>
          <a:prstGeom prst="rect">
            <a:avLst/>
          </a:prstGeom>
          <a:noFill/>
        </p:spPr>
        <p:txBody>
          <a:bodyPr wrap="square" rtlCol="0">
            <a:spAutoFit/>
          </a:bodyPr>
          <a:lstStyle/>
          <a:p>
            <a:pPr algn="ctr"/>
            <a:r>
              <a:rPr lang="en-US" sz="3200" b="1" dirty="0" smtClean="0">
                <a:solidFill>
                  <a:srgbClr val="FFFF00"/>
                </a:solidFill>
              </a:rPr>
              <a:t>Certification Form for </a:t>
            </a:r>
          </a:p>
          <a:p>
            <a:pPr algn="ctr"/>
            <a:r>
              <a:rPr lang="en-US" sz="3200" b="1" dirty="0" smtClean="0">
                <a:solidFill>
                  <a:srgbClr val="FFFF00"/>
                </a:solidFill>
              </a:rPr>
              <a:t>Certifying Agency</a:t>
            </a:r>
            <a:endParaRPr lang="en-US" sz="3200" b="1" dirty="0">
              <a:solidFill>
                <a:srgbClr val="FFFF00"/>
              </a:solidFill>
            </a:endParaRPr>
          </a:p>
        </p:txBody>
      </p:sp>
      <p:sp>
        <p:nvSpPr>
          <p:cNvPr id="10" name="TextBox 9"/>
          <p:cNvSpPr txBox="1"/>
          <p:nvPr/>
        </p:nvSpPr>
        <p:spPr>
          <a:xfrm>
            <a:off x="496155" y="5757803"/>
            <a:ext cx="7521867" cy="400110"/>
          </a:xfrm>
          <a:prstGeom prst="rect">
            <a:avLst/>
          </a:prstGeom>
          <a:noFill/>
        </p:spPr>
        <p:txBody>
          <a:bodyPr wrap="none" rtlCol="0">
            <a:spAutoFit/>
          </a:bodyPr>
          <a:lstStyle/>
          <a:p>
            <a:r>
              <a:rPr lang="en-US" sz="2000" dirty="0" smtClean="0">
                <a:solidFill>
                  <a:srgbClr val="FF0000"/>
                </a:solidFill>
              </a:rPr>
              <a:t>If certifying this data, we’d really like a Certifying Agency qualifier</a:t>
            </a:r>
            <a:endParaRPr lang="en-US" sz="2000" dirty="0">
              <a:solidFill>
                <a:srgbClr val="FF0000"/>
              </a:solidFill>
            </a:endParaRPr>
          </a:p>
        </p:txBody>
      </p:sp>
      <p:grpSp>
        <p:nvGrpSpPr>
          <p:cNvPr id="26" name="Group 25"/>
          <p:cNvGrpSpPr/>
          <p:nvPr/>
        </p:nvGrpSpPr>
        <p:grpSpPr>
          <a:xfrm>
            <a:off x="152400" y="1008512"/>
            <a:ext cx="8826024" cy="4433887"/>
            <a:chOff x="-1309438" y="716798"/>
            <a:chExt cx="8826024" cy="4433887"/>
          </a:xfrm>
        </p:grpSpPr>
        <p:grpSp>
          <p:nvGrpSpPr>
            <p:cNvPr id="11" name="Group 10"/>
            <p:cNvGrpSpPr/>
            <p:nvPr/>
          </p:nvGrpSpPr>
          <p:grpSpPr>
            <a:xfrm>
              <a:off x="-1309438" y="716798"/>
              <a:ext cx="8826024" cy="4433887"/>
              <a:chOff x="152400" y="1371600"/>
              <a:chExt cx="8826024" cy="4433887"/>
            </a:xfrm>
          </p:grpSpPr>
          <p:pic>
            <p:nvPicPr>
              <p:cNvPr id="3" name="Picture 2"/>
              <p:cNvPicPr>
                <a:picLocks noChangeAspect="1"/>
              </p:cNvPicPr>
              <p:nvPr/>
            </p:nvPicPr>
            <p:blipFill>
              <a:blip r:embed="rId3"/>
              <a:stretch>
                <a:fillRect/>
              </a:stretch>
            </p:blipFill>
            <p:spPr>
              <a:xfrm>
                <a:off x="152400" y="1371600"/>
                <a:ext cx="8826024" cy="4433887"/>
              </a:xfrm>
              <a:prstGeom prst="rect">
                <a:avLst/>
              </a:prstGeom>
            </p:spPr>
          </p:pic>
          <p:sp>
            <p:nvSpPr>
              <p:cNvPr id="5" name="Rectangle 4"/>
              <p:cNvSpPr/>
              <p:nvPr/>
            </p:nvSpPr>
            <p:spPr bwMode="auto">
              <a:xfrm>
                <a:off x="2057400" y="1600200"/>
                <a:ext cx="2342878"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1524000" y="1600200"/>
                <a:ext cx="2286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762000" y="31242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5-Point Star 7"/>
              <p:cNvSpPr/>
              <p:nvPr/>
            </p:nvSpPr>
            <p:spPr bwMode="auto">
              <a:xfrm>
                <a:off x="2260362" y="52578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5-Point Star 8"/>
              <p:cNvSpPr/>
              <p:nvPr/>
            </p:nvSpPr>
            <p:spPr bwMode="auto">
              <a:xfrm>
                <a:off x="2260362" y="54102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9" name="Rectangle 18"/>
            <p:cNvSpPr/>
            <p:nvPr/>
          </p:nvSpPr>
          <p:spPr bwMode="auto">
            <a:xfrm>
              <a:off x="1502802" y="2469398"/>
              <a:ext cx="97398" cy="26597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pic>
        <p:nvPicPr>
          <p:cNvPr id="27" name="Picture 26"/>
          <p:cNvPicPr>
            <a:picLocks noChangeAspect="1"/>
          </p:cNvPicPr>
          <p:nvPr/>
        </p:nvPicPr>
        <p:blipFill>
          <a:blip r:embed="rId4"/>
          <a:stretch>
            <a:fillRect/>
          </a:stretch>
        </p:blipFill>
        <p:spPr>
          <a:xfrm>
            <a:off x="223090" y="1009731"/>
            <a:ext cx="7277694" cy="2657316"/>
          </a:xfrm>
          <a:prstGeom prst="rect">
            <a:avLst/>
          </a:prstGeom>
        </p:spPr>
      </p:pic>
      <p:pic>
        <p:nvPicPr>
          <p:cNvPr id="28" name="Picture 27"/>
          <p:cNvPicPr>
            <a:picLocks noChangeAspect="1"/>
          </p:cNvPicPr>
          <p:nvPr/>
        </p:nvPicPr>
        <p:blipFill>
          <a:blip r:embed="rId5"/>
          <a:stretch>
            <a:fillRect/>
          </a:stretch>
        </p:blipFill>
        <p:spPr>
          <a:xfrm>
            <a:off x="133350" y="4100375"/>
            <a:ext cx="5834202" cy="1689608"/>
          </a:xfrm>
          <a:prstGeom prst="rect">
            <a:avLst/>
          </a:prstGeom>
        </p:spPr>
      </p:pic>
      <p:cxnSp>
        <p:nvCxnSpPr>
          <p:cNvPr id="15" name="Straight Arrow Connector 14"/>
          <p:cNvCxnSpPr/>
          <p:nvPr/>
        </p:nvCxnSpPr>
        <p:spPr bwMode="auto">
          <a:xfrm flipH="1" flipV="1">
            <a:off x="3386522" y="4928110"/>
            <a:ext cx="1566478" cy="94761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flipV="1">
            <a:off x="3365877" y="5236197"/>
            <a:ext cx="1587123" cy="63953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361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15</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6" name="TextBox 15"/>
          <p:cNvSpPr txBox="1"/>
          <p:nvPr/>
        </p:nvSpPr>
        <p:spPr>
          <a:xfrm>
            <a:off x="228600" y="76200"/>
            <a:ext cx="5492016"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Certifying Agency Certification</a:t>
            </a:r>
            <a:endParaRPr lang="en-US" b="1" dirty="0">
              <a:solidFill>
                <a:srgbClr val="FFFF00"/>
              </a:solidFill>
            </a:endParaRPr>
          </a:p>
        </p:txBody>
      </p:sp>
      <p:sp>
        <p:nvSpPr>
          <p:cNvPr id="10" name="Rectangle 9"/>
          <p:cNvSpPr/>
          <p:nvPr/>
        </p:nvSpPr>
        <p:spPr bwMode="auto">
          <a:xfrm>
            <a:off x="8153400" y="3438525"/>
            <a:ext cx="392982" cy="2590800"/>
          </a:xfrm>
          <a:prstGeom prst="rect">
            <a:avLst/>
          </a:prstGeom>
          <a:noFill/>
          <a:ln w="41275"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4949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16</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5" name="TextBox 14"/>
          <p:cNvSpPr txBox="1"/>
          <p:nvPr/>
        </p:nvSpPr>
        <p:spPr>
          <a:xfrm>
            <a:off x="46704" y="408492"/>
            <a:ext cx="5492016" cy="461665"/>
          </a:xfrm>
          <a:prstGeom prst="rect">
            <a:avLst/>
          </a:prstGeom>
          <a:noFill/>
        </p:spPr>
        <p:txBody>
          <a:bodyPr wrap="none" rtlCol="0">
            <a:spAutoFit/>
          </a:bodyPr>
          <a:lstStyle/>
          <a:p>
            <a:r>
              <a:rPr lang="en-US" b="1" dirty="0" smtClean="0">
                <a:solidFill>
                  <a:srgbClr val="FFFF00"/>
                </a:solidFill>
              </a:rPr>
              <a:t>After Certifying Agency Certification</a:t>
            </a:r>
            <a:endParaRPr lang="en-US" b="1" dirty="0">
              <a:solidFill>
                <a:srgbClr val="FFFF00"/>
              </a:solidFill>
            </a:endParaRPr>
          </a:p>
        </p:txBody>
      </p:sp>
      <p:sp>
        <p:nvSpPr>
          <p:cNvPr id="16" name="TextBox 15"/>
          <p:cNvSpPr txBox="1"/>
          <p:nvPr/>
        </p:nvSpPr>
        <p:spPr>
          <a:xfrm>
            <a:off x="1462767" y="27815"/>
            <a:ext cx="2872902" cy="461665"/>
          </a:xfrm>
          <a:prstGeom prst="rect">
            <a:avLst/>
          </a:prstGeom>
          <a:noFill/>
        </p:spPr>
        <p:txBody>
          <a:bodyPr wrap="none" rtlCol="0">
            <a:spAutoFit/>
          </a:bodyPr>
          <a:lstStyle/>
          <a:p>
            <a:r>
              <a:rPr lang="en-US" b="1" dirty="0" smtClean="0">
                <a:solidFill>
                  <a:srgbClr val="FFFF00"/>
                </a:solidFill>
              </a:rPr>
              <a:t>AMP600 Summary</a:t>
            </a:r>
            <a:endParaRPr lang="en-US" b="1" dirty="0">
              <a:solidFill>
                <a:srgbClr val="FFFF00"/>
              </a:solidFill>
            </a:endParaRPr>
          </a:p>
        </p:txBody>
      </p:sp>
      <p:sp>
        <p:nvSpPr>
          <p:cNvPr id="18" name="Rectangle 17"/>
          <p:cNvSpPr/>
          <p:nvPr/>
        </p:nvSpPr>
        <p:spPr bwMode="auto">
          <a:xfrm>
            <a:off x="46482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8473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665" y="1279779"/>
            <a:ext cx="9001125" cy="4886325"/>
            <a:chOff x="19665" y="1279779"/>
            <a:chExt cx="9001125" cy="4886325"/>
          </a:xfrm>
        </p:grpSpPr>
        <p:grpSp>
          <p:nvGrpSpPr>
            <p:cNvPr id="4" name="Group 3"/>
            <p:cNvGrpSpPr/>
            <p:nvPr/>
          </p:nvGrpSpPr>
          <p:grpSpPr>
            <a:xfrm>
              <a:off x="19665" y="1279779"/>
              <a:ext cx="9001125" cy="4886325"/>
              <a:chOff x="169914" y="1590675"/>
              <a:chExt cx="9001125" cy="4886325"/>
            </a:xfrm>
          </p:grpSpPr>
          <p:pic>
            <p:nvPicPr>
              <p:cNvPr id="5" name="Picture 4"/>
              <p:cNvPicPr>
                <a:picLocks noChangeAspect="1"/>
              </p:cNvPicPr>
              <p:nvPr/>
            </p:nvPicPr>
            <p:blipFill>
              <a:blip r:embed="rId3"/>
              <a:stretch>
                <a:fillRect/>
              </a:stretch>
            </p:blipFill>
            <p:spPr>
              <a:xfrm>
                <a:off x="169914" y="1590675"/>
                <a:ext cx="9001125" cy="4886325"/>
              </a:xfrm>
              <a:prstGeom prst="rect">
                <a:avLst/>
              </a:prstGeom>
            </p:spPr>
          </p:pic>
          <p:sp>
            <p:nvSpPr>
              <p:cNvPr id="6" name="5-Point Star 5"/>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7" name="5-Point Star 6"/>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8" name="Rectangle 7"/>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Rectangle 8"/>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0" name="Rectangle 9"/>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1" name="Rectangle 10"/>
            <p:cNvSpPr/>
            <p:nvPr/>
          </p:nvSpPr>
          <p:spPr bwMode="auto">
            <a:xfrm>
              <a:off x="8534400" y="3270504"/>
              <a:ext cx="304800" cy="2520696"/>
            </a:xfrm>
            <a:prstGeom prst="rect">
              <a:avLst/>
            </a:prstGeom>
            <a:noFill/>
            <a:ln w="50800"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p:txBody>
        </p:sp>
      </p:grpSp>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17</a:t>
            </a:fld>
            <a:endParaRPr lang="en-US"/>
          </a:p>
        </p:txBody>
      </p:sp>
      <p:sp>
        <p:nvSpPr>
          <p:cNvPr id="3" name="Slide Number Placeholder 1"/>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pPr>
              <a:defRPr/>
            </a:pPr>
            <a:fld id="{F6CEE91D-A776-4927-9F55-A284040309EA}" type="slidenum">
              <a:rPr lang="en-US" smtClean="0"/>
              <a:pPr>
                <a:defRPr/>
              </a:pPr>
              <a:t>17</a:t>
            </a:fld>
            <a:endParaRPr lang="en-US"/>
          </a:p>
        </p:txBody>
      </p:sp>
      <p:sp>
        <p:nvSpPr>
          <p:cNvPr id="14" name="TextBox 13"/>
          <p:cNvSpPr txBox="1"/>
          <p:nvPr/>
        </p:nvSpPr>
        <p:spPr>
          <a:xfrm>
            <a:off x="356741" y="9832"/>
            <a:ext cx="4956230"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EPA Regional Concurrence</a:t>
            </a:r>
            <a:endParaRPr lang="en-US" b="1" dirty="0">
              <a:solidFill>
                <a:srgbClr val="FFFF00"/>
              </a:solidFill>
            </a:endParaRPr>
          </a:p>
        </p:txBody>
      </p:sp>
      <p:grpSp>
        <p:nvGrpSpPr>
          <p:cNvPr id="22" name="Group 21"/>
          <p:cNvGrpSpPr/>
          <p:nvPr/>
        </p:nvGrpSpPr>
        <p:grpSpPr>
          <a:xfrm>
            <a:off x="2953517" y="1279779"/>
            <a:ext cx="2359454" cy="4898065"/>
            <a:chOff x="7733378" y="3054096"/>
            <a:chExt cx="1437661" cy="3422904"/>
          </a:xfrm>
        </p:grpSpPr>
        <p:pic>
          <p:nvPicPr>
            <p:cNvPr id="23" name="Picture 22"/>
            <p:cNvPicPr>
              <a:picLocks noChangeAspect="1"/>
            </p:cNvPicPr>
            <p:nvPr/>
          </p:nvPicPr>
          <p:blipFill rotWithShape="1">
            <a:blip r:embed="rId3"/>
            <a:srcRect l="84028" t="29949"/>
            <a:stretch/>
          </p:blipFill>
          <p:spPr>
            <a:xfrm>
              <a:off x="7733378" y="3054096"/>
              <a:ext cx="1437661" cy="3422904"/>
            </a:xfrm>
            <a:prstGeom prst="rect">
              <a:avLst/>
            </a:prstGeom>
          </p:spPr>
        </p:pic>
        <p:sp>
          <p:nvSpPr>
            <p:cNvPr id="24" name="5-Point Star 2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25" name="5-Point Star 2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grpSp>
    </p:spTree>
    <p:extLst>
      <p:ext uri="{BB962C8B-B14F-4D97-AF65-F5344CB8AC3E}">
        <p14:creationId xmlns:p14="http://schemas.microsoft.com/office/powerpoint/2010/main" val="26057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18</a:t>
            </a:fld>
            <a:endParaRPr lang="en-US"/>
          </a:p>
        </p:txBody>
      </p:sp>
      <p:pic>
        <p:nvPicPr>
          <p:cNvPr id="3" name="Picture 2"/>
          <p:cNvPicPr>
            <a:picLocks noChangeAspect="1"/>
          </p:cNvPicPr>
          <p:nvPr/>
        </p:nvPicPr>
        <p:blipFill rotWithShape="1">
          <a:blip r:embed="rId3"/>
          <a:srcRect t="17194" r="4925"/>
          <a:stretch/>
        </p:blipFill>
        <p:spPr>
          <a:xfrm>
            <a:off x="-28924" y="1277590"/>
            <a:ext cx="9131042" cy="5025442"/>
          </a:xfrm>
          <a:prstGeom prst="rect">
            <a:avLst/>
          </a:prstGeom>
        </p:spPr>
      </p:pic>
      <p:sp>
        <p:nvSpPr>
          <p:cNvPr id="4" name="TextBox 3"/>
          <p:cNvSpPr txBox="1"/>
          <p:nvPr/>
        </p:nvSpPr>
        <p:spPr>
          <a:xfrm>
            <a:off x="413657" y="6305490"/>
            <a:ext cx="8120043" cy="400110"/>
          </a:xfrm>
          <a:prstGeom prst="rect">
            <a:avLst/>
          </a:prstGeom>
          <a:noFill/>
        </p:spPr>
        <p:txBody>
          <a:bodyPr wrap="none" rtlCol="0">
            <a:spAutoFit/>
          </a:bodyPr>
          <a:lstStyle/>
          <a:p>
            <a:r>
              <a:rPr lang="en-US" sz="2000" dirty="0" smtClean="0">
                <a:solidFill>
                  <a:srgbClr val="FF0000"/>
                </a:solidFill>
              </a:rPr>
              <a:t>Comment required if Cert Agency changes AQS Recommended Flag</a:t>
            </a:r>
            <a:endParaRPr lang="en-US" sz="2000" dirty="0">
              <a:solidFill>
                <a:srgbClr val="FF0000"/>
              </a:solidFill>
            </a:endParaRPr>
          </a:p>
        </p:txBody>
      </p:sp>
      <p:cxnSp>
        <p:nvCxnSpPr>
          <p:cNvPr id="5" name="Straight Arrow Connector 4"/>
          <p:cNvCxnSpPr/>
          <p:nvPr/>
        </p:nvCxnSpPr>
        <p:spPr bwMode="auto">
          <a:xfrm flipV="1">
            <a:off x="1371600" y="5943600"/>
            <a:ext cx="685800" cy="43777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TextBox 7"/>
          <p:cNvSpPr txBox="1"/>
          <p:nvPr/>
        </p:nvSpPr>
        <p:spPr>
          <a:xfrm>
            <a:off x="356741" y="9832"/>
            <a:ext cx="4956230"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EPA Regional Concurrence</a:t>
            </a:r>
            <a:endParaRPr lang="en-US" b="1" dirty="0">
              <a:solidFill>
                <a:srgbClr val="FFFF00"/>
              </a:solidFill>
            </a:endParaRPr>
          </a:p>
        </p:txBody>
      </p:sp>
      <p:grpSp>
        <p:nvGrpSpPr>
          <p:cNvPr id="16" name="Group 15"/>
          <p:cNvGrpSpPr/>
          <p:nvPr/>
        </p:nvGrpSpPr>
        <p:grpSpPr>
          <a:xfrm>
            <a:off x="76200" y="2090313"/>
            <a:ext cx="8229600" cy="4429681"/>
            <a:chOff x="76200" y="2090313"/>
            <a:chExt cx="8229600" cy="4429681"/>
          </a:xfrm>
        </p:grpSpPr>
        <p:cxnSp>
          <p:nvCxnSpPr>
            <p:cNvPr id="6" name="Straight Arrow Connector 5"/>
            <p:cNvCxnSpPr/>
            <p:nvPr/>
          </p:nvCxnSpPr>
          <p:spPr bwMode="auto">
            <a:xfrm flipV="1">
              <a:off x="5541803" y="5762625"/>
              <a:ext cx="1781524" cy="75736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V="1">
              <a:off x="5541803" y="5762625"/>
              <a:ext cx="2209800" cy="71437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nvGrpSpPr>
            <p:cNvPr id="22" name="Group 21"/>
            <p:cNvGrpSpPr/>
            <p:nvPr/>
          </p:nvGrpSpPr>
          <p:grpSpPr>
            <a:xfrm>
              <a:off x="76200" y="2090313"/>
              <a:ext cx="8229600" cy="3672312"/>
              <a:chOff x="457200" y="2666999"/>
              <a:chExt cx="8229600" cy="3093919"/>
            </a:xfrm>
          </p:grpSpPr>
          <p:sp>
            <p:nvSpPr>
              <p:cNvPr id="10" name="TextBox 9"/>
              <p:cNvSpPr txBox="1"/>
              <p:nvPr/>
            </p:nvSpPr>
            <p:spPr>
              <a:xfrm>
                <a:off x="5403516" y="3213239"/>
                <a:ext cx="3025187" cy="338554"/>
              </a:xfrm>
              <a:prstGeom prst="rect">
                <a:avLst/>
              </a:prstGeom>
              <a:noFill/>
            </p:spPr>
            <p:txBody>
              <a:bodyPr wrap="none" rtlCol="0">
                <a:spAutoFit/>
              </a:bodyPr>
              <a:lstStyle/>
              <a:p>
                <a:r>
                  <a:rPr lang="en-US" sz="1600" dirty="0" smtClean="0">
                    <a:solidFill>
                      <a:srgbClr val="FF0000"/>
                    </a:solidFill>
                  </a:rPr>
                  <a:t>Data changed after certification</a:t>
                </a:r>
                <a:endParaRPr lang="en-US" sz="1600" dirty="0">
                  <a:solidFill>
                    <a:srgbClr val="FF0000"/>
                  </a:solidFill>
                </a:endParaRPr>
              </a:p>
            </p:txBody>
          </p:sp>
          <p:cxnSp>
            <p:nvCxnSpPr>
              <p:cNvPr id="12" name="Straight Arrow Connector 11"/>
              <p:cNvCxnSpPr>
                <a:stCxn id="10" idx="0"/>
              </p:cNvCxnSpPr>
              <p:nvPr/>
            </p:nvCxnSpPr>
            <p:spPr bwMode="auto">
              <a:xfrm flipV="1">
                <a:off x="6916110" y="2737462"/>
                <a:ext cx="1770690" cy="47577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p:cNvSpPr/>
              <p:nvPr/>
            </p:nvSpPr>
            <p:spPr bwMode="auto">
              <a:xfrm>
                <a:off x="457200" y="2666999"/>
                <a:ext cx="152400" cy="1409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20" name="Rectangle 19"/>
              <p:cNvSpPr/>
              <p:nvPr/>
            </p:nvSpPr>
            <p:spPr bwMode="auto">
              <a:xfrm>
                <a:off x="1627237" y="2940076"/>
                <a:ext cx="4171858" cy="1724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21" name="Rectangle 20"/>
              <p:cNvSpPr/>
              <p:nvPr/>
            </p:nvSpPr>
            <p:spPr bwMode="auto">
              <a:xfrm>
                <a:off x="457200" y="4581009"/>
                <a:ext cx="152400" cy="11799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grpSp>
    </p:spTree>
    <p:extLst>
      <p:ext uri="{BB962C8B-B14F-4D97-AF65-F5344CB8AC3E}">
        <p14:creationId xmlns:p14="http://schemas.microsoft.com/office/powerpoint/2010/main" val="1109388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19</a:t>
            </a:fld>
            <a:endParaRPr lang="en-US"/>
          </a:p>
        </p:txBody>
      </p:sp>
      <p:sp>
        <p:nvSpPr>
          <p:cNvPr id="4" name="TextBox 3"/>
          <p:cNvSpPr txBox="1"/>
          <p:nvPr/>
        </p:nvSpPr>
        <p:spPr>
          <a:xfrm>
            <a:off x="762000" y="29497"/>
            <a:ext cx="3714478" cy="584775"/>
          </a:xfrm>
          <a:prstGeom prst="rect">
            <a:avLst/>
          </a:prstGeom>
          <a:noFill/>
        </p:spPr>
        <p:txBody>
          <a:bodyPr wrap="none" rtlCol="0">
            <a:spAutoFit/>
          </a:bodyPr>
          <a:lstStyle/>
          <a:p>
            <a:r>
              <a:rPr lang="en-US" sz="3200" b="1" dirty="0" smtClean="0">
                <a:solidFill>
                  <a:srgbClr val="FFFF00"/>
                </a:solidFill>
              </a:rPr>
              <a:t>Certification Form</a:t>
            </a:r>
            <a:endParaRPr lang="en-US" sz="3200" b="1" dirty="0">
              <a:solidFill>
                <a:srgbClr val="FFFF00"/>
              </a:solidFill>
            </a:endParaRPr>
          </a:p>
        </p:txBody>
      </p:sp>
      <p:sp>
        <p:nvSpPr>
          <p:cNvPr id="7" name="TextBox 6"/>
          <p:cNvSpPr txBox="1"/>
          <p:nvPr/>
        </p:nvSpPr>
        <p:spPr>
          <a:xfrm>
            <a:off x="304800" y="5372190"/>
            <a:ext cx="8458200" cy="1015663"/>
          </a:xfrm>
          <a:prstGeom prst="rect">
            <a:avLst/>
          </a:prstGeom>
          <a:noFill/>
        </p:spPr>
        <p:txBody>
          <a:bodyPr wrap="square" rtlCol="0">
            <a:spAutoFit/>
          </a:bodyPr>
          <a:lstStyle/>
          <a:p>
            <a:pPr algn="ctr"/>
            <a:r>
              <a:rPr lang="en-US" sz="2000" dirty="0" smtClean="0">
                <a:solidFill>
                  <a:srgbClr val="FF0000"/>
                </a:solidFill>
              </a:rPr>
              <a:t>Since the only qualifier that shows up in AQS is the EPA concurrence </a:t>
            </a:r>
            <a:r>
              <a:rPr lang="en-US" sz="2000" dirty="0">
                <a:solidFill>
                  <a:srgbClr val="FF0000"/>
                </a:solidFill>
              </a:rPr>
              <a:t>q</a:t>
            </a:r>
            <a:r>
              <a:rPr lang="en-US" sz="2000" dirty="0" smtClean="0">
                <a:solidFill>
                  <a:srgbClr val="FF0000"/>
                </a:solidFill>
              </a:rPr>
              <a:t>ualifier, any change in data by the Monitoring Organization will show up as “M” for modified</a:t>
            </a:r>
            <a:endParaRPr lang="en-US" sz="2000" dirty="0">
              <a:solidFill>
                <a:srgbClr val="FF0000"/>
              </a:solidFill>
            </a:endParaRPr>
          </a:p>
        </p:txBody>
      </p:sp>
      <p:grpSp>
        <p:nvGrpSpPr>
          <p:cNvPr id="11" name="Group 10"/>
          <p:cNvGrpSpPr/>
          <p:nvPr/>
        </p:nvGrpSpPr>
        <p:grpSpPr>
          <a:xfrm>
            <a:off x="381000" y="1143000"/>
            <a:ext cx="7543800" cy="4077151"/>
            <a:chOff x="152400" y="1371600"/>
            <a:chExt cx="6257214" cy="3243262"/>
          </a:xfrm>
        </p:grpSpPr>
        <p:pic>
          <p:nvPicPr>
            <p:cNvPr id="3" name="Picture 2"/>
            <p:cNvPicPr>
              <a:picLocks noChangeAspect="1"/>
            </p:cNvPicPr>
            <p:nvPr/>
          </p:nvPicPr>
          <p:blipFill rotWithShape="1">
            <a:blip r:embed="rId3"/>
            <a:srcRect r="32479"/>
            <a:stretch/>
          </p:blipFill>
          <p:spPr>
            <a:xfrm>
              <a:off x="152400" y="1371600"/>
              <a:ext cx="6257214" cy="3243262"/>
            </a:xfrm>
            <a:prstGeom prst="rect">
              <a:avLst/>
            </a:prstGeom>
            <a:ln w="28575">
              <a:noFill/>
            </a:ln>
          </p:spPr>
        </p:pic>
        <p:sp>
          <p:nvSpPr>
            <p:cNvPr id="8" name="Rectangle 7"/>
            <p:cNvSpPr/>
            <p:nvPr/>
          </p:nvSpPr>
          <p:spPr bwMode="auto">
            <a:xfrm>
              <a:off x="2057400" y="1600200"/>
              <a:ext cx="2514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Rectangle 8"/>
            <p:cNvSpPr/>
            <p:nvPr/>
          </p:nvSpPr>
          <p:spPr bwMode="auto">
            <a:xfrm>
              <a:off x="1524000" y="1600200"/>
              <a:ext cx="228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0" name="Rectangle 9"/>
            <p:cNvSpPr/>
            <p:nvPr/>
          </p:nvSpPr>
          <p:spPr bwMode="auto">
            <a:xfrm>
              <a:off x="762000" y="3200400"/>
              <a:ext cx="152400"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5" name="Freeform 4"/>
          <p:cNvSpPr/>
          <p:nvPr/>
        </p:nvSpPr>
        <p:spPr bwMode="auto">
          <a:xfrm>
            <a:off x="4050890" y="3826565"/>
            <a:ext cx="776403" cy="1522183"/>
          </a:xfrm>
          <a:custGeom>
            <a:avLst/>
            <a:gdLst>
              <a:gd name="connsiteX0" fmla="*/ 0 w 776403"/>
              <a:gd name="connsiteY0" fmla="*/ 57177 h 1522183"/>
              <a:gd name="connsiteX1" fmla="*/ 668594 w 776403"/>
              <a:gd name="connsiteY1" fmla="*/ 175164 h 1522183"/>
              <a:gd name="connsiteX2" fmla="*/ 766916 w 776403"/>
              <a:gd name="connsiteY2" fmla="*/ 1522183 h 1522183"/>
            </a:gdLst>
            <a:ahLst/>
            <a:cxnLst>
              <a:cxn ang="0">
                <a:pos x="connsiteX0" y="connsiteY0"/>
              </a:cxn>
              <a:cxn ang="0">
                <a:pos x="connsiteX1" y="connsiteY1"/>
              </a:cxn>
              <a:cxn ang="0">
                <a:pos x="connsiteX2" y="connsiteY2"/>
              </a:cxn>
            </a:cxnLst>
            <a:rect l="l" t="t" r="r" b="b"/>
            <a:pathLst>
              <a:path w="776403" h="1522183">
                <a:moveTo>
                  <a:pt x="0" y="57177"/>
                </a:moveTo>
                <a:cubicBezTo>
                  <a:pt x="270387" y="-5914"/>
                  <a:pt x="540775" y="-69004"/>
                  <a:pt x="668594" y="175164"/>
                </a:cubicBezTo>
                <a:cubicBezTo>
                  <a:pt x="796413" y="419332"/>
                  <a:pt x="781664" y="970757"/>
                  <a:pt x="766916" y="1522183"/>
                </a:cubicBezTo>
              </a:path>
            </a:pathLst>
          </a:cu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98237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409700" y="-39639"/>
            <a:ext cx="8915400" cy="609600"/>
          </a:xfrm>
          <a:prstGeom prst="rect">
            <a:avLst/>
          </a:prstGeom>
        </p:spPr>
        <p:txBody>
          <a:bodyPr/>
          <a:lstStyle/>
          <a:p>
            <a:pPr algn="ctr"/>
            <a:r>
              <a:rPr lang="en-US" sz="3200" dirty="0" smtClean="0">
                <a:solidFill>
                  <a:srgbClr val="FFFF00"/>
                </a:solidFill>
              </a:rPr>
              <a:t>The Actual Requirement </a:t>
            </a:r>
          </a:p>
          <a:p>
            <a:pPr algn="ctr"/>
            <a:r>
              <a:rPr lang="en-US" sz="3200" dirty="0" smtClean="0">
                <a:solidFill>
                  <a:srgbClr val="FFFF00"/>
                </a:solidFill>
              </a:rPr>
              <a:t>in CFR Language</a:t>
            </a:r>
          </a:p>
        </p:txBody>
      </p:sp>
      <p:sp>
        <p:nvSpPr>
          <p:cNvPr id="6" name="TextBox 5"/>
          <p:cNvSpPr txBox="1"/>
          <p:nvPr/>
        </p:nvSpPr>
        <p:spPr>
          <a:xfrm>
            <a:off x="838199" y="1447800"/>
            <a:ext cx="7811993" cy="4770537"/>
          </a:xfrm>
          <a:prstGeom prst="rect">
            <a:avLst/>
          </a:prstGeom>
          <a:noFill/>
        </p:spPr>
        <p:txBody>
          <a:bodyPr wrap="square" rtlCol="0">
            <a:spAutoFit/>
          </a:bodyPr>
          <a:lstStyle/>
          <a:p>
            <a:r>
              <a:rPr lang="en-US" sz="1600" dirty="0" smtClean="0"/>
              <a:t>§ 58.15   Annual air monitoring data certification.</a:t>
            </a:r>
          </a:p>
          <a:p>
            <a:endParaRPr lang="en-US" sz="1600" dirty="0" smtClean="0"/>
          </a:p>
          <a:p>
            <a:r>
              <a:rPr lang="en-US" sz="1600" dirty="0" smtClean="0">
                <a:solidFill>
                  <a:srgbClr val="000000"/>
                </a:solidFill>
              </a:rPr>
              <a:t>(a) The State, or where appropriate local, agency shall submit to the EPA Regional Administrator an annual air monitoring data </a:t>
            </a:r>
            <a:r>
              <a:rPr lang="en-US" sz="1600" dirty="0" smtClean="0">
                <a:solidFill>
                  <a:srgbClr val="FF0000"/>
                </a:solidFill>
              </a:rPr>
              <a:t>certification letter </a:t>
            </a:r>
            <a:r>
              <a:rPr lang="en-US" sz="1600" dirty="0" smtClean="0">
                <a:solidFill>
                  <a:srgbClr val="000000"/>
                </a:solidFill>
              </a:rPr>
              <a:t>to certify data collected </a:t>
            </a:r>
            <a:r>
              <a:rPr lang="en-US" sz="1600" dirty="0"/>
              <a:t>by FRM, FEM, and ARM monitors at SLAMS and SPM sites that meet criteria in appendix A to this part from January 1 to December 31 of the previous </a:t>
            </a:r>
            <a:r>
              <a:rPr lang="en-US" sz="1600" dirty="0" smtClean="0"/>
              <a:t>year. .</a:t>
            </a:r>
            <a:r>
              <a:rPr lang="en-US" sz="1600" dirty="0" smtClean="0">
                <a:solidFill>
                  <a:srgbClr val="000000"/>
                </a:solidFill>
              </a:rPr>
              <a:t>.. </a:t>
            </a:r>
            <a:r>
              <a:rPr lang="en-US" sz="1600" dirty="0"/>
              <a:t>The annual data certification letter is </a:t>
            </a:r>
            <a:r>
              <a:rPr lang="en-US" sz="1600" dirty="0">
                <a:solidFill>
                  <a:srgbClr val="FF0000"/>
                </a:solidFill>
              </a:rPr>
              <a:t>due by May 1 of each year</a:t>
            </a:r>
            <a:r>
              <a:rPr lang="en-US" sz="1600" dirty="0" smtClean="0"/>
              <a:t>.</a:t>
            </a:r>
            <a:r>
              <a:rPr lang="en-US" sz="1600" dirty="0" smtClean="0">
                <a:solidFill>
                  <a:srgbClr val="000000"/>
                </a:solidFill>
              </a:rPr>
              <a:t>“</a:t>
            </a:r>
            <a:endParaRPr lang="en-US" sz="1600" dirty="0" smtClean="0">
              <a:solidFill>
                <a:srgbClr val="000000"/>
              </a:solidFill>
            </a:endParaRPr>
          </a:p>
          <a:p>
            <a:endParaRPr lang="en-US" sz="1600" dirty="0" smtClean="0">
              <a:solidFill>
                <a:srgbClr val="000000"/>
              </a:solidFill>
            </a:endParaRPr>
          </a:p>
          <a:p>
            <a:r>
              <a:rPr lang="en-US" sz="1600" dirty="0" smtClean="0">
                <a:solidFill>
                  <a:srgbClr val="000000"/>
                </a:solidFill>
              </a:rPr>
              <a:t>(b) </a:t>
            </a:r>
            <a:r>
              <a:rPr lang="en-US" sz="1600" dirty="0"/>
              <a:t>Along with each certification letter, the state shall submit to the Regional Administrator</a:t>
            </a:r>
            <a:r>
              <a:rPr lang="en-US" sz="1600" dirty="0" smtClean="0">
                <a:solidFill>
                  <a:srgbClr val="000000"/>
                </a:solidFill>
              </a:rPr>
              <a:t> </a:t>
            </a:r>
            <a:r>
              <a:rPr lang="en-US" sz="1600" dirty="0" smtClean="0">
                <a:solidFill>
                  <a:srgbClr val="FF0000"/>
                </a:solidFill>
              </a:rPr>
              <a:t>an annual summary report </a:t>
            </a:r>
            <a:r>
              <a:rPr lang="en-US" sz="1600" dirty="0" smtClean="0">
                <a:solidFill>
                  <a:srgbClr val="000000"/>
                </a:solidFill>
              </a:rPr>
              <a:t>of all the ambient air quality data collected </a:t>
            </a:r>
            <a:r>
              <a:rPr lang="en-US" sz="1600" dirty="0"/>
              <a:t>by FRM, FEM, and ARM monitors at SLAMS and SPM </a:t>
            </a:r>
            <a:r>
              <a:rPr lang="en-US" sz="1600" dirty="0" smtClean="0"/>
              <a:t>sites.</a:t>
            </a:r>
            <a:r>
              <a:rPr lang="en-US" sz="1600" dirty="0" smtClean="0">
                <a:solidFill>
                  <a:srgbClr val="000000"/>
                </a:solidFill>
              </a:rPr>
              <a:t> </a:t>
            </a:r>
            <a:r>
              <a:rPr lang="en-US" sz="1600" dirty="0" smtClean="0">
                <a:solidFill>
                  <a:srgbClr val="000000"/>
                </a:solidFill>
              </a:rPr>
              <a:t>…”</a:t>
            </a:r>
          </a:p>
          <a:p>
            <a:endParaRPr lang="en-US" sz="1600" dirty="0" smtClean="0">
              <a:solidFill>
                <a:srgbClr val="000000"/>
              </a:solidFill>
            </a:endParaRPr>
          </a:p>
          <a:p>
            <a:r>
              <a:rPr lang="en-US" sz="1600" dirty="0" smtClean="0">
                <a:solidFill>
                  <a:srgbClr val="000000"/>
                </a:solidFill>
              </a:rPr>
              <a:t>(c) Along with each certification letter, the State shall submit to the </a:t>
            </a:r>
            <a:r>
              <a:rPr lang="en-US" sz="1600" dirty="0"/>
              <a:t>Regional </a:t>
            </a:r>
            <a:r>
              <a:rPr lang="en-US" sz="1600" dirty="0" smtClean="0">
                <a:solidFill>
                  <a:srgbClr val="000000"/>
                </a:solidFill>
              </a:rPr>
              <a:t>Administrator </a:t>
            </a:r>
            <a:r>
              <a:rPr lang="en-US" sz="1600" dirty="0" smtClean="0">
                <a:solidFill>
                  <a:srgbClr val="FF0000"/>
                </a:solidFill>
              </a:rPr>
              <a:t>a </a:t>
            </a:r>
            <a:r>
              <a:rPr lang="en-US" sz="1600" dirty="0" smtClean="0">
                <a:solidFill>
                  <a:srgbClr val="FF0000"/>
                </a:solidFill>
              </a:rPr>
              <a:t>summary of the precision and accuracy data </a:t>
            </a:r>
            <a:r>
              <a:rPr lang="en-US" sz="1600" dirty="0" smtClean="0">
                <a:solidFill>
                  <a:srgbClr val="000000"/>
                </a:solidFill>
              </a:rPr>
              <a:t>for all ambient air quality data collected </a:t>
            </a:r>
            <a:r>
              <a:rPr lang="en-US" sz="1600" dirty="0"/>
              <a:t>by FRM, FEM, and ARM monitors at SLAMS and SPM sites.</a:t>
            </a:r>
            <a:r>
              <a:rPr lang="en-US" sz="1600" dirty="0" smtClean="0">
                <a:solidFill>
                  <a:srgbClr val="000000"/>
                </a:solidFill>
              </a:rPr>
              <a:t> …”</a:t>
            </a:r>
          </a:p>
          <a:p>
            <a:endParaRPr lang="en-US" sz="1600" dirty="0">
              <a:solidFill>
                <a:srgbClr val="000000"/>
              </a:solidFill>
            </a:endParaRPr>
          </a:p>
          <a:p>
            <a:r>
              <a:rPr lang="en-US" sz="1600" dirty="0"/>
              <a:t>URL for AMTIC </a:t>
            </a:r>
            <a:r>
              <a:rPr lang="en-US" sz="1600" dirty="0" smtClean="0"/>
              <a:t>Cert </a:t>
            </a:r>
            <a:r>
              <a:rPr lang="en-US" sz="1600" dirty="0"/>
              <a:t>&amp; Validation: </a:t>
            </a:r>
            <a:r>
              <a:rPr lang="en-US" sz="1600" u="sng" dirty="0">
                <a:hlinkClick r:id="rId2"/>
              </a:rPr>
              <a:t> https://www3.epa.gov/ttn/amtic/qacert.html</a:t>
            </a:r>
            <a:endParaRPr lang="en-US" sz="1600" dirty="0"/>
          </a:p>
          <a:p>
            <a:endParaRPr lang="en-US" sz="1600" dirty="0">
              <a:solidFill>
                <a:srgbClr val="000000"/>
              </a:solidFill>
            </a:endParaRPr>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20</a:t>
            </a:fld>
            <a:endParaRPr lang="en-US"/>
          </a:p>
        </p:txBody>
      </p:sp>
      <p:grpSp>
        <p:nvGrpSpPr>
          <p:cNvPr id="8" name="Group 7"/>
          <p:cNvGrpSpPr/>
          <p:nvPr/>
        </p:nvGrpSpPr>
        <p:grpSpPr>
          <a:xfrm>
            <a:off x="990600" y="1052039"/>
            <a:ext cx="6248400" cy="5196361"/>
            <a:chOff x="533400" y="1447800"/>
            <a:chExt cx="6248400" cy="5196361"/>
          </a:xfrm>
        </p:grpSpPr>
        <p:grpSp>
          <p:nvGrpSpPr>
            <p:cNvPr id="6" name="Group 5"/>
            <p:cNvGrpSpPr/>
            <p:nvPr/>
          </p:nvGrpSpPr>
          <p:grpSpPr>
            <a:xfrm>
              <a:off x="533400" y="1447800"/>
              <a:ext cx="6248400" cy="5196361"/>
              <a:chOff x="533400" y="1447800"/>
              <a:chExt cx="6248400" cy="5196361"/>
            </a:xfrm>
          </p:grpSpPr>
          <p:pic>
            <p:nvPicPr>
              <p:cNvPr id="3" name="Picture 2"/>
              <p:cNvPicPr>
                <a:picLocks noChangeAspect="1"/>
              </p:cNvPicPr>
              <p:nvPr/>
            </p:nvPicPr>
            <p:blipFill rotWithShape="1">
              <a:blip r:embed="rId3"/>
              <a:srcRect l="35102"/>
              <a:stretch/>
            </p:blipFill>
            <p:spPr>
              <a:xfrm>
                <a:off x="533400" y="1447800"/>
                <a:ext cx="6248400" cy="5196361"/>
              </a:xfrm>
              <a:prstGeom prst="rect">
                <a:avLst/>
              </a:prstGeom>
            </p:spPr>
          </p:pic>
          <p:sp>
            <p:nvSpPr>
              <p:cNvPr id="4" name="Rectangle 3"/>
              <p:cNvSpPr/>
              <p:nvPr/>
            </p:nvSpPr>
            <p:spPr bwMode="auto">
              <a:xfrm>
                <a:off x="1676400" y="2133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5" name="Rectangle 4"/>
              <p:cNvSpPr/>
              <p:nvPr/>
            </p:nvSpPr>
            <p:spPr bwMode="auto">
              <a:xfrm>
                <a:off x="609600" y="2971800"/>
                <a:ext cx="838200" cy="35887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7" name="Rectangle 6"/>
            <p:cNvSpPr/>
            <p:nvPr/>
          </p:nvSpPr>
          <p:spPr bwMode="auto">
            <a:xfrm>
              <a:off x="6248400" y="2438400"/>
              <a:ext cx="304800" cy="4038600"/>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9" name="TextBox 8"/>
          <p:cNvSpPr txBox="1"/>
          <p:nvPr/>
        </p:nvSpPr>
        <p:spPr>
          <a:xfrm>
            <a:off x="1066800" y="0"/>
            <a:ext cx="3715761" cy="646331"/>
          </a:xfrm>
          <a:prstGeom prst="rect">
            <a:avLst/>
          </a:prstGeom>
          <a:noFill/>
        </p:spPr>
        <p:txBody>
          <a:bodyPr wrap="none" rtlCol="0">
            <a:spAutoFit/>
          </a:bodyPr>
          <a:lstStyle/>
          <a:p>
            <a:r>
              <a:rPr lang="en-US" sz="3600" b="1" dirty="0" smtClean="0">
                <a:solidFill>
                  <a:srgbClr val="FFFF00"/>
                </a:solidFill>
              </a:rPr>
              <a:t>AMP 450 Report</a:t>
            </a:r>
            <a:endParaRPr lang="en-US" sz="3600" b="1" dirty="0">
              <a:solidFill>
                <a:srgbClr val="FFFF00"/>
              </a:solidFill>
            </a:endParaRPr>
          </a:p>
        </p:txBody>
      </p:sp>
    </p:spTree>
    <p:extLst>
      <p:ext uri="{BB962C8B-B14F-4D97-AF65-F5344CB8AC3E}">
        <p14:creationId xmlns:p14="http://schemas.microsoft.com/office/powerpoint/2010/main" val="1553161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4" y="-71936"/>
            <a:ext cx="3673442" cy="830997"/>
          </a:xfrm>
          <a:prstGeom prst="rect">
            <a:avLst/>
          </a:prstGeom>
          <a:noFill/>
        </p:spPr>
        <p:txBody>
          <a:bodyPr wrap="none" rtlCol="0">
            <a:spAutoFit/>
          </a:bodyPr>
          <a:lstStyle/>
          <a:p>
            <a:r>
              <a:rPr lang="en-US" b="1" dirty="0" smtClean="0">
                <a:solidFill>
                  <a:srgbClr val="FFFF00"/>
                </a:solidFill>
              </a:rPr>
              <a:t>How the AMP600 Works</a:t>
            </a:r>
          </a:p>
          <a:p>
            <a:r>
              <a:rPr lang="en-US" b="1" dirty="0" smtClean="0">
                <a:solidFill>
                  <a:srgbClr val="FFFF00"/>
                </a:solidFill>
              </a:rPr>
              <a:t>Found On AMTIC</a:t>
            </a:r>
          </a:p>
        </p:txBody>
      </p:sp>
      <p:grpSp>
        <p:nvGrpSpPr>
          <p:cNvPr id="19" name="Group 18"/>
          <p:cNvGrpSpPr/>
          <p:nvPr/>
        </p:nvGrpSpPr>
        <p:grpSpPr>
          <a:xfrm>
            <a:off x="304800" y="1981200"/>
            <a:ext cx="8153400" cy="3810000"/>
            <a:chOff x="304800" y="1981200"/>
            <a:chExt cx="8153400" cy="3810000"/>
          </a:xfrm>
        </p:grpSpPr>
        <p:pic>
          <p:nvPicPr>
            <p:cNvPr id="20" name="Picture 2"/>
            <p:cNvPicPr>
              <a:picLocks noChangeAspect="1" noChangeArrowheads="1"/>
            </p:cNvPicPr>
            <p:nvPr/>
          </p:nvPicPr>
          <p:blipFill>
            <a:blip r:embed="rId3" cstate="print"/>
            <a:srcRect l="4376" t="14065" r="52933" b="36060"/>
            <a:stretch>
              <a:fillRect/>
            </a:stretch>
          </p:blipFill>
          <p:spPr bwMode="auto">
            <a:xfrm>
              <a:off x="304800" y="1981200"/>
              <a:ext cx="8153400" cy="3810000"/>
            </a:xfrm>
            <a:prstGeom prst="rect">
              <a:avLst/>
            </a:prstGeom>
            <a:noFill/>
            <a:ln w="9525">
              <a:noFill/>
              <a:miter lim="800000"/>
              <a:headEnd/>
              <a:tailEnd/>
            </a:ln>
          </p:spPr>
        </p:pic>
        <p:sp>
          <p:nvSpPr>
            <p:cNvPr id="21" name="Rectangle 20"/>
            <p:cNvSpPr/>
            <p:nvPr/>
          </p:nvSpPr>
          <p:spPr>
            <a:xfrm>
              <a:off x="1447800" y="2895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24000" y="2514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4572000"/>
              <a:ext cx="60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flipH="1" flipV="1">
            <a:off x="3733800" y="3810000"/>
            <a:ext cx="1600200" cy="12192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V="1">
            <a:off x="4038600" y="1981200"/>
            <a:ext cx="1524000" cy="17526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6096000" y="1981200"/>
            <a:ext cx="76200" cy="25908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52400" y="1063861"/>
            <a:ext cx="3886200" cy="1015663"/>
          </a:xfrm>
          <a:prstGeom prst="rect">
            <a:avLst/>
          </a:prstGeom>
          <a:noFill/>
        </p:spPr>
        <p:txBody>
          <a:bodyPr wrap="square" rtlCol="0">
            <a:spAutoFit/>
          </a:bodyPr>
          <a:lstStyle/>
          <a:p>
            <a:r>
              <a:rPr lang="en-US" sz="1200" b="1" dirty="0" smtClean="0"/>
              <a:t>PQAO Level Flags</a:t>
            </a:r>
          </a:p>
          <a:p>
            <a:r>
              <a:rPr lang="en-US" sz="1200" dirty="0" smtClean="0"/>
              <a:t>For  Collocation and PEP,  AQS Recommended flags are generated </a:t>
            </a:r>
            <a:r>
              <a:rPr lang="en-US" sz="1200" dirty="0" smtClean="0">
                <a:solidFill>
                  <a:srgbClr val="FF0000"/>
                </a:solidFill>
              </a:rPr>
              <a:t>at the PQAO level</a:t>
            </a:r>
            <a:r>
              <a:rPr lang="en-US" sz="1200" dirty="0" smtClean="0"/>
              <a:t> and then “transfered” back to each site</a:t>
            </a:r>
          </a:p>
          <a:p>
            <a:r>
              <a:rPr lang="en-US" sz="1200" dirty="0" smtClean="0"/>
              <a:t> </a:t>
            </a:r>
            <a:endParaRPr lang="en-US" sz="1200" dirty="0"/>
          </a:p>
        </p:txBody>
      </p:sp>
      <p:cxnSp>
        <p:nvCxnSpPr>
          <p:cNvPr id="33" name="Straight Arrow Connector 32"/>
          <p:cNvCxnSpPr/>
          <p:nvPr/>
        </p:nvCxnSpPr>
        <p:spPr>
          <a:xfrm flipV="1">
            <a:off x="7239000" y="1991032"/>
            <a:ext cx="609600" cy="1590368"/>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H="1">
            <a:off x="6667500" y="1981200"/>
            <a:ext cx="1866900" cy="2739599"/>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410231" y="5795454"/>
            <a:ext cx="8628337" cy="1200329"/>
          </a:xfrm>
          <a:prstGeom prst="rect">
            <a:avLst/>
          </a:prstGeom>
        </p:spPr>
        <p:txBody>
          <a:bodyPr wrap="square">
            <a:spAutoFit/>
          </a:bodyPr>
          <a:lstStyle/>
          <a:p>
            <a:pPr algn="ctr"/>
            <a:r>
              <a:rPr lang="en-US" sz="1600" dirty="0">
                <a:solidFill>
                  <a:srgbClr val="FF0000"/>
                </a:solidFill>
              </a:rPr>
              <a:t>See “additional Information Related to AMP600 Certification Process”  </a:t>
            </a:r>
            <a:r>
              <a:rPr lang="en-US" sz="1600" dirty="0" smtClean="0">
                <a:solidFill>
                  <a:srgbClr val="FF0000"/>
                </a:solidFill>
              </a:rPr>
              <a:t>at </a:t>
            </a:r>
            <a:r>
              <a:rPr lang="en-US" sz="1600" dirty="0" smtClean="0">
                <a:hlinkClick r:id="rId4"/>
              </a:rPr>
              <a:t>http://www.epa.gov/ttnamti1/qacert.html</a:t>
            </a:r>
            <a:endParaRPr lang="en-US" sz="1600" dirty="0" smtClean="0"/>
          </a:p>
          <a:p>
            <a:endParaRPr lang="en-US" sz="2000" dirty="0" smtClean="0"/>
          </a:p>
          <a:p>
            <a:endParaRPr lang="en-US" sz="2000" dirty="0"/>
          </a:p>
        </p:txBody>
      </p:sp>
      <p:sp>
        <p:nvSpPr>
          <p:cNvPr id="7" name="Rectangle 6"/>
          <p:cNvSpPr/>
          <p:nvPr/>
        </p:nvSpPr>
        <p:spPr bwMode="auto">
          <a:xfrm>
            <a:off x="7220565" y="1190932"/>
            <a:ext cx="1676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t>PEP PQAO Critera based on Bias estimate, not completeness</a:t>
            </a:r>
            <a:endParaRPr kumimoji="0" lang="en-US" sz="1400" b="0" i="0" u="none" strike="noStrike" cap="none" normalizeH="0" baseline="0" smtClean="0">
              <a:ln>
                <a:noFill/>
              </a:ln>
              <a:solidFill>
                <a:schemeClr val="tx1"/>
              </a:solidFill>
              <a:effectLst/>
            </a:endParaRPr>
          </a:p>
        </p:txBody>
      </p:sp>
      <p:sp>
        <p:nvSpPr>
          <p:cNvPr id="11" name="Rectangle 10"/>
          <p:cNvSpPr/>
          <p:nvPr/>
        </p:nvSpPr>
        <p:spPr bwMode="auto">
          <a:xfrm>
            <a:off x="5295900" y="990600"/>
            <a:ext cx="17526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PQAO Criteria Met for Collocation based on </a:t>
            </a:r>
            <a:r>
              <a:rPr lang="en-US" sz="1400" dirty="0" smtClean="0"/>
              <a:t>CV </a:t>
            </a:r>
            <a:r>
              <a:rPr lang="en-US" sz="1400" dirty="0"/>
              <a:t>not completeness</a:t>
            </a:r>
            <a:endParaRPr kumimoji="0" 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95775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609600"/>
          </a:xfrm>
        </p:spPr>
        <p:txBody>
          <a:bodyPr/>
          <a:lstStyle/>
          <a:p>
            <a:r>
              <a:rPr lang="en-US" kern="1200" dirty="0" smtClean="0">
                <a:solidFill>
                  <a:srgbClr val="0070C0"/>
                </a:solidFill>
                <a:latin typeface="Arial" charset="0"/>
                <a:ea typeface="ＭＳ Ｐゴシック" pitchFamily="84" charset="-128"/>
                <a:cs typeface="+mn-cs"/>
              </a:rPr>
              <a:t>What Monitoring Data must Monitoring Agencies Certify by May 1, 2016?</a:t>
            </a:r>
          </a:p>
        </p:txBody>
      </p:sp>
      <p:sp>
        <p:nvSpPr>
          <p:cNvPr id="3" name="Content Placeholder 2"/>
          <p:cNvSpPr>
            <a:spLocks noGrp="1"/>
          </p:cNvSpPr>
          <p:nvPr>
            <p:ph idx="1"/>
          </p:nvPr>
        </p:nvSpPr>
        <p:spPr>
          <a:xfrm>
            <a:off x="687897" y="2590800"/>
            <a:ext cx="7772400" cy="1938992"/>
          </a:xfrm>
        </p:spPr>
        <p:txBody>
          <a:bodyPr wrap="square">
            <a:spAutoFit/>
          </a:bodyPr>
          <a:lstStyle/>
          <a:p>
            <a:pPr marL="0" indent="0">
              <a:buNone/>
            </a:pPr>
            <a:r>
              <a:rPr lang="en-US" sz="2400" dirty="0" smtClean="0"/>
              <a:t>Only data collected by FRM, FEM, and ARM monitors at </a:t>
            </a:r>
            <a:r>
              <a:rPr lang="en-US" sz="2400" dirty="0" smtClean="0"/>
              <a:t>SLAMS </a:t>
            </a:r>
            <a:r>
              <a:rPr lang="en-US" sz="2400" dirty="0" smtClean="0"/>
              <a:t>and SPM monitoring stations that meet Appendix A must be certified</a:t>
            </a:r>
            <a:r>
              <a:rPr lang="en-US" sz="2400" baseline="30000" dirty="0" smtClean="0"/>
              <a:t>1</a:t>
            </a:r>
            <a:r>
              <a:rPr lang="en-US" sz="2400" dirty="0" smtClean="0"/>
              <a:t>. In practice this refers to monitoring data for CO, NO</a:t>
            </a:r>
            <a:r>
              <a:rPr lang="en-US" sz="2400" baseline="-25000" dirty="0" smtClean="0"/>
              <a:t>2</a:t>
            </a:r>
            <a:r>
              <a:rPr lang="en-US" sz="2400" dirty="0" smtClean="0"/>
              <a:t>, SO</a:t>
            </a:r>
            <a:r>
              <a:rPr lang="en-US" sz="2400" baseline="-25000" dirty="0"/>
              <a:t>2</a:t>
            </a:r>
            <a:r>
              <a:rPr lang="en-US" sz="2400" dirty="0" smtClean="0"/>
              <a:t> (hourly and 5-minute average data), Ozone, Lead, PM</a:t>
            </a:r>
            <a:r>
              <a:rPr lang="en-US" sz="2400" baseline="-25000" dirty="0"/>
              <a:t>10</a:t>
            </a:r>
            <a:r>
              <a:rPr lang="en-US" sz="2400" dirty="0" smtClean="0"/>
              <a:t>, PM</a:t>
            </a:r>
            <a:r>
              <a:rPr lang="en-US" sz="2400" baseline="-25000" dirty="0"/>
              <a:t>10-2.5</a:t>
            </a:r>
            <a:r>
              <a:rPr lang="en-US" sz="2400" dirty="0" smtClean="0"/>
              <a:t>, and PM</a:t>
            </a:r>
            <a:r>
              <a:rPr lang="en-US" sz="2400" baseline="-25000" dirty="0" smtClean="0"/>
              <a:t>2.5</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22</a:t>
            </a:fld>
            <a:endParaRPr lang="en-US" dirty="0"/>
          </a:p>
        </p:txBody>
      </p:sp>
      <p:sp>
        <p:nvSpPr>
          <p:cNvPr id="5" name="TextBox 4"/>
          <p:cNvSpPr txBox="1"/>
          <p:nvPr/>
        </p:nvSpPr>
        <p:spPr>
          <a:xfrm>
            <a:off x="762000" y="5334000"/>
            <a:ext cx="7543800" cy="738664"/>
          </a:xfrm>
          <a:prstGeom prst="rect">
            <a:avLst/>
          </a:prstGeom>
          <a:noFill/>
        </p:spPr>
        <p:txBody>
          <a:bodyPr wrap="square" rtlCol="0">
            <a:spAutoFit/>
          </a:bodyPr>
          <a:lstStyle/>
          <a:p>
            <a:r>
              <a:rPr lang="en-US" sz="1400" baseline="30000" dirty="0" smtClean="0"/>
              <a:t>1</a:t>
            </a:r>
            <a:r>
              <a:rPr lang="en-US" sz="1400" dirty="0" smtClean="0"/>
              <a:t> Data certification requirements may also be included in auxiliary agreements such as MOA’s between states and operators of industrial networks, for example, SO</a:t>
            </a:r>
            <a:r>
              <a:rPr lang="en-US" sz="1400" baseline="-25000" dirty="0" smtClean="0"/>
              <a:t>2</a:t>
            </a:r>
            <a:r>
              <a:rPr lang="en-US" sz="1400" dirty="0" smtClean="0"/>
              <a:t> monitors being installed to comply with the Data Requirements Rule.</a:t>
            </a:r>
            <a:endParaRPr lang="en-US" sz="1400" dirty="0"/>
          </a:p>
        </p:txBody>
      </p:sp>
    </p:spTree>
    <p:extLst>
      <p:ext uri="{BB962C8B-B14F-4D97-AF65-F5344CB8AC3E}">
        <p14:creationId xmlns:p14="http://schemas.microsoft.com/office/powerpoint/2010/main" val="288833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6087"/>
            <a:ext cx="7620000" cy="990600"/>
          </a:xfrm>
        </p:spPr>
        <p:txBody>
          <a:bodyPr/>
          <a:lstStyle/>
          <a:p>
            <a:r>
              <a:rPr lang="en-US" b="1" dirty="0">
                <a:solidFill>
                  <a:srgbClr val="FFFF00"/>
                </a:solidFill>
              </a:rPr>
              <a:t>Certification Process:</a:t>
            </a:r>
            <a:br>
              <a:rPr lang="en-US" b="1" dirty="0">
                <a:solidFill>
                  <a:srgbClr val="FFFF00"/>
                </a:solidFill>
              </a:rPr>
            </a:br>
            <a:r>
              <a:rPr lang="en-US" b="1" dirty="0">
                <a:solidFill>
                  <a:srgbClr val="FFFF00"/>
                </a:solidFill>
              </a:rPr>
              <a:t> Thoughts and Steps Forward</a:t>
            </a:r>
            <a:br>
              <a:rPr lang="en-US" b="1" dirty="0">
                <a:solidFill>
                  <a:srgbClr val="FFFF00"/>
                </a:solidFill>
              </a:rPr>
            </a:br>
            <a:endParaRPr lang="en-US" dirty="0"/>
          </a:p>
        </p:txBody>
      </p:sp>
      <p:sp>
        <p:nvSpPr>
          <p:cNvPr id="3" name="Content Placeholder 2"/>
          <p:cNvSpPr>
            <a:spLocks noGrp="1"/>
          </p:cNvSpPr>
          <p:nvPr>
            <p:ph idx="1"/>
          </p:nvPr>
        </p:nvSpPr>
        <p:spPr>
          <a:xfrm>
            <a:off x="304800" y="1525843"/>
            <a:ext cx="7772400" cy="4343400"/>
          </a:xfrm>
        </p:spPr>
        <p:txBody>
          <a:bodyPr/>
          <a:lstStyle/>
          <a:p>
            <a:r>
              <a:rPr lang="en-US" dirty="0" smtClean="0"/>
              <a:t>Use </a:t>
            </a:r>
            <a:r>
              <a:rPr lang="en-US" dirty="0"/>
              <a:t>it often </a:t>
            </a:r>
          </a:p>
          <a:p>
            <a:pPr lvl="1"/>
            <a:r>
              <a:rPr lang="en-US" dirty="0"/>
              <a:t>Don’t wait till May to run the </a:t>
            </a:r>
            <a:r>
              <a:rPr lang="en-US" dirty="0" smtClean="0"/>
              <a:t>report</a:t>
            </a:r>
          </a:p>
          <a:p>
            <a:pPr lvl="1"/>
            <a:r>
              <a:rPr lang="en-US" dirty="0"/>
              <a:t>It can run on a partial year based on the date the report is run. This may not be perfect but can </a:t>
            </a:r>
            <a:r>
              <a:rPr lang="en-US" dirty="0" smtClean="0"/>
              <a:t>help.</a:t>
            </a:r>
          </a:p>
          <a:p>
            <a:r>
              <a:rPr lang="en-US" dirty="0"/>
              <a:t>By the time data is in AQS it may be to </a:t>
            </a:r>
            <a:r>
              <a:rPr lang="en-US" dirty="0" smtClean="0"/>
              <a:t>late</a:t>
            </a:r>
          </a:p>
          <a:p>
            <a:pPr lvl="1"/>
            <a:r>
              <a:rPr lang="en-US" dirty="0"/>
              <a:t>Internal QC is </a:t>
            </a:r>
            <a:r>
              <a:rPr lang="en-US" dirty="0" smtClean="0"/>
              <a:t>critical</a:t>
            </a:r>
            <a:endParaRPr lang="en-US" dirty="0"/>
          </a:p>
          <a:p>
            <a:pPr>
              <a:buFont typeface="Arial" pitchFamily="34" charset="0"/>
              <a:buChar char="•"/>
            </a:pPr>
            <a:r>
              <a:rPr lang="en-US" dirty="0" smtClean="0"/>
              <a:t>Will </a:t>
            </a:r>
            <a:r>
              <a:rPr lang="en-US" dirty="0"/>
              <a:t>eventually add outlier statistics. </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23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394" y="0"/>
            <a:ext cx="1467612" cy="2057400"/>
          </a:xfrm>
          <a:prstGeom prst="rect">
            <a:avLst/>
          </a:prstGeom>
        </p:spPr>
      </p:pic>
    </p:spTree>
    <p:extLst>
      <p:ext uri="{BB962C8B-B14F-4D97-AF65-F5344CB8AC3E}">
        <p14:creationId xmlns:p14="http://schemas.microsoft.com/office/powerpoint/2010/main" val="143412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3</a:t>
            </a:fld>
            <a:endParaRPr lang="en-US"/>
          </a:p>
        </p:txBody>
      </p:sp>
      <p:pic>
        <p:nvPicPr>
          <p:cNvPr id="3" name="Picture 2"/>
          <p:cNvPicPr>
            <a:picLocks noChangeAspect="1"/>
          </p:cNvPicPr>
          <p:nvPr/>
        </p:nvPicPr>
        <p:blipFill rotWithShape="1">
          <a:blip r:embed="rId2"/>
          <a:srcRect t="53039" r="8929"/>
          <a:stretch/>
        </p:blipFill>
        <p:spPr>
          <a:xfrm>
            <a:off x="-2458" y="1359461"/>
            <a:ext cx="5457260" cy="2652001"/>
          </a:xfrm>
          <a:prstGeom prst="rect">
            <a:avLst/>
          </a:prstGeom>
        </p:spPr>
      </p:pic>
      <p:sp>
        <p:nvSpPr>
          <p:cNvPr id="4" name="Freeform 3"/>
          <p:cNvSpPr/>
          <p:nvPr/>
        </p:nvSpPr>
        <p:spPr bwMode="auto">
          <a:xfrm>
            <a:off x="3810000" y="420103"/>
            <a:ext cx="1425509" cy="3085097"/>
          </a:xfrm>
          <a:custGeom>
            <a:avLst/>
            <a:gdLst>
              <a:gd name="connsiteX0" fmla="*/ 2202426 w 2492309"/>
              <a:gd name="connsiteY0" fmla="*/ 0 h 4416336"/>
              <a:gd name="connsiteX1" fmla="*/ 2300748 w 2492309"/>
              <a:gd name="connsiteY1" fmla="*/ 3942736 h 4416336"/>
              <a:gd name="connsiteX2" fmla="*/ 0 w 2492309"/>
              <a:gd name="connsiteY2" fmla="*/ 4198375 h 4416336"/>
            </a:gdLst>
            <a:ahLst/>
            <a:cxnLst>
              <a:cxn ang="0">
                <a:pos x="connsiteX0" y="connsiteY0"/>
              </a:cxn>
              <a:cxn ang="0">
                <a:pos x="connsiteX1" y="connsiteY1"/>
              </a:cxn>
              <a:cxn ang="0">
                <a:pos x="connsiteX2" y="connsiteY2"/>
              </a:cxn>
            </a:cxnLst>
            <a:rect l="l" t="t" r="r" b="b"/>
            <a:pathLst>
              <a:path w="2492309" h="4416336">
                <a:moveTo>
                  <a:pt x="2202426" y="0"/>
                </a:moveTo>
                <a:cubicBezTo>
                  <a:pt x="2435122" y="1621503"/>
                  <a:pt x="2667819" y="3243007"/>
                  <a:pt x="2300748" y="3942736"/>
                </a:cubicBezTo>
                <a:cubicBezTo>
                  <a:pt x="1933677" y="4642465"/>
                  <a:pt x="966838" y="4420420"/>
                  <a:pt x="0" y="4198375"/>
                </a:cubicBezTo>
              </a:path>
            </a:pathLst>
          </a:cu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5" name="TextBox 4"/>
          <p:cNvSpPr txBox="1"/>
          <p:nvPr/>
        </p:nvSpPr>
        <p:spPr>
          <a:xfrm>
            <a:off x="304800" y="41404"/>
            <a:ext cx="5238935" cy="954107"/>
          </a:xfrm>
          <a:prstGeom prst="rect">
            <a:avLst/>
          </a:prstGeom>
          <a:noFill/>
        </p:spPr>
        <p:txBody>
          <a:bodyPr wrap="none" rtlCol="0">
            <a:spAutoFit/>
          </a:bodyPr>
          <a:lstStyle/>
          <a:p>
            <a:r>
              <a:rPr lang="en-US" sz="2800" b="1" dirty="0" smtClean="0">
                <a:solidFill>
                  <a:srgbClr val="FFFF00"/>
                </a:solidFill>
              </a:rPr>
              <a:t>Data Certification Information</a:t>
            </a:r>
          </a:p>
          <a:p>
            <a:r>
              <a:rPr lang="en-US" sz="2800" b="1" dirty="0" smtClean="0">
                <a:solidFill>
                  <a:srgbClr val="FFFF00"/>
                </a:solidFill>
              </a:rPr>
              <a:t>On AMTIC</a:t>
            </a:r>
            <a:endParaRPr lang="en-US" sz="2800" b="1" dirty="0">
              <a:solidFill>
                <a:srgbClr val="FFFF00"/>
              </a:solidFill>
            </a:endParaRPr>
          </a:p>
        </p:txBody>
      </p:sp>
      <p:pic>
        <p:nvPicPr>
          <p:cNvPr id="6" name="Picture 5"/>
          <p:cNvPicPr>
            <a:picLocks noChangeAspect="1"/>
          </p:cNvPicPr>
          <p:nvPr/>
        </p:nvPicPr>
        <p:blipFill rotWithShape="1">
          <a:blip r:embed="rId3"/>
          <a:srcRect l="-1" r="9268"/>
          <a:stretch/>
        </p:blipFill>
        <p:spPr>
          <a:xfrm>
            <a:off x="2479253" y="4495801"/>
            <a:ext cx="6654915" cy="2054932"/>
          </a:xfrm>
          <a:prstGeom prst="rect">
            <a:avLst/>
          </a:prstGeom>
        </p:spPr>
      </p:pic>
      <p:sp>
        <p:nvSpPr>
          <p:cNvPr id="9" name="Freeform 8"/>
          <p:cNvSpPr/>
          <p:nvPr/>
        </p:nvSpPr>
        <p:spPr bwMode="auto">
          <a:xfrm>
            <a:off x="3531423" y="3404384"/>
            <a:ext cx="1802578" cy="1396216"/>
          </a:xfrm>
          <a:custGeom>
            <a:avLst/>
            <a:gdLst>
              <a:gd name="connsiteX0" fmla="*/ 0 w 3872832"/>
              <a:gd name="connsiteY0" fmla="*/ 0 h 884903"/>
              <a:gd name="connsiteX1" fmla="*/ 1671484 w 3872832"/>
              <a:gd name="connsiteY1" fmla="*/ 737419 h 884903"/>
              <a:gd name="connsiteX2" fmla="*/ 3569110 w 3872832"/>
              <a:gd name="connsiteY2" fmla="*/ 245806 h 884903"/>
              <a:gd name="connsiteX3" fmla="*/ 3844413 w 3872832"/>
              <a:gd name="connsiteY3" fmla="*/ 884903 h 884903"/>
            </a:gdLst>
            <a:ahLst/>
            <a:cxnLst>
              <a:cxn ang="0">
                <a:pos x="connsiteX0" y="connsiteY0"/>
              </a:cxn>
              <a:cxn ang="0">
                <a:pos x="connsiteX1" y="connsiteY1"/>
              </a:cxn>
              <a:cxn ang="0">
                <a:pos x="connsiteX2" y="connsiteY2"/>
              </a:cxn>
              <a:cxn ang="0">
                <a:pos x="connsiteX3" y="connsiteY3"/>
              </a:cxn>
            </a:cxnLst>
            <a:rect l="l" t="t" r="r" b="b"/>
            <a:pathLst>
              <a:path w="3872832" h="884903">
                <a:moveTo>
                  <a:pt x="0" y="0"/>
                </a:moveTo>
                <a:cubicBezTo>
                  <a:pt x="538316" y="348225"/>
                  <a:pt x="1076632" y="696451"/>
                  <a:pt x="1671484" y="737419"/>
                </a:cubicBezTo>
                <a:cubicBezTo>
                  <a:pt x="2266336" y="778387"/>
                  <a:pt x="3206955" y="221225"/>
                  <a:pt x="3569110" y="245806"/>
                </a:cubicBezTo>
                <a:cubicBezTo>
                  <a:pt x="3931265" y="270387"/>
                  <a:pt x="3887839" y="577645"/>
                  <a:pt x="3844413" y="884903"/>
                </a:cubicBez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24871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4</a:t>
            </a:fld>
            <a:endParaRPr lang="en-US"/>
          </a:p>
        </p:txBody>
      </p:sp>
      <p:pic>
        <p:nvPicPr>
          <p:cNvPr id="4" name="Picture 3"/>
          <p:cNvPicPr>
            <a:picLocks noChangeAspect="1"/>
          </p:cNvPicPr>
          <p:nvPr/>
        </p:nvPicPr>
        <p:blipFill>
          <a:blip r:embed="rId2"/>
          <a:stretch>
            <a:fillRect/>
          </a:stretch>
        </p:blipFill>
        <p:spPr>
          <a:xfrm>
            <a:off x="764686" y="1297142"/>
            <a:ext cx="6741014" cy="5033554"/>
          </a:xfrm>
          <a:prstGeom prst="rect">
            <a:avLst/>
          </a:prstGeom>
        </p:spPr>
      </p:pic>
      <p:sp>
        <p:nvSpPr>
          <p:cNvPr id="6" name="TextBox 5"/>
          <p:cNvSpPr txBox="1"/>
          <p:nvPr/>
        </p:nvSpPr>
        <p:spPr>
          <a:xfrm>
            <a:off x="457200" y="143731"/>
            <a:ext cx="5125762" cy="461665"/>
          </a:xfrm>
          <a:prstGeom prst="rect">
            <a:avLst/>
          </a:prstGeom>
          <a:noFill/>
        </p:spPr>
        <p:txBody>
          <a:bodyPr wrap="none" rtlCol="0">
            <a:spAutoFit/>
          </a:bodyPr>
          <a:lstStyle/>
          <a:p>
            <a:r>
              <a:rPr lang="en-US" b="1" dirty="0" smtClean="0">
                <a:solidFill>
                  <a:srgbClr val="FFFF00"/>
                </a:solidFill>
              </a:rPr>
              <a:t>Data Certification Qualifier Values</a:t>
            </a:r>
            <a:endParaRPr lang="en-US" b="1" dirty="0">
              <a:solidFill>
                <a:srgbClr val="FFFF00"/>
              </a:solidFill>
            </a:endParaRPr>
          </a:p>
        </p:txBody>
      </p:sp>
    </p:spTree>
    <p:extLst>
      <p:ext uri="{BB962C8B-B14F-4D97-AF65-F5344CB8AC3E}">
        <p14:creationId xmlns:p14="http://schemas.microsoft.com/office/powerpoint/2010/main" val="238575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5</a:t>
            </a:fld>
            <a:endParaRPr lang="en-US" dirty="0"/>
          </a:p>
        </p:txBody>
      </p:sp>
      <p:sp>
        <p:nvSpPr>
          <p:cNvPr id="5" name="Rectangle 4"/>
          <p:cNvSpPr/>
          <p:nvPr/>
        </p:nvSpPr>
        <p:spPr>
          <a:xfrm>
            <a:off x="-12290" y="-69167"/>
            <a:ext cx="6705600" cy="830997"/>
          </a:xfrm>
          <a:prstGeom prst="rect">
            <a:avLst/>
          </a:prstGeom>
        </p:spPr>
        <p:txBody>
          <a:bodyPr wrap="square">
            <a:spAutoFit/>
          </a:bodyPr>
          <a:lstStyle/>
          <a:p>
            <a:r>
              <a:rPr lang="en-US" b="1" dirty="0">
                <a:solidFill>
                  <a:srgbClr val="FFFF00"/>
                </a:solidFill>
                <a:latin typeface="+mn-lt"/>
              </a:rPr>
              <a:t>Criteria </a:t>
            </a:r>
            <a:r>
              <a:rPr lang="en-US" b="1" dirty="0" smtClean="0">
                <a:solidFill>
                  <a:srgbClr val="FFFF00"/>
                </a:solidFill>
                <a:latin typeface="+mn-lt"/>
              </a:rPr>
              <a:t>that Generate </a:t>
            </a:r>
            <a:r>
              <a:rPr lang="en-US" b="1" dirty="0">
                <a:solidFill>
                  <a:srgbClr val="FFFF00"/>
                </a:solidFill>
                <a:latin typeface="+mn-lt"/>
              </a:rPr>
              <a:t>Green (Acceptable) Warning (Yellow) and “</a:t>
            </a:r>
            <a:r>
              <a:rPr lang="en-US" b="1" dirty="0" smtClean="0">
                <a:solidFill>
                  <a:srgbClr val="FFFF00"/>
                </a:solidFill>
                <a:latin typeface="+mn-lt"/>
              </a:rPr>
              <a:t>N” Qualifiers </a:t>
            </a:r>
            <a:r>
              <a:rPr lang="en-US" b="1" dirty="0">
                <a:solidFill>
                  <a:srgbClr val="FFFF00"/>
                </a:solidFill>
                <a:latin typeface="+mn-lt"/>
              </a:rPr>
              <a:t>(Red)</a:t>
            </a:r>
            <a:endParaRPr lang="en-US" dirty="0">
              <a:solidFill>
                <a:srgbClr val="FFFF00"/>
              </a:solidFill>
              <a:latin typeface="+mn-lt"/>
            </a:endParaRPr>
          </a:p>
        </p:txBody>
      </p:sp>
      <p:pic>
        <p:nvPicPr>
          <p:cNvPr id="7" name="Picture 6"/>
          <p:cNvPicPr>
            <a:picLocks noChangeAspect="1"/>
          </p:cNvPicPr>
          <p:nvPr/>
        </p:nvPicPr>
        <p:blipFill>
          <a:blip r:embed="rId2"/>
          <a:stretch>
            <a:fillRect/>
          </a:stretch>
        </p:blipFill>
        <p:spPr>
          <a:xfrm>
            <a:off x="1399993" y="1182848"/>
            <a:ext cx="6105707" cy="5638800"/>
          </a:xfrm>
          <a:prstGeom prst="rect">
            <a:avLst/>
          </a:prstGeom>
        </p:spPr>
      </p:pic>
    </p:spTree>
    <p:extLst>
      <p:ext uri="{BB962C8B-B14F-4D97-AF65-F5344CB8AC3E}">
        <p14:creationId xmlns:p14="http://schemas.microsoft.com/office/powerpoint/2010/main" val="33050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749501"/>
            <a:ext cx="6400800" cy="1423219"/>
          </a:xfrm>
        </p:spPr>
        <p:txBody>
          <a:bodyPr/>
          <a:lstStyle/>
          <a:p>
            <a:pPr>
              <a:buFont typeface="+mj-lt"/>
              <a:buAutoNum type="arabicPeriod"/>
            </a:pPr>
            <a:r>
              <a:rPr lang="en-US" sz="1400" dirty="0" smtClean="0"/>
              <a:t>Blue </a:t>
            </a:r>
            <a:r>
              <a:rPr lang="en-US" sz="1400" dirty="0"/>
              <a:t>shaded rows are evaluations that will be reported (when data is available</a:t>
            </a:r>
            <a:r>
              <a:rPr lang="en-US" sz="1400" dirty="0" smtClean="0"/>
              <a:t>) but not used </a:t>
            </a:r>
            <a:r>
              <a:rPr lang="en-US" sz="1400" dirty="0"/>
              <a:t>in certification flag settings</a:t>
            </a:r>
          </a:p>
          <a:p>
            <a:pPr>
              <a:buFont typeface="+mj-lt"/>
              <a:buAutoNum type="arabicPeriod"/>
            </a:pPr>
            <a:r>
              <a:rPr lang="en-US" sz="1400" dirty="0" smtClean="0"/>
              <a:t>One </a:t>
            </a:r>
            <a:r>
              <a:rPr lang="en-US" sz="1400" dirty="0"/>
              <a:t>Red for any monitor will elicit </a:t>
            </a:r>
            <a:r>
              <a:rPr lang="en-US" sz="1400" dirty="0" smtClean="0"/>
              <a:t>an </a:t>
            </a:r>
            <a:r>
              <a:rPr lang="en-US" sz="1400" dirty="0"/>
              <a:t>AQS recommended “N” flag</a:t>
            </a:r>
          </a:p>
          <a:p>
            <a:pPr>
              <a:buFont typeface="+mj-lt"/>
              <a:buAutoNum type="arabicPeriod"/>
            </a:pPr>
            <a:r>
              <a:rPr lang="en-US" sz="1400" dirty="0" smtClean="0"/>
              <a:t>Three </a:t>
            </a:r>
            <a:r>
              <a:rPr lang="en-US" sz="1400" dirty="0"/>
              <a:t>warnings for any monitor will elicit an AQS recommended “N” </a:t>
            </a:r>
            <a:r>
              <a:rPr lang="en-US" sz="1400" dirty="0" smtClean="0"/>
              <a:t>flag</a:t>
            </a:r>
            <a:endParaRPr lang="en-US" sz="1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6</a:t>
            </a:fld>
            <a:endParaRPr lang="en-US" dirty="0"/>
          </a:p>
        </p:txBody>
      </p:sp>
      <p:sp>
        <p:nvSpPr>
          <p:cNvPr id="5" name="Rectangle 4"/>
          <p:cNvSpPr/>
          <p:nvPr/>
        </p:nvSpPr>
        <p:spPr>
          <a:xfrm>
            <a:off x="-12290" y="-69167"/>
            <a:ext cx="6705600" cy="830997"/>
          </a:xfrm>
          <a:prstGeom prst="rect">
            <a:avLst/>
          </a:prstGeom>
        </p:spPr>
        <p:txBody>
          <a:bodyPr wrap="square">
            <a:spAutoFit/>
          </a:bodyPr>
          <a:lstStyle/>
          <a:p>
            <a:r>
              <a:rPr lang="en-US" b="1" dirty="0">
                <a:solidFill>
                  <a:srgbClr val="FFFF00"/>
                </a:solidFill>
                <a:latin typeface="+mn-lt"/>
              </a:rPr>
              <a:t>Criteria </a:t>
            </a:r>
            <a:r>
              <a:rPr lang="en-US" b="1" dirty="0" smtClean="0">
                <a:solidFill>
                  <a:srgbClr val="FFFF00"/>
                </a:solidFill>
                <a:latin typeface="+mn-lt"/>
              </a:rPr>
              <a:t>that Generate </a:t>
            </a:r>
            <a:r>
              <a:rPr lang="en-US" b="1" dirty="0">
                <a:solidFill>
                  <a:srgbClr val="FFFF00"/>
                </a:solidFill>
                <a:latin typeface="+mn-lt"/>
              </a:rPr>
              <a:t>Green (Acceptable) Warning (Yellow) and “</a:t>
            </a:r>
            <a:r>
              <a:rPr lang="en-US" b="1" dirty="0" smtClean="0">
                <a:solidFill>
                  <a:srgbClr val="FFFF00"/>
                </a:solidFill>
                <a:latin typeface="+mn-lt"/>
              </a:rPr>
              <a:t>N” Qualifiers </a:t>
            </a:r>
            <a:r>
              <a:rPr lang="en-US" b="1" dirty="0">
                <a:solidFill>
                  <a:srgbClr val="FFFF00"/>
                </a:solidFill>
                <a:latin typeface="+mn-lt"/>
              </a:rPr>
              <a:t>(Red)</a:t>
            </a:r>
            <a:endParaRPr lang="en-US" dirty="0">
              <a:solidFill>
                <a:srgbClr val="FFFF00"/>
              </a:solidFill>
              <a:latin typeface="+mn-lt"/>
            </a:endParaRPr>
          </a:p>
        </p:txBody>
      </p:sp>
      <p:pic>
        <p:nvPicPr>
          <p:cNvPr id="6" name="Picture 5"/>
          <p:cNvPicPr>
            <a:picLocks noChangeAspect="1"/>
          </p:cNvPicPr>
          <p:nvPr/>
        </p:nvPicPr>
        <p:blipFill rotWithShape="1">
          <a:blip r:embed="rId3"/>
          <a:srcRect b="56757"/>
          <a:stretch/>
        </p:blipFill>
        <p:spPr>
          <a:xfrm>
            <a:off x="152400" y="1216742"/>
            <a:ext cx="8839806" cy="3530301"/>
          </a:xfrm>
          <a:prstGeom prst="rect">
            <a:avLst/>
          </a:prstGeom>
        </p:spPr>
      </p:pic>
    </p:spTree>
    <p:extLst>
      <p:ext uri="{BB962C8B-B14F-4D97-AF65-F5344CB8AC3E}">
        <p14:creationId xmlns:p14="http://schemas.microsoft.com/office/powerpoint/2010/main" val="17918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2400" y="1371600"/>
            <a:ext cx="8991600" cy="609600"/>
          </a:xfrm>
          <a:prstGeom prst="rect">
            <a:avLst/>
          </a:prstGeom>
        </p:spPr>
        <p:txBody>
          <a:bodyPr/>
          <a:lstStyle/>
          <a:p>
            <a:pPr algn="ctr"/>
            <a:r>
              <a:rPr lang="en-US" sz="2800" dirty="0" smtClean="0">
                <a:solidFill>
                  <a:srgbClr val="0070C0"/>
                </a:solidFill>
              </a:rPr>
              <a:t>Preliminaries:  What should a certifying agency do?</a:t>
            </a:r>
          </a:p>
        </p:txBody>
      </p:sp>
      <p:sp>
        <p:nvSpPr>
          <p:cNvPr id="6" name="Content Placeholder 4"/>
          <p:cNvSpPr txBox="1">
            <a:spLocks/>
          </p:cNvSpPr>
          <p:nvPr/>
        </p:nvSpPr>
        <p:spPr>
          <a:xfrm>
            <a:off x="304800" y="2286000"/>
            <a:ext cx="8229600" cy="4267200"/>
          </a:xfrm>
          <a:prstGeom prst="rect">
            <a:avLst/>
          </a:prstGeom>
        </p:spPr>
        <p:txBody>
          <a:bodyPr wrap="square">
            <a:normAutofit/>
          </a:bodyPr>
          <a:lstStyle/>
          <a:p>
            <a:pPr marL="457200" indent="-457200">
              <a:spcBef>
                <a:spcPct val="20000"/>
              </a:spcBef>
              <a:buFont typeface="+mj-lt"/>
              <a:buAutoNum type="arabicPeriod"/>
            </a:pPr>
            <a:r>
              <a:rPr lang="en-US" dirty="0" smtClean="0"/>
              <a:t>Review the Certifying Agency role assignments:</a:t>
            </a:r>
          </a:p>
          <a:p>
            <a:pPr marL="914400" lvl="1" indent="-457200">
              <a:spcBef>
                <a:spcPct val="20000"/>
              </a:spcBef>
              <a:buFont typeface="+mj-lt"/>
              <a:buAutoNum type="alphaLcParenR"/>
            </a:pPr>
            <a:r>
              <a:rPr lang="en-US" dirty="0" smtClean="0"/>
              <a:t>Run the AQS Monitor Description Report – Will show all Agency Roles for each monitor.</a:t>
            </a:r>
          </a:p>
          <a:p>
            <a:pPr marL="914400" lvl="1" indent="-457200">
              <a:spcBef>
                <a:spcPct val="20000"/>
              </a:spcBef>
              <a:buFont typeface="+mj-lt"/>
              <a:buAutoNum type="alphaLcParenR"/>
            </a:pPr>
            <a:r>
              <a:rPr lang="en-US" dirty="0" smtClean="0"/>
              <a:t>Compare against Monitoring Network Plan</a:t>
            </a:r>
          </a:p>
          <a:p>
            <a:pPr marL="457200" indent="-457200">
              <a:spcBef>
                <a:spcPct val="20000"/>
              </a:spcBef>
              <a:buFont typeface="+mj-lt"/>
              <a:buAutoNum type="arabicPeriod"/>
            </a:pPr>
            <a:r>
              <a:rPr lang="en-US" dirty="0" smtClean="0"/>
              <a:t>Use AQS (Batch MD transaction or Maintain Monitor) to correct any discrepancies.</a:t>
            </a:r>
          </a:p>
          <a:p>
            <a:pPr marL="914400" lvl="1" indent="-457200">
              <a:spcBef>
                <a:spcPct val="20000"/>
              </a:spcBef>
              <a:buFont typeface="+mj-lt"/>
              <a:buAutoNum type="alphaLcParenR"/>
            </a:pPr>
            <a:r>
              <a:rPr lang="en-US" dirty="0" smtClean="0"/>
              <a:t>Assumption:  The monitor belongs to the certifying agency or an agency that is subordinate to them.</a:t>
            </a:r>
          </a:p>
          <a:p>
            <a:pPr marL="342900" indent="-342900">
              <a:spcBef>
                <a:spcPct val="20000"/>
              </a:spcBef>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7</a:t>
            </a:fld>
            <a:endParaRPr lang="en-US" dirty="0"/>
          </a:p>
        </p:txBody>
      </p:sp>
    </p:spTree>
    <p:extLst>
      <p:ext uri="{BB962C8B-B14F-4D97-AF65-F5344CB8AC3E}">
        <p14:creationId xmlns:p14="http://schemas.microsoft.com/office/powerpoint/2010/main" val="334211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2400" y="1219200"/>
            <a:ext cx="8991600" cy="609600"/>
          </a:xfrm>
          <a:prstGeom prst="rect">
            <a:avLst/>
          </a:prstGeom>
        </p:spPr>
        <p:txBody>
          <a:bodyPr/>
          <a:lstStyle/>
          <a:p>
            <a:pPr algn="ctr"/>
            <a:r>
              <a:rPr lang="en-US" sz="3200" dirty="0" smtClean="0">
                <a:solidFill>
                  <a:srgbClr val="0070C0"/>
                </a:solidFill>
              </a:rPr>
              <a:t>The Procedure:  What does an agency do?</a:t>
            </a:r>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8</a:t>
            </a:fld>
            <a:endParaRPr lang="en-US"/>
          </a:p>
        </p:txBody>
      </p:sp>
      <p:sp>
        <p:nvSpPr>
          <p:cNvPr id="11" name="Content Placeholder 4"/>
          <p:cNvSpPr txBox="1">
            <a:spLocks/>
          </p:cNvSpPr>
          <p:nvPr/>
        </p:nvSpPr>
        <p:spPr>
          <a:xfrm>
            <a:off x="228600" y="1905000"/>
            <a:ext cx="8382000" cy="4648200"/>
          </a:xfrm>
          <a:prstGeom prst="rect">
            <a:avLst/>
          </a:prstGeom>
        </p:spPr>
        <p:txBody>
          <a:bodyPr wrap="square">
            <a:normAutofit/>
          </a:bodyPr>
          <a:lstStyle/>
          <a:p>
            <a:pPr marL="457200" indent="-457200">
              <a:lnSpc>
                <a:spcPct val="120000"/>
              </a:lnSpc>
              <a:spcBef>
                <a:spcPct val="20000"/>
              </a:spcBef>
              <a:buFont typeface="+mj-lt"/>
              <a:buAutoNum type="arabicPeriod"/>
            </a:pPr>
            <a:r>
              <a:rPr lang="en-US" dirty="0" smtClean="0"/>
              <a:t>Conduct and complete ambient air quality monitoring and QA as per 40 CFR Part 58 and submit all relevant data to AQS.</a:t>
            </a:r>
          </a:p>
          <a:p>
            <a:pPr marL="457200" indent="-457200">
              <a:lnSpc>
                <a:spcPct val="120000"/>
              </a:lnSpc>
              <a:spcBef>
                <a:spcPct val="20000"/>
              </a:spcBef>
              <a:buFont typeface="+mj-lt"/>
              <a:buAutoNum type="arabicPeriod"/>
            </a:pPr>
            <a:r>
              <a:rPr lang="en-US" dirty="0" smtClean="0"/>
              <a:t>Run the Data Certification Report (AMP600) for your Certifying Agency.</a:t>
            </a:r>
          </a:p>
          <a:p>
            <a:pPr marL="914400" lvl="1" indent="-457200">
              <a:lnSpc>
                <a:spcPct val="120000"/>
              </a:lnSpc>
              <a:spcBef>
                <a:spcPct val="20000"/>
              </a:spcBef>
              <a:buFont typeface="+mj-lt"/>
              <a:buAutoNum type="alphaLcParenR"/>
            </a:pPr>
            <a:r>
              <a:rPr lang="en-US" dirty="0" smtClean="0"/>
              <a:t>This will calculate a recommended certification flag for each monitor-year based on Part 58 criteria and display the results for all monitors and PQAOs associated with the Certifying Agency. </a:t>
            </a:r>
          </a:p>
        </p:txBody>
      </p:sp>
    </p:spTree>
    <p:extLst>
      <p:ext uri="{BB962C8B-B14F-4D97-AF65-F5344CB8AC3E}">
        <p14:creationId xmlns:p14="http://schemas.microsoft.com/office/powerpoint/2010/main" val="380086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620000" cy="609600"/>
          </a:xfrm>
        </p:spPr>
        <p:txBody>
          <a:bodyPr/>
          <a:lstStyle/>
          <a:p>
            <a:r>
              <a:rPr lang="en-US" dirty="0" smtClean="0"/>
              <a:t>Requesting a Data Certification Report</a:t>
            </a:r>
            <a:endParaRPr lang="en-US" dirty="0"/>
          </a:p>
        </p:txBody>
      </p:sp>
      <p:sp>
        <p:nvSpPr>
          <p:cNvPr id="5" name="Slide Number Placeholder 4"/>
          <p:cNvSpPr>
            <a:spLocks noGrp="1"/>
          </p:cNvSpPr>
          <p:nvPr>
            <p:ph type="sldNum" sz="quarter" idx="12"/>
          </p:nvPr>
        </p:nvSpPr>
        <p:spPr/>
        <p:txBody>
          <a:bodyPr/>
          <a:lstStyle/>
          <a:p>
            <a:pPr>
              <a:defRPr/>
            </a:pPr>
            <a:fld id="{EEC55162-156E-4051-B1F3-5E18511A0275}" type="slidenum">
              <a:rPr lang="en-US" smtClean="0"/>
              <a:pPr>
                <a:defRPr/>
              </a:pPr>
              <a:t>9</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6" y="1981200"/>
            <a:ext cx="7659169" cy="3762900"/>
          </a:xfrm>
          <a:prstGeom prst="rect">
            <a:avLst/>
          </a:prstGeom>
        </p:spPr>
      </p:pic>
    </p:spTree>
    <p:extLst>
      <p:ext uri="{BB962C8B-B14F-4D97-AF65-F5344CB8AC3E}">
        <p14:creationId xmlns:p14="http://schemas.microsoft.com/office/powerpoint/2010/main" val="4238253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nnual Air Monitoring Data Certification&amp;#x0D;&amp;#x0A;Potential Changes to the Process&amp;#x0D;&amp;#x0A;&amp;#x0D;&amp;#x0A;Briefing for Steve Page&amp;#x0D;&amp;#x0A;November XX, 201&quot;/&gt;&lt;property id=&quot;20307&quot; value=&quot;266&quot;/&gt;&lt;/object&gt;&lt;object type=&quot;3&quot; unique_id=&quot;10005&quot;&gt;&lt;property id=&quot;20148&quot; value=&quot;5&quot;/&gt;&lt;property id=&quot;20300&quot; value=&quot;Slide 2 - &amp;quot;Issue Statement&amp;quot;&quot;/&gt;&lt;property id=&quot;20307&quot; value=&quot;271&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7&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79&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 - &amp;quot;Net Impact of Proposed Changes&amp;quot;&quot;/&gt;&lt;property id=&quot;20307&quot; value=&quot;282&quot;/&gt;&lt;/object&gt;&lt;object type=&quot;3&quot; unique_id=&quot;10014&quot;&gt;&lt;property id=&quot;20148&quot; value=&quot;5&quot;/&gt;&lt;property id=&quot;20300&quot; value=&quot;Slide 11&quot;/&gt;&lt;property id=&quot;20307&quot; value=&quot;261&quot;/&gt;&lt;/object&gt;&lt;object type=&quot;3&quot; unique_id=&quot;10015&quot;&gt;&lt;property id=&quot;20148&quot; value=&quot;5&quot;/&gt;&lt;property id=&quot;20300&quot; value=&quot;Slide 12 - &amp;quot;Key Dates&amp;quot;&quot;/&gt;&lt;property id=&quot;20307&quot; value=&quot;276&quot;/&gt;&lt;/object&gt;&lt;object type=&quot;3&quot; unique_id=&quot;10016&quot;&gt;&lt;property id=&quot;20148&quot; value=&quot;5&quot;/&gt;&lt;property id=&quot;20300&quot; value=&quot;Slide 13 - &amp;quot;Next Steps&amp;quot;&quot;/&gt;&lt;property id=&quot;20307&quot; value=&quot;283&quot;/&gt;&lt;/object&gt;&lt;object type=&quot;3&quot; unique_id=&quot;10017&quot;&gt;&lt;property id=&quot;20148&quot; value=&quot;5&quot;/&gt;&lt;property id=&quot;20300&quot; value=&quot;Slide 14 - &amp;quot;Additional Information&amp;quot;&quot;/&gt;&lt;property id=&quot;20307&quot; value=&quot;281&quot;/&gt;&lt;/object&gt;&lt;object type=&quot;3&quot; unique_id=&quot;10018&quot;&gt;&lt;property id=&quot;20148&quot; value=&quot;5&quot;/&gt;&lt;property id=&quot;20300&quot; value=&quot;Slide 15&quot;/&gt;&lt;property id=&quot;20307&quot; value=&quot;284&quot;/&gt;&lt;/object&gt;&lt;object type=&quot;3&quot; unique_id=&quot;10019&quot;&gt;&lt;property id=&quot;20148&quot; value=&quot;5&quot;/&gt;&lt;property id=&quot;20300&quot; value=&quot;Slide 16&quot;/&gt;&lt;property id=&quot;20307&quot; value=&quot;285&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EF54CFF-3668-43F2-93EF-928F39FBE18B}">
  <ds:schemaRefs>
    <ds:schemaRef ds:uri="ESRI.ArcGIS.Mapping.OfficeIntegration.PowerPointInfo"/>
  </ds:schemaRefs>
</ds:datastoreItem>
</file>

<file path=customXml/itemProps2.xml><?xml version="1.0" encoding="utf-8"?>
<ds:datastoreItem xmlns:ds="http://schemas.openxmlformats.org/officeDocument/2006/customXml" ds:itemID="{88B10855-7F79-49D6-AB35-B2DAF1ABADA5}">
  <ds:schemaRefs>
    <ds:schemaRef ds:uri="ESRI.ArcGIS.Mapping.OfficeIntegration.PowerPointInfo"/>
  </ds:schemaRefs>
</ds:datastoreItem>
</file>

<file path=customXml/itemProps3.xml><?xml version="1.0" encoding="utf-8"?>
<ds:datastoreItem xmlns:ds="http://schemas.openxmlformats.org/officeDocument/2006/customXml" ds:itemID="{9EE506D9-6CE7-4DBC-916F-9E3C34DCACD2}">
  <ds:schemaRefs>
    <ds:schemaRef ds:uri="ESRI.ArcGIS.Mapping.OfficeIntegration.PowerPointInfo"/>
  </ds:schemaRefs>
</ds:datastoreItem>
</file>

<file path=customXml/itemProps4.xml><?xml version="1.0" encoding="utf-8"?>
<ds:datastoreItem xmlns:ds="http://schemas.openxmlformats.org/officeDocument/2006/customXml" ds:itemID="{2D5620DE-4C18-4244-8CE2-73110C0FFC29}">
  <ds:schemaRefs>
    <ds:schemaRef ds:uri="ESRI.ArcGIS.Mapping.OfficeIntegration.PowerPointInfo"/>
  </ds:schemaRefs>
</ds:datastoreItem>
</file>

<file path=customXml/itemProps5.xml><?xml version="1.0" encoding="utf-8"?>
<ds:datastoreItem xmlns:ds="http://schemas.openxmlformats.org/officeDocument/2006/customXml" ds:itemID="{CC9C165A-AF6A-4E74-B3A9-A88DCF850C35}">
  <ds:schemaRefs>
    <ds:schemaRef ds:uri="ESRI.ArcGIS.Mapping.OfficeIntegration.PowerPointInfo"/>
  </ds:schemaRefs>
</ds:datastoreItem>
</file>

<file path=customXml/itemProps6.xml><?xml version="1.0" encoding="utf-8"?>
<ds:datastoreItem xmlns:ds="http://schemas.openxmlformats.org/officeDocument/2006/customXml" ds:itemID="{34F449D0-0BC7-4FB3-91BE-1667FF8882A6}">
  <ds:schemaRefs>
    <ds:schemaRef ds:uri="ESRI.ArcGIS.Mapping.OfficeIntegration.PowerPointInfo"/>
  </ds:schemaRefs>
</ds:datastoreItem>
</file>

<file path=customXml/itemProps7.xml><?xml version="1.0" encoding="utf-8"?>
<ds:datastoreItem xmlns:ds="http://schemas.openxmlformats.org/officeDocument/2006/customXml" ds:itemID="{47DC34CC-5AE7-44BA-9654-18BCC3C0D926}">
  <ds:schemaRefs>
    <ds:schemaRef ds:uri="ESRI.ArcGIS.Mapping.OfficeIntegration.PowerPointInfo"/>
  </ds:schemaRefs>
</ds:datastoreItem>
</file>

<file path=customXml/itemProps8.xml><?xml version="1.0" encoding="utf-8"?>
<ds:datastoreItem xmlns:ds="http://schemas.openxmlformats.org/officeDocument/2006/customXml" ds:itemID="{8EFA094B-533C-4ADA-A05A-8FC4AD48E8E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4087</TotalTime>
  <Words>978</Words>
  <Application>Microsoft Office PowerPoint</Application>
  <PresentationFormat>On-screen Show (4:3)</PresentationFormat>
  <Paragraphs>132</Paragraphs>
  <Slides>23</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ＭＳ Ｐゴシック</vt:lpstr>
      <vt:lpstr>Arial</vt:lpstr>
      <vt:lpstr>Blank Presentation</vt:lpstr>
      <vt:lpstr>Annual Air Monitoring Data Certification and Concurrence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Requesting a Data Certification Report</vt:lpstr>
      <vt:lpstr>Request Criteria</vt:lpstr>
      <vt:lpstr>PowerPoint Presentation</vt:lpstr>
      <vt:lpstr>PowerPoint Presentation</vt:lpstr>
      <vt:lpstr>The Procedure – Part 2:  Data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Monitoring Data must Monitoring Agencies Certify by May 1, 2016?</vt:lpstr>
      <vt:lpstr>Certification Process:  Thoughts and Steps Forward </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Brooks, MichaelS</cp:lastModifiedBy>
  <cp:revision>362</cp:revision>
  <cp:lastPrinted>2014-08-09T14:18:19Z</cp:lastPrinted>
  <dcterms:created xsi:type="dcterms:W3CDTF">2011-02-09T16:00:48Z</dcterms:created>
  <dcterms:modified xsi:type="dcterms:W3CDTF">2016-04-14T17:53:51Z</dcterms:modified>
</cp:coreProperties>
</file>