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f" ContentType="image/tiff"/>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6"/>
  </p:sldMasterIdLst>
  <p:notesMasterIdLst>
    <p:notesMasterId r:id="rId96"/>
  </p:notesMasterIdLst>
  <p:handoutMasterIdLst>
    <p:handoutMasterId r:id="rId97"/>
  </p:handoutMasterIdLst>
  <p:sldIdLst>
    <p:sldId id="417" r:id="rId7"/>
    <p:sldId id="271" r:id="rId8"/>
    <p:sldId id="257" r:id="rId9"/>
    <p:sldId id="334" r:id="rId10"/>
    <p:sldId id="333" r:id="rId11"/>
    <p:sldId id="332" r:id="rId12"/>
    <p:sldId id="268" r:id="rId13"/>
    <p:sldId id="270" r:id="rId14"/>
    <p:sldId id="269" r:id="rId15"/>
    <p:sldId id="335" r:id="rId16"/>
    <p:sldId id="336" r:id="rId17"/>
    <p:sldId id="337" r:id="rId18"/>
    <p:sldId id="415" r:id="rId19"/>
    <p:sldId id="338" r:id="rId20"/>
    <p:sldId id="339" r:id="rId21"/>
    <p:sldId id="340" r:id="rId22"/>
    <p:sldId id="341" r:id="rId23"/>
    <p:sldId id="342" r:id="rId24"/>
    <p:sldId id="343" r:id="rId25"/>
    <p:sldId id="344" r:id="rId26"/>
    <p:sldId id="345" r:id="rId27"/>
    <p:sldId id="346" r:id="rId28"/>
    <p:sldId id="347" r:id="rId29"/>
    <p:sldId id="348" r:id="rId30"/>
    <p:sldId id="349" r:id="rId31"/>
    <p:sldId id="350" r:id="rId32"/>
    <p:sldId id="351" r:id="rId33"/>
    <p:sldId id="352" r:id="rId34"/>
    <p:sldId id="353" r:id="rId35"/>
    <p:sldId id="354" r:id="rId36"/>
    <p:sldId id="355" r:id="rId37"/>
    <p:sldId id="356" r:id="rId38"/>
    <p:sldId id="357" r:id="rId39"/>
    <p:sldId id="359" r:id="rId40"/>
    <p:sldId id="360" r:id="rId41"/>
    <p:sldId id="361" r:id="rId42"/>
    <p:sldId id="362" r:id="rId43"/>
    <p:sldId id="363" r:id="rId44"/>
    <p:sldId id="364" r:id="rId45"/>
    <p:sldId id="365" r:id="rId46"/>
    <p:sldId id="366" r:id="rId47"/>
    <p:sldId id="367" r:id="rId48"/>
    <p:sldId id="368" r:id="rId49"/>
    <p:sldId id="369" r:id="rId50"/>
    <p:sldId id="370" r:id="rId51"/>
    <p:sldId id="371" r:id="rId52"/>
    <p:sldId id="372" r:id="rId53"/>
    <p:sldId id="373" r:id="rId54"/>
    <p:sldId id="374" r:id="rId55"/>
    <p:sldId id="375" r:id="rId56"/>
    <p:sldId id="376" r:id="rId57"/>
    <p:sldId id="377" r:id="rId58"/>
    <p:sldId id="378" r:id="rId59"/>
    <p:sldId id="379" r:id="rId60"/>
    <p:sldId id="380" r:id="rId61"/>
    <p:sldId id="381" r:id="rId62"/>
    <p:sldId id="382" r:id="rId63"/>
    <p:sldId id="383" r:id="rId64"/>
    <p:sldId id="384" r:id="rId65"/>
    <p:sldId id="385" r:id="rId66"/>
    <p:sldId id="386" r:id="rId67"/>
    <p:sldId id="387" r:id="rId68"/>
    <p:sldId id="388" r:id="rId69"/>
    <p:sldId id="389" r:id="rId70"/>
    <p:sldId id="390" r:id="rId71"/>
    <p:sldId id="391" r:id="rId72"/>
    <p:sldId id="392" r:id="rId73"/>
    <p:sldId id="393" r:id="rId74"/>
    <p:sldId id="416" r:id="rId75"/>
    <p:sldId id="395" r:id="rId76"/>
    <p:sldId id="396" r:id="rId77"/>
    <p:sldId id="397" r:id="rId78"/>
    <p:sldId id="398" r:id="rId79"/>
    <p:sldId id="399" r:id="rId80"/>
    <p:sldId id="400" r:id="rId81"/>
    <p:sldId id="401" r:id="rId82"/>
    <p:sldId id="402" r:id="rId83"/>
    <p:sldId id="403" r:id="rId84"/>
    <p:sldId id="404" r:id="rId85"/>
    <p:sldId id="405" r:id="rId86"/>
    <p:sldId id="406" r:id="rId87"/>
    <p:sldId id="407" r:id="rId88"/>
    <p:sldId id="408" r:id="rId89"/>
    <p:sldId id="409" r:id="rId90"/>
    <p:sldId id="410" r:id="rId91"/>
    <p:sldId id="411" r:id="rId92"/>
    <p:sldId id="412" r:id="rId93"/>
    <p:sldId id="413" r:id="rId94"/>
    <p:sldId id="414" r:id="rId95"/>
  </p:sldIdLst>
  <p:sldSz cx="9144000" cy="6858000" type="screen4x3"/>
  <p:notesSz cx="6950075" cy="9236075"/>
  <p:embeddedFontLst>
    <p:embeddedFont>
      <p:font typeface="Calibri" panose="020F0502020204030204" pitchFamily="34" charset="0"/>
      <p:regular r:id="rId98"/>
      <p:bold r:id="rId99"/>
      <p:italic r:id="rId100"/>
      <p:boldItalic r:id="rId101"/>
    </p:embeddedFont>
    <p:embeddedFont>
      <p:font typeface="MS Mincho" panose="020B0604020202020204" charset="-128"/>
      <p:regular r:id="rId102"/>
    </p:embeddedFont>
    <p:embeddedFont>
      <p:font typeface="Arial Narrow" panose="020B0606020202030204" pitchFamily="34" charset="0"/>
      <p:regular r:id="rId103"/>
      <p:bold r:id="rId104"/>
      <p:italic r:id="rId105"/>
      <p:boldItalic r:id="rId106"/>
    </p:embeddedFont>
    <p:embeddedFont>
      <p:font typeface="Wingdings 2" panose="05020102010507070707" pitchFamily="18" charset="2"/>
      <p:regular r:id="rId10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 Matasci" initials="STM" lastIdx="23" clrIdx="0"/>
  <p:cmAuthor id="7" name="Matthew Mitchell" initials="MM" lastIdx="17" clrIdx="7">
    <p:extLst>
      <p:ext uri="{19B8F6BF-5375-455C-9EA6-DF929625EA0E}">
        <p15:presenceInfo xmlns:p15="http://schemas.microsoft.com/office/powerpoint/2012/main" userId="Matthew Mitchell" providerId="None"/>
      </p:ext>
    </p:extLst>
  </p:cmAuthor>
  <p:cmAuthor id="1" name="ITODREAS" initials="I" lastIdx="50" clrIdx="1"/>
  <p:cmAuthor id="2" name="RBaker" initials="R" lastIdx="52" clrIdx="2"/>
  <p:cmAuthor id="3" name="ITodreas" initials="I" lastIdx="1" clrIdx="3"/>
  <p:cmAuthor id="4" name="Ian Todreas" initials="IT" lastIdx="61" clrIdx="4">
    <p:extLst>
      <p:ext uri="{19B8F6BF-5375-455C-9EA6-DF929625EA0E}">
        <p15:presenceInfo xmlns:p15="http://schemas.microsoft.com/office/powerpoint/2012/main" userId="Ian Todreas" providerId="None"/>
      </p:ext>
    </p:extLst>
  </p:cmAuthor>
  <p:cmAuthor id="5" name="Polovick, Buddy" initials="PB" lastIdx="33" clrIdx="5">
    <p:extLst>
      <p:ext uri="{19B8F6BF-5375-455C-9EA6-DF929625EA0E}">
        <p15:presenceInfo xmlns:p15="http://schemas.microsoft.com/office/powerpoint/2012/main" userId="S-1-5-21-1339303556-449845944-1601390327-156451" providerId="AD"/>
      </p:ext>
    </p:extLst>
  </p:cmAuthor>
  <p:cmAuthor id="6" name="Steven Griffith" initials="SG" lastIdx="11" clrIdx="6">
    <p:extLst>
      <p:ext uri="{19B8F6BF-5375-455C-9EA6-DF929625EA0E}">
        <p15:presenceInfo xmlns:p15="http://schemas.microsoft.com/office/powerpoint/2012/main" userId="Steven Griffi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8137"/>
    <a:srgbClr val="006E73"/>
    <a:srgbClr val="0076BB"/>
    <a:srgbClr val="CE9643"/>
    <a:srgbClr val="C84927"/>
    <a:srgbClr val="794D84"/>
    <a:srgbClr val="FF0066"/>
    <a:srgbClr val="363B93"/>
    <a:srgbClr val="F4EFF5"/>
    <a:srgbClr val="E0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67" autoAdjust="0"/>
    <p:restoredTop sz="72571" autoAdjust="0"/>
  </p:normalViewPr>
  <p:slideViewPr>
    <p:cSldViewPr>
      <p:cViewPr varScale="1">
        <p:scale>
          <a:sx n="79" d="100"/>
          <a:sy n="79" d="100"/>
        </p:scale>
        <p:origin x="273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82" d="100"/>
          <a:sy n="82" d="100"/>
        </p:scale>
        <p:origin x="2010"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07" Type="http://schemas.openxmlformats.org/officeDocument/2006/relationships/font" Target="fonts/font10.fntdata"/><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font" Target="fonts/font5.fntdata"/><Relationship Id="rId110"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font" Target="fonts/font3.fntdata"/><Relationship Id="rId105" Type="http://schemas.openxmlformats.org/officeDocument/2006/relationships/font" Target="fonts/font8.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font" Target="fonts/font1.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font" Target="fonts/font6.fntdata"/><Relationship Id="rId108"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notesMaster" Target="notesMasters/notesMaster1.xml"/><Relationship Id="rId11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font" Target="fonts/font9.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presProps" Target="presProps.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handoutMaster" Target="handoutMasters/handoutMaster1.xml"/><Relationship Id="rId104" Type="http://schemas.openxmlformats.org/officeDocument/2006/relationships/font" Target="fonts/font7.fntdata"/><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08A45AF-A5C4-49D9-AC48-2135F4B1E3F0}" type="datetimeFigureOut">
              <a:rPr lang="en-US" smtClean="0"/>
              <a:pPr/>
              <a:t>3/7/2016</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DC3F2A23-3F9E-4B24-B9A8-FFD60E454270}" type="slidenum">
              <a:rPr lang="en-US" smtClean="0"/>
              <a:pPr/>
              <a:t>‹#›</a:t>
            </a:fld>
            <a:endParaRPr lang="en-US"/>
          </a:p>
        </p:txBody>
      </p:sp>
    </p:spTree>
    <p:extLst>
      <p:ext uri="{BB962C8B-B14F-4D97-AF65-F5344CB8AC3E}">
        <p14:creationId xmlns:p14="http://schemas.microsoft.com/office/powerpoint/2010/main" val="350269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4D86BE7E-72F8-4C4A-AC70-8535278DAD85}" type="datetimeFigureOut">
              <a:rPr lang="en-US" smtClean="0"/>
              <a:pPr/>
              <a:t>3/7/2016</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79CAB1A8-6F12-4AAF-8073-7793D87A44E7}" type="slidenum">
              <a:rPr lang="en-US" smtClean="0"/>
              <a:pPr/>
              <a:t>‹#›</a:t>
            </a:fld>
            <a:endParaRPr lang="en-US"/>
          </a:p>
        </p:txBody>
      </p:sp>
    </p:spTree>
    <p:extLst>
      <p:ext uri="{BB962C8B-B14F-4D97-AF65-F5344CB8AC3E}">
        <p14:creationId xmlns:p14="http://schemas.microsoft.com/office/powerpoint/2010/main" val="4068495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1</a:t>
            </a:fld>
            <a:endParaRPr lang="en-US"/>
          </a:p>
        </p:txBody>
      </p:sp>
    </p:spTree>
    <p:extLst>
      <p:ext uri="{BB962C8B-B14F-4D97-AF65-F5344CB8AC3E}">
        <p14:creationId xmlns:p14="http://schemas.microsoft.com/office/powerpoint/2010/main" val="3089167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Trainer should </a:t>
            </a:r>
            <a:r>
              <a:rPr lang="en-US" baseline="0" dirty="0" smtClean="0"/>
              <a:t>tailor this slide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Introduce yourself and others present. Ask participants to introduce themselves one by one.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Establish ground rules for participation.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Conduct an ice-breaker if time permits.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Go over important logistics, such as bathroom locations and schedule for breaks.</a:t>
            </a:r>
            <a:endParaRPr lang="en-US" baseline="0" dirty="0" smtClean="0"/>
          </a:p>
          <a:p>
            <a:endParaRPr lang="en-US" dirty="0" smtClean="0"/>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9CAB1A8-6F12-4AAF-8073-7793D87A44E7}" type="slidenum">
              <a:rPr lang="en-US" smtClean="0"/>
              <a:pPr/>
              <a:t>4</a:t>
            </a:fld>
            <a:endParaRPr lang="en-US"/>
          </a:p>
        </p:txBody>
      </p:sp>
    </p:spTree>
    <p:extLst>
      <p:ext uri="{BB962C8B-B14F-4D97-AF65-F5344CB8AC3E}">
        <p14:creationId xmlns:p14="http://schemas.microsoft.com/office/powerpoint/2010/main" val="1713699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Trainer should tailor this slide</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Introduce yourself and others present. Ask participants to introduce themselves one by one.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Establish ground rules for participation.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Conduct an ice-breaker if time permits.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Go over important logistics, such as bathroom locations and schedule for breaks.</a:t>
            </a:r>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79CAB1A8-6F12-4AAF-8073-7793D87A44E7}" type="slidenum">
              <a:rPr lang="en-US" smtClean="0"/>
              <a:pPr/>
              <a:t>5</a:t>
            </a:fld>
            <a:endParaRPr lang="en-US"/>
          </a:p>
        </p:txBody>
      </p:sp>
    </p:spTree>
    <p:extLst>
      <p:ext uri="{BB962C8B-B14F-4D97-AF65-F5344CB8AC3E}">
        <p14:creationId xmlns:p14="http://schemas.microsoft.com/office/powerpoint/2010/main" val="3197898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Give participants a big picture perspective on the importance of freight movement and green freight programs.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It is critical to businesses, consumers, and the world economy.</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It is responsible for local and global environmental impacts.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The freight industry needs better performance data to measure and manage its impacts and participate in carbon accounting and reporting efforts.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6</a:t>
            </a:fld>
            <a:endParaRPr lang="en-US"/>
          </a:p>
        </p:txBody>
      </p:sp>
    </p:spTree>
    <p:extLst>
      <p:ext uri="{BB962C8B-B14F-4D97-AF65-F5344CB8AC3E}">
        <p14:creationId xmlns:p14="http://schemas.microsoft.com/office/powerpoint/2010/main" val="3196542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Give participants a big picture perspective on the importance of freight movement and green freight programs.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It is critical to businesses, consumers, and the world economy.</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It is responsible for local and global environmental impacts.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The freight industry needs better performance data to measure and manage its impacts and participate in carbon accounting and reporting efforts.</a:t>
            </a:r>
            <a:endParaRPr lang="en-US" dirty="0" smtClean="0"/>
          </a:p>
        </p:txBody>
      </p:sp>
      <p:sp>
        <p:nvSpPr>
          <p:cNvPr id="4" name="Slide Number Placeholder 3"/>
          <p:cNvSpPr>
            <a:spLocks noGrp="1"/>
          </p:cNvSpPr>
          <p:nvPr>
            <p:ph type="sldNum" sz="quarter" idx="10"/>
          </p:nvPr>
        </p:nvSpPr>
        <p:spPr/>
        <p:txBody>
          <a:bodyPr/>
          <a:lstStyle/>
          <a:p>
            <a:fld id="{79CAB1A8-6F12-4AAF-8073-7793D87A44E7}" type="slidenum">
              <a:rPr lang="en-US" smtClean="0"/>
              <a:pPr/>
              <a:t>7</a:t>
            </a:fld>
            <a:endParaRPr lang="en-US"/>
          </a:p>
        </p:txBody>
      </p:sp>
    </p:spTree>
    <p:extLst>
      <p:ext uri="{BB962C8B-B14F-4D97-AF65-F5344CB8AC3E}">
        <p14:creationId xmlns:p14="http://schemas.microsoft.com/office/powerpoint/2010/main" val="3601221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Give participants a big picture perspective on the importance of freight movement and green freight programs.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It is critical to businesses, consumers, and the world economy.</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It is responsible for local and global environmental impacts.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The freight industry needs better performance data to measure and manage its impacts and participate in carbon accounting and reporting efforts.</a:t>
            </a:r>
            <a:endParaRPr lang="en-US" dirty="0" smtClean="0"/>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9CAB1A8-6F12-4AAF-8073-7793D87A44E7}" type="slidenum">
              <a:rPr lang="en-US" smtClean="0"/>
              <a:pPr/>
              <a:t>8</a:t>
            </a:fld>
            <a:endParaRPr lang="en-US"/>
          </a:p>
        </p:txBody>
      </p:sp>
    </p:spTree>
    <p:extLst>
      <p:ext uri="{BB962C8B-B14F-4D97-AF65-F5344CB8AC3E}">
        <p14:creationId xmlns:p14="http://schemas.microsoft.com/office/powerpoint/2010/main" val="538171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err="1" smtClean="0">
                <a:solidFill>
                  <a:schemeClr val="tx1"/>
                </a:solidFill>
                <a:latin typeface="+mn-lt"/>
                <a:ea typeface="+mn-ea"/>
                <a:cs typeface="+mn-cs"/>
              </a:rPr>
              <a:t>SmartWay’s</a:t>
            </a:r>
            <a:r>
              <a:rPr lang="en-US" sz="1200" b="0" i="0" u="none" strike="noStrike" kern="1200" baseline="0" dirty="0" smtClean="0">
                <a:solidFill>
                  <a:schemeClr val="tx1"/>
                </a:solidFill>
                <a:latin typeface="+mn-lt"/>
                <a:ea typeface="+mn-ea"/>
                <a:cs typeface="+mn-cs"/>
              </a:rPr>
              <a:t> program design offers lessons for those looking to develop their own green freight programs.</a:t>
            </a:r>
          </a:p>
          <a:p>
            <a:pPr marL="171450" indent="-171450">
              <a:buFont typeface="Arial" panose="020B0604020202020204" pitchFamily="34" charset="0"/>
              <a:buChar char="•"/>
            </a:pPr>
            <a:r>
              <a:rPr lang="en-US" sz="1200" b="0" i="0" u="none" strike="noStrike" kern="1200" baseline="0" dirty="0" err="1" smtClean="0">
                <a:solidFill>
                  <a:schemeClr val="tx1"/>
                </a:solidFill>
                <a:latin typeface="+mn-lt"/>
                <a:ea typeface="+mn-ea"/>
                <a:cs typeface="+mn-cs"/>
              </a:rPr>
              <a:t>SmartWay’s</a:t>
            </a:r>
            <a:r>
              <a:rPr lang="en-US" sz="1200" b="0" i="0" u="none" strike="noStrike" kern="1200" baseline="0" dirty="0" smtClean="0">
                <a:solidFill>
                  <a:schemeClr val="tx1"/>
                </a:solidFill>
                <a:latin typeface="+mn-lt"/>
                <a:ea typeface="+mn-ea"/>
                <a:cs typeface="+mn-cs"/>
              </a:rPr>
              <a:t> program elements (which appear on the slide) can be relatively easily adapted or replicated.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While unified program elements can help with global adoption, successful programs do not need to be just like SmartWay! But they will benefit from sharing common programmatic elements, such as accounting tools and methods, so that stakeholders working internationally can more easily participate.</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9</a:t>
            </a:fld>
            <a:endParaRPr lang="en-US"/>
          </a:p>
        </p:txBody>
      </p:sp>
    </p:spTree>
    <p:extLst>
      <p:ext uri="{BB962C8B-B14F-4D97-AF65-F5344CB8AC3E}">
        <p14:creationId xmlns:p14="http://schemas.microsoft.com/office/powerpoint/2010/main" val="1505741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10</a:t>
            </a:fld>
            <a:endParaRPr lang="en-US"/>
          </a:p>
        </p:txBody>
      </p:sp>
    </p:spTree>
    <p:extLst>
      <p:ext uri="{BB962C8B-B14F-4D97-AF65-F5344CB8AC3E}">
        <p14:creationId xmlns:p14="http://schemas.microsoft.com/office/powerpoint/2010/main" val="404517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Energy and environmental impacts of freight movement include black carbon and greenhouse gas emissions, which contribute to climate change.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Benefits of green freight programs include:</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Improved public health from reduced air pollution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Improved health conditions for vulnerable populations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Reduction in climate change emissions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Improved energy security from fuel efficiency gains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Social and economic benefits: lower transportation fuel costs, fewer infrastructure/congestion problems, improved roadway safety, technological innovation, local economic development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Make sure to adapt these issues to the host country’s context as appropriate. Let participants know that their</a:t>
            </a:r>
          </a:p>
          <a:p>
            <a:r>
              <a:rPr lang="en-US" sz="1200" b="0" i="0" u="none" strike="noStrike" kern="1200" baseline="0" dirty="0" smtClean="0">
                <a:solidFill>
                  <a:schemeClr val="tx1"/>
                </a:solidFill>
                <a:latin typeface="+mn-lt"/>
                <a:ea typeface="+mn-ea"/>
                <a:cs typeface="+mn-cs"/>
              </a:rPr>
              <a:t>input will be solicited during the exercise.</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11</a:t>
            </a:fld>
            <a:endParaRPr lang="en-US"/>
          </a:p>
        </p:txBody>
      </p:sp>
    </p:spTree>
    <p:extLst>
      <p:ext uri="{BB962C8B-B14F-4D97-AF65-F5344CB8AC3E}">
        <p14:creationId xmlns:p14="http://schemas.microsoft.com/office/powerpoint/2010/main" val="1741043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12</a:t>
            </a:fld>
            <a:endParaRPr lang="en-US"/>
          </a:p>
        </p:txBody>
      </p:sp>
    </p:spTree>
    <p:extLst>
      <p:ext uri="{BB962C8B-B14F-4D97-AF65-F5344CB8AC3E}">
        <p14:creationId xmlns:p14="http://schemas.microsoft.com/office/powerpoint/2010/main" val="3273483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13</a:t>
            </a:fld>
            <a:endParaRPr lang="en-US"/>
          </a:p>
        </p:txBody>
      </p:sp>
    </p:spTree>
    <p:extLst>
      <p:ext uri="{BB962C8B-B14F-4D97-AF65-F5344CB8AC3E}">
        <p14:creationId xmlns:p14="http://schemas.microsoft.com/office/powerpoint/2010/main" val="3030545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Globally, regulation of heavy-duty vehicle fuel efficiency and CO2 emissions is not yet widespread, but it is becoming more common.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Data from green freight programs can inform regulatory efforts.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NOx and PM limits for diesels have been tightening over time in the United States, the EU, and elsewhere.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Advanced exhaust controls require simultaneous reductions in fuel sulfur levels. The disproportionate fraction of emissions attributable to trucks at the pre-2010 EPA emissions standards highlights the need for green freight programs to address legacy fleets.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If time permits, review the U.S. challenge of legacy vehicles described in the text box on page I-13.</a:t>
            </a:r>
          </a:p>
        </p:txBody>
      </p:sp>
      <p:sp>
        <p:nvSpPr>
          <p:cNvPr id="4" name="Slide Number Placeholder 3"/>
          <p:cNvSpPr>
            <a:spLocks noGrp="1"/>
          </p:cNvSpPr>
          <p:nvPr>
            <p:ph type="sldNum" sz="quarter" idx="10"/>
          </p:nvPr>
        </p:nvSpPr>
        <p:spPr/>
        <p:txBody>
          <a:bodyPr/>
          <a:lstStyle/>
          <a:p>
            <a:fld id="{79CAB1A8-6F12-4AAF-8073-7793D87A44E7}" type="slidenum">
              <a:rPr lang="en-US" smtClean="0"/>
              <a:pPr/>
              <a:t>14</a:t>
            </a:fld>
            <a:endParaRPr lang="en-US"/>
          </a:p>
        </p:txBody>
      </p:sp>
    </p:spTree>
    <p:extLst>
      <p:ext uri="{BB962C8B-B14F-4D97-AF65-F5344CB8AC3E}">
        <p14:creationId xmlns:p14="http://schemas.microsoft.com/office/powerpoint/2010/main" val="3321685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Globally, regulation of heavy-duty vehicle fuel efficiency and CO2 emissions is not yet widespread, but it is becoming more common.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Data from green freight programs can inform regulatory efforts.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NOx and PM limits for diesels have been tightening over time in the United States, the EU, and elsewhere.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Advanced exhaust controls require simultaneous reductions in fuel sulfur levels. The disproportionate fraction of emissions attributable to trucks at the pre-2010 EPA emissions standards highlights the need for green freight programs to address legacy fleets.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If time permits, review the U.S. challenge of legacy vehicles described in the text box on page I-13.</a:t>
            </a:r>
          </a:p>
        </p:txBody>
      </p:sp>
      <p:sp>
        <p:nvSpPr>
          <p:cNvPr id="4" name="Slide Number Placeholder 3"/>
          <p:cNvSpPr>
            <a:spLocks noGrp="1"/>
          </p:cNvSpPr>
          <p:nvPr>
            <p:ph type="sldNum" sz="quarter" idx="10"/>
          </p:nvPr>
        </p:nvSpPr>
        <p:spPr/>
        <p:txBody>
          <a:bodyPr/>
          <a:lstStyle/>
          <a:p>
            <a:fld id="{79CAB1A8-6F12-4AAF-8073-7793D87A44E7}" type="slidenum">
              <a:rPr lang="en-US" smtClean="0"/>
              <a:pPr/>
              <a:t>15</a:t>
            </a:fld>
            <a:endParaRPr lang="en-US"/>
          </a:p>
        </p:txBody>
      </p:sp>
    </p:spTree>
    <p:extLst>
      <p:ext uri="{BB962C8B-B14F-4D97-AF65-F5344CB8AC3E}">
        <p14:creationId xmlns:p14="http://schemas.microsoft.com/office/powerpoint/2010/main" val="543407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16</a:t>
            </a:fld>
            <a:endParaRPr lang="en-US"/>
          </a:p>
        </p:txBody>
      </p:sp>
    </p:spTree>
    <p:extLst>
      <p:ext uri="{BB962C8B-B14F-4D97-AF65-F5344CB8AC3E}">
        <p14:creationId xmlns:p14="http://schemas.microsoft.com/office/powerpoint/2010/main" val="2656032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freight industry is increasingly being asked to report CO2 emissions (“carbon accounting”)</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Customers, clients, and shareholders are starting to demand transparency, accountability, and disclosure.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Companies are also seeking to incorporate additional environmental performance data (such as supply chain energy use, PM and NOx emissions) in corporate social responsibility reporting.</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 help freight customers choose “greener” options, the industry needs harmonized standards for quantifying, benchmarking, and reporting fuel/carbon efficiency.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New vehicles and the legacy fleet need to be addressed simultaneously.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Fuel-/cost-saving strategies need to be packaged with PM and NOx reduction strategies in order to defray costs (e.g., a truck would have fuel savings features as well as additional exhaust controls).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17</a:t>
            </a:fld>
            <a:endParaRPr lang="en-US"/>
          </a:p>
        </p:txBody>
      </p:sp>
    </p:spTree>
    <p:extLst>
      <p:ext uri="{BB962C8B-B14F-4D97-AF65-F5344CB8AC3E}">
        <p14:creationId xmlns:p14="http://schemas.microsoft.com/office/powerpoint/2010/main" val="821326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18</a:t>
            </a:fld>
            <a:endParaRPr lang="en-US"/>
          </a:p>
        </p:txBody>
      </p:sp>
    </p:spTree>
    <p:extLst>
      <p:ext uri="{BB962C8B-B14F-4D97-AF65-F5344CB8AC3E}">
        <p14:creationId xmlns:p14="http://schemas.microsoft.com/office/powerpoint/2010/main" val="2294417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Both regulatory and voluntary approaches can be successful and can complement each other.</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a voluntary approach, partners commit to benchmarking, monitoring, and reporting as well as taking Verifiable actions beyond “business as usual.”</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partnership approach is relatively fast and effective, especially for legacy fleet vehicles—it can spark action without legislation, regulations, or civil penalties (mention SmartWay as case study, pages I-18 to I-19).</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partnership approach can help shape national standards (mention EPA/NHSTA example, page I-21).</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19</a:t>
            </a:fld>
            <a:endParaRPr lang="en-US"/>
          </a:p>
        </p:txBody>
      </p:sp>
    </p:spTree>
    <p:extLst>
      <p:ext uri="{BB962C8B-B14F-4D97-AF65-F5344CB8AC3E}">
        <p14:creationId xmlns:p14="http://schemas.microsoft.com/office/powerpoint/2010/main" val="4204680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20</a:t>
            </a:fld>
            <a:endParaRPr lang="en-US"/>
          </a:p>
        </p:txBody>
      </p:sp>
    </p:spTree>
    <p:extLst>
      <p:ext uri="{BB962C8B-B14F-4D97-AF65-F5344CB8AC3E}">
        <p14:creationId xmlns:p14="http://schemas.microsoft.com/office/powerpoint/2010/main" val="2685749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21</a:t>
            </a:fld>
            <a:endParaRPr lang="en-US"/>
          </a:p>
        </p:txBody>
      </p:sp>
    </p:spTree>
    <p:extLst>
      <p:ext uri="{BB962C8B-B14F-4D97-AF65-F5344CB8AC3E}">
        <p14:creationId xmlns:p14="http://schemas.microsoft.com/office/powerpoint/2010/main" val="611481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 design an effective green freight program, it is important to understand how freight carriers and shippers operate in the region.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Factors to consider include cost of operations, projected growth, and prevalence of added-value services.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Baseline industry statistics (listed on the slide) should inform program goals and quantify progress.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Resources for this information include trade associations, vehicle registries, government, academic institutions, emissions models, online data sources, and private data sources.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22</a:t>
            </a:fld>
            <a:endParaRPr lang="en-US"/>
          </a:p>
        </p:txBody>
      </p:sp>
    </p:spTree>
    <p:extLst>
      <p:ext uri="{BB962C8B-B14F-4D97-AF65-F5344CB8AC3E}">
        <p14:creationId xmlns:p14="http://schemas.microsoft.com/office/powerpoint/2010/main" val="2084879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 design an effective green freight program, it is important to understand how freight carriers and shippers operate in the region.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Factors to consider include cost of operations, projected growth, and prevalence of added-value services.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Baseline industry statistics (listed on the slide) should inform program goals and quantify progress.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Resources for this information include trade associations, vehicle registries, government, academic institutions, emissions models, online data sources, and private data sources.</a:t>
            </a:r>
            <a:endParaRPr lang="en-US" dirty="0" smtClean="0"/>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9CAB1A8-6F12-4AAF-8073-7793D87A44E7}" type="slidenum">
              <a:rPr lang="en-US" smtClean="0"/>
              <a:pPr/>
              <a:t>23</a:t>
            </a:fld>
            <a:endParaRPr lang="en-US"/>
          </a:p>
        </p:txBody>
      </p:sp>
    </p:spTree>
    <p:extLst>
      <p:ext uri="{BB962C8B-B14F-4D97-AF65-F5344CB8AC3E}">
        <p14:creationId xmlns:p14="http://schemas.microsoft.com/office/powerpoint/2010/main" val="38983581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24</a:t>
            </a:fld>
            <a:endParaRPr lang="en-US"/>
          </a:p>
        </p:txBody>
      </p:sp>
    </p:spTree>
    <p:extLst>
      <p:ext uri="{BB962C8B-B14F-4D97-AF65-F5344CB8AC3E}">
        <p14:creationId xmlns:p14="http://schemas.microsoft.com/office/powerpoint/2010/main" val="2848270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Stakeholders who become involved at the beginning (e.g., as charter partners, advisors, and allies) are more likely to participate in and advocate for the program.</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It is useful to have stakeholders from a variety of industry perspectives provide feedback and insights during the initial planning stages.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Include representatives from both the “push” and “pull” perspectives—carriers on the one hand, the shippers and logistics companies they work for on the other.</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Specialized committees (e.g., oversight/steering, technology, outreach) are an effective way to organize the work of stakeholders.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25</a:t>
            </a:fld>
            <a:endParaRPr lang="en-US"/>
          </a:p>
        </p:txBody>
      </p:sp>
    </p:spTree>
    <p:extLst>
      <p:ext uri="{BB962C8B-B14F-4D97-AF65-F5344CB8AC3E}">
        <p14:creationId xmlns:p14="http://schemas.microsoft.com/office/powerpoint/2010/main" val="2151550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26</a:t>
            </a:fld>
            <a:endParaRPr lang="en-US"/>
          </a:p>
        </p:txBody>
      </p:sp>
    </p:spTree>
    <p:extLst>
      <p:ext uri="{BB962C8B-B14F-4D97-AF65-F5344CB8AC3E}">
        <p14:creationId xmlns:p14="http://schemas.microsoft.com/office/powerpoint/2010/main" val="3208943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administrative structure should:</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Be set up within a government agency (ideally).</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Clearly and simply define the lines of communication and responsibilities, reflecting your program’s goals and resources.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Account for the following roles and how they work together: program manager, recruiting team, stakeholder engagement team, tools and technologies team, marketing and outreach team, evaluation and assessment team.</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27</a:t>
            </a:fld>
            <a:endParaRPr lang="en-US"/>
          </a:p>
        </p:txBody>
      </p:sp>
    </p:spTree>
    <p:extLst>
      <p:ext uri="{BB962C8B-B14F-4D97-AF65-F5344CB8AC3E}">
        <p14:creationId xmlns:p14="http://schemas.microsoft.com/office/powerpoint/2010/main" val="297001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28</a:t>
            </a:fld>
            <a:endParaRPr lang="en-US"/>
          </a:p>
        </p:txBody>
      </p:sp>
    </p:spTree>
    <p:extLst>
      <p:ext uri="{BB962C8B-B14F-4D97-AF65-F5344CB8AC3E}">
        <p14:creationId xmlns:p14="http://schemas.microsoft.com/office/powerpoint/2010/main" val="1532869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Establishing program goals will help recruit funding sources and participants.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While you may have multiple goals, public outreach and recruiting is often more effective when you focus on one.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Pick goals that are easy to achieve to build momentum and credibility.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Realistic primary goals could include emissions reductions (described in million metric tons), fuel savings (in gallons or liters), and efficiency performance.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Secondary goals could include partnership participation (</a:t>
            </a:r>
            <a:r>
              <a:rPr lang="en-US" sz="1200" b="0" i="1" u="none" strike="noStrike" kern="1200" baseline="0" dirty="0" smtClean="0">
                <a:solidFill>
                  <a:schemeClr val="tx1"/>
                </a:solidFill>
                <a:latin typeface="+mn-lt"/>
                <a:ea typeface="+mn-ea"/>
                <a:cs typeface="+mn-cs"/>
              </a:rPr>
              <a:t>x </a:t>
            </a:r>
            <a:r>
              <a:rPr lang="en-US" sz="1200" b="0" i="0" u="none" strike="noStrike" kern="1200" baseline="0" dirty="0" smtClean="0">
                <a:solidFill>
                  <a:schemeClr val="tx1"/>
                </a:solidFill>
                <a:latin typeface="+mn-lt"/>
                <a:ea typeface="+mn-ea"/>
                <a:cs typeface="+mn-cs"/>
              </a:rPr>
              <a:t>carriers or shippers in first year and in five years), and technology targets (</a:t>
            </a:r>
            <a:r>
              <a:rPr lang="en-US" sz="1200" b="0" i="1" u="none" strike="noStrike" kern="1200" baseline="0" dirty="0" smtClean="0">
                <a:solidFill>
                  <a:schemeClr val="tx1"/>
                </a:solidFill>
                <a:latin typeface="+mn-lt"/>
                <a:ea typeface="+mn-ea"/>
                <a:cs typeface="+mn-cs"/>
              </a:rPr>
              <a:t>y </a:t>
            </a:r>
            <a:r>
              <a:rPr lang="en-US" sz="1200" b="0" i="0" u="none" strike="noStrike" kern="1200" baseline="0" dirty="0" smtClean="0">
                <a:solidFill>
                  <a:schemeClr val="tx1"/>
                </a:solidFill>
                <a:latin typeface="+mn-lt"/>
                <a:ea typeface="+mn-ea"/>
                <a:cs typeface="+mn-cs"/>
              </a:rPr>
              <a:t>retrofits by a certain year).</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29</a:t>
            </a:fld>
            <a:endParaRPr lang="en-US"/>
          </a:p>
        </p:txBody>
      </p:sp>
    </p:spTree>
    <p:extLst>
      <p:ext uri="{BB962C8B-B14F-4D97-AF65-F5344CB8AC3E}">
        <p14:creationId xmlns:p14="http://schemas.microsoft.com/office/powerpoint/2010/main" val="1133510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30</a:t>
            </a:fld>
            <a:endParaRPr lang="en-US"/>
          </a:p>
        </p:txBody>
      </p:sp>
    </p:spTree>
    <p:extLst>
      <p:ext uri="{BB962C8B-B14F-4D97-AF65-F5344CB8AC3E}">
        <p14:creationId xmlns:p14="http://schemas.microsoft.com/office/powerpoint/2010/main" val="2513077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 help allocate limited funds, list budget categories that might help in tracking spending and anticipating future needs (see pages II-21 and II-22 in the </a:t>
            </a:r>
            <a:r>
              <a:rPr lang="en-US" sz="1200" b="0" i="1" u="none" strike="noStrike" kern="1200" baseline="0" dirty="0" smtClean="0">
                <a:solidFill>
                  <a:schemeClr val="tx1"/>
                </a:solidFill>
                <a:latin typeface="+mn-lt"/>
                <a:ea typeface="+mn-ea"/>
                <a:cs typeface="+mn-cs"/>
              </a:rPr>
              <a:t>Manual</a:t>
            </a:r>
            <a:r>
              <a:rPr lang="en-US" sz="1200" b="0" i="0" u="none" strike="noStrike" kern="1200" baseline="0" dirty="0" smtClean="0">
                <a:solidFill>
                  <a:schemeClr val="tx1"/>
                </a:solidFill>
                <a:latin typeface="+mn-lt"/>
                <a:ea typeface="+mn-ea"/>
                <a:cs typeface="+mn-cs"/>
              </a:rPr>
              <a:t>). Also suggest assigning a percentage of funding to each category, recognizing that adjustments are likely.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Develop a funding plan.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Most freight programs rely on a combination of support from government agencies from different levels of national, regional, and local sources.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Funders and investors will want to understand the return on their investment.</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Develop a collaborative process with stakeholders to explore funding options.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Consider creative cost structures such as membership fees, in-kind contributions, sponsorship for dedicated activities, etc.</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Diversifying funding sources reduces risks over the long term.</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31</a:t>
            </a:fld>
            <a:endParaRPr lang="en-US"/>
          </a:p>
        </p:txBody>
      </p:sp>
    </p:spTree>
    <p:extLst>
      <p:ext uri="{BB962C8B-B14F-4D97-AF65-F5344CB8AC3E}">
        <p14:creationId xmlns:p14="http://schemas.microsoft.com/office/powerpoint/2010/main" val="26720348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Key Points (continued):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 help allocate limited funds, list budget categories that might help in tracking spending and anticipating future needs (see pages II-21 and II-22 in the </a:t>
            </a:r>
            <a:r>
              <a:rPr lang="en-US" sz="1200" b="0" i="1" u="none" strike="noStrike" kern="1200" baseline="0" dirty="0" smtClean="0">
                <a:solidFill>
                  <a:schemeClr val="tx1"/>
                </a:solidFill>
                <a:latin typeface="+mn-lt"/>
                <a:ea typeface="+mn-ea"/>
                <a:cs typeface="+mn-cs"/>
              </a:rPr>
              <a:t>Manual</a:t>
            </a:r>
            <a:r>
              <a:rPr lang="en-US" sz="1200" b="0" i="0" u="none" strike="noStrike" kern="1200" baseline="0" dirty="0" smtClean="0">
                <a:solidFill>
                  <a:schemeClr val="tx1"/>
                </a:solidFill>
                <a:latin typeface="+mn-lt"/>
                <a:ea typeface="+mn-ea"/>
                <a:cs typeface="+mn-cs"/>
              </a:rPr>
              <a:t>). Also suggest assigning a percentage of funding to each category, recognizing that adjustments are likely.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Develop a funding plan.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Most freight programs rely on a combination of support from government agencies from different levels of national, regional, and local sources.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Funders and investors will want to understand the return on their investment.</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Develop a collaborative process with stakeholders to explore funding options.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Consider creative cost structures such as membership fees, in-kind contributions, sponsorship for dedicated activities, etc.</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Diversifying funding sources reduces risks over the long term.</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9CAB1A8-6F12-4AAF-8073-7793D87A44E7}" type="slidenum">
              <a:rPr lang="en-US" smtClean="0"/>
              <a:pPr/>
              <a:t>32</a:t>
            </a:fld>
            <a:endParaRPr lang="en-US"/>
          </a:p>
        </p:txBody>
      </p:sp>
    </p:spTree>
    <p:extLst>
      <p:ext uri="{BB962C8B-B14F-4D97-AF65-F5344CB8AC3E}">
        <p14:creationId xmlns:p14="http://schemas.microsoft.com/office/powerpoint/2010/main" val="37371621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33</a:t>
            </a:fld>
            <a:endParaRPr lang="en-US"/>
          </a:p>
        </p:txBody>
      </p:sp>
    </p:spTree>
    <p:extLst>
      <p:ext uri="{BB962C8B-B14F-4D97-AF65-F5344CB8AC3E}">
        <p14:creationId xmlns:p14="http://schemas.microsoft.com/office/powerpoint/2010/main" val="15033855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34</a:t>
            </a:fld>
            <a:endParaRPr lang="en-US"/>
          </a:p>
        </p:txBody>
      </p:sp>
    </p:spTree>
    <p:extLst>
      <p:ext uri="{BB962C8B-B14F-4D97-AF65-F5344CB8AC3E}">
        <p14:creationId xmlns:p14="http://schemas.microsoft.com/office/powerpoint/2010/main" val="522333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Program goals can be developed by envisioning how the program can impact the freight industry over time, such as a five- to 10-year period.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Strategies are specific, measurable steps for achieving these goals.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Companies need to understand how the program can add value to their operations (“value proposition”) if they are to invest in becoming partners.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35</a:t>
            </a:fld>
            <a:endParaRPr lang="en-US"/>
          </a:p>
        </p:txBody>
      </p:sp>
    </p:spTree>
    <p:extLst>
      <p:ext uri="{BB962C8B-B14F-4D97-AF65-F5344CB8AC3E}">
        <p14:creationId xmlns:p14="http://schemas.microsoft.com/office/powerpoint/2010/main" val="29268299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Companies need to understand how the program can add value to their operations (“value proposition”) if they are to invest in becoming partners.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Carriers get: info on new technologies and strategies to save fuel &amp; reduce costs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Shippers get: access to quality data to benchmark supply chain performance , improve efficiency, demonstrate and report results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All get: recognition for commitments and achievements, branding, marketing and visibility </a:t>
            </a:r>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36</a:t>
            </a:fld>
            <a:endParaRPr lang="en-US"/>
          </a:p>
        </p:txBody>
      </p:sp>
    </p:spTree>
    <p:extLst>
      <p:ext uri="{BB962C8B-B14F-4D97-AF65-F5344CB8AC3E}">
        <p14:creationId xmlns:p14="http://schemas.microsoft.com/office/powerpoint/2010/main" val="30874418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CAB1A8-6F12-4AAF-8073-7793D87A44E7}" type="slidenum">
              <a:rPr lang="en-US" smtClean="0"/>
              <a:pPr/>
              <a:t>37</a:t>
            </a:fld>
            <a:endParaRPr lang="en-US"/>
          </a:p>
        </p:txBody>
      </p:sp>
    </p:spTree>
    <p:extLst>
      <p:ext uri="{BB962C8B-B14F-4D97-AF65-F5344CB8AC3E}">
        <p14:creationId xmlns:p14="http://schemas.microsoft.com/office/powerpoint/2010/main" val="6606910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Charter partners—industry leaders who can “anchor” the program—can help define the value proposition.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New programs might consider focusing initial partner recruiting efforts on larger carriers and shippers, and then on other categories of interest thereafter.</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Staffing needs, which will grow over time, include professionals with expertise in program management, partner management and recruiting, technical support, developing new initiatives, and marketing, branding, and education.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An optional green freight financing program can help partners overcome such barriers as high upfront costs for fuel economy improvements and emissions reduction technologies.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38</a:t>
            </a:fld>
            <a:endParaRPr lang="en-US"/>
          </a:p>
        </p:txBody>
      </p:sp>
    </p:spTree>
    <p:extLst>
      <p:ext uri="{BB962C8B-B14F-4D97-AF65-F5344CB8AC3E}">
        <p14:creationId xmlns:p14="http://schemas.microsoft.com/office/powerpoint/2010/main" val="1007608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Charter partners—industry leaders who can “anchor” the program—can help define the value proposition.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New programs might consider focusing initial partner recruiting efforts on larger carriers and shippers, and then on other categories of interest thereafter.</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Staffing needs, which will grow over time, include professionals with expertise in program management, partner management and recruiting, technical support, developing new initiatives, and marketing, branding, and education.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An optional green freight financing program can help partners overcome such barriers as high upfront costs for fuel economy improvements and emissions reduction technologies.</a:t>
            </a:r>
            <a:endParaRPr lang="en-US" dirty="0" smtClean="0"/>
          </a:p>
        </p:txBody>
      </p:sp>
      <p:sp>
        <p:nvSpPr>
          <p:cNvPr id="4" name="Slide Number Placeholder 3"/>
          <p:cNvSpPr>
            <a:spLocks noGrp="1"/>
          </p:cNvSpPr>
          <p:nvPr>
            <p:ph type="sldNum" sz="quarter" idx="10"/>
          </p:nvPr>
        </p:nvSpPr>
        <p:spPr/>
        <p:txBody>
          <a:bodyPr/>
          <a:lstStyle/>
          <a:p>
            <a:fld id="{79CAB1A8-6F12-4AAF-8073-7793D87A44E7}" type="slidenum">
              <a:rPr lang="en-US" smtClean="0"/>
              <a:pPr/>
              <a:t>39</a:t>
            </a:fld>
            <a:endParaRPr lang="en-US"/>
          </a:p>
        </p:txBody>
      </p:sp>
    </p:spTree>
    <p:extLst>
      <p:ext uri="{BB962C8B-B14F-4D97-AF65-F5344CB8AC3E}">
        <p14:creationId xmlns:p14="http://schemas.microsoft.com/office/powerpoint/2010/main" val="32208462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 Agreements define the requirements for partners, including deadlines and data submittals.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Performance metrics should be easy to understand and clearly linked to the program’s value proposition.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Performance metrics may need to evolve over time to accommodate changing partner demands and new data sources.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Calculation tools should balance simplicity and user friendliness with needs for precision and accuracy.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Consider which performance measurement approach (1.0, technology-based; 2.0, activity-based) is most appropriate for your region, considering stage of program development, partner needs, and available resources.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40</a:t>
            </a:fld>
            <a:endParaRPr lang="en-US"/>
          </a:p>
        </p:txBody>
      </p:sp>
    </p:spTree>
    <p:extLst>
      <p:ext uri="{BB962C8B-B14F-4D97-AF65-F5344CB8AC3E}">
        <p14:creationId xmlns:p14="http://schemas.microsoft.com/office/powerpoint/2010/main" val="1641628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 Agreements define the requirements for partners, including deadlines and data submittals.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Performance metrics should be easy to understand and clearly linked to the program’s value proposition.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Performance metrics may need to evolve over time to accommodate changing partner demands and new data sources.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Calculation tools should balance simplicity and user friendliness with needs for precision and accuracy.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Consider which performance measurement approach (1.0, technology-based; 2.0, activity-based) is most appropriate for your region, considering stage of program development, partner needs, and available resources.</a:t>
            </a:r>
            <a:endParaRPr lang="en-US" dirty="0" smtClean="0"/>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SmartWay Partner Tools - http://www.epa.gov/smartway/forpartners/index.htm</a:t>
            </a:r>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41</a:t>
            </a:fld>
            <a:endParaRPr lang="en-US"/>
          </a:p>
        </p:txBody>
      </p:sp>
    </p:spTree>
    <p:extLst>
      <p:ext uri="{BB962C8B-B14F-4D97-AF65-F5344CB8AC3E}">
        <p14:creationId xmlns:p14="http://schemas.microsoft.com/office/powerpoint/2010/main" val="14214124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 Agreements define the requirements for partners, including deadlines and data submittals.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Performance metrics should be easy to understand and clearly linked to the program’s value proposition.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Performance metrics may need to evolve over time to accommodate changing partner demands and new data sources.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Calculation tools should balance simplicity and user friendliness with needs for precision and accuracy.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Consider which performance measurement approach (1.0, technology-based; 2.0, activity-based) is most appropriate for your region, considering stage of program development, partner needs, and available resources.</a:t>
            </a:r>
            <a:endParaRPr lang="en-US" dirty="0" smtClean="0"/>
          </a:p>
          <a:p>
            <a:endParaRPr lang="en-US" sz="1200" b="0" i="0" u="none" strike="noStrike" kern="1200" baseline="0" dirty="0" smtClean="0">
              <a:solidFill>
                <a:schemeClr val="tx1"/>
              </a:solidFill>
              <a:latin typeface="+mn-lt"/>
              <a:ea typeface="+mn-ea"/>
              <a:cs typeface="+mn-cs"/>
            </a:endParaRPr>
          </a:p>
          <a:p>
            <a:endParaRPr lang="en-US" dirty="0" smtClean="0"/>
          </a:p>
          <a:p>
            <a:r>
              <a:rPr lang="en-US" dirty="0" smtClean="0"/>
              <a:t>SmartWay Partner Tools - http://www.epa.gov/smartway/forpartners/index.htm</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42</a:t>
            </a:fld>
            <a:endParaRPr lang="en-US"/>
          </a:p>
        </p:txBody>
      </p:sp>
    </p:spTree>
    <p:extLst>
      <p:ext uri="{BB962C8B-B14F-4D97-AF65-F5344CB8AC3E}">
        <p14:creationId xmlns:p14="http://schemas.microsoft.com/office/powerpoint/2010/main" val="41849660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tools outputs are used as inputs in Shipper/Logistics tools for carrier ranking and/or emission footprints.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program host coordinates collection and validation of partner data and may share performance information among carriers and their customers, ensure data quality, monitor partner satisfaction, and facilitate the evaluation of the program’s overall performance.</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44</a:t>
            </a:fld>
            <a:endParaRPr lang="en-US"/>
          </a:p>
        </p:txBody>
      </p:sp>
    </p:spTree>
    <p:extLst>
      <p:ext uri="{BB962C8B-B14F-4D97-AF65-F5344CB8AC3E}">
        <p14:creationId xmlns:p14="http://schemas.microsoft.com/office/powerpoint/2010/main" val="9883385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tools outputs are used as inputs in Shipper/Logistics tools for carrier ranking and/or emission footprints.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program host coordinates collection and validation of partner data and may share performance information among carriers and their customers, ensure data quality, monitor partner satisfaction, and facilitate the evaluation of the program’s overall performance.</a:t>
            </a:r>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45</a:t>
            </a:fld>
            <a:endParaRPr lang="en-US"/>
          </a:p>
        </p:txBody>
      </p:sp>
    </p:spTree>
    <p:extLst>
      <p:ext uri="{BB962C8B-B14F-4D97-AF65-F5344CB8AC3E}">
        <p14:creationId xmlns:p14="http://schemas.microsoft.com/office/powerpoint/2010/main" val="31484188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tools outputs are used as inputs in Shipper/Logistics tools for carrier ranking and/or emission footprints.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program host coordinates collection and validation of partner data and may share performance information among carriers and their customers, ensure data quality, monitor partner satisfaction, and facilitate the evaluation of the program’s overall performance.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46</a:t>
            </a:fld>
            <a:endParaRPr lang="en-US"/>
          </a:p>
        </p:txBody>
      </p:sp>
    </p:spTree>
    <p:extLst>
      <p:ext uri="{BB962C8B-B14F-4D97-AF65-F5344CB8AC3E}">
        <p14:creationId xmlns:p14="http://schemas.microsoft.com/office/powerpoint/2010/main" val="31186203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tools outputs are used as inputs in Shipper/Logistics tools for carrier ranking and/or emission footprints.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program host coordinates collection and validation of partner data and may share performance information among carriers and their customers, ensure data quality, monitor partner satisfaction, and facilitate the evaluation of the program’s overall performance.</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9CAB1A8-6F12-4AAF-8073-7793D87A44E7}" type="slidenum">
              <a:rPr lang="en-US" smtClean="0"/>
              <a:pPr/>
              <a:t>47</a:t>
            </a:fld>
            <a:endParaRPr lang="en-US"/>
          </a:p>
        </p:txBody>
      </p:sp>
    </p:spTree>
    <p:extLst>
      <p:ext uri="{BB962C8B-B14F-4D97-AF65-F5344CB8AC3E}">
        <p14:creationId xmlns:p14="http://schemas.microsoft.com/office/powerpoint/2010/main" val="20054145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tools outputs are used as inputs in Shipper/Logistics tools for carrier ranking and/or emission footprints.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program host coordinates collection and validation of partner data and may share performance information among carriers and their customers, ensure data quality, monitor partner satisfaction, and facilitate the evaluation of the program’s overall performance.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48</a:t>
            </a:fld>
            <a:endParaRPr lang="en-US"/>
          </a:p>
        </p:txBody>
      </p:sp>
    </p:spTree>
    <p:extLst>
      <p:ext uri="{BB962C8B-B14F-4D97-AF65-F5344CB8AC3E}">
        <p14:creationId xmlns:p14="http://schemas.microsoft.com/office/powerpoint/2010/main" val="902072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Develop clear guidelines for assigning partners to specific program categories such as shippers, logistics companies, truck carriers, multi-modal carriers, etc.</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Define truck carrier sub-categories to allow “apples to apples” comparisons (e.g., truckload dry van, flatbed, heavy-haul)</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performance can be presented in a variety of ways. Identify presentation formats that are both acceptable to your carriers and useful to their customers.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50</a:t>
            </a:fld>
            <a:endParaRPr lang="en-US"/>
          </a:p>
        </p:txBody>
      </p:sp>
    </p:spTree>
    <p:extLst>
      <p:ext uri="{BB962C8B-B14F-4D97-AF65-F5344CB8AC3E}">
        <p14:creationId xmlns:p14="http://schemas.microsoft.com/office/powerpoint/2010/main" val="40712602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Develop clear guidelines for assigning partners to specific program categories such as shippers, logistics companies, truck carriers, multi-modal carriers, etc.</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Define truck carrier sub-categories to allow “apples to apples” comparisons (e.g., truckload dry van, flatbed, heavy-haul)</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performance can be presented in a variety of ways. Identify presentation formats that are both acceptable to your carriers and useful to their customers.</a:t>
            </a:r>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51</a:t>
            </a:fld>
            <a:endParaRPr lang="en-US"/>
          </a:p>
        </p:txBody>
      </p:sp>
    </p:spTree>
    <p:extLst>
      <p:ext uri="{BB962C8B-B14F-4D97-AF65-F5344CB8AC3E}">
        <p14:creationId xmlns:p14="http://schemas.microsoft.com/office/powerpoint/2010/main" val="22789202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Develop clear guidelines for assigning partners to specific program categories such as shippers, logistics companies, truck carriers, multi-modal carriers, etc.</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Define truck carrier sub-categories to allow “apples to apples” comparisons (e.g., truckload dry van, flatbed, heavy-haul)</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Carrier performance can be presented in a variety of ways. Identify presentation formats that are both acceptable to your carriers and useful to their customers.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52</a:t>
            </a:fld>
            <a:endParaRPr lang="en-US"/>
          </a:p>
        </p:txBody>
      </p:sp>
    </p:spTree>
    <p:extLst>
      <p:ext uri="{BB962C8B-B14F-4D97-AF65-F5344CB8AC3E}">
        <p14:creationId xmlns:p14="http://schemas.microsoft.com/office/powerpoint/2010/main" val="6267007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Your database should be designed to meet multiple needs including partner benchmarking, customer relations management, data quality assurance, and program performance evaluation.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Data quality checks should be integrated at all phases of data collection, review, and dissemination.</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54</a:t>
            </a:fld>
            <a:endParaRPr lang="en-US"/>
          </a:p>
        </p:txBody>
      </p:sp>
    </p:spTree>
    <p:extLst>
      <p:ext uri="{BB962C8B-B14F-4D97-AF65-F5344CB8AC3E}">
        <p14:creationId xmlns:p14="http://schemas.microsoft.com/office/powerpoint/2010/main" val="13882756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Your database should be designed to meet multiple needs including partner benchmarking, customer relations management, data quality assurance, and program performance evaluation.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Data quality checks should be integrated at all phases of data collection, review, and dissemination.</a:t>
            </a:r>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55</a:t>
            </a:fld>
            <a:endParaRPr lang="en-US"/>
          </a:p>
        </p:txBody>
      </p:sp>
    </p:spTree>
    <p:extLst>
      <p:ext uri="{BB962C8B-B14F-4D97-AF65-F5344CB8AC3E}">
        <p14:creationId xmlns:p14="http://schemas.microsoft.com/office/powerpoint/2010/main" val="41157787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Partners should check their operations data for internal consistency and against known benchmarks where possible.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Partners should perform data quality checks at multiple points in the submission process, such as when they collect and organize disaggregated data, when they enter aggregated data into the tool, and when they review the completed tool.</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Program administrators, or PAMs, should also perform quality checks, using automated range checks within the tools and program database and via reasonableness checks.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56</a:t>
            </a:fld>
            <a:endParaRPr lang="en-US"/>
          </a:p>
        </p:txBody>
      </p:sp>
    </p:spTree>
    <p:extLst>
      <p:ext uri="{BB962C8B-B14F-4D97-AF65-F5344CB8AC3E}">
        <p14:creationId xmlns:p14="http://schemas.microsoft.com/office/powerpoint/2010/main" val="6014728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Partners should check their operations data for internal consistency and against known benchmarks where possible.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Partners should perform data quality checks at multiple points in the submission process, such as when they collect and organize disaggregated data, when they enter aggregated data into the tool, and when they review the completed tool.</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Program administrators, or PAMs, should also perform quality checks, using automated range checks within the tools and program database and via reasonableness checks.</a:t>
            </a:r>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57</a:t>
            </a:fld>
            <a:endParaRPr lang="en-US"/>
          </a:p>
        </p:txBody>
      </p:sp>
    </p:spTree>
    <p:extLst>
      <p:ext uri="{BB962C8B-B14F-4D97-AF65-F5344CB8AC3E}">
        <p14:creationId xmlns:p14="http://schemas.microsoft.com/office/powerpoint/2010/main" val="9561301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Key Points:</a:t>
            </a:r>
          </a:p>
          <a:p>
            <a:r>
              <a:rPr lang="en-US" sz="1200" b="0" i="0" u="none" strike="noStrike" kern="1200" baseline="0" dirty="0" smtClean="0">
                <a:solidFill>
                  <a:schemeClr val="tx1"/>
                </a:solidFill>
                <a:latin typeface="+mn-lt"/>
                <a:ea typeface="+mn-ea"/>
                <a:cs typeface="+mn-cs"/>
              </a:rPr>
              <a:t>A brand will unify the program under an easily recognizable symbol, distinguish it from other programs, and communicate its offerings.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Effective branding and logo development can be complex; consider obtaining help from outside consultants.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Be sure to involve key stakeholders and founding partners in branding and logo development, as the brand is critical to establishing and communicating the program’s mission and identity.</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58</a:t>
            </a:fld>
            <a:endParaRPr lang="en-US"/>
          </a:p>
        </p:txBody>
      </p:sp>
    </p:spTree>
    <p:extLst>
      <p:ext uri="{BB962C8B-B14F-4D97-AF65-F5344CB8AC3E}">
        <p14:creationId xmlns:p14="http://schemas.microsoft.com/office/powerpoint/2010/main" val="16778344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Initial marketing materials should be program-branded and include an easy way to obtain more information about the program.</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Websites of several green freight programs are listed on page B-1 in Appendix B of the </a:t>
            </a:r>
            <a:r>
              <a:rPr lang="en-US" sz="1200" b="0" i="1" u="none" strike="noStrike" kern="1200" baseline="0" dirty="0" smtClean="0">
                <a:solidFill>
                  <a:schemeClr val="tx1"/>
                </a:solidFill>
                <a:latin typeface="+mn-lt"/>
                <a:ea typeface="+mn-ea"/>
                <a:cs typeface="+mn-cs"/>
              </a:rPr>
              <a:t>Manual</a:t>
            </a:r>
            <a:r>
              <a:rPr lang="en-US" sz="1200" b="0" i="0" u="none" strike="noStrike" kern="1200" baseline="0" dirty="0" smtClean="0">
                <a:solidFill>
                  <a:schemeClr val="tx1"/>
                </a:solidFill>
                <a:latin typeface="+mn-lt"/>
                <a:ea typeface="+mn-ea"/>
                <a:cs typeface="+mn-cs"/>
              </a:rPr>
              <a:t>. These have many examples of program-branded materials. Links to and examples of </a:t>
            </a:r>
            <a:r>
              <a:rPr lang="en-US" sz="1200" b="0" i="0" u="none" strike="noStrike" kern="1200" baseline="0" dirty="0" err="1" smtClean="0">
                <a:solidFill>
                  <a:schemeClr val="tx1"/>
                </a:solidFill>
                <a:latin typeface="+mn-lt"/>
                <a:ea typeface="+mn-ea"/>
                <a:cs typeface="+mn-cs"/>
              </a:rPr>
              <a:t>SmartWay</a:t>
            </a:r>
            <a:r>
              <a:rPr lang="en-US" sz="1200" b="0" i="0" u="none" strike="noStrike" kern="1200" baseline="0" dirty="0" smtClean="0">
                <a:solidFill>
                  <a:schemeClr val="tx1"/>
                </a:solidFill>
                <a:latin typeface="+mn-lt"/>
                <a:ea typeface="+mn-ea"/>
                <a:cs typeface="+mn-cs"/>
              </a:rPr>
              <a:t>-specific branded materials are in Appendix C of the </a:t>
            </a:r>
            <a:r>
              <a:rPr lang="en-US" sz="1200" b="0" i="1" u="none" strike="noStrike" kern="1200" baseline="0" dirty="0" smtClean="0">
                <a:solidFill>
                  <a:schemeClr val="tx1"/>
                </a:solidFill>
                <a:latin typeface="+mn-lt"/>
                <a:ea typeface="+mn-ea"/>
                <a:cs typeface="+mn-cs"/>
              </a:rPr>
              <a:t>Manual</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60</a:t>
            </a:fld>
            <a:endParaRPr lang="en-US"/>
          </a:p>
        </p:txBody>
      </p:sp>
    </p:spTree>
    <p:extLst>
      <p:ext uri="{BB962C8B-B14F-4D97-AF65-F5344CB8AC3E}">
        <p14:creationId xmlns:p14="http://schemas.microsoft.com/office/powerpoint/2010/main" val="23060446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Media outreach should be multifaceted (social as well as traditional media, paid and well as public service announcements).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Conferences, events, expos, and forums where the target audience gathers can offer key opportunities for reaching potential partners and other stakeholders.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62</a:t>
            </a:fld>
            <a:endParaRPr lang="en-US"/>
          </a:p>
        </p:txBody>
      </p:sp>
    </p:spTree>
    <p:extLst>
      <p:ext uri="{BB962C8B-B14F-4D97-AF65-F5344CB8AC3E}">
        <p14:creationId xmlns:p14="http://schemas.microsoft.com/office/powerpoint/2010/main" val="25553014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Voluntary programs rely heavily on positive public recognition of Partners who achieve program goals. A range of options can be used to confer this recognition, from logo use to high-profile awards ceremonies.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Programs can also create incentives for partners to take action. For example, program logo use can be reserved for Partners who submit data within a certain timeframe or who achieve certain levels of performance or efficiency in their operations.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64</a:t>
            </a:fld>
            <a:endParaRPr lang="en-US"/>
          </a:p>
        </p:txBody>
      </p:sp>
    </p:spTree>
    <p:extLst>
      <p:ext uri="{BB962C8B-B14F-4D97-AF65-F5344CB8AC3E}">
        <p14:creationId xmlns:p14="http://schemas.microsoft.com/office/powerpoint/2010/main" val="26386030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Technology strategies vary greatly in terms of cost, effectiveness, and applicability depending upon vehicle operation patterns, age, body types, and other area-specific characteristics.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Strategies may be implemented through retrofits or new vehicle purchases.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Strategies like driver training and logistics enhancements complement technology efforts and can improve efficiency in the near term while technology verification efforts are being developed.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Unique operating conditions and fleet characteristics may warrant test protocols tailored to each region/country.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Use other certifications (e.g., SmartWay, CARB) where reasonable and locally appropriate to help reduce costs and conserve technical resources.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More comprehensive training on technology verification is available. Look for new resources and opportunities.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66</a:t>
            </a:fld>
            <a:endParaRPr lang="en-US"/>
          </a:p>
        </p:txBody>
      </p:sp>
    </p:spTree>
    <p:extLst>
      <p:ext uri="{BB962C8B-B14F-4D97-AF65-F5344CB8AC3E}">
        <p14:creationId xmlns:p14="http://schemas.microsoft.com/office/powerpoint/2010/main" val="37630357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 (continued):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Technology strategies vary greatly in terms of cost, effectiveness, and applicability depending upon vehicle operation patterns, age, body types, and other area-specific characteristics.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Strategies may be implemented through retrofits or new vehicle purchases.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Strategies like driver training and logistics enhancements complement technology efforts and can improve efficiency in the near term while technology verification efforts are being developed.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Unique operating conditions and fleet characteristics may warrant test protocols tailored to each region/country.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Use other certifications (e.g., SmartWay, CARB) where reasonable and locally appropriate to help reduce costs and conserve technical resources.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More comprehensive training on technology verification may be available soon. Look for new resources and opportunities.</a:t>
            </a:r>
            <a:endParaRPr lang="en-US" dirty="0" smtClean="0"/>
          </a:p>
          <a:p>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67</a:t>
            </a:fld>
            <a:endParaRPr lang="en-US"/>
          </a:p>
        </p:txBody>
      </p:sp>
    </p:spTree>
    <p:extLst>
      <p:ext uri="{BB962C8B-B14F-4D97-AF65-F5344CB8AC3E}">
        <p14:creationId xmlns:p14="http://schemas.microsoft.com/office/powerpoint/2010/main" val="38892369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Program managers need to communicate with charter partners before launching the program to get permissions and buy-in.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 special, media-friendly launch event with high-ranking officials will pay off.</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Upfront planning is important and will help ensure that:</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Charter partners are on board and comfortable with their special status.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The event is timed and placed to encourage attendance of representatives from the media, government agencies, and leadership of the charter partners.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Charter partner certificates carry symbolic weight:</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They are official symbols of third-party recognition.</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Ceremonial presentation of certificates can be made into a newsworthy event.</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71</a:t>
            </a:fld>
            <a:endParaRPr lang="en-US"/>
          </a:p>
        </p:txBody>
      </p:sp>
    </p:spTree>
    <p:extLst>
      <p:ext uri="{BB962C8B-B14F-4D97-AF65-F5344CB8AC3E}">
        <p14:creationId xmlns:p14="http://schemas.microsoft.com/office/powerpoint/2010/main" val="24147305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 recruit successfully, participants should use such successful techniques as: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Leverage current relationships; ask stakeholders you know if </a:t>
            </a:r>
            <a:r>
              <a:rPr lang="en-US" sz="1200" b="0" i="1" u="none" strike="noStrike" kern="1200" baseline="0" dirty="0" smtClean="0">
                <a:solidFill>
                  <a:schemeClr val="tx1"/>
                </a:solidFill>
                <a:latin typeface="+mn-lt"/>
                <a:ea typeface="+mn-ea"/>
                <a:cs typeface="+mn-cs"/>
              </a:rPr>
              <a:t>they </a:t>
            </a:r>
            <a:r>
              <a:rPr lang="en-US" sz="1200" b="0" i="0" u="none" strike="noStrike" kern="1200" baseline="0" dirty="0" smtClean="0">
                <a:solidFill>
                  <a:schemeClr val="tx1"/>
                </a:solidFill>
                <a:latin typeface="+mn-lt"/>
                <a:ea typeface="+mn-ea"/>
                <a:cs typeface="+mn-cs"/>
              </a:rPr>
              <a:t>know prospective partners. Use industry resources; these will help you identify leaders and innovators.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Develop strategic relationships; network through industry associations; national trade groups, related public and nonprofit sector organizations, etc., to find groups with similar goals.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Review tips on the effectiveness of face-to-face meetings, finding and talking to the appropriate person in the company, and recognizing when prospects are just not interested.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If time permits, ask participants to discuss other creative recruiting strategies and techniques that they would recommend using, given their knowledge of the industry and local culture.</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73</a:t>
            </a:fld>
            <a:endParaRPr lang="en-US"/>
          </a:p>
        </p:txBody>
      </p:sp>
    </p:spTree>
    <p:extLst>
      <p:ext uri="{BB962C8B-B14F-4D97-AF65-F5344CB8AC3E}">
        <p14:creationId xmlns:p14="http://schemas.microsoft.com/office/powerpoint/2010/main" val="19459014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PAMs are essentially personal program consultants to partners. They are customer service agents and program ambassadors. Their role will vary depending on your program’s particular setup, but overall they are the face </a:t>
            </a:r>
            <a:r>
              <a:rPr lang="en-US" sz="1200" b="0" i="0" u="none" strike="noStrike" kern="1200" baseline="0" dirty="0" err="1" smtClean="0">
                <a:solidFill>
                  <a:schemeClr val="tx1"/>
                </a:solidFill>
                <a:latin typeface="+mn-lt"/>
                <a:ea typeface="+mn-ea"/>
                <a:cs typeface="+mn-cs"/>
              </a:rPr>
              <a:t>ofthe</a:t>
            </a:r>
            <a:r>
              <a:rPr lang="en-US" sz="1200" b="0" i="0" u="none" strike="noStrike" kern="1200" baseline="0" dirty="0" smtClean="0">
                <a:solidFill>
                  <a:schemeClr val="tx1"/>
                </a:solidFill>
                <a:latin typeface="+mn-lt"/>
                <a:ea typeface="+mn-ea"/>
                <a:cs typeface="+mn-cs"/>
              </a:rPr>
              <a:t> program for partners.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PAMs need training and specific assignments to succeed and best serve the program. Talk about their responsibilities (listed on the slide) and the training and tools they will need to do their jobs.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Ask participants to discuss what types of people and skill sets would make good PAMs and what their specific responsibilities would entail.</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75</a:t>
            </a:fld>
            <a:endParaRPr lang="en-US"/>
          </a:p>
        </p:txBody>
      </p:sp>
    </p:spTree>
    <p:extLst>
      <p:ext uri="{BB962C8B-B14F-4D97-AF65-F5344CB8AC3E}">
        <p14:creationId xmlns:p14="http://schemas.microsoft.com/office/powerpoint/2010/main" val="1745077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r>
              <a:rPr lang="en-US" sz="1200" b="0" i="0" u="none" strike="noStrike" kern="1200" baseline="0" dirty="0" smtClean="0">
                <a:solidFill>
                  <a:schemeClr val="tx1"/>
                </a:solidFill>
                <a:latin typeface="+mn-lt"/>
                <a:ea typeface="+mn-ea"/>
                <a:cs typeface="+mn-cs"/>
              </a:rPr>
              <a:t>Program tools, including database and reporting tools, must be tested by selected industry partners and ready </a:t>
            </a:r>
            <a:r>
              <a:rPr lang="en-US" sz="1200" b="0" i="1" u="none" strike="noStrike" kern="1200" baseline="0" dirty="0" smtClean="0">
                <a:solidFill>
                  <a:schemeClr val="tx1"/>
                </a:solidFill>
                <a:latin typeface="+mn-lt"/>
                <a:ea typeface="+mn-ea"/>
                <a:cs typeface="+mn-cs"/>
              </a:rPr>
              <a:t>before</a:t>
            </a:r>
          </a:p>
          <a:p>
            <a:r>
              <a:rPr lang="en-US" sz="1200" b="0" i="0" u="none" strike="noStrike" kern="1200" baseline="0" dirty="0" smtClean="0">
                <a:solidFill>
                  <a:schemeClr val="tx1"/>
                </a:solidFill>
                <a:latin typeface="+mn-lt"/>
                <a:ea typeface="+mn-ea"/>
                <a:cs typeface="+mn-cs"/>
              </a:rPr>
              <a:t>the program launches.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Partners need clear instructions and training on how to use the tools and database.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Celebrate with a high-profile kickoff event.</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77</a:t>
            </a:fld>
            <a:endParaRPr lang="en-US"/>
          </a:p>
        </p:txBody>
      </p:sp>
    </p:spTree>
    <p:extLst>
      <p:ext uri="{BB962C8B-B14F-4D97-AF65-F5344CB8AC3E}">
        <p14:creationId xmlns:p14="http://schemas.microsoft.com/office/powerpoint/2010/main" val="28190545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r>
              <a:rPr lang="en-US" sz="1200" b="0" i="0" u="none" strike="noStrike" kern="1200" baseline="0" dirty="0" smtClean="0">
                <a:solidFill>
                  <a:schemeClr val="tx1"/>
                </a:solidFill>
                <a:latin typeface="+mn-lt"/>
                <a:ea typeface="+mn-ea"/>
                <a:cs typeface="+mn-cs"/>
              </a:rPr>
              <a:t>A finance program can help partners overcome a significant barrier to participating in your program—high upfront costs of retrofit and/or new vehicle technologies.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Coordinate launch of the finance component with the rest of the program to maximize interest in both.</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Provide user-friendly tools to help identify investments with quick payback.</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Provide clear information on available financing options, including grant/loan terms, payment details, etc.</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79</a:t>
            </a:fld>
            <a:endParaRPr lang="en-US"/>
          </a:p>
        </p:txBody>
      </p:sp>
    </p:spTree>
    <p:extLst>
      <p:ext uri="{BB962C8B-B14F-4D97-AF65-F5344CB8AC3E}">
        <p14:creationId xmlns:p14="http://schemas.microsoft.com/office/powerpoint/2010/main" val="4765148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All partners, whether they are charter partners, longstanding or newly recruited, can provide valuable perspectives on different aspects of the program.</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Third-party stakeholders can also provide “big picture” feedback on the program’s overall impact.</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Tailor questions to the experiences of the stakeholders you are collecting feedback from.</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Consider the capabilities of your stakeholders and the feedback you seek when determining tools and techniques to use.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Not all feedback will be realistic for the program at the time that it is received. Program resources and strategic priorities will limit the actions you can take.</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82</a:t>
            </a:fld>
            <a:endParaRPr lang="en-US"/>
          </a:p>
        </p:txBody>
      </p:sp>
    </p:spTree>
    <p:extLst>
      <p:ext uri="{BB962C8B-B14F-4D97-AF65-F5344CB8AC3E}">
        <p14:creationId xmlns:p14="http://schemas.microsoft.com/office/powerpoint/2010/main" val="3860350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Collecting feedback and partner data should be a continuous process throughout every stage of program development and implementation.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Continuous evaluation and improvement will strengthen the program over the long term (provide examples from other programs as available).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Partner performance data will be useful for both evaluating program success and assessing the state of the freight industry as a whole:</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Academics and other stakeholders can use the data to identify opportunities for system-wide improvements.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Regulatory agencies can use the data to inform regulatory development of fuel efficiency and emission control standards.</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84</a:t>
            </a:fld>
            <a:endParaRPr lang="en-US"/>
          </a:p>
        </p:txBody>
      </p:sp>
    </p:spTree>
    <p:extLst>
      <p:ext uri="{BB962C8B-B14F-4D97-AF65-F5344CB8AC3E}">
        <p14:creationId xmlns:p14="http://schemas.microsoft.com/office/powerpoint/2010/main" val="5237266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Developing special incentives and allowances to meet the needs of small “owner-operator” carriers, such as low-/no-interest loans or subsidies for retrofits and streamlined reporting forms, can encourage their participation.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Develop tools to help quantify the benefits associated with improved operations (e.g., drop-and-hook strategies).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Web-based tools can provide added value to partners by:</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Minimizing the difficulties of relying on an Excel-based reporting tool.</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Providing access to partner data and industry averages.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Enabling partners to calculate costs of efficiency improvement options.</a:t>
            </a:r>
          </a:p>
          <a:p>
            <a:pPr marL="628650" lvl="1" indent="-171450">
              <a:buFont typeface="Wingdings" panose="05000000000000000000" pitchFamily="2" charset="2"/>
              <a:buChar char="Ø"/>
            </a:pPr>
            <a:r>
              <a:rPr lang="en-US" sz="1200" b="0" i="0" u="none" strike="noStrike" kern="1200" baseline="0" dirty="0" smtClean="0">
                <a:solidFill>
                  <a:schemeClr val="tx1"/>
                </a:solidFill>
                <a:latin typeface="+mn-lt"/>
                <a:ea typeface="+mn-ea"/>
                <a:cs typeface="+mn-cs"/>
              </a:rPr>
              <a:t>Providing access to key documents.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Create an Affiliate Program to enable organizations that support your goals but cannot participate as partners, such as nongovernmental agencies, trade associations, and universities, to help create awareness and expand your program.</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86</a:t>
            </a:fld>
            <a:endParaRPr lang="en-US"/>
          </a:p>
        </p:txBody>
      </p:sp>
    </p:spTree>
    <p:extLst>
      <p:ext uri="{BB962C8B-B14F-4D97-AF65-F5344CB8AC3E}">
        <p14:creationId xmlns:p14="http://schemas.microsoft.com/office/powerpoint/2010/main" val="29680483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Key points: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Once trucks, shippers, and logistics companies are accounted for in a green freight program, consider expanding to other modes such as rail/intermodal, inland marine, ocean-going marine, and air freight carriers. (Emphasize the modes of freight that are dominant in your country.)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Additional modes of freight have different operating characteristics and require special consideration to be brought into a green freight program. (Provide examples based on modes of freight that are dominant in your country.)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Including additional pollutants, like black carbon, in a green freight program can reduce other greenhouse gas and climate-changing emissions and is easy to do with activity estimates already developed.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Globalization has led to an increase of shippers with global multimodal supply chains. Bringing your green freight program toward a standardized accounting system is a significant benefit, as global shippers are increasingly asking their carriers to use one.</a:t>
            </a:r>
            <a:endParaRPr lang="en-US" dirty="0"/>
          </a:p>
        </p:txBody>
      </p:sp>
      <p:sp>
        <p:nvSpPr>
          <p:cNvPr id="4" name="Slide Number Placeholder 3"/>
          <p:cNvSpPr>
            <a:spLocks noGrp="1"/>
          </p:cNvSpPr>
          <p:nvPr>
            <p:ph type="sldNum" sz="quarter" idx="10"/>
          </p:nvPr>
        </p:nvSpPr>
        <p:spPr/>
        <p:txBody>
          <a:bodyPr/>
          <a:lstStyle/>
          <a:p>
            <a:fld id="{79CAB1A8-6F12-4AAF-8073-7793D87A44E7}" type="slidenum">
              <a:rPr lang="en-US" smtClean="0"/>
              <a:pPr/>
              <a:t>88</a:t>
            </a:fld>
            <a:endParaRPr lang="en-US"/>
          </a:p>
        </p:txBody>
      </p:sp>
    </p:spTree>
    <p:extLst>
      <p:ext uri="{BB962C8B-B14F-4D97-AF65-F5344CB8AC3E}">
        <p14:creationId xmlns:p14="http://schemas.microsoft.com/office/powerpoint/2010/main" val="1073423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1" name="Group 10"/>
          <p:cNvGrpSpPr/>
          <p:nvPr userDrawn="1"/>
        </p:nvGrpSpPr>
        <p:grpSpPr>
          <a:xfrm>
            <a:off x="1524000" y="5029200"/>
            <a:ext cx="7620000" cy="1380744"/>
            <a:chOff x="1524000" y="5029200"/>
            <a:chExt cx="7620000" cy="1380744"/>
          </a:xfrm>
        </p:grpSpPr>
        <p:sp>
          <p:nvSpPr>
            <p:cNvPr id="7" name="Rectangle 6"/>
            <p:cNvSpPr/>
            <p:nvPr userDrawn="1"/>
          </p:nvSpPr>
          <p:spPr>
            <a:xfrm>
              <a:off x="1524000" y="5029200"/>
              <a:ext cx="7620000" cy="1380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524000" y="5029200"/>
              <a:ext cx="304800" cy="1380744"/>
            </a:xfrm>
            <a:prstGeom prst="rect">
              <a:avLst/>
            </a:prstGeom>
            <a:solidFill>
              <a:srgbClr val="00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userDrawn="1">
            <p:ph type="ctrTitle"/>
          </p:nvPr>
        </p:nvSpPr>
        <p:spPr>
          <a:xfrm>
            <a:off x="1905000" y="5105400"/>
            <a:ext cx="7239000" cy="685800"/>
          </a:xfrm>
        </p:spPr>
        <p:txBody>
          <a:bodyPr anchor="t">
            <a:normAutofit/>
          </a:bodyPr>
          <a:lstStyle>
            <a:lvl1pPr>
              <a:defRPr sz="3000" b="1" cap="none" baseline="0">
                <a:solidFill>
                  <a:schemeClr val="tx1"/>
                </a:solidFill>
                <a:latin typeface="Arial" pitchFamily="34" charset="0"/>
              </a:defRPr>
            </a:lvl1pPr>
          </a:lstStyle>
          <a:p>
            <a:r>
              <a:rPr lang="en-US" smtClean="0"/>
              <a:t>Click to edit Master title style</a:t>
            </a:r>
            <a:endParaRPr lang="en-US" dirty="0"/>
          </a:p>
        </p:txBody>
      </p:sp>
      <p:sp>
        <p:nvSpPr>
          <p:cNvPr id="3" name="Subtitle 2"/>
          <p:cNvSpPr>
            <a:spLocks noGrp="1"/>
          </p:cNvSpPr>
          <p:nvPr userDrawn="1">
            <p:ph type="subTitle" idx="1"/>
          </p:nvPr>
        </p:nvSpPr>
        <p:spPr>
          <a:xfrm>
            <a:off x="1905000" y="5867400"/>
            <a:ext cx="7239000" cy="457200"/>
          </a:xfrm>
        </p:spPr>
        <p:txBody>
          <a:bodyPr>
            <a:normAutofit/>
          </a:bodyPr>
          <a:lstStyle>
            <a:lvl1pPr marL="0" indent="0" algn="l">
              <a:buNone/>
              <a:defRPr sz="2000">
                <a:solidFill>
                  <a:schemeClr val="tx1"/>
                </a:solidFill>
                <a:latin typeface="Arial Narrow"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txBox="1">
            <a:spLocks/>
          </p:cNvSpPr>
          <p:nvPr userDrawn="1"/>
        </p:nvSpPr>
        <p:spPr>
          <a:xfrm>
            <a:off x="6553200" y="6324600"/>
            <a:ext cx="2133600" cy="381000"/>
          </a:xfrm>
          <a:prstGeom prst="rect">
            <a:avLst/>
          </a:prstGeom>
        </p:spPr>
        <p:txBody>
          <a:bodyPr/>
          <a:lstStyle>
            <a:lvl1pPr>
              <a:defRPr>
                <a:solidFill>
                  <a:srgbClr val="60813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od0.5_Purpl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772400" cy="609600"/>
          </a:xfrm>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1200"/>
              </a:spcBef>
              <a:buClr>
                <a:srgbClr val="363B93"/>
              </a:buClr>
              <a:defRPr/>
            </a:lvl1pPr>
            <a:lvl2pPr>
              <a:spcBef>
                <a:spcPts val="800"/>
              </a:spcBef>
              <a:buClr>
                <a:srgbClr val="363B93"/>
              </a:buClr>
              <a:defRPr/>
            </a:lvl2pPr>
            <a:lvl3pPr>
              <a:spcBef>
                <a:spcPts val="1000"/>
              </a:spcBef>
              <a:buClr>
                <a:srgbClr val="363B93"/>
              </a:buClr>
              <a:defRPr/>
            </a:lvl3pPr>
            <a:lvl4pPr>
              <a:buClr>
                <a:srgbClr val="363B93"/>
              </a:buClr>
              <a:defRPr/>
            </a:lvl4pPr>
            <a:lvl5pPr>
              <a:buClr>
                <a:srgbClr val="363B93"/>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ed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C84927"/>
              </a:buClr>
              <a:defRPr/>
            </a:lvl1pPr>
            <a:lvl2pPr>
              <a:buClr>
                <a:srgbClr val="C84927"/>
              </a:buClr>
              <a:defRPr/>
            </a:lvl2pPr>
            <a:lvl3pPr>
              <a:lnSpc>
                <a:spcPts val="2500"/>
              </a:lnSpc>
              <a:spcBef>
                <a:spcPts val="800"/>
              </a:spcBef>
              <a:buClr>
                <a:srgbClr val="C84927"/>
              </a:buClr>
              <a:defRPr/>
            </a:lvl3pPr>
            <a:lvl4pPr>
              <a:lnSpc>
                <a:spcPts val="2200"/>
              </a:lnSpc>
              <a:spcBef>
                <a:spcPts val="900"/>
              </a:spcBef>
              <a:buClr>
                <a:srgbClr val="C84927"/>
              </a:buClr>
              <a:defRPr/>
            </a:lvl4pPr>
            <a:lvl5pPr>
              <a:buClr>
                <a:srgbClr val="C84927"/>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Red_Title and Content">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pic>
        <p:nvPicPr>
          <p:cNvPr id="7" name="Picture 6" descr="Module_Execercsises.jpg"/>
          <p:cNvPicPr>
            <a:picLocks noChangeAspect="1"/>
          </p:cNvPicPr>
          <p:nvPr userDrawn="1"/>
        </p:nvPicPr>
        <p:blipFill>
          <a:blip r:embed="rId3" cstate="email"/>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lvl1pPr>
              <a:buClr>
                <a:srgbClr val="C84927"/>
              </a:buClr>
              <a:defRPr/>
            </a:lvl1pPr>
            <a:lvl2pPr>
              <a:buClr>
                <a:srgbClr val="C84927"/>
              </a:buClr>
              <a:defRPr/>
            </a:lvl2pPr>
            <a:lvl3pPr>
              <a:buClr>
                <a:srgbClr val="C84927"/>
              </a:buClr>
              <a:defRPr/>
            </a:lvl3pPr>
            <a:lvl4pPr>
              <a:buClr>
                <a:srgbClr val="C84927"/>
              </a:buClr>
              <a:defRPr/>
            </a:lvl4pPr>
            <a:lvl5pPr>
              <a:buClr>
                <a:srgbClr val="C84927"/>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txBox="1">
            <a:spLocks/>
          </p:cNvSpPr>
          <p:nvPr userDrawn="1"/>
        </p:nvSpPr>
        <p:spPr>
          <a:xfrm>
            <a:off x="6553200" y="6370637"/>
            <a:ext cx="2133600" cy="304800"/>
          </a:xfrm>
          <a:prstGeom prst="rect">
            <a:avLst/>
          </a:prstGeom>
        </p:spPr>
        <p:txBody>
          <a:bodyPr/>
          <a:lstStyle>
            <a:lvl1pPr>
              <a:defRPr>
                <a:solidFill>
                  <a:srgbClr val="60813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973110-B895-4F29-BAD9-2FDECBF85CCC}" type="slidenum">
              <a:rPr kumimoji="0" lang="en-US" sz="13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300" b="0" i="0" u="none" strike="noStrike" kern="1200" cap="none" spc="0" normalizeH="0" baseline="0" noProof="0" dirty="0">
              <a:ln>
                <a:noFill/>
              </a:ln>
              <a:solidFill>
                <a:schemeClr val="tx1"/>
              </a:solidFill>
              <a:effectLst/>
              <a:uLnTx/>
              <a:uFillTx/>
              <a:latin typeface="+mn-lt"/>
              <a:ea typeface="+mn-ea"/>
              <a:cs typeface="+mn-cs"/>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3680" y="338272"/>
            <a:ext cx="2387198" cy="651720"/>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Gold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rgbClr val="CE9643"/>
              </a:buClr>
              <a:defRPr/>
            </a:lvl1pPr>
            <a:lvl2pPr>
              <a:buClr>
                <a:srgbClr val="CE9643"/>
              </a:buClr>
              <a:defRPr/>
            </a:lvl2pPr>
            <a:lvl3pPr>
              <a:buClr>
                <a:srgbClr val="CE9643"/>
              </a:buClr>
              <a:defRPr/>
            </a:lvl3pPr>
            <a:lvl4pPr>
              <a:buClr>
                <a:srgbClr val="CE9643"/>
              </a:buClr>
              <a:defRPr/>
            </a:lvl4pPr>
            <a:lvl5pPr>
              <a:buClr>
                <a:srgbClr val="CE9643"/>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old_Title and Content">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pic>
        <p:nvPicPr>
          <p:cNvPr id="7" name="Picture 6" descr="Module_02_Exercise.jpg"/>
          <p:cNvPicPr>
            <a:picLocks noChangeAspect="1"/>
          </p:cNvPicPr>
          <p:nvPr userDrawn="1"/>
        </p:nvPicPr>
        <p:blipFill>
          <a:blip r:embed="rId3" cstate="email"/>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lvl1pPr>
              <a:buClr>
                <a:srgbClr val="CE9643"/>
              </a:buClr>
              <a:defRPr/>
            </a:lvl1pPr>
            <a:lvl2pPr>
              <a:buClr>
                <a:srgbClr val="CE9643"/>
              </a:buClr>
              <a:defRPr/>
            </a:lvl2pPr>
            <a:lvl3pPr>
              <a:buClr>
                <a:srgbClr val="CE9643"/>
              </a:buClr>
              <a:defRPr/>
            </a:lvl3pPr>
            <a:lvl4pPr>
              <a:buClr>
                <a:srgbClr val="CE9643"/>
              </a:buClr>
              <a:defRPr/>
            </a:lvl4pPr>
            <a:lvl5pPr>
              <a:buClr>
                <a:srgbClr val="CE9643"/>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5"/>
          <p:cNvSpPr txBox="1">
            <a:spLocks/>
          </p:cNvSpPr>
          <p:nvPr userDrawn="1"/>
        </p:nvSpPr>
        <p:spPr>
          <a:xfrm>
            <a:off x="6553200" y="6370637"/>
            <a:ext cx="2133600" cy="304800"/>
          </a:xfrm>
          <a:prstGeom prst="rect">
            <a:avLst/>
          </a:prstGeom>
        </p:spPr>
        <p:txBody>
          <a:bodyPr/>
          <a:lstStyle>
            <a:lvl1pPr>
              <a:defRPr>
                <a:solidFill>
                  <a:srgbClr val="60813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973110-B895-4F29-BAD9-2FDECBF85CCC}" type="slidenum">
              <a:rPr kumimoji="0" lang="en-US" sz="13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3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3680" y="338272"/>
            <a:ext cx="2387198" cy="651720"/>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Green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rgbClr val="608137"/>
              </a:buClr>
              <a:defRPr/>
            </a:lvl1pPr>
            <a:lvl2pPr>
              <a:buClr>
                <a:srgbClr val="608137"/>
              </a:buClr>
              <a:defRPr/>
            </a:lvl2pPr>
            <a:lvl3pPr>
              <a:buClr>
                <a:srgbClr val="608137"/>
              </a:buClr>
              <a:defRPr/>
            </a:lvl3pPr>
            <a:lvl4pPr>
              <a:buClr>
                <a:srgbClr val="608137"/>
              </a:buClr>
              <a:defRPr/>
            </a:lvl4pPr>
            <a:lvl5pPr>
              <a:buClr>
                <a:srgbClr val="608137"/>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Green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914400" y="2209800"/>
            <a:ext cx="7772400" cy="3916363"/>
          </a:xfrm>
        </p:spPr>
        <p:txBody>
          <a:bodyPr/>
          <a:lstStyle>
            <a:lvl1pPr>
              <a:buClr>
                <a:srgbClr val="608137"/>
              </a:buClr>
              <a:defRPr/>
            </a:lvl1pPr>
            <a:lvl2pPr>
              <a:buClr>
                <a:srgbClr val="608137"/>
              </a:buClr>
              <a:defRPr/>
            </a:lvl2pPr>
            <a:lvl3pPr>
              <a:buClr>
                <a:srgbClr val="608137"/>
              </a:buClr>
              <a:defRPr/>
            </a:lvl3pPr>
            <a:lvl4pPr>
              <a:buClr>
                <a:srgbClr val="608137"/>
              </a:buClr>
              <a:defRPr/>
            </a:lvl4pPr>
            <a:lvl5pPr>
              <a:buClr>
                <a:srgbClr val="608137"/>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Green_Title and Content">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pic>
        <p:nvPicPr>
          <p:cNvPr id="7" name="Picture 6" descr="Module_03_Exercise.jpg"/>
          <p:cNvPicPr>
            <a:picLocks noChangeAspect="1"/>
          </p:cNvPicPr>
          <p:nvPr userDrawn="1"/>
        </p:nvPicPr>
        <p:blipFill>
          <a:blip r:embed="rId3" cstate="email"/>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lvl1pPr>
              <a:buClr>
                <a:srgbClr val="608137"/>
              </a:buClr>
              <a:defRPr/>
            </a:lvl1pPr>
            <a:lvl2pPr>
              <a:buClr>
                <a:srgbClr val="608137"/>
              </a:buClr>
              <a:defRPr/>
            </a:lvl2pPr>
            <a:lvl3pPr>
              <a:buClr>
                <a:srgbClr val="608137"/>
              </a:buClr>
              <a:defRPr/>
            </a:lvl3pPr>
            <a:lvl4pPr>
              <a:buClr>
                <a:srgbClr val="608137"/>
              </a:buClr>
              <a:defRPr/>
            </a:lvl4pPr>
            <a:lvl5pPr>
              <a:buClr>
                <a:srgbClr val="608137"/>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5"/>
          <p:cNvSpPr txBox="1">
            <a:spLocks/>
          </p:cNvSpPr>
          <p:nvPr userDrawn="1"/>
        </p:nvSpPr>
        <p:spPr>
          <a:xfrm>
            <a:off x="6553200" y="6370637"/>
            <a:ext cx="2133600" cy="304800"/>
          </a:xfrm>
          <a:prstGeom prst="rect">
            <a:avLst/>
          </a:prstGeom>
        </p:spPr>
        <p:txBody>
          <a:bodyPr/>
          <a:lstStyle>
            <a:lvl1pPr>
              <a:defRPr>
                <a:solidFill>
                  <a:srgbClr val="60813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973110-B895-4F29-BAD9-2FDECBF85CCC}" type="slidenum">
              <a:rPr kumimoji="0" lang="en-US" sz="13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3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3680" y="338272"/>
            <a:ext cx="2387198" cy="651720"/>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eal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rgbClr val="006E73"/>
              </a:buClr>
              <a:defRPr/>
            </a:lvl1pPr>
            <a:lvl2pPr>
              <a:buClr>
                <a:srgbClr val="006E73"/>
              </a:buClr>
              <a:defRPr/>
            </a:lvl2pPr>
            <a:lvl3pPr>
              <a:buClr>
                <a:srgbClr val="006E73"/>
              </a:buClr>
              <a:defRPr/>
            </a:lvl3pPr>
            <a:lvl4pPr>
              <a:buClr>
                <a:srgbClr val="006E73"/>
              </a:buClr>
              <a:defRPr/>
            </a:lvl4pPr>
            <a:lvl5pPr>
              <a:buClr>
                <a:srgbClr val="006E73"/>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eal_Title and Content">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pic>
        <p:nvPicPr>
          <p:cNvPr id="7" name="Picture 6" descr="Module_04_Exercise.jpg"/>
          <p:cNvPicPr>
            <a:picLocks noChangeAspect="1"/>
          </p:cNvPicPr>
          <p:nvPr userDrawn="1"/>
        </p:nvPicPr>
        <p:blipFill>
          <a:blip r:embed="rId3" cstate="email"/>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lvl1pPr>
              <a:buClr>
                <a:srgbClr val="006E73"/>
              </a:buClr>
              <a:defRPr/>
            </a:lvl1pPr>
            <a:lvl2pPr>
              <a:buClr>
                <a:srgbClr val="006E73"/>
              </a:buClr>
              <a:defRPr/>
            </a:lvl2pPr>
            <a:lvl3pPr>
              <a:buClr>
                <a:srgbClr val="006E73"/>
              </a:buClr>
              <a:defRPr/>
            </a:lvl3pPr>
            <a:lvl4pPr>
              <a:buClr>
                <a:srgbClr val="006E73"/>
              </a:buClr>
              <a:defRPr/>
            </a:lvl4pPr>
            <a:lvl5pPr>
              <a:buClr>
                <a:srgbClr val="006E73"/>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5"/>
          <p:cNvSpPr txBox="1">
            <a:spLocks/>
          </p:cNvSpPr>
          <p:nvPr userDrawn="1"/>
        </p:nvSpPr>
        <p:spPr>
          <a:xfrm>
            <a:off x="6553200" y="6370637"/>
            <a:ext cx="2133600" cy="304800"/>
          </a:xfrm>
          <a:prstGeom prst="rect">
            <a:avLst/>
          </a:prstGeom>
        </p:spPr>
        <p:txBody>
          <a:bodyPr/>
          <a:lstStyle>
            <a:lvl1pPr>
              <a:defRPr>
                <a:solidFill>
                  <a:srgbClr val="60813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973110-B895-4F29-BAD9-2FDECBF85CCC}" type="slidenum">
              <a:rPr kumimoji="0" lang="en-US" sz="13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3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3680" y="338272"/>
            <a:ext cx="2387198" cy="651720"/>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4_Purplel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rgbClr val="794D84"/>
              </a:buClr>
              <a:defRPr/>
            </a:lvl1pPr>
            <a:lvl2pPr>
              <a:buClr>
                <a:srgbClr val="794D84"/>
              </a:buClr>
              <a:defRPr/>
            </a:lvl2pPr>
            <a:lvl3pPr>
              <a:buClr>
                <a:srgbClr val="794D84"/>
              </a:buClr>
              <a:defRPr/>
            </a:lvl3pPr>
            <a:lvl4pPr>
              <a:buClr>
                <a:srgbClr val="794D84"/>
              </a:buClr>
              <a:defRPr/>
            </a:lvl4pPr>
            <a:lvl5pPr>
              <a:buClr>
                <a:srgbClr val="794D84"/>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Purplel_Title and Content">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pic>
        <p:nvPicPr>
          <p:cNvPr id="7" name="Picture 6" descr="Module_05_Exercise.jpg"/>
          <p:cNvPicPr>
            <a:picLocks noChangeAspect="1"/>
          </p:cNvPicPr>
          <p:nvPr userDrawn="1"/>
        </p:nvPicPr>
        <p:blipFill>
          <a:blip r:embed="rId3" cstate="email"/>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lvl1pPr>
              <a:buClr>
                <a:srgbClr val="794D84"/>
              </a:buClr>
              <a:defRPr/>
            </a:lvl1pPr>
            <a:lvl2pPr>
              <a:buClr>
                <a:srgbClr val="794D84"/>
              </a:buClr>
              <a:defRPr/>
            </a:lvl2pPr>
            <a:lvl3pPr>
              <a:buClr>
                <a:srgbClr val="794D84"/>
              </a:buClr>
              <a:defRPr/>
            </a:lvl3pPr>
            <a:lvl4pPr>
              <a:buClr>
                <a:srgbClr val="794D84"/>
              </a:buClr>
              <a:defRPr/>
            </a:lvl4pPr>
            <a:lvl5pPr>
              <a:buClr>
                <a:srgbClr val="794D84"/>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txBox="1">
            <a:spLocks/>
          </p:cNvSpPr>
          <p:nvPr userDrawn="1"/>
        </p:nvSpPr>
        <p:spPr>
          <a:xfrm>
            <a:off x="6553200" y="6370637"/>
            <a:ext cx="2133600" cy="304800"/>
          </a:xfrm>
          <a:prstGeom prst="rect">
            <a:avLst/>
          </a:prstGeom>
        </p:spPr>
        <p:txBody>
          <a:bodyPr/>
          <a:lstStyle>
            <a:lvl1pPr>
              <a:defRPr>
                <a:solidFill>
                  <a:srgbClr val="60813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973110-B895-4F29-BAD9-2FDECBF85CCC}" type="slidenum">
              <a:rPr kumimoji="0" lang="en-US" sz="13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3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83680" y="338272"/>
            <a:ext cx="2387198" cy="65172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914400"/>
            <a:ext cx="7772400" cy="609600"/>
          </a:xfrm>
          <a:prstGeom prst="rect">
            <a:avLst/>
          </a:prstGeom>
        </p:spPr>
        <p:txBody>
          <a:bodyPr vert="horz" lIns="0" tIns="0" rIns="0" bIns="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1981200"/>
            <a:ext cx="7772400" cy="4144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txBox="1">
            <a:spLocks/>
          </p:cNvSpPr>
          <p:nvPr userDrawn="1"/>
        </p:nvSpPr>
        <p:spPr>
          <a:xfrm>
            <a:off x="6553200" y="6370637"/>
            <a:ext cx="2133600" cy="304800"/>
          </a:xfrm>
          <a:prstGeom prst="rect">
            <a:avLst/>
          </a:prstGeom>
        </p:spPr>
        <p:txBody>
          <a:bodyPr/>
          <a:lstStyle>
            <a:lvl1pPr>
              <a:defRPr>
                <a:solidFill>
                  <a:srgbClr val="60813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5973110-B895-4F29-BAD9-2FDECBF85CCC}" type="slidenum">
              <a:rPr kumimoji="0" lang="en-US" sz="13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3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583680" y="118872"/>
            <a:ext cx="2387198" cy="65172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60" r:id="rId4"/>
    <p:sldLayoutId id="2147483670" r:id="rId5"/>
    <p:sldLayoutId id="2147483661" r:id="rId6"/>
    <p:sldLayoutId id="2147483671" r:id="rId7"/>
    <p:sldLayoutId id="2147483662" r:id="rId8"/>
    <p:sldLayoutId id="2147483676" r:id="rId9"/>
    <p:sldLayoutId id="2147483672" r:id="rId10"/>
    <p:sldLayoutId id="2147483663" r:id="rId11"/>
    <p:sldLayoutId id="2147483673" r:id="rId12"/>
    <p:sldLayoutId id="2147483664" r:id="rId13"/>
    <p:sldLayoutId id="2147483674" r:id="rId14"/>
  </p:sldLayoutIdLst>
  <p:timing>
    <p:tnLst>
      <p:par>
        <p:cTn id="1" dur="indefinite" restart="never" nodeType="tmRoot"/>
      </p:par>
    </p:tnLst>
  </p:timing>
  <p:txStyles>
    <p:titleStyle>
      <a:lvl1pPr algn="l" defTabSz="914400" rtl="0" eaLnBrk="1" latinLnBrk="0" hangingPunct="1">
        <a:spcBef>
          <a:spcPct val="0"/>
        </a:spcBef>
        <a:buNone/>
        <a:defRPr sz="2400" b="0" kern="1200" cap="all" baseline="0">
          <a:solidFill>
            <a:schemeClr val="bg1"/>
          </a:solidFill>
          <a:latin typeface="Arial Narrow" pitchFamily="34" charset="0"/>
          <a:ea typeface="+mj-ea"/>
          <a:cs typeface="+mj-cs"/>
        </a:defRPr>
      </a:lvl1pPr>
    </p:titleStyle>
    <p:bodyStyle>
      <a:lvl1pPr marL="274320" indent="-274320" algn="l" defTabSz="914400" rtl="0" eaLnBrk="1" latinLnBrk="0" hangingPunct="1">
        <a:lnSpc>
          <a:spcPts val="2800"/>
        </a:lnSpc>
        <a:spcBef>
          <a:spcPts val="1200"/>
        </a:spcBef>
        <a:buClr>
          <a:srgbClr val="0076BB"/>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76BB"/>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76BB"/>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76BB"/>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76BB"/>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transportpolicy.net/index.php?title=Global_Comparison:_Heavy-duty_Emission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hyperlink" Target="http://www.epa.gov/smartway/forpartners/index.htm" TargetMode="Externa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55.tif"/><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6.xm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5181600"/>
            <a:ext cx="7239000" cy="457200"/>
          </a:xfrm>
        </p:spPr>
        <p:txBody>
          <a:bodyPr>
            <a:normAutofit fontScale="90000"/>
          </a:bodyPr>
          <a:lstStyle/>
          <a:p>
            <a:r>
              <a:rPr lang="en-US" dirty="0" smtClean="0"/>
              <a:t>How to Develop a Green Freight Program:</a:t>
            </a:r>
            <a:endParaRPr lang="en-US" dirty="0"/>
          </a:p>
        </p:txBody>
      </p:sp>
      <p:sp>
        <p:nvSpPr>
          <p:cNvPr id="3" name="Subtitle 2"/>
          <p:cNvSpPr>
            <a:spLocks noGrp="1"/>
          </p:cNvSpPr>
          <p:nvPr>
            <p:ph type="subTitle" idx="1"/>
          </p:nvPr>
        </p:nvSpPr>
        <p:spPr>
          <a:xfrm>
            <a:off x="1905000" y="5638800"/>
            <a:ext cx="7239000" cy="762000"/>
          </a:xfrm>
        </p:spPr>
        <p:txBody>
          <a:bodyPr>
            <a:normAutofit fontScale="25000" lnSpcReduction="20000"/>
          </a:bodyPr>
          <a:lstStyle/>
          <a:p>
            <a:pPr>
              <a:spcAft>
                <a:spcPts val="600"/>
              </a:spcAft>
            </a:pPr>
            <a:r>
              <a:rPr lang="en-US" sz="9600" dirty="0" smtClean="0"/>
              <a:t>Training </a:t>
            </a:r>
            <a:r>
              <a:rPr lang="en-US" sz="9600" dirty="0"/>
              <a:t>Session Delivered by </a:t>
            </a:r>
            <a:r>
              <a:rPr lang="en-US" sz="9600" dirty="0">
                <a:solidFill>
                  <a:srgbClr val="FF0000"/>
                </a:solidFill>
              </a:rPr>
              <a:t>[Name of Presenter, Date</a:t>
            </a:r>
            <a:r>
              <a:rPr lang="en-US" sz="9600" dirty="0" smtClean="0">
                <a:solidFill>
                  <a:srgbClr val="FF0000"/>
                </a:solidFill>
              </a:rPr>
              <a:t>]</a:t>
            </a:r>
          </a:p>
          <a:p>
            <a:pPr>
              <a:lnSpc>
                <a:spcPct val="120000"/>
              </a:lnSpc>
              <a:spcBef>
                <a:spcPts val="400"/>
              </a:spcBef>
            </a:pPr>
            <a:r>
              <a:rPr lang="en-US" sz="4000" i="1" dirty="0" smtClean="0">
                <a:solidFill>
                  <a:schemeClr val="bg1">
                    <a:lumMod val="50000"/>
                  </a:schemeClr>
                </a:solidFill>
              </a:rPr>
              <a:t>Created by the U.S. Environmental Protection Agency to support organizations and build capacity in the development of green freight programs. </a:t>
            </a:r>
          </a:p>
          <a:p>
            <a:endParaRPr lang="en-US" dirty="0"/>
          </a:p>
        </p:txBody>
      </p:sp>
    </p:spTree>
    <p:extLst>
      <p:ext uri="{BB962C8B-B14F-4D97-AF65-F5344CB8AC3E}">
        <p14:creationId xmlns:p14="http://schemas.microsoft.com/office/powerpoint/2010/main" val="9366315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Modules at a Glance</a:t>
            </a:r>
            <a:endParaRPr lang="en-US" dirty="0"/>
          </a:p>
        </p:txBody>
      </p:sp>
      <p:sp>
        <p:nvSpPr>
          <p:cNvPr id="3" name="Content Placeholder 2"/>
          <p:cNvSpPr>
            <a:spLocks noGrp="1"/>
          </p:cNvSpPr>
          <p:nvPr>
            <p:ph idx="1"/>
          </p:nvPr>
        </p:nvSpPr>
        <p:spPr/>
        <p:txBody>
          <a:bodyPr/>
          <a:lstStyle/>
          <a:p>
            <a:pPr>
              <a:spcBef>
                <a:spcPts val="1200"/>
              </a:spcBef>
            </a:pPr>
            <a:r>
              <a:rPr lang="en-US" dirty="0" smtClean="0">
                <a:solidFill>
                  <a:srgbClr val="363B93"/>
                </a:solidFill>
              </a:rPr>
              <a:t>Orientation for Training</a:t>
            </a:r>
          </a:p>
          <a:p>
            <a:pPr>
              <a:spcBef>
                <a:spcPts val="1200"/>
              </a:spcBef>
            </a:pPr>
            <a:r>
              <a:rPr lang="en-US" dirty="0" smtClean="0">
                <a:solidFill>
                  <a:srgbClr val="C84927"/>
                </a:solidFill>
              </a:rPr>
              <a:t>Module I: Drivers for Green Freight Initiatives</a:t>
            </a:r>
          </a:p>
          <a:p>
            <a:pPr>
              <a:spcBef>
                <a:spcPts val="1200"/>
              </a:spcBef>
            </a:pPr>
            <a:r>
              <a:rPr lang="en-US" dirty="0" smtClean="0">
                <a:solidFill>
                  <a:srgbClr val="CE9643"/>
                </a:solidFill>
              </a:rPr>
              <a:t>Module II: Build Program Foundation</a:t>
            </a:r>
          </a:p>
          <a:p>
            <a:pPr>
              <a:spcBef>
                <a:spcPts val="1200"/>
              </a:spcBef>
            </a:pPr>
            <a:r>
              <a:rPr lang="en-US" dirty="0" smtClean="0">
                <a:solidFill>
                  <a:srgbClr val="608137"/>
                </a:solidFill>
              </a:rPr>
              <a:t>Module III: Create Program</a:t>
            </a:r>
          </a:p>
          <a:p>
            <a:pPr>
              <a:spcBef>
                <a:spcPts val="1200"/>
              </a:spcBef>
            </a:pPr>
            <a:r>
              <a:rPr lang="en-US" dirty="0" smtClean="0">
                <a:solidFill>
                  <a:srgbClr val="006E73"/>
                </a:solidFill>
              </a:rPr>
              <a:t>Module IV: Launch and Implement Program</a:t>
            </a:r>
          </a:p>
          <a:p>
            <a:pPr>
              <a:spcBef>
                <a:spcPts val="1200"/>
              </a:spcBef>
            </a:pPr>
            <a:r>
              <a:rPr lang="en-US" dirty="0" smtClean="0">
                <a:solidFill>
                  <a:srgbClr val="794D84"/>
                </a:solidFill>
              </a:rPr>
              <a:t>Module V: Evaluate, Refine, Enhance, and Expand</a:t>
            </a:r>
          </a:p>
          <a:p>
            <a:pPr>
              <a:spcBef>
                <a:spcPts val="1200"/>
              </a:spcBef>
            </a:pPr>
            <a:r>
              <a:rPr lang="en-US" dirty="0" smtClean="0">
                <a:solidFill>
                  <a:srgbClr val="0076BB"/>
                </a:solidFill>
              </a:rPr>
              <a:t>Appendices</a:t>
            </a:r>
            <a:endParaRPr lang="en-US" dirty="0">
              <a:solidFill>
                <a:srgbClr val="0076BB"/>
              </a:solidFill>
            </a:endParaRPr>
          </a:p>
        </p:txBody>
      </p:sp>
      <p:sp>
        <p:nvSpPr>
          <p:cNvPr id="8" name="Footer Placeholder 4"/>
          <p:cNvSpPr>
            <a:spLocks noGrp="1"/>
          </p:cNvSpPr>
          <p:nvPr>
            <p:ph type="ftr" sz="quarter" idx="4294967295"/>
          </p:nvPr>
        </p:nvSpPr>
        <p:spPr>
          <a:xfrm>
            <a:off x="3124200" y="6400800"/>
            <a:ext cx="2895600" cy="365125"/>
          </a:xfrm>
          <a:prstGeom prst="rect">
            <a:avLst/>
          </a:prstGeom>
        </p:spPr>
        <p:txBody>
          <a:bodyPr/>
          <a:lstStyle/>
          <a:p>
            <a:pPr algn="ctr"/>
            <a:r>
              <a:rPr lang="en-US" sz="1200" dirty="0">
                <a:solidFill>
                  <a:schemeClr val="tx1"/>
                </a:solidFill>
              </a:rPr>
              <a:t>Orientation for </a:t>
            </a:r>
            <a:r>
              <a:rPr lang="en-US" sz="1200" dirty="0" smtClean="0">
                <a:solidFill>
                  <a:schemeClr val="tx1"/>
                </a:solidFill>
              </a:rPr>
              <a:t>Training</a:t>
            </a:r>
            <a:endParaRPr lang="en-US" sz="1200" b="1" dirty="0">
              <a:solidFill>
                <a:schemeClr val="bg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32525" r="9415"/>
          <a:stretch/>
        </p:blipFill>
        <p:spPr>
          <a:xfrm>
            <a:off x="5486400" y="2172790"/>
            <a:ext cx="2819400" cy="3237409"/>
          </a:xfrm>
          <a:prstGeom prst="rect">
            <a:avLst/>
          </a:prstGeom>
        </p:spPr>
      </p:pic>
      <p:sp>
        <p:nvSpPr>
          <p:cNvPr id="4" name="Content Placeholder 3"/>
          <p:cNvSpPr>
            <a:spLocks noGrp="1"/>
          </p:cNvSpPr>
          <p:nvPr>
            <p:ph idx="1"/>
          </p:nvPr>
        </p:nvSpPr>
        <p:spPr/>
        <p:txBody>
          <a:bodyPr/>
          <a:lstStyle/>
          <a:p>
            <a:r>
              <a:rPr lang="en-US" dirty="0"/>
              <a:t>Welcome</a:t>
            </a:r>
          </a:p>
          <a:p>
            <a:r>
              <a:rPr lang="en-US" dirty="0"/>
              <a:t>Housekeeping</a:t>
            </a:r>
          </a:p>
          <a:p>
            <a:r>
              <a:rPr lang="en-US" dirty="0"/>
              <a:t>Goals</a:t>
            </a:r>
          </a:p>
          <a:p>
            <a:r>
              <a:rPr lang="en-US" dirty="0"/>
              <a:t>Why is freight transport so </a:t>
            </a:r>
            <a:br>
              <a:rPr lang="en-US" dirty="0"/>
            </a:br>
            <a:r>
              <a:rPr lang="en-US" dirty="0"/>
              <a:t>important?</a:t>
            </a:r>
          </a:p>
          <a:p>
            <a:r>
              <a:rPr lang="en-US" dirty="0"/>
              <a:t>The importance of impartial </a:t>
            </a:r>
            <a:r>
              <a:rPr lang="en-US" dirty="0" smtClean="0"/>
              <a:t>and </a:t>
            </a:r>
            <a:br>
              <a:rPr lang="en-US" dirty="0" smtClean="0"/>
            </a:br>
            <a:r>
              <a:rPr lang="en-US" dirty="0" smtClean="0"/>
              <a:t>accurate </a:t>
            </a:r>
            <a:r>
              <a:rPr lang="en-US" dirty="0"/>
              <a:t>information and </a:t>
            </a:r>
            <a:r>
              <a:rPr lang="en-US" dirty="0" smtClean="0"/>
              <a:t>data</a:t>
            </a:r>
            <a:endParaRPr lang="en-US" dirty="0"/>
          </a:p>
          <a:p>
            <a:r>
              <a:rPr lang="en-US" dirty="0" err="1"/>
              <a:t>SmartWay’s</a:t>
            </a:r>
            <a:r>
              <a:rPr lang="en-US" dirty="0"/>
              <a:t> approach and its </a:t>
            </a:r>
            <a:br>
              <a:rPr lang="en-US" dirty="0"/>
            </a:br>
            <a:r>
              <a:rPr lang="en-US" dirty="0"/>
              <a:t>principal </a:t>
            </a:r>
            <a:r>
              <a:rPr lang="en-US" dirty="0" smtClean="0"/>
              <a:t>elements</a:t>
            </a:r>
            <a:endParaRPr lang="en-US" dirty="0"/>
          </a:p>
        </p:txBody>
      </p:sp>
      <p:sp>
        <p:nvSpPr>
          <p:cNvPr id="7" name="Footer Placeholder 4"/>
          <p:cNvSpPr txBox="1">
            <a:spLocks/>
          </p:cNvSpPr>
          <p:nvPr/>
        </p:nvSpPr>
        <p:spPr>
          <a:xfrm>
            <a:off x="3124200" y="64008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smtClean="0"/>
              <a:t>Orientation for Training</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p:txBody>
          <a:bodyPr/>
          <a:lstStyle/>
          <a:p>
            <a:r>
              <a:rPr lang="en-US" dirty="0" smtClean="0"/>
              <a:t>Welcome, everyone!</a:t>
            </a:r>
          </a:p>
          <a:p>
            <a:r>
              <a:rPr lang="en-US" dirty="0" smtClean="0"/>
              <a:t>Introductions</a:t>
            </a:r>
          </a:p>
          <a:p>
            <a:pPr lvl="1"/>
            <a:r>
              <a:rPr lang="en-US" dirty="0" smtClean="0"/>
              <a:t>Participants</a:t>
            </a:r>
          </a:p>
          <a:p>
            <a:pPr lvl="1"/>
            <a:r>
              <a:rPr lang="en-US" dirty="0" smtClean="0"/>
              <a:t>Trainer(s)</a:t>
            </a:r>
          </a:p>
          <a:p>
            <a:pPr lvl="1"/>
            <a:r>
              <a:rPr lang="en-US" dirty="0" smtClean="0"/>
              <a:t>Assistant trainers</a:t>
            </a:r>
          </a:p>
          <a:p>
            <a:pPr lvl="1"/>
            <a:r>
              <a:rPr lang="en-US" dirty="0" smtClean="0"/>
              <a:t>Guest speaker(s)</a:t>
            </a:r>
          </a:p>
          <a:p>
            <a:pPr lvl="1"/>
            <a:r>
              <a:rPr lang="en-US" dirty="0" smtClean="0"/>
              <a:t>Observers</a:t>
            </a:r>
          </a:p>
          <a:p>
            <a:pPr lvl="1"/>
            <a:r>
              <a:rPr lang="en-US" dirty="0" smtClean="0"/>
              <a:t>VIPs</a:t>
            </a:r>
          </a:p>
          <a:p>
            <a:pPr lvl="1"/>
            <a:endParaRPr lang="en-US" dirty="0" smtClean="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2963" t="7812" r="7408" b="8300"/>
          <a:stretch/>
        </p:blipFill>
        <p:spPr>
          <a:xfrm>
            <a:off x="4495800" y="2514600"/>
            <a:ext cx="4038600" cy="2835349"/>
          </a:xfrm>
          <a:prstGeom prst="rect">
            <a:avLst/>
          </a:prstGeom>
        </p:spPr>
      </p:pic>
      <p:sp>
        <p:nvSpPr>
          <p:cNvPr id="6" name="Footer Placeholder 4"/>
          <p:cNvSpPr txBox="1">
            <a:spLocks/>
          </p:cNvSpPr>
          <p:nvPr/>
        </p:nvSpPr>
        <p:spPr>
          <a:xfrm>
            <a:off x="3124200" y="64008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smtClean="0"/>
              <a:t>Orientation for Training</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HOUSEKEEPING </a:t>
            </a:r>
            <a:endParaRPr lang="en-US" b="0" dirty="0"/>
          </a:p>
        </p:txBody>
      </p:sp>
      <p:sp>
        <p:nvSpPr>
          <p:cNvPr id="3" name="Content Placeholder 2"/>
          <p:cNvSpPr>
            <a:spLocks noGrp="1"/>
          </p:cNvSpPr>
          <p:nvPr>
            <p:ph idx="1"/>
          </p:nvPr>
        </p:nvSpPr>
        <p:spPr/>
        <p:txBody>
          <a:bodyPr/>
          <a:lstStyle/>
          <a:p>
            <a:r>
              <a:rPr lang="en-US" dirty="0" smtClean="0"/>
              <a:t>Schedule</a:t>
            </a:r>
          </a:p>
          <a:p>
            <a:pPr lvl="1"/>
            <a:r>
              <a:rPr lang="en-US" dirty="0" smtClean="0"/>
              <a:t>Start time</a:t>
            </a:r>
          </a:p>
          <a:p>
            <a:pPr lvl="1"/>
            <a:r>
              <a:rPr lang="en-US" dirty="0" smtClean="0"/>
              <a:t>Guest speaker</a:t>
            </a:r>
          </a:p>
          <a:p>
            <a:pPr lvl="1"/>
            <a:r>
              <a:rPr lang="en-US" dirty="0" smtClean="0"/>
              <a:t>Morning break</a:t>
            </a:r>
          </a:p>
          <a:p>
            <a:pPr lvl="1"/>
            <a:r>
              <a:rPr lang="en-US" dirty="0" smtClean="0"/>
              <a:t>Lunch</a:t>
            </a:r>
          </a:p>
          <a:p>
            <a:pPr lvl="1"/>
            <a:r>
              <a:rPr lang="en-US" dirty="0" smtClean="0"/>
              <a:t>Study tour</a:t>
            </a:r>
          </a:p>
          <a:p>
            <a:pPr lvl="1"/>
            <a:r>
              <a:rPr lang="en-US" dirty="0" smtClean="0"/>
              <a:t>Afternoon break</a:t>
            </a:r>
          </a:p>
          <a:p>
            <a:pPr lvl="1"/>
            <a:r>
              <a:rPr lang="en-US" dirty="0" smtClean="0"/>
              <a:t>Adjourn</a:t>
            </a:r>
          </a:p>
          <a:p>
            <a:pPr lvl="1"/>
            <a:r>
              <a:rPr lang="en-US" dirty="0" smtClean="0"/>
              <a:t>Networking reception</a:t>
            </a:r>
          </a:p>
          <a:p>
            <a:pPr lvl="1"/>
            <a:endParaRPr lang="en-US" dirty="0" smtClean="0"/>
          </a:p>
          <a:p>
            <a:pPr lvl="1"/>
            <a:endParaRPr lang="en-US" dirty="0" smtClean="0"/>
          </a:p>
        </p:txBody>
      </p:sp>
      <p:sp>
        <p:nvSpPr>
          <p:cNvPr id="8" name="Content Placeholder 7"/>
          <p:cNvSpPr>
            <a:spLocks noGrp="1"/>
          </p:cNvSpPr>
          <p:nvPr>
            <p:ph sz="half" idx="4294967295"/>
          </p:nvPr>
        </p:nvSpPr>
        <p:spPr>
          <a:xfrm>
            <a:off x="4572000" y="1981200"/>
            <a:ext cx="4038600" cy="4297680"/>
          </a:xfrm>
        </p:spPr>
        <p:txBody>
          <a:bodyPr/>
          <a:lstStyle/>
          <a:p>
            <a:pPr>
              <a:buClr>
                <a:srgbClr val="363B93"/>
              </a:buClr>
            </a:pPr>
            <a:r>
              <a:rPr lang="en-US" dirty="0" smtClean="0"/>
              <a:t>Logistics</a:t>
            </a:r>
          </a:p>
          <a:p>
            <a:pPr lvl="1">
              <a:buClr>
                <a:srgbClr val="363B93"/>
              </a:buClr>
            </a:pPr>
            <a:r>
              <a:rPr lang="en-US" dirty="0" smtClean="0"/>
              <a:t>Security</a:t>
            </a:r>
          </a:p>
          <a:p>
            <a:pPr lvl="1">
              <a:buClr>
                <a:srgbClr val="363B93"/>
              </a:buClr>
            </a:pPr>
            <a:r>
              <a:rPr lang="en-US" dirty="0" smtClean="0"/>
              <a:t>Internet access</a:t>
            </a:r>
          </a:p>
          <a:p>
            <a:pPr lvl="1">
              <a:buClr>
                <a:srgbClr val="363B93"/>
              </a:buClr>
            </a:pPr>
            <a:r>
              <a:rPr lang="en-US" dirty="0" smtClean="0"/>
              <a:t>Coat room</a:t>
            </a:r>
          </a:p>
          <a:p>
            <a:pPr lvl="1">
              <a:buClr>
                <a:srgbClr val="363B93"/>
              </a:buClr>
            </a:pPr>
            <a:r>
              <a:rPr lang="en-US" dirty="0" smtClean="0"/>
              <a:t>Bathroom locations</a:t>
            </a:r>
          </a:p>
          <a:p>
            <a:pPr lvl="1">
              <a:buClr>
                <a:srgbClr val="363B93"/>
              </a:buClr>
            </a:pPr>
            <a:r>
              <a:rPr lang="en-US" dirty="0" smtClean="0"/>
              <a:t>Device protocols</a:t>
            </a:r>
          </a:p>
          <a:p>
            <a:pPr lvl="1">
              <a:buClr>
                <a:srgbClr val="363B93"/>
              </a:buClr>
            </a:pPr>
            <a:r>
              <a:rPr lang="en-US" dirty="0" smtClean="0"/>
              <a:t>Other</a:t>
            </a:r>
          </a:p>
          <a:p>
            <a:pPr lvl="1"/>
            <a:endParaRPr lang="en-US" dirty="0"/>
          </a:p>
        </p:txBody>
      </p:sp>
      <p:sp>
        <p:nvSpPr>
          <p:cNvPr id="6" name="Footer Placeholder 4"/>
          <p:cNvSpPr txBox="1">
            <a:spLocks/>
          </p:cNvSpPr>
          <p:nvPr/>
        </p:nvSpPr>
        <p:spPr>
          <a:xfrm>
            <a:off x="3124200" y="64008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smtClean="0"/>
              <a:t>Orientation for Training</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for </a:t>
            </a:r>
            <a:r>
              <a:rPr lang="en-US" smtClean="0"/>
              <a:t>this training</a:t>
            </a:r>
            <a:endParaRPr lang="en-US" dirty="0"/>
          </a:p>
        </p:txBody>
      </p:sp>
      <p:sp>
        <p:nvSpPr>
          <p:cNvPr id="3" name="Content Placeholder 2"/>
          <p:cNvSpPr>
            <a:spLocks noGrp="1"/>
          </p:cNvSpPr>
          <p:nvPr>
            <p:ph idx="1"/>
          </p:nvPr>
        </p:nvSpPr>
        <p:spPr>
          <a:xfrm>
            <a:off x="914400" y="1981200"/>
            <a:ext cx="7772400" cy="3886200"/>
          </a:xfrm>
        </p:spPr>
        <p:txBody>
          <a:bodyPr>
            <a:normAutofit/>
          </a:bodyPr>
          <a:lstStyle/>
          <a:p>
            <a:r>
              <a:rPr lang="en-US" dirty="0"/>
              <a:t>Goals for this training include learning about:</a:t>
            </a:r>
          </a:p>
          <a:p>
            <a:pPr lvl="1"/>
            <a:r>
              <a:rPr lang="en-US" dirty="0"/>
              <a:t>Green freight programs and their impacts</a:t>
            </a:r>
          </a:p>
          <a:p>
            <a:pPr lvl="1"/>
            <a:r>
              <a:rPr lang="en-US" dirty="0"/>
              <a:t>How to set up and launch a green freight program</a:t>
            </a:r>
          </a:p>
          <a:p>
            <a:pPr lvl="1"/>
            <a:r>
              <a:rPr lang="en-US" dirty="0"/>
              <a:t>Resources to help initiate and expand upon your program</a:t>
            </a:r>
          </a:p>
          <a:p>
            <a:pPr>
              <a:spcBef>
                <a:spcPts val="2400"/>
              </a:spcBef>
            </a:pPr>
            <a:r>
              <a:rPr lang="en-US" dirty="0"/>
              <a:t>After this training, you will be able to:</a:t>
            </a:r>
          </a:p>
          <a:p>
            <a:pPr lvl="1"/>
            <a:r>
              <a:rPr lang="en-US" dirty="0"/>
              <a:t>Organize, grow, and improve upon your program</a:t>
            </a:r>
          </a:p>
          <a:p>
            <a:pPr lvl="1"/>
            <a:r>
              <a:rPr lang="en-US" dirty="0"/>
              <a:t>Link to other programs</a:t>
            </a:r>
          </a:p>
          <a:p>
            <a:pPr lvl="1"/>
            <a:r>
              <a:rPr lang="en-US" dirty="0"/>
              <a:t>Find resources to help in program development</a:t>
            </a:r>
          </a:p>
          <a:p>
            <a:pPr marL="0" indent="0">
              <a:buNone/>
            </a:pPr>
            <a:endParaRPr lang="en-US" dirty="0" smtClean="0"/>
          </a:p>
        </p:txBody>
      </p:sp>
      <p:sp>
        <p:nvSpPr>
          <p:cNvPr id="5" name="Footer Placeholder 4"/>
          <p:cNvSpPr txBox="1">
            <a:spLocks/>
          </p:cNvSpPr>
          <p:nvPr/>
        </p:nvSpPr>
        <p:spPr>
          <a:xfrm>
            <a:off x="3124200" y="64008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smtClean="0"/>
              <a:t>Orientation for Training</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freight so important?</a:t>
            </a:r>
            <a:endParaRPr lang="en-US" dirty="0"/>
          </a:p>
        </p:txBody>
      </p:sp>
      <p:sp>
        <p:nvSpPr>
          <p:cNvPr id="3" name="Content Placeholder 2"/>
          <p:cNvSpPr>
            <a:spLocks noGrp="1"/>
          </p:cNvSpPr>
          <p:nvPr>
            <p:ph idx="1"/>
          </p:nvPr>
        </p:nvSpPr>
        <p:spPr/>
        <p:txBody>
          <a:bodyPr>
            <a:noAutofit/>
          </a:bodyPr>
          <a:lstStyle/>
          <a:p>
            <a:r>
              <a:rPr lang="en-US" dirty="0" smtClean="0"/>
              <a:t>Benefits our economy and society: </a:t>
            </a:r>
          </a:p>
          <a:p>
            <a:pPr lvl="1"/>
            <a:r>
              <a:rPr lang="en-US" dirty="0" smtClean="0"/>
              <a:t>Freight moves vital materials and </a:t>
            </a:r>
            <a:br>
              <a:rPr lang="en-US" dirty="0" smtClean="0"/>
            </a:br>
            <a:r>
              <a:rPr lang="en-US" dirty="0" smtClean="0"/>
              <a:t>products, benefitting consumers, </a:t>
            </a:r>
            <a:br>
              <a:rPr lang="en-US" dirty="0" smtClean="0"/>
            </a:br>
            <a:r>
              <a:rPr lang="en-US" dirty="0" smtClean="0"/>
              <a:t>manufacturers, and economies</a:t>
            </a:r>
          </a:p>
          <a:p>
            <a:pPr>
              <a:spcBef>
                <a:spcPts val="1800"/>
              </a:spcBef>
            </a:pPr>
            <a:r>
              <a:rPr lang="en-US" dirty="0" smtClean="0"/>
              <a:t>Impacts the global environment:</a:t>
            </a:r>
          </a:p>
          <a:p>
            <a:pPr lvl="1"/>
            <a:r>
              <a:rPr lang="en-US" dirty="0" smtClean="0"/>
              <a:t>CO</a:t>
            </a:r>
            <a:r>
              <a:rPr lang="en-US" baseline="-25000" dirty="0" smtClean="0"/>
              <a:t>2</a:t>
            </a:r>
            <a:r>
              <a:rPr lang="en-US" dirty="0" smtClean="0"/>
              <a:t> from the freight sector is growing faster than emissions from the passenger sector</a:t>
            </a:r>
          </a:p>
          <a:p>
            <a:pPr lvl="1"/>
            <a:r>
              <a:rPr lang="en-US" dirty="0" smtClean="0"/>
              <a:t>19% of global black carbon comes from freight</a:t>
            </a:r>
          </a:p>
          <a:p>
            <a:pPr lvl="1"/>
            <a:r>
              <a:rPr lang="en-US" dirty="0" smtClean="0"/>
              <a:t>Diesel trucks emit the largest share of NO</a:t>
            </a:r>
            <a:r>
              <a:rPr lang="en-US" baseline="-25000" dirty="0" smtClean="0"/>
              <a:t>x</a:t>
            </a:r>
            <a:r>
              <a:rPr lang="en-US" dirty="0" smtClean="0"/>
              <a:t> and PM among transportation sources</a:t>
            </a:r>
          </a:p>
        </p:txBody>
      </p:sp>
      <p:pic>
        <p:nvPicPr>
          <p:cNvPr id="8" name="Picture 7" descr="ABF Freight System truck.JPG"/>
          <p:cNvPicPr>
            <a:picLocks noChangeAspect="1"/>
          </p:cNvPicPr>
          <p:nvPr/>
        </p:nvPicPr>
        <p:blipFill rotWithShape="1">
          <a:blip r:embed="rId3" cstate="email"/>
          <a:srcRect t="8017"/>
          <a:stretch/>
        </p:blipFill>
        <p:spPr>
          <a:xfrm>
            <a:off x="5974080" y="2057400"/>
            <a:ext cx="2788920" cy="1748713"/>
          </a:xfrm>
          <a:prstGeom prst="rect">
            <a:avLst/>
          </a:prstGeom>
        </p:spPr>
      </p:pic>
      <p:sp>
        <p:nvSpPr>
          <p:cNvPr id="6" name="Footer Placeholder 4"/>
          <p:cNvSpPr txBox="1">
            <a:spLocks/>
          </p:cNvSpPr>
          <p:nvPr/>
        </p:nvSpPr>
        <p:spPr>
          <a:xfrm>
            <a:off x="3124200" y="64008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smtClean="0"/>
              <a:t>Orientation for Training</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818126" cy="609600"/>
          </a:xfrm>
        </p:spPr>
        <p:txBody>
          <a:bodyPr>
            <a:noAutofit/>
          </a:bodyPr>
          <a:lstStyle/>
          <a:p>
            <a:r>
              <a:rPr lang="en-US" dirty="0"/>
              <a:t>The IMPORTANCE OF impartial and ACCURATE information</a:t>
            </a:r>
          </a:p>
        </p:txBody>
      </p:sp>
      <p:sp>
        <p:nvSpPr>
          <p:cNvPr id="3" name="Content Placeholder 2"/>
          <p:cNvSpPr>
            <a:spLocks noGrp="1"/>
          </p:cNvSpPr>
          <p:nvPr>
            <p:ph idx="1"/>
          </p:nvPr>
        </p:nvSpPr>
        <p:spPr/>
        <p:txBody>
          <a:bodyPr/>
          <a:lstStyle/>
          <a:p>
            <a:r>
              <a:rPr lang="en-US" dirty="0" smtClean="0"/>
              <a:t>Freight industry and customers </a:t>
            </a:r>
            <a:br>
              <a:rPr lang="en-US" dirty="0" smtClean="0"/>
            </a:br>
            <a:r>
              <a:rPr lang="en-US" dirty="0" smtClean="0"/>
              <a:t>need reliable data to:</a:t>
            </a:r>
          </a:p>
          <a:p>
            <a:pPr lvl="1"/>
            <a:r>
              <a:rPr lang="en-US" dirty="0" smtClean="0"/>
              <a:t>Better measure and manage</a:t>
            </a:r>
            <a:br>
              <a:rPr lang="en-US" dirty="0" smtClean="0"/>
            </a:br>
            <a:r>
              <a:rPr lang="en-US" dirty="0" smtClean="0"/>
              <a:t>emissions and costs</a:t>
            </a:r>
          </a:p>
          <a:p>
            <a:pPr lvl="1"/>
            <a:r>
              <a:rPr lang="en-US" dirty="0" smtClean="0"/>
              <a:t>Contribute to and participate in </a:t>
            </a:r>
            <a:br>
              <a:rPr lang="en-US" dirty="0" smtClean="0"/>
            </a:br>
            <a:r>
              <a:rPr lang="en-US" dirty="0" smtClean="0"/>
              <a:t>global carbon accounting efforts</a:t>
            </a:r>
          </a:p>
          <a:p>
            <a:pPr lvl="1"/>
            <a:r>
              <a:rPr lang="en-US" dirty="0" smtClean="0"/>
              <a:t>Confirm emission reduction and</a:t>
            </a:r>
            <a:br>
              <a:rPr lang="en-US" dirty="0" smtClean="0"/>
            </a:br>
            <a:r>
              <a:rPr lang="en-US" dirty="0" smtClean="0"/>
              <a:t>performance claims of </a:t>
            </a:r>
            <a:br>
              <a:rPr lang="en-US" dirty="0" smtClean="0"/>
            </a:br>
            <a:r>
              <a:rPr lang="en-US" dirty="0" smtClean="0"/>
              <a:t>technologies and practices</a:t>
            </a:r>
            <a:endParaRPr lang="en-US" dirty="0"/>
          </a:p>
        </p:txBody>
      </p:sp>
      <p:pic>
        <p:nvPicPr>
          <p:cNvPr id="7" name="Picture 6" descr="RW smile 001.jpg"/>
          <p:cNvPicPr>
            <a:picLocks noChangeAspect="1"/>
          </p:cNvPicPr>
          <p:nvPr/>
        </p:nvPicPr>
        <p:blipFill>
          <a:blip r:embed="rId3" cstate="email"/>
          <a:stretch>
            <a:fillRect/>
          </a:stretch>
        </p:blipFill>
        <p:spPr>
          <a:xfrm>
            <a:off x="5943600" y="2324098"/>
            <a:ext cx="2788926" cy="2091695"/>
          </a:xfrm>
          <a:prstGeom prst="rect">
            <a:avLst/>
          </a:prstGeom>
        </p:spPr>
      </p:pic>
      <p:sp>
        <p:nvSpPr>
          <p:cNvPr id="6" name="Footer Placeholder 4"/>
          <p:cNvSpPr txBox="1">
            <a:spLocks/>
          </p:cNvSpPr>
          <p:nvPr/>
        </p:nvSpPr>
        <p:spPr>
          <a:xfrm>
            <a:off x="3124200" y="64008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smtClean="0"/>
              <a:t>Orientation for Training</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PROGRAM DESIGN ELEMENTS</a:t>
            </a:r>
            <a:endParaRPr lang="en-US" dirty="0"/>
          </a:p>
        </p:txBody>
      </p:sp>
      <p:sp>
        <p:nvSpPr>
          <p:cNvPr id="3" name="Content Placeholder 2"/>
          <p:cNvSpPr>
            <a:spLocks noGrp="1"/>
          </p:cNvSpPr>
          <p:nvPr>
            <p:ph idx="1"/>
          </p:nvPr>
        </p:nvSpPr>
        <p:spPr/>
        <p:txBody>
          <a:bodyPr/>
          <a:lstStyle/>
          <a:p>
            <a:r>
              <a:rPr lang="en-US" dirty="0" smtClean="0"/>
              <a:t>A voluntary, market-based program design</a:t>
            </a:r>
          </a:p>
          <a:p>
            <a:r>
              <a:rPr lang="en-US" dirty="0" smtClean="0"/>
              <a:t>Build public-private collaboration and partnerships</a:t>
            </a:r>
          </a:p>
          <a:p>
            <a:r>
              <a:rPr lang="en-US" dirty="0" smtClean="0"/>
              <a:t>Share best practices and key information</a:t>
            </a:r>
          </a:p>
          <a:p>
            <a:r>
              <a:rPr lang="en-US" dirty="0" smtClean="0"/>
              <a:t>Verify and label proven technologies</a:t>
            </a:r>
          </a:p>
          <a:p>
            <a:r>
              <a:rPr lang="en-US" dirty="0" smtClean="0"/>
              <a:t>Provide public recognition and incentives, build brands, </a:t>
            </a:r>
            <a:br>
              <a:rPr lang="en-US" dirty="0" smtClean="0"/>
            </a:br>
            <a:r>
              <a:rPr lang="en-US" dirty="0" smtClean="0"/>
              <a:t>and communicate successes</a:t>
            </a:r>
          </a:p>
          <a:p>
            <a:r>
              <a:rPr lang="en-US" dirty="0" smtClean="0"/>
              <a:t>Identify financing opportunities to facilitate investments in </a:t>
            </a:r>
            <a:br>
              <a:rPr lang="en-US" dirty="0" smtClean="0"/>
            </a:br>
            <a:r>
              <a:rPr lang="en-US" dirty="0" smtClean="0"/>
              <a:t>fuel-saving and emission-reducing technologies</a:t>
            </a:r>
          </a:p>
          <a:p>
            <a:endParaRPr lang="en-US" dirty="0" smtClean="0"/>
          </a:p>
        </p:txBody>
      </p:sp>
      <p:sp>
        <p:nvSpPr>
          <p:cNvPr id="5" name="Footer Placeholder 4"/>
          <p:cNvSpPr txBox="1">
            <a:spLocks/>
          </p:cNvSpPr>
          <p:nvPr/>
        </p:nvSpPr>
        <p:spPr>
          <a:xfrm>
            <a:off x="3124200" y="64008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smtClean="0"/>
              <a:t>Orientation for Training</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Module I: Drivers for Green Freight Initiatives</a:t>
            </a:r>
            <a:endParaRPr lang="en-US" dirty="0"/>
          </a:p>
        </p:txBody>
      </p:sp>
      <p:sp>
        <p:nvSpPr>
          <p:cNvPr id="5" name="Content Placeholder 4"/>
          <p:cNvSpPr>
            <a:spLocks noGrp="1"/>
          </p:cNvSpPr>
          <p:nvPr>
            <p:ph idx="1"/>
          </p:nvPr>
        </p:nvSpPr>
        <p:spPr/>
        <p:txBody>
          <a:bodyPr/>
          <a:lstStyle/>
          <a:p>
            <a:pPr marL="411480" indent="-411480">
              <a:buFont typeface="+mj-lt"/>
              <a:buAutoNum type="alphaUcPeriod"/>
            </a:pPr>
            <a:r>
              <a:rPr lang="en-US" dirty="0"/>
              <a:t>Local and global impacts of the freight industry</a:t>
            </a:r>
          </a:p>
          <a:p>
            <a:pPr marL="411480" indent="-411480">
              <a:buFont typeface="+mj-lt"/>
              <a:buAutoNum type="alphaUcPeriod"/>
            </a:pPr>
            <a:r>
              <a:rPr lang="en-US" dirty="0"/>
              <a:t>Current and prospective regulatory drivers</a:t>
            </a:r>
          </a:p>
          <a:p>
            <a:pPr marL="411480" indent="-411480">
              <a:buFont typeface="+mj-lt"/>
              <a:buAutoNum type="alphaUcPeriod"/>
            </a:pPr>
            <a:r>
              <a:rPr lang="en-US" dirty="0"/>
              <a:t>Freight customer needs and industry challenges</a:t>
            </a:r>
          </a:p>
          <a:p>
            <a:pPr marL="411480" indent="-411480">
              <a:buFont typeface="+mj-lt"/>
              <a:buAutoNum type="alphaUcPeriod"/>
            </a:pPr>
            <a:r>
              <a:rPr lang="en-US" dirty="0"/>
              <a:t>Creating your green freight </a:t>
            </a:r>
            <a:r>
              <a:rPr lang="en-US" dirty="0" smtClean="0"/>
              <a:t>program</a:t>
            </a:r>
            <a:endParaRPr lang="en-US" dirty="0"/>
          </a:p>
        </p:txBody>
      </p:sp>
      <p:sp>
        <p:nvSpPr>
          <p:cNvPr id="6" name="Rectangle 5"/>
          <p:cNvSpPr/>
          <p:nvPr/>
        </p:nvSpPr>
        <p:spPr>
          <a:xfrm>
            <a:off x="5669280" y="6400800"/>
            <a:ext cx="57912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4"/>
          <p:cNvSpPr txBox="1">
            <a:spLocks/>
          </p:cNvSpPr>
          <p:nvPr/>
        </p:nvSpPr>
        <p:spPr>
          <a:xfrm>
            <a:off x="5669280" y="6356350"/>
            <a:ext cx="57912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I-1</a:t>
            </a:r>
          </a:p>
        </p:txBody>
      </p:sp>
      <p:sp>
        <p:nvSpPr>
          <p:cNvPr id="2" name="TextBox 1"/>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669280" y="6400800"/>
            <a:ext cx="57912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txBox="1">
            <a:spLocks/>
          </p:cNvSpPr>
          <p:nvPr/>
        </p:nvSpPr>
        <p:spPr>
          <a:xfrm>
            <a:off x="5562600" y="6356350"/>
            <a:ext cx="7620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I-2 – I-7</a:t>
            </a:r>
          </a:p>
        </p:txBody>
      </p:sp>
      <p:sp>
        <p:nvSpPr>
          <p:cNvPr id="4" name="Title 3"/>
          <p:cNvSpPr>
            <a:spLocks noGrp="1"/>
          </p:cNvSpPr>
          <p:nvPr>
            <p:ph type="title"/>
          </p:nvPr>
        </p:nvSpPr>
        <p:spPr/>
        <p:txBody>
          <a:bodyPr>
            <a:normAutofit/>
          </a:bodyPr>
          <a:lstStyle/>
          <a:p>
            <a:r>
              <a:rPr lang="en-US" dirty="0" smtClean="0"/>
              <a:t>A. Local and Global Impacts of the Freight Industry</a:t>
            </a:r>
            <a:endParaRPr lang="en-US" dirty="0"/>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b="26923"/>
          <a:stretch/>
        </p:blipFill>
        <p:spPr>
          <a:xfrm>
            <a:off x="5927558" y="3657600"/>
            <a:ext cx="2606842" cy="1905000"/>
          </a:xfrm>
          <a:prstGeom prst="rect">
            <a:avLst/>
          </a:prstGeom>
        </p:spPr>
      </p:pic>
      <p:sp>
        <p:nvSpPr>
          <p:cNvPr id="7" name="TextBox 6"/>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
        <p:nvSpPr>
          <p:cNvPr id="2" name="Content Placeholder 1"/>
          <p:cNvSpPr>
            <a:spLocks noGrp="1"/>
          </p:cNvSpPr>
          <p:nvPr>
            <p:ph idx="1"/>
          </p:nvPr>
        </p:nvSpPr>
        <p:spPr/>
        <p:txBody>
          <a:bodyPr/>
          <a:lstStyle/>
          <a:p>
            <a:r>
              <a:rPr lang="en-US" dirty="0"/>
              <a:t>Energy and environmental impacts</a:t>
            </a:r>
          </a:p>
          <a:p>
            <a:pPr lvl="1"/>
            <a:r>
              <a:rPr lang="en-US" dirty="0"/>
              <a:t>1 liter of diesel = 2.7 kg of CO</a:t>
            </a:r>
            <a:r>
              <a:rPr lang="en-US" baseline="-25000" dirty="0"/>
              <a:t>2</a:t>
            </a:r>
            <a:r>
              <a:rPr lang="en-US" dirty="0"/>
              <a:t> + black carbon/PM and NO</a:t>
            </a:r>
            <a:r>
              <a:rPr lang="en-US" baseline="-25000" dirty="0"/>
              <a:t>x</a:t>
            </a:r>
          </a:p>
          <a:p>
            <a:pPr lvl="1"/>
            <a:r>
              <a:rPr lang="en-US" dirty="0"/>
              <a:t>In India, trucks make up only 5% of vehicles, but they: </a:t>
            </a:r>
          </a:p>
          <a:p>
            <a:pPr lvl="2"/>
            <a:r>
              <a:rPr lang="en-US" dirty="0"/>
              <a:t>Consume 46% of transport fuel</a:t>
            </a:r>
          </a:p>
          <a:p>
            <a:pPr lvl="2"/>
            <a:r>
              <a:rPr lang="en-US" dirty="0"/>
              <a:t>Generate 63% of CO</a:t>
            </a:r>
            <a:r>
              <a:rPr lang="en-US" baseline="-25000" dirty="0"/>
              <a:t>2</a:t>
            </a:r>
            <a:r>
              <a:rPr lang="en-US" dirty="0"/>
              <a:t> </a:t>
            </a:r>
          </a:p>
          <a:p>
            <a:pPr lvl="2"/>
            <a:r>
              <a:rPr lang="en-US" dirty="0"/>
              <a:t>Emit 59% of particulate matter, </a:t>
            </a:r>
            <a:r>
              <a:rPr lang="en-US" dirty="0" smtClean="0"/>
              <a:t/>
            </a:r>
            <a:br>
              <a:rPr lang="en-US" dirty="0" smtClean="0"/>
            </a:br>
            <a:r>
              <a:rPr lang="en-US" dirty="0" smtClean="0"/>
              <a:t>including </a:t>
            </a:r>
            <a:r>
              <a:rPr lang="en-US" dirty="0"/>
              <a:t>black </a:t>
            </a:r>
            <a:r>
              <a:rPr lang="en-US" dirty="0" smtClean="0"/>
              <a:t>carbon</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19400" y="6400800"/>
            <a:ext cx="342900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981200" y="2514600"/>
            <a:ext cx="5181600" cy="1143000"/>
          </a:xfrm>
          <a:prstGeom prst="rect">
            <a:avLst/>
          </a:prstGeom>
          <a:solidFill>
            <a:schemeClr val="accent3">
              <a:lumMod val="20000"/>
              <a:lumOff val="80000"/>
            </a:schemeClr>
          </a:solidFill>
          <a:ln w="12700">
            <a:solidFill>
              <a:srgbClr val="C84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85800" y="685800"/>
            <a:ext cx="7772400" cy="4297363"/>
          </a:xfrm>
        </p:spPr>
        <p:txBody>
          <a:bodyPr wrap="none"/>
          <a:lstStyle/>
          <a:p>
            <a:pPr algn="ctr">
              <a:buNone/>
            </a:pPr>
            <a:r>
              <a:rPr lang="en-US" sz="3000" b="1" i="1" dirty="0" smtClean="0">
                <a:solidFill>
                  <a:srgbClr val="C84927"/>
                </a:solidFill>
              </a:rPr>
              <a:t>Group Exercise</a:t>
            </a:r>
          </a:p>
          <a:p>
            <a:pPr algn="ctr">
              <a:spcBef>
                <a:spcPts val="400"/>
              </a:spcBef>
              <a:buNone/>
            </a:pPr>
            <a:r>
              <a:rPr lang="en-US" sz="2200" b="1" i="1" dirty="0" smtClean="0">
                <a:solidFill>
                  <a:srgbClr val="C84927"/>
                </a:solidFill>
              </a:rPr>
              <a:t>(15 min)</a:t>
            </a:r>
          </a:p>
          <a:p>
            <a:pPr algn="ctr">
              <a:spcBef>
                <a:spcPts val="1200"/>
              </a:spcBef>
              <a:buNone/>
            </a:pPr>
            <a:r>
              <a:rPr lang="en-US" dirty="0" smtClean="0"/>
              <a:t>Identify the impacts of </a:t>
            </a:r>
            <a:r>
              <a:rPr lang="en-US" dirty="0"/>
              <a:t>freight</a:t>
            </a:r>
          </a:p>
          <a:p>
            <a:pPr algn="ctr">
              <a:buNone/>
            </a:pPr>
            <a:endParaRPr lang="en-US" sz="2800" dirty="0"/>
          </a:p>
          <a:p>
            <a:pPr marL="0" indent="0" algn="ctr">
              <a:spcBef>
                <a:spcPts val="2200"/>
              </a:spcBef>
              <a:buNone/>
            </a:pPr>
            <a:r>
              <a:rPr lang="en-US" sz="2400" i="1" dirty="0" smtClean="0"/>
              <a:t>How does the freight industry affect the</a:t>
            </a:r>
            <a:br>
              <a:rPr lang="en-US" sz="2400" i="1" dirty="0" smtClean="0"/>
            </a:br>
            <a:r>
              <a:rPr lang="en-US" sz="2400" i="1" dirty="0" smtClean="0"/>
              <a:t>environment and economy of your country?</a:t>
            </a:r>
          </a:p>
        </p:txBody>
      </p:sp>
      <p:sp>
        <p:nvSpPr>
          <p:cNvPr id="11" name="TextBox 10"/>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
        <p:nvSpPr>
          <p:cNvPr id="13" name="Footer Placeholder 4"/>
          <p:cNvSpPr txBox="1">
            <a:spLocks/>
          </p:cNvSpPr>
          <p:nvPr/>
        </p:nvSpPr>
        <p:spPr>
          <a:xfrm>
            <a:off x="5669280" y="6356350"/>
            <a:ext cx="57912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I-7</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19400" y="6400800"/>
            <a:ext cx="342900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981200" y="2438400"/>
            <a:ext cx="5181600" cy="1143000"/>
          </a:xfrm>
          <a:prstGeom prst="rect">
            <a:avLst/>
          </a:prstGeom>
          <a:solidFill>
            <a:schemeClr val="accent3">
              <a:lumMod val="20000"/>
              <a:lumOff val="80000"/>
            </a:schemeClr>
          </a:solidFill>
          <a:ln w="12700">
            <a:solidFill>
              <a:srgbClr val="C84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85800" y="685800"/>
            <a:ext cx="7772400" cy="4297363"/>
          </a:xfrm>
        </p:spPr>
        <p:txBody>
          <a:bodyPr/>
          <a:lstStyle/>
          <a:p>
            <a:pPr algn="ctr">
              <a:buNone/>
            </a:pPr>
            <a:r>
              <a:rPr lang="en-US" sz="3000" b="1" i="1" dirty="0" smtClean="0">
                <a:solidFill>
                  <a:srgbClr val="C84927"/>
                </a:solidFill>
              </a:rPr>
              <a:t>Group Exercise </a:t>
            </a:r>
          </a:p>
          <a:p>
            <a:pPr algn="ctr">
              <a:spcBef>
                <a:spcPts val="400"/>
              </a:spcBef>
              <a:buNone/>
            </a:pPr>
            <a:r>
              <a:rPr lang="en-US" sz="2200" i="1" dirty="0" smtClean="0">
                <a:solidFill>
                  <a:srgbClr val="C84927"/>
                </a:solidFill>
              </a:rPr>
              <a:t>(continued) </a:t>
            </a:r>
          </a:p>
          <a:p>
            <a:pPr algn="ctr">
              <a:spcBef>
                <a:spcPts val="1200"/>
              </a:spcBef>
              <a:buNone/>
            </a:pPr>
            <a:r>
              <a:rPr lang="en-US" dirty="0" smtClean="0"/>
              <a:t>Freight Impacts Framework</a:t>
            </a:r>
          </a:p>
        </p:txBody>
      </p:sp>
      <p:sp>
        <p:nvSpPr>
          <p:cNvPr id="11" name="TextBox 10"/>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
        <p:nvSpPr>
          <p:cNvPr id="13" name="Footer Placeholder 4"/>
          <p:cNvSpPr txBox="1">
            <a:spLocks/>
          </p:cNvSpPr>
          <p:nvPr/>
        </p:nvSpPr>
        <p:spPr>
          <a:xfrm>
            <a:off x="5669280" y="6356350"/>
            <a:ext cx="57912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I-7</a:t>
            </a:r>
          </a:p>
        </p:txBody>
      </p:sp>
      <p:graphicFrame>
        <p:nvGraphicFramePr>
          <p:cNvPr id="2" name="Table 1"/>
          <p:cNvGraphicFramePr>
            <a:graphicFrameLocks noGrp="1"/>
          </p:cNvGraphicFramePr>
          <p:nvPr>
            <p:extLst>
              <p:ext uri="{D42A27DB-BD31-4B8C-83A1-F6EECF244321}">
                <p14:modId xmlns:p14="http://schemas.microsoft.com/office/powerpoint/2010/main" val="1408997270"/>
              </p:ext>
            </p:extLst>
          </p:nvPr>
        </p:nvGraphicFramePr>
        <p:xfrm>
          <a:off x="457200" y="2286000"/>
          <a:ext cx="8229600" cy="3740836"/>
        </p:xfrm>
        <a:graphic>
          <a:graphicData uri="http://schemas.openxmlformats.org/drawingml/2006/table">
            <a:tbl>
              <a:tblPr firstRow="1" bandRow="1">
                <a:tableStyleId>{21E4AEA4-8DFA-4A89-87EB-49C32662AFE0}</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363803">
                <a:tc>
                  <a:txBody>
                    <a:bodyPr/>
                    <a:lstStyle/>
                    <a:p>
                      <a:pPr marL="0" marR="0" algn="ctr">
                        <a:spcBef>
                          <a:spcPts val="0"/>
                        </a:spcBef>
                        <a:spcAft>
                          <a:spcPts val="0"/>
                        </a:spcAft>
                      </a:pPr>
                      <a:r>
                        <a:rPr lang="en-US" sz="1300" b="1" dirty="0">
                          <a:effectLst/>
                          <a:latin typeface="+mj-lt"/>
                          <a:ea typeface="MS Mincho" panose="02020609040205080304" pitchFamily="49" charset="-128"/>
                          <a:cs typeface="Times New Roman" panose="02020603050405020304" pitchFamily="18" charset="0"/>
                        </a:rPr>
                        <a:t>Type of Impact</a:t>
                      </a:r>
                      <a:endParaRPr lang="en-US" sz="1300" dirty="0">
                        <a:effectLst/>
                        <a:latin typeface="+mj-lt"/>
                        <a:ea typeface="MS Mincho" panose="02020609040205080304" pitchFamily="49" charset="-128"/>
                        <a:cs typeface="Times New Roman" panose="02020603050405020304" pitchFamily="18" charset="0"/>
                      </a:endParaRPr>
                    </a:p>
                  </a:txBody>
                  <a:tcPr anchor="ctr">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rgbClr val="C84927"/>
                    </a:solidFill>
                  </a:tcPr>
                </a:tc>
                <a:tc>
                  <a:txBody>
                    <a:bodyPr/>
                    <a:lstStyle/>
                    <a:p>
                      <a:pPr marL="0" marR="0" algn="ctr">
                        <a:lnSpc>
                          <a:spcPts val="1400"/>
                        </a:lnSpc>
                        <a:spcBef>
                          <a:spcPts val="0"/>
                        </a:spcBef>
                        <a:spcAft>
                          <a:spcPts val="0"/>
                        </a:spcAft>
                      </a:pPr>
                      <a:r>
                        <a:rPr lang="en-US" sz="1300" b="1" dirty="0" smtClean="0">
                          <a:effectLst/>
                          <a:latin typeface="+mj-lt"/>
                          <a:ea typeface="MS Mincho" panose="02020609040205080304" pitchFamily="49" charset="-128"/>
                          <a:cs typeface="Times New Roman" panose="02020603050405020304" pitchFamily="18" charset="0"/>
                        </a:rPr>
                        <a:t>Energy/</a:t>
                      </a:r>
                      <a:br>
                        <a:rPr lang="en-US" sz="1300" b="1" dirty="0" smtClean="0">
                          <a:effectLst/>
                          <a:latin typeface="+mj-lt"/>
                          <a:ea typeface="MS Mincho" panose="02020609040205080304" pitchFamily="49" charset="-128"/>
                          <a:cs typeface="Times New Roman" panose="02020603050405020304" pitchFamily="18" charset="0"/>
                        </a:rPr>
                      </a:br>
                      <a:r>
                        <a:rPr lang="en-US" sz="1300" b="1" dirty="0" smtClean="0">
                          <a:effectLst/>
                          <a:latin typeface="+mj-lt"/>
                          <a:ea typeface="MS Mincho" panose="02020609040205080304" pitchFamily="49" charset="-128"/>
                          <a:cs typeface="Times New Roman" panose="02020603050405020304" pitchFamily="18" charset="0"/>
                        </a:rPr>
                        <a:t>Environmental</a:t>
                      </a:r>
                      <a:endParaRPr lang="en-US" sz="1300" dirty="0">
                        <a:effectLst/>
                        <a:latin typeface="+mj-lt"/>
                        <a:ea typeface="MS Mincho" panose="02020609040205080304" pitchFamily="49" charset="-128"/>
                        <a:cs typeface="Times New Roman" panose="02020603050405020304" pitchFamily="18" charset="0"/>
                      </a:endParaRPr>
                    </a:p>
                  </a:txBody>
                  <a:tcPr anchor="ctr">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rgbClr val="C84927"/>
                    </a:solidFill>
                  </a:tcPr>
                </a:tc>
                <a:tc>
                  <a:txBody>
                    <a:bodyPr/>
                    <a:lstStyle/>
                    <a:p>
                      <a:pPr marL="0" marR="0" algn="ctr">
                        <a:spcBef>
                          <a:spcPts val="0"/>
                        </a:spcBef>
                        <a:spcAft>
                          <a:spcPts val="0"/>
                        </a:spcAft>
                      </a:pPr>
                      <a:r>
                        <a:rPr lang="en-US" sz="1300" b="1" dirty="0">
                          <a:effectLst/>
                          <a:latin typeface="+mj-lt"/>
                          <a:ea typeface="MS Mincho" panose="02020609040205080304" pitchFamily="49" charset="-128"/>
                          <a:cs typeface="Times New Roman" panose="02020603050405020304" pitchFamily="18" charset="0"/>
                        </a:rPr>
                        <a:t>Public Health</a:t>
                      </a:r>
                      <a:endParaRPr lang="en-US" sz="1300" dirty="0">
                        <a:effectLst/>
                        <a:latin typeface="+mj-lt"/>
                        <a:ea typeface="MS Mincho" panose="02020609040205080304" pitchFamily="49" charset="-128"/>
                        <a:cs typeface="Times New Roman" panose="02020603050405020304" pitchFamily="18" charset="0"/>
                      </a:endParaRPr>
                    </a:p>
                  </a:txBody>
                  <a:tcPr anchor="ctr">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rgbClr val="C84927"/>
                    </a:solidFill>
                  </a:tcPr>
                </a:tc>
                <a:tc>
                  <a:txBody>
                    <a:bodyPr/>
                    <a:lstStyle/>
                    <a:p>
                      <a:pPr marL="0" marR="0" algn="ctr">
                        <a:spcBef>
                          <a:spcPts val="0"/>
                        </a:spcBef>
                        <a:spcAft>
                          <a:spcPts val="0"/>
                        </a:spcAft>
                      </a:pPr>
                      <a:r>
                        <a:rPr lang="en-US" sz="1300" b="1" dirty="0">
                          <a:effectLst/>
                          <a:latin typeface="+mj-lt"/>
                          <a:ea typeface="MS Mincho" panose="02020609040205080304" pitchFamily="49" charset="-128"/>
                          <a:cs typeface="Times New Roman" panose="02020603050405020304" pitchFamily="18" charset="0"/>
                        </a:rPr>
                        <a:t>Social</a:t>
                      </a:r>
                      <a:endParaRPr lang="en-US" sz="1300" dirty="0">
                        <a:effectLst/>
                        <a:latin typeface="+mj-lt"/>
                        <a:ea typeface="MS Mincho" panose="02020609040205080304" pitchFamily="49" charset="-128"/>
                        <a:cs typeface="Times New Roman" panose="02020603050405020304" pitchFamily="18" charset="0"/>
                      </a:endParaRPr>
                    </a:p>
                  </a:txBody>
                  <a:tcPr anchor="ctr">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rgbClr val="C84927"/>
                    </a:solidFill>
                  </a:tcPr>
                </a:tc>
                <a:tc>
                  <a:txBody>
                    <a:bodyPr/>
                    <a:lstStyle/>
                    <a:p>
                      <a:pPr marL="0" marR="0" algn="ctr">
                        <a:spcBef>
                          <a:spcPts val="0"/>
                        </a:spcBef>
                        <a:spcAft>
                          <a:spcPts val="0"/>
                        </a:spcAft>
                      </a:pPr>
                      <a:r>
                        <a:rPr lang="en-US" sz="1300" b="1" dirty="0">
                          <a:effectLst/>
                          <a:latin typeface="+mj-lt"/>
                          <a:ea typeface="MS Mincho" panose="02020609040205080304" pitchFamily="49" charset="-128"/>
                          <a:cs typeface="Times New Roman" panose="02020603050405020304" pitchFamily="18" charset="0"/>
                        </a:rPr>
                        <a:t>Economic</a:t>
                      </a:r>
                      <a:endParaRPr lang="en-US" sz="1300" dirty="0">
                        <a:effectLst/>
                        <a:latin typeface="+mj-lt"/>
                        <a:ea typeface="MS Mincho" panose="02020609040205080304" pitchFamily="49" charset="-128"/>
                        <a:cs typeface="Times New Roman" panose="02020603050405020304" pitchFamily="18" charset="0"/>
                      </a:endParaRPr>
                    </a:p>
                  </a:txBody>
                  <a:tcPr anchor="ctr">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rgbClr val="C84927"/>
                    </a:solidFill>
                  </a:tcPr>
                </a:tc>
                <a:tc>
                  <a:txBody>
                    <a:bodyPr/>
                    <a:lstStyle/>
                    <a:p>
                      <a:pPr marL="0" marR="0" algn="ctr">
                        <a:spcBef>
                          <a:spcPts val="0"/>
                        </a:spcBef>
                        <a:spcAft>
                          <a:spcPts val="0"/>
                        </a:spcAft>
                      </a:pPr>
                      <a:r>
                        <a:rPr lang="en-US" sz="1300" b="1" dirty="0" smtClean="0">
                          <a:effectLst/>
                          <a:latin typeface="+mj-lt"/>
                          <a:ea typeface="MS Mincho" panose="02020609040205080304" pitchFamily="49" charset="-128"/>
                          <a:cs typeface="Times New Roman" panose="02020603050405020304" pitchFamily="18" charset="0"/>
                        </a:rPr>
                        <a:t>Other</a:t>
                      </a:r>
                      <a:r>
                        <a:rPr lang="en-US" sz="1300" b="1" dirty="0">
                          <a:effectLst/>
                          <a:latin typeface="+mj-lt"/>
                          <a:ea typeface="MS Mincho" panose="02020609040205080304" pitchFamily="49" charset="-128"/>
                          <a:cs typeface="Times New Roman" panose="02020603050405020304" pitchFamily="18" charset="0"/>
                        </a:rPr>
                        <a:t> </a:t>
                      </a:r>
                      <a:endParaRPr lang="en-US" sz="1300" dirty="0">
                        <a:effectLst/>
                        <a:latin typeface="+mj-lt"/>
                        <a:ea typeface="MS Mincho" panose="02020609040205080304" pitchFamily="49" charset="-128"/>
                        <a:cs typeface="Times New Roman" panose="02020603050405020304" pitchFamily="18" charset="0"/>
                      </a:endParaRPr>
                    </a:p>
                  </a:txBody>
                  <a:tcPr anchor="ctr">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rgbClr val="C84927"/>
                    </a:solidFill>
                  </a:tcPr>
                </a:tc>
                <a:extLst>
                  <a:ext uri="{0D108BD9-81ED-4DB2-BD59-A6C34878D82A}">
                    <a16:rowId xmlns:a16="http://schemas.microsoft.com/office/drawing/2014/main" val="10000"/>
                  </a:ext>
                </a:extLst>
              </a:tr>
              <a:tr h="1646898">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p>
                      <a:pPr marL="0" marR="0">
                        <a:spcBef>
                          <a:spcPts val="0"/>
                        </a:spcBef>
                        <a:spcAft>
                          <a:spcPts val="0"/>
                        </a:spcAft>
                      </a:pPr>
                      <a:r>
                        <a:rPr lang="en-US" sz="1200" b="1" dirty="0">
                          <a:effectLst/>
                          <a:latin typeface="+mj-lt"/>
                          <a:ea typeface="MS Mincho" panose="02020609040205080304" pitchFamily="49" charset="-128"/>
                          <a:cs typeface="Times New Roman" panose="02020603050405020304" pitchFamily="18" charset="0"/>
                        </a:rPr>
                        <a:t>Positive</a:t>
                      </a:r>
                      <a:endParaRPr lang="en-US" sz="1200" dirty="0">
                        <a:effectLst/>
                        <a:latin typeface="+mj-lt"/>
                        <a:ea typeface="MS Mincho" panose="02020609040205080304" pitchFamily="49" charset="-128"/>
                        <a:cs typeface="Times New Roman" panose="02020603050405020304" pitchFamily="18" charset="0"/>
                      </a:endParaRP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1"/>
                  </a:ext>
                </a:extLst>
              </a:tr>
              <a:tr h="1646898">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p>
                      <a:pPr marL="0" marR="0">
                        <a:spcBef>
                          <a:spcPts val="0"/>
                        </a:spcBef>
                        <a:spcAft>
                          <a:spcPts val="0"/>
                        </a:spcAft>
                      </a:pPr>
                      <a:r>
                        <a:rPr lang="en-US" sz="1200" b="1" dirty="0">
                          <a:effectLst/>
                          <a:latin typeface="+mj-lt"/>
                          <a:ea typeface="MS Mincho" panose="02020609040205080304" pitchFamily="49" charset="-128"/>
                          <a:cs typeface="Times New Roman" panose="02020603050405020304" pitchFamily="18" charset="0"/>
                        </a:rPr>
                        <a:t>Negative</a:t>
                      </a:r>
                      <a:endParaRPr lang="en-US" sz="1200" dirty="0">
                        <a:effectLst/>
                        <a:latin typeface="+mj-lt"/>
                        <a:ea typeface="MS Mincho" panose="02020609040205080304" pitchFamily="49" charset="-128"/>
                        <a:cs typeface="Times New Roman" panose="02020603050405020304" pitchFamily="18" charset="0"/>
                      </a:endParaRP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tc>
                  <a:txBody>
                    <a:bodyPr/>
                    <a:lstStyle/>
                    <a:p>
                      <a:pPr marL="0" marR="0">
                        <a:spcBef>
                          <a:spcPts val="0"/>
                        </a:spcBef>
                        <a:spcAft>
                          <a:spcPts val="0"/>
                        </a:spcAft>
                      </a:pPr>
                      <a:r>
                        <a:rPr lang="en-US" sz="1200" dirty="0">
                          <a:effectLst/>
                          <a:latin typeface="+mj-lt"/>
                          <a:ea typeface="MS Mincho" panose="02020609040205080304" pitchFamily="49" charset="-128"/>
                          <a:cs typeface="Times New Roman" panose="02020603050405020304" pitchFamily="18" charset="0"/>
                        </a:rPr>
                        <a:t> </a:t>
                      </a:r>
                    </a:p>
                  </a:txBody>
                  <a:tcPr marL="68580" marR="68580" marT="0" marB="0">
                    <a:lnL w="9525" cap="flat" cmpd="sng" algn="ctr">
                      <a:solidFill>
                        <a:srgbClr val="C84927"/>
                      </a:solidFill>
                      <a:prstDash val="solid"/>
                      <a:round/>
                      <a:headEnd type="none" w="med" len="med"/>
                      <a:tailEnd type="none" w="med" len="med"/>
                    </a:lnL>
                    <a:lnR w="9525" cap="flat" cmpd="sng" algn="ctr">
                      <a:solidFill>
                        <a:srgbClr val="C84927"/>
                      </a:solidFill>
                      <a:prstDash val="solid"/>
                      <a:round/>
                      <a:headEnd type="none" w="med" len="med"/>
                      <a:tailEnd type="none" w="med" len="med"/>
                    </a:lnR>
                    <a:lnT w="9525" cap="flat" cmpd="sng" algn="ctr">
                      <a:solidFill>
                        <a:srgbClr val="C84927"/>
                      </a:solidFill>
                      <a:prstDash val="solid"/>
                      <a:round/>
                      <a:headEnd type="none" w="med" len="med"/>
                      <a:tailEnd type="none" w="med" len="med"/>
                    </a:lnT>
                    <a:lnB w="9525" cap="flat" cmpd="sng" algn="ctr">
                      <a:solidFill>
                        <a:srgbClr val="C8492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630420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42926" y="1952487"/>
            <a:ext cx="5584228" cy="2162313"/>
          </a:xfrm>
          <a:prstGeom prst="rect">
            <a:avLst/>
          </a:prstGeom>
          <a:noFill/>
          <a:ln w="9525">
            <a:noFill/>
            <a:miter lim="800000"/>
            <a:headEnd/>
            <a:tailEnd/>
          </a:ln>
        </p:spPr>
      </p:pic>
      <p:sp>
        <p:nvSpPr>
          <p:cNvPr id="11" name="Rectangle 10"/>
          <p:cNvSpPr/>
          <p:nvPr/>
        </p:nvSpPr>
        <p:spPr>
          <a:xfrm>
            <a:off x="5669280" y="6400800"/>
            <a:ext cx="65532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smtClean="0"/>
              <a:t>B. Current and Prospective regulatory drivers</a:t>
            </a:r>
            <a:endParaRPr lang="en-US" dirty="0"/>
          </a:p>
        </p:txBody>
      </p:sp>
      <p:sp>
        <p:nvSpPr>
          <p:cNvPr id="5" name="Content Placeholder 4"/>
          <p:cNvSpPr>
            <a:spLocks noGrp="1"/>
          </p:cNvSpPr>
          <p:nvPr>
            <p:ph idx="1"/>
          </p:nvPr>
        </p:nvSpPr>
        <p:spPr>
          <a:xfrm>
            <a:off x="914400" y="1984248"/>
            <a:ext cx="7772400" cy="4144963"/>
          </a:xfrm>
        </p:spPr>
        <p:txBody>
          <a:bodyPr>
            <a:noAutofit/>
          </a:bodyPr>
          <a:lstStyle/>
          <a:p>
            <a:pPr>
              <a:lnSpc>
                <a:spcPts val="2600"/>
              </a:lnSpc>
            </a:pPr>
            <a:r>
              <a:rPr lang="en-US" sz="2400" dirty="0"/>
              <a:t>Heavy-duty </a:t>
            </a:r>
            <a:br>
              <a:rPr lang="en-US" sz="2400" dirty="0"/>
            </a:br>
            <a:r>
              <a:rPr lang="en-US" sz="2400" dirty="0"/>
              <a:t>diesel truck </a:t>
            </a:r>
            <a:br>
              <a:rPr lang="en-US" sz="2400" dirty="0"/>
            </a:br>
            <a:r>
              <a:rPr lang="en-US" sz="2400" dirty="0"/>
              <a:t>emissions </a:t>
            </a:r>
            <a:br>
              <a:rPr lang="en-US" sz="2400" dirty="0"/>
            </a:br>
            <a:r>
              <a:rPr lang="en-US" sz="2400" dirty="0"/>
              <a:t>standards </a:t>
            </a:r>
            <a:br>
              <a:rPr lang="en-US" sz="2400" dirty="0"/>
            </a:br>
            <a:r>
              <a:rPr lang="en-US" sz="2400" dirty="0"/>
              <a:t>are becoming </a:t>
            </a:r>
            <a:br>
              <a:rPr lang="en-US" sz="2400" dirty="0"/>
            </a:br>
            <a:r>
              <a:rPr lang="en-US" sz="2400" dirty="0"/>
              <a:t>more stringent </a:t>
            </a:r>
            <a:br>
              <a:rPr lang="en-US" sz="2400" dirty="0"/>
            </a:br>
            <a:r>
              <a:rPr lang="en-US" sz="2400" dirty="0"/>
              <a:t>in the U.S. and Europe</a:t>
            </a:r>
          </a:p>
          <a:p>
            <a:pPr>
              <a:lnSpc>
                <a:spcPts val="2600"/>
              </a:lnSpc>
            </a:pPr>
            <a:r>
              <a:rPr lang="en-US" sz="2400" dirty="0"/>
              <a:t>Fuel economy standards are rising in the U.S. and other countries (Canada, Japan, China) </a:t>
            </a:r>
          </a:p>
          <a:p>
            <a:pPr>
              <a:lnSpc>
                <a:spcPts val="2600"/>
              </a:lnSpc>
            </a:pPr>
            <a:r>
              <a:rPr lang="en-US" sz="2400" dirty="0"/>
              <a:t>Data from green freight programs can help inform the </a:t>
            </a:r>
            <a:r>
              <a:rPr lang="en-US" sz="2400" dirty="0" smtClean="0"/>
              <a:t>development </a:t>
            </a:r>
            <a:r>
              <a:rPr lang="en-US" sz="2400" dirty="0"/>
              <a:t>of these </a:t>
            </a:r>
            <a:r>
              <a:rPr lang="en-US" sz="2400" dirty="0" smtClean="0"/>
              <a:t>regulations</a:t>
            </a:r>
            <a:endParaRPr lang="en-US" sz="2400" dirty="0"/>
          </a:p>
        </p:txBody>
      </p:sp>
      <p:sp>
        <p:nvSpPr>
          <p:cNvPr id="9" name="Rectangle 8"/>
          <p:cNvSpPr/>
          <p:nvPr/>
        </p:nvSpPr>
        <p:spPr>
          <a:xfrm>
            <a:off x="5669280" y="6400800"/>
            <a:ext cx="36576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txBox="1">
            <a:spLocks/>
          </p:cNvSpPr>
          <p:nvPr/>
        </p:nvSpPr>
        <p:spPr>
          <a:xfrm>
            <a:off x="55626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I-7 – I-13</a:t>
            </a:r>
          </a:p>
        </p:txBody>
      </p:sp>
      <p:sp>
        <p:nvSpPr>
          <p:cNvPr id="10" name="TextBox 9"/>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
        <p:nvSpPr>
          <p:cNvPr id="14" name="TextBox 13"/>
          <p:cNvSpPr txBox="1"/>
          <p:nvPr/>
        </p:nvSpPr>
        <p:spPr>
          <a:xfrm>
            <a:off x="4267200" y="4126468"/>
            <a:ext cx="4191000" cy="369332"/>
          </a:xfrm>
          <a:prstGeom prst="rect">
            <a:avLst/>
          </a:prstGeom>
          <a:noFill/>
        </p:spPr>
        <p:txBody>
          <a:bodyPr wrap="square" rtlCol="0">
            <a:spAutoFit/>
          </a:bodyPr>
          <a:lstStyle/>
          <a:p>
            <a:r>
              <a:rPr lang="en-US" sz="900" dirty="0" smtClean="0"/>
              <a:t>Source: </a:t>
            </a:r>
            <a:r>
              <a:rPr lang="en-US" sz="900" u="sng" dirty="0">
                <a:hlinkClick r:id="rId4"/>
              </a:rPr>
              <a:t>http://transportpolicy.net/index.php?title=Global_Comparison:_Heavy-duty_Emissions</a:t>
            </a:r>
            <a:endParaRPr lang="en-US" sz="900" dirty="0"/>
          </a:p>
          <a:p>
            <a:endParaRPr lang="en-US" sz="9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Current and Prospective regulatory drivers</a:t>
            </a:r>
            <a:endParaRPr lang="en-US" dirty="0"/>
          </a:p>
        </p:txBody>
      </p:sp>
      <p:sp>
        <p:nvSpPr>
          <p:cNvPr id="3" name="Content Placeholder 2"/>
          <p:cNvSpPr>
            <a:spLocks noGrp="1"/>
          </p:cNvSpPr>
          <p:nvPr>
            <p:ph idx="1"/>
          </p:nvPr>
        </p:nvSpPr>
        <p:spPr/>
        <p:txBody>
          <a:bodyPr>
            <a:normAutofit/>
          </a:bodyPr>
          <a:lstStyle/>
          <a:p>
            <a:r>
              <a:rPr lang="en-US" dirty="0"/>
              <a:t>CO</a:t>
            </a:r>
            <a:r>
              <a:rPr lang="en-US" baseline="-25000" dirty="0"/>
              <a:t>2</a:t>
            </a:r>
            <a:r>
              <a:rPr lang="en-US" dirty="0"/>
              <a:t>/fuel economy </a:t>
            </a:r>
            <a:r>
              <a:rPr lang="en-US" dirty="0" smtClean="0"/>
              <a:t>standards</a:t>
            </a:r>
          </a:p>
          <a:p>
            <a:pPr lvl="1"/>
            <a:r>
              <a:rPr lang="en-US" dirty="0" smtClean="0"/>
              <a:t>Promise net savings after initial investment</a:t>
            </a:r>
          </a:p>
          <a:p>
            <a:r>
              <a:rPr lang="en-US" dirty="0"/>
              <a:t>NO</a:t>
            </a:r>
            <a:r>
              <a:rPr lang="en-US" baseline="-25000" dirty="0"/>
              <a:t>x</a:t>
            </a:r>
            <a:r>
              <a:rPr lang="en-US" dirty="0"/>
              <a:t>/PM exhaust </a:t>
            </a:r>
            <a:r>
              <a:rPr lang="en-US" dirty="0" smtClean="0"/>
              <a:t>standards</a:t>
            </a:r>
          </a:p>
          <a:p>
            <a:pPr lvl="1"/>
            <a:r>
              <a:rPr lang="en-US" dirty="0" smtClean="0"/>
              <a:t>Advanced standards require accompanying low-sulfur fuel standards</a:t>
            </a:r>
          </a:p>
          <a:p>
            <a:pPr lvl="1"/>
            <a:r>
              <a:rPr lang="en-US" dirty="0" smtClean="0"/>
              <a:t>Net cost to operator</a:t>
            </a:r>
          </a:p>
          <a:p>
            <a:r>
              <a:rPr lang="en-US" dirty="0" smtClean="0"/>
              <a:t>Standards address new vehicles only</a:t>
            </a:r>
          </a:p>
          <a:p>
            <a:r>
              <a:rPr lang="en-US" dirty="0" smtClean="0"/>
              <a:t>Retrofits, clean fuels, and operational strategies to address the in-use (legacy) fleet</a:t>
            </a:r>
          </a:p>
          <a:p>
            <a:endParaRPr lang="en-US" dirty="0"/>
          </a:p>
        </p:txBody>
      </p:sp>
      <p:sp>
        <p:nvSpPr>
          <p:cNvPr id="9" name="Rectangle 8"/>
          <p:cNvSpPr/>
          <p:nvPr/>
        </p:nvSpPr>
        <p:spPr>
          <a:xfrm>
            <a:off x="5669280" y="6400800"/>
            <a:ext cx="65532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txBox="1">
            <a:spLocks/>
          </p:cNvSpPr>
          <p:nvPr/>
        </p:nvSpPr>
        <p:spPr>
          <a:xfrm>
            <a:off x="55626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I-7 – I-13</a:t>
            </a:r>
          </a:p>
        </p:txBody>
      </p:sp>
      <p:sp>
        <p:nvSpPr>
          <p:cNvPr id="6" name="TextBox 5"/>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19400" y="6400800"/>
            <a:ext cx="342900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981200" y="2514600"/>
            <a:ext cx="5181600" cy="1143000"/>
          </a:xfrm>
          <a:prstGeom prst="rect">
            <a:avLst/>
          </a:prstGeom>
          <a:solidFill>
            <a:schemeClr val="accent3">
              <a:lumMod val="20000"/>
              <a:lumOff val="80000"/>
            </a:schemeClr>
          </a:solidFill>
          <a:ln w="12700">
            <a:solidFill>
              <a:srgbClr val="C84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C84927"/>
                </a:solidFill>
              </a:rPr>
              <a:t>Group Exercise</a:t>
            </a:r>
          </a:p>
          <a:p>
            <a:pPr algn="ctr">
              <a:spcBef>
                <a:spcPts val="400"/>
              </a:spcBef>
              <a:buNone/>
            </a:pPr>
            <a:r>
              <a:rPr lang="en-US" sz="2200" b="1" i="1" dirty="0" smtClean="0">
                <a:solidFill>
                  <a:srgbClr val="C84927"/>
                </a:solidFill>
              </a:rPr>
              <a:t>(15 min)</a:t>
            </a:r>
          </a:p>
          <a:p>
            <a:pPr algn="ctr">
              <a:spcBef>
                <a:spcPts val="1200"/>
              </a:spcBef>
              <a:buNone/>
            </a:pPr>
            <a:r>
              <a:rPr lang="en-US" dirty="0" smtClean="0"/>
              <a:t>The regulatory context for green freight</a:t>
            </a:r>
          </a:p>
          <a:p>
            <a:pPr algn="ctr">
              <a:buNone/>
            </a:pPr>
            <a:endParaRPr lang="en-US" sz="2400" dirty="0" smtClean="0"/>
          </a:p>
          <a:p>
            <a:pPr marL="0" indent="0" algn="ctr">
              <a:spcBef>
                <a:spcPts val="2200"/>
              </a:spcBef>
              <a:buNone/>
            </a:pPr>
            <a:r>
              <a:rPr lang="en-US" sz="2400" i="1" dirty="0" smtClean="0"/>
              <a:t>What regulatory factors</a:t>
            </a:r>
            <a:r>
              <a:rPr lang="en-US" sz="2400" i="1" dirty="0" smtClean="0">
                <a:solidFill>
                  <a:srgbClr val="FF0000"/>
                </a:solidFill>
              </a:rPr>
              <a:t> </a:t>
            </a:r>
            <a:r>
              <a:rPr lang="en-US" sz="2400" i="1" dirty="0" smtClean="0"/>
              <a:t>affect</a:t>
            </a:r>
          </a:p>
          <a:p>
            <a:pPr marL="0" indent="0" algn="ctr">
              <a:spcBef>
                <a:spcPts val="0"/>
              </a:spcBef>
              <a:buNone/>
            </a:pPr>
            <a:r>
              <a:rPr lang="en-US" sz="2400" i="1" dirty="0" smtClean="0"/>
              <a:t>the freight industry in your country?</a:t>
            </a:r>
            <a:endParaRPr lang="en-US" dirty="0"/>
          </a:p>
        </p:txBody>
      </p:sp>
      <p:sp>
        <p:nvSpPr>
          <p:cNvPr id="6" name="Footer Placeholder 4"/>
          <p:cNvSpPr txBox="1">
            <a:spLocks/>
          </p:cNvSpPr>
          <p:nvPr/>
        </p:nvSpPr>
        <p:spPr>
          <a:xfrm>
            <a:off x="5669280" y="6356350"/>
            <a:ext cx="57912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I-12</a:t>
            </a:r>
          </a:p>
        </p:txBody>
      </p:sp>
      <p:sp>
        <p:nvSpPr>
          <p:cNvPr id="11" name="TextBox 10"/>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669280" y="6400800"/>
            <a:ext cx="36576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2020_infographic_v4.jpg"/>
          <p:cNvPicPr>
            <a:picLocks noChangeAspect="1"/>
          </p:cNvPicPr>
          <p:nvPr/>
        </p:nvPicPr>
        <p:blipFill>
          <a:blip r:embed="rId3" cstate="email"/>
          <a:stretch>
            <a:fillRect/>
          </a:stretch>
        </p:blipFill>
        <p:spPr>
          <a:xfrm>
            <a:off x="5494223" y="1905000"/>
            <a:ext cx="2758033" cy="2364029"/>
          </a:xfrm>
          <a:prstGeom prst="rect">
            <a:avLst/>
          </a:prstGeom>
        </p:spPr>
      </p:pic>
      <p:sp>
        <p:nvSpPr>
          <p:cNvPr id="4" name="Title 3"/>
          <p:cNvSpPr>
            <a:spLocks noGrp="1"/>
          </p:cNvSpPr>
          <p:nvPr>
            <p:ph type="title"/>
          </p:nvPr>
        </p:nvSpPr>
        <p:spPr/>
        <p:txBody>
          <a:bodyPr>
            <a:normAutofit/>
          </a:bodyPr>
          <a:lstStyle/>
          <a:p>
            <a:r>
              <a:rPr lang="en-US" dirty="0" smtClean="0"/>
              <a:t>C. Freight Customer Needs and Industry Challenges</a:t>
            </a:r>
            <a:endParaRPr lang="en-US" dirty="0"/>
          </a:p>
        </p:txBody>
      </p:sp>
      <p:sp>
        <p:nvSpPr>
          <p:cNvPr id="5" name="Content Placeholder 4"/>
          <p:cNvSpPr>
            <a:spLocks noGrp="1"/>
          </p:cNvSpPr>
          <p:nvPr>
            <p:ph idx="1"/>
          </p:nvPr>
        </p:nvSpPr>
        <p:spPr/>
        <p:txBody>
          <a:bodyPr>
            <a:normAutofit/>
          </a:bodyPr>
          <a:lstStyle/>
          <a:p>
            <a:r>
              <a:rPr lang="en-US" dirty="0" smtClean="0"/>
              <a:t>Shippers are looking for ways </a:t>
            </a:r>
            <a:br>
              <a:rPr lang="en-US" dirty="0" smtClean="0"/>
            </a:br>
            <a:r>
              <a:rPr lang="en-US" dirty="0" smtClean="0"/>
              <a:t>to account for and report on </a:t>
            </a:r>
            <a:br>
              <a:rPr lang="en-US" dirty="0" smtClean="0"/>
            </a:br>
            <a:r>
              <a:rPr lang="en-US" dirty="0" smtClean="0"/>
              <a:t>their global carbon footprint</a:t>
            </a:r>
          </a:p>
          <a:p>
            <a:r>
              <a:rPr lang="en-US" dirty="0" smtClean="0"/>
              <a:t>Freight industry needs </a:t>
            </a:r>
          </a:p>
          <a:p>
            <a:pPr lvl="1"/>
            <a:r>
              <a:rPr lang="en-US" dirty="0" smtClean="0"/>
              <a:t>Harmonized performance </a:t>
            </a:r>
            <a:br>
              <a:rPr lang="en-US" dirty="0" smtClean="0"/>
            </a:br>
            <a:r>
              <a:rPr lang="en-US" dirty="0" smtClean="0"/>
              <a:t>benchmarks, standardized </a:t>
            </a:r>
            <a:br>
              <a:rPr lang="en-US" dirty="0" smtClean="0"/>
            </a:br>
            <a:r>
              <a:rPr lang="en-US" dirty="0" smtClean="0"/>
              <a:t>reporting requirements, transparency</a:t>
            </a:r>
          </a:p>
          <a:p>
            <a:pPr lvl="1"/>
            <a:r>
              <a:rPr lang="en-US" dirty="0" smtClean="0"/>
              <a:t>Ways to address new and legacy fleets</a:t>
            </a:r>
          </a:p>
          <a:p>
            <a:pPr lvl="1"/>
            <a:r>
              <a:rPr lang="en-US" dirty="0" smtClean="0"/>
              <a:t>Strategies that pair fuel savings with emission reduction strategies to defray costs</a:t>
            </a:r>
          </a:p>
        </p:txBody>
      </p:sp>
      <p:sp>
        <p:nvSpPr>
          <p:cNvPr id="9" name="Rectangle 8"/>
          <p:cNvSpPr/>
          <p:nvPr/>
        </p:nvSpPr>
        <p:spPr>
          <a:xfrm>
            <a:off x="5669280" y="6400800"/>
            <a:ext cx="65532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txBox="1">
            <a:spLocks/>
          </p:cNvSpPr>
          <p:nvPr/>
        </p:nvSpPr>
        <p:spPr>
          <a:xfrm>
            <a:off x="55626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I-14 – I-19</a:t>
            </a:r>
          </a:p>
        </p:txBody>
      </p:sp>
      <p:sp>
        <p:nvSpPr>
          <p:cNvPr id="8" name="TextBox 7"/>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819400" y="6400800"/>
            <a:ext cx="342900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828800" y="2514600"/>
            <a:ext cx="5486400" cy="1143000"/>
          </a:xfrm>
          <a:prstGeom prst="rect">
            <a:avLst/>
          </a:prstGeom>
          <a:solidFill>
            <a:schemeClr val="accent3">
              <a:lumMod val="20000"/>
              <a:lumOff val="80000"/>
            </a:schemeClr>
          </a:solidFill>
          <a:ln w="12700">
            <a:solidFill>
              <a:srgbClr val="C84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669280" y="6356350"/>
            <a:ext cx="57912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I-18</a:t>
            </a:r>
          </a:p>
        </p:txBody>
      </p:sp>
      <p:sp>
        <p:nvSpPr>
          <p:cNvPr id="12" name="TextBox 11"/>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
        <p:nvSpPr>
          <p:cNvPr id="7"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C84927"/>
                </a:solidFill>
              </a:rPr>
              <a:t>Group Exercise</a:t>
            </a:r>
          </a:p>
          <a:p>
            <a:pPr algn="ctr">
              <a:spcBef>
                <a:spcPts val="400"/>
              </a:spcBef>
              <a:buNone/>
            </a:pPr>
            <a:r>
              <a:rPr lang="en-US" sz="2200" b="1" i="1" dirty="0" smtClean="0">
                <a:solidFill>
                  <a:srgbClr val="C84927"/>
                </a:solidFill>
              </a:rPr>
              <a:t>(15 min)</a:t>
            </a:r>
          </a:p>
          <a:p>
            <a:pPr algn="ctr">
              <a:spcBef>
                <a:spcPts val="1200"/>
              </a:spcBef>
              <a:buNone/>
            </a:pPr>
            <a:r>
              <a:rPr lang="en-US" dirty="0"/>
              <a:t>The value of green freight</a:t>
            </a:r>
          </a:p>
          <a:p>
            <a:pPr algn="ctr">
              <a:buNone/>
            </a:pPr>
            <a:endParaRPr lang="en-US" sz="2400" dirty="0" smtClean="0"/>
          </a:p>
          <a:p>
            <a:pPr marL="0" indent="0" algn="ctr">
              <a:spcBef>
                <a:spcPts val="2200"/>
              </a:spcBef>
              <a:buNone/>
            </a:pPr>
            <a:r>
              <a:rPr lang="en-US" sz="2400" i="1" dirty="0"/>
              <a:t>What are the reasons why your country </a:t>
            </a:r>
            <a:r>
              <a:rPr lang="en-US" sz="2400" i="1" dirty="0" smtClean="0"/>
              <a:t/>
            </a:r>
            <a:br>
              <a:rPr lang="en-US" sz="2400" i="1" dirty="0" smtClean="0"/>
            </a:br>
            <a:r>
              <a:rPr lang="en-US" sz="2400" i="1" dirty="0" smtClean="0"/>
              <a:t>would benefit </a:t>
            </a:r>
            <a:r>
              <a:rPr lang="en-US" sz="2400" i="1" dirty="0"/>
              <a:t>from a green freight program?</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d. Creating your green freight program</a:t>
            </a:r>
            <a:endParaRPr lang="en-US" dirty="0"/>
          </a:p>
        </p:txBody>
      </p:sp>
      <p:sp>
        <p:nvSpPr>
          <p:cNvPr id="5" name="Content Placeholder 4"/>
          <p:cNvSpPr>
            <a:spLocks noGrp="1"/>
          </p:cNvSpPr>
          <p:nvPr>
            <p:ph idx="1"/>
          </p:nvPr>
        </p:nvSpPr>
        <p:spPr/>
        <p:txBody>
          <a:bodyPr/>
          <a:lstStyle/>
          <a:p>
            <a:r>
              <a:rPr lang="en-US" dirty="0" smtClean="0"/>
              <a:t>Advantages of using a voluntary </a:t>
            </a:r>
            <a:br>
              <a:rPr lang="en-US" dirty="0" smtClean="0"/>
            </a:br>
            <a:r>
              <a:rPr lang="en-US" dirty="0" smtClean="0"/>
              <a:t>partnership approach</a:t>
            </a:r>
          </a:p>
          <a:p>
            <a:pPr lvl="1"/>
            <a:r>
              <a:rPr lang="en-US" dirty="0" smtClean="0"/>
              <a:t>Partner-driven</a:t>
            </a:r>
          </a:p>
          <a:p>
            <a:pPr lvl="1"/>
            <a:r>
              <a:rPr lang="en-US" dirty="0" smtClean="0"/>
              <a:t>Low startup and operation costs</a:t>
            </a:r>
          </a:p>
          <a:p>
            <a:pPr lvl="1"/>
            <a:r>
              <a:rPr lang="en-US" dirty="0" smtClean="0"/>
              <a:t>Complements regulations</a:t>
            </a:r>
          </a:p>
          <a:p>
            <a:pPr lvl="1"/>
            <a:r>
              <a:rPr lang="en-US" dirty="0" smtClean="0"/>
              <a:t>Can help shape national standards</a:t>
            </a:r>
          </a:p>
        </p:txBody>
      </p:sp>
      <p:pic>
        <p:nvPicPr>
          <p:cNvPr id="10" name="Picture 9" descr="Handshake_AA044468.JPG"/>
          <p:cNvPicPr>
            <a:picLocks noChangeAspect="1"/>
          </p:cNvPicPr>
          <p:nvPr/>
        </p:nvPicPr>
        <p:blipFill>
          <a:blip r:embed="rId3" cstate="email"/>
          <a:stretch>
            <a:fillRect/>
          </a:stretch>
        </p:blipFill>
        <p:spPr>
          <a:xfrm>
            <a:off x="5867400" y="1981200"/>
            <a:ext cx="2652370" cy="3115666"/>
          </a:xfrm>
          <a:prstGeom prst="rect">
            <a:avLst/>
          </a:prstGeom>
        </p:spPr>
      </p:pic>
      <p:sp>
        <p:nvSpPr>
          <p:cNvPr id="11" name="Rectangle 10"/>
          <p:cNvSpPr/>
          <p:nvPr/>
        </p:nvSpPr>
        <p:spPr>
          <a:xfrm>
            <a:off x="5669280" y="6400800"/>
            <a:ext cx="36576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669280" y="6400800"/>
            <a:ext cx="65532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p:cNvSpPr txBox="1">
            <a:spLocks/>
          </p:cNvSpPr>
          <p:nvPr/>
        </p:nvSpPr>
        <p:spPr>
          <a:xfrm>
            <a:off x="55626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I-19 – I-22</a:t>
            </a:r>
          </a:p>
        </p:txBody>
      </p:sp>
      <p:sp>
        <p:nvSpPr>
          <p:cNvPr id="8" name="TextBox 7"/>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819400" y="6400800"/>
            <a:ext cx="3429000" cy="274320"/>
          </a:xfrm>
          <a:prstGeom prst="rect">
            <a:avLst/>
          </a:prstGeom>
          <a:solidFill>
            <a:srgbClr val="C8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490472" y="2514600"/>
            <a:ext cx="6172200" cy="1143000"/>
          </a:xfrm>
          <a:prstGeom prst="rect">
            <a:avLst/>
          </a:prstGeom>
          <a:solidFill>
            <a:schemeClr val="accent3">
              <a:lumMod val="20000"/>
              <a:lumOff val="80000"/>
            </a:schemeClr>
          </a:solidFill>
          <a:ln w="12700">
            <a:solidFill>
              <a:srgbClr val="C84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669280" y="6356350"/>
            <a:ext cx="57912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I-22</a:t>
            </a:r>
          </a:p>
        </p:txBody>
      </p:sp>
      <p:sp>
        <p:nvSpPr>
          <p:cNvPr id="9" name="TextBox 8"/>
          <p:cNvSpPr txBox="1"/>
          <p:nvPr/>
        </p:nvSpPr>
        <p:spPr>
          <a:xfrm>
            <a:off x="2819400" y="6400800"/>
            <a:ext cx="2743200" cy="276999"/>
          </a:xfrm>
          <a:prstGeom prst="rect">
            <a:avLst/>
          </a:prstGeom>
          <a:noFill/>
        </p:spPr>
        <p:txBody>
          <a:bodyPr wrap="square" rtlCol="0">
            <a:spAutoFit/>
          </a:bodyPr>
          <a:lstStyle/>
          <a:p>
            <a:r>
              <a:rPr lang="en-US" sz="1200" dirty="0">
                <a:latin typeface="Arial Narrow" pitchFamily="34" charset="0"/>
              </a:rPr>
              <a:t>Module I: Drivers for Green Freight Initiatives</a:t>
            </a:r>
            <a:endParaRPr lang="en-US" sz="1200" dirty="0"/>
          </a:p>
        </p:txBody>
      </p:sp>
      <p:sp>
        <p:nvSpPr>
          <p:cNvPr id="10"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C84927"/>
                </a:solidFill>
              </a:rPr>
              <a:t>Group Exercise</a:t>
            </a:r>
          </a:p>
          <a:p>
            <a:pPr algn="ctr">
              <a:spcBef>
                <a:spcPts val="400"/>
              </a:spcBef>
              <a:buNone/>
            </a:pPr>
            <a:r>
              <a:rPr lang="en-US" sz="2200" b="1" i="1" dirty="0" smtClean="0">
                <a:solidFill>
                  <a:srgbClr val="C84927"/>
                </a:solidFill>
              </a:rPr>
              <a:t>(15 min)</a:t>
            </a:r>
          </a:p>
          <a:p>
            <a:pPr algn="ctr">
              <a:spcBef>
                <a:spcPts val="1200"/>
              </a:spcBef>
              <a:buNone/>
            </a:pPr>
            <a:r>
              <a:rPr lang="en-US" dirty="0"/>
              <a:t>The value of using a voluntary approach</a:t>
            </a:r>
          </a:p>
          <a:p>
            <a:pPr algn="ctr">
              <a:buNone/>
            </a:pPr>
            <a:endParaRPr lang="en-US" sz="2400" dirty="0" smtClean="0"/>
          </a:p>
          <a:p>
            <a:pPr marL="0" indent="0" algn="ctr">
              <a:spcBef>
                <a:spcPts val="2200"/>
              </a:spcBef>
              <a:buNone/>
            </a:pPr>
            <a:r>
              <a:rPr lang="en-US" sz="2400" i="1" dirty="0"/>
              <a:t>Discuss benefits of using a voluntary </a:t>
            </a:r>
            <a:r>
              <a:rPr lang="en-US" sz="2400" i="1" dirty="0" smtClean="0"/>
              <a:t>partnership</a:t>
            </a:r>
            <a:br>
              <a:rPr lang="en-US" sz="2400" i="1" dirty="0" smtClean="0"/>
            </a:br>
            <a:r>
              <a:rPr lang="en-US" sz="2400" i="1" dirty="0" smtClean="0"/>
              <a:t>program </a:t>
            </a:r>
            <a:r>
              <a:rPr lang="en-US" sz="2400" i="1" dirty="0"/>
              <a:t>approach for green freight in your country.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smtClean="0"/>
              <a:t>Module II: Build Program Foundation</a:t>
            </a:r>
            <a:endParaRPr lang="en-US" dirty="0"/>
          </a:p>
        </p:txBody>
      </p:sp>
      <p:sp>
        <p:nvSpPr>
          <p:cNvPr id="5" name="Content Placeholder 4"/>
          <p:cNvSpPr>
            <a:spLocks noGrp="1"/>
          </p:cNvSpPr>
          <p:nvPr>
            <p:ph idx="1"/>
          </p:nvPr>
        </p:nvSpPr>
        <p:spPr/>
        <p:txBody>
          <a:bodyPr/>
          <a:lstStyle/>
          <a:p>
            <a:pPr marL="411480" indent="-411480">
              <a:buFont typeface="+mj-lt"/>
              <a:buAutoNum type="alphaUcPeriod"/>
            </a:pPr>
            <a:r>
              <a:rPr lang="en-US" dirty="0" smtClean="0"/>
              <a:t>Assess state of freight industry, technologies, and practices</a:t>
            </a:r>
          </a:p>
          <a:p>
            <a:pPr marL="411480" indent="-411480">
              <a:buFont typeface="+mj-lt"/>
              <a:buAutoNum type="alphaUcPeriod"/>
            </a:pPr>
            <a:r>
              <a:rPr lang="en-US" dirty="0" smtClean="0"/>
              <a:t>Identify leaders in industry, non-governmental organizations (NGOs), government agencies, and academia</a:t>
            </a:r>
          </a:p>
          <a:p>
            <a:pPr marL="411480" indent="-411480">
              <a:buFont typeface="+mj-lt"/>
              <a:buAutoNum type="alphaUcPeriod"/>
            </a:pPr>
            <a:r>
              <a:rPr lang="en-US" dirty="0" smtClean="0"/>
              <a:t>Establish administrative resources for the program</a:t>
            </a:r>
          </a:p>
          <a:p>
            <a:pPr marL="411480" indent="-411480">
              <a:buFont typeface="+mj-lt"/>
              <a:buAutoNum type="alphaUcPeriod"/>
            </a:pPr>
            <a:r>
              <a:rPr lang="en-US" dirty="0" smtClean="0"/>
              <a:t>Develop program performance goals</a:t>
            </a:r>
          </a:p>
          <a:p>
            <a:pPr marL="411480" indent="-411480">
              <a:buFont typeface="+mj-lt"/>
              <a:buAutoNum type="alphaUcPeriod"/>
            </a:pPr>
            <a:r>
              <a:rPr lang="en-US" dirty="0" smtClean="0"/>
              <a:t>Establish budget and secure funding</a:t>
            </a:r>
            <a:endParaRPr lang="en-US" dirty="0"/>
          </a:p>
        </p:txBody>
      </p:sp>
      <p:sp>
        <p:nvSpPr>
          <p:cNvPr id="11" name="Footer Placeholder 4"/>
          <p:cNvSpPr txBox="1">
            <a:spLocks/>
          </p:cNvSpPr>
          <p:nvPr/>
        </p:nvSpPr>
        <p:spPr>
          <a:xfrm>
            <a:off x="54102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II-1</a:t>
            </a:r>
          </a:p>
        </p:txBody>
      </p:sp>
      <p:sp>
        <p:nvSpPr>
          <p:cNvPr id="2" name="TextBox 1"/>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914400" y="929482"/>
            <a:ext cx="7772400" cy="609600"/>
          </a:xfrm>
        </p:spPr>
        <p:txBody>
          <a:bodyPr>
            <a:noAutofit/>
          </a:bodyPr>
          <a:lstStyle/>
          <a:p>
            <a:r>
              <a:rPr lang="en-US" sz="2250" dirty="0"/>
              <a:t>A. Assess State of Industry, Technologies, and Practices</a:t>
            </a:r>
          </a:p>
        </p:txBody>
      </p:sp>
      <p:sp>
        <p:nvSpPr>
          <p:cNvPr id="5" name="Content Placeholder 4"/>
          <p:cNvSpPr>
            <a:spLocks noGrp="1"/>
          </p:cNvSpPr>
          <p:nvPr>
            <p:ph idx="1"/>
          </p:nvPr>
        </p:nvSpPr>
        <p:spPr/>
        <p:txBody>
          <a:bodyPr>
            <a:noAutofit/>
          </a:bodyPr>
          <a:lstStyle/>
          <a:p>
            <a:r>
              <a:rPr lang="en-US" dirty="0"/>
              <a:t>Define market (country, region, state, other?) </a:t>
            </a:r>
          </a:p>
          <a:p>
            <a:r>
              <a:rPr lang="en-US" dirty="0"/>
              <a:t>Determine:</a:t>
            </a:r>
          </a:p>
          <a:p>
            <a:pPr lvl="1">
              <a:lnSpc>
                <a:spcPts val="2100"/>
              </a:lnSpc>
            </a:pPr>
            <a:r>
              <a:rPr lang="en-US" sz="2000" dirty="0"/>
              <a:t>Number and size of shippers </a:t>
            </a:r>
            <a:br>
              <a:rPr lang="en-US" sz="2000" dirty="0"/>
            </a:br>
            <a:r>
              <a:rPr lang="en-US" sz="2000" dirty="0"/>
              <a:t>and carriers</a:t>
            </a:r>
          </a:p>
          <a:p>
            <a:pPr lvl="1">
              <a:lnSpc>
                <a:spcPts val="2100"/>
              </a:lnSpc>
            </a:pPr>
            <a:r>
              <a:rPr lang="en-US" sz="2000" dirty="0"/>
              <a:t>Projected growth of freight </a:t>
            </a:r>
            <a:r>
              <a:rPr lang="en-US" sz="2000" dirty="0" smtClean="0"/>
              <a:t>activity</a:t>
            </a:r>
            <a:endParaRPr lang="en-US" sz="2000" dirty="0"/>
          </a:p>
          <a:p>
            <a:pPr lvl="1">
              <a:lnSpc>
                <a:spcPts val="2100"/>
              </a:lnSpc>
            </a:pPr>
            <a:r>
              <a:rPr lang="en-US" sz="2000" dirty="0"/>
              <a:t>Predominant operation types </a:t>
            </a:r>
            <a:br>
              <a:rPr lang="en-US" sz="2000" dirty="0"/>
            </a:br>
            <a:r>
              <a:rPr lang="en-US" sz="2000" dirty="0"/>
              <a:t>and transportation modes</a:t>
            </a:r>
          </a:p>
          <a:p>
            <a:pPr lvl="1">
              <a:lnSpc>
                <a:spcPts val="2100"/>
              </a:lnSpc>
            </a:pPr>
            <a:r>
              <a:rPr lang="en-US" sz="2000" dirty="0"/>
              <a:t>Vehicle and operational </a:t>
            </a:r>
            <a:r>
              <a:rPr lang="en-US" sz="2000" dirty="0" smtClean="0"/>
              <a:t>characteristics</a:t>
            </a:r>
            <a:endParaRPr lang="en-US" sz="2000" dirty="0"/>
          </a:p>
          <a:p>
            <a:pPr lvl="1">
              <a:lnSpc>
                <a:spcPts val="2100"/>
              </a:lnSpc>
            </a:pPr>
            <a:r>
              <a:rPr lang="en-US" sz="2000" dirty="0"/>
              <a:t>Emission and fuel efficiency </a:t>
            </a:r>
            <a:r>
              <a:rPr lang="en-US" sz="2000" dirty="0" smtClean="0"/>
              <a:t>standards</a:t>
            </a:r>
            <a:endParaRPr lang="en-US" sz="2000" dirty="0"/>
          </a:p>
          <a:p>
            <a:pPr lvl="1">
              <a:lnSpc>
                <a:spcPts val="2100"/>
              </a:lnSpc>
            </a:pPr>
            <a:r>
              <a:rPr lang="en-US" sz="2000" dirty="0"/>
              <a:t>Fuel quality</a:t>
            </a:r>
          </a:p>
          <a:p>
            <a:pPr lvl="1">
              <a:lnSpc>
                <a:spcPts val="2100"/>
              </a:lnSpc>
            </a:pPr>
            <a:r>
              <a:rPr lang="en-US" sz="2000" dirty="0"/>
              <a:t>Availability and market penetration of technology and </a:t>
            </a:r>
            <a:r>
              <a:rPr lang="en-US" sz="2000" dirty="0" smtClean="0"/>
              <a:t>retrofits</a:t>
            </a:r>
          </a:p>
        </p:txBody>
      </p:sp>
      <p:sp>
        <p:nvSpPr>
          <p:cNvPr id="11" name="Footer Placeholder 4"/>
          <p:cNvSpPr txBox="1">
            <a:spLocks/>
          </p:cNvSpPr>
          <p:nvPr/>
        </p:nvSpPr>
        <p:spPr>
          <a:xfrm>
            <a:off x="54102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II-2 – II-10</a:t>
            </a:r>
          </a:p>
        </p:txBody>
      </p:sp>
      <p:pic>
        <p:nvPicPr>
          <p:cNvPr id="9" name="Picture 8" descr="ship_small.jpg"/>
          <p:cNvPicPr>
            <a:picLocks noChangeAspect="1"/>
          </p:cNvPicPr>
          <p:nvPr/>
        </p:nvPicPr>
        <p:blipFill rotWithShape="1">
          <a:blip r:embed="rId3" cstate="email"/>
          <a:srcRect l="8334" t="5128"/>
          <a:stretch/>
        </p:blipFill>
        <p:spPr>
          <a:xfrm>
            <a:off x="5334000" y="2590800"/>
            <a:ext cx="3352800" cy="2819400"/>
          </a:xfrm>
          <a:prstGeom prst="rect">
            <a:avLst/>
          </a:prstGeom>
        </p:spPr>
      </p:pic>
      <p:sp>
        <p:nvSpPr>
          <p:cNvPr id="8" name="TextBox 7"/>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Autofit/>
          </a:bodyPr>
          <a:lstStyle/>
          <a:p>
            <a:r>
              <a:rPr lang="en-US" dirty="0" smtClean="0"/>
              <a:t>Some helpful resources:</a:t>
            </a:r>
          </a:p>
          <a:p>
            <a:pPr lvl="1"/>
            <a:r>
              <a:rPr lang="en-US" dirty="0" smtClean="0"/>
              <a:t>Trade associations</a:t>
            </a:r>
          </a:p>
          <a:p>
            <a:pPr lvl="1"/>
            <a:r>
              <a:rPr lang="en-US" dirty="0" smtClean="0"/>
              <a:t>Vehicle registries</a:t>
            </a:r>
          </a:p>
          <a:p>
            <a:pPr lvl="1"/>
            <a:r>
              <a:rPr lang="en-US" dirty="0" smtClean="0"/>
              <a:t>Government sources</a:t>
            </a:r>
          </a:p>
          <a:p>
            <a:pPr lvl="1"/>
            <a:r>
              <a:rPr lang="en-US" dirty="0" smtClean="0"/>
              <a:t>Academic institutions</a:t>
            </a:r>
          </a:p>
          <a:p>
            <a:pPr lvl="1"/>
            <a:r>
              <a:rPr lang="en-US" dirty="0" smtClean="0"/>
              <a:t>Transportation models</a:t>
            </a:r>
          </a:p>
          <a:p>
            <a:pPr lvl="1"/>
            <a:r>
              <a:rPr lang="en-US" dirty="0" smtClean="0"/>
              <a:t>Emissions models</a:t>
            </a:r>
          </a:p>
          <a:p>
            <a:pPr lvl="1"/>
            <a:r>
              <a:rPr lang="en-US" dirty="0" smtClean="0"/>
              <a:t>Online sources</a:t>
            </a:r>
          </a:p>
          <a:p>
            <a:pPr lvl="1"/>
            <a:r>
              <a:rPr lang="en-US" dirty="0" smtClean="0"/>
              <a:t>Private sources</a:t>
            </a:r>
          </a:p>
        </p:txBody>
      </p:sp>
      <p:sp>
        <p:nvSpPr>
          <p:cNvPr id="10" name="Rectangle 9"/>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txBox="1">
            <a:spLocks/>
          </p:cNvSpPr>
          <p:nvPr/>
        </p:nvSpPr>
        <p:spPr>
          <a:xfrm>
            <a:off x="5294128" y="6356350"/>
            <a:ext cx="1030472"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Arial Narrow" pitchFamily="34" charset="0"/>
              </a:rPr>
              <a:t> </a:t>
            </a: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II-11</a:t>
            </a:r>
            <a:r>
              <a:rPr kumimoji="0" lang="en-US" sz="1200" b="1" i="0" u="none" strike="noStrike" kern="1200" cap="none" spc="0" normalizeH="0" noProof="0" dirty="0" smtClean="0">
                <a:ln>
                  <a:noFill/>
                </a:ln>
                <a:solidFill>
                  <a:schemeClr val="bg1"/>
                </a:solidFill>
                <a:effectLst/>
                <a:uLnTx/>
                <a:uFillTx/>
                <a:latin typeface="Arial Narrow" pitchFamily="34" charset="0"/>
                <a:ea typeface="+mn-ea"/>
                <a:cs typeface="+mn-cs"/>
              </a:rPr>
              <a:t> – II-12</a:t>
            </a:r>
            <a:endPar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325" r="6976" b="2890"/>
          <a:stretch/>
        </p:blipFill>
        <p:spPr>
          <a:xfrm>
            <a:off x="4792762" y="2511395"/>
            <a:ext cx="3635403" cy="2594005"/>
          </a:xfrm>
          <a:prstGeom prst="rect">
            <a:avLst/>
          </a:prstGeom>
        </p:spPr>
      </p:pic>
      <p:sp>
        <p:nvSpPr>
          <p:cNvPr id="7" name="TextBox 6"/>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9" name="Title 3"/>
          <p:cNvSpPr>
            <a:spLocks noGrp="1"/>
          </p:cNvSpPr>
          <p:nvPr>
            <p:ph type="title"/>
          </p:nvPr>
        </p:nvSpPr>
        <p:spPr>
          <a:xfrm>
            <a:off x="914400" y="929482"/>
            <a:ext cx="7772400" cy="609600"/>
          </a:xfrm>
        </p:spPr>
        <p:txBody>
          <a:bodyPr>
            <a:noAutofit/>
          </a:bodyPr>
          <a:lstStyle/>
          <a:p>
            <a:r>
              <a:rPr lang="en-US" sz="2250" dirty="0"/>
              <a:t>A. Assess State of Industry, Technologies, and Practices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971800" y="6400800"/>
            <a:ext cx="32766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600200" y="2514600"/>
            <a:ext cx="5943600" cy="1143000"/>
          </a:xfrm>
          <a:prstGeom prst="rect">
            <a:avLst/>
          </a:prstGeom>
          <a:solidFill>
            <a:schemeClr val="bg2"/>
          </a:solidFill>
          <a:ln w="12700">
            <a:solidFill>
              <a:srgbClr val="CE96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txBox="1">
            <a:spLocks/>
          </p:cNvSpPr>
          <p:nvPr/>
        </p:nvSpPr>
        <p:spPr>
          <a:xfrm>
            <a:off x="54102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II-12</a:t>
            </a:r>
          </a:p>
        </p:txBody>
      </p:sp>
      <p:sp>
        <p:nvSpPr>
          <p:cNvPr id="14" name="TextBox 13"/>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CE9643"/>
                </a:solidFill>
              </a:rPr>
              <a:t>Group Exercise</a:t>
            </a:r>
          </a:p>
          <a:p>
            <a:pPr algn="ctr">
              <a:spcBef>
                <a:spcPts val="400"/>
              </a:spcBef>
              <a:buNone/>
            </a:pPr>
            <a:r>
              <a:rPr lang="en-US" sz="2200" b="1" i="1" dirty="0" smtClean="0">
                <a:solidFill>
                  <a:srgbClr val="CE9643"/>
                </a:solidFill>
              </a:rPr>
              <a:t>(15 min)</a:t>
            </a:r>
          </a:p>
          <a:p>
            <a:pPr algn="ctr">
              <a:spcBef>
                <a:spcPts val="1200"/>
              </a:spcBef>
              <a:buNone/>
            </a:pPr>
            <a:r>
              <a:rPr lang="en-US" dirty="0"/>
              <a:t>Assess the freight industry in your country</a:t>
            </a:r>
          </a:p>
          <a:p>
            <a:pPr algn="ctr">
              <a:buNone/>
            </a:pPr>
            <a:endParaRPr lang="en-US" sz="2400" dirty="0" smtClean="0"/>
          </a:p>
          <a:p>
            <a:pPr marL="0" indent="0" algn="ctr">
              <a:spcBef>
                <a:spcPts val="2200"/>
              </a:spcBef>
              <a:buNone/>
            </a:pPr>
            <a:r>
              <a:rPr lang="en-US" sz="2400" i="1" dirty="0"/>
              <a:t>What freight issues, challenges, opportunities, </a:t>
            </a:r>
            <a:r>
              <a:rPr lang="en-US" sz="2400" i="1" dirty="0" smtClean="0"/>
              <a:t/>
            </a:r>
            <a:br>
              <a:rPr lang="en-US" sz="2400" i="1" dirty="0" smtClean="0"/>
            </a:br>
            <a:r>
              <a:rPr lang="en-US" sz="2400" i="1" dirty="0" smtClean="0"/>
              <a:t>and technologies </a:t>
            </a:r>
            <a:r>
              <a:rPr lang="en-US" sz="2400" i="1" dirty="0"/>
              <a:t>are most relevant?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smtClean="0"/>
              <a:t>B. Identify INDUSTRY AND OTHER Leaders</a:t>
            </a:r>
            <a:endParaRPr lang="en-US" strike="sngStrike" dirty="0"/>
          </a:p>
        </p:txBody>
      </p:sp>
      <p:sp>
        <p:nvSpPr>
          <p:cNvPr id="5" name="Content Placeholder 4"/>
          <p:cNvSpPr>
            <a:spLocks noGrp="1"/>
          </p:cNvSpPr>
          <p:nvPr>
            <p:ph idx="1"/>
          </p:nvPr>
        </p:nvSpPr>
        <p:spPr/>
        <p:txBody>
          <a:bodyPr>
            <a:noAutofit/>
          </a:bodyPr>
          <a:lstStyle/>
          <a:p>
            <a:pPr>
              <a:lnSpc>
                <a:spcPts val="2600"/>
              </a:lnSpc>
            </a:pPr>
            <a:r>
              <a:rPr lang="en-US" sz="2400" dirty="0" smtClean="0"/>
              <a:t>Seek out organizations to serve as members of steering, outreach, and technology committees, as well as charter partners, such as:</a:t>
            </a:r>
          </a:p>
          <a:p>
            <a:pPr lvl="1">
              <a:lnSpc>
                <a:spcPts val="2100"/>
              </a:lnSpc>
              <a:spcBef>
                <a:spcPts val="500"/>
              </a:spcBef>
            </a:pPr>
            <a:r>
              <a:rPr lang="en-US" sz="1900" dirty="0" smtClean="0"/>
              <a:t>Large shipping companies and freight carriers</a:t>
            </a:r>
          </a:p>
          <a:p>
            <a:pPr lvl="1">
              <a:lnSpc>
                <a:spcPts val="2100"/>
              </a:lnSpc>
              <a:spcBef>
                <a:spcPts val="300"/>
              </a:spcBef>
            </a:pPr>
            <a:r>
              <a:rPr lang="en-US" sz="1900" dirty="0" smtClean="0"/>
              <a:t>Major logistics companies</a:t>
            </a:r>
          </a:p>
          <a:p>
            <a:pPr lvl="1">
              <a:lnSpc>
                <a:spcPts val="2100"/>
              </a:lnSpc>
              <a:spcBef>
                <a:spcPts val="300"/>
              </a:spcBef>
            </a:pPr>
            <a:r>
              <a:rPr lang="en-US" sz="1900" dirty="0" smtClean="0"/>
              <a:t>Equipment/vehicle manufacturers </a:t>
            </a:r>
            <a:br>
              <a:rPr lang="en-US" sz="1900" dirty="0" smtClean="0"/>
            </a:br>
            <a:r>
              <a:rPr lang="en-US" sz="1900" dirty="0" smtClean="0"/>
              <a:t>and vendors</a:t>
            </a:r>
          </a:p>
          <a:p>
            <a:pPr lvl="1">
              <a:lnSpc>
                <a:spcPts val="2100"/>
              </a:lnSpc>
              <a:spcBef>
                <a:spcPts val="300"/>
              </a:spcBef>
            </a:pPr>
            <a:r>
              <a:rPr lang="en-US" sz="1900" dirty="0" smtClean="0"/>
              <a:t>Trade associations and business </a:t>
            </a:r>
            <a:br>
              <a:rPr lang="en-US" sz="1900" dirty="0" smtClean="0"/>
            </a:br>
            <a:r>
              <a:rPr lang="en-US" sz="1900" dirty="0" smtClean="0"/>
              <a:t>organizations</a:t>
            </a:r>
          </a:p>
          <a:p>
            <a:pPr lvl="1">
              <a:lnSpc>
                <a:spcPts val="2100"/>
              </a:lnSpc>
              <a:spcBef>
                <a:spcPts val="300"/>
              </a:spcBef>
            </a:pPr>
            <a:r>
              <a:rPr lang="en-US" sz="1900" dirty="0" smtClean="0"/>
              <a:t>Environmental, health, economic, </a:t>
            </a:r>
            <a:br>
              <a:rPr lang="en-US" sz="1900" dirty="0" smtClean="0"/>
            </a:br>
            <a:r>
              <a:rPr lang="en-US" sz="1900" dirty="0" smtClean="0"/>
              <a:t>labor NGOs</a:t>
            </a:r>
          </a:p>
          <a:p>
            <a:pPr lvl="1">
              <a:lnSpc>
                <a:spcPts val="2100"/>
              </a:lnSpc>
              <a:spcBef>
                <a:spcPts val="300"/>
              </a:spcBef>
            </a:pPr>
            <a:r>
              <a:rPr lang="en-US" sz="1900" dirty="0" smtClean="0"/>
              <a:t>Academics</a:t>
            </a:r>
          </a:p>
          <a:p>
            <a:pPr lvl="1">
              <a:lnSpc>
                <a:spcPts val="2100"/>
              </a:lnSpc>
              <a:spcBef>
                <a:spcPts val="300"/>
              </a:spcBef>
            </a:pPr>
            <a:r>
              <a:rPr lang="en-US" sz="1900" dirty="0" smtClean="0"/>
              <a:t>Government agencies </a:t>
            </a:r>
          </a:p>
          <a:p>
            <a:r>
              <a:rPr lang="en-US" sz="2400" dirty="0" smtClean="0"/>
              <a:t>Organize committees and assign responsibilities</a:t>
            </a:r>
          </a:p>
        </p:txBody>
      </p:sp>
      <p:pic>
        <p:nvPicPr>
          <p:cNvPr id="10" name="Picture 9" descr="containers.jpg"/>
          <p:cNvPicPr>
            <a:picLocks noChangeAspect="1"/>
          </p:cNvPicPr>
          <p:nvPr/>
        </p:nvPicPr>
        <p:blipFill>
          <a:blip r:embed="rId3" cstate="email"/>
          <a:stretch>
            <a:fillRect/>
          </a:stretch>
        </p:blipFill>
        <p:spPr>
          <a:xfrm>
            <a:off x="5337048" y="3352800"/>
            <a:ext cx="3121152" cy="2042160"/>
          </a:xfrm>
          <a:prstGeom prst="rect">
            <a:avLst/>
          </a:prstGeom>
        </p:spPr>
      </p:pic>
      <p:sp>
        <p:nvSpPr>
          <p:cNvPr id="11" name="Rectangle 10"/>
          <p:cNvSpPr/>
          <p:nvPr/>
        </p:nvSpPr>
        <p:spPr>
          <a:xfrm>
            <a:off x="5410200" y="6400800"/>
            <a:ext cx="36576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txBox="1">
            <a:spLocks/>
          </p:cNvSpPr>
          <p:nvPr/>
        </p:nvSpPr>
        <p:spPr>
          <a:xfrm>
            <a:off x="5337048" y="6356350"/>
            <a:ext cx="987552"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II-14 – II-17 </a:t>
            </a:r>
          </a:p>
        </p:txBody>
      </p:sp>
      <p:sp>
        <p:nvSpPr>
          <p:cNvPr id="8" name="TextBox 7"/>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971800" y="6400800"/>
            <a:ext cx="32766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75345" y="1901682"/>
            <a:ext cx="3310855" cy="1146318"/>
          </a:xfrm>
          <a:prstGeom prst="rect">
            <a:avLst/>
          </a:prstGeom>
          <a:solidFill>
            <a:schemeClr val="bg2"/>
          </a:solidFill>
          <a:ln w="12700">
            <a:solidFill>
              <a:srgbClr val="CE96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3" cstate="print"/>
          <a:srcRect l="6167" r="5445" b="5050"/>
          <a:stretch>
            <a:fillRect/>
          </a:stretch>
        </p:blipFill>
        <p:spPr bwMode="auto">
          <a:xfrm>
            <a:off x="4191000" y="1905000"/>
            <a:ext cx="4367719" cy="4191000"/>
          </a:xfrm>
          <a:prstGeom prst="rect">
            <a:avLst/>
          </a:prstGeom>
          <a:noFill/>
          <a:ln w="9525">
            <a:noFill/>
            <a:miter lim="800000"/>
            <a:headEnd/>
            <a:tailEnd/>
          </a:ln>
        </p:spPr>
      </p:pic>
      <p:sp>
        <p:nvSpPr>
          <p:cNvPr id="2" name="TextBox 1"/>
          <p:cNvSpPr txBox="1"/>
          <p:nvPr/>
        </p:nvSpPr>
        <p:spPr>
          <a:xfrm>
            <a:off x="575345" y="1962293"/>
            <a:ext cx="3310855" cy="1025922"/>
          </a:xfrm>
          <a:prstGeom prst="rect">
            <a:avLst/>
          </a:prstGeom>
          <a:noFill/>
        </p:spPr>
        <p:txBody>
          <a:bodyPr wrap="square" rtlCol="0">
            <a:spAutoFit/>
          </a:bodyPr>
          <a:lstStyle/>
          <a:p>
            <a:pPr lvl="0" algn="ctr">
              <a:spcBef>
                <a:spcPct val="20000"/>
              </a:spcBef>
              <a:buClr>
                <a:srgbClr val="C84927"/>
              </a:buClr>
              <a:defRPr/>
            </a:pPr>
            <a:r>
              <a:rPr lang="en-US" sz="2400" dirty="0">
                <a:latin typeface="Arial Narrow" pitchFamily="34" charset="0"/>
              </a:rPr>
              <a:t>Brainstorm stakeholders</a:t>
            </a:r>
          </a:p>
          <a:p>
            <a:pPr lvl="0" algn="ctr">
              <a:lnSpc>
                <a:spcPts val="2000"/>
              </a:lnSpc>
              <a:spcBef>
                <a:spcPts val="200"/>
              </a:spcBef>
              <a:buClr>
                <a:srgbClr val="C84927"/>
              </a:buClr>
              <a:defRPr/>
            </a:pPr>
            <a:r>
              <a:rPr lang="en-US" sz="1700" i="1" dirty="0">
                <a:latin typeface="Arial Narrow" pitchFamily="34" charset="0"/>
              </a:rPr>
              <a:t>Make a list and show their potential</a:t>
            </a:r>
            <a:r>
              <a:rPr lang="en-US" sz="1700" i="1" dirty="0">
                <a:solidFill>
                  <a:srgbClr val="FF0000"/>
                </a:solidFill>
                <a:latin typeface="Arial Narrow" pitchFamily="34" charset="0"/>
              </a:rPr>
              <a:t> </a:t>
            </a:r>
            <a:r>
              <a:rPr lang="en-US" sz="1700" i="1" dirty="0">
                <a:latin typeface="Arial Narrow" pitchFamily="34" charset="0"/>
              </a:rPr>
              <a:t>responsibilities and interrelationships</a:t>
            </a:r>
            <a:r>
              <a:rPr lang="en-US" sz="1700" dirty="0" smtClean="0">
                <a:latin typeface="Arial Narrow" pitchFamily="34" charset="0"/>
              </a:rPr>
              <a:t>.</a:t>
            </a:r>
            <a:endParaRPr lang="en-US" sz="1700" dirty="0">
              <a:latin typeface="Arial Narrow" pitchFamily="34" charset="0"/>
            </a:endParaRPr>
          </a:p>
        </p:txBody>
      </p:sp>
      <p:sp>
        <p:nvSpPr>
          <p:cNvPr id="10" name="Footer Placeholder 4"/>
          <p:cNvSpPr txBox="1">
            <a:spLocks/>
          </p:cNvSpPr>
          <p:nvPr/>
        </p:nvSpPr>
        <p:spPr>
          <a:xfrm>
            <a:off x="54102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II-15</a:t>
            </a:r>
          </a:p>
        </p:txBody>
      </p:sp>
      <p:sp>
        <p:nvSpPr>
          <p:cNvPr id="13" name="TextBox 12"/>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11" name="Content Placeholder 2"/>
          <p:cNvSpPr>
            <a:spLocks noGrp="1"/>
          </p:cNvSpPr>
          <p:nvPr>
            <p:ph idx="1"/>
          </p:nvPr>
        </p:nvSpPr>
        <p:spPr>
          <a:xfrm>
            <a:off x="-9985" y="685800"/>
            <a:ext cx="9144000" cy="955532"/>
          </a:xfrm>
        </p:spPr>
        <p:txBody>
          <a:bodyPr wrap="none">
            <a:noAutofit/>
          </a:bodyPr>
          <a:lstStyle/>
          <a:p>
            <a:pPr algn="ctr">
              <a:buNone/>
            </a:pPr>
            <a:r>
              <a:rPr lang="en-US" sz="3000" b="1" i="1" dirty="0" smtClean="0">
                <a:solidFill>
                  <a:srgbClr val="CE9643"/>
                </a:solidFill>
              </a:rPr>
              <a:t>Group Exercise</a:t>
            </a:r>
          </a:p>
          <a:p>
            <a:pPr algn="ctr">
              <a:spcBef>
                <a:spcPts val="400"/>
              </a:spcBef>
              <a:buNone/>
            </a:pPr>
            <a:r>
              <a:rPr lang="en-US" sz="2200" b="1" i="1" dirty="0" smtClean="0">
                <a:solidFill>
                  <a:srgbClr val="CE9643"/>
                </a:solidFill>
              </a:rPr>
              <a:t>(15 min)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smtClean="0"/>
              <a:t>C. Establish administrative Infrastructure</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981200"/>
            <a:ext cx="4007814" cy="3284510"/>
          </a:xfrm>
          <a:prstGeom prst="rect">
            <a:avLst/>
          </a:prstGeom>
          <a:ln>
            <a:solidFill>
              <a:srgbClr val="CE9643"/>
            </a:solidFill>
          </a:ln>
        </p:spPr>
      </p:pic>
      <p:sp>
        <p:nvSpPr>
          <p:cNvPr id="12" name="Rectangle 11"/>
          <p:cNvSpPr/>
          <p:nvPr/>
        </p:nvSpPr>
        <p:spPr>
          <a:xfrm>
            <a:off x="5410200" y="6400800"/>
            <a:ext cx="36576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txBox="1">
            <a:spLocks/>
          </p:cNvSpPr>
          <p:nvPr/>
        </p:nvSpPr>
        <p:spPr>
          <a:xfrm>
            <a:off x="5294128" y="6356350"/>
            <a:ext cx="1030472"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II-17 – II-19</a:t>
            </a:r>
          </a:p>
        </p:txBody>
      </p:sp>
      <p:sp>
        <p:nvSpPr>
          <p:cNvPr id="8" name="TextBox 7"/>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2" name="Content Placeholder 1"/>
          <p:cNvSpPr>
            <a:spLocks noGrp="1"/>
          </p:cNvSpPr>
          <p:nvPr>
            <p:ph idx="1"/>
          </p:nvPr>
        </p:nvSpPr>
        <p:spPr/>
        <p:txBody>
          <a:bodyPr/>
          <a:lstStyle/>
          <a:p>
            <a:r>
              <a:rPr lang="en-US" dirty="0"/>
              <a:t>Set up an internal </a:t>
            </a:r>
            <a:r>
              <a:rPr lang="en-US" dirty="0" smtClean="0"/>
              <a:t/>
            </a:r>
            <a:br>
              <a:rPr lang="en-US" dirty="0" smtClean="0"/>
            </a:br>
            <a:r>
              <a:rPr lang="en-US" dirty="0" smtClean="0"/>
              <a:t>organization </a:t>
            </a:r>
            <a:r>
              <a:rPr lang="en-US" dirty="0"/>
              <a:t>around </a:t>
            </a:r>
            <a:r>
              <a:rPr lang="en-US" dirty="0" smtClean="0"/>
              <a:t/>
            </a:r>
            <a:br>
              <a:rPr lang="en-US" dirty="0" smtClean="0"/>
            </a:br>
            <a:r>
              <a:rPr lang="en-US" dirty="0" smtClean="0"/>
              <a:t>your program’s </a:t>
            </a:r>
            <a:r>
              <a:rPr lang="en-US" dirty="0"/>
              <a:t>goals </a:t>
            </a:r>
            <a:r>
              <a:rPr lang="en-US" dirty="0" smtClean="0"/>
              <a:t/>
            </a:r>
            <a:br>
              <a:rPr lang="en-US" dirty="0" smtClean="0"/>
            </a:br>
            <a:r>
              <a:rPr lang="en-US" dirty="0" smtClean="0"/>
              <a:t>and </a:t>
            </a:r>
            <a:r>
              <a:rPr lang="en-US" dirty="0"/>
              <a:t>resources </a:t>
            </a:r>
          </a:p>
          <a:p>
            <a:pPr lvl="1"/>
            <a:r>
              <a:rPr lang="en-US" dirty="0"/>
              <a:t>Identify roles and </a:t>
            </a:r>
            <a:r>
              <a:rPr lang="en-US" dirty="0" smtClean="0"/>
              <a:t/>
            </a:r>
            <a:br>
              <a:rPr lang="en-US" dirty="0" smtClean="0"/>
            </a:br>
            <a:r>
              <a:rPr lang="en-US" dirty="0" smtClean="0"/>
              <a:t>responsibilities</a:t>
            </a:r>
            <a:r>
              <a:rPr lang="en-US" dirty="0"/>
              <a:t>; include </a:t>
            </a:r>
            <a:r>
              <a:rPr lang="en-US" dirty="0" smtClean="0"/>
              <a:t/>
            </a:r>
            <a:br>
              <a:rPr lang="en-US" dirty="0" smtClean="0"/>
            </a:br>
            <a:r>
              <a:rPr lang="en-US" dirty="0" smtClean="0"/>
              <a:t>stakeholders</a:t>
            </a:r>
            <a:endParaRPr lang="en-US" dirty="0"/>
          </a:p>
          <a:p>
            <a:pPr marL="0" indent="0">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971800" y="6400800"/>
            <a:ext cx="32766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86000" y="2514600"/>
            <a:ext cx="4648200" cy="1143000"/>
          </a:xfrm>
          <a:prstGeom prst="rect">
            <a:avLst/>
          </a:prstGeom>
          <a:solidFill>
            <a:schemeClr val="bg2"/>
          </a:solidFill>
          <a:ln w="12700">
            <a:solidFill>
              <a:srgbClr val="CE96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4102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II-18</a:t>
            </a:r>
          </a:p>
        </p:txBody>
      </p:sp>
      <p:sp>
        <p:nvSpPr>
          <p:cNvPr id="9" name="TextBox 8"/>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CE9643"/>
                </a:solidFill>
              </a:rPr>
              <a:t>Group Exercise</a:t>
            </a:r>
          </a:p>
          <a:p>
            <a:pPr algn="ctr">
              <a:spcBef>
                <a:spcPts val="400"/>
              </a:spcBef>
              <a:buNone/>
            </a:pPr>
            <a:r>
              <a:rPr lang="en-US" sz="2200" b="1" i="1" dirty="0" smtClean="0">
                <a:solidFill>
                  <a:srgbClr val="CE9643"/>
                </a:solidFill>
              </a:rPr>
              <a:t>(15 min)</a:t>
            </a:r>
          </a:p>
          <a:p>
            <a:pPr algn="ctr">
              <a:spcBef>
                <a:spcPts val="1200"/>
              </a:spcBef>
              <a:buNone/>
            </a:pPr>
            <a:r>
              <a:rPr lang="en-US" dirty="0"/>
              <a:t>Outline program administrative structure</a:t>
            </a:r>
          </a:p>
          <a:p>
            <a:pPr algn="ctr">
              <a:buNone/>
            </a:pPr>
            <a:endParaRPr lang="en-US" sz="2400" dirty="0" smtClean="0"/>
          </a:p>
          <a:p>
            <a:pPr marL="0" indent="0" algn="ctr">
              <a:spcBef>
                <a:spcPts val="2200"/>
              </a:spcBef>
              <a:buNone/>
            </a:pPr>
            <a:r>
              <a:rPr lang="en-US" sz="2400" i="1" dirty="0"/>
              <a:t>Create an organizational chart </a:t>
            </a:r>
            <a:r>
              <a:rPr lang="en-US" sz="2400" i="1" dirty="0" smtClean="0"/>
              <a:t/>
            </a:r>
            <a:br>
              <a:rPr lang="en-US" sz="2400" i="1" dirty="0" smtClean="0"/>
            </a:br>
            <a:r>
              <a:rPr lang="en-US" sz="2400" i="1" dirty="0" smtClean="0"/>
              <a:t>that reflects </a:t>
            </a:r>
            <a:r>
              <a:rPr lang="en-US" sz="2400" i="1" dirty="0"/>
              <a:t>your vision.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smtClean="0"/>
              <a:t>D. Develop Program Performance Goals</a:t>
            </a:r>
            <a:endParaRPr lang="en-US" dirty="0"/>
          </a:p>
        </p:txBody>
      </p:sp>
      <p:sp>
        <p:nvSpPr>
          <p:cNvPr id="5" name="Content Placeholder 4"/>
          <p:cNvSpPr>
            <a:spLocks noGrp="1"/>
          </p:cNvSpPr>
          <p:nvPr>
            <p:ph idx="1"/>
          </p:nvPr>
        </p:nvSpPr>
        <p:spPr/>
        <p:txBody>
          <a:bodyPr>
            <a:noAutofit/>
          </a:bodyPr>
          <a:lstStyle/>
          <a:p>
            <a:r>
              <a:rPr lang="en-US" dirty="0" smtClean="0"/>
              <a:t>Identify “low-hanging fruit” for initial program to create momentum and credibility</a:t>
            </a:r>
          </a:p>
          <a:p>
            <a:r>
              <a:rPr lang="en-US" dirty="0" smtClean="0"/>
              <a:t>Aim for clear, measurable goals, such as:</a:t>
            </a:r>
          </a:p>
          <a:p>
            <a:pPr lvl="1"/>
            <a:r>
              <a:rPr lang="en-US" sz="2000" i="1" dirty="0" smtClean="0"/>
              <a:t>x</a:t>
            </a:r>
            <a:r>
              <a:rPr lang="en-US" sz="2000" dirty="0" smtClean="0"/>
              <a:t> MMTCO</a:t>
            </a:r>
            <a:r>
              <a:rPr lang="en-US" sz="2000" baseline="-25000" dirty="0" smtClean="0"/>
              <a:t>2</a:t>
            </a:r>
            <a:r>
              <a:rPr lang="en-US" sz="2000" dirty="0" smtClean="0"/>
              <a:t> reductions per year</a:t>
            </a:r>
          </a:p>
          <a:p>
            <a:pPr lvl="1">
              <a:spcBef>
                <a:spcPts val="600"/>
              </a:spcBef>
            </a:pPr>
            <a:r>
              <a:rPr lang="en-US" sz="2000" i="1" dirty="0"/>
              <a:t>x</a:t>
            </a:r>
            <a:r>
              <a:rPr lang="en-US" sz="2000" dirty="0" smtClean="0"/>
              <a:t> million liters of fuel saved per year</a:t>
            </a:r>
          </a:p>
          <a:p>
            <a:pPr lvl="1">
              <a:spcBef>
                <a:spcPts val="600"/>
              </a:spcBef>
            </a:pPr>
            <a:r>
              <a:rPr lang="en-US" sz="2000" i="1" dirty="0" smtClean="0"/>
              <a:t>x</a:t>
            </a:r>
            <a:r>
              <a:rPr lang="en-US" sz="2000" dirty="0" smtClean="0"/>
              <a:t>% improvement in grams CO</a:t>
            </a:r>
            <a:r>
              <a:rPr lang="en-US" sz="2000" baseline="-25000" dirty="0" smtClean="0"/>
              <a:t>2</a:t>
            </a:r>
            <a:r>
              <a:rPr lang="en-US" sz="2000" dirty="0" smtClean="0"/>
              <a:t>/</a:t>
            </a:r>
            <a:r>
              <a:rPr lang="en-US" sz="2000" dirty="0" err="1" smtClean="0"/>
              <a:t>tonne</a:t>
            </a:r>
            <a:r>
              <a:rPr lang="en-US" sz="2000" dirty="0" smtClean="0"/>
              <a:t>-km per year</a:t>
            </a:r>
          </a:p>
          <a:p>
            <a:pPr lvl="1">
              <a:spcBef>
                <a:spcPts val="600"/>
              </a:spcBef>
            </a:pPr>
            <a:r>
              <a:rPr lang="en-US" sz="2000" i="1" dirty="0" smtClean="0"/>
              <a:t>x</a:t>
            </a:r>
            <a:r>
              <a:rPr lang="en-US" sz="2000" dirty="0" smtClean="0"/>
              <a:t>% improvement for partners relative to fleet average performance levels</a:t>
            </a:r>
          </a:p>
          <a:p>
            <a:pPr lvl="1">
              <a:spcBef>
                <a:spcPts val="600"/>
              </a:spcBef>
            </a:pPr>
            <a:r>
              <a:rPr lang="en-US" sz="2000" i="1" dirty="0"/>
              <a:t>x</a:t>
            </a:r>
            <a:r>
              <a:rPr lang="en-US" sz="2000" dirty="0" smtClean="0"/>
              <a:t> partners participating by year </a:t>
            </a:r>
            <a:r>
              <a:rPr lang="en-US" sz="2000" i="1" dirty="0" smtClean="0"/>
              <a:t>y</a:t>
            </a:r>
          </a:p>
          <a:p>
            <a:pPr lvl="1">
              <a:spcBef>
                <a:spcPts val="600"/>
              </a:spcBef>
            </a:pPr>
            <a:r>
              <a:rPr lang="en-US" sz="2000" i="1" dirty="0"/>
              <a:t>x</a:t>
            </a:r>
            <a:r>
              <a:rPr lang="en-US" sz="2000" dirty="0" smtClean="0"/>
              <a:t> certified technology retrofits by year </a:t>
            </a:r>
            <a:r>
              <a:rPr lang="en-US" sz="2000" i="1" dirty="0"/>
              <a:t>y</a:t>
            </a:r>
            <a:endParaRPr lang="en-US" sz="2000" dirty="0" smtClean="0"/>
          </a:p>
          <a:p>
            <a:pPr lvl="1">
              <a:spcBef>
                <a:spcPts val="600"/>
              </a:spcBef>
            </a:pPr>
            <a:r>
              <a:rPr lang="en-US" sz="2000" dirty="0" smtClean="0"/>
              <a:t>Reduce black carbon by </a:t>
            </a:r>
            <a:r>
              <a:rPr lang="en-US" sz="2000" i="1" dirty="0"/>
              <a:t>x</a:t>
            </a:r>
            <a:r>
              <a:rPr lang="en-US" sz="2000" dirty="0" smtClean="0"/>
              <a:t> tons per year</a:t>
            </a:r>
          </a:p>
        </p:txBody>
      </p:sp>
      <p:sp>
        <p:nvSpPr>
          <p:cNvPr id="11" name="Rectangle 10"/>
          <p:cNvSpPr/>
          <p:nvPr/>
        </p:nvSpPr>
        <p:spPr>
          <a:xfrm>
            <a:off x="5410200" y="6400800"/>
            <a:ext cx="36576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txBox="1">
            <a:spLocks/>
          </p:cNvSpPr>
          <p:nvPr/>
        </p:nvSpPr>
        <p:spPr>
          <a:xfrm>
            <a:off x="5294128" y="6356350"/>
            <a:ext cx="1030472"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II-19 – II-20</a:t>
            </a:r>
          </a:p>
        </p:txBody>
      </p:sp>
      <p:sp>
        <p:nvSpPr>
          <p:cNvPr id="7" name="TextBox 6"/>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971800" y="6400800"/>
            <a:ext cx="32766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828800" y="2514600"/>
            <a:ext cx="5486400" cy="1143000"/>
          </a:xfrm>
          <a:prstGeom prst="rect">
            <a:avLst/>
          </a:prstGeom>
          <a:solidFill>
            <a:schemeClr val="bg2"/>
          </a:solidFill>
          <a:ln w="12700">
            <a:solidFill>
              <a:srgbClr val="CE96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4102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II-20</a:t>
            </a:r>
          </a:p>
        </p:txBody>
      </p:sp>
      <p:sp>
        <p:nvSpPr>
          <p:cNvPr id="12" name="TextBox 11"/>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CE9643"/>
                </a:solidFill>
              </a:rPr>
              <a:t>Group Exercise</a:t>
            </a:r>
          </a:p>
          <a:p>
            <a:pPr algn="ctr">
              <a:spcBef>
                <a:spcPts val="400"/>
              </a:spcBef>
              <a:buNone/>
            </a:pPr>
            <a:r>
              <a:rPr lang="en-US" sz="2200" b="1" i="1" dirty="0" smtClean="0">
                <a:solidFill>
                  <a:srgbClr val="CE9643"/>
                </a:solidFill>
              </a:rPr>
              <a:t>(15 min)</a:t>
            </a:r>
          </a:p>
          <a:p>
            <a:pPr algn="ctr">
              <a:spcBef>
                <a:spcPts val="1200"/>
              </a:spcBef>
              <a:buNone/>
            </a:pPr>
            <a:r>
              <a:rPr lang="en-US" dirty="0"/>
              <a:t>Program goal setting</a:t>
            </a:r>
          </a:p>
          <a:p>
            <a:pPr algn="ctr">
              <a:buNone/>
            </a:pPr>
            <a:endParaRPr lang="en-US" sz="2400" dirty="0" smtClean="0"/>
          </a:p>
          <a:p>
            <a:pPr marL="0" indent="0" algn="ctr">
              <a:spcBef>
                <a:spcPts val="2200"/>
              </a:spcBef>
              <a:buNone/>
            </a:pPr>
            <a:r>
              <a:rPr lang="en-US" sz="2400" i="1" dirty="0"/>
              <a:t>Make a list of goals for first and subsequent </a:t>
            </a:r>
            <a:r>
              <a:rPr lang="en-US" sz="2400" i="1" dirty="0" smtClean="0"/>
              <a:t/>
            </a:r>
            <a:br>
              <a:rPr lang="en-US" sz="2400" i="1" dirty="0" smtClean="0"/>
            </a:br>
            <a:r>
              <a:rPr lang="en-US" sz="2400" i="1" dirty="0" smtClean="0"/>
              <a:t>years</a:t>
            </a:r>
            <a:r>
              <a:rPr lang="en-US" sz="2400" i="1" dirty="0"/>
              <a:t>; include steps needed to reach them.</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smtClean="0"/>
              <a:t>E. Establish Budget and Secure Funding</a:t>
            </a:r>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067" t="1027" r="2858" b="1952"/>
          <a:stretch/>
        </p:blipFill>
        <p:spPr>
          <a:xfrm>
            <a:off x="5181600" y="3752940"/>
            <a:ext cx="3505200" cy="1809660"/>
          </a:xfrm>
          <a:prstGeom prst="rect">
            <a:avLst/>
          </a:prstGeom>
          <a:ln>
            <a:solidFill>
              <a:srgbClr val="CE9643"/>
            </a:solidFill>
          </a:ln>
        </p:spPr>
      </p:pic>
      <p:sp>
        <p:nvSpPr>
          <p:cNvPr id="13" name="Footer Placeholder 4"/>
          <p:cNvSpPr txBox="1">
            <a:spLocks/>
          </p:cNvSpPr>
          <p:nvPr/>
        </p:nvSpPr>
        <p:spPr>
          <a:xfrm>
            <a:off x="5294128" y="6356350"/>
            <a:ext cx="1030472"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II-21 – II-22</a:t>
            </a:r>
          </a:p>
        </p:txBody>
      </p:sp>
      <p:sp>
        <p:nvSpPr>
          <p:cNvPr id="8" name="TextBox 7"/>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2" name="Content Placeholder 1"/>
          <p:cNvSpPr>
            <a:spLocks noGrp="1"/>
          </p:cNvSpPr>
          <p:nvPr>
            <p:ph idx="1"/>
          </p:nvPr>
        </p:nvSpPr>
        <p:spPr/>
        <p:txBody>
          <a:bodyPr/>
          <a:lstStyle/>
          <a:p>
            <a:r>
              <a:rPr lang="en-US" dirty="0"/>
              <a:t>Create budget to cover some/all:</a:t>
            </a:r>
          </a:p>
          <a:p>
            <a:pPr lvl="1">
              <a:lnSpc>
                <a:spcPts val="2400"/>
              </a:lnSpc>
            </a:pPr>
            <a:r>
              <a:rPr lang="en-US" sz="2100" dirty="0"/>
              <a:t>Market research</a:t>
            </a:r>
          </a:p>
          <a:p>
            <a:pPr lvl="1">
              <a:lnSpc>
                <a:spcPts val="2400"/>
              </a:lnSpc>
            </a:pPr>
            <a:r>
              <a:rPr lang="en-US" sz="2100" dirty="0"/>
              <a:t>Development of program goals and administrative structure</a:t>
            </a:r>
          </a:p>
          <a:p>
            <a:pPr lvl="1">
              <a:lnSpc>
                <a:spcPts val="2400"/>
              </a:lnSpc>
            </a:pPr>
            <a:r>
              <a:rPr lang="en-US" sz="2100" dirty="0"/>
              <a:t>Initial tool and database development</a:t>
            </a:r>
          </a:p>
          <a:p>
            <a:pPr lvl="1">
              <a:lnSpc>
                <a:spcPts val="2400"/>
              </a:lnSpc>
            </a:pPr>
            <a:r>
              <a:rPr lang="en-US" sz="2100" dirty="0"/>
              <a:t>Marketing and communications</a:t>
            </a:r>
          </a:p>
          <a:p>
            <a:pPr lvl="1">
              <a:lnSpc>
                <a:spcPts val="2400"/>
              </a:lnSpc>
            </a:pPr>
            <a:r>
              <a:rPr lang="en-US" sz="2100" dirty="0"/>
              <a:t>Recruiting and partner management</a:t>
            </a:r>
          </a:p>
          <a:p>
            <a:pPr lvl="1">
              <a:lnSpc>
                <a:spcPts val="2400"/>
              </a:lnSpc>
            </a:pPr>
            <a:r>
              <a:rPr lang="en-US" sz="2100" dirty="0"/>
              <a:t>Financing program, which can</a:t>
            </a:r>
            <a:br>
              <a:rPr lang="en-US" sz="2100" dirty="0"/>
            </a:br>
            <a:r>
              <a:rPr lang="en-US" sz="2100" dirty="0"/>
              <a:t>include grants and/or loans</a:t>
            </a:r>
          </a:p>
          <a:p>
            <a:pPr lvl="1">
              <a:lnSpc>
                <a:spcPts val="2400"/>
              </a:lnSpc>
            </a:pPr>
            <a:r>
              <a:rPr lang="en-US" sz="2100" dirty="0"/>
              <a:t>Technology verification and testing</a:t>
            </a:r>
          </a:p>
          <a:p>
            <a:pPr lvl="1">
              <a:lnSpc>
                <a:spcPts val="2400"/>
              </a:lnSpc>
            </a:pPr>
            <a:r>
              <a:rPr lang="en-US" sz="2100" dirty="0"/>
              <a:t>General </a:t>
            </a:r>
            <a:r>
              <a:rPr lang="en-US" sz="2100" dirty="0" smtClean="0"/>
              <a:t>operations</a:t>
            </a:r>
            <a:endParaRPr lang="en-US" sz="21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410200" y="6400800"/>
            <a:ext cx="8382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smtClean="0"/>
              <a:t>e. Establish Budget and Secure Funding</a:t>
            </a:r>
            <a:endParaRPr lang="en-US" dirty="0"/>
          </a:p>
        </p:txBody>
      </p:sp>
      <p:sp>
        <p:nvSpPr>
          <p:cNvPr id="12" name="Rectangle 11"/>
          <p:cNvSpPr/>
          <p:nvPr/>
        </p:nvSpPr>
        <p:spPr>
          <a:xfrm>
            <a:off x="5410200" y="6400800"/>
            <a:ext cx="36576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txBox="1">
            <a:spLocks/>
          </p:cNvSpPr>
          <p:nvPr/>
        </p:nvSpPr>
        <p:spPr>
          <a:xfrm>
            <a:off x="5294128" y="6356350"/>
            <a:ext cx="1030472"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II-23 – II-24</a:t>
            </a:r>
          </a:p>
        </p:txBody>
      </p:sp>
      <p:pic>
        <p:nvPicPr>
          <p:cNvPr id="10" name="Picture 9" descr="sb10064974n-001.jpg"/>
          <p:cNvPicPr>
            <a:picLocks noChangeAspect="1"/>
          </p:cNvPicPr>
          <p:nvPr/>
        </p:nvPicPr>
        <p:blipFill>
          <a:blip r:embed="rId3" cstate="email"/>
          <a:stretch>
            <a:fillRect/>
          </a:stretch>
        </p:blipFill>
        <p:spPr>
          <a:xfrm>
            <a:off x="4663440" y="2514600"/>
            <a:ext cx="4023360" cy="2958998"/>
          </a:xfrm>
          <a:prstGeom prst="rect">
            <a:avLst/>
          </a:prstGeom>
        </p:spPr>
      </p:pic>
      <p:sp>
        <p:nvSpPr>
          <p:cNvPr id="8" name="TextBox 7"/>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2" name="Content Placeholder 1"/>
          <p:cNvSpPr>
            <a:spLocks noGrp="1"/>
          </p:cNvSpPr>
          <p:nvPr>
            <p:ph idx="1"/>
          </p:nvPr>
        </p:nvSpPr>
        <p:spPr/>
        <p:txBody>
          <a:bodyPr/>
          <a:lstStyle/>
          <a:p>
            <a:r>
              <a:rPr lang="en-US" dirty="0"/>
              <a:t>Strategies to secure funding</a:t>
            </a:r>
          </a:p>
          <a:p>
            <a:pPr lvl="1"/>
            <a:r>
              <a:rPr lang="en-US" dirty="0"/>
              <a:t>Research all reasonable </a:t>
            </a:r>
            <a:br>
              <a:rPr lang="en-US" dirty="0"/>
            </a:br>
            <a:r>
              <a:rPr lang="en-US" dirty="0"/>
              <a:t>sources—private and </a:t>
            </a:r>
            <a:r>
              <a:rPr lang="en-US" dirty="0" smtClean="0"/>
              <a:t>public</a:t>
            </a:r>
            <a:endParaRPr lang="en-US" dirty="0"/>
          </a:p>
          <a:p>
            <a:pPr lvl="1"/>
            <a:r>
              <a:rPr lang="en-US" dirty="0"/>
              <a:t>Frame program benefits </a:t>
            </a:r>
            <a:br>
              <a:rPr lang="en-US" dirty="0"/>
            </a:br>
            <a:r>
              <a:rPr lang="en-US" dirty="0"/>
              <a:t>in monetized terms</a:t>
            </a:r>
          </a:p>
          <a:p>
            <a:pPr lvl="1"/>
            <a:r>
              <a:rPr lang="en-US" dirty="0"/>
              <a:t>Involve stakeholders</a:t>
            </a:r>
          </a:p>
          <a:p>
            <a:pPr lvl="1"/>
            <a:r>
              <a:rPr lang="en-US" dirty="0"/>
              <a:t>Consider alternative </a:t>
            </a:r>
            <a:br>
              <a:rPr lang="en-US" dirty="0"/>
            </a:br>
            <a:r>
              <a:rPr lang="en-US" dirty="0"/>
              <a:t>funding resources, such </a:t>
            </a:r>
            <a:br>
              <a:rPr lang="en-US" dirty="0"/>
            </a:br>
            <a:r>
              <a:rPr lang="en-US" dirty="0"/>
              <a:t>as membership fees and </a:t>
            </a:r>
            <a:br>
              <a:rPr lang="en-US" dirty="0"/>
            </a:br>
            <a:r>
              <a:rPr lang="en-US" dirty="0"/>
              <a:t>in-kind </a:t>
            </a:r>
            <a:r>
              <a:rPr lang="en-US" dirty="0" smtClean="0"/>
              <a:t>contributions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971800" y="6400800"/>
            <a:ext cx="3276600" cy="274320"/>
          </a:xfrm>
          <a:prstGeom prst="rect">
            <a:avLst/>
          </a:prstGeom>
          <a:solidFill>
            <a:srgbClr val="CE9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057400" y="2514600"/>
            <a:ext cx="5029200" cy="1143000"/>
          </a:xfrm>
          <a:prstGeom prst="rect">
            <a:avLst/>
          </a:prstGeom>
          <a:solidFill>
            <a:schemeClr val="bg2"/>
          </a:solidFill>
          <a:ln w="12700">
            <a:solidFill>
              <a:srgbClr val="CE96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txBox="1">
            <a:spLocks/>
          </p:cNvSpPr>
          <p:nvPr/>
        </p:nvSpPr>
        <p:spPr>
          <a:xfrm>
            <a:off x="5410200" y="6356350"/>
            <a:ext cx="8382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chemeClr val="bg1"/>
                </a:solidFill>
                <a:effectLst/>
                <a:uLnTx/>
                <a:uFillTx/>
                <a:latin typeface="Arial Narrow" pitchFamily="34" charset="0"/>
                <a:ea typeface="+mn-ea"/>
                <a:cs typeface="+mn-cs"/>
              </a:rPr>
              <a:t> II-24</a:t>
            </a:r>
          </a:p>
        </p:txBody>
      </p:sp>
      <p:sp>
        <p:nvSpPr>
          <p:cNvPr id="13" name="TextBox 12"/>
          <p:cNvSpPr txBox="1"/>
          <p:nvPr/>
        </p:nvSpPr>
        <p:spPr>
          <a:xfrm>
            <a:off x="3048000" y="6400800"/>
            <a:ext cx="2246128" cy="276999"/>
          </a:xfrm>
          <a:prstGeom prst="rect">
            <a:avLst/>
          </a:prstGeom>
          <a:noFill/>
        </p:spPr>
        <p:txBody>
          <a:bodyPr wrap="none" rtlCol="0">
            <a:spAutoFit/>
          </a:bodyPr>
          <a:lstStyle/>
          <a:p>
            <a:r>
              <a:rPr lang="en-US" sz="1200" dirty="0">
                <a:latin typeface="Arial Narrow" pitchFamily="34" charset="0"/>
              </a:rPr>
              <a:t>Module II: Build Program </a:t>
            </a:r>
            <a:r>
              <a:rPr lang="en-US" sz="1200" dirty="0" smtClean="0">
                <a:latin typeface="Arial Narrow" pitchFamily="34" charset="0"/>
              </a:rPr>
              <a:t>Foundation</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CE9643"/>
                </a:solidFill>
              </a:rPr>
              <a:t>Group Exercise</a:t>
            </a:r>
          </a:p>
          <a:p>
            <a:pPr algn="ctr">
              <a:spcBef>
                <a:spcPts val="400"/>
              </a:spcBef>
              <a:buNone/>
            </a:pPr>
            <a:r>
              <a:rPr lang="en-US" sz="2200" b="1" i="1" dirty="0" smtClean="0">
                <a:solidFill>
                  <a:srgbClr val="CE9643"/>
                </a:solidFill>
              </a:rPr>
              <a:t>(15 min)</a:t>
            </a:r>
          </a:p>
          <a:p>
            <a:pPr algn="ctr">
              <a:spcBef>
                <a:spcPts val="1200"/>
              </a:spcBef>
              <a:buNone/>
            </a:pPr>
            <a:r>
              <a:rPr lang="en-US" dirty="0"/>
              <a:t>Brainstorm funding sources</a:t>
            </a:r>
          </a:p>
          <a:p>
            <a:pPr algn="ctr">
              <a:buNone/>
            </a:pPr>
            <a:endParaRPr lang="en-US" sz="2400" dirty="0" smtClean="0"/>
          </a:p>
          <a:p>
            <a:pPr marL="0" indent="0" algn="ctr">
              <a:spcBef>
                <a:spcPts val="2200"/>
              </a:spcBef>
              <a:buNone/>
            </a:pPr>
            <a:r>
              <a:rPr lang="en-US" sz="2400" i="1" dirty="0"/>
              <a:t>List possible sources and </a:t>
            </a:r>
            <a:r>
              <a:rPr lang="en-US" sz="2400" i="1" dirty="0" smtClean="0"/>
              <a:t>brainstorm</a:t>
            </a:r>
            <a:br>
              <a:rPr lang="en-US" sz="2400" i="1" dirty="0" smtClean="0"/>
            </a:br>
            <a:r>
              <a:rPr lang="en-US" sz="2400" i="1" dirty="0" smtClean="0"/>
              <a:t>strategies </a:t>
            </a:r>
            <a:r>
              <a:rPr lang="en-US" sz="2400" i="1" dirty="0"/>
              <a:t>to approach them.</a:t>
            </a:r>
          </a:p>
          <a:p>
            <a:pPr marL="0" indent="0" algn="ctr">
              <a:spcBef>
                <a:spcPts val="2200"/>
              </a:spcBef>
              <a:buNone/>
            </a:pPr>
            <a:endParaRPr lang="en-US" sz="2400"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Module III: Create Program</a:t>
            </a:r>
            <a:endParaRPr lang="en-US" dirty="0"/>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3" name="Rectangle 12"/>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pPr marL="411480" indent="-411480">
              <a:buFont typeface="+mj-lt"/>
              <a:buAutoNum type="alphaUcPeriod"/>
            </a:pPr>
            <a:r>
              <a:rPr lang="en-US" dirty="0"/>
              <a:t>Partnership program design and development</a:t>
            </a:r>
          </a:p>
          <a:p>
            <a:pPr marL="411480" indent="-411480">
              <a:buFont typeface="+mj-lt"/>
              <a:buAutoNum type="alphaUcPeriod"/>
            </a:pPr>
            <a:r>
              <a:rPr lang="en-US" dirty="0"/>
              <a:t>Partner tools and database</a:t>
            </a:r>
          </a:p>
          <a:p>
            <a:pPr marL="411480" indent="-411480">
              <a:buFont typeface="+mj-lt"/>
              <a:buAutoNum type="alphaUcPeriod"/>
            </a:pPr>
            <a:r>
              <a:rPr lang="en-US" dirty="0"/>
              <a:t>Brand development, marketing, and outreach</a:t>
            </a:r>
          </a:p>
          <a:p>
            <a:pPr marL="411480" indent="-411480">
              <a:buFont typeface="+mj-lt"/>
              <a:buAutoNum type="alphaUcPeriod"/>
            </a:pPr>
            <a:r>
              <a:rPr lang="en-US" dirty="0"/>
              <a:t>Technology verification and </a:t>
            </a:r>
            <a:r>
              <a:rPr lang="en-US" dirty="0" smtClean="0"/>
              <a:t>labeling</a:t>
            </a:r>
            <a:endParaRPr lang="en-US" dirty="0"/>
          </a:p>
        </p:txBody>
      </p:sp>
      <p:sp>
        <p:nvSpPr>
          <p:cNvPr id="9"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III-1</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A. Partnership Program Design and Development</a:t>
            </a:r>
            <a:endParaRPr lang="en-US" dirty="0"/>
          </a:p>
        </p:txBody>
      </p:sp>
      <p:pic>
        <p:nvPicPr>
          <p:cNvPr id="9" name="Picture 8" descr="flip Cornelius CA 2_small.jpg"/>
          <p:cNvPicPr>
            <a:picLocks noChangeAspect="1"/>
          </p:cNvPicPr>
          <p:nvPr/>
        </p:nvPicPr>
        <p:blipFill>
          <a:blip r:embed="rId3" cstate="email"/>
          <a:srcRect/>
          <a:stretch>
            <a:fillRect/>
          </a:stretch>
        </p:blipFill>
        <p:spPr>
          <a:xfrm>
            <a:off x="5334000" y="1981200"/>
            <a:ext cx="3238480" cy="3103778"/>
          </a:xfrm>
          <a:prstGeom prst="rect">
            <a:avLst/>
          </a:prstGeom>
        </p:spPr>
      </p:pic>
      <p:sp>
        <p:nvSpPr>
          <p:cNvPr id="14" name="TextBox 13"/>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2" name="Content Placeholder 1"/>
          <p:cNvSpPr>
            <a:spLocks noGrp="1"/>
          </p:cNvSpPr>
          <p:nvPr>
            <p:ph idx="1"/>
          </p:nvPr>
        </p:nvSpPr>
        <p:spPr/>
        <p:txBody>
          <a:bodyPr/>
          <a:lstStyle/>
          <a:p>
            <a:r>
              <a:rPr lang="en-US" dirty="0"/>
              <a:t>Develop program goals</a:t>
            </a:r>
            <a:endParaRPr lang="en-US" dirty="0">
              <a:solidFill>
                <a:srgbClr val="FF0000"/>
              </a:solidFill>
            </a:endParaRPr>
          </a:p>
          <a:p>
            <a:pPr lvl="1"/>
            <a:r>
              <a:rPr lang="en-US" dirty="0"/>
              <a:t>Understand the difference </a:t>
            </a:r>
            <a:r>
              <a:rPr lang="en-US" dirty="0" smtClean="0"/>
              <a:t/>
            </a:r>
            <a:br>
              <a:rPr lang="en-US" dirty="0" smtClean="0"/>
            </a:br>
            <a:r>
              <a:rPr lang="en-US" dirty="0" smtClean="0"/>
              <a:t>between </a:t>
            </a:r>
            <a:r>
              <a:rPr lang="en-US" dirty="0"/>
              <a:t>“goal” and “strategy”</a:t>
            </a:r>
          </a:p>
          <a:p>
            <a:pPr lvl="1"/>
            <a:r>
              <a:rPr lang="en-US" dirty="0"/>
              <a:t>What impact will your goals</a:t>
            </a:r>
            <a:r>
              <a:rPr lang="en-US" dirty="0">
                <a:solidFill>
                  <a:srgbClr val="FF0000"/>
                </a:solidFill>
              </a:rPr>
              <a:t> </a:t>
            </a:r>
            <a:r>
              <a:rPr lang="en-US" dirty="0" smtClean="0"/>
              <a:t>have </a:t>
            </a:r>
            <a:br>
              <a:rPr lang="en-US" dirty="0" smtClean="0"/>
            </a:br>
            <a:r>
              <a:rPr lang="en-US" dirty="0" smtClean="0"/>
              <a:t>on </a:t>
            </a:r>
            <a:r>
              <a:rPr lang="en-US" dirty="0"/>
              <a:t>your country’s freight industry?</a:t>
            </a:r>
          </a:p>
          <a:p>
            <a:pPr lvl="1"/>
            <a:r>
              <a:rPr lang="en-US" dirty="0"/>
              <a:t>Goals should address the needs </a:t>
            </a:r>
            <a:r>
              <a:rPr lang="en-US" dirty="0" smtClean="0"/>
              <a:t/>
            </a:r>
            <a:br>
              <a:rPr lang="en-US" dirty="0" smtClean="0"/>
            </a:br>
            <a:r>
              <a:rPr lang="en-US" dirty="0" smtClean="0"/>
              <a:t>of </a:t>
            </a:r>
            <a:r>
              <a:rPr lang="en-US" dirty="0"/>
              <a:t>the freight industry </a:t>
            </a:r>
          </a:p>
          <a:p>
            <a:pPr lvl="1"/>
            <a:r>
              <a:rPr lang="en-US" dirty="0"/>
              <a:t>Identify some strategies to help </a:t>
            </a:r>
            <a:r>
              <a:rPr lang="en-US" dirty="0" smtClean="0"/>
              <a:t/>
            </a:r>
            <a:br>
              <a:rPr lang="en-US" dirty="0" smtClean="0"/>
            </a:br>
            <a:r>
              <a:rPr lang="en-US" dirty="0" smtClean="0"/>
              <a:t>reach </a:t>
            </a:r>
            <a:r>
              <a:rPr lang="en-US" dirty="0"/>
              <a:t>the goals</a:t>
            </a:r>
          </a:p>
          <a:p>
            <a:endParaRPr lang="en-US" dirty="0"/>
          </a:p>
        </p:txBody>
      </p:sp>
      <p:sp>
        <p:nvSpPr>
          <p:cNvPr id="10"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III-2</a:t>
            </a:r>
            <a:endParaRPr lang="en-US" sz="1200" b="1" dirty="0">
              <a:solidFill>
                <a:schemeClr val="bg1"/>
              </a:solidFill>
              <a:latin typeface="Arial Narrow"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 Partnership Program Design and Development</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1981200"/>
            <a:ext cx="2704612" cy="4114800"/>
          </a:xfrm>
          <a:prstGeom prst="rect">
            <a:avLst/>
          </a:prstGeom>
          <a:ln>
            <a:solidFill>
              <a:srgbClr val="608137"/>
            </a:solidFill>
          </a:ln>
        </p:spPr>
      </p:pic>
      <p:sp>
        <p:nvSpPr>
          <p:cNvPr id="14" name="TextBox 13"/>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4" name="Content Placeholder 3"/>
          <p:cNvSpPr>
            <a:spLocks noGrp="1"/>
          </p:cNvSpPr>
          <p:nvPr>
            <p:ph idx="1"/>
          </p:nvPr>
        </p:nvSpPr>
        <p:spPr/>
        <p:txBody>
          <a:bodyPr/>
          <a:lstStyle/>
          <a:p>
            <a:r>
              <a:rPr lang="en-US" dirty="0"/>
              <a:t>Define your program’s value </a:t>
            </a:r>
            <a:r>
              <a:rPr lang="en-US" dirty="0" smtClean="0"/>
              <a:t/>
            </a:r>
            <a:br>
              <a:rPr lang="en-US" dirty="0" smtClean="0"/>
            </a:br>
            <a:r>
              <a:rPr lang="en-US" dirty="0" smtClean="0"/>
              <a:t>proposition</a:t>
            </a:r>
            <a:endParaRPr lang="en-US" dirty="0"/>
          </a:p>
          <a:p>
            <a:pPr lvl="1"/>
            <a:r>
              <a:rPr lang="en-US" dirty="0"/>
              <a:t>What are you offering to your </a:t>
            </a:r>
            <a:r>
              <a:rPr lang="en-US" dirty="0" smtClean="0"/>
              <a:t/>
            </a:r>
            <a:br>
              <a:rPr lang="en-US" dirty="0" smtClean="0"/>
            </a:br>
            <a:r>
              <a:rPr lang="en-US" dirty="0" smtClean="0"/>
              <a:t>partners</a:t>
            </a:r>
            <a:r>
              <a:rPr lang="en-US" dirty="0"/>
              <a:t>?</a:t>
            </a:r>
          </a:p>
          <a:p>
            <a:pPr lvl="1"/>
            <a:r>
              <a:rPr lang="en-US" dirty="0"/>
              <a:t>Describe it in terms they will </a:t>
            </a:r>
            <a:r>
              <a:rPr lang="en-US" dirty="0" smtClean="0"/>
              <a:t/>
            </a:r>
            <a:br>
              <a:rPr lang="en-US" dirty="0" smtClean="0"/>
            </a:br>
            <a:r>
              <a:rPr lang="en-US" dirty="0" smtClean="0"/>
              <a:t>understand</a:t>
            </a:r>
            <a:endParaRPr lang="en-US" dirty="0"/>
          </a:p>
        </p:txBody>
      </p:sp>
      <p:sp>
        <p:nvSpPr>
          <p:cNvPr id="9"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III-3</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III-4 </a:t>
            </a:r>
            <a:endParaRPr lang="en-US" sz="1200" b="1" dirty="0">
              <a:solidFill>
                <a:schemeClr val="bg1"/>
              </a:solidFill>
              <a:latin typeface="Arial Narrow"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90472" y="2514600"/>
            <a:ext cx="61722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 III-2</a:t>
            </a:r>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608137"/>
                </a:solidFill>
              </a:rPr>
              <a:t>Group Exercise</a:t>
            </a:r>
          </a:p>
          <a:p>
            <a:pPr algn="ctr">
              <a:spcBef>
                <a:spcPts val="400"/>
              </a:spcBef>
              <a:buNone/>
            </a:pPr>
            <a:r>
              <a:rPr lang="en-US" sz="2200" b="1" i="1" dirty="0" smtClean="0">
                <a:solidFill>
                  <a:srgbClr val="608137"/>
                </a:solidFill>
              </a:rPr>
              <a:t>(20 min)</a:t>
            </a:r>
          </a:p>
          <a:p>
            <a:pPr algn="ctr">
              <a:spcBef>
                <a:spcPts val="1200"/>
              </a:spcBef>
              <a:buNone/>
            </a:pPr>
            <a:r>
              <a:rPr lang="en-US" dirty="0"/>
              <a:t>Developing program goals</a:t>
            </a:r>
          </a:p>
          <a:p>
            <a:pPr algn="ctr">
              <a:buNone/>
            </a:pPr>
            <a:endParaRPr lang="en-US" sz="2400" dirty="0" smtClean="0"/>
          </a:p>
          <a:p>
            <a:pPr marL="0" indent="0" algn="ctr">
              <a:spcBef>
                <a:spcPts val="2200"/>
              </a:spcBef>
              <a:buNone/>
            </a:pPr>
            <a:r>
              <a:rPr lang="en-US" sz="2400" i="1" dirty="0"/>
              <a:t>Brainstorm possible program goals and strategies </a:t>
            </a:r>
            <a:r>
              <a:rPr lang="en-US" sz="2400" i="1" dirty="0" smtClean="0"/>
              <a:t/>
            </a:r>
            <a:br>
              <a:rPr lang="en-US" sz="2400" i="1" dirty="0" smtClean="0"/>
            </a:br>
            <a:r>
              <a:rPr lang="en-US" sz="2400" i="1" dirty="0" smtClean="0"/>
              <a:t>that </a:t>
            </a:r>
            <a:r>
              <a:rPr lang="en-US" sz="2400" i="1" dirty="0"/>
              <a:t>could help you reach your goals</a:t>
            </a:r>
            <a:r>
              <a:rPr lang="en-US" sz="2400" i="1" dirty="0" smtClean="0"/>
              <a:t>.</a:t>
            </a:r>
            <a:endParaRPr lang="en-US" sz="2400" i="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p>
            <a:pPr algn="ctr"/>
            <a:r>
              <a:rPr lang="en-US" sz="1200" b="1" dirty="0" smtClean="0">
                <a:solidFill>
                  <a:schemeClr val="bg1"/>
                </a:solidFill>
              </a:rPr>
              <a:t>  III-3 – III-9</a:t>
            </a:r>
          </a:p>
        </p:txBody>
      </p:sp>
      <p:sp>
        <p:nvSpPr>
          <p:cNvPr id="9" name="TextBox 8"/>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4" name="Content Placeholder 3"/>
          <p:cNvSpPr>
            <a:spLocks noGrp="1"/>
          </p:cNvSpPr>
          <p:nvPr>
            <p:ph idx="1"/>
          </p:nvPr>
        </p:nvSpPr>
        <p:spPr/>
        <p:txBody>
          <a:bodyPr/>
          <a:lstStyle/>
          <a:p>
            <a:r>
              <a:rPr lang="en-US" dirty="0"/>
              <a:t>Find organizations and individuals to serve as charter partners</a:t>
            </a:r>
          </a:p>
          <a:p>
            <a:pPr lvl="1">
              <a:spcBef>
                <a:spcPts val="600"/>
              </a:spcBef>
            </a:pPr>
            <a:r>
              <a:rPr lang="en-US" dirty="0"/>
              <a:t>Companies implementing efficiency strategies and technologies </a:t>
            </a:r>
          </a:p>
          <a:p>
            <a:pPr lvl="1"/>
            <a:r>
              <a:rPr lang="en-US" dirty="0"/>
              <a:t>Representatives from shippers, carriers, and logistics providers</a:t>
            </a:r>
          </a:p>
          <a:p>
            <a:pPr>
              <a:spcBef>
                <a:spcPts val="2400"/>
              </a:spcBef>
            </a:pPr>
            <a:r>
              <a:rPr lang="en-US" dirty="0"/>
              <a:t>Group staffing needs by program areas and grow expertise over time</a:t>
            </a:r>
          </a:p>
          <a:p>
            <a:pPr lvl="1">
              <a:spcBef>
                <a:spcPts val="600"/>
              </a:spcBef>
            </a:pPr>
            <a:r>
              <a:rPr lang="en-US" dirty="0"/>
              <a:t>Add partner account managers (PAMs) and recruiters </a:t>
            </a:r>
          </a:p>
          <a:p>
            <a:pPr>
              <a:spcBef>
                <a:spcPts val="2400"/>
              </a:spcBef>
            </a:pPr>
            <a:r>
              <a:rPr lang="en-US" dirty="0"/>
              <a:t>Define partner categories by size and </a:t>
            </a:r>
            <a:r>
              <a:rPr lang="en-US" dirty="0" smtClean="0"/>
              <a:t>type</a:t>
            </a:r>
            <a:endParaRPr lang="en-US" dirty="0"/>
          </a:p>
        </p:txBody>
      </p:sp>
      <p:sp>
        <p:nvSpPr>
          <p:cNvPr id="5" name="Title 4"/>
          <p:cNvSpPr>
            <a:spLocks noGrp="1"/>
          </p:cNvSpPr>
          <p:nvPr>
            <p:ph type="title"/>
          </p:nvPr>
        </p:nvSpPr>
        <p:spPr>
          <a:xfrm>
            <a:off x="914400" y="951707"/>
            <a:ext cx="7772400" cy="609600"/>
          </a:xfrm>
        </p:spPr>
        <p:txBody>
          <a:bodyPr/>
          <a:lstStyle/>
          <a:p>
            <a:r>
              <a:rPr lang="en-US" sz="1950" dirty="0"/>
              <a:t>A. Charter partners, staffing needs, and green freight financing</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txBox="1">
            <a:spLocks/>
          </p:cNvSpPr>
          <p:nvPr/>
        </p:nvSpPr>
        <p:spPr>
          <a:xfrm>
            <a:off x="5105400" y="6356350"/>
            <a:ext cx="9144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III-9 – III-10</a:t>
            </a:r>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2" name="Content Placeholder 1"/>
          <p:cNvSpPr>
            <a:spLocks noGrp="1"/>
          </p:cNvSpPr>
          <p:nvPr>
            <p:ph idx="1"/>
          </p:nvPr>
        </p:nvSpPr>
        <p:spPr/>
        <p:txBody>
          <a:bodyPr/>
          <a:lstStyle/>
          <a:p>
            <a:r>
              <a:rPr lang="en-US" dirty="0"/>
              <a:t>Develop program guidelines for funding, including:</a:t>
            </a:r>
          </a:p>
          <a:p>
            <a:pPr lvl="1"/>
            <a:r>
              <a:rPr lang="en-US" dirty="0"/>
              <a:t>Funds from public or public-private partnerships</a:t>
            </a:r>
          </a:p>
          <a:p>
            <a:pPr lvl="1"/>
            <a:r>
              <a:rPr lang="en-US" dirty="0"/>
              <a:t>Structure that decides terms of loans, grants or rebates</a:t>
            </a:r>
          </a:p>
          <a:p>
            <a:pPr lvl="1"/>
            <a:r>
              <a:rPr lang="en-US" dirty="0"/>
              <a:t>Eligibility requirements for financial assistance</a:t>
            </a:r>
          </a:p>
          <a:p>
            <a:pPr lvl="1"/>
            <a:r>
              <a:rPr lang="en-US" dirty="0"/>
              <a:t>Terms of loans and consequences  </a:t>
            </a:r>
          </a:p>
          <a:p>
            <a:pPr>
              <a:spcBef>
                <a:spcPts val="2400"/>
              </a:spcBef>
            </a:pPr>
            <a:r>
              <a:rPr lang="en-US" dirty="0"/>
              <a:t>Collect information on other funding </a:t>
            </a:r>
            <a:r>
              <a:rPr lang="en-US" dirty="0" smtClean="0"/>
              <a:t>options</a:t>
            </a:r>
            <a:endParaRPr lang="en-US" dirty="0"/>
          </a:p>
        </p:txBody>
      </p:sp>
      <p:sp>
        <p:nvSpPr>
          <p:cNvPr id="10" name="Title 4"/>
          <p:cNvSpPr txBox="1">
            <a:spLocks/>
          </p:cNvSpPr>
          <p:nvPr/>
        </p:nvSpPr>
        <p:spPr>
          <a:xfrm>
            <a:off x="914400" y="951707"/>
            <a:ext cx="7772400" cy="609600"/>
          </a:xfrm>
          <a:prstGeom prst="rect">
            <a:avLst/>
          </a:prstGeom>
        </p:spPr>
        <p:txBody>
          <a:bodyPr vert="horz" lIns="0" tIns="0" rIns="0" bIns="0" rtlCol="0" anchor="t">
            <a:noAutofit/>
          </a:bodyPr>
          <a:lstStyle>
            <a:lvl1pPr algn="l" defTabSz="914400" rtl="0" eaLnBrk="1" latinLnBrk="0" hangingPunct="1">
              <a:spcBef>
                <a:spcPct val="0"/>
              </a:spcBef>
              <a:buNone/>
              <a:defRPr sz="2400" b="0" kern="1200" cap="all" baseline="0">
                <a:solidFill>
                  <a:schemeClr val="bg1"/>
                </a:solidFill>
                <a:latin typeface="Arial Narrow" pitchFamily="34" charset="0"/>
                <a:ea typeface="+mj-ea"/>
                <a:cs typeface="+mj-cs"/>
              </a:defRPr>
            </a:lvl1pPr>
          </a:lstStyle>
          <a:p>
            <a:r>
              <a:rPr lang="en-US" sz="1950" smtClean="0"/>
              <a:t>A. Charter partners, staffing needs, and green freight financing</a:t>
            </a:r>
            <a:endParaRPr lang="en-US" sz="195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2748" y="2590800"/>
            <a:ext cx="3950503" cy="3048000"/>
          </a:xfrm>
          <a:prstGeom prst="rect">
            <a:avLst/>
          </a:prstGeom>
        </p:spPr>
      </p:pic>
      <p:sp>
        <p:nvSpPr>
          <p:cNvPr id="11" name="TextBox 10"/>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0"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III-11</a:t>
            </a:r>
            <a:endParaRPr lang="en-US" sz="1200" b="1" dirty="0">
              <a:solidFill>
                <a:schemeClr val="bg1"/>
              </a:solidFill>
              <a:latin typeface="Arial Narrow" pitchFamily="34" charset="0"/>
            </a:endParaRPr>
          </a:p>
        </p:txBody>
      </p:sp>
      <p:sp>
        <p:nvSpPr>
          <p:cNvPr id="2" name="Title 1"/>
          <p:cNvSpPr>
            <a:spLocks noGrp="1"/>
          </p:cNvSpPr>
          <p:nvPr>
            <p:ph type="title"/>
          </p:nvPr>
        </p:nvSpPr>
        <p:spPr/>
        <p:txBody>
          <a:bodyPr/>
          <a:lstStyle/>
          <a:p>
            <a:r>
              <a:rPr lang="en-US" dirty="0"/>
              <a:t>B. Partner Tools and Database</a:t>
            </a:r>
          </a:p>
        </p:txBody>
      </p:sp>
      <p:sp>
        <p:nvSpPr>
          <p:cNvPr id="3" name="Content Placeholder 2"/>
          <p:cNvSpPr>
            <a:spLocks noGrp="1"/>
          </p:cNvSpPr>
          <p:nvPr>
            <p:ph idx="1"/>
          </p:nvPr>
        </p:nvSpPr>
        <p:spPr/>
        <p:txBody>
          <a:bodyPr/>
          <a:lstStyle/>
          <a:p>
            <a:r>
              <a:rPr lang="en-US" dirty="0"/>
              <a:t>Define terms for partner agreements</a:t>
            </a:r>
          </a:p>
          <a:p>
            <a:pPr lvl="1"/>
            <a:r>
              <a:rPr lang="en-US" dirty="0"/>
              <a:t>What are the reporting </a:t>
            </a:r>
            <a:br>
              <a:rPr lang="en-US" dirty="0"/>
            </a:br>
            <a:r>
              <a:rPr lang="en-US" dirty="0"/>
              <a:t>requirements for partners </a:t>
            </a:r>
            <a:br>
              <a:rPr lang="en-US" dirty="0"/>
            </a:br>
            <a:r>
              <a:rPr lang="en-US" dirty="0"/>
              <a:t>to remain in good standing?</a:t>
            </a:r>
          </a:p>
          <a:p>
            <a:pPr lvl="1"/>
            <a:r>
              <a:rPr lang="en-US" dirty="0"/>
              <a:t>What information, if any, will </a:t>
            </a:r>
            <a:br>
              <a:rPr lang="en-US" dirty="0"/>
            </a:br>
            <a:r>
              <a:rPr lang="en-US" dirty="0"/>
              <a:t>remain confidential?</a:t>
            </a:r>
          </a:p>
          <a:p>
            <a:pPr lvl="1"/>
            <a:r>
              <a:rPr lang="en-US" dirty="0"/>
              <a:t>What is the legal status of </a:t>
            </a:r>
            <a:br>
              <a:rPr lang="en-US" dirty="0"/>
            </a:br>
            <a:r>
              <a:rPr lang="en-US" dirty="0"/>
              <a:t>the agreement (binding/</a:t>
            </a:r>
            <a:br>
              <a:rPr lang="en-US" dirty="0"/>
            </a:br>
            <a:r>
              <a:rPr lang="en-US" dirty="0"/>
              <a:t>non-binding</a:t>
            </a:r>
            <a:r>
              <a:rPr lang="en-US" dirty="0" smtClean="0"/>
              <a:t>)?</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B. Partner Tools and Database</a:t>
            </a:r>
            <a:endParaRPr lang="en-US" dirty="0"/>
          </a:p>
        </p:txBody>
      </p:sp>
      <p:sp>
        <p:nvSpPr>
          <p:cNvPr id="5" name="Content Placeholder 4"/>
          <p:cNvSpPr>
            <a:spLocks noGrp="1"/>
          </p:cNvSpPr>
          <p:nvPr>
            <p:ph idx="1"/>
          </p:nvPr>
        </p:nvSpPr>
        <p:spPr/>
        <p:txBody>
          <a:bodyPr>
            <a:noAutofit/>
          </a:bodyPr>
          <a:lstStyle/>
          <a:p>
            <a:r>
              <a:rPr lang="en-US" dirty="0"/>
              <a:t>Measuring your program’s performance</a:t>
            </a:r>
          </a:p>
          <a:p>
            <a:pPr lvl="1"/>
            <a:r>
              <a:rPr lang="en-US" dirty="0"/>
              <a:t>Data should be easy to obtain/calculate, reliable, and demonstrative of performance. Possibilities include:</a:t>
            </a:r>
          </a:p>
          <a:p>
            <a:pPr lvl="2">
              <a:lnSpc>
                <a:spcPts val="2100"/>
              </a:lnSpc>
              <a:spcBef>
                <a:spcPts val="400"/>
              </a:spcBef>
            </a:pPr>
            <a:r>
              <a:rPr lang="en-US" sz="1800" dirty="0"/>
              <a:t>Grams/km</a:t>
            </a:r>
          </a:p>
          <a:p>
            <a:pPr lvl="2">
              <a:lnSpc>
                <a:spcPts val="2100"/>
              </a:lnSpc>
              <a:spcBef>
                <a:spcPts val="400"/>
              </a:spcBef>
            </a:pPr>
            <a:r>
              <a:rPr lang="en-US" sz="1800" dirty="0"/>
              <a:t>Grams/ton-km</a:t>
            </a:r>
          </a:p>
          <a:p>
            <a:pPr lvl="2">
              <a:lnSpc>
                <a:spcPts val="2100"/>
              </a:lnSpc>
              <a:spcBef>
                <a:spcPts val="400"/>
              </a:spcBef>
            </a:pPr>
            <a:r>
              <a:rPr lang="en-US" sz="1800" dirty="0"/>
              <a:t>Grams/volume-km</a:t>
            </a:r>
          </a:p>
          <a:p>
            <a:pPr lvl="2">
              <a:lnSpc>
                <a:spcPts val="2100"/>
              </a:lnSpc>
              <a:spcBef>
                <a:spcPts val="400"/>
              </a:spcBef>
            </a:pPr>
            <a:r>
              <a:rPr lang="en-US" sz="1800" dirty="0"/>
              <a:t>Total mass emissions</a:t>
            </a:r>
          </a:p>
          <a:p>
            <a:pPr lvl="2">
              <a:lnSpc>
                <a:spcPts val="2100"/>
              </a:lnSpc>
              <a:spcBef>
                <a:spcPts val="400"/>
              </a:spcBef>
            </a:pPr>
            <a:r>
              <a:rPr lang="en-US" sz="1800" dirty="0"/>
              <a:t>Relative “emissions scores”</a:t>
            </a:r>
          </a:p>
          <a:p>
            <a:pPr lvl="1">
              <a:spcBef>
                <a:spcPts val="1200"/>
              </a:spcBef>
            </a:pPr>
            <a:r>
              <a:rPr lang="en-US" dirty="0"/>
              <a:t>Chose performance metrics that are:</a:t>
            </a:r>
          </a:p>
          <a:p>
            <a:pPr lvl="2">
              <a:lnSpc>
                <a:spcPts val="2100"/>
              </a:lnSpc>
              <a:spcBef>
                <a:spcPts val="400"/>
              </a:spcBef>
            </a:pPr>
            <a:r>
              <a:rPr lang="en-US" sz="1800" dirty="0"/>
              <a:t>Appropriate for target freight modes (e.g., g/km for truckload freight, g/volume-km for container ships)</a:t>
            </a:r>
          </a:p>
          <a:p>
            <a:pPr lvl="2">
              <a:lnSpc>
                <a:spcPts val="2100"/>
              </a:lnSpc>
              <a:spcBef>
                <a:spcPts val="400"/>
              </a:spcBef>
            </a:pPr>
            <a:r>
              <a:rPr lang="en-US" sz="1800" dirty="0"/>
              <a:t>Consistent with other established green freight program </a:t>
            </a:r>
            <a:r>
              <a:rPr lang="en-US" sz="1800" dirty="0" smtClean="0"/>
              <a:t>methodologies</a:t>
            </a:r>
            <a:endParaRPr lang="en-US" sz="1800" dirty="0"/>
          </a:p>
        </p:txBody>
      </p:sp>
      <p:sp>
        <p:nvSpPr>
          <p:cNvPr id="7" name="Footer Placeholder 4"/>
          <p:cNvSpPr txBox="1">
            <a:spLocks/>
          </p:cNvSpPr>
          <p:nvPr/>
        </p:nvSpPr>
        <p:spPr>
          <a:xfrm>
            <a:off x="5029200" y="6356350"/>
            <a:ext cx="10668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III-11 – III-14</a:t>
            </a:r>
          </a:p>
        </p:txBody>
      </p:sp>
      <p:sp>
        <p:nvSpPr>
          <p:cNvPr id="13" name="TextBox 12"/>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B. Partner Tools and Database</a:t>
            </a:r>
            <a:endParaRPr lang="en-US" dirty="0"/>
          </a:p>
        </p:txBody>
      </p:sp>
      <p:sp>
        <p:nvSpPr>
          <p:cNvPr id="5" name="Content Placeholder 4"/>
          <p:cNvSpPr>
            <a:spLocks noGrp="1"/>
          </p:cNvSpPr>
          <p:nvPr>
            <p:ph idx="1"/>
          </p:nvPr>
        </p:nvSpPr>
        <p:spPr/>
        <p:txBody>
          <a:bodyPr>
            <a:noAutofit/>
          </a:bodyPr>
          <a:lstStyle/>
          <a:p>
            <a:r>
              <a:rPr lang="en-US" dirty="0"/>
              <a:t>Measuring performance—two common approaches</a:t>
            </a:r>
          </a:p>
          <a:p>
            <a:pPr lvl="1">
              <a:spcBef>
                <a:spcPts val="1000"/>
              </a:spcBef>
            </a:pPr>
            <a:r>
              <a:rPr lang="en-US" dirty="0"/>
              <a:t>“SmartWay 1.0”</a:t>
            </a:r>
          </a:p>
          <a:p>
            <a:pPr lvl="2">
              <a:lnSpc>
                <a:spcPts val="2300"/>
              </a:lnSpc>
              <a:spcBef>
                <a:spcPts val="600"/>
              </a:spcBef>
            </a:pPr>
            <a:r>
              <a:rPr lang="en-US" sz="2000" dirty="0"/>
              <a:t>Performance scores based on carrier technology adoption</a:t>
            </a:r>
          </a:p>
          <a:p>
            <a:pPr lvl="2">
              <a:lnSpc>
                <a:spcPts val="2300"/>
              </a:lnSpc>
              <a:spcBef>
                <a:spcPts val="600"/>
              </a:spcBef>
            </a:pPr>
            <a:r>
              <a:rPr lang="en-US" sz="2000" dirty="0"/>
              <a:t>Simple benefit calculations</a:t>
            </a:r>
          </a:p>
          <a:p>
            <a:pPr lvl="2">
              <a:lnSpc>
                <a:spcPts val="2300"/>
              </a:lnSpc>
              <a:spcBef>
                <a:spcPts val="600"/>
              </a:spcBef>
            </a:pPr>
            <a:r>
              <a:rPr lang="en-US" sz="2000" dirty="0"/>
              <a:t>May be preferred in early program stages</a:t>
            </a:r>
          </a:p>
          <a:p>
            <a:pPr lvl="1">
              <a:spcBef>
                <a:spcPts val="1800"/>
              </a:spcBef>
            </a:pPr>
            <a:r>
              <a:rPr lang="en-US" dirty="0"/>
              <a:t>“SmartWay 2.0”</a:t>
            </a:r>
          </a:p>
          <a:p>
            <a:pPr lvl="2">
              <a:lnSpc>
                <a:spcPts val="2300"/>
              </a:lnSpc>
              <a:spcBef>
                <a:spcPts val="600"/>
              </a:spcBef>
            </a:pPr>
            <a:r>
              <a:rPr lang="en-US" sz="2000" dirty="0"/>
              <a:t>Activity-based inputs (e.g., gallons, km, </a:t>
            </a:r>
            <a:r>
              <a:rPr lang="en-US" sz="2000" dirty="0" err="1"/>
              <a:t>tonne</a:t>
            </a:r>
            <a:r>
              <a:rPr lang="en-US" sz="2000" dirty="0"/>
              <a:t>-km)</a:t>
            </a:r>
          </a:p>
          <a:p>
            <a:pPr lvl="2">
              <a:lnSpc>
                <a:spcPts val="2300"/>
              </a:lnSpc>
              <a:spcBef>
                <a:spcPts val="600"/>
              </a:spcBef>
            </a:pPr>
            <a:r>
              <a:rPr lang="en-US" sz="2000" dirty="0"/>
              <a:t>Accurate emission footprints for shippers and carriers</a:t>
            </a:r>
          </a:p>
          <a:p>
            <a:pPr lvl="2">
              <a:lnSpc>
                <a:spcPts val="2300"/>
              </a:lnSpc>
              <a:spcBef>
                <a:spcPts val="600"/>
              </a:spcBef>
            </a:pPr>
            <a:r>
              <a:rPr lang="en-US" sz="2000" dirty="0"/>
              <a:t>Preferred for mature </a:t>
            </a:r>
            <a:r>
              <a:rPr lang="en-US" sz="2000" dirty="0" smtClean="0"/>
              <a:t>programs</a:t>
            </a:r>
            <a:endParaRPr lang="en-US" sz="2000" dirty="0"/>
          </a:p>
        </p:txBody>
      </p:sp>
      <p:sp>
        <p:nvSpPr>
          <p:cNvPr id="8" name="Footer Placeholder 4"/>
          <p:cNvSpPr txBox="1">
            <a:spLocks/>
          </p:cNvSpPr>
          <p:nvPr/>
        </p:nvSpPr>
        <p:spPr>
          <a:xfrm>
            <a:off x="5029200" y="6356350"/>
            <a:ext cx="10668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III-11 – III-14</a:t>
            </a:r>
          </a:p>
        </p:txBody>
      </p:sp>
      <p:sp>
        <p:nvSpPr>
          <p:cNvPr id="13" name="TextBox 12"/>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Tree>
    <p:extLst>
      <p:ext uri="{BB962C8B-B14F-4D97-AF65-F5344CB8AC3E}">
        <p14:creationId xmlns:p14="http://schemas.microsoft.com/office/powerpoint/2010/main" val="1732775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14399" y="2405321"/>
            <a:ext cx="2057400" cy="1480879"/>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Figure_3-1.jpg"/>
          <p:cNvPicPr>
            <a:picLocks noChangeAspect="1"/>
          </p:cNvPicPr>
          <p:nvPr/>
        </p:nvPicPr>
        <p:blipFill>
          <a:blip r:embed="rId2" cstate="print"/>
          <a:stretch>
            <a:fillRect/>
          </a:stretch>
        </p:blipFill>
        <p:spPr>
          <a:xfrm>
            <a:off x="3280831" y="2411136"/>
            <a:ext cx="5477937" cy="2826584"/>
          </a:xfrm>
          <a:prstGeom prst="rect">
            <a:avLst/>
          </a:prstGeom>
        </p:spPr>
      </p:pic>
      <p:sp>
        <p:nvSpPr>
          <p:cNvPr id="2" name="TextBox 1"/>
          <p:cNvSpPr txBox="1"/>
          <p:nvPr/>
        </p:nvSpPr>
        <p:spPr>
          <a:xfrm>
            <a:off x="990600" y="2514600"/>
            <a:ext cx="1904999" cy="1200329"/>
          </a:xfrm>
          <a:prstGeom prst="rect">
            <a:avLst/>
          </a:prstGeom>
          <a:noFill/>
        </p:spPr>
        <p:txBody>
          <a:bodyPr wrap="square" rtlCol="0">
            <a:spAutoFit/>
          </a:bodyPr>
          <a:lstStyle/>
          <a:p>
            <a:pPr algn="ctr">
              <a:lnSpc>
                <a:spcPts val="2100"/>
              </a:lnSpc>
            </a:pPr>
            <a:r>
              <a:rPr lang="en-US" i="1" dirty="0"/>
              <a:t>Identify appropriate performance metrics </a:t>
            </a:r>
            <a:r>
              <a:rPr lang="en-US" i="1" dirty="0" smtClean="0"/>
              <a:t>consistent with </a:t>
            </a:r>
            <a:r>
              <a:rPr lang="en-US" i="1" dirty="0"/>
              <a:t>program goals</a:t>
            </a:r>
            <a:r>
              <a:rPr lang="en-US" i="1" dirty="0" smtClean="0"/>
              <a:t>.</a:t>
            </a:r>
            <a:endParaRPr lang="en-US" dirty="0"/>
          </a:p>
        </p:txBody>
      </p:sp>
      <p:sp>
        <p:nvSpPr>
          <p:cNvPr id="12"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 III-12</a:t>
            </a:r>
          </a:p>
        </p:txBody>
      </p:sp>
      <p:sp>
        <p:nvSpPr>
          <p:cNvPr id="14" name="TextBox 13"/>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1" name="Content Placeholder 2"/>
          <p:cNvSpPr>
            <a:spLocks noGrp="1"/>
          </p:cNvSpPr>
          <p:nvPr>
            <p:ph idx="1"/>
          </p:nvPr>
        </p:nvSpPr>
        <p:spPr>
          <a:xfrm>
            <a:off x="0" y="685800"/>
            <a:ext cx="9144000" cy="1447800"/>
          </a:xfrm>
        </p:spPr>
        <p:txBody>
          <a:bodyPr wrap="none">
            <a:noAutofit/>
          </a:bodyPr>
          <a:lstStyle/>
          <a:p>
            <a:pPr algn="ctr">
              <a:buNone/>
            </a:pPr>
            <a:r>
              <a:rPr lang="en-US" sz="3000" b="1" i="1" dirty="0" smtClean="0">
                <a:solidFill>
                  <a:srgbClr val="608137"/>
                </a:solidFill>
              </a:rPr>
              <a:t>Group Exercise</a:t>
            </a:r>
          </a:p>
          <a:p>
            <a:pPr algn="ctr">
              <a:spcBef>
                <a:spcPts val="400"/>
              </a:spcBef>
              <a:buNone/>
            </a:pPr>
            <a:r>
              <a:rPr lang="en-US" sz="2200" b="1" i="1" dirty="0" smtClean="0">
                <a:solidFill>
                  <a:srgbClr val="608137"/>
                </a:solidFill>
              </a:rPr>
              <a:t>(10 min)</a:t>
            </a:r>
          </a:p>
          <a:p>
            <a:pPr algn="ctr">
              <a:spcBef>
                <a:spcPts val="1200"/>
              </a:spcBef>
              <a:buNone/>
            </a:pPr>
            <a:r>
              <a:rPr lang="en-US" dirty="0"/>
              <a:t>Identify program </a:t>
            </a:r>
            <a:r>
              <a:rPr lang="en-US" dirty="0" smtClean="0"/>
              <a:t>metrics</a:t>
            </a:r>
            <a:endParaRPr lang="en-US" sz="2400" i="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914400" y="941832"/>
            <a:ext cx="7772400" cy="609600"/>
          </a:xfrm>
        </p:spPr>
        <p:txBody>
          <a:bodyPr>
            <a:noAutofit/>
          </a:bodyPr>
          <a:lstStyle/>
          <a:p>
            <a:pPr>
              <a:lnSpc>
                <a:spcPts val="2300"/>
              </a:lnSpc>
            </a:pPr>
            <a:r>
              <a:rPr lang="en-US" sz="2200" dirty="0" smtClean="0"/>
              <a:t>SECTION B. SUPPLEMENTAL MATERIAL</a:t>
            </a:r>
            <a:br>
              <a:rPr lang="en-US" sz="2200" dirty="0" smtClean="0"/>
            </a:br>
            <a:r>
              <a:rPr lang="en-US" sz="2200" dirty="0" smtClean="0"/>
              <a:t>SMARTWAY Partner Tools, INPUTS, AND DATA FLOW PROCESS</a:t>
            </a:r>
            <a:endParaRPr lang="en-US" sz="2200" dirty="0">
              <a:solidFill>
                <a:srgbClr val="FF0000"/>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6439" y="2242142"/>
            <a:ext cx="2810361" cy="3777658"/>
          </a:xfrm>
          <a:prstGeom prst="rect">
            <a:avLst/>
          </a:prstGeom>
          <a:ln>
            <a:solidFill>
              <a:srgbClr val="608137"/>
            </a:solidFill>
          </a:ln>
        </p:spPr>
      </p:pic>
      <p:sp>
        <p:nvSpPr>
          <p:cNvPr id="10" name="Footer Placeholder 4"/>
          <p:cNvSpPr txBox="1">
            <a:spLocks/>
          </p:cNvSpPr>
          <p:nvPr/>
        </p:nvSpPr>
        <p:spPr>
          <a:xfrm>
            <a:off x="5029200" y="6356350"/>
            <a:ext cx="1065527"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III-18 – III-19</a:t>
            </a:r>
          </a:p>
        </p:txBody>
      </p:sp>
      <p:sp>
        <p:nvSpPr>
          <p:cNvPr id="8" name="TextBox 7"/>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2" name="Content Placeholder 1"/>
          <p:cNvSpPr>
            <a:spLocks noGrp="1"/>
          </p:cNvSpPr>
          <p:nvPr>
            <p:ph idx="1"/>
          </p:nvPr>
        </p:nvSpPr>
        <p:spPr/>
        <p:txBody>
          <a:bodyPr/>
          <a:lstStyle/>
          <a:p>
            <a:r>
              <a:rPr lang="en-US" dirty="0"/>
              <a:t>Develop partner tools</a:t>
            </a:r>
          </a:p>
          <a:p>
            <a:pPr lvl="1"/>
            <a:r>
              <a:rPr lang="en-US" dirty="0"/>
              <a:t>What data sources can be used?</a:t>
            </a:r>
          </a:p>
          <a:p>
            <a:pPr lvl="2">
              <a:spcBef>
                <a:spcPts val="400"/>
              </a:spcBef>
            </a:pPr>
            <a:r>
              <a:rPr lang="en-US" dirty="0"/>
              <a:t>Identify readily available, reliable, </a:t>
            </a:r>
            <a:br>
              <a:rPr lang="en-US" dirty="0"/>
            </a:br>
            <a:r>
              <a:rPr lang="en-US" dirty="0"/>
              <a:t>and verifiable data sources</a:t>
            </a:r>
          </a:p>
          <a:p>
            <a:pPr lvl="1"/>
            <a:r>
              <a:rPr lang="en-US" dirty="0"/>
              <a:t>The more detailed the data, the </a:t>
            </a:r>
            <a:br>
              <a:rPr lang="en-US" dirty="0"/>
            </a:br>
            <a:r>
              <a:rPr lang="en-US" dirty="0"/>
              <a:t>more accurate the outputs but </a:t>
            </a:r>
            <a:br>
              <a:rPr lang="en-US" dirty="0"/>
            </a:br>
            <a:r>
              <a:rPr lang="en-US" dirty="0"/>
              <a:t>the more complicated the tool. </a:t>
            </a:r>
            <a:br>
              <a:rPr lang="en-US" dirty="0"/>
            </a:br>
            <a:r>
              <a:rPr lang="en-US" dirty="0"/>
              <a:t>Strive for balance!</a:t>
            </a:r>
          </a:p>
          <a:p>
            <a:pPr lvl="1"/>
            <a:r>
              <a:rPr lang="en-US" dirty="0"/>
              <a:t>Engage stakeholders to review </a:t>
            </a:r>
            <a:br>
              <a:rPr lang="en-US" dirty="0"/>
            </a:br>
            <a:r>
              <a:rPr lang="en-US" dirty="0"/>
              <a:t>the tools before you finalize, and </a:t>
            </a:r>
            <a:br>
              <a:rPr lang="en-US" dirty="0"/>
            </a:br>
            <a:r>
              <a:rPr lang="en-US" dirty="0"/>
              <a:t>periodically after </a:t>
            </a:r>
            <a:r>
              <a:rPr lang="en-US" dirty="0" smtClean="0"/>
              <a:t>launch</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1" name="Footer Placeholder 4"/>
          <p:cNvSpPr txBox="1">
            <a:spLocks/>
          </p:cNvSpPr>
          <p:nvPr/>
        </p:nvSpPr>
        <p:spPr>
          <a:xfrm>
            <a:off x="5029200" y="6356350"/>
            <a:ext cx="10668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III-24 – III-25</a:t>
            </a:r>
          </a:p>
        </p:txBody>
      </p:sp>
      <p:sp>
        <p:nvSpPr>
          <p:cNvPr id="9" name="Title 3"/>
          <p:cNvSpPr>
            <a:spLocks noGrp="1"/>
          </p:cNvSpPr>
          <p:nvPr>
            <p:ph type="title"/>
          </p:nvPr>
        </p:nvSpPr>
        <p:spPr>
          <a:xfrm>
            <a:off x="914400" y="941832"/>
            <a:ext cx="7772400" cy="609600"/>
          </a:xfrm>
        </p:spPr>
        <p:txBody>
          <a:bodyPr>
            <a:noAutofit/>
          </a:bodyPr>
          <a:lstStyle/>
          <a:p>
            <a:pPr>
              <a:lnSpc>
                <a:spcPts val="2300"/>
              </a:lnSpc>
            </a:pPr>
            <a:r>
              <a:rPr lang="en-US" sz="2200" dirty="0" smtClean="0"/>
              <a:t>SECTION B. SUPPLEMENTAL MATERIAL</a:t>
            </a:r>
            <a:br>
              <a:rPr lang="en-US" sz="2200" dirty="0" smtClean="0"/>
            </a:br>
            <a:r>
              <a:rPr lang="en-US" sz="2200" dirty="0" smtClean="0"/>
              <a:t>SMARTWAY Partner Tools, INPUTS, AND DATA FLOW PROCESS</a:t>
            </a:r>
            <a:endParaRPr lang="en-US" sz="2200" dirty="0">
              <a:solidFill>
                <a:srgbClr val="FF0000"/>
              </a:solidFill>
            </a:endParaRPr>
          </a:p>
        </p:txBody>
      </p:sp>
      <p:sp>
        <p:nvSpPr>
          <p:cNvPr id="6" name="Content Placeholder 5"/>
          <p:cNvSpPr>
            <a:spLocks noGrp="1"/>
          </p:cNvSpPr>
          <p:nvPr>
            <p:ph idx="1"/>
          </p:nvPr>
        </p:nvSpPr>
        <p:spPr/>
        <p:txBody>
          <a:bodyPr/>
          <a:lstStyle/>
          <a:p>
            <a:r>
              <a:rPr lang="en-US" dirty="0"/>
              <a:t>Common carrier tool inputs</a:t>
            </a:r>
          </a:p>
          <a:p>
            <a:pPr lvl="1"/>
            <a:r>
              <a:rPr lang="en-US" dirty="0"/>
              <a:t>Operation type (e.g., 90% truckload/dry van, 10% drayage)</a:t>
            </a:r>
          </a:p>
          <a:p>
            <a:pPr lvl="1"/>
            <a:r>
              <a:rPr lang="en-US" dirty="0"/>
              <a:t>Fuel type and volume (e.g., </a:t>
            </a:r>
            <a:r>
              <a:rPr lang="en-US" dirty="0" smtClean="0"/>
              <a:t>liters </a:t>
            </a:r>
            <a:r>
              <a:rPr lang="en-US" dirty="0"/>
              <a:t>of diesel)</a:t>
            </a:r>
          </a:p>
          <a:p>
            <a:pPr lvl="1"/>
            <a:r>
              <a:rPr lang="en-US" dirty="0"/>
              <a:t>Activity (km, average payloads, idle hours)</a:t>
            </a:r>
          </a:p>
          <a:p>
            <a:pPr lvl="1"/>
            <a:r>
              <a:rPr lang="en-US" dirty="0"/>
              <a:t>Engine size/age</a:t>
            </a:r>
          </a:p>
          <a:p>
            <a:pPr lvl="1"/>
            <a:r>
              <a:rPr lang="en-US" dirty="0"/>
              <a:t>Truck class</a:t>
            </a:r>
          </a:p>
          <a:p>
            <a:pPr lvl="1"/>
            <a:r>
              <a:rPr lang="en-US" dirty="0"/>
              <a:t>NO</a:t>
            </a:r>
            <a:r>
              <a:rPr lang="en-US" baseline="-25000" dirty="0"/>
              <a:t>x</a:t>
            </a:r>
            <a:r>
              <a:rPr lang="en-US" dirty="0"/>
              <a:t>/PM </a:t>
            </a:r>
            <a:r>
              <a:rPr lang="en-US" dirty="0" smtClean="0"/>
              <a:t>controls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txBox="1">
            <a:spLocks/>
          </p:cNvSpPr>
          <p:nvPr/>
        </p:nvSpPr>
        <p:spPr>
          <a:xfrm>
            <a:off x="5029200" y="6356350"/>
            <a:ext cx="10668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III-27 – III-28</a:t>
            </a:r>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9" name="Title 3"/>
          <p:cNvSpPr>
            <a:spLocks noGrp="1"/>
          </p:cNvSpPr>
          <p:nvPr>
            <p:ph type="title"/>
          </p:nvPr>
        </p:nvSpPr>
        <p:spPr>
          <a:xfrm>
            <a:off x="914400" y="941832"/>
            <a:ext cx="7772400" cy="609600"/>
          </a:xfrm>
        </p:spPr>
        <p:txBody>
          <a:bodyPr>
            <a:noAutofit/>
          </a:bodyPr>
          <a:lstStyle/>
          <a:p>
            <a:pPr>
              <a:lnSpc>
                <a:spcPts val="2300"/>
              </a:lnSpc>
            </a:pPr>
            <a:r>
              <a:rPr lang="en-US" sz="2200" dirty="0" smtClean="0"/>
              <a:t>SECTION B. SUPPLEMENTAL MATERIAL</a:t>
            </a:r>
            <a:br>
              <a:rPr lang="en-US" sz="2200" dirty="0" smtClean="0"/>
            </a:br>
            <a:r>
              <a:rPr lang="en-US" sz="2200" dirty="0" smtClean="0"/>
              <a:t>SMARTWAY Partner Tools, INPUTS, AND DATA FLOW PROCESS</a:t>
            </a:r>
            <a:endParaRPr lang="en-US" sz="2200" dirty="0">
              <a:solidFill>
                <a:srgbClr val="FF0000"/>
              </a:solidFill>
            </a:endParaRPr>
          </a:p>
        </p:txBody>
      </p:sp>
      <p:sp>
        <p:nvSpPr>
          <p:cNvPr id="3" name="Content Placeholder 2"/>
          <p:cNvSpPr>
            <a:spLocks noGrp="1"/>
          </p:cNvSpPr>
          <p:nvPr>
            <p:ph idx="1"/>
          </p:nvPr>
        </p:nvSpPr>
        <p:spPr/>
        <p:txBody>
          <a:bodyPr/>
          <a:lstStyle/>
          <a:p>
            <a:r>
              <a:rPr lang="en-US" dirty="0"/>
              <a:t>CO</a:t>
            </a:r>
            <a:r>
              <a:rPr lang="en-US" baseline="-25000" dirty="0"/>
              <a:t>2</a:t>
            </a:r>
            <a:r>
              <a:rPr lang="en-US" dirty="0"/>
              <a:t> estimates based on fuel consumption</a:t>
            </a:r>
          </a:p>
          <a:p>
            <a:pPr>
              <a:spcBef>
                <a:spcPts val="1600"/>
              </a:spcBef>
            </a:pPr>
            <a:r>
              <a:rPr lang="en-US" dirty="0"/>
              <a:t>NO</a:t>
            </a:r>
            <a:r>
              <a:rPr lang="en-US" baseline="-25000" dirty="0"/>
              <a:t>x</a:t>
            </a:r>
            <a:r>
              <a:rPr lang="en-US" dirty="0"/>
              <a:t>/PM estimation more complicated—depends on km, engine characteristics, idle hours, etc.</a:t>
            </a:r>
          </a:p>
          <a:p>
            <a:pPr lvl="1"/>
            <a:r>
              <a:rPr lang="en-US" dirty="0"/>
              <a:t>Use emission factor models (e.g., MOVES)</a:t>
            </a:r>
          </a:p>
          <a:p>
            <a:pPr lvl="1"/>
            <a:r>
              <a:rPr lang="en-US" dirty="0"/>
              <a:t>Account for local conditions (fuel, avg. speed, etc.)</a:t>
            </a:r>
          </a:p>
          <a:p>
            <a:pPr>
              <a:spcBef>
                <a:spcPts val="1600"/>
              </a:spcBef>
            </a:pPr>
            <a:r>
              <a:rPr lang="en-US" dirty="0"/>
              <a:t>Carrier tools automatically calculate: </a:t>
            </a:r>
          </a:p>
          <a:p>
            <a:pPr lvl="1"/>
            <a:r>
              <a:rPr lang="en-US" dirty="0"/>
              <a:t>Emissions estimates</a:t>
            </a:r>
          </a:p>
          <a:p>
            <a:pPr lvl="1"/>
            <a:r>
              <a:rPr lang="en-US" dirty="0"/>
              <a:t>Performance metrics (g/km, g/</a:t>
            </a:r>
            <a:r>
              <a:rPr lang="en-US" dirty="0" err="1"/>
              <a:t>tonne</a:t>
            </a:r>
            <a:r>
              <a:rPr lang="en-US" dirty="0"/>
              <a:t>-km, g/TEU-km</a:t>
            </a:r>
            <a:r>
              <a:rPr lang="en-US" dirty="0" smtClean="0"/>
              <a:t>)</a:t>
            </a:r>
            <a:endParaRPr lang="en-US" dirty="0"/>
          </a:p>
        </p:txBody>
      </p:sp>
    </p:spTree>
    <p:extLst>
      <p:ext uri="{BB962C8B-B14F-4D97-AF65-F5344CB8AC3E}">
        <p14:creationId xmlns:p14="http://schemas.microsoft.com/office/powerpoint/2010/main" val="40785539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txBox="1">
            <a:spLocks/>
          </p:cNvSpPr>
          <p:nvPr/>
        </p:nvSpPr>
        <p:spPr>
          <a:xfrm>
            <a:off x="5029200" y="6356350"/>
            <a:ext cx="10668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III-28 – III-30</a:t>
            </a:r>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Title 3"/>
          <p:cNvSpPr>
            <a:spLocks noGrp="1"/>
          </p:cNvSpPr>
          <p:nvPr>
            <p:ph type="title"/>
          </p:nvPr>
        </p:nvSpPr>
        <p:spPr>
          <a:xfrm>
            <a:off x="914400" y="941832"/>
            <a:ext cx="7772400" cy="609600"/>
          </a:xfrm>
        </p:spPr>
        <p:txBody>
          <a:bodyPr>
            <a:noAutofit/>
          </a:bodyPr>
          <a:lstStyle/>
          <a:p>
            <a:pPr>
              <a:lnSpc>
                <a:spcPts val="2300"/>
              </a:lnSpc>
            </a:pPr>
            <a:r>
              <a:rPr lang="en-US" sz="2200" dirty="0" smtClean="0"/>
              <a:t>SECTION B. SUPPLEMENTAL MATERIAL</a:t>
            </a:r>
            <a:br>
              <a:rPr lang="en-US" sz="2200" dirty="0" smtClean="0"/>
            </a:br>
            <a:r>
              <a:rPr lang="en-US" sz="2200" dirty="0" smtClean="0"/>
              <a:t>SMARTWAY Partner Tools, INPUTS, AND DATA FLOW PROCESS</a:t>
            </a:r>
            <a:endParaRPr lang="en-US" sz="2200" dirty="0">
              <a:solidFill>
                <a:srgbClr val="FF0000"/>
              </a:solidFill>
            </a:endParaRPr>
          </a:p>
        </p:txBody>
      </p:sp>
      <p:sp>
        <p:nvSpPr>
          <p:cNvPr id="3" name="Content Placeholder 2"/>
          <p:cNvSpPr>
            <a:spLocks noGrp="1"/>
          </p:cNvSpPr>
          <p:nvPr>
            <p:ph idx="1"/>
          </p:nvPr>
        </p:nvSpPr>
        <p:spPr/>
        <p:txBody>
          <a:bodyPr/>
          <a:lstStyle/>
          <a:p>
            <a:r>
              <a:rPr lang="en-US" dirty="0"/>
              <a:t>Different inputs for shippers/logistic companies</a:t>
            </a:r>
          </a:p>
          <a:p>
            <a:pPr lvl="1">
              <a:spcBef>
                <a:spcPts val="600"/>
              </a:spcBef>
            </a:pPr>
            <a:r>
              <a:rPr lang="en-US" dirty="0"/>
              <a:t>Identify carriers, use (e.g., </a:t>
            </a:r>
            <a:r>
              <a:rPr lang="en-US" dirty="0" err="1"/>
              <a:t>tonne</a:t>
            </a:r>
            <a:r>
              <a:rPr lang="en-US" dirty="0"/>
              <a:t>-km or TEU-km hauled)</a:t>
            </a:r>
          </a:p>
          <a:p>
            <a:pPr lvl="1"/>
            <a:r>
              <a:rPr lang="en-US" dirty="0"/>
              <a:t>Tool combines activity + carrier-specific performance metrics</a:t>
            </a:r>
          </a:p>
          <a:p>
            <a:pPr lvl="1"/>
            <a:r>
              <a:rPr lang="en-US" dirty="0"/>
              <a:t>Tool rates carrier performance to help identify lowest emitters</a:t>
            </a:r>
          </a:p>
          <a:p>
            <a:pPr>
              <a:spcBef>
                <a:spcPts val="1600"/>
              </a:spcBef>
            </a:pPr>
            <a:r>
              <a:rPr lang="en-US" dirty="0"/>
              <a:t>Tool calculates </a:t>
            </a:r>
          </a:p>
          <a:p>
            <a:pPr lvl="1">
              <a:spcBef>
                <a:spcPts val="600"/>
              </a:spcBef>
            </a:pPr>
            <a:r>
              <a:rPr lang="en-US" dirty="0"/>
              <a:t>Emission footprints</a:t>
            </a:r>
          </a:p>
          <a:p>
            <a:pPr lvl="1"/>
            <a:r>
              <a:rPr lang="en-US" dirty="0"/>
              <a:t>Performance score/value based on carrier selection</a:t>
            </a:r>
          </a:p>
          <a:p>
            <a:pPr>
              <a:spcBef>
                <a:spcPts val="1600"/>
              </a:spcBef>
            </a:pPr>
            <a:r>
              <a:rPr lang="en-US" dirty="0"/>
              <a:t>Tool validates inputs based on typical industry </a:t>
            </a:r>
            <a:r>
              <a:rPr lang="en-US" dirty="0" smtClean="0"/>
              <a:t>values</a:t>
            </a:r>
            <a:endParaRPr lang="en-US" dirty="0"/>
          </a:p>
        </p:txBody>
      </p:sp>
    </p:spTree>
    <p:extLst>
      <p:ext uri="{BB962C8B-B14F-4D97-AF65-F5344CB8AC3E}">
        <p14:creationId xmlns:p14="http://schemas.microsoft.com/office/powerpoint/2010/main" val="29661163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3" cstate="print"/>
          <a:srcRect/>
          <a:stretch>
            <a:fillRect/>
          </a:stretch>
        </p:blipFill>
        <p:spPr bwMode="auto">
          <a:xfrm>
            <a:off x="914400" y="2076450"/>
            <a:ext cx="7391400" cy="4248150"/>
          </a:xfrm>
          <a:prstGeom prst="rect">
            <a:avLst/>
          </a:prstGeom>
          <a:noFill/>
          <a:ln w="9525">
            <a:noFill/>
            <a:miter lim="800000"/>
            <a:headEnd/>
            <a:tailEnd/>
          </a:ln>
        </p:spPr>
      </p:pic>
      <p:sp>
        <p:nvSpPr>
          <p:cNvPr id="9" name="Footer Placeholder 4"/>
          <p:cNvSpPr txBox="1">
            <a:spLocks/>
          </p:cNvSpPr>
          <p:nvPr/>
        </p:nvSpPr>
        <p:spPr>
          <a:xfrm>
            <a:off x="5105400" y="6356350"/>
            <a:ext cx="9144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III-20</a:t>
            </a:r>
          </a:p>
        </p:txBody>
      </p:sp>
      <p:sp>
        <p:nvSpPr>
          <p:cNvPr id="10" name="TextBox 9"/>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Title 3"/>
          <p:cNvSpPr>
            <a:spLocks noGrp="1"/>
          </p:cNvSpPr>
          <p:nvPr>
            <p:ph type="title"/>
          </p:nvPr>
        </p:nvSpPr>
        <p:spPr>
          <a:xfrm>
            <a:off x="914400" y="941832"/>
            <a:ext cx="7772400" cy="609600"/>
          </a:xfrm>
        </p:spPr>
        <p:txBody>
          <a:bodyPr>
            <a:noAutofit/>
          </a:bodyPr>
          <a:lstStyle/>
          <a:p>
            <a:pPr>
              <a:lnSpc>
                <a:spcPts val="2300"/>
              </a:lnSpc>
            </a:pPr>
            <a:r>
              <a:rPr lang="en-US" sz="2200" dirty="0" smtClean="0"/>
              <a:t>SECTION B. SUPPLEMENTAL MATERIAL</a:t>
            </a:r>
            <a:br>
              <a:rPr lang="en-US" sz="2200" dirty="0" smtClean="0"/>
            </a:br>
            <a:r>
              <a:rPr lang="en-US" sz="2200" dirty="0" smtClean="0"/>
              <a:t>SMARTWAY Partner Tools, INPUTS, AND DATA FLOW PROCESS</a:t>
            </a:r>
            <a:endParaRPr lang="en-US" sz="2200" dirty="0">
              <a:solidFill>
                <a:srgbClr val="FF00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057400" y="1097280"/>
            <a:ext cx="5029200" cy="457200"/>
          </a:xfrm>
          <a:prstGeom prst="rect">
            <a:avLst/>
          </a:prstGeom>
          <a:solidFill>
            <a:srgbClr val="F37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828800" y="2743200"/>
            <a:ext cx="54864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2" name="Content Placeholder 2"/>
          <p:cNvSpPr>
            <a:spLocks noGrp="1"/>
          </p:cNvSpPr>
          <p:nvPr>
            <p:ph idx="1"/>
          </p:nvPr>
        </p:nvSpPr>
        <p:spPr>
          <a:xfrm>
            <a:off x="0" y="1143000"/>
            <a:ext cx="9144000" cy="3200400"/>
          </a:xfrm>
        </p:spPr>
        <p:txBody>
          <a:bodyPr wrap="none">
            <a:noAutofit/>
          </a:bodyPr>
          <a:lstStyle/>
          <a:p>
            <a:pPr algn="ctr">
              <a:buNone/>
            </a:pPr>
            <a:r>
              <a:rPr lang="en-US" b="1" i="1" dirty="0">
                <a:solidFill>
                  <a:schemeClr val="bg1"/>
                </a:solidFill>
              </a:rPr>
              <a:t>Supplemental Group Exercise</a:t>
            </a:r>
          </a:p>
          <a:p>
            <a:pPr algn="ctr">
              <a:buNone/>
            </a:pPr>
            <a:r>
              <a:rPr lang="en-US" sz="2200" i="1" dirty="0" smtClean="0"/>
              <a:t>(30 min)</a:t>
            </a:r>
          </a:p>
          <a:p>
            <a:pPr algn="ctr">
              <a:spcBef>
                <a:spcPts val="1200"/>
              </a:spcBef>
              <a:buNone/>
            </a:pPr>
            <a:r>
              <a:rPr lang="en-US" dirty="0"/>
              <a:t>Download the SmartWay Truck and Shipper </a:t>
            </a:r>
            <a:r>
              <a:rPr lang="en-US" dirty="0" smtClean="0"/>
              <a:t>Tools</a:t>
            </a:r>
          </a:p>
          <a:p>
            <a:pPr marL="0" indent="0" algn="ctr">
              <a:spcBef>
                <a:spcPts val="200"/>
              </a:spcBef>
              <a:buNone/>
            </a:pPr>
            <a:endParaRPr lang="en-US" sz="2400" i="1" dirty="0" smtClean="0"/>
          </a:p>
          <a:p>
            <a:pPr marL="0" indent="0" algn="ctr">
              <a:spcBef>
                <a:spcPts val="400"/>
              </a:spcBef>
              <a:buNone/>
            </a:pPr>
            <a:r>
              <a:rPr lang="en-US" sz="2400" i="1" dirty="0" smtClean="0"/>
              <a:t>Review </a:t>
            </a:r>
            <a:r>
              <a:rPr lang="en-US" sz="2400" i="1" dirty="0"/>
              <a:t>the example tools found </a:t>
            </a:r>
            <a:r>
              <a:rPr lang="en-US" sz="2400" i="1" dirty="0" smtClean="0"/>
              <a:t>at:</a:t>
            </a:r>
            <a:br>
              <a:rPr lang="en-US" sz="2400" i="1" dirty="0" smtClean="0"/>
            </a:br>
            <a:r>
              <a:rPr lang="en-US" sz="2400" i="1" dirty="0" smtClean="0">
                <a:hlinkClick r:id="rId2"/>
              </a:rPr>
              <a:t>www.epa.gov/smartway/forpartners/index.htm</a:t>
            </a:r>
            <a:endParaRPr lang="en-US" sz="2400" i="1" dirty="0"/>
          </a:p>
        </p:txBody>
      </p:sp>
      <p:sp>
        <p:nvSpPr>
          <p:cNvPr id="15" name="Footer Placeholder 4"/>
          <p:cNvSpPr txBox="1">
            <a:spLocks/>
          </p:cNvSpPr>
          <p:nvPr/>
        </p:nvSpPr>
        <p:spPr>
          <a:xfrm>
            <a:off x="5105400" y="6355397"/>
            <a:ext cx="917448" cy="365125"/>
          </a:xfrm>
          <a:prstGeom prst="rect">
            <a:avLst/>
          </a:prstGeom>
        </p:spPr>
        <p:txBody>
          <a:bodyPr vert="horz" lIns="0" tIns="45720" rIns="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III-25 – III-31</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p:cNvPicPr>
            <a:picLocks noChangeAspect="1" noChangeArrowheads="1"/>
          </p:cNvPicPr>
          <p:nvPr/>
        </p:nvPicPr>
        <p:blipFill>
          <a:blip r:embed="rId3" cstate="print"/>
          <a:srcRect l="38067" t="48257" r="23865" b="8847"/>
          <a:stretch>
            <a:fillRect/>
          </a:stretch>
        </p:blipFill>
        <p:spPr bwMode="auto">
          <a:xfrm>
            <a:off x="4676775" y="3429000"/>
            <a:ext cx="4086225" cy="2514600"/>
          </a:xfrm>
          <a:prstGeom prst="rect">
            <a:avLst/>
          </a:prstGeom>
          <a:noFill/>
          <a:ln w="9525">
            <a:noFill/>
            <a:miter lim="800000"/>
            <a:headEnd/>
            <a:tailEnd/>
          </a:ln>
        </p:spPr>
      </p:pic>
      <p:sp>
        <p:nvSpPr>
          <p:cNvPr id="8" name="Footer Placeholder 4"/>
          <p:cNvSpPr txBox="1">
            <a:spLocks/>
          </p:cNvSpPr>
          <p:nvPr/>
        </p:nvSpPr>
        <p:spPr>
          <a:xfrm>
            <a:off x="5105400" y="6355397"/>
            <a:ext cx="917448" cy="365125"/>
          </a:xfrm>
          <a:prstGeom prst="rect">
            <a:avLst/>
          </a:prstGeom>
        </p:spPr>
        <p:txBody>
          <a:bodyPr vert="horz" lIns="0" tIns="45720" rIns="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III-18 – III-21</a:t>
            </a:r>
          </a:p>
        </p:txBody>
      </p:sp>
      <p:sp>
        <p:nvSpPr>
          <p:cNvPr id="9" name="TextBox 8"/>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1" name="Title 3"/>
          <p:cNvSpPr txBox="1">
            <a:spLocks/>
          </p:cNvSpPr>
          <p:nvPr/>
        </p:nvSpPr>
        <p:spPr>
          <a:xfrm>
            <a:off x="914400" y="941832"/>
            <a:ext cx="7772400" cy="609600"/>
          </a:xfrm>
          <a:prstGeom prst="rect">
            <a:avLst/>
          </a:prstGeom>
        </p:spPr>
        <p:txBody>
          <a:bodyPr vert="horz" lIns="0" tIns="0" rIns="0" bIns="0" rtlCol="0" anchor="t">
            <a:noAutofit/>
          </a:bodyPr>
          <a:lstStyle>
            <a:lvl1pPr algn="l" defTabSz="914400" rtl="0" eaLnBrk="1" latinLnBrk="0" hangingPunct="1">
              <a:spcBef>
                <a:spcPct val="0"/>
              </a:spcBef>
              <a:buNone/>
              <a:defRPr sz="2400" b="0" kern="1200" cap="all" baseline="0">
                <a:solidFill>
                  <a:schemeClr val="bg1"/>
                </a:solidFill>
                <a:latin typeface="Arial Narrow" pitchFamily="34" charset="0"/>
                <a:ea typeface="+mj-ea"/>
                <a:cs typeface="+mj-cs"/>
              </a:defRPr>
            </a:lvl1pPr>
          </a:lstStyle>
          <a:p>
            <a:pPr>
              <a:lnSpc>
                <a:spcPts val="2300"/>
              </a:lnSpc>
            </a:pPr>
            <a:r>
              <a:rPr lang="en-US" sz="2200" dirty="0"/>
              <a:t>SECTION B. SUPPLEMENTAL MATERIAL</a:t>
            </a:r>
            <a:br>
              <a:rPr lang="en-US" sz="2200" dirty="0"/>
            </a:br>
            <a:r>
              <a:rPr lang="en-US" sz="2200" dirty="0"/>
              <a:t>PARTNER </a:t>
            </a:r>
            <a:r>
              <a:rPr lang="en-US" sz="2200" dirty="0" smtClean="0"/>
              <a:t>Categories </a:t>
            </a:r>
            <a:r>
              <a:rPr lang="en-US" sz="2200" dirty="0"/>
              <a:t>AND Performance</a:t>
            </a:r>
            <a:endParaRPr lang="en-US" sz="2200" dirty="0">
              <a:solidFill>
                <a:srgbClr val="FF0000"/>
              </a:solidFill>
            </a:endParaRPr>
          </a:p>
        </p:txBody>
      </p:sp>
      <p:sp>
        <p:nvSpPr>
          <p:cNvPr id="7" name="Content Placeholder 6"/>
          <p:cNvSpPr>
            <a:spLocks noGrp="1"/>
          </p:cNvSpPr>
          <p:nvPr>
            <p:ph idx="1"/>
          </p:nvPr>
        </p:nvSpPr>
        <p:spPr/>
        <p:txBody>
          <a:bodyPr/>
          <a:lstStyle/>
          <a:p>
            <a:pPr>
              <a:lnSpc>
                <a:spcPts val="2400"/>
              </a:lnSpc>
            </a:pPr>
            <a:r>
              <a:rPr lang="en-US" sz="2200" dirty="0"/>
              <a:t>Carrier performance varies greatly depending on operation and body type, commodity, etc.</a:t>
            </a:r>
          </a:p>
          <a:p>
            <a:pPr>
              <a:lnSpc>
                <a:spcPts val="2400"/>
              </a:lnSpc>
            </a:pPr>
            <a:r>
              <a:rPr lang="en-US" sz="2200" dirty="0"/>
              <a:t>Break carriers into sub-categories to allow for “apples to apples” comparisons</a:t>
            </a:r>
          </a:p>
          <a:p>
            <a:pPr>
              <a:lnSpc>
                <a:spcPts val="2400"/>
              </a:lnSpc>
            </a:pPr>
            <a:r>
              <a:rPr lang="en-US" sz="2200" dirty="0"/>
              <a:t>Set the number of categories to:</a:t>
            </a:r>
          </a:p>
          <a:p>
            <a:pPr lvl="1">
              <a:lnSpc>
                <a:spcPts val="2100"/>
              </a:lnSpc>
              <a:spcBef>
                <a:spcPts val="600"/>
              </a:spcBef>
            </a:pPr>
            <a:r>
              <a:rPr lang="en-US" sz="1800" dirty="0"/>
              <a:t>Provide fair comparisons</a:t>
            </a:r>
          </a:p>
          <a:p>
            <a:pPr lvl="1">
              <a:lnSpc>
                <a:spcPts val="2100"/>
              </a:lnSpc>
              <a:spcBef>
                <a:spcPts val="400"/>
              </a:spcBef>
            </a:pPr>
            <a:r>
              <a:rPr lang="en-US" sz="1800" dirty="0"/>
              <a:t>Maintain an adequate number of</a:t>
            </a:r>
            <a:br>
              <a:rPr lang="en-US" sz="1800" dirty="0"/>
            </a:br>
            <a:r>
              <a:rPr lang="en-US" sz="1800" dirty="0"/>
              <a:t>carriers in each category</a:t>
            </a:r>
          </a:p>
          <a:p>
            <a:pPr>
              <a:lnSpc>
                <a:spcPts val="2400"/>
              </a:lnSpc>
              <a:spcBef>
                <a:spcPts val="1200"/>
              </a:spcBef>
            </a:pPr>
            <a:r>
              <a:rPr lang="en-US" sz="2200" dirty="0"/>
              <a:t>SmartWay truck carrier categories </a:t>
            </a:r>
            <a:br>
              <a:rPr lang="en-US" sz="2200" dirty="0"/>
            </a:br>
            <a:r>
              <a:rPr lang="en-US" sz="2200" dirty="0"/>
              <a:t>are based on operation/body-type </a:t>
            </a:r>
            <a:br>
              <a:rPr lang="en-US" sz="2200" dirty="0"/>
            </a:br>
            <a:r>
              <a:rPr lang="en-US" sz="2200" dirty="0"/>
              <a:t>intersections (see figure)</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noChangeArrowheads="1"/>
          </p:cNvPicPr>
          <p:nvPr/>
        </p:nvPicPr>
        <p:blipFill>
          <a:blip r:embed="rId3" cstate="print"/>
          <a:srcRect l="31845" t="23848" r="23646" b="21816"/>
          <a:stretch>
            <a:fillRect/>
          </a:stretch>
        </p:blipFill>
        <p:spPr bwMode="auto">
          <a:xfrm>
            <a:off x="5486400" y="3886200"/>
            <a:ext cx="3261179" cy="2150876"/>
          </a:xfrm>
          <a:prstGeom prst="rect">
            <a:avLst/>
          </a:prstGeom>
          <a:noFill/>
          <a:ln w="9525">
            <a:noFill/>
            <a:miter lim="800000"/>
            <a:headEnd/>
            <a:tailEnd/>
          </a:ln>
        </p:spPr>
      </p:pic>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tx1"/>
                </a:solidFill>
                <a:effectLst/>
                <a:uLnTx/>
                <a:uFillTx/>
                <a:latin typeface="Arial Narrow" pitchFamily="34" charset="0"/>
                <a:ea typeface="+mn-ea"/>
                <a:cs typeface="+mn-cs"/>
              </a:rPr>
              <a:t> </a:t>
            </a:r>
            <a:r>
              <a:rPr lang="en-US" sz="1200" b="1" dirty="0" smtClean="0">
                <a:solidFill>
                  <a:schemeClr val="bg1"/>
                </a:solidFill>
              </a:rPr>
              <a:t>III-22</a:t>
            </a:r>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9" name="Title 3"/>
          <p:cNvSpPr txBox="1">
            <a:spLocks/>
          </p:cNvSpPr>
          <p:nvPr/>
        </p:nvSpPr>
        <p:spPr>
          <a:xfrm>
            <a:off x="914400" y="941832"/>
            <a:ext cx="7772400" cy="609600"/>
          </a:xfrm>
          <a:prstGeom prst="rect">
            <a:avLst/>
          </a:prstGeom>
        </p:spPr>
        <p:txBody>
          <a:bodyPr vert="horz" lIns="0" tIns="0" rIns="0" bIns="0" rtlCol="0" anchor="t">
            <a:noAutofit/>
          </a:bodyPr>
          <a:lstStyle>
            <a:lvl1pPr algn="l" defTabSz="914400" rtl="0" eaLnBrk="1" latinLnBrk="0" hangingPunct="1">
              <a:spcBef>
                <a:spcPct val="0"/>
              </a:spcBef>
              <a:buNone/>
              <a:defRPr sz="2400" b="0" kern="1200" cap="all" baseline="0">
                <a:solidFill>
                  <a:schemeClr val="bg1"/>
                </a:solidFill>
                <a:latin typeface="Arial Narrow" pitchFamily="34" charset="0"/>
                <a:ea typeface="+mj-ea"/>
                <a:cs typeface="+mj-cs"/>
              </a:defRPr>
            </a:lvl1pPr>
          </a:lstStyle>
          <a:p>
            <a:pPr>
              <a:lnSpc>
                <a:spcPts val="2300"/>
              </a:lnSpc>
            </a:pPr>
            <a:r>
              <a:rPr lang="en-US" sz="2200" dirty="0"/>
              <a:t>SECTION B. SUPPLEMENTAL MATERIAL</a:t>
            </a:r>
            <a:br>
              <a:rPr lang="en-US" sz="2200" dirty="0"/>
            </a:br>
            <a:r>
              <a:rPr lang="en-US" sz="2200" dirty="0"/>
              <a:t>PARTNER </a:t>
            </a:r>
            <a:r>
              <a:rPr lang="en-US" sz="2200" dirty="0" smtClean="0"/>
              <a:t>Categories </a:t>
            </a:r>
            <a:r>
              <a:rPr lang="en-US" sz="2200" dirty="0"/>
              <a:t>AND Performance</a:t>
            </a:r>
            <a:endParaRPr lang="en-US" sz="2200" dirty="0">
              <a:solidFill>
                <a:srgbClr val="FF0000"/>
              </a:solidFill>
            </a:endParaRPr>
          </a:p>
        </p:txBody>
      </p:sp>
      <p:sp>
        <p:nvSpPr>
          <p:cNvPr id="11" name="Content Placeholder 10"/>
          <p:cNvSpPr>
            <a:spLocks noGrp="1"/>
          </p:cNvSpPr>
          <p:nvPr>
            <p:ph idx="1"/>
          </p:nvPr>
        </p:nvSpPr>
        <p:spPr/>
        <p:txBody>
          <a:bodyPr/>
          <a:lstStyle/>
          <a:p>
            <a:pPr>
              <a:lnSpc>
                <a:spcPts val="2400"/>
              </a:lnSpc>
            </a:pPr>
            <a:r>
              <a:rPr lang="en-US" sz="2200" dirty="0"/>
              <a:t>Under a SmartWay 2.0 approach, carrier performance can be reported by:</a:t>
            </a:r>
          </a:p>
          <a:p>
            <a:pPr lvl="1">
              <a:lnSpc>
                <a:spcPts val="2100"/>
              </a:lnSpc>
              <a:spcBef>
                <a:spcPts val="600"/>
              </a:spcBef>
            </a:pPr>
            <a:r>
              <a:rPr lang="en-US" sz="1800" dirty="0"/>
              <a:t>Pollutant (CO2, NOx, PM, etc.)</a:t>
            </a:r>
          </a:p>
          <a:p>
            <a:pPr lvl="1">
              <a:lnSpc>
                <a:spcPts val="2100"/>
              </a:lnSpc>
              <a:spcBef>
                <a:spcPts val="600"/>
              </a:spcBef>
            </a:pPr>
            <a:r>
              <a:rPr lang="en-US" sz="1800" dirty="0"/>
              <a:t>Metric (g/km, g/</a:t>
            </a:r>
            <a:r>
              <a:rPr lang="en-US" sz="1800" dirty="0" err="1"/>
              <a:t>tonne</a:t>
            </a:r>
            <a:r>
              <a:rPr lang="en-US" sz="1800" dirty="0"/>
              <a:t>-km, g/volume-km, etc.)</a:t>
            </a:r>
          </a:p>
          <a:p>
            <a:pPr>
              <a:spcBef>
                <a:spcPts val="1200"/>
              </a:spcBef>
            </a:pPr>
            <a:r>
              <a:rPr lang="en-US" sz="2200" dirty="0"/>
              <a:t>Performance may also be:</a:t>
            </a:r>
          </a:p>
          <a:p>
            <a:pPr lvl="1">
              <a:lnSpc>
                <a:spcPts val="2100"/>
              </a:lnSpc>
              <a:spcBef>
                <a:spcPts val="600"/>
              </a:spcBef>
            </a:pPr>
            <a:r>
              <a:rPr lang="en-US" sz="1800" dirty="0"/>
              <a:t>Carrier-specific (if not considered confidential)</a:t>
            </a:r>
          </a:p>
          <a:p>
            <a:pPr lvl="1">
              <a:lnSpc>
                <a:spcPts val="2100"/>
              </a:lnSpc>
              <a:spcBef>
                <a:spcPts val="600"/>
              </a:spcBef>
            </a:pPr>
            <a:r>
              <a:rPr lang="en-US" sz="1800" dirty="0"/>
              <a:t>Binned (e.g., ranked 1 through 5, with </a:t>
            </a:r>
            <a:r>
              <a:rPr lang="en-US" sz="1800" dirty="0" smtClean="0"/>
              <a:t/>
            </a:r>
            <a:br>
              <a:rPr lang="en-US" sz="1800" dirty="0" smtClean="0"/>
            </a:br>
            <a:r>
              <a:rPr lang="en-US" sz="1800" dirty="0" smtClean="0"/>
              <a:t>quantified ranges/midpoints</a:t>
            </a:r>
            <a:r>
              <a:rPr lang="en-US" sz="1800" dirty="0"/>
              <a:t>, </a:t>
            </a:r>
            <a:r>
              <a:rPr lang="en-US" sz="1800" dirty="0" smtClean="0"/>
              <a:t/>
            </a:r>
            <a:br>
              <a:rPr lang="en-US" sz="1800" dirty="0" smtClean="0"/>
            </a:br>
            <a:r>
              <a:rPr lang="en-US" sz="1800" dirty="0" smtClean="0"/>
              <a:t>for </a:t>
            </a:r>
            <a:r>
              <a:rPr lang="en-US" sz="1800" dirty="0"/>
              <a:t>example Bin 1 = 900–1,100 g/km)</a:t>
            </a:r>
          </a:p>
          <a:p>
            <a:pPr>
              <a:spcBef>
                <a:spcPts val="1200"/>
              </a:spcBef>
            </a:pPr>
            <a:r>
              <a:rPr lang="en-US" sz="2200" dirty="0"/>
              <a:t>An example carrier “performance map</a:t>
            </a:r>
            <a:r>
              <a:rPr lang="en-US" sz="2200" dirty="0" smtClean="0"/>
              <a:t>”:</a:t>
            </a:r>
            <a:endParaRPr lang="en-US" sz="22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p:cNvPicPr>
            <a:picLocks noChangeAspect="1" noChangeArrowheads="1"/>
          </p:cNvPicPr>
          <p:nvPr/>
        </p:nvPicPr>
        <p:blipFill>
          <a:blip r:embed="rId3" cstate="print"/>
          <a:srcRect l="25183" t="11796" r="36750" b="8847"/>
          <a:stretch>
            <a:fillRect/>
          </a:stretch>
        </p:blipFill>
        <p:spPr bwMode="auto">
          <a:xfrm>
            <a:off x="5252925" y="2133600"/>
            <a:ext cx="3357675" cy="3822584"/>
          </a:xfrm>
          <a:prstGeom prst="rect">
            <a:avLst/>
          </a:prstGeom>
          <a:noFill/>
          <a:ln w="9525">
            <a:noFill/>
            <a:miter lim="800000"/>
            <a:headEnd/>
            <a:tailEnd/>
          </a:ln>
        </p:spPr>
      </p:pic>
      <p:sp>
        <p:nvSpPr>
          <p:cNvPr id="11" name="Footer Placeholder 4"/>
          <p:cNvSpPr txBox="1">
            <a:spLocks/>
          </p:cNvSpPr>
          <p:nvPr/>
        </p:nvSpPr>
        <p:spPr>
          <a:xfrm>
            <a:off x="5105400" y="6356350"/>
            <a:ext cx="914400" cy="365125"/>
          </a:xfrm>
          <a:prstGeom prst="rect">
            <a:avLst/>
          </a:prstGeom>
        </p:spPr>
        <p:txBody>
          <a:bodyPr vert="horz" lIns="91440" tIns="45720" rIns="91440" bIns="45720" rtlCol="0" anchor="ctr"/>
          <a:lstStyle/>
          <a:p>
            <a:pPr algn="ctr"/>
            <a:r>
              <a:rPr kumimoji="0" lang="en-US" sz="1200" b="0" i="0" u="none" strike="noStrike" kern="1200" cap="none" spc="0" normalizeH="0" baseline="0" noProof="0" dirty="0" smtClean="0">
                <a:ln>
                  <a:noFill/>
                </a:ln>
                <a:solidFill>
                  <a:schemeClr val="bg1"/>
                </a:solidFill>
                <a:effectLst/>
                <a:uLnTx/>
                <a:uFillTx/>
                <a:latin typeface="Arial Narrow" pitchFamily="34" charset="0"/>
                <a:ea typeface="+mn-ea"/>
                <a:cs typeface="+mn-cs"/>
              </a:rPr>
              <a:t> </a:t>
            </a:r>
            <a:r>
              <a:rPr lang="en-US" sz="1200" b="1" dirty="0" smtClean="0">
                <a:solidFill>
                  <a:schemeClr val="bg1"/>
                </a:solidFill>
              </a:rPr>
              <a:t>III-24</a:t>
            </a:r>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9" name="Title 3"/>
          <p:cNvSpPr txBox="1">
            <a:spLocks/>
          </p:cNvSpPr>
          <p:nvPr/>
        </p:nvSpPr>
        <p:spPr>
          <a:xfrm>
            <a:off x="914400" y="941832"/>
            <a:ext cx="7772400" cy="609600"/>
          </a:xfrm>
          <a:prstGeom prst="rect">
            <a:avLst/>
          </a:prstGeom>
        </p:spPr>
        <p:txBody>
          <a:bodyPr vert="horz" lIns="0" tIns="0" rIns="0" bIns="0" rtlCol="0" anchor="t">
            <a:noAutofit/>
          </a:bodyPr>
          <a:lstStyle>
            <a:lvl1pPr algn="l" defTabSz="914400" rtl="0" eaLnBrk="1" latinLnBrk="0" hangingPunct="1">
              <a:spcBef>
                <a:spcPct val="0"/>
              </a:spcBef>
              <a:buNone/>
              <a:defRPr sz="2400" b="0" kern="1200" cap="all" baseline="0">
                <a:solidFill>
                  <a:schemeClr val="bg1"/>
                </a:solidFill>
                <a:latin typeface="Arial Narrow" pitchFamily="34" charset="0"/>
                <a:ea typeface="+mj-ea"/>
                <a:cs typeface="+mj-cs"/>
              </a:defRPr>
            </a:lvl1pPr>
          </a:lstStyle>
          <a:p>
            <a:pPr>
              <a:lnSpc>
                <a:spcPts val="2300"/>
              </a:lnSpc>
            </a:pPr>
            <a:r>
              <a:rPr lang="en-US" sz="2200" dirty="0"/>
              <a:t>SECTION B. SUPPLEMENTAL MATERIAL</a:t>
            </a:r>
            <a:br>
              <a:rPr lang="en-US" sz="2200" dirty="0"/>
            </a:br>
            <a:r>
              <a:rPr lang="en-US" sz="2200" dirty="0"/>
              <a:t>PARTNER </a:t>
            </a:r>
            <a:r>
              <a:rPr lang="en-US" sz="2200" dirty="0" smtClean="0"/>
              <a:t>Categories </a:t>
            </a:r>
            <a:r>
              <a:rPr lang="en-US" sz="2200" dirty="0"/>
              <a:t>AND Performance</a:t>
            </a:r>
            <a:endParaRPr lang="en-US" sz="2200" dirty="0">
              <a:solidFill>
                <a:srgbClr val="FF0000"/>
              </a:solidFill>
            </a:endParaRPr>
          </a:p>
        </p:txBody>
      </p:sp>
      <p:sp>
        <p:nvSpPr>
          <p:cNvPr id="3" name="Content Placeholder 2"/>
          <p:cNvSpPr>
            <a:spLocks noGrp="1"/>
          </p:cNvSpPr>
          <p:nvPr>
            <p:ph idx="1"/>
          </p:nvPr>
        </p:nvSpPr>
        <p:spPr/>
        <p:txBody>
          <a:bodyPr/>
          <a:lstStyle/>
          <a:p>
            <a:pPr>
              <a:lnSpc>
                <a:spcPts val="2400"/>
              </a:lnSpc>
              <a:spcBef>
                <a:spcPts val="1200"/>
              </a:spcBef>
            </a:pPr>
            <a:r>
              <a:rPr lang="en-US" sz="2200" dirty="0"/>
              <a:t>Freight operations are complex </a:t>
            </a:r>
            <a:r>
              <a:rPr lang="en-US" sz="2200" dirty="0" smtClean="0"/>
              <a:t>and </a:t>
            </a:r>
            <a:br>
              <a:rPr lang="en-US" sz="2200" dirty="0" smtClean="0"/>
            </a:br>
            <a:r>
              <a:rPr lang="en-US" sz="2200" dirty="0" smtClean="0"/>
              <a:t>partner </a:t>
            </a:r>
            <a:r>
              <a:rPr lang="en-US" sz="2200" dirty="0"/>
              <a:t>type assignments </a:t>
            </a:r>
            <a:r>
              <a:rPr lang="en-US" sz="2200" dirty="0" smtClean="0"/>
              <a:t>may </a:t>
            </a:r>
            <a:r>
              <a:rPr lang="en-US" sz="2200" dirty="0"/>
              <a:t>not </a:t>
            </a:r>
            <a:r>
              <a:rPr lang="en-US" sz="2200" dirty="0" smtClean="0"/>
              <a:t/>
            </a:r>
            <a:br>
              <a:rPr lang="en-US" sz="2200" dirty="0" smtClean="0"/>
            </a:br>
            <a:r>
              <a:rPr lang="en-US" sz="2200" dirty="0" smtClean="0"/>
              <a:t>be straightforward</a:t>
            </a:r>
            <a:endParaRPr lang="en-US" sz="2200" dirty="0"/>
          </a:p>
          <a:p>
            <a:pPr>
              <a:lnSpc>
                <a:spcPts val="2400"/>
              </a:lnSpc>
              <a:spcBef>
                <a:spcPts val="1200"/>
              </a:spcBef>
            </a:pPr>
            <a:r>
              <a:rPr lang="en-US" sz="2200" dirty="0"/>
              <a:t>Develop clear guidance to </a:t>
            </a:r>
            <a:r>
              <a:rPr lang="en-US" sz="2200" dirty="0" smtClean="0"/>
              <a:t>help </a:t>
            </a:r>
            <a:br>
              <a:rPr lang="en-US" sz="2200" dirty="0" smtClean="0"/>
            </a:br>
            <a:r>
              <a:rPr lang="en-US" sz="2200" dirty="0" smtClean="0"/>
              <a:t>partners determine </a:t>
            </a:r>
            <a:r>
              <a:rPr lang="en-US" sz="2200" dirty="0"/>
              <a:t>which </a:t>
            </a:r>
            <a:r>
              <a:rPr lang="en-US" sz="2200" dirty="0" smtClean="0"/>
              <a:t>tool </a:t>
            </a:r>
            <a:r>
              <a:rPr lang="en-US" sz="2200" dirty="0"/>
              <a:t>to use</a:t>
            </a:r>
          </a:p>
          <a:p>
            <a:pPr>
              <a:lnSpc>
                <a:spcPts val="2400"/>
              </a:lnSpc>
              <a:spcBef>
                <a:spcPts val="1200"/>
              </a:spcBef>
            </a:pPr>
            <a:r>
              <a:rPr lang="en-US" sz="2200" dirty="0"/>
              <a:t>Example decision tree for </a:t>
            </a:r>
            <a:r>
              <a:rPr lang="en-US" sz="2200" dirty="0" smtClean="0"/>
              <a:t>SmartWay:</a:t>
            </a:r>
            <a:endParaRPr lang="en-US" sz="2200" dirty="0"/>
          </a:p>
        </p:txBody>
      </p:sp>
    </p:spTree>
    <p:extLst>
      <p:ext uri="{BB962C8B-B14F-4D97-AF65-F5344CB8AC3E}">
        <p14:creationId xmlns:p14="http://schemas.microsoft.com/office/powerpoint/2010/main" val="29661163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057400" y="1097280"/>
            <a:ext cx="5029200" cy="457200"/>
          </a:xfrm>
          <a:prstGeom prst="rect">
            <a:avLst/>
          </a:prstGeom>
          <a:solidFill>
            <a:srgbClr val="F37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286000" y="2743200"/>
            <a:ext cx="45720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2" name="Content Placeholder 2"/>
          <p:cNvSpPr>
            <a:spLocks noGrp="1"/>
          </p:cNvSpPr>
          <p:nvPr>
            <p:ph idx="1"/>
          </p:nvPr>
        </p:nvSpPr>
        <p:spPr>
          <a:xfrm>
            <a:off x="0" y="1143000"/>
            <a:ext cx="9144000" cy="3200400"/>
          </a:xfrm>
        </p:spPr>
        <p:txBody>
          <a:bodyPr wrap="none">
            <a:noAutofit/>
          </a:bodyPr>
          <a:lstStyle/>
          <a:p>
            <a:pPr algn="ctr">
              <a:buNone/>
            </a:pPr>
            <a:r>
              <a:rPr lang="en-US" b="1" i="1" dirty="0">
                <a:solidFill>
                  <a:schemeClr val="bg1"/>
                </a:solidFill>
              </a:rPr>
              <a:t>Supplemental Group Exercise</a:t>
            </a:r>
          </a:p>
          <a:p>
            <a:pPr algn="ctr">
              <a:buNone/>
            </a:pPr>
            <a:r>
              <a:rPr lang="en-US" sz="2200" i="1" dirty="0" smtClean="0"/>
              <a:t>(30 min)</a:t>
            </a:r>
          </a:p>
          <a:p>
            <a:pPr algn="ctr">
              <a:spcBef>
                <a:spcPts val="1200"/>
              </a:spcBef>
              <a:buNone/>
            </a:pPr>
            <a:r>
              <a:rPr lang="en-US" dirty="0"/>
              <a:t>Review Truck Tool</a:t>
            </a:r>
          </a:p>
          <a:p>
            <a:pPr marL="0" indent="0" algn="ctr">
              <a:spcBef>
                <a:spcPts val="200"/>
              </a:spcBef>
              <a:buNone/>
            </a:pPr>
            <a:endParaRPr lang="en-US" sz="2400" i="1" dirty="0" smtClean="0"/>
          </a:p>
          <a:p>
            <a:pPr marL="0" indent="0" algn="ctr">
              <a:spcBef>
                <a:spcPts val="400"/>
              </a:spcBef>
              <a:buNone/>
            </a:pPr>
            <a:r>
              <a:rPr lang="en-US" sz="2400" i="1" dirty="0"/>
              <a:t> Review example </a:t>
            </a:r>
            <a:r>
              <a:rPr lang="en-US" sz="2400" i="1" dirty="0" smtClean="0"/>
              <a:t>reports </a:t>
            </a:r>
            <a:br>
              <a:rPr lang="en-US" sz="2400" i="1" dirty="0" smtClean="0"/>
            </a:br>
            <a:r>
              <a:rPr lang="en-US" sz="2400" i="1" dirty="0" smtClean="0"/>
              <a:t>presented </a:t>
            </a:r>
            <a:r>
              <a:rPr lang="en-US" sz="2400" i="1" dirty="0"/>
              <a:t>in worksheets.</a:t>
            </a:r>
          </a:p>
          <a:p>
            <a:pPr marL="0" indent="0" algn="ctr">
              <a:spcBef>
                <a:spcPts val="400"/>
              </a:spcBef>
              <a:buNone/>
            </a:pPr>
            <a:endParaRPr lang="en-US" sz="2400" i="1" dirty="0"/>
          </a:p>
        </p:txBody>
      </p:sp>
      <p:sp>
        <p:nvSpPr>
          <p:cNvPr id="16"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III-25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III-28 </a:t>
            </a:r>
            <a:endParaRPr lang="en-US" sz="1200" b="1" dirty="0">
              <a:solidFill>
                <a:schemeClr val="bg1"/>
              </a:solidFill>
              <a:latin typeface="Arial Narrow"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B. Partner Tools and Database</a:t>
            </a:r>
            <a:endParaRPr lang="en-US" dirty="0"/>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III-31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III-34 </a:t>
            </a:r>
            <a:endParaRPr lang="en-US" sz="1200" b="1" dirty="0">
              <a:solidFill>
                <a:schemeClr val="bg1"/>
              </a:solidFill>
              <a:latin typeface="Arial Narrow" pitchFamily="34" charset="0"/>
            </a:endParaRPr>
          </a:p>
        </p:txBody>
      </p:sp>
      <p:sp>
        <p:nvSpPr>
          <p:cNvPr id="2" name="Content Placeholder 1"/>
          <p:cNvSpPr>
            <a:spLocks noGrp="1"/>
          </p:cNvSpPr>
          <p:nvPr>
            <p:ph idx="1"/>
          </p:nvPr>
        </p:nvSpPr>
        <p:spPr/>
        <p:txBody>
          <a:bodyPr/>
          <a:lstStyle/>
          <a:p>
            <a:r>
              <a:rPr lang="en-US" dirty="0"/>
              <a:t>Develop the partner management database to:</a:t>
            </a:r>
          </a:p>
          <a:p>
            <a:pPr lvl="1"/>
            <a:r>
              <a:rPr lang="en-US" dirty="0"/>
              <a:t>Capture and store partner company, contact, and fleet information</a:t>
            </a:r>
          </a:p>
          <a:p>
            <a:pPr lvl="1"/>
            <a:r>
              <a:rPr lang="en-US" dirty="0"/>
              <a:t>Validate and quality-assure incoming data</a:t>
            </a:r>
          </a:p>
          <a:p>
            <a:pPr lvl="1"/>
            <a:r>
              <a:rPr lang="en-US" dirty="0"/>
              <a:t>Generate outputs and reports to measure program </a:t>
            </a:r>
            <a:r>
              <a:rPr lang="en-US" dirty="0" smtClean="0"/>
              <a:t>performance</a:t>
            </a:r>
            <a:endParaRPr lang="en-US" dirty="0"/>
          </a:p>
        </p:txBody>
      </p:sp>
    </p:spTree>
    <p:extLst>
      <p:ext uri="{BB962C8B-B14F-4D97-AF65-F5344CB8AC3E}">
        <p14:creationId xmlns:p14="http://schemas.microsoft.com/office/powerpoint/2010/main" val="39360221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B. Partner Tools and Database</a:t>
            </a:r>
            <a:endParaRPr lang="en-US" dirty="0"/>
          </a:p>
        </p:txBody>
      </p:sp>
      <p:sp>
        <p:nvSpPr>
          <p:cNvPr id="2" name="TextBox 1"/>
          <p:cNvSpPr txBox="1"/>
          <p:nvPr/>
        </p:nvSpPr>
        <p:spPr>
          <a:xfrm>
            <a:off x="6553200" y="2590800"/>
            <a:ext cx="1232514" cy="1569660"/>
          </a:xfrm>
          <a:prstGeom prst="rect">
            <a:avLst/>
          </a:prstGeom>
          <a:noFill/>
        </p:spPr>
        <p:txBody>
          <a:bodyPr wrap="square" rtlCol="0">
            <a:spAutoFit/>
          </a:bodyPr>
          <a:lstStyle/>
          <a:p>
            <a:r>
              <a:rPr lang="en-US" sz="9600" dirty="0">
                <a:solidFill>
                  <a:srgbClr val="794D84"/>
                </a:solidFill>
                <a:sym typeface="Wingdings 2" panose="05020102010507070707" pitchFamily="18" charset="2"/>
              </a:rPr>
              <a:t></a:t>
            </a:r>
            <a:endParaRPr lang="en-US" sz="9600" dirty="0">
              <a:solidFill>
                <a:srgbClr val="794D84"/>
              </a:solidFill>
            </a:endParaRPr>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9"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III-34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III-37 </a:t>
            </a:r>
            <a:endParaRPr lang="en-US" sz="1200" b="1" dirty="0">
              <a:solidFill>
                <a:schemeClr val="bg1"/>
              </a:solidFill>
              <a:latin typeface="Arial Narrow" pitchFamily="34" charset="0"/>
            </a:endParaRPr>
          </a:p>
        </p:txBody>
      </p:sp>
      <p:sp>
        <p:nvSpPr>
          <p:cNvPr id="3" name="Content Placeholder 2"/>
          <p:cNvSpPr>
            <a:spLocks noGrp="1"/>
          </p:cNvSpPr>
          <p:nvPr>
            <p:ph idx="1"/>
          </p:nvPr>
        </p:nvSpPr>
        <p:spPr/>
        <p:txBody>
          <a:bodyPr/>
          <a:lstStyle/>
          <a:p>
            <a:r>
              <a:rPr lang="en-US" dirty="0" smtClean="0"/>
              <a:t>Provide best data quality assurance and quality control (QA/QC) practices</a:t>
            </a:r>
            <a:endParaRPr lang="en-US" dirty="0"/>
          </a:p>
          <a:p>
            <a:pPr lvl="1"/>
            <a:r>
              <a:rPr lang="en-US" dirty="0"/>
              <a:t>Partners must enter data into tools </a:t>
            </a:r>
            <a:br>
              <a:rPr lang="en-US" dirty="0"/>
            </a:br>
            <a:r>
              <a:rPr lang="en-US" dirty="0"/>
              <a:t>accurately and completely!</a:t>
            </a:r>
          </a:p>
          <a:p>
            <a:pPr lvl="1"/>
            <a:r>
              <a:rPr lang="en-US" dirty="0"/>
              <a:t>Encourage partners to perform data</a:t>
            </a:r>
            <a:br>
              <a:rPr lang="en-US" dirty="0"/>
            </a:br>
            <a:r>
              <a:rPr lang="en-US" dirty="0"/>
              <a:t>quality checks throughout data </a:t>
            </a:r>
            <a:br>
              <a:rPr lang="en-US" dirty="0"/>
            </a:br>
            <a:r>
              <a:rPr lang="en-US" dirty="0"/>
              <a:t>collection and reporting process</a:t>
            </a:r>
          </a:p>
          <a:p>
            <a:pPr lvl="1"/>
            <a:r>
              <a:rPr lang="en-US" dirty="0"/>
              <a:t>Encourage third-party </a:t>
            </a:r>
            <a:r>
              <a:rPr lang="en-US" dirty="0" smtClean="0"/>
              <a:t>audits</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w_curric_full_press-quality-98.jpg"/>
          <p:cNvPicPr>
            <a:picLocks noChangeAspect="1"/>
          </p:cNvPicPr>
          <p:nvPr/>
        </p:nvPicPr>
        <p:blipFill>
          <a:blip r:embed="rId3" cstate="print"/>
          <a:stretch>
            <a:fillRect/>
          </a:stretch>
        </p:blipFill>
        <p:spPr>
          <a:xfrm>
            <a:off x="6172200" y="2286000"/>
            <a:ext cx="2548128" cy="3680629"/>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9" name="TextBox 8"/>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4" name="Content Placeholder 3"/>
          <p:cNvSpPr>
            <a:spLocks noGrp="1"/>
          </p:cNvSpPr>
          <p:nvPr>
            <p:ph idx="1"/>
          </p:nvPr>
        </p:nvSpPr>
        <p:spPr/>
        <p:txBody>
          <a:bodyPr/>
          <a:lstStyle/>
          <a:p>
            <a:pPr>
              <a:lnSpc>
                <a:spcPts val="2500"/>
              </a:lnSpc>
              <a:spcBef>
                <a:spcPts val="1200"/>
              </a:spcBef>
            </a:pPr>
            <a:r>
              <a:rPr lang="en-US" sz="2200" dirty="0"/>
              <a:t>Partners must enter data into the tools </a:t>
            </a:r>
            <a:r>
              <a:rPr lang="en-US" sz="2200" dirty="0" smtClean="0"/>
              <a:t/>
            </a:r>
            <a:br>
              <a:rPr lang="en-US" sz="2200" dirty="0" smtClean="0"/>
            </a:br>
            <a:r>
              <a:rPr lang="en-US" sz="2200" dirty="0" smtClean="0"/>
              <a:t>accurately </a:t>
            </a:r>
            <a:r>
              <a:rPr lang="en-US" sz="2200" dirty="0"/>
              <a:t>and completely so that </a:t>
            </a:r>
            <a:r>
              <a:rPr lang="en-US" sz="2200" dirty="0" smtClean="0"/>
              <a:t>partner </a:t>
            </a:r>
            <a:br>
              <a:rPr lang="en-US" sz="2200" dirty="0" smtClean="0"/>
            </a:br>
            <a:r>
              <a:rPr lang="en-US" sz="2200" dirty="0" smtClean="0"/>
              <a:t>and </a:t>
            </a:r>
            <a:r>
              <a:rPr lang="en-US" sz="2200" dirty="0"/>
              <a:t>program benefits can be </a:t>
            </a:r>
            <a:r>
              <a:rPr lang="en-US" sz="2200" dirty="0" smtClean="0"/>
              <a:t>accurately </a:t>
            </a:r>
            <a:br>
              <a:rPr lang="en-US" sz="2200" dirty="0" smtClean="0"/>
            </a:br>
            <a:r>
              <a:rPr lang="en-US" sz="2200" dirty="0" smtClean="0"/>
              <a:t>determined</a:t>
            </a:r>
            <a:endParaRPr lang="en-US" sz="2200" dirty="0"/>
          </a:p>
          <a:p>
            <a:pPr>
              <a:lnSpc>
                <a:spcPts val="2500"/>
              </a:lnSpc>
              <a:spcBef>
                <a:spcPts val="1200"/>
              </a:spcBef>
            </a:pPr>
            <a:r>
              <a:rPr lang="en-US" sz="2200" dirty="0"/>
              <a:t>Partners should conduct their first </a:t>
            </a:r>
            <a:r>
              <a:rPr lang="en-US" sz="2200" dirty="0" smtClean="0"/>
              <a:t>QA/QC </a:t>
            </a:r>
            <a:br>
              <a:rPr lang="en-US" sz="2200" dirty="0" smtClean="0"/>
            </a:br>
            <a:r>
              <a:rPr lang="en-US" sz="2200" dirty="0" smtClean="0"/>
              <a:t>checks </a:t>
            </a:r>
            <a:r>
              <a:rPr lang="en-US" sz="2200" dirty="0"/>
              <a:t>when they collect and </a:t>
            </a:r>
            <a:r>
              <a:rPr lang="en-US" sz="2200" dirty="0" smtClean="0"/>
              <a:t>upload </a:t>
            </a:r>
            <a:br>
              <a:rPr lang="en-US" sz="2200" dirty="0" smtClean="0"/>
            </a:br>
            <a:r>
              <a:rPr lang="en-US" sz="2200" dirty="0" smtClean="0"/>
              <a:t>disaggregated</a:t>
            </a:r>
            <a:r>
              <a:rPr lang="en-US" sz="2200" dirty="0"/>
              <a:t>, trip-specific </a:t>
            </a:r>
            <a:r>
              <a:rPr lang="en-US" sz="2200" dirty="0" smtClean="0"/>
              <a:t>information </a:t>
            </a:r>
            <a:r>
              <a:rPr lang="en-US" sz="2200" dirty="0"/>
              <a:t>into </a:t>
            </a:r>
            <a:r>
              <a:rPr lang="en-US" sz="2200" dirty="0" smtClean="0"/>
              <a:t/>
            </a:r>
            <a:br>
              <a:rPr lang="en-US" sz="2200" dirty="0" smtClean="0"/>
            </a:br>
            <a:r>
              <a:rPr lang="en-US" sz="2200" dirty="0" smtClean="0"/>
              <a:t>their </a:t>
            </a:r>
            <a:r>
              <a:rPr lang="en-US" sz="2200" dirty="0"/>
              <a:t>company’s data </a:t>
            </a:r>
            <a:r>
              <a:rPr lang="en-US" sz="2200" dirty="0" smtClean="0"/>
              <a:t>management system</a:t>
            </a:r>
            <a:endParaRPr lang="en-US" sz="2200" dirty="0"/>
          </a:p>
        </p:txBody>
      </p:sp>
      <p:sp>
        <p:nvSpPr>
          <p:cNvPr id="11" name="Title 3"/>
          <p:cNvSpPr txBox="1">
            <a:spLocks/>
          </p:cNvSpPr>
          <p:nvPr/>
        </p:nvSpPr>
        <p:spPr>
          <a:xfrm>
            <a:off x="914400" y="941832"/>
            <a:ext cx="7772400" cy="609600"/>
          </a:xfrm>
          <a:prstGeom prst="rect">
            <a:avLst/>
          </a:prstGeom>
        </p:spPr>
        <p:txBody>
          <a:bodyPr vert="horz" lIns="0" tIns="0" rIns="0" bIns="0" rtlCol="0" anchor="t">
            <a:noAutofit/>
          </a:bodyPr>
          <a:lstStyle>
            <a:lvl1pPr algn="l" defTabSz="914400" rtl="0" eaLnBrk="1" latinLnBrk="0" hangingPunct="1">
              <a:spcBef>
                <a:spcPct val="0"/>
              </a:spcBef>
              <a:buNone/>
              <a:defRPr sz="2400" b="0" kern="1200" cap="all" baseline="0">
                <a:solidFill>
                  <a:schemeClr val="bg1"/>
                </a:solidFill>
                <a:latin typeface="Arial Narrow" pitchFamily="34" charset="0"/>
                <a:ea typeface="+mj-ea"/>
                <a:cs typeface="+mj-cs"/>
              </a:defRPr>
            </a:lvl1pPr>
          </a:lstStyle>
          <a:p>
            <a:pPr>
              <a:lnSpc>
                <a:spcPts val="2300"/>
              </a:lnSpc>
            </a:pPr>
            <a:r>
              <a:rPr lang="en-US" sz="2200" dirty="0"/>
              <a:t>SECTION B. SUPPLEMENTAL Material</a:t>
            </a:r>
            <a:br>
              <a:rPr lang="en-US" sz="2200" dirty="0"/>
            </a:br>
            <a:r>
              <a:rPr lang="en-US" sz="2200" dirty="0"/>
              <a:t>SMARTWAY DATA FLOWS and best </a:t>
            </a:r>
            <a:r>
              <a:rPr lang="en-US" sz="2200" dirty="0" err="1"/>
              <a:t>qa</a:t>
            </a:r>
            <a:r>
              <a:rPr lang="en-US" sz="2200" dirty="0"/>
              <a:t>/qc practices</a:t>
            </a:r>
            <a:br>
              <a:rPr lang="en-US" sz="2200" dirty="0"/>
            </a:br>
            <a:endParaRPr lang="en-US" sz="2200" dirty="0">
              <a:solidFill>
                <a:srgbClr val="FF0000"/>
              </a:solidFill>
            </a:endParaRPr>
          </a:p>
        </p:txBody>
      </p:sp>
      <p:sp>
        <p:nvSpPr>
          <p:cNvPr id="13" name="Footer Placeholder 4"/>
          <p:cNvSpPr txBox="1">
            <a:spLocks/>
          </p:cNvSpPr>
          <p:nvPr/>
        </p:nvSpPr>
        <p:spPr>
          <a:xfrm>
            <a:off x="5029200" y="6356350"/>
            <a:ext cx="1066800" cy="365125"/>
          </a:xfrm>
          <a:prstGeom prst="rect">
            <a:avLst/>
          </a:prstGeom>
        </p:spPr>
        <p:txBody>
          <a:bodyPr vert="horz" lIns="91440" tIns="45720" rIns="91440" bIns="45720" rtlCol="0" anchor="ctr"/>
          <a:lstStyle/>
          <a:p>
            <a:pPr algn="ctr"/>
            <a:r>
              <a:rPr lang="en-US" sz="1200" b="1" dirty="0" smtClean="0">
                <a:solidFill>
                  <a:schemeClr val="bg1"/>
                </a:solidFill>
              </a:rPr>
              <a:t> III-34 </a:t>
            </a:r>
            <a:r>
              <a:rPr lang="en-US" sz="1200" b="1" dirty="0">
                <a:solidFill>
                  <a:schemeClr val="bg1"/>
                </a:solidFill>
              </a:rPr>
              <a:t>– III-37</a:t>
            </a:r>
            <a:endParaRPr lang="en-US" sz="1200" b="1" dirty="0" smtClean="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w_curric_full_press-quality-98.jpg"/>
          <p:cNvPicPr>
            <a:picLocks noChangeAspect="1"/>
          </p:cNvPicPr>
          <p:nvPr/>
        </p:nvPicPr>
        <p:blipFill>
          <a:blip r:embed="rId3" cstate="print"/>
          <a:stretch>
            <a:fillRect/>
          </a:stretch>
        </p:blipFill>
        <p:spPr>
          <a:xfrm>
            <a:off x="6096000" y="2362200"/>
            <a:ext cx="2723001" cy="3608065"/>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4" name="Rectangle 13"/>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txBox="1">
            <a:spLocks/>
          </p:cNvSpPr>
          <p:nvPr/>
        </p:nvSpPr>
        <p:spPr>
          <a:xfrm>
            <a:off x="5029200" y="6356350"/>
            <a:ext cx="1066800" cy="365125"/>
          </a:xfrm>
          <a:prstGeom prst="rect">
            <a:avLst/>
          </a:prstGeom>
        </p:spPr>
        <p:txBody>
          <a:bodyPr vert="horz" lIns="91440" tIns="45720" rIns="91440" bIns="45720" rtlCol="0" anchor="ctr"/>
          <a:lstStyle/>
          <a:p>
            <a:pPr algn="ctr"/>
            <a:r>
              <a:rPr lang="en-US" sz="1200" b="1" dirty="0" smtClean="0">
                <a:solidFill>
                  <a:schemeClr val="bg1"/>
                </a:solidFill>
              </a:rPr>
              <a:t> III-34 </a:t>
            </a:r>
            <a:r>
              <a:rPr lang="en-US" sz="1200" b="1" dirty="0">
                <a:solidFill>
                  <a:schemeClr val="bg1"/>
                </a:solidFill>
              </a:rPr>
              <a:t>– III-37</a:t>
            </a:r>
            <a:endParaRPr lang="en-US" sz="1200" b="1" dirty="0" smtClean="0">
              <a:solidFill>
                <a:schemeClr val="bg1"/>
              </a:solidFill>
            </a:endParaRPr>
          </a:p>
        </p:txBody>
      </p:sp>
      <p:sp>
        <p:nvSpPr>
          <p:cNvPr id="3" name="TextBox 2"/>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9" name="Title 3"/>
          <p:cNvSpPr txBox="1">
            <a:spLocks/>
          </p:cNvSpPr>
          <p:nvPr/>
        </p:nvSpPr>
        <p:spPr>
          <a:xfrm>
            <a:off x="914400" y="941832"/>
            <a:ext cx="7772400" cy="609600"/>
          </a:xfrm>
          <a:prstGeom prst="rect">
            <a:avLst/>
          </a:prstGeom>
        </p:spPr>
        <p:txBody>
          <a:bodyPr vert="horz" lIns="0" tIns="0" rIns="0" bIns="0" rtlCol="0" anchor="t">
            <a:noAutofit/>
          </a:bodyPr>
          <a:lstStyle>
            <a:lvl1pPr algn="l" defTabSz="914400" rtl="0" eaLnBrk="1" latinLnBrk="0" hangingPunct="1">
              <a:spcBef>
                <a:spcPct val="0"/>
              </a:spcBef>
              <a:buNone/>
              <a:defRPr sz="2400" b="0" kern="1200" cap="all" baseline="0">
                <a:solidFill>
                  <a:schemeClr val="bg1"/>
                </a:solidFill>
                <a:latin typeface="Arial Narrow" pitchFamily="34" charset="0"/>
                <a:ea typeface="+mj-ea"/>
                <a:cs typeface="+mj-cs"/>
              </a:defRPr>
            </a:lvl1pPr>
          </a:lstStyle>
          <a:p>
            <a:pPr>
              <a:lnSpc>
                <a:spcPts val="2300"/>
              </a:lnSpc>
            </a:pPr>
            <a:r>
              <a:rPr lang="en-US" sz="2200" dirty="0"/>
              <a:t>SECTION B. SUPPLEMENTAL Material</a:t>
            </a:r>
            <a:br>
              <a:rPr lang="en-US" sz="2200" dirty="0"/>
            </a:br>
            <a:r>
              <a:rPr lang="en-US" sz="2200" dirty="0"/>
              <a:t>SMARTWAY DATA FLOWS and best </a:t>
            </a:r>
            <a:r>
              <a:rPr lang="en-US" sz="2200" dirty="0" err="1"/>
              <a:t>qa</a:t>
            </a:r>
            <a:r>
              <a:rPr lang="en-US" sz="2200" dirty="0"/>
              <a:t>/qc practices</a:t>
            </a:r>
            <a:br>
              <a:rPr lang="en-US" sz="2200" dirty="0"/>
            </a:br>
            <a:endParaRPr lang="en-US" sz="2200" dirty="0">
              <a:solidFill>
                <a:srgbClr val="FF0000"/>
              </a:solidFill>
            </a:endParaRPr>
          </a:p>
        </p:txBody>
      </p:sp>
      <p:sp>
        <p:nvSpPr>
          <p:cNvPr id="10" name="Content Placeholder 3"/>
          <p:cNvSpPr>
            <a:spLocks noGrp="1"/>
          </p:cNvSpPr>
          <p:nvPr>
            <p:ph idx="1"/>
          </p:nvPr>
        </p:nvSpPr>
        <p:spPr>
          <a:xfrm>
            <a:off x="914400" y="2209800"/>
            <a:ext cx="7772400" cy="3916363"/>
          </a:xfrm>
        </p:spPr>
        <p:txBody>
          <a:bodyPr/>
          <a:lstStyle/>
          <a:p>
            <a:pPr>
              <a:lnSpc>
                <a:spcPts val="2500"/>
              </a:lnSpc>
              <a:spcBef>
                <a:spcPts val="1200"/>
              </a:spcBef>
            </a:pPr>
            <a:r>
              <a:rPr lang="en-US" sz="2200" dirty="0"/>
              <a:t>Partners should perform a second set </a:t>
            </a:r>
            <a:r>
              <a:rPr lang="en-US" sz="2200" dirty="0" smtClean="0"/>
              <a:t>of </a:t>
            </a:r>
            <a:br>
              <a:rPr lang="en-US" sz="2200" dirty="0" smtClean="0"/>
            </a:br>
            <a:r>
              <a:rPr lang="en-US" sz="2200" dirty="0" smtClean="0"/>
              <a:t>data checks </a:t>
            </a:r>
            <a:r>
              <a:rPr lang="en-US" sz="2200" dirty="0"/>
              <a:t>when preparing their data </a:t>
            </a:r>
            <a:r>
              <a:rPr lang="en-US" sz="2200" dirty="0" smtClean="0"/>
              <a:t>for </a:t>
            </a:r>
            <a:br>
              <a:rPr lang="en-US" sz="2200" dirty="0" smtClean="0"/>
            </a:br>
            <a:r>
              <a:rPr lang="en-US" sz="2200" dirty="0" smtClean="0"/>
              <a:t>the tools</a:t>
            </a:r>
            <a:r>
              <a:rPr lang="en-US" sz="2200" dirty="0"/>
              <a:t>; </a:t>
            </a:r>
            <a:r>
              <a:rPr lang="en-US" sz="2200" dirty="0" smtClean="0"/>
              <a:t>at </a:t>
            </a:r>
            <a:r>
              <a:rPr lang="en-US" sz="2200" dirty="0"/>
              <a:t>this stage, data are </a:t>
            </a:r>
            <a:r>
              <a:rPr lang="en-US" sz="2200" dirty="0" smtClean="0"/>
              <a:t>aggregated </a:t>
            </a:r>
            <a:br>
              <a:rPr lang="en-US" sz="2200" dirty="0" smtClean="0"/>
            </a:br>
            <a:r>
              <a:rPr lang="en-US" sz="2200" dirty="0" smtClean="0"/>
              <a:t>across routes </a:t>
            </a:r>
            <a:r>
              <a:rPr lang="en-US" sz="2200" dirty="0"/>
              <a:t>and trips to </a:t>
            </a:r>
            <a:r>
              <a:rPr lang="en-US" sz="2200" dirty="0" smtClean="0"/>
              <a:t>calculate </a:t>
            </a:r>
            <a:r>
              <a:rPr lang="en-US" sz="2200" dirty="0"/>
              <a:t>total </a:t>
            </a:r>
            <a:r>
              <a:rPr lang="en-US" sz="2200" dirty="0" smtClean="0"/>
              <a:t/>
            </a:r>
            <a:br>
              <a:rPr lang="en-US" sz="2200" dirty="0" smtClean="0"/>
            </a:br>
            <a:r>
              <a:rPr lang="en-US" sz="2200" dirty="0" smtClean="0"/>
              <a:t>distance traveled</a:t>
            </a:r>
            <a:r>
              <a:rPr lang="en-US" sz="2200" dirty="0"/>
              <a:t>, </a:t>
            </a:r>
            <a:r>
              <a:rPr lang="en-US" sz="2200" dirty="0" smtClean="0"/>
              <a:t>ton-mileage </a:t>
            </a:r>
            <a:r>
              <a:rPr lang="en-US" sz="2200" dirty="0"/>
              <a:t>hauled, </a:t>
            </a:r>
            <a:r>
              <a:rPr lang="en-US" sz="2200" dirty="0" smtClean="0"/>
              <a:t/>
            </a:r>
            <a:br>
              <a:rPr lang="en-US" sz="2200" dirty="0" smtClean="0"/>
            </a:br>
            <a:r>
              <a:rPr lang="en-US" sz="2200" dirty="0" smtClean="0"/>
              <a:t>average </a:t>
            </a:r>
            <a:r>
              <a:rPr lang="en-US" sz="2200" dirty="0"/>
              <a:t>payloads, etc.</a:t>
            </a:r>
          </a:p>
          <a:p>
            <a:pPr>
              <a:lnSpc>
                <a:spcPts val="2500"/>
              </a:lnSpc>
              <a:spcBef>
                <a:spcPts val="1200"/>
              </a:spcBef>
            </a:pPr>
            <a:r>
              <a:rPr lang="en-US" sz="2200" dirty="0"/>
              <a:t>Use tools to compare inputs, emissions, </a:t>
            </a:r>
            <a:br>
              <a:rPr lang="en-US" sz="2200" dirty="0"/>
            </a:br>
            <a:r>
              <a:rPr lang="en-US" sz="2200" dirty="0"/>
              <a:t>and performance results with those from </a:t>
            </a:r>
            <a:r>
              <a:rPr lang="en-US" sz="2200" dirty="0" smtClean="0"/>
              <a:t/>
            </a:r>
            <a:br>
              <a:rPr lang="en-US" sz="2200" dirty="0" smtClean="0"/>
            </a:br>
            <a:r>
              <a:rPr lang="en-US" sz="2200" dirty="0" smtClean="0"/>
              <a:t>prior </a:t>
            </a:r>
            <a:r>
              <a:rPr lang="en-US" sz="2200" dirty="0"/>
              <a:t>years and to set validation ranges </a:t>
            </a:r>
          </a:p>
          <a:p>
            <a:pPr>
              <a:lnSpc>
                <a:spcPts val="2500"/>
              </a:lnSpc>
              <a:spcBef>
                <a:spcPts val="1200"/>
              </a:spcBef>
            </a:pPr>
            <a:r>
              <a:rPr lang="en-US" sz="2200" dirty="0"/>
              <a:t>PAMs should perform final </a:t>
            </a:r>
            <a:r>
              <a:rPr lang="en-US" sz="2200" dirty="0" smtClean="0"/>
              <a:t>reasonableness </a:t>
            </a:r>
            <a:br>
              <a:rPr lang="en-US" sz="2200" dirty="0" smtClean="0"/>
            </a:br>
            <a:r>
              <a:rPr lang="en-US" sz="2200" dirty="0" smtClean="0"/>
              <a:t>checks </a:t>
            </a:r>
            <a:r>
              <a:rPr lang="en-US" sz="2200" dirty="0"/>
              <a:t>once the data are in the database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C. Brand Development, Marketing, and Outreach</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1350" y="1981200"/>
            <a:ext cx="2031340" cy="4320807"/>
          </a:xfrm>
          <a:prstGeom prst="rect">
            <a:avLst/>
          </a:prstGeom>
          <a:ln>
            <a:solidFill>
              <a:srgbClr val="608137"/>
            </a:solidFill>
          </a:ln>
        </p:spPr>
      </p:pic>
      <p:sp>
        <p:nvSpPr>
          <p:cNvPr id="8" name="TextBox 7"/>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0"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III-40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III-45 </a:t>
            </a:r>
            <a:endParaRPr lang="en-US" sz="1200" b="1" dirty="0">
              <a:solidFill>
                <a:schemeClr val="bg1"/>
              </a:solidFill>
              <a:latin typeface="Arial Narrow" pitchFamily="34" charset="0"/>
            </a:endParaRPr>
          </a:p>
        </p:txBody>
      </p:sp>
      <p:sp>
        <p:nvSpPr>
          <p:cNvPr id="2" name="Content Placeholder 1"/>
          <p:cNvSpPr>
            <a:spLocks noGrp="1"/>
          </p:cNvSpPr>
          <p:nvPr>
            <p:ph idx="1"/>
          </p:nvPr>
        </p:nvSpPr>
        <p:spPr/>
        <p:txBody>
          <a:bodyPr/>
          <a:lstStyle/>
          <a:p>
            <a:r>
              <a:rPr lang="en-US" dirty="0"/>
              <a:t>Branding and marketing </a:t>
            </a:r>
          </a:p>
          <a:p>
            <a:pPr lvl="1"/>
            <a:r>
              <a:rPr lang="en-US" dirty="0"/>
              <a:t>Develop a single brand to quickly convey </a:t>
            </a:r>
            <a:br>
              <a:rPr lang="en-US" dirty="0"/>
            </a:br>
            <a:r>
              <a:rPr lang="en-US" dirty="0"/>
              <a:t>program value, purpose, strengths, and </a:t>
            </a:r>
            <a:br>
              <a:rPr lang="en-US" dirty="0"/>
            </a:br>
            <a:r>
              <a:rPr lang="en-US" dirty="0"/>
              <a:t>attributes</a:t>
            </a:r>
          </a:p>
          <a:p>
            <a:pPr lvl="1"/>
            <a:r>
              <a:rPr lang="en-US" dirty="0"/>
              <a:t>Obtain input from key stakeholders/</a:t>
            </a:r>
            <a:br>
              <a:rPr lang="en-US" dirty="0"/>
            </a:br>
            <a:r>
              <a:rPr lang="en-US" dirty="0"/>
              <a:t>founding </a:t>
            </a:r>
            <a:r>
              <a:rPr lang="en-US" dirty="0" smtClean="0"/>
              <a:t>partners</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33272" y="2514600"/>
            <a:ext cx="70866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III-41</a:t>
            </a:r>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608137"/>
                </a:solidFill>
              </a:rPr>
              <a:t>Group Exercise</a:t>
            </a:r>
          </a:p>
          <a:p>
            <a:pPr algn="ctr">
              <a:spcBef>
                <a:spcPts val="400"/>
              </a:spcBef>
              <a:buNone/>
            </a:pPr>
            <a:r>
              <a:rPr lang="en-US" sz="2200" b="1" i="1" dirty="0" smtClean="0">
                <a:solidFill>
                  <a:srgbClr val="608137"/>
                </a:solidFill>
              </a:rPr>
              <a:t>(30 min)</a:t>
            </a:r>
          </a:p>
          <a:p>
            <a:pPr algn="ctr">
              <a:spcBef>
                <a:spcPts val="1200"/>
              </a:spcBef>
              <a:buNone/>
            </a:pPr>
            <a:r>
              <a:rPr lang="en-US" dirty="0"/>
              <a:t>Create a brand platform</a:t>
            </a:r>
          </a:p>
          <a:p>
            <a:pPr algn="ctr">
              <a:buNone/>
            </a:pPr>
            <a:endParaRPr lang="en-US" sz="2400" dirty="0" smtClean="0"/>
          </a:p>
          <a:p>
            <a:pPr marL="0" indent="0" algn="ctr">
              <a:spcBef>
                <a:spcPts val="2200"/>
              </a:spcBef>
              <a:buNone/>
            </a:pPr>
            <a:r>
              <a:rPr lang="en-US" sz="2400" i="1" dirty="0"/>
              <a:t>Consider the questions listed in the Manual on page III-41; </a:t>
            </a:r>
            <a:br>
              <a:rPr lang="en-US" sz="2400" i="1" dirty="0"/>
            </a:br>
            <a:r>
              <a:rPr lang="en-US" sz="2400" i="1" dirty="0"/>
              <a:t>develop a one- to two- page “program brand” document</a:t>
            </a:r>
            <a:r>
              <a:rPr lang="en-US" sz="2400" i="1" dirty="0" smtClean="0"/>
              <a:t>.</a:t>
            </a:r>
            <a:endParaRPr lang="en-US" sz="2400" i="1"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C. Brand Development, Marketing, and Outreach</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2884" y="1981453"/>
            <a:ext cx="2851247" cy="268840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79341">
            <a:off x="7578895" y="3268033"/>
            <a:ext cx="1005840" cy="2435545"/>
          </a:xfrm>
          <a:prstGeom prst="rect">
            <a:avLst/>
          </a:prstGeom>
          <a:effectLst>
            <a:outerShdw blurRad="50800" dist="38100" dir="2700000" algn="tl" rotWithShape="0">
              <a:prstClr val="black">
                <a:alpha val="40000"/>
              </a:prstClr>
            </a:outerShdw>
          </a:effectLst>
        </p:spPr>
      </p:pic>
      <p:sp>
        <p:nvSpPr>
          <p:cNvPr id="8" name="TextBox 7"/>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0"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III-45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III-47 </a:t>
            </a:r>
            <a:endParaRPr lang="en-US" sz="1200" b="1" dirty="0">
              <a:solidFill>
                <a:schemeClr val="bg1"/>
              </a:solidFill>
              <a:latin typeface="Arial Narrow" pitchFamily="34" charset="0"/>
            </a:endParaRPr>
          </a:p>
        </p:txBody>
      </p:sp>
      <p:sp>
        <p:nvSpPr>
          <p:cNvPr id="2" name="Content Placeholder 1"/>
          <p:cNvSpPr>
            <a:spLocks noGrp="1"/>
          </p:cNvSpPr>
          <p:nvPr>
            <p:ph idx="1"/>
          </p:nvPr>
        </p:nvSpPr>
        <p:spPr/>
        <p:txBody>
          <a:bodyPr/>
          <a:lstStyle/>
          <a:p>
            <a:r>
              <a:rPr lang="en-US" dirty="0"/>
              <a:t>Create initial marketing materials</a:t>
            </a:r>
          </a:p>
          <a:p>
            <a:pPr lvl="1"/>
            <a:r>
              <a:rPr lang="en-US" dirty="0"/>
              <a:t>Basic program brochure</a:t>
            </a:r>
          </a:p>
          <a:p>
            <a:pPr lvl="1"/>
            <a:r>
              <a:rPr lang="en-US" dirty="0"/>
              <a:t>Program website</a:t>
            </a:r>
          </a:p>
          <a:p>
            <a:pPr lvl="1"/>
            <a:r>
              <a:rPr lang="en-US" dirty="0"/>
              <a:t>Letter to stakeholders</a:t>
            </a:r>
          </a:p>
          <a:p>
            <a:pPr lvl="1"/>
            <a:r>
              <a:rPr lang="en-US" dirty="0"/>
              <a:t>Background </a:t>
            </a:r>
            <a:r>
              <a:rPr lang="en-US" dirty="0" smtClean="0"/>
              <a:t>information</a:t>
            </a:r>
            <a:endParaRPr lang="en-US" dirty="0"/>
          </a:p>
          <a:p>
            <a:pPr>
              <a:spcBef>
                <a:spcPts val="2400"/>
              </a:spcBef>
            </a:pPr>
            <a:r>
              <a:rPr lang="en-US" dirty="0"/>
              <a:t>Tip: Use program branding and </a:t>
            </a:r>
            <a:br>
              <a:rPr lang="en-US" dirty="0"/>
            </a:br>
            <a:r>
              <a:rPr lang="en-US" dirty="0"/>
              <a:t>logo on all materials</a:t>
            </a:r>
            <a:r>
              <a:rPr lang="en-US" dirty="0" smtClean="0"/>
              <a:t>!</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286000" y="2514600"/>
            <a:ext cx="45720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III-47</a:t>
            </a:r>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608137"/>
                </a:solidFill>
              </a:rPr>
              <a:t>Group Exercise</a:t>
            </a:r>
          </a:p>
          <a:p>
            <a:pPr algn="ctr">
              <a:spcBef>
                <a:spcPts val="400"/>
              </a:spcBef>
              <a:buNone/>
            </a:pPr>
            <a:r>
              <a:rPr lang="en-US" sz="2200" b="1" i="1" dirty="0" smtClean="0">
                <a:solidFill>
                  <a:srgbClr val="608137"/>
                </a:solidFill>
              </a:rPr>
              <a:t>(10 min)</a:t>
            </a:r>
          </a:p>
          <a:p>
            <a:pPr algn="ctr">
              <a:spcBef>
                <a:spcPts val="1200"/>
              </a:spcBef>
              <a:buNone/>
            </a:pPr>
            <a:r>
              <a:rPr lang="en-US" dirty="0"/>
              <a:t>Partner outreach and support tools</a:t>
            </a:r>
          </a:p>
          <a:p>
            <a:pPr algn="ctr">
              <a:buNone/>
            </a:pPr>
            <a:endParaRPr lang="en-US" sz="2400" dirty="0" smtClean="0"/>
          </a:p>
          <a:p>
            <a:pPr marL="0" indent="0" algn="ctr">
              <a:spcBef>
                <a:spcPts val="2200"/>
              </a:spcBef>
              <a:buNone/>
            </a:pPr>
            <a:r>
              <a:rPr lang="en-US" sz="2400" i="1" dirty="0"/>
              <a:t>Prioritize the types of </a:t>
            </a:r>
            <a:r>
              <a:rPr lang="en-US" sz="2400" i="1" dirty="0" smtClean="0"/>
              <a:t/>
            </a:r>
            <a:br>
              <a:rPr lang="en-US" sz="2400" i="1" dirty="0" smtClean="0"/>
            </a:br>
            <a:r>
              <a:rPr lang="en-US" sz="2400" i="1" dirty="0" smtClean="0"/>
              <a:t>outreach tools you </a:t>
            </a:r>
            <a:r>
              <a:rPr lang="en-US" sz="2400" i="1" dirty="0"/>
              <a:t>will need first.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C. Brand Development, Marketing, and Outreach</a:t>
            </a:r>
            <a:endParaRPr lang="en-US" dirty="0"/>
          </a:p>
        </p:txBody>
      </p:sp>
      <p:sp>
        <p:nvSpPr>
          <p:cNvPr id="5" name="Content Placeholder 4"/>
          <p:cNvSpPr>
            <a:spLocks noGrp="1"/>
          </p:cNvSpPr>
          <p:nvPr>
            <p:ph idx="1"/>
          </p:nvPr>
        </p:nvSpPr>
        <p:spPr/>
        <p:txBody>
          <a:bodyPr>
            <a:normAutofit/>
          </a:bodyPr>
          <a:lstStyle/>
          <a:p>
            <a:r>
              <a:rPr lang="en-US" dirty="0"/>
              <a:t>Leverage media, events, and public recognition opportunities</a:t>
            </a:r>
          </a:p>
          <a:p>
            <a:pPr lvl="1"/>
            <a:r>
              <a:rPr lang="en-US" dirty="0"/>
              <a:t>Author and submit articles to trade </a:t>
            </a:r>
            <a:br>
              <a:rPr lang="en-US" dirty="0"/>
            </a:br>
            <a:r>
              <a:rPr lang="en-US" dirty="0"/>
              <a:t>publications</a:t>
            </a:r>
          </a:p>
          <a:p>
            <a:pPr lvl="1"/>
            <a:r>
              <a:rPr lang="en-US" dirty="0"/>
              <a:t>Find your audience on their social </a:t>
            </a:r>
            <a:br>
              <a:rPr lang="en-US" dirty="0"/>
            </a:br>
            <a:r>
              <a:rPr lang="en-US" dirty="0"/>
              <a:t>media platforms (e.g., Twitter, </a:t>
            </a:r>
            <a:br>
              <a:rPr lang="en-US" dirty="0"/>
            </a:br>
            <a:r>
              <a:rPr lang="en-US" dirty="0"/>
              <a:t>LinkedIn) and post timely and </a:t>
            </a:r>
            <a:br>
              <a:rPr lang="en-US" dirty="0"/>
            </a:br>
            <a:r>
              <a:rPr lang="en-US" dirty="0"/>
              <a:t>useful content</a:t>
            </a:r>
          </a:p>
          <a:p>
            <a:pPr lvl="1"/>
            <a:r>
              <a:rPr lang="en-US" dirty="0"/>
              <a:t>Arrange for advertising space in carefully selected media</a:t>
            </a:r>
          </a:p>
          <a:p>
            <a:pPr lvl="1"/>
            <a:r>
              <a:rPr lang="en-US" dirty="0"/>
              <a:t>Research and attend events where your target audience </a:t>
            </a:r>
            <a:r>
              <a:rPr lang="en-US" dirty="0" smtClean="0"/>
              <a:t>gathers</a:t>
            </a:r>
            <a:endParaRPr lang="en-US" dirty="0"/>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7184" t="4831" b="6210"/>
          <a:stretch/>
        </p:blipFill>
        <p:spPr>
          <a:xfrm>
            <a:off x="5562600" y="2464250"/>
            <a:ext cx="2953512" cy="1879150"/>
          </a:xfrm>
          <a:prstGeom prst="rect">
            <a:avLst/>
          </a:prstGeom>
        </p:spPr>
      </p:pic>
      <p:sp>
        <p:nvSpPr>
          <p:cNvPr id="8" name="TextBox 7"/>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9"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III-47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III-51 </a:t>
            </a:r>
            <a:endParaRPr lang="en-US" sz="1200" b="1" dirty="0">
              <a:solidFill>
                <a:schemeClr val="bg1"/>
              </a:solidFill>
              <a:latin typeface="Arial Narrow"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2514600"/>
            <a:ext cx="68580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III-51</a:t>
            </a:r>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608137"/>
                </a:solidFill>
              </a:rPr>
              <a:t>Group Exercise</a:t>
            </a:r>
          </a:p>
          <a:p>
            <a:pPr algn="ctr">
              <a:spcBef>
                <a:spcPts val="400"/>
              </a:spcBef>
              <a:buNone/>
            </a:pPr>
            <a:r>
              <a:rPr lang="en-US" sz="2200" b="1" i="1" dirty="0" smtClean="0">
                <a:solidFill>
                  <a:srgbClr val="608137"/>
                </a:solidFill>
              </a:rPr>
              <a:t>(10 min)</a:t>
            </a:r>
          </a:p>
          <a:p>
            <a:pPr algn="ctr">
              <a:spcBef>
                <a:spcPts val="1200"/>
              </a:spcBef>
              <a:buNone/>
            </a:pPr>
            <a:r>
              <a:rPr lang="en-US" dirty="0"/>
              <a:t>Create a targeted list of conferences and events</a:t>
            </a:r>
          </a:p>
          <a:p>
            <a:pPr algn="ctr">
              <a:buNone/>
            </a:pPr>
            <a:endParaRPr lang="en-US" sz="2400" dirty="0" smtClean="0"/>
          </a:p>
          <a:p>
            <a:pPr marL="0" indent="0" algn="ctr">
              <a:spcBef>
                <a:spcPts val="2200"/>
              </a:spcBef>
              <a:buNone/>
            </a:pPr>
            <a:r>
              <a:rPr lang="en-US" sz="2400" i="1" dirty="0"/>
              <a:t>Identify potential conferences and trade shows for your </a:t>
            </a:r>
            <a:br>
              <a:rPr lang="en-US" sz="2400" i="1" dirty="0"/>
            </a:br>
            <a:r>
              <a:rPr lang="en-US" sz="2400" i="1" dirty="0"/>
              <a:t>program to attend. List by industry sector and priority.</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C. Brand Development, Marketing, and Outreach</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5501" y="1905000"/>
            <a:ext cx="2296390" cy="2971800"/>
          </a:xfrm>
          <a:prstGeom prst="rect">
            <a:avLst/>
          </a:prstGeom>
          <a:ln>
            <a:solidFill>
              <a:schemeClr val="bg1">
                <a:lumMod val="65000"/>
              </a:schemeClr>
            </a:solidFill>
          </a:ln>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5897" y="2971800"/>
            <a:ext cx="2193230" cy="2838298"/>
          </a:xfrm>
          <a:prstGeom prst="rect">
            <a:avLst/>
          </a:prstGeom>
          <a:solidFill>
            <a:schemeClr val="bg1"/>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TextBox 7"/>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0"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smtClean="0">
                <a:solidFill>
                  <a:schemeClr val="bg1"/>
                </a:solidFill>
                <a:latin typeface="Arial Narrow" pitchFamily="34" charset="0"/>
              </a:rPr>
              <a:t>III-52</a:t>
            </a:r>
            <a:endParaRPr lang="en-US" sz="1200" b="1" dirty="0">
              <a:solidFill>
                <a:schemeClr val="bg1"/>
              </a:solidFill>
              <a:latin typeface="Arial Narrow" pitchFamily="34" charset="0"/>
            </a:endParaRPr>
          </a:p>
        </p:txBody>
      </p:sp>
      <p:sp>
        <p:nvSpPr>
          <p:cNvPr id="2" name="Content Placeholder 1"/>
          <p:cNvSpPr>
            <a:spLocks noGrp="1"/>
          </p:cNvSpPr>
          <p:nvPr>
            <p:ph idx="1"/>
          </p:nvPr>
        </p:nvSpPr>
        <p:spPr/>
        <p:txBody>
          <a:bodyPr/>
          <a:lstStyle/>
          <a:p>
            <a:r>
              <a:rPr lang="en-US" dirty="0"/>
              <a:t>Ways to provide partners with </a:t>
            </a:r>
            <a:br>
              <a:rPr lang="en-US" dirty="0"/>
            </a:br>
            <a:r>
              <a:rPr lang="en-US" dirty="0"/>
              <a:t>public recognition</a:t>
            </a:r>
          </a:p>
          <a:p>
            <a:pPr lvl="1"/>
            <a:r>
              <a:rPr lang="en-US" dirty="0"/>
              <a:t>Positive media coverage </a:t>
            </a:r>
            <a:r>
              <a:rPr lang="en-US" dirty="0" smtClean="0"/>
              <a:t>via </a:t>
            </a:r>
            <a:br>
              <a:rPr lang="en-US" dirty="0" smtClean="0"/>
            </a:br>
            <a:r>
              <a:rPr lang="en-US" dirty="0" smtClean="0"/>
              <a:t>paid </a:t>
            </a:r>
            <a:r>
              <a:rPr lang="en-US" dirty="0"/>
              <a:t>or PSA ad </a:t>
            </a:r>
            <a:r>
              <a:rPr lang="en-US" dirty="0" smtClean="0"/>
              <a:t>campaign(s</a:t>
            </a:r>
            <a:r>
              <a:rPr lang="en-US" dirty="0"/>
              <a:t>)</a:t>
            </a:r>
          </a:p>
          <a:p>
            <a:pPr lvl="1"/>
            <a:r>
              <a:rPr lang="en-US" dirty="0"/>
              <a:t>Logo usage</a:t>
            </a:r>
          </a:p>
          <a:p>
            <a:pPr lvl="1"/>
            <a:r>
              <a:rPr lang="en-US" dirty="0"/>
              <a:t>Excellence </a:t>
            </a:r>
            <a:r>
              <a:rPr lang="en-US" dirty="0" smtClean="0"/>
              <a:t>awards</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514600" y="2514600"/>
            <a:ext cx="41148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III-47</a:t>
            </a:r>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8"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608137"/>
                </a:solidFill>
              </a:rPr>
              <a:t>Group Exercise</a:t>
            </a:r>
          </a:p>
          <a:p>
            <a:pPr algn="ctr">
              <a:spcBef>
                <a:spcPts val="400"/>
              </a:spcBef>
              <a:buNone/>
            </a:pPr>
            <a:r>
              <a:rPr lang="en-US" sz="2200" b="1" i="1" dirty="0" smtClean="0">
                <a:solidFill>
                  <a:srgbClr val="608137"/>
                </a:solidFill>
              </a:rPr>
              <a:t>(20 min)</a:t>
            </a:r>
          </a:p>
          <a:p>
            <a:pPr algn="ctr">
              <a:spcBef>
                <a:spcPts val="1200"/>
              </a:spcBef>
              <a:buNone/>
            </a:pPr>
            <a:r>
              <a:rPr lang="en-US" dirty="0"/>
              <a:t>Identify outreach and Partner support tools</a:t>
            </a:r>
          </a:p>
          <a:p>
            <a:pPr algn="ctr">
              <a:buNone/>
            </a:pPr>
            <a:endParaRPr lang="en-US" sz="2400" dirty="0" smtClean="0"/>
          </a:p>
          <a:p>
            <a:pPr marL="0" indent="0" algn="ctr">
              <a:spcBef>
                <a:spcPts val="2200"/>
              </a:spcBef>
              <a:buNone/>
            </a:pPr>
            <a:r>
              <a:rPr lang="en-US" sz="2400" i="1" dirty="0"/>
              <a:t>Prioritize outreach tools </a:t>
            </a:r>
            <a:r>
              <a:rPr lang="en-US" sz="2400" i="1" dirty="0" smtClean="0"/>
              <a:t>and</a:t>
            </a:r>
            <a:br>
              <a:rPr lang="en-US" sz="2400" i="1" dirty="0" smtClean="0"/>
            </a:br>
            <a:r>
              <a:rPr lang="en-US" sz="2400" i="1" dirty="0" smtClean="0"/>
              <a:t>estimate </a:t>
            </a:r>
            <a:r>
              <a:rPr lang="en-US" sz="2400" i="1" dirty="0"/>
              <a:t>resources needed.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D. Technology Verification and Labeling</a:t>
            </a:r>
            <a:endParaRPr lang="en-US" dirty="0"/>
          </a:p>
        </p:txBody>
      </p:sp>
      <p:sp>
        <p:nvSpPr>
          <p:cNvPr id="7" name="TextBox 6"/>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0"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III-58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III-73 </a:t>
            </a:r>
            <a:endParaRPr lang="en-US" sz="1200" b="1" dirty="0">
              <a:solidFill>
                <a:schemeClr val="bg1"/>
              </a:solidFill>
              <a:latin typeface="Arial Narrow" pitchFamily="34" charset="0"/>
            </a:endParaRPr>
          </a:p>
        </p:txBody>
      </p:sp>
      <p:sp>
        <p:nvSpPr>
          <p:cNvPr id="2" name="Content Placeholder 1"/>
          <p:cNvSpPr>
            <a:spLocks noGrp="1"/>
          </p:cNvSpPr>
          <p:nvPr>
            <p:ph idx="1"/>
          </p:nvPr>
        </p:nvSpPr>
        <p:spPr/>
        <p:txBody>
          <a:bodyPr/>
          <a:lstStyle/>
          <a:p>
            <a:pPr>
              <a:lnSpc>
                <a:spcPts val="2400"/>
              </a:lnSpc>
            </a:pPr>
            <a:r>
              <a:rPr lang="en-US" sz="2200" dirty="0"/>
              <a:t>Performance testing and verification </a:t>
            </a:r>
            <a:r>
              <a:rPr lang="en-US" sz="2200" dirty="0" smtClean="0"/>
              <a:t/>
            </a:r>
            <a:br>
              <a:rPr lang="en-US" sz="2200" dirty="0" smtClean="0"/>
            </a:br>
            <a:r>
              <a:rPr lang="en-US" sz="2200" dirty="0" smtClean="0"/>
              <a:t>helps </a:t>
            </a:r>
            <a:r>
              <a:rPr lang="en-US" sz="2200" dirty="0"/>
              <a:t>show which technologies and </a:t>
            </a:r>
            <a:r>
              <a:rPr lang="en-US" sz="2200" dirty="0" smtClean="0"/>
              <a:t/>
            </a:r>
            <a:br>
              <a:rPr lang="en-US" sz="2200" dirty="0" smtClean="0"/>
            </a:br>
            <a:r>
              <a:rPr lang="en-US" sz="2200" dirty="0" smtClean="0"/>
              <a:t>strategies </a:t>
            </a:r>
            <a:r>
              <a:rPr lang="en-US" sz="2200" dirty="0"/>
              <a:t>work for different truck </a:t>
            </a:r>
            <a:r>
              <a:rPr lang="en-US" sz="2200" dirty="0" smtClean="0"/>
              <a:t/>
            </a:r>
            <a:br>
              <a:rPr lang="en-US" sz="2200" dirty="0" smtClean="0"/>
            </a:br>
            <a:r>
              <a:rPr lang="en-US" sz="2200" dirty="0" smtClean="0"/>
              <a:t>types </a:t>
            </a:r>
            <a:r>
              <a:rPr lang="en-US" sz="2200" dirty="0"/>
              <a:t>and use patterns</a:t>
            </a:r>
          </a:p>
          <a:p>
            <a:pPr>
              <a:lnSpc>
                <a:spcPts val="2400"/>
              </a:lnSpc>
            </a:pPr>
            <a:r>
              <a:rPr lang="en-US" sz="2200" dirty="0"/>
              <a:t>Labeling helps partners identify </a:t>
            </a:r>
            <a:r>
              <a:rPr lang="en-US" sz="2200" dirty="0" smtClean="0"/>
              <a:t/>
            </a:r>
            <a:br>
              <a:rPr lang="en-US" sz="2200" dirty="0" smtClean="0"/>
            </a:br>
            <a:r>
              <a:rPr lang="en-US" sz="2200" dirty="0" smtClean="0"/>
              <a:t>reliable</a:t>
            </a:r>
            <a:r>
              <a:rPr lang="en-US" sz="2200" dirty="0"/>
              <a:t>, cost-effective technologies and practices </a:t>
            </a:r>
          </a:p>
          <a:p>
            <a:pPr>
              <a:lnSpc>
                <a:spcPts val="2400"/>
              </a:lnSpc>
            </a:pPr>
            <a:r>
              <a:rPr lang="en-US" sz="2200" dirty="0"/>
              <a:t>Consider leveraging existing verification programs</a:t>
            </a:r>
          </a:p>
          <a:p>
            <a:pPr>
              <a:lnSpc>
                <a:spcPts val="2400"/>
              </a:lnSpc>
            </a:pPr>
            <a:r>
              <a:rPr lang="en-US" sz="2200" dirty="0"/>
              <a:t>Start by focusing on “low-hanging fruit” (will vary by region/fleet types)</a:t>
            </a:r>
          </a:p>
          <a:p>
            <a:pPr lvl="1">
              <a:lnSpc>
                <a:spcPts val="2100"/>
              </a:lnSpc>
            </a:pPr>
            <a:r>
              <a:rPr lang="en-US" sz="1800" dirty="0"/>
              <a:t>Driver training</a:t>
            </a:r>
          </a:p>
          <a:p>
            <a:pPr lvl="1">
              <a:lnSpc>
                <a:spcPts val="2100"/>
              </a:lnSpc>
            </a:pPr>
            <a:r>
              <a:rPr lang="en-US" sz="1800" dirty="0"/>
              <a:t>Basic logistics improvements</a:t>
            </a:r>
          </a:p>
          <a:p>
            <a:pPr lvl="1">
              <a:lnSpc>
                <a:spcPts val="2100"/>
              </a:lnSpc>
            </a:pPr>
            <a:r>
              <a:rPr lang="en-US" sz="1800" dirty="0"/>
              <a:t>Idle reduction </a:t>
            </a:r>
            <a:r>
              <a:rPr lang="en-US" sz="1800" dirty="0" smtClean="0"/>
              <a:t>strategies</a:t>
            </a:r>
            <a:endParaRPr lang="en-US" sz="1800" dirty="0"/>
          </a:p>
        </p:txBody>
      </p:sp>
      <p:pic>
        <p:nvPicPr>
          <p:cNvPr id="9" name="Picture 8" descr="DSC02133.JPG"/>
          <p:cNvPicPr>
            <a:picLocks noChangeAspect="1"/>
          </p:cNvPicPr>
          <p:nvPr/>
        </p:nvPicPr>
        <p:blipFill rotWithShape="1">
          <a:blip r:embed="rId3" cstate="email"/>
          <a:srcRect t="4912" b="11578"/>
          <a:stretch/>
        </p:blipFill>
        <p:spPr>
          <a:xfrm>
            <a:off x="5377563" y="2057400"/>
            <a:ext cx="3309237" cy="1295401"/>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105400" y="6400800"/>
            <a:ext cx="9144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D. Technology Verification and Labeling</a:t>
            </a:r>
            <a:endParaRPr lang="en-US" dirty="0"/>
          </a:p>
        </p:txBody>
      </p:sp>
      <p:sp>
        <p:nvSpPr>
          <p:cNvPr id="5" name="Content Placeholder 4"/>
          <p:cNvSpPr>
            <a:spLocks noGrp="1"/>
          </p:cNvSpPr>
          <p:nvPr>
            <p:ph idx="1"/>
          </p:nvPr>
        </p:nvSpPr>
        <p:spPr>
          <a:xfrm>
            <a:off x="2819400" y="1828800"/>
            <a:ext cx="4038600" cy="533400"/>
          </a:xfrm>
        </p:spPr>
        <p:txBody>
          <a:bodyPr>
            <a:noAutofit/>
          </a:bodyPr>
          <a:lstStyle/>
          <a:p>
            <a:pPr>
              <a:buNone/>
            </a:pPr>
            <a:r>
              <a:rPr lang="en-US" sz="1600" b="1" dirty="0" smtClean="0"/>
              <a:t>SmartWay Strategies: Cost vs. Fuel Savings </a:t>
            </a:r>
            <a:endParaRPr lang="en-US" sz="1600" dirty="0" smtClean="0"/>
          </a:p>
        </p:txBody>
      </p:sp>
      <p:sp>
        <p:nvSpPr>
          <p:cNvPr id="10" name="Rectangle 9"/>
          <p:cNvSpPr/>
          <p:nvPr/>
        </p:nvSpPr>
        <p:spPr>
          <a:xfrm>
            <a:off x="2140482" y="5945088"/>
            <a:ext cx="2122697" cy="307777"/>
          </a:xfrm>
          <a:prstGeom prst="rect">
            <a:avLst/>
          </a:prstGeom>
        </p:spPr>
        <p:txBody>
          <a:bodyPr wrap="none">
            <a:spAutoFit/>
          </a:bodyPr>
          <a:lstStyle/>
          <a:p>
            <a:r>
              <a:rPr lang="en-US" sz="1200" i="1" dirty="0" smtClean="0"/>
              <a:t>Source: Cascade Sierra Solutions</a:t>
            </a:r>
            <a:r>
              <a:rPr lang="en-US" sz="1400" i="1" dirty="0" smtClean="0"/>
              <a:t> </a:t>
            </a:r>
            <a:endParaRPr lang="en-US" sz="1400" dirty="0"/>
          </a:p>
        </p:txBody>
      </p:sp>
      <p:sp>
        <p:nvSpPr>
          <p:cNvPr id="8" name="TextBox 7"/>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370" b="3336"/>
          <a:stretch/>
        </p:blipFill>
        <p:spPr>
          <a:xfrm>
            <a:off x="1203961" y="2133600"/>
            <a:ext cx="6895786" cy="3886200"/>
          </a:xfrm>
          <a:prstGeom prst="rect">
            <a:avLst/>
          </a:prstGeom>
        </p:spPr>
      </p:pic>
      <p:sp>
        <p:nvSpPr>
          <p:cNvPr id="11" name="Footer Placeholder 4"/>
          <p:cNvSpPr txBox="1">
            <a:spLocks/>
          </p:cNvSpPr>
          <p:nvPr/>
        </p:nvSpPr>
        <p:spPr>
          <a:xfrm>
            <a:off x="5047364" y="6356350"/>
            <a:ext cx="1030472" cy="365125"/>
          </a:xfrm>
          <a:prstGeom prst="rect">
            <a:avLst/>
          </a:prstGeom>
        </p:spPr>
        <p:txBody>
          <a:bodyPr vert="horz" lIns="91440" tIns="45720" rIns="91440" bIns="45720" rtlCol="0" anchor="ctr"/>
          <a:lstStyle/>
          <a:p>
            <a:pPr lvl="0" algn="ctr">
              <a:defRPr/>
            </a:pP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III-58 –</a:t>
            </a:r>
            <a:r>
              <a:rPr lang="en-US" sz="1200" b="1" dirty="0">
                <a:solidFill>
                  <a:schemeClr val="bg1"/>
                </a:solidFill>
                <a:latin typeface="Arial Narrow" pitchFamily="34" charset="0"/>
              </a:rPr>
              <a:t> </a:t>
            </a:r>
            <a:r>
              <a:rPr lang="en-US" sz="1200" b="1" dirty="0" smtClean="0">
                <a:solidFill>
                  <a:schemeClr val="bg1"/>
                </a:solidFill>
                <a:latin typeface="Arial Narrow" pitchFamily="34" charset="0"/>
              </a:rPr>
              <a:t>III-73 </a:t>
            </a:r>
            <a:endParaRPr lang="en-US" sz="1200" b="1" dirty="0">
              <a:solidFill>
                <a:schemeClr val="bg1"/>
              </a:solidFill>
              <a:latin typeface="Arial Narrow"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600200" y="2514600"/>
            <a:ext cx="5943600" cy="1143000"/>
          </a:xfrm>
          <a:prstGeom prst="rect">
            <a:avLst/>
          </a:prstGeom>
          <a:solidFill>
            <a:schemeClr val="accent4">
              <a:lumMod val="20000"/>
              <a:lumOff val="80000"/>
            </a:schemeClr>
          </a:solidFill>
          <a:ln w="12700">
            <a:solidFill>
              <a:srgbClr val="608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III-61 – III-69</a:t>
            </a:r>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1"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608137"/>
                </a:solidFill>
              </a:rPr>
              <a:t>Group Exercise</a:t>
            </a:r>
          </a:p>
          <a:p>
            <a:pPr algn="ctr">
              <a:spcBef>
                <a:spcPts val="400"/>
              </a:spcBef>
              <a:buNone/>
            </a:pPr>
            <a:r>
              <a:rPr lang="en-US" sz="2200" b="1" i="1" dirty="0" smtClean="0">
                <a:solidFill>
                  <a:srgbClr val="608137"/>
                </a:solidFill>
              </a:rPr>
              <a:t>(20 min)</a:t>
            </a:r>
          </a:p>
          <a:p>
            <a:pPr algn="ctr">
              <a:spcBef>
                <a:spcPts val="1200"/>
              </a:spcBef>
              <a:buNone/>
            </a:pPr>
            <a:r>
              <a:rPr lang="en-US" dirty="0"/>
              <a:t>Discuss area-specific factors influencing technology adoption</a:t>
            </a:r>
          </a:p>
          <a:p>
            <a:pPr algn="ctr">
              <a:buNone/>
            </a:pPr>
            <a:endParaRPr lang="en-US" sz="2400" dirty="0" smtClean="0"/>
          </a:p>
          <a:p>
            <a:pPr marL="0" indent="0" algn="ctr">
              <a:spcBef>
                <a:spcPts val="2200"/>
              </a:spcBef>
              <a:buNone/>
            </a:pPr>
            <a:r>
              <a:rPr lang="en-US" sz="2400" i="1" dirty="0"/>
              <a:t>What technologies are common in your </a:t>
            </a:r>
            <a:r>
              <a:rPr lang="en-US" sz="2400" i="1" dirty="0" smtClean="0"/>
              <a:t>region?</a:t>
            </a:r>
            <a:br>
              <a:rPr lang="en-US" sz="2400" i="1" dirty="0" smtClean="0"/>
            </a:br>
            <a:r>
              <a:rPr lang="en-US" sz="2400" i="1" dirty="0" smtClean="0"/>
              <a:t>How </a:t>
            </a:r>
            <a:r>
              <a:rPr lang="en-US" sz="2400" i="1" dirty="0"/>
              <a:t>is their adoption blocked or encouraged?</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0" y="6400800"/>
            <a:ext cx="2971800" cy="274320"/>
          </a:xfrm>
          <a:prstGeom prst="rect">
            <a:avLst/>
          </a:prstGeom>
          <a:solidFill>
            <a:srgbClr val="608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1054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III-61 – III-69</a:t>
            </a:r>
          </a:p>
        </p:txBody>
      </p:sp>
      <p:sp>
        <p:nvSpPr>
          <p:cNvPr id="12" name="TextBox 11"/>
          <p:cNvSpPr txBox="1"/>
          <p:nvPr/>
        </p:nvSpPr>
        <p:spPr>
          <a:xfrm>
            <a:off x="3048000" y="6412802"/>
            <a:ext cx="1712328" cy="276999"/>
          </a:xfrm>
          <a:prstGeom prst="rect">
            <a:avLst/>
          </a:prstGeom>
          <a:noFill/>
        </p:spPr>
        <p:txBody>
          <a:bodyPr wrap="none" rtlCol="0">
            <a:spAutoFit/>
          </a:bodyPr>
          <a:lstStyle/>
          <a:p>
            <a:r>
              <a:rPr lang="en-US" sz="1200" dirty="0">
                <a:latin typeface="Arial Narrow" pitchFamily="34" charset="0"/>
              </a:rPr>
              <a:t>Module III: Create Program</a:t>
            </a:r>
            <a:endParaRPr lang="en-US" sz="1200" dirty="0"/>
          </a:p>
        </p:txBody>
      </p:sp>
      <p:sp>
        <p:nvSpPr>
          <p:cNvPr id="11" name="Content Placeholder 2"/>
          <p:cNvSpPr>
            <a:spLocks noGrp="1"/>
          </p:cNvSpPr>
          <p:nvPr>
            <p:ph idx="1"/>
          </p:nvPr>
        </p:nvSpPr>
        <p:spPr>
          <a:xfrm>
            <a:off x="0" y="685800"/>
            <a:ext cx="9144000" cy="3200400"/>
          </a:xfrm>
        </p:spPr>
        <p:txBody>
          <a:bodyPr wrap="none">
            <a:noAutofit/>
          </a:bodyPr>
          <a:lstStyle/>
          <a:p>
            <a:pPr algn="ctr">
              <a:buNone/>
            </a:pPr>
            <a:r>
              <a:rPr lang="en-US" sz="3000" b="1" i="1" dirty="0" smtClean="0">
                <a:solidFill>
                  <a:srgbClr val="608137"/>
                </a:solidFill>
              </a:rPr>
              <a:t>Group Exercise </a:t>
            </a:r>
            <a:r>
              <a:rPr lang="en-US" sz="2200" b="1" i="1" dirty="0" smtClean="0">
                <a:solidFill>
                  <a:srgbClr val="608137"/>
                </a:solidFill>
              </a:rPr>
              <a:t>(continued)</a:t>
            </a:r>
          </a:p>
          <a:p>
            <a:pPr algn="ctr">
              <a:spcBef>
                <a:spcPts val="400"/>
              </a:spcBef>
              <a:buNone/>
            </a:pPr>
            <a:r>
              <a:rPr lang="en-US" sz="2200" b="1" i="1" dirty="0" smtClean="0">
                <a:solidFill>
                  <a:srgbClr val="608137"/>
                </a:solidFill>
              </a:rPr>
              <a:t>(20 min)</a:t>
            </a:r>
          </a:p>
          <a:p>
            <a:pPr algn="ctr">
              <a:buNone/>
            </a:pPr>
            <a:r>
              <a:rPr lang="en-US" sz="2400" dirty="0" smtClean="0"/>
              <a:t>Barriers Influencing Technology Adoption </a:t>
            </a:r>
          </a:p>
        </p:txBody>
      </p:sp>
      <p:graphicFrame>
        <p:nvGraphicFramePr>
          <p:cNvPr id="5" name="Table 4"/>
          <p:cNvGraphicFramePr>
            <a:graphicFrameLocks noGrp="1"/>
          </p:cNvGraphicFramePr>
          <p:nvPr>
            <p:extLst>
              <p:ext uri="{D42A27DB-BD31-4B8C-83A1-F6EECF244321}">
                <p14:modId xmlns:p14="http://schemas.microsoft.com/office/powerpoint/2010/main" val="1057024495"/>
              </p:ext>
            </p:extLst>
          </p:nvPr>
        </p:nvGraphicFramePr>
        <p:xfrm>
          <a:off x="1028700" y="2307296"/>
          <a:ext cx="7010400" cy="2852931"/>
        </p:xfrm>
        <a:graphic>
          <a:graphicData uri="http://schemas.openxmlformats.org/drawingml/2006/table">
            <a:tbl>
              <a:tblPr firstRow="1" bandRow="1">
                <a:tableStyleId>{5C22544A-7EE6-4342-B048-85BDC9FD1C3A}</a:tableStyleId>
              </a:tblPr>
              <a:tblGrid>
                <a:gridCol w="2095500">
                  <a:extLst>
                    <a:ext uri="{9D8B030D-6E8A-4147-A177-3AD203B41FA5}">
                      <a16:colId xmlns:a16="http://schemas.microsoft.com/office/drawing/2014/main" val="20000"/>
                    </a:ext>
                  </a:extLst>
                </a:gridCol>
                <a:gridCol w="4914900">
                  <a:extLst>
                    <a:ext uri="{9D8B030D-6E8A-4147-A177-3AD203B41FA5}">
                      <a16:colId xmlns:a16="http://schemas.microsoft.com/office/drawing/2014/main" val="20001"/>
                    </a:ext>
                  </a:extLst>
                </a:gridCol>
              </a:tblGrid>
              <a:tr h="479875">
                <a:tc>
                  <a:txBody>
                    <a:bodyPr/>
                    <a:lstStyle/>
                    <a:p>
                      <a:pPr marL="0" marR="0" algn="ctr">
                        <a:lnSpc>
                          <a:spcPct val="107000"/>
                        </a:lnSpc>
                        <a:spcBef>
                          <a:spcPts val="0"/>
                        </a:spcBef>
                        <a:spcAft>
                          <a:spcPts val="800"/>
                        </a:spcAft>
                      </a:pPr>
                      <a:r>
                        <a:rPr lang="en-US" sz="1500" dirty="0">
                          <a:effectLst/>
                        </a:rPr>
                        <a:t>Potential Barrier</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5725" marR="85725" marT="42545" marB="42545"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rgbClr val="608137"/>
                    </a:solidFill>
                  </a:tcPr>
                </a:tc>
                <a:tc>
                  <a:txBody>
                    <a:bodyPr/>
                    <a:lstStyle/>
                    <a:p>
                      <a:pPr marL="0" marR="0" algn="ctr">
                        <a:lnSpc>
                          <a:spcPct val="107000"/>
                        </a:lnSpc>
                        <a:spcBef>
                          <a:spcPts val="0"/>
                        </a:spcBef>
                        <a:spcAft>
                          <a:spcPts val="800"/>
                        </a:spcAft>
                      </a:pPr>
                      <a:r>
                        <a:rPr lang="en-US" sz="1500" dirty="0">
                          <a:effectLst/>
                        </a:rPr>
                        <a:t>Suggestions to Overcome Barrier</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5725" marR="85725" marT="42545" marB="42545"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rgbClr val="608137"/>
                    </a:solidFill>
                  </a:tcPr>
                </a:tc>
                <a:extLst>
                  <a:ext uri="{0D108BD9-81ED-4DB2-BD59-A6C34878D82A}">
                    <a16:rowId xmlns:a16="http://schemas.microsoft.com/office/drawing/2014/main" val="10000"/>
                  </a:ext>
                </a:extLst>
              </a:tr>
              <a:tr h="339008">
                <a:tc>
                  <a:txBody>
                    <a:bodyPr/>
                    <a:lstStyle/>
                    <a:p>
                      <a:pPr marL="0" marR="0">
                        <a:lnSpc>
                          <a:spcPct val="107000"/>
                        </a:lnSpc>
                        <a:spcBef>
                          <a:spcPts val="0"/>
                        </a:spcBef>
                        <a:spcAft>
                          <a:spcPts val="800"/>
                        </a:spcAft>
                      </a:pPr>
                      <a:r>
                        <a:rPr lang="en-US" sz="1300" b="1" dirty="0" smtClean="0">
                          <a:effectLst/>
                        </a:rPr>
                        <a:t>Technology </a:t>
                      </a:r>
                      <a:r>
                        <a:rPr lang="en-US" sz="1300" b="1" dirty="0">
                          <a:effectLst/>
                        </a:rPr>
                        <a:t>Availability</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tc>
                  <a:txBody>
                    <a:bodyPr/>
                    <a:lstStyle/>
                    <a:p>
                      <a:pPr marL="0" marR="0">
                        <a:lnSpc>
                          <a:spcPct val="107000"/>
                        </a:lnSpc>
                        <a:spcBef>
                          <a:spcPts val="0"/>
                        </a:spcBef>
                        <a:spcAft>
                          <a:spcPts val="80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1"/>
                  </a:ext>
                </a:extLst>
              </a:tr>
              <a:tr h="339008">
                <a:tc>
                  <a:txBody>
                    <a:bodyPr/>
                    <a:lstStyle/>
                    <a:p>
                      <a:pPr marL="0" marR="0">
                        <a:lnSpc>
                          <a:spcPct val="107000"/>
                        </a:lnSpc>
                        <a:spcBef>
                          <a:spcPts val="0"/>
                        </a:spcBef>
                        <a:spcAft>
                          <a:spcPts val="800"/>
                        </a:spcAft>
                      </a:pPr>
                      <a:r>
                        <a:rPr lang="en-US" sz="1300" b="1" dirty="0">
                          <a:effectLst/>
                        </a:rPr>
                        <a:t>Technology Verification</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tc>
                  <a:txBody>
                    <a:bodyPr/>
                    <a:lstStyle/>
                    <a:p>
                      <a:pPr marL="0" marR="0">
                        <a:lnSpc>
                          <a:spcPct val="107000"/>
                        </a:lnSpc>
                        <a:spcBef>
                          <a:spcPts val="0"/>
                        </a:spcBef>
                        <a:spcAft>
                          <a:spcPts val="80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2"/>
                  </a:ext>
                </a:extLst>
              </a:tr>
              <a:tr h="339008">
                <a:tc>
                  <a:txBody>
                    <a:bodyPr/>
                    <a:lstStyle/>
                    <a:p>
                      <a:pPr marL="0" marR="0">
                        <a:lnSpc>
                          <a:spcPct val="107000"/>
                        </a:lnSpc>
                        <a:spcBef>
                          <a:spcPts val="0"/>
                        </a:spcBef>
                        <a:spcAft>
                          <a:spcPts val="800"/>
                        </a:spcAft>
                      </a:pPr>
                      <a:r>
                        <a:rPr lang="en-US" sz="1300" b="1" dirty="0">
                          <a:effectLst/>
                        </a:rPr>
                        <a:t>Financing</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tc>
                  <a:txBody>
                    <a:bodyPr/>
                    <a:lstStyle/>
                    <a:p>
                      <a:pPr marL="0" marR="0">
                        <a:lnSpc>
                          <a:spcPct val="107000"/>
                        </a:lnSpc>
                        <a:spcBef>
                          <a:spcPts val="0"/>
                        </a:spcBef>
                        <a:spcAft>
                          <a:spcPts val="80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3"/>
                  </a:ext>
                </a:extLst>
              </a:tr>
              <a:tr h="339008">
                <a:tc>
                  <a:txBody>
                    <a:bodyPr/>
                    <a:lstStyle/>
                    <a:p>
                      <a:pPr marL="0" marR="0">
                        <a:lnSpc>
                          <a:spcPct val="107000"/>
                        </a:lnSpc>
                        <a:spcBef>
                          <a:spcPts val="0"/>
                        </a:spcBef>
                        <a:spcAft>
                          <a:spcPts val="800"/>
                        </a:spcAft>
                      </a:pPr>
                      <a:r>
                        <a:rPr lang="en-US" sz="1300" b="1" dirty="0">
                          <a:effectLst/>
                        </a:rPr>
                        <a:t>Regulatory</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tc>
                  <a:txBody>
                    <a:bodyPr/>
                    <a:lstStyle/>
                    <a:p>
                      <a:pPr marL="0" marR="0">
                        <a:lnSpc>
                          <a:spcPct val="107000"/>
                        </a:lnSpc>
                        <a:spcBef>
                          <a:spcPts val="0"/>
                        </a:spcBef>
                        <a:spcAft>
                          <a:spcPts val="80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4"/>
                  </a:ext>
                </a:extLst>
              </a:tr>
              <a:tr h="339008">
                <a:tc>
                  <a:txBody>
                    <a:bodyPr/>
                    <a:lstStyle/>
                    <a:p>
                      <a:pPr marL="0" marR="0">
                        <a:lnSpc>
                          <a:spcPct val="107000"/>
                        </a:lnSpc>
                        <a:spcBef>
                          <a:spcPts val="0"/>
                        </a:spcBef>
                        <a:spcAft>
                          <a:spcPts val="800"/>
                        </a:spcAft>
                      </a:pPr>
                      <a:r>
                        <a:rPr lang="en-US" sz="1300" b="1" dirty="0">
                          <a:effectLst/>
                        </a:rPr>
                        <a:t>Institutional</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tc>
                  <a:txBody>
                    <a:bodyPr/>
                    <a:lstStyle/>
                    <a:p>
                      <a:pPr marL="0" marR="0">
                        <a:lnSpc>
                          <a:spcPct val="107000"/>
                        </a:lnSpc>
                        <a:spcBef>
                          <a:spcPts val="0"/>
                        </a:spcBef>
                        <a:spcAft>
                          <a:spcPts val="80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5"/>
                  </a:ext>
                </a:extLst>
              </a:tr>
              <a:tr h="339008">
                <a:tc>
                  <a:txBody>
                    <a:bodyPr/>
                    <a:lstStyle/>
                    <a:p>
                      <a:pPr marL="0" marR="0">
                        <a:lnSpc>
                          <a:spcPct val="107000"/>
                        </a:lnSpc>
                        <a:spcBef>
                          <a:spcPts val="0"/>
                        </a:spcBef>
                        <a:spcAft>
                          <a:spcPts val="800"/>
                        </a:spcAft>
                      </a:pPr>
                      <a:r>
                        <a:rPr lang="en-US" sz="1300" b="1" dirty="0" smtClean="0">
                          <a:effectLst/>
                        </a:rPr>
                        <a:t>Education </a:t>
                      </a:r>
                      <a:r>
                        <a:rPr lang="en-US" sz="1300" b="1" dirty="0">
                          <a:effectLst/>
                        </a:rPr>
                        <a:t>&amp; Training</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tc>
                  <a:txBody>
                    <a:bodyPr/>
                    <a:lstStyle/>
                    <a:p>
                      <a:pPr marL="0" marR="0">
                        <a:lnSpc>
                          <a:spcPct val="107000"/>
                        </a:lnSpc>
                        <a:spcBef>
                          <a:spcPts val="0"/>
                        </a:spcBef>
                        <a:spcAft>
                          <a:spcPts val="80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6"/>
                  </a:ext>
                </a:extLst>
              </a:tr>
              <a:tr h="339008">
                <a:tc>
                  <a:txBody>
                    <a:bodyPr/>
                    <a:lstStyle/>
                    <a:p>
                      <a:pPr marL="0" marR="0">
                        <a:lnSpc>
                          <a:spcPct val="107000"/>
                        </a:lnSpc>
                        <a:spcBef>
                          <a:spcPts val="0"/>
                        </a:spcBef>
                        <a:spcAft>
                          <a:spcPts val="800"/>
                        </a:spcAft>
                      </a:pPr>
                      <a:r>
                        <a:rPr lang="en-US" sz="1300" b="1" dirty="0">
                          <a:effectLst/>
                        </a:rPr>
                        <a:t>Other barriers?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tc>
                  <a:txBody>
                    <a:bodyPr/>
                    <a:lstStyle/>
                    <a:p>
                      <a:pPr marL="0" marR="0">
                        <a:lnSpc>
                          <a:spcPct val="107000"/>
                        </a:lnSpc>
                        <a:spcBef>
                          <a:spcPts val="0"/>
                        </a:spcBef>
                        <a:spcAft>
                          <a:spcPts val="80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rgbClr val="608137"/>
                      </a:solidFill>
                      <a:prstDash val="solid"/>
                      <a:round/>
                      <a:headEnd type="none" w="med" len="med"/>
                      <a:tailEnd type="none" w="med" len="med"/>
                    </a:lnL>
                    <a:lnR w="12700" cap="flat" cmpd="sng" algn="ctr">
                      <a:solidFill>
                        <a:srgbClr val="608137"/>
                      </a:solidFill>
                      <a:prstDash val="solid"/>
                      <a:round/>
                      <a:headEnd type="none" w="med" len="med"/>
                      <a:tailEnd type="none" w="med" len="med"/>
                    </a:lnR>
                    <a:lnT w="12700" cap="flat" cmpd="sng" algn="ctr">
                      <a:solidFill>
                        <a:srgbClr val="608137"/>
                      </a:solidFill>
                      <a:prstDash val="solid"/>
                      <a:round/>
                      <a:headEnd type="none" w="med" len="med"/>
                      <a:tailEnd type="none" w="med" len="med"/>
                    </a:lnT>
                    <a:lnB w="12700" cap="flat" cmpd="sng" algn="ctr">
                      <a:solidFill>
                        <a:srgbClr val="608137"/>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42339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Module IV: Launch and Implement Program</a:t>
            </a:r>
            <a:endParaRPr lang="en-US" dirty="0"/>
          </a:p>
        </p:txBody>
      </p:sp>
      <p:sp>
        <p:nvSpPr>
          <p:cNvPr id="5" name="Content Placeholder 4"/>
          <p:cNvSpPr>
            <a:spLocks noGrp="1"/>
          </p:cNvSpPr>
          <p:nvPr>
            <p:ph idx="1"/>
          </p:nvPr>
        </p:nvSpPr>
        <p:spPr/>
        <p:txBody>
          <a:bodyPr/>
          <a:lstStyle/>
          <a:p>
            <a:pPr marL="411480" indent="-411480">
              <a:buFont typeface="+mj-lt"/>
              <a:buAutoNum type="alphaUcPeriod"/>
            </a:pPr>
            <a:r>
              <a:rPr lang="en-US" dirty="0"/>
              <a:t>Launch charter partners</a:t>
            </a:r>
          </a:p>
          <a:p>
            <a:pPr marL="411480" indent="-411480">
              <a:buFont typeface="+mj-lt"/>
              <a:buAutoNum type="alphaUcPeriod"/>
            </a:pPr>
            <a:r>
              <a:rPr lang="en-US" dirty="0"/>
              <a:t>Recruit partners</a:t>
            </a:r>
          </a:p>
          <a:p>
            <a:pPr marL="411480" indent="-411480">
              <a:buFont typeface="+mj-lt"/>
              <a:buAutoNum type="alphaUcPeriod"/>
            </a:pPr>
            <a:r>
              <a:rPr lang="en-US" dirty="0"/>
              <a:t>Train </a:t>
            </a:r>
            <a:r>
              <a:rPr lang="en-US" dirty="0" smtClean="0"/>
              <a:t>Partner </a:t>
            </a:r>
            <a:r>
              <a:rPr lang="en-US" dirty="0"/>
              <a:t>A</a:t>
            </a:r>
            <a:r>
              <a:rPr lang="en-US" dirty="0" smtClean="0"/>
              <a:t>ccount </a:t>
            </a:r>
            <a:r>
              <a:rPr lang="en-US" dirty="0"/>
              <a:t>M</a:t>
            </a:r>
            <a:r>
              <a:rPr lang="en-US" dirty="0" smtClean="0"/>
              <a:t>anagers </a:t>
            </a:r>
            <a:r>
              <a:rPr lang="en-US" dirty="0"/>
              <a:t>(PAMs)</a:t>
            </a:r>
          </a:p>
          <a:p>
            <a:pPr marL="411480" indent="-411480">
              <a:buFont typeface="+mj-lt"/>
              <a:buAutoNum type="alphaUcPeriod"/>
            </a:pPr>
            <a:r>
              <a:rPr lang="en-US" dirty="0"/>
              <a:t>Launch database</a:t>
            </a:r>
          </a:p>
          <a:p>
            <a:pPr marL="411480" indent="-411480">
              <a:buFont typeface="+mj-lt"/>
              <a:buAutoNum type="alphaUcPeriod"/>
            </a:pPr>
            <a:r>
              <a:rPr lang="en-US" dirty="0"/>
              <a:t>Launch program tools</a:t>
            </a:r>
          </a:p>
          <a:p>
            <a:pPr marL="411480" indent="-411480">
              <a:buFont typeface="+mj-lt"/>
              <a:buAutoNum type="alphaUcPeriod"/>
            </a:pPr>
            <a:r>
              <a:rPr lang="en-US" dirty="0"/>
              <a:t>Launch finance program</a:t>
            </a:r>
          </a:p>
          <a:p>
            <a:pPr marL="411480" indent="-411480">
              <a:buFont typeface="+mj-lt"/>
              <a:buAutoNum type="alphaUcPeriod"/>
            </a:pPr>
            <a:r>
              <a:rPr lang="en-US" dirty="0"/>
              <a:t>Begin marketing activities, hold inaugural launch </a:t>
            </a:r>
            <a:r>
              <a:rPr lang="en-US" dirty="0" smtClean="0"/>
              <a:t>event</a:t>
            </a:r>
            <a:endParaRPr lang="en-US" dirty="0"/>
          </a:p>
        </p:txBody>
      </p:sp>
      <p:sp>
        <p:nvSpPr>
          <p:cNvPr id="6" name="TextBox 5"/>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7" name="Rectangle 6"/>
          <p:cNvSpPr/>
          <p:nvPr/>
        </p:nvSpPr>
        <p:spPr>
          <a:xfrm>
            <a:off x="5638800" y="6400800"/>
            <a:ext cx="9144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IV-1</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638800" y="6400800"/>
            <a:ext cx="9144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p:txBody>
          <a:bodyPr>
            <a:normAutofit/>
          </a:bodyPr>
          <a:lstStyle/>
          <a:p>
            <a:r>
              <a:rPr lang="en-US" dirty="0" smtClean="0"/>
              <a:t>A. Launch Charter Partners </a:t>
            </a:r>
            <a:endParaRPr lang="en-US" dirty="0"/>
          </a:p>
        </p:txBody>
      </p:sp>
      <p:sp>
        <p:nvSpPr>
          <p:cNvPr id="5" name="Content Placeholder 4"/>
          <p:cNvSpPr>
            <a:spLocks noGrp="1"/>
          </p:cNvSpPr>
          <p:nvPr>
            <p:ph idx="1"/>
          </p:nvPr>
        </p:nvSpPr>
        <p:spPr/>
        <p:txBody>
          <a:bodyPr/>
          <a:lstStyle/>
          <a:p>
            <a:r>
              <a:rPr lang="en-US" dirty="0"/>
              <a:t>You are ready to go— </a:t>
            </a:r>
            <a:br>
              <a:rPr lang="en-US" dirty="0"/>
            </a:br>
            <a:r>
              <a:rPr lang="en-US" dirty="0"/>
              <a:t>tell your charter partners!</a:t>
            </a:r>
          </a:p>
          <a:p>
            <a:r>
              <a:rPr lang="en-US" dirty="0"/>
              <a:t>Plan a special recognition </a:t>
            </a:r>
            <a:br>
              <a:rPr lang="en-US" dirty="0"/>
            </a:br>
            <a:r>
              <a:rPr lang="en-US" dirty="0"/>
              <a:t>event</a:t>
            </a:r>
          </a:p>
          <a:p>
            <a:r>
              <a:rPr lang="en-US" dirty="0"/>
              <a:t>Invite media, provide </a:t>
            </a:r>
            <a:br>
              <a:rPr lang="en-US" dirty="0"/>
            </a:br>
            <a:r>
              <a:rPr lang="en-US" dirty="0"/>
              <a:t>quotes</a:t>
            </a:r>
          </a:p>
          <a:p>
            <a:r>
              <a:rPr lang="en-US" dirty="0"/>
              <a:t>Establish a pilot </a:t>
            </a:r>
            <a:r>
              <a:rPr lang="en-US" dirty="0" smtClean="0"/>
              <a:t>period</a:t>
            </a:r>
            <a:endParaRPr lang="en-US" dirty="0"/>
          </a:p>
        </p:txBody>
      </p:sp>
      <p:pic>
        <p:nvPicPr>
          <p:cNvPr id="9" name="Picture 8" descr="IV_2.png"/>
          <p:cNvPicPr>
            <a:picLocks noChangeAspect="1"/>
          </p:cNvPicPr>
          <p:nvPr/>
        </p:nvPicPr>
        <p:blipFill>
          <a:blip r:embed="rId3" cstate="email"/>
          <a:stretch>
            <a:fillRect/>
          </a:stretch>
        </p:blipFill>
        <p:spPr>
          <a:xfrm>
            <a:off x="4886169" y="2012234"/>
            <a:ext cx="3867462" cy="3016965"/>
          </a:xfrm>
          <a:prstGeom prst="rect">
            <a:avLst/>
          </a:prstGeom>
        </p:spPr>
      </p:pic>
      <p:sp>
        <p:nvSpPr>
          <p:cNvPr id="7" name="TextBox 6"/>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10"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IV-2</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43200" y="6400800"/>
            <a:ext cx="38100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0" y="2514600"/>
            <a:ext cx="4572000" cy="1143000"/>
          </a:xfrm>
          <a:prstGeom prst="rect">
            <a:avLst/>
          </a:prstGeom>
          <a:solidFill>
            <a:srgbClr val="E0FCFC"/>
          </a:solidFill>
          <a:ln w="12700">
            <a:solidFill>
              <a:srgbClr val="006E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IV-3</a:t>
            </a:r>
          </a:p>
        </p:txBody>
      </p:sp>
      <p:sp>
        <p:nvSpPr>
          <p:cNvPr id="9" name="TextBox 8"/>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rgbClr val="006E73"/>
                </a:solidFill>
              </a:rPr>
              <a:t>Group Exercise</a:t>
            </a:r>
          </a:p>
          <a:p>
            <a:pPr algn="ctr">
              <a:spcBef>
                <a:spcPts val="400"/>
              </a:spcBef>
              <a:buFont typeface="Arial" pitchFamily="34" charset="0"/>
              <a:buNone/>
            </a:pPr>
            <a:r>
              <a:rPr lang="en-US" sz="2200" b="1" i="1" dirty="0" smtClean="0">
                <a:solidFill>
                  <a:srgbClr val="006E73"/>
                </a:solidFill>
              </a:rPr>
              <a:t>(10 min)</a:t>
            </a:r>
          </a:p>
          <a:p>
            <a:pPr algn="ctr">
              <a:spcBef>
                <a:spcPts val="1200"/>
              </a:spcBef>
              <a:buNone/>
            </a:pPr>
            <a:r>
              <a:rPr lang="en-US" dirty="0"/>
              <a:t>Identify new partners</a:t>
            </a:r>
          </a:p>
          <a:p>
            <a:pPr algn="ctr">
              <a:buFont typeface="Arial" pitchFamily="34" charset="0"/>
              <a:buNone/>
            </a:pPr>
            <a:endParaRPr lang="en-US" sz="2400" dirty="0" smtClean="0"/>
          </a:p>
          <a:p>
            <a:pPr marL="0" indent="0" algn="ctr">
              <a:spcBef>
                <a:spcPts val="2200"/>
              </a:spcBef>
              <a:buNone/>
            </a:pPr>
            <a:r>
              <a:rPr lang="en-US" sz="2400" i="1" dirty="0"/>
              <a:t>Prioritize list to help allocate </a:t>
            </a:r>
            <a:r>
              <a:rPr lang="en-US" sz="2400" i="1" dirty="0" smtClean="0"/>
              <a:t/>
            </a:r>
            <a:br>
              <a:rPr lang="en-US" sz="2400" i="1" dirty="0" smtClean="0"/>
            </a:br>
            <a:r>
              <a:rPr lang="en-US" sz="2400" i="1" dirty="0" smtClean="0"/>
              <a:t>initial </a:t>
            </a:r>
            <a:r>
              <a:rPr lang="en-US" sz="2400" i="1" dirty="0"/>
              <a:t>recruiting resources.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 Recruit Partners </a:t>
            </a:r>
            <a:endParaRPr lang="en-US" dirty="0"/>
          </a:p>
        </p:txBody>
      </p:sp>
      <p:sp>
        <p:nvSpPr>
          <p:cNvPr id="5" name="Content Placeholder 4"/>
          <p:cNvSpPr>
            <a:spLocks noGrp="1"/>
          </p:cNvSpPr>
          <p:nvPr>
            <p:ph idx="1"/>
          </p:nvPr>
        </p:nvSpPr>
        <p:spPr/>
        <p:txBody>
          <a:bodyPr/>
          <a:lstStyle/>
          <a:p>
            <a:r>
              <a:rPr lang="en-US" dirty="0"/>
              <a:t>Use proven techniques to recruit</a:t>
            </a:r>
          </a:p>
          <a:p>
            <a:pPr lvl="1"/>
            <a:r>
              <a:rPr lang="en-US" dirty="0"/>
              <a:t>Leverage current relationships</a:t>
            </a:r>
          </a:p>
          <a:p>
            <a:pPr lvl="1"/>
            <a:r>
              <a:rPr lang="en-US" dirty="0"/>
              <a:t>Use industry resources</a:t>
            </a:r>
          </a:p>
          <a:p>
            <a:pPr lvl="1"/>
            <a:r>
              <a:rPr lang="en-US" dirty="0"/>
              <a:t>Develop new strategic </a:t>
            </a:r>
            <a:br>
              <a:rPr lang="en-US" dirty="0"/>
            </a:br>
            <a:r>
              <a:rPr lang="en-US" dirty="0"/>
              <a:t>relationships</a:t>
            </a:r>
          </a:p>
          <a:p>
            <a:pPr lvl="1"/>
            <a:r>
              <a:rPr lang="en-US" dirty="0"/>
              <a:t>Attend conferences, expos, </a:t>
            </a:r>
            <a:br>
              <a:rPr lang="en-US" dirty="0"/>
            </a:br>
            <a:r>
              <a:rPr lang="en-US" dirty="0"/>
              <a:t>and events</a:t>
            </a:r>
          </a:p>
          <a:p>
            <a:pPr lvl="1"/>
            <a:r>
              <a:rPr lang="en-US" dirty="0"/>
              <a:t>Hold face-to-face meetings</a:t>
            </a:r>
          </a:p>
          <a:p>
            <a:pPr lvl="1"/>
            <a:r>
              <a:rPr lang="en-US" dirty="0"/>
              <a:t>Place cold calls and send </a:t>
            </a:r>
            <a:br>
              <a:rPr lang="en-US" dirty="0"/>
            </a:br>
            <a:r>
              <a:rPr lang="en-US" dirty="0"/>
              <a:t>direct </a:t>
            </a:r>
            <a:r>
              <a:rPr lang="en-US" dirty="0" smtClean="0"/>
              <a:t>mailings</a:t>
            </a:r>
            <a:endParaRPr lang="en-US" dirty="0"/>
          </a:p>
        </p:txBody>
      </p:sp>
      <p:pic>
        <p:nvPicPr>
          <p:cNvPr id="9" name="Picture 8" descr="108-0853_IMG.JPG"/>
          <p:cNvPicPr>
            <a:picLocks noChangeAspect="1"/>
          </p:cNvPicPr>
          <p:nvPr/>
        </p:nvPicPr>
        <p:blipFill>
          <a:blip r:embed="rId3" cstate="email"/>
          <a:stretch>
            <a:fillRect/>
          </a:stretch>
        </p:blipFill>
        <p:spPr>
          <a:xfrm>
            <a:off x="5334000" y="2562771"/>
            <a:ext cx="3251200" cy="2438400"/>
          </a:xfrm>
          <a:prstGeom prst="rect">
            <a:avLst/>
          </a:prstGeom>
          <a:ln>
            <a:noFill/>
          </a:ln>
        </p:spPr>
      </p:pic>
      <p:sp>
        <p:nvSpPr>
          <p:cNvPr id="7" name="TextBox 6"/>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8" name="Rectangle 7"/>
          <p:cNvSpPr/>
          <p:nvPr/>
        </p:nvSpPr>
        <p:spPr>
          <a:xfrm>
            <a:off x="5638800" y="6400800"/>
            <a:ext cx="9144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 </a:t>
            </a:r>
            <a:r>
              <a:rPr lang="en-US" b="1" dirty="0" smtClean="0">
                <a:solidFill>
                  <a:schemeClr val="bg1"/>
                </a:solidFill>
              </a:rPr>
              <a:t>IV-3 </a:t>
            </a:r>
            <a:r>
              <a:rPr lang="en-US" b="1" dirty="0">
                <a:solidFill>
                  <a:schemeClr val="bg1"/>
                </a:solidFill>
              </a:rPr>
              <a:t>– </a:t>
            </a:r>
            <a:r>
              <a:rPr lang="en-US" b="1" dirty="0" smtClean="0">
                <a:solidFill>
                  <a:schemeClr val="bg1"/>
                </a:solidFill>
              </a:rPr>
              <a:t>IV-5</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43200" y="6400800"/>
            <a:ext cx="38100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0" y="2514600"/>
            <a:ext cx="4572000" cy="1143000"/>
          </a:xfrm>
          <a:prstGeom prst="rect">
            <a:avLst/>
          </a:prstGeom>
          <a:solidFill>
            <a:srgbClr val="E0FCFC"/>
          </a:solidFill>
          <a:ln w="12700">
            <a:solidFill>
              <a:srgbClr val="006E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IV-5</a:t>
            </a:r>
          </a:p>
        </p:txBody>
      </p:sp>
      <p:sp>
        <p:nvSpPr>
          <p:cNvPr id="12" name="TextBox 11"/>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rgbClr val="006E73"/>
                </a:solidFill>
              </a:rPr>
              <a:t>Group Exercise</a:t>
            </a:r>
          </a:p>
          <a:p>
            <a:pPr algn="ctr">
              <a:spcBef>
                <a:spcPts val="400"/>
              </a:spcBef>
              <a:buFont typeface="Arial" pitchFamily="34" charset="0"/>
              <a:buNone/>
            </a:pPr>
            <a:r>
              <a:rPr lang="en-US" sz="2200" b="1" i="1" dirty="0" smtClean="0">
                <a:solidFill>
                  <a:srgbClr val="006E73"/>
                </a:solidFill>
              </a:rPr>
              <a:t>(10 min)</a:t>
            </a:r>
          </a:p>
          <a:p>
            <a:pPr algn="ctr">
              <a:spcBef>
                <a:spcPts val="1200"/>
              </a:spcBef>
              <a:buNone/>
            </a:pPr>
            <a:r>
              <a:rPr lang="en-US" dirty="0"/>
              <a:t>Evaluate industry resources</a:t>
            </a:r>
          </a:p>
          <a:p>
            <a:pPr algn="ctr">
              <a:buFont typeface="Arial" pitchFamily="34" charset="0"/>
              <a:buNone/>
            </a:pPr>
            <a:endParaRPr lang="en-US" sz="2400" dirty="0" smtClean="0"/>
          </a:p>
          <a:p>
            <a:pPr marL="0" indent="0" algn="ctr">
              <a:spcBef>
                <a:spcPts val="2200"/>
              </a:spcBef>
              <a:buNone/>
            </a:pPr>
            <a:r>
              <a:rPr lang="en-US" sz="2400" i="1" dirty="0"/>
              <a:t>What resources will provide </a:t>
            </a:r>
            <a:r>
              <a:rPr lang="en-US" sz="2400" i="1" dirty="0" smtClean="0"/>
              <a:t/>
            </a:r>
            <a:br>
              <a:rPr lang="en-US" sz="2400" i="1" dirty="0" smtClean="0"/>
            </a:br>
            <a:r>
              <a:rPr lang="en-US" sz="2400" i="1" dirty="0" smtClean="0"/>
              <a:t>information on </a:t>
            </a:r>
            <a:r>
              <a:rPr lang="en-US" sz="2400" i="1" dirty="0"/>
              <a:t>prospective partners?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638800" y="6400800"/>
            <a:ext cx="9144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p:txBody>
          <a:bodyPr>
            <a:normAutofit/>
          </a:bodyPr>
          <a:lstStyle/>
          <a:p>
            <a:r>
              <a:rPr lang="en-US" dirty="0" smtClean="0"/>
              <a:t>C. Train Partner Account Managers</a:t>
            </a:r>
            <a:endParaRPr lang="en-US" dirty="0"/>
          </a:p>
        </p:txBody>
      </p:sp>
      <p:sp>
        <p:nvSpPr>
          <p:cNvPr id="5" name="Content Placeholder 4"/>
          <p:cNvSpPr>
            <a:spLocks noGrp="1"/>
          </p:cNvSpPr>
          <p:nvPr>
            <p:ph idx="1"/>
          </p:nvPr>
        </p:nvSpPr>
        <p:spPr/>
        <p:txBody>
          <a:bodyPr/>
          <a:lstStyle/>
          <a:p>
            <a:r>
              <a:rPr lang="en-US" dirty="0"/>
              <a:t>Assign and train PAMs to</a:t>
            </a:r>
          </a:p>
          <a:p>
            <a:pPr lvl="1"/>
            <a:r>
              <a:rPr lang="en-US" dirty="0"/>
              <a:t>Help with database use and </a:t>
            </a:r>
            <a:br>
              <a:rPr lang="en-US" dirty="0"/>
            </a:br>
            <a:r>
              <a:rPr lang="en-US" dirty="0"/>
              <a:t>reporting</a:t>
            </a:r>
          </a:p>
          <a:p>
            <a:pPr lvl="1"/>
            <a:r>
              <a:rPr lang="en-US" dirty="0"/>
              <a:t>Respond to questions from </a:t>
            </a:r>
            <a:br>
              <a:rPr lang="en-US" dirty="0"/>
            </a:br>
            <a:r>
              <a:rPr lang="en-US" dirty="0"/>
              <a:t>the helpline</a:t>
            </a:r>
          </a:p>
          <a:p>
            <a:pPr lvl="1"/>
            <a:r>
              <a:rPr lang="en-US" dirty="0"/>
              <a:t>Assist partners, cultivate </a:t>
            </a:r>
            <a:br>
              <a:rPr lang="en-US" dirty="0"/>
            </a:br>
            <a:r>
              <a:rPr lang="en-US" dirty="0"/>
              <a:t>relationships</a:t>
            </a:r>
          </a:p>
          <a:p>
            <a:pPr lvl="1"/>
            <a:r>
              <a:rPr lang="en-US" dirty="0"/>
              <a:t>Assist with marketing the program</a:t>
            </a:r>
          </a:p>
          <a:p>
            <a:pPr lvl="1"/>
            <a:r>
              <a:rPr lang="en-US" dirty="0"/>
              <a:t>Collect </a:t>
            </a:r>
            <a:r>
              <a:rPr lang="en-US" dirty="0" smtClean="0"/>
              <a:t>feedback</a:t>
            </a:r>
            <a:endParaRPr lang="en-US" dirty="0"/>
          </a:p>
        </p:txBody>
      </p:sp>
      <p:pic>
        <p:nvPicPr>
          <p:cNvPr id="9" name="Picture 8" descr="RW smile 001.jpg"/>
          <p:cNvPicPr>
            <a:picLocks noChangeAspect="1"/>
          </p:cNvPicPr>
          <p:nvPr/>
        </p:nvPicPr>
        <p:blipFill rotWithShape="1">
          <a:blip r:embed="rId3" cstate="print"/>
          <a:srcRect t="8333"/>
          <a:stretch/>
        </p:blipFill>
        <p:spPr>
          <a:xfrm>
            <a:off x="5105400" y="1981200"/>
            <a:ext cx="3657600" cy="2514600"/>
          </a:xfrm>
          <a:prstGeom prst="rect">
            <a:avLst/>
          </a:prstGeom>
          <a:ln>
            <a:solidFill>
              <a:srgbClr val="006E73"/>
            </a:solidFill>
          </a:ln>
        </p:spPr>
      </p:pic>
      <p:sp>
        <p:nvSpPr>
          <p:cNvPr id="7" name="TextBox 6"/>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10"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IV-6</a:t>
            </a:r>
            <a:r>
              <a:rPr lang="en-US" b="1" dirty="0">
                <a:solidFill>
                  <a:schemeClr val="bg1"/>
                </a:solidFill>
              </a:rPr>
              <a:t> – </a:t>
            </a:r>
            <a:r>
              <a:rPr lang="en-US" b="1" dirty="0" smtClean="0">
                <a:solidFill>
                  <a:schemeClr val="bg1"/>
                </a:solidFill>
              </a:rPr>
              <a:t>IV-9</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43200" y="6400800"/>
            <a:ext cx="38100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0" y="2514600"/>
            <a:ext cx="4572000" cy="1143000"/>
          </a:xfrm>
          <a:prstGeom prst="rect">
            <a:avLst/>
          </a:prstGeom>
          <a:solidFill>
            <a:srgbClr val="E0FCFC"/>
          </a:solidFill>
          <a:ln w="12700">
            <a:solidFill>
              <a:srgbClr val="006E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IV-9</a:t>
            </a:r>
          </a:p>
        </p:txBody>
      </p:sp>
      <p:sp>
        <p:nvSpPr>
          <p:cNvPr id="11" name="TextBox 10"/>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rgbClr val="006E73"/>
                </a:solidFill>
              </a:rPr>
              <a:t>Group Exercise</a:t>
            </a:r>
          </a:p>
          <a:p>
            <a:pPr algn="ctr">
              <a:spcBef>
                <a:spcPts val="400"/>
              </a:spcBef>
              <a:buFont typeface="Arial" pitchFamily="34" charset="0"/>
              <a:buNone/>
            </a:pPr>
            <a:r>
              <a:rPr lang="en-US" sz="2200" b="1" i="1" dirty="0" smtClean="0">
                <a:solidFill>
                  <a:srgbClr val="006E73"/>
                </a:solidFill>
              </a:rPr>
              <a:t>(10 min)</a:t>
            </a:r>
          </a:p>
          <a:p>
            <a:pPr algn="ctr">
              <a:spcBef>
                <a:spcPts val="1200"/>
              </a:spcBef>
              <a:buNone/>
            </a:pPr>
            <a:r>
              <a:rPr lang="en-US" dirty="0"/>
              <a:t>Create a PAM framework</a:t>
            </a:r>
          </a:p>
          <a:p>
            <a:pPr algn="ctr">
              <a:buFont typeface="Arial" pitchFamily="34" charset="0"/>
              <a:buNone/>
            </a:pPr>
            <a:endParaRPr lang="en-US" sz="2400" dirty="0" smtClean="0"/>
          </a:p>
          <a:p>
            <a:pPr marL="0" indent="0" algn="ctr">
              <a:spcBef>
                <a:spcPts val="3600"/>
              </a:spcBef>
              <a:buNone/>
            </a:pPr>
            <a:r>
              <a:rPr lang="en-US" sz="2400" i="1" dirty="0"/>
              <a:t>How will PAMs be assigned</a:t>
            </a:r>
            <a:r>
              <a:rPr lang="en-US" sz="2400" i="1" dirty="0" smtClean="0"/>
              <a:t>?</a:t>
            </a:r>
            <a:endParaRPr lang="en-US" sz="2400" i="1"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638800" y="6400800"/>
            <a:ext cx="9144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838200" y="914400"/>
            <a:ext cx="7772400" cy="441960"/>
          </a:xfrm>
        </p:spPr>
        <p:txBody>
          <a:bodyPr>
            <a:noAutofit/>
          </a:bodyPr>
          <a:lstStyle/>
          <a:p>
            <a:r>
              <a:rPr lang="en-US" dirty="0" smtClean="0"/>
              <a:t>D., E., &amp; G. Launch Database, Tools, AND KICK OFF!</a:t>
            </a:r>
            <a:endParaRPr lang="en-US" sz="2800" dirty="0"/>
          </a:p>
        </p:txBody>
      </p:sp>
      <p:sp>
        <p:nvSpPr>
          <p:cNvPr id="5" name="Content Placeholder 4"/>
          <p:cNvSpPr>
            <a:spLocks noGrp="1"/>
          </p:cNvSpPr>
          <p:nvPr>
            <p:ph idx="1"/>
          </p:nvPr>
        </p:nvSpPr>
        <p:spPr/>
        <p:txBody>
          <a:bodyPr>
            <a:normAutofit/>
          </a:bodyPr>
          <a:lstStyle/>
          <a:p>
            <a:r>
              <a:rPr lang="en-US" dirty="0"/>
              <a:t>For database and tools, confirm that:</a:t>
            </a:r>
          </a:p>
          <a:p>
            <a:pPr lvl="1"/>
            <a:r>
              <a:rPr lang="en-US" dirty="0"/>
              <a:t>They are ready for users to enter and export data, etc.</a:t>
            </a:r>
          </a:p>
          <a:p>
            <a:pPr lvl="1"/>
            <a:r>
              <a:rPr lang="en-US" dirty="0"/>
              <a:t>PAMs and database administrators are trained to review</a:t>
            </a:r>
            <a:br>
              <a:rPr lang="en-US" dirty="0"/>
            </a:br>
            <a:r>
              <a:rPr lang="en-US" dirty="0"/>
              <a:t>and approve partner tools</a:t>
            </a:r>
          </a:p>
          <a:p>
            <a:pPr lvl="1"/>
            <a:r>
              <a:rPr lang="en-US" dirty="0"/>
              <a:t>Backup, security, and validation procedures and checks</a:t>
            </a:r>
            <a:br>
              <a:rPr lang="en-US" dirty="0"/>
            </a:br>
            <a:r>
              <a:rPr lang="en-US" dirty="0"/>
              <a:t>are in place</a:t>
            </a:r>
          </a:p>
          <a:p>
            <a:pPr>
              <a:spcBef>
                <a:spcPts val="1800"/>
              </a:spcBef>
            </a:pPr>
            <a:r>
              <a:rPr lang="en-US" dirty="0"/>
              <a:t>Hold high-visibility event to officially kick off program!</a:t>
            </a:r>
          </a:p>
          <a:p>
            <a:pPr lvl="1"/>
            <a:r>
              <a:rPr lang="en-US" dirty="0"/>
              <a:t>Recognize charter partners, demo tools and technologies, hold </a:t>
            </a:r>
            <a:r>
              <a:rPr lang="en-US" dirty="0" smtClean="0"/>
              <a:t/>
            </a:r>
            <a:br>
              <a:rPr lang="en-US" dirty="0" smtClean="0"/>
            </a:br>
            <a:r>
              <a:rPr lang="en-US" dirty="0" smtClean="0"/>
              <a:t>press conference</a:t>
            </a:r>
            <a:endParaRPr lang="en-US" dirty="0"/>
          </a:p>
        </p:txBody>
      </p:sp>
      <p:sp>
        <p:nvSpPr>
          <p:cNvPr id="6" name="TextBox 5"/>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8" name="Footer Placeholder 4"/>
          <p:cNvSpPr txBox="1">
            <a:spLocks/>
          </p:cNvSpPr>
          <p:nvPr/>
        </p:nvSpPr>
        <p:spPr>
          <a:xfrm>
            <a:off x="5562600" y="6356350"/>
            <a:ext cx="1066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IV-10 </a:t>
            </a:r>
            <a:r>
              <a:rPr lang="en-US" b="1" dirty="0">
                <a:solidFill>
                  <a:schemeClr val="bg1"/>
                </a:solidFill>
              </a:rPr>
              <a:t>– </a:t>
            </a:r>
            <a:r>
              <a:rPr lang="en-US" b="1" dirty="0" smtClean="0">
                <a:solidFill>
                  <a:schemeClr val="bg1"/>
                </a:solidFill>
              </a:rPr>
              <a:t>IV-13</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43200" y="6400800"/>
            <a:ext cx="38100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124200" y="6400800"/>
            <a:ext cx="29718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0" y="2514600"/>
            <a:ext cx="4572000" cy="1143000"/>
          </a:xfrm>
          <a:prstGeom prst="rect">
            <a:avLst/>
          </a:prstGeom>
          <a:solidFill>
            <a:srgbClr val="E0FCFC"/>
          </a:solidFill>
          <a:ln w="12700">
            <a:solidFill>
              <a:srgbClr val="006E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IV-12</a:t>
            </a:r>
          </a:p>
        </p:txBody>
      </p:sp>
      <p:sp>
        <p:nvSpPr>
          <p:cNvPr id="11" name="TextBox 10"/>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10"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rgbClr val="006E73"/>
                </a:solidFill>
              </a:rPr>
              <a:t>Group Exercise</a:t>
            </a:r>
          </a:p>
          <a:p>
            <a:pPr algn="ctr">
              <a:spcBef>
                <a:spcPts val="400"/>
              </a:spcBef>
              <a:buFont typeface="Arial" pitchFamily="34" charset="0"/>
              <a:buNone/>
            </a:pPr>
            <a:r>
              <a:rPr lang="en-US" sz="2200" b="1" i="1" dirty="0" smtClean="0">
                <a:solidFill>
                  <a:srgbClr val="006E73"/>
                </a:solidFill>
              </a:rPr>
              <a:t>(30 min)</a:t>
            </a:r>
          </a:p>
          <a:p>
            <a:pPr algn="ctr">
              <a:spcBef>
                <a:spcPts val="1200"/>
              </a:spcBef>
              <a:buNone/>
            </a:pPr>
            <a:r>
              <a:rPr lang="en-US" dirty="0"/>
              <a:t>Download the SmartWay Truck Tool</a:t>
            </a:r>
          </a:p>
          <a:p>
            <a:pPr algn="ctr">
              <a:buFont typeface="Arial" pitchFamily="34" charset="0"/>
              <a:buNone/>
            </a:pPr>
            <a:endParaRPr lang="en-US" sz="2400" dirty="0" smtClean="0"/>
          </a:p>
          <a:p>
            <a:pPr marL="0" indent="0" algn="ctr">
              <a:spcBef>
                <a:spcPts val="2200"/>
              </a:spcBef>
              <a:buNone/>
            </a:pPr>
            <a:r>
              <a:rPr lang="en-US" sz="2400" i="1" dirty="0"/>
              <a:t>Review the process of filling </a:t>
            </a:r>
            <a:r>
              <a:rPr lang="en-US" sz="2400" i="1" dirty="0" smtClean="0"/>
              <a:t>out</a:t>
            </a:r>
            <a:br>
              <a:rPr lang="en-US" sz="2400" i="1" dirty="0" smtClean="0"/>
            </a:br>
            <a:r>
              <a:rPr lang="en-US" sz="2400" i="1" dirty="0" smtClean="0"/>
              <a:t>and </a:t>
            </a:r>
            <a:r>
              <a:rPr lang="en-US" sz="2400" i="1" dirty="0"/>
              <a:t>completing the tool. </a:t>
            </a:r>
          </a:p>
        </p:txBody>
      </p:sp>
    </p:spTree>
    <p:extLst>
      <p:ext uri="{BB962C8B-B14F-4D97-AF65-F5344CB8AC3E}">
        <p14:creationId xmlns:p14="http://schemas.microsoft.com/office/powerpoint/2010/main" val="146542220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638800" y="6400800"/>
            <a:ext cx="9144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61060" y="914400"/>
            <a:ext cx="7772400" cy="609600"/>
          </a:xfrm>
        </p:spPr>
        <p:txBody>
          <a:bodyPr>
            <a:normAutofit/>
          </a:bodyPr>
          <a:lstStyle/>
          <a:p>
            <a:r>
              <a:rPr lang="en-US" dirty="0" smtClean="0"/>
              <a:t>F. LAUNCH FINANCE PROGRAM</a:t>
            </a:r>
            <a:endParaRPr lang="en-US" dirty="0"/>
          </a:p>
        </p:txBody>
      </p:sp>
      <p:pic>
        <p:nvPicPr>
          <p:cNvPr id="4" name="Picture 3" descr="DSC03525-B_sml.jpg"/>
          <p:cNvPicPr>
            <a:picLocks noChangeAspect="1"/>
          </p:cNvPicPr>
          <p:nvPr/>
        </p:nvPicPr>
        <p:blipFill>
          <a:blip r:embed="rId3" cstate="email"/>
          <a:srcRect/>
          <a:stretch>
            <a:fillRect/>
          </a:stretch>
        </p:blipFill>
        <p:spPr>
          <a:xfrm>
            <a:off x="5730240" y="2590800"/>
            <a:ext cx="2971800" cy="1828800"/>
          </a:xfrm>
          <a:prstGeom prst="rect">
            <a:avLst/>
          </a:prstGeom>
        </p:spPr>
      </p:pic>
      <p:sp>
        <p:nvSpPr>
          <p:cNvPr id="5" name="TextBox 4"/>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10" name="Footer Placeholder 4"/>
          <p:cNvSpPr txBox="1">
            <a:spLocks/>
          </p:cNvSpPr>
          <p:nvPr/>
        </p:nvSpPr>
        <p:spPr>
          <a:xfrm>
            <a:off x="5562600" y="6356350"/>
            <a:ext cx="1066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IV-12</a:t>
            </a:r>
            <a:endParaRPr lang="en-US" b="1" dirty="0">
              <a:solidFill>
                <a:schemeClr val="bg1"/>
              </a:solidFill>
            </a:endParaRPr>
          </a:p>
        </p:txBody>
      </p:sp>
      <p:sp>
        <p:nvSpPr>
          <p:cNvPr id="6" name="Content Placeholder 5"/>
          <p:cNvSpPr>
            <a:spLocks noGrp="1"/>
          </p:cNvSpPr>
          <p:nvPr>
            <p:ph idx="1"/>
          </p:nvPr>
        </p:nvSpPr>
        <p:spPr/>
        <p:txBody>
          <a:bodyPr/>
          <a:lstStyle/>
          <a:p>
            <a:r>
              <a:rPr lang="en-US" dirty="0"/>
              <a:t>Finance program will help partners </a:t>
            </a:r>
            <a:r>
              <a:rPr lang="en-US" dirty="0" smtClean="0"/>
              <a:t/>
            </a:r>
            <a:br>
              <a:rPr lang="en-US" dirty="0" smtClean="0"/>
            </a:br>
            <a:r>
              <a:rPr lang="en-US" dirty="0" smtClean="0"/>
              <a:t>overcome </a:t>
            </a:r>
            <a:r>
              <a:rPr lang="en-US" dirty="0"/>
              <a:t>a significant barrier to </a:t>
            </a:r>
            <a:r>
              <a:rPr lang="en-US" dirty="0" smtClean="0"/>
              <a:t/>
            </a:r>
            <a:br>
              <a:rPr lang="en-US" dirty="0" smtClean="0"/>
            </a:br>
            <a:r>
              <a:rPr lang="en-US" dirty="0" smtClean="0"/>
              <a:t>participation</a:t>
            </a:r>
            <a:r>
              <a:rPr lang="en-US" dirty="0"/>
              <a:t>: high upfront costs of </a:t>
            </a:r>
            <a:r>
              <a:rPr lang="en-US" dirty="0" smtClean="0"/>
              <a:t/>
            </a:r>
            <a:br>
              <a:rPr lang="en-US" dirty="0" smtClean="0"/>
            </a:br>
            <a:r>
              <a:rPr lang="en-US" dirty="0" smtClean="0"/>
              <a:t>retrofit </a:t>
            </a:r>
            <a:r>
              <a:rPr lang="en-US" dirty="0"/>
              <a:t>technologies and engine </a:t>
            </a:r>
            <a:r>
              <a:rPr lang="en-US" dirty="0" smtClean="0"/>
              <a:t/>
            </a:r>
            <a:br>
              <a:rPr lang="en-US" dirty="0" smtClean="0"/>
            </a:br>
            <a:r>
              <a:rPr lang="en-US" dirty="0" smtClean="0"/>
              <a:t>replacements</a:t>
            </a:r>
            <a:endParaRPr lang="en-US" dirty="0"/>
          </a:p>
          <a:p>
            <a:r>
              <a:rPr lang="en-US" dirty="0"/>
              <a:t>Launch your finance program </a:t>
            </a:r>
            <a:r>
              <a:rPr lang="en-US" dirty="0" smtClean="0"/>
              <a:t>with </a:t>
            </a:r>
            <a:br>
              <a:rPr lang="en-US" dirty="0" smtClean="0"/>
            </a:br>
            <a:r>
              <a:rPr lang="en-US" dirty="0" smtClean="0"/>
              <a:t>the </a:t>
            </a:r>
            <a:r>
              <a:rPr lang="en-US" dirty="0"/>
              <a:t>main elements of your </a:t>
            </a:r>
            <a:r>
              <a:rPr lang="en-US" dirty="0" smtClean="0"/>
              <a:t>green </a:t>
            </a:r>
            <a:br>
              <a:rPr lang="en-US" dirty="0" smtClean="0"/>
            </a:br>
            <a:r>
              <a:rPr lang="en-US" dirty="0" smtClean="0"/>
              <a:t>freight </a:t>
            </a:r>
            <a:r>
              <a:rPr lang="en-US" dirty="0"/>
              <a:t>program to maximize </a:t>
            </a:r>
            <a:r>
              <a:rPr lang="en-US" dirty="0" smtClean="0"/>
              <a:t>press</a:t>
            </a:r>
            <a:endParaRPr lang="en-US" dirty="0"/>
          </a:p>
        </p:txBody>
      </p:sp>
    </p:spTree>
    <p:extLst>
      <p:ext uri="{BB962C8B-B14F-4D97-AF65-F5344CB8AC3E}">
        <p14:creationId xmlns:p14="http://schemas.microsoft.com/office/powerpoint/2010/main" val="60188279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43200" y="6400800"/>
            <a:ext cx="3810000" cy="274320"/>
          </a:xfrm>
          <a:prstGeom prst="rect">
            <a:avLst/>
          </a:prstGeom>
          <a:solidFill>
            <a:srgbClr val="006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0" y="2514600"/>
            <a:ext cx="4572000" cy="1143000"/>
          </a:xfrm>
          <a:prstGeom prst="rect">
            <a:avLst/>
          </a:prstGeom>
          <a:solidFill>
            <a:srgbClr val="E0FCFC"/>
          </a:solidFill>
          <a:ln w="12700">
            <a:solidFill>
              <a:srgbClr val="006E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bg1"/>
                </a:solidFill>
              </a:rPr>
              <a:t> </a:t>
            </a:r>
            <a:r>
              <a:rPr lang="en-US" b="1" dirty="0" smtClean="0">
                <a:solidFill>
                  <a:schemeClr val="bg1"/>
                </a:solidFill>
              </a:rPr>
              <a:t>IV-12</a:t>
            </a:r>
          </a:p>
        </p:txBody>
      </p:sp>
      <p:sp>
        <p:nvSpPr>
          <p:cNvPr id="12" name="TextBox 11"/>
          <p:cNvSpPr txBox="1"/>
          <p:nvPr/>
        </p:nvSpPr>
        <p:spPr>
          <a:xfrm>
            <a:off x="2819400" y="6398121"/>
            <a:ext cx="2667000" cy="276999"/>
          </a:xfrm>
          <a:prstGeom prst="rect">
            <a:avLst/>
          </a:prstGeom>
          <a:noFill/>
        </p:spPr>
        <p:txBody>
          <a:bodyPr wrap="square" rtlCol="0">
            <a:spAutoFit/>
          </a:bodyPr>
          <a:lstStyle/>
          <a:p>
            <a:r>
              <a:rPr lang="en-US" sz="1200" dirty="0"/>
              <a:t>Module IV: Launch and Implement Program</a:t>
            </a: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rgbClr val="006E73"/>
                </a:solidFill>
              </a:rPr>
              <a:t>Group Exercise</a:t>
            </a:r>
          </a:p>
          <a:p>
            <a:pPr algn="ctr">
              <a:spcBef>
                <a:spcPts val="400"/>
              </a:spcBef>
              <a:buFont typeface="Arial" pitchFamily="34" charset="0"/>
              <a:buNone/>
            </a:pPr>
            <a:r>
              <a:rPr lang="en-US" sz="2200" b="1" i="1" dirty="0" smtClean="0">
                <a:solidFill>
                  <a:srgbClr val="006E73"/>
                </a:solidFill>
              </a:rPr>
              <a:t>(10 min)</a:t>
            </a:r>
          </a:p>
          <a:p>
            <a:pPr algn="ctr">
              <a:spcBef>
                <a:spcPts val="1200"/>
              </a:spcBef>
              <a:buNone/>
            </a:pPr>
            <a:r>
              <a:rPr lang="en-US" dirty="0"/>
              <a:t>Outline your finance program</a:t>
            </a:r>
          </a:p>
          <a:p>
            <a:pPr algn="ctr">
              <a:buFont typeface="Arial" pitchFamily="34" charset="0"/>
              <a:buNone/>
            </a:pPr>
            <a:endParaRPr lang="en-US" sz="2400" dirty="0" smtClean="0"/>
          </a:p>
          <a:p>
            <a:pPr marL="0" indent="0" algn="ctr">
              <a:spcBef>
                <a:spcPts val="2200"/>
              </a:spcBef>
              <a:buNone/>
            </a:pPr>
            <a:r>
              <a:rPr lang="en-US" sz="2400" i="1" dirty="0"/>
              <a:t>Identify your preferred structure </a:t>
            </a:r>
            <a:r>
              <a:rPr lang="en-US" sz="2400" i="1" dirty="0" smtClean="0"/>
              <a:t/>
            </a:r>
            <a:br>
              <a:rPr lang="en-US" sz="2400" i="1" dirty="0" smtClean="0"/>
            </a:br>
            <a:r>
              <a:rPr lang="en-US" sz="2400" i="1" dirty="0" smtClean="0"/>
              <a:t>and </a:t>
            </a:r>
            <a:r>
              <a:rPr lang="en-US" sz="2400" i="1" dirty="0"/>
              <a:t>funding needs.</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Module V: Evaluate, Refine, Enhance, and Expand</a:t>
            </a:r>
            <a:endParaRPr lang="en-US" dirty="0"/>
          </a:p>
        </p:txBody>
      </p:sp>
      <p:sp>
        <p:nvSpPr>
          <p:cNvPr id="5" name="Content Placeholder 4"/>
          <p:cNvSpPr>
            <a:spLocks noGrp="1"/>
          </p:cNvSpPr>
          <p:nvPr>
            <p:ph idx="1"/>
          </p:nvPr>
        </p:nvSpPr>
        <p:spPr/>
        <p:txBody>
          <a:bodyPr/>
          <a:lstStyle/>
          <a:p>
            <a:pPr marL="411480" indent="-411480">
              <a:buFont typeface="+mj-lt"/>
              <a:buAutoNum type="alphaUcPeriod"/>
            </a:pPr>
            <a:r>
              <a:rPr lang="en-US" dirty="0"/>
              <a:t>Collect partner feedback</a:t>
            </a:r>
          </a:p>
          <a:p>
            <a:pPr marL="411480" indent="-411480">
              <a:buFont typeface="+mj-lt"/>
              <a:buAutoNum type="alphaUcPeriod"/>
            </a:pPr>
            <a:r>
              <a:rPr lang="en-US" dirty="0"/>
              <a:t>Compile, process, and evaluate data</a:t>
            </a:r>
          </a:p>
          <a:p>
            <a:pPr marL="411480" indent="-411480">
              <a:buFont typeface="+mj-lt"/>
              <a:buAutoNum type="alphaUcPeriod"/>
            </a:pPr>
            <a:r>
              <a:rPr lang="en-US" dirty="0"/>
              <a:t>Refine and add new elements to enhance and expand </a:t>
            </a:r>
            <a:r>
              <a:rPr lang="en-US" dirty="0" smtClean="0"/>
              <a:t>program</a:t>
            </a:r>
            <a:endParaRPr lang="en-US" dirty="0"/>
          </a:p>
        </p:txBody>
      </p:sp>
      <p:sp>
        <p:nvSpPr>
          <p:cNvPr id="6"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7" name="Rectangle 6"/>
          <p:cNvSpPr/>
          <p:nvPr/>
        </p:nvSpPr>
        <p:spPr>
          <a:xfrm>
            <a:off x="5638800" y="6400800"/>
            <a:ext cx="914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V-1</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A. Collect Partner Feedback</a:t>
            </a:r>
            <a:endParaRPr lang="en-US" dirty="0"/>
          </a:p>
        </p:txBody>
      </p:sp>
      <p:sp>
        <p:nvSpPr>
          <p:cNvPr id="5" name="Content Placeholder 4"/>
          <p:cNvSpPr>
            <a:spLocks noGrp="1"/>
          </p:cNvSpPr>
          <p:nvPr>
            <p:ph idx="1"/>
          </p:nvPr>
        </p:nvSpPr>
        <p:spPr/>
        <p:txBody>
          <a:bodyPr/>
          <a:lstStyle/>
          <a:p>
            <a:r>
              <a:rPr lang="en-US" dirty="0"/>
              <a:t>Partners are great resources for ideas and feedback that will help you set and achieve goals</a:t>
            </a:r>
          </a:p>
          <a:p>
            <a:pPr lvl="1"/>
            <a:r>
              <a:rPr lang="en-US" dirty="0"/>
              <a:t>Times to collect feedback</a:t>
            </a:r>
          </a:p>
          <a:p>
            <a:pPr lvl="1"/>
            <a:r>
              <a:rPr lang="en-US" dirty="0"/>
              <a:t>Questions to ask</a:t>
            </a:r>
          </a:p>
          <a:p>
            <a:pPr lvl="1"/>
            <a:r>
              <a:rPr lang="en-US" dirty="0"/>
              <a:t>Tools and techniques to </a:t>
            </a:r>
            <a:br>
              <a:rPr lang="en-US" dirty="0"/>
            </a:br>
            <a:r>
              <a:rPr lang="en-US" dirty="0"/>
              <a:t>collect </a:t>
            </a:r>
            <a:r>
              <a:rPr lang="en-US" dirty="0" smtClean="0"/>
              <a:t>feedback</a:t>
            </a:r>
            <a:endParaRPr lang="en-US"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38169" y="3048000"/>
            <a:ext cx="3595291" cy="2527383"/>
          </a:xfrm>
          <a:prstGeom prst="rect">
            <a:avLst/>
          </a:prstGeom>
          <a:noFill/>
          <a:ln w="9525">
            <a:noFill/>
            <a:miter lim="800000"/>
            <a:headEnd/>
            <a:tailEnd/>
          </a:ln>
        </p:spPr>
      </p:pic>
      <p:sp>
        <p:nvSpPr>
          <p:cNvPr id="7"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8" name="Rectangle 7"/>
          <p:cNvSpPr/>
          <p:nvPr/>
        </p:nvSpPr>
        <p:spPr>
          <a:xfrm>
            <a:off x="5638800" y="6400800"/>
            <a:ext cx="914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V-2 </a:t>
            </a:r>
            <a:r>
              <a:rPr lang="en-US" b="1" dirty="0">
                <a:solidFill>
                  <a:schemeClr val="bg1"/>
                </a:solidFill>
              </a:rPr>
              <a:t>– V-6</a:t>
            </a:r>
            <a:endParaRPr lang="en-US" b="1" dirty="0" smtClean="0">
              <a:solidFill>
                <a:schemeClr val="bg1"/>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0800" y="6400800"/>
            <a:ext cx="3962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057400" y="2514600"/>
            <a:ext cx="5029200" cy="1143000"/>
          </a:xfrm>
          <a:prstGeom prst="rect">
            <a:avLst/>
          </a:prstGeom>
          <a:solidFill>
            <a:srgbClr val="F4EFF5"/>
          </a:solidFill>
          <a:ln w="12700">
            <a:solidFill>
              <a:srgbClr val="794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chemeClr val="accent6"/>
                </a:solidFill>
              </a:rPr>
              <a:t>Group Exercise</a:t>
            </a:r>
          </a:p>
          <a:p>
            <a:pPr algn="ctr">
              <a:spcBef>
                <a:spcPts val="400"/>
              </a:spcBef>
              <a:buFont typeface="Arial" pitchFamily="34" charset="0"/>
              <a:buNone/>
            </a:pPr>
            <a:r>
              <a:rPr lang="en-US" sz="2200" b="1" i="1" dirty="0" smtClean="0">
                <a:solidFill>
                  <a:schemeClr val="accent6"/>
                </a:solidFill>
              </a:rPr>
              <a:t>(15 min)</a:t>
            </a:r>
          </a:p>
          <a:p>
            <a:pPr algn="ctr">
              <a:spcBef>
                <a:spcPts val="1200"/>
              </a:spcBef>
              <a:buNone/>
            </a:pPr>
            <a:r>
              <a:rPr lang="en-US" dirty="0"/>
              <a:t>Develop a feedback plan</a:t>
            </a:r>
          </a:p>
          <a:p>
            <a:pPr algn="ctr">
              <a:buFont typeface="Arial" pitchFamily="34" charset="0"/>
              <a:buNone/>
            </a:pPr>
            <a:endParaRPr lang="en-US" sz="2400" dirty="0" smtClean="0"/>
          </a:p>
          <a:p>
            <a:pPr marL="0" indent="0" algn="ctr">
              <a:spcBef>
                <a:spcPts val="2200"/>
              </a:spcBef>
              <a:buNone/>
            </a:pPr>
            <a:r>
              <a:rPr lang="en-US" sz="2400" i="1" dirty="0"/>
              <a:t>Brainstorm five questions for partners</a:t>
            </a:r>
            <a:br>
              <a:rPr lang="en-US" sz="2400" i="1" dirty="0"/>
            </a:br>
            <a:r>
              <a:rPr lang="en-US" sz="2400" i="1" dirty="0"/>
              <a:t>and how to collect responses.</a:t>
            </a:r>
          </a:p>
        </p:txBody>
      </p:sp>
      <p:sp>
        <p:nvSpPr>
          <p:cNvPr id="12"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V-6</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 Compiling, Processing, and Evaluating Data</a:t>
            </a:r>
            <a:endParaRPr lang="en-US" dirty="0"/>
          </a:p>
        </p:txBody>
      </p:sp>
      <p:sp>
        <p:nvSpPr>
          <p:cNvPr id="5" name="Content Placeholder 4"/>
          <p:cNvSpPr>
            <a:spLocks noGrp="1"/>
          </p:cNvSpPr>
          <p:nvPr>
            <p:ph idx="1"/>
          </p:nvPr>
        </p:nvSpPr>
        <p:spPr/>
        <p:txBody>
          <a:bodyPr/>
          <a:lstStyle/>
          <a:p>
            <a:r>
              <a:rPr lang="en-US" dirty="0"/>
              <a:t>Use feedback and partner performance data to improve the program and estimate overall program benefits</a:t>
            </a:r>
          </a:p>
          <a:p>
            <a:pPr lvl="1"/>
            <a:r>
              <a:rPr lang="en-US" dirty="0"/>
              <a:t>Find opportunities for incremental </a:t>
            </a:r>
            <a:br>
              <a:rPr lang="en-US" dirty="0"/>
            </a:br>
            <a:r>
              <a:rPr lang="en-US" dirty="0"/>
              <a:t>improvements to the tools/database</a:t>
            </a:r>
            <a:br>
              <a:rPr lang="en-US" dirty="0"/>
            </a:br>
            <a:r>
              <a:rPr lang="en-US" dirty="0"/>
              <a:t>as well as system-wide improvements</a:t>
            </a:r>
          </a:p>
          <a:p>
            <a:pPr lvl="1"/>
            <a:r>
              <a:rPr lang="en-US" dirty="0"/>
              <a:t>Use data to inform development </a:t>
            </a:r>
            <a:r>
              <a:rPr lang="en-US" dirty="0" smtClean="0"/>
              <a:t>of </a:t>
            </a:r>
            <a:br>
              <a:rPr lang="en-US" dirty="0" smtClean="0"/>
            </a:br>
            <a:r>
              <a:rPr lang="en-US" dirty="0" smtClean="0"/>
              <a:t>new </a:t>
            </a:r>
            <a:r>
              <a:rPr lang="en-US" dirty="0"/>
              <a:t>standards, policies, and </a:t>
            </a:r>
            <a:r>
              <a:rPr lang="en-US" dirty="0" smtClean="0"/>
              <a:t>regulations</a:t>
            </a:r>
            <a:endParaRPr lang="en-US" dirty="0"/>
          </a:p>
        </p:txBody>
      </p:sp>
      <p:sp>
        <p:nvSpPr>
          <p:cNvPr id="11" name="Rectangle 10"/>
          <p:cNvSpPr/>
          <p:nvPr/>
        </p:nvSpPr>
        <p:spPr>
          <a:xfrm>
            <a:off x="6035040" y="6400800"/>
            <a:ext cx="36576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b10064974n-001.jpg"/>
          <p:cNvPicPr>
            <a:picLocks noChangeAspect="1"/>
          </p:cNvPicPr>
          <p:nvPr/>
        </p:nvPicPr>
        <p:blipFill rotWithShape="1">
          <a:blip r:embed="rId3" cstate="email"/>
          <a:srcRect l="5042" t="5882" b="5882"/>
          <a:stretch/>
        </p:blipFill>
        <p:spPr>
          <a:xfrm>
            <a:off x="5943600" y="2895600"/>
            <a:ext cx="2590800" cy="2063697"/>
          </a:xfrm>
          <a:prstGeom prst="rect">
            <a:avLst/>
          </a:prstGeom>
        </p:spPr>
      </p:pic>
      <p:sp>
        <p:nvSpPr>
          <p:cNvPr id="7"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8" name="Rectangle 7"/>
          <p:cNvSpPr/>
          <p:nvPr/>
        </p:nvSpPr>
        <p:spPr>
          <a:xfrm>
            <a:off x="5638800" y="6400800"/>
            <a:ext cx="914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4"/>
          <p:cNvSpPr txBox="1">
            <a:spLocks/>
          </p:cNvSpPr>
          <p:nvPr/>
        </p:nvSpPr>
        <p:spPr>
          <a:xfrm>
            <a:off x="5638800" y="635508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V-7</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590800" y="6400800"/>
            <a:ext cx="3962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0" y="2514600"/>
            <a:ext cx="4572000" cy="1143000"/>
          </a:xfrm>
          <a:prstGeom prst="rect">
            <a:avLst/>
          </a:prstGeom>
          <a:solidFill>
            <a:srgbClr val="F4EFF5"/>
          </a:solidFill>
          <a:ln w="12700">
            <a:solidFill>
              <a:srgbClr val="794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V-7</a:t>
            </a:r>
          </a:p>
        </p:txBody>
      </p:sp>
      <p:sp>
        <p:nvSpPr>
          <p:cNvPr id="11"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chemeClr val="accent6"/>
                </a:solidFill>
              </a:rPr>
              <a:t>Group Exercise</a:t>
            </a:r>
          </a:p>
          <a:p>
            <a:pPr algn="ctr">
              <a:spcBef>
                <a:spcPts val="400"/>
              </a:spcBef>
              <a:buFont typeface="Arial" pitchFamily="34" charset="0"/>
              <a:buNone/>
            </a:pPr>
            <a:r>
              <a:rPr lang="en-US" sz="2200" b="1" i="1" dirty="0" smtClean="0">
                <a:solidFill>
                  <a:schemeClr val="accent6"/>
                </a:solidFill>
              </a:rPr>
              <a:t>(15 min)</a:t>
            </a:r>
          </a:p>
          <a:p>
            <a:pPr algn="ctr">
              <a:spcBef>
                <a:spcPts val="1200"/>
              </a:spcBef>
              <a:buNone/>
            </a:pPr>
            <a:r>
              <a:rPr lang="en-US" dirty="0"/>
              <a:t>Examine an example benefits calculation</a:t>
            </a:r>
          </a:p>
          <a:p>
            <a:pPr algn="ctr">
              <a:buFont typeface="Arial" pitchFamily="34" charset="0"/>
              <a:buNone/>
            </a:pPr>
            <a:endParaRPr lang="en-US" sz="2400" dirty="0" smtClean="0"/>
          </a:p>
          <a:p>
            <a:pPr marL="0" indent="0" algn="ctr">
              <a:spcBef>
                <a:spcPts val="3600"/>
              </a:spcBef>
              <a:buNone/>
            </a:pPr>
            <a:r>
              <a:rPr lang="en-US" sz="2400" i="1" dirty="0"/>
              <a:t>Review of </a:t>
            </a:r>
            <a:r>
              <a:rPr lang="en-US" sz="2400" i="1" dirty="0" err="1"/>
              <a:t>SmartWay’s</a:t>
            </a:r>
            <a:r>
              <a:rPr lang="en-US" sz="2400" i="1" dirty="0"/>
              <a:t> TIPS pages.</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 Refine and Add New Elements to Enhance Program</a:t>
            </a:r>
            <a:endParaRPr lang="en-US" dirty="0"/>
          </a:p>
        </p:txBody>
      </p:sp>
      <p:pic>
        <p:nvPicPr>
          <p:cNvPr id="12" name="Picture 11" descr="truck_02.jpg"/>
          <p:cNvPicPr>
            <a:picLocks noChangeAspect="1"/>
          </p:cNvPicPr>
          <p:nvPr/>
        </p:nvPicPr>
        <p:blipFill rotWithShape="1">
          <a:blip r:embed="rId3" cstate="email"/>
          <a:srcRect t="10551"/>
          <a:stretch/>
        </p:blipFill>
        <p:spPr>
          <a:xfrm>
            <a:off x="5715000" y="1981200"/>
            <a:ext cx="2435352" cy="2162021"/>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4949" r="13390"/>
          <a:stretch/>
        </p:blipFill>
        <p:spPr>
          <a:xfrm>
            <a:off x="6174509" y="4048605"/>
            <a:ext cx="2514600" cy="2045231"/>
          </a:xfrm>
          <a:prstGeom prst="rect">
            <a:avLst/>
          </a:prstGeom>
        </p:spPr>
      </p:pic>
      <p:sp>
        <p:nvSpPr>
          <p:cNvPr id="8"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13" name="Rectangle 12"/>
          <p:cNvSpPr/>
          <p:nvPr/>
        </p:nvSpPr>
        <p:spPr>
          <a:xfrm>
            <a:off x="5638800" y="6400800"/>
            <a:ext cx="914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p:cNvSpPr txBox="1">
            <a:spLocks/>
          </p:cNvSpPr>
          <p:nvPr/>
        </p:nvSpPr>
        <p:spPr>
          <a:xfrm>
            <a:off x="5638800" y="635508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V-8 </a:t>
            </a:r>
            <a:r>
              <a:rPr lang="en-US" b="1" dirty="0">
                <a:solidFill>
                  <a:schemeClr val="bg1"/>
                </a:solidFill>
              </a:rPr>
              <a:t>– </a:t>
            </a:r>
            <a:r>
              <a:rPr lang="en-US" b="1" dirty="0" smtClean="0">
                <a:solidFill>
                  <a:schemeClr val="bg1"/>
                </a:solidFill>
              </a:rPr>
              <a:t>V-12</a:t>
            </a:r>
            <a:endParaRPr lang="en-US" b="1" dirty="0">
              <a:solidFill>
                <a:schemeClr val="bg1"/>
              </a:solidFill>
            </a:endParaRPr>
          </a:p>
        </p:txBody>
      </p:sp>
      <p:sp>
        <p:nvSpPr>
          <p:cNvPr id="2" name="Content Placeholder 1"/>
          <p:cNvSpPr>
            <a:spLocks noGrp="1"/>
          </p:cNvSpPr>
          <p:nvPr>
            <p:ph idx="1"/>
          </p:nvPr>
        </p:nvSpPr>
        <p:spPr/>
        <p:txBody>
          <a:bodyPr/>
          <a:lstStyle/>
          <a:p>
            <a:r>
              <a:rPr lang="en-US" dirty="0"/>
              <a:t>Ideas for mature green freight </a:t>
            </a:r>
            <a:br>
              <a:rPr lang="en-US" dirty="0"/>
            </a:br>
            <a:r>
              <a:rPr lang="en-US" dirty="0"/>
              <a:t>programs</a:t>
            </a:r>
          </a:p>
          <a:p>
            <a:pPr lvl="1"/>
            <a:r>
              <a:rPr lang="en-US" dirty="0"/>
              <a:t>Recruit smaller carriers</a:t>
            </a:r>
          </a:p>
          <a:p>
            <a:pPr lvl="1"/>
            <a:r>
              <a:rPr lang="en-US" dirty="0"/>
              <a:t>Develop Web-based tools</a:t>
            </a:r>
          </a:p>
          <a:p>
            <a:pPr lvl="1"/>
            <a:r>
              <a:rPr lang="en-US" dirty="0"/>
              <a:t>Expand to other modes</a:t>
            </a:r>
          </a:p>
          <a:p>
            <a:pPr lvl="1"/>
            <a:r>
              <a:rPr lang="en-US" dirty="0"/>
              <a:t>Incorporate operational strategies</a:t>
            </a:r>
          </a:p>
          <a:p>
            <a:pPr lvl="1"/>
            <a:r>
              <a:rPr lang="en-US" dirty="0"/>
              <a:t>Develop Affiliate </a:t>
            </a:r>
            <a:r>
              <a:rPr lang="en-US" dirty="0" smtClean="0"/>
              <a:t>Program</a:t>
            </a: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0800" y="6400800"/>
            <a:ext cx="3962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828800" y="2514600"/>
            <a:ext cx="5486400" cy="1143000"/>
          </a:xfrm>
          <a:prstGeom prst="rect">
            <a:avLst/>
          </a:prstGeom>
          <a:solidFill>
            <a:srgbClr val="F4EFF5"/>
          </a:solidFill>
          <a:ln w="12700">
            <a:solidFill>
              <a:srgbClr val="794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V-12</a:t>
            </a:r>
          </a:p>
        </p:txBody>
      </p:sp>
      <p:sp>
        <p:nvSpPr>
          <p:cNvPr id="12"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chemeClr val="accent6"/>
                </a:solidFill>
              </a:rPr>
              <a:t>Group Exercise</a:t>
            </a:r>
          </a:p>
          <a:p>
            <a:pPr algn="ctr">
              <a:spcBef>
                <a:spcPts val="400"/>
              </a:spcBef>
              <a:buFont typeface="Arial" pitchFamily="34" charset="0"/>
              <a:buNone/>
            </a:pPr>
            <a:r>
              <a:rPr lang="en-US" sz="2200" b="1" i="1" dirty="0" smtClean="0">
                <a:solidFill>
                  <a:schemeClr val="accent6"/>
                </a:solidFill>
              </a:rPr>
              <a:t>(10 min)</a:t>
            </a:r>
          </a:p>
          <a:p>
            <a:pPr algn="ctr">
              <a:spcBef>
                <a:spcPts val="1200"/>
              </a:spcBef>
              <a:buNone/>
            </a:pPr>
            <a:r>
              <a:rPr lang="en-US" dirty="0"/>
              <a:t>SmartWay Partner Portal</a:t>
            </a:r>
          </a:p>
          <a:p>
            <a:pPr algn="ctr">
              <a:buFont typeface="Arial" pitchFamily="34" charset="0"/>
              <a:buNone/>
            </a:pPr>
            <a:endParaRPr lang="en-US" sz="2400" dirty="0" smtClean="0"/>
          </a:p>
          <a:p>
            <a:pPr marL="0" indent="0" algn="ctr">
              <a:spcBef>
                <a:spcPts val="2200"/>
              </a:spcBef>
              <a:buNone/>
            </a:pPr>
            <a:r>
              <a:rPr lang="en-US" sz="2400" i="1" dirty="0"/>
              <a:t>View examples demonstrating </a:t>
            </a:r>
            <a:r>
              <a:rPr lang="en-US" sz="2400" i="1" dirty="0" smtClean="0"/>
              <a:t>year-to-year</a:t>
            </a:r>
            <a:br>
              <a:rPr lang="en-US" sz="2400" i="1" dirty="0" smtClean="0"/>
            </a:br>
            <a:r>
              <a:rPr lang="en-US" sz="2400" i="1" dirty="0" smtClean="0"/>
              <a:t>and </a:t>
            </a:r>
            <a:r>
              <a:rPr lang="en-US" sz="2400" i="1" dirty="0"/>
              <a:t>inter-partner comparisons.</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638800" y="6400800"/>
            <a:ext cx="914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4851350"/>
            <a:ext cx="1022100" cy="1343032"/>
          </a:xfrm>
          <a:prstGeom prst="rect">
            <a:avLst/>
          </a:prstGeom>
        </p:spPr>
      </p:pic>
      <p:sp>
        <p:nvSpPr>
          <p:cNvPr id="2" name="Title 1"/>
          <p:cNvSpPr>
            <a:spLocks noGrp="1"/>
          </p:cNvSpPr>
          <p:nvPr>
            <p:ph type="title"/>
          </p:nvPr>
        </p:nvSpPr>
        <p:spPr/>
        <p:txBody>
          <a:bodyPr/>
          <a:lstStyle/>
          <a:p>
            <a:r>
              <a:rPr lang="en-US" dirty="0" smtClean="0"/>
              <a:t>C. Refine and Add New Elements</a:t>
            </a:r>
            <a:endParaRPr lang="en-US" dirty="0"/>
          </a:p>
        </p:txBody>
      </p:sp>
      <p:pic>
        <p:nvPicPr>
          <p:cNvPr id="9" name="Picture 8" descr="ICCT_logo.png"/>
          <p:cNvPicPr>
            <a:picLocks noChangeAspect="1"/>
          </p:cNvPicPr>
          <p:nvPr/>
        </p:nvPicPr>
        <p:blipFill>
          <a:blip r:embed="rId4" cstate="email"/>
          <a:stretch>
            <a:fillRect/>
          </a:stretch>
        </p:blipFill>
        <p:spPr>
          <a:xfrm>
            <a:off x="2438400" y="4050312"/>
            <a:ext cx="1038873" cy="685054"/>
          </a:xfrm>
          <a:prstGeom prst="rect">
            <a:avLst/>
          </a:prstGeom>
        </p:spPr>
      </p:pic>
      <p:pic>
        <p:nvPicPr>
          <p:cNvPr id="10" name="Picture 9" descr="greenfreight_logo.jpg"/>
          <p:cNvPicPr>
            <a:picLocks noChangeAspect="1"/>
          </p:cNvPicPr>
          <p:nvPr/>
        </p:nvPicPr>
        <p:blipFill>
          <a:blip r:embed="rId5" cstate="email"/>
          <a:stretch>
            <a:fillRect/>
          </a:stretch>
        </p:blipFill>
        <p:spPr>
          <a:xfrm>
            <a:off x="3639853" y="3886200"/>
            <a:ext cx="1541747" cy="1013277"/>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1600" y="3886200"/>
            <a:ext cx="2356609" cy="1033035"/>
          </a:xfrm>
          <a:prstGeom prst="rect">
            <a:avLst/>
          </a:prstGeom>
        </p:spPr>
      </p:pic>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t="38434"/>
          <a:stretch/>
        </p:blipFill>
        <p:spPr>
          <a:xfrm>
            <a:off x="3326465" y="5226007"/>
            <a:ext cx="1559208" cy="737736"/>
          </a:xfrm>
          <a:prstGeom prst="rect">
            <a:avLst/>
          </a:prstGeom>
        </p:spPr>
      </p:pic>
      <p:sp>
        <p:nvSpPr>
          <p:cNvPr id="13"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16" name="Footer Placeholder 4"/>
          <p:cNvSpPr txBox="1">
            <a:spLocks/>
          </p:cNvSpPr>
          <p:nvPr/>
        </p:nvSpPr>
        <p:spPr>
          <a:xfrm>
            <a:off x="5638800" y="635508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V-13 </a:t>
            </a:r>
            <a:r>
              <a:rPr lang="en-US" b="1" dirty="0">
                <a:solidFill>
                  <a:schemeClr val="bg1"/>
                </a:solidFill>
              </a:rPr>
              <a:t>– </a:t>
            </a:r>
            <a:r>
              <a:rPr lang="en-US" b="1" dirty="0" smtClean="0">
                <a:solidFill>
                  <a:schemeClr val="bg1"/>
                </a:solidFill>
              </a:rPr>
              <a:t>V-14</a:t>
            </a:r>
            <a:endParaRPr lang="en-US" b="1" dirty="0">
              <a:solidFill>
                <a:schemeClr val="bg1"/>
              </a:solidFill>
            </a:endParaRPr>
          </a:p>
        </p:txBody>
      </p:sp>
      <p:sp>
        <p:nvSpPr>
          <p:cNvPr id="5" name="Content Placeholder 4"/>
          <p:cNvSpPr>
            <a:spLocks noGrp="1"/>
          </p:cNvSpPr>
          <p:nvPr>
            <p:ph idx="1"/>
          </p:nvPr>
        </p:nvSpPr>
        <p:spPr/>
        <p:txBody>
          <a:bodyPr/>
          <a:lstStyle/>
          <a:p>
            <a:r>
              <a:rPr lang="en-US" dirty="0"/>
              <a:t>Other ideas</a:t>
            </a:r>
            <a:endParaRPr lang="en-US" strike="sngStrike" dirty="0">
              <a:solidFill>
                <a:srgbClr val="FF0000"/>
              </a:solidFill>
            </a:endParaRPr>
          </a:p>
          <a:p>
            <a:pPr lvl="1"/>
            <a:r>
              <a:rPr lang="en-US" dirty="0"/>
              <a:t>Expand to include new pollutants, such as black carbon</a:t>
            </a:r>
          </a:p>
          <a:p>
            <a:pPr lvl="1"/>
            <a:r>
              <a:rPr lang="en-US" dirty="0"/>
              <a:t>Coordinate and harmonize with regional programs or global carbon accounting systems, such as Green Freight Asia and </a:t>
            </a:r>
            <a:r>
              <a:rPr lang="en-US" dirty="0" smtClean="0"/>
              <a:t>GLEC</a:t>
            </a: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590800" y="6400800"/>
            <a:ext cx="3962400" cy="274320"/>
          </a:xfrm>
          <a:prstGeom prst="rect">
            <a:avLst/>
          </a:prstGeom>
          <a:solidFill>
            <a:srgbClr val="79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371600" y="2514600"/>
            <a:ext cx="6400800" cy="1143000"/>
          </a:xfrm>
          <a:prstGeom prst="rect">
            <a:avLst/>
          </a:prstGeom>
          <a:solidFill>
            <a:srgbClr val="F4EFF5"/>
          </a:solidFill>
          <a:ln w="12700">
            <a:solidFill>
              <a:srgbClr val="794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5638800" y="6356350"/>
            <a:ext cx="9144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 </a:t>
            </a:r>
            <a:r>
              <a:rPr lang="en-US" b="1" dirty="0" smtClean="0">
                <a:solidFill>
                  <a:schemeClr val="bg1"/>
                </a:solidFill>
              </a:rPr>
              <a:t>V-14</a:t>
            </a:r>
          </a:p>
        </p:txBody>
      </p:sp>
      <p:sp>
        <p:nvSpPr>
          <p:cNvPr id="11" name="Footer Placeholder 4"/>
          <p:cNvSpPr txBox="1">
            <a:spLocks/>
          </p:cNvSpPr>
          <p:nvPr/>
        </p:nvSpPr>
        <p:spPr>
          <a:xfrm>
            <a:off x="2590800" y="6356350"/>
            <a:ext cx="30251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Arial Narrow"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tx1"/>
                </a:solidFill>
              </a:rPr>
              <a:t>Module V: Evaluate, Refine, Enhance, and Expand</a:t>
            </a:r>
            <a:endParaRPr lang="en-US" b="1" dirty="0" smtClean="0">
              <a:solidFill>
                <a:schemeClr val="bg1"/>
              </a:solidFill>
            </a:endParaRPr>
          </a:p>
        </p:txBody>
      </p:sp>
      <p:sp>
        <p:nvSpPr>
          <p:cNvPr id="7" name="Content Placeholder 2"/>
          <p:cNvSpPr txBox="1">
            <a:spLocks/>
          </p:cNvSpPr>
          <p:nvPr/>
        </p:nvSpPr>
        <p:spPr>
          <a:xfrm>
            <a:off x="0" y="685800"/>
            <a:ext cx="9144000" cy="3200400"/>
          </a:xfrm>
          <a:prstGeom prst="rect">
            <a:avLst/>
          </a:prstGeom>
        </p:spPr>
        <p:txBody>
          <a:bodyPr vert="horz" wrap="none" lIns="0" tIns="0" rIns="0" bIns="0" rtlCol="0">
            <a:noAutofit/>
          </a:bodyPr>
          <a:lstStyle>
            <a:lvl1pPr marL="274320" indent="-274320" algn="l" defTabSz="914400" rtl="0" eaLnBrk="1" latinLnBrk="0" hangingPunct="1">
              <a:lnSpc>
                <a:spcPts val="2800"/>
              </a:lnSpc>
              <a:spcBef>
                <a:spcPts val="1000"/>
              </a:spcBef>
              <a:buClr>
                <a:srgbClr val="006E73"/>
              </a:buClr>
              <a:buFont typeface="Arial" pitchFamily="34" charset="0"/>
              <a:buChar char="•"/>
              <a:defRPr sz="2600" kern="1200">
                <a:solidFill>
                  <a:schemeClr val="tx1"/>
                </a:solidFill>
                <a:latin typeface="Arial Narrow" pitchFamily="34" charset="0"/>
                <a:ea typeface="+mn-ea"/>
                <a:cs typeface="+mn-cs"/>
              </a:defRPr>
            </a:lvl1pPr>
            <a:lvl2pPr marL="548640" indent="-274320" algn="l" defTabSz="914400" rtl="0" eaLnBrk="1" latinLnBrk="0" hangingPunct="1">
              <a:lnSpc>
                <a:spcPts val="2500"/>
              </a:lnSpc>
              <a:spcBef>
                <a:spcPts val="800"/>
              </a:spcBef>
              <a:buClr>
                <a:srgbClr val="006E73"/>
              </a:buClr>
              <a:buFont typeface="Arial" pitchFamily="34" charset="0"/>
              <a:buChar char="–"/>
              <a:defRPr sz="2200" kern="1200">
                <a:solidFill>
                  <a:schemeClr val="tx1"/>
                </a:solidFill>
                <a:latin typeface="Arial Narrow" pitchFamily="34" charset="0"/>
                <a:ea typeface="+mn-ea"/>
                <a:cs typeface="+mn-cs"/>
              </a:defRPr>
            </a:lvl2pPr>
            <a:lvl3pPr marL="822960" indent="-274320" algn="l" defTabSz="914400" rtl="0" eaLnBrk="1" latinLnBrk="0" hangingPunct="1">
              <a:lnSpc>
                <a:spcPts val="2500"/>
              </a:lnSpc>
              <a:spcBef>
                <a:spcPts val="1000"/>
              </a:spcBef>
              <a:buClr>
                <a:srgbClr val="006E73"/>
              </a:buClr>
              <a:buFont typeface="Arial" pitchFamily="34" charset="0"/>
              <a:buChar char="•"/>
              <a:defRPr sz="2200" kern="1200">
                <a:solidFill>
                  <a:schemeClr val="tx1"/>
                </a:solidFill>
                <a:latin typeface="Arial Narrow" pitchFamily="34" charset="0"/>
                <a:ea typeface="+mn-ea"/>
                <a:cs typeface="+mn-cs"/>
              </a:defRPr>
            </a:lvl3pPr>
            <a:lvl4pPr marL="109728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4pPr>
            <a:lvl5pPr marL="1371600" indent="-274320" algn="l" defTabSz="914400" rtl="0" eaLnBrk="1" latinLnBrk="0" hangingPunct="1">
              <a:lnSpc>
                <a:spcPts val="2100"/>
              </a:lnSpc>
              <a:spcBef>
                <a:spcPts val="1000"/>
              </a:spcBef>
              <a:buClr>
                <a:srgbClr val="006E73"/>
              </a:buClr>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sz="3000" b="1" i="1" dirty="0" smtClean="0">
                <a:solidFill>
                  <a:schemeClr val="accent6"/>
                </a:solidFill>
              </a:rPr>
              <a:t>Group Exercise</a:t>
            </a:r>
          </a:p>
          <a:p>
            <a:pPr algn="ctr">
              <a:spcBef>
                <a:spcPts val="400"/>
              </a:spcBef>
              <a:buFont typeface="Arial" pitchFamily="34" charset="0"/>
              <a:buNone/>
            </a:pPr>
            <a:r>
              <a:rPr lang="en-US" sz="2200" b="1" i="1" dirty="0" smtClean="0">
                <a:solidFill>
                  <a:schemeClr val="accent6"/>
                </a:solidFill>
              </a:rPr>
              <a:t>(10 min)</a:t>
            </a:r>
          </a:p>
          <a:p>
            <a:pPr algn="ctr">
              <a:spcBef>
                <a:spcPts val="1200"/>
              </a:spcBef>
              <a:buNone/>
            </a:pPr>
            <a:r>
              <a:rPr lang="en-US" dirty="0"/>
              <a:t>Program expansion areas</a:t>
            </a:r>
          </a:p>
          <a:p>
            <a:pPr algn="ctr">
              <a:buFont typeface="Arial" pitchFamily="34" charset="0"/>
              <a:buNone/>
            </a:pPr>
            <a:endParaRPr lang="en-US" sz="2400" dirty="0" smtClean="0"/>
          </a:p>
          <a:p>
            <a:pPr marL="0" indent="0" algn="ctr">
              <a:spcBef>
                <a:spcPts val="2200"/>
              </a:spcBef>
              <a:buNone/>
            </a:pPr>
            <a:r>
              <a:rPr lang="en-US" sz="2400" i="1" dirty="0"/>
              <a:t>Explore modes, sectors, pollutants, and other </a:t>
            </a:r>
            <a:r>
              <a:rPr lang="en-US" sz="2400" i="1" dirty="0" smtClean="0"/>
              <a:t>needs</a:t>
            </a:r>
            <a:br>
              <a:rPr lang="en-US" sz="2400" i="1" dirty="0" smtClean="0"/>
            </a:br>
            <a:r>
              <a:rPr lang="en-US" sz="2400" i="1" dirty="0" smtClean="0"/>
              <a:t>that </a:t>
            </a:r>
            <a:r>
              <a:rPr lang="en-US" sz="2400" i="1" dirty="0"/>
              <a:t>could be addressed in your country.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martWayPPT Jan 9">
  <a:themeElements>
    <a:clrScheme name="smartway">
      <a:dk1>
        <a:sysClr val="windowText" lastClr="000000"/>
      </a:dk1>
      <a:lt1>
        <a:sysClr val="window" lastClr="FFFFFF"/>
      </a:lt1>
      <a:dk2>
        <a:srgbClr val="23408E"/>
      </a:dk2>
      <a:lt2>
        <a:srgbClr val="EEECE1"/>
      </a:lt2>
      <a:accent1>
        <a:srgbClr val="0076BE"/>
      </a:accent1>
      <a:accent2>
        <a:srgbClr val="C84927"/>
      </a:accent2>
      <a:accent3>
        <a:srgbClr val="CE9643"/>
      </a:accent3>
      <a:accent4>
        <a:srgbClr val="608137"/>
      </a:accent4>
      <a:accent5>
        <a:srgbClr val="006E73"/>
      </a:accent5>
      <a:accent6>
        <a:srgbClr val="794D84"/>
      </a:accent6>
      <a:hlink>
        <a:srgbClr val="E36C09"/>
      </a:hlink>
      <a:folHlink>
        <a:srgbClr val="548DD4"/>
      </a:folHlink>
    </a:clrScheme>
    <a:fontScheme name="Custom 3">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C9F5BB13-71AB-4D80-BB1C-04EE388DFBCF}">
  <ds:schemaRefs>
    <ds:schemaRef ds:uri="ESRI.ArcGIS.Mapping.OfficeIntegration.PowerPointInfo"/>
  </ds:schemaRefs>
</ds:datastoreItem>
</file>

<file path=customXml/itemProps2.xml><?xml version="1.0" encoding="utf-8"?>
<ds:datastoreItem xmlns:ds="http://schemas.openxmlformats.org/officeDocument/2006/customXml" ds:itemID="{D52F9BEB-4E6F-47E1-99AF-01C06D14D32B}">
  <ds:schemaRefs>
    <ds:schemaRef ds:uri="ESRI.ArcGIS.Mapping.OfficeIntegration.PowerPointInfo"/>
  </ds:schemaRefs>
</ds:datastoreItem>
</file>

<file path=customXml/itemProps3.xml><?xml version="1.0" encoding="utf-8"?>
<ds:datastoreItem xmlns:ds="http://schemas.openxmlformats.org/officeDocument/2006/customXml" ds:itemID="{E7A9A7E7-E3FF-41D0-9700-4C18770992DE}">
  <ds:schemaRefs>
    <ds:schemaRef ds:uri="ESRI.ArcGIS.Mapping.OfficeIntegration.PowerPointInfo"/>
  </ds:schemaRefs>
</ds:datastoreItem>
</file>

<file path=customXml/itemProps4.xml><?xml version="1.0" encoding="utf-8"?>
<ds:datastoreItem xmlns:ds="http://schemas.openxmlformats.org/officeDocument/2006/customXml" ds:itemID="{E2FFFB56-DDE6-43C3-AC47-E7BEAA6EB4CE}">
  <ds:schemaRefs>
    <ds:schemaRef ds:uri="ESRI.ArcGIS.Mapping.OfficeIntegration.PowerPointInfo"/>
  </ds:schemaRefs>
</ds:datastoreItem>
</file>

<file path=customXml/itemProps5.xml><?xml version="1.0" encoding="utf-8"?>
<ds:datastoreItem xmlns:ds="http://schemas.openxmlformats.org/officeDocument/2006/customXml" ds:itemID="{7BA26264-7C37-4D0C-9282-BAA043CF2FF4}">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4501</TotalTime>
  <Words>7862</Words>
  <Application>Microsoft Office PowerPoint</Application>
  <PresentationFormat>On-screen Show (4:3)</PresentationFormat>
  <Paragraphs>1079</Paragraphs>
  <Slides>89</Slides>
  <Notes>67</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89</vt:i4>
      </vt:variant>
    </vt:vector>
  </HeadingPairs>
  <TitlesOfParts>
    <vt:vector size="97" baseType="lpstr">
      <vt:lpstr>Calibri</vt:lpstr>
      <vt:lpstr>MS Mincho</vt:lpstr>
      <vt:lpstr>Arial Narrow</vt:lpstr>
      <vt:lpstr>Times New Roman</vt:lpstr>
      <vt:lpstr>Arial</vt:lpstr>
      <vt:lpstr>Wingdings 2</vt:lpstr>
      <vt:lpstr>Wingdings</vt:lpstr>
      <vt:lpstr>SmartWayPPT Jan 9</vt:lpstr>
      <vt:lpstr>How to Develop a Green Freight Program:</vt:lpstr>
      <vt:lpstr>Modules at a Glance</vt:lpstr>
      <vt:lpstr>introduction</vt:lpstr>
      <vt:lpstr>Welcome</vt:lpstr>
      <vt:lpstr>HOUSEKEEPING </vt:lpstr>
      <vt:lpstr>GOALS for this training</vt:lpstr>
      <vt:lpstr>Why is freight so important?</vt:lpstr>
      <vt:lpstr>The IMPORTANCE OF impartial and ACCURATE information</vt:lpstr>
      <vt:lpstr>IMPORTANT PROGRAM DESIGN ELEMENTS</vt:lpstr>
      <vt:lpstr>Module I: Drivers for Green Freight Initiatives</vt:lpstr>
      <vt:lpstr>A. Local and Global Impacts of the Freight Industry</vt:lpstr>
      <vt:lpstr>PowerPoint Presentation</vt:lpstr>
      <vt:lpstr>PowerPoint Presentation</vt:lpstr>
      <vt:lpstr>B. Current and Prospective regulatory drivers</vt:lpstr>
      <vt:lpstr>B. Current and Prospective regulatory drivers</vt:lpstr>
      <vt:lpstr>PowerPoint Presentation</vt:lpstr>
      <vt:lpstr>C. Freight Customer Needs and Industry Challenges</vt:lpstr>
      <vt:lpstr>PowerPoint Presentation</vt:lpstr>
      <vt:lpstr>d. Creating your green freight program</vt:lpstr>
      <vt:lpstr>PowerPoint Presentation</vt:lpstr>
      <vt:lpstr>Module II: Build Program Foundation</vt:lpstr>
      <vt:lpstr>A. Assess State of Industry, Technologies, and Practices</vt:lpstr>
      <vt:lpstr>A. Assess State of Industry, Technologies, and Practices</vt:lpstr>
      <vt:lpstr>PowerPoint Presentation</vt:lpstr>
      <vt:lpstr>B. Identify INDUSTRY AND OTHER Leaders</vt:lpstr>
      <vt:lpstr>PowerPoint Presentation</vt:lpstr>
      <vt:lpstr>C. Establish administrative Infrastructure</vt:lpstr>
      <vt:lpstr>PowerPoint Presentation</vt:lpstr>
      <vt:lpstr>D. Develop Program Performance Goals</vt:lpstr>
      <vt:lpstr>PowerPoint Presentation</vt:lpstr>
      <vt:lpstr>E. Establish Budget and Secure Funding</vt:lpstr>
      <vt:lpstr>e. Establish Budget and Secure Funding</vt:lpstr>
      <vt:lpstr>PowerPoint Presentation</vt:lpstr>
      <vt:lpstr>Module III: Create Program</vt:lpstr>
      <vt:lpstr>A. Partnership Program Design and Development</vt:lpstr>
      <vt:lpstr>A. Partnership Program Design and Development</vt:lpstr>
      <vt:lpstr>PowerPoint Presentation</vt:lpstr>
      <vt:lpstr>A. Charter partners, staffing needs, and green freight financing</vt:lpstr>
      <vt:lpstr>PowerPoint Presentation</vt:lpstr>
      <vt:lpstr>B. Partner Tools and Database</vt:lpstr>
      <vt:lpstr>B. Partner Tools and Database</vt:lpstr>
      <vt:lpstr>B. Partner Tools and Database</vt:lpstr>
      <vt:lpstr>PowerPoint Presentation</vt:lpstr>
      <vt:lpstr>SECTION B. SUPPLEMENTAL MATERIAL SMARTWAY Partner Tools, INPUTS, AND DATA FLOW PROCESS</vt:lpstr>
      <vt:lpstr>SECTION B. SUPPLEMENTAL MATERIAL SMARTWAY Partner Tools, INPUTS, AND DATA FLOW PROCESS</vt:lpstr>
      <vt:lpstr>SECTION B. SUPPLEMENTAL MATERIAL SMARTWAY Partner Tools, INPUTS, AND DATA FLOW PROCESS</vt:lpstr>
      <vt:lpstr>SECTION B. SUPPLEMENTAL MATERIAL SMARTWAY Partner Tools, INPUTS, AND DATA FLOW PROCESS</vt:lpstr>
      <vt:lpstr>SECTION B. SUPPLEMENTAL MATERIAL SMARTWAY Partner Tools, INPUTS, AND DATA FLOW PROCESS</vt:lpstr>
      <vt:lpstr>PowerPoint Presentation</vt:lpstr>
      <vt:lpstr>PowerPoint Presentation</vt:lpstr>
      <vt:lpstr>PowerPoint Presentation</vt:lpstr>
      <vt:lpstr>PowerPoint Presentation</vt:lpstr>
      <vt:lpstr>PowerPoint Presentation</vt:lpstr>
      <vt:lpstr>B. Partner Tools and Database</vt:lpstr>
      <vt:lpstr>B. Partner Tools and Database</vt:lpstr>
      <vt:lpstr>PowerPoint Presentation</vt:lpstr>
      <vt:lpstr>PowerPoint Presentation</vt:lpstr>
      <vt:lpstr>C. Brand Development, Marketing, and Outreach</vt:lpstr>
      <vt:lpstr>PowerPoint Presentation</vt:lpstr>
      <vt:lpstr>C. Brand Development, Marketing, and Outreach</vt:lpstr>
      <vt:lpstr>PowerPoint Presentation</vt:lpstr>
      <vt:lpstr>C. Brand Development, Marketing, and Outreach</vt:lpstr>
      <vt:lpstr>PowerPoint Presentation</vt:lpstr>
      <vt:lpstr>C. Brand Development, Marketing, and Outreach</vt:lpstr>
      <vt:lpstr>PowerPoint Presentation</vt:lpstr>
      <vt:lpstr>D. Technology Verification and Labeling</vt:lpstr>
      <vt:lpstr>D. Technology Verification and Labeling</vt:lpstr>
      <vt:lpstr>PowerPoint Presentation</vt:lpstr>
      <vt:lpstr>PowerPoint Presentation</vt:lpstr>
      <vt:lpstr>Module IV: Launch and Implement Program</vt:lpstr>
      <vt:lpstr>A. Launch Charter Partners </vt:lpstr>
      <vt:lpstr>PowerPoint Presentation</vt:lpstr>
      <vt:lpstr>B. Recruit Partners </vt:lpstr>
      <vt:lpstr>PowerPoint Presentation</vt:lpstr>
      <vt:lpstr>C. Train Partner Account Managers</vt:lpstr>
      <vt:lpstr>PowerPoint Presentation</vt:lpstr>
      <vt:lpstr>D., E., &amp; G. Launch Database, Tools, AND KICK OFF!</vt:lpstr>
      <vt:lpstr>PowerPoint Presentation</vt:lpstr>
      <vt:lpstr>F. LAUNCH FINANCE PROGRAM</vt:lpstr>
      <vt:lpstr>PowerPoint Presentation</vt:lpstr>
      <vt:lpstr>Module V: Evaluate, Refine, Enhance, and Expand</vt:lpstr>
      <vt:lpstr>A. Collect Partner Feedback</vt:lpstr>
      <vt:lpstr>PowerPoint Presentation</vt:lpstr>
      <vt:lpstr>B. Compiling, Processing, and Evaluating Data</vt:lpstr>
      <vt:lpstr>PowerPoint Presentation</vt:lpstr>
      <vt:lpstr>C. Refine and Add New Elements to Enhance Program</vt:lpstr>
      <vt:lpstr>PowerPoint Presentation</vt:lpstr>
      <vt:lpstr>C. Refine and Add New Elements</vt:lpstr>
      <vt:lpstr>PowerPoint Presentation</vt:lpstr>
    </vt:vector>
  </TitlesOfParts>
  <Company>Eastern Research Group,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Develop a Green Freight Program:</dc:title>
  <dc:creator>BCaliandro</dc:creator>
  <cp:lastModifiedBy>Cooky Bysura</cp:lastModifiedBy>
  <cp:revision>256</cp:revision>
  <dcterms:created xsi:type="dcterms:W3CDTF">2015-05-08T19:32:03Z</dcterms:created>
  <dcterms:modified xsi:type="dcterms:W3CDTF">2016-03-07T15:51:16Z</dcterms:modified>
</cp:coreProperties>
</file>