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9"/>
  </p:sldMasterIdLst>
  <p:notesMasterIdLst>
    <p:notesMasterId r:id="rId16"/>
  </p:notesMasterIdLst>
  <p:handoutMasterIdLst>
    <p:handoutMasterId r:id="rId17"/>
  </p:handoutMasterIdLst>
  <p:sldIdLst>
    <p:sldId id="256" r:id="rId10"/>
    <p:sldId id="257" r:id="rId11"/>
    <p:sldId id="258" r:id="rId12"/>
    <p:sldId id="259" r:id="rId13"/>
    <p:sldId id="260" r:id="rId14"/>
    <p:sldId id="26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DD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0" autoAdjust="0"/>
    <p:restoredTop sz="89915" autoAdjust="0"/>
  </p:normalViewPr>
  <p:slideViewPr>
    <p:cSldViewPr>
      <p:cViewPr varScale="1">
        <p:scale>
          <a:sx n="109" d="100"/>
          <a:sy n="109" d="100"/>
        </p:scale>
        <p:origin x="132" y="92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20113B-14B8-408F-B7CC-4A95DA7B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892575-76B2-44B4-A0D4-5723D177C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AQS Plans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47244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August 2016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0E008-ACCA-40DB-9014-A9A803CAD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350"/>
            <a:ext cx="7620000" cy="899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AQS Plans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800600" cy="3810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324600"/>
            <a:ext cx="10668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A409D-13B5-4BFA-BEF2-B333FB868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6200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AQS Plans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800600" cy="3810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6324600"/>
            <a:ext cx="10668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55162-156E-4051-B1F3-5E18511A0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AQS Plans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800600" cy="3810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6324600"/>
            <a:ext cx="10668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EE91D-A776-4927-9F55-A28404030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6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8673" y="1219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AQS Plans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324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B910A-57A9-4E29-B51D-402F84F24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  <p:sldLayoutId id="2147483685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AQS </a:t>
            </a:r>
            <a:r>
              <a:rPr lang="en-US" sz="4800" dirty="0" smtClean="0"/>
              <a:t>Status and </a:t>
            </a:r>
            <a:r>
              <a:rPr lang="en-US" sz="4800" dirty="0"/>
              <a:t>Plans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AQS Plans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National Ambient Air Monitoring Conference August </a:t>
            </a:r>
            <a:r>
              <a:rPr lang="en-US" dirty="0" smtClean="0"/>
              <a:t>2016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0E008-ACCA-40DB-9014-A9A803CADA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1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228600"/>
            <a:ext cx="7620000" cy="51805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Status – Recent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sz="2400" dirty="0" smtClean="0"/>
              <a:t>Removal </a:t>
            </a:r>
            <a:r>
              <a:rPr lang="en-US" sz="2400" dirty="0"/>
              <a:t>of ½ MDL Substitution</a:t>
            </a:r>
          </a:p>
          <a:p>
            <a:r>
              <a:rPr lang="en-US" sz="2400" dirty="0" smtClean="0"/>
              <a:t>2015 </a:t>
            </a:r>
            <a:r>
              <a:rPr lang="en-US" sz="2400" dirty="0"/>
              <a:t>Ozone NAAQS Changes</a:t>
            </a:r>
          </a:p>
          <a:p>
            <a:r>
              <a:rPr lang="en-US" sz="2400" dirty="0" smtClean="0"/>
              <a:t>Support </a:t>
            </a:r>
            <a:r>
              <a:rPr lang="en-US" sz="2400" dirty="0"/>
              <a:t>for Composite Primary Monitors</a:t>
            </a:r>
          </a:p>
          <a:p>
            <a:r>
              <a:rPr lang="en-US" sz="2400" dirty="0" smtClean="0"/>
              <a:t>Agency </a:t>
            </a:r>
            <a:r>
              <a:rPr lang="en-US" sz="2400" dirty="0"/>
              <a:t>Based Access Control for all Batch </a:t>
            </a:r>
            <a:r>
              <a:rPr lang="en-US" sz="2400" dirty="0" smtClean="0"/>
              <a:t>Operations</a:t>
            </a:r>
          </a:p>
          <a:p>
            <a:r>
              <a:rPr lang="en-US" sz="2400" dirty="0" smtClean="0"/>
              <a:t>Integration </a:t>
            </a:r>
            <a:r>
              <a:rPr lang="en-US" sz="2400" dirty="0"/>
              <a:t>of Exchange Network User-IDs and AQS IDs</a:t>
            </a:r>
          </a:p>
          <a:p>
            <a:r>
              <a:rPr lang="en-US" sz="2400" dirty="0" smtClean="0"/>
              <a:t>Allow </a:t>
            </a:r>
            <a:r>
              <a:rPr lang="en-US" sz="2400" dirty="0"/>
              <a:t>NAAQS Exclusion for all Criteria Pollutants</a:t>
            </a:r>
          </a:p>
          <a:p>
            <a:r>
              <a:rPr lang="en-US" sz="2400" dirty="0" smtClean="0"/>
              <a:t>Allow </a:t>
            </a:r>
            <a:r>
              <a:rPr lang="en-US" sz="2400" dirty="0"/>
              <a:t>Primary Monitors to be designated for all parameters</a:t>
            </a:r>
          </a:p>
          <a:p>
            <a:r>
              <a:rPr lang="en-US" sz="2400" dirty="0" smtClean="0"/>
              <a:t>Support </a:t>
            </a:r>
            <a:r>
              <a:rPr lang="en-US" sz="2400" dirty="0"/>
              <a:t>for QA transactions in XML </a:t>
            </a:r>
            <a:r>
              <a:rPr lang="en-US" sz="2400" dirty="0" smtClean="0"/>
              <a:t>Schema</a:t>
            </a:r>
            <a:endParaRPr lang="en-US" sz="2400" dirty="0"/>
          </a:p>
          <a:p>
            <a:r>
              <a:rPr lang="en-US" sz="2400" dirty="0" smtClean="0"/>
              <a:t>Re-engineered </a:t>
            </a:r>
            <a:r>
              <a:rPr lang="en-US" sz="2400" dirty="0"/>
              <a:t>National Performance Audit Program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0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228600"/>
            <a:ext cx="7010400" cy="51805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Active and Planned Changes (1)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lvl="0"/>
            <a:r>
              <a:rPr lang="en-US" sz="2000" dirty="0"/>
              <a:t>Re-engineered Performance Evaluation Program (for PM 2.5 and Lead)</a:t>
            </a:r>
          </a:p>
          <a:p>
            <a:pPr lvl="0"/>
            <a:r>
              <a:rPr lang="en-US" sz="2000" dirty="0"/>
              <a:t>Updates to 40 CFR Part 58 (Monitoring Regulations)</a:t>
            </a:r>
          </a:p>
          <a:p>
            <a:pPr lvl="0"/>
            <a:r>
              <a:rPr lang="en-US" sz="2000" dirty="0"/>
              <a:t>Updates to Exceptional Event Rule</a:t>
            </a:r>
          </a:p>
          <a:p>
            <a:pPr lvl="0"/>
            <a:r>
              <a:rPr lang="en-US" sz="2000" dirty="0"/>
              <a:t>Support for “Linked-Sites” for Design Value calculation and QA</a:t>
            </a:r>
          </a:p>
          <a:p>
            <a:pPr lvl="0"/>
            <a:r>
              <a:rPr lang="en-US" sz="2000" dirty="0"/>
              <a:t>Re-definition of Exceptional Data Types (EDT IDs)</a:t>
            </a:r>
          </a:p>
          <a:p>
            <a:pPr lvl="0"/>
            <a:r>
              <a:rPr lang="en-US" sz="2000" dirty="0"/>
              <a:t>Mapping AQS Method Codes to Sampler/Analyzer make and model in </a:t>
            </a:r>
            <a:r>
              <a:rPr lang="en-US" sz="2000" dirty="0" smtClean="0"/>
              <a:t>AQS</a:t>
            </a:r>
          </a:p>
          <a:p>
            <a:pPr lvl="0"/>
            <a:r>
              <a:rPr lang="en-US" sz="2000" dirty="0"/>
              <a:t>User Interface (Oracle Forms) update to new technology </a:t>
            </a:r>
            <a:r>
              <a:rPr lang="en-US" sz="2000" dirty="0" smtClean="0"/>
              <a:t>(No </a:t>
            </a:r>
            <a:r>
              <a:rPr lang="en-US" sz="2000" dirty="0"/>
              <a:t>more Java in your </a:t>
            </a:r>
            <a:r>
              <a:rPr lang="en-US" sz="2000" dirty="0" smtClean="0"/>
              <a:t>browser)</a:t>
            </a:r>
          </a:p>
          <a:p>
            <a:pPr lvl="0"/>
            <a:r>
              <a:rPr lang="en-US" sz="2000" dirty="0"/>
              <a:t>Updates to Raw Data Screening &amp; Integration with Certification</a:t>
            </a:r>
          </a:p>
          <a:p>
            <a:pPr lvl="0"/>
            <a:r>
              <a:rPr lang="en-US" sz="2000" dirty="0"/>
              <a:t>Support for seasonal PAMS monitors in AMP430 and AMP600</a:t>
            </a:r>
          </a:p>
          <a:p>
            <a:r>
              <a:rPr lang="en-US" sz="2000" dirty="0"/>
              <a:t>Improvements to creation and maintenance of Speciation monitor creation and maintenance.</a:t>
            </a:r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3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152400"/>
            <a:ext cx="7620000" cy="6096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Active and Planned Changes </a:t>
            </a:r>
            <a:r>
              <a:rPr lang="en-US" sz="2800" dirty="0" smtClean="0">
                <a:solidFill>
                  <a:schemeClr val="bg1"/>
                </a:solidFill>
              </a:rPr>
              <a:t>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lvl="0"/>
            <a:r>
              <a:rPr lang="en-US" sz="2000" dirty="0"/>
              <a:t>Improvements to AQS Exchange Network Node</a:t>
            </a:r>
          </a:p>
          <a:p>
            <a:pPr lvl="1"/>
            <a:r>
              <a:rPr lang="en-US" sz="2000" dirty="0"/>
              <a:t>Allow multiple files to be submitted in ZIP archive</a:t>
            </a:r>
          </a:p>
          <a:p>
            <a:pPr lvl="0"/>
            <a:r>
              <a:rPr lang="en-US" sz="2000" dirty="0"/>
              <a:t>Automatic notification (to Regional Contact or Monitoring Agency Contact) of data quality issues in AQS.</a:t>
            </a:r>
          </a:p>
          <a:p>
            <a:pPr lvl="1"/>
            <a:r>
              <a:rPr lang="en-US" sz="2000" dirty="0" smtClean="0"/>
              <a:t>Register primary AQS contact for all agencies</a:t>
            </a:r>
          </a:p>
          <a:p>
            <a:pPr lvl="1"/>
            <a:r>
              <a:rPr lang="en-US" sz="2000" dirty="0" smtClean="0"/>
              <a:t>Convert </a:t>
            </a:r>
            <a:r>
              <a:rPr lang="en-US" sz="2000" dirty="0"/>
              <a:t>“errors” with historical data to </a:t>
            </a:r>
            <a:r>
              <a:rPr lang="en-US" sz="2000" dirty="0" smtClean="0"/>
              <a:t>notifications</a:t>
            </a:r>
          </a:p>
          <a:p>
            <a:r>
              <a:rPr lang="en-US" sz="2000" dirty="0" smtClean="0"/>
              <a:t>Updates to AQS XML schema </a:t>
            </a:r>
          </a:p>
          <a:p>
            <a:pPr lvl="1"/>
            <a:r>
              <a:rPr lang="en-US" sz="2000" dirty="0" smtClean="0"/>
              <a:t>Monitor Method Equipment (Make and Model)</a:t>
            </a:r>
          </a:p>
          <a:p>
            <a:pPr lvl="1"/>
            <a:r>
              <a:rPr lang="en-US" sz="2000" dirty="0" smtClean="0"/>
              <a:t>Stylesheets for easier access</a:t>
            </a:r>
          </a:p>
          <a:p>
            <a:pPr lvl="0"/>
            <a:r>
              <a:rPr lang="en-US" sz="2000" dirty="0"/>
              <a:t>Re-Engineering of AQS Reports</a:t>
            </a:r>
          </a:p>
          <a:p>
            <a:pPr lvl="1"/>
            <a:r>
              <a:rPr lang="en-US" sz="2000" dirty="0"/>
              <a:t>New tool for formatted reports</a:t>
            </a:r>
          </a:p>
          <a:p>
            <a:pPr lvl="1"/>
            <a:r>
              <a:rPr lang="en-US" sz="2000" dirty="0"/>
              <a:t>Workfiles for all reports</a:t>
            </a:r>
          </a:p>
          <a:p>
            <a:pPr lvl="1"/>
            <a:r>
              <a:rPr lang="en-US" sz="2000" dirty="0"/>
              <a:t>Integration with analytical tools (e.g. R)</a:t>
            </a:r>
          </a:p>
          <a:p>
            <a:pPr lvl="0"/>
            <a:r>
              <a:rPr lang="en-US" sz="2000" dirty="0"/>
              <a:t>Improvements to AQS processing speed</a:t>
            </a:r>
          </a:p>
          <a:p>
            <a:endParaRPr lang="en-US" sz="20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7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152400"/>
            <a:ext cx="7620000" cy="89905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Changes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Ad-Hoc Queries / Discoverer Replacement</a:t>
            </a:r>
          </a:p>
          <a:p>
            <a:r>
              <a:rPr lang="en-US" dirty="0" smtClean="0"/>
              <a:t>Two Track Approach: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Implement COTS web-based Query Tool at EPA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Rehost</a:t>
            </a:r>
            <a:r>
              <a:rPr lang="en-US" dirty="0" smtClean="0"/>
              <a:t> copy of AQS Data Mart to Cloud to allow direct SQL access 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US" dirty="0" smtClean="0"/>
              <a:t>Support for Microsoft Excel Query Builder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US" dirty="0" smtClean="0"/>
              <a:t>Allow access by COTS and Open Source SQL tools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US" dirty="0" smtClean="0"/>
              <a:t>Allow access by analytical tools (e.g. 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7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981200"/>
            <a:ext cx="7620000" cy="899050"/>
          </a:xfrm>
        </p:spPr>
        <p:txBody>
          <a:bodyPr/>
          <a:lstStyle/>
          <a:p>
            <a:r>
              <a:rPr lang="en-US" dirty="0" smtClean="0"/>
              <a:t>Questions and/or Comments?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482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?mso-contentType ?>
<SharedContentType xmlns="Microsoft.SharePoint.Taxonomy.ContentTypeSync" SourceId="29f62856-1543-49d4-a736-4569d363f533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D34D33B964B4F9EEC817C5601A1B1" ma:contentTypeVersion="6" ma:contentTypeDescription="Create a new document." ma:contentTypeScope="" ma:versionID="0fa9b658c8e2fe72ed73d78e2b1a3f6c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targetNamespace="http://schemas.microsoft.com/office/2006/metadata/properties" ma:root="true" ma:fieldsID="17e72b3cbc60fc38cf6756f9a8f20cbe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2016-07-07T04:00:00+00:00</Document_x0020_Creation_x0020_Date>
    <EPA_x0020_Office xmlns="4ffa91fb-a0ff-4ac5-b2db-65c790d184a4">OAR-OAQPS-OID-NADG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Brooks, MichaelS</DisplayName>
        <AccountId>13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9FCD0E0-9955-4627-AE5E-83070E068B1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94AFD05-E78F-4F4D-9F8E-48DDCBB3A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F0B128-A155-453F-80EA-395DD366E5AF}">
  <ds:schemaRefs>
    <ds:schemaRef ds:uri="http://purl.org/dc/elements/1.1/"/>
    <ds:schemaRef ds:uri="http://purl.org/dc/dcmitype/"/>
    <ds:schemaRef ds:uri="http://schemas.microsoft.com/office/2006/documentManagement/types"/>
    <ds:schemaRef ds:uri="4ffa91fb-a0ff-4ac5-b2db-65c790d184a4"/>
    <ds:schemaRef ds:uri="http://purl.org/dc/terms/"/>
    <ds:schemaRef ds:uri="http://schemas.microsoft.com/sharepoint.v3"/>
    <ds:schemaRef ds:uri="http://www.w3.org/XML/1998/namespace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d8dd676-26ca-4e08-b90f-b4e0026a58ac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7762ABA-DD78-46C3-9FC7-B9F1FAE9F15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975EEDD-DB6C-4EA3-99AE-4ECADFAB6C58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52DABAC6-AB31-443F-904E-AD0D336C5A16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3439FA1E-93E0-47F4-869F-C27E3E0B1AA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4E31009A-1FD3-48BB-AC9B-4A9CDC2C735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395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ＭＳ Ｐゴシック</vt:lpstr>
      <vt:lpstr>Arial</vt:lpstr>
      <vt:lpstr>Blank Presentation</vt:lpstr>
      <vt:lpstr>AQS Status and Plans</vt:lpstr>
      <vt:lpstr>Status – Recent Changes</vt:lpstr>
      <vt:lpstr>Active and Planned Changes (1)</vt:lpstr>
      <vt:lpstr>Active and Planned Changes (2)</vt:lpstr>
      <vt:lpstr>Changes (3)</vt:lpstr>
      <vt:lpstr>Questions and/or Comments?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/>
  <cp:lastModifiedBy>Coats, Robert</cp:lastModifiedBy>
  <cp:revision>209</cp:revision>
  <cp:lastPrinted>2016-08-04T15:31:59Z</cp:lastPrinted>
  <dcterms:created xsi:type="dcterms:W3CDTF">2011-02-09T16:00:48Z</dcterms:created>
  <dcterms:modified xsi:type="dcterms:W3CDTF">2016-08-04T17:35:36Z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0x010100AE1D34D33B964B4F9EEC817C5601A1B1</vt:lpwstr>
  </property>
  <property fmtid="{D5CDD505-2E9C-101B-9397-08002B2CF9AE}" pid="3" name="TaxKeyword">
    <vt:lpwstr/>
  </property>
  <property fmtid="{D5CDD505-2E9C-101B-9397-08002B2CF9AE}" pid="4" name="Document Type">
    <vt:lpwstr/>
  </property>
  <property fmtid="{D5CDD505-2E9C-101B-9397-08002B2CF9AE}" pid="5" name="EPA Subject">
    <vt:lpwstr/>
  </property>
</Properties>
</file>