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6"/>
  </p:sldMasterIdLst>
  <p:notesMasterIdLst>
    <p:notesMasterId r:id="rId40"/>
  </p:notesMasterIdLst>
  <p:handoutMasterIdLst>
    <p:handoutMasterId r:id="rId41"/>
  </p:handoutMasterIdLst>
  <p:sldIdLst>
    <p:sldId id="266" r:id="rId17"/>
    <p:sldId id="314" r:id="rId18"/>
    <p:sldId id="262" r:id="rId19"/>
    <p:sldId id="287" r:id="rId20"/>
    <p:sldId id="305" r:id="rId21"/>
    <p:sldId id="289" r:id="rId22"/>
    <p:sldId id="306" r:id="rId23"/>
    <p:sldId id="313" r:id="rId24"/>
    <p:sldId id="308" r:id="rId25"/>
    <p:sldId id="309" r:id="rId26"/>
    <p:sldId id="310" r:id="rId27"/>
    <p:sldId id="293" r:id="rId28"/>
    <p:sldId id="291" r:id="rId29"/>
    <p:sldId id="311" r:id="rId30"/>
    <p:sldId id="296" r:id="rId31"/>
    <p:sldId id="300" r:id="rId32"/>
    <p:sldId id="299" r:id="rId33"/>
    <p:sldId id="294" r:id="rId34"/>
    <p:sldId id="297" r:id="rId35"/>
    <p:sldId id="295" r:id="rId36"/>
    <p:sldId id="302" r:id="rId37"/>
    <p:sldId id="312" r:id="rId38"/>
    <p:sldId id="303" r:id="rId39"/>
  </p:sldIdLst>
  <p:sldSz cx="9144000" cy="6858000" type="screen4x3"/>
  <p:notesSz cx="7010400" cy="9296400"/>
  <p:custDataLst>
    <p:tags r:id="rId42"/>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5pPr>
    <a:lvl6pPr marL="2286000" algn="l" defTabSz="914400" rtl="0" eaLnBrk="1" latinLnBrk="0" hangingPunct="1">
      <a:defRPr sz="2400" kern="1200">
        <a:solidFill>
          <a:schemeClr val="tx1"/>
        </a:solidFill>
        <a:latin typeface="Arial" charset="0"/>
        <a:ea typeface="ＭＳ Ｐゴシック" pitchFamily="84" charset="-128"/>
        <a:cs typeface="+mn-cs"/>
      </a:defRPr>
    </a:lvl6pPr>
    <a:lvl7pPr marL="2743200" algn="l" defTabSz="914400" rtl="0" eaLnBrk="1" latinLnBrk="0" hangingPunct="1">
      <a:defRPr sz="2400" kern="1200">
        <a:solidFill>
          <a:schemeClr val="tx1"/>
        </a:solidFill>
        <a:latin typeface="Arial" charset="0"/>
        <a:ea typeface="ＭＳ Ｐゴシック" pitchFamily="84" charset="-128"/>
        <a:cs typeface="+mn-cs"/>
      </a:defRPr>
    </a:lvl7pPr>
    <a:lvl8pPr marL="3200400" algn="l" defTabSz="914400" rtl="0" eaLnBrk="1" latinLnBrk="0" hangingPunct="1">
      <a:defRPr sz="2400" kern="1200">
        <a:solidFill>
          <a:schemeClr val="tx1"/>
        </a:solidFill>
        <a:latin typeface="Arial" charset="0"/>
        <a:ea typeface="ＭＳ Ｐゴシック" pitchFamily="84" charset="-128"/>
        <a:cs typeface="+mn-cs"/>
      </a:defRPr>
    </a:lvl8pPr>
    <a:lvl9pPr marL="3657600" algn="l" defTabSz="914400" rtl="0" eaLnBrk="1" latinLnBrk="0" hangingPunct="1">
      <a:defRPr sz="2400" kern="1200">
        <a:solidFill>
          <a:schemeClr val="tx1"/>
        </a:solidFill>
        <a:latin typeface="Arial" charset="0"/>
        <a:ea typeface="ＭＳ Ｐゴシック"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F9"/>
    <a:srgbClr val="EEB500"/>
    <a:srgbClr val="000000"/>
    <a:srgbClr val="FFFFCC"/>
    <a:srgbClr val="0000FF"/>
    <a:srgbClr val="FFFFDD"/>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788" autoAdjust="0"/>
    <p:restoredTop sz="84859" autoAdjust="0"/>
  </p:normalViewPr>
  <p:slideViewPr>
    <p:cSldViewPr>
      <p:cViewPr varScale="1">
        <p:scale>
          <a:sx n="75" d="100"/>
          <a:sy n="75" d="100"/>
        </p:scale>
        <p:origin x="2155" y="67"/>
      </p:cViewPr>
      <p:guideLst>
        <p:guide orient="horz" pos="2160"/>
        <p:guide pos="2880"/>
      </p:guideLst>
    </p:cSldViewPr>
  </p:slideViewPr>
  <p:outlineViewPr>
    <p:cViewPr>
      <p:scale>
        <a:sx n="100" d="100"/>
        <a:sy n="100" d="100"/>
      </p:scale>
      <p:origin x="0" y="-45126"/>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1" d="100"/>
          <a:sy n="81" d="100"/>
        </p:scale>
        <p:origin x="202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3" Type="http://schemas.openxmlformats.org/officeDocument/2006/relationships/customXml" Target="../customXml/item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tags" Target="tags/tag1.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customXml" Target="../customXml/item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smtClean="0"/>
            </a:lvl1pPr>
          </a:lstStyle>
          <a:p>
            <a:pPr>
              <a:defRPr/>
            </a:pPr>
            <a:endParaRPr lang="en-US"/>
          </a:p>
        </p:txBody>
      </p:sp>
      <p:sp>
        <p:nvSpPr>
          <p:cNvPr id="10243"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smtClean="0"/>
            </a:lvl1pPr>
          </a:lstStyle>
          <a:p>
            <a:pPr>
              <a:defRPr/>
            </a:pPr>
            <a:endParaRPr lang="en-US"/>
          </a:p>
        </p:txBody>
      </p:sp>
      <p:sp>
        <p:nvSpPr>
          <p:cNvPr id="10244"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smtClean="0"/>
            </a:lvl1pPr>
          </a:lstStyle>
          <a:p>
            <a:pPr>
              <a:defRPr/>
            </a:pPr>
            <a:endParaRPr lang="en-US"/>
          </a:p>
        </p:txBody>
      </p:sp>
      <p:sp>
        <p:nvSpPr>
          <p:cNvPr id="10245"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smtClean="0"/>
            </a:lvl1pPr>
          </a:lstStyle>
          <a:p>
            <a:pPr>
              <a:defRPr/>
            </a:pPr>
            <a:fld id="{FB20113B-14B8-408F-B7CC-4A95DA7BB382}" type="slidenum">
              <a:rPr lang="en-US"/>
              <a:pPr>
                <a:defRPr/>
              </a:pPr>
              <a:t>‹#›</a:t>
            </a:fld>
            <a:endParaRPr lang="en-US"/>
          </a:p>
        </p:txBody>
      </p:sp>
    </p:spTree>
    <p:extLst>
      <p:ext uri="{BB962C8B-B14F-4D97-AF65-F5344CB8AC3E}">
        <p14:creationId xmlns:p14="http://schemas.microsoft.com/office/powerpoint/2010/main" val="418796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smtClean="0"/>
            </a:lvl1pPr>
          </a:lstStyle>
          <a:p>
            <a:pPr>
              <a:defRPr/>
            </a:pPr>
            <a:endParaRPr lang="en-US"/>
          </a:p>
        </p:txBody>
      </p:sp>
      <p:sp>
        <p:nvSpPr>
          <p:cNvPr id="3075"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smtClean="0"/>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smtClean="0"/>
            </a:lvl1pPr>
          </a:lstStyle>
          <a:p>
            <a:pPr>
              <a:defRPr/>
            </a:pPr>
            <a:endParaRPr lang="en-US"/>
          </a:p>
        </p:txBody>
      </p:sp>
      <p:sp>
        <p:nvSpPr>
          <p:cNvPr id="307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smtClean="0"/>
            </a:lvl1pPr>
          </a:lstStyle>
          <a:p>
            <a:pPr>
              <a:defRPr/>
            </a:pPr>
            <a:fld id="{4C892575-76B2-44B4-A0D4-5723D177CFEF}" type="slidenum">
              <a:rPr lang="en-US"/>
              <a:pPr>
                <a:defRPr/>
              </a:pPr>
              <a:t>‹#›</a:t>
            </a:fld>
            <a:endParaRPr lang="en-US"/>
          </a:p>
        </p:txBody>
      </p:sp>
    </p:spTree>
    <p:extLst>
      <p:ext uri="{BB962C8B-B14F-4D97-AF65-F5344CB8AC3E}">
        <p14:creationId xmlns:p14="http://schemas.microsoft.com/office/powerpoint/2010/main" val="1841165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Data Certification</a:t>
            </a:r>
            <a:r>
              <a:rPr lang="en-US" baseline="0" dirty="0" smtClean="0"/>
              <a:t> Flag Values</a:t>
            </a:r>
            <a:endParaRPr lang="en-US" dirty="0"/>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5</a:t>
            </a:fld>
            <a:endParaRPr lang="en-US"/>
          </a:p>
        </p:txBody>
      </p:sp>
    </p:spTree>
    <p:extLst>
      <p:ext uri="{BB962C8B-B14F-4D97-AF65-F5344CB8AC3E}">
        <p14:creationId xmlns:p14="http://schemas.microsoft.com/office/powerpoint/2010/main" val="3141729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14</a:t>
            </a:fld>
            <a:endParaRPr lang="en-US"/>
          </a:p>
        </p:txBody>
      </p:sp>
    </p:spTree>
    <p:extLst>
      <p:ext uri="{BB962C8B-B14F-4D97-AF65-F5344CB8AC3E}">
        <p14:creationId xmlns:p14="http://schemas.microsoft.com/office/powerpoint/2010/main" val="1100798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record </a:t>
            </a:r>
            <a:r>
              <a:rPr lang="en-US" dirty="0"/>
              <a:t>show a case where the certifying agency did not supply a “State Requested Value”.  However, the problem is that AQS will present this on reports with the code “U’, which means that certification was not requested, rather than ‘N’, which means that the monitor fails QA or completeness.  (i.e. it is ambiguous.) </a:t>
            </a:r>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15</a:t>
            </a:fld>
            <a:endParaRPr lang="en-US"/>
          </a:p>
        </p:txBody>
      </p:sp>
    </p:spTree>
    <p:extLst>
      <p:ext uri="{BB962C8B-B14F-4D97-AF65-F5344CB8AC3E}">
        <p14:creationId xmlns:p14="http://schemas.microsoft.com/office/powerpoint/2010/main" val="3966462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t>
            </a:r>
            <a:r>
              <a:rPr lang="en-US" dirty="0" smtClean="0"/>
              <a:t>AMP600 </a:t>
            </a:r>
            <a:r>
              <a:rPr lang="en-US" dirty="0"/>
              <a:t>report </a:t>
            </a:r>
            <a:r>
              <a:rPr lang="en-US" dirty="0" smtClean="0"/>
              <a:t>show </a:t>
            </a:r>
            <a:r>
              <a:rPr lang="en-US" dirty="0"/>
              <a:t>records where the Certifying Agency did not request a value.</a:t>
            </a:r>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16</a:t>
            </a:fld>
            <a:endParaRPr lang="en-US"/>
          </a:p>
        </p:txBody>
      </p:sp>
    </p:spTree>
    <p:extLst>
      <p:ext uri="{BB962C8B-B14F-4D97-AF65-F5344CB8AC3E}">
        <p14:creationId xmlns:p14="http://schemas.microsoft.com/office/powerpoint/2010/main" val="224369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a:t>
            </a:r>
            <a:r>
              <a:rPr lang="en-US" dirty="0"/>
              <a:t>summary section of an AMP600 report </a:t>
            </a:r>
            <a:r>
              <a:rPr lang="en-US" dirty="0" smtClean="0"/>
              <a:t>where </a:t>
            </a:r>
            <a:r>
              <a:rPr lang="en-US" dirty="0"/>
              <a:t>the Certifying Agency did not request a value.</a:t>
            </a:r>
          </a:p>
          <a:p>
            <a:endParaRPr lang="en-US" dirty="0"/>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17</a:t>
            </a:fld>
            <a:endParaRPr lang="en-US"/>
          </a:p>
        </p:txBody>
      </p:sp>
    </p:spTree>
    <p:extLst>
      <p:ext uri="{BB962C8B-B14F-4D97-AF65-F5344CB8AC3E}">
        <p14:creationId xmlns:p14="http://schemas.microsoft.com/office/powerpoint/2010/main" val="162438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report shows after </a:t>
            </a:r>
            <a:r>
              <a:rPr lang="en-US" dirty="0"/>
              <a:t>the Region has supplied an ‘N’ value.</a:t>
            </a:r>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18</a:t>
            </a:fld>
            <a:endParaRPr lang="en-US"/>
          </a:p>
        </p:txBody>
      </p:sp>
    </p:spTree>
    <p:extLst>
      <p:ext uri="{BB962C8B-B14F-4D97-AF65-F5344CB8AC3E}">
        <p14:creationId xmlns:p14="http://schemas.microsoft.com/office/powerpoint/2010/main" val="3962307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two conditions that can be seen on the AMP600 report:  The first shows where the EPA concurrence flag will be automatically changed to ‘M’ if the data for a monitor is changed after it was certified.  The second shows that if the Certifying Agency requests a Certification Flag that is different than the AQS recommended value, they must </a:t>
            </a:r>
            <a:r>
              <a:rPr lang="en-US" dirty="0" smtClean="0"/>
              <a:t>provide a justification</a:t>
            </a:r>
            <a:r>
              <a:rPr lang="en-US" dirty="0"/>
              <a:t>.</a:t>
            </a:r>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19</a:t>
            </a:fld>
            <a:endParaRPr lang="en-US"/>
          </a:p>
        </p:txBody>
      </p:sp>
    </p:spTree>
    <p:extLst>
      <p:ext uri="{BB962C8B-B14F-4D97-AF65-F5344CB8AC3E}">
        <p14:creationId xmlns:p14="http://schemas.microsoft.com/office/powerpoint/2010/main" val="3899053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20</a:t>
            </a:fld>
            <a:endParaRPr lang="en-US"/>
          </a:p>
        </p:txBody>
      </p:sp>
    </p:spTree>
    <p:extLst>
      <p:ext uri="{BB962C8B-B14F-4D97-AF65-F5344CB8AC3E}">
        <p14:creationId xmlns:p14="http://schemas.microsoft.com/office/powerpoint/2010/main" val="3606110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slide shows an example of how the PQAO evaluation criteria affects every monitor for the PQAO.  The PQAO CV statistic was evaluated to be “Yellow”, so every monitor for the PQAO is evaluated to </a:t>
            </a:r>
            <a:r>
              <a:rPr lang="en-US" dirty="0" smtClean="0"/>
              <a:t>be </a:t>
            </a:r>
            <a:r>
              <a:rPr lang="en-US" dirty="0"/>
              <a:t>“Yellow”.  If the PQAO had failed (“Red”) then all of its monitors would have been “Red” (Recommended against certification.)</a:t>
            </a:r>
          </a:p>
        </p:txBody>
      </p:sp>
      <p:sp>
        <p:nvSpPr>
          <p:cNvPr id="4" name="Slide Number Placeholder 3"/>
          <p:cNvSpPr>
            <a:spLocks noGrp="1"/>
          </p:cNvSpPr>
          <p:nvPr>
            <p:ph type="sldNum" sz="quarter" idx="10"/>
          </p:nvPr>
        </p:nvSpPr>
        <p:spPr/>
        <p:txBody>
          <a:bodyPr/>
          <a:lstStyle/>
          <a:p>
            <a:fld id="{28F94D76-A987-4E24-8F51-6F53303E033E}" type="slidenum">
              <a:rPr lang="en-US" smtClean="0"/>
              <a:pPr/>
              <a:t>21</a:t>
            </a:fld>
            <a:endParaRPr lang="en-US"/>
          </a:p>
        </p:txBody>
      </p:sp>
    </p:spTree>
    <p:extLst>
      <p:ext uri="{BB962C8B-B14F-4D97-AF65-F5344CB8AC3E}">
        <p14:creationId xmlns:p14="http://schemas.microsoft.com/office/powerpoint/2010/main" val="1449865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22</a:t>
            </a:fld>
            <a:endParaRPr lang="en-US"/>
          </a:p>
        </p:txBody>
      </p:sp>
    </p:spTree>
    <p:extLst>
      <p:ext uri="{BB962C8B-B14F-4D97-AF65-F5344CB8AC3E}">
        <p14:creationId xmlns:p14="http://schemas.microsoft.com/office/powerpoint/2010/main" val="1586084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23</a:t>
            </a:fld>
            <a:endParaRPr lang="en-US"/>
          </a:p>
        </p:txBody>
      </p:sp>
    </p:spTree>
    <p:extLst>
      <p:ext uri="{BB962C8B-B14F-4D97-AF65-F5344CB8AC3E}">
        <p14:creationId xmlns:p14="http://schemas.microsoft.com/office/powerpoint/2010/main" val="2703727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table from this slide and the next slide are from the Additional Information Document found on the AMTIC website. The document provides information as to how QA and completeness data are evaluated to determine if AQS recommends monitors for (‘Y’) or against (‘N’) certification.</a:t>
            </a:r>
          </a:p>
          <a:p>
            <a:endParaRPr lang="en-US" dirty="0"/>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6</a:t>
            </a:fld>
            <a:endParaRPr lang="en-US"/>
          </a:p>
        </p:txBody>
      </p:sp>
    </p:spTree>
    <p:extLst>
      <p:ext uri="{BB962C8B-B14F-4D97-AF65-F5344CB8AC3E}">
        <p14:creationId xmlns:p14="http://schemas.microsoft.com/office/powerpoint/2010/main" val="1577772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7</a:t>
            </a:fld>
            <a:endParaRPr lang="en-US"/>
          </a:p>
        </p:txBody>
      </p:sp>
    </p:spTree>
    <p:extLst>
      <p:ext uri="{BB962C8B-B14F-4D97-AF65-F5344CB8AC3E}">
        <p14:creationId xmlns:p14="http://schemas.microsoft.com/office/powerpoint/2010/main" val="3165956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8</a:t>
            </a:fld>
            <a:endParaRPr lang="en-US"/>
          </a:p>
        </p:txBody>
      </p:sp>
    </p:spTree>
    <p:extLst>
      <p:ext uri="{BB962C8B-B14F-4D97-AF65-F5344CB8AC3E}">
        <p14:creationId xmlns:p14="http://schemas.microsoft.com/office/powerpoint/2010/main" val="807462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9</a:t>
            </a:fld>
            <a:endParaRPr lang="en-US"/>
          </a:p>
        </p:txBody>
      </p:sp>
    </p:spTree>
    <p:extLst>
      <p:ext uri="{BB962C8B-B14F-4D97-AF65-F5344CB8AC3E}">
        <p14:creationId xmlns:p14="http://schemas.microsoft.com/office/powerpoint/2010/main" val="393606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10</a:t>
            </a:fld>
            <a:endParaRPr lang="en-US"/>
          </a:p>
        </p:txBody>
      </p:sp>
    </p:spTree>
    <p:extLst>
      <p:ext uri="{BB962C8B-B14F-4D97-AF65-F5344CB8AC3E}">
        <p14:creationId xmlns:p14="http://schemas.microsoft.com/office/powerpoint/2010/main" val="167911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11</a:t>
            </a:fld>
            <a:endParaRPr lang="en-US"/>
          </a:p>
        </p:txBody>
      </p:sp>
    </p:spTree>
    <p:extLst>
      <p:ext uri="{BB962C8B-B14F-4D97-AF65-F5344CB8AC3E}">
        <p14:creationId xmlns:p14="http://schemas.microsoft.com/office/powerpoint/2010/main" val="929094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the summary page of an AMP600 – Certification Report</a:t>
            </a:r>
            <a:r>
              <a:rPr lang="en-US" dirty="0" smtClean="0"/>
              <a:t>. </a:t>
            </a:r>
            <a:r>
              <a:rPr lang="en-US" dirty="0"/>
              <a:t>It shows a count of the number of monitors that AQS recommends for or against certification by pollutant, and it shows all monitors where AQS recommends against certification and the reason.</a:t>
            </a:r>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12</a:t>
            </a:fld>
            <a:endParaRPr lang="en-US"/>
          </a:p>
        </p:txBody>
      </p:sp>
    </p:spTree>
    <p:extLst>
      <p:ext uri="{BB962C8B-B14F-4D97-AF65-F5344CB8AC3E}">
        <p14:creationId xmlns:p14="http://schemas.microsoft.com/office/powerpoint/2010/main" val="1608027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of the “detail” pages for Ozone, where you can see the statics that are evaluated for each monitor, along with the classification (Green, Yellow, Red) for each statistic, and the monitor as a whole.  For a monitor, AQS recommends </a:t>
            </a:r>
            <a:r>
              <a:rPr lang="en-US" dirty="0" smtClean="0"/>
              <a:t>against certification </a:t>
            </a:r>
            <a:r>
              <a:rPr lang="en-US" dirty="0"/>
              <a:t>if any statistic is red, or if there are three or more Yellow statistics.</a:t>
            </a:r>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13</a:t>
            </a:fld>
            <a:endParaRPr lang="en-US"/>
          </a:p>
        </p:txBody>
      </p:sp>
    </p:spTree>
    <p:extLst>
      <p:ext uri="{BB962C8B-B14F-4D97-AF65-F5344CB8AC3E}">
        <p14:creationId xmlns:p14="http://schemas.microsoft.com/office/powerpoint/2010/main" val="4700582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t="4126" b="3030"/>
          <a:stretch>
            <a:fillRect/>
          </a:stretch>
        </p:blipFill>
        <p:spPr bwMode="auto">
          <a:xfrm>
            <a:off x="0" y="0"/>
            <a:ext cx="9144000" cy="6858000"/>
          </a:xfrm>
          <a:prstGeom prst="rect">
            <a:avLst/>
          </a:prstGeom>
          <a:noFill/>
          <a:ln w="9525">
            <a:noFill/>
            <a:miter lim="800000"/>
            <a:headEnd/>
            <a:tailEnd/>
          </a:ln>
        </p:spPr>
      </p:pic>
      <p:pic>
        <p:nvPicPr>
          <p:cNvPr id="5" name="Picture 18"/>
          <p:cNvPicPr>
            <a:picLocks noChangeAspect="1" noChangeArrowheads="1"/>
          </p:cNvPicPr>
          <p:nvPr userDrawn="1"/>
        </p:nvPicPr>
        <p:blipFill>
          <a:blip r:embed="rId3" cstate="print"/>
          <a:srcRect/>
          <a:stretch>
            <a:fillRect/>
          </a:stretch>
        </p:blipFill>
        <p:spPr bwMode="auto">
          <a:xfrm>
            <a:off x="2133600" y="1676400"/>
            <a:ext cx="4876800" cy="4481513"/>
          </a:xfrm>
          <a:prstGeom prst="rect">
            <a:avLst/>
          </a:prstGeom>
          <a:noFill/>
          <a:ln w="9525">
            <a:noFill/>
            <a:miter lim="800000"/>
            <a:headEnd/>
            <a:tailEnd/>
          </a:ln>
        </p:spPr>
      </p:pic>
      <p:sp>
        <p:nvSpPr>
          <p:cNvPr id="15363" name="Rectangle 3"/>
          <p:cNvSpPr>
            <a:spLocks noGrp="1" noChangeArrowheads="1"/>
          </p:cNvSpPr>
          <p:nvPr>
            <p:ph type="ctrTitle"/>
          </p:nvPr>
        </p:nvSpPr>
        <p:spPr>
          <a:xfrm>
            <a:off x="685800" y="2286000"/>
            <a:ext cx="7772400" cy="1143000"/>
          </a:xfrm>
        </p:spPr>
        <p:txBody>
          <a:bodyPr/>
          <a:lstStyle>
            <a:lvl1pPr>
              <a:defRPr sz="3600" b="1">
                <a:solidFill>
                  <a:srgbClr val="000000"/>
                </a:solidFill>
              </a:defRPr>
            </a:lvl1pPr>
          </a:lstStyle>
          <a:p>
            <a:r>
              <a:rPr lang="en-US"/>
              <a:t>Click to edit Master title style</a:t>
            </a:r>
          </a:p>
        </p:txBody>
      </p:sp>
      <p:sp>
        <p:nvSpPr>
          <p:cNvPr id="15364"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5"/>
          <p:cNvSpPr>
            <a:spLocks noGrp="1" noChangeArrowheads="1"/>
          </p:cNvSpPr>
          <p:nvPr>
            <p:ph type="dt" sz="half" idx="10"/>
          </p:nvPr>
        </p:nvSpPr>
        <p:spPr/>
        <p:txBody>
          <a:bodyPr/>
          <a:lstStyle>
            <a:lvl1pPr>
              <a:defRPr smtClean="0"/>
            </a:lvl1pPr>
          </a:lstStyle>
          <a:p>
            <a:pPr>
              <a:defRPr/>
            </a:pPr>
            <a:fld id="{2FC0E326-14BF-4D5B-8B56-0383EAF54A73}" type="datetime1">
              <a:rPr lang="en-US" smtClean="0"/>
              <a:pPr>
                <a:defRPr/>
              </a:pPr>
              <a:t>8/11/2016</a:t>
            </a:fld>
            <a:endParaRPr lang="en-US" dirty="0"/>
          </a:p>
        </p:txBody>
      </p:sp>
      <p:sp>
        <p:nvSpPr>
          <p:cNvPr id="7" name="Rectangle 6"/>
          <p:cNvSpPr>
            <a:spLocks noGrp="1" noChangeArrowheads="1"/>
          </p:cNvSpPr>
          <p:nvPr>
            <p:ph type="ftr" sz="quarter" idx="11"/>
          </p:nvPr>
        </p:nvSpPr>
        <p:spPr>
          <a:xfrm>
            <a:off x="2667000" y="6248400"/>
            <a:ext cx="3810000" cy="457200"/>
          </a:xfrm>
        </p:spPr>
        <p:txBody>
          <a:bodyPr/>
          <a:lstStyle>
            <a:lvl1pPr>
              <a:defRPr sz="1400" dirty="0" smtClean="0"/>
            </a:lvl1pPr>
          </a:lstStyle>
          <a:p>
            <a:pPr>
              <a:defRPr/>
            </a:pPr>
            <a:r>
              <a:rPr lang="en-US"/>
              <a:t>U.S. Environmental Protection Agency</a:t>
            </a:r>
          </a:p>
        </p:txBody>
      </p:sp>
      <p:sp>
        <p:nvSpPr>
          <p:cNvPr id="8" name="Rectangle 7"/>
          <p:cNvSpPr>
            <a:spLocks noGrp="1" noChangeArrowheads="1"/>
          </p:cNvSpPr>
          <p:nvPr>
            <p:ph type="sldNum" sz="quarter" idx="12"/>
          </p:nvPr>
        </p:nvSpPr>
        <p:spPr/>
        <p:txBody>
          <a:bodyPr/>
          <a:lstStyle>
            <a:lvl1pPr>
              <a:defRPr smtClean="0"/>
            </a:lvl1pPr>
          </a:lstStyle>
          <a:p>
            <a:pPr>
              <a:defRPr/>
            </a:pPr>
            <a:fld id="{CE80E008-ACCA-40DB-9014-A9A803CADA3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a:t>
            </a:r>
            <a:r>
              <a:rPr lang="en-US" dirty="0" err="1" smtClean="0"/>
              <a:t>lev</a:t>
            </a:r>
            <a:endParaRPr lang="en-US" dirty="0" smtClean="0"/>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smtClean="0"/>
            </a:lvl1pPr>
          </a:lstStyle>
          <a:p>
            <a:pPr>
              <a:defRPr/>
            </a:pPr>
            <a:fld id="{ED92C789-6A1E-41B0-8BF4-529EEFAD29E1}" type="datetime1">
              <a:rPr lang="en-US" smtClean="0"/>
              <a:pPr>
                <a:defRPr/>
              </a:pPr>
              <a:t>8/11/2016</a:t>
            </a:fld>
            <a:endParaRPr lang="en-US"/>
          </a:p>
        </p:txBody>
      </p:sp>
      <p:sp>
        <p:nvSpPr>
          <p:cNvPr id="6" name="Footer Placeholder 4"/>
          <p:cNvSpPr>
            <a:spLocks noGrp="1"/>
          </p:cNvSpPr>
          <p:nvPr>
            <p:ph type="ftr" sz="quarter" idx="11"/>
          </p:nvPr>
        </p:nvSpPr>
        <p:spPr/>
        <p:txBody>
          <a:bodyPr/>
          <a:lstStyle>
            <a:lvl1pPr>
              <a:defRPr sz="1400" dirty="0" smtClean="0"/>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smtClean="0"/>
            </a:lvl1pPr>
          </a:lstStyle>
          <a:p>
            <a:pPr>
              <a:defRPr/>
            </a:pPr>
            <a:fld id="{1137C3E9-CAB7-4F6A-B426-4D2B7FA6C29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Vertical Title 1"/>
          <p:cNvSpPr>
            <a:spLocks noGrp="1"/>
          </p:cNvSpPr>
          <p:nvPr>
            <p:ph type="title" orient="vert"/>
          </p:nvPr>
        </p:nvSpPr>
        <p:spPr>
          <a:xfrm>
            <a:off x="6515100" y="1600200"/>
            <a:ext cx="19431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600200"/>
            <a:ext cx="56769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vl1pPr>
          </a:lstStyle>
          <a:p>
            <a:pPr>
              <a:defRPr/>
            </a:pPr>
            <a:fld id="{4C66AD5C-8C31-4A31-BC13-7934614C6CB4}" type="datetime1">
              <a:rPr lang="en-US" smtClean="0"/>
              <a:pPr>
                <a:defRPr/>
              </a:pPr>
              <a:t>8/11/2016</a:t>
            </a:fld>
            <a:endParaRPr lang="en-US"/>
          </a:p>
        </p:txBody>
      </p:sp>
      <p:sp>
        <p:nvSpPr>
          <p:cNvPr id="6" name="Footer Placeholder 4"/>
          <p:cNvSpPr>
            <a:spLocks noGrp="1"/>
          </p:cNvSpPr>
          <p:nvPr>
            <p:ph type="ftr" sz="quarter" idx="11"/>
          </p:nvPr>
        </p:nvSpPr>
        <p:spPr/>
        <p:txBody>
          <a:bodyPr/>
          <a:lstStyle>
            <a:lvl1pPr>
              <a:defRPr sz="1400" dirty="0" smtClean="0"/>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smtClean="0"/>
            </a:lvl1pPr>
          </a:lstStyle>
          <a:p>
            <a:pPr>
              <a:defRPr/>
            </a:pPr>
            <a:fld id="{4202E5F6-1B1E-4862-91DF-C571C211242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667000"/>
            <a:ext cx="3810000" cy="3429000"/>
          </a:xfrm>
        </p:spPr>
        <p:txBody>
          <a:bodyPr/>
          <a:lstStyle/>
          <a:p>
            <a:pPr lvl="0"/>
            <a:endParaRPr lang="en-US" noProof="0" smtClean="0"/>
          </a:p>
        </p:txBody>
      </p:sp>
      <p:sp>
        <p:nvSpPr>
          <p:cNvPr id="4" name="Text Placeholder 3"/>
          <p:cNvSpPr>
            <a:spLocks noGrp="1"/>
          </p:cNvSpPr>
          <p:nvPr>
            <p:ph type="body" sz="half" idx="2"/>
          </p:nvPr>
        </p:nvSpPr>
        <p:spPr>
          <a:xfrm>
            <a:off x="46482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smtClean="0"/>
            </a:lvl1pPr>
          </a:lstStyle>
          <a:p>
            <a:pPr>
              <a:defRPr/>
            </a:pPr>
            <a:fld id="{01BC996E-ECBB-4A77-B385-9AB57EAA39C1}" type="datetime1">
              <a:rPr lang="en-US" smtClean="0"/>
              <a:pPr>
                <a:defRPr/>
              </a:pPr>
              <a:t>8/11/2016</a:t>
            </a:fld>
            <a:endParaRPr lang="en-US"/>
          </a:p>
        </p:txBody>
      </p:sp>
      <p:sp>
        <p:nvSpPr>
          <p:cNvPr id="7" name="Footer Placeholder 5"/>
          <p:cNvSpPr>
            <a:spLocks noGrp="1"/>
          </p:cNvSpPr>
          <p:nvPr>
            <p:ph type="ftr" sz="quarter" idx="11"/>
          </p:nvPr>
        </p:nvSpPr>
        <p:spPr/>
        <p:txBody>
          <a:bodyPr/>
          <a:lstStyle>
            <a:lvl1pPr>
              <a:defRPr dirty="0" smtClean="0"/>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smtClean="0"/>
            </a:lvl1pPr>
          </a:lstStyle>
          <a:p>
            <a:pPr>
              <a:defRPr/>
            </a:pPr>
            <a:fld id="{6E84AE80-C3E8-4D04-B240-03B24D2E80F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2667000"/>
            <a:ext cx="7772400" cy="3429000"/>
          </a:xfrm>
        </p:spPr>
        <p:txBody>
          <a:bodyPr/>
          <a:lstStyle/>
          <a:p>
            <a:pPr lvl="0"/>
            <a:endParaRPr lang="en-US" noProof="0" smtClean="0"/>
          </a:p>
        </p:txBody>
      </p:sp>
      <p:sp>
        <p:nvSpPr>
          <p:cNvPr id="5" name="Date Placeholder 3"/>
          <p:cNvSpPr>
            <a:spLocks noGrp="1"/>
          </p:cNvSpPr>
          <p:nvPr>
            <p:ph type="dt" sz="half" idx="10"/>
          </p:nvPr>
        </p:nvSpPr>
        <p:spPr/>
        <p:txBody>
          <a:bodyPr/>
          <a:lstStyle>
            <a:lvl1pPr>
              <a:defRPr smtClean="0"/>
            </a:lvl1pPr>
          </a:lstStyle>
          <a:p>
            <a:pPr>
              <a:defRPr/>
            </a:pPr>
            <a:fld id="{D1B79AA9-7184-42EF-9440-BB92FAFF6602}" type="datetime1">
              <a:rPr lang="en-US" smtClean="0"/>
              <a:pPr>
                <a:defRPr/>
              </a:pPr>
              <a:t>8/11/2016</a:t>
            </a:fld>
            <a:endParaRPr lang="en-US"/>
          </a:p>
        </p:txBody>
      </p:sp>
      <p:sp>
        <p:nvSpPr>
          <p:cNvPr id="6" name="Footer Placeholder 4"/>
          <p:cNvSpPr>
            <a:spLocks noGrp="1"/>
          </p:cNvSpPr>
          <p:nvPr>
            <p:ph type="ftr" sz="quarter" idx="11"/>
          </p:nvPr>
        </p:nvSpPr>
        <p:spPr/>
        <p:txBody>
          <a:bodyPr/>
          <a:lstStyle>
            <a:lvl1pPr>
              <a:defRPr dirty="0" smtClean="0"/>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smtClean="0"/>
            </a:lvl1pPr>
          </a:lstStyle>
          <a:p>
            <a:pPr>
              <a:defRPr/>
            </a:pPr>
            <a:fld id="{91A38057-6A1F-4DEA-8C1D-8A825A4139A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smtClean="0"/>
            </a:lvl1pPr>
          </a:lstStyle>
          <a:p>
            <a:pPr>
              <a:defRPr/>
            </a:pPr>
            <a:fld id="{15D92D71-6559-4806-BF1D-35BB51A17675}" type="datetime1">
              <a:rPr lang="en-US" smtClean="0"/>
              <a:pPr>
                <a:defRPr/>
              </a:pPr>
              <a:t>8/11/2016</a:t>
            </a:fld>
            <a:endParaRPr lang="en-US"/>
          </a:p>
        </p:txBody>
      </p:sp>
      <p:sp>
        <p:nvSpPr>
          <p:cNvPr id="7" name="Footer Placeholder 5"/>
          <p:cNvSpPr>
            <a:spLocks noGrp="1"/>
          </p:cNvSpPr>
          <p:nvPr>
            <p:ph type="ftr" sz="quarter" idx="11"/>
          </p:nvPr>
        </p:nvSpPr>
        <p:spPr/>
        <p:txBody>
          <a:bodyPr/>
          <a:lstStyle>
            <a:lvl1pPr>
              <a:defRPr dirty="0" smtClean="0"/>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smtClean="0"/>
            </a:lvl1pPr>
          </a:lstStyle>
          <a:p>
            <a:pPr>
              <a:defRPr/>
            </a:pPr>
            <a:fld id="{59783607-C43C-45E2-9E55-D9D4ABF9E45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Content Placeholder 1"/>
          <p:cNvSpPr>
            <a:spLocks noGrp="1"/>
          </p:cNvSpPr>
          <p:nvPr>
            <p:ph/>
          </p:nvPr>
        </p:nvSpPr>
        <p:spPr>
          <a:xfrm>
            <a:off x="685800" y="1600200"/>
            <a:ext cx="7772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smtClean="0"/>
            </a:lvl1pPr>
          </a:lstStyle>
          <a:p>
            <a:pPr>
              <a:defRPr/>
            </a:pPr>
            <a:fld id="{A5B444C0-245F-4E43-886F-55DA36C211B2}" type="datetime1">
              <a:rPr lang="en-US" smtClean="0"/>
              <a:pPr>
                <a:defRPr/>
              </a:pPr>
              <a:t>8/11/2016</a:t>
            </a:fld>
            <a:endParaRPr lang="en-US"/>
          </a:p>
        </p:txBody>
      </p:sp>
      <p:sp>
        <p:nvSpPr>
          <p:cNvPr id="5" name="Footer Placeholder 3"/>
          <p:cNvSpPr>
            <a:spLocks noGrp="1"/>
          </p:cNvSpPr>
          <p:nvPr>
            <p:ph type="ftr" sz="quarter" idx="11"/>
          </p:nvPr>
        </p:nvSpPr>
        <p:spPr/>
        <p:txBody>
          <a:bodyPr/>
          <a:lstStyle>
            <a:lvl1pPr>
              <a:defRPr dirty="0" smtClean="0"/>
            </a:lvl1pPr>
          </a:lstStyle>
          <a:p>
            <a:pPr>
              <a:defRPr/>
            </a:pPr>
            <a:r>
              <a:rPr lang="en-US"/>
              <a:t>U.S. Environmental Protection Agency</a:t>
            </a:r>
          </a:p>
        </p:txBody>
      </p:sp>
      <p:sp>
        <p:nvSpPr>
          <p:cNvPr id="6" name="Slide Number Placeholder 4"/>
          <p:cNvSpPr>
            <a:spLocks noGrp="1"/>
          </p:cNvSpPr>
          <p:nvPr>
            <p:ph type="sldNum" sz="quarter" idx="12"/>
          </p:nvPr>
        </p:nvSpPr>
        <p:spPr/>
        <p:txBody>
          <a:bodyPr/>
          <a:lstStyle>
            <a:lvl1pPr>
              <a:defRPr smtClean="0"/>
            </a:lvl1pPr>
          </a:lstStyle>
          <a:p>
            <a:pPr>
              <a:defRPr/>
            </a:pPr>
            <a:fld id="{8BF990BF-1AC5-4A88-9C23-E88DB6AED64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vl1pPr>
          </a:lstStyle>
          <a:p>
            <a:pPr>
              <a:defRPr/>
            </a:pPr>
            <a:fld id="{BD757CB0-5EBE-470E-9ADB-31CBF9488C24}" type="datetime1">
              <a:rPr lang="en-US" smtClean="0"/>
              <a:pPr>
                <a:defRPr/>
              </a:pPr>
              <a:t>8/11/2016</a:t>
            </a:fld>
            <a:endParaRPr lang="en-US"/>
          </a:p>
        </p:txBody>
      </p:sp>
      <p:sp>
        <p:nvSpPr>
          <p:cNvPr id="6" name="Footer Placeholder 4"/>
          <p:cNvSpPr>
            <a:spLocks noGrp="1"/>
          </p:cNvSpPr>
          <p:nvPr>
            <p:ph type="ftr" sz="quarter" idx="11"/>
          </p:nvPr>
        </p:nvSpPr>
        <p:spPr/>
        <p:txBody>
          <a:bodyPr/>
          <a:lstStyle>
            <a:lvl1pPr>
              <a:defRPr dirty="0" smtClean="0"/>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smtClean="0"/>
            </a:lvl1pPr>
          </a:lstStyle>
          <a:p>
            <a:pPr>
              <a:defRPr/>
            </a:pPr>
            <a:fld id="{A59A409D-13B5-4BFA-BEF2-B333FB868C3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D8C5882E-D106-4190-8A91-292F7038DFD4}" type="datetime1">
              <a:rPr lang="en-US" smtClean="0"/>
              <a:pPr>
                <a:defRPr/>
              </a:pPr>
              <a:t>8/11/2016</a:t>
            </a:fld>
            <a:endParaRPr lang="en-US"/>
          </a:p>
        </p:txBody>
      </p:sp>
      <p:sp>
        <p:nvSpPr>
          <p:cNvPr id="6" name="Footer Placeholder 4"/>
          <p:cNvSpPr>
            <a:spLocks noGrp="1"/>
          </p:cNvSpPr>
          <p:nvPr>
            <p:ph type="ftr" sz="quarter" idx="11"/>
          </p:nvPr>
        </p:nvSpPr>
        <p:spPr/>
        <p:txBody>
          <a:bodyPr/>
          <a:lstStyle>
            <a:lvl1pPr>
              <a:defRPr dirty="0" smtClean="0"/>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smtClean="0"/>
            </a:lvl1pPr>
          </a:lstStyle>
          <a:p>
            <a:pPr>
              <a:defRPr/>
            </a:pPr>
            <a:fld id="{CEA5571E-9320-4765-A720-51F228C4173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smtClean="0"/>
            </a:lvl1pPr>
          </a:lstStyle>
          <a:p>
            <a:pPr>
              <a:defRPr/>
            </a:pPr>
            <a:fld id="{998FD817-9238-45E4-BFCC-F18AA89B112A}" type="datetime1">
              <a:rPr lang="en-US" smtClean="0"/>
              <a:pPr>
                <a:defRPr/>
              </a:pPr>
              <a:t>8/11/2016</a:t>
            </a:fld>
            <a:endParaRPr lang="en-US"/>
          </a:p>
        </p:txBody>
      </p:sp>
      <p:sp>
        <p:nvSpPr>
          <p:cNvPr id="7" name="Footer Placeholder 5"/>
          <p:cNvSpPr>
            <a:spLocks noGrp="1"/>
          </p:cNvSpPr>
          <p:nvPr>
            <p:ph type="ftr" sz="quarter" idx="11"/>
          </p:nvPr>
        </p:nvSpPr>
        <p:spPr/>
        <p:txBody>
          <a:bodyPr/>
          <a:lstStyle>
            <a:lvl1pPr>
              <a:defRPr sz="1400" dirty="0" smtClean="0"/>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smtClean="0"/>
            </a:lvl1pPr>
          </a:lstStyle>
          <a:p>
            <a:pPr>
              <a:defRPr/>
            </a:pPr>
            <a:fld id="{EEC55162-156E-4051-B1F3-5E18511A027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smtClean="0"/>
            </a:lvl1pPr>
          </a:lstStyle>
          <a:p>
            <a:pPr>
              <a:defRPr/>
            </a:pPr>
            <a:fld id="{9A730DC4-211C-4DBB-9198-0133F7078F35}" type="datetime1">
              <a:rPr lang="en-US" smtClean="0"/>
              <a:pPr>
                <a:defRPr/>
              </a:pPr>
              <a:t>8/11/2016</a:t>
            </a:fld>
            <a:endParaRPr lang="en-US"/>
          </a:p>
        </p:txBody>
      </p:sp>
      <p:sp>
        <p:nvSpPr>
          <p:cNvPr id="9" name="Footer Placeholder 7"/>
          <p:cNvSpPr>
            <a:spLocks noGrp="1"/>
          </p:cNvSpPr>
          <p:nvPr>
            <p:ph type="ftr" sz="quarter" idx="11"/>
          </p:nvPr>
        </p:nvSpPr>
        <p:spPr/>
        <p:txBody>
          <a:bodyPr/>
          <a:lstStyle>
            <a:lvl1pPr>
              <a:defRPr dirty="0" smtClean="0"/>
            </a:lvl1pPr>
          </a:lstStyle>
          <a:p>
            <a:pPr>
              <a:defRPr/>
            </a:pPr>
            <a:r>
              <a:rPr lang="en-US"/>
              <a:t>U.S. Environmental Protection Agency</a:t>
            </a:r>
          </a:p>
        </p:txBody>
      </p:sp>
      <p:sp>
        <p:nvSpPr>
          <p:cNvPr id="10" name="Slide Number Placeholder 8"/>
          <p:cNvSpPr>
            <a:spLocks noGrp="1"/>
          </p:cNvSpPr>
          <p:nvPr>
            <p:ph type="sldNum" sz="quarter" idx="12"/>
          </p:nvPr>
        </p:nvSpPr>
        <p:spPr/>
        <p:txBody>
          <a:bodyPr/>
          <a:lstStyle>
            <a:lvl1pPr>
              <a:defRPr smtClean="0"/>
            </a:lvl1pPr>
          </a:lstStyle>
          <a:p>
            <a:pPr>
              <a:defRPr/>
            </a:pPr>
            <a:fld id="{FB921297-F0ED-4C1F-BF57-9948847A5B7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smtClean="0"/>
            </a:lvl1pPr>
          </a:lstStyle>
          <a:p>
            <a:pPr>
              <a:defRPr/>
            </a:pPr>
            <a:fld id="{BABEB958-1B46-4097-B54F-0E30F68A0ECD}" type="datetime1">
              <a:rPr lang="en-US" smtClean="0"/>
              <a:pPr>
                <a:defRPr/>
              </a:pPr>
              <a:t>8/11/2016</a:t>
            </a:fld>
            <a:endParaRPr lang="en-US"/>
          </a:p>
        </p:txBody>
      </p:sp>
      <p:sp>
        <p:nvSpPr>
          <p:cNvPr id="5" name="Footer Placeholder 3"/>
          <p:cNvSpPr>
            <a:spLocks noGrp="1"/>
          </p:cNvSpPr>
          <p:nvPr>
            <p:ph type="ftr" sz="quarter" idx="11"/>
          </p:nvPr>
        </p:nvSpPr>
        <p:spPr/>
        <p:txBody>
          <a:bodyPr/>
          <a:lstStyle>
            <a:lvl1pPr>
              <a:defRPr sz="1400" dirty="0" smtClean="0"/>
            </a:lvl1pPr>
          </a:lstStyle>
          <a:p>
            <a:pPr>
              <a:defRPr/>
            </a:pPr>
            <a:r>
              <a:rPr lang="en-US"/>
              <a:t>U.S. Environmental Protection Agency</a:t>
            </a:r>
          </a:p>
        </p:txBody>
      </p:sp>
      <p:sp>
        <p:nvSpPr>
          <p:cNvPr id="6" name="Slide Number Placeholder 4"/>
          <p:cNvSpPr>
            <a:spLocks noGrp="1"/>
          </p:cNvSpPr>
          <p:nvPr>
            <p:ph type="sldNum" sz="quarter" idx="12"/>
          </p:nvPr>
        </p:nvSpPr>
        <p:spPr/>
        <p:txBody>
          <a:bodyPr/>
          <a:lstStyle>
            <a:lvl1pPr>
              <a:defRPr smtClean="0"/>
            </a:lvl1pPr>
          </a:lstStyle>
          <a:p>
            <a:pPr>
              <a:defRPr/>
            </a:pPr>
            <a:fld id="{1C78A7CB-A65C-4BD2-AD64-57AD2EE3B34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smtClean="0"/>
            </a:lvl1pPr>
          </a:lstStyle>
          <a:p>
            <a:pPr>
              <a:defRPr/>
            </a:pPr>
            <a:fld id="{D45FAD9B-E35A-4EC3-B4CC-E5F1F11CAF4B}" type="datetime1">
              <a:rPr lang="en-US" smtClean="0"/>
              <a:pPr>
                <a:defRPr/>
              </a:pPr>
              <a:t>8/11/2016</a:t>
            </a:fld>
            <a:endParaRPr lang="en-US"/>
          </a:p>
        </p:txBody>
      </p:sp>
      <p:sp>
        <p:nvSpPr>
          <p:cNvPr id="4" name="Footer Placeholder 2"/>
          <p:cNvSpPr>
            <a:spLocks noGrp="1"/>
          </p:cNvSpPr>
          <p:nvPr>
            <p:ph type="ftr" sz="quarter" idx="11"/>
          </p:nvPr>
        </p:nvSpPr>
        <p:spPr/>
        <p:txBody>
          <a:bodyPr/>
          <a:lstStyle>
            <a:lvl1pPr>
              <a:defRPr sz="1400" dirty="0" smtClean="0"/>
            </a:lvl1pPr>
          </a:lstStyle>
          <a:p>
            <a:pPr>
              <a:defRPr/>
            </a:pPr>
            <a:r>
              <a:rPr lang="en-US"/>
              <a:t>U.S. Environmental Protection Agency</a:t>
            </a:r>
          </a:p>
        </p:txBody>
      </p:sp>
      <p:sp>
        <p:nvSpPr>
          <p:cNvPr id="5" name="Slide Number Placeholder 3"/>
          <p:cNvSpPr>
            <a:spLocks noGrp="1"/>
          </p:cNvSpPr>
          <p:nvPr>
            <p:ph type="sldNum" sz="quarter" idx="12"/>
          </p:nvPr>
        </p:nvSpPr>
        <p:spPr/>
        <p:txBody>
          <a:bodyPr/>
          <a:lstStyle>
            <a:lvl1pPr>
              <a:defRPr smtClean="0"/>
            </a:lvl1pPr>
          </a:lstStyle>
          <a:p>
            <a:pPr>
              <a:defRPr/>
            </a:pPr>
            <a:fld id="{F6CEE91D-A776-4927-9F55-A284040309E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CA09241C-68B8-45DD-9375-51385F3BDBB6}" type="datetime1">
              <a:rPr lang="en-US" smtClean="0"/>
              <a:pPr>
                <a:defRPr/>
              </a:pPr>
              <a:t>8/11/2016</a:t>
            </a:fld>
            <a:endParaRPr lang="en-US"/>
          </a:p>
        </p:txBody>
      </p:sp>
      <p:sp>
        <p:nvSpPr>
          <p:cNvPr id="7" name="Footer Placeholder 5"/>
          <p:cNvSpPr>
            <a:spLocks noGrp="1"/>
          </p:cNvSpPr>
          <p:nvPr>
            <p:ph type="ftr" sz="quarter" idx="11"/>
          </p:nvPr>
        </p:nvSpPr>
        <p:spPr/>
        <p:txBody>
          <a:bodyPr/>
          <a:lstStyle>
            <a:lvl1pPr>
              <a:defRPr sz="1400" dirty="0" smtClean="0"/>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smtClean="0"/>
            </a:lvl1pPr>
          </a:lstStyle>
          <a:p>
            <a:pPr>
              <a:defRPr/>
            </a:pPr>
            <a:fld id="{C4084572-B0FF-41C4-9F43-7AA9EDDEE6F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0EE9A01D-DED2-4A55-8272-2CBB7D67B85F}" type="datetime1">
              <a:rPr lang="en-US" smtClean="0"/>
              <a:pPr>
                <a:defRPr/>
              </a:pPr>
              <a:t>8/11/2016</a:t>
            </a:fld>
            <a:endParaRPr lang="en-US"/>
          </a:p>
        </p:txBody>
      </p:sp>
      <p:sp>
        <p:nvSpPr>
          <p:cNvPr id="7" name="Footer Placeholder 5"/>
          <p:cNvSpPr>
            <a:spLocks noGrp="1"/>
          </p:cNvSpPr>
          <p:nvPr>
            <p:ph type="ftr" sz="quarter" idx="11"/>
          </p:nvPr>
        </p:nvSpPr>
        <p:spPr/>
        <p:txBody>
          <a:bodyPr/>
          <a:lstStyle>
            <a:lvl1pPr>
              <a:defRPr sz="1400" dirty="0" smtClean="0"/>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smtClean="0"/>
            </a:lvl1pPr>
          </a:lstStyle>
          <a:p>
            <a:pPr>
              <a:defRPr/>
            </a:pPr>
            <a:fld id="{011993D8-F9E3-4863-A603-4D0481FE890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p:cNvPicPr>
            <a:picLocks noChangeAspect="1" noChangeArrowheads="1"/>
          </p:cNvPicPr>
          <p:nvPr userDrawn="1"/>
        </p:nvPicPr>
        <p:blipFill>
          <a:blip r:embed="rId17" cstate="print"/>
          <a:srcRect t="4126" b="3030"/>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762000" y="1600200"/>
            <a:ext cx="762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26670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vl1pPr>
          </a:lstStyle>
          <a:p>
            <a:pPr>
              <a:defRPr/>
            </a:pPr>
            <a:fld id="{E8B1778B-2289-426D-8EEF-4643CB74D311}" type="datetime1">
              <a:rPr lang="en-US" smtClean="0"/>
              <a:pPr>
                <a:defRPr/>
              </a:pPr>
              <a:t>8/11/2016</a:t>
            </a:fld>
            <a:endParaRPr lang="en-US"/>
          </a:p>
        </p:txBody>
      </p:sp>
      <p:sp>
        <p:nvSpPr>
          <p:cNvPr id="1029" name="Rectangle 5"/>
          <p:cNvSpPr>
            <a:spLocks noGrp="1" noChangeArrowheads="1"/>
          </p:cNvSpPr>
          <p:nvPr>
            <p:ph type="ftr" sz="quarter" idx="3"/>
          </p:nvPr>
        </p:nvSpPr>
        <p:spPr bwMode="auto">
          <a:xfrm>
            <a:off x="1905000" y="6248400"/>
            <a:ext cx="5486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dirty="0" smtClean="0"/>
            </a:lvl1pPr>
          </a:lstStyle>
          <a:p>
            <a:pPr>
              <a:defRPr/>
            </a:pPr>
            <a:r>
              <a:rPr lang="en-US"/>
              <a:t>U.S. Environmental Protection Agency</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032B910A-57A9-4E29-B51D-402F84F24C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hf hdr="0" ftr="0" dt="0"/>
  <p:txStyles>
    <p:title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charset="0"/>
          <a:ea typeface="ＭＳ Ｐゴシック" pitchFamily="84" charset="-128"/>
        </a:defRPr>
      </a:lvl2pPr>
      <a:lvl3pPr algn="ctr" rtl="0" eaLnBrk="0" fontAlgn="base" hangingPunct="0">
        <a:spcBef>
          <a:spcPct val="0"/>
        </a:spcBef>
        <a:spcAft>
          <a:spcPct val="0"/>
        </a:spcAft>
        <a:defRPr sz="3200">
          <a:solidFill>
            <a:schemeClr val="tx1"/>
          </a:solidFill>
          <a:latin typeface="Arial" charset="0"/>
          <a:ea typeface="ＭＳ Ｐゴシック" pitchFamily="84" charset="-128"/>
        </a:defRPr>
      </a:lvl3pPr>
      <a:lvl4pPr algn="ctr" rtl="0" eaLnBrk="0" fontAlgn="base" hangingPunct="0">
        <a:spcBef>
          <a:spcPct val="0"/>
        </a:spcBef>
        <a:spcAft>
          <a:spcPct val="0"/>
        </a:spcAft>
        <a:defRPr sz="3200">
          <a:solidFill>
            <a:schemeClr val="tx1"/>
          </a:solidFill>
          <a:latin typeface="Arial" charset="0"/>
          <a:ea typeface="ＭＳ Ｐゴシック" pitchFamily="84" charset="-128"/>
        </a:defRPr>
      </a:lvl4pPr>
      <a:lvl5pPr algn="ctr" rtl="0" eaLnBrk="0" fontAlgn="base" hangingPunct="0">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www.epa.gov/ttnamti1/qacert.html"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3.epa.gov/ttn/amtic/qacert.html"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76600"/>
            <a:ext cx="7620000" cy="1295400"/>
          </a:xfrm>
        </p:spPr>
        <p:txBody>
          <a:bodyPr/>
          <a:lstStyle/>
          <a:p>
            <a:r>
              <a:rPr lang="en-US" dirty="0" smtClean="0">
                <a:solidFill>
                  <a:srgbClr val="0070C0"/>
                </a:solidFill>
              </a:rPr>
              <a:t>Annual Air Monitoring Data Certification</a:t>
            </a:r>
            <a:br>
              <a:rPr lang="en-US" dirty="0" smtClean="0">
                <a:solidFill>
                  <a:srgbClr val="0070C0"/>
                </a:solidFill>
              </a:rPr>
            </a:br>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endParaRPr lang="en-US" sz="2400" dirty="0">
              <a:solidFill>
                <a:srgbClr val="0070C0"/>
              </a:solidFill>
            </a:endParaRPr>
          </a:p>
        </p:txBody>
      </p:sp>
      <p:sp>
        <p:nvSpPr>
          <p:cNvPr id="4" name="Slide Number Placeholder 3"/>
          <p:cNvSpPr>
            <a:spLocks noGrp="1"/>
          </p:cNvSpPr>
          <p:nvPr>
            <p:ph type="sldNum" sz="quarter" idx="12"/>
          </p:nvPr>
        </p:nvSpPr>
        <p:spPr/>
        <p:txBody>
          <a:bodyPr/>
          <a:lstStyle/>
          <a:p>
            <a:pPr>
              <a:defRPr/>
            </a:pPr>
            <a:fld id="{A59A409D-13B5-4BFA-BEF2-B333FB868C3F}"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7620000" cy="609600"/>
          </a:xfrm>
        </p:spPr>
        <p:txBody>
          <a:bodyPr/>
          <a:lstStyle/>
          <a:p>
            <a:r>
              <a:rPr lang="en-US" dirty="0" smtClean="0"/>
              <a:t>Requesting a Data Certification Report</a:t>
            </a:r>
            <a:endParaRPr lang="en-US" dirty="0"/>
          </a:p>
        </p:txBody>
      </p:sp>
      <p:sp>
        <p:nvSpPr>
          <p:cNvPr id="5" name="Slide Number Placeholder 4"/>
          <p:cNvSpPr>
            <a:spLocks noGrp="1"/>
          </p:cNvSpPr>
          <p:nvPr>
            <p:ph type="sldNum" sz="quarter" idx="12"/>
          </p:nvPr>
        </p:nvSpPr>
        <p:spPr/>
        <p:txBody>
          <a:bodyPr/>
          <a:lstStyle/>
          <a:p>
            <a:pPr>
              <a:defRPr/>
            </a:pPr>
            <a:fld id="{EEC55162-156E-4051-B1F3-5E18511A0275}" type="slidenum">
              <a:rPr lang="en-US" smtClean="0"/>
              <a:pPr>
                <a:defRPr/>
              </a:pPr>
              <a:t>10</a:t>
            </a:fld>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026" y="1981200"/>
            <a:ext cx="7659169" cy="3762900"/>
          </a:xfrm>
          <a:prstGeom prst="rect">
            <a:avLst/>
          </a:prstGeom>
        </p:spPr>
      </p:pic>
    </p:spTree>
    <p:extLst>
      <p:ext uri="{BB962C8B-B14F-4D97-AF65-F5344CB8AC3E}">
        <p14:creationId xmlns:p14="http://schemas.microsoft.com/office/powerpoint/2010/main" val="4238253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7620000" cy="685800"/>
          </a:xfrm>
        </p:spPr>
        <p:txBody>
          <a:bodyPr/>
          <a:lstStyle/>
          <a:p>
            <a:r>
              <a:rPr lang="en-US" dirty="0" smtClean="0"/>
              <a:t>Request Criteria</a:t>
            </a:r>
            <a:endParaRPr lang="en-US" dirty="0"/>
          </a:p>
        </p:txBody>
      </p:sp>
      <p:sp>
        <p:nvSpPr>
          <p:cNvPr id="5" name="Slide Number Placeholder 4"/>
          <p:cNvSpPr>
            <a:spLocks noGrp="1"/>
          </p:cNvSpPr>
          <p:nvPr>
            <p:ph type="sldNum" sz="quarter" idx="12"/>
          </p:nvPr>
        </p:nvSpPr>
        <p:spPr/>
        <p:txBody>
          <a:bodyPr/>
          <a:lstStyle/>
          <a:p>
            <a:pPr>
              <a:defRPr/>
            </a:pPr>
            <a:fld id="{EEC55162-156E-4051-B1F3-5E18511A0275}" type="slidenum">
              <a:rPr lang="en-US" smtClean="0"/>
              <a:pPr>
                <a:defRPr/>
              </a:pPr>
              <a:t>11</a:t>
            </a:fld>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1736516"/>
            <a:ext cx="6324600" cy="4767049"/>
          </a:xfrm>
          <a:prstGeom prst="rect">
            <a:avLst/>
          </a:prstGeom>
        </p:spPr>
      </p:pic>
    </p:spTree>
    <p:extLst>
      <p:ext uri="{BB962C8B-B14F-4D97-AF65-F5344CB8AC3E}">
        <p14:creationId xmlns:p14="http://schemas.microsoft.com/office/powerpoint/2010/main" val="1502641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EE91D-A776-4927-9F55-A284040309EA}" type="slidenum">
              <a:rPr lang="en-US" smtClean="0"/>
              <a:pPr>
                <a:defRPr/>
              </a:pPr>
              <a:t>12</a:t>
            </a:fld>
            <a:endParaRPr lang="en-US"/>
          </a:p>
        </p:txBody>
      </p:sp>
      <p:sp>
        <p:nvSpPr>
          <p:cNvPr id="4" name="Rectangle 3"/>
          <p:cNvSpPr/>
          <p:nvPr/>
        </p:nvSpPr>
        <p:spPr bwMode="auto">
          <a:xfrm>
            <a:off x="1905000" y="1981200"/>
            <a:ext cx="3200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grpSp>
        <p:nvGrpSpPr>
          <p:cNvPr id="8" name="Group 7"/>
          <p:cNvGrpSpPr/>
          <p:nvPr/>
        </p:nvGrpSpPr>
        <p:grpSpPr>
          <a:xfrm>
            <a:off x="114300" y="1081548"/>
            <a:ext cx="8915400" cy="5638800"/>
            <a:chOff x="0" y="1447800"/>
            <a:chExt cx="9124950" cy="5638800"/>
          </a:xfrm>
        </p:grpSpPr>
        <p:pic>
          <p:nvPicPr>
            <p:cNvPr id="3" name="Picture 2"/>
            <p:cNvPicPr>
              <a:picLocks noChangeAspect="1"/>
            </p:cNvPicPr>
            <p:nvPr/>
          </p:nvPicPr>
          <p:blipFill>
            <a:blip r:embed="rId3"/>
            <a:stretch>
              <a:fillRect/>
            </a:stretch>
          </p:blipFill>
          <p:spPr>
            <a:xfrm>
              <a:off x="0" y="1447800"/>
              <a:ext cx="9124950" cy="5638800"/>
            </a:xfrm>
            <a:prstGeom prst="rect">
              <a:avLst/>
            </a:prstGeom>
            <a:ln>
              <a:solidFill>
                <a:srgbClr val="FFC000"/>
              </a:solidFill>
            </a:ln>
          </p:spPr>
        </p:pic>
        <p:sp>
          <p:nvSpPr>
            <p:cNvPr id="5" name="Rectangle 4"/>
            <p:cNvSpPr/>
            <p:nvPr/>
          </p:nvSpPr>
          <p:spPr bwMode="auto">
            <a:xfrm>
              <a:off x="838200" y="4343400"/>
              <a:ext cx="42672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6" name="Rectangle 5"/>
            <p:cNvSpPr/>
            <p:nvPr/>
          </p:nvSpPr>
          <p:spPr bwMode="auto">
            <a:xfrm>
              <a:off x="838200" y="5105400"/>
              <a:ext cx="381000" cy="1066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7" name="Rectangle 6"/>
            <p:cNvSpPr/>
            <p:nvPr/>
          </p:nvSpPr>
          <p:spPr bwMode="auto">
            <a:xfrm>
              <a:off x="2133600" y="5105400"/>
              <a:ext cx="152400" cy="1066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grpSp>
      <p:sp>
        <p:nvSpPr>
          <p:cNvPr id="9" name="Rectangle 8"/>
          <p:cNvSpPr/>
          <p:nvPr/>
        </p:nvSpPr>
        <p:spPr bwMode="auto">
          <a:xfrm>
            <a:off x="1975553" y="1614948"/>
            <a:ext cx="3126904"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11" name="5-Point Star 10"/>
          <p:cNvSpPr/>
          <p:nvPr/>
        </p:nvSpPr>
        <p:spPr bwMode="auto">
          <a:xfrm>
            <a:off x="5334000" y="4771010"/>
            <a:ext cx="152400" cy="152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Arial" charset="0"/>
              <a:ea typeface="ＭＳ Ｐゴシック" pitchFamily="84" charset="-128"/>
            </a:endParaRPr>
          </a:p>
        </p:txBody>
      </p:sp>
      <p:sp>
        <p:nvSpPr>
          <p:cNvPr id="12" name="5-Point Star 11"/>
          <p:cNvSpPr/>
          <p:nvPr/>
        </p:nvSpPr>
        <p:spPr bwMode="auto">
          <a:xfrm>
            <a:off x="5334000" y="4923410"/>
            <a:ext cx="152400" cy="152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Arial" charset="0"/>
              <a:ea typeface="ＭＳ Ｐゴシック" pitchFamily="84" charset="-128"/>
            </a:endParaRPr>
          </a:p>
        </p:txBody>
      </p:sp>
      <p:sp>
        <p:nvSpPr>
          <p:cNvPr id="13" name="Rectangle 12"/>
          <p:cNvSpPr/>
          <p:nvPr/>
        </p:nvSpPr>
        <p:spPr bwMode="auto">
          <a:xfrm>
            <a:off x="4698151" y="4730496"/>
            <a:ext cx="990600" cy="1066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14" name="TextBox 13"/>
          <p:cNvSpPr txBox="1"/>
          <p:nvPr/>
        </p:nvSpPr>
        <p:spPr>
          <a:xfrm>
            <a:off x="-59746" y="400890"/>
            <a:ext cx="5748497" cy="461665"/>
          </a:xfrm>
          <a:prstGeom prst="rect">
            <a:avLst/>
          </a:prstGeom>
          <a:noFill/>
        </p:spPr>
        <p:txBody>
          <a:bodyPr wrap="none" rtlCol="0">
            <a:spAutoFit/>
          </a:bodyPr>
          <a:lstStyle/>
          <a:p>
            <a:r>
              <a:rPr lang="en-US" b="1" dirty="0" smtClean="0">
                <a:solidFill>
                  <a:srgbClr val="FFFF00"/>
                </a:solidFill>
              </a:rPr>
              <a:t>Before Certifying Agency Certification</a:t>
            </a:r>
            <a:endParaRPr lang="en-US" b="1" dirty="0">
              <a:solidFill>
                <a:srgbClr val="FFFF00"/>
              </a:solidFill>
            </a:endParaRPr>
          </a:p>
        </p:txBody>
      </p:sp>
      <p:sp>
        <p:nvSpPr>
          <p:cNvPr id="16" name="TextBox 15"/>
          <p:cNvSpPr txBox="1"/>
          <p:nvPr/>
        </p:nvSpPr>
        <p:spPr>
          <a:xfrm>
            <a:off x="287541" y="-13153"/>
            <a:ext cx="4578497" cy="523220"/>
          </a:xfrm>
          <a:prstGeom prst="rect">
            <a:avLst/>
          </a:prstGeom>
          <a:noFill/>
        </p:spPr>
        <p:txBody>
          <a:bodyPr wrap="none" rtlCol="0">
            <a:spAutoFit/>
          </a:bodyPr>
          <a:lstStyle/>
          <a:p>
            <a:r>
              <a:rPr lang="en-US" sz="2800" b="1" dirty="0" smtClean="0">
                <a:solidFill>
                  <a:srgbClr val="FFFF00"/>
                </a:solidFill>
              </a:rPr>
              <a:t>AMP600 Summary Report</a:t>
            </a:r>
            <a:endParaRPr lang="en-US" sz="2800" b="1" dirty="0">
              <a:solidFill>
                <a:srgbClr val="FFFF00"/>
              </a:solidFill>
            </a:endParaRPr>
          </a:p>
        </p:txBody>
      </p:sp>
      <p:sp>
        <p:nvSpPr>
          <p:cNvPr id="10" name="Rectangle 9"/>
          <p:cNvSpPr/>
          <p:nvPr/>
        </p:nvSpPr>
        <p:spPr bwMode="auto">
          <a:xfrm>
            <a:off x="3581400" y="4730496"/>
            <a:ext cx="304800" cy="1066800"/>
          </a:xfrm>
          <a:prstGeom prst="rect">
            <a:avLst/>
          </a:prstGeom>
          <a:noFill/>
          <a:ln w="508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Tree>
    <p:extLst>
      <p:ext uri="{BB962C8B-B14F-4D97-AF65-F5344CB8AC3E}">
        <p14:creationId xmlns:p14="http://schemas.microsoft.com/office/powerpoint/2010/main" val="2587141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383286" y="6105525"/>
            <a:ext cx="1905000" cy="457200"/>
          </a:xfrm>
        </p:spPr>
        <p:txBody>
          <a:bodyPr/>
          <a:lstStyle/>
          <a:p>
            <a:pPr>
              <a:defRPr/>
            </a:pPr>
            <a:fld id="{F6CEE91D-A776-4927-9F55-A284040309EA}" type="slidenum">
              <a:rPr lang="en-US" smtClean="0"/>
              <a:pPr>
                <a:defRPr/>
              </a:pPr>
              <a:t>13</a:t>
            </a:fld>
            <a:endParaRPr lang="en-US"/>
          </a:p>
        </p:txBody>
      </p:sp>
      <p:grpSp>
        <p:nvGrpSpPr>
          <p:cNvPr id="9" name="Group 8"/>
          <p:cNvGrpSpPr/>
          <p:nvPr/>
        </p:nvGrpSpPr>
        <p:grpSpPr>
          <a:xfrm>
            <a:off x="0" y="1447800"/>
            <a:ext cx="9001125" cy="4886325"/>
            <a:chOff x="169914" y="1590675"/>
            <a:chExt cx="9001125" cy="4886325"/>
          </a:xfrm>
        </p:grpSpPr>
        <p:pic>
          <p:nvPicPr>
            <p:cNvPr id="3" name="Picture 2"/>
            <p:cNvPicPr>
              <a:picLocks noChangeAspect="1"/>
            </p:cNvPicPr>
            <p:nvPr/>
          </p:nvPicPr>
          <p:blipFill>
            <a:blip r:embed="rId3"/>
            <a:stretch>
              <a:fillRect/>
            </a:stretch>
          </p:blipFill>
          <p:spPr>
            <a:xfrm>
              <a:off x="169914" y="1590675"/>
              <a:ext cx="9001125" cy="4886325"/>
            </a:xfrm>
            <a:prstGeom prst="rect">
              <a:avLst/>
            </a:prstGeom>
          </p:spPr>
        </p:pic>
        <p:sp>
          <p:nvSpPr>
            <p:cNvPr id="4" name="5-Point Star 3"/>
            <p:cNvSpPr/>
            <p:nvPr/>
          </p:nvSpPr>
          <p:spPr bwMode="auto">
            <a:xfrm>
              <a:off x="8563897" y="4800600"/>
              <a:ext cx="152400" cy="152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Arial" charset="0"/>
                <a:ea typeface="ＭＳ Ｐゴシック" pitchFamily="84" charset="-128"/>
              </a:endParaRPr>
            </a:p>
          </p:txBody>
        </p:sp>
        <p:sp>
          <p:nvSpPr>
            <p:cNvPr id="5" name="5-Point Star 4"/>
            <p:cNvSpPr/>
            <p:nvPr/>
          </p:nvSpPr>
          <p:spPr bwMode="auto">
            <a:xfrm>
              <a:off x="8563897" y="5486400"/>
              <a:ext cx="152400" cy="152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Arial" charset="0"/>
                <a:ea typeface="ＭＳ Ｐゴシック" pitchFamily="84" charset="-128"/>
              </a:endParaRPr>
            </a:p>
          </p:txBody>
        </p:sp>
        <p:sp>
          <p:nvSpPr>
            <p:cNvPr id="6" name="Rectangle 5"/>
            <p:cNvSpPr/>
            <p:nvPr/>
          </p:nvSpPr>
          <p:spPr bwMode="auto">
            <a:xfrm>
              <a:off x="2133600" y="1828800"/>
              <a:ext cx="38862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7" name="Rectangle 6"/>
            <p:cNvSpPr/>
            <p:nvPr/>
          </p:nvSpPr>
          <p:spPr bwMode="auto">
            <a:xfrm>
              <a:off x="2133600" y="2143125"/>
              <a:ext cx="38862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8" name="Rectangle 7"/>
            <p:cNvSpPr/>
            <p:nvPr/>
          </p:nvSpPr>
          <p:spPr bwMode="auto">
            <a:xfrm>
              <a:off x="457200" y="3581400"/>
              <a:ext cx="152400" cy="2590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grpSp>
      <p:sp>
        <p:nvSpPr>
          <p:cNvPr id="10" name="TextBox 9"/>
          <p:cNvSpPr txBox="1"/>
          <p:nvPr/>
        </p:nvSpPr>
        <p:spPr>
          <a:xfrm>
            <a:off x="705610" y="63027"/>
            <a:ext cx="3986989" cy="1077218"/>
          </a:xfrm>
          <a:prstGeom prst="rect">
            <a:avLst/>
          </a:prstGeom>
          <a:noFill/>
        </p:spPr>
        <p:txBody>
          <a:bodyPr wrap="none" rtlCol="0">
            <a:spAutoFit/>
          </a:bodyPr>
          <a:lstStyle/>
          <a:p>
            <a:pPr algn="ctr"/>
            <a:r>
              <a:rPr lang="en-US" sz="3200" b="1" dirty="0" smtClean="0">
                <a:solidFill>
                  <a:srgbClr val="FFFF00"/>
                </a:solidFill>
              </a:rPr>
              <a:t>AMP600- Ozone</a:t>
            </a:r>
          </a:p>
          <a:p>
            <a:pPr algn="ctr"/>
            <a:r>
              <a:rPr lang="en-US" sz="3200" b="1" dirty="0" smtClean="0">
                <a:solidFill>
                  <a:srgbClr val="FFFF00"/>
                </a:solidFill>
              </a:rPr>
              <a:t>Before Certification</a:t>
            </a:r>
            <a:endParaRPr lang="en-US" sz="3200" b="1" dirty="0">
              <a:solidFill>
                <a:srgbClr val="FFFF00"/>
              </a:solidFill>
            </a:endParaRPr>
          </a:p>
        </p:txBody>
      </p:sp>
      <p:sp>
        <p:nvSpPr>
          <p:cNvPr id="11" name="Rectangle 10"/>
          <p:cNvSpPr/>
          <p:nvPr/>
        </p:nvSpPr>
        <p:spPr bwMode="auto">
          <a:xfrm>
            <a:off x="8182589" y="3438525"/>
            <a:ext cx="363792" cy="2590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12" name="Rectangle 11"/>
          <p:cNvSpPr/>
          <p:nvPr/>
        </p:nvSpPr>
        <p:spPr bwMode="auto">
          <a:xfrm>
            <a:off x="8546382" y="3438525"/>
            <a:ext cx="275303" cy="2514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13" name="Rectangle 12"/>
          <p:cNvSpPr/>
          <p:nvPr/>
        </p:nvSpPr>
        <p:spPr bwMode="auto">
          <a:xfrm>
            <a:off x="8148079" y="3448595"/>
            <a:ext cx="245904" cy="2578064"/>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No </a:t>
            </a:r>
          </a:p>
          <a:p>
            <a:pPr marL="0" marR="0" indent="0" algn="l" defTabSz="914400" rtl="0" eaLnBrk="0" fontAlgn="base" latinLnBrk="0" hangingPunct="0">
              <a:lnSpc>
                <a:spcPct val="100000"/>
              </a:lnSpc>
              <a:spcBef>
                <a:spcPct val="0"/>
              </a:spcBef>
              <a:spcAft>
                <a:spcPct val="0"/>
              </a:spcAft>
              <a:buClrTx/>
              <a:buSzTx/>
              <a:buFontTx/>
              <a:buNone/>
              <a:tabLst/>
            </a:pPr>
            <a:endParaRPr lang="en-US" sz="1600" dirty="0"/>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v</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err="1" smtClean="0"/>
              <a:t>alues</a:t>
            </a:r>
            <a:endParaRPr kumimoji="0" lang="en-US" sz="16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572948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8534400" cy="609600"/>
          </a:xfrm>
        </p:spPr>
        <p:txBody>
          <a:bodyPr/>
          <a:lstStyle/>
          <a:p>
            <a:r>
              <a:rPr lang="en-US" kern="1200" dirty="0" smtClean="0">
                <a:solidFill>
                  <a:srgbClr val="0070C0"/>
                </a:solidFill>
                <a:latin typeface="Arial" charset="0"/>
                <a:ea typeface="ＭＳ Ｐゴシック" pitchFamily="84" charset="-128"/>
                <a:cs typeface="+mn-cs"/>
              </a:rPr>
              <a:t>The Procedure – Part 2:  Data Review</a:t>
            </a:r>
          </a:p>
        </p:txBody>
      </p:sp>
      <p:sp>
        <p:nvSpPr>
          <p:cNvPr id="3" name="Content Placeholder 2"/>
          <p:cNvSpPr>
            <a:spLocks noGrp="1"/>
          </p:cNvSpPr>
          <p:nvPr>
            <p:ph idx="1"/>
          </p:nvPr>
        </p:nvSpPr>
        <p:spPr>
          <a:xfrm>
            <a:off x="609600" y="1828800"/>
            <a:ext cx="7772400" cy="4696670"/>
          </a:xfrm>
        </p:spPr>
        <p:txBody>
          <a:bodyPr wrap="square">
            <a:spAutoFit/>
          </a:bodyPr>
          <a:lstStyle/>
          <a:p>
            <a:pPr marL="457200" indent="-457200">
              <a:buFont typeface="+mj-lt"/>
              <a:buAutoNum type="arabicPeriod"/>
            </a:pPr>
            <a:r>
              <a:rPr lang="en-US" sz="2400" dirty="0" smtClean="0"/>
              <a:t>Review the certification report.  For ‘N’ recommendations:</a:t>
            </a:r>
          </a:p>
          <a:p>
            <a:pPr marL="857250" lvl="1" indent="-457200">
              <a:buFont typeface="+mj-lt"/>
              <a:buAutoNum type="arabicPeriod"/>
            </a:pPr>
            <a:r>
              <a:rPr lang="en-US" sz="2000" dirty="0" smtClean="0"/>
              <a:t>Has any ambient monitoring data not yet been submitted?</a:t>
            </a:r>
          </a:p>
          <a:p>
            <a:pPr marL="857250" lvl="1" indent="-457200">
              <a:buFont typeface="+mj-lt"/>
              <a:buAutoNum type="arabicPeriod"/>
            </a:pPr>
            <a:r>
              <a:rPr lang="en-US" sz="2000" dirty="0" smtClean="0"/>
              <a:t>Has any QA/QC data (e.g. Precision and Accuracy transactions) not been submitted?</a:t>
            </a:r>
          </a:p>
          <a:p>
            <a:pPr marL="857250" lvl="1" indent="-457200">
              <a:buFont typeface="+mj-lt"/>
              <a:buAutoNum type="arabicPeriod"/>
            </a:pPr>
            <a:r>
              <a:rPr lang="en-US" sz="2000" dirty="0" smtClean="0"/>
              <a:t>Should any ambient monitoring data be invalidated and removed from AQS based on QA/QC results?</a:t>
            </a:r>
          </a:p>
          <a:p>
            <a:pPr marL="457200" indent="-457200">
              <a:buFont typeface="+mj-lt"/>
              <a:buAutoNum type="arabicPeriod"/>
            </a:pPr>
            <a:r>
              <a:rPr lang="en-US" sz="2400" dirty="0" smtClean="0"/>
              <a:t>Make corrections to AQS data as needed.</a:t>
            </a:r>
          </a:p>
          <a:p>
            <a:pPr marL="457200" indent="-457200">
              <a:buFont typeface="+mj-lt"/>
              <a:buAutoNum type="arabicPeriod"/>
            </a:pPr>
            <a:r>
              <a:rPr lang="en-US" sz="2400" dirty="0" smtClean="0"/>
              <a:t>Rerun certification report and verify results are final.</a:t>
            </a:r>
          </a:p>
          <a:p>
            <a:pPr marL="457200" indent="-457200">
              <a:buFont typeface="+mj-lt"/>
              <a:buAutoNum type="arabicPeriod"/>
            </a:pPr>
            <a:r>
              <a:rPr lang="en-US" sz="2400" dirty="0" smtClean="0"/>
              <a:t>Use the AQS certification form to accept or override the AQS recommended value.</a:t>
            </a:r>
          </a:p>
          <a:p>
            <a:pPr marL="457200" indent="-457200">
              <a:buFont typeface="+mj-lt"/>
              <a:buAutoNum type="arabicPeriod"/>
            </a:pPr>
            <a:endParaRPr lang="en-US" sz="2400" dirty="0" smtClean="0"/>
          </a:p>
        </p:txBody>
      </p:sp>
      <p:sp>
        <p:nvSpPr>
          <p:cNvPr id="4" name="Slide Number Placeholder 3"/>
          <p:cNvSpPr>
            <a:spLocks noGrp="1"/>
          </p:cNvSpPr>
          <p:nvPr>
            <p:ph type="sldNum" sz="quarter" idx="12"/>
          </p:nvPr>
        </p:nvSpPr>
        <p:spPr/>
        <p:txBody>
          <a:bodyPr/>
          <a:lstStyle/>
          <a:p>
            <a:pPr>
              <a:defRPr/>
            </a:pPr>
            <a:fld id="{A59A409D-13B5-4BFA-BEF2-B333FB868C3F}" type="slidenum">
              <a:rPr lang="en-US" smtClean="0"/>
              <a:pPr>
                <a:defRPr/>
              </a:pPr>
              <a:t>14</a:t>
            </a:fld>
            <a:endParaRPr lang="en-US" dirty="0"/>
          </a:p>
        </p:txBody>
      </p:sp>
    </p:spTree>
    <p:extLst>
      <p:ext uri="{BB962C8B-B14F-4D97-AF65-F5344CB8AC3E}">
        <p14:creationId xmlns:p14="http://schemas.microsoft.com/office/powerpoint/2010/main" val="2163846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EE91D-A776-4927-9F55-A284040309EA}" type="slidenum">
              <a:rPr lang="en-US" smtClean="0"/>
              <a:pPr>
                <a:defRPr/>
              </a:pPr>
              <a:t>15</a:t>
            </a:fld>
            <a:endParaRPr lang="en-US"/>
          </a:p>
        </p:txBody>
      </p:sp>
      <p:sp>
        <p:nvSpPr>
          <p:cNvPr id="4" name="TextBox 3"/>
          <p:cNvSpPr txBox="1"/>
          <p:nvPr/>
        </p:nvSpPr>
        <p:spPr>
          <a:xfrm>
            <a:off x="384535" y="-68706"/>
            <a:ext cx="4869729" cy="1077218"/>
          </a:xfrm>
          <a:prstGeom prst="rect">
            <a:avLst/>
          </a:prstGeom>
          <a:noFill/>
        </p:spPr>
        <p:txBody>
          <a:bodyPr wrap="square" rtlCol="0">
            <a:spAutoFit/>
          </a:bodyPr>
          <a:lstStyle/>
          <a:p>
            <a:pPr algn="ctr"/>
            <a:r>
              <a:rPr lang="en-US" sz="3200" b="1" dirty="0" smtClean="0">
                <a:solidFill>
                  <a:srgbClr val="FFFF00"/>
                </a:solidFill>
              </a:rPr>
              <a:t>Certification Form for </a:t>
            </a:r>
          </a:p>
          <a:p>
            <a:pPr algn="ctr"/>
            <a:r>
              <a:rPr lang="en-US" sz="3200" b="1" dirty="0" smtClean="0">
                <a:solidFill>
                  <a:srgbClr val="FFFF00"/>
                </a:solidFill>
              </a:rPr>
              <a:t>Certifying Agency</a:t>
            </a:r>
            <a:endParaRPr lang="en-US" sz="3200" b="1" dirty="0">
              <a:solidFill>
                <a:srgbClr val="FFFF00"/>
              </a:solidFill>
            </a:endParaRPr>
          </a:p>
        </p:txBody>
      </p:sp>
      <p:sp>
        <p:nvSpPr>
          <p:cNvPr id="10" name="TextBox 9"/>
          <p:cNvSpPr txBox="1"/>
          <p:nvPr/>
        </p:nvSpPr>
        <p:spPr>
          <a:xfrm>
            <a:off x="496155" y="5757803"/>
            <a:ext cx="7605223" cy="400110"/>
          </a:xfrm>
          <a:prstGeom prst="rect">
            <a:avLst/>
          </a:prstGeom>
          <a:noFill/>
        </p:spPr>
        <p:txBody>
          <a:bodyPr wrap="none" rtlCol="0">
            <a:spAutoFit/>
          </a:bodyPr>
          <a:lstStyle/>
          <a:p>
            <a:r>
              <a:rPr lang="en-US" sz="2000" dirty="0" smtClean="0">
                <a:solidFill>
                  <a:srgbClr val="FF0000"/>
                </a:solidFill>
              </a:rPr>
              <a:t>If certifying this data, we’d really like a Certifying Agency comment</a:t>
            </a:r>
            <a:endParaRPr lang="en-US" sz="2000" dirty="0">
              <a:solidFill>
                <a:srgbClr val="FF0000"/>
              </a:solidFill>
            </a:endParaRPr>
          </a:p>
        </p:txBody>
      </p:sp>
      <p:grpSp>
        <p:nvGrpSpPr>
          <p:cNvPr id="26" name="Group 25"/>
          <p:cNvGrpSpPr/>
          <p:nvPr/>
        </p:nvGrpSpPr>
        <p:grpSpPr>
          <a:xfrm>
            <a:off x="152400" y="1008512"/>
            <a:ext cx="8826024" cy="4433887"/>
            <a:chOff x="-1309438" y="716798"/>
            <a:chExt cx="8826024" cy="4433887"/>
          </a:xfrm>
        </p:grpSpPr>
        <p:grpSp>
          <p:nvGrpSpPr>
            <p:cNvPr id="11" name="Group 10"/>
            <p:cNvGrpSpPr/>
            <p:nvPr/>
          </p:nvGrpSpPr>
          <p:grpSpPr>
            <a:xfrm>
              <a:off x="-1309438" y="716798"/>
              <a:ext cx="8826024" cy="4433887"/>
              <a:chOff x="152400" y="1371600"/>
              <a:chExt cx="8826024" cy="4433887"/>
            </a:xfrm>
          </p:grpSpPr>
          <p:pic>
            <p:nvPicPr>
              <p:cNvPr id="3" name="Picture 2"/>
              <p:cNvPicPr>
                <a:picLocks noChangeAspect="1"/>
              </p:cNvPicPr>
              <p:nvPr/>
            </p:nvPicPr>
            <p:blipFill>
              <a:blip r:embed="rId3"/>
              <a:stretch>
                <a:fillRect/>
              </a:stretch>
            </p:blipFill>
            <p:spPr>
              <a:xfrm>
                <a:off x="152400" y="1371600"/>
                <a:ext cx="8826024" cy="4433887"/>
              </a:xfrm>
              <a:prstGeom prst="rect">
                <a:avLst/>
              </a:prstGeom>
            </p:spPr>
          </p:pic>
          <p:sp>
            <p:nvSpPr>
              <p:cNvPr id="5" name="Rectangle 4"/>
              <p:cNvSpPr/>
              <p:nvPr/>
            </p:nvSpPr>
            <p:spPr bwMode="auto">
              <a:xfrm>
                <a:off x="2057400" y="1600200"/>
                <a:ext cx="2342878" cy="76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6" name="Rectangle 5"/>
              <p:cNvSpPr/>
              <p:nvPr/>
            </p:nvSpPr>
            <p:spPr bwMode="auto">
              <a:xfrm>
                <a:off x="1524000" y="1600200"/>
                <a:ext cx="228600" cy="76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7" name="Rectangle 6"/>
              <p:cNvSpPr/>
              <p:nvPr/>
            </p:nvSpPr>
            <p:spPr bwMode="auto">
              <a:xfrm>
                <a:off x="762000" y="3124200"/>
                <a:ext cx="152400" cy="2590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8" name="5-Point Star 7"/>
              <p:cNvSpPr/>
              <p:nvPr/>
            </p:nvSpPr>
            <p:spPr bwMode="auto">
              <a:xfrm>
                <a:off x="2260362" y="5257800"/>
                <a:ext cx="152400" cy="152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9" name="5-Point Star 8"/>
              <p:cNvSpPr/>
              <p:nvPr/>
            </p:nvSpPr>
            <p:spPr bwMode="auto">
              <a:xfrm>
                <a:off x="2260362" y="5410200"/>
                <a:ext cx="152400" cy="152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grpSp>
        <p:sp>
          <p:nvSpPr>
            <p:cNvPr id="19" name="Rectangle 18"/>
            <p:cNvSpPr/>
            <p:nvPr/>
          </p:nvSpPr>
          <p:spPr bwMode="auto">
            <a:xfrm>
              <a:off x="1502802" y="2469398"/>
              <a:ext cx="97398" cy="265970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grpSp>
      <p:pic>
        <p:nvPicPr>
          <p:cNvPr id="27" name="Picture 26"/>
          <p:cNvPicPr>
            <a:picLocks noChangeAspect="1"/>
          </p:cNvPicPr>
          <p:nvPr/>
        </p:nvPicPr>
        <p:blipFill>
          <a:blip r:embed="rId4"/>
          <a:stretch>
            <a:fillRect/>
          </a:stretch>
        </p:blipFill>
        <p:spPr>
          <a:xfrm>
            <a:off x="223090" y="1009731"/>
            <a:ext cx="7277694" cy="2657316"/>
          </a:xfrm>
          <a:prstGeom prst="rect">
            <a:avLst/>
          </a:prstGeom>
        </p:spPr>
      </p:pic>
      <p:pic>
        <p:nvPicPr>
          <p:cNvPr id="28" name="Picture 27"/>
          <p:cNvPicPr>
            <a:picLocks noChangeAspect="1"/>
          </p:cNvPicPr>
          <p:nvPr/>
        </p:nvPicPr>
        <p:blipFill>
          <a:blip r:embed="rId5"/>
          <a:stretch>
            <a:fillRect/>
          </a:stretch>
        </p:blipFill>
        <p:spPr>
          <a:xfrm>
            <a:off x="133350" y="4100375"/>
            <a:ext cx="5834202" cy="1689608"/>
          </a:xfrm>
          <a:prstGeom prst="rect">
            <a:avLst/>
          </a:prstGeom>
        </p:spPr>
      </p:pic>
      <p:cxnSp>
        <p:nvCxnSpPr>
          <p:cNvPr id="15" name="Straight Arrow Connector 14"/>
          <p:cNvCxnSpPr/>
          <p:nvPr/>
        </p:nvCxnSpPr>
        <p:spPr bwMode="auto">
          <a:xfrm flipH="1" flipV="1">
            <a:off x="3386522" y="4928110"/>
            <a:ext cx="1566478" cy="947617"/>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6" name="Straight Arrow Connector 15"/>
          <p:cNvCxnSpPr/>
          <p:nvPr/>
        </p:nvCxnSpPr>
        <p:spPr bwMode="auto">
          <a:xfrm flipH="1" flipV="1">
            <a:off x="3365877" y="5236197"/>
            <a:ext cx="1587123" cy="63953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83615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6"/>
                                        </p:tgtEl>
                                        <p:attrNameLst>
                                          <p:attrName>ppt_x</p:attrName>
                                        </p:attrNameLst>
                                      </p:cBhvr>
                                      <p:tavLst>
                                        <p:tav tm="0">
                                          <p:val>
                                            <p:strVal val="ppt_x"/>
                                          </p:val>
                                        </p:tav>
                                        <p:tav tm="100000">
                                          <p:val>
                                            <p:strVal val="ppt_x"/>
                                          </p:val>
                                        </p:tav>
                                      </p:tavLst>
                                    </p:anim>
                                    <p:anim calcmode="lin" valueType="num">
                                      <p:cBhvr additive="base">
                                        <p:cTn id="7" dur="500"/>
                                        <p:tgtEl>
                                          <p:spTgt spid="26"/>
                                        </p:tgtEl>
                                        <p:attrNameLst>
                                          <p:attrName>ppt_y</p:attrName>
                                        </p:attrNameLst>
                                      </p:cBhvr>
                                      <p:tavLst>
                                        <p:tav tm="0">
                                          <p:val>
                                            <p:strVal val="ppt_y"/>
                                          </p:val>
                                        </p:tav>
                                        <p:tav tm="100000">
                                          <p:val>
                                            <p:strVal val="1+ppt_h/2"/>
                                          </p:val>
                                        </p:tav>
                                      </p:tavLst>
                                    </p:anim>
                                    <p:set>
                                      <p:cBhvr>
                                        <p:cTn id="8" dur="1" fill="hold">
                                          <p:stCondLst>
                                            <p:cond delay="499"/>
                                          </p:stCondLst>
                                        </p:cTn>
                                        <p:tgtEl>
                                          <p:spTgt spid="26"/>
                                        </p:tgtEl>
                                        <p:attrNameLst>
                                          <p:attrName>style.visibility</p:attrName>
                                        </p:attrNameLst>
                                      </p:cBhvr>
                                      <p:to>
                                        <p:strVal val="hidden"/>
                                      </p:to>
                                    </p:set>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383286" y="6105525"/>
            <a:ext cx="1905000" cy="457200"/>
          </a:xfrm>
        </p:spPr>
        <p:txBody>
          <a:bodyPr/>
          <a:lstStyle/>
          <a:p>
            <a:pPr>
              <a:defRPr/>
            </a:pPr>
            <a:fld id="{F6CEE91D-A776-4927-9F55-A284040309EA}" type="slidenum">
              <a:rPr lang="en-US" smtClean="0"/>
              <a:pPr>
                <a:defRPr/>
              </a:pPr>
              <a:t>16</a:t>
            </a:fld>
            <a:endParaRPr lang="en-US"/>
          </a:p>
        </p:txBody>
      </p:sp>
      <p:grpSp>
        <p:nvGrpSpPr>
          <p:cNvPr id="9" name="Group 8"/>
          <p:cNvGrpSpPr/>
          <p:nvPr/>
        </p:nvGrpSpPr>
        <p:grpSpPr>
          <a:xfrm>
            <a:off x="0" y="1447800"/>
            <a:ext cx="9001125" cy="4886325"/>
            <a:chOff x="169914" y="1590675"/>
            <a:chExt cx="9001125" cy="4886325"/>
          </a:xfrm>
        </p:grpSpPr>
        <p:pic>
          <p:nvPicPr>
            <p:cNvPr id="3" name="Picture 2"/>
            <p:cNvPicPr>
              <a:picLocks noChangeAspect="1"/>
            </p:cNvPicPr>
            <p:nvPr/>
          </p:nvPicPr>
          <p:blipFill>
            <a:blip r:embed="rId3"/>
            <a:stretch>
              <a:fillRect/>
            </a:stretch>
          </p:blipFill>
          <p:spPr>
            <a:xfrm>
              <a:off x="169914" y="1590675"/>
              <a:ext cx="9001125" cy="4886325"/>
            </a:xfrm>
            <a:prstGeom prst="rect">
              <a:avLst/>
            </a:prstGeom>
          </p:spPr>
        </p:pic>
        <p:sp>
          <p:nvSpPr>
            <p:cNvPr id="4" name="5-Point Star 3"/>
            <p:cNvSpPr/>
            <p:nvPr/>
          </p:nvSpPr>
          <p:spPr bwMode="auto">
            <a:xfrm>
              <a:off x="8563897" y="4800600"/>
              <a:ext cx="152400" cy="152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Arial" charset="0"/>
                <a:ea typeface="ＭＳ Ｐゴシック" pitchFamily="84" charset="-128"/>
              </a:endParaRPr>
            </a:p>
          </p:txBody>
        </p:sp>
        <p:sp>
          <p:nvSpPr>
            <p:cNvPr id="5" name="5-Point Star 4"/>
            <p:cNvSpPr/>
            <p:nvPr/>
          </p:nvSpPr>
          <p:spPr bwMode="auto">
            <a:xfrm>
              <a:off x="8563897" y="5486400"/>
              <a:ext cx="152400" cy="152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Arial" charset="0"/>
                <a:ea typeface="ＭＳ Ｐゴシック" pitchFamily="84" charset="-128"/>
              </a:endParaRPr>
            </a:p>
          </p:txBody>
        </p:sp>
        <p:sp>
          <p:nvSpPr>
            <p:cNvPr id="6" name="Rectangle 5"/>
            <p:cNvSpPr/>
            <p:nvPr/>
          </p:nvSpPr>
          <p:spPr bwMode="auto">
            <a:xfrm>
              <a:off x="2133600" y="1828800"/>
              <a:ext cx="38862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7" name="Rectangle 6"/>
            <p:cNvSpPr/>
            <p:nvPr/>
          </p:nvSpPr>
          <p:spPr bwMode="auto">
            <a:xfrm>
              <a:off x="2133600" y="2143125"/>
              <a:ext cx="38862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8" name="Rectangle 7"/>
            <p:cNvSpPr/>
            <p:nvPr/>
          </p:nvSpPr>
          <p:spPr bwMode="auto">
            <a:xfrm>
              <a:off x="457200" y="3581400"/>
              <a:ext cx="152400" cy="2590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grpSp>
      <p:sp>
        <p:nvSpPr>
          <p:cNvPr id="12" name="Rectangle 11"/>
          <p:cNvSpPr/>
          <p:nvPr/>
        </p:nvSpPr>
        <p:spPr bwMode="auto">
          <a:xfrm>
            <a:off x="8546382" y="3438525"/>
            <a:ext cx="275303" cy="2514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16" name="TextBox 15"/>
          <p:cNvSpPr txBox="1"/>
          <p:nvPr/>
        </p:nvSpPr>
        <p:spPr>
          <a:xfrm>
            <a:off x="228600" y="76200"/>
            <a:ext cx="5492016" cy="830997"/>
          </a:xfrm>
          <a:prstGeom prst="rect">
            <a:avLst/>
          </a:prstGeom>
          <a:noFill/>
        </p:spPr>
        <p:txBody>
          <a:bodyPr wrap="none" rtlCol="0">
            <a:spAutoFit/>
          </a:bodyPr>
          <a:lstStyle/>
          <a:p>
            <a:pPr algn="ctr"/>
            <a:r>
              <a:rPr lang="en-US" b="1" dirty="0" smtClean="0">
                <a:solidFill>
                  <a:srgbClr val="FFFF00"/>
                </a:solidFill>
              </a:rPr>
              <a:t>AMP600</a:t>
            </a:r>
          </a:p>
          <a:p>
            <a:pPr algn="ctr"/>
            <a:r>
              <a:rPr lang="en-US" b="1" dirty="0" smtClean="0">
                <a:solidFill>
                  <a:srgbClr val="FFFF00"/>
                </a:solidFill>
              </a:rPr>
              <a:t>After Certifying Agency Certification</a:t>
            </a:r>
            <a:endParaRPr lang="en-US" b="1" dirty="0">
              <a:solidFill>
                <a:srgbClr val="FFFF00"/>
              </a:solidFill>
            </a:endParaRPr>
          </a:p>
        </p:txBody>
      </p:sp>
      <p:sp>
        <p:nvSpPr>
          <p:cNvPr id="10" name="Rectangle 9"/>
          <p:cNvSpPr/>
          <p:nvPr/>
        </p:nvSpPr>
        <p:spPr bwMode="auto">
          <a:xfrm>
            <a:off x="8153400" y="3438525"/>
            <a:ext cx="392982" cy="2590800"/>
          </a:xfrm>
          <a:prstGeom prst="rect">
            <a:avLst/>
          </a:prstGeom>
          <a:noFill/>
          <a:ln w="41275" cap="flat" cmpd="sng" algn="ctr">
            <a:solidFill>
              <a:srgbClr val="EEB5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Tree>
    <p:extLst>
      <p:ext uri="{BB962C8B-B14F-4D97-AF65-F5344CB8AC3E}">
        <p14:creationId xmlns:p14="http://schemas.microsoft.com/office/powerpoint/2010/main" val="549496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EE91D-A776-4927-9F55-A284040309EA}" type="slidenum">
              <a:rPr lang="en-US" smtClean="0"/>
              <a:pPr>
                <a:defRPr/>
              </a:pPr>
              <a:t>17</a:t>
            </a:fld>
            <a:endParaRPr lang="en-US"/>
          </a:p>
        </p:txBody>
      </p:sp>
      <p:sp>
        <p:nvSpPr>
          <p:cNvPr id="4" name="Rectangle 3"/>
          <p:cNvSpPr/>
          <p:nvPr/>
        </p:nvSpPr>
        <p:spPr bwMode="auto">
          <a:xfrm>
            <a:off x="1905000" y="1981200"/>
            <a:ext cx="3200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grpSp>
        <p:nvGrpSpPr>
          <p:cNvPr id="8" name="Group 7"/>
          <p:cNvGrpSpPr/>
          <p:nvPr/>
        </p:nvGrpSpPr>
        <p:grpSpPr>
          <a:xfrm>
            <a:off x="114300" y="1081548"/>
            <a:ext cx="8915400" cy="5638800"/>
            <a:chOff x="0" y="1447800"/>
            <a:chExt cx="9124950" cy="5638800"/>
          </a:xfrm>
        </p:grpSpPr>
        <p:pic>
          <p:nvPicPr>
            <p:cNvPr id="3" name="Picture 2"/>
            <p:cNvPicPr>
              <a:picLocks noChangeAspect="1"/>
            </p:cNvPicPr>
            <p:nvPr/>
          </p:nvPicPr>
          <p:blipFill>
            <a:blip r:embed="rId3"/>
            <a:stretch>
              <a:fillRect/>
            </a:stretch>
          </p:blipFill>
          <p:spPr>
            <a:xfrm>
              <a:off x="0" y="1447800"/>
              <a:ext cx="9124950" cy="5638800"/>
            </a:xfrm>
            <a:prstGeom prst="rect">
              <a:avLst/>
            </a:prstGeom>
          </p:spPr>
        </p:pic>
        <p:sp>
          <p:nvSpPr>
            <p:cNvPr id="5" name="Rectangle 4"/>
            <p:cNvSpPr/>
            <p:nvPr/>
          </p:nvSpPr>
          <p:spPr bwMode="auto">
            <a:xfrm>
              <a:off x="838200" y="4343400"/>
              <a:ext cx="42672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6" name="Rectangle 5"/>
            <p:cNvSpPr/>
            <p:nvPr/>
          </p:nvSpPr>
          <p:spPr bwMode="auto">
            <a:xfrm>
              <a:off x="838200" y="5105400"/>
              <a:ext cx="381000" cy="1066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7" name="Rectangle 6"/>
            <p:cNvSpPr/>
            <p:nvPr/>
          </p:nvSpPr>
          <p:spPr bwMode="auto">
            <a:xfrm>
              <a:off x="2133600" y="5105400"/>
              <a:ext cx="152400" cy="1066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grpSp>
      <p:sp>
        <p:nvSpPr>
          <p:cNvPr id="9" name="Rectangle 8"/>
          <p:cNvSpPr/>
          <p:nvPr/>
        </p:nvSpPr>
        <p:spPr bwMode="auto">
          <a:xfrm>
            <a:off x="1975553" y="1614948"/>
            <a:ext cx="3126904"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11" name="5-Point Star 10"/>
          <p:cNvSpPr/>
          <p:nvPr/>
        </p:nvSpPr>
        <p:spPr bwMode="auto">
          <a:xfrm>
            <a:off x="5334000" y="4771010"/>
            <a:ext cx="152400" cy="152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Arial" charset="0"/>
              <a:ea typeface="ＭＳ Ｐゴシック" pitchFamily="84" charset="-128"/>
            </a:endParaRPr>
          </a:p>
        </p:txBody>
      </p:sp>
      <p:sp>
        <p:nvSpPr>
          <p:cNvPr id="12" name="5-Point Star 11"/>
          <p:cNvSpPr/>
          <p:nvPr/>
        </p:nvSpPr>
        <p:spPr bwMode="auto">
          <a:xfrm>
            <a:off x="5334000" y="4923410"/>
            <a:ext cx="152400" cy="152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Arial" charset="0"/>
              <a:ea typeface="ＭＳ Ｐゴシック" pitchFamily="84" charset="-128"/>
            </a:endParaRPr>
          </a:p>
        </p:txBody>
      </p:sp>
      <p:sp>
        <p:nvSpPr>
          <p:cNvPr id="15" name="TextBox 14"/>
          <p:cNvSpPr txBox="1"/>
          <p:nvPr/>
        </p:nvSpPr>
        <p:spPr>
          <a:xfrm>
            <a:off x="46704" y="408492"/>
            <a:ext cx="5492016" cy="461665"/>
          </a:xfrm>
          <a:prstGeom prst="rect">
            <a:avLst/>
          </a:prstGeom>
          <a:noFill/>
        </p:spPr>
        <p:txBody>
          <a:bodyPr wrap="none" rtlCol="0">
            <a:spAutoFit/>
          </a:bodyPr>
          <a:lstStyle/>
          <a:p>
            <a:r>
              <a:rPr lang="en-US" b="1" dirty="0" smtClean="0">
                <a:solidFill>
                  <a:srgbClr val="FFFF00"/>
                </a:solidFill>
              </a:rPr>
              <a:t>After Certifying Agency Certification</a:t>
            </a:r>
            <a:endParaRPr lang="en-US" b="1" dirty="0">
              <a:solidFill>
                <a:srgbClr val="FFFF00"/>
              </a:solidFill>
            </a:endParaRPr>
          </a:p>
        </p:txBody>
      </p:sp>
      <p:sp>
        <p:nvSpPr>
          <p:cNvPr id="16" name="TextBox 15"/>
          <p:cNvSpPr txBox="1"/>
          <p:nvPr/>
        </p:nvSpPr>
        <p:spPr>
          <a:xfrm>
            <a:off x="1462767" y="27815"/>
            <a:ext cx="2872902" cy="461665"/>
          </a:xfrm>
          <a:prstGeom prst="rect">
            <a:avLst/>
          </a:prstGeom>
          <a:noFill/>
        </p:spPr>
        <p:txBody>
          <a:bodyPr wrap="none" rtlCol="0">
            <a:spAutoFit/>
          </a:bodyPr>
          <a:lstStyle/>
          <a:p>
            <a:r>
              <a:rPr lang="en-US" b="1" dirty="0" smtClean="0">
                <a:solidFill>
                  <a:srgbClr val="FFFF00"/>
                </a:solidFill>
              </a:rPr>
              <a:t>AMP600 Summary</a:t>
            </a:r>
            <a:endParaRPr lang="en-US" b="1" dirty="0">
              <a:solidFill>
                <a:srgbClr val="FFFF00"/>
              </a:solidFill>
            </a:endParaRPr>
          </a:p>
        </p:txBody>
      </p:sp>
      <p:sp>
        <p:nvSpPr>
          <p:cNvPr id="18" name="Rectangle 17"/>
          <p:cNvSpPr/>
          <p:nvPr/>
        </p:nvSpPr>
        <p:spPr bwMode="auto">
          <a:xfrm>
            <a:off x="4648200" y="4730496"/>
            <a:ext cx="304800" cy="1066800"/>
          </a:xfrm>
          <a:prstGeom prst="rect">
            <a:avLst/>
          </a:prstGeom>
          <a:noFill/>
          <a:ln w="508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Tree>
    <p:extLst>
      <p:ext uri="{BB962C8B-B14F-4D97-AF65-F5344CB8AC3E}">
        <p14:creationId xmlns:p14="http://schemas.microsoft.com/office/powerpoint/2010/main" val="584733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9665" y="1279779"/>
            <a:ext cx="9001125" cy="4886325"/>
            <a:chOff x="19665" y="1279779"/>
            <a:chExt cx="9001125" cy="4886325"/>
          </a:xfrm>
        </p:grpSpPr>
        <p:grpSp>
          <p:nvGrpSpPr>
            <p:cNvPr id="4" name="Group 3"/>
            <p:cNvGrpSpPr/>
            <p:nvPr/>
          </p:nvGrpSpPr>
          <p:grpSpPr>
            <a:xfrm>
              <a:off x="19665" y="1279779"/>
              <a:ext cx="9001125" cy="4886325"/>
              <a:chOff x="169914" y="1590675"/>
              <a:chExt cx="9001125" cy="4886325"/>
            </a:xfrm>
          </p:grpSpPr>
          <p:pic>
            <p:nvPicPr>
              <p:cNvPr id="5" name="Picture 4"/>
              <p:cNvPicPr>
                <a:picLocks noChangeAspect="1"/>
              </p:cNvPicPr>
              <p:nvPr/>
            </p:nvPicPr>
            <p:blipFill>
              <a:blip r:embed="rId3"/>
              <a:stretch>
                <a:fillRect/>
              </a:stretch>
            </p:blipFill>
            <p:spPr>
              <a:xfrm>
                <a:off x="169914" y="1590675"/>
                <a:ext cx="9001125" cy="4886325"/>
              </a:xfrm>
              <a:prstGeom prst="rect">
                <a:avLst/>
              </a:prstGeom>
            </p:spPr>
          </p:pic>
          <p:sp>
            <p:nvSpPr>
              <p:cNvPr id="6" name="5-Point Star 5"/>
              <p:cNvSpPr/>
              <p:nvPr/>
            </p:nvSpPr>
            <p:spPr bwMode="auto">
              <a:xfrm>
                <a:off x="8563897" y="4800600"/>
                <a:ext cx="152400" cy="152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Arial" charset="0"/>
                  <a:ea typeface="ＭＳ Ｐゴシック" pitchFamily="84" charset="-128"/>
                </a:endParaRPr>
              </a:p>
            </p:txBody>
          </p:sp>
          <p:sp>
            <p:nvSpPr>
              <p:cNvPr id="7" name="5-Point Star 6"/>
              <p:cNvSpPr/>
              <p:nvPr/>
            </p:nvSpPr>
            <p:spPr bwMode="auto">
              <a:xfrm>
                <a:off x="8563897" y="5486400"/>
                <a:ext cx="152400" cy="152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Arial" charset="0"/>
                  <a:ea typeface="ＭＳ Ｐゴシック" pitchFamily="84" charset="-128"/>
                </a:endParaRPr>
              </a:p>
            </p:txBody>
          </p:sp>
          <p:sp>
            <p:nvSpPr>
              <p:cNvPr id="8" name="Rectangle 7"/>
              <p:cNvSpPr/>
              <p:nvPr/>
            </p:nvSpPr>
            <p:spPr bwMode="auto">
              <a:xfrm>
                <a:off x="2133600" y="1828800"/>
                <a:ext cx="38862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9" name="Rectangle 8"/>
              <p:cNvSpPr/>
              <p:nvPr/>
            </p:nvSpPr>
            <p:spPr bwMode="auto">
              <a:xfrm>
                <a:off x="2133600" y="2143125"/>
                <a:ext cx="38862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10" name="Rectangle 9"/>
              <p:cNvSpPr/>
              <p:nvPr/>
            </p:nvSpPr>
            <p:spPr bwMode="auto">
              <a:xfrm>
                <a:off x="457200" y="3581400"/>
                <a:ext cx="152400" cy="2590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grpSp>
        <p:sp>
          <p:nvSpPr>
            <p:cNvPr id="11" name="Rectangle 10"/>
            <p:cNvSpPr/>
            <p:nvPr/>
          </p:nvSpPr>
          <p:spPr bwMode="auto">
            <a:xfrm>
              <a:off x="8534400" y="3270504"/>
              <a:ext cx="304800" cy="2520696"/>
            </a:xfrm>
            <a:prstGeom prst="rect">
              <a:avLst/>
            </a:prstGeom>
            <a:noFill/>
            <a:ln w="50800" cap="flat" cmpd="sng" algn="ctr">
              <a:solidFill>
                <a:srgbClr val="EEB5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84" charset="-128"/>
              </a:endParaRPr>
            </a:p>
          </p:txBody>
        </p:sp>
      </p:grpSp>
      <p:sp>
        <p:nvSpPr>
          <p:cNvPr id="2" name="Slide Number Placeholder 1"/>
          <p:cNvSpPr>
            <a:spLocks noGrp="1"/>
          </p:cNvSpPr>
          <p:nvPr>
            <p:ph type="sldNum" sz="quarter" idx="12"/>
          </p:nvPr>
        </p:nvSpPr>
        <p:spPr/>
        <p:txBody>
          <a:bodyPr/>
          <a:lstStyle/>
          <a:p>
            <a:pPr>
              <a:defRPr/>
            </a:pPr>
            <a:fld id="{F6CEE91D-A776-4927-9F55-A284040309EA}" type="slidenum">
              <a:rPr lang="en-US" smtClean="0"/>
              <a:pPr>
                <a:defRPr/>
              </a:pPr>
              <a:t>18</a:t>
            </a:fld>
            <a:endParaRPr lang="en-US"/>
          </a:p>
        </p:txBody>
      </p:sp>
      <p:sp>
        <p:nvSpPr>
          <p:cNvPr id="3" name="Slide Number Placeholder 1"/>
          <p:cNvSpPr txBox="1">
            <a:spLocks/>
          </p:cNvSpPr>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smtClean="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5pPr>
            <a:lvl6pPr marL="2286000" algn="l" defTabSz="914400" rtl="0" eaLnBrk="1" latinLnBrk="0" hangingPunct="1">
              <a:defRPr sz="2400" kern="1200">
                <a:solidFill>
                  <a:schemeClr val="tx1"/>
                </a:solidFill>
                <a:latin typeface="Arial" charset="0"/>
                <a:ea typeface="ＭＳ Ｐゴシック" pitchFamily="84" charset="-128"/>
                <a:cs typeface="+mn-cs"/>
              </a:defRPr>
            </a:lvl6pPr>
            <a:lvl7pPr marL="2743200" algn="l" defTabSz="914400" rtl="0" eaLnBrk="1" latinLnBrk="0" hangingPunct="1">
              <a:defRPr sz="2400" kern="1200">
                <a:solidFill>
                  <a:schemeClr val="tx1"/>
                </a:solidFill>
                <a:latin typeface="Arial" charset="0"/>
                <a:ea typeface="ＭＳ Ｐゴシック" pitchFamily="84" charset="-128"/>
                <a:cs typeface="+mn-cs"/>
              </a:defRPr>
            </a:lvl7pPr>
            <a:lvl8pPr marL="3200400" algn="l" defTabSz="914400" rtl="0" eaLnBrk="1" latinLnBrk="0" hangingPunct="1">
              <a:defRPr sz="2400" kern="1200">
                <a:solidFill>
                  <a:schemeClr val="tx1"/>
                </a:solidFill>
                <a:latin typeface="Arial" charset="0"/>
                <a:ea typeface="ＭＳ Ｐゴシック" pitchFamily="84" charset="-128"/>
                <a:cs typeface="+mn-cs"/>
              </a:defRPr>
            </a:lvl8pPr>
            <a:lvl9pPr marL="3657600" algn="l" defTabSz="914400" rtl="0" eaLnBrk="1" latinLnBrk="0" hangingPunct="1">
              <a:defRPr sz="2400" kern="1200">
                <a:solidFill>
                  <a:schemeClr val="tx1"/>
                </a:solidFill>
                <a:latin typeface="Arial" charset="0"/>
                <a:ea typeface="ＭＳ Ｐゴシック" pitchFamily="84" charset="-128"/>
                <a:cs typeface="+mn-cs"/>
              </a:defRPr>
            </a:lvl9pPr>
          </a:lstStyle>
          <a:p>
            <a:pPr>
              <a:defRPr/>
            </a:pPr>
            <a:fld id="{F6CEE91D-A776-4927-9F55-A284040309EA}" type="slidenum">
              <a:rPr lang="en-US" smtClean="0"/>
              <a:pPr>
                <a:defRPr/>
              </a:pPr>
              <a:t>18</a:t>
            </a:fld>
            <a:endParaRPr lang="en-US"/>
          </a:p>
        </p:txBody>
      </p:sp>
      <p:sp>
        <p:nvSpPr>
          <p:cNvPr id="14" name="TextBox 13"/>
          <p:cNvSpPr txBox="1"/>
          <p:nvPr/>
        </p:nvSpPr>
        <p:spPr>
          <a:xfrm>
            <a:off x="356741" y="9832"/>
            <a:ext cx="4956230" cy="830997"/>
          </a:xfrm>
          <a:prstGeom prst="rect">
            <a:avLst/>
          </a:prstGeom>
          <a:noFill/>
        </p:spPr>
        <p:txBody>
          <a:bodyPr wrap="none" rtlCol="0">
            <a:spAutoFit/>
          </a:bodyPr>
          <a:lstStyle/>
          <a:p>
            <a:pPr algn="ctr"/>
            <a:r>
              <a:rPr lang="en-US" b="1" dirty="0" smtClean="0">
                <a:solidFill>
                  <a:srgbClr val="FFFF00"/>
                </a:solidFill>
              </a:rPr>
              <a:t>AMP600</a:t>
            </a:r>
          </a:p>
          <a:p>
            <a:pPr algn="ctr"/>
            <a:r>
              <a:rPr lang="en-US" b="1" dirty="0" smtClean="0">
                <a:solidFill>
                  <a:srgbClr val="FFFF00"/>
                </a:solidFill>
              </a:rPr>
              <a:t>After EPA Regional Concurrence</a:t>
            </a:r>
            <a:endParaRPr lang="en-US" b="1" dirty="0">
              <a:solidFill>
                <a:srgbClr val="FFFF00"/>
              </a:solidFill>
            </a:endParaRPr>
          </a:p>
        </p:txBody>
      </p:sp>
      <p:grpSp>
        <p:nvGrpSpPr>
          <p:cNvPr id="22" name="Group 21"/>
          <p:cNvGrpSpPr/>
          <p:nvPr/>
        </p:nvGrpSpPr>
        <p:grpSpPr>
          <a:xfrm>
            <a:off x="2953517" y="1279779"/>
            <a:ext cx="2359454" cy="4898065"/>
            <a:chOff x="7733378" y="3054096"/>
            <a:chExt cx="1437661" cy="3422904"/>
          </a:xfrm>
        </p:grpSpPr>
        <p:pic>
          <p:nvPicPr>
            <p:cNvPr id="23" name="Picture 22"/>
            <p:cNvPicPr>
              <a:picLocks noChangeAspect="1"/>
            </p:cNvPicPr>
            <p:nvPr/>
          </p:nvPicPr>
          <p:blipFill rotWithShape="1">
            <a:blip r:embed="rId3"/>
            <a:srcRect l="84028" t="29949"/>
            <a:stretch/>
          </p:blipFill>
          <p:spPr>
            <a:xfrm>
              <a:off x="7733378" y="3054096"/>
              <a:ext cx="1437661" cy="3422904"/>
            </a:xfrm>
            <a:prstGeom prst="rect">
              <a:avLst/>
            </a:prstGeom>
          </p:spPr>
        </p:pic>
        <p:sp>
          <p:nvSpPr>
            <p:cNvPr id="24" name="5-Point Star 23"/>
            <p:cNvSpPr/>
            <p:nvPr/>
          </p:nvSpPr>
          <p:spPr bwMode="auto">
            <a:xfrm>
              <a:off x="8563897" y="4800600"/>
              <a:ext cx="152400" cy="152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Arial" charset="0"/>
                <a:ea typeface="ＭＳ Ｐゴシック" pitchFamily="84" charset="-128"/>
              </a:endParaRPr>
            </a:p>
          </p:txBody>
        </p:sp>
        <p:sp>
          <p:nvSpPr>
            <p:cNvPr id="25" name="5-Point Star 24"/>
            <p:cNvSpPr/>
            <p:nvPr/>
          </p:nvSpPr>
          <p:spPr bwMode="auto">
            <a:xfrm>
              <a:off x="8563897" y="5486400"/>
              <a:ext cx="152400" cy="152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Arial" charset="0"/>
                <a:ea typeface="ＭＳ Ｐゴシック" pitchFamily="84" charset="-128"/>
              </a:endParaRPr>
            </a:p>
          </p:txBody>
        </p:sp>
      </p:grpSp>
    </p:spTree>
    <p:extLst>
      <p:ext uri="{BB962C8B-B14F-4D97-AF65-F5344CB8AC3E}">
        <p14:creationId xmlns:p14="http://schemas.microsoft.com/office/powerpoint/2010/main" val="260570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EE91D-A776-4927-9F55-A284040309EA}" type="slidenum">
              <a:rPr lang="en-US" smtClean="0"/>
              <a:pPr>
                <a:defRPr/>
              </a:pPr>
              <a:t>19</a:t>
            </a:fld>
            <a:endParaRPr lang="en-US"/>
          </a:p>
        </p:txBody>
      </p:sp>
      <p:pic>
        <p:nvPicPr>
          <p:cNvPr id="3" name="Picture 2"/>
          <p:cNvPicPr>
            <a:picLocks noChangeAspect="1"/>
          </p:cNvPicPr>
          <p:nvPr/>
        </p:nvPicPr>
        <p:blipFill rotWithShape="1">
          <a:blip r:embed="rId3"/>
          <a:srcRect t="17194" r="4925"/>
          <a:stretch/>
        </p:blipFill>
        <p:spPr>
          <a:xfrm>
            <a:off x="-28924" y="1277590"/>
            <a:ext cx="9131042" cy="5025442"/>
          </a:xfrm>
          <a:prstGeom prst="rect">
            <a:avLst/>
          </a:prstGeom>
        </p:spPr>
      </p:pic>
      <p:sp>
        <p:nvSpPr>
          <p:cNvPr id="4" name="TextBox 3"/>
          <p:cNvSpPr txBox="1"/>
          <p:nvPr/>
        </p:nvSpPr>
        <p:spPr>
          <a:xfrm>
            <a:off x="413657" y="6305490"/>
            <a:ext cx="8120043" cy="400110"/>
          </a:xfrm>
          <a:prstGeom prst="rect">
            <a:avLst/>
          </a:prstGeom>
          <a:noFill/>
        </p:spPr>
        <p:txBody>
          <a:bodyPr wrap="none" rtlCol="0">
            <a:spAutoFit/>
          </a:bodyPr>
          <a:lstStyle/>
          <a:p>
            <a:r>
              <a:rPr lang="en-US" sz="2000" dirty="0" smtClean="0">
                <a:solidFill>
                  <a:srgbClr val="FF0000"/>
                </a:solidFill>
              </a:rPr>
              <a:t>Comment required if Cert Agency changes AQS Recommended Flag</a:t>
            </a:r>
            <a:endParaRPr lang="en-US" sz="2000" dirty="0">
              <a:solidFill>
                <a:srgbClr val="FF0000"/>
              </a:solidFill>
            </a:endParaRPr>
          </a:p>
        </p:txBody>
      </p:sp>
      <p:cxnSp>
        <p:nvCxnSpPr>
          <p:cNvPr id="5" name="Straight Arrow Connector 4"/>
          <p:cNvCxnSpPr/>
          <p:nvPr/>
        </p:nvCxnSpPr>
        <p:spPr bwMode="auto">
          <a:xfrm flipV="1">
            <a:off x="1371600" y="5943600"/>
            <a:ext cx="685800" cy="43777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8" name="TextBox 7"/>
          <p:cNvSpPr txBox="1"/>
          <p:nvPr/>
        </p:nvSpPr>
        <p:spPr>
          <a:xfrm>
            <a:off x="356741" y="9832"/>
            <a:ext cx="4956230" cy="830997"/>
          </a:xfrm>
          <a:prstGeom prst="rect">
            <a:avLst/>
          </a:prstGeom>
          <a:noFill/>
        </p:spPr>
        <p:txBody>
          <a:bodyPr wrap="none" rtlCol="0">
            <a:spAutoFit/>
          </a:bodyPr>
          <a:lstStyle/>
          <a:p>
            <a:pPr algn="ctr"/>
            <a:r>
              <a:rPr lang="en-US" b="1" dirty="0" smtClean="0">
                <a:solidFill>
                  <a:srgbClr val="FFFF00"/>
                </a:solidFill>
              </a:rPr>
              <a:t>AMP600</a:t>
            </a:r>
          </a:p>
          <a:p>
            <a:pPr algn="ctr"/>
            <a:r>
              <a:rPr lang="en-US" b="1" dirty="0" smtClean="0">
                <a:solidFill>
                  <a:srgbClr val="FFFF00"/>
                </a:solidFill>
              </a:rPr>
              <a:t>After EPA Regional Concurrence</a:t>
            </a:r>
            <a:endParaRPr lang="en-US" b="1" dirty="0">
              <a:solidFill>
                <a:srgbClr val="FFFF00"/>
              </a:solidFill>
            </a:endParaRPr>
          </a:p>
        </p:txBody>
      </p:sp>
      <p:grpSp>
        <p:nvGrpSpPr>
          <p:cNvPr id="16" name="Group 15"/>
          <p:cNvGrpSpPr/>
          <p:nvPr/>
        </p:nvGrpSpPr>
        <p:grpSpPr>
          <a:xfrm>
            <a:off x="76200" y="2090313"/>
            <a:ext cx="8229600" cy="4429681"/>
            <a:chOff x="76200" y="2090313"/>
            <a:chExt cx="8229600" cy="4429681"/>
          </a:xfrm>
        </p:grpSpPr>
        <p:cxnSp>
          <p:nvCxnSpPr>
            <p:cNvPr id="6" name="Straight Arrow Connector 5"/>
            <p:cNvCxnSpPr/>
            <p:nvPr/>
          </p:nvCxnSpPr>
          <p:spPr bwMode="auto">
            <a:xfrm flipV="1">
              <a:off x="5541803" y="5762625"/>
              <a:ext cx="1781524" cy="757369"/>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7" name="Straight Arrow Connector 6"/>
            <p:cNvCxnSpPr/>
            <p:nvPr/>
          </p:nvCxnSpPr>
          <p:spPr bwMode="auto">
            <a:xfrm flipV="1">
              <a:off x="5541803" y="5762625"/>
              <a:ext cx="2209800" cy="714375"/>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grpSp>
          <p:nvGrpSpPr>
            <p:cNvPr id="22" name="Group 21"/>
            <p:cNvGrpSpPr/>
            <p:nvPr/>
          </p:nvGrpSpPr>
          <p:grpSpPr>
            <a:xfrm>
              <a:off x="76200" y="2090313"/>
              <a:ext cx="8229600" cy="3672312"/>
              <a:chOff x="457200" y="2666999"/>
              <a:chExt cx="8229600" cy="3093919"/>
            </a:xfrm>
          </p:grpSpPr>
          <p:sp>
            <p:nvSpPr>
              <p:cNvPr id="10" name="TextBox 9"/>
              <p:cNvSpPr txBox="1"/>
              <p:nvPr/>
            </p:nvSpPr>
            <p:spPr>
              <a:xfrm>
                <a:off x="5403516" y="3213239"/>
                <a:ext cx="3025187" cy="338554"/>
              </a:xfrm>
              <a:prstGeom prst="rect">
                <a:avLst/>
              </a:prstGeom>
              <a:noFill/>
            </p:spPr>
            <p:txBody>
              <a:bodyPr wrap="none" rtlCol="0">
                <a:spAutoFit/>
              </a:bodyPr>
              <a:lstStyle/>
              <a:p>
                <a:r>
                  <a:rPr lang="en-US" sz="1600" dirty="0" smtClean="0">
                    <a:solidFill>
                      <a:srgbClr val="FF0000"/>
                    </a:solidFill>
                  </a:rPr>
                  <a:t>Data changed after certification</a:t>
                </a:r>
                <a:endParaRPr lang="en-US" sz="1600" dirty="0">
                  <a:solidFill>
                    <a:srgbClr val="FF0000"/>
                  </a:solidFill>
                </a:endParaRPr>
              </a:p>
            </p:txBody>
          </p:sp>
          <p:cxnSp>
            <p:nvCxnSpPr>
              <p:cNvPr id="12" name="Straight Arrow Connector 11"/>
              <p:cNvCxnSpPr>
                <a:stCxn id="10" idx="0"/>
              </p:cNvCxnSpPr>
              <p:nvPr/>
            </p:nvCxnSpPr>
            <p:spPr bwMode="auto">
              <a:xfrm flipV="1">
                <a:off x="6916110" y="2737462"/>
                <a:ext cx="1770690" cy="475777"/>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19" name="Rectangle 18"/>
              <p:cNvSpPr/>
              <p:nvPr/>
            </p:nvSpPr>
            <p:spPr bwMode="auto">
              <a:xfrm>
                <a:off x="457200" y="2666999"/>
                <a:ext cx="152400" cy="14092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20" name="Rectangle 19"/>
              <p:cNvSpPr/>
              <p:nvPr/>
            </p:nvSpPr>
            <p:spPr bwMode="auto">
              <a:xfrm>
                <a:off x="1627237" y="2940076"/>
                <a:ext cx="4171858" cy="17247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21" name="Rectangle 20"/>
              <p:cNvSpPr/>
              <p:nvPr/>
            </p:nvSpPr>
            <p:spPr bwMode="auto">
              <a:xfrm>
                <a:off x="457200" y="4581009"/>
                <a:ext cx="152400" cy="117990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grpSp>
      </p:grpSp>
    </p:spTree>
    <p:extLst>
      <p:ext uri="{BB962C8B-B14F-4D97-AF65-F5344CB8AC3E}">
        <p14:creationId xmlns:p14="http://schemas.microsoft.com/office/powerpoint/2010/main" val="1109388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800"/>
            <a:ext cx="7772400" cy="3429000"/>
          </a:xfrm>
        </p:spPr>
        <p:txBody>
          <a:bodyPr/>
          <a:lstStyle/>
          <a:p>
            <a:r>
              <a:rPr lang="en-US" dirty="0"/>
              <a:t>Formal statement attesting </a:t>
            </a:r>
            <a:r>
              <a:rPr lang="en-US" dirty="0" smtClean="0"/>
              <a:t>to </a:t>
            </a:r>
            <a:r>
              <a:rPr lang="en-US" dirty="0"/>
              <a:t>ambient data </a:t>
            </a:r>
            <a:r>
              <a:rPr lang="en-US" dirty="0" smtClean="0"/>
              <a:t>completeness </a:t>
            </a:r>
            <a:r>
              <a:rPr lang="en-US" dirty="0"/>
              <a:t>and accuracy</a:t>
            </a:r>
          </a:p>
          <a:p>
            <a:r>
              <a:rPr lang="en-US" dirty="0" smtClean="0"/>
              <a:t>Submitted </a:t>
            </a:r>
            <a:r>
              <a:rPr lang="en-US" dirty="0"/>
              <a:t>by monitoring </a:t>
            </a:r>
            <a:r>
              <a:rPr lang="en-US" dirty="0" smtClean="0"/>
              <a:t>agencies </a:t>
            </a:r>
            <a:r>
              <a:rPr lang="en-US" dirty="0"/>
              <a:t>to EPA on annual </a:t>
            </a:r>
            <a:r>
              <a:rPr lang="en-US" dirty="0" smtClean="0"/>
              <a:t>basis</a:t>
            </a:r>
            <a:endParaRPr lang="en-US" dirty="0"/>
          </a:p>
          <a:p>
            <a:r>
              <a:rPr lang="en-US" dirty="0" smtClean="0"/>
              <a:t>Process </a:t>
            </a:r>
            <a:r>
              <a:rPr lang="en-US" dirty="0"/>
              <a:t>that combines a </a:t>
            </a:r>
            <a:r>
              <a:rPr lang="en-US" dirty="0" smtClean="0"/>
              <a:t>required </a:t>
            </a:r>
            <a:r>
              <a:rPr lang="en-US" dirty="0"/>
              <a:t>action followed by a </a:t>
            </a:r>
            <a:r>
              <a:rPr lang="en-US" dirty="0" smtClean="0"/>
              <a:t>discretionary </a:t>
            </a:r>
            <a:r>
              <a:rPr lang="en-US" dirty="0"/>
              <a:t>EPA review</a:t>
            </a:r>
          </a:p>
        </p:txBody>
      </p:sp>
      <p:sp>
        <p:nvSpPr>
          <p:cNvPr id="6" name="Slide Number Placeholder 5"/>
          <p:cNvSpPr>
            <a:spLocks noGrp="1"/>
          </p:cNvSpPr>
          <p:nvPr>
            <p:ph type="sldNum" sz="quarter" idx="12"/>
          </p:nvPr>
        </p:nvSpPr>
        <p:spPr/>
        <p:txBody>
          <a:bodyPr/>
          <a:lstStyle/>
          <a:p>
            <a:pPr>
              <a:defRPr/>
            </a:pPr>
            <a:fld id="{A59A409D-13B5-4BFA-BEF2-B333FB868C3F}" type="slidenum">
              <a:rPr lang="en-US" smtClean="0"/>
              <a:pPr>
                <a:defRPr/>
              </a:pPr>
              <a:t>2</a:t>
            </a:fld>
            <a:endParaRPr lang="en-US" dirty="0"/>
          </a:p>
        </p:txBody>
      </p:sp>
      <p:sp>
        <p:nvSpPr>
          <p:cNvPr id="7" name="TextBox 6"/>
          <p:cNvSpPr txBox="1"/>
          <p:nvPr/>
        </p:nvSpPr>
        <p:spPr>
          <a:xfrm>
            <a:off x="457200" y="143731"/>
            <a:ext cx="4700326" cy="461665"/>
          </a:xfrm>
          <a:prstGeom prst="rect">
            <a:avLst/>
          </a:prstGeom>
          <a:noFill/>
        </p:spPr>
        <p:txBody>
          <a:bodyPr wrap="none" rtlCol="0">
            <a:spAutoFit/>
          </a:bodyPr>
          <a:lstStyle/>
          <a:p>
            <a:r>
              <a:rPr lang="en-US" b="1" dirty="0" smtClean="0">
                <a:solidFill>
                  <a:srgbClr val="FFFF00"/>
                </a:solidFill>
              </a:rPr>
              <a:t>Data Certification – The Basics</a:t>
            </a:r>
            <a:endParaRPr lang="en-US" b="1" dirty="0">
              <a:solidFill>
                <a:srgbClr val="FFFF00"/>
              </a:solidFill>
            </a:endParaRPr>
          </a:p>
        </p:txBody>
      </p:sp>
    </p:spTree>
    <p:extLst>
      <p:ext uri="{BB962C8B-B14F-4D97-AF65-F5344CB8AC3E}">
        <p14:creationId xmlns:p14="http://schemas.microsoft.com/office/powerpoint/2010/main" val="796798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EE91D-A776-4927-9F55-A284040309EA}" type="slidenum">
              <a:rPr lang="en-US" smtClean="0"/>
              <a:pPr>
                <a:defRPr/>
              </a:pPr>
              <a:t>20</a:t>
            </a:fld>
            <a:endParaRPr lang="en-US"/>
          </a:p>
        </p:txBody>
      </p:sp>
      <p:sp>
        <p:nvSpPr>
          <p:cNvPr id="4" name="TextBox 3"/>
          <p:cNvSpPr txBox="1"/>
          <p:nvPr/>
        </p:nvSpPr>
        <p:spPr>
          <a:xfrm>
            <a:off x="762000" y="29497"/>
            <a:ext cx="3714478" cy="584775"/>
          </a:xfrm>
          <a:prstGeom prst="rect">
            <a:avLst/>
          </a:prstGeom>
          <a:noFill/>
        </p:spPr>
        <p:txBody>
          <a:bodyPr wrap="none" rtlCol="0">
            <a:spAutoFit/>
          </a:bodyPr>
          <a:lstStyle/>
          <a:p>
            <a:r>
              <a:rPr lang="en-US" sz="3200" b="1" dirty="0" smtClean="0">
                <a:solidFill>
                  <a:srgbClr val="FFFF00"/>
                </a:solidFill>
              </a:rPr>
              <a:t>Certification Form</a:t>
            </a:r>
            <a:endParaRPr lang="en-US" sz="3200" b="1" dirty="0">
              <a:solidFill>
                <a:srgbClr val="FFFF00"/>
              </a:solidFill>
            </a:endParaRPr>
          </a:p>
        </p:txBody>
      </p:sp>
      <p:sp>
        <p:nvSpPr>
          <p:cNvPr id="7" name="TextBox 6"/>
          <p:cNvSpPr txBox="1"/>
          <p:nvPr/>
        </p:nvSpPr>
        <p:spPr>
          <a:xfrm>
            <a:off x="304800" y="5372190"/>
            <a:ext cx="8458200" cy="1015663"/>
          </a:xfrm>
          <a:prstGeom prst="rect">
            <a:avLst/>
          </a:prstGeom>
          <a:noFill/>
        </p:spPr>
        <p:txBody>
          <a:bodyPr wrap="square" rtlCol="0">
            <a:spAutoFit/>
          </a:bodyPr>
          <a:lstStyle/>
          <a:p>
            <a:pPr algn="ctr"/>
            <a:r>
              <a:rPr lang="en-US" sz="2000" dirty="0" smtClean="0">
                <a:solidFill>
                  <a:srgbClr val="FF0000"/>
                </a:solidFill>
              </a:rPr>
              <a:t>Since the only qualifier that shows up in AQS is the EPA concurrence </a:t>
            </a:r>
            <a:r>
              <a:rPr lang="en-US" sz="2000" dirty="0">
                <a:solidFill>
                  <a:srgbClr val="FF0000"/>
                </a:solidFill>
              </a:rPr>
              <a:t>q</a:t>
            </a:r>
            <a:r>
              <a:rPr lang="en-US" sz="2000" dirty="0" smtClean="0">
                <a:solidFill>
                  <a:srgbClr val="FF0000"/>
                </a:solidFill>
              </a:rPr>
              <a:t>ualifier, any change in data by the Monitoring Organization will show up as “M” for modified</a:t>
            </a:r>
            <a:endParaRPr lang="en-US" sz="2000" dirty="0">
              <a:solidFill>
                <a:srgbClr val="FF0000"/>
              </a:solidFill>
            </a:endParaRPr>
          </a:p>
        </p:txBody>
      </p:sp>
      <p:grpSp>
        <p:nvGrpSpPr>
          <p:cNvPr id="11" name="Group 10"/>
          <p:cNvGrpSpPr/>
          <p:nvPr/>
        </p:nvGrpSpPr>
        <p:grpSpPr>
          <a:xfrm>
            <a:off x="381000" y="1143000"/>
            <a:ext cx="7543800" cy="4077151"/>
            <a:chOff x="152400" y="1371600"/>
            <a:chExt cx="6257214" cy="3243262"/>
          </a:xfrm>
        </p:grpSpPr>
        <p:pic>
          <p:nvPicPr>
            <p:cNvPr id="3" name="Picture 2"/>
            <p:cNvPicPr>
              <a:picLocks noChangeAspect="1"/>
            </p:cNvPicPr>
            <p:nvPr/>
          </p:nvPicPr>
          <p:blipFill rotWithShape="1">
            <a:blip r:embed="rId3"/>
            <a:srcRect r="32479"/>
            <a:stretch/>
          </p:blipFill>
          <p:spPr>
            <a:xfrm>
              <a:off x="152400" y="1371600"/>
              <a:ext cx="6257214" cy="3243262"/>
            </a:xfrm>
            <a:prstGeom prst="rect">
              <a:avLst/>
            </a:prstGeom>
            <a:ln w="28575">
              <a:noFill/>
            </a:ln>
          </p:spPr>
        </p:pic>
        <p:sp>
          <p:nvSpPr>
            <p:cNvPr id="8" name="Rectangle 7"/>
            <p:cNvSpPr/>
            <p:nvPr/>
          </p:nvSpPr>
          <p:spPr bwMode="auto">
            <a:xfrm>
              <a:off x="2057400" y="1600200"/>
              <a:ext cx="25146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9" name="Rectangle 8"/>
            <p:cNvSpPr/>
            <p:nvPr/>
          </p:nvSpPr>
          <p:spPr bwMode="auto">
            <a:xfrm>
              <a:off x="1524000" y="1600200"/>
              <a:ext cx="2286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10" name="Rectangle 9"/>
            <p:cNvSpPr/>
            <p:nvPr/>
          </p:nvSpPr>
          <p:spPr bwMode="auto">
            <a:xfrm>
              <a:off x="762000" y="3200400"/>
              <a:ext cx="152400" cy="1219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grpSp>
      <p:sp>
        <p:nvSpPr>
          <p:cNvPr id="5" name="Freeform 4"/>
          <p:cNvSpPr/>
          <p:nvPr/>
        </p:nvSpPr>
        <p:spPr bwMode="auto">
          <a:xfrm>
            <a:off x="4050890" y="3826565"/>
            <a:ext cx="776403" cy="1522183"/>
          </a:xfrm>
          <a:custGeom>
            <a:avLst/>
            <a:gdLst>
              <a:gd name="connsiteX0" fmla="*/ 0 w 776403"/>
              <a:gd name="connsiteY0" fmla="*/ 57177 h 1522183"/>
              <a:gd name="connsiteX1" fmla="*/ 668594 w 776403"/>
              <a:gd name="connsiteY1" fmla="*/ 175164 h 1522183"/>
              <a:gd name="connsiteX2" fmla="*/ 766916 w 776403"/>
              <a:gd name="connsiteY2" fmla="*/ 1522183 h 1522183"/>
            </a:gdLst>
            <a:ahLst/>
            <a:cxnLst>
              <a:cxn ang="0">
                <a:pos x="connsiteX0" y="connsiteY0"/>
              </a:cxn>
              <a:cxn ang="0">
                <a:pos x="connsiteX1" y="connsiteY1"/>
              </a:cxn>
              <a:cxn ang="0">
                <a:pos x="connsiteX2" y="connsiteY2"/>
              </a:cxn>
            </a:cxnLst>
            <a:rect l="l" t="t" r="r" b="b"/>
            <a:pathLst>
              <a:path w="776403" h="1522183">
                <a:moveTo>
                  <a:pt x="0" y="57177"/>
                </a:moveTo>
                <a:cubicBezTo>
                  <a:pt x="270387" y="-5914"/>
                  <a:pt x="540775" y="-69004"/>
                  <a:pt x="668594" y="175164"/>
                </a:cubicBezTo>
                <a:cubicBezTo>
                  <a:pt x="796413" y="419332"/>
                  <a:pt x="781664" y="970757"/>
                  <a:pt x="766916" y="1522183"/>
                </a:cubicBezTo>
              </a:path>
            </a:pathLst>
          </a:custGeom>
          <a:noFill/>
          <a:ln w="254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Tree>
    <p:extLst>
      <p:ext uri="{BB962C8B-B14F-4D97-AF65-F5344CB8AC3E}">
        <p14:creationId xmlns:p14="http://schemas.microsoft.com/office/powerpoint/2010/main" val="3982377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74" y="-71936"/>
            <a:ext cx="3673442" cy="830997"/>
          </a:xfrm>
          <a:prstGeom prst="rect">
            <a:avLst/>
          </a:prstGeom>
          <a:noFill/>
        </p:spPr>
        <p:txBody>
          <a:bodyPr wrap="none" rtlCol="0">
            <a:spAutoFit/>
          </a:bodyPr>
          <a:lstStyle/>
          <a:p>
            <a:r>
              <a:rPr lang="en-US" b="1" dirty="0" smtClean="0">
                <a:solidFill>
                  <a:srgbClr val="FFFF00"/>
                </a:solidFill>
              </a:rPr>
              <a:t>How the AMP600 Works</a:t>
            </a:r>
          </a:p>
          <a:p>
            <a:r>
              <a:rPr lang="en-US" b="1" dirty="0" smtClean="0">
                <a:solidFill>
                  <a:srgbClr val="FFFF00"/>
                </a:solidFill>
              </a:rPr>
              <a:t>Found On AMTIC</a:t>
            </a:r>
          </a:p>
        </p:txBody>
      </p:sp>
      <p:grpSp>
        <p:nvGrpSpPr>
          <p:cNvPr id="19" name="Group 18"/>
          <p:cNvGrpSpPr/>
          <p:nvPr/>
        </p:nvGrpSpPr>
        <p:grpSpPr>
          <a:xfrm>
            <a:off x="304800" y="1981200"/>
            <a:ext cx="8153400" cy="3810000"/>
            <a:chOff x="304800" y="1981200"/>
            <a:chExt cx="8153400" cy="3810000"/>
          </a:xfrm>
        </p:grpSpPr>
        <p:pic>
          <p:nvPicPr>
            <p:cNvPr id="20" name="Picture 2"/>
            <p:cNvPicPr>
              <a:picLocks noChangeAspect="1" noChangeArrowheads="1"/>
            </p:cNvPicPr>
            <p:nvPr/>
          </p:nvPicPr>
          <p:blipFill>
            <a:blip r:embed="rId3" cstate="print"/>
            <a:srcRect l="4376" t="14065" r="52933" b="36060"/>
            <a:stretch>
              <a:fillRect/>
            </a:stretch>
          </p:blipFill>
          <p:spPr bwMode="auto">
            <a:xfrm>
              <a:off x="304800" y="1981200"/>
              <a:ext cx="8153400" cy="3810000"/>
            </a:xfrm>
            <a:prstGeom prst="rect">
              <a:avLst/>
            </a:prstGeom>
            <a:noFill/>
            <a:ln w="9525">
              <a:noFill/>
              <a:miter lim="800000"/>
              <a:headEnd/>
              <a:tailEnd/>
            </a:ln>
          </p:spPr>
        </p:pic>
        <p:sp>
          <p:nvSpPr>
            <p:cNvPr id="21" name="Rectangle 20"/>
            <p:cNvSpPr/>
            <p:nvPr/>
          </p:nvSpPr>
          <p:spPr>
            <a:xfrm>
              <a:off x="1447800" y="2895600"/>
              <a:ext cx="3200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524000" y="2514600"/>
              <a:ext cx="3200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81000" y="4572000"/>
              <a:ext cx="609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9" name="Straight Arrow Connector 28"/>
          <p:cNvCxnSpPr/>
          <p:nvPr/>
        </p:nvCxnSpPr>
        <p:spPr>
          <a:xfrm flipH="1" flipV="1">
            <a:off x="3733800" y="3810000"/>
            <a:ext cx="1600200" cy="1219200"/>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cxnSp>
        <p:nvCxnSpPr>
          <p:cNvPr id="30" name="Straight Arrow Connector 29"/>
          <p:cNvCxnSpPr/>
          <p:nvPr/>
        </p:nvCxnSpPr>
        <p:spPr>
          <a:xfrm flipV="1">
            <a:off x="4038600" y="1981200"/>
            <a:ext cx="1524000" cy="1752600"/>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cxnSp>
        <p:nvCxnSpPr>
          <p:cNvPr id="31" name="Straight Arrow Connector 30"/>
          <p:cNvCxnSpPr/>
          <p:nvPr/>
        </p:nvCxnSpPr>
        <p:spPr>
          <a:xfrm>
            <a:off x="6096000" y="1981200"/>
            <a:ext cx="76200" cy="2590800"/>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sp>
        <p:nvSpPr>
          <p:cNvPr id="32" name="TextBox 31"/>
          <p:cNvSpPr txBox="1"/>
          <p:nvPr/>
        </p:nvSpPr>
        <p:spPr>
          <a:xfrm>
            <a:off x="152400" y="1063861"/>
            <a:ext cx="3886200" cy="1015663"/>
          </a:xfrm>
          <a:prstGeom prst="rect">
            <a:avLst/>
          </a:prstGeom>
          <a:noFill/>
        </p:spPr>
        <p:txBody>
          <a:bodyPr wrap="square" rtlCol="0">
            <a:spAutoFit/>
          </a:bodyPr>
          <a:lstStyle/>
          <a:p>
            <a:r>
              <a:rPr lang="en-US" sz="1200" b="1" dirty="0" smtClean="0"/>
              <a:t>PQAO Level Flags</a:t>
            </a:r>
          </a:p>
          <a:p>
            <a:r>
              <a:rPr lang="en-US" sz="1200" dirty="0" smtClean="0"/>
              <a:t>For  Collocation and PEP,  AQS Recommended flags are generated </a:t>
            </a:r>
            <a:r>
              <a:rPr lang="en-US" sz="1200" dirty="0" smtClean="0">
                <a:solidFill>
                  <a:srgbClr val="FF0000"/>
                </a:solidFill>
              </a:rPr>
              <a:t>at the PQAO level</a:t>
            </a:r>
            <a:r>
              <a:rPr lang="en-US" sz="1200" dirty="0" smtClean="0"/>
              <a:t> and then “transfered” back to each site</a:t>
            </a:r>
          </a:p>
          <a:p>
            <a:r>
              <a:rPr lang="en-US" sz="1200" dirty="0" smtClean="0"/>
              <a:t> </a:t>
            </a:r>
            <a:endParaRPr lang="en-US" sz="1200" dirty="0"/>
          </a:p>
        </p:txBody>
      </p:sp>
      <p:cxnSp>
        <p:nvCxnSpPr>
          <p:cNvPr id="33" name="Straight Arrow Connector 32"/>
          <p:cNvCxnSpPr/>
          <p:nvPr/>
        </p:nvCxnSpPr>
        <p:spPr>
          <a:xfrm flipV="1">
            <a:off x="7239000" y="1991032"/>
            <a:ext cx="609600" cy="1590368"/>
          </a:xfrm>
          <a:prstGeom prst="straightConnector1">
            <a:avLst/>
          </a:prstGeom>
          <a:ln w="15875">
            <a:tailEnd type="arrow"/>
          </a:ln>
        </p:spPr>
        <p:style>
          <a:lnRef idx="1">
            <a:schemeClr val="accent2"/>
          </a:lnRef>
          <a:fillRef idx="0">
            <a:schemeClr val="accent2"/>
          </a:fillRef>
          <a:effectRef idx="0">
            <a:schemeClr val="accent2"/>
          </a:effectRef>
          <a:fontRef idx="minor">
            <a:schemeClr val="tx1"/>
          </a:fontRef>
        </p:style>
      </p:cxnSp>
      <p:cxnSp>
        <p:nvCxnSpPr>
          <p:cNvPr id="35" name="Straight Arrow Connector 34"/>
          <p:cNvCxnSpPr/>
          <p:nvPr/>
        </p:nvCxnSpPr>
        <p:spPr>
          <a:xfrm flipH="1">
            <a:off x="6667500" y="1981200"/>
            <a:ext cx="1866900" cy="2739599"/>
          </a:xfrm>
          <a:prstGeom prst="straightConnector1">
            <a:avLst/>
          </a:prstGeom>
          <a:ln w="15875">
            <a:tailEnd type="arrow"/>
          </a:ln>
        </p:spPr>
        <p:style>
          <a:lnRef idx="1">
            <a:schemeClr val="accent2"/>
          </a:lnRef>
          <a:fillRef idx="0">
            <a:schemeClr val="accent2"/>
          </a:fillRef>
          <a:effectRef idx="0">
            <a:schemeClr val="accent2"/>
          </a:effectRef>
          <a:fontRef idx="minor">
            <a:schemeClr val="tx1"/>
          </a:fontRef>
        </p:style>
      </p:cxnSp>
      <p:sp>
        <p:nvSpPr>
          <p:cNvPr id="4" name="Rectangle 3"/>
          <p:cNvSpPr/>
          <p:nvPr/>
        </p:nvSpPr>
        <p:spPr>
          <a:xfrm>
            <a:off x="410231" y="5795454"/>
            <a:ext cx="8628337" cy="1200329"/>
          </a:xfrm>
          <a:prstGeom prst="rect">
            <a:avLst/>
          </a:prstGeom>
        </p:spPr>
        <p:txBody>
          <a:bodyPr wrap="square">
            <a:spAutoFit/>
          </a:bodyPr>
          <a:lstStyle/>
          <a:p>
            <a:pPr algn="ctr"/>
            <a:r>
              <a:rPr lang="en-US" sz="1600" dirty="0">
                <a:solidFill>
                  <a:srgbClr val="FF0000"/>
                </a:solidFill>
              </a:rPr>
              <a:t>See “additional Information Related to AMP600 Certification Process”  </a:t>
            </a:r>
            <a:r>
              <a:rPr lang="en-US" sz="1600" dirty="0" smtClean="0">
                <a:solidFill>
                  <a:srgbClr val="FF0000"/>
                </a:solidFill>
              </a:rPr>
              <a:t>at </a:t>
            </a:r>
            <a:r>
              <a:rPr lang="en-US" sz="1600" dirty="0" smtClean="0">
                <a:hlinkClick r:id="rId4"/>
              </a:rPr>
              <a:t>http://www.epa.gov/ttnamti1/qacert.html</a:t>
            </a:r>
            <a:endParaRPr lang="en-US" sz="1600" dirty="0" smtClean="0"/>
          </a:p>
          <a:p>
            <a:endParaRPr lang="en-US" sz="2000" dirty="0" smtClean="0"/>
          </a:p>
          <a:p>
            <a:endParaRPr lang="en-US" sz="2000" dirty="0"/>
          </a:p>
        </p:txBody>
      </p:sp>
      <p:sp>
        <p:nvSpPr>
          <p:cNvPr id="7" name="Rectangle 6"/>
          <p:cNvSpPr/>
          <p:nvPr/>
        </p:nvSpPr>
        <p:spPr bwMode="auto">
          <a:xfrm>
            <a:off x="7220565" y="1190932"/>
            <a:ext cx="1676400" cy="990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a:t>PEP PQAO Critera based on Bias estimate, not completeness</a:t>
            </a:r>
            <a:endParaRPr kumimoji="0" lang="en-US" sz="1400" b="0" i="0" u="none" strike="noStrike" cap="none" normalizeH="0" baseline="0" smtClean="0">
              <a:ln>
                <a:noFill/>
              </a:ln>
              <a:solidFill>
                <a:schemeClr val="tx1"/>
              </a:solidFill>
              <a:effectLst/>
            </a:endParaRPr>
          </a:p>
        </p:txBody>
      </p:sp>
      <p:sp>
        <p:nvSpPr>
          <p:cNvPr id="11" name="Rectangle 10"/>
          <p:cNvSpPr/>
          <p:nvPr/>
        </p:nvSpPr>
        <p:spPr bwMode="auto">
          <a:xfrm>
            <a:off x="5295900" y="990600"/>
            <a:ext cx="1752600" cy="990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dirty="0"/>
              <a:t>PQAO Criteria Met for Collocation based on </a:t>
            </a:r>
            <a:r>
              <a:rPr lang="en-US" sz="1400" dirty="0" smtClean="0"/>
              <a:t>CV </a:t>
            </a:r>
            <a:r>
              <a:rPr lang="en-US" sz="1400" dirty="0"/>
              <a:t>not completeness</a:t>
            </a:r>
            <a:endParaRPr kumimoji="0" lang="en-US" sz="1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195775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71600"/>
            <a:ext cx="8534400" cy="609600"/>
          </a:xfrm>
        </p:spPr>
        <p:txBody>
          <a:bodyPr/>
          <a:lstStyle/>
          <a:p>
            <a:r>
              <a:rPr lang="en-US" kern="1200" dirty="0" smtClean="0">
                <a:solidFill>
                  <a:srgbClr val="0070C0"/>
                </a:solidFill>
                <a:latin typeface="Arial" charset="0"/>
                <a:ea typeface="ＭＳ Ｐゴシック" pitchFamily="84" charset="-128"/>
                <a:cs typeface="+mn-cs"/>
              </a:rPr>
              <a:t>What Monitoring Data must have Monitoring Agencies Certified on May 1, 2016?</a:t>
            </a:r>
          </a:p>
        </p:txBody>
      </p:sp>
      <p:sp>
        <p:nvSpPr>
          <p:cNvPr id="3" name="Content Placeholder 2"/>
          <p:cNvSpPr>
            <a:spLocks noGrp="1"/>
          </p:cNvSpPr>
          <p:nvPr>
            <p:ph idx="1"/>
          </p:nvPr>
        </p:nvSpPr>
        <p:spPr>
          <a:xfrm>
            <a:off x="687897" y="2590800"/>
            <a:ext cx="7772400" cy="1938992"/>
          </a:xfrm>
        </p:spPr>
        <p:txBody>
          <a:bodyPr wrap="square">
            <a:spAutoFit/>
          </a:bodyPr>
          <a:lstStyle/>
          <a:p>
            <a:pPr marL="0" indent="0">
              <a:buNone/>
            </a:pPr>
            <a:r>
              <a:rPr lang="en-US" sz="2400" dirty="0" smtClean="0"/>
              <a:t>Only data collected by FRM, FEM, and ARM monitors at SLAMS and SPM monitoring stations that meet Appendix A must be certified</a:t>
            </a:r>
            <a:r>
              <a:rPr lang="en-US" sz="2400" baseline="30000" dirty="0" smtClean="0"/>
              <a:t>1</a:t>
            </a:r>
            <a:r>
              <a:rPr lang="en-US" sz="2400" dirty="0" smtClean="0"/>
              <a:t>. In practice this refers to monitoring data for CO, NO</a:t>
            </a:r>
            <a:r>
              <a:rPr lang="en-US" sz="2400" baseline="-25000" dirty="0" smtClean="0"/>
              <a:t>2</a:t>
            </a:r>
            <a:r>
              <a:rPr lang="en-US" sz="2400" dirty="0" smtClean="0"/>
              <a:t>, SO</a:t>
            </a:r>
            <a:r>
              <a:rPr lang="en-US" sz="2400" baseline="-25000" dirty="0"/>
              <a:t>2</a:t>
            </a:r>
            <a:r>
              <a:rPr lang="en-US" sz="2400" dirty="0" smtClean="0"/>
              <a:t> (hourly and 5-minute average data), Ozone, Lead, PM</a:t>
            </a:r>
            <a:r>
              <a:rPr lang="en-US" sz="2400" baseline="-25000" dirty="0"/>
              <a:t>10</a:t>
            </a:r>
            <a:r>
              <a:rPr lang="en-US" sz="2400" dirty="0" smtClean="0"/>
              <a:t>, PM</a:t>
            </a:r>
            <a:r>
              <a:rPr lang="en-US" sz="2400" baseline="-25000" dirty="0"/>
              <a:t>10-2.5</a:t>
            </a:r>
            <a:r>
              <a:rPr lang="en-US" sz="2400" dirty="0" smtClean="0"/>
              <a:t>, and PM</a:t>
            </a:r>
            <a:r>
              <a:rPr lang="en-US" sz="2400" baseline="-25000" dirty="0" smtClean="0"/>
              <a:t>2.5</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pPr>
              <a:defRPr/>
            </a:pPr>
            <a:fld id="{A59A409D-13B5-4BFA-BEF2-B333FB868C3F}" type="slidenum">
              <a:rPr lang="en-US" smtClean="0"/>
              <a:pPr>
                <a:defRPr/>
              </a:pPr>
              <a:t>22</a:t>
            </a:fld>
            <a:endParaRPr lang="en-US" dirty="0"/>
          </a:p>
        </p:txBody>
      </p:sp>
      <p:sp>
        <p:nvSpPr>
          <p:cNvPr id="5" name="TextBox 4"/>
          <p:cNvSpPr txBox="1"/>
          <p:nvPr/>
        </p:nvSpPr>
        <p:spPr>
          <a:xfrm>
            <a:off x="762000" y="5334000"/>
            <a:ext cx="7543800" cy="738664"/>
          </a:xfrm>
          <a:prstGeom prst="rect">
            <a:avLst/>
          </a:prstGeom>
          <a:noFill/>
        </p:spPr>
        <p:txBody>
          <a:bodyPr wrap="square" rtlCol="0">
            <a:spAutoFit/>
          </a:bodyPr>
          <a:lstStyle/>
          <a:p>
            <a:r>
              <a:rPr lang="en-US" sz="1400" baseline="30000" dirty="0" smtClean="0"/>
              <a:t>1</a:t>
            </a:r>
            <a:r>
              <a:rPr lang="en-US" sz="1400" dirty="0" smtClean="0"/>
              <a:t> Data certification requirements may also be included in auxiliary agreements such as MOA’s between states and operators of industrial networks, for example, SO</a:t>
            </a:r>
            <a:r>
              <a:rPr lang="en-US" sz="1400" baseline="-25000" dirty="0" smtClean="0"/>
              <a:t>2</a:t>
            </a:r>
            <a:r>
              <a:rPr lang="en-US" sz="1400" dirty="0" smtClean="0"/>
              <a:t> monitors being installed to comply with the Data Requirements Rule.</a:t>
            </a:r>
            <a:endParaRPr lang="en-US" sz="1400" dirty="0"/>
          </a:p>
        </p:txBody>
      </p:sp>
    </p:spTree>
    <p:extLst>
      <p:ext uri="{BB962C8B-B14F-4D97-AF65-F5344CB8AC3E}">
        <p14:creationId xmlns:p14="http://schemas.microsoft.com/office/powerpoint/2010/main" val="28883309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40583"/>
            <a:ext cx="7620000" cy="990600"/>
          </a:xfrm>
        </p:spPr>
        <p:txBody>
          <a:bodyPr/>
          <a:lstStyle/>
          <a:p>
            <a:r>
              <a:rPr lang="en-US" b="1" dirty="0">
                <a:solidFill>
                  <a:srgbClr val="FFFF00"/>
                </a:solidFill>
              </a:rPr>
              <a:t>Certification Process:</a:t>
            </a:r>
            <a:br>
              <a:rPr lang="en-US" b="1" dirty="0">
                <a:solidFill>
                  <a:srgbClr val="FFFF00"/>
                </a:solidFill>
              </a:rPr>
            </a:br>
            <a:r>
              <a:rPr lang="en-US" b="1" dirty="0">
                <a:solidFill>
                  <a:srgbClr val="FFFF00"/>
                </a:solidFill>
              </a:rPr>
              <a:t> Thoughts and Steps Forward</a:t>
            </a:r>
            <a:br>
              <a:rPr lang="en-US" b="1" dirty="0">
                <a:solidFill>
                  <a:srgbClr val="FFFF00"/>
                </a:solidFill>
              </a:rPr>
            </a:br>
            <a:endParaRPr lang="en-US" dirty="0"/>
          </a:p>
        </p:txBody>
      </p:sp>
      <p:sp>
        <p:nvSpPr>
          <p:cNvPr id="3" name="Content Placeholder 2"/>
          <p:cNvSpPr>
            <a:spLocks noGrp="1"/>
          </p:cNvSpPr>
          <p:nvPr>
            <p:ph idx="1"/>
          </p:nvPr>
        </p:nvSpPr>
        <p:spPr>
          <a:xfrm>
            <a:off x="304800" y="1525843"/>
            <a:ext cx="7772400" cy="4343400"/>
          </a:xfrm>
        </p:spPr>
        <p:txBody>
          <a:bodyPr/>
          <a:lstStyle/>
          <a:p>
            <a:r>
              <a:rPr lang="en-US" dirty="0" smtClean="0"/>
              <a:t>Use </a:t>
            </a:r>
            <a:r>
              <a:rPr lang="en-US" dirty="0"/>
              <a:t>it often </a:t>
            </a:r>
          </a:p>
          <a:p>
            <a:pPr lvl="1"/>
            <a:r>
              <a:rPr lang="en-US" dirty="0"/>
              <a:t>Don’t wait till May to run the </a:t>
            </a:r>
            <a:r>
              <a:rPr lang="en-US" dirty="0" smtClean="0"/>
              <a:t>report</a:t>
            </a:r>
          </a:p>
          <a:p>
            <a:pPr lvl="1"/>
            <a:r>
              <a:rPr lang="en-US" dirty="0"/>
              <a:t>It can run on a partial year based on the date the report is run. This may not be perfect but can </a:t>
            </a:r>
            <a:r>
              <a:rPr lang="en-US" dirty="0" smtClean="0"/>
              <a:t>help.</a:t>
            </a:r>
          </a:p>
          <a:p>
            <a:r>
              <a:rPr lang="en-US" dirty="0"/>
              <a:t>By the time data is in AQS it may be to </a:t>
            </a:r>
            <a:r>
              <a:rPr lang="en-US" dirty="0" smtClean="0"/>
              <a:t>late</a:t>
            </a:r>
          </a:p>
          <a:p>
            <a:pPr lvl="1"/>
            <a:r>
              <a:rPr lang="en-US" dirty="0"/>
              <a:t>Internal QC is </a:t>
            </a:r>
            <a:r>
              <a:rPr lang="en-US" dirty="0" smtClean="0"/>
              <a:t>critical</a:t>
            </a:r>
            <a:endParaRPr lang="en-US" dirty="0"/>
          </a:p>
          <a:p>
            <a:pPr>
              <a:buFont typeface="Arial" pitchFamily="34" charset="0"/>
              <a:buChar char="•"/>
            </a:pPr>
            <a:r>
              <a:rPr lang="en-US" dirty="0" smtClean="0"/>
              <a:t>Will </a:t>
            </a:r>
            <a:r>
              <a:rPr lang="en-US" dirty="0"/>
              <a:t>eventually add outlier statistics. </a:t>
            </a:r>
          </a:p>
          <a:p>
            <a:pPr marL="0" indent="0">
              <a:buNone/>
            </a:pPr>
            <a:endParaRPr lang="en-US" dirty="0" smtClean="0"/>
          </a:p>
          <a:p>
            <a:pPr lvl="1"/>
            <a:endParaRPr lang="en-US" dirty="0"/>
          </a:p>
        </p:txBody>
      </p:sp>
      <p:sp>
        <p:nvSpPr>
          <p:cNvPr id="4" name="Slide Number Placeholder 3"/>
          <p:cNvSpPr>
            <a:spLocks noGrp="1"/>
          </p:cNvSpPr>
          <p:nvPr>
            <p:ph type="sldNum" sz="quarter" idx="12"/>
          </p:nvPr>
        </p:nvSpPr>
        <p:spPr/>
        <p:txBody>
          <a:bodyPr/>
          <a:lstStyle/>
          <a:p>
            <a:pPr>
              <a:defRPr/>
            </a:pPr>
            <a:fld id="{A59A409D-13B5-4BFA-BEF2-B333FB868C3F}" type="slidenum">
              <a:rPr lang="en-US" smtClean="0"/>
              <a:pPr>
                <a:defRPr/>
              </a:pPr>
              <a:t>23</a:t>
            </a:fld>
            <a:endParaRPr lang="en-US" dirty="0"/>
          </a:p>
        </p:txBody>
      </p:sp>
    </p:spTree>
    <p:extLst>
      <p:ext uri="{BB962C8B-B14F-4D97-AF65-F5344CB8AC3E}">
        <p14:creationId xmlns:p14="http://schemas.microsoft.com/office/powerpoint/2010/main" val="1434126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a:xfrm>
            <a:off x="-1409700" y="-39639"/>
            <a:ext cx="8915400" cy="609600"/>
          </a:xfrm>
          <a:prstGeom prst="rect">
            <a:avLst/>
          </a:prstGeom>
        </p:spPr>
        <p:txBody>
          <a:bodyPr/>
          <a:lstStyle/>
          <a:p>
            <a:pPr algn="ctr"/>
            <a:r>
              <a:rPr lang="en-US" sz="3200" dirty="0" smtClean="0">
                <a:solidFill>
                  <a:srgbClr val="FFFF00"/>
                </a:solidFill>
              </a:rPr>
              <a:t>The Actual Requirement </a:t>
            </a:r>
          </a:p>
          <a:p>
            <a:pPr algn="ctr"/>
            <a:r>
              <a:rPr lang="en-US" sz="3200" dirty="0" smtClean="0">
                <a:solidFill>
                  <a:srgbClr val="FFFF00"/>
                </a:solidFill>
              </a:rPr>
              <a:t>in CFR Language</a:t>
            </a:r>
          </a:p>
        </p:txBody>
      </p:sp>
      <p:sp>
        <p:nvSpPr>
          <p:cNvPr id="6" name="TextBox 5"/>
          <p:cNvSpPr txBox="1"/>
          <p:nvPr/>
        </p:nvSpPr>
        <p:spPr>
          <a:xfrm>
            <a:off x="838199" y="1447800"/>
            <a:ext cx="7811993" cy="4770537"/>
          </a:xfrm>
          <a:prstGeom prst="rect">
            <a:avLst/>
          </a:prstGeom>
          <a:noFill/>
        </p:spPr>
        <p:txBody>
          <a:bodyPr wrap="square" rtlCol="0">
            <a:spAutoFit/>
          </a:bodyPr>
          <a:lstStyle/>
          <a:p>
            <a:r>
              <a:rPr lang="en-US" sz="1600" dirty="0" smtClean="0"/>
              <a:t>§ 58.15   Annual air monitoring data certification.</a:t>
            </a:r>
          </a:p>
          <a:p>
            <a:endParaRPr lang="en-US" sz="1600" dirty="0" smtClean="0"/>
          </a:p>
          <a:p>
            <a:r>
              <a:rPr lang="en-US" sz="1600" dirty="0" smtClean="0">
                <a:solidFill>
                  <a:srgbClr val="000000"/>
                </a:solidFill>
              </a:rPr>
              <a:t>(a) The State, or where appropriate local, agency shall submit to the EPA Regional Administrator an annual air monitoring data </a:t>
            </a:r>
            <a:r>
              <a:rPr lang="en-US" sz="1600" dirty="0" smtClean="0">
                <a:solidFill>
                  <a:srgbClr val="FF0000"/>
                </a:solidFill>
              </a:rPr>
              <a:t>certification letter </a:t>
            </a:r>
            <a:r>
              <a:rPr lang="en-US" sz="1600" dirty="0" smtClean="0">
                <a:solidFill>
                  <a:srgbClr val="000000"/>
                </a:solidFill>
              </a:rPr>
              <a:t>to certify data collected </a:t>
            </a:r>
            <a:r>
              <a:rPr lang="en-US" sz="1600" dirty="0"/>
              <a:t>by FRM, FEM, and ARM monitors at SLAMS and SPM sites that meet criteria in appendix A to this part from January 1 to December 31 of the previous </a:t>
            </a:r>
            <a:r>
              <a:rPr lang="en-US" sz="1600" dirty="0" smtClean="0"/>
              <a:t>year. .</a:t>
            </a:r>
            <a:r>
              <a:rPr lang="en-US" sz="1600" dirty="0" smtClean="0">
                <a:solidFill>
                  <a:srgbClr val="000000"/>
                </a:solidFill>
              </a:rPr>
              <a:t>.. </a:t>
            </a:r>
            <a:r>
              <a:rPr lang="en-US" sz="1600" dirty="0"/>
              <a:t>The annual data certification letter is </a:t>
            </a:r>
            <a:r>
              <a:rPr lang="en-US" sz="1600" dirty="0">
                <a:solidFill>
                  <a:srgbClr val="FF0000"/>
                </a:solidFill>
              </a:rPr>
              <a:t>due by May 1 of each year</a:t>
            </a:r>
            <a:r>
              <a:rPr lang="en-US" sz="1600" dirty="0" smtClean="0"/>
              <a:t>.</a:t>
            </a:r>
            <a:r>
              <a:rPr lang="en-US" sz="1600" dirty="0" smtClean="0">
                <a:solidFill>
                  <a:srgbClr val="000000"/>
                </a:solidFill>
              </a:rPr>
              <a:t>“</a:t>
            </a:r>
          </a:p>
          <a:p>
            <a:endParaRPr lang="en-US" sz="1600" dirty="0" smtClean="0">
              <a:solidFill>
                <a:srgbClr val="000000"/>
              </a:solidFill>
            </a:endParaRPr>
          </a:p>
          <a:p>
            <a:r>
              <a:rPr lang="en-US" sz="1600" dirty="0" smtClean="0">
                <a:solidFill>
                  <a:srgbClr val="000000"/>
                </a:solidFill>
              </a:rPr>
              <a:t>(b) </a:t>
            </a:r>
            <a:r>
              <a:rPr lang="en-US" sz="1600" dirty="0"/>
              <a:t>Along with each certification letter, the state shall submit to the Regional Administrator</a:t>
            </a:r>
            <a:r>
              <a:rPr lang="en-US" sz="1600" dirty="0" smtClean="0">
                <a:solidFill>
                  <a:srgbClr val="000000"/>
                </a:solidFill>
              </a:rPr>
              <a:t> </a:t>
            </a:r>
            <a:r>
              <a:rPr lang="en-US" sz="1600" dirty="0" smtClean="0">
                <a:solidFill>
                  <a:srgbClr val="FF0000"/>
                </a:solidFill>
              </a:rPr>
              <a:t>an annual summary report </a:t>
            </a:r>
            <a:r>
              <a:rPr lang="en-US" sz="1600" dirty="0" smtClean="0">
                <a:solidFill>
                  <a:srgbClr val="000000"/>
                </a:solidFill>
              </a:rPr>
              <a:t>of all the ambient air quality data collected </a:t>
            </a:r>
            <a:r>
              <a:rPr lang="en-US" sz="1600" dirty="0"/>
              <a:t>by FRM, FEM, and ARM monitors at SLAMS and SPM </a:t>
            </a:r>
            <a:r>
              <a:rPr lang="en-US" sz="1600" dirty="0" smtClean="0"/>
              <a:t>sites.</a:t>
            </a:r>
            <a:r>
              <a:rPr lang="en-US" sz="1600" dirty="0" smtClean="0">
                <a:solidFill>
                  <a:srgbClr val="000000"/>
                </a:solidFill>
              </a:rPr>
              <a:t> …”</a:t>
            </a:r>
          </a:p>
          <a:p>
            <a:endParaRPr lang="en-US" sz="1600" dirty="0" smtClean="0">
              <a:solidFill>
                <a:srgbClr val="000000"/>
              </a:solidFill>
            </a:endParaRPr>
          </a:p>
          <a:p>
            <a:r>
              <a:rPr lang="en-US" sz="1600" dirty="0" smtClean="0">
                <a:solidFill>
                  <a:srgbClr val="000000"/>
                </a:solidFill>
              </a:rPr>
              <a:t>(c) Along with each certification letter, the State shall submit to the </a:t>
            </a:r>
            <a:r>
              <a:rPr lang="en-US" sz="1600" dirty="0"/>
              <a:t>Regional </a:t>
            </a:r>
            <a:r>
              <a:rPr lang="en-US" sz="1600" dirty="0" smtClean="0">
                <a:solidFill>
                  <a:srgbClr val="000000"/>
                </a:solidFill>
              </a:rPr>
              <a:t>Administrator </a:t>
            </a:r>
            <a:r>
              <a:rPr lang="en-US" sz="1600" dirty="0" smtClean="0">
                <a:solidFill>
                  <a:srgbClr val="FF0000"/>
                </a:solidFill>
              </a:rPr>
              <a:t>a summary of the precision and accuracy data </a:t>
            </a:r>
            <a:r>
              <a:rPr lang="en-US" sz="1600" dirty="0" smtClean="0">
                <a:solidFill>
                  <a:srgbClr val="000000"/>
                </a:solidFill>
              </a:rPr>
              <a:t>for all ambient air quality data collected </a:t>
            </a:r>
            <a:r>
              <a:rPr lang="en-US" sz="1600" dirty="0"/>
              <a:t>by FRM, FEM, and ARM monitors at SLAMS and SPM sites.</a:t>
            </a:r>
            <a:r>
              <a:rPr lang="en-US" sz="1600" dirty="0" smtClean="0">
                <a:solidFill>
                  <a:srgbClr val="000000"/>
                </a:solidFill>
              </a:rPr>
              <a:t> …”</a:t>
            </a:r>
          </a:p>
          <a:p>
            <a:endParaRPr lang="en-US" sz="1600" dirty="0">
              <a:solidFill>
                <a:srgbClr val="000000"/>
              </a:solidFill>
            </a:endParaRPr>
          </a:p>
          <a:p>
            <a:r>
              <a:rPr lang="en-US" sz="1600" dirty="0"/>
              <a:t>URL for AMTIC </a:t>
            </a:r>
            <a:r>
              <a:rPr lang="en-US" sz="1600" dirty="0" smtClean="0"/>
              <a:t>Cert </a:t>
            </a:r>
            <a:r>
              <a:rPr lang="en-US" sz="1600" dirty="0"/>
              <a:t>&amp; Validation: </a:t>
            </a:r>
            <a:r>
              <a:rPr lang="en-US" sz="1600" u="sng" dirty="0">
                <a:hlinkClick r:id="rId2"/>
              </a:rPr>
              <a:t> https://www3.epa.gov/ttn/amtic/qacert.html</a:t>
            </a:r>
            <a:endParaRPr lang="en-US" sz="1600" dirty="0"/>
          </a:p>
          <a:p>
            <a:endParaRPr lang="en-US" sz="1600" dirty="0">
              <a:solidFill>
                <a:srgbClr val="000000"/>
              </a:solidFill>
            </a:endParaRPr>
          </a:p>
        </p:txBody>
      </p:sp>
      <p:sp>
        <p:nvSpPr>
          <p:cNvPr id="4" name="Slide Number Placeholder 3"/>
          <p:cNvSpPr>
            <a:spLocks noGrp="1"/>
          </p:cNvSpPr>
          <p:nvPr>
            <p:ph type="sldNum" sz="quarter" idx="12"/>
          </p:nvPr>
        </p:nvSpPr>
        <p:spPr/>
        <p:txBody>
          <a:bodyPr/>
          <a:lstStyle/>
          <a:p>
            <a:pPr>
              <a:defRPr/>
            </a:pPr>
            <a:fld id="{F6CEE91D-A776-4927-9F55-A284040309EA}"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EE91D-A776-4927-9F55-A284040309EA}" type="slidenum">
              <a:rPr lang="en-US" smtClean="0"/>
              <a:pPr>
                <a:defRPr/>
              </a:pPr>
              <a:t>4</a:t>
            </a:fld>
            <a:endParaRPr lang="en-US"/>
          </a:p>
        </p:txBody>
      </p:sp>
      <p:sp>
        <p:nvSpPr>
          <p:cNvPr id="5" name="TextBox 4"/>
          <p:cNvSpPr txBox="1"/>
          <p:nvPr/>
        </p:nvSpPr>
        <p:spPr>
          <a:xfrm>
            <a:off x="304801" y="41404"/>
            <a:ext cx="6248399" cy="1200329"/>
          </a:xfrm>
          <a:prstGeom prst="rect">
            <a:avLst/>
          </a:prstGeom>
          <a:noFill/>
        </p:spPr>
        <p:txBody>
          <a:bodyPr wrap="square" rtlCol="0">
            <a:spAutoFit/>
          </a:bodyPr>
          <a:lstStyle/>
          <a:p>
            <a:r>
              <a:rPr lang="en-US" b="1" dirty="0" smtClean="0">
                <a:solidFill>
                  <a:srgbClr val="FFFF00"/>
                </a:solidFill>
              </a:rPr>
              <a:t>Data Certification Information On AMTIC </a:t>
            </a:r>
          </a:p>
          <a:p>
            <a:r>
              <a:rPr lang="en-US" b="1" dirty="0" smtClean="0">
                <a:solidFill>
                  <a:srgbClr val="FFFF00"/>
                </a:solidFill>
              </a:rPr>
              <a:t>(Ambient Monitoring Technology Information Center)</a:t>
            </a:r>
            <a:endParaRPr lang="en-US" b="1" dirty="0">
              <a:solidFill>
                <a:srgbClr val="FFFF00"/>
              </a:solidFill>
            </a:endParaRPr>
          </a:p>
        </p:txBody>
      </p:sp>
      <p:sp>
        <p:nvSpPr>
          <p:cNvPr id="7" name="TextBox 6"/>
          <p:cNvSpPr txBox="1"/>
          <p:nvPr/>
        </p:nvSpPr>
        <p:spPr>
          <a:xfrm>
            <a:off x="228600" y="1524000"/>
            <a:ext cx="8686799" cy="400110"/>
          </a:xfrm>
          <a:prstGeom prst="rect">
            <a:avLst/>
          </a:prstGeom>
          <a:noFill/>
        </p:spPr>
        <p:txBody>
          <a:bodyPr wrap="square" rtlCol="0">
            <a:spAutoFit/>
          </a:bodyPr>
          <a:lstStyle/>
          <a:p>
            <a:r>
              <a:rPr lang="en-US" sz="2000" dirty="0" smtClean="0"/>
              <a:t>The AMTIC website is located at </a:t>
            </a:r>
            <a:r>
              <a:rPr lang="en-US" sz="2000" dirty="0" smtClean="0">
                <a:solidFill>
                  <a:srgbClr val="0070C0"/>
                </a:solidFill>
              </a:rPr>
              <a:t>https</a:t>
            </a:r>
            <a:r>
              <a:rPr lang="en-US" sz="2000" dirty="0">
                <a:solidFill>
                  <a:srgbClr val="0070C0"/>
                </a:solidFill>
              </a:rPr>
              <a:t>://www3.epa.gov/ttn/amtic/</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56" y="2206377"/>
            <a:ext cx="4143375" cy="1971675"/>
          </a:xfrm>
          <a:prstGeom prst="rect">
            <a:avLst/>
          </a:prstGeom>
          <a:solidFill>
            <a:srgbClr val="F9F9F9"/>
          </a:solidFill>
        </p:spPr>
      </p:pic>
      <p:sp>
        <p:nvSpPr>
          <p:cNvPr id="10" name="Oval 9"/>
          <p:cNvSpPr/>
          <p:nvPr/>
        </p:nvSpPr>
        <p:spPr bwMode="auto">
          <a:xfrm>
            <a:off x="1219200" y="3636428"/>
            <a:ext cx="2133600" cy="402171"/>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4438196"/>
            <a:ext cx="6296025" cy="1724025"/>
          </a:xfrm>
          <a:prstGeom prst="rect">
            <a:avLst/>
          </a:prstGeom>
          <a:ln w="28575">
            <a:solidFill>
              <a:schemeClr val="tx1"/>
            </a:solidFill>
          </a:ln>
        </p:spPr>
      </p:pic>
    </p:spTree>
    <p:extLst>
      <p:ext uri="{BB962C8B-B14F-4D97-AF65-F5344CB8AC3E}">
        <p14:creationId xmlns:p14="http://schemas.microsoft.com/office/powerpoint/2010/main" val="324871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7500"/>
                            </p:stCondLst>
                            <p:childTnLst>
                              <p:par>
                                <p:cTn id="9" presetID="1" presetClass="entr" presetSubtype="0" fill="hold" grpId="0" nodeType="afterEffect">
                                  <p:stCondLst>
                                    <p:cond delay="3000"/>
                                  </p:stCondLst>
                                  <p:childTnLst>
                                    <p:set>
                                      <p:cBhvr>
                                        <p:cTn id="10" dur="1" fill="hold">
                                          <p:stCondLst>
                                            <p:cond delay="0"/>
                                          </p:stCondLst>
                                        </p:cTn>
                                        <p:tgtEl>
                                          <p:spTgt spid="10"/>
                                        </p:tgtEl>
                                        <p:attrNameLst>
                                          <p:attrName>style.visibility</p:attrName>
                                        </p:attrNameLst>
                                      </p:cBhvr>
                                      <p:to>
                                        <p:strVal val="visible"/>
                                      </p:to>
                                    </p:set>
                                  </p:childTnLst>
                                </p:cTn>
                              </p:par>
                            </p:childTnLst>
                          </p:cTn>
                        </p:par>
                        <p:par>
                          <p:cTn id="11" fill="hold">
                            <p:stCondLst>
                              <p:cond delay="10500"/>
                            </p:stCondLst>
                            <p:childTnLst>
                              <p:par>
                                <p:cTn id="12" presetID="1" presetClass="entr" presetSubtype="0" fill="hold" nodeType="afterEffect">
                                  <p:stCondLst>
                                    <p:cond delay="100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EE91D-A776-4927-9F55-A284040309EA}" type="slidenum">
              <a:rPr lang="en-US" smtClean="0"/>
              <a:pPr>
                <a:defRPr/>
              </a:pPr>
              <a:t>5</a:t>
            </a:fld>
            <a:endParaRPr lang="en-US"/>
          </a:p>
        </p:txBody>
      </p:sp>
      <p:pic>
        <p:nvPicPr>
          <p:cNvPr id="4" name="Picture 3"/>
          <p:cNvPicPr>
            <a:picLocks noChangeAspect="1"/>
          </p:cNvPicPr>
          <p:nvPr/>
        </p:nvPicPr>
        <p:blipFill>
          <a:blip r:embed="rId3"/>
          <a:stretch>
            <a:fillRect/>
          </a:stretch>
        </p:blipFill>
        <p:spPr>
          <a:xfrm>
            <a:off x="764686" y="1297142"/>
            <a:ext cx="6741014" cy="5033554"/>
          </a:xfrm>
          <a:prstGeom prst="rect">
            <a:avLst/>
          </a:prstGeom>
        </p:spPr>
      </p:pic>
      <p:sp>
        <p:nvSpPr>
          <p:cNvPr id="6" name="TextBox 5"/>
          <p:cNvSpPr txBox="1"/>
          <p:nvPr/>
        </p:nvSpPr>
        <p:spPr>
          <a:xfrm>
            <a:off x="457200" y="143731"/>
            <a:ext cx="5125762" cy="461665"/>
          </a:xfrm>
          <a:prstGeom prst="rect">
            <a:avLst/>
          </a:prstGeom>
          <a:noFill/>
        </p:spPr>
        <p:txBody>
          <a:bodyPr wrap="none" rtlCol="0">
            <a:spAutoFit/>
          </a:bodyPr>
          <a:lstStyle/>
          <a:p>
            <a:r>
              <a:rPr lang="en-US" b="1" dirty="0" smtClean="0">
                <a:solidFill>
                  <a:srgbClr val="FFFF00"/>
                </a:solidFill>
              </a:rPr>
              <a:t>Data Certification Qualifier Values</a:t>
            </a:r>
            <a:endParaRPr lang="en-US" b="1" dirty="0">
              <a:solidFill>
                <a:srgbClr val="FFFF00"/>
              </a:solidFill>
            </a:endParaRPr>
          </a:p>
        </p:txBody>
      </p:sp>
    </p:spTree>
    <p:extLst>
      <p:ext uri="{BB962C8B-B14F-4D97-AF65-F5344CB8AC3E}">
        <p14:creationId xmlns:p14="http://schemas.microsoft.com/office/powerpoint/2010/main" val="2385758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59A409D-13B5-4BFA-BEF2-B333FB868C3F}" type="slidenum">
              <a:rPr lang="en-US" smtClean="0"/>
              <a:pPr>
                <a:defRPr/>
              </a:pPr>
              <a:t>6</a:t>
            </a:fld>
            <a:endParaRPr lang="en-US" dirty="0"/>
          </a:p>
        </p:txBody>
      </p:sp>
      <p:sp>
        <p:nvSpPr>
          <p:cNvPr id="5" name="Rectangle 4"/>
          <p:cNvSpPr/>
          <p:nvPr/>
        </p:nvSpPr>
        <p:spPr>
          <a:xfrm>
            <a:off x="-12290" y="-69167"/>
            <a:ext cx="6705600" cy="830997"/>
          </a:xfrm>
          <a:prstGeom prst="rect">
            <a:avLst/>
          </a:prstGeom>
        </p:spPr>
        <p:txBody>
          <a:bodyPr wrap="square">
            <a:spAutoFit/>
          </a:bodyPr>
          <a:lstStyle/>
          <a:p>
            <a:r>
              <a:rPr lang="en-US" b="1" dirty="0">
                <a:solidFill>
                  <a:srgbClr val="FFFF00"/>
                </a:solidFill>
                <a:latin typeface="+mn-lt"/>
              </a:rPr>
              <a:t>Criteria </a:t>
            </a:r>
            <a:r>
              <a:rPr lang="en-US" b="1" dirty="0" smtClean="0">
                <a:solidFill>
                  <a:srgbClr val="FFFF00"/>
                </a:solidFill>
                <a:latin typeface="+mn-lt"/>
              </a:rPr>
              <a:t>that Generate </a:t>
            </a:r>
            <a:r>
              <a:rPr lang="en-US" b="1" dirty="0">
                <a:solidFill>
                  <a:srgbClr val="FFFF00"/>
                </a:solidFill>
                <a:latin typeface="+mn-lt"/>
              </a:rPr>
              <a:t>Green (Acceptable) Warning (Yellow) and “</a:t>
            </a:r>
            <a:r>
              <a:rPr lang="en-US" b="1" dirty="0" smtClean="0">
                <a:solidFill>
                  <a:srgbClr val="FFFF00"/>
                </a:solidFill>
                <a:latin typeface="+mn-lt"/>
              </a:rPr>
              <a:t>N” Qualifiers </a:t>
            </a:r>
            <a:r>
              <a:rPr lang="en-US" b="1" dirty="0">
                <a:solidFill>
                  <a:srgbClr val="FFFF00"/>
                </a:solidFill>
                <a:latin typeface="+mn-lt"/>
              </a:rPr>
              <a:t>(Red)</a:t>
            </a:r>
            <a:endParaRPr lang="en-US" dirty="0">
              <a:solidFill>
                <a:srgbClr val="FFFF00"/>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219200"/>
            <a:ext cx="5817194" cy="5638800"/>
          </a:xfrm>
          <a:prstGeom prst="rect">
            <a:avLst/>
          </a:prstGeom>
        </p:spPr>
      </p:pic>
    </p:spTree>
    <p:extLst>
      <p:ext uri="{BB962C8B-B14F-4D97-AF65-F5344CB8AC3E}">
        <p14:creationId xmlns:p14="http://schemas.microsoft.com/office/powerpoint/2010/main" val="3305052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4749501"/>
            <a:ext cx="6400800" cy="1423219"/>
          </a:xfrm>
        </p:spPr>
        <p:txBody>
          <a:bodyPr/>
          <a:lstStyle/>
          <a:p>
            <a:pPr>
              <a:buFont typeface="+mj-lt"/>
              <a:buAutoNum type="arabicPeriod"/>
            </a:pPr>
            <a:r>
              <a:rPr lang="en-US" sz="1400" dirty="0" smtClean="0"/>
              <a:t>Blue </a:t>
            </a:r>
            <a:r>
              <a:rPr lang="en-US" sz="1400" dirty="0"/>
              <a:t>shaded rows are evaluations that will be reported (when data is available</a:t>
            </a:r>
            <a:r>
              <a:rPr lang="en-US" sz="1400" dirty="0" smtClean="0"/>
              <a:t>) but not used </a:t>
            </a:r>
            <a:r>
              <a:rPr lang="en-US" sz="1400" dirty="0"/>
              <a:t>in certification flag settings</a:t>
            </a:r>
          </a:p>
          <a:p>
            <a:pPr>
              <a:buFont typeface="+mj-lt"/>
              <a:buAutoNum type="arabicPeriod"/>
            </a:pPr>
            <a:r>
              <a:rPr lang="en-US" sz="1400" dirty="0" smtClean="0"/>
              <a:t>One </a:t>
            </a:r>
            <a:r>
              <a:rPr lang="en-US" sz="1400" dirty="0"/>
              <a:t>Red for any monitor will elicit </a:t>
            </a:r>
            <a:r>
              <a:rPr lang="en-US" sz="1400" dirty="0" smtClean="0"/>
              <a:t>an </a:t>
            </a:r>
            <a:r>
              <a:rPr lang="en-US" sz="1400" dirty="0"/>
              <a:t>AQS recommended “N” flag</a:t>
            </a:r>
          </a:p>
          <a:p>
            <a:pPr>
              <a:buFont typeface="+mj-lt"/>
              <a:buAutoNum type="arabicPeriod"/>
            </a:pPr>
            <a:r>
              <a:rPr lang="en-US" sz="1400" dirty="0" smtClean="0"/>
              <a:t>Three </a:t>
            </a:r>
            <a:r>
              <a:rPr lang="en-US" sz="1400" dirty="0"/>
              <a:t>warnings for any monitor will elicit an AQS recommended “N” </a:t>
            </a:r>
            <a:r>
              <a:rPr lang="en-US" sz="1400" dirty="0" smtClean="0"/>
              <a:t>flag</a:t>
            </a:r>
            <a:endParaRPr lang="en-US" sz="1400" dirty="0"/>
          </a:p>
        </p:txBody>
      </p:sp>
      <p:sp>
        <p:nvSpPr>
          <p:cNvPr id="4" name="Slide Number Placeholder 3"/>
          <p:cNvSpPr>
            <a:spLocks noGrp="1"/>
          </p:cNvSpPr>
          <p:nvPr>
            <p:ph type="sldNum" sz="quarter" idx="12"/>
          </p:nvPr>
        </p:nvSpPr>
        <p:spPr/>
        <p:txBody>
          <a:bodyPr/>
          <a:lstStyle/>
          <a:p>
            <a:pPr>
              <a:defRPr/>
            </a:pPr>
            <a:fld id="{A59A409D-13B5-4BFA-BEF2-B333FB868C3F}" type="slidenum">
              <a:rPr lang="en-US" smtClean="0"/>
              <a:pPr>
                <a:defRPr/>
              </a:pPr>
              <a:t>7</a:t>
            </a:fld>
            <a:endParaRPr lang="en-US" dirty="0"/>
          </a:p>
        </p:txBody>
      </p:sp>
      <p:sp>
        <p:nvSpPr>
          <p:cNvPr id="5" name="Rectangle 4"/>
          <p:cNvSpPr/>
          <p:nvPr/>
        </p:nvSpPr>
        <p:spPr>
          <a:xfrm>
            <a:off x="-12290" y="-69167"/>
            <a:ext cx="6705600" cy="830997"/>
          </a:xfrm>
          <a:prstGeom prst="rect">
            <a:avLst/>
          </a:prstGeom>
        </p:spPr>
        <p:txBody>
          <a:bodyPr wrap="square">
            <a:spAutoFit/>
          </a:bodyPr>
          <a:lstStyle/>
          <a:p>
            <a:r>
              <a:rPr lang="en-US" b="1" dirty="0">
                <a:solidFill>
                  <a:srgbClr val="FFFF00"/>
                </a:solidFill>
                <a:latin typeface="+mn-lt"/>
              </a:rPr>
              <a:t>Criteria </a:t>
            </a:r>
            <a:r>
              <a:rPr lang="en-US" b="1" dirty="0" smtClean="0">
                <a:solidFill>
                  <a:srgbClr val="FFFF00"/>
                </a:solidFill>
                <a:latin typeface="+mn-lt"/>
              </a:rPr>
              <a:t>that Generate </a:t>
            </a:r>
            <a:r>
              <a:rPr lang="en-US" b="1" dirty="0">
                <a:solidFill>
                  <a:srgbClr val="FFFF00"/>
                </a:solidFill>
                <a:latin typeface="+mn-lt"/>
              </a:rPr>
              <a:t>Green (Acceptable) Warning (Yellow) and “</a:t>
            </a:r>
            <a:r>
              <a:rPr lang="en-US" b="1" dirty="0" smtClean="0">
                <a:solidFill>
                  <a:srgbClr val="FFFF00"/>
                </a:solidFill>
                <a:latin typeface="+mn-lt"/>
              </a:rPr>
              <a:t>N” Qualifiers </a:t>
            </a:r>
            <a:r>
              <a:rPr lang="en-US" b="1" dirty="0">
                <a:solidFill>
                  <a:srgbClr val="FFFF00"/>
                </a:solidFill>
                <a:latin typeface="+mn-lt"/>
              </a:rPr>
              <a:t>(Red)</a:t>
            </a:r>
            <a:endParaRPr lang="en-US" dirty="0">
              <a:solidFill>
                <a:srgbClr val="FFFF00"/>
              </a:solidFill>
              <a:latin typeface="+mn-lt"/>
            </a:endParaRPr>
          </a:p>
        </p:txBody>
      </p:sp>
      <p:pic>
        <p:nvPicPr>
          <p:cNvPr id="6" name="Picture 5"/>
          <p:cNvPicPr>
            <a:picLocks noChangeAspect="1"/>
          </p:cNvPicPr>
          <p:nvPr/>
        </p:nvPicPr>
        <p:blipFill rotWithShape="1">
          <a:blip r:embed="rId3"/>
          <a:srcRect b="56757"/>
          <a:stretch/>
        </p:blipFill>
        <p:spPr>
          <a:xfrm>
            <a:off x="152400" y="1216742"/>
            <a:ext cx="8839806" cy="3530301"/>
          </a:xfrm>
          <a:prstGeom prst="rect">
            <a:avLst/>
          </a:prstGeom>
        </p:spPr>
      </p:pic>
    </p:spTree>
    <p:extLst>
      <p:ext uri="{BB962C8B-B14F-4D97-AF65-F5344CB8AC3E}">
        <p14:creationId xmlns:p14="http://schemas.microsoft.com/office/powerpoint/2010/main" val="179189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ppt_x"/>
                                          </p:val>
                                        </p:tav>
                                        <p:tav tm="100000">
                                          <p:val>
                                            <p:strVal val="#ppt_x"/>
                                          </p:val>
                                        </p:tav>
                                      </p:tavLst>
                                    </p:anim>
                                    <p:anim calcmode="lin" valueType="num">
                                      <p:cBhvr additive="base">
                                        <p:cTn id="8" dur="2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a:xfrm>
            <a:off x="152400" y="1371600"/>
            <a:ext cx="8991600" cy="609600"/>
          </a:xfrm>
          <a:prstGeom prst="rect">
            <a:avLst/>
          </a:prstGeom>
        </p:spPr>
        <p:txBody>
          <a:bodyPr/>
          <a:lstStyle/>
          <a:p>
            <a:pPr algn="ctr"/>
            <a:r>
              <a:rPr lang="en-US" sz="2800" dirty="0" smtClean="0">
                <a:solidFill>
                  <a:srgbClr val="0070C0"/>
                </a:solidFill>
              </a:rPr>
              <a:t>Preliminaries:  What should a certifying agency do?</a:t>
            </a:r>
          </a:p>
        </p:txBody>
      </p:sp>
      <p:sp>
        <p:nvSpPr>
          <p:cNvPr id="6" name="Content Placeholder 4"/>
          <p:cNvSpPr txBox="1">
            <a:spLocks/>
          </p:cNvSpPr>
          <p:nvPr/>
        </p:nvSpPr>
        <p:spPr>
          <a:xfrm>
            <a:off x="304800" y="2286000"/>
            <a:ext cx="8229600" cy="4267200"/>
          </a:xfrm>
          <a:prstGeom prst="rect">
            <a:avLst/>
          </a:prstGeom>
        </p:spPr>
        <p:txBody>
          <a:bodyPr wrap="square">
            <a:normAutofit/>
          </a:bodyPr>
          <a:lstStyle/>
          <a:p>
            <a:pPr marL="457200" indent="-457200">
              <a:spcBef>
                <a:spcPct val="20000"/>
              </a:spcBef>
              <a:buFont typeface="+mj-lt"/>
              <a:buAutoNum type="arabicPeriod"/>
            </a:pPr>
            <a:r>
              <a:rPr lang="en-US" dirty="0" smtClean="0"/>
              <a:t>Review the Certifying Agency role assignments:</a:t>
            </a:r>
          </a:p>
          <a:p>
            <a:pPr marL="914400" lvl="1" indent="-457200">
              <a:spcBef>
                <a:spcPct val="20000"/>
              </a:spcBef>
              <a:buFont typeface="+mj-lt"/>
              <a:buAutoNum type="alphaLcParenR"/>
            </a:pPr>
            <a:r>
              <a:rPr lang="en-US" dirty="0" smtClean="0"/>
              <a:t>Run the AQS Monitor Description Report (AMP390) – Will show all Agency Roles for each monitor.</a:t>
            </a:r>
          </a:p>
          <a:p>
            <a:pPr marL="914400" lvl="1" indent="-457200">
              <a:spcBef>
                <a:spcPct val="20000"/>
              </a:spcBef>
              <a:buFont typeface="+mj-lt"/>
              <a:buAutoNum type="alphaLcParenR"/>
            </a:pPr>
            <a:r>
              <a:rPr lang="en-US" dirty="0" smtClean="0"/>
              <a:t>Compare against Monitoring Network Plan</a:t>
            </a:r>
          </a:p>
          <a:p>
            <a:pPr marL="457200" indent="-457200">
              <a:spcBef>
                <a:spcPct val="20000"/>
              </a:spcBef>
              <a:buFont typeface="+mj-lt"/>
              <a:buAutoNum type="arabicPeriod"/>
            </a:pPr>
            <a:r>
              <a:rPr lang="en-US" dirty="0" smtClean="0"/>
              <a:t>Use AQS (Batch MD transaction or Maintain Monitor) to correct any discrepancies.</a:t>
            </a:r>
          </a:p>
          <a:p>
            <a:pPr>
              <a:spcBef>
                <a:spcPct val="20000"/>
              </a:spcBef>
            </a:pPr>
            <a:endParaRPr lang="en-US" dirty="0" smtClean="0"/>
          </a:p>
        </p:txBody>
      </p:sp>
      <p:sp>
        <p:nvSpPr>
          <p:cNvPr id="4" name="Slide Number Placeholder 3"/>
          <p:cNvSpPr>
            <a:spLocks noGrp="1"/>
          </p:cNvSpPr>
          <p:nvPr>
            <p:ph type="sldNum" sz="quarter" idx="12"/>
          </p:nvPr>
        </p:nvSpPr>
        <p:spPr/>
        <p:txBody>
          <a:bodyPr/>
          <a:lstStyle/>
          <a:p>
            <a:pPr>
              <a:defRPr/>
            </a:pPr>
            <a:fld id="{F6CEE91D-A776-4927-9F55-A284040309EA}" type="slidenum">
              <a:rPr lang="en-US" smtClean="0"/>
              <a:pPr>
                <a:defRPr/>
              </a:pPr>
              <a:t>8</a:t>
            </a:fld>
            <a:endParaRPr lang="en-US" dirty="0"/>
          </a:p>
        </p:txBody>
      </p:sp>
    </p:spTree>
    <p:extLst>
      <p:ext uri="{BB962C8B-B14F-4D97-AF65-F5344CB8AC3E}">
        <p14:creationId xmlns:p14="http://schemas.microsoft.com/office/powerpoint/2010/main" val="3887557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a:xfrm>
            <a:off x="152400" y="1219200"/>
            <a:ext cx="8991600" cy="609600"/>
          </a:xfrm>
          <a:prstGeom prst="rect">
            <a:avLst/>
          </a:prstGeom>
        </p:spPr>
        <p:txBody>
          <a:bodyPr/>
          <a:lstStyle/>
          <a:p>
            <a:pPr algn="ctr"/>
            <a:r>
              <a:rPr lang="en-US" sz="3200" dirty="0" smtClean="0">
                <a:solidFill>
                  <a:srgbClr val="0070C0"/>
                </a:solidFill>
              </a:rPr>
              <a:t>The Procedure:  What does an agency do?</a:t>
            </a:r>
          </a:p>
        </p:txBody>
      </p:sp>
      <p:sp>
        <p:nvSpPr>
          <p:cNvPr id="4" name="Slide Number Placeholder 3"/>
          <p:cNvSpPr>
            <a:spLocks noGrp="1"/>
          </p:cNvSpPr>
          <p:nvPr>
            <p:ph type="sldNum" sz="quarter" idx="12"/>
          </p:nvPr>
        </p:nvSpPr>
        <p:spPr/>
        <p:txBody>
          <a:bodyPr/>
          <a:lstStyle/>
          <a:p>
            <a:pPr>
              <a:defRPr/>
            </a:pPr>
            <a:fld id="{F6CEE91D-A776-4927-9F55-A284040309EA}" type="slidenum">
              <a:rPr lang="en-US" smtClean="0"/>
              <a:pPr>
                <a:defRPr/>
              </a:pPr>
              <a:t>9</a:t>
            </a:fld>
            <a:endParaRPr lang="en-US"/>
          </a:p>
        </p:txBody>
      </p:sp>
      <p:sp>
        <p:nvSpPr>
          <p:cNvPr id="11" name="Content Placeholder 4"/>
          <p:cNvSpPr txBox="1">
            <a:spLocks/>
          </p:cNvSpPr>
          <p:nvPr/>
        </p:nvSpPr>
        <p:spPr>
          <a:xfrm>
            <a:off x="228600" y="1905000"/>
            <a:ext cx="8382000" cy="4648200"/>
          </a:xfrm>
          <a:prstGeom prst="rect">
            <a:avLst/>
          </a:prstGeom>
        </p:spPr>
        <p:txBody>
          <a:bodyPr wrap="square">
            <a:normAutofit/>
          </a:bodyPr>
          <a:lstStyle/>
          <a:p>
            <a:pPr marL="457200" indent="-457200">
              <a:lnSpc>
                <a:spcPct val="120000"/>
              </a:lnSpc>
              <a:spcBef>
                <a:spcPct val="20000"/>
              </a:spcBef>
              <a:buFont typeface="+mj-lt"/>
              <a:buAutoNum type="arabicPeriod"/>
            </a:pPr>
            <a:r>
              <a:rPr lang="en-US" dirty="0" smtClean="0"/>
              <a:t>Conduct and complete ambient air quality monitoring and QA as per 40 CFR Part 58 and submit all relevant data to AQS.</a:t>
            </a:r>
          </a:p>
          <a:p>
            <a:pPr marL="457200" indent="-457200">
              <a:lnSpc>
                <a:spcPct val="120000"/>
              </a:lnSpc>
              <a:spcBef>
                <a:spcPct val="20000"/>
              </a:spcBef>
              <a:buFont typeface="+mj-lt"/>
              <a:buAutoNum type="arabicPeriod"/>
            </a:pPr>
            <a:r>
              <a:rPr lang="en-US" dirty="0" smtClean="0"/>
              <a:t>Run the Data Certification Report (AMP600) for your Certifying Agency.</a:t>
            </a:r>
          </a:p>
          <a:p>
            <a:pPr marL="914400" lvl="1" indent="-457200">
              <a:lnSpc>
                <a:spcPct val="120000"/>
              </a:lnSpc>
              <a:spcBef>
                <a:spcPct val="20000"/>
              </a:spcBef>
              <a:buFont typeface="+mj-lt"/>
              <a:buAutoNum type="alphaLcParenR"/>
            </a:pPr>
            <a:r>
              <a:rPr lang="en-US" dirty="0" smtClean="0"/>
              <a:t>This will calculate a recommended certification flag for each monitor-year based on Part 58 criteria and display the results for all monitors and PQAOs associated with the Certifying Agency. </a:t>
            </a:r>
          </a:p>
        </p:txBody>
      </p:sp>
    </p:spTree>
    <p:extLst>
      <p:ext uri="{BB962C8B-B14F-4D97-AF65-F5344CB8AC3E}">
        <p14:creationId xmlns:p14="http://schemas.microsoft.com/office/powerpoint/2010/main" val="38008686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nnual Air Monitoring Data Certification&amp;#x0D;&amp;#x0A;Potential Changes to the Process&amp;#x0D;&amp;#x0A;&amp;#x0D;&amp;#x0A;Briefing for Steve Page&amp;#x0D;&amp;#x0A;November XX, 201&quot;/&gt;&lt;property id=&quot;20307&quot; value=&quot;266&quot;/&gt;&lt;/object&gt;&lt;object type=&quot;3&quot; unique_id=&quot;10005&quot;&gt;&lt;property id=&quot;20148&quot; value=&quot;5&quot;/&gt;&lt;property id=&quot;20300&quot; value=&quot;Slide 2 - &amp;quot;Issue Statement&amp;quot;&quot;/&gt;&lt;property id=&quot;20307&quot; value=&quot;271&quot;/&gt;&lt;/object&gt;&lt;object type=&quot;3&quot; unique_id=&quot;10006&quot;&gt;&lt;property id=&quot;20148&quot; value=&quot;5&quot;/&gt;&lt;property id=&quot;20300&quot; value=&quot;Slide 3&quot;/&gt;&lt;property id=&quot;20307&quot; value=&quot;262&quot;/&gt;&lt;/object&gt;&lt;object type=&quot;3&quot; unique_id=&quot;10007&quot;&gt;&lt;property id=&quot;20148&quot; value=&quot;5&quot;/&gt;&lt;property id=&quot;20300&quot; value=&quot;Slide 4&quot;/&gt;&lt;property id=&quot;20307&quot; value=&quot;269&quot;/&gt;&lt;/object&gt;&lt;object type=&quot;3&quot; unique_id=&quot;10008&quot;&gt;&lt;property id=&quot;20148&quot; value=&quot;5&quot;/&gt;&lt;property id=&quot;20300&quot; value=&quot;Slide 5&quot;/&gt;&lt;property id=&quot;20307&quot; value=&quot;277&quot;/&gt;&lt;/object&gt;&lt;object type=&quot;3&quot; unique_id=&quot;10009&quot;&gt;&lt;property id=&quot;20148&quot; value=&quot;5&quot;/&gt;&lt;property id=&quot;20300&quot; value=&quot;Slide 6&quot;/&gt;&lt;property id=&quot;20307&quot; value=&quot;278&quot;/&gt;&lt;/object&gt;&lt;object type=&quot;3&quot; unique_id=&quot;10010&quot;&gt;&lt;property id=&quot;20148&quot; value=&quot;5&quot;/&gt;&lt;property id=&quot;20300&quot; value=&quot;Slide 7&quot;/&gt;&lt;property id=&quot;20307&quot; value=&quot;268&quot;/&gt;&lt;/object&gt;&lt;object type=&quot;3&quot; unique_id=&quot;10011&quot;&gt;&lt;property id=&quot;20148&quot; value=&quot;5&quot;/&gt;&lt;property id=&quot;20300&quot; value=&quot;Slide 8&quot;/&gt;&lt;property id=&quot;20307&quot; value=&quot;279&quot;/&gt;&lt;/object&gt;&lt;object type=&quot;3&quot; unique_id=&quot;10012&quot;&gt;&lt;property id=&quot;20148&quot; value=&quot;5&quot;/&gt;&lt;property id=&quot;20300&quot; value=&quot;Slide 9&quot;/&gt;&lt;property id=&quot;20307&quot; value=&quot;280&quot;/&gt;&lt;/object&gt;&lt;object type=&quot;3&quot; unique_id=&quot;10013&quot;&gt;&lt;property id=&quot;20148&quot; value=&quot;5&quot;/&gt;&lt;property id=&quot;20300&quot; value=&quot;Slide 10 - &amp;quot;Net Impact of Proposed Changes&amp;quot;&quot;/&gt;&lt;property id=&quot;20307&quot; value=&quot;282&quot;/&gt;&lt;/object&gt;&lt;object type=&quot;3&quot; unique_id=&quot;10014&quot;&gt;&lt;property id=&quot;20148&quot; value=&quot;5&quot;/&gt;&lt;property id=&quot;20300&quot; value=&quot;Slide 11&quot;/&gt;&lt;property id=&quot;20307&quot; value=&quot;261&quot;/&gt;&lt;/object&gt;&lt;object type=&quot;3&quot; unique_id=&quot;10015&quot;&gt;&lt;property id=&quot;20148&quot; value=&quot;5&quot;/&gt;&lt;property id=&quot;20300&quot; value=&quot;Slide 12 - &amp;quot;Key Dates&amp;quot;&quot;/&gt;&lt;property id=&quot;20307&quot; value=&quot;276&quot;/&gt;&lt;/object&gt;&lt;object type=&quot;3&quot; unique_id=&quot;10016&quot;&gt;&lt;property id=&quot;20148&quot; value=&quot;5&quot;/&gt;&lt;property id=&quot;20300&quot; value=&quot;Slide 13 - &amp;quot;Next Steps&amp;quot;&quot;/&gt;&lt;property id=&quot;20307&quot; value=&quot;283&quot;/&gt;&lt;/object&gt;&lt;object type=&quot;3&quot; unique_id=&quot;10017&quot;&gt;&lt;property id=&quot;20148&quot; value=&quot;5&quot;/&gt;&lt;property id=&quot;20300&quot; value=&quot;Slide 14 - &amp;quot;Additional Information&amp;quot;&quot;/&gt;&lt;property id=&quot;20307&quot; value=&quot;281&quot;/&gt;&lt;/object&gt;&lt;object type=&quot;3&quot; unique_id=&quot;10018&quot;&gt;&lt;property id=&quot;20148&quot; value=&quot;5&quot;/&gt;&lt;property id=&quot;20300&quot; value=&quot;Slide 15&quot;/&gt;&lt;property id=&quot;20307&quot; value=&quot;284&quot;/&gt;&lt;/object&gt;&lt;object type=&quot;3&quot; unique_id=&quot;10019&quot;&gt;&lt;property id=&quot;20148&quot; value=&quot;5&quot;/&gt;&lt;property id=&quot;20300&quot; value=&quot;Slide 16&quot;/&gt;&lt;property id=&quot;20307&quot; value=&quot;285&quot;/&gt;&lt;/object&gt;&lt;/object&gt;&lt;/object&gt;&lt;/database&gt;"/>
  <p:tag name="SECTOMILLISECCONVERTED" val="1"/>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3f09c3df709400db2417a7161762d62 xmlns="4ffa91fb-a0ff-4ac5-b2db-65c790d184a4">
      <Terms xmlns="http://schemas.microsoft.com/office/infopath/2007/PartnerControls"/>
    </e3f09c3df709400db2417a7161762d62>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2016-08-01T17:20:16+00:00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documentManagement>
</p:properties>
</file>

<file path=customXml/item11.xml><?xml version="1.0" encoding="utf-8"?>
<?mso-contentType ?>
<FormTemplates xmlns="http://schemas.microsoft.com/sharepoint/v3/contenttype/forms">
  <Display>DocumentLibraryForm</Display>
  <Edit>DocumentLibraryForm</Edit>
  <New>DocumentLibraryForm</New>
</FormTemplates>
</file>

<file path=customXml/item12.xml><?xml version="1.0" encoding="utf-8"?>
<EsriMapsInfo xmlns="ESRI.ArcGIS.Mapping.OfficeIntegration.PowerPointInfo">
  <Version>Version1</Version>
  <RequiresSignIn>False</RequiresSignIn>
</EsriMapsInfo>
</file>

<file path=customXml/item13.xml><?xml version="1.0" encoding="utf-8"?>
<ct:contentTypeSchema xmlns:ct="http://schemas.microsoft.com/office/2006/metadata/contentType" xmlns:ma="http://schemas.microsoft.com/office/2006/metadata/properties/metaAttributes" ct:_="" ma:_="" ma:contentTypeName="Document" ma:contentTypeID="0x010100AE1D34D33B964B4F9EEC817C5601A1B1" ma:contentTypeVersion="6" ma:contentTypeDescription="Create a new document." ma:contentTypeScope="" ma:versionID="0fa9b658c8e2fe72ed73d78e2b1a3f6c">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7d8dd676-26ca-4e08-b90f-b4e0026a58ac" targetNamespace="http://schemas.microsoft.com/office/2006/metadata/properties" ma:root="true" ma:fieldsID="17e72b3cbc60fc38cf6756f9a8f20cbe" ns1:_="" ns2:_="" ns3:_="" ns4:_="" ns5:_="">
    <xsd:import namespace="http://schemas.microsoft.com/sharepoint/v3"/>
    <xsd:import namespace="4ffa91fb-a0ff-4ac5-b2db-65c790d184a4"/>
    <xsd:import namespace="http://schemas.microsoft.com/sharepoint.v3"/>
    <xsd:import namespace="http://schemas.microsoft.com/sharepoint/v3/fields"/>
    <xsd:import namespace="7d8dd676-26ca-4e08-b90f-b4e0026a58ac"/>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2:e3f09c3df709400db2417a7161762d62" minOccurs="0"/>
                <xsd:element ref="ns5:SharedWithUsers"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description="" ma:hidden="true" ma:list="{aec54597-794d-48fd-aaaa-4eaa50f4ff1d}" ma:internalName="TaxCatchAllLabel" ma:readOnly="true" ma:showField="CatchAllDataLabel" ma:web="7d8dd676-26ca-4e08-b90f-b4e0026a58ac">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description="" ma:hidden="true" ma:list="{aec54597-794d-48fd-aaaa-4eaa50f4ff1d}" ma:internalName="TaxCatchAll" ma:showField="CatchAllData" ma:web="7d8dd676-26ca-4e08-b90f-b4e0026a58ac">
      <xsd:complexType>
        <xsd:complexContent>
          <xsd:extension base="dms:MultiChoiceLookup">
            <xsd:sequence>
              <xsd:element name="Value" type="dms:Lookup" maxOccurs="unbounded" minOccurs="0" nillable="true"/>
            </xsd:sequence>
          </xsd:extension>
        </xsd:complexContent>
      </xsd:complexType>
    </xsd:element>
    <xsd:element name="e3f09c3df709400db2417a7161762d62" ma:index="28" nillable="true" ma:taxonomy="true" ma:internalName="e3f09c3df709400db2417a7161762d62" ma:taxonomyFieldName="EPA_x0020_Subject" ma:displayName="EPA Subject" ma:readOnly="false" ma:default="" ma:fieldId="{e3f09c3d-f709-400d-b241-7a7161762d62}" ma:taxonomyMulti="true" ma:sspId="29f62856-1543-49d4-a736-4569d363f533" ma:termSetId="7a3d4ae0-7e62-45a2-a406-c6a8a6a8eee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8dd676-26ca-4e08-b90f-b4e0026a58ac" elementFormDefault="qualified">
    <xsd:import namespace="http://schemas.microsoft.com/office/2006/documentManagement/types"/>
    <xsd:import namespace="http://schemas.microsoft.com/office/infopath/2007/PartnerControls"/>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2.xml><?xml version="1.0" encoding="utf-8"?>
<?mso-contentType ?>
<SharedContentType xmlns="Microsoft.SharePoint.Taxonomy.ContentTypeSync" SourceId="29f62856-1543-49d4-a736-4569d363f533" ContentTypeId="0x0101" PreviousValue="false"/>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D841DC1D-1908-486D-8D3F-E938D8554EEC}">
  <ds:schemaRefs>
    <ds:schemaRef ds:uri="ESRI.ArcGIS.Mapping.OfficeIntegration.PowerPointInfo"/>
  </ds:schemaRefs>
</ds:datastoreItem>
</file>

<file path=customXml/itemProps10.xml><?xml version="1.0" encoding="utf-8"?>
<ds:datastoreItem xmlns:ds="http://schemas.openxmlformats.org/officeDocument/2006/customXml" ds:itemID="{A58B7FBA-4E65-450A-8997-043C07E301AD}">
  <ds:schemaRefs>
    <ds:schemaRef ds:uri="http://schemas.microsoft.com/office/infopath/2007/PartnerControls"/>
    <ds:schemaRef ds:uri="4ffa91fb-a0ff-4ac5-b2db-65c790d184a4"/>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www.w3.org/XML/1998/namespace"/>
    <ds:schemaRef ds:uri="7d8dd676-26ca-4e08-b90f-b4e0026a58ac"/>
    <ds:schemaRef ds:uri="http://purl.org/dc/dcmitype/"/>
    <ds:schemaRef ds:uri="http://purl.org/dc/elements/1.1/"/>
    <ds:schemaRef ds:uri="http://schemas.microsoft.com/sharepoint/v3/fields"/>
    <ds:schemaRef ds:uri="http://schemas.microsoft.com/sharepoint.v3"/>
    <ds:schemaRef ds:uri="http://schemas.microsoft.com/sharepoint/v3"/>
  </ds:schemaRefs>
</ds:datastoreItem>
</file>

<file path=customXml/itemProps11.xml><?xml version="1.0" encoding="utf-8"?>
<ds:datastoreItem xmlns:ds="http://schemas.openxmlformats.org/officeDocument/2006/customXml" ds:itemID="{213D614D-F669-4BA1-9DCE-AD9E980A986E}">
  <ds:schemaRefs>
    <ds:schemaRef ds:uri="http://schemas.microsoft.com/sharepoint/v3/contenttype/forms"/>
  </ds:schemaRefs>
</ds:datastoreItem>
</file>

<file path=customXml/itemProps12.xml><?xml version="1.0" encoding="utf-8"?>
<ds:datastoreItem xmlns:ds="http://schemas.openxmlformats.org/officeDocument/2006/customXml" ds:itemID="{6EF54CFF-3668-43F2-93EF-928F39FBE18B}">
  <ds:schemaRefs>
    <ds:schemaRef ds:uri="ESRI.ArcGIS.Mapping.OfficeIntegration.PowerPointInfo"/>
  </ds:schemaRefs>
</ds:datastoreItem>
</file>

<file path=customXml/itemProps13.xml><?xml version="1.0" encoding="utf-8"?>
<ds:datastoreItem xmlns:ds="http://schemas.openxmlformats.org/officeDocument/2006/customXml" ds:itemID="{50149797-F7BD-4371-B113-2F7387E196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7d8dd676-26ca-4e08-b90f-b4e0026a58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4.xml><?xml version="1.0" encoding="utf-8"?>
<ds:datastoreItem xmlns:ds="http://schemas.openxmlformats.org/officeDocument/2006/customXml" ds:itemID="{2D5620DE-4C18-4244-8CE2-73110C0FFC29}">
  <ds:schemaRefs>
    <ds:schemaRef ds:uri="ESRI.ArcGIS.Mapping.OfficeIntegration.PowerPointInfo"/>
  </ds:schemaRefs>
</ds:datastoreItem>
</file>

<file path=customXml/itemProps15.xml><?xml version="1.0" encoding="utf-8"?>
<ds:datastoreItem xmlns:ds="http://schemas.openxmlformats.org/officeDocument/2006/customXml" ds:itemID="{258F6D12-4900-41FB-BB52-2EBD28D151CE}">
  <ds:schemaRefs>
    <ds:schemaRef ds:uri="ESRI.ArcGIS.Mapping.OfficeIntegration.PowerPointInfo"/>
  </ds:schemaRefs>
</ds:datastoreItem>
</file>

<file path=customXml/itemProps2.xml><?xml version="1.0" encoding="utf-8"?>
<ds:datastoreItem xmlns:ds="http://schemas.openxmlformats.org/officeDocument/2006/customXml" ds:itemID="{10C26C05-2326-4902-AB49-1135091FE21F}">
  <ds:schemaRefs>
    <ds:schemaRef ds:uri="Microsoft.SharePoint.Taxonomy.ContentTypeSync"/>
  </ds:schemaRefs>
</ds:datastoreItem>
</file>

<file path=customXml/itemProps3.xml><?xml version="1.0" encoding="utf-8"?>
<ds:datastoreItem xmlns:ds="http://schemas.openxmlformats.org/officeDocument/2006/customXml" ds:itemID="{291552F8-D552-4AAC-B878-F0449449BB2F}">
  <ds:schemaRefs>
    <ds:schemaRef ds:uri="ESRI.ArcGIS.Mapping.OfficeIntegration.PowerPointInfo"/>
  </ds:schemaRefs>
</ds:datastoreItem>
</file>

<file path=customXml/itemProps4.xml><?xml version="1.0" encoding="utf-8"?>
<ds:datastoreItem xmlns:ds="http://schemas.openxmlformats.org/officeDocument/2006/customXml" ds:itemID="{CC9C165A-AF6A-4E74-B3A9-A88DCF850C35}">
  <ds:schemaRefs>
    <ds:schemaRef ds:uri="ESRI.ArcGIS.Mapping.OfficeIntegration.PowerPointInfo"/>
  </ds:schemaRefs>
</ds:datastoreItem>
</file>

<file path=customXml/itemProps5.xml><?xml version="1.0" encoding="utf-8"?>
<ds:datastoreItem xmlns:ds="http://schemas.openxmlformats.org/officeDocument/2006/customXml" ds:itemID="{95DF9D6C-A032-419E-8FED-1E4D59FD14F0}">
  <ds:schemaRefs>
    <ds:schemaRef ds:uri="ESRI.ArcGIS.Mapping.OfficeIntegration.PowerPointInfo"/>
  </ds:schemaRefs>
</ds:datastoreItem>
</file>

<file path=customXml/itemProps6.xml><?xml version="1.0" encoding="utf-8"?>
<ds:datastoreItem xmlns:ds="http://schemas.openxmlformats.org/officeDocument/2006/customXml" ds:itemID="{8EFA094B-533C-4ADA-A05A-8FC4AD48E8EF}">
  <ds:schemaRefs>
    <ds:schemaRef ds:uri="ESRI.ArcGIS.Mapping.OfficeIntegration.PowerPointInfo"/>
  </ds:schemaRefs>
</ds:datastoreItem>
</file>

<file path=customXml/itemProps7.xml><?xml version="1.0" encoding="utf-8"?>
<ds:datastoreItem xmlns:ds="http://schemas.openxmlformats.org/officeDocument/2006/customXml" ds:itemID="{88B10855-7F79-49D6-AB35-B2DAF1ABADA5}">
  <ds:schemaRefs>
    <ds:schemaRef ds:uri="ESRI.ArcGIS.Mapping.OfficeIntegration.PowerPointInfo"/>
  </ds:schemaRefs>
</ds:datastoreItem>
</file>

<file path=customXml/itemProps8.xml><?xml version="1.0" encoding="utf-8"?>
<ds:datastoreItem xmlns:ds="http://schemas.openxmlformats.org/officeDocument/2006/customXml" ds:itemID="{3FE65A51-BAAF-4257-9B8E-BB501A94FAFF}">
  <ds:schemaRefs>
    <ds:schemaRef ds:uri="ESRI.ArcGIS.Mapping.OfficeIntegration.PowerPointInfo"/>
  </ds:schemaRefs>
</ds:datastoreItem>
</file>

<file path=customXml/itemProps9.xml><?xml version="1.0" encoding="utf-8"?>
<ds:datastoreItem xmlns:ds="http://schemas.openxmlformats.org/officeDocument/2006/customXml" ds:itemID="{ADAAEE0E-BC4C-4B9B-A41F-E4937754CA6B}">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4848</TotalTime>
  <Words>1016</Words>
  <Application>Microsoft Office PowerPoint</Application>
  <PresentationFormat>On-screen Show (4:3)</PresentationFormat>
  <Paragraphs>137</Paragraphs>
  <Slides>23</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ＭＳ Ｐゴシック</vt:lpstr>
      <vt:lpstr>Arial</vt:lpstr>
      <vt:lpstr>Blank Presentation</vt:lpstr>
      <vt:lpstr>Annual Air Monitoring Data Certification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Requesting a Data Certification Report</vt:lpstr>
      <vt:lpstr>Request Criteria</vt:lpstr>
      <vt:lpstr>PowerPoint Presentation</vt:lpstr>
      <vt:lpstr>PowerPoint Presentation</vt:lpstr>
      <vt:lpstr>The Procedure – Part 2:  Data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Monitoring Data must have Monitoring Agencies Certified on May 1, 2016?</vt:lpstr>
      <vt:lpstr>Certification Process:  Thoughts and Steps Forward </vt:lpstr>
    </vt:vector>
  </TitlesOfParts>
  <Company>Office 2004 Test Drive 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Chapman, Chris</cp:lastModifiedBy>
  <cp:revision>380</cp:revision>
  <cp:lastPrinted>2016-08-05T13:28:06Z</cp:lastPrinted>
  <dcterms:created xsi:type="dcterms:W3CDTF">2011-02-09T16:00:48Z</dcterms:created>
  <dcterms:modified xsi:type="dcterms:W3CDTF">2016-08-11T19:20:35Z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0x010100AE1D34D33B964B4F9EEC817C5601A1B1</vt:lpwstr>
  </property>
  <property fmtid="{D5CDD505-2E9C-101B-9397-08002B2CF9AE}" pid="3" name="TaxKeyword">
    <vt:lpwstr/>
  </property>
  <property fmtid="{D5CDD505-2E9C-101B-9397-08002B2CF9AE}" pid="4" name="EPA Subject">
    <vt:lpwstr/>
  </property>
  <property fmtid="{D5CDD505-2E9C-101B-9397-08002B2CF9AE}" pid="5" name="Document Type">
    <vt:lpwstr/>
  </property>
</Properties>
</file>