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5"/>
  </p:sldMasterIdLst>
  <p:notesMasterIdLst>
    <p:notesMasterId r:id="rId30"/>
  </p:notesMasterIdLst>
  <p:handoutMasterIdLst>
    <p:handoutMasterId r:id="rId31"/>
  </p:handoutMasterIdLst>
  <p:sldIdLst>
    <p:sldId id="271" r:id="rId6"/>
    <p:sldId id="291" r:id="rId7"/>
    <p:sldId id="292" r:id="rId8"/>
    <p:sldId id="294" r:id="rId9"/>
    <p:sldId id="317" r:id="rId10"/>
    <p:sldId id="295" r:id="rId11"/>
    <p:sldId id="296" r:id="rId12"/>
    <p:sldId id="272" r:id="rId13"/>
    <p:sldId id="273" r:id="rId14"/>
    <p:sldId id="297" r:id="rId15"/>
    <p:sldId id="298" r:id="rId16"/>
    <p:sldId id="299" r:id="rId17"/>
    <p:sldId id="274" r:id="rId18"/>
    <p:sldId id="313" r:id="rId19"/>
    <p:sldId id="310" r:id="rId20"/>
    <p:sldId id="315" r:id="rId21"/>
    <p:sldId id="314" r:id="rId22"/>
    <p:sldId id="318" r:id="rId23"/>
    <p:sldId id="306" r:id="rId24"/>
    <p:sldId id="308" r:id="rId25"/>
    <p:sldId id="309" r:id="rId26"/>
    <p:sldId id="307" r:id="rId27"/>
    <p:sldId id="275" r:id="rId28"/>
    <p:sldId id="311" r:id="rId2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CC"/>
    <a:srgbClr val="FFFFDD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22" autoAdjust="0"/>
    <p:restoredTop sz="89890" autoAdjust="0"/>
  </p:normalViewPr>
  <p:slideViewPr>
    <p:cSldViewPr>
      <p:cViewPr varScale="1">
        <p:scale>
          <a:sx n="80" d="100"/>
          <a:sy n="80" d="100"/>
        </p:scale>
        <p:origin x="1565" y="5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-343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1" y="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1" y="883158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B20113B-14B8-408F-B7CC-4A95DA7BB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43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1" y="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415791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1" y="883158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C892575-76B2-44B4-A0D4-5723D177C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68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892575-76B2-44B4-A0D4-5723D177CFE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233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E9EF10B-99C0-4EA2-93CA-AA91E47D4DA8}" type="slidenum">
              <a:rPr lang="en-US"/>
              <a:pPr eaLnBrk="1" hangingPunct="1"/>
              <a:t>13</a:t>
            </a:fld>
            <a:endParaRPr lang="en-US" dirty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Ask Nick about updates to Data Mart re: Web Services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So if AQS is limited function, DataMart provides two things</a:t>
            </a:r>
          </a:p>
          <a:p>
            <a:pPr eaLnBrk="1" hangingPunct="1">
              <a:defRPr/>
            </a:pPr>
            <a:endParaRPr lang="en-US" dirty="0"/>
          </a:p>
          <a:p>
            <a:pPr marL="228600" indent="-228600" eaLnBrk="1" hangingPunct="1">
              <a:buFontTx/>
              <a:buAutoNum type="arabicParenR"/>
              <a:defRPr/>
            </a:pPr>
            <a:r>
              <a:rPr lang="en-US" dirty="0"/>
              <a:t>Made fore </a:t>
            </a:r>
            <a:r>
              <a:rPr lang="en-US" dirty="0" err="1"/>
              <a:t>retreivals</a:t>
            </a:r>
            <a:r>
              <a:rPr lang="en-US" dirty="0"/>
              <a:t> only</a:t>
            </a:r>
          </a:p>
          <a:p>
            <a:pPr marL="228600" indent="-228600" eaLnBrk="1" hangingPunct="1">
              <a:buFontTx/>
              <a:buAutoNum type="arabicParenR"/>
              <a:defRPr/>
            </a:pPr>
            <a:endParaRPr lang="en-US" dirty="0"/>
          </a:p>
          <a:p>
            <a:pPr marL="228600" indent="-228600" eaLnBrk="1" hangingPunct="1">
              <a:defRPr/>
            </a:pPr>
            <a:r>
              <a:rPr lang="en-US" dirty="0"/>
              <a:t>2) Designed for researchers, public, etc.</a:t>
            </a:r>
          </a:p>
          <a:p>
            <a:pPr marL="228600" indent="-228600" eaLnBrk="1" hangingPunct="1">
              <a:defRPr/>
            </a:pPr>
            <a:endParaRPr lang="en-US" dirty="0"/>
          </a:p>
          <a:p>
            <a:pPr marL="228600" indent="-228600" eaLnBrk="1" hangingPunct="1">
              <a:defRPr/>
            </a:pPr>
            <a:r>
              <a:rPr lang="en-US" dirty="0"/>
              <a:t>3) You need to register, but no limitations on who can register</a:t>
            </a:r>
          </a:p>
        </p:txBody>
      </p:sp>
    </p:spTree>
    <p:extLst>
      <p:ext uri="{BB962C8B-B14F-4D97-AF65-F5344CB8AC3E}">
        <p14:creationId xmlns:p14="http://schemas.microsoft.com/office/powerpoint/2010/main" val="3807973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006849C-013E-4E5F-A3F5-E060A9FE0F86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10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26BC3DB-B4B9-4434-9063-092FF605C10F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09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EBF1C71-42C2-4DEE-B789-98A84FBBD8BF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59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AQS to Data Mart to Air Data</a:t>
            </a:r>
          </a:p>
          <a:p>
            <a:r>
              <a:rPr lang="en-US"/>
              <a:t>Discovere goes to AQS</a:t>
            </a:r>
          </a:p>
          <a:p>
            <a:endParaRPr lang="en-US"/>
          </a:p>
          <a:p>
            <a:r>
              <a:rPr lang="en-US"/>
              <a:t>AQS is the root, other three are branches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47B77B9-BFCF-4375-A7B7-51BFA7025C21}" type="slidenum">
              <a:rPr lang="en-US"/>
              <a:pPr eaLnBrk="1" hangingPunct="1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85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38A05FA-EB17-4033-8648-F37BE6BB3F46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5851525" cy="4319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Discovere is for AQS users who have data needs outside of the standard reports</a:t>
            </a:r>
          </a:p>
        </p:txBody>
      </p:sp>
    </p:spTree>
    <p:extLst>
      <p:ext uri="{BB962C8B-B14F-4D97-AF65-F5344CB8AC3E}">
        <p14:creationId xmlns:p14="http://schemas.microsoft.com/office/powerpoint/2010/main" val="775967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892575-76B2-44B4-A0D4-5723D177CFE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68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EC2CAD-2BC1-42E2-B498-DDC61A226E1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864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EC2CAD-2BC1-42E2-B498-DDC61A226E1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878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EC2CAD-2BC1-42E2-B498-DDC61A226E1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710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EC2CAD-2BC1-42E2-B498-DDC61A226E1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55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EC2CAD-2BC1-42E2-B498-DDC61A226E1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675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8EFF187-1253-4BAA-9553-8F2B68F04E9D}" type="slidenum">
              <a:rPr lang="en-US"/>
              <a:pPr eaLnBrk="1" hangingPunct="1"/>
              <a:t>8</a:t>
            </a:fld>
            <a:endParaRPr lang="en-US" dirty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309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53E8B5E-06D8-4392-AAC9-A943F335F508}" type="slidenum">
              <a:rPr lang="en-US"/>
              <a:pPr eaLnBrk="1" hangingPunct="1"/>
              <a:t>9</a:t>
            </a:fld>
            <a:endParaRPr lang="en-US" dirty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Air Data is for researchers and the general public</a:t>
            </a:r>
          </a:p>
        </p:txBody>
      </p:sp>
    </p:spTree>
    <p:extLst>
      <p:ext uri="{BB962C8B-B14F-4D97-AF65-F5344CB8AC3E}">
        <p14:creationId xmlns:p14="http://schemas.microsoft.com/office/powerpoint/2010/main" val="204722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676400"/>
            <a:ext cx="48768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D3A82E-0879-4135-B5BB-2677A1237223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810000" cy="457200"/>
          </a:xfrm>
        </p:spPr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80E008-ACCA-40DB-9014-A9A803CAD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err="1"/>
              <a:t>lev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7C7A53-5369-4BA0-AE19-5A3A700EF05F}" type="datetime1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37C3E9-CAB7-4F6A-B426-4D2B7FA6C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54F808-3FFD-481A-8956-BC1C73E9C2EE}" type="datetime1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02E5F6-1B1E-4862-91DF-C571C2112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A40B32-F4D4-4DF4-A78B-74ABDD9CB092}" type="datetime1">
              <a:rPr lang="en-US" smtClean="0"/>
              <a:t>8/11/2016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84AE80-C3E8-4D04-B240-03B24D2E8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67A3B9-679F-4776-82AD-A0E4A3EFC045}" type="datetime1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A38057-6A1F-4DEA-8C1D-8A825A413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EDCCDA-AB1D-4AA1-8681-4951FC92217F}" type="datetime1">
              <a:rPr lang="en-US" smtClean="0"/>
              <a:t>8/11/2016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783607-C43C-45E2-9E55-D9D4ABF9E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F9F1F5-BC71-4750-AB72-0B4661991343}" type="datetime1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F990BF-1AC5-4A88-9C23-E88DB6AED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48139-97A8-4424-B763-E475D13DA8C1}" type="datetime1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4CA8EBE-2DFF-44B3-BBF8-93E03AB0D7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1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4E0E4D-F697-402F-8303-04C839121553}" type="datetime1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9A409D-13B5-4BFA-BEF2-B333FB868C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F5999E-2361-41FA-97B4-E02DE3E7BB20}" type="datetime1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A5571E-9320-4765-A720-51F228C41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CF3E5D-F88D-48A9-B7F7-935350700868}" type="datetime1">
              <a:rPr lang="en-US" smtClean="0"/>
              <a:t>8/11/2016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C55162-156E-4051-B1F3-5E18511A0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37E84C-730F-4BB6-B88D-7DFAF6FBFC72}" type="datetime1">
              <a:rPr lang="en-US" smtClean="0"/>
              <a:t>8/11/2016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921297-F0ED-4C1F-BF57-9948847A5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800012-2338-4C0F-BF80-0503CD1ACC7E}" type="datetime1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78A7CB-A65C-4BD2-AD64-57AD2EE3B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37065E-3B94-433B-A13B-4B3A3F904BA8}" type="datetime1">
              <a:rPr lang="en-US" smtClean="0"/>
              <a:t>8/11/2016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CEE91D-A776-4927-9F55-A28404030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72DC38-54CC-45BF-A70C-2BD487193EB0}" type="datetime1">
              <a:rPr lang="en-US" smtClean="0"/>
              <a:t>8/11/2016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084572-B0FF-41C4-9F43-7AA9EDDEE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74E0ED-0333-4FBE-A04D-B4A64EF4F8E3}" type="datetime1">
              <a:rPr lang="en-US" smtClean="0"/>
              <a:t>8/11/2016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1993D8-F9E3-4863-A603-4D0481FE8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/>
          <p:cNvPicPr>
            <a:picLocks noChangeAspect="1" noChangeArrowheads="1"/>
          </p:cNvPicPr>
          <p:nvPr userDrawn="1"/>
        </p:nvPicPr>
        <p:blipFill>
          <a:blip r:embed="rId18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3E017BE0-560D-4BE4-87E8-4FDA5621C03F}" type="datetime1">
              <a:rPr lang="en-US" smtClean="0"/>
              <a:t>8/11/2016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32B910A-57A9-4E29-B51D-402F84F24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a.gov/aqs/aqs-users-guide-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aqs/aqs-user-registratio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3.epa.gov/airquality/airdata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aqsdr1.epa.gov/aqsweb/aqstmp/airdata/download_files.html" TargetMode="External"/><Relationship Id="rId4" Type="http://schemas.openxmlformats.org/officeDocument/2006/relationships/hyperlink" Target="https://aqs.epa.gov/ap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airdata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pa.gov/airdata/ad_basic.html" TargetMode="External"/><Relationship Id="rId4" Type="http://schemas.openxmlformats.org/officeDocument/2006/relationships/hyperlink" Target="https://www.epa.gov/airdata/rssairdata.x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r>
              <a:rPr lang="en-US" dirty="0"/>
              <a:t>Accessing AQS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52800"/>
            <a:ext cx="6858000" cy="1752600"/>
          </a:xfrm>
        </p:spPr>
        <p:txBody>
          <a:bodyPr/>
          <a:lstStyle/>
          <a:p>
            <a:pPr eaLnBrk="1" hangingPunct="1"/>
            <a:r>
              <a:rPr lang="en-US" sz="2400" dirty="0"/>
              <a:t>Chris Chapman, US EPA</a:t>
            </a:r>
          </a:p>
          <a:p>
            <a:r>
              <a:rPr lang="en-US" sz="2400" dirty="0"/>
              <a:t>National Ambient Air Monitoring Conference</a:t>
            </a:r>
          </a:p>
          <a:p>
            <a:pPr eaLnBrk="1" hangingPunct="1"/>
            <a:r>
              <a:rPr lang="en-US" sz="2400" dirty="0"/>
              <a:t>August 10, 2016 – St. Louis, Missouri</a:t>
            </a:r>
          </a:p>
        </p:txBody>
      </p:sp>
    </p:spTree>
    <p:extLst>
      <p:ext uri="{BB962C8B-B14F-4D97-AF65-F5344CB8AC3E}">
        <p14:creationId xmlns:p14="http://schemas.microsoft.com/office/powerpoint/2010/main" val="237942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620000" cy="990600"/>
          </a:xfrm>
        </p:spPr>
        <p:txBody>
          <a:bodyPr/>
          <a:lstStyle/>
          <a:p>
            <a:r>
              <a:rPr lang="en-US" dirty="0"/>
              <a:t>Air Data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4343400"/>
          </a:xfrm>
        </p:spPr>
        <p:txBody>
          <a:bodyPr/>
          <a:lstStyle/>
          <a:p>
            <a:endParaRPr lang="en-US" sz="800" dirty="0"/>
          </a:p>
          <a:p>
            <a:r>
              <a:rPr lang="en-US" dirty="0"/>
              <a:t>AirData has many “areas”</a:t>
            </a:r>
          </a:p>
          <a:p>
            <a:pPr lvl="1"/>
            <a:r>
              <a:rPr lang="en-US" dirty="0"/>
              <a:t>Each targeted towards a different type of user</a:t>
            </a:r>
          </a:p>
          <a:p>
            <a:pPr lvl="2"/>
            <a:r>
              <a:rPr lang="en-US" dirty="0"/>
              <a:t>Reports</a:t>
            </a:r>
          </a:p>
          <a:p>
            <a:pPr lvl="3"/>
            <a:r>
              <a:rPr lang="en-US" dirty="0"/>
              <a:t>Tabular data (annual) that can also be downloaded</a:t>
            </a:r>
          </a:p>
          <a:p>
            <a:pPr lvl="3"/>
            <a:r>
              <a:rPr lang="en-US" dirty="0"/>
              <a:t>Criteria pollutants only, form of the standard</a:t>
            </a:r>
          </a:p>
          <a:p>
            <a:pPr lvl="2"/>
            <a:r>
              <a:rPr lang="en-US" dirty="0"/>
              <a:t>Visualizations (Plots)</a:t>
            </a:r>
          </a:p>
          <a:p>
            <a:pPr lvl="3"/>
            <a:r>
              <a:rPr lang="en-US" dirty="0"/>
              <a:t>Graphical data (daily data based) that can also be downloaded</a:t>
            </a:r>
          </a:p>
          <a:p>
            <a:pPr lvl="3"/>
            <a:r>
              <a:rPr lang="en-US" dirty="0"/>
              <a:t>Criteria pollutants only, form of the standard</a:t>
            </a:r>
          </a:p>
          <a:p>
            <a:pPr lvl="2"/>
            <a:r>
              <a:rPr lang="en-US" dirty="0"/>
              <a:t>Maps</a:t>
            </a:r>
          </a:p>
          <a:p>
            <a:pPr lvl="3"/>
            <a:r>
              <a:rPr lang="en-US" dirty="0"/>
              <a:t>Geographical data that can also be downloaded</a:t>
            </a:r>
          </a:p>
          <a:p>
            <a:pPr lvl="3"/>
            <a:r>
              <a:rPr lang="en-US" dirty="0"/>
              <a:t>Criteria, Speciation, and HAPS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6D36B6-153D-44AE-A61C-B69E50199313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A56C2-A55C-492F-BE5B-65E0135330B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</p:spTree>
    <p:extLst>
      <p:ext uri="{BB962C8B-B14F-4D97-AF65-F5344CB8AC3E}">
        <p14:creationId xmlns:p14="http://schemas.microsoft.com/office/powerpoint/2010/main" val="32699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620000" cy="990600"/>
          </a:xfrm>
        </p:spPr>
        <p:txBody>
          <a:bodyPr/>
          <a:lstStyle/>
          <a:p>
            <a:r>
              <a:rPr lang="en-US" dirty="0"/>
              <a:t>Air Data Areas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3962400"/>
          </a:xfrm>
        </p:spPr>
        <p:txBody>
          <a:bodyPr/>
          <a:lstStyle/>
          <a:p>
            <a:pPr marL="914400" lvl="2" indent="0">
              <a:buNone/>
            </a:pPr>
            <a:endParaRPr lang="en-US" sz="800" dirty="0"/>
          </a:p>
          <a:p>
            <a:pPr marL="914400" lvl="2" indent="0">
              <a:buNone/>
            </a:pPr>
            <a:r>
              <a:rPr lang="en-US" dirty="0"/>
              <a:t>Download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/>
              <a:t>Daily (criteria pollutants only, form of the standard)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/>
              <a:t>Raw (all pollutants)  “AQS API”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dirty="0"/>
              <a:t>Registration required (3,200 registered users)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dirty="0"/>
              <a:t>REST web services – use as GUI or API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/>
              <a:t>Files 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dirty="0"/>
              <a:t>Pre-generated files of most commonly requested data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dirty="0" smtClean="0"/>
              <a:t>Annual</a:t>
            </a:r>
            <a:r>
              <a:rPr lang="en-US" dirty="0"/>
              <a:t>, daily, and hourly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dirty="0"/>
              <a:t>National, by year back to 1990 (~800 files)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dirty="0"/>
              <a:t>Updated twice a year, automated, only files that change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dirty="0"/>
              <a:t>CSV (not AQS) format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dirty="0"/>
              <a:t>Replaces TTN data download page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E17DB-1F3F-4193-99A3-B8B514BFC855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A56C2-A55C-492F-BE5B-65E0135330B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58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592" y="1295400"/>
            <a:ext cx="6079591" cy="4973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391400" cy="990600"/>
          </a:xfrm>
        </p:spPr>
        <p:txBody>
          <a:bodyPr/>
          <a:lstStyle/>
          <a:p>
            <a:r>
              <a:rPr lang="en-US" dirty="0">
                <a:latin typeface="Cambria" pitchFamily="18" charset="0"/>
              </a:rPr>
              <a:t>AirData Areas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F007A1-55C1-47EF-8C11-4B99FBE9890D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A56C2-A55C-492F-BE5B-65E0135330B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" name="Oval Callout 8"/>
          <p:cNvSpPr/>
          <p:nvPr/>
        </p:nvSpPr>
        <p:spPr bwMode="auto">
          <a:xfrm>
            <a:off x="1219200" y="2743200"/>
            <a:ext cx="1524000" cy="457200"/>
          </a:xfrm>
          <a:prstGeom prst="wedgeEllipseCallout">
            <a:avLst/>
          </a:prstGeom>
          <a:solidFill>
            <a:srgbClr val="FFFF00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rPr>
              <a:t>REPORTS</a:t>
            </a:r>
          </a:p>
        </p:txBody>
      </p:sp>
      <p:sp>
        <p:nvSpPr>
          <p:cNvPr id="11" name="Oval Callout 10"/>
          <p:cNvSpPr/>
          <p:nvPr/>
        </p:nvSpPr>
        <p:spPr bwMode="auto">
          <a:xfrm>
            <a:off x="2667000" y="1981200"/>
            <a:ext cx="1676400" cy="457200"/>
          </a:xfrm>
          <a:prstGeom prst="wedgeEllipseCallout">
            <a:avLst/>
          </a:prstGeom>
          <a:solidFill>
            <a:srgbClr val="FFFF00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rPr>
              <a:t>VISUALIZE</a:t>
            </a:r>
          </a:p>
        </p:txBody>
      </p:sp>
      <p:sp>
        <p:nvSpPr>
          <p:cNvPr id="12" name="Oval Callout 11"/>
          <p:cNvSpPr/>
          <p:nvPr/>
        </p:nvSpPr>
        <p:spPr bwMode="auto">
          <a:xfrm>
            <a:off x="4876800" y="3429000"/>
            <a:ext cx="1524000" cy="457200"/>
          </a:xfrm>
          <a:prstGeom prst="wedgeEllipseCallout">
            <a:avLst>
              <a:gd name="adj1" fmla="val -31466"/>
              <a:gd name="adj2" fmla="val -66614"/>
            </a:avLst>
          </a:prstGeom>
          <a:solidFill>
            <a:srgbClr val="FFFF00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rPr>
              <a:t>MAP</a:t>
            </a:r>
          </a:p>
        </p:txBody>
      </p:sp>
      <p:sp>
        <p:nvSpPr>
          <p:cNvPr id="13" name="Oval Callout 12"/>
          <p:cNvSpPr/>
          <p:nvPr/>
        </p:nvSpPr>
        <p:spPr bwMode="auto">
          <a:xfrm>
            <a:off x="4495800" y="1981200"/>
            <a:ext cx="1905000" cy="457200"/>
          </a:xfrm>
          <a:prstGeom prst="wedgeEllipseCallout">
            <a:avLst/>
          </a:prstGeom>
          <a:solidFill>
            <a:srgbClr val="FFFF00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rPr>
              <a:t>DOWNLOAD</a:t>
            </a:r>
          </a:p>
        </p:txBody>
      </p:sp>
      <p:sp>
        <p:nvSpPr>
          <p:cNvPr id="14" name="Oval Callout 13"/>
          <p:cNvSpPr/>
          <p:nvPr/>
        </p:nvSpPr>
        <p:spPr bwMode="auto">
          <a:xfrm>
            <a:off x="7086600" y="3733800"/>
            <a:ext cx="1524000" cy="457200"/>
          </a:xfrm>
          <a:prstGeom prst="wedgeEllipseCallout">
            <a:avLst>
              <a:gd name="adj1" fmla="val -29947"/>
              <a:gd name="adj2" fmla="val -89399"/>
            </a:avLst>
          </a:prstGeom>
          <a:solidFill>
            <a:srgbClr val="FFFF00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rPr>
              <a:t>RSS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</p:spTree>
    <p:extLst>
      <p:ext uri="{BB962C8B-B14F-4D97-AF65-F5344CB8AC3E}">
        <p14:creationId xmlns:p14="http://schemas.microsoft.com/office/powerpoint/2010/main" val="400608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90600"/>
            <a:ext cx="7620000" cy="990600"/>
          </a:xfrm>
        </p:spPr>
        <p:txBody>
          <a:bodyPr/>
          <a:lstStyle/>
          <a:p>
            <a:pPr eaLnBrk="1" hangingPunct="1"/>
            <a:r>
              <a:rPr lang="en-US" dirty="0"/>
              <a:t>What is the AQS Data Mart / AQS API?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Data Mart is a database </a:t>
            </a:r>
            <a:r>
              <a:rPr lang="en-US" sz="2000" dirty="0"/>
              <a:t>containing all of the data from AQS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Powers </a:t>
            </a:r>
            <a:r>
              <a:rPr lang="en-US" sz="1600" dirty="0"/>
              <a:t>AirData and AQS API, and has same architecture as AQS.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AQS Data Mart also includes ozone data for AQS monitors that are reported to AirNow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Any “application” can connect to it (within tech/security limits)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AirData, KML files, Ozone Watch, AirCompare, Data.gov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Intended users: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Air quality data analysts in the regulatory, academic, and health research communities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Those who need to download large volumes of detailed technical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People who need the AQS data for the application they are building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5CC6BDE-BAE0-4426-AC42-1CAB3EE140AE}" type="slidenum">
              <a:rPr lang="en-US"/>
              <a:pPr eaLnBrk="1" hangingPunct="1"/>
              <a:t>13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44F4E9-DA34-4595-A777-A34DB9C64604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</p:spTree>
    <p:extLst>
      <p:ext uri="{BB962C8B-B14F-4D97-AF65-F5344CB8AC3E}">
        <p14:creationId xmlns:p14="http://schemas.microsoft.com/office/powerpoint/2010/main" val="47969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620000" cy="990600"/>
          </a:xfrm>
        </p:spPr>
        <p:txBody>
          <a:bodyPr/>
          <a:lstStyle/>
          <a:p>
            <a:r>
              <a:rPr lang="en-US" dirty="0"/>
              <a:t>AQS API INTERFACE (aqs.epa.gov/</a:t>
            </a:r>
            <a:r>
              <a:rPr lang="en-US" dirty="0" err="1"/>
              <a:t>api</a:t>
            </a:r>
            <a:r>
              <a:rPr lang="en-US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1AAA58-FD34-4F33-B646-1DFD577533A6}" type="datetime1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A409D-13B5-4BFA-BEF2-B333FB868C3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76400"/>
            <a:ext cx="4942126" cy="44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0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7620000" cy="685800"/>
          </a:xfrm>
        </p:spPr>
        <p:txBody>
          <a:bodyPr/>
          <a:lstStyle/>
          <a:p>
            <a:r>
              <a:rPr lang="en-US" dirty="0"/>
              <a:t>AQS Reports (AMP xxx)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343400"/>
          </a:xfrm>
        </p:spPr>
        <p:txBody>
          <a:bodyPr/>
          <a:lstStyle/>
          <a:p>
            <a:endParaRPr lang="en-US" sz="800" dirty="0"/>
          </a:p>
          <a:p>
            <a:pPr lvl="1"/>
            <a:r>
              <a:rPr lang="en-US" dirty="0"/>
              <a:t>Briefly mentioned earlier</a:t>
            </a:r>
          </a:p>
          <a:p>
            <a:pPr lvl="1"/>
            <a:r>
              <a:rPr lang="en-US" dirty="0"/>
              <a:t>Trend also continues upward</a:t>
            </a:r>
          </a:p>
          <a:p>
            <a:pPr lvl="2"/>
            <a:r>
              <a:rPr lang="en-US" dirty="0"/>
              <a:t>71,000 in CY 2015, 39,000 is 1H CY2016. This averages to more than one every 2 minutes during business hours</a:t>
            </a:r>
          </a:p>
          <a:p>
            <a:pPr lvl="3"/>
            <a:r>
              <a:rPr lang="en-US" dirty="0"/>
              <a:t>Does not include Load Summary/Error reports</a:t>
            </a:r>
          </a:p>
          <a:p>
            <a:pPr lvl="3"/>
            <a:r>
              <a:rPr lang="en-US" dirty="0"/>
              <a:t>Does include automatically generated SG inventory report</a:t>
            </a:r>
          </a:p>
          <a:p>
            <a:pPr lvl="1"/>
            <a:r>
              <a:rPr lang="en-US" dirty="0"/>
              <a:t>We’d like to retire some, but all are used</a:t>
            </a:r>
          </a:p>
          <a:p>
            <a:pPr lvl="1"/>
            <a:r>
              <a:rPr lang="en-US" dirty="0"/>
              <a:t>We’ve added more, hopefully helpful</a:t>
            </a:r>
          </a:p>
          <a:p>
            <a:pPr lvl="1"/>
            <a:r>
              <a:rPr lang="en-US" dirty="0"/>
              <a:t>We’re working on streamlining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E8CC15-142E-4AC0-9ABF-DAF46F5106C2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A56C2-A55C-492F-BE5B-65E0135330B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U.S. Environmental Protection Agency</a:t>
            </a:r>
          </a:p>
        </p:txBody>
      </p:sp>
    </p:spTree>
    <p:extLst>
      <p:ext uri="{BB962C8B-B14F-4D97-AF65-F5344CB8AC3E}">
        <p14:creationId xmlns:p14="http://schemas.microsoft.com/office/powerpoint/2010/main" val="1578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620000" cy="990600"/>
          </a:xfrm>
        </p:spPr>
        <p:txBody>
          <a:bodyPr/>
          <a:lstStyle/>
          <a:p>
            <a:r>
              <a:rPr lang="en-US" dirty="0"/>
              <a:t>AQS Reports Interface (R31)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81200"/>
            <a:ext cx="8435128" cy="360311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9C9C17-8E08-44F3-8599-C6792D9C8E15}" type="datetime1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A409D-13B5-4BFA-BEF2-B333FB868C3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620000" cy="990600"/>
          </a:xfrm>
        </p:spPr>
        <p:txBody>
          <a:bodyPr/>
          <a:lstStyle/>
          <a:p>
            <a:r>
              <a:rPr lang="en-US" dirty="0"/>
              <a:t>Reports by Category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296029"/>
              </p:ext>
            </p:extLst>
          </p:nvPr>
        </p:nvGraphicFramePr>
        <p:xfrm>
          <a:off x="609600" y="1752600"/>
          <a:ext cx="7772400" cy="4383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278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Report Category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Reports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784">
                <a:tc>
                  <a:txBody>
                    <a:bodyPr/>
                    <a:lstStyle/>
                    <a:p>
                      <a:r>
                        <a:rPr lang="en-US" sz="1600" dirty="0"/>
                        <a:t>Site and Monitor Metadata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AMP380 (Site Description),</a:t>
                      </a:r>
                      <a:r>
                        <a:rPr lang="en-US" sz="1600" baseline="0" dirty="0"/>
                        <a:t> AMP390 (Monitor Description), AMP220 (Monitor Networks)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2784">
                <a:tc>
                  <a:txBody>
                    <a:bodyPr/>
                    <a:lstStyle/>
                    <a:p>
                      <a:r>
                        <a:rPr lang="en-US" sz="1600" dirty="0"/>
                        <a:t>Detail Data Reports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AMP500</a:t>
                      </a:r>
                      <a:r>
                        <a:rPr lang="en-US" sz="1600" baseline="0" dirty="0"/>
                        <a:t>(Extract Site/Monitor Data), AMP 501 (Extract Raw Data), AMP503 (Extract Blanks Data), AMP350, AMP350MX, AMP350P, and AMP350NW (Raw Data)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7955">
                <a:tc>
                  <a:txBody>
                    <a:bodyPr/>
                    <a:lstStyle/>
                    <a:p>
                      <a:r>
                        <a:rPr lang="en-US" sz="1600" dirty="0"/>
                        <a:t>Summary Data Reports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AMP500</a:t>
                      </a:r>
                      <a:r>
                        <a:rPr lang="en-US" sz="1600" baseline="0" dirty="0"/>
                        <a:t>(Extract Site/Monitor Data), AMP 501 (Extract Raw Data), AMP503 (Extract Blanks Data), AMP350, AMP350MX, AMP350P, and AMP350NW (Raw Data)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7955">
                <a:tc>
                  <a:txBody>
                    <a:bodyPr/>
                    <a:lstStyle/>
                    <a:p>
                      <a:r>
                        <a:rPr lang="en-US" sz="1600" dirty="0"/>
                        <a:t>Certification</a:t>
                      </a:r>
                      <a:r>
                        <a:rPr lang="en-US" sz="1600" baseline="0" dirty="0"/>
                        <a:t> and QA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AMP600 (Certification Evaluation and Concurrence),AMP256</a:t>
                      </a:r>
                      <a:r>
                        <a:rPr lang="en-US" sz="1600" baseline="0" dirty="0"/>
                        <a:t> (QA Data Quality Indicator),AMP251 (QA Raw Assessment)</a:t>
                      </a:r>
                    </a:p>
                    <a:p>
                      <a:r>
                        <a:rPr lang="en-US" sz="1600" baseline="0" dirty="0"/>
                        <a:t>AMP504 (QA Data Extraction)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7955">
                <a:tc>
                  <a:txBody>
                    <a:bodyPr/>
                    <a:lstStyle/>
                    <a:p>
                      <a:r>
                        <a:rPr lang="en-US" sz="1600" dirty="0"/>
                        <a:t>Others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AMP480</a:t>
                      </a:r>
                      <a:r>
                        <a:rPr lang="en-US" sz="1600" baseline="0" dirty="0"/>
                        <a:t> (Design Value), AMP360 (Raw Data Qualifiers), Reports not run from R31 interface (AMP395, AMP396, Load, Scan, Post). 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D2C53A-9627-4210-91FC-FB77ADB8A67E}" type="datetime1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A409D-13B5-4BFA-BEF2-B333FB868C3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2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AQS Reports 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User’s Guide: </a:t>
            </a:r>
            <a:r>
              <a:rPr lang="en-US" dirty="0">
                <a:hlinkClick r:id="rId2"/>
              </a:rPr>
              <a:t>https://www.epa.gov/aqs/aqs-users-guide-0</a:t>
            </a:r>
            <a:endParaRPr lang="en-US" dirty="0"/>
          </a:p>
          <a:p>
            <a:r>
              <a:rPr lang="en-US" dirty="0"/>
              <a:t>Data Retrieval Guide currently being updated.  When complete will have full explanation of all </a:t>
            </a:r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4E0E4D-F697-402F-8303-04C839121553}" type="datetime1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A409D-13B5-4BFA-BEF2-B333FB868C3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86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Intended audience</a:t>
            </a:r>
          </a:p>
        </p:txBody>
      </p:sp>
      <p:graphicFrame>
        <p:nvGraphicFramePr>
          <p:cNvPr id="75825" name="Group 4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118393638"/>
              </p:ext>
            </p:extLst>
          </p:nvPr>
        </p:nvGraphicFramePr>
        <p:xfrm>
          <a:off x="457200" y="2130552"/>
          <a:ext cx="8382000" cy="4474464"/>
        </p:xfrm>
        <a:graphic>
          <a:graphicData uri="http://schemas.openxmlformats.org/drawingml/2006/table">
            <a:tbl>
              <a:tblPr/>
              <a:tblGrid>
                <a:gridCol w="30804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224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790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8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AQS API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AQS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Air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Air quality data analysts in the regulatory, academic, and health research communities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People familiar with the data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An AQS account is not needed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Char char="•"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Those who provide data from their federal, state, local, or tribal agency to the EPA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Standard reports are available for QA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Pct val="90000"/>
                        <a:buFontTx/>
                        <a:buChar char="•"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Designed for public access (no registration required)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Also useful for researchers and analysts who can download raw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868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143FF14-A426-4F36-9723-C666FF0A28D1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D497CA-5FE0-43FA-8ABC-F4E90BF4EBEE}" type="datetime1">
              <a:rPr lang="en-US" smtClean="0"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U.S. Environmental Protection Agency</a:t>
            </a:r>
          </a:p>
        </p:txBody>
      </p:sp>
    </p:spTree>
    <p:extLst>
      <p:ext uri="{BB962C8B-B14F-4D97-AF65-F5344CB8AC3E}">
        <p14:creationId xmlns:p14="http://schemas.microsoft.com/office/powerpoint/2010/main" val="310047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7620000" cy="6096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endParaRPr lang="en-US" sz="800" dirty="0"/>
          </a:p>
          <a:p>
            <a:r>
              <a:rPr lang="en-US" dirty="0"/>
              <a:t>Background</a:t>
            </a:r>
          </a:p>
          <a:p>
            <a:r>
              <a:rPr lang="en-US" dirty="0"/>
              <a:t>Trends in Use</a:t>
            </a:r>
          </a:p>
          <a:p>
            <a:pPr lvl="1"/>
            <a:r>
              <a:rPr lang="en-US" dirty="0"/>
              <a:t>Popularity of data</a:t>
            </a:r>
          </a:p>
          <a:p>
            <a:pPr lvl="1"/>
            <a:r>
              <a:rPr lang="en-US" dirty="0"/>
              <a:t>Who’s getting the data</a:t>
            </a:r>
          </a:p>
          <a:p>
            <a:pPr lvl="1"/>
            <a:r>
              <a:rPr lang="en-US" dirty="0"/>
              <a:t>What are they getting</a:t>
            </a:r>
          </a:p>
          <a:p>
            <a:r>
              <a:rPr lang="en-US" dirty="0"/>
              <a:t>Data Sources</a:t>
            </a:r>
          </a:p>
          <a:p>
            <a:pPr lvl="1"/>
            <a:r>
              <a:rPr lang="en-US" dirty="0"/>
              <a:t>Air Data</a:t>
            </a:r>
          </a:p>
          <a:p>
            <a:pPr lvl="1"/>
            <a:r>
              <a:rPr lang="en-US" dirty="0"/>
              <a:t>AQS API</a:t>
            </a:r>
          </a:p>
          <a:p>
            <a:pPr lvl="1"/>
            <a:r>
              <a:rPr lang="en-US" dirty="0"/>
              <a:t>AQS Reports</a:t>
            </a:r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1ACEEB-6395-44DC-A1E6-AA1F851717AF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A56C2-A55C-492F-BE5B-65E0135330B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</p:spTree>
    <p:extLst>
      <p:ext uri="{BB962C8B-B14F-4D97-AF65-F5344CB8AC3E}">
        <p14:creationId xmlns:p14="http://schemas.microsoft.com/office/powerpoint/2010/main" val="214570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990600"/>
            <a:ext cx="6553200" cy="685800"/>
          </a:xfrm>
        </p:spPr>
        <p:txBody>
          <a:bodyPr/>
          <a:lstStyle/>
          <a:p>
            <a:pPr eaLnBrk="1" hangingPunct="1"/>
            <a:r>
              <a:rPr lang="en-US" dirty="0"/>
              <a:t>Registration</a:t>
            </a:r>
          </a:p>
        </p:txBody>
      </p:sp>
      <p:graphicFrame>
        <p:nvGraphicFramePr>
          <p:cNvPr id="73797" name="Group 6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56617241"/>
              </p:ext>
            </p:extLst>
          </p:nvPr>
        </p:nvGraphicFramePr>
        <p:xfrm>
          <a:off x="609600" y="1804415"/>
          <a:ext cx="8229601" cy="4383025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46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2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AQS API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AQS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Air Data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01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Requires password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Self-registration at home page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Anyone can register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Registration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 AQS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site: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3"/>
                        </a:rPr>
                        <a:t>https://www.epa.gov/aqs/aqs-user-registration 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Must go through S/L/T/Regional approval process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Must be Fed or State/Local/Tribal employee or designated contractor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Pct val="90000"/>
                        <a:buFontTx/>
                        <a:buChar char="•"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Not required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07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4276527-5176-4051-BD8C-BF0A99BD2098}" type="slidenum">
              <a:rPr lang="en-US">
                <a:latin typeface="+mj-lt"/>
              </a:rPr>
              <a:pPr eaLnBrk="1" hangingPunct="1"/>
              <a:t>20</a:t>
            </a:fld>
            <a:endParaRPr lang="en-US" dirty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679B9C-BC84-4500-8578-CEB99FAF70E8}" type="datetime1">
              <a:rPr lang="en-US" smtClean="0"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35814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</p:spTree>
    <p:extLst>
      <p:ext uri="{BB962C8B-B14F-4D97-AF65-F5344CB8AC3E}">
        <p14:creationId xmlns:p14="http://schemas.microsoft.com/office/powerpoint/2010/main" val="12820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43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Examples of output</a:t>
            </a:r>
          </a:p>
        </p:txBody>
      </p:sp>
      <p:graphicFrame>
        <p:nvGraphicFramePr>
          <p:cNvPr id="76844" name="Group 4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05273416"/>
              </p:ext>
            </p:extLst>
          </p:nvPr>
        </p:nvGraphicFramePr>
        <p:xfrm>
          <a:off x="762000" y="2286000"/>
          <a:ext cx="8001000" cy="2895600"/>
        </p:xfrm>
        <a:graphic>
          <a:graphicData uri="http://schemas.openxmlformats.org/drawingml/2006/table">
            <a:tbl>
              <a:tblPr/>
              <a:tblGrid>
                <a:gridCol w="27035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316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657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5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AQS API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AQS Reports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Air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896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Pipe delimited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Acrobat (pdf)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Workfile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(txt)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Pct val="90000"/>
                        <a:buFontTx/>
                        <a:buChar char="•"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On screen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Downloadable as csv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Visualizations (jpg, gif)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17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8AA8197-F78C-43E7-BDBF-2B91E9FC111A}" type="slidenum">
              <a:rPr lang="en-US">
                <a:latin typeface="+mj-lt"/>
              </a:rPr>
              <a:pPr eaLnBrk="1" hangingPunct="1"/>
              <a:t>21</a:t>
            </a:fld>
            <a:endParaRPr lang="en-US" dirty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874C82-2725-4197-B09B-13EA71730EC6}" type="datetime1">
              <a:rPr lang="en-US" smtClean="0"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U.S. Environmental Protection Agency</a:t>
            </a:r>
          </a:p>
        </p:txBody>
      </p:sp>
    </p:spTree>
    <p:extLst>
      <p:ext uri="{BB962C8B-B14F-4D97-AF65-F5344CB8AC3E}">
        <p14:creationId xmlns:p14="http://schemas.microsoft.com/office/powerpoint/2010/main" val="206040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763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Update frequency</a:t>
            </a:r>
          </a:p>
        </p:txBody>
      </p:sp>
      <p:graphicFrame>
        <p:nvGraphicFramePr>
          <p:cNvPr id="246807" name="Group 2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71438747"/>
              </p:ext>
            </p:extLst>
          </p:nvPr>
        </p:nvGraphicFramePr>
        <p:xfrm>
          <a:off x="914400" y="2198688"/>
          <a:ext cx="8001000" cy="3668712"/>
        </p:xfrm>
        <a:graphic>
          <a:graphicData uri="http://schemas.openxmlformats.org/drawingml/2006/table">
            <a:tbl>
              <a:tblPr/>
              <a:tblGrid>
                <a:gridCol w="27715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31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362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55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AQS API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AQS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Air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12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Weekly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Sunday night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Updated by Automated Process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Continuously Updated by State / Local / Tribal Organizations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Summaries Re-Computed when Posted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Same schedule as AQS API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97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C508C9F-E36A-4F4E-BC30-85E1311AFDAF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7B0755-C176-4928-97F0-5F771D1DAD92}" type="datetime1">
              <a:rPr lang="en-US" smtClean="0"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U.S. Environmental Protection Agency</a:t>
            </a:r>
          </a:p>
        </p:txBody>
      </p:sp>
    </p:spTree>
    <p:extLst>
      <p:ext uri="{BB962C8B-B14F-4D97-AF65-F5344CB8AC3E}">
        <p14:creationId xmlns:p14="http://schemas.microsoft.com/office/powerpoint/2010/main" val="27552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43000"/>
            <a:ext cx="7620000" cy="990600"/>
          </a:xfrm>
        </p:spPr>
        <p:txBody>
          <a:bodyPr/>
          <a:lstStyle/>
          <a:p>
            <a:pPr eaLnBrk="1" hangingPunct="1"/>
            <a:r>
              <a:rPr lang="en-US" dirty="0"/>
              <a:t>A moment of silence for Discoverer</a:t>
            </a:r>
          </a:p>
        </p:txBody>
      </p:sp>
      <p:sp>
        <p:nvSpPr>
          <p:cNvPr id="28675" name="Rectangle 6"/>
          <p:cNvSpPr>
            <a:spLocks noGrp="1" noChangeArrowheads="1"/>
          </p:cNvSpPr>
          <p:nvPr>
            <p:ph idx="1"/>
          </p:nvPr>
        </p:nvSpPr>
        <p:spPr>
          <a:xfrm>
            <a:off x="1163638" y="1984375"/>
            <a:ext cx="6786562" cy="2816225"/>
          </a:xfrm>
        </p:spPr>
        <p:txBody>
          <a:bodyPr/>
          <a:lstStyle/>
          <a:p>
            <a:pPr eaLnBrk="1" hangingPunct="1"/>
            <a:r>
              <a:rPr lang="en-US" sz="2000" dirty="0"/>
              <a:t>An Oracle tool that is no longer supported by Oracle although it is still available to AQS users</a:t>
            </a:r>
          </a:p>
          <a:p>
            <a:pPr eaLnBrk="1" hangingPunct="1"/>
            <a:r>
              <a:rPr lang="en-US" sz="2000" dirty="0"/>
              <a:t>May be decommissioned by NCC at any </a:t>
            </a:r>
            <a:r>
              <a:rPr lang="en-US" sz="2000" dirty="0" smtClean="0"/>
              <a:t>time</a:t>
            </a:r>
            <a:endParaRPr lang="en-US" sz="2000" dirty="0"/>
          </a:p>
          <a:p>
            <a:pPr eaLnBrk="1" hangingPunct="1"/>
            <a:r>
              <a:rPr lang="en-US" sz="2000" dirty="0"/>
              <a:t>Replacement still under consideration / </a:t>
            </a:r>
            <a:r>
              <a:rPr lang="en-US" sz="2000" dirty="0" smtClean="0"/>
              <a:t>prioritization</a:t>
            </a:r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2139593-FCFA-4324-9886-DE950625926C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3FA07F-4329-4257-BD71-4482663C91DE}" type="datetime1">
              <a:rPr lang="en-US" smtClean="0"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U.S. Environmental Protection Agency</a:t>
            </a:r>
          </a:p>
        </p:txBody>
      </p:sp>
    </p:spTree>
    <p:extLst>
      <p:ext uri="{BB962C8B-B14F-4D97-AF65-F5344CB8AC3E}">
        <p14:creationId xmlns:p14="http://schemas.microsoft.com/office/powerpoint/2010/main" val="15868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620000" cy="990600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r>
              <a:rPr lang="en-US" dirty="0"/>
              <a:t>Demand for data increasing</a:t>
            </a:r>
          </a:p>
          <a:p>
            <a:endParaRPr lang="en-US" sz="800" dirty="0"/>
          </a:p>
          <a:p>
            <a:r>
              <a:rPr lang="en-US" dirty="0"/>
              <a:t>Keep up the good work – more and more people using and depending on the data</a:t>
            </a:r>
          </a:p>
          <a:p>
            <a:endParaRPr lang="en-US" sz="800" dirty="0"/>
          </a:p>
          <a:p>
            <a:r>
              <a:rPr lang="en-US" dirty="0"/>
              <a:t>We’re continually adapting to new requirements and new constraints (technology, budget, time, etc.)</a:t>
            </a:r>
          </a:p>
          <a:p>
            <a:endParaRPr lang="en-US" sz="800" dirty="0"/>
          </a:p>
          <a:p>
            <a:r>
              <a:rPr lang="en-US" dirty="0"/>
              <a:t>Suggestions welcome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4A502A-FE45-4178-BFE7-BFD7B87ED063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A56C2-A55C-492F-BE5B-65E0135330B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U.S. Environmental Protection Agency</a:t>
            </a:r>
          </a:p>
        </p:txBody>
      </p:sp>
    </p:spTree>
    <p:extLst>
      <p:ext uri="{BB962C8B-B14F-4D97-AF65-F5344CB8AC3E}">
        <p14:creationId xmlns:p14="http://schemas.microsoft.com/office/powerpoint/2010/main" val="371121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7620000" cy="76200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3903557"/>
          </a:xfrm>
        </p:spPr>
        <p:txBody>
          <a:bodyPr/>
          <a:lstStyle/>
          <a:p>
            <a:endParaRPr lang="en-US" sz="700" dirty="0"/>
          </a:p>
          <a:p>
            <a:r>
              <a:rPr lang="en-US" sz="2400" dirty="0"/>
              <a:t>Several years ago, OAQPS embarked on an effort to reduce the number of places public could go to find </a:t>
            </a:r>
            <a:r>
              <a:rPr lang="en-US" sz="2400" dirty="0" smtClean="0"/>
              <a:t>data</a:t>
            </a:r>
            <a:endParaRPr lang="en-US" sz="2400" dirty="0"/>
          </a:p>
          <a:p>
            <a:r>
              <a:rPr lang="en-US" sz="2400" dirty="0"/>
              <a:t>Pick certain ones to enhance, others to decommission,  put all that remain in a common </a:t>
            </a:r>
            <a:r>
              <a:rPr lang="en-US" sz="2400" dirty="0" smtClean="0"/>
              <a:t>place</a:t>
            </a:r>
            <a:endParaRPr lang="en-US" sz="2400" dirty="0"/>
          </a:p>
          <a:p>
            <a:r>
              <a:rPr lang="en-US" sz="2400" dirty="0"/>
              <a:t>The new umbrella site = AirData</a:t>
            </a:r>
          </a:p>
          <a:p>
            <a:r>
              <a:rPr lang="fr-FR" sz="2400" dirty="0"/>
              <a:t>AQS specific</a:t>
            </a:r>
          </a:p>
          <a:p>
            <a:pPr lvl="1"/>
            <a:r>
              <a:rPr lang="fr-FR" sz="1800" dirty="0" err="1" smtClean="0"/>
              <a:t>Rebranding</a:t>
            </a:r>
            <a:r>
              <a:rPr lang="fr-FR" sz="1800" dirty="0" smtClean="0"/>
              <a:t> </a:t>
            </a:r>
            <a:r>
              <a:rPr lang="fr-FR" sz="1800" dirty="0"/>
              <a:t>and </a:t>
            </a:r>
            <a:r>
              <a:rPr lang="fr-FR" sz="1800" dirty="0" err="1"/>
              <a:t>rearchitecture</a:t>
            </a:r>
            <a:r>
              <a:rPr lang="fr-FR" sz="1800" dirty="0"/>
              <a:t> of AirData (now AQS API</a:t>
            </a:r>
            <a:r>
              <a:rPr lang="fr-FR" sz="1800" dirty="0" smtClean="0"/>
              <a:t>)</a:t>
            </a:r>
            <a:endParaRPr lang="fr-FR" sz="1800" dirty="0"/>
          </a:p>
          <a:p>
            <a:pPr lvl="1"/>
            <a:r>
              <a:rPr lang="fr-FR" sz="1800" dirty="0"/>
              <a:t>Added addition AMP series reports, updated Existing reports (ex: Design Values report for 2015 Ozone NAAQS, added new QA reports (AMP600, AMP251, and AMP256</a:t>
            </a:r>
            <a:r>
              <a:rPr lang="fr-FR" sz="1800" dirty="0" smtClean="0"/>
              <a:t>)</a:t>
            </a:r>
            <a:endParaRPr lang="en-US" sz="1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0D6D07-A879-4388-BFC3-6BC1428E601C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A56C2-A55C-492F-BE5B-65E0135330B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</p:spTree>
    <p:extLst>
      <p:ext uri="{BB962C8B-B14F-4D97-AF65-F5344CB8AC3E}">
        <p14:creationId xmlns:p14="http://schemas.microsoft.com/office/powerpoint/2010/main" val="19372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7620000" cy="685800"/>
          </a:xfrm>
        </p:spPr>
        <p:txBody>
          <a:bodyPr/>
          <a:lstStyle/>
          <a:p>
            <a:r>
              <a:rPr lang="en-US" dirty="0"/>
              <a:t>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419600"/>
          </a:xfrm>
        </p:spPr>
        <p:txBody>
          <a:bodyPr/>
          <a:lstStyle/>
          <a:p>
            <a:endParaRPr lang="en-US" sz="600" dirty="0"/>
          </a:p>
          <a:p>
            <a:r>
              <a:rPr lang="en-US" sz="2000" dirty="0"/>
              <a:t>Air Quality data is in high demand</a:t>
            </a:r>
          </a:p>
          <a:p>
            <a:r>
              <a:rPr lang="en-US" sz="2000" dirty="0"/>
              <a:t>AirData:  </a:t>
            </a:r>
          </a:p>
          <a:p>
            <a:pPr lvl="1"/>
            <a:r>
              <a:rPr lang="en-US" sz="1800" dirty="0">
                <a:hlinkClick r:id="rId3"/>
              </a:rPr>
              <a:t>https://www3.epa.gov/airquality/airdata/</a:t>
            </a:r>
            <a:endParaRPr lang="en-US" sz="1800" dirty="0"/>
          </a:p>
          <a:p>
            <a:pPr lvl="1"/>
            <a:r>
              <a:rPr lang="en-US" sz="1800" dirty="0"/>
              <a:t>Reports, graphs, and downloads of criteria data</a:t>
            </a:r>
          </a:p>
          <a:p>
            <a:pPr lvl="1"/>
            <a:r>
              <a:rPr lang="en-US" sz="1800" dirty="0"/>
              <a:t>For analysts and informed public</a:t>
            </a:r>
          </a:p>
          <a:p>
            <a:r>
              <a:rPr lang="en-US" sz="2000" dirty="0"/>
              <a:t>AQS API: </a:t>
            </a:r>
          </a:p>
          <a:p>
            <a:pPr lvl="1"/>
            <a:r>
              <a:rPr lang="en-US" sz="1800" dirty="0">
                <a:hlinkClick r:id="rId4"/>
              </a:rPr>
              <a:t>https://aqs.epa.gov/api</a:t>
            </a:r>
            <a:endParaRPr lang="en-US" sz="1800" dirty="0"/>
          </a:p>
          <a:p>
            <a:pPr lvl="1"/>
            <a:r>
              <a:rPr lang="en-US" sz="1800" dirty="0"/>
              <a:t>Web service for querying any raw data</a:t>
            </a:r>
          </a:p>
          <a:p>
            <a:pPr lvl="1"/>
            <a:r>
              <a:rPr lang="en-US" sz="1800" dirty="0"/>
              <a:t>For analysts and scientists</a:t>
            </a:r>
          </a:p>
          <a:p>
            <a:r>
              <a:rPr lang="en-US" sz="2000" dirty="0"/>
              <a:t>File Downloads: </a:t>
            </a:r>
          </a:p>
          <a:p>
            <a:pPr lvl="1"/>
            <a:r>
              <a:rPr lang="en-US" sz="1800" dirty="0">
                <a:hlinkClick r:id="rId5"/>
              </a:rPr>
              <a:t>http://aqsdr1.epa.gov/aqsweb/aqstmp/airdata/download_files.html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Bulk downloads of most requested raw data</a:t>
            </a:r>
          </a:p>
          <a:p>
            <a:pPr lvl="1"/>
            <a:r>
              <a:rPr lang="en-US" sz="1800" dirty="0"/>
              <a:t>For analysts and scientists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004DA4-7D73-4C18-9BE0-D337E795132A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A56C2-A55C-492F-BE5B-65E0135330B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0600" y="1219200"/>
            <a:ext cx="2318100" cy="1924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3460" y="5724487"/>
            <a:ext cx="2671763" cy="9563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0600" y="3305175"/>
            <a:ext cx="2051399" cy="193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7620000" cy="685800"/>
          </a:xfrm>
        </p:spPr>
        <p:txBody>
          <a:bodyPr/>
          <a:lstStyle/>
          <a:p>
            <a:r>
              <a:rPr lang="en-US" dirty="0"/>
              <a:t>Trends in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419600"/>
          </a:xfrm>
        </p:spPr>
        <p:txBody>
          <a:bodyPr/>
          <a:lstStyle/>
          <a:p>
            <a:endParaRPr lang="en-US" sz="600" dirty="0"/>
          </a:p>
          <a:p>
            <a:r>
              <a:rPr lang="en-US" sz="2000" dirty="0"/>
              <a:t>Air Quality data is in high demand</a:t>
            </a:r>
          </a:p>
          <a:p>
            <a:r>
              <a:rPr lang="en-US" sz="2000" dirty="0"/>
              <a:t>AirData:  ~7,000 queries per month</a:t>
            </a:r>
          </a:p>
          <a:p>
            <a:r>
              <a:rPr lang="en-US" sz="2000" dirty="0"/>
              <a:t>AQS API:  ~7,000 queries per month</a:t>
            </a:r>
          </a:p>
          <a:p>
            <a:r>
              <a:rPr lang="en-US" sz="2000" dirty="0"/>
              <a:t>File Downloads:  ~45,000 per month</a:t>
            </a:r>
          </a:p>
          <a:p>
            <a:r>
              <a:rPr lang="en-US" sz="2000" dirty="0" smtClean="0"/>
              <a:t>25 </a:t>
            </a:r>
            <a:r>
              <a:rPr lang="en-US" sz="2000" dirty="0"/>
              <a:t>billion rows of data queried since Jan 01, 2009</a:t>
            </a:r>
          </a:p>
          <a:p>
            <a:pPr lvl="1"/>
            <a:r>
              <a:rPr lang="en-US" sz="1600" dirty="0"/>
              <a:t>850 million since Jan 01, 2016</a:t>
            </a:r>
          </a:p>
          <a:p>
            <a:r>
              <a:rPr lang="en-US" sz="2000" dirty="0"/>
              <a:t>500 billion rows of data downloaded in files since Jan 01, 2016</a:t>
            </a:r>
          </a:p>
          <a:p>
            <a:r>
              <a:rPr lang="en-US" sz="2000" dirty="0" smtClean="0"/>
              <a:t>Every </a:t>
            </a:r>
            <a:r>
              <a:rPr lang="en-US" sz="2000" dirty="0"/>
              <a:t>value input into AQS today will be viewed/used thousands of times over the next few years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004DA4-7D73-4C18-9BE0-D337E795132A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A56C2-A55C-492F-BE5B-65E0135330B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</p:spTree>
    <p:extLst>
      <p:ext uri="{BB962C8B-B14F-4D97-AF65-F5344CB8AC3E}">
        <p14:creationId xmlns:p14="http://schemas.microsoft.com/office/powerpoint/2010/main" val="69414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6400800" cy="838200"/>
          </a:xfrm>
        </p:spPr>
        <p:txBody>
          <a:bodyPr/>
          <a:lstStyle/>
          <a:p>
            <a:r>
              <a:rPr lang="en-US" dirty="0"/>
              <a:t>User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endParaRPr lang="en-US" sz="600" dirty="0"/>
          </a:p>
          <a:p>
            <a:r>
              <a:rPr lang="en-US" sz="2000" dirty="0"/>
              <a:t>Heuristics based on contacts and email addresses</a:t>
            </a:r>
            <a:endParaRPr lang="en-US" sz="1600" dirty="0"/>
          </a:p>
          <a:p>
            <a:pPr lvl="1"/>
            <a:r>
              <a:rPr lang="en-US" sz="1800" dirty="0"/>
              <a:t>Academics – many(!) public health / epidemiologist users</a:t>
            </a:r>
          </a:p>
          <a:p>
            <a:pPr lvl="1"/>
            <a:r>
              <a:rPr lang="en-US" sz="1800" dirty="0"/>
              <a:t>NGOs </a:t>
            </a:r>
          </a:p>
          <a:p>
            <a:pPr lvl="2"/>
            <a:r>
              <a:rPr lang="en-US" sz="1400" dirty="0"/>
              <a:t>Mostly health related</a:t>
            </a:r>
          </a:p>
          <a:p>
            <a:pPr lvl="1"/>
            <a:r>
              <a:rPr lang="en-US" sz="1800" dirty="0"/>
              <a:t>Corporations</a:t>
            </a:r>
          </a:p>
          <a:p>
            <a:pPr lvl="2"/>
            <a:r>
              <a:rPr lang="en-US" sz="1400" dirty="0"/>
              <a:t>Regulated</a:t>
            </a:r>
          </a:p>
          <a:p>
            <a:pPr lvl="2"/>
            <a:r>
              <a:rPr lang="en-US" sz="1400" dirty="0"/>
              <a:t>App developers</a:t>
            </a:r>
          </a:p>
          <a:p>
            <a:pPr lvl="3"/>
            <a:r>
              <a:rPr lang="en-US" sz="1200" dirty="0"/>
              <a:t>Validation of small “sensors” (public/crowdsourced networks)</a:t>
            </a:r>
          </a:p>
          <a:p>
            <a:pPr lvl="2"/>
            <a:r>
              <a:rPr lang="en-US" sz="1400" dirty="0"/>
              <a:t>Business reasons: battery life, corrosion, etc.</a:t>
            </a:r>
          </a:p>
          <a:p>
            <a:pPr lvl="1"/>
            <a:r>
              <a:rPr lang="en-US" sz="2000" dirty="0"/>
              <a:t>SLTs (air quality and health departments)</a:t>
            </a:r>
          </a:p>
          <a:p>
            <a:pPr lvl="1"/>
            <a:r>
              <a:rPr lang="en-US" sz="1800" dirty="0"/>
              <a:t>Academics - model / satellite verification</a:t>
            </a:r>
          </a:p>
          <a:p>
            <a:pPr lvl="1"/>
            <a:r>
              <a:rPr lang="en-US" sz="1800" dirty="0"/>
              <a:t>Academics - Big Data / Data Science mining</a:t>
            </a:r>
          </a:p>
          <a:p>
            <a:pPr lvl="1"/>
            <a:r>
              <a:rPr lang="en-US" sz="1800" dirty="0"/>
              <a:t>Interested public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E3378E-8CBB-4A81-9046-DE6895BA28C2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A56C2-A55C-492F-BE5B-65E0135330B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</p:spTree>
    <p:extLst>
      <p:ext uri="{BB962C8B-B14F-4D97-AF65-F5344CB8AC3E}">
        <p14:creationId xmlns:p14="http://schemas.microsoft.com/office/powerpoint/2010/main" val="101668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6400800" cy="838200"/>
          </a:xfrm>
        </p:spPr>
        <p:txBody>
          <a:bodyPr/>
          <a:lstStyle/>
          <a:p>
            <a:r>
              <a:rPr lang="en-US" dirty="0"/>
              <a:t>Types of </a:t>
            </a:r>
            <a:r>
              <a:rPr lang="en-US" dirty="0" smtClean="0"/>
              <a:t>Data (Anecdotal Trends)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8153400" cy="3429000"/>
          </a:xfrm>
        </p:spPr>
        <p:txBody>
          <a:bodyPr/>
          <a:lstStyle/>
          <a:p>
            <a:endParaRPr lang="en-US" sz="800" dirty="0"/>
          </a:p>
          <a:p>
            <a:r>
              <a:rPr lang="en-US" dirty="0" smtClean="0"/>
              <a:t>PM2.5 </a:t>
            </a:r>
            <a:r>
              <a:rPr lang="en-US" dirty="0"/>
              <a:t>&amp; gaseous criteria pollutants continue to be very popular</a:t>
            </a:r>
          </a:p>
          <a:p>
            <a:r>
              <a:rPr lang="en-US" dirty="0"/>
              <a:t>Met data amazingly popular</a:t>
            </a:r>
            <a:endParaRPr lang="en-US" sz="2000" dirty="0"/>
          </a:p>
          <a:p>
            <a:r>
              <a:rPr lang="en-US" dirty="0"/>
              <a:t>PM2.5 speciation interest continuing to increase</a:t>
            </a:r>
          </a:p>
          <a:p>
            <a:r>
              <a:rPr lang="en-US" dirty="0"/>
              <a:t>Continuing interest in HAPs/VOCs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796B78-56BB-4D9B-AE78-9B1F90916206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A56C2-A55C-492F-BE5B-65E0135330B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</p:spTree>
    <p:extLst>
      <p:ext uri="{BB962C8B-B14F-4D97-AF65-F5344CB8AC3E}">
        <p14:creationId xmlns:p14="http://schemas.microsoft.com/office/powerpoint/2010/main" val="331794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19200"/>
            <a:ext cx="7620000" cy="685800"/>
          </a:xfrm>
        </p:spPr>
        <p:txBody>
          <a:bodyPr/>
          <a:lstStyle/>
          <a:p>
            <a:pPr eaLnBrk="1" hangingPunct="1"/>
            <a:r>
              <a:rPr lang="en-US" dirty="0"/>
              <a:t> Data Sources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2743200"/>
          </a:xfrm>
        </p:spPr>
        <p:txBody>
          <a:bodyPr/>
          <a:lstStyle/>
          <a:p>
            <a:pPr eaLnBrk="1" hangingPunct="1"/>
            <a:r>
              <a:rPr lang="en-US" dirty="0"/>
              <a:t>Air Data</a:t>
            </a:r>
          </a:p>
          <a:p>
            <a:pPr eaLnBrk="1" hangingPunct="1"/>
            <a:r>
              <a:rPr lang="en-US" dirty="0">
                <a:latin typeface="Arial" charset="0"/>
              </a:rPr>
              <a:t>AQS </a:t>
            </a:r>
            <a:r>
              <a:rPr lang="en-US" dirty="0"/>
              <a:t>API</a:t>
            </a:r>
          </a:p>
          <a:p>
            <a:pPr eaLnBrk="1" hangingPunct="1"/>
            <a:r>
              <a:rPr lang="en-US" dirty="0">
                <a:latin typeface="Arial" charset="0"/>
              </a:rPr>
              <a:t>AQS - Reports </a:t>
            </a:r>
          </a:p>
          <a:p>
            <a:pPr eaLnBrk="1" hangingPunct="1"/>
            <a:endParaRPr lang="en-US" dirty="0"/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13A55E0-23FC-4138-8B99-DD2442E88D88}" type="slidenum">
              <a:rPr lang="en-US"/>
              <a:pPr eaLnBrk="1" hangingPunct="1"/>
              <a:t>8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6D2058-400A-4C95-8295-FE60560259FE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</p:spTree>
    <p:extLst>
      <p:ext uri="{BB962C8B-B14F-4D97-AF65-F5344CB8AC3E}">
        <p14:creationId xmlns:p14="http://schemas.microsoft.com/office/powerpoint/2010/main" val="285504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95400"/>
            <a:ext cx="7620000" cy="990600"/>
          </a:xfrm>
        </p:spPr>
        <p:txBody>
          <a:bodyPr/>
          <a:lstStyle/>
          <a:p>
            <a:pPr eaLnBrk="1" hangingPunct="1"/>
            <a:r>
              <a:rPr lang="en-US" dirty="0"/>
              <a:t>What is Air Data?</a:t>
            </a:r>
          </a:p>
        </p:txBody>
      </p:sp>
      <p:sp>
        <p:nvSpPr>
          <p:cNvPr id="29699" name="Rectangle 6"/>
          <p:cNvSpPr>
            <a:spLocks noGrp="1" noChangeArrowheads="1"/>
          </p:cNvSpPr>
          <p:nvPr>
            <p:ph idx="1"/>
          </p:nvPr>
        </p:nvSpPr>
        <p:spPr>
          <a:xfrm>
            <a:off x="1163638" y="2362200"/>
            <a:ext cx="7218362" cy="2816225"/>
          </a:xfrm>
        </p:spPr>
        <p:txBody>
          <a:bodyPr/>
          <a:lstStyle/>
          <a:p>
            <a:pPr eaLnBrk="1" hangingPunct="1"/>
            <a:r>
              <a:rPr lang="en-US" sz="2000" dirty="0"/>
              <a:t>Publicly available tool…no registration required</a:t>
            </a:r>
          </a:p>
          <a:p>
            <a:pPr eaLnBrk="1" hangingPunct="1"/>
            <a:r>
              <a:rPr lang="en-US" sz="2000" dirty="0"/>
              <a:t>Good for monitor network information, AQI (Air Quality Index)  information and monitor, county and CBSA level summary information</a:t>
            </a:r>
          </a:p>
          <a:p>
            <a:pPr eaLnBrk="1" hangingPunct="1"/>
            <a:r>
              <a:rPr lang="en-US" sz="2000" dirty="0"/>
              <a:t>Can download raw data via web service to AQS AQI</a:t>
            </a:r>
            <a:endParaRPr lang="en-US" sz="1800" dirty="0"/>
          </a:p>
          <a:p>
            <a:pPr eaLnBrk="1" hangingPunct="1"/>
            <a:r>
              <a:rPr lang="en-US" sz="2000" dirty="0"/>
              <a:t>Access at </a:t>
            </a:r>
            <a:r>
              <a:rPr lang="en-US" sz="2000" dirty="0">
                <a:hlinkClick r:id="rId3"/>
              </a:rPr>
              <a:t>https://www.epa.gov/airdata/</a:t>
            </a:r>
            <a:endParaRPr lang="en-US" sz="2000" dirty="0"/>
          </a:p>
          <a:p>
            <a:pPr eaLnBrk="1" hangingPunct="1"/>
            <a:r>
              <a:rPr lang="en-US" sz="2000" dirty="0"/>
              <a:t>RSS Feed at </a:t>
            </a:r>
            <a:r>
              <a:rPr lang="en-US" sz="2000" dirty="0">
                <a:hlinkClick r:id="rId4"/>
              </a:rPr>
              <a:t>https://www.epa.gov/airdata/rssairdata.xml</a:t>
            </a:r>
            <a:endParaRPr lang="en-US" sz="2000" dirty="0"/>
          </a:p>
          <a:p>
            <a:pPr eaLnBrk="1" hangingPunct="1"/>
            <a:r>
              <a:rPr lang="en-US" sz="2000" dirty="0"/>
              <a:t>Information at </a:t>
            </a:r>
            <a:r>
              <a:rPr lang="en-US" sz="2000" dirty="0">
                <a:hlinkClick r:id="rId5"/>
              </a:rPr>
              <a:t>https://www.epa.gov/airdata/ad_basic.html</a:t>
            </a:r>
            <a:endParaRPr lang="en-US" sz="2000" dirty="0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05150EA-10F7-4D61-85DE-C9332223BD35}" type="slidenum">
              <a:rPr lang="en-US"/>
              <a:pPr eaLnBrk="1" hangingPunct="1"/>
              <a:t>9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47A44A-FD28-441E-A5E3-002E94594326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</p:spTree>
    <p:extLst>
      <p:ext uri="{BB962C8B-B14F-4D97-AF65-F5344CB8AC3E}">
        <p14:creationId xmlns:p14="http://schemas.microsoft.com/office/powerpoint/2010/main" val="73955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AAMC Template For Pres" id="{56955F6F-F676-43C5-B7F2-8BAEAA334E4F}" vid="{71D172D7-F03F-4A4F-9EC5-A1AD4828392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3f09c3df709400db2417a7161762d62 xmlns="4ffa91fb-a0ff-4ac5-b2db-65c790d184a4">
      <Terms xmlns="http://schemas.microsoft.com/office/infopath/2007/PartnerControls"/>
    </e3f09c3df709400db2417a7161762d62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2016-07-07T04:00:00+00:00</Document_x0020_Creation_x0020_Date>
    <EPA_x0020_Office xmlns="4ffa91fb-a0ff-4ac5-b2db-65c790d184a4">OAR-OAQPS-OID-NADG</EPA_x0020_Office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>Brooks, MichaelS</DisplayName>
        <AccountId>13</AccountId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1D34D33B964B4F9EEC817C5601A1B1" ma:contentTypeVersion="6" ma:contentTypeDescription="Create a new document." ma:contentTypeScope="" ma:versionID="0fa9b658c8e2fe72ed73d78e2b1a3f6c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7d8dd676-26ca-4e08-b90f-b4e0026a58ac" targetNamespace="http://schemas.microsoft.com/office/2006/metadata/properties" ma:root="true" ma:fieldsID="17e72b3cbc60fc38cf6756f9a8f20cbe" ns1:_="" ns2:_="" ns3:_="" ns4:_="" ns5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7d8dd676-26ca-4e08-b90f-b4e0026a58ac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2:e3f09c3df709400db2417a7161762d62" minOccurs="0"/>
                <xsd:element ref="ns5:SharedWithUsers" minOccurs="0"/>
                <xsd:element ref="ns5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description="" ma:hidden="true" ma:list="{aec54597-794d-48fd-aaaa-4eaa50f4ff1d}" ma:internalName="TaxCatchAllLabel" ma:readOnly="true" ma:showField="CatchAllDataLabel" ma:web="7d8dd676-26ca-4e08-b90f-b4e0026a58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description="" ma:hidden="true" ma:list="{aec54597-794d-48fd-aaaa-4eaa50f4ff1d}" ma:internalName="TaxCatchAll" ma:showField="CatchAllData" ma:web="7d8dd676-26ca-4e08-b90f-b4e0026a58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3f09c3df709400db2417a7161762d62" ma:index="28" nillable="true" ma:taxonomy="true" ma:internalName="e3f09c3df709400db2417a7161762d62" ma:taxonomyFieldName="EPA_x0020_Subject" ma:displayName="EPA Subject" ma:readOnly="false" ma:default="" ma:fieldId="{e3f09c3d-f709-400d-b241-7a7161762d62}" ma:taxonomyMulti="true" ma:sspId="29f62856-1543-49d4-a736-4569d363f533" ma:termSetId="7a3d4ae0-7e62-45a2-a406-c6a8a6a8eee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8dd676-26ca-4e08-b90f-b4e0026a58ac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C6C6C335-5E54-4F1E-8224-AEC26360ED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80DF19-F4BF-4ECB-84AE-77294185C013}">
  <ds:schemaRefs>
    <ds:schemaRef ds:uri="http://purl.org/dc/terms/"/>
    <ds:schemaRef ds:uri="7d8dd676-26ca-4e08-b90f-b4e0026a58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purl.org/dc/elements/1.1/"/>
    <ds:schemaRef ds:uri="http://schemas.microsoft.com/sharepoint/v3/fields"/>
    <ds:schemaRef ds:uri="http://purl.org/dc/dcmitype/"/>
    <ds:schemaRef ds:uri="http://schemas.microsoft.com/sharepoint.v3"/>
    <ds:schemaRef ds:uri="4ffa91fb-a0ff-4ac5-b2db-65c790d184a4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F2025DD-DCB3-446B-B11B-22C50B8E66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7d8dd676-26ca-4e08-b90f-b4e0026a58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9223580-25F7-4A25-AA10-2FC8EEB73DCC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4891</TotalTime>
  <Words>1540</Words>
  <Application>Microsoft Office PowerPoint</Application>
  <PresentationFormat>On-screen Show (4:3)</PresentationFormat>
  <Paragraphs>307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ＭＳ Ｐゴシック</vt:lpstr>
      <vt:lpstr>Arial</vt:lpstr>
      <vt:lpstr>Cambria</vt:lpstr>
      <vt:lpstr>Times New Roman</vt:lpstr>
      <vt:lpstr>Wingdings</vt:lpstr>
      <vt:lpstr>Blank Presentation</vt:lpstr>
      <vt:lpstr>Accessing AQS Data</vt:lpstr>
      <vt:lpstr>Outline</vt:lpstr>
      <vt:lpstr>Background</vt:lpstr>
      <vt:lpstr>Sites</vt:lpstr>
      <vt:lpstr>Trends in Use</vt:lpstr>
      <vt:lpstr>User Categories</vt:lpstr>
      <vt:lpstr>Types of Data (Anecdotal Trends)</vt:lpstr>
      <vt:lpstr> Data Sources</vt:lpstr>
      <vt:lpstr>What is Air Data?</vt:lpstr>
      <vt:lpstr>Air Data Areas</vt:lpstr>
      <vt:lpstr>Air Data Areas (Cont’d)</vt:lpstr>
      <vt:lpstr>AirData Areas</vt:lpstr>
      <vt:lpstr>What is the AQS Data Mart / AQS API?</vt:lpstr>
      <vt:lpstr>AQS API INTERFACE (aqs.epa.gov/api)</vt:lpstr>
      <vt:lpstr>AQS Reports (AMP xxx)</vt:lpstr>
      <vt:lpstr>AQS Reports Interface (R31)</vt:lpstr>
      <vt:lpstr>Reports by Category</vt:lpstr>
      <vt:lpstr>AQS Reports Documentation</vt:lpstr>
      <vt:lpstr>Intended audience</vt:lpstr>
      <vt:lpstr>Registration</vt:lpstr>
      <vt:lpstr>Examples of output</vt:lpstr>
      <vt:lpstr>Update frequency</vt:lpstr>
      <vt:lpstr>A moment of silence for Discoverer</vt:lpstr>
      <vt:lpstr>Conclusion</vt:lpstr>
    </vt:vector>
  </TitlesOfParts>
  <Company>Office 2004 Test Drive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keywords/>
  <cp:lastModifiedBy>Chapman, Chris</cp:lastModifiedBy>
  <cp:revision>249</cp:revision>
  <cp:lastPrinted>2014-07-10T17:59:12Z</cp:lastPrinted>
  <dcterms:created xsi:type="dcterms:W3CDTF">2011-02-09T16:00:48Z</dcterms:created>
  <dcterms:modified xsi:type="dcterms:W3CDTF">2016-08-11T19:37:05Z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0x010100AE1D34D33B964B4F9EEC817C5601A1B1</vt:lpwstr>
  </property>
  <property fmtid="{D5CDD505-2E9C-101B-9397-08002B2CF9AE}" pid="3" name="TaxKeyword">
    <vt:lpwstr/>
  </property>
  <property fmtid="{D5CDD505-2E9C-101B-9397-08002B2CF9AE}" pid="4" name="Document Type">
    <vt:lpwstr/>
  </property>
  <property fmtid="{D5CDD505-2E9C-101B-9397-08002B2CF9AE}" pid="5" name="EPA Subject">
    <vt:lpwstr/>
  </property>
</Properties>
</file>