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7"/>
  </p:sldMasterIdLst>
  <p:notesMasterIdLst>
    <p:notesMasterId r:id="rId20"/>
  </p:notesMasterIdLst>
  <p:handoutMasterIdLst>
    <p:handoutMasterId r:id="rId21"/>
  </p:handoutMasterIdLst>
  <p:sldIdLst>
    <p:sldId id="266" r:id="rId8"/>
    <p:sldId id="258" r:id="rId9"/>
    <p:sldId id="259" r:id="rId10"/>
    <p:sldId id="268" r:id="rId11"/>
    <p:sldId id="260" r:id="rId12"/>
    <p:sldId id="261" r:id="rId13"/>
    <p:sldId id="262" r:id="rId14"/>
    <p:sldId id="263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DD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30" autoAdjust="0"/>
    <p:restoredTop sz="89915" autoAdjust="0"/>
  </p:normalViewPr>
  <p:slideViewPr>
    <p:cSldViewPr>
      <p:cViewPr varScale="1">
        <p:scale>
          <a:sx n="89" d="100"/>
          <a:sy n="89" d="100"/>
        </p:scale>
        <p:origin x="1800" y="77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20113B-14B8-408F-B7CC-4A95DA7B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1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C892575-76B2-44B4-A0D4-5723D177C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6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616CCF-E006-4C67-BDDD-8EA1C0C9FC99}" type="slidenum">
              <a:rPr lang="en-US"/>
              <a:pPr/>
              <a:t>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4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76400"/>
            <a:ext cx="487680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034637-DF4D-4880-89B9-7524F5659E64}" type="datetime1">
              <a:rPr lang="en-US"/>
              <a:pPr>
                <a:defRPr/>
              </a:pPr>
              <a:t>8/11/2016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3810000" cy="457200"/>
          </a:xfrm>
        </p:spPr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0E008-ACCA-40DB-9014-A9A803CAD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D01F02-5C9F-42AD-83E4-76B1E2FBF615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37C3E9-CAB7-4F6A-B426-4D2B7FA6C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495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0C48D7-5DFE-4428-A5A8-6C4C94CBC637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02E5F6-1B1E-4862-91DF-C571C2112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9D919A-4D9C-4A5E-85EF-C71F3D9CB029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84AE80-C3E8-4D04-B240-03B24D2E8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62AD80-0E3B-4888-9815-8E7A89DFF788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A38057-6A1F-4DEA-8C1D-8A825A413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600200"/>
            <a:ext cx="76200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1A4178-32E5-4E59-AC7E-8855A86D8B2E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783607-C43C-45E2-9E55-D9D4ABF9E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DF6FD0-D523-4EAD-9A82-D50C9071AC81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F990BF-1AC5-4A88-9C23-E88DB6AED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0D4794-C7FE-4E45-89C3-4F56311AEB38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9A409D-13B5-4BFA-BEF2-B333FB868C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B194D9-95D6-428A-980D-F190CE06FA52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A5571E-9320-4765-A720-51F228C41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17A294-A27A-48D1-B517-B316E3FBFE3C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55162-156E-4051-B1F3-5E18511A0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ED2226-94EE-4CEE-9055-CB8AEBA3C37A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921297-F0ED-4C1F-BF57-9948847A5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6CC98D-F588-46DA-9A4F-9DCC6C9A35AC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78A7CB-A65C-4BD2-AD64-57AD2EE3B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EFF72F-CF0B-4119-9786-FB246E7E44E9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CEE91D-A776-4927-9F55-A28404030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40B91E-C872-4C27-B9C0-CAB5E6D2C320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084572-B0FF-41C4-9F43-7AA9EDDEE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change_epa_seal pantone tri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762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666E08-8BA9-4209-A79A-9945681B444A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1993D8-F9E3-4863-A603-4D0481FE8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/>
          <p:cNvPicPr>
            <a:picLocks noChangeAspect="1" noChangeArrowheads="1"/>
          </p:cNvPicPr>
          <p:nvPr userDrawn="1"/>
        </p:nvPicPr>
        <p:blipFill>
          <a:blip r:embed="rId17" cstate="print"/>
          <a:srcRect t="4126" b="30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6F3A5EB-75B1-4411-9628-D0B57EF46F84}" type="datetime1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248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r>
              <a:rPr lang="en-US"/>
              <a:t>U.S. Environmental Protection Agency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2B910A-57A9-4E29-B51D-402F84F24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aqs/aqs-train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aqs/aqs-train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pacallcenter@epa.go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aqs/aqs-manuals-and-guid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epa.gov/aqs/aqs-code-li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620000" cy="2514600"/>
          </a:xfrm>
        </p:spPr>
        <p:txBody>
          <a:bodyPr/>
          <a:lstStyle/>
          <a:p>
            <a:r>
              <a:rPr lang="en-US" sz="4800" dirty="0"/>
              <a:t>AQS Support and Help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National Ambient Air Monitoring Conference August</a:t>
            </a:r>
          </a:p>
        </p:txBody>
      </p:sp>
    </p:spTree>
    <p:extLst>
      <p:ext uri="{BB962C8B-B14F-4D97-AF65-F5344CB8AC3E}">
        <p14:creationId xmlns:p14="http://schemas.microsoft.com/office/powerpoint/2010/main" val="13424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41148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Online Training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3025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Video Training: </a:t>
            </a:r>
            <a:r>
              <a:rPr lang="en-US" sz="2400" dirty="0">
                <a:hlinkClick r:id="rId2"/>
              </a:rPr>
              <a:t>https://www.epa.gov/aqs/aqs-training</a:t>
            </a:r>
            <a:endParaRPr lang="en-US" sz="2400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How to set the Regional Office Concurrence Flag for Exceptional Events</a:t>
            </a:r>
          </a:p>
          <a:p>
            <a:pPr lvl="1">
              <a:defRPr/>
            </a:pPr>
            <a:r>
              <a:rPr lang="en-US" dirty="0"/>
              <a:t>How to Log into AQS</a:t>
            </a:r>
          </a:p>
          <a:p>
            <a:pPr lvl="1">
              <a:defRPr/>
            </a:pPr>
            <a:r>
              <a:rPr lang="en-US" dirty="0"/>
              <a:t>Loading Files in AQS</a:t>
            </a:r>
          </a:p>
          <a:p>
            <a:pPr lvl="1">
              <a:defRPr/>
            </a:pPr>
            <a:r>
              <a:rPr lang="en-US" dirty="0"/>
              <a:t>ENSC Login Instructions</a:t>
            </a:r>
          </a:p>
          <a:p>
            <a:pPr lvl="1">
              <a:defRPr/>
            </a:pPr>
            <a:r>
              <a:rPr lang="en-US" dirty="0"/>
              <a:t>Submitting Data through ENSC</a:t>
            </a:r>
          </a:p>
          <a:p>
            <a:pPr lvl="1">
              <a:defRPr/>
            </a:pPr>
            <a:r>
              <a:rPr lang="en-US" dirty="0"/>
              <a:t>Understanding Batch Submissions</a:t>
            </a:r>
          </a:p>
          <a:p>
            <a:pPr lvl="1">
              <a:defRPr/>
            </a:pPr>
            <a:r>
              <a:rPr lang="en-US" dirty="0"/>
              <a:t>AQS Batch Form Overview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0C5B34-A605-4F15-8203-28F42D8A9D8D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41148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Online Training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3025" cy="5029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Documentation Training: </a:t>
            </a:r>
          </a:p>
          <a:p>
            <a:pPr marL="0" indent="0">
              <a:buNone/>
              <a:defRPr/>
            </a:pPr>
            <a:r>
              <a:rPr lang="en-US" sz="2000" dirty="0">
                <a:hlinkClick r:id="rId2"/>
              </a:rPr>
              <a:t>https://www.epa.gov/aqs/aqs-training</a:t>
            </a:r>
            <a:endParaRPr lang="en-US" sz="2400" dirty="0"/>
          </a:p>
          <a:p>
            <a:pPr lvl="1">
              <a:defRPr/>
            </a:pPr>
            <a:r>
              <a:rPr lang="en-US" sz="1800" dirty="0"/>
              <a:t>Agency Roles and Access Control </a:t>
            </a:r>
          </a:p>
          <a:p>
            <a:pPr lvl="1">
              <a:defRPr/>
            </a:pPr>
            <a:r>
              <a:rPr lang="en-US" sz="1800" dirty="0"/>
              <a:t>AQS Data Access Presentation </a:t>
            </a:r>
          </a:p>
          <a:p>
            <a:pPr lvl="1">
              <a:defRPr/>
            </a:pPr>
            <a:r>
              <a:rPr lang="en-US" sz="1800" dirty="0"/>
              <a:t>AQS Data Handling</a:t>
            </a:r>
          </a:p>
          <a:p>
            <a:pPr lvl="1">
              <a:defRPr/>
            </a:pPr>
            <a:r>
              <a:rPr lang="en-US" sz="1800" dirty="0"/>
              <a:t>AQS Support and Help Presentation </a:t>
            </a:r>
          </a:p>
          <a:p>
            <a:pPr lvl="1">
              <a:defRPr/>
            </a:pPr>
            <a:r>
              <a:rPr lang="en-US" sz="1800" dirty="0"/>
              <a:t>Data Certification in AQS </a:t>
            </a:r>
          </a:p>
          <a:p>
            <a:pPr lvl="1">
              <a:defRPr/>
            </a:pPr>
            <a:r>
              <a:rPr lang="en-US" sz="1800" dirty="0"/>
              <a:t>Obtaining AQS Data (Discoverer Replacement) </a:t>
            </a:r>
          </a:p>
          <a:p>
            <a:pPr lvl="1">
              <a:defRPr/>
            </a:pPr>
            <a:r>
              <a:rPr lang="en-US" sz="1800" dirty="0"/>
              <a:t>Exceptional Events in AQS </a:t>
            </a:r>
          </a:p>
          <a:p>
            <a:pPr lvl="1">
              <a:defRPr/>
            </a:pPr>
            <a:r>
              <a:rPr lang="en-US" sz="1800" dirty="0"/>
              <a:t>QA Transactions and Reports (Monitoring QA) </a:t>
            </a:r>
          </a:p>
          <a:p>
            <a:pPr lvl="1">
              <a:defRPr/>
            </a:pPr>
            <a:r>
              <a:rPr lang="en-US" sz="1800" dirty="0"/>
              <a:t>AQS Site Monitor Configuration </a:t>
            </a:r>
          </a:p>
          <a:p>
            <a:pPr lvl="1">
              <a:defRPr/>
            </a:pPr>
            <a:r>
              <a:rPr lang="en-US" sz="1800" dirty="0"/>
              <a:t>Data Certification </a:t>
            </a:r>
          </a:p>
          <a:p>
            <a:pPr lvl="1">
              <a:defRPr/>
            </a:pPr>
            <a:r>
              <a:rPr lang="en-US" sz="1800" dirty="0"/>
              <a:t>Known Issues </a:t>
            </a:r>
          </a:p>
          <a:p>
            <a:pPr lvl="1">
              <a:defRPr/>
            </a:pPr>
            <a:r>
              <a:rPr lang="en-US" sz="1800" dirty="0"/>
              <a:t>PQAO Criteria Met </a:t>
            </a:r>
          </a:p>
          <a:p>
            <a:pPr lvl="1">
              <a:defRPr/>
            </a:pPr>
            <a:r>
              <a:rPr lang="en-US" sz="1800" dirty="0"/>
              <a:t>FAQs</a:t>
            </a:r>
            <a:endParaRPr lang="en-US" sz="2400" dirty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0C5B34-A605-4F15-8203-28F42D8A9D8D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44196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Teleconference Training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3025" cy="42672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New User Orientation </a:t>
            </a:r>
          </a:p>
          <a:p>
            <a:pPr lvl="1">
              <a:defRPr/>
            </a:pPr>
            <a:r>
              <a:rPr lang="en-US" sz="1800" dirty="0"/>
              <a:t>Monthly on the 3rd Wednesday</a:t>
            </a:r>
          </a:p>
          <a:p>
            <a:pPr lvl="2">
              <a:defRPr/>
            </a:pPr>
            <a:r>
              <a:rPr lang="en-US" sz="1800" dirty="0"/>
              <a:t>Walk-Through Basic Functions</a:t>
            </a:r>
          </a:p>
          <a:p>
            <a:pPr>
              <a:defRPr/>
            </a:pPr>
            <a:r>
              <a:rPr lang="en-US" dirty="0"/>
              <a:t>Tribal Q&amp;A</a:t>
            </a:r>
          </a:p>
          <a:p>
            <a:pPr lvl="1">
              <a:defRPr/>
            </a:pPr>
            <a:r>
              <a:rPr lang="en-US" sz="1800" dirty="0"/>
              <a:t>Bi-Monthly on the 2nd Wednesday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0C5B34-A605-4F15-8203-28F42D8A9D8D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/>
          <p:cNvSpPr>
            <a:spLocks noGrp="1" noChangeArrowheads="1"/>
          </p:cNvSpPr>
          <p:nvPr>
            <p:ph type="title"/>
          </p:nvPr>
        </p:nvSpPr>
        <p:spPr>
          <a:xfrm>
            <a:off x="152400" y="-27264"/>
            <a:ext cx="4876800" cy="990600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Where to Find AQS Help</a:t>
            </a: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80906" y="1752600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From Within AQS</a:t>
            </a:r>
          </a:p>
          <a:p>
            <a:pPr>
              <a:defRPr/>
            </a:pPr>
            <a:r>
              <a:rPr lang="en-US" dirty="0" smtClean="0"/>
              <a:t>User Support</a:t>
            </a:r>
            <a:endParaRPr lang="en-US" dirty="0"/>
          </a:p>
          <a:p>
            <a:pPr>
              <a:defRPr/>
            </a:pPr>
            <a:r>
              <a:rPr lang="en-US" dirty="0" smtClean="0"/>
              <a:t>AQS </a:t>
            </a:r>
            <a:r>
              <a:rPr lang="en-US" dirty="0"/>
              <a:t>Regional Contacts</a:t>
            </a:r>
          </a:p>
          <a:p>
            <a:pPr>
              <a:defRPr/>
            </a:pPr>
            <a:r>
              <a:rPr lang="en-US" dirty="0"/>
              <a:t>AQS Documentation</a:t>
            </a:r>
          </a:p>
          <a:p>
            <a:pPr>
              <a:defRPr/>
            </a:pPr>
            <a:r>
              <a:rPr lang="en-US" dirty="0" smtClean="0"/>
              <a:t>Online Training</a:t>
            </a:r>
            <a:endParaRPr lang="en-US" dirty="0"/>
          </a:p>
          <a:p>
            <a:pPr>
              <a:defRPr/>
            </a:pPr>
            <a:r>
              <a:rPr lang="en-US" smtClean="0"/>
              <a:t>Teleconference Training</a:t>
            </a:r>
            <a:endParaRPr lang="en-US" dirty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5EB4BD-02BE-4685-B2E3-519279E7B0AC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-28662" y="0"/>
            <a:ext cx="4800600" cy="914400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From Within AQS</a:t>
            </a:r>
            <a:endParaRPr lang="en-US" dirty="0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“Help” From the Menu</a:t>
            </a:r>
          </a:p>
          <a:p>
            <a:pPr lvl="1">
              <a:defRPr/>
            </a:pPr>
            <a:r>
              <a:rPr lang="en-US" dirty="0"/>
              <a:t>Topics</a:t>
            </a:r>
          </a:p>
          <a:p>
            <a:pPr lvl="1">
              <a:defRPr/>
            </a:pPr>
            <a:r>
              <a:rPr lang="en-US" dirty="0"/>
              <a:t>Short-Cut Keys</a:t>
            </a:r>
          </a:p>
          <a:p>
            <a:pPr lvl="1">
              <a:defRPr/>
            </a:pPr>
            <a:r>
              <a:rPr lang="en-US" dirty="0"/>
              <a:t>Display Error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344738"/>
            <a:ext cx="2428875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19464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F58231-2C6F-41CA-B267-BD51629BB166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2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4038600" cy="914400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From Within AQS</a:t>
            </a:r>
            <a:endParaRPr lang="en-US" dirty="0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3703" y="2340088"/>
            <a:ext cx="7772400" cy="3429000"/>
          </a:xfrm>
        </p:spPr>
        <p:txBody>
          <a:bodyPr/>
          <a:lstStyle/>
          <a:p>
            <a:pPr>
              <a:defRPr/>
            </a:pPr>
            <a:r>
              <a:rPr lang="en-US" dirty="0"/>
              <a:t>Field-Level Help</a:t>
            </a:r>
          </a:p>
          <a:p>
            <a:pPr lvl="1">
              <a:defRPr/>
            </a:pPr>
            <a:r>
              <a:rPr lang="en-US" dirty="0"/>
              <a:t>Mouse over a Fill Box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At the bottom of the application</a:t>
            </a:r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407738"/>
            <a:ext cx="8305800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5178538"/>
            <a:ext cx="59531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19464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F58231-2C6F-41CA-B267-BD51629BB166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BE17A4-90F8-4A8B-AC5D-57F0F84ACA44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616009" cy="505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2"/>
          <p:cNvSpPr txBox="1">
            <a:spLocks noChangeArrowheads="1"/>
          </p:cNvSpPr>
          <p:nvPr/>
        </p:nvSpPr>
        <p:spPr bwMode="auto">
          <a:xfrm>
            <a:off x="381000" y="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84" charset="-128"/>
              </a:defRPr>
            </a:lvl9pPr>
          </a:lstStyle>
          <a:p>
            <a:r>
              <a:rPr lang="en-US" kern="0" smtClean="0">
                <a:solidFill>
                  <a:schemeClr val="accent3"/>
                </a:solidFill>
              </a:rPr>
              <a:t>From Within AQS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65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152400" y="54769"/>
            <a:ext cx="3124200" cy="808038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User Support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63817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dirty="0"/>
              <a:t>EPA Helpdesk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1-866-411-4372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hlinkClick r:id="rId2"/>
              </a:rPr>
              <a:t>epacallcenter@epa.gov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2 “Levels” of Support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/>
              <a:t>Level 1:  Reset Passwords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/>
              <a:t>Level 2:  AQS Specific Issues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US" dirty="0"/>
              <a:t>ENSC Helpline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1-888-890-1995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nodehelpdesk@epacdx.net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898DD9-379C-4DB7-B3B8-88B79DEF6963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38199" y="6238613"/>
            <a:ext cx="5486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2531" name="Slide Number Placeholder 6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96C783-096E-426D-A6F7-6CA9CC435EBE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>
          <a:xfrm>
            <a:off x="134937" y="-76200"/>
            <a:ext cx="5181600" cy="990600"/>
          </a:xfrm>
        </p:spPr>
        <p:txBody>
          <a:bodyPr/>
          <a:lstStyle/>
          <a:p>
            <a:r>
              <a:rPr lang="en-US" sz="3600" dirty="0">
                <a:solidFill>
                  <a:schemeClr val="accent3"/>
                </a:solidFill>
              </a:rPr>
              <a:t>AQS Regional Contacts</a:t>
            </a:r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8199" y="1742070"/>
            <a:ext cx="3775075" cy="3724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Mary Jane Cuzzupe </a:t>
            </a:r>
            <a:r>
              <a:rPr lang="en-US" sz="2400" dirty="0">
                <a:latin typeface="+mj-lt"/>
              </a:rPr>
              <a:t>(I)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(617) 918-8383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Henry </a:t>
            </a:r>
            <a:r>
              <a:rPr lang="en-US" sz="2400" dirty="0" err="1">
                <a:latin typeface="+mj-lt"/>
              </a:rPr>
              <a:t>Feingersh</a:t>
            </a:r>
            <a:r>
              <a:rPr lang="en-US" sz="2400" dirty="0">
                <a:latin typeface="+mj-lt"/>
              </a:rPr>
              <a:t> (II)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(212) 637-3382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Pauline </a:t>
            </a:r>
            <a:r>
              <a:rPr lang="en-US" sz="2400" dirty="0" err="1">
                <a:latin typeface="+mj-lt"/>
              </a:rPr>
              <a:t>DeVose</a:t>
            </a:r>
            <a:r>
              <a:rPr lang="en-US" sz="2400" dirty="0">
                <a:latin typeface="+mj-lt"/>
              </a:rPr>
              <a:t> (III)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(215) 814-2186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Darren Palmer (IV)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(404) 562-9052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Jesse McGrath (V)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(312) 886-1532</a:t>
            </a:r>
          </a:p>
          <a:p>
            <a:pPr>
              <a:lnSpc>
                <a:spcPct val="90000"/>
              </a:lnSpc>
              <a:defRPr/>
            </a:pPr>
            <a:endParaRPr lang="en-US" sz="2400" dirty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755353"/>
            <a:ext cx="3775075" cy="3724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Trisha Curran(VI)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(214) 665-8245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+mj-lt"/>
              </a:rPr>
              <a:t>James </a:t>
            </a:r>
            <a:r>
              <a:rPr lang="en-US" sz="2400" dirty="0" err="1">
                <a:latin typeface="+mj-lt"/>
              </a:rPr>
              <a:t>Regehr</a:t>
            </a:r>
            <a:r>
              <a:rPr lang="en-US" sz="2400" dirty="0">
                <a:latin typeface="+mj-lt"/>
              </a:rPr>
              <a:t> (VII)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(913) 551-7167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Joshua Rickard (VIII</a:t>
            </a:r>
            <a:r>
              <a:rPr lang="en-US" sz="2400" dirty="0">
                <a:latin typeface="+mj-lt"/>
              </a:rPr>
              <a:t>)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Fletcher </a:t>
            </a:r>
            <a:r>
              <a:rPr lang="en-US" sz="2400" dirty="0">
                <a:latin typeface="+mj-lt"/>
              </a:rPr>
              <a:t>Clover (IX)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+mj-lt"/>
              </a:rPr>
              <a:t>(415) 972-3991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+mj-lt"/>
              </a:rPr>
              <a:t>Chris Hall (</a:t>
            </a:r>
            <a:r>
              <a:rPr lang="en-US" sz="2400" smtClean="0">
                <a:latin typeface="+mj-lt"/>
              </a:rPr>
              <a:t>X)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817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41148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AQS Documentation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3025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Manuals and Guides:  </a:t>
            </a:r>
            <a:r>
              <a:rPr lang="en-US" sz="2400" dirty="0">
                <a:hlinkClick r:id="rId2"/>
              </a:rPr>
              <a:t>https://www.epa.gov/aqs/aqs-manuals-and-guides</a:t>
            </a:r>
            <a:endParaRPr lang="en-US" sz="2400" dirty="0"/>
          </a:p>
          <a:p>
            <a:pPr lvl="1">
              <a:defRPr/>
            </a:pPr>
            <a:r>
              <a:rPr lang="en-US" sz="1800" dirty="0"/>
              <a:t>AQS XML Format Documentation</a:t>
            </a:r>
          </a:p>
          <a:p>
            <a:pPr lvl="1">
              <a:defRPr/>
            </a:pPr>
            <a:r>
              <a:rPr lang="en-US" sz="1800" dirty="0"/>
              <a:t>AQS Transaction Formats</a:t>
            </a:r>
          </a:p>
          <a:p>
            <a:pPr lvl="1">
              <a:defRPr/>
            </a:pPr>
            <a:r>
              <a:rPr lang="en-US" sz="1800" dirty="0"/>
              <a:t>AQS Data Coding Manual (</a:t>
            </a:r>
            <a:r>
              <a:rPr lang="en-US" sz="1800" dirty="0">
                <a:solidFill>
                  <a:srgbClr val="00B050"/>
                </a:solidFill>
              </a:rPr>
              <a:t>Link on the main page</a:t>
            </a:r>
            <a:r>
              <a:rPr lang="en-US" sz="1800" dirty="0"/>
              <a:t>)</a:t>
            </a:r>
          </a:p>
          <a:p>
            <a:pPr lvl="1">
              <a:defRPr/>
            </a:pPr>
            <a:r>
              <a:rPr lang="en-US" sz="1800" dirty="0"/>
              <a:t>AQS User Guide (</a:t>
            </a:r>
            <a:r>
              <a:rPr lang="en-US" sz="1800" dirty="0">
                <a:solidFill>
                  <a:srgbClr val="00B050"/>
                </a:solidFill>
              </a:rPr>
              <a:t>Link on the main page</a:t>
            </a:r>
            <a:r>
              <a:rPr lang="en-US" sz="1800" dirty="0"/>
              <a:t>)</a:t>
            </a:r>
          </a:p>
          <a:p>
            <a:pPr lvl="1">
              <a:defRPr/>
            </a:pPr>
            <a:r>
              <a:rPr lang="en-US" sz="1800" dirty="0"/>
              <a:t>AQS Data Dictionary (</a:t>
            </a:r>
            <a:r>
              <a:rPr lang="en-US" sz="1800" dirty="0">
                <a:solidFill>
                  <a:srgbClr val="00B050"/>
                </a:solidFill>
              </a:rPr>
              <a:t>Link on the main page</a:t>
            </a:r>
            <a:r>
              <a:rPr lang="en-US" sz="1800" dirty="0"/>
              <a:t>)</a:t>
            </a:r>
          </a:p>
          <a:p>
            <a:pPr lvl="1">
              <a:defRPr/>
            </a:pPr>
            <a:r>
              <a:rPr lang="en-US" sz="1800" dirty="0"/>
              <a:t>AQS Acronyms and Abbreviations</a:t>
            </a:r>
          </a:p>
          <a:p>
            <a:pPr lvl="1">
              <a:defRPr/>
            </a:pPr>
            <a:r>
              <a:rPr lang="en-US" sz="1800" dirty="0"/>
              <a:t>Table A-2 Appendix A to Part 58</a:t>
            </a:r>
          </a:p>
          <a:p>
            <a:pPr lvl="1">
              <a:defRPr/>
            </a:pPr>
            <a:r>
              <a:rPr lang="en-US" sz="1800" dirty="0"/>
              <a:t>Quick Look Work File Formats</a:t>
            </a:r>
          </a:p>
          <a:p>
            <a:pPr lvl="1">
              <a:defRPr/>
            </a:pPr>
            <a:r>
              <a:rPr lang="en-US" sz="1800" dirty="0"/>
              <a:t>AMP 350WF Raw Data Work File Formats</a:t>
            </a:r>
          </a:p>
          <a:p>
            <a:pPr lvl="1">
              <a:defRPr/>
            </a:pPr>
            <a:r>
              <a:rPr lang="en-US" sz="1800" dirty="0"/>
              <a:t>AQS Design Value Report for SO</a:t>
            </a:r>
            <a:r>
              <a:rPr lang="en-US" sz="1800" baseline="-25000" dirty="0"/>
              <a:t>2</a:t>
            </a:r>
          </a:p>
          <a:p>
            <a:pPr lvl="1">
              <a:defRPr/>
            </a:pPr>
            <a:r>
              <a:rPr lang="en-US" sz="1800" dirty="0"/>
              <a:t>Loading Data in AQS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0C5B34-A605-4F15-8203-28F42D8A9D8D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4114800" cy="60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AQS Documentation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3025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AQS Code Lists:  </a:t>
            </a:r>
          </a:p>
          <a:p>
            <a:pPr marL="0" indent="0">
              <a:buNone/>
              <a:defRPr/>
            </a:pPr>
            <a:r>
              <a:rPr lang="en-US" sz="2400" dirty="0">
                <a:hlinkClick r:id="rId2"/>
              </a:rPr>
              <a:t>https://www.epa.gov/aqs/aqs-code-list</a:t>
            </a:r>
            <a:endParaRPr lang="en-US" sz="2400" dirty="0"/>
          </a:p>
          <a:p>
            <a:pPr marL="0" indent="0">
              <a:buNone/>
              <a:defRPr/>
            </a:pPr>
            <a:endParaRPr lang="en-US" sz="2400" dirty="0"/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solidFill>
                  <a:schemeClr val="tx2"/>
                </a:solidFill>
                <a:latin typeface="Arial" panose="020B0604020202020204" pitchFamily="34" charset="0"/>
              </a:rPr>
              <a:t>AQS Help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0C5B34-A605-4F15-8203-28F42D8A9D8D}" type="slidenum">
              <a:rPr 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75" y="2291820"/>
            <a:ext cx="6511926" cy="403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AAMC Template For Pres" id="{56955F6F-F676-43C5-B7F2-8BAEAA334E4F}" vid="{71D172D7-F03F-4A4F-9EC5-A1AD4828392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29f62856-1543-49d4-a736-4569d363f533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D34D33B964B4F9EEC817C5601A1B1" ma:contentTypeVersion="6" ma:contentTypeDescription="Create a new document." ma:contentTypeScope="" ma:versionID="0fa9b658c8e2fe72ed73d78e2b1a3f6c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7d8dd676-26ca-4e08-b90f-b4e0026a58ac" targetNamespace="http://schemas.microsoft.com/office/2006/metadata/properties" ma:root="true" ma:fieldsID="17e72b3cbc60fc38cf6756f9a8f20cbe" ns1:_="" ns2:_="" ns3:_="" ns4:_="" ns5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7d8dd676-26ca-4e08-b90f-b4e0026a58ac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 ma:readOnly="false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aec54597-794d-48fd-aaaa-4eaa50f4ff1d}" ma:internalName="TaxCatchAllLabel" ma:readOnly="true" ma:showField="CatchAllDataLabel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aec54597-794d-48fd-aaaa-4eaa50f4ff1d}" ma:internalName="TaxCatchAll" ma:showField="CatchAllData" ma:web="7d8dd676-26ca-4e08-b90f-b4e0026a5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dd676-26ca-4e08-b90f-b4e0026a58ac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2016-08-01T04:00:00+00:00</Document_x0020_Creation_x0020_Date>
    <EPA_x0020_Office xmlns="4ffa91fb-a0ff-4ac5-b2db-65c790d184a4">OAR-OAQPS-OID-NADG</EPA_x0020_Office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>Brooks, MichaelS</DisplayName>
        <AccountId>13</AccountId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6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C5F78BEA-9E4C-4324-B42B-FA0EE1D85DB3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902D67DA-3334-4733-887C-0394808DF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24244C-0FD9-4E92-BBB2-82B50F7BAAA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D290B05-2D5F-4C1D-8A0B-AD721ACADD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7d8dd676-26ca-4e08-b90f-b4e0026a58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656C973-D20F-433E-B76C-45D0A03FA3B8}">
  <ds:schemaRefs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d8dd676-26ca-4e08-b90f-b4e0026a58ac"/>
    <ds:schemaRef ds:uri="http://schemas.microsoft.com/sharepoint/v3/fields"/>
    <ds:schemaRef ds:uri="http://schemas.microsoft.com/sharepoint.v3"/>
    <ds:schemaRef ds:uri="4ffa91fb-a0ff-4ac5-b2db-65c790d184a4"/>
    <ds:schemaRef ds:uri="http://schemas.microsoft.com/sharepoint/v3"/>
  </ds:schemaRefs>
</ds:datastoreItem>
</file>

<file path=customXml/itemProps6.xml><?xml version="1.0" encoding="utf-8"?>
<ds:datastoreItem xmlns:ds="http://schemas.openxmlformats.org/officeDocument/2006/customXml" ds:itemID="{2014B7A2-FEDF-4BAA-BE18-54CA8C2F7CD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416</Words>
  <Application>Microsoft Office PowerPoint</Application>
  <PresentationFormat>On-screen Show (4:3)</PresentationFormat>
  <Paragraphs>122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Franklin Gothic Book</vt:lpstr>
      <vt:lpstr>Wingdings 2</vt:lpstr>
      <vt:lpstr>Blank Presentation</vt:lpstr>
      <vt:lpstr>AQS Support and Help</vt:lpstr>
      <vt:lpstr>Where to Find AQS Help</vt:lpstr>
      <vt:lpstr>From Within AQS</vt:lpstr>
      <vt:lpstr>From Within AQS</vt:lpstr>
      <vt:lpstr>PowerPoint Presentation</vt:lpstr>
      <vt:lpstr>User Support</vt:lpstr>
      <vt:lpstr>AQS Regional Contacts</vt:lpstr>
      <vt:lpstr>AQS Documentation</vt:lpstr>
      <vt:lpstr>AQS Documentation</vt:lpstr>
      <vt:lpstr>Online Training</vt:lpstr>
      <vt:lpstr>Online Training</vt:lpstr>
      <vt:lpstr>Teleconference Training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keywords/>
  <cp:lastModifiedBy>Chapman, Chris</cp:lastModifiedBy>
  <cp:revision>200</cp:revision>
  <cp:lastPrinted>2014-07-10T17:59:12Z</cp:lastPrinted>
  <dcterms:created xsi:type="dcterms:W3CDTF">2011-02-09T16:00:48Z</dcterms:created>
  <dcterms:modified xsi:type="dcterms:W3CDTF">2016-08-11T19:37:31Z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0x010100AE1D34D33B964B4F9EEC817C5601A1B1</vt:lpwstr>
  </property>
  <property fmtid="{D5CDD505-2E9C-101B-9397-08002B2CF9AE}" pid="3" name="TaxKeyword">
    <vt:lpwstr/>
  </property>
  <property fmtid="{D5CDD505-2E9C-101B-9397-08002B2CF9AE}" pid="4" name="Document Type">
    <vt:lpwstr/>
  </property>
  <property fmtid="{D5CDD505-2E9C-101B-9397-08002B2CF9AE}" pid="5" name="EPA Subject">
    <vt:lpwstr/>
  </property>
</Properties>
</file>