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8"/>
    <p:sldMasterId id="2147483697" r:id="rId99"/>
  </p:sldMasterIdLst>
  <p:notesMasterIdLst>
    <p:notesMasterId r:id="rId111"/>
  </p:notesMasterIdLst>
  <p:handoutMasterIdLst>
    <p:handoutMasterId r:id="rId112"/>
  </p:handoutMasterIdLst>
  <p:sldIdLst>
    <p:sldId id="400" r:id="rId100"/>
    <p:sldId id="332" r:id="rId101"/>
    <p:sldId id="363" r:id="rId102"/>
    <p:sldId id="416" r:id="rId103"/>
    <p:sldId id="410" r:id="rId104"/>
    <p:sldId id="413" r:id="rId105"/>
    <p:sldId id="414" r:id="rId106"/>
    <p:sldId id="415" r:id="rId107"/>
    <p:sldId id="409" r:id="rId108"/>
    <p:sldId id="408" r:id="rId109"/>
    <p:sldId id="412" r:id="rId110"/>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3" autoAdjust="0"/>
    <p:restoredTop sz="78443" autoAdjust="0"/>
  </p:normalViewPr>
  <p:slideViewPr>
    <p:cSldViewPr snapToGrid="0">
      <p:cViewPr varScale="1">
        <p:scale>
          <a:sx n="58" d="100"/>
          <a:sy n="58" d="100"/>
        </p:scale>
        <p:origin x="1602" y="7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tableStyles" Target="tableStyles.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handoutMaster" Target="handoutMasters/handoutMaster1.xml"/><Relationship Id="rId16" Type="http://schemas.openxmlformats.org/officeDocument/2006/relationships/customXml" Target="../customXml/item16.xml"/><Relationship Id="rId107" Type="http://schemas.openxmlformats.org/officeDocument/2006/relationships/slide" Target="slides/slide8.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3.xml"/><Relationship Id="rId110" Type="http://schemas.openxmlformats.org/officeDocument/2006/relationships/slide" Target="slides/slide11.xml"/><Relationship Id="rId115" Type="http://schemas.openxmlformats.org/officeDocument/2006/relationships/viewProps" Target="viewProps.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 Target="slides/slide1.xml"/><Relationship Id="rId105" Type="http://schemas.openxmlformats.org/officeDocument/2006/relationships/slide" Target="slides/slide6.xml"/><Relationship Id="rId113" Type="http://schemas.openxmlformats.org/officeDocument/2006/relationships/commentAuthors" Target="commentAuthor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slideMaster" Target="slideMasters/slideMaster1.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4.xml"/><Relationship Id="rId108" Type="http://schemas.openxmlformats.org/officeDocument/2006/relationships/slide" Target="slides/slide9.xml"/><Relationship Id="rId116" Type="http://schemas.openxmlformats.org/officeDocument/2006/relationships/theme" Target="theme/theme1.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7.xml"/><Relationship Id="rId114" Type="http://schemas.openxmlformats.org/officeDocument/2006/relationships/presProps" Target="presProp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Master" Target="slideMasters/slideMaster2.xml"/><Relationship Id="rId101" Type="http://schemas.openxmlformats.org/officeDocument/2006/relationships/slide" Target="slides/slide2.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10.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5.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10</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11</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Some people of color, low-income communities, immigrants, and people who are not fluent in English are disproportionately affected by climate change and are less able than others to adapt to or recover from climate change impacts.</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Factors that contribute to the vulnerability of these populations include: </a:t>
            </a:r>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406707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602646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www.epa.gov/climate-impacts/communicating-vulnerabilities-climate-change-environmental-justic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rotWithShape="1">
          <a:blip r:embed="rId3"/>
          <a:srcRect t="23314" b="-1"/>
          <a:stretch/>
        </p:blipFill>
        <p:spPr>
          <a:xfrm>
            <a:off x="-25639" y="8535"/>
            <a:ext cx="9201593" cy="3022719"/>
          </a:xfrm>
          <a:prstGeom prst="rect">
            <a:avLst/>
          </a:prstGeom>
        </p:spPr>
      </p:pic>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 Health, and Environmental Justice</a:t>
            </a:r>
            <a:endParaRPr lang="en-US" sz="4400" b="1" dirty="0">
              <a:solidFill>
                <a:schemeClr val="tx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smtClean="0"/>
              <a:t>Factsheet</a:t>
            </a:r>
            <a:r>
              <a:rPr lang="en-US" b="1" dirty="0" smtClean="0"/>
              <a:t>: </a:t>
            </a:r>
            <a:r>
              <a:rPr lang="en-US" b="1" i="1" dirty="0" smtClean="0"/>
              <a:t>Climate Change, Health, </a:t>
            </a:r>
          </a:p>
          <a:p>
            <a:pPr indent="0">
              <a:buNone/>
            </a:pPr>
            <a:r>
              <a:rPr lang="en-US" b="1" i="1" dirty="0" smtClean="0"/>
              <a:t>and Environmental Justice</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pic>
        <p:nvPicPr>
          <p:cNvPr id="2" name="Picture 2" descr="\\betfilesrv02\redirected$\HaiglerP\Desktop\health-factshe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5439" y="3253944"/>
            <a:ext cx="2506651" cy="329282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78372" y="2183605"/>
            <a:ext cx="8466083" cy="954107"/>
          </a:xfrm>
          <a:prstGeom prst="rect">
            <a:avLst/>
          </a:prstGeom>
        </p:spPr>
        <p:txBody>
          <a:bodyPr wrap="square">
            <a:spAutoFit/>
          </a:bodyPr>
          <a:lstStyle/>
          <a:p>
            <a:r>
              <a:rPr lang="en-US" sz="2800" u="sng" dirty="0" smtClean="0">
                <a:hlinkClick r:id="rId4"/>
              </a:rPr>
              <a:t>www.epa.gov/climate-impacts/communicating-vulnerabilities-climate-change-environmental-justice</a:t>
            </a:r>
            <a:endParaRPr lang="en-US" sz="2800" dirty="0"/>
          </a:p>
        </p:txBody>
      </p:sp>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a:t>EPA Resources: 	</a:t>
            </a:r>
            <a:r>
              <a:rPr lang="en-US" sz="3200" dirty="0"/>
              <a:t> </a:t>
            </a:r>
          </a:p>
          <a:p>
            <a:pPr marL="914400" indent="0">
              <a:buNone/>
            </a:pPr>
            <a:r>
              <a:rPr lang="en-US" sz="2800" u="sng" dirty="0" smtClean="0">
                <a:solidFill>
                  <a:srgbClr val="789E87"/>
                </a:solidFill>
                <a:hlinkClick r:id="rId3"/>
              </a:rPr>
              <a:t>www.epa.gov/climate-impacts</a:t>
            </a:r>
            <a:r>
              <a:rPr lang="en-US" sz="3200" u="sng" dirty="0">
                <a:solidFill>
                  <a:srgbClr val="789E87"/>
                </a:solidFill>
              </a:rPr>
              <a:t/>
            </a:r>
            <a:br>
              <a:rPr lang="en-US" sz="3200" u="sng" dirty="0">
                <a:solidFill>
                  <a:srgbClr val="789E87"/>
                </a:solidFill>
              </a:rPr>
            </a:br>
            <a:endParaRPr lang="en-US" sz="3200" u="sng" dirty="0">
              <a:solidFill>
                <a:srgbClr val="789E87"/>
              </a:solidFill>
            </a:endParaRPr>
          </a:p>
          <a:p>
            <a:pPr marL="457200"/>
            <a:r>
              <a:rPr lang="en-US" b="1" dirty="0"/>
              <a:t>USGCRP Climate and Health Assessment: </a:t>
            </a:r>
            <a:br>
              <a:rPr lang="en-US" b="1" dirty="0"/>
            </a:br>
            <a:r>
              <a:rPr lang="en-US" b="1" dirty="0"/>
              <a:t>	</a:t>
            </a:r>
            <a:r>
              <a:rPr lang="en-US" sz="2800" dirty="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869" y="1361870"/>
            <a:ext cx="8773536" cy="5322709"/>
          </a:xfrm>
        </p:spPr>
        <p:txBody>
          <a:bodyPr>
            <a:normAutofit fontScale="92500"/>
          </a:bodyPr>
          <a:lstStyle/>
          <a:p>
            <a:r>
              <a:rPr lang="en-US" sz="2200" dirty="0" smtClean="0"/>
              <a:t>People </a:t>
            </a:r>
            <a:r>
              <a:rPr lang="en-US" sz="2200" dirty="0"/>
              <a:t>of color, low-income communities, immigrants, and </a:t>
            </a:r>
            <a:r>
              <a:rPr lang="en-US" sz="2200" dirty="0" smtClean="0"/>
              <a:t/>
            </a:r>
            <a:br>
              <a:rPr lang="en-US" sz="2200" dirty="0" smtClean="0"/>
            </a:br>
            <a:r>
              <a:rPr lang="en-US" sz="2200" dirty="0" smtClean="0"/>
              <a:t>people </a:t>
            </a:r>
            <a:r>
              <a:rPr lang="en-US" sz="2200" dirty="0"/>
              <a:t>who are not fluent in </a:t>
            </a:r>
            <a:r>
              <a:rPr lang="en-US" sz="2200" dirty="0" smtClean="0"/>
              <a:t>English are disproportionately </a:t>
            </a:r>
            <a:r>
              <a:rPr lang="en-US" sz="2200" dirty="0"/>
              <a:t/>
            </a:r>
            <a:br>
              <a:rPr lang="en-US" sz="2200" dirty="0"/>
            </a:br>
            <a:r>
              <a:rPr lang="en-US" sz="2200" dirty="0" smtClean="0"/>
              <a:t>affected </a:t>
            </a:r>
            <a:r>
              <a:rPr lang="en-US" sz="2200" dirty="0"/>
              <a:t>by climate change and are less able than others to adapt </a:t>
            </a:r>
            <a:r>
              <a:rPr lang="en-US" sz="2200" dirty="0" smtClean="0"/>
              <a:t/>
            </a:r>
            <a:br>
              <a:rPr lang="en-US" sz="2200" dirty="0" smtClean="0"/>
            </a:br>
            <a:r>
              <a:rPr lang="en-US" sz="2200" dirty="0" smtClean="0"/>
              <a:t>to </a:t>
            </a:r>
            <a:r>
              <a:rPr lang="en-US" sz="2200" dirty="0"/>
              <a:t>or recover from climate change </a:t>
            </a:r>
            <a:r>
              <a:rPr lang="en-US" sz="2200" dirty="0" smtClean="0"/>
              <a:t>impacts.</a:t>
            </a:r>
            <a:r>
              <a:rPr lang="en-US" sz="2000" dirty="0" smtClean="0"/>
              <a:t/>
            </a:r>
            <a:br>
              <a:rPr lang="en-US" sz="2000" dirty="0" smtClean="0"/>
            </a:br>
            <a:endParaRPr lang="en-US" sz="2000" dirty="0" smtClean="0"/>
          </a:p>
          <a:p>
            <a:r>
              <a:rPr lang="en-US" sz="2200" dirty="0"/>
              <a:t>Some factors that contribute to vulnerability and risk of disproportionate impacts </a:t>
            </a:r>
            <a:r>
              <a:rPr lang="en-US" sz="2200" dirty="0" smtClean="0"/>
              <a:t>include</a:t>
            </a:r>
            <a:r>
              <a:rPr lang="en-US" sz="2200" dirty="0"/>
              <a:t>: </a:t>
            </a:r>
            <a:endParaRPr lang="en-US" sz="2000" dirty="0" smtClean="0"/>
          </a:p>
          <a:p>
            <a:pPr lvl="1">
              <a:lnSpc>
                <a:spcPct val="110000"/>
              </a:lnSpc>
            </a:pPr>
            <a:r>
              <a:rPr lang="en-US" sz="1900" dirty="0" smtClean="0"/>
              <a:t>living </a:t>
            </a:r>
            <a:r>
              <a:rPr lang="en-US" sz="1900" dirty="0"/>
              <a:t>in areas </a:t>
            </a:r>
            <a:r>
              <a:rPr lang="en-US" sz="1900" dirty="0" smtClean="0"/>
              <a:t>vulnerable </a:t>
            </a:r>
            <a:r>
              <a:rPr lang="en-US" sz="1900" dirty="0"/>
              <a:t>to climate change </a:t>
            </a:r>
            <a:r>
              <a:rPr lang="en-US" sz="1900" dirty="0" smtClean="0"/>
              <a:t>(i.e., coastal communities) </a:t>
            </a:r>
            <a:endParaRPr lang="en-US" sz="1900" dirty="0"/>
          </a:p>
          <a:p>
            <a:pPr lvl="1">
              <a:lnSpc>
                <a:spcPct val="110000"/>
              </a:lnSpc>
            </a:pPr>
            <a:r>
              <a:rPr lang="en-US" sz="1900" dirty="0"/>
              <a:t>c</a:t>
            </a:r>
            <a:r>
              <a:rPr lang="en-US" sz="1900" dirty="0" smtClean="0"/>
              <a:t>oping with higher </a:t>
            </a:r>
            <a:r>
              <a:rPr lang="en-US" sz="1900" dirty="0"/>
              <a:t>levels of existing health risks </a:t>
            </a:r>
            <a:r>
              <a:rPr lang="en-US" sz="1900" dirty="0" smtClean="0"/>
              <a:t>in comparison to </a:t>
            </a:r>
            <a:r>
              <a:rPr lang="en-US" sz="1900" dirty="0"/>
              <a:t>other groups </a:t>
            </a:r>
            <a:endParaRPr lang="en-US" sz="1900" dirty="0" smtClean="0"/>
          </a:p>
          <a:p>
            <a:pPr lvl="1">
              <a:lnSpc>
                <a:spcPct val="110000"/>
              </a:lnSpc>
            </a:pPr>
            <a:r>
              <a:rPr lang="en-US" sz="1900" dirty="0" smtClean="0"/>
              <a:t>living </a:t>
            </a:r>
            <a:r>
              <a:rPr lang="en-US" sz="1900" dirty="0"/>
              <a:t>in </a:t>
            </a:r>
            <a:r>
              <a:rPr lang="en-US" sz="1900" dirty="0" smtClean="0"/>
              <a:t>low-income </a:t>
            </a:r>
            <a:r>
              <a:rPr lang="en-US" sz="1900" dirty="0"/>
              <a:t>communities with limited access to healthcare services </a:t>
            </a:r>
          </a:p>
          <a:p>
            <a:pPr lvl="1">
              <a:lnSpc>
                <a:spcPct val="110000"/>
              </a:lnSpc>
            </a:pPr>
            <a:r>
              <a:rPr lang="en-US" sz="1900" dirty="0" smtClean="0"/>
              <a:t>having </a:t>
            </a:r>
            <a:r>
              <a:rPr lang="en-US" sz="1900" dirty="0"/>
              <a:t>high rates of uninsured individuals </a:t>
            </a:r>
            <a:r>
              <a:rPr lang="en-US" sz="1900" dirty="0" smtClean="0"/>
              <a:t>with difficulty </a:t>
            </a:r>
            <a:r>
              <a:rPr lang="en-US" sz="1900" dirty="0"/>
              <a:t>accessing quality healthcare </a:t>
            </a:r>
          </a:p>
          <a:p>
            <a:pPr lvl="1">
              <a:lnSpc>
                <a:spcPct val="110000"/>
              </a:lnSpc>
            </a:pPr>
            <a:r>
              <a:rPr lang="en-US" sz="1900" dirty="0" smtClean="0"/>
              <a:t>having limited </a:t>
            </a:r>
            <a:r>
              <a:rPr lang="en-US" sz="1900" dirty="0"/>
              <a:t>availability of information and resources in a person’s native language </a:t>
            </a:r>
            <a:endParaRPr lang="en-US" sz="1900" dirty="0" smtClean="0"/>
          </a:p>
          <a:p>
            <a:pPr lvl="1">
              <a:lnSpc>
                <a:spcPct val="110000"/>
              </a:lnSpc>
            </a:pPr>
            <a:r>
              <a:rPr lang="en-US" sz="1900" dirty="0" smtClean="0"/>
              <a:t>less </a:t>
            </a:r>
            <a:r>
              <a:rPr lang="en-US" sz="1900" dirty="0"/>
              <a:t>ability to relocate or rebuild after a disaster </a:t>
            </a:r>
          </a:p>
          <a:p>
            <a:endParaRPr lang="en-US" sz="2000" dirty="0"/>
          </a:p>
        </p:txBody>
      </p:sp>
      <p:sp>
        <p:nvSpPr>
          <p:cNvPr id="3" name="Text Placeholder 2"/>
          <p:cNvSpPr>
            <a:spLocks noGrp="1"/>
          </p:cNvSpPr>
          <p:nvPr>
            <p:ph type="body" sz="quarter" idx="10"/>
          </p:nvPr>
        </p:nvSpPr>
        <p:spPr/>
        <p:txBody>
          <a:bodyPr/>
          <a:lstStyle/>
          <a:p>
            <a:pPr>
              <a:spcBef>
                <a:spcPts val="0"/>
              </a:spcBef>
            </a:pPr>
            <a:r>
              <a:rPr lang="en-US" sz="3000" dirty="0" smtClean="0"/>
              <a:t>Climate Change is an Environmental </a:t>
            </a:r>
          </a:p>
          <a:p>
            <a:pPr>
              <a:spcBef>
                <a:spcPts val="0"/>
              </a:spcBef>
            </a:pPr>
            <a:r>
              <a:rPr lang="en-US" sz="3000" dirty="0" smtClean="0"/>
              <a:t>Justice Issue </a:t>
            </a:r>
            <a:endParaRPr lang="en-US" sz="3000" dirty="0"/>
          </a:p>
        </p:txBody>
      </p:sp>
    </p:spTree>
    <p:extLst>
      <p:ext uri="{BB962C8B-B14F-4D97-AF65-F5344CB8AC3E}">
        <p14:creationId xmlns:p14="http://schemas.microsoft.com/office/powerpoint/2010/main" val="2986761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7886" y="1102578"/>
            <a:ext cx="8469274" cy="5139869"/>
          </a:xfrm>
          <a:prstGeom prst="rect">
            <a:avLst/>
          </a:prstGeom>
        </p:spPr>
        <p:txBody>
          <a:bodyPr wrap="square">
            <a:spAutoFit/>
          </a:bodyPr>
          <a:lstStyle/>
          <a:p>
            <a:pPr marR="5170">
              <a:buClr>
                <a:srgbClr val="69B5DA"/>
              </a:buClr>
            </a:pPr>
            <a:r>
              <a:rPr lang="en-US" sz="2400" b="1" dirty="0"/>
              <a:t>Extreme </a:t>
            </a:r>
            <a:r>
              <a:rPr lang="en-US" sz="2400" b="1" dirty="0" smtClean="0"/>
              <a:t>Heat</a:t>
            </a:r>
          </a:p>
          <a:p>
            <a:r>
              <a:rPr lang="en-US" sz="2000" i="1" dirty="0" smtClean="0"/>
              <a:t>Factors that increase risk: </a:t>
            </a:r>
          </a:p>
          <a:p>
            <a:pPr marL="342900" lvl="0" indent="-342900">
              <a:buFont typeface="Arial" panose="020B0604020202020204" pitchFamily="34" charset="0"/>
              <a:buChar char="•"/>
            </a:pPr>
            <a:r>
              <a:rPr lang="en-US" sz="2000" dirty="0" smtClean="0"/>
              <a:t>Live </a:t>
            </a:r>
            <a:r>
              <a:rPr lang="en-US" sz="2000" dirty="0"/>
              <a:t>in a home with poor </a:t>
            </a:r>
            <a:r>
              <a:rPr lang="en-US" sz="2000" dirty="0" smtClean="0"/>
              <a:t>insulation or no air </a:t>
            </a:r>
            <a:r>
              <a:rPr lang="en-US" sz="2000" dirty="0"/>
              <a:t>conditioning </a:t>
            </a:r>
          </a:p>
          <a:p>
            <a:pPr marL="342900" lvl="0" indent="-342900">
              <a:buFont typeface="Arial" panose="020B0604020202020204" pitchFamily="34" charset="0"/>
              <a:buChar char="•"/>
            </a:pPr>
            <a:r>
              <a:rPr lang="en-US" sz="2000" dirty="0" smtClean="0"/>
              <a:t>Work </a:t>
            </a:r>
            <a:r>
              <a:rPr lang="en-US" sz="2000" dirty="0"/>
              <a:t>outdoors </a:t>
            </a:r>
            <a:endParaRPr lang="en-US" sz="2000" dirty="0" smtClean="0"/>
          </a:p>
          <a:p>
            <a:pPr marL="342900" indent="-342900">
              <a:buFont typeface="Arial" panose="020B0604020202020204" pitchFamily="34" charset="0"/>
              <a:buChar char="•"/>
            </a:pPr>
            <a:r>
              <a:rPr lang="en-US" sz="2000" dirty="0"/>
              <a:t>Do not have access to emergency healthcare </a:t>
            </a:r>
          </a:p>
          <a:p>
            <a:pPr marL="342900" lvl="0" indent="-342900">
              <a:buFont typeface="Arial" panose="020B0604020202020204" pitchFamily="34" charset="0"/>
              <a:buChar char="•"/>
            </a:pPr>
            <a:r>
              <a:rPr lang="en-US" sz="2000" dirty="0" smtClean="0"/>
              <a:t>Do not have access </a:t>
            </a:r>
            <a:r>
              <a:rPr lang="en-US" sz="2000" dirty="0"/>
              <a:t>to emergency public health warnings in </a:t>
            </a:r>
            <a:r>
              <a:rPr lang="en-US" sz="2000" dirty="0" smtClean="0"/>
              <a:t>native </a:t>
            </a:r>
            <a:r>
              <a:rPr lang="en-US" sz="2000" dirty="0"/>
              <a:t>language </a:t>
            </a:r>
            <a:endParaRPr lang="en-US" sz="2000" dirty="0" smtClean="0"/>
          </a:p>
          <a:p>
            <a:pPr marL="342900" lvl="0" indent="-342900">
              <a:buFont typeface="Arial" panose="020B0604020202020204" pitchFamily="34" charset="0"/>
              <a:buChar char="•"/>
            </a:pPr>
            <a:endParaRPr lang="en-US" sz="2000" dirty="0"/>
          </a:p>
          <a:p>
            <a:r>
              <a:rPr lang="en-US" sz="2400" b="1" dirty="0"/>
              <a:t>Poor Air </a:t>
            </a:r>
            <a:r>
              <a:rPr lang="en-US" sz="2400" b="1" dirty="0" smtClean="0"/>
              <a:t>Quality</a:t>
            </a:r>
            <a:br>
              <a:rPr lang="en-US" sz="2400" b="1" dirty="0" smtClean="0"/>
            </a:br>
            <a:r>
              <a:rPr lang="en-US" sz="2000" i="1" dirty="0" smtClean="0"/>
              <a:t>Factors </a:t>
            </a:r>
            <a:r>
              <a:rPr lang="en-US" sz="2000" i="1" dirty="0"/>
              <a:t>that </a:t>
            </a:r>
            <a:r>
              <a:rPr lang="en-US" sz="2000" i="1" dirty="0" smtClean="0"/>
              <a:t>increase </a:t>
            </a:r>
            <a:r>
              <a:rPr lang="en-US" sz="2000" i="1" dirty="0"/>
              <a:t>risk: </a:t>
            </a:r>
          </a:p>
          <a:p>
            <a:pPr marL="342900" lvl="0" indent="-342900">
              <a:buFont typeface="Arial" panose="020B0604020202020204" pitchFamily="34" charset="0"/>
              <a:buChar char="•"/>
            </a:pPr>
            <a:r>
              <a:rPr lang="en-US" sz="2000" dirty="0" smtClean="0"/>
              <a:t>Live </a:t>
            </a:r>
            <a:r>
              <a:rPr lang="en-US" sz="2000" dirty="0"/>
              <a:t>in an urban area, especially one that already has a lot of air pollution </a:t>
            </a:r>
          </a:p>
          <a:p>
            <a:pPr marL="342900" lvl="0" indent="-342900">
              <a:buFont typeface="Arial" panose="020B0604020202020204" pitchFamily="34" charset="0"/>
              <a:buChar char="•"/>
            </a:pPr>
            <a:r>
              <a:rPr lang="en-US" sz="2000" dirty="0" smtClean="0"/>
              <a:t>Work </a:t>
            </a:r>
            <a:r>
              <a:rPr lang="en-US" sz="2000" dirty="0"/>
              <a:t>outdoors </a:t>
            </a:r>
          </a:p>
          <a:p>
            <a:pPr marL="342900" lvl="0" indent="-342900">
              <a:buFont typeface="Arial" panose="020B0604020202020204" pitchFamily="34" charset="0"/>
              <a:buChar char="•"/>
            </a:pPr>
            <a:r>
              <a:rPr lang="en-US" sz="2000" dirty="0" smtClean="0"/>
              <a:t>Have </a:t>
            </a:r>
            <a:r>
              <a:rPr lang="en-US" sz="2000" dirty="0"/>
              <a:t>medical problems like </a:t>
            </a:r>
            <a:r>
              <a:rPr lang="en-US" sz="2000" dirty="0" smtClean="0"/>
              <a:t>hypertension (high </a:t>
            </a:r>
            <a:r>
              <a:rPr lang="en-US" sz="2000" dirty="0"/>
              <a:t>blood </a:t>
            </a:r>
            <a:r>
              <a:rPr lang="en-US" sz="2000" dirty="0" smtClean="0"/>
              <a:t>pressure), diabetes, chronic </a:t>
            </a:r>
            <a:r>
              <a:rPr lang="en-US" sz="2000" dirty="0"/>
              <a:t>obstructive pulmonary disorder (COPD), or asthma </a:t>
            </a:r>
          </a:p>
          <a:p>
            <a:pPr marL="342900" lvl="0" indent="-342900">
              <a:buFont typeface="Arial" panose="020B0604020202020204" pitchFamily="34" charset="0"/>
              <a:buChar char="•"/>
            </a:pPr>
            <a:r>
              <a:rPr lang="en-US" sz="2000" dirty="0" smtClean="0"/>
              <a:t>Do </a:t>
            </a:r>
            <a:r>
              <a:rPr lang="en-US" sz="2000" dirty="0"/>
              <a:t>not have access to public health information in </a:t>
            </a:r>
            <a:r>
              <a:rPr lang="en-US" sz="2000" dirty="0" smtClean="0"/>
              <a:t>native language</a:t>
            </a:r>
            <a:endParaRPr lang="en-US" sz="2000" b="1" dirty="0"/>
          </a:p>
        </p:txBody>
      </p:sp>
      <p:sp>
        <p:nvSpPr>
          <p:cNvPr id="2" name="Title 1"/>
          <p:cNvSpPr>
            <a:spLocks noGrp="1"/>
          </p:cNvSpPr>
          <p:nvPr>
            <p:ph type="title"/>
          </p:nvPr>
        </p:nvSpPr>
        <p:spPr>
          <a:xfrm>
            <a:off x="111816" y="-9527"/>
            <a:ext cx="7169930" cy="923927"/>
          </a:xfrm>
        </p:spPr>
        <p:txBody>
          <a:bodyPr>
            <a:normAutofit fontScale="90000"/>
          </a:bodyPr>
          <a:lstStyle/>
          <a:p>
            <a:r>
              <a:rPr lang="en-US" dirty="0" smtClean="0"/>
              <a:t>Factors that Increase Risk of Climate Change Impacts on Health</a:t>
            </a:r>
            <a:endParaRPr lang="en-US" dirty="0"/>
          </a:p>
        </p:txBody>
      </p:sp>
    </p:spTree>
    <p:extLst>
      <p:ext uri="{BB962C8B-B14F-4D97-AF65-F5344CB8AC3E}">
        <p14:creationId xmlns:p14="http://schemas.microsoft.com/office/powerpoint/2010/main" val="2265910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9486" y="1104750"/>
            <a:ext cx="8904514" cy="6063198"/>
          </a:xfrm>
          <a:prstGeom prst="rect">
            <a:avLst/>
          </a:prstGeom>
        </p:spPr>
        <p:txBody>
          <a:bodyPr wrap="square">
            <a:spAutoFit/>
          </a:bodyPr>
          <a:lstStyle/>
          <a:p>
            <a:pPr marR="5170">
              <a:buClr>
                <a:srgbClr val="69B5DA"/>
              </a:buClr>
            </a:pPr>
            <a:r>
              <a:rPr lang="en-US" sz="2400" b="1" dirty="0"/>
              <a:t>Extreme </a:t>
            </a:r>
            <a:r>
              <a:rPr lang="en-US" sz="2400" b="1" dirty="0" smtClean="0"/>
              <a:t>Events</a:t>
            </a:r>
          </a:p>
          <a:p>
            <a:r>
              <a:rPr lang="en-US" sz="2000" i="1" dirty="0" smtClean="0"/>
              <a:t>Factors that increase risk: </a:t>
            </a:r>
          </a:p>
          <a:p>
            <a:pPr marL="342900" lvl="0" indent="-342900">
              <a:buFont typeface="Arial" panose="020B0604020202020204" pitchFamily="34" charset="0"/>
              <a:buChar char="•"/>
            </a:pPr>
            <a:r>
              <a:rPr lang="en-US" sz="2000" dirty="0" smtClean="0"/>
              <a:t>Have </a:t>
            </a:r>
            <a:r>
              <a:rPr lang="en-US" sz="2000" dirty="0"/>
              <a:t>limited transportation </a:t>
            </a:r>
            <a:r>
              <a:rPr lang="en-US" sz="2000" dirty="0" smtClean="0"/>
              <a:t>options</a:t>
            </a:r>
          </a:p>
          <a:p>
            <a:pPr marL="342900" lvl="0" indent="-342900">
              <a:buFont typeface="Arial" panose="020B0604020202020204" pitchFamily="34" charset="0"/>
              <a:buChar char="•"/>
            </a:pPr>
            <a:r>
              <a:rPr lang="en-US" sz="2000" dirty="0" smtClean="0"/>
              <a:t>Have limited access </a:t>
            </a:r>
            <a:r>
              <a:rPr lang="en-US" sz="2000" dirty="0"/>
              <a:t>to health care services or medications needed for existing medical problems</a:t>
            </a:r>
          </a:p>
          <a:p>
            <a:pPr marL="342900" lvl="0" indent="-342900">
              <a:buFont typeface="Arial" panose="020B0604020202020204" pitchFamily="34" charset="0"/>
              <a:buChar char="•"/>
            </a:pPr>
            <a:r>
              <a:rPr lang="en-US" sz="2000" dirty="0" smtClean="0"/>
              <a:t>Have </a:t>
            </a:r>
            <a:r>
              <a:rPr lang="en-US" sz="2000" dirty="0"/>
              <a:t>no or limited health insurance or property insurance</a:t>
            </a:r>
          </a:p>
          <a:p>
            <a:pPr marL="342900" lvl="0" indent="-342900">
              <a:buFont typeface="Arial" panose="020B0604020202020204" pitchFamily="34" charset="0"/>
              <a:buChar char="•"/>
            </a:pPr>
            <a:r>
              <a:rPr lang="en-US" sz="2000" dirty="0"/>
              <a:t>Do not have access to emergency public health warnings in native language </a:t>
            </a:r>
          </a:p>
          <a:p>
            <a:pPr marL="342900" lvl="0" indent="-342900">
              <a:buFont typeface="Arial" panose="020B0604020202020204" pitchFamily="34" charset="0"/>
              <a:buChar char="•"/>
            </a:pPr>
            <a:endParaRPr lang="en-US" sz="2000" dirty="0"/>
          </a:p>
          <a:p>
            <a:r>
              <a:rPr lang="en-US" sz="2400" b="1" dirty="0"/>
              <a:t>Contaminated Water Illnesses</a:t>
            </a:r>
            <a:r>
              <a:rPr lang="en-US" sz="2400" b="1" dirty="0" smtClean="0"/>
              <a:t/>
            </a:r>
            <a:br>
              <a:rPr lang="en-US" sz="2400" b="1" dirty="0" smtClean="0"/>
            </a:br>
            <a:r>
              <a:rPr lang="en-US" sz="2000" i="1" dirty="0" smtClean="0"/>
              <a:t>Factors </a:t>
            </a:r>
            <a:r>
              <a:rPr lang="en-US" sz="2000" i="1" dirty="0"/>
              <a:t>that </a:t>
            </a:r>
            <a:r>
              <a:rPr lang="en-US" sz="2000" i="1" dirty="0" smtClean="0"/>
              <a:t>increase </a:t>
            </a:r>
            <a:r>
              <a:rPr lang="en-US" sz="2000" i="1" dirty="0"/>
              <a:t>risk: </a:t>
            </a:r>
          </a:p>
          <a:p>
            <a:pPr marL="342900" lvl="0" indent="-342900">
              <a:buFont typeface="Arial" panose="020B0604020202020204" pitchFamily="34" charset="0"/>
              <a:buChar char="•"/>
            </a:pPr>
            <a:r>
              <a:rPr lang="en-US" sz="2000" dirty="0" smtClean="0"/>
              <a:t>Live </a:t>
            </a:r>
            <a:r>
              <a:rPr lang="en-US" sz="2000" dirty="0"/>
              <a:t>in an area with treated drinking water systems that are old or below standards </a:t>
            </a:r>
          </a:p>
          <a:p>
            <a:pPr marL="342900" lvl="0" indent="-342900">
              <a:buFont typeface="Arial" panose="020B0604020202020204" pitchFamily="34" charset="0"/>
              <a:buChar char="•"/>
            </a:pPr>
            <a:r>
              <a:rPr lang="en-US" sz="2000" dirty="0" smtClean="0"/>
              <a:t>Live </a:t>
            </a:r>
            <a:r>
              <a:rPr lang="en-US" sz="2000" dirty="0"/>
              <a:t>in an area with untreated water such as well water </a:t>
            </a:r>
          </a:p>
          <a:p>
            <a:pPr marL="342900" lvl="0" indent="-342900">
              <a:buFont typeface="Arial" panose="020B0604020202020204" pitchFamily="34" charset="0"/>
              <a:buChar char="•"/>
            </a:pPr>
            <a:r>
              <a:rPr lang="en-US" sz="2000" dirty="0" smtClean="0"/>
              <a:t>Live </a:t>
            </a:r>
            <a:r>
              <a:rPr lang="en-US" sz="2000" dirty="0"/>
              <a:t>in a crowded shelter after evacuations for an extreme event </a:t>
            </a:r>
          </a:p>
          <a:p>
            <a:pPr marL="342900" lvl="0" indent="-342900">
              <a:buFont typeface="Arial" panose="020B0604020202020204" pitchFamily="34" charset="0"/>
              <a:buChar char="•"/>
            </a:pPr>
            <a:r>
              <a:rPr lang="en-US" sz="2000" dirty="0"/>
              <a:t>Do not have access to emergency public health warnings in native language </a:t>
            </a:r>
          </a:p>
          <a:p>
            <a:pPr marL="342900" lvl="0" indent="-342900">
              <a:buFont typeface="Arial" panose="020B0604020202020204" pitchFamily="34" charset="0"/>
              <a:buChar char="•"/>
            </a:pPr>
            <a:endParaRPr lang="en-US" sz="2000" dirty="0"/>
          </a:p>
          <a:p>
            <a:pPr marR="5170">
              <a:buClr>
                <a:srgbClr val="69B5DA"/>
              </a:buClr>
            </a:pPr>
            <a:endParaRPr lang="en-US" sz="2000" b="1" dirty="0"/>
          </a:p>
        </p:txBody>
      </p:sp>
      <p:sp>
        <p:nvSpPr>
          <p:cNvPr id="7" name="Title 1"/>
          <p:cNvSpPr>
            <a:spLocks noGrp="1"/>
          </p:cNvSpPr>
          <p:nvPr>
            <p:ph type="title"/>
          </p:nvPr>
        </p:nvSpPr>
        <p:spPr>
          <a:xfrm>
            <a:off x="111816" y="-9527"/>
            <a:ext cx="7169930" cy="923927"/>
          </a:xfrm>
        </p:spPr>
        <p:txBody>
          <a:bodyPr>
            <a:normAutofit fontScale="90000"/>
          </a:bodyPr>
          <a:lstStyle/>
          <a:p>
            <a:r>
              <a:rPr lang="en-US" dirty="0" smtClean="0"/>
              <a:t>Factors that Increase Risk of Climate Change Impacts on Health</a:t>
            </a:r>
            <a:endParaRPr lang="en-US" dirty="0"/>
          </a:p>
        </p:txBody>
      </p:sp>
    </p:spTree>
    <p:extLst>
      <p:ext uri="{BB962C8B-B14F-4D97-AF65-F5344CB8AC3E}">
        <p14:creationId xmlns:p14="http://schemas.microsoft.com/office/powerpoint/2010/main" val="15337585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9486" y="1230874"/>
            <a:ext cx="8904514" cy="5139869"/>
          </a:xfrm>
          <a:prstGeom prst="rect">
            <a:avLst/>
          </a:prstGeom>
        </p:spPr>
        <p:txBody>
          <a:bodyPr wrap="square">
            <a:spAutoFit/>
          </a:bodyPr>
          <a:lstStyle/>
          <a:p>
            <a:pPr marR="5170">
              <a:buClr>
                <a:srgbClr val="69B5DA"/>
              </a:buClr>
            </a:pPr>
            <a:r>
              <a:rPr lang="en-US" sz="2400" b="1" dirty="0"/>
              <a:t>Access to Safe and Nutritious Food </a:t>
            </a:r>
            <a:endParaRPr lang="en-US" sz="2400" b="1" dirty="0" smtClean="0"/>
          </a:p>
          <a:p>
            <a:pPr marR="5170">
              <a:buClr>
                <a:srgbClr val="69B5DA"/>
              </a:buClr>
            </a:pPr>
            <a:r>
              <a:rPr lang="en-US" sz="2000" i="1" dirty="0" smtClean="0"/>
              <a:t>Factors that increase risk: </a:t>
            </a:r>
          </a:p>
          <a:p>
            <a:pPr marL="342900" lvl="0" indent="-342900">
              <a:buFont typeface="Arial" panose="020B0604020202020204" pitchFamily="34" charset="0"/>
              <a:buChar char="•"/>
            </a:pPr>
            <a:r>
              <a:rPr lang="en-US" sz="2000" dirty="0" smtClean="0"/>
              <a:t>Do </a:t>
            </a:r>
            <a:r>
              <a:rPr lang="en-US" sz="2000" dirty="0"/>
              <a:t>not have access to information on safe handling of food </a:t>
            </a:r>
          </a:p>
          <a:p>
            <a:pPr marL="342900" lvl="0" indent="-342900">
              <a:buFont typeface="Arial" panose="020B0604020202020204" pitchFamily="34" charset="0"/>
              <a:buChar char="•"/>
            </a:pPr>
            <a:r>
              <a:rPr lang="en-US" sz="2000" dirty="0" smtClean="0"/>
              <a:t>Live </a:t>
            </a:r>
            <a:r>
              <a:rPr lang="en-US" sz="2000" dirty="0"/>
              <a:t>in an area with limited access to high quality food choices </a:t>
            </a:r>
          </a:p>
          <a:p>
            <a:pPr marL="342900" lvl="0" indent="-342900">
              <a:buFont typeface="Arial" panose="020B0604020202020204" pitchFamily="34" charset="0"/>
              <a:buChar char="•"/>
            </a:pPr>
            <a:r>
              <a:rPr lang="en-US" sz="2000" dirty="0" smtClean="0"/>
              <a:t>Have </a:t>
            </a:r>
            <a:r>
              <a:rPr lang="en-US" sz="2000" dirty="0"/>
              <a:t>existing or chronic medical problems </a:t>
            </a:r>
          </a:p>
          <a:p>
            <a:pPr marL="342900" lvl="0" indent="-342900">
              <a:buFont typeface="Arial" panose="020B0604020202020204" pitchFamily="34" charset="0"/>
              <a:buChar char="•"/>
            </a:pPr>
            <a:r>
              <a:rPr lang="en-US" sz="2000" dirty="0" smtClean="0"/>
              <a:t>Do </a:t>
            </a:r>
            <a:r>
              <a:rPr lang="en-US" sz="2000" dirty="0"/>
              <a:t>not have access to public health information in </a:t>
            </a:r>
            <a:r>
              <a:rPr lang="en-US" sz="2000" dirty="0" smtClean="0"/>
              <a:t>native </a:t>
            </a:r>
            <a:r>
              <a:rPr lang="en-US" sz="2000" dirty="0"/>
              <a:t>language </a:t>
            </a:r>
          </a:p>
          <a:p>
            <a:pPr marL="342900" lvl="0" indent="-342900">
              <a:buFont typeface="Arial" panose="020B0604020202020204" pitchFamily="34" charset="0"/>
              <a:buChar char="•"/>
            </a:pPr>
            <a:endParaRPr lang="en-US" sz="2000" dirty="0"/>
          </a:p>
          <a:p>
            <a:r>
              <a:rPr lang="en-US" sz="2400" b="1" dirty="0" smtClean="0"/>
              <a:t>Mental Health and Well-Being</a:t>
            </a:r>
            <a:br>
              <a:rPr lang="en-US" sz="2400" b="1" dirty="0" smtClean="0"/>
            </a:br>
            <a:r>
              <a:rPr lang="en-US" sz="2000" i="1" dirty="0" smtClean="0"/>
              <a:t>Factors </a:t>
            </a:r>
            <a:r>
              <a:rPr lang="en-US" sz="2000" i="1" dirty="0"/>
              <a:t>that </a:t>
            </a:r>
            <a:r>
              <a:rPr lang="en-US" sz="2000" i="1" dirty="0" smtClean="0"/>
              <a:t>increase </a:t>
            </a:r>
            <a:r>
              <a:rPr lang="en-US" sz="2000" i="1" dirty="0"/>
              <a:t>risk: </a:t>
            </a:r>
          </a:p>
          <a:p>
            <a:pPr marL="342900" lvl="0" indent="-342900">
              <a:buFont typeface="Arial" panose="020B0604020202020204" pitchFamily="34" charset="0"/>
              <a:buChar char="•"/>
            </a:pPr>
            <a:r>
              <a:rPr lang="en-US" sz="2000" dirty="0" smtClean="0"/>
              <a:t>Do </a:t>
            </a:r>
            <a:r>
              <a:rPr lang="en-US" sz="2000" dirty="0"/>
              <a:t>not have access to mental health care, especially counseling, in native language </a:t>
            </a:r>
          </a:p>
          <a:p>
            <a:pPr marL="342900" lvl="0" indent="-342900">
              <a:buFont typeface="Arial" panose="020B0604020202020204" pitchFamily="34" charset="0"/>
              <a:buChar char="•"/>
            </a:pPr>
            <a:r>
              <a:rPr lang="en-US" sz="2000" dirty="0" smtClean="0"/>
              <a:t>Have </a:t>
            </a:r>
            <a:r>
              <a:rPr lang="en-US" sz="2000" dirty="0"/>
              <a:t>an existing mental illness, especially if taking stress medication that increases sensitivity to heat </a:t>
            </a:r>
          </a:p>
          <a:p>
            <a:pPr marL="342900" lvl="0" indent="-342900">
              <a:buFont typeface="Arial" panose="020B0604020202020204" pitchFamily="34" charset="0"/>
              <a:buChar char="•"/>
            </a:pPr>
            <a:r>
              <a:rPr lang="en-US" sz="2000" dirty="0" smtClean="0"/>
              <a:t>Live </a:t>
            </a:r>
            <a:r>
              <a:rPr lang="en-US" sz="2000" dirty="0"/>
              <a:t>in an area vulnerable to extreme weather events </a:t>
            </a:r>
          </a:p>
          <a:p>
            <a:pPr marL="342900" lvl="0" indent="-342900">
              <a:buFont typeface="Arial" panose="020B0604020202020204" pitchFamily="34" charset="0"/>
              <a:buChar char="•"/>
            </a:pPr>
            <a:r>
              <a:rPr lang="en-US" sz="2000" dirty="0" smtClean="0"/>
              <a:t>Have </a:t>
            </a:r>
            <a:r>
              <a:rPr lang="en-US" sz="2000" dirty="0"/>
              <a:t>limited social support networks </a:t>
            </a:r>
          </a:p>
          <a:p>
            <a:pPr marR="5170">
              <a:buClr>
                <a:srgbClr val="69B5DA"/>
              </a:buClr>
            </a:pPr>
            <a:endParaRPr lang="en-US" sz="2000" b="1" dirty="0"/>
          </a:p>
        </p:txBody>
      </p:sp>
      <p:sp>
        <p:nvSpPr>
          <p:cNvPr id="6" name="Title 1"/>
          <p:cNvSpPr>
            <a:spLocks noGrp="1"/>
          </p:cNvSpPr>
          <p:nvPr>
            <p:ph type="title"/>
          </p:nvPr>
        </p:nvSpPr>
        <p:spPr>
          <a:xfrm>
            <a:off x="111816" y="-9527"/>
            <a:ext cx="7169930" cy="923927"/>
          </a:xfrm>
        </p:spPr>
        <p:txBody>
          <a:bodyPr>
            <a:normAutofit fontScale="90000"/>
          </a:bodyPr>
          <a:lstStyle/>
          <a:p>
            <a:r>
              <a:rPr lang="en-US" dirty="0" smtClean="0"/>
              <a:t>Factors that Increase Risk of Climate Change Impacts on Health</a:t>
            </a:r>
            <a:endParaRPr lang="en-US" dirty="0"/>
          </a:p>
        </p:txBody>
      </p:sp>
    </p:spTree>
    <p:extLst>
      <p:ext uri="{BB962C8B-B14F-4D97-AF65-F5344CB8AC3E}">
        <p14:creationId xmlns:p14="http://schemas.microsoft.com/office/powerpoint/2010/main" val="278631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5685" y="1261992"/>
            <a:ext cx="8512629" cy="4981153"/>
          </a:xfrm>
        </p:spPr>
        <p:txBody>
          <a:bodyPr>
            <a:noAutofit/>
          </a:bodyPr>
          <a:lstStyle/>
          <a:p>
            <a:pPr indent="0">
              <a:buNone/>
            </a:pPr>
            <a:r>
              <a:rPr lang="en-US" sz="2000" b="1" dirty="0"/>
              <a:t>Heart </a:t>
            </a:r>
            <a:r>
              <a:rPr lang="en-US" sz="2000" b="1" dirty="0" smtClean="0"/>
              <a:t>Disease</a:t>
            </a:r>
            <a:endParaRPr lang="en-US" sz="2000" dirty="0" smtClean="0"/>
          </a:p>
          <a:p>
            <a:pPr marL="342900" indent="-342900"/>
            <a:r>
              <a:rPr lang="en-US" sz="2000" dirty="0" smtClean="0"/>
              <a:t>Heart disease increases sensitivity to heat stress. </a:t>
            </a:r>
          </a:p>
          <a:p>
            <a:pPr indent="0">
              <a:buNone/>
            </a:pPr>
            <a:r>
              <a:rPr lang="en-US" sz="2000" b="1" dirty="0" smtClean="0"/>
              <a:t>Diabetes</a:t>
            </a:r>
          </a:p>
          <a:p>
            <a:pPr marL="342900" indent="-342900"/>
            <a:r>
              <a:rPr lang="en-US" sz="2000" dirty="0" smtClean="0"/>
              <a:t>Diabetes </a:t>
            </a:r>
            <a:r>
              <a:rPr lang="en-US" sz="2000" dirty="0"/>
              <a:t>increases sensitivity to heat stress. </a:t>
            </a:r>
            <a:endParaRPr lang="en-US" sz="2000" dirty="0" smtClean="0"/>
          </a:p>
          <a:p>
            <a:pPr marL="342900" indent="-342900"/>
            <a:r>
              <a:rPr lang="en-US" sz="2000" dirty="0" smtClean="0"/>
              <a:t>Extreme </a:t>
            </a:r>
            <a:r>
              <a:rPr lang="en-US" sz="2000" dirty="0"/>
              <a:t>weather events </a:t>
            </a:r>
            <a:r>
              <a:rPr lang="en-US" sz="2000" dirty="0" smtClean="0"/>
              <a:t>may limit </a:t>
            </a:r>
            <a:r>
              <a:rPr lang="en-US" sz="2000" dirty="0"/>
              <a:t>access to the medicine and food that diabetics need to stay healthy. </a:t>
            </a:r>
            <a:endParaRPr lang="en-US" sz="2000" dirty="0" smtClean="0"/>
          </a:p>
          <a:p>
            <a:pPr indent="0">
              <a:buNone/>
            </a:pPr>
            <a:r>
              <a:rPr lang="en-US" sz="2000" b="1" dirty="0" smtClean="0"/>
              <a:t>Asthma</a:t>
            </a:r>
            <a:endParaRPr lang="en-US" sz="2000" dirty="0" smtClean="0"/>
          </a:p>
          <a:p>
            <a:pPr marL="342900" indent="-342900"/>
            <a:r>
              <a:rPr lang="en-US" sz="2000" dirty="0" smtClean="0"/>
              <a:t>Asthma </a:t>
            </a:r>
            <a:r>
              <a:rPr lang="en-US" sz="2000" dirty="0"/>
              <a:t>can be exacerbated by changes in pollen season and exposure to air pollution caused by or made worse by changes in temperature, humidity, wind, or wildfires. </a:t>
            </a:r>
          </a:p>
          <a:p>
            <a:pPr indent="0">
              <a:buNone/>
            </a:pPr>
            <a:r>
              <a:rPr lang="en-US" sz="2000" b="1" dirty="0" smtClean="0"/>
              <a:t>Chronic Obstructive Pulmonary Disease (COPD)</a:t>
            </a:r>
          </a:p>
          <a:p>
            <a:pPr marL="342900" indent="-342900"/>
            <a:r>
              <a:rPr lang="en-US" sz="2000" dirty="0" smtClean="0"/>
              <a:t>Patients </a:t>
            </a:r>
            <a:r>
              <a:rPr lang="en-US" sz="2000" dirty="0"/>
              <a:t>with COPD are more sensitive than the general population to changes in outdoor air quality made worse by climate change. </a:t>
            </a:r>
          </a:p>
        </p:txBody>
      </p:sp>
      <p:sp>
        <p:nvSpPr>
          <p:cNvPr id="4" name="Title 3"/>
          <p:cNvSpPr>
            <a:spLocks noGrp="1"/>
          </p:cNvSpPr>
          <p:nvPr>
            <p:ph type="title"/>
          </p:nvPr>
        </p:nvSpPr>
        <p:spPr/>
        <p:txBody>
          <a:bodyPr>
            <a:normAutofit fontScale="90000"/>
          </a:bodyPr>
          <a:lstStyle/>
          <a:p>
            <a:r>
              <a:rPr lang="en-US" sz="3200" dirty="0" smtClean="0"/>
              <a:t>Effects of Climate Change on Existing </a:t>
            </a:r>
            <a:br>
              <a:rPr lang="en-US" sz="3200" dirty="0" smtClean="0"/>
            </a:br>
            <a:r>
              <a:rPr lang="en-US" sz="3200" dirty="0" smtClean="0"/>
              <a:t>Health Conditions</a:t>
            </a:r>
            <a:endParaRPr lang="en-US" dirty="0"/>
          </a:p>
        </p:txBody>
      </p:sp>
    </p:spTree>
    <p:extLst>
      <p:ext uri="{BB962C8B-B14F-4D97-AF65-F5344CB8AC3E}">
        <p14:creationId xmlns:p14="http://schemas.microsoft.com/office/powerpoint/2010/main" val="15713771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10.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11.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12.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13.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14.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15.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16.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17.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18.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19.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2.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20.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21.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22.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23.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24.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25.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26.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27.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28.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29.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3.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30.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31.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32.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33.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34.xml><?xml version="1.0" encoding="utf-8"?>
<ds:datastoreItem xmlns:ds="http://schemas.openxmlformats.org/officeDocument/2006/customXml" ds:itemID="{9EAA54CD-B13B-454B-ACB3-3C11D356BF5E}">
  <ds:schemaRefs>
    <ds:schemaRef ds:uri="ESRI.ArcGIS.Mapping.OfficeIntegration.PowerPointInfo"/>
  </ds:schemaRefs>
</ds:datastoreItem>
</file>

<file path=customXml/itemProps35.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36.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37.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38.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39.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4.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40.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41.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42.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43.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44.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45.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46.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47.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48.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49.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5.xml><?xml version="1.0" encoding="utf-8"?>
<ds:datastoreItem xmlns:ds="http://schemas.openxmlformats.org/officeDocument/2006/customXml" ds:itemID="{DEDF1F10-E9E3-4826-A50B-4867DAFD48DB}">
  <ds:schemaRefs>
    <ds:schemaRef ds:uri="ESRI.ArcGIS.Mapping.OfficeIntegration.PowerPointInfo"/>
  </ds:schemaRefs>
</ds:datastoreItem>
</file>

<file path=customXml/itemProps50.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51.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52.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53.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54.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55.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56.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57.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58.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59.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6.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60.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61.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62.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63.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64.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65.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66.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67.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68.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69.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7.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70.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71.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72.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73.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74.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75.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76.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77.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78.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79.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8.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80.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81.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82.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83.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84.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85.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86.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87.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88.xml><?xml version="1.0" encoding="utf-8"?>
<ds:datastoreItem xmlns:ds="http://schemas.openxmlformats.org/officeDocument/2006/customXml" ds:itemID="{6FEE87B5-C532-410F-A8EF-14002921DC08}">
  <ds:schemaRefs>
    <ds:schemaRef ds:uri="ESRI.ArcGIS.Mapping.OfficeIntegration.PowerPointInfo"/>
  </ds:schemaRefs>
</ds:datastoreItem>
</file>

<file path=customXml/itemProps89.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9.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90.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91.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92.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93.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94.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95.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96.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97.xml><?xml version="1.0" encoding="utf-8"?>
<ds:datastoreItem xmlns:ds="http://schemas.openxmlformats.org/officeDocument/2006/customXml" ds:itemID="{3AD18CDF-761D-4D79-A664-84CE42EC82FC}">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29182</TotalTime>
  <Words>597</Words>
  <Application>Microsoft Office PowerPoint</Application>
  <PresentationFormat>On-screen Show (4:3)</PresentationFormat>
  <Paragraphs>111</Paragraphs>
  <Slides>11</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Georgia</vt:lpstr>
      <vt:lpstr>Wingdings 2</vt:lpstr>
      <vt:lpstr>Climate Health w/images</vt:lpstr>
      <vt:lpstr>Climate Health no images</vt:lpstr>
      <vt:lpstr>PowerPoint Presentation</vt:lpstr>
      <vt:lpstr>The US Climate Health Assessment</vt:lpstr>
      <vt:lpstr>How Climate Change Can Impact Health</vt:lpstr>
      <vt:lpstr>Vulnerability</vt:lpstr>
      <vt:lpstr>PowerPoint Presentation</vt:lpstr>
      <vt:lpstr>Factors that Increase Risk of Climate Change Impacts on Health</vt:lpstr>
      <vt:lpstr>Factors that Increase Risk of Climate Change Impacts on Health</vt:lpstr>
      <vt:lpstr>Factors that Increase Risk of Climate Change Impacts on Health</vt:lpstr>
      <vt:lpstr>Effects of Climate Change on Existing  Health Conditions</vt:lpstr>
      <vt:lpstr>For More Information  </vt:lpstr>
      <vt:lpstr>Additional Resources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Jantarasami, Lesley</cp:lastModifiedBy>
  <cp:revision>343</cp:revision>
  <cp:lastPrinted>2016-02-10T14:16:52Z</cp:lastPrinted>
  <dcterms:created xsi:type="dcterms:W3CDTF">2015-08-21T13:41:18Z</dcterms:created>
  <dcterms:modified xsi:type="dcterms:W3CDTF">2016-10-28T19:53:13Z</dcterms:modified>
</cp:coreProperties>
</file>