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customXml/itemProps97.xml" ContentType="application/vnd.openxmlformats-officedocument.customXmlProperties+xml"/>
  <Override PartName="/customXml/itemProps98.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99"/>
    <p:sldMasterId id="2147483697" r:id="rId100"/>
  </p:sldMasterIdLst>
  <p:notesMasterIdLst>
    <p:notesMasterId r:id="rId110"/>
  </p:notesMasterIdLst>
  <p:handoutMasterIdLst>
    <p:handoutMasterId r:id="rId111"/>
  </p:handoutMasterIdLst>
  <p:sldIdLst>
    <p:sldId id="400" r:id="rId101"/>
    <p:sldId id="332" r:id="rId102"/>
    <p:sldId id="363" r:id="rId103"/>
    <p:sldId id="416" r:id="rId104"/>
    <p:sldId id="410" r:id="rId105"/>
    <p:sldId id="414" r:id="rId106"/>
    <p:sldId id="417" r:id="rId107"/>
    <p:sldId id="408" r:id="rId108"/>
    <p:sldId id="412" r:id="rId109"/>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2880">
          <p15:clr>
            <a:srgbClr val="A4A3A4"/>
          </p15:clr>
        </p15:guide>
      </p15:sldGuideLst>
    </p:ext>
    <p:ext uri="{2D200454-40CA-4A62-9FC3-DE9A4176ACB9}">
      <p15:notesGuideLst xmlns:p15="http://schemas.microsoft.com/office/powerpoint/2012/main">
        <p15:guide id="1" orient="horz" pos="2909">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mble, Janet" initials="GJ" lastIdx="15" clrIdx="0">
    <p:extLst/>
  </p:cmAuthor>
  <p:cmAuthor id="2" name="Kimberly  Thigpen-Tart" initials="KT" lastIdx="2" clrIdx="1"/>
  <p:cmAuthor id="3" name="Garofalo, Jada F. (CDC/OID/NCEZID) (CTR)" initials="GJF((" lastIdx="1" clrIdx="2">
    <p:extLst/>
  </p:cmAuthor>
  <p:cmAuthor id="4" name="Jantarasami, Lesley" initials="JL" lastIdx="1" clrIdx="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5DA"/>
    <a:srgbClr val="FFCC99"/>
    <a:srgbClr val="586377"/>
    <a:srgbClr val="617483"/>
    <a:srgbClr val="8064A2"/>
    <a:srgbClr val="4BACC6"/>
    <a:srgbClr val="225EA8"/>
    <a:srgbClr val="FF0000"/>
    <a:srgbClr val="231F20"/>
    <a:srgbClr val="DAE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13" autoAdjust="0"/>
    <p:restoredTop sz="78443" autoAdjust="0"/>
  </p:normalViewPr>
  <p:slideViewPr>
    <p:cSldViewPr snapToGrid="0">
      <p:cViewPr varScale="1">
        <p:scale>
          <a:sx n="58" d="100"/>
          <a:sy n="58" d="100"/>
        </p:scale>
        <p:origin x="1602" y="72"/>
      </p:cViewPr>
      <p:guideLst>
        <p:guide orient="horz" pos="2184"/>
        <p:guide pos="2880"/>
      </p:guideLst>
    </p:cSldViewPr>
  </p:slideViewPr>
  <p:notesTextViewPr>
    <p:cViewPr>
      <p:scale>
        <a:sx n="1" d="1"/>
        <a:sy n="1" d="1"/>
      </p:scale>
      <p:origin x="0" y="0"/>
    </p:cViewPr>
  </p:notesTextViewPr>
  <p:notesViewPr>
    <p:cSldViewPr snapToGrid="0">
      <p:cViewPr varScale="1">
        <p:scale>
          <a:sx n="66" d="100"/>
          <a:sy n="66" d="100"/>
        </p:scale>
        <p:origin x="-3154" y="-91"/>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21" Type="http://schemas.openxmlformats.org/officeDocument/2006/relationships/customXml" Target="../customXml/item21.xml"/><Relationship Id="rId42" Type="http://schemas.openxmlformats.org/officeDocument/2006/relationships/customXml" Target="../customXml/item42.xml"/><Relationship Id="rId47" Type="http://schemas.openxmlformats.org/officeDocument/2006/relationships/customXml" Target="../customXml/item47.xml"/><Relationship Id="rId63" Type="http://schemas.openxmlformats.org/officeDocument/2006/relationships/customXml" Target="../customXml/item63.xml"/><Relationship Id="rId68" Type="http://schemas.openxmlformats.org/officeDocument/2006/relationships/customXml" Target="../customXml/item68.xml"/><Relationship Id="rId84" Type="http://schemas.openxmlformats.org/officeDocument/2006/relationships/customXml" Target="../customXml/item84.xml"/><Relationship Id="rId89" Type="http://schemas.openxmlformats.org/officeDocument/2006/relationships/customXml" Target="../customXml/item89.xml"/><Relationship Id="rId112" Type="http://schemas.openxmlformats.org/officeDocument/2006/relationships/commentAuthors" Target="commentAuthors.xml"/><Relationship Id="rId16" Type="http://schemas.openxmlformats.org/officeDocument/2006/relationships/customXml" Target="../customXml/item16.xml"/><Relationship Id="rId107" Type="http://schemas.openxmlformats.org/officeDocument/2006/relationships/slide" Target="slides/slide7.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customXml" Target="../customXml/item37.xml"/><Relationship Id="rId40" Type="http://schemas.openxmlformats.org/officeDocument/2006/relationships/customXml" Target="../customXml/item40.xml"/><Relationship Id="rId45" Type="http://schemas.openxmlformats.org/officeDocument/2006/relationships/customXml" Target="../customXml/item45.xml"/><Relationship Id="rId53" Type="http://schemas.openxmlformats.org/officeDocument/2006/relationships/customXml" Target="../customXml/item53.xml"/><Relationship Id="rId58" Type="http://schemas.openxmlformats.org/officeDocument/2006/relationships/customXml" Target="../customXml/item58.xml"/><Relationship Id="rId66" Type="http://schemas.openxmlformats.org/officeDocument/2006/relationships/customXml" Target="../customXml/item66.xml"/><Relationship Id="rId74" Type="http://schemas.openxmlformats.org/officeDocument/2006/relationships/customXml" Target="../customXml/item74.xml"/><Relationship Id="rId79" Type="http://schemas.openxmlformats.org/officeDocument/2006/relationships/customXml" Target="../customXml/item79.xml"/><Relationship Id="rId87" Type="http://schemas.openxmlformats.org/officeDocument/2006/relationships/customXml" Target="../customXml/item87.xml"/><Relationship Id="rId102" Type="http://schemas.openxmlformats.org/officeDocument/2006/relationships/slide" Target="slides/slide2.xml"/><Relationship Id="rId110" Type="http://schemas.openxmlformats.org/officeDocument/2006/relationships/notesMaster" Target="notesMasters/notesMaster1.xml"/><Relationship Id="rId115" Type="http://schemas.openxmlformats.org/officeDocument/2006/relationships/theme" Target="theme/theme1.xml"/><Relationship Id="rId5" Type="http://schemas.openxmlformats.org/officeDocument/2006/relationships/customXml" Target="../customXml/item5.xml"/><Relationship Id="rId61" Type="http://schemas.openxmlformats.org/officeDocument/2006/relationships/customXml" Target="../customXml/item61.xml"/><Relationship Id="rId82" Type="http://schemas.openxmlformats.org/officeDocument/2006/relationships/customXml" Target="../customXml/item82.xml"/><Relationship Id="rId90" Type="http://schemas.openxmlformats.org/officeDocument/2006/relationships/customXml" Target="../customXml/item90.xml"/><Relationship Id="rId95" Type="http://schemas.openxmlformats.org/officeDocument/2006/relationships/customXml" Target="../customXml/item95.xml"/><Relationship Id="rId19" Type="http://schemas.openxmlformats.org/officeDocument/2006/relationships/customXml" Target="../customXml/item1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customXml" Target="../customXml/item35.xml"/><Relationship Id="rId43" Type="http://schemas.openxmlformats.org/officeDocument/2006/relationships/customXml" Target="../customXml/item43.xml"/><Relationship Id="rId48" Type="http://schemas.openxmlformats.org/officeDocument/2006/relationships/customXml" Target="../customXml/item48.xml"/><Relationship Id="rId56" Type="http://schemas.openxmlformats.org/officeDocument/2006/relationships/customXml" Target="../customXml/item56.xml"/><Relationship Id="rId64" Type="http://schemas.openxmlformats.org/officeDocument/2006/relationships/customXml" Target="../customXml/item64.xml"/><Relationship Id="rId69" Type="http://schemas.openxmlformats.org/officeDocument/2006/relationships/customXml" Target="../customXml/item69.xml"/><Relationship Id="rId77" Type="http://schemas.openxmlformats.org/officeDocument/2006/relationships/customXml" Target="../customXml/item77.xml"/><Relationship Id="rId100" Type="http://schemas.openxmlformats.org/officeDocument/2006/relationships/slideMaster" Target="slideMasters/slideMaster2.xml"/><Relationship Id="rId105" Type="http://schemas.openxmlformats.org/officeDocument/2006/relationships/slide" Target="slides/slide5.xml"/><Relationship Id="rId113" Type="http://schemas.openxmlformats.org/officeDocument/2006/relationships/presProps" Target="presProps.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80" Type="http://schemas.openxmlformats.org/officeDocument/2006/relationships/customXml" Target="../customXml/item80.xml"/><Relationship Id="rId85" Type="http://schemas.openxmlformats.org/officeDocument/2006/relationships/customXml" Target="../customXml/item85.xml"/><Relationship Id="rId93" Type="http://schemas.openxmlformats.org/officeDocument/2006/relationships/customXml" Target="../customXml/item93.xml"/><Relationship Id="rId98" Type="http://schemas.openxmlformats.org/officeDocument/2006/relationships/customXml" Target="../customXml/item98.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customXml" Target="../customXml/item38.xml"/><Relationship Id="rId46" Type="http://schemas.openxmlformats.org/officeDocument/2006/relationships/customXml" Target="../customXml/item46.xml"/><Relationship Id="rId59" Type="http://schemas.openxmlformats.org/officeDocument/2006/relationships/customXml" Target="../customXml/item59.xml"/><Relationship Id="rId67" Type="http://schemas.openxmlformats.org/officeDocument/2006/relationships/customXml" Target="../customXml/item67.xml"/><Relationship Id="rId103" Type="http://schemas.openxmlformats.org/officeDocument/2006/relationships/slide" Target="slides/slide3.xml"/><Relationship Id="rId108" Type="http://schemas.openxmlformats.org/officeDocument/2006/relationships/slide" Target="slides/slide8.xml"/><Relationship Id="rId116" Type="http://schemas.openxmlformats.org/officeDocument/2006/relationships/tableStyles" Target="tableStyles.xml"/><Relationship Id="rId20" Type="http://schemas.openxmlformats.org/officeDocument/2006/relationships/customXml" Target="../customXml/item20.xml"/><Relationship Id="rId41" Type="http://schemas.openxmlformats.org/officeDocument/2006/relationships/customXml" Target="../customXml/item41.xml"/><Relationship Id="rId54" Type="http://schemas.openxmlformats.org/officeDocument/2006/relationships/customXml" Target="../customXml/item54.xml"/><Relationship Id="rId62" Type="http://schemas.openxmlformats.org/officeDocument/2006/relationships/customXml" Target="../customXml/item62.xml"/><Relationship Id="rId70" Type="http://schemas.openxmlformats.org/officeDocument/2006/relationships/customXml" Target="../customXml/item70.xml"/><Relationship Id="rId75" Type="http://schemas.openxmlformats.org/officeDocument/2006/relationships/customXml" Target="../customXml/item75.xml"/><Relationship Id="rId83" Type="http://schemas.openxmlformats.org/officeDocument/2006/relationships/customXml" Target="../customXml/item83.xml"/><Relationship Id="rId88" Type="http://schemas.openxmlformats.org/officeDocument/2006/relationships/customXml" Target="../customXml/item88.xml"/><Relationship Id="rId91" Type="http://schemas.openxmlformats.org/officeDocument/2006/relationships/customXml" Target="../customXml/item91.xml"/><Relationship Id="rId96" Type="http://schemas.openxmlformats.org/officeDocument/2006/relationships/customXml" Target="../customXml/item96.xml"/><Relationship Id="rId11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customXml" Target="../customXml/item49.xml"/><Relationship Id="rId57" Type="http://schemas.openxmlformats.org/officeDocument/2006/relationships/customXml" Target="../customXml/item57.xml"/><Relationship Id="rId106" Type="http://schemas.openxmlformats.org/officeDocument/2006/relationships/slide" Target="slides/slide6.xml"/><Relationship Id="rId114" Type="http://schemas.openxmlformats.org/officeDocument/2006/relationships/viewProps" Target="viewProps.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customXml" Target="../customXml/item52.xml"/><Relationship Id="rId60" Type="http://schemas.openxmlformats.org/officeDocument/2006/relationships/customXml" Target="../customXml/item60.xml"/><Relationship Id="rId65" Type="http://schemas.openxmlformats.org/officeDocument/2006/relationships/customXml" Target="../customXml/item65.xml"/><Relationship Id="rId73" Type="http://schemas.openxmlformats.org/officeDocument/2006/relationships/customXml" Target="../customXml/item73.xml"/><Relationship Id="rId78" Type="http://schemas.openxmlformats.org/officeDocument/2006/relationships/customXml" Target="../customXml/item78.xml"/><Relationship Id="rId81" Type="http://schemas.openxmlformats.org/officeDocument/2006/relationships/customXml" Target="../customXml/item81.xml"/><Relationship Id="rId86" Type="http://schemas.openxmlformats.org/officeDocument/2006/relationships/customXml" Target="../customXml/item86.xml"/><Relationship Id="rId94" Type="http://schemas.openxmlformats.org/officeDocument/2006/relationships/customXml" Target="../customXml/item94.xml"/><Relationship Id="rId99" Type="http://schemas.openxmlformats.org/officeDocument/2006/relationships/slideMaster" Target="slideMasters/slideMaster1.xml"/><Relationship Id="rId101" Type="http://schemas.openxmlformats.org/officeDocument/2006/relationships/slide" Target="slides/slide1.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slide" Target="slides/slide9.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customXml" Target="../customXml/item97.xml"/><Relationship Id="rId104" Type="http://schemas.openxmlformats.org/officeDocument/2006/relationships/slide" Target="slides/slide4.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customXml" Target="../customXml/item92.xml"/><Relationship Id="rId2" Type="http://schemas.openxmlformats.org/officeDocument/2006/relationships/customXml" Target="../customXml/item2.xml"/><Relationship Id="rId29" Type="http://schemas.openxmlformats.org/officeDocument/2006/relationships/customXml" Target="../customXml/item2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1963"/>
          </a:xfrm>
          <a:prstGeom prst="rect">
            <a:avLst/>
          </a:prstGeom>
        </p:spPr>
        <p:txBody>
          <a:bodyPr vert="horz" lIns="91440" tIns="45720" rIns="91440" bIns="45720" rtlCol="0"/>
          <a:lstStyle>
            <a:lvl1pPr algn="r">
              <a:defRPr sz="1200"/>
            </a:lvl1pPr>
          </a:lstStyle>
          <a:p>
            <a:fld id="{59D109A4-69FF-44B9-AA83-30D69FD853CE}" type="datetimeFigureOut">
              <a:rPr lang="en-US" smtClean="0"/>
              <a:t>10/28/2016</a:t>
            </a:fld>
            <a:endParaRPr lang="en-US"/>
          </a:p>
        </p:txBody>
      </p:sp>
      <p:sp>
        <p:nvSpPr>
          <p:cNvPr id="4" name="Footer Placeholder 3"/>
          <p:cNvSpPr>
            <a:spLocks noGrp="1"/>
          </p:cNvSpPr>
          <p:nvPr>
            <p:ph type="ftr" sz="quarter" idx="2"/>
          </p:nvPr>
        </p:nvSpPr>
        <p:spPr>
          <a:xfrm>
            <a:off x="0" y="8772525"/>
            <a:ext cx="3038475" cy="4619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772525"/>
            <a:ext cx="3038475" cy="461963"/>
          </a:xfrm>
          <a:prstGeom prst="rect">
            <a:avLst/>
          </a:prstGeom>
        </p:spPr>
        <p:txBody>
          <a:bodyPr vert="horz" lIns="91440" tIns="45720" rIns="91440" bIns="45720" rtlCol="0" anchor="b"/>
          <a:lstStyle>
            <a:lvl1pPr algn="r">
              <a:defRPr sz="1200"/>
            </a:lvl1pPr>
          </a:lstStyle>
          <a:p>
            <a:fld id="{A2E3CB72-E1BA-4B2F-B323-6E74BFB4509E}" type="slidenum">
              <a:rPr lang="en-US" smtClean="0"/>
              <a:t>‹#›</a:t>
            </a:fld>
            <a:endParaRPr lang="en-US"/>
          </a:p>
        </p:txBody>
      </p:sp>
    </p:spTree>
    <p:extLst>
      <p:ext uri="{BB962C8B-B14F-4D97-AF65-F5344CB8AC3E}">
        <p14:creationId xmlns:p14="http://schemas.microsoft.com/office/powerpoint/2010/main" val="2529159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3408"/>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970938" y="1"/>
            <a:ext cx="3037840" cy="463408"/>
          </a:xfrm>
          <a:prstGeom prst="rect">
            <a:avLst/>
          </a:prstGeom>
        </p:spPr>
        <p:txBody>
          <a:bodyPr vert="horz" lIns="92830" tIns="46415" rIns="92830" bIns="46415" rtlCol="0"/>
          <a:lstStyle>
            <a:lvl1pPr algn="r">
              <a:defRPr sz="1200"/>
            </a:lvl1pPr>
          </a:lstStyle>
          <a:p>
            <a:fld id="{4217C846-1722-45ED-8DF7-629F4178E542}" type="datetimeFigureOut">
              <a:rPr lang="en-US" smtClean="0"/>
              <a:pPr/>
              <a:t>10/28/2016</a:t>
            </a:fld>
            <a:endParaRPr lang="en-US"/>
          </a:p>
        </p:txBody>
      </p:sp>
      <p:sp>
        <p:nvSpPr>
          <p:cNvPr id="4" name="Slide Image Placeholder 3"/>
          <p:cNvSpPr>
            <a:spLocks noGrp="1" noRot="1" noChangeAspect="1"/>
          </p:cNvSpPr>
          <p:nvPr>
            <p:ph type="sldImg" idx="2"/>
          </p:nvPr>
        </p:nvSpPr>
        <p:spPr>
          <a:xfrm>
            <a:off x="1427163" y="1154113"/>
            <a:ext cx="4156075" cy="3117850"/>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701040" y="4444862"/>
            <a:ext cx="5608320" cy="3636705"/>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70"/>
            <a:ext cx="3037840" cy="463407"/>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70"/>
            <a:ext cx="3037840" cy="463407"/>
          </a:xfrm>
          <a:prstGeom prst="rect">
            <a:avLst/>
          </a:prstGeom>
        </p:spPr>
        <p:txBody>
          <a:bodyPr vert="horz" lIns="92830" tIns="46415" rIns="92830" bIns="46415" rtlCol="0" anchor="b"/>
          <a:lstStyle>
            <a:lvl1pPr algn="r">
              <a:defRPr sz="1200"/>
            </a:lvl1pPr>
          </a:lstStyle>
          <a:p>
            <a:fld id="{180BD7D9-828F-4354-9E55-FE8AC0FE8B7F}" type="slidenum">
              <a:rPr lang="en-US" smtClean="0"/>
              <a:pPr/>
              <a:t>‹#›</a:t>
            </a:fld>
            <a:endParaRPr lang="en-US"/>
          </a:p>
        </p:txBody>
      </p:sp>
    </p:spTree>
    <p:extLst>
      <p:ext uri="{BB962C8B-B14F-4D97-AF65-F5344CB8AC3E}">
        <p14:creationId xmlns:p14="http://schemas.microsoft.com/office/powerpoint/2010/main" val="1624385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a:t>
            </a:fld>
            <a:endParaRPr lang="en-US"/>
          </a:p>
        </p:txBody>
      </p:sp>
    </p:spTree>
    <p:extLst>
      <p:ext uri="{BB962C8B-B14F-4D97-AF65-F5344CB8AC3E}">
        <p14:creationId xmlns:p14="http://schemas.microsoft.com/office/powerpoint/2010/main" val="88953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All of the information in this power point is taken from this Assessment</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Where does the information in the assessment come from?</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assessment information comes</a:t>
            </a:r>
            <a:r>
              <a:rPr lang="en-US" sz="1200" kern="1200" baseline="0" dirty="0" smtClean="0">
                <a:solidFill>
                  <a:schemeClr val="tx1"/>
                </a:solidFill>
                <a:effectLst/>
                <a:latin typeface="+mn-lt"/>
                <a:ea typeface="+mn-ea"/>
                <a:cs typeface="+mn-cs"/>
              </a:rPr>
              <a:t> from the peer-reviewed scientific literature, and the report itself was also peer-reviewed. </a:t>
            </a:r>
            <a:endParaRPr lang="en-US" sz="1200" kern="120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b="1" dirty="0" smtClean="0"/>
              <a:t>What is the geographic and</a:t>
            </a:r>
            <a:r>
              <a:rPr lang="en-US" b="1" baseline="0" dirty="0" smtClean="0"/>
              <a:t> timescale focus</a:t>
            </a:r>
            <a:r>
              <a:rPr lang="en-US" b="1" dirty="0" smtClean="0"/>
              <a:t>? </a:t>
            </a:r>
            <a:r>
              <a:rPr lang="en-US" dirty="0" smtClean="0"/>
              <a:t/>
            </a:r>
            <a:br>
              <a:rPr lang="en-US" dirty="0" smtClean="0"/>
            </a:br>
            <a:r>
              <a:rPr lang="en-US" sz="1200" kern="1200" dirty="0" smtClean="0">
                <a:solidFill>
                  <a:schemeClr val="tx1"/>
                </a:solidFill>
                <a:effectLst/>
                <a:latin typeface="+mn-lt"/>
                <a:ea typeface="+mn-ea"/>
                <a:cs typeface="+mn-cs"/>
              </a:rPr>
              <a:t>The assessment focuses on observed and current health impacts in the United States as well as the future projections of impacts. Where possible, the report presents quantitative estimates of future impacts for the years 2030, 2050, and 2100.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How is the assessment organized? </a:t>
            </a:r>
          </a:p>
          <a:p>
            <a:r>
              <a:rPr lang="en-US" sz="1200" kern="1200" dirty="0" smtClean="0">
                <a:solidFill>
                  <a:schemeClr val="tx1"/>
                </a:solidFill>
                <a:effectLst/>
                <a:latin typeface="+mn-lt"/>
                <a:ea typeface="+mn-ea"/>
                <a:cs typeface="+mn-cs"/>
              </a:rPr>
              <a:t>The report assesses the scientific literature in eight focus areas:</a:t>
            </a:r>
          </a:p>
          <a:p>
            <a:pPr lvl="0"/>
            <a:r>
              <a:rPr lang="en-US" sz="1200" kern="1200" dirty="0" smtClean="0">
                <a:solidFill>
                  <a:schemeClr val="tx1"/>
                </a:solidFill>
                <a:effectLst/>
                <a:latin typeface="+mn-lt"/>
                <a:ea typeface="+mn-ea"/>
                <a:cs typeface="+mn-cs"/>
              </a:rPr>
              <a:t>Temperature Related Death and Illness; Air Quality Impacts; Extreme Weather; </a:t>
            </a:r>
            <a:r>
              <a:rPr lang="en-US" sz="1200" kern="1200" dirty="0" err="1" smtClean="0">
                <a:solidFill>
                  <a:schemeClr val="tx1"/>
                </a:solidFill>
                <a:effectLst/>
                <a:latin typeface="+mn-lt"/>
                <a:ea typeface="+mn-ea"/>
                <a:cs typeface="+mn-cs"/>
              </a:rPr>
              <a:t>Vectorborne</a:t>
            </a:r>
            <a:r>
              <a:rPr lang="en-US" sz="1200" kern="1200" dirty="0" smtClean="0">
                <a:solidFill>
                  <a:schemeClr val="tx1"/>
                </a:solidFill>
                <a:effectLst/>
                <a:latin typeface="+mn-lt"/>
                <a:ea typeface="+mn-ea"/>
                <a:cs typeface="+mn-cs"/>
              </a:rPr>
              <a:t> Disease; Water- Related Illnesses; Food Safety, Nutrition, and Distribution; Mental Health and Well-Being; and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Populations of Concern</a:t>
            </a: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2</a:t>
            </a:fld>
            <a:endParaRPr lang="en-US"/>
          </a:p>
        </p:txBody>
      </p:sp>
    </p:spTree>
    <p:extLst>
      <p:ext uri="{BB962C8B-B14F-4D97-AF65-F5344CB8AC3E}">
        <p14:creationId xmlns:p14="http://schemas.microsoft.com/office/powerpoint/2010/main" val="2145833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figure illustrates a pathway of how changes in Earth’s climate directly and indirectly affect human health. Examples listed in the center boxes show these key connections, such as increased temperatures due to climate change leading to more people experiencing or coming into contact with extreme heat, thus increasing the risk of heat-related illnesses.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The gray side boxes indicate other factors that can positively or negatively influence a person’s risk of exposure and health outcomes, like access to healthcare, the physical environment (buildings, infrastructure, etc.) in which that person lives, and individual factors including race, gender, and age. These factors contribute to social and environmental disparities that make some communities particularly vulnerable to the health impacts of climate change.</a:t>
            </a:r>
            <a:br>
              <a:rPr lang="en-US" sz="1200" kern="1200" dirty="0" smtClean="0">
                <a:solidFill>
                  <a:schemeClr val="tx1"/>
                </a:solidFill>
                <a:effectLst/>
                <a:latin typeface="+mn-lt"/>
                <a:ea typeface="+mn-ea"/>
                <a:cs typeface="+mn-cs"/>
              </a:rPr>
            </a:br>
            <a:r>
              <a:rPr lang="en-US" baseline="0" dirty="0" smtClean="0">
                <a:effectLst/>
              </a:rPr>
              <a:t/>
            </a:r>
            <a:br>
              <a:rPr lang="en-US" baseline="0" dirty="0" smtClean="0">
                <a:effectLst/>
              </a:rPr>
            </a:b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3</a:t>
            </a:fld>
            <a:endParaRPr lang="en-US"/>
          </a:p>
        </p:txBody>
      </p:sp>
    </p:spTree>
    <p:extLst>
      <p:ext uri="{BB962C8B-B14F-4D97-AF65-F5344CB8AC3E}">
        <p14:creationId xmlns:p14="http://schemas.microsoft.com/office/powerpoint/2010/main" val="2904839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assessment identifies eight populations disproportionately affected by climate change—communities with environmental justice concerns, indigenous peoples, children, pregnant women, older adults, occupational groups, people with disabilities, and people with pre-existing medical conditions.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80BD7D9-828F-4354-9E55-FE8AC0FE8B7F}" type="slidenum">
              <a:rPr lang="en-US" smtClean="0"/>
              <a:pPr/>
              <a:t>4</a:t>
            </a:fld>
            <a:endParaRPr lang="en-US"/>
          </a:p>
        </p:txBody>
      </p:sp>
    </p:spTree>
    <p:extLst>
      <p:ext uri="{BB962C8B-B14F-4D97-AF65-F5344CB8AC3E}">
        <p14:creationId xmlns:p14="http://schemas.microsoft.com/office/powerpoint/2010/main" val="983930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5</a:t>
            </a:fld>
            <a:endParaRPr lang="en-US"/>
          </a:p>
        </p:txBody>
      </p:sp>
    </p:spTree>
    <p:extLst>
      <p:ext uri="{BB962C8B-B14F-4D97-AF65-F5344CB8AC3E}">
        <p14:creationId xmlns:p14="http://schemas.microsoft.com/office/powerpoint/2010/main" val="40670768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6</a:t>
            </a:fld>
            <a:endParaRPr lang="en-US"/>
          </a:p>
        </p:txBody>
      </p:sp>
    </p:spTree>
    <p:extLst>
      <p:ext uri="{BB962C8B-B14F-4D97-AF65-F5344CB8AC3E}">
        <p14:creationId xmlns:p14="http://schemas.microsoft.com/office/powerpoint/2010/main" val="3365756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7</a:t>
            </a:fld>
            <a:endParaRPr lang="en-US"/>
          </a:p>
        </p:txBody>
      </p:sp>
    </p:spTree>
    <p:extLst>
      <p:ext uri="{BB962C8B-B14F-4D97-AF65-F5344CB8AC3E}">
        <p14:creationId xmlns:p14="http://schemas.microsoft.com/office/powerpoint/2010/main" val="33657566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communications materials for other populations of concern:</a:t>
            </a:r>
            <a:r>
              <a:rPr lang="en-US" baseline="0" dirty="0" smtClean="0"/>
              <a:t>  </a:t>
            </a:r>
          </a:p>
          <a:p>
            <a:r>
              <a:rPr lang="en-US" baseline="0" dirty="0" smtClean="0"/>
              <a:t>www.epa.gov/climate-impacts/climate-change-health-and-populations-concern</a:t>
            </a:r>
            <a:endParaRPr lang="en-US" dirty="0" smtClean="0"/>
          </a:p>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8</a:t>
            </a:fld>
            <a:endParaRPr lang="en-US"/>
          </a:p>
        </p:txBody>
      </p:sp>
    </p:spTree>
    <p:extLst>
      <p:ext uri="{BB962C8B-B14F-4D97-AF65-F5344CB8AC3E}">
        <p14:creationId xmlns:p14="http://schemas.microsoft.com/office/powerpoint/2010/main" val="41175288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9</a:t>
            </a:fld>
            <a:endParaRPr lang="en-US"/>
          </a:p>
        </p:txBody>
      </p:sp>
    </p:spTree>
    <p:extLst>
      <p:ext uri="{BB962C8B-B14F-4D97-AF65-F5344CB8AC3E}">
        <p14:creationId xmlns:p14="http://schemas.microsoft.com/office/powerpoint/2010/main" val="4117528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84934" y="1251512"/>
            <a:ext cx="8773536" cy="5030018"/>
          </a:xfrm>
        </p:spPr>
        <p:txBody>
          <a:bodyPr/>
          <a:lstStyle>
            <a:lvl1pPr marL="457200" indent="-45720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quarter" idx="10" hasCustomPrompt="1"/>
          </p:nvPr>
        </p:nvSpPr>
        <p:spPr>
          <a:xfrm>
            <a:off x="184935" y="1"/>
            <a:ext cx="7181065" cy="986318"/>
          </a:xfrm>
        </p:spPr>
        <p:txBody>
          <a:bodyPr anchor="ctr">
            <a:noAutofit/>
          </a:bodyPr>
          <a:lstStyle>
            <a:lvl1pPr marL="0" indent="0">
              <a:buFontTx/>
              <a:buNone/>
              <a:defRPr sz="3200" b="1" baseline="0">
                <a:solidFill>
                  <a:schemeClr val="bg1"/>
                </a:solidFill>
              </a:defRPr>
            </a:lvl1pPr>
          </a:lstStyle>
          <a:p>
            <a:pPr lvl="0"/>
            <a:r>
              <a:rPr lang="en-US" dirty="0" smtClean="0"/>
              <a:t>This type of slide is for content. Click here to enter slide title.</a:t>
            </a:r>
          </a:p>
        </p:txBody>
      </p:sp>
    </p:spTree>
    <p:extLst>
      <p:ext uri="{BB962C8B-B14F-4D97-AF65-F5344CB8AC3E}">
        <p14:creationId xmlns:p14="http://schemas.microsoft.com/office/powerpoint/2010/main" val="276431144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32045125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434692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29547704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830917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ags" Target="../tags/tag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85749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155181" y="17092"/>
            <a:ext cx="2293065" cy="1828800"/>
          </a:xfrm>
          <a:prstGeom prst="rect">
            <a:avLst/>
          </a:prstGeom>
        </p:spPr>
      </p:pic>
    </p:spTree>
    <p:custDataLst>
      <p:tags r:id="rId5"/>
    </p:custDataLst>
    <p:extLst>
      <p:ext uri="{BB962C8B-B14F-4D97-AF65-F5344CB8AC3E}">
        <p14:creationId xmlns:p14="http://schemas.microsoft.com/office/powerpoint/2010/main" val="966856081"/>
      </p:ext>
    </p:extLst>
  </p:cSld>
  <p:clrMap bg1="lt1" tx1="dk1" bg2="lt2" tx2="dk2" accent1="accent1" accent2="accent2" accent3="accent3" accent4="accent4" accent5="accent5" accent6="accent6" hlink="hlink" folHlink="folHlink"/>
  <p:sldLayoutIdLst>
    <p:sldLayoutId id="2147483690" r:id="rId1"/>
    <p:sldLayoutId id="2147483694" r:id="rId2"/>
    <p:sldLayoutId id="2147483696" r:id="rId3"/>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90321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Tree>
    <p:custDataLst>
      <p:tags r:id="rId4"/>
    </p:custDataLst>
    <p:extLst>
      <p:ext uri="{BB962C8B-B14F-4D97-AF65-F5344CB8AC3E}">
        <p14:creationId xmlns:p14="http://schemas.microsoft.com/office/powerpoint/2010/main" val="3296189478"/>
      </p:ext>
    </p:extLst>
  </p:cSld>
  <p:clrMap bg1="lt1" tx1="dk1" bg2="lt2" tx2="dk2" accent1="accent1" accent2="accent2" accent3="accent3" accent4="accent4" accent5="accent5" accent6="accent6" hlink="hlink" folHlink="folHlink"/>
  <p:sldLayoutIdLst>
    <p:sldLayoutId id="2147483700" r:id="rId1"/>
    <p:sldLayoutId id="2147483701"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epa.gov/climate-impacts/communicating-vulnerabilities-climate-change-indigenous-populations"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hyperlink" Target="https://www.epa.gov/climate-impacts"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hyperlink" Target="https://health2016.globalchange.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8456" y="2401356"/>
            <a:ext cx="9222956"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ubtitle 2"/>
          <p:cNvSpPr txBox="1">
            <a:spLocks/>
          </p:cNvSpPr>
          <p:nvPr/>
        </p:nvSpPr>
        <p:spPr>
          <a:xfrm>
            <a:off x="666569" y="3831377"/>
            <a:ext cx="7323809" cy="1142227"/>
          </a:xfrm>
          <a:prstGeom prst="rect">
            <a:avLst/>
          </a:prstGeom>
        </p:spPr>
        <p:txBody>
          <a:bodyPr>
            <a:noAutofit/>
          </a:bodyPr>
          <a:lstStyle>
            <a:lvl1pPr marL="0" indent="-457200" algn="l" defTabSz="914400" rtl="0" eaLnBrk="1" latinLnBrk="0" hangingPunct="1">
              <a:spcBef>
                <a:spcPct val="20000"/>
              </a:spcBef>
              <a:buClr>
                <a:schemeClr val="accent1"/>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chemeClr val="accent1"/>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chemeClr val="accent1"/>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0">
              <a:buNone/>
            </a:pPr>
            <a:r>
              <a:rPr lang="en-US" sz="4400" b="1" dirty="0" smtClean="0">
                <a:solidFill>
                  <a:schemeClr val="tx1"/>
                </a:solidFill>
              </a:rPr>
              <a:t>Climate Change and the Health of Indigenous Populations</a:t>
            </a:r>
            <a:endParaRPr lang="en-US" sz="4400" b="1" dirty="0">
              <a:solidFill>
                <a:schemeClr val="tx1"/>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300575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37335" y="1928841"/>
            <a:ext cx="3106089" cy="2477215"/>
          </a:xfrm>
          <a:prstGeom prst="rect">
            <a:avLst/>
          </a:prstGeom>
        </p:spPr>
      </p:pic>
    </p:spTree>
    <p:extLst>
      <p:ext uri="{BB962C8B-B14F-4D97-AF65-F5344CB8AC3E}">
        <p14:creationId xmlns:p14="http://schemas.microsoft.com/office/powerpoint/2010/main" val="3879627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816" y="1210695"/>
            <a:ext cx="5709110" cy="5118753"/>
          </a:xfrm>
        </p:spPr>
        <p:txBody>
          <a:bodyPr>
            <a:noAutofit/>
          </a:bodyPr>
          <a:lstStyle/>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What is it? </a:t>
            </a:r>
          </a:p>
          <a:p>
            <a:pPr marL="457200" lvl="1" indent="-274320">
              <a:spcBef>
                <a:spcPts val="0"/>
              </a:spcBef>
              <a:buSzPct val="150000"/>
              <a:buFont typeface="Arial" panose="020B0604020202020204" pitchFamily="34" charset="0"/>
              <a:buChar char="•"/>
            </a:pPr>
            <a:r>
              <a:rPr lang="en-US" sz="1800" dirty="0" smtClean="0">
                <a:solidFill>
                  <a:schemeClr val="tx1"/>
                </a:solidFill>
              </a:rPr>
              <a:t>An assessment of the risks </a:t>
            </a:r>
            <a:r>
              <a:rPr lang="en-US" sz="1800" dirty="0">
                <a:solidFill>
                  <a:schemeClr val="tx1"/>
                </a:solidFill>
              </a:rPr>
              <a:t>climate change poses to human health in the United </a:t>
            </a:r>
            <a:r>
              <a:rPr lang="en-US" sz="1800" dirty="0" smtClean="0">
                <a:solidFill>
                  <a:schemeClr val="tx1"/>
                </a:solidFill>
              </a:rPr>
              <a:t>States </a:t>
            </a:r>
          </a:p>
          <a:p>
            <a:pPr marL="457200" lvl="1" indent="-274320">
              <a:spcBef>
                <a:spcPts val="0"/>
              </a:spcBef>
              <a:buSzPct val="150000"/>
              <a:buFont typeface="Arial" panose="020B0604020202020204" pitchFamily="34" charset="0"/>
              <a:buChar char="•"/>
            </a:pPr>
            <a:r>
              <a:rPr lang="en-US" sz="1800" dirty="0" smtClean="0">
                <a:solidFill>
                  <a:schemeClr val="tx1"/>
                </a:solidFill>
              </a:rPr>
              <a:t>An Interagency product of the US Global Change Research Program (USGCRP)</a:t>
            </a:r>
          </a:p>
          <a:p>
            <a:pPr marL="457200" lvl="1" indent="-274320">
              <a:spcBef>
                <a:spcPts val="0"/>
              </a:spcBef>
              <a:buSzPct val="150000"/>
              <a:buFont typeface="Arial" panose="020B0604020202020204" pitchFamily="34" charset="0"/>
              <a:buChar char="•"/>
            </a:pPr>
            <a:r>
              <a:rPr lang="en-US" sz="1800" dirty="0" smtClean="0">
                <a:solidFill>
                  <a:schemeClr val="tx1"/>
                </a:solidFill>
              </a:rPr>
              <a:t>Part of the ongoing National Climate Assessment (NCA) process</a:t>
            </a:r>
            <a:br>
              <a:rPr lang="en-US" sz="1800" dirty="0" smtClean="0">
                <a:solidFill>
                  <a:schemeClr val="tx1"/>
                </a:solidFill>
              </a:rPr>
            </a:br>
            <a:endParaRPr lang="en-US" sz="1800" dirty="0" smtClean="0">
              <a:solidFill>
                <a:schemeClr val="tx1"/>
              </a:solidFill>
            </a:endParaRPr>
          </a:p>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Who wrote it? </a:t>
            </a:r>
          </a:p>
          <a:p>
            <a:pPr marL="457200" lvl="1" indent="-274320">
              <a:spcBef>
                <a:spcPts val="0"/>
              </a:spcBef>
              <a:buSzPct val="150000"/>
              <a:buFont typeface="Arial" panose="020B0604020202020204" pitchFamily="34" charset="0"/>
              <a:buChar char="•"/>
            </a:pPr>
            <a:r>
              <a:rPr lang="en-US" sz="1800" dirty="0" smtClean="0">
                <a:solidFill>
                  <a:schemeClr val="tx1"/>
                </a:solidFill>
              </a:rPr>
              <a:t>A team of ~100 Federal employees, contractors, and grantees from eight U.S. Federal agencies: HHS (NIH, CDC, NIOSH, ASPR, FDA, SAMHSA), NOAA, EPA, USDA, NASA, USGS, DOD (USUHS), VA. </a:t>
            </a:r>
          </a:p>
        </p:txBody>
      </p:sp>
      <p:pic>
        <p:nvPicPr>
          <p:cNvPr id="9" name="Picture 8" descr="cover.jpg"/>
          <p:cNvPicPr>
            <a:picLocks noChangeAspect="1"/>
          </p:cNvPicPr>
          <p:nvPr/>
        </p:nvPicPr>
        <p:blipFill>
          <a:blip r:embed="rId3" cstate="print"/>
          <a:stretch>
            <a:fillRect/>
          </a:stretch>
        </p:blipFill>
        <p:spPr>
          <a:xfrm>
            <a:off x="6347776" y="2055661"/>
            <a:ext cx="2551367" cy="3297642"/>
          </a:xfrm>
          <a:prstGeom prst="rect">
            <a:avLst/>
          </a:prstGeom>
        </p:spPr>
      </p:pic>
      <p:sp>
        <p:nvSpPr>
          <p:cNvPr id="10" name="TextBox 9"/>
          <p:cNvSpPr txBox="1"/>
          <p:nvPr/>
        </p:nvSpPr>
        <p:spPr>
          <a:xfrm>
            <a:off x="6102921" y="5353303"/>
            <a:ext cx="3041079" cy="338554"/>
          </a:xfrm>
          <a:prstGeom prst="rect">
            <a:avLst/>
          </a:prstGeom>
          <a:noFill/>
        </p:spPr>
        <p:txBody>
          <a:bodyPr wrap="square" rtlCol="0">
            <a:spAutoFit/>
          </a:bodyPr>
          <a:lstStyle/>
          <a:p>
            <a:r>
              <a:rPr lang="en-US" sz="1600" b="1" dirty="0" smtClean="0"/>
              <a:t>Health2016.globalchange.gov</a:t>
            </a:r>
            <a:endParaRPr lang="en-US" sz="1600" b="1" dirty="0"/>
          </a:p>
        </p:txBody>
      </p:sp>
      <p:sp>
        <p:nvSpPr>
          <p:cNvPr id="2" name="Rectangle 1"/>
          <p:cNvSpPr/>
          <p:nvPr/>
        </p:nvSpPr>
        <p:spPr>
          <a:xfrm>
            <a:off x="543589" y="5927091"/>
            <a:ext cx="8143211" cy="781752"/>
          </a:xfrm>
          <a:prstGeom prst="rect">
            <a:avLst/>
          </a:prstGeom>
        </p:spPr>
        <p:txBody>
          <a:bodyPr wrap="square">
            <a:spAutoFit/>
          </a:bodyPr>
          <a:lstStyle/>
          <a:p>
            <a:pPr marL="0" lvl="1" fontAlgn="base">
              <a:lnSpc>
                <a:spcPct val="80000"/>
              </a:lnSpc>
              <a:spcBef>
                <a:spcPts val="600"/>
              </a:spcBef>
              <a:spcAft>
                <a:spcPts val="400"/>
              </a:spcAft>
              <a:buClr>
                <a:srgbClr val="4F81BD">
                  <a:lumMod val="50000"/>
                </a:srgbClr>
              </a:buClr>
              <a:buSzPct val="80000"/>
            </a:pPr>
            <a:r>
              <a:rPr lang="en-US" sz="2800" b="1" dirty="0" smtClean="0">
                <a:solidFill>
                  <a:prstClr val="black"/>
                </a:solidFill>
              </a:rPr>
              <a:t>“Climate </a:t>
            </a:r>
            <a:r>
              <a:rPr lang="en-US" sz="2800" b="1" dirty="0">
                <a:solidFill>
                  <a:prstClr val="black"/>
                </a:solidFill>
              </a:rPr>
              <a:t>change is a significant threat to the health of the American people</a:t>
            </a:r>
            <a:r>
              <a:rPr lang="en-US" sz="2800" b="1" dirty="0" smtClean="0">
                <a:solidFill>
                  <a:prstClr val="black"/>
                </a:solidFill>
              </a:rPr>
              <a:t>.” </a:t>
            </a:r>
            <a:endParaRPr lang="en-US" sz="2800" b="1" dirty="0">
              <a:solidFill>
                <a:prstClr val="black"/>
              </a:solidFill>
            </a:endParaRPr>
          </a:p>
        </p:txBody>
      </p:sp>
      <p:sp>
        <p:nvSpPr>
          <p:cNvPr id="8" name="Title 7"/>
          <p:cNvSpPr>
            <a:spLocks noGrp="1"/>
          </p:cNvSpPr>
          <p:nvPr>
            <p:ph type="title"/>
          </p:nvPr>
        </p:nvSpPr>
        <p:spPr/>
        <p:txBody>
          <a:bodyPr/>
          <a:lstStyle/>
          <a:p>
            <a:r>
              <a:rPr lang="en-US" dirty="0" smtClean="0"/>
              <a:t>The US Climate Health Assessment</a:t>
            </a:r>
            <a:endParaRPr lang="en-US" dirty="0"/>
          </a:p>
        </p:txBody>
      </p:sp>
    </p:spTree>
    <p:extLst>
      <p:ext uri="{BB962C8B-B14F-4D97-AF65-F5344CB8AC3E}">
        <p14:creationId xmlns:p14="http://schemas.microsoft.com/office/powerpoint/2010/main" val="43715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900" dirty="0" smtClean="0"/>
              <a:t>How Climate Change Can Impact Health</a:t>
            </a:r>
            <a:endParaRPr lang="en-US" sz="2900" dirty="0"/>
          </a:p>
        </p:txBody>
      </p:sp>
      <p:pic>
        <p:nvPicPr>
          <p:cNvPr id="3" name="Picture 2"/>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932795" y="980721"/>
            <a:ext cx="7278410" cy="5719883"/>
          </a:xfrm>
          <a:prstGeom prst="rect">
            <a:avLst/>
          </a:prstGeom>
        </p:spPr>
      </p:pic>
    </p:spTree>
    <p:extLst>
      <p:ext uri="{BB962C8B-B14F-4D97-AF65-F5344CB8AC3E}">
        <p14:creationId xmlns:p14="http://schemas.microsoft.com/office/powerpoint/2010/main" val="1795210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Vulnerability</a:t>
            </a:r>
            <a:endParaRPr lang="en-US" dirty="0"/>
          </a:p>
        </p:txBody>
      </p:sp>
      <p:sp>
        <p:nvSpPr>
          <p:cNvPr id="3" name="Content Placeholder 2"/>
          <p:cNvSpPr>
            <a:spLocks noGrp="1"/>
          </p:cNvSpPr>
          <p:nvPr>
            <p:ph idx="1"/>
          </p:nvPr>
        </p:nvSpPr>
        <p:spPr/>
        <p:txBody>
          <a:bodyPr>
            <a:normAutofit fontScale="92500" lnSpcReduction="20000"/>
          </a:bodyPr>
          <a:lstStyle/>
          <a:p>
            <a:pPr indent="0">
              <a:buNone/>
            </a:pPr>
            <a:r>
              <a:rPr lang="en-US" dirty="0"/>
              <a:t>Vulnerability is the tendency or predisposition </a:t>
            </a:r>
            <a:endParaRPr lang="en-US" dirty="0" smtClean="0"/>
          </a:p>
          <a:p>
            <a:pPr indent="0">
              <a:buNone/>
            </a:pPr>
            <a:r>
              <a:rPr lang="en-US" dirty="0" smtClean="0"/>
              <a:t>to </a:t>
            </a:r>
            <a:r>
              <a:rPr lang="en-US" dirty="0"/>
              <a:t>be adversely affected by climate-related health effects, and encompasses three elements: </a:t>
            </a:r>
            <a:r>
              <a:rPr lang="en-US" dirty="0" smtClean="0"/>
              <a:t/>
            </a:r>
            <a:br>
              <a:rPr lang="en-US" dirty="0" smtClean="0"/>
            </a:br>
            <a:endParaRPr lang="en-US" dirty="0" smtClean="0"/>
          </a:p>
          <a:p>
            <a:pPr marL="457200"/>
            <a:r>
              <a:rPr lang="en-US" dirty="0" smtClean="0"/>
              <a:t>exposure</a:t>
            </a:r>
          </a:p>
          <a:p>
            <a:pPr marL="457200"/>
            <a:r>
              <a:rPr lang="en-US" dirty="0" smtClean="0"/>
              <a:t>sensitivity </a:t>
            </a:r>
            <a:r>
              <a:rPr lang="en-US" dirty="0"/>
              <a:t>or susceptibility to </a:t>
            </a:r>
            <a:r>
              <a:rPr lang="en-US" dirty="0" smtClean="0"/>
              <a:t>harm</a:t>
            </a:r>
          </a:p>
          <a:p>
            <a:pPr marL="457200"/>
            <a:r>
              <a:rPr lang="en-US" dirty="0" smtClean="0"/>
              <a:t>the </a:t>
            </a:r>
            <a:r>
              <a:rPr lang="en-US" dirty="0"/>
              <a:t>capacity to adapt to or respond to a climate change threat.  </a:t>
            </a:r>
            <a:endParaRPr lang="en-US" dirty="0" smtClean="0"/>
          </a:p>
          <a:p>
            <a:pPr indent="0">
              <a:buNone/>
            </a:pPr>
            <a:endParaRPr lang="en-US" dirty="0"/>
          </a:p>
          <a:p>
            <a:pPr indent="0">
              <a:buNone/>
            </a:pPr>
            <a:r>
              <a:rPr lang="en-US" dirty="0" smtClean="0"/>
              <a:t>While </a:t>
            </a:r>
            <a:r>
              <a:rPr lang="en-US" dirty="0"/>
              <a:t>all Americans are affected by climate change, some groups are disproportionately vulnerable to climate health </a:t>
            </a:r>
            <a:r>
              <a:rPr lang="en-US" dirty="0" smtClean="0"/>
              <a:t>impacts.</a:t>
            </a:r>
            <a:endParaRPr lang="en-US" dirty="0"/>
          </a:p>
        </p:txBody>
      </p:sp>
    </p:spTree>
    <p:extLst>
      <p:ext uri="{BB962C8B-B14F-4D97-AF65-F5344CB8AC3E}">
        <p14:creationId xmlns:p14="http://schemas.microsoft.com/office/powerpoint/2010/main" val="528490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1869" y="1361870"/>
            <a:ext cx="8028903" cy="5322709"/>
          </a:xfrm>
        </p:spPr>
        <p:txBody>
          <a:bodyPr>
            <a:normAutofit fontScale="92500" lnSpcReduction="20000"/>
          </a:bodyPr>
          <a:lstStyle/>
          <a:p>
            <a:r>
              <a:rPr lang="en-US" sz="2600" dirty="0" smtClean="0"/>
              <a:t>Each tribal community </a:t>
            </a:r>
            <a:r>
              <a:rPr lang="en-US" sz="2600" dirty="0"/>
              <a:t>and tribe is unique, </a:t>
            </a:r>
            <a:r>
              <a:rPr lang="en-US" sz="2600" dirty="0" smtClean="0"/>
              <a:t>but many have shared </a:t>
            </a:r>
            <a:r>
              <a:rPr lang="en-US" sz="2600" dirty="0"/>
              <a:t>characteristics that can affect their ability to prepare for, respond to, and cope with the impacts of climate change on health</a:t>
            </a:r>
            <a:r>
              <a:rPr lang="en-US" sz="2600" dirty="0" smtClean="0"/>
              <a:t>.</a:t>
            </a:r>
            <a:br>
              <a:rPr lang="en-US" sz="2600" dirty="0" smtClean="0"/>
            </a:br>
            <a:endParaRPr lang="en-US" sz="2600" dirty="0" smtClean="0"/>
          </a:p>
          <a:p>
            <a:r>
              <a:rPr lang="en-US" sz="2600" dirty="0"/>
              <a:t>Some factors that contribute to vulnerability and risk of disproportionate impacts include</a:t>
            </a:r>
            <a:r>
              <a:rPr lang="en-US" sz="2600" dirty="0" smtClean="0"/>
              <a:t>: </a:t>
            </a:r>
          </a:p>
          <a:p>
            <a:pPr lvl="1"/>
            <a:r>
              <a:rPr lang="en-US" sz="2200" dirty="0" smtClean="0"/>
              <a:t>living </a:t>
            </a:r>
            <a:r>
              <a:rPr lang="en-US" sz="2200" dirty="0"/>
              <a:t>in rural areas or places most affected by climate change (like communities along the coast) </a:t>
            </a:r>
          </a:p>
          <a:p>
            <a:pPr lvl="1"/>
            <a:r>
              <a:rPr lang="en-US" sz="2200" dirty="0"/>
              <a:t>relying on surrounding environment and natural resources for food, cultural practices, and income </a:t>
            </a:r>
          </a:p>
          <a:p>
            <a:pPr lvl="1"/>
            <a:r>
              <a:rPr lang="en-US" sz="2200" dirty="0"/>
              <a:t>coping with higher levels of existing health risks when compared to other groups </a:t>
            </a:r>
          </a:p>
          <a:p>
            <a:pPr lvl="1"/>
            <a:r>
              <a:rPr lang="en-US" sz="2200" dirty="0"/>
              <a:t>having high rates of uninsured individuals, who have difficulty accessing quality health care </a:t>
            </a:r>
          </a:p>
          <a:p>
            <a:pPr lvl="1"/>
            <a:r>
              <a:rPr lang="en-US" sz="2200" dirty="0"/>
              <a:t>living in isolated or low income communities with limited access to healthcare services </a:t>
            </a:r>
          </a:p>
          <a:p>
            <a:endParaRPr lang="en-US" sz="2000" dirty="0"/>
          </a:p>
        </p:txBody>
      </p:sp>
      <p:sp>
        <p:nvSpPr>
          <p:cNvPr id="3" name="Text Placeholder 2"/>
          <p:cNvSpPr>
            <a:spLocks noGrp="1"/>
          </p:cNvSpPr>
          <p:nvPr>
            <p:ph type="body" sz="quarter" idx="10"/>
          </p:nvPr>
        </p:nvSpPr>
        <p:spPr/>
        <p:txBody>
          <a:bodyPr/>
          <a:lstStyle/>
          <a:p>
            <a:pPr>
              <a:spcBef>
                <a:spcPts val="0"/>
              </a:spcBef>
            </a:pPr>
            <a:r>
              <a:rPr lang="en-US" sz="3000" dirty="0" smtClean="0"/>
              <a:t>Climate Change &amp; Tribal Communities </a:t>
            </a:r>
            <a:endParaRPr lang="en-US" sz="3000" dirty="0"/>
          </a:p>
        </p:txBody>
      </p:sp>
    </p:spTree>
    <p:extLst>
      <p:ext uri="{BB962C8B-B14F-4D97-AF65-F5344CB8AC3E}">
        <p14:creationId xmlns:p14="http://schemas.microsoft.com/office/powerpoint/2010/main" val="29867615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0105" y="1246635"/>
            <a:ext cx="8567054" cy="5262979"/>
          </a:xfrm>
          <a:prstGeom prst="rect">
            <a:avLst/>
          </a:prstGeom>
        </p:spPr>
        <p:txBody>
          <a:bodyPr wrap="square">
            <a:spAutoFit/>
          </a:bodyPr>
          <a:lstStyle/>
          <a:p>
            <a:pPr marR="5170">
              <a:buClr>
                <a:srgbClr val="69B5DA"/>
              </a:buClr>
            </a:pPr>
            <a:r>
              <a:rPr lang="en-US" sz="3200" b="1" dirty="0" smtClean="0"/>
              <a:t>Food </a:t>
            </a:r>
          </a:p>
          <a:p>
            <a:pPr marL="342900" indent="-342900">
              <a:buClr>
                <a:srgbClr val="69B5DA"/>
              </a:buClr>
              <a:buFont typeface="Arial" panose="020B0604020202020204" pitchFamily="34" charset="0"/>
              <a:buChar char="•"/>
            </a:pPr>
            <a:r>
              <a:rPr lang="en-US" sz="2800" dirty="0"/>
              <a:t>Climate change will make it harder for tribes to access safe and nutritious food, including traditional foods important to many tribes’ cultural practices.</a:t>
            </a:r>
          </a:p>
          <a:p>
            <a:pPr marL="342900" lvl="0" indent="-342900">
              <a:buFont typeface="Arial" panose="020B0604020202020204" pitchFamily="34" charset="0"/>
              <a:buChar char="•"/>
            </a:pPr>
            <a:endParaRPr lang="en-US" sz="2800" dirty="0"/>
          </a:p>
          <a:p>
            <a:r>
              <a:rPr lang="en-US" sz="3200" b="1" dirty="0" smtClean="0"/>
              <a:t>Water</a:t>
            </a:r>
          </a:p>
          <a:p>
            <a:pPr marL="342900" indent="-342900">
              <a:buClr>
                <a:srgbClr val="69B5DA"/>
              </a:buClr>
              <a:buFont typeface="Arial" panose="020B0604020202020204" pitchFamily="34" charset="0"/>
              <a:buChar char="•"/>
            </a:pPr>
            <a:r>
              <a:rPr lang="en-US" sz="2800" dirty="0" smtClean="0"/>
              <a:t>Climate </a:t>
            </a:r>
            <a:r>
              <a:rPr lang="en-US" sz="2800" dirty="0"/>
              <a:t>change may reduce availability of </a:t>
            </a:r>
            <a:r>
              <a:rPr lang="en-US" sz="2800" dirty="0" smtClean="0"/>
              <a:t>water and </a:t>
            </a:r>
            <a:r>
              <a:rPr lang="en-US" sz="2800" dirty="0"/>
              <a:t>is expected to increase health risks associated with water quality problems like </a:t>
            </a:r>
            <a:r>
              <a:rPr lang="en-US" sz="2800" dirty="0" smtClean="0"/>
              <a:t>contamination, </a:t>
            </a:r>
            <a:r>
              <a:rPr lang="en-US" sz="2800" dirty="0"/>
              <a:t>particularly during droughts</a:t>
            </a:r>
            <a:r>
              <a:rPr lang="en-US" sz="2800" dirty="0" smtClean="0"/>
              <a:t>.</a:t>
            </a:r>
            <a:endParaRPr lang="en-US" sz="2800" dirty="0"/>
          </a:p>
          <a:p>
            <a:pPr marR="5170">
              <a:buClr>
                <a:srgbClr val="69B5DA"/>
              </a:buClr>
            </a:pPr>
            <a:endParaRPr lang="en-US" sz="2000" b="1" dirty="0"/>
          </a:p>
        </p:txBody>
      </p:sp>
      <p:sp>
        <p:nvSpPr>
          <p:cNvPr id="2" name="Title 1"/>
          <p:cNvSpPr>
            <a:spLocks noGrp="1"/>
          </p:cNvSpPr>
          <p:nvPr>
            <p:ph type="title"/>
          </p:nvPr>
        </p:nvSpPr>
        <p:spPr/>
        <p:txBody>
          <a:bodyPr>
            <a:normAutofit/>
          </a:bodyPr>
          <a:lstStyle/>
          <a:p>
            <a:r>
              <a:rPr lang="en-US" dirty="0" smtClean="0"/>
              <a:t>Tribal Health Risks </a:t>
            </a:r>
            <a:endParaRPr lang="en-US" dirty="0"/>
          </a:p>
        </p:txBody>
      </p:sp>
    </p:spTree>
    <p:extLst>
      <p:ext uri="{BB962C8B-B14F-4D97-AF65-F5344CB8AC3E}">
        <p14:creationId xmlns:p14="http://schemas.microsoft.com/office/powerpoint/2010/main" val="15337585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0105" y="1246635"/>
            <a:ext cx="8567054" cy="5386090"/>
          </a:xfrm>
          <a:prstGeom prst="rect">
            <a:avLst/>
          </a:prstGeom>
        </p:spPr>
        <p:txBody>
          <a:bodyPr wrap="square">
            <a:spAutoFit/>
          </a:bodyPr>
          <a:lstStyle/>
          <a:p>
            <a:pPr marR="5170">
              <a:buClr>
                <a:srgbClr val="69B5DA"/>
              </a:buClr>
            </a:pPr>
            <a:r>
              <a:rPr lang="en-US" sz="2800" b="1" dirty="0" smtClean="0"/>
              <a:t>Air</a:t>
            </a:r>
            <a:endParaRPr lang="en-US" sz="3200" b="1" dirty="0" smtClean="0"/>
          </a:p>
          <a:p>
            <a:pPr marL="342900" indent="-342900">
              <a:buClr>
                <a:srgbClr val="69B5DA"/>
              </a:buClr>
              <a:buFont typeface="Arial" panose="020B0604020202020204" pitchFamily="34" charset="0"/>
              <a:buChar char="•"/>
            </a:pPr>
            <a:r>
              <a:rPr lang="en-US" sz="2400" dirty="0"/>
              <a:t>Climate change is expected to increase health risks associated with poor air quality, worsening asthma, allergies, chronic obstructive pulmonary disorder (COPD</a:t>
            </a:r>
            <a:r>
              <a:rPr lang="en-US" sz="2400" dirty="0" smtClean="0"/>
              <a:t>), </a:t>
            </a:r>
            <a:r>
              <a:rPr lang="en-US" sz="2400" dirty="0"/>
              <a:t>and other respiratory conditions. </a:t>
            </a:r>
            <a:endParaRPr lang="en-US" sz="2400" dirty="0" smtClean="0"/>
          </a:p>
          <a:p>
            <a:pPr marL="342900" indent="-342900">
              <a:buClr>
                <a:srgbClr val="69B5DA"/>
              </a:buClr>
              <a:buFont typeface="Arial" panose="020B0604020202020204" pitchFamily="34" charset="0"/>
              <a:buChar char="•"/>
            </a:pPr>
            <a:r>
              <a:rPr lang="en-US" sz="2400" dirty="0" smtClean="0"/>
              <a:t>In </a:t>
            </a:r>
            <a:r>
              <a:rPr lang="en-US" sz="2400" dirty="0"/>
              <a:t>Indigenous populations, rates of these illnesses are higher than those of other racial and ethnic groups</a:t>
            </a:r>
            <a:r>
              <a:rPr lang="en-US" sz="2400" dirty="0" smtClean="0"/>
              <a:t>.</a:t>
            </a:r>
          </a:p>
          <a:p>
            <a:pPr marL="342900" indent="-342900">
              <a:buFont typeface="Arial" panose="020B0604020202020204" pitchFamily="34" charset="0"/>
              <a:buChar char="•"/>
            </a:pPr>
            <a:endParaRPr lang="en-US" sz="2400" dirty="0"/>
          </a:p>
          <a:p>
            <a:r>
              <a:rPr lang="en-US" sz="2800" b="1" dirty="0" smtClean="0"/>
              <a:t>Road, Buildings, and Land</a:t>
            </a:r>
          </a:p>
          <a:p>
            <a:pPr marL="457200" indent="-457200">
              <a:buClr>
                <a:srgbClr val="69B5DA"/>
              </a:buClr>
              <a:buFont typeface="Arial" panose="020B0604020202020204" pitchFamily="34" charset="0"/>
              <a:buChar char="•"/>
            </a:pPr>
            <a:r>
              <a:rPr lang="en-US" sz="2400" dirty="0" smtClean="0"/>
              <a:t>Increasing </a:t>
            </a:r>
            <a:r>
              <a:rPr lang="en-US" sz="2400" dirty="0"/>
              <a:t>frequency or intensity of extreme weather </a:t>
            </a:r>
            <a:r>
              <a:rPr lang="en-US" sz="2400" dirty="0" smtClean="0"/>
              <a:t>events can </a:t>
            </a:r>
            <a:r>
              <a:rPr lang="en-US" sz="2400" dirty="0"/>
              <a:t>damage electricity, water, communication, and transportation systems, which are important to maintaining access to health care and emergency response services.</a:t>
            </a:r>
          </a:p>
          <a:p>
            <a:pPr marR="5170">
              <a:buClr>
                <a:srgbClr val="69B5DA"/>
              </a:buClr>
            </a:pPr>
            <a:endParaRPr lang="en-US" sz="2000" b="1" dirty="0"/>
          </a:p>
        </p:txBody>
      </p:sp>
      <p:sp>
        <p:nvSpPr>
          <p:cNvPr id="2" name="Title 1"/>
          <p:cNvSpPr>
            <a:spLocks noGrp="1"/>
          </p:cNvSpPr>
          <p:nvPr>
            <p:ph type="title"/>
          </p:nvPr>
        </p:nvSpPr>
        <p:spPr/>
        <p:txBody>
          <a:bodyPr>
            <a:normAutofit/>
          </a:bodyPr>
          <a:lstStyle/>
          <a:p>
            <a:r>
              <a:rPr lang="en-US" dirty="0" smtClean="0"/>
              <a:t>Tribal Health Risks </a:t>
            </a:r>
            <a:endParaRPr lang="en-US" dirty="0"/>
          </a:p>
        </p:txBody>
      </p:sp>
    </p:spTree>
    <p:extLst>
      <p:ext uri="{BB962C8B-B14F-4D97-AF65-F5344CB8AC3E}">
        <p14:creationId xmlns:p14="http://schemas.microsoft.com/office/powerpoint/2010/main" val="35333294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pPr indent="0">
              <a:buNone/>
            </a:pPr>
            <a:r>
              <a:rPr lang="en-US" b="1" dirty="0" smtClean="0"/>
              <a:t>Factsheet: </a:t>
            </a:r>
            <a:r>
              <a:rPr lang="en-US" b="1" i="1" dirty="0" smtClean="0"/>
              <a:t>Climate Change and the </a:t>
            </a:r>
          </a:p>
          <a:p>
            <a:pPr indent="0">
              <a:buNone/>
            </a:pPr>
            <a:r>
              <a:rPr lang="en-US" b="1" i="1" dirty="0" smtClean="0"/>
              <a:t>Health of Indigenous Populations</a:t>
            </a:r>
            <a:endParaRPr lang="en-US" dirty="0" smtClean="0"/>
          </a:p>
        </p:txBody>
      </p:sp>
      <p:sp>
        <p:nvSpPr>
          <p:cNvPr id="4" name="Title 3"/>
          <p:cNvSpPr>
            <a:spLocks noGrp="1"/>
          </p:cNvSpPr>
          <p:nvPr>
            <p:ph type="title"/>
          </p:nvPr>
        </p:nvSpPr>
        <p:spPr/>
        <p:txBody>
          <a:bodyPr/>
          <a:lstStyle/>
          <a:p>
            <a:r>
              <a:rPr lang="en-US" dirty="0" smtClean="0"/>
              <a:t>For More Information  </a:t>
            </a:r>
            <a:endParaRPr lang="en-US" dirty="0"/>
          </a:p>
        </p:txBody>
      </p:sp>
      <p:sp>
        <p:nvSpPr>
          <p:cNvPr id="5" name="Rectangle 4"/>
          <p:cNvSpPr/>
          <p:nvPr/>
        </p:nvSpPr>
        <p:spPr>
          <a:xfrm>
            <a:off x="378372" y="2183605"/>
            <a:ext cx="8466083" cy="1384995"/>
          </a:xfrm>
          <a:prstGeom prst="rect">
            <a:avLst/>
          </a:prstGeom>
        </p:spPr>
        <p:txBody>
          <a:bodyPr wrap="square">
            <a:spAutoFit/>
          </a:bodyPr>
          <a:lstStyle/>
          <a:p>
            <a:r>
              <a:rPr lang="en-US" sz="2800" u="sng" dirty="0" smtClean="0">
                <a:hlinkClick r:id="rId3"/>
              </a:rPr>
              <a:t>www.epa.gov/climate-impacts/communicating-vulnerabilities-climate-change-indigenous-populations </a:t>
            </a:r>
            <a:endParaRPr lang="en-US" sz="2800" dirty="0"/>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32589" y="3253944"/>
            <a:ext cx="2557648" cy="329282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1353713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endParaRPr lang="en-US" b="1" dirty="0" smtClean="0"/>
          </a:p>
          <a:p>
            <a:endParaRPr lang="en-US" b="1" dirty="0"/>
          </a:p>
          <a:p>
            <a:r>
              <a:rPr lang="en-US" b="1" dirty="0"/>
              <a:t>EPA Resources: 	</a:t>
            </a:r>
            <a:r>
              <a:rPr lang="en-US" sz="3200" dirty="0"/>
              <a:t> </a:t>
            </a:r>
          </a:p>
          <a:p>
            <a:pPr marL="914400" indent="0">
              <a:buNone/>
            </a:pPr>
            <a:r>
              <a:rPr lang="en-US" sz="2800" u="sng" dirty="0" smtClean="0">
                <a:solidFill>
                  <a:srgbClr val="789E87"/>
                </a:solidFill>
                <a:hlinkClick r:id="rId3"/>
              </a:rPr>
              <a:t>www.epa.gov/climate-impacts</a:t>
            </a:r>
            <a:r>
              <a:rPr lang="en-US" sz="3200" u="sng" dirty="0">
                <a:solidFill>
                  <a:srgbClr val="789E87"/>
                </a:solidFill>
              </a:rPr>
              <a:t/>
            </a:r>
            <a:br>
              <a:rPr lang="en-US" sz="3200" u="sng" dirty="0">
                <a:solidFill>
                  <a:srgbClr val="789E87"/>
                </a:solidFill>
              </a:rPr>
            </a:br>
            <a:endParaRPr lang="en-US" sz="3200" u="sng" dirty="0">
              <a:solidFill>
                <a:srgbClr val="789E87"/>
              </a:solidFill>
            </a:endParaRPr>
          </a:p>
          <a:p>
            <a:pPr marL="457200"/>
            <a:r>
              <a:rPr lang="en-US" b="1" dirty="0"/>
              <a:t>USGCRP Climate and Health Assessment: </a:t>
            </a:r>
            <a:br>
              <a:rPr lang="en-US" b="1" dirty="0"/>
            </a:br>
            <a:r>
              <a:rPr lang="en-US" b="1" dirty="0"/>
              <a:t>	</a:t>
            </a:r>
            <a:r>
              <a:rPr lang="en-US" sz="2800" dirty="0">
                <a:hlinkClick r:id="rId4"/>
              </a:rPr>
              <a:t>health2016.globalchange.gov</a:t>
            </a:r>
            <a:endParaRPr lang="en-US" sz="2800" dirty="0"/>
          </a:p>
          <a:p>
            <a:pPr indent="0">
              <a:buNone/>
            </a:pPr>
            <a:endParaRPr lang="en-US" dirty="0" smtClean="0"/>
          </a:p>
        </p:txBody>
      </p:sp>
      <p:sp>
        <p:nvSpPr>
          <p:cNvPr id="4" name="Title 3"/>
          <p:cNvSpPr>
            <a:spLocks noGrp="1"/>
          </p:cNvSpPr>
          <p:nvPr>
            <p:ph type="title"/>
          </p:nvPr>
        </p:nvSpPr>
        <p:spPr/>
        <p:txBody>
          <a:bodyPr/>
          <a:lstStyle/>
          <a:p>
            <a:r>
              <a:rPr lang="en-US" dirty="0" smtClean="0"/>
              <a:t>Additional Resources </a:t>
            </a:r>
            <a:endParaRPr lang="en-US" dirty="0"/>
          </a:p>
        </p:txBody>
      </p:sp>
    </p:spTree>
    <p:extLst>
      <p:ext uri="{BB962C8B-B14F-4D97-AF65-F5344CB8AC3E}">
        <p14:creationId xmlns:p14="http://schemas.microsoft.com/office/powerpoint/2010/main" val="154970053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Climate Health w/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imate Health no 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_rels/item97.xml.rels><?xml version="1.0" encoding="UTF-8" standalone="yes"?>
<Relationships xmlns="http://schemas.openxmlformats.org/package/2006/relationships"><Relationship Id="rId1" Type="http://schemas.openxmlformats.org/officeDocument/2006/relationships/customXmlProps" Target="itemProps97.xml"/></Relationships>
</file>

<file path=customXml/_rels/item98.xml.rels><?xml version="1.0" encoding="UTF-8" standalone="yes"?>
<Relationships xmlns="http://schemas.openxmlformats.org/package/2006/relationships"><Relationship Id="rId1" Type="http://schemas.openxmlformats.org/officeDocument/2006/relationships/customXmlProps" Target="itemProps98.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70.xml><?xml version="1.0" encoding="utf-8"?>
<EsriMapsInfo xmlns="ESRI.ArcGIS.Mapping.OfficeIntegration.PowerPointInfo">
  <Version>Version1</Version>
  <RequiresSignIn>False</RequiresSignIn>
</EsriMapsInfo>
</file>

<file path=customXml/item71.xml><?xml version="1.0" encoding="utf-8"?>
<EsriMapsInfo xmlns="ESRI.ArcGIS.Mapping.OfficeIntegration.PowerPointInfo">
  <Version>Version1</Version>
  <RequiresSignIn>False</RequiresSignIn>
</EsriMapsInfo>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83.xml><?xml version="1.0" encoding="utf-8"?>
<EsriMapsInfo xmlns="ESRI.ArcGIS.Mapping.OfficeIntegration.PowerPointInfo">
  <Version>Version1</Version>
  <RequiresSignIn>False</RequiresSignIn>
</EsriMapsInfo>
</file>

<file path=customXml/item84.xml><?xml version="1.0" encoding="utf-8"?>
<EsriMapsInfo xmlns="ESRI.ArcGIS.Mapping.OfficeIntegration.PowerPointInfo">
  <Version>Version1</Version>
  <RequiresSignIn>False</RequiresSignIn>
</EsriMapsInfo>
</file>

<file path=customXml/item85.xml><?xml version="1.0" encoding="utf-8"?>
<EsriMapsInfo xmlns="ESRI.ArcGIS.Mapping.OfficeIntegration.PowerPointInfo">
  <Version>Version1</Version>
  <RequiresSignIn>False</RequiresSignIn>
</EsriMapsInfo>
</file>

<file path=customXml/item86.xml><?xml version="1.0" encoding="utf-8"?>
<EsriMapsInfo xmlns="ESRI.ArcGIS.Mapping.OfficeIntegration.PowerPointInfo">
  <Version>Version1</Version>
  <RequiresSignIn>False</RequiresSignIn>
</EsriMapsInfo>
</file>

<file path=customXml/item87.xml><?xml version="1.0" encoding="utf-8"?>
<EsriMapsInfo xmlns="ESRI.ArcGIS.Mapping.OfficeIntegration.PowerPointInfo">
  <Version>Version1</Version>
  <RequiresSignIn>False</RequiresSignIn>
</EsriMapsInfo>
</file>

<file path=customXml/item88.xml><?xml version="1.0" encoding="utf-8"?>
<EsriMapsInfo xmlns="ESRI.ArcGIS.Mapping.OfficeIntegration.PowerPointInfo">
  <Version>Version1</Version>
  <RequiresSignIn>False</RequiresSignIn>
</EsriMapsInfo>
</file>

<file path=customXml/item89.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90.xml><?xml version="1.0" encoding="utf-8"?>
<EsriMapsInfo xmlns="ESRI.ArcGIS.Mapping.OfficeIntegration.PowerPointInfo">
  <Version>Version1</Version>
  <RequiresSignIn>False</RequiresSignIn>
</EsriMapsInfo>
</file>

<file path=customXml/item91.xml><?xml version="1.0" encoding="utf-8"?>
<EsriMapsInfo xmlns="ESRI.ArcGIS.Mapping.OfficeIntegration.PowerPointInfo">
  <Version>Version1</Version>
  <RequiresSignIn>False</RequiresSignIn>
</EsriMapsInfo>
</file>

<file path=customXml/item92.xml><?xml version="1.0" encoding="utf-8"?>
<EsriMapsInfo xmlns="ESRI.ArcGIS.Mapping.OfficeIntegration.PowerPointInfo">
  <Version>Version1</Version>
  <RequiresSignIn>False</RequiresSignIn>
</EsriMapsInfo>
</file>

<file path=customXml/item93.xml><?xml version="1.0" encoding="utf-8"?>
<EsriMapsInfo xmlns="ESRI.ArcGIS.Mapping.OfficeIntegration.PowerPointInfo">
  <Version>Version1</Version>
  <RequiresSignIn>False</RequiresSignIn>
</EsriMapsInfo>
</file>

<file path=customXml/item94.xml><?xml version="1.0" encoding="utf-8"?>
<EsriMapsInfo xmlns="ESRI.ArcGIS.Mapping.OfficeIntegration.PowerPointInfo">
  <Version>Version1</Version>
  <RequiresSignIn>False</RequiresSignIn>
</EsriMapsInfo>
</file>

<file path=customXml/item95.xml><?xml version="1.0" encoding="utf-8"?>
<EsriMapsInfo xmlns="ESRI.ArcGIS.Mapping.OfficeIntegration.PowerPointInfo">
  <Version>Version1</Version>
  <RequiresSignIn>False</RequiresSignIn>
</EsriMapsInfo>
</file>

<file path=customXml/item96.xml><?xml version="1.0" encoding="utf-8"?>
<EsriMapsInfo xmlns="ESRI.ArcGIS.Mapping.OfficeIntegration.PowerPointInfo">
  <Version>Version1</Version>
  <RequiresSignIn>False</RequiresSignIn>
</EsriMapsInfo>
</file>

<file path=customXml/item97.xml><?xml version="1.0" encoding="utf-8"?>
<EsriMapsInfo xmlns="ESRI.ArcGIS.Mapping.OfficeIntegration.PowerPointInfo">
  <Version>Version1</Version>
  <RequiresSignIn>False</RequiresSignIn>
</EsriMapsInfo>
</file>

<file path=customXml/item98.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FCDF3327-22FC-4317-8FB0-C6522C337475}">
  <ds:schemaRefs>
    <ds:schemaRef ds:uri="ESRI.ArcGIS.Mapping.OfficeIntegration.PowerPointInfo"/>
  </ds:schemaRefs>
</ds:datastoreItem>
</file>

<file path=customXml/itemProps10.xml><?xml version="1.0" encoding="utf-8"?>
<ds:datastoreItem xmlns:ds="http://schemas.openxmlformats.org/officeDocument/2006/customXml" ds:itemID="{376F9D00-DEC2-4A0C-803B-1346694B29D8}">
  <ds:schemaRefs>
    <ds:schemaRef ds:uri="ESRI.ArcGIS.Mapping.OfficeIntegration.PowerPointInfo"/>
  </ds:schemaRefs>
</ds:datastoreItem>
</file>

<file path=customXml/itemProps11.xml><?xml version="1.0" encoding="utf-8"?>
<ds:datastoreItem xmlns:ds="http://schemas.openxmlformats.org/officeDocument/2006/customXml" ds:itemID="{9B5074FC-1C06-497F-9B68-A73806173500}">
  <ds:schemaRefs>
    <ds:schemaRef ds:uri="ESRI.ArcGIS.Mapping.OfficeIntegration.PowerPointInfo"/>
  </ds:schemaRefs>
</ds:datastoreItem>
</file>

<file path=customXml/itemProps12.xml><?xml version="1.0" encoding="utf-8"?>
<ds:datastoreItem xmlns:ds="http://schemas.openxmlformats.org/officeDocument/2006/customXml" ds:itemID="{E79353C7-3C3D-4055-9EF2-06A6149194C8}">
  <ds:schemaRefs>
    <ds:schemaRef ds:uri="ESRI.ArcGIS.Mapping.OfficeIntegration.PowerPointInfo"/>
  </ds:schemaRefs>
</ds:datastoreItem>
</file>

<file path=customXml/itemProps13.xml><?xml version="1.0" encoding="utf-8"?>
<ds:datastoreItem xmlns:ds="http://schemas.openxmlformats.org/officeDocument/2006/customXml" ds:itemID="{FE2AB8B1-44C9-42C0-812A-B00B0061225D}">
  <ds:schemaRefs>
    <ds:schemaRef ds:uri="ESRI.ArcGIS.Mapping.OfficeIntegration.PowerPointInfo"/>
  </ds:schemaRefs>
</ds:datastoreItem>
</file>

<file path=customXml/itemProps14.xml><?xml version="1.0" encoding="utf-8"?>
<ds:datastoreItem xmlns:ds="http://schemas.openxmlformats.org/officeDocument/2006/customXml" ds:itemID="{573283CC-9B03-46FE-97B9-D2B652C0E154}">
  <ds:schemaRefs>
    <ds:schemaRef ds:uri="ESRI.ArcGIS.Mapping.OfficeIntegration.PowerPointInfo"/>
  </ds:schemaRefs>
</ds:datastoreItem>
</file>

<file path=customXml/itemProps15.xml><?xml version="1.0" encoding="utf-8"?>
<ds:datastoreItem xmlns:ds="http://schemas.openxmlformats.org/officeDocument/2006/customXml" ds:itemID="{0F77D8A4-EA77-4018-9077-BC65ACCC1B05}">
  <ds:schemaRefs>
    <ds:schemaRef ds:uri="ESRI.ArcGIS.Mapping.OfficeIntegration.PowerPointInfo"/>
  </ds:schemaRefs>
</ds:datastoreItem>
</file>

<file path=customXml/itemProps16.xml><?xml version="1.0" encoding="utf-8"?>
<ds:datastoreItem xmlns:ds="http://schemas.openxmlformats.org/officeDocument/2006/customXml" ds:itemID="{12ED436F-1392-4EE0-9EF7-94D456C7C185}">
  <ds:schemaRefs>
    <ds:schemaRef ds:uri="ESRI.ArcGIS.Mapping.OfficeIntegration.PowerPointInfo"/>
  </ds:schemaRefs>
</ds:datastoreItem>
</file>

<file path=customXml/itemProps17.xml><?xml version="1.0" encoding="utf-8"?>
<ds:datastoreItem xmlns:ds="http://schemas.openxmlformats.org/officeDocument/2006/customXml" ds:itemID="{2FF2EEB6-6153-471E-92CC-B637F8A7DD28}">
  <ds:schemaRefs>
    <ds:schemaRef ds:uri="ESRI.ArcGIS.Mapping.OfficeIntegration.PowerPointInfo"/>
  </ds:schemaRefs>
</ds:datastoreItem>
</file>

<file path=customXml/itemProps18.xml><?xml version="1.0" encoding="utf-8"?>
<ds:datastoreItem xmlns:ds="http://schemas.openxmlformats.org/officeDocument/2006/customXml" ds:itemID="{67848C6D-99A4-4F1B-849D-7C49DEAE906D}">
  <ds:schemaRefs>
    <ds:schemaRef ds:uri="ESRI.ArcGIS.Mapping.OfficeIntegration.PowerPointInfo"/>
  </ds:schemaRefs>
</ds:datastoreItem>
</file>

<file path=customXml/itemProps19.xml><?xml version="1.0" encoding="utf-8"?>
<ds:datastoreItem xmlns:ds="http://schemas.openxmlformats.org/officeDocument/2006/customXml" ds:itemID="{C9E7D8A9-8713-46C5-B4C1-B61D5CC84D6D}">
  <ds:schemaRefs>
    <ds:schemaRef ds:uri="ESRI.ArcGIS.Mapping.OfficeIntegration.PowerPointInfo"/>
  </ds:schemaRefs>
</ds:datastoreItem>
</file>

<file path=customXml/itemProps2.xml><?xml version="1.0" encoding="utf-8"?>
<ds:datastoreItem xmlns:ds="http://schemas.openxmlformats.org/officeDocument/2006/customXml" ds:itemID="{ACE8E523-D6FC-4CA3-BE50-879C5A543CCA}">
  <ds:schemaRefs>
    <ds:schemaRef ds:uri="ESRI.ArcGIS.Mapping.OfficeIntegration.PowerPointInfo"/>
  </ds:schemaRefs>
</ds:datastoreItem>
</file>

<file path=customXml/itemProps20.xml><?xml version="1.0" encoding="utf-8"?>
<ds:datastoreItem xmlns:ds="http://schemas.openxmlformats.org/officeDocument/2006/customXml" ds:itemID="{2988B4A9-8FA0-443C-9167-B61853D55FA9}">
  <ds:schemaRefs>
    <ds:schemaRef ds:uri="ESRI.ArcGIS.Mapping.OfficeIntegration.PowerPointInfo"/>
  </ds:schemaRefs>
</ds:datastoreItem>
</file>

<file path=customXml/itemProps21.xml><?xml version="1.0" encoding="utf-8"?>
<ds:datastoreItem xmlns:ds="http://schemas.openxmlformats.org/officeDocument/2006/customXml" ds:itemID="{235B5C66-6431-4F4E-8CE5-F8931BD31113}">
  <ds:schemaRefs>
    <ds:schemaRef ds:uri="ESRI.ArcGIS.Mapping.OfficeIntegration.PowerPointInfo"/>
  </ds:schemaRefs>
</ds:datastoreItem>
</file>

<file path=customXml/itemProps22.xml><?xml version="1.0" encoding="utf-8"?>
<ds:datastoreItem xmlns:ds="http://schemas.openxmlformats.org/officeDocument/2006/customXml" ds:itemID="{22C81190-BD57-488F-8744-5A9202A00C14}">
  <ds:schemaRefs>
    <ds:schemaRef ds:uri="ESRI.ArcGIS.Mapping.OfficeIntegration.PowerPointInfo"/>
  </ds:schemaRefs>
</ds:datastoreItem>
</file>

<file path=customXml/itemProps23.xml><?xml version="1.0" encoding="utf-8"?>
<ds:datastoreItem xmlns:ds="http://schemas.openxmlformats.org/officeDocument/2006/customXml" ds:itemID="{9332772E-ABE3-4C02-8058-50803A6FD2A1}">
  <ds:schemaRefs>
    <ds:schemaRef ds:uri="ESRI.ArcGIS.Mapping.OfficeIntegration.PowerPointInfo"/>
  </ds:schemaRefs>
</ds:datastoreItem>
</file>

<file path=customXml/itemProps24.xml><?xml version="1.0" encoding="utf-8"?>
<ds:datastoreItem xmlns:ds="http://schemas.openxmlformats.org/officeDocument/2006/customXml" ds:itemID="{66BF16F0-2E5F-4287-B44E-CB38663A9080}">
  <ds:schemaRefs>
    <ds:schemaRef ds:uri="ESRI.ArcGIS.Mapping.OfficeIntegration.PowerPointInfo"/>
  </ds:schemaRefs>
</ds:datastoreItem>
</file>

<file path=customXml/itemProps25.xml><?xml version="1.0" encoding="utf-8"?>
<ds:datastoreItem xmlns:ds="http://schemas.openxmlformats.org/officeDocument/2006/customXml" ds:itemID="{D78A33D7-0B0E-4AF0-AD6B-E2E2A2A24DF5}">
  <ds:schemaRefs>
    <ds:schemaRef ds:uri="ESRI.ArcGIS.Mapping.OfficeIntegration.PowerPointInfo"/>
  </ds:schemaRefs>
</ds:datastoreItem>
</file>

<file path=customXml/itemProps26.xml><?xml version="1.0" encoding="utf-8"?>
<ds:datastoreItem xmlns:ds="http://schemas.openxmlformats.org/officeDocument/2006/customXml" ds:itemID="{45D5936F-C393-404E-827C-5952D7AAD24F}">
  <ds:schemaRefs>
    <ds:schemaRef ds:uri="ESRI.ArcGIS.Mapping.OfficeIntegration.PowerPointInfo"/>
  </ds:schemaRefs>
</ds:datastoreItem>
</file>

<file path=customXml/itemProps27.xml><?xml version="1.0" encoding="utf-8"?>
<ds:datastoreItem xmlns:ds="http://schemas.openxmlformats.org/officeDocument/2006/customXml" ds:itemID="{F2401177-8E35-4FAF-82C1-7E93C4AA17C3}">
  <ds:schemaRefs>
    <ds:schemaRef ds:uri="ESRI.ArcGIS.Mapping.OfficeIntegration.PowerPointInfo"/>
  </ds:schemaRefs>
</ds:datastoreItem>
</file>

<file path=customXml/itemProps28.xml><?xml version="1.0" encoding="utf-8"?>
<ds:datastoreItem xmlns:ds="http://schemas.openxmlformats.org/officeDocument/2006/customXml" ds:itemID="{482606C4-B707-483A-943C-688113BB8275}">
  <ds:schemaRefs>
    <ds:schemaRef ds:uri="ESRI.ArcGIS.Mapping.OfficeIntegration.PowerPointInfo"/>
  </ds:schemaRefs>
</ds:datastoreItem>
</file>

<file path=customXml/itemProps29.xml><?xml version="1.0" encoding="utf-8"?>
<ds:datastoreItem xmlns:ds="http://schemas.openxmlformats.org/officeDocument/2006/customXml" ds:itemID="{A27B53D8-846B-415F-B6E3-E472DBC8534F}">
  <ds:schemaRefs>
    <ds:schemaRef ds:uri="ESRI.ArcGIS.Mapping.OfficeIntegration.PowerPointInfo"/>
  </ds:schemaRefs>
</ds:datastoreItem>
</file>

<file path=customXml/itemProps3.xml><?xml version="1.0" encoding="utf-8"?>
<ds:datastoreItem xmlns:ds="http://schemas.openxmlformats.org/officeDocument/2006/customXml" ds:itemID="{5442ACB9-6E6C-4070-B446-3FE6113221BC}">
  <ds:schemaRefs>
    <ds:schemaRef ds:uri="ESRI.ArcGIS.Mapping.OfficeIntegration.PowerPointInfo"/>
  </ds:schemaRefs>
</ds:datastoreItem>
</file>

<file path=customXml/itemProps30.xml><?xml version="1.0" encoding="utf-8"?>
<ds:datastoreItem xmlns:ds="http://schemas.openxmlformats.org/officeDocument/2006/customXml" ds:itemID="{5B81CD15-5230-43D7-B08E-0D6744456757}">
  <ds:schemaRefs>
    <ds:schemaRef ds:uri="ESRI.ArcGIS.Mapping.OfficeIntegration.PowerPointInfo"/>
  </ds:schemaRefs>
</ds:datastoreItem>
</file>

<file path=customXml/itemProps31.xml><?xml version="1.0" encoding="utf-8"?>
<ds:datastoreItem xmlns:ds="http://schemas.openxmlformats.org/officeDocument/2006/customXml" ds:itemID="{DF11E39D-6F08-4C08-B0CC-8E9D7C5640BA}">
  <ds:schemaRefs>
    <ds:schemaRef ds:uri="ESRI.ArcGIS.Mapping.OfficeIntegration.PowerPointInfo"/>
  </ds:schemaRefs>
</ds:datastoreItem>
</file>

<file path=customXml/itemProps32.xml><?xml version="1.0" encoding="utf-8"?>
<ds:datastoreItem xmlns:ds="http://schemas.openxmlformats.org/officeDocument/2006/customXml" ds:itemID="{527C0988-A817-45B4-A183-1F0F54FE338F}">
  <ds:schemaRefs>
    <ds:schemaRef ds:uri="ESRI.ArcGIS.Mapping.OfficeIntegration.PowerPointInfo"/>
  </ds:schemaRefs>
</ds:datastoreItem>
</file>

<file path=customXml/itemProps33.xml><?xml version="1.0" encoding="utf-8"?>
<ds:datastoreItem xmlns:ds="http://schemas.openxmlformats.org/officeDocument/2006/customXml" ds:itemID="{11DA8DBA-C5D9-4153-8CAD-2EB9A3F8640E}">
  <ds:schemaRefs>
    <ds:schemaRef ds:uri="ESRI.ArcGIS.Mapping.OfficeIntegration.PowerPointInfo"/>
  </ds:schemaRefs>
</ds:datastoreItem>
</file>

<file path=customXml/itemProps34.xml><?xml version="1.0" encoding="utf-8"?>
<ds:datastoreItem xmlns:ds="http://schemas.openxmlformats.org/officeDocument/2006/customXml" ds:itemID="{72EBD225-9DD1-4E9D-8D03-FB183E4336F4}">
  <ds:schemaRefs>
    <ds:schemaRef ds:uri="ESRI.ArcGIS.Mapping.OfficeIntegration.PowerPointInfo"/>
  </ds:schemaRefs>
</ds:datastoreItem>
</file>

<file path=customXml/itemProps35.xml><?xml version="1.0" encoding="utf-8"?>
<ds:datastoreItem xmlns:ds="http://schemas.openxmlformats.org/officeDocument/2006/customXml" ds:itemID="{11CFAE5F-8997-45D0-9BCE-1193B6257305}">
  <ds:schemaRefs>
    <ds:schemaRef ds:uri="ESRI.ArcGIS.Mapping.OfficeIntegration.PowerPointInfo"/>
  </ds:schemaRefs>
</ds:datastoreItem>
</file>

<file path=customXml/itemProps36.xml><?xml version="1.0" encoding="utf-8"?>
<ds:datastoreItem xmlns:ds="http://schemas.openxmlformats.org/officeDocument/2006/customXml" ds:itemID="{0C1B77FD-13D6-47BA-AF61-C8FD7EBF1D93}">
  <ds:schemaRefs>
    <ds:schemaRef ds:uri="ESRI.ArcGIS.Mapping.OfficeIntegration.PowerPointInfo"/>
  </ds:schemaRefs>
</ds:datastoreItem>
</file>

<file path=customXml/itemProps37.xml><?xml version="1.0" encoding="utf-8"?>
<ds:datastoreItem xmlns:ds="http://schemas.openxmlformats.org/officeDocument/2006/customXml" ds:itemID="{A7FC5DA4-CB8C-4C71-B566-A5F1D1BE4DDB}">
  <ds:schemaRefs>
    <ds:schemaRef ds:uri="ESRI.ArcGIS.Mapping.OfficeIntegration.PowerPointInfo"/>
  </ds:schemaRefs>
</ds:datastoreItem>
</file>

<file path=customXml/itemProps38.xml><?xml version="1.0" encoding="utf-8"?>
<ds:datastoreItem xmlns:ds="http://schemas.openxmlformats.org/officeDocument/2006/customXml" ds:itemID="{A692AD5F-E9E7-4516-8BE6-88D3C7F8B60C}">
  <ds:schemaRefs>
    <ds:schemaRef ds:uri="ESRI.ArcGIS.Mapping.OfficeIntegration.PowerPointInfo"/>
  </ds:schemaRefs>
</ds:datastoreItem>
</file>

<file path=customXml/itemProps39.xml><?xml version="1.0" encoding="utf-8"?>
<ds:datastoreItem xmlns:ds="http://schemas.openxmlformats.org/officeDocument/2006/customXml" ds:itemID="{B6507BB0-58C6-4EDC-988B-8EE462BD8A6C}">
  <ds:schemaRefs>
    <ds:schemaRef ds:uri="ESRI.ArcGIS.Mapping.OfficeIntegration.PowerPointInfo"/>
  </ds:schemaRefs>
</ds:datastoreItem>
</file>

<file path=customXml/itemProps4.xml><?xml version="1.0" encoding="utf-8"?>
<ds:datastoreItem xmlns:ds="http://schemas.openxmlformats.org/officeDocument/2006/customXml" ds:itemID="{DC273D59-BE10-47EE-A45F-DBD2DE4427CD}">
  <ds:schemaRefs>
    <ds:schemaRef ds:uri="ESRI.ArcGIS.Mapping.OfficeIntegration.PowerPointInfo"/>
  </ds:schemaRefs>
</ds:datastoreItem>
</file>

<file path=customXml/itemProps40.xml><?xml version="1.0" encoding="utf-8"?>
<ds:datastoreItem xmlns:ds="http://schemas.openxmlformats.org/officeDocument/2006/customXml" ds:itemID="{1B07652E-56B6-432A-AB1E-3C001E63D012}">
  <ds:schemaRefs>
    <ds:schemaRef ds:uri="ESRI.ArcGIS.Mapping.OfficeIntegration.PowerPointInfo"/>
  </ds:schemaRefs>
</ds:datastoreItem>
</file>

<file path=customXml/itemProps41.xml><?xml version="1.0" encoding="utf-8"?>
<ds:datastoreItem xmlns:ds="http://schemas.openxmlformats.org/officeDocument/2006/customXml" ds:itemID="{E52E806D-3A32-4A2A-97E1-701CD81B1BE5}">
  <ds:schemaRefs>
    <ds:schemaRef ds:uri="ESRI.ArcGIS.Mapping.OfficeIntegration.PowerPointInfo"/>
  </ds:schemaRefs>
</ds:datastoreItem>
</file>

<file path=customXml/itemProps42.xml><?xml version="1.0" encoding="utf-8"?>
<ds:datastoreItem xmlns:ds="http://schemas.openxmlformats.org/officeDocument/2006/customXml" ds:itemID="{81CA2A22-955A-4B13-8735-DDF387EDC86B}">
  <ds:schemaRefs>
    <ds:schemaRef ds:uri="ESRI.ArcGIS.Mapping.OfficeIntegration.PowerPointInfo"/>
  </ds:schemaRefs>
</ds:datastoreItem>
</file>

<file path=customXml/itemProps43.xml><?xml version="1.0" encoding="utf-8"?>
<ds:datastoreItem xmlns:ds="http://schemas.openxmlformats.org/officeDocument/2006/customXml" ds:itemID="{45FDC09B-2A58-4525-BE4C-5A0FF66C895B}">
  <ds:schemaRefs>
    <ds:schemaRef ds:uri="ESRI.ArcGIS.Mapping.OfficeIntegration.PowerPointInfo"/>
  </ds:schemaRefs>
</ds:datastoreItem>
</file>

<file path=customXml/itemProps44.xml><?xml version="1.0" encoding="utf-8"?>
<ds:datastoreItem xmlns:ds="http://schemas.openxmlformats.org/officeDocument/2006/customXml" ds:itemID="{5460084F-616A-4133-A611-DDE8EEFEF36A}">
  <ds:schemaRefs>
    <ds:schemaRef ds:uri="ESRI.ArcGIS.Mapping.OfficeIntegration.PowerPointInfo"/>
  </ds:schemaRefs>
</ds:datastoreItem>
</file>

<file path=customXml/itemProps45.xml><?xml version="1.0" encoding="utf-8"?>
<ds:datastoreItem xmlns:ds="http://schemas.openxmlformats.org/officeDocument/2006/customXml" ds:itemID="{76F701E1-4F2D-430B-94B3-802057EE6AF0}">
  <ds:schemaRefs>
    <ds:schemaRef ds:uri="ESRI.ArcGIS.Mapping.OfficeIntegration.PowerPointInfo"/>
  </ds:schemaRefs>
</ds:datastoreItem>
</file>

<file path=customXml/itemProps46.xml><?xml version="1.0" encoding="utf-8"?>
<ds:datastoreItem xmlns:ds="http://schemas.openxmlformats.org/officeDocument/2006/customXml" ds:itemID="{B050CFE0-6405-4D0C-AF17-BA6061E83003}">
  <ds:schemaRefs>
    <ds:schemaRef ds:uri="ESRI.ArcGIS.Mapping.OfficeIntegration.PowerPointInfo"/>
  </ds:schemaRefs>
</ds:datastoreItem>
</file>

<file path=customXml/itemProps47.xml><?xml version="1.0" encoding="utf-8"?>
<ds:datastoreItem xmlns:ds="http://schemas.openxmlformats.org/officeDocument/2006/customXml" ds:itemID="{E5D82EDF-0C2B-4772-8C94-513767528458}">
  <ds:schemaRefs>
    <ds:schemaRef ds:uri="ESRI.ArcGIS.Mapping.OfficeIntegration.PowerPointInfo"/>
  </ds:schemaRefs>
</ds:datastoreItem>
</file>

<file path=customXml/itemProps48.xml><?xml version="1.0" encoding="utf-8"?>
<ds:datastoreItem xmlns:ds="http://schemas.openxmlformats.org/officeDocument/2006/customXml" ds:itemID="{456C0F29-0326-4195-B99A-E090C6413EBC}">
  <ds:schemaRefs>
    <ds:schemaRef ds:uri="ESRI.ArcGIS.Mapping.OfficeIntegration.PowerPointInfo"/>
  </ds:schemaRefs>
</ds:datastoreItem>
</file>

<file path=customXml/itemProps49.xml><?xml version="1.0" encoding="utf-8"?>
<ds:datastoreItem xmlns:ds="http://schemas.openxmlformats.org/officeDocument/2006/customXml" ds:itemID="{536DF516-C2A9-4F6C-838E-3A59A09B488C}">
  <ds:schemaRefs>
    <ds:schemaRef ds:uri="ESRI.ArcGIS.Mapping.OfficeIntegration.PowerPointInfo"/>
  </ds:schemaRefs>
</ds:datastoreItem>
</file>

<file path=customXml/itemProps5.xml><?xml version="1.0" encoding="utf-8"?>
<ds:datastoreItem xmlns:ds="http://schemas.openxmlformats.org/officeDocument/2006/customXml" ds:itemID="{F1A6B483-C00B-4AFF-9DAD-6AFDD9E75D34}">
  <ds:schemaRefs>
    <ds:schemaRef ds:uri="ESRI.ArcGIS.Mapping.OfficeIntegration.PowerPointInfo"/>
  </ds:schemaRefs>
</ds:datastoreItem>
</file>

<file path=customXml/itemProps50.xml><?xml version="1.0" encoding="utf-8"?>
<ds:datastoreItem xmlns:ds="http://schemas.openxmlformats.org/officeDocument/2006/customXml" ds:itemID="{2D0020E3-D26B-4EFD-AF25-8273BA18A80B}">
  <ds:schemaRefs>
    <ds:schemaRef ds:uri="ESRI.ArcGIS.Mapping.OfficeIntegration.PowerPointInfo"/>
  </ds:schemaRefs>
</ds:datastoreItem>
</file>

<file path=customXml/itemProps51.xml><?xml version="1.0" encoding="utf-8"?>
<ds:datastoreItem xmlns:ds="http://schemas.openxmlformats.org/officeDocument/2006/customXml" ds:itemID="{D6308F6E-A4F0-464B-8C3F-027459059AB8}">
  <ds:schemaRefs>
    <ds:schemaRef ds:uri="ESRI.ArcGIS.Mapping.OfficeIntegration.PowerPointInfo"/>
  </ds:schemaRefs>
</ds:datastoreItem>
</file>

<file path=customXml/itemProps52.xml><?xml version="1.0" encoding="utf-8"?>
<ds:datastoreItem xmlns:ds="http://schemas.openxmlformats.org/officeDocument/2006/customXml" ds:itemID="{33677913-55D1-47E1-812E-0B7BD4AF5148}">
  <ds:schemaRefs>
    <ds:schemaRef ds:uri="ESRI.ArcGIS.Mapping.OfficeIntegration.PowerPointInfo"/>
  </ds:schemaRefs>
</ds:datastoreItem>
</file>

<file path=customXml/itemProps53.xml><?xml version="1.0" encoding="utf-8"?>
<ds:datastoreItem xmlns:ds="http://schemas.openxmlformats.org/officeDocument/2006/customXml" ds:itemID="{C235EB5C-DF2E-4D49-A7C0-C804052FE038}">
  <ds:schemaRefs>
    <ds:schemaRef ds:uri="ESRI.ArcGIS.Mapping.OfficeIntegration.PowerPointInfo"/>
  </ds:schemaRefs>
</ds:datastoreItem>
</file>

<file path=customXml/itemProps54.xml><?xml version="1.0" encoding="utf-8"?>
<ds:datastoreItem xmlns:ds="http://schemas.openxmlformats.org/officeDocument/2006/customXml" ds:itemID="{C4390232-4775-4FE8-B66C-BEDA929F64DB}">
  <ds:schemaRefs>
    <ds:schemaRef ds:uri="ESRI.ArcGIS.Mapping.OfficeIntegration.PowerPointInfo"/>
  </ds:schemaRefs>
</ds:datastoreItem>
</file>

<file path=customXml/itemProps55.xml><?xml version="1.0" encoding="utf-8"?>
<ds:datastoreItem xmlns:ds="http://schemas.openxmlformats.org/officeDocument/2006/customXml" ds:itemID="{4A9AEFF9-12D1-48A6-94C6-B785821C5D62}">
  <ds:schemaRefs>
    <ds:schemaRef ds:uri="ESRI.ArcGIS.Mapping.OfficeIntegration.PowerPointInfo"/>
  </ds:schemaRefs>
</ds:datastoreItem>
</file>

<file path=customXml/itemProps56.xml><?xml version="1.0" encoding="utf-8"?>
<ds:datastoreItem xmlns:ds="http://schemas.openxmlformats.org/officeDocument/2006/customXml" ds:itemID="{684A2838-D808-4DEF-B301-4DE87E350164}">
  <ds:schemaRefs>
    <ds:schemaRef ds:uri="ESRI.ArcGIS.Mapping.OfficeIntegration.PowerPointInfo"/>
  </ds:schemaRefs>
</ds:datastoreItem>
</file>

<file path=customXml/itemProps57.xml><?xml version="1.0" encoding="utf-8"?>
<ds:datastoreItem xmlns:ds="http://schemas.openxmlformats.org/officeDocument/2006/customXml" ds:itemID="{C4F0E959-EB1E-4C75-9819-5B0DA254E429}">
  <ds:schemaRefs>
    <ds:schemaRef ds:uri="ESRI.ArcGIS.Mapping.OfficeIntegration.PowerPointInfo"/>
  </ds:schemaRefs>
</ds:datastoreItem>
</file>

<file path=customXml/itemProps58.xml><?xml version="1.0" encoding="utf-8"?>
<ds:datastoreItem xmlns:ds="http://schemas.openxmlformats.org/officeDocument/2006/customXml" ds:itemID="{62ECA525-B3B5-4586-A1B0-58CD2F648B9D}">
  <ds:schemaRefs>
    <ds:schemaRef ds:uri="ESRI.ArcGIS.Mapping.OfficeIntegration.PowerPointInfo"/>
  </ds:schemaRefs>
</ds:datastoreItem>
</file>

<file path=customXml/itemProps59.xml><?xml version="1.0" encoding="utf-8"?>
<ds:datastoreItem xmlns:ds="http://schemas.openxmlformats.org/officeDocument/2006/customXml" ds:itemID="{9A3E8959-83E0-4A96-841F-63D1820BD087}">
  <ds:schemaRefs>
    <ds:schemaRef ds:uri="ESRI.ArcGIS.Mapping.OfficeIntegration.PowerPointInfo"/>
  </ds:schemaRefs>
</ds:datastoreItem>
</file>

<file path=customXml/itemProps6.xml><?xml version="1.0" encoding="utf-8"?>
<ds:datastoreItem xmlns:ds="http://schemas.openxmlformats.org/officeDocument/2006/customXml" ds:itemID="{83DFD98B-4940-46EC-910C-0D55C81F9031}">
  <ds:schemaRefs>
    <ds:schemaRef ds:uri="ESRI.ArcGIS.Mapping.OfficeIntegration.PowerPointInfo"/>
  </ds:schemaRefs>
</ds:datastoreItem>
</file>

<file path=customXml/itemProps60.xml><?xml version="1.0" encoding="utf-8"?>
<ds:datastoreItem xmlns:ds="http://schemas.openxmlformats.org/officeDocument/2006/customXml" ds:itemID="{99189D5C-027F-4CFC-920E-B962BB4DBB24}">
  <ds:schemaRefs>
    <ds:schemaRef ds:uri="ESRI.ArcGIS.Mapping.OfficeIntegration.PowerPointInfo"/>
  </ds:schemaRefs>
</ds:datastoreItem>
</file>

<file path=customXml/itemProps61.xml><?xml version="1.0" encoding="utf-8"?>
<ds:datastoreItem xmlns:ds="http://schemas.openxmlformats.org/officeDocument/2006/customXml" ds:itemID="{34C22BC7-053B-4405-A45B-3F137AF37E1F}">
  <ds:schemaRefs>
    <ds:schemaRef ds:uri="ESRI.ArcGIS.Mapping.OfficeIntegration.PowerPointInfo"/>
  </ds:schemaRefs>
</ds:datastoreItem>
</file>

<file path=customXml/itemProps62.xml><?xml version="1.0" encoding="utf-8"?>
<ds:datastoreItem xmlns:ds="http://schemas.openxmlformats.org/officeDocument/2006/customXml" ds:itemID="{D80E9E55-44BF-4C20-AA51-DAEC117E182E}">
  <ds:schemaRefs>
    <ds:schemaRef ds:uri="ESRI.ArcGIS.Mapping.OfficeIntegration.PowerPointInfo"/>
  </ds:schemaRefs>
</ds:datastoreItem>
</file>

<file path=customXml/itemProps63.xml><?xml version="1.0" encoding="utf-8"?>
<ds:datastoreItem xmlns:ds="http://schemas.openxmlformats.org/officeDocument/2006/customXml" ds:itemID="{B29B8B35-894A-4196-AA4B-F0F03FFC757B}">
  <ds:schemaRefs>
    <ds:schemaRef ds:uri="ESRI.ArcGIS.Mapping.OfficeIntegration.PowerPointInfo"/>
  </ds:schemaRefs>
</ds:datastoreItem>
</file>

<file path=customXml/itemProps64.xml><?xml version="1.0" encoding="utf-8"?>
<ds:datastoreItem xmlns:ds="http://schemas.openxmlformats.org/officeDocument/2006/customXml" ds:itemID="{B0BABFAF-EB43-45A1-B26E-7AB05343B536}">
  <ds:schemaRefs>
    <ds:schemaRef ds:uri="ESRI.ArcGIS.Mapping.OfficeIntegration.PowerPointInfo"/>
  </ds:schemaRefs>
</ds:datastoreItem>
</file>

<file path=customXml/itemProps65.xml><?xml version="1.0" encoding="utf-8"?>
<ds:datastoreItem xmlns:ds="http://schemas.openxmlformats.org/officeDocument/2006/customXml" ds:itemID="{D17397E2-D0BB-460E-9768-55BC7032652C}">
  <ds:schemaRefs>
    <ds:schemaRef ds:uri="ESRI.ArcGIS.Mapping.OfficeIntegration.PowerPointInfo"/>
  </ds:schemaRefs>
</ds:datastoreItem>
</file>

<file path=customXml/itemProps66.xml><?xml version="1.0" encoding="utf-8"?>
<ds:datastoreItem xmlns:ds="http://schemas.openxmlformats.org/officeDocument/2006/customXml" ds:itemID="{BD420130-1F8E-4448-9940-96CB9124EFF1}">
  <ds:schemaRefs>
    <ds:schemaRef ds:uri="ESRI.ArcGIS.Mapping.OfficeIntegration.PowerPointInfo"/>
  </ds:schemaRefs>
</ds:datastoreItem>
</file>

<file path=customXml/itemProps67.xml><?xml version="1.0" encoding="utf-8"?>
<ds:datastoreItem xmlns:ds="http://schemas.openxmlformats.org/officeDocument/2006/customXml" ds:itemID="{768DE097-C007-4B31-ADE4-B5BEEF04A037}">
  <ds:schemaRefs>
    <ds:schemaRef ds:uri="ESRI.ArcGIS.Mapping.OfficeIntegration.PowerPointInfo"/>
  </ds:schemaRefs>
</ds:datastoreItem>
</file>

<file path=customXml/itemProps68.xml><?xml version="1.0" encoding="utf-8"?>
<ds:datastoreItem xmlns:ds="http://schemas.openxmlformats.org/officeDocument/2006/customXml" ds:itemID="{4EFD17A9-BC1D-4043-B6ED-A1D88EBCBAC9}">
  <ds:schemaRefs>
    <ds:schemaRef ds:uri="ESRI.ArcGIS.Mapping.OfficeIntegration.PowerPointInfo"/>
  </ds:schemaRefs>
</ds:datastoreItem>
</file>

<file path=customXml/itemProps69.xml><?xml version="1.0" encoding="utf-8"?>
<ds:datastoreItem xmlns:ds="http://schemas.openxmlformats.org/officeDocument/2006/customXml" ds:itemID="{69034B43-70DD-48F8-A8E1-838E4C7103EE}">
  <ds:schemaRefs>
    <ds:schemaRef ds:uri="ESRI.ArcGIS.Mapping.OfficeIntegration.PowerPointInfo"/>
  </ds:schemaRefs>
</ds:datastoreItem>
</file>

<file path=customXml/itemProps7.xml><?xml version="1.0" encoding="utf-8"?>
<ds:datastoreItem xmlns:ds="http://schemas.openxmlformats.org/officeDocument/2006/customXml" ds:itemID="{05EDEB79-3D75-43CB-AD0F-942AB5CB308F}">
  <ds:schemaRefs>
    <ds:schemaRef ds:uri="ESRI.ArcGIS.Mapping.OfficeIntegration.PowerPointInfo"/>
  </ds:schemaRefs>
</ds:datastoreItem>
</file>

<file path=customXml/itemProps70.xml><?xml version="1.0" encoding="utf-8"?>
<ds:datastoreItem xmlns:ds="http://schemas.openxmlformats.org/officeDocument/2006/customXml" ds:itemID="{40CA2228-4CE7-44D0-A0F0-B53FD18D6B50}">
  <ds:schemaRefs>
    <ds:schemaRef ds:uri="ESRI.ArcGIS.Mapping.OfficeIntegration.PowerPointInfo"/>
  </ds:schemaRefs>
</ds:datastoreItem>
</file>

<file path=customXml/itemProps71.xml><?xml version="1.0" encoding="utf-8"?>
<ds:datastoreItem xmlns:ds="http://schemas.openxmlformats.org/officeDocument/2006/customXml" ds:itemID="{8EBE092A-2E63-4A29-B015-641717613516}">
  <ds:schemaRefs>
    <ds:schemaRef ds:uri="ESRI.ArcGIS.Mapping.OfficeIntegration.PowerPointInfo"/>
  </ds:schemaRefs>
</ds:datastoreItem>
</file>

<file path=customXml/itemProps72.xml><?xml version="1.0" encoding="utf-8"?>
<ds:datastoreItem xmlns:ds="http://schemas.openxmlformats.org/officeDocument/2006/customXml" ds:itemID="{2F27823E-B368-4838-9444-72AD3194D40E}">
  <ds:schemaRefs>
    <ds:schemaRef ds:uri="ESRI.ArcGIS.Mapping.OfficeIntegration.PowerPointInfo"/>
  </ds:schemaRefs>
</ds:datastoreItem>
</file>

<file path=customXml/itemProps73.xml><?xml version="1.0" encoding="utf-8"?>
<ds:datastoreItem xmlns:ds="http://schemas.openxmlformats.org/officeDocument/2006/customXml" ds:itemID="{90E496B1-C559-4976-B696-DC108EF7E76A}">
  <ds:schemaRefs>
    <ds:schemaRef ds:uri="ESRI.ArcGIS.Mapping.OfficeIntegration.PowerPointInfo"/>
  </ds:schemaRefs>
</ds:datastoreItem>
</file>

<file path=customXml/itemProps74.xml><?xml version="1.0" encoding="utf-8"?>
<ds:datastoreItem xmlns:ds="http://schemas.openxmlformats.org/officeDocument/2006/customXml" ds:itemID="{1E762FF7-65AC-45CA-B1EE-3C21A0D8BFB3}">
  <ds:schemaRefs>
    <ds:schemaRef ds:uri="ESRI.ArcGIS.Mapping.OfficeIntegration.PowerPointInfo"/>
  </ds:schemaRefs>
</ds:datastoreItem>
</file>

<file path=customXml/itemProps75.xml><?xml version="1.0" encoding="utf-8"?>
<ds:datastoreItem xmlns:ds="http://schemas.openxmlformats.org/officeDocument/2006/customXml" ds:itemID="{FC3AA089-F8AD-4421-9C60-F5916BD1955C}">
  <ds:schemaRefs>
    <ds:schemaRef ds:uri="ESRI.ArcGIS.Mapping.OfficeIntegration.PowerPointInfo"/>
  </ds:schemaRefs>
</ds:datastoreItem>
</file>

<file path=customXml/itemProps76.xml><?xml version="1.0" encoding="utf-8"?>
<ds:datastoreItem xmlns:ds="http://schemas.openxmlformats.org/officeDocument/2006/customXml" ds:itemID="{4BA3300E-AEB5-42B8-9CDF-AEF96BBEEBE1}">
  <ds:schemaRefs>
    <ds:schemaRef ds:uri="ESRI.ArcGIS.Mapping.OfficeIntegration.PowerPointInfo"/>
  </ds:schemaRefs>
</ds:datastoreItem>
</file>

<file path=customXml/itemProps77.xml><?xml version="1.0" encoding="utf-8"?>
<ds:datastoreItem xmlns:ds="http://schemas.openxmlformats.org/officeDocument/2006/customXml" ds:itemID="{37358290-9810-4477-A34D-E7E5175B7975}">
  <ds:schemaRefs>
    <ds:schemaRef ds:uri="ESRI.ArcGIS.Mapping.OfficeIntegration.PowerPointInfo"/>
  </ds:schemaRefs>
</ds:datastoreItem>
</file>

<file path=customXml/itemProps78.xml><?xml version="1.0" encoding="utf-8"?>
<ds:datastoreItem xmlns:ds="http://schemas.openxmlformats.org/officeDocument/2006/customXml" ds:itemID="{5DCA5196-5A92-4662-B526-5B696C2767AE}">
  <ds:schemaRefs>
    <ds:schemaRef ds:uri="ESRI.ArcGIS.Mapping.OfficeIntegration.PowerPointInfo"/>
  </ds:schemaRefs>
</ds:datastoreItem>
</file>

<file path=customXml/itemProps79.xml><?xml version="1.0" encoding="utf-8"?>
<ds:datastoreItem xmlns:ds="http://schemas.openxmlformats.org/officeDocument/2006/customXml" ds:itemID="{C9D5AF69-E78F-4D8F-B4E0-E47355AF2D2F}">
  <ds:schemaRefs>
    <ds:schemaRef ds:uri="ESRI.ArcGIS.Mapping.OfficeIntegration.PowerPointInfo"/>
  </ds:schemaRefs>
</ds:datastoreItem>
</file>

<file path=customXml/itemProps8.xml><?xml version="1.0" encoding="utf-8"?>
<ds:datastoreItem xmlns:ds="http://schemas.openxmlformats.org/officeDocument/2006/customXml" ds:itemID="{4BA208E7-5B01-4B19-BF8B-0A337189F9B6}">
  <ds:schemaRefs>
    <ds:schemaRef ds:uri="ESRI.ArcGIS.Mapping.OfficeIntegration.PowerPointInfo"/>
  </ds:schemaRefs>
</ds:datastoreItem>
</file>

<file path=customXml/itemProps80.xml><?xml version="1.0" encoding="utf-8"?>
<ds:datastoreItem xmlns:ds="http://schemas.openxmlformats.org/officeDocument/2006/customXml" ds:itemID="{E93A5A0C-5AB8-4C6E-B7F0-FDB86BEDC5FA}">
  <ds:schemaRefs>
    <ds:schemaRef ds:uri="ESRI.ArcGIS.Mapping.OfficeIntegration.PowerPointInfo"/>
  </ds:schemaRefs>
</ds:datastoreItem>
</file>

<file path=customXml/itemProps81.xml><?xml version="1.0" encoding="utf-8"?>
<ds:datastoreItem xmlns:ds="http://schemas.openxmlformats.org/officeDocument/2006/customXml" ds:itemID="{CF2483A5-71E5-47A3-95EC-AE7625CAD9E5}">
  <ds:schemaRefs>
    <ds:schemaRef ds:uri="ESRI.ArcGIS.Mapping.OfficeIntegration.PowerPointInfo"/>
  </ds:schemaRefs>
</ds:datastoreItem>
</file>

<file path=customXml/itemProps82.xml><?xml version="1.0" encoding="utf-8"?>
<ds:datastoreItem xmlns:ds="http://schemas.openxmlformats.org/officeDocument/2006/customXml" ds:itemID="{255955A5-E277-434B-9472-EB5137A636C7}">
  <ds:schemaRefs>
    <ds:schemaRef ds:uri="ESRI.ArcGIS.Mapping.OfficeIntegration.PowerPointInfo"/>
  </ds:schemaRefs>
</ds:datastoreItem>
</file>

<file path=customXml/itemProps83.xml><?xml version="1.0" encoding="utf-8"?>
<ds:datastoreItem xmlns:ds="http://schemas.openxmlformats.org/officeDocument/2006/customXml" ds:itemID="{0C92B7E1-DC71-4B3D-BBFE-2AC3D796436A}">
  <ds:schemaRefs>
    <ds:schemaRef ds:uri="ESRI.ArcGIS.Mapping.OfficeIntegration.PowerPointInfo"/>
  </ds:schemaRefs>
</ds:datastoreItem>
</file>

<file path=customXml/itemProps84.xml><?xml version="1.0" encoding="utf-8"?>
<ds:datastoreItem xmlns:ds="http://schemas.openxmlformats.org/officeDocument/2006/customXml" ds:itemID="{48C5B069-6607-4D2D-856B-2F7BCF7DDE1F}">
  <ds:schemaRefs>
    <ds:schemaRef ds:uri="ESRI.ArcGIS.Mapping.OfficeIntegration.PowerPointInfo"/>
  </ds:schemaRefs>
</ds:datastoreItem>
</file>

<file path=customXml/itemProps85.xml><?xml version="1.0" encoding="utf-8"?>
<ds:datastoreItem xmlns:ds="http://schemas.openxmlformats.org/officeDocument/2006/customXml" ds:itemID="{68D822FD-1222-46EE-8897-F5720EDED459}">
  <ds:schemaRefs>
    <ds:schemaRef ds:uri="ESRI.ArcGIS.Mapping.OfficeIntegration.PowerPointInfo"/>
  </ds:schemaRefs>
</ds:datastoreItem>
</file>

<file path=customXml/itemProps86.xml><?xml version="1.0" encoding="utf-8"?>
<ds:datastoreItem xmlns:ds="http://schemas.openxmlformats.org/officeDocument/2006/customXml" ds:itemID="{0CB562AB-A4D1-44EE-BEF2-B2BB7485E85B}">
  <ds:schemaRefs>
    <ds:schemaRef ds:uri="ESRI.ArcGIS.Mapping.OfficeIntegration.PowerPointInfo"/>
  </ds:schemaRefs>
</ds:datastoreItem>
</file>

<file path=customXml/itemProps87.xml><?xml version="1.0" encoding="utf-8"?>
<ds:datastoreItem xmlns:ds="http://schemas.openxmlformats.org/officeDocument/2006/customXml" ds:itemID="{EC09A0C0-992C-4E21-AA4B-F43A2AEE3B3C}">
  <ds:schemaRefs>
    <ds:schemaRef ds:uri="ESRI.ArcGIS.Mapping.OfficeIntegration.PowerPointInfo"/>
  </ds:schemaRefs>
</ds:datastoreItem>
</file>

<file path=customXml/itemProps88.xml><?xml version="1.0" encoding="utf-8"?>
<ds:datastoreItem xmlns:ds="http://schemas.openxmlformats.org/officeDocument/2006/customXml" ds:itemID="{0AA18780-BB16-4D96-8301-860AC4247447}">
  <ds:schemaRefs>
    <ds:schemaRef ds:uri="ESRI.ArcGIS.Mapping.OfficeIntegration.PowerPointInfo"/>
  </ds:schemaRefs>
</ds:datastoreItem>
</file>

<file path=customXml/itemProps89.xml><?xml version="1.0" encoding="utf-8"?>
<ds:datastoreItem xmlns:ds="http://schemas.openxmlformats.org/officeDocument/2006/customXml" ds:itemID="{06046668-3E70-4F18-8CBC-E291A337C241}">
  <ds:schemaRefs>
    <ds:schemaRef ds:uri="ESRI.ArcGIS.Mapping.OfficeIntegration.PowerPointInfo"/>
  </ds:schemaRefs>
</ds:datastoreItem>
</file>

<file path=customXml/itemProps9.xml><?xml version="1.0" encoding="utf-8"?>
<ds:datastoreItem xmlns:ds="http://schemas.openxmlformats.org/officeDocument/2006/customXml" ds:itemID="{38103DCB-BCD0-4A94-B661-27F47C8F4EE2}">
  <ds:schemaRefs>
    <ds:schemaRef ds:uri="ESRI.ArcGIS.Mapping.OfficeIntegration.PowerPointInfo"/>
  </ds:schemaRefs>
</ds:datastoreItem>
</file>

<file path=customXml/itemProps90.xml><?xml version="1.0" encoding="utf-8"?>
<ds:datastoreItem xmlns:ds="http://schemas.openxmlformats.org/officeDocument/2006/customXml" ds:itemID="{86CB08A5-073D-422E-B4B4-380EB68C9402}">
  <ds:schemaRefs>
    <ds:schemaRef ds:uri="ESRI.ArcGIS.Mapping.OfficeIntegration.PowerPointInfo"/>
  </ds:schemaRefs>
</ds:datastoreItem>
</file>

<file path=customXml/itemProps91.xml><?xml version="1.0" encoding="utf-8"?>
<ds:datastoreItem xmlns:ds="http://schemas.openxmlformats.org/officeDocument/2006/customXml" ds:itemID="{6B0768E6-4999-4738-8FCA-8CB479EE2702}">
  <ds:schemaRefs>
    <ds:schemaRef ds:uri="ESRI.ArcGIS.Mapping.OfficeIntegration.PowerPointInfo"/>
  </ds:schemaRefs>
</ds:datastoreItem>
</file>

<file path=customXml/itemProps92.xml><?xml version="1.0" encoding="utf-8"?>
<ds:datastoreItem xmlns:ds="http://schemas.openxmlformats.org/officeDocument/2006/customXml" ds:itemID="{0832F3B9-724A-4BD5-ADAD-D9ED0895769D}">
  <ds:schemaRefs>
    <ds:schemaRef ds:uri="ESRI.ArcGIS.Mapping.OfficeIntegration.PowerPointInfo"/>
  </ds:schemaRefs>
</ds:datastoreItem>
</file>

<file path=customXml/itemProps93.xml><?xml version="1.0" encoding="utf-8"?>
<ds:datastoreItem xmlns:ds="http://schemas.openxmlformats.org/officeDocument/2006/customXml" ds:itemID="{0D9AA294-80F1-429C-931E-F5D02E34519D}">
  <ds:schemaRefs>
    <ds:schemaRef ds:uri="ESRI.ArcGIS.Mapping.OfficeIntegration.PowerPointInfo"/>
  </ds:schemaRefs>
</ds:datastoreItem>
</file>

<file path=customXml/itemProps94.xml><?xml version="1.0" encoding="utf-8"?>
<ds:datastoreItem xmlns:ds="http://schemas.openxmlformats.org/officeDocument/2006/customXml" ds:itemID="{4A785740-C882-4FAF-AD81-19FB91FA7A47}">
  <ds:schemaRefs>
    <ds:schemaRef ds:uri="ESRI.ArcGIS.Mapping.OfficeIntegration.PowerPointInfo"/>
  </ds:schemaRefs>
</ds:datastoreItem>
</file>

<file path=customXml/itemProps95.xml><?xml version="1.0" encoding="utf-8"?>
<ds:datastoreItem xmlns:ds="http://schemas.openxmlformats.org/officeDocument/2006/customXml" ds:itemID="{398DF713-4868-444B-911B-9E14F7681F77}">
  <ds:schemaRefs>
    <ds:schemaRef ds:uri="ESRI.ArcGIS.Mapping.OfficeIntegration.PowerPointInfo"/>
  </ds:schemaRefs>
</ds:datastoreItem>
</file>

<file path=customXml/itemProps96.xml><?xml version="1.0" encoding="utf-8"?>
<ds:datastoreItem xmlns:ds="http://schemas.openxmlformats.org/officeDocument/2006/customXml" ds:itemID="{5E7FCD3A-BB12-4F3E-9A40-0DE6FC88D82E}">
  <ds:schemaRefs>
    <ds:schemaRef ds:uri="ESRI.ArcGIS.Mapping.OfficeIntegration.PowerPointInfo"/>
  </ds:schemaRefs>
</ds:datastoreItem>
</file>

<file path=customXml/itemProps97.xml><?xml version="1.0" encoding="utf-8"?>
<ds:datastoreItem xmlns:ds="http://schemas.openxmlformats.org/officeDocument/2006/customXml" ds:itemID="{85EB6F06-54C5-4B8A-9F43-FB3F13FF8A97}">
  <ds:schemaRefs>
    <ds:schemaRef ds:uri="ESRI.ArcGIS.Mapping.OfficeIntegration.PowerPointInfo"/>
  </ds:schemaRefs>
</ds:datastoreItem>
</file>

<file path=customXml/itemProps98.xml><?xml version="1.0" encoding="utf-8"?>
<ds:datastoreItem xmlns:ds="http://schemas.openxmlformats.org/officeDocument/2006/customXml" ds:itemID="{464CCFF4-BA8C-43A1-8DD5-874AF17A059E}">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
  <TotalTime>29268</TotalTime>
  <Words>440</Words>
  <Application>Microsoft Office PowerPoint</Application>
  <PresentationFormat>On-screen Show (4:3)</PresentationFormat>
  <Paragraphs>68</Paragraphs>
  <Slides>9</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Calibri</vt:lpstr>
      <vt:lpstr>Georgia</vt:lpstr>
      <vt:lpstr>Wingdings 2</vt:lpstr>
      <vt:lpstr>Climate Health w/images</vt:lpstr>
      <vt:lpstr>Climate Health no images</vt:lpstr>
      <vt:lpstr>PowerPoint Presentation</vt:lpstr>
      <vt:lpstr>The US Climate Health Assessment</vt:lpstr>
      <vt:lpstr>How Climate Change Can Impact Health</vt:lpstr>
      <vt:lpstr>Vulnerability</vt:lpstr>
      <vt:lpstr>PowerPoint Presentation</vt:lpstr>
      <vt:lpstr>Tribal Health Risks </vt:lpstr>
      <vt:lpstr>Tribal Health Risks </vt:lpstr>
      <vt:lpstr>For More Information  </vt:lpstr>
      <vt:lpstr>Additional Resources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Timeline for review editing</dc:title>
  <dc:creator>Crimmins, Allison</dc:creator>
  <cp:lastModifiedBy>Jantarasami, Lesley</cp:lastModifiedBy>
  <cp:revision>356</cp:revision>
  <cp:lastPrinted>2016-02-10T14:16:52Z</cp:lastPrinted>
  <dcterms:created xsi:type="dcterms:W3CDTF">2015-08-21T13:41:18Z</dcterms:created>
  <dcterms:modified xsi:type="dcterms:W3CDTF">2016-10-28T19:53:51Z</dcterms:modified>
</cp:coreProperties>
</file>