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9"/>
    <p:sldMasterId id="2147483697" r:id="rId100"/>
  </p:sldMasterIdLst>
  <p:notesMasterIdLst>
    <p:notesMasterId r:id="rId109"/>
  </p:notesMasterIdLst>
  <p:handoutMasterIdLst>
    <p:handoutMasterId r:id="rId110"/>
  </p:handoutMasterIdLst>
  <p:sldIdLst>
    <p:sldId id="400" r:id="rId101"/>
    <p:sldId id="332" r:id="rId102"/>
    <p:sldId id="363" r:id="rId103"/>
    <p:sldId id="416" r:id="rId104"/>
    <p:sldId id="418" r:id="rId105"/>
    <p:sldId id="419" r:id="rId106"/>
    <p:sldId id="408" r:id="rId107"/>
    <p:sldId id="412" r:id="rId108"/>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78443" autoAdjust="0"/>
  </p:normalViewPr>
  <p:slideViewPr>
    <p:cSldViewPr snapToGrid="0">
      <p:cViewPr varScale="1">
        <p:scale>
          <a:sx n="58" d="100"/>
          <a:sy n="58" d="100"/>
        </p:scale>
        <p:origin x="1602" y="7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presProps" Target="presProps.xml"/><Relationship Id="rId16" Type="http://schemas.openxmlformats.org/officeDocument/2006/relationships/customXml" Target="../customXml/item16.xml"/><Relationship Id="rId107" Type="http://schemas.openxmlformats.org/officeDocument/2006/relationships/slide" Target="slides/slide7.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2.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2.xml"/><Relationship Id="rId105" Type="http://schemas.openxmlformats.org/officeDocument/2006/relationships/slide" Target="slides/slide5.xml"/><Relationship Id="rId113"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3.xml"/><Relationship Id="rId108" Type="http://schemas.openxmlformats.org/officeDocument/2006/relationships/slide" Target="slides/slide8.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6.xml"/><Relationship Id="rId114" Type="http://schemas.openxmlformats.org/officeDocument/2006/relationships/theme" Target="theme/theme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1.xml"/><Relationship Id="rId101"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notesMaster" Target="notesMasters/notesMaster1.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4.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596348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pregnant-women"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a:t>
            </a:r>
            <a:r>
              <a:rPr lang="en-US" sz="4400" b="1" dirty="0">
                <a:solidFill>
                  <a:schemeClr val="tx1"/>
                </a:solidFill>
              </a:rPr>
              <a:t> </a:t>
            </a:r>
            <a:r>
              <a:rPr lang="en-US" sz="4400" b="1" dirty="0" smtClean="0">
                <a:solidFill>
                  <a:schemeClr val="tx1"/>
                </a:solidFill>
              </a:rPr>
              <a:t>and the Health of Pregnant Women</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75"/>
            <a:ext cx="9144000" cy="30057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600" dirty="0"/>
              <a:t>What Makes Pregnant Women Vulnerable?</a:t>
            </a:r>
          </a:p>
        </p:txBody>
      </p:sp>
      <p:sp>
        <p:nvSpPr>
          <p:cNvPr id="3" name="Content Placeholder 2"/>
          <p:cNvSpPr>
            <a:spLocks noGrp="1"/>
          </p:cNvSpPr>
          <p:nvPr>
            <p:ph idx="1"/>
          </p:nvPr>
        </p:nvSpPr>
        <p:spPr>
          <a:xfrm>
            <a:off x="457200" y="1397286"/>
            <a:ext cx="7630510" cy="5145404"/>
          </a:xfrm>
        </p:spPr>
        <p:txBody>
          <a:bodyPr>
            <a:normAutofit/>
          </a:bodyPr>
          <a:lstStyle/>
          <a:p>
            <a:pPr indent="0">
              <a:buNone/>
            </a:pPr>
            <a:r>
              <a:rPr lang="en-US" sz="2400" dirty="0"/>
              <a:t>Most women have healthy pregnancies and healthy </a:t>
            </a:r>
            <a:r>
              <a:rPr lang="en-US" sz="2400" dirty="0" smtClean="0"/>
              <a:t>babies. However, pregnant women and fetuses are more sensitive to some environmental hazards. </a:t>
            </a:r>
          </a:p>
          <a:p>
            <a:pPr indent="0">
              <a:buNone/>
            </a:pPr>
            <a:r>
              <a:rPr lang="en-US" sz="2400" dirty="0" smtClean="0"/>
              <a:t>Climate </a:t>
            </a:r>
            <a:r>
              <a:rPr lang="en-US" sz="2400" dirty="0"/>
              <a:t>change can worsen environmental hazards that threaten the health of pregnant women and increase health risks for the baby, such as</a:t>
            </a:r>
            <a:r>
              <a:rPr lang="en-US" sz="2400" dirty="0" smtClean="0"/>
              <a:t>:</a:t>
            </a:r>
            <a:endParaRPr lang="en-US" sz="2400" dirty="0"/>
          </a:p>
          <a:p>
            <a:pPr marL="457200"/>
            <a:r>
              <a:rPr lang="en-US" sz="2400" b="1" dirty="0"/>
              <a:t>Low weight of the </a:t>
            </a:r>
            <a:r>
              <a:rPr lang="en-US" sz="2400" b="1" dirty="0" smtClean="0"/>
              <a:t>baby at birth</a:t>
            </a:r>
            <a:r>
              <a:rPr lang="en-US" sz="2400" dirty="0" smtClean="0"/>
              <a:t>. If a baby weighs less than 5.5 pounds at birth, there may </a:t>
            </a:r>
            <a:r>
              <a:rPr lang="en-US" sz="2400" dirty="0"/>
              <a:t>be lasting effects on health</a:t>
            </a:r>
            <a:r>
              <a:rPr lang="en-US" sz="2400" dirty="0" smtClean="0"/>
              <a:t>.</a:t>
            </a:r>
            <a:endParaRPr lang="en-US" sz="2400" dirty="0"/>
          </a:p>
          <a:p>
            <a:pPr marL="457200"/>
            <a:r>
              <a:rPr lang="en-US" sz="2400" b="1" dirty="0"/>
              <a:t>Pre-term birth</a:t>
            </a:r>
            <a:r>
              <a:rPr lang="en-US" sz="2400" dirty="0"/>
              <a:t>. Labor that starts </a:t>
            </a:r>
            <a:r>
              <a:rPr lang="en-US" sz="2400" dirty="0" smtClean="0"/>
              <a:t>before </a:t>
            </a:r>
            <a:r>
              <a:rPr lang="en-US" sz="2400" dirty="0"/>
              <a:t>37 weeks of pregnancy is </a:t>
            </a:r>
            <a:r>
              <a:rPr lang="en-US" sz="2400" dirty="0" smtClean="0"/>
              <a:t>considered </a:t>
            </a:r>
            <a:r>
              <a:rPr lang="en-US" sz="2400" dirty="0"/>
              <a:t>pre-term, and may </a:t>
            </a:r>
            <a:r>
              <a:rPr lang="en-US" sz="2400" dirty="0" smtClean="0"/>
              <a:t>lead </a:t>
            </a:r>
            <a:r>
              <a:rPr lang="en-US" sz="2400" dirty="0"/>
              <a:t>to health problems.</a:t>
            </a:r>
          </a:p>
        </p:txBody>
      </p:sp>
    </p:spTree>
    <p:extLst>
      <p:ext uri="{BB962C8B-B14F-4D97-AF65-F5344CB8AC3E}">
        <p14:creationId xmlns:p14="http://schemas.microsoft.com/office/powerpoint/2010/main" val="698093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Hazards</a:t>
            </a:r>
            <a:endParaRPr lang="en-US" dirty="0"/>
          </a:p>
        </p:txBody>
      </p:sp>
      <p:sp>
        <p:nvSpPr>
          <p:cNvPr id="3" name="Content Placeholder 2"/>
          <p:cNvSpPr>
            <a:spLocks noGrp="1"/>
          </p:cNvSpPr>
          <p:nvPr>
            <p:ph idx="1"/>
          </p:nvPr>
        </p:nvSpPr>
        <p:spPr>
          <a:xfrm>
            <a:off x="378372" y="1337300"/>
            <a:ext cx="7817774" cy="4728878"/>
          </a:xfrm>
        </p:spPr>
        <p:txBody>
          <a:bodyPr>
            <a:noAutofit/>
          </a:bodyPr>
          <a:lstStyle/>
          <a:p>
            <a:pPr marL="457200"/>
            <a:r>
              <a:rPr lang="en-US" sz="2200" b="1" dirty="0"/>
              <a:t>Air pollutants </a:t>
            </a:r>
            <a:r>
              <a:rPr lang="en-US" sz="2200" dirty="0"/>
              <a:t>can cause respiratory illness in </a:t>
            </a:r>
            <a:r>
              <a:rPr lang="en-US" sz="2200" dirty="0" smtClean="0"/>
              <a:t>pregnant </a:t>
            </a:r>
            <a:r>
              <a:rPr lang="en-US" sz="2200" dirty="0"/>
              <a:t>women and </a:t>
            </a:r>
            <a:r>
              <a:rPr lang="en-US" sz="2200" dirty="0" smtClean="0"/>
              <a:t>can also </a:t>
            </a:r>
            <a:r>
              <a:rPr lang="en-US" sz="2200" dirty="0"/>
              <a:t>lead to low birth weight or pre-term </a:t>
            </a:r>
            <a:r>
              <a:rPr lang="en-US" sz="2200" dirty="0" smtClean="0"/>
              <a:t>birth.</a:t>
            </a:r>
            <a:endParaRPr lang="en-US" sz="2200" dirty="0"/>
          </a:p>
          <a:p>
            <a:pPr marL="457200"/>
            <a:r>
              <a:rPr lang="en-US" sz="2200" b="1" dirty="0" smtClean="0"/>
              <a:t>Extreme heat </a:t>
            </a:r>
            <a:r>
              <a:rPr lang="en-US" sz="2200" dirty="0" smtClean="0"/>
              <a:t>can cause </a:t>
            </a:r>
            <a:r>
              <a:rPr lang="en-US" sz="2200" dirty="0"/>
              <a:t>d</a:t>
            </a:r>
            <a:r>
              <a:rPr lang="en-US" sz="2200" dirty="0" smtClean="0"/>
              <a:t>ehydration early </a:t>
            </a:r>
            <a:r>
              <a:rPr lang="en-US" sz="2200" dirty="0"/>
              <a:t>in </a:t>
            </a:r>
            <a:r>
              <a:rPr lang="en-US" sz="2200" dirty="0" smtClean="0"/>
              <a:t>pregnancy, which can </a:t>
            </a:r>
            <a:r>
              <a:rPr lang="en-US" sz="2200" dirty="0"/>
              <a:t>affect the baby’s growth and </a:t>
            </a:r>
            <a:r>
              <a:rPr lang="en-US" sz="2200" dirty="0" smtClean="0"/>
              <a:t>can </a:t>
            </a:r>
            <a:r>
              <a:rPr lang="en-US" sz="2200" dirty="0"/>
              <a:t>cause pre-term </a:t>
            </a:r>
            <a:r>
              <a:rPr lang="en-US" sz="2200" dirty="0" smtClean="0"/>
              <a:t>birth.</a:t>
            </a:r>
            <a:endParaRPr lang="en-US" sz="2200" dirty="0"/>
          </a:p>
          <a:p>
            <a:pPr marL="457200"/>
            <a:r>
              <a:rPr lang="en-US" sz="2200" b="1" dirty="0" smtClean="0"/>
              <a:t>Contaminated </a:t>
            </a:r>
            <a:r>
              <a:rPr lang="en-US" sz="2200" b="1" dirty="0"/>
              <a:t>water or food </a:t>
            </a:r>
            <a:r>
              <a:rPr lang="en-US" sz="2200" b="1" dirty="0" smtClean="0"/>
              <a:t> </a:t>
            </a:r>
            <a:r>
              <a:rPr lang="en-US" sz="2200" dirty="0" smtClean="0"/>
              <a:t>can lead to poor </a:t>
            </a:r>
            <a:r>
              <a:rPr lang="en-US" sz="2200" dirty="0"/>
              <a:t>nutrition and </a:t>
            </a:r>
            <a:r>
              <a:rPr lang="en-US" sz="2200" dirty="0" smtClean="0"/>
              <a:t>diarrhea, which have been </a:t>
            </a:r>
            <a:r>
              <a:rPr lang="en-US" sz="2200" dirty="0"/>
              <a:t>linked to negative birth outcomes such as low birth </a:t>
            </a:r>
            <a:r>
              <a:rPr lang="en-US" sz="2200" dirty="0" smtClean="0"/>
              <a:t>weight.</a:t>
            </a:r>
          </a:p>
          <a:p>
            <a:pPr marL="457200" lvl="1">
              <a:buFont typeface="Wingdings 2" panose="05020102010507070707" pitchFamily="18" charset="2"/>
              <a:buChar char=""/>
            </a:pPr>
            <a:r>
              <a:rPr lang="en-US" sz="2200" b="1" dirty="0" smtClean="0"/>
              <a:t>Weather-related disasters</a:t>
            </a:r>
            <a:r>
              <a:rPr lang="en-US" sz="2200" dirty="0" smtClean="0"/>
              <a:t> can cause severe stress and negative mental health outcomes for pregnant and post-partum women. Severe </a:t>
            </a:r>
            <a:r>
              <a:rPr lang="en-US" sz="2200" dirty="0"/>
              <a:t>maternal stress can increase </a:t>
            </a:r>
            <a:r>
              <a:rPr lang="en-US" sz="2200" dirty="0" smtClean="0"/>
              <a:t> the risk </a:t>
            </a:r>
            <a:r>
              <a:rPr lang="en-US" sz="2200" dirty="0"/>
              <a:t>of negative outcomes such as pre-term birth</a:t>
            </a:r>
            <a:r>
              <a:rPr lang="en-US" sz="2200" dirty="0" smtClean="0"/>
              <a:t>.</a:t>
            </a:r>
            <a:endParaRPr lang="en-US" sz="2200" dirty="0"/>
          </a:p>
        </p:txBody>
      </p:sp>
    </p:spTree>
    <p:extLst>
      <p:ext uri="{BB962C8B-B14F-4D97-AF65-F5344CB8AC3E}">
        <p14:creationId xmlns:p14="http://schemas.microsoft.com/office/powerpoint/2010/main" val="3876226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smtClean="0"/>
              <a:t>Factsheet</a:t>
            </a:r>
            <a:r>
              <a:rPr lang="en-US" b="1" dirty="0" smtClean="0"/>
              <a:t>: </a:t>
            </a:r>
            <a:r>
              <a:rPr lang="en-US" b="1" i="1" dirty="0" smtClean="0"/>
              <a:t>Climate Change and </a:t>
            </a:r>
          </a:p>
          <a:p>
            <a:pPr indent="0">
              <a:buNone/>
            </a:pPr>
            <a:r>
              <a:rPr lang="en-US" b="1" i="1" dirty="0" smtClean="0"/>
              <a:t>the Health of Pregnant Women</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3"/>
              </a:rPr>
              <a:t>www.epa.gov/climate-impacts/communicating-vulnerabilities-climate-change-pregnant-women</a:t>
            </a:r>
            <a:r>
              <a:rPr lang="en-US" sz="2800" dirty="0" smtClean="0"/>
              <a:t> </a:t>
            </a:r>
            <a:endParaRPr lang="en-US" sz="2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0715" y="3263840"/>
            <a:ext cx="2544249" cy="3292827"/>
          </a:xfrm>
          <a:prstGeom prst="rect">
            <a:avLst/>
          </a:prstGeom>
          <a:noFill/>
          <a:ln w="9525">
            <a:solidFill>
              <a:schemeClr val="bg1">
                <a:lumMod val="5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a:p>
          <a:p>
            <a:endParaRPr lang="en-US" b="1" dirty="0"/>
          </a:p>
          <a:p>
            <a:r>
              <a:rPr lang="en-US" b="1" dirty="0"/>
              <a:t>EPA Resources: 	</a:t>
            </a:r>
            <a:r>
              <a:rPr lang="en-US" sz="3200" dirty="0"/>
              <a:t> </a:t>
            </a:r>
          </a:p>
          <a:p>
            <a:pPr marL="914400" indent="0">
              <a:buNone/>
            </a:pPr>
            <a:r>
              <a:rPr lang="en-US" sz="2800" u="sng" dirty="0" smtClean="0">
                <a:solidFill>
                  <a:srgbClr val="789E87"/>
                </a:solidFill>
                <a:hlinkClick r:id="rId3"/>
              </a:rPr>
              <a:t>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2800" dirty="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10.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11.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12.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13.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14.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15.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16.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17.xml><?xml version="1.0" encoding="utf-8"?>
<ds:datastoreItem xmlns:ds="http://schemas.openxmlformats.org/officeDocument/2006/customXml" ds:itemID="{91B6EAC4-9F9B-4F68-A458-26289D16AB80}">
  <ds:schemaRefs>
    <ds:schemaRef ds:uri="ESRI.ArcGIS.Mapping.OfficeIntegration.PowerPointInfo"/>
  </ds:schemaRefs>
</ds:datastoreItem>
</file>

<file path=customXml/itemProps18.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19.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2.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20.xml><?xml version="1.0" encoding="utf-8"?>
<ds:datastoreItem xmlns:ds="http://schemas.openxmlformats.org/officeDocument/2006/customXml" ds:itemID="{93CC55B6-B023-4B65-841C-9E315F621204}">
  <ds:schemaRefs>
    <ds:schemaRef ds:uri="ESRI.ArcGIS.Mapping.OfficeIntegration.PowerPointInfo"/>
  </ds:schemaRefs>
</ds:datastoreItem>
</file>

<file path=customXml/itemProps21.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22.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23.xml><?xml version="1.0" encoding="utf-8"?>
<ds:datastoreItem xmlns:ds="http://schemas.openxmlformats.org/officeDocument/2006/customXml" ds:itemID="{627235DC-3A30-4224-BF8A-7D0A2E2186CB}">
  <ds:schemaRefs>
    <ds:schemaRef ds:uri="ESRI.ArcGIS.Mapping.OfficeIntegration.PowerPointInfo"/>
  </ds:schemaRefs>
</ds:datastoreItem>
</file>

<file path=customXml/itemProps24.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25.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26.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27.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28.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29.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3.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30.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31.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32.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33.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34.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35.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36.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37.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38.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39.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4.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40.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41.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42.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43.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44.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45.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46.xml><?xml version="1.0" encoding="utf-8"?>
<ds:datastoreItem xmlns:ds="http://schemas.openxmlformats.org/officeDocument/2006/customXml" ds:itemID="{3945734C-5323-465F-A7E6-7D0FC161BEE9}">
  <ds:schemaRefs>
    <ds:schemaRef ds:uri="ESRI.ArcGIS.Mapping.OfficeIntegration.PowerPointInfo"/>
  </ds:schemaRefs>
</ds:datastoreItem>
</file>

<file path=customXml/itemProps47.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48.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49.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5.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50.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51.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52.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53.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54.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55.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56.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57.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58.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59.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6.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60.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61.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62.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63.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64.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65.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66.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67.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68.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69.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7.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70.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71.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72.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73.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74.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75.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76.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77.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78.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79.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8.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80.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81.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82.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83.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84.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85.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86.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87.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88.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89.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9.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90.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91.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92.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93.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94.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95.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96.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97.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98.xml><?xml version="1.0" encoding="utf-8"?>
<ds:datastoreItem xmlns:ds="http://schemas.openxmlformats.org/officeDocument/2006/customXml" ds:itemID="{4EC9ED11-8C87-4494-BEA4-A5D068AB6894}">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29290</TotalTime>
  <Words>450</Words>
  <Application>Microsoft Office PowerPoint</Application>
  <PresentationFormat>On-screen Show (4:3)</PresentationFormat>
  <Paragraphs>55</Paragraphs>
  <Slides>8</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Georgia</vt:lpstr>
      <vt:lpstr>Wingdings 2</vt:lpstr>
      <vt:lpstr>Climate Health w/images</vt:lpstr>
      <vt:lpstr>Climate Health no images</vt:lpstr>
      <vt:lpstr>PowerPoint Presentation</vt:lpstr>
      <vt:lpstr>The US Climate Health Assessment</vt:lpstr>
      <vt:lpstr>How Climate Change Can Impact Health</vt:lpstr>
      <vt:lpstr>Vulnerability</vt:lpstr>
      <vt:lpstr>What Makes Pregnant Women Vulnerable?</vt:lpstr>
      <vt:lpstr>Environmental Hazards</vt:lpstr>
      <vt:lpstr>For More Information  </vt:lpstr>
      <vt:lpstr>Additional Resources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Jantarasami, Lesley</cp:lastModifiedBy>
  <cp:revision>356</cp:revision>
  <cp:lastPrinted>2016-02-10T14:16:52Z</cp:lastPrinted>
  <dcterms:created xsi:type="dcterms:W3CDTF">2015-08-21T13:41:18Z</dcterms:created>
  <dcterms:modified xsi:type="dcterms:W3CDTF">2016-10-28T20:00:23Z</dcterms:modified>
</cp:coreProperties>
</file>