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customXml/itemProps10.xml" ContentType="application/vnd.openxmlformats-officedocument.customXmlProperties+xml"/>
  <Override PartName="/customXml/itemProps11.xml" ContentType="application/vnd.openxmlformats-officedocument.customXmlProperties+xml"/>
  <Override PartName="/customXml/itemProps12.xml" ContentType="application/vnd.openxmlformats-officedocument.customXmlProperties+xml"/>
  <Override PartName="/customXml/itemProps13.xml" ContentType="application/vnd.openxmlformats-officedocument.customXmlProperties+xml"/>
  <Override PartName="/customXml/itemProps14.xml" ContentType="application/vnd.openxmlformats-officedocument.customXmlProperties+xml"/>
  <Override PartName="/customXml/itemProps15.xml" ContentType="application/vnd.openxmlformats-officedocument.customXmlProperties+xml"/>
  <Override PartName="/customXml/itemProps16.xml" ContentType="application/vnd.openxmlformats-officedocument.customXmlProperties+xml"/>
  <Override PartName="/customXml/itemProps17.xml" ContentType="application/vnd.openxmlformats-officedocument.customXmlProperties+xml"/>
  <Override PartName="/customXml/itemProps18.xml" ContentType="application/vnd.openxmlformats-officedocument.customXmlProperties+xml"/>
  <Override PartName="/customXml/itemProps19.xml" ContentType="application/vnd.openxmlformats-officedocument.customXmlProperties+xml"/>
  <Override PartName="/customXml/itemProps20.xml" ContentType="application/vnd.openxmlformats-officedocument.customXmlProperties+xml"/>
  <Override PartName="/customXml/itemProps21.xml" ContentType="application/vnd.openxmlformats-officedocument.customXmlProperties+xml"/>
  <Override PartName="/customXml/itemProps22.xml" ContentType="application/vnd.openxmlformats-officedocument.customXmlProperties+xml"/>
  <Override PartName="/customXml/itemProps23.xml" ContentType="application/vnd.openxmlformats-officedocument.customXmlProperties+xml"/>
  <Override PartName="/customXml/itemProps24.xml" ContentType="application/vnd.openxmlformats-officedocument.customXmlProperties+xml"/>
  <Override PartName="/customXml/itemProps25.xml" ContentType="application/vnd.openxmlformats-officedocument.customXmlProperties+xml"/>
  <Override PartName="/customXml/itemProps26.xml" ContentType="application/vnd.openxmlformats-officedocument.customXmlProperties+xml"/>
  <Override PartName="/customXml/itemProps27.xml" ContentType="application/vnd.openxmlformats-officedocument.customXmlProperties+xml"/>
  <Override PartName="/customXml/itemProps28.xml" ContentType="application/vnd.openxmlformats-officedocument.customXmlProperties+xml"/>
  <Override PartName="/customXml/itemProps29.xml" ContentType="application/vnd.openxmlformats-officedocument.customXmlProperties+xml"/>
  <Override PartName="/customXml/itemProps30.xml" ContentType="application/vnd.openxmlformats-officedocument.customXmlProperties+xml"/>
  <Override PartName="/customXml/itemProps31.xml" ContentType="application/vnd.openxmlformats-officedocument.customXmlProperties+xml"/>
  <Override PartName="/customXml/itemProps32.xml" ContentType="application/vnd.openxmlformats-officedocument.customXmlProperties+xml"/>
  <Override PartName="/customXml/itemProps33.xml" ContentType="application/vnd.openxmlformats-officedocument.customXmlProperties+xml"/>
  <Override PartName="/customXml/itemProps34.xml" ContentType="application/vnd.openxmlformats-officedocument.customXmlProperties+xml"/>
  <Override PartName="/customXml/itemProps35.xml" ContentType="application/vnd.openxmlformats-officedocument.customXmlProperties+xml"/>
  <Override PartName="/customXml/itemProps36.xml" ContentType="application/vnd.openxmlformats-officedocument.customXmlProperties+xml"/>
  <Override PartName="/customXml/itemProps37.xml" ContentType="application/vnd.openxmlformats-officedocument.customXmlProperties+xml"/>
  <Override PartName="/customXml/itemProps38.xml" ContentType="application/vnd.openxmlformats-officedocument.customXmlProperties+xml"/>
  <Override PartName="/customXml/itemProps39.xml" ContentType="application/vnd.openxmlformats-officedocument.customXmlProperties+xml"/>
  <Override PartName="/customXml/itemProps40.xml" ContentType="application/vnd.openxmlformats-officedocument.customXmlProperties+xml"/>
  <Override PartName="/customXml/itemProps41.xml" ContentType="application/vnd.openxmlformats-officedocument.customXmlProperties+xml"/>
  <Override PartName="/customXml/itemProps42.xml" ContentType="application/vnd.openxmlformats-officedocument.customXmlProperties+xml"/>
  <Override PartName="/customXml/itemProps43.xml" ContentType="application/vnd.openxmlformats-officedocument.customXmlProperties+xml"/>
  <Override PartName="/customXml/itemProps44.xml" ContentType="application/vnd.openxmlformats-officedocument.customXmlProperties+xml"/>
  <Override PartName="/customXml/itemProps45.xml" ContentType="application/vnd.openxmlformats-officedocument.customXmlProperties+xml"/>
  <Override PartName="/customXml/itemProps46.xml" ContentType="application/vnd.openxmlformats-officedocument.customXmlProperties+xml"/>
  <Override PartName="/customXml/itemProps47.xml" ContentType="application/vnd.openxmlformats-officedocument.customXmlProperties+xml"/>
  <Override PartName="/customXml/itemProps48.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49"/>
  </p:sldMasterIdLst>
  <p:notesMasterIdLst>
    <p:notesMasterId r:id="rId84"/>
  </p:notesMasterIdLst>
  <p:handoutMasterIdLst>
    <p:handoutMasterId r:id="rId85"/>
  </p:handoutMasterIdLst>
  <p:sldIdLst>
    <p:sldId id="346" r:id="rId50"/>
    <p:sldId id="308" r:id="rId51"/>
    <p:sldId id="309" r:id="rId52"/>
    <p:sldId id="310" r:id="rId53"/>
    <p:sldId id="311" r:id="rId54"/>
    <p:sldId id="313" r:id="rId55"/>
    <p:sldId id="312" r:id="rId56"/>
    <p:sldId id="314" r:id="rId57"/>
    <p:sldId id="316" r:id="rId58"/>
    <p:sldId id="317" r:id="rId59"/>
    <p:sldId id="318" r:id="rId60"/>
    <p:sldId id="320" r:id="rId61"/>
    <p:sldId id="319" r:id="rId62"/>
    <p:sldId id="321" r:id="rId63"/>
    <p:sldId id="322" r:id="rId64"/>
    <p:sldId id="338" r:id="rId65"/>
    <p:sldId id="325" r:id="rId66"/>
    <p:sldId id="326" r:id="rId67"/>
    <p:sldId id="327" r:id="rId68"/>
    <p:sldId id="328" r:id="rId69"/>
    <p:sldId id="330" r:id="rId70"/>
    <p:sldId id="331" r:id="rId71"/>
    <p:sldId id="332" r:id="rId72"/>
    <p:sldId id="335" r:id="rId73"/>
    <p:sldId id="333" r:id="rId74"/>
    <p:sldId id="334" r:id="rId75"/>
    <p:sldId id="336" r:id="rId76"/>
    <p:sldId id="337" r:id="rId77"/>
    <p:sldId id="339" r:id="rId78"/>
    <p:sldId id="340" r:id="rId79"/>
    <p:sldId id="341" r:id="rId80"/>
    <p:sldId id="343" r:id="rId81"/>
    <p:sldId id="344" r:id="rId82"/>
    <p:sldId id="345" r:id="rId8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an Steinbeck" initials="AS" lastIdx="1" clrIdx="0">
    <p:extLst/>
  </p:cmAuthor>
  <p:cmAuthor id="2" name="Windows User" initials="JC" lastIdx="2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9D23"/>
    <a:srgbClr val="1C1C1C"/>
    <a:srgbClr val="292929"/>
    <a:srgbClr val="31A283"/>
    <a:srgbClr val="0F0F0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6284" autoAdjust="0"/>
    <p:restoredTop sz="63460" autoAdjust="0"/>
  </p:normalViewPr>
  <p:slideViewPr>
    <p:cSldViewPr snapToGrid="0">
      <p:cViewPr varScale="1">
        <p:scale>
          <a:sx n="45" d="100"/>
          <a:sy n="45" d="100"/>
        </p:scale>
        <p:origin x="403" y="34"/>
      </p:cViewPr>
      <p:guideLst>
        <p:guide orient="horz" pos="2160"/>
        <p:guide pos="3840"/>
      </p:guideLst>
    </p:cSldViewPr>
  </p:slideViewPr>
  <p:outlineViewPr>
    <p:cViewPr>
      <p:scale>
        <a:sx n="33" d="100"/>
        <a:sy n="33" d="100"/>
      </p:scale>
      <p:origin x="0" y="-29868"/>
    </p:cViewPr>
  </p:outlineViewPr>
  <p:notesTextViewPr>
    <p:cViewPr>
      <p:scale>
        <a:sx n="3" d="2"/>
        <a:sy n="3" d="2"/>
      </p:scale>
      <p:origin x="0" y="0"/>
    </p:cViewPr>
  </p:notesTextViewPr>
  <p:sorterViewPr>
    <p:cViewPr>
      <p:scale>
        <a:sx n="79" d="100"/>
        <a:sy n="79" d="100"/>
      </p:scale>
      <p:origin x="0" y="0"/>
    </p:cViewPr>
  </p:sorterViewPr>
  <p:notesViewPr>
    <p:cSldViewPr snapToGrid="0">
      <p:cViewPr varScale="1">
        <p:scale>
          <a:sx n="63" d="100"/>
          <a:sy n="63" d="100"/>
        </p:scale>
        <p:origin x="2630" y="77"/>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customXml" Target="../customXml/item13.xml"/><Relationship Id="rId18" Type="http://schemas.openxmlformats.org/officeDocument/2006/relationships/customXml" Target="../customXml/item18.xml"/><Relationship Id="rId26" Type="http://schemas.openxmlformats.org/officeDocument/2006/relationships/customXml" Target="../customXml/item26.xml"/><Relationship Id="rId39" Type="http://schemas.openxmlformats.org/officeDocument/2006/relationships/customXml" Target="../customXml/item39.xml"/><Relationship Id="rId21" Type="http://schemas.openxmlformats.org/officeDocument/2006/relationships/customXml" Target="../customXml/item21.xml"/><Relationship Id="rId34" Type="http://schemas.openxmlformats.org/officeDocument/2006/relationships/customXml" Target="../customXml/item34.xml"/><Relationship Id="rId42" Type="http://schemas.openxmlformats.org/officeDocument/2006/relationships/customXml" Target="../customXml/item42.xml"/><Relationship Id="rId47" Type="http://schemas.openxmlformats.org/officeDocument/2006/relationships/customXml" Target="../customXml/item47.xml"/><Relationship Id="rId50" Type="http://schemas.openxmlformats.org/officeDocument/2006/relationships/slide" Target="slides/slide1.xml"/><Relationship Id="rId55" Type="http://schemas.openxmlformats.org/officeDocument/2006/relationships/slide" Target="slides/slide6.xml"/><Relationship Id="rId63" Type="http://schemas.openxmlformats.org/officeDocument/2006/relationships/slide" Target="slides/slide14.xml"/><Relationship Id="rId68" Type="http://schemas.openxmlformats.org/officeDocument/2006/relationships/slide" Target="slides/slide19.xml"/><Relationship Id="rId76" Type="http://schemas.openxmlformats.org/officeDocument/2006/relationships/slide" Target="slides/slide27.xml"/><Relationship Id="rId84" Type="http://schemas.openxmlformats.org/officeDocument/2006/relationships/notesMaster" Target="notesMasters/notesMaster1.xml"/><Relationship Id="rId89" Type="http://schemas.openxmlformats.org/officeDocument/2006/relationships/theme" Target="theme/theme1.xml"/><Relationship Id="rId7" Type="http://schemas.openxmlformats.org/officeDocument/2006/relationships/customXml" Target="../customXml/item7.xml"/><Relationship Id="rId71" Type="http://schemas.openxmlformats.org/officeDocument/2006/relationships/slide" Target="slides/slide22.xml"/><Relationship Id="rId2" Type="http://schemas.openxmlformats.org/officeDocument/2006/relationships/customXml" Target="../customXml/item2.xml"/><Relationship Id="rId16" Type="http://schemas.openxmlformats.org/officeDocument/2006/relationships/customXml" Target="../customXml/item16.xml"/><Relationship Id="rId29" Type="http://schemas.openxmlformats.org/officeDocument/2006/relationships/customXml" Target="../customXml/item29.xml"/><Relationship Id="rId11" Type="http://schemas.openxmlformats.org/officeDocument/2006/relationships/customXml" Target="../customXml/item11.xml"/><Relationship Id="rId24" Type="http://schemas.openxmlformats.org/officeDocument/2006/relationships/customXml" Target="../customXml/item24.xml"/><Relationship Id="rId32" Type="http://schemas.openxmlformats.org/officeDocument/2006/relationships/customXml" Target="../customXml/item32.xml"/><Relationship Id="rId37" Type="http://schemas.openxmlformats.org/officeDocument/2006/relationships/customXml" Target="../customXml/item37.xml"/><Relationship Id="rId40" Type="http://schemas.openxmlformats.org/officeDocument/2006/relationships/customXml" Target="../customXml/item40.xml"/><Relationship Id="rId45" Type="http://schemas.openxmlformats.org/officeDocument/2006/relationships/customXml" Target="../customXml/item45.xml"/><Relationship Id="rId53" Type="http://schemas.openxmlformats.org/officeDocument/2006/relationships/slide" Target="slides/slide4.xml"/><Relationship Id="rId58" Type="http://schemas.openxmlformats.org/officeDocument/2006/relationships/slide" Target="slides/slide9.xml"/><Relationship Id="rId66" Type="http://schemas.openxmlformats.org/officeDocument/2006/relationships/slide" Target="slides/slide17.xml"/><Relationship Id="rId74" Type="http://schemas.openxmlformats.org/officeDocument/2006/relationships/slide" Target="slides/slide25.xml"/><Relationship Id="rId79" Type="http://schemas.openxmlformats.org/officeDocument/2006/relationships/slide" Target="slides/slide30.xml"/><Relationship Id="rId87" Type="http://schemas.openxmlformats.org/officeDocument/2006/relationships/presProps" Target="presProps.xml"/><Relationship Id="rId5" Type="http://schemas.openxmlformats.org/officeDocument/2006/relationships/customXml" Target="../customXml/item5.xml"/><Relationship Id="rId61" Type="http://schemas.openxmlformats.org/officeDocument/2006/relationships/slide" Target="slides/slide12.xml"/><Relationship Id="rId82" Type="http://schemas.openxmlformats.org/officeDocument/2006/relationships/slide" Target="slides/slide33.xml"/><Relationship Id="rId90" Type="http://schemas.openxmlformats.org/officeDocument/2006/relationships/tableStyles" Target="tableStyles.xml"/><Relationship Id="rId19" Type="http://schemas.openxmlformats.org/officeDocument/2006/relationships/customXml" Target="../customXml/item19.xml"/><Relationship Id="rId4" Type="http://schemas.openxmlformats.org/officeDocument/2006/relationships/customXml" Target="../customXml/item4.xml"/><Relationship Id="rId9" Type="http://schemas.openxmlformats.org/officeDocument/2006/relationships/customXml" Target="../customXml/item9.xml"/><Relationship Id="rId14" Type="http://schemas.openxmlformats.org/officeDocument/2006/relationships/customXml" Target="../customXml/item14.xml"/><Relationship Id="rId22" Type="http://schemas.openxmlformats.org/officeDocument/2006/relationships/customXml" Target="../customXml/item22.xml"/><Relationship Id="rId27" Type="http://schemas.openxmlformats.org/officeDocument/2006/relationships/customXml" Target="../customXml/item27.xml"/><Relationship Id="rId30" Type="http://schemas.openxmlformats.org/officeDocument/2006/relationships/customXml" Target="../customXml/item30.xml"/><Relationship Id="rId35" Type="http://schemas.openxmlformats.org/officeDocument/2006/relationships/customXml" Target="../customXml/item35.xml"/><Relationship Id="rId43" Type="http://schemas.openxmlformats.org/officeDocument/2006/relationships/customXml" Target="../customXml/item43.xml"/><Relationship Id="rId48" Type="http://schemas.openxmlformats.org/officeDocument/2006/relationships/customXml" Target="../customXml/item48.xml"/><Relationship Id="rId56" Type="http://schemas.openxmlformats.org/officeDocument/2006/relationships/slide" Target="slides/slide7.xml"/><Relationship Id="rId64" Type="http://schemas.openxmlformats.org/officeDocument/2006/relationships/slide" Target="slides/slide15.xml"/><Relationship Id="rId69" Type="http://schemas.openxmlformats.org/officeDocument/2006/relationships/slide" Target="slides/slide20.xml"/><Relationship Id="rId77" Type="http://schemas.openxmlformats.org/officeDocument/2006/relationships/slide" Target="slides/slide28.xml"/><Relationship Id="rId8" Type="http://schemas.openxmlformats.org/officeDocument/2006/relationships/customXml" Target="../customXml/item8.xml"/><Relationship Id="rId51" Type="http://schemas.openxmlformats.org/officeDocument/2006/relationships/slide" Target="slides/slide2.xml"/><Relationship Id="rId72" Type="http://schemas.openxmlformats.org/officeDocument/2006/relationships/slide" Target="slides/slide23.xml"/><Relationship Id="rId80" Type="http://schemas.openxmlformats.org/officeDocument/2006/relationships/slide" Target="slides/slide31.xml"/><Relationship Id="rId85" Type="http://schemas.openxmlformats.org/officeDocument/2006/relationships/handoutMaster" Target="handoutMasters/handoutMaster1.xml"/><Relationship Id="rId3" Type="http://schemas.openxmlformats.org/officeDocument/2006/relationships/customXml" Target="../customXml/item3.xml"/><Relationship Id="rId12" Type="http://schemas.openxmlformats.org/officeDocument/2006/relationships/customXml" Target="../customXml/item12.xml"/><Relationship Id="rId17" Type="http://schemas.openxmlformats.org/officeDocument/2006/relationships/customXml" Target="../customXml/item17.xml"/><Relationship Id="rId25" Type="http://schemas.openxmlformats.org/officeDocument/2006/relationships/customXml" Target="../customXml/item25.xml"/><Relationship Id="rId33" Type="http://schemas.openxmlformats.org/officeDocument/2006/relationships/customXml" Target="../customXml/item33.xml"/><Relationship Id="rId38" Type="http://schemas.openxmlformats.org/officeDocument/2006/relationships/customXml" Target="../customXml/item38.xml"/><Relationship Id="rId46" Type="http://schemas.openxmlformats.org/officeDocument/2006/relationships/customXml" Target="../customXml/item46.xml"/><Relationship Id="rId59" Type="http://schemas.openxmlformats.org/officeDocument/2006/relationships/slide" Target="slides/slide10.xml"/><Relationship Id="rId67" Type="http://schemas.openxmlformats.org/officeDocument/2006/relationships/slide" Target="slides/slide18.xml"/><Relationship Id="rId20" Type="http://schemas.openxmlformats.org/officeDocument/2006/relationships/customXml" Target="../customXml/item20.xml"/><Relationship Id="rId41" Type="http://schemas.openxmlformats.org/officeDocument/2006/relationships/customXml" Target="../customXml/item41.xml"/><Relationship Id="rId54" Type="http://schemas.openxmlformats.org/officeDocument/2006/relationships/slide" Target="slides/slide5.xml"/><Relationship Id="rId62" Type="http://schemas.openxmlformats.org/officeDocument/2006/relationships/slide" Target="slides/slide13.xml"/><Relationship Id="rId70" Type="http://schemas.openxmlformats.org/officeDocument/2006/relationships/slide" Target="slides/slide21.xml"/><Relationship Id="rId75" Type="http://schemas.openxmlformats.org/officeDocument/2006/relationships/slide" Target="slides/slide26.xml"/><Relationship Id="rId83" Type="http://schemas.openxmlformats.org/officeDocument/2006/relationships/slide" Target="slides/slide34.xml"/><Relationship Id="rId88"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customXml" Target="../customXml/item6.xml"/><Relationship Id="rId15" Type="http://schemas.openxmlformats.org/officeDocument/2006/relationships/customXml" Target="../customXml/item15.xml"/><Relationship Id="rId23" Type="http://schemas.openxmlformats.org/officeDocument/2006/relationships/customXml" Target="../customXml/item23.xml"/><Relationship Id="rId28" Type="http://schemas.openxmlformats.org/officeDocument/2006/relationships/customXml" Target="../customXml/item28.xml"/><Relationship Id="rId36" Type="http://schemas.openxmlformats.org/officeDocument/2006/relationships/customXml" Target="../customXml/item36.xml"/><Relationship Id="rId49" Type="http://schemas.openxmlformats.org/officeDocument/2006/relationships/slideMaster" Target="slideMasters/slideMaster1.xml"/><Relationship Id="rId57" Type="http://schemas.openxmlformats.org/officeDocument/2006/relationships/slide" Target="slides/slide8.xml"/><Relationship Id="rId10" Type="http://schemas.openxmlformats.org/officeDocument/2006/relationships/customXml" Target="../customXml/item10.xml"/><Relationship Id="rId31" Type="http://schemas.openxmlformats.org/officeDocument/2006/relationships/customXml" Target="../customXml/item31.xml"/><Relationship Id="rId44" Type="http://schemas.openxmlformats.org/officeDocument/2006/relationships/customXml" Target="../customXml/item44.xml"/><Relationship Id="rId52" Type="http://schemas.openxmlformats.org/officeDocument/2006/relationships/slide" Target="slides/slide3.xml"/><Relationship Id="rId60" Type="http://schemas.openxmlformats.org/officeDocument/2006/relationships/slide" Target="slides/slide11.xml"/><Relationship Id="rId65" Type="http://schemas.openxmlformats.org/officeDocument/2006/relationships/slide" Target="slides/slide16.xml"/><Relationship Id="rId73" Type="http://schemas.openxmlformats.org/officeDocument/2006/relationships/slide" Target="slides/slide24.xml"/><Relationship Id="rId78" Type="http://schemas.openxmlformats.org/officeDocument/2006/relationships/slide" Target="slides/slide29.xml"/><Relationship Id="rId81" Type="http://schemas.openxmlformats.org/officeDocument/2006/relationships/slide" Target="slides/slide32.xml"/><Relationship Id="rId86"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C5DDF7E-B8D2-4603-BADA-846F4416E7CE}" type="datetimeFigureOut">
              <a:rPr lang="en-US" smtClean="0"/>
              <a:t>10/19/2017</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7733394-6B92-4365-A46D-74D6502DCC80}" type="slidenum">
              <a:rPr lang="en-US" smtClean="0"/>
              <a:t>‹#›</a:t>
            </a:fld>
            <a:endParaRPr lang="en-US"/>
          </a:p>
        </p:txBody>
      </p:sp>
    </p:spTree>
    <p:extLst>
      <p:ext uri="{BB962C8B-B14F-4D97-AF65-F5344CB8AC3E}">
        <p14:creationId xmlns:p14="http://schemas.microsoft.com/office/powerpoint/2010/main" val="30198713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CAC985-B2BA-4CBA-8C39-85391FB12582}" type="datetimeFigureOut">
              <a:rPr lang="en-US" smtClean="0"/>
              <a:t>10/19/2017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CC5991F-8F4D-4346-AEC1-E15AEF287E5C}" type="slidenum">
              <a:rPr lang="en-US" smtClean="0"/>
              <a:t>‹#›</a:t>
            </a:fld>
            <a:endParaRPr lang="en-US"/>
          </a:p>
        </p:txBody>
      </p:sp>
    </p:spTree>
    <p:extLst>
      <p:ext uri="{BB962C8B-B14F-4D97-AF65-F5344CB8AC3E}">
        <p14:creationId xmlns:p14="http://schemas.microsoft.com/office/powerpoint/2010/main" val="31630528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epa.gov/smartgrowth/local-foods-local-places-toolkit"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www.gloucesterfresh.com/"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Unless</a:t>
            </a:r>
            <a:r>
              <a:rPr lang="en-US" baseline="0" dirty="0"/>
              <a:t> otherwise noted, all images are courtesy of EPA or Renaissance Planning Group. All images in this presentation may be used in presentations adapted for individual communities. </a:t>
            </a:r>
          </a:p>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presentation was developed as part of the U.S. Environmental Protection Agency’s </a:t>
            </a:r>
            <a:r>
              <a:rPr lang="en-US" sz="1200" i="1" kern="1200" dirty="0">
                <a:solidFill>
                  <a:schemeClr val="tx1"/>
                </a:solidFill>
                <a:effectLst/>
                <a:latin typeface="+mn-lt"/>
                <a:ea typeface="+mn-ea"/>
                <a:cs typeface="+mn-cs"/>
              </a:rPr>
              <a:t>Local Foods, Local Places Toolkit: A Guide to Help Communities Revitalize Using Local Food Systems</a:t>
            </a:r>
            <a:r>
              <a:rPr lang="en-US" sz="1200" kern="1200" dirty="0">
                <a:solidFill>
                  <a:schemeClr val="tx1"/>
                </a:solidFill>
                <a:effectLst/>
                <a:latin typeface="+mn-lt"/>
                <a:ea typeface="+mn-ea"/>
                <a:cs typeface="+mn-cs"/>
              </a:rPr>
              <a:t>. </a:t>
            </a:r>
            <a:r>
              <a:rPr lang="en-US" sz="1200" kern="1200">
                <a:solidFill>
                  <a:schemeClr val="tx1"/>
                </a:solidFill>
                <a:effectLst/>
                <a:latin typeface="+mn-lt"/>
                <a:ea typeface="+mn-ea"/>
                <a:cs typeface="+mn-cs"/>
              </a:rPr>
              <a:t>The complete toolkit is available at </a:t>
            </a:r>
            <a:r>
              <a:rPr lang="en-US" sz="1200" u="sng" kern="1200">
                <a:solidFill>
                  <a:schemeClr val="tx1"/>
                </a:solidFill>
                <a:effectLst/>
                <a:latin typeface="+mn-lt"/>
                <a:ea typeface="+mn-ea"/>
                <a:cs typeface="+mn-cs"/>
                <a:hlinkClick r:id="rId3"/>
              </a:rPr>
              <a:t>https://www.epa.gov/smartgrowth/local-foods-local-places-toolkit</a:t>
            </a:r>
            <a:r>
              <a:rPr lang="en-US" sz="1200" kern="1200">
                <a:solidFill>
                  <a:schemeClr val="tx1"/>
                </a:solidFill>
                <a:effectLst/>
                <a:latin typeface="+mn-lt"/>
                <a:ea typeface="+mn-ea"/>
                <a:cs typeface="+mn-cs"/>
              </a:rPr>
              <a:t>.</a:t>
            </a:r>
            <a:endParaRPr lang="en-US" dirty="0"/>
          </a:p>
        </p:txBody>
      </p:sp>
      <p:sp>
        <p:nvSpPr>
          <p:cNvPr id="4" name="Slide Number Placeholder 3"/>
          <p:cNvSpPr>
            <a:spLocks noGrp="1"/>
          </p:cNvSpPr>
          <p:nvPr>
            <p:ph type="sldNum" sz="quarter" idx="10"/>
          </p:nvPr>
        </p:nvSpPr>
        <p:spPr/>
        <p:txBody>
          <a:bodyPr/>
          <a:lstStyle/>
          <a:p>
            <a:fld id="{92D520BF-5E5C-47BB-BCF8-CD615ED22B25}" type="slidenum">
              <a:rPr lang="en-US" smtClean="0"/>
              <a:t>1</a:t>
            </a:fld>
            <a:endParaRPr lang="en-US"/>
          </a:p>
        </p:txBody>
      </p:sp>
    </p:spTree>
    <p:extLst>
      <p:ext uri="{BB962C8B-B14F-4D97-AF65-F5344CB8AC3E}">
        <p14:creationId xmlns:p14="http://schemas.microsoft.com/office/powerpoint/2010/main" val="23142305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Huntington, West Virginia, is a city of about 49,000 people, down significantly from its peak of more than 80,000</a:t>
            </a:r>
            <a:r>
              <a:rPr lang="en-US" baseline="0" dirty="0"/>
              <a:t> in the 1950s. It is an industrial city on the Ohio River, with an economy that was based primarily on the steel industry through the 1970s. </a:t>
            </a:r>
            <a:endParaRPr lang="en-US" dirty="0"/>
          </a:p>
        </p:txBody>
      </p:sp>
      <p:sp>
        <p:nvSpPr>
          <p:cNvPr id="4" name="Slide Number Placeholder 3"/>
          <p:cNvSpPr>
            <a:spLocks noGrp="1"/>
          </p:cNvSpPr>
          <p:nvPr>
            <p:ph type="sldNum" sz="quarter" idx="10"/>
          </p:nvPr>
        </p:nvSpPr>
        <p:spPr/>
        <p:txBody>
          <a:bodyPr/>
          <a:lstStyle/>
          <a:p>
            <a:fld id="{ACC5991F-8F4D-4346-AEC1-E15AEF287E5C}" type="slidenum">
              <a:rPr lang="en-US" smtClean="0"/>
              <a:t>2</a:t>
            </a:fld>
            <a:endParaRPr lang="en-US"/>
          </a:p>
        </p:txBody>
      </p:sp>
    </p:spTree>
    <p:extLst>
      <p:ext uri="{BB962C8B-B14F-4D97-AF65-F5344CB8AC3E}">
        <p14:creationId xmlns:p14="http://schemas.microsoft.com/office/powerpoint/2010/main" val="25058268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2012, a group of Huntington residents and nonprofit organizations began discussions about opening a local foods market to provide an economically viable outlet for local producers and improve access to healthy, local food. To organize community support and input they used weekly “chat-n-chews,” which were established by Create Huntington, a grassroots support network, to provide a place where residents interested in positive change could gather and explore ideas for improving the city. Soon a steering committee formed focused on a new market, and the committee used Facebook to gather additional input, announce events, and generate community support for the idea.</a:t>
            </a:r>
          </a:p>
        </p:txBody>
      </p:sp>
      <p:sp>
        <p:nvSpPr>
          <p:cNvPr id="4" name="Slide Number Placeholder 3"/>
          <p:cNvSpPr>
            <a:spLocks noGrp="1"/>
          </p:cNvSpPr>
          <p:nvPr>
            <p:ph type="sldNum" sz="quarter" idx="10"/>
          </p:nvPr>
        </p:nvSpPr>
        <p:spPr/>
        <p:txBody>
          <a:bodyPr/>
          <a:lstStyle/>
          <a:p>
            <a:fld id="{ACC5991F-8F4D-4346-AEC1-E15AEF287E5C}" type="slidenum">
              <a:rPr lang="en-US" smtClean="0"/>
              <a:t>3</a:t>
            </a:fld>
            <a:endParaRPr lang="en-US"/>
          </a:p>
        </p:txBody>
      </p:sp>
    </p:spTree>
    <p:extLst>
      <p:ext uri="{BB962C8B-B14F-4D97-AF65-F5344CB8AC3E}">
        <p14:creationId xmlns:p14="http://schemas.microsoft.com/office/powerpoint/2010/main" val="36656999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less than a year after planning began, The Wild Ramp opened, offering local producers the chance to sell on consignment. </a:t>
            </a:r>
            <a:r>
              <a:rPr lang="en-US" sz="1200" kern="1200" dirty="0">
                <a:solidFill>
                  <a:schemeClr val="tx1"/>
                </a:solidFill>
                <a:effectLst/>
                <a:latin typeface="+mn-lt"/>
                <a:ea typeface="+mn-ea"/>
                <a:cs typeface="+mn-cs"/>
              </a:rPr>
              <a:t>They credit the quick opening to the help of Local Roots</a:t>
            </a:r>
            <a:r>
              <a:rPr lang="en-US" sz="1200" kern="1200" baseline="0" dirty="0">
                <a:solidFill>
                  <a:schemeClr val="tx1"/>
                </a:solidFill>
                <a:effectLst/>
                <a:latin typeface="+mn-lt"/>
                <a:ea typeface="+mn-ea"/>
                <a:cs typeface="+mn-cs"/>
              </a:rPr>
              <a:t> Market &amp; Cafe</a:t>
            </a:r>
            <a:r>
              <a:rPr lang="en-US" sz="1200" kern="1200" dirty="0">
                <a:solidFill>
                  <a:schemeClr val="tx1"/>
                </a:solidFill>
                <a:effectLst/>
                <a:latin typeface="+mn-lt"/>
                <a:ea typeface="+mn-ea"/>
                <a:cs typeface="+mn-cs"/>
              </a:rPr>
              <a:t> in Wooster, Ohio. The Wild Ramp paid them for their time and now helps other markets that are just getting started. </a:t>
            </a:r>
          </a:p>
          <a:p>
            <a:r>
              <a:rPr lang="en-US" sz="1200" kern="1200" dirty="0">
                <a:solidFill>
                  <a:schemeClr val="tx1"/>
                </a:solidFill>
                <a:effectLst/>
                <a:latin typeface="+mn-lt"/>
                <a:ea typeface="+mn-ea"/>
                <a:cs typeface="+mn-cs"/>
              </a:rPr>
              <a:t>By 2014, the Wild Ramp outgrew the space at its first location and moved into a new 2,500 square foot building along a historic commercial corridor in the part of town known as Old Central City. The city of Huntington helped pay for the move as part of an initiative to reduce crime and blight and help rejuvenate the neighborhood.</a:t>
            </a:r>
          </a:p>
        </p:txBody>
      </p:sp>
      <p:sp>
        <p:nvSpPr>
          <p:cNvPr id="4" name="Slide Number Placeholder 3"/>
          <p:cNvSpPr>
            <a:spLocks noGrp="1"/>
          </p:cNvSpPr>
          <p:nvPr>
            <p:ph type="sldNum" sz="quarter" idx="10"/>
          </p:nvPr>
        </p:nvSpPr>
        <p:spPr/>
        <p:txBody>
          <a:bodyPr/>
          <a:lstStyle/>
          <a:p>
            <a:fld id="{ACC5991F-8F4D-4346-AEC1-E15AEF287E5C}" type="slidenum">
              <a:rPr lang="en-US" smtClean="0"/>
              <a:t>4</a:t>
            </a:fld>
            <a:endParaRPr lang="en-US"/>
          </a:p>
        </p:txBody>
      </p:sp>
    </p:spTree>
    <p:extLst>
      <p:ext uri="{BB962C8B-B14F-4D97-AF65-F5344CB8AC3E}">
        <p14:creationId xmlns:p14="http://schemas.microsoft.com/office/powerpoint/2010/main" val="9066398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Producers set their own prices and stock their own displays, keeping 80 percent of the proceeds, with the market using the remainder to fund operations. Three paid staff members and a volunteer board of 11 people operate the market with the help of a large cadre of volunteers who collectively work about 500 hours per month.</a:t>
            </a:r>
          </a:p>
        </p:txBody>
      </p:sp>
      <p:sp>
        <p:nvSpPr>
          <p:cNvPr id="4" name="Slide Number Placeholder 3"/>
          <p:cNvSpPr>
            <a:spLocks noGrp="1"/>
          </p:cNvSpPr>
          <p:nvPr>
            <p:ph type="sldNum" sz="quarter" idx="10"/>
          </p:nvPr>
        </p:nvSpPr>
        <p:spPr/>
        <p:txBody>
          <a:bodyPr/>
          <a:lstStyle/>
          <a:p>
            <a:fld id="{ACC5991F-8F4D-4346-AEC1-E15AEF287E5C}" type="slidenum">
              <a:rPr lang="en-US" smtClean="0"/>
              <a:t>5</a:t>
            </a:fld>
            <a:endParaRPr lang="en-US"/>
          </a:p>
        </p:txBody>
      </p:sp>
    </p:spTree>
    <p:extLst>
      <p:ext uri="{BB962C8B-B14F-4D97-AF65-F5344CB8AC3E}">
        <p14:creationId xmlns:p14="http://schemas.microsoft.com/office/powerpoint/2010/main" val="40554184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city of Huntington was looking for an organization to operate a local foods market in a new 2,500-square-foot building along a historic commercial corridor in the part of town known as Old Central City. The city selected the Wild Ramp’s proposal and helped pay for the move, recognizing the market would help advance the city’s goals to reduce vacancies, prioritize development in existing commercial corridors, and promote commercial uses that serve residents’ needs. The market brings new foot traffic to the corridor while providing much-needed access to fresh, local food for neighborhood residents. The Wild Ramp, in return, was able to expand to nearly three times its size, allowing space for a small commercial kitchen, cooking classes, agricultural workshops, sustainability programs, and other community events.</a:t>
            </a:r>
          </a:p>
          <a:p>
            <a:endParaRPr lang="en-US" dirty="0"/>
          </a:p>
        </p:txBody>
      </p:sp>
      <p:sp>
        <p:nvSpPr>
          <p:cNvPr id="4" name="Slide Number Placeholder 3"/>
          <p:cNvSpPr>
            <a:spLocks noGrp="1"/>
          </p:cNvSpPr>
          <p:nvPr>
            <p:ph type="sldNum" sz="quarter" idx="10"/>
          </p:nvPr>
        </p:nvSpPr>
        <p:spPr/>
        <p:txBody>
          <a:bodyPr/>
          <a:lstStyle/>
          <a:p>
            <a:fld id="{ACC5991F-8F4D-4346-AEC1-E15AEF287E5C}" type="slidenum">
              <a:rPr lang="en-US" smtClean="0"/>
              <a:t>6</a:t>
            </a:fld>
            <a:endParaRPr lang="en-US"/>
          </a:p>
        </p:txBody>
      </p:sp>
    </p:spTree>
    <p:extLst>
      <p:ext uri="{BB962C8B-B14F-4D97-AF65-F5344CB8AC3E}">
        <p14:creationId xmlns:p14="http://schemas.microsoft.com/office/powerpoint/2010/main" val="39790250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the first five years of operation, more than 225 producers and artisans have earned $1.3 million from sales at the Wild Ramp. In addition, the Wild Ramp has been part of Old Central City’s renaissance as a tourist destination filled with antique stores and mom and pop shops.</a:t>
            </a:r>
          </a:p>
        </p:txBody>
      </p:sp>
      <p:sp>
        <p:nvSpPr>
          <p:cNvPr id="4" name="Slide Number Placeholder 3"/>
          <p:cNvSpPr>
            <a:spLocks noGrp="1"/>
          </p:cNvSpPr>
          <p:nvPr>
            <p:ph type="sldNum" sz="quarter" idx="10"/>
          </p:nvPr>
        </p:nvSpPr>
        <p:spPr/>
        <p:txBody>
          <a:bodyPr/>
          <a:lstStyle/>
          <a:p>
            <a:fld id="{ACC5991F-8F4D-4346-AEC1-E15AEF287E5C}" type="slidenum">
              <a:rPr lang="en-US" smtClean="0"/>
              <a:t>7</a:t>
            </a:fld>
            <a:endParaRPr lang="en-US"/>
          </a:p>
        </p:txBody>
      </p:sp>
    </p:spTree>
    <p:extLst>
      <p:ext uri="{BB962C8B-B14F-4D97-AF65-F5344CB8AC3E}">
        <p14:creationId xmlns:p14="http://schemas.microsoft.com/office/powerpoint/2010/main" val="37656570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CC5991F-8F4D-4346-AEC1-E15AEF287E5C}" type="slidenum">
              <a:rPr lang="en-US" smtClean="0"/>
              <a:t>8</a:t>
            </a:fld>
            <a:endParaRPr lang="en-US"/>
          </a:p>
        </p:txBody>
      </p:sp>
    </p:spTree>
    <p:extLst>
      <p:ext uri="{BB962C8B-B14F-4D97-AF65-F5344CB8AC3E}">
        <p14:creationId xmlns:p14="http://schemas.microsoft.com/office/powerpoint/2010/main" val="4029100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Walterboro, South Carolina,</a:t>
            </a:r>
            <a:r>
              <a:rPr lang="en-US" baseline="0" dirty="0"/>
              <a:t> was founded in 1783 as a summer retreat for low country rice plantation owners. It grew over time, and today has a population of a little more than 5,000. </a:t>
            </a:r>
            <a:endParaRPr lang="en-US" dirty="0"/>
          </a:p>
          <a:p>
            <a:endParaRPr lang="en-US" dirty="0"/>
          </a:p>
        </p:txBody>
      </p:sp>
      <p:sp>
        <p:nvSpPr>
          <p:cNvPr id="4" name="Slide Number Placeholder 3"/>
          <p:cNvSpPr>
            <a:spLocks noGrp="1"/>
          </p:cNvSpPr>
          <p:nvPr>
            <p:ph type="sldNum" sz="quarter" idx="10"/>
          </p:nvPr>
        </p:nvSpPr>
        <p:spPr/>
        <p:txBody>
          <a:bodyPr/>
          <a:lstStyle/>
          <a:p>
            <a:fld id="{ACC5991F-8F4D-4346-AEC1-E15AEF287E5C}" type="slidenum">
              <a:rPr lang="en-US" smtClean="0"/>
              <a:t>9</a:t>
            </a:fld>
            <a:endParaRPr lang="en-US"/>
          </a:p>
        </p:txBody>
      </p:sp>
    </p:spTree>
    <p:extLst>
      <p:ext uri="{BB962C8B-B14F-4D97-AF65-F5344CB8AC3E}">
        <p14:creationId xmlns:p14="http://schemas.microsoft.com/office/powerpoint/2010/main" val="37182317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operators of the downtown farmers market in Walterboro, South Carolina, were looking for a way to support market vendors in need of low-cost, commercial kitchen space in which they could create value-added products, learn how to navigate regulatory requirements, receive small business development training, and help develop the local foods culture of the low country region. </a:t>
            </a:r>
          </a:p>
        </p:txBody>
      </p:sp>
      <p:sp>
        <p:nvSpPr>
          <p:cNvPr id="4" name="Slide Number Placeholder 3"/>
          <p:cNvSpPr>
            <a:spLocks noGrp="1"/>
          </p:cNvSpPr>
          <p:nvPr>
            <p:ph type="sldNum" sz="quarter" idx="10"/>
          </p:nvPr>
        </p:nvSpPr>
        <p:spPr/>
        <p:txBody>
          <a:bodyPr/>
          <a:lstStyle/>
          <a:p>
            <a:fld id="{ACC5991F-8F4D-4346-AEC1-E15AEF287E5C}" type="slidenum">
              <a:rPr lang="en-US" smtClean="0"/>
              <a:t>10</a:t>
            </a:fld>
            <a:endParaRPr lang="en-US"/>
          </a:p>
        </p:txBody>
      </p:sp>
    </p:spTree>
    <p:extLst>
      <p:ext uri="{BB962C8B-B14F-4D97-AF65-F5344CB8AC3E}">
        <p14:creationId xmlns:p14="http://schemas.microsoft.com/office/powerpoint/2010/main" val="17870224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idea for a commercial kitchen first began to take hold in</a:t>
            </a:r>
            <a:r>
              <a:rPr lang="en-US" baseline="0" dirty="0"/>
              <a:t> 2013. Most of the first year was spent applying for funding (which we’ll go into on the next slide). By January 0f 2014, plans were finalized and the construction bidding process began, with construction itself beginning in May of 2014. In June the South Carolina Department of Health and Environmental Control granted final approvals for the kitchen so operation could begin. The first person to use the kitchen did so in September of 2015, and less than a year later, the kitchen won the South Carolina Association of Counties award for “most innovative project undertaken to improve the lives of citizens in that country. As of March 2017, the kitchen had 10 users. </a:t>
            </a:r>
          </a:p>
        </p:txBody>
      </p:sp>
      <p:sp>
        <p:nvSpPr>
          <p:cNvPr id="4" name="Slide Number Placeholder 3"/>
          <p:cNvSpPr>
            <a:spLocks noGrp="1"/>
          </p:cNvSpPr>
          <p:nvPr>
            <p:ph type="sldNum" sz="quarter" idx="10"/>
          </p:nvPr>
        </p:nvSpPr>
        <p:spPr/>
        <p:txBody>
          <a:bodyPr/>
          <a:lstStyle/>
          <a:p>
            <a:fld id="{ACC5991F-8F4D-4346-AEC1-E15AEF287E5C}" type="slidenum">
              <a:rPr lang="en-US" smtClean="0"/>
              <a:t>11</a:t>
            </a:fld>
            <a:endParaRPr lang="en-US"/>
          </a:p>
        </p:txBody>
      </p:sp>
    </p:spTree>
    <p:extLst>
      <p:ext uri="{BB962C8B-B14F-4D97-AF65-F5344CB8AC3E}">
        <p14:creationId xmlns:p14="http://schemas.microsoft.com/office/powerpoint/2010/main" val="35861651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Colleton County was able to secure a zero-interest, $1 million loan for a commercial kitchen from the Palmetto Rural Telephone Cooperative through the USDA’s Rural Economic Development Loan and Grant Program. The program provides funds to local utility sponsors, which use the funds to support local projects that will create and retain jobs in rural areas. Using this loan, the county redeveloped a vacant building into the Colleton Commercial Kitchen and connected it to the Colleton Museum and Farmers Market. </a:t>
            </a:r>
          </a:p>
          <a:p>
            <a:endParaRPr lang="en-US" dirty="0"/>
          </a:p>
        </p:txBody>
      </p:sp>
      <p:sp>
        <p:nvSpPr>
          <p:cNvPr id="4" name="Slide Number Placeholder 3"/>
          <p:cNvSpPr>
            <a:spLocks noGrp="1"/>
          </p:cNvSpPr>
          <p:nvPr>
            <p:ph type="sldNum" sz="quarter" idx="10"/>
          </p:nvPr>
        </p:nvSpPr>
        <p:spPr/>
        <p:txBody>
          <a:bodyPr/>
          <a:lstStyle/>
          <a:p>
            <a:fld id="{ACC5991F-8F4D-4346-AEC1-E15AEF287E5C}" type="slidenum">
              <a:rPr lang="en-US" smtClean="0"/>
              <a:t>12</a:t>
            </a:fld>
            <a:endParaRPr lang="en-US"/>
          </a:p>
        </p:txBody>
      </p:sp>
    </p:spTree>
    <p:extLst>
      <p:ext uri="{BB962C8B-B14F-4D97-AF65-F5344CB8AC3E}">
        <p14:creationId xmlns:p14="http://schemas.microsoft.com/office/powerpoint/2010/main" val="32590030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Kitchen offers a food-production facility that can be leased by the hour, small business training, and a retail café and market in which kitchen users can sell their products.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ACC5991F-8F4D-4346-AEC1-E15AEF287E5C}" type="slidenum">
              <a:rPr lang="en-US" smtClean="0"/>
              <a:t>13</a:t>
            </a:fld>
            <a:endParaRPr lang="en-US"/>
          </a:p>
        </p:txBody>
      </p:sp>
    </p:spTree>
    <p:extLst>
      <p:ext uri="{BB962C8B-B14F-4D97-AF65-F5344CB8AC3E}">
        <p14:creationId xmlns:p14="http://schemas.microsoft.com/office/powerpoint/2010/main" val="27829268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less than two years of operation, the kitchen achieved a number of successes</a:t>
            </a:r>
            <a:r>
              <a:rPr lang="en-US" sz="1200" kern="1200" baseline="0" dirty="0">
                <a:solidFill>
                  <a:schemeClr val="tx1"/>
                </a:solidFill>
                <a:effectLst/>
                <a:latin typeface="+mn-lt"/>
                <a:ea typeface="+mn-ea"/>
                <a:cs typeface="+mn-cs"/>
              </a:rPr>
              <a:t> in helping to create new entrepreneurial opportunities, reduce food insecurity, and ensure its long-term viability. </a:t>
            </a:r>
            <a:r>
              <a:rPr lang="en-US" sz="1200" kern="1200" dirty="0">
                <a:solidFill>
                  <a:schemeClr val="tx1"/>
                </a:solidFill>
                <a:effectLst/>
                <a:latin typeface="+mn-lt"/>
                <a:ea typeface="+mn-ea"/>
                <a:cs typeface="+mn-cs"/>
              </a:rPr>
              <a:t>Beyond the success of the kitchen itself, the building renovation and creation of a retail café along with street beautification and landscaping improvements have contributed to downtown’s vitality and spurred redevelopment on the parcels in the immediate surroundings. Several existing businesses and an apartment building have been renovated, and a new gym and new law offices opened in vacant buildings nearby. </a:t>
            </a:r>
          </a:p>
          <a:p>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ACC5991F-8F4D-4346-AEC1-E15AEF287E5C}" type="slidenum">
              <a:rPr lang="en-US" smtClean="0"/>
              <a:t>14</a:t>
            </a:fld>
            <a:endParaRPr lang="en-US"/>
          </a:p>
        </p:txBody>
      </p:sp>
    </p:spTree>
    <p:extLst>
      <p:ext uri="{BB962C8B-B14F-4D97-AF65-F5344CB8AC3E}">
        <p14:creationId xmlns:p14="http://schemas.microsoft.com/office/powerpoint/2010/main" val="16617522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CC5991F-8F4D-4346-AEC1-E15AEF287E5C}" type="slidenum">
              <a:rPr lang="en-US" smtClean="0"/>
              <a:t>15</a:t>
            </a:fld>
            <a:endParaRPr lang="en-US"/>
          </a:p>
        </p:txBody>
      </p:sp>
    </p:spTree>
    <p:extLst>
      <p:ext uri="{BB962C8B-B14F-4D97-AF65-F5344CB8AC3E}">
        <p14:creationId xmlns:p14="http://schemas.microsoft.com/office/powerpoint/2010/main" val="7370220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Gloucester,</a:t>
            </a:r>
            <a:r>
              <a:rPr lang="en-US" baseline="0" dirty="0"/>
              <a:t> Massachusetts is a town of around 30,000 people on the eastern end of Cape Ann. Its population grew from around 8,000 people in 1850 to around 26,000 in 1900 as Portuguese and Italian immigrants came to work in the growing fishing industry.</a:t>
            </a:r>
            <a:endParaRPr lang="en-US" dirty="0"/>
          </a:p>
          <a:p>
            <a:endParaRPr lang="en-US" dirty="0"/>
          </a:p>
        </p:txBody>
      </p:sp>
      <p:sp>
        <p:nvSpPr>
          <p:cNvPr id="4" name="Slide Number Placeholder 3"/>
          <p:cNvSpPr>
            <a:spLocks noGrp="1"/>
          </p:cNvSpPr>
          <p:nvPr>
            <p:ph type="sldNum" sz="quarter" idx="10"/>
          </p:nvPr>
        </p:nvSpPr>
        <p:spPr/>
        <p:txBody>
          <a:bodyPr/>
          <a:lstStyle/>
          <a:p>
            <a:fld id="{ACC5991F-8F4D-4346-AEC1-E15AEF287E5C}" type="slidenum">
              <a:rPr lang="en-US" smtClean="0"/>
              <a:t>16</a:t>
            </a:fld>
            <a:endParaRPr lang="en-US"/>
          </a:p>
        </p:txBody>
      </p:sp>
    </p:spTree>
    <p:extLst>
      <p:ext uri="{BB962C8B-B14F-4D97-AF65-F5344CB8AC3E}">
        <p14:creationId xmlns:p14="http://schemas.microsoft.com/office/powerpoint/2010/main" val="2580268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Since the 1600s, Gloucester’s rich maritime heritage has defined its identity and economy. The port of Gloucester is the oldest in the country, and the city has historically served as a principle hub for the New England fishing industry. However, multiple challenges threaten the local fishing industry, including low prices, catch limitations, and the seasonal nature of the industry, which are especially difficult for the smaller-scale fishing operations and boats of Gloucester’s day fleet.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CC5991F-8F4D-4346-AEC1-E15AEF287E5C}" type="slidenum">
              <a:rPr lang="en-US" smtClean="0"/>
              <a:t>17</a:t>
            </a:fld>
            <a:endParaRPr lang="en-US"/>
          </a:p>
        </p:txBody>
      </p:sp>
    </p:spTree>
    <p:extLst>
      <p:ext uri="{BB962C8B-B14F-4D97-AF65-F5344CB8AC3E}">
        <p14:creationId xmlns:p14="http://schemas.microsoft.com/office/powerpoint/2010/main" val="23107029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Gloucester Fishermen’s Wives Association (GFWA) is a nonprofit organization</a:t>
            </a:r>
            <a:r>
              <a:rPr lang="en-US" sz="1200" kern="1200" baseline="0" dirty="0">
                <a:solidFill>
                  <a:schemeClr val="tx1"/>
                </a:solidFill>
                <a:effectLst/>
                <a:latin typeface="+mn-lt"/>
                <a:ea typeface="+mn-ea"/>
                <a:cs typeface="+mn-cs"/>
              </a:rPr>
              <a:t> founded in 1969 to raise awareness of and address problems facing the New England fishing industry.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See: http://gfwa.org/. </a:t>
            </a:r>
            <a:endParaRPr lang="en-US" dirty="0"/>
          </a:p>
        </p:txBody>
      </p:sp>
      <p:sp>
        <p:nvSpPr>
          <p:cNvPr id="4" name="Slide Number Placeholder 3"/>
          <p:cNvSpPr>
            <a:spLocks noGrp="1"/>
          </p:cNvSpPr>
          <p:nvPr>
            <p:ph type="sldNum" sz="quarter" idx="10"/>
          </p:nvPr>
        </p:nvSpPr>
        <p:spPr/>
        <p:txBody>
          <a:bodyPr/>
          <a:lstStyle/>
          <a:p>
            <a:fld id="{ACC5991F-8F4D-4346-AEC1-E15AEF287E5C}" type="slidenum">
              <a:rPr lang="en-US" smtClean="0"/>
              <a:t>18</a:t>
            </a:fld>
            <a:endParaRPr lang="en-US"/>
          </a:p>
        </p:txBody>
      </p:sp>
    </p:spTree>
    <p:extLst>
      <p:ext uri="{BB962C8B-B14F-4D97-AF65-F5344CB8AC3E}">
        <p14:creationId xmlns:p14="http://schemas.microsoft.com/office/powerpoint/2010/main" val="27365568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Gloucester has responded with a multi-pronged approach to cultivate local support for the city’s seafood industry. Cape Ann Fresh Catch is a community supported fishery that has been in operation since 2008. Following the community supported agriculture (CSA) model, members purchase shares at the beginning of the season that entitle them to weekly allotments of fresh seafood that are picked up from designated sites across the city. Members get fresh, high-quality seafood, while fishermen have a reliable market for their product. Including recipes helps customers know how to prepare the lesser-known species that might otherwise be discarded, as traditional grocery outlets sell just a small number of the species that are caught.</a:t>
            </a:r>
          </a:p>
        </p:txBody>
      </p:sp>
      <p:sp>
        <p:nvSpPr>
          <p:cNvPr id="4" name="Slide Number Placeholder 3"/>
          <p:cNvSpPr>
            <a:spLocks noGrp="1"/>
          </p:cNvSpPr>
          <p:nvPr>
            <p:ph type="sldNum" sz="quarter" idx="10"/>
          </p:nvPr>
        </p:nvSpPr>
        <p:spPr/>
        <p:txBody>
          <a:bodyPr/>
          <a:lstStyle/>
          <a:p>
            <a:fld id="{ACC5991F-8F4D-4346-AEC1-E15AEF287E5C}" type="slidenum">
              <a:rPr lang="en-US" smtClean="0"/>
              <a:t>19</a:t>
            </a:fld>
            <a:endParaRPr lang="en-US"/>
          </a:p>
        </p:txBody>
      </p:sp>
    </p:spTree>
    <p:extLst>
      <p:ext uri="{BB962C8B-B14F-4D97-AF65-F5344CB8AC3E}">
        <p14:creationId xmlns:p14="http://schemas.microsoft.com/office/powerpoint/2010/main" val="12579567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Building on this success is the Gloucester Fresh initiative, which aims to sustain and improve the local seafood industry. Funded by a $151,000 state Economic Seaport Council grant, the program supports participation in exhibitions, development of a branding campaign, and establishment of contracts with restaurants to serve Gloucester seafood. Among its first successes, the Ninety-Nine Restaurant and Pub agreed to serve city-branded fish at its more than 100 locations across New England. The restaurants feature haddock, a species that is more plentiful and sustainable than others like cod that are under tight catch limitations. In 2017, Gloucester Fresh received a $20,000 USDA Rural Business Development grant to build a demonstration kitchen that can help showcase the benefits of other local, underused species.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See: </a:t>
            </a:r>
            <a:r>
              <a:rPr lang="en-US" sz="1200" u="sng" kern="1200" dirty="0">
                <a:solidFill>
                  <a:schemeClr val="tx1"/>
                </a:solidFill>
                <a:effectLst/>
                <a:latin typeface="+mn-lt"/>
                <a:ea typeface="+mn-ea"/>
                <a:cs typeface="+mn-cs"/>
                <a:hlinkClick r:id="rId3"/>
              </a:rPr>
              <a:t>www.gloucesterfresh.com</a:t>
            </a:r>
            <a:r>
              <a:rPr lang="en-US" sz="1200" u="sng"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CC5991F-8F4D-4346-AEC1-E15AEF287E5C}" type="slidenum">
              <a:rPr lang="en-US" smtClean="0"/>
              <a:t>20</a:t>
            </a:fld>
            <a:endParaRPr lang="en-US"/>
          </a:p>
        </p:txBody>
      </p:sp>
    </p:spTree>
    <p:extLst>
      <p:ext uri="{BB962C8B-B14F-4D97-AF65-F5344CB8AC3E}">
        <p14:creationId xmlns:p14="http://schemas.microsoft.com/office/powerpoint/2010/main" val="20063048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CC5991F-8F4D-4346-AEC1-E15AEF287E5C}" type="slidenum">
              <a:rPr lang="en-US" smtClean="0"/>
              <a:t>21</a:t>
            </a:fld>
            <a:endParaRPr lang="en-US"/>
          </a:p>
        </p:txBody>
      </p:sp>
    </p:spTree>
    <p:extLst>
      <p:ext uri="{BB962C8B-B14F-4D97-AF65-F5344CB8AC3E}">
        <p14:creationId xmlns:p14="http://schemas.microsoft.com/office/powerpoint/2010/main" val="28585785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North Wilkesboro was founded in 1891 with the construction of railroad</a:t>
            </a:r>
            <a:r>
              <a:rPr lang="en-US" baseline="0" dirty="0"/>
              <a:t> lines into Wilkes County. </a:t>
            </a:r>
            <a:r>
              <a:rPr lang="en-US" dirty="0"/>
              <a:t>The town’s economy has suffered since the closing of the textile and furniture factories in the 1990s. </a:t>
            </a:r>
            <a:r>
              <a:rPr lang="en-US" baseline="0" dirty="0"/>
              <a:t>As of 2016, it had</a:t>
            </a:r>
            <a:r>
              <a:rPr lang="en-US" dirty="0"/>
              <a:t> a population of about 4,000, near its historical high. </a:t>
            </a:r>
          </a:p>
          <a:p>
            <a:r>
              <a:rPr lang="en-US" dirty="0"/>
              <a:t>All North Wilkesboro photos courtesy of Brooke Horn.</a:t>
            </a:r>
          </a:p>
        </p:txBody>
      </p:sp>
      <p:sp>
        <p:nvSpPr>
          <p:cNvPr id="4" name="Slide Number Placeholder 3"/>
          <p:cNvSpPr>
            <a:spLocks noGrp="1"/>
          </p:cNvSpPr>
          <p:nvPr>
            <p:ph type="sldNum" sz="quarter" idx="10"/>
          </p:nvPr>
        </p:nvSpPr>
        <p:spPr/>
        <p:txBody>
          <a:bodyPr/>
          <a:lstStyle/>
          <a:p>
            <a:fld id="{ACC5991F-8F4D-4346-AEC1-E15AEF287E5C}" type="slidenum">
              <a:rPr lang="en-US" smtClean="0"/>
              <a:t>22</a:t>
            </a:fld>
            <a:endParaRPr lang="en-US"/>
          </a:p>
        </p:txBody>
      </p:sp>
    </p:spTree>
    <p:extLst>
      <p:ext uri="{BB962C8B-B14F-4D97-AF65-F5344CB8AC3E}">
        <p14:creationId xmlns:p14="http://schemas.microsoft.com/office/powerpoint/2010/main" val="274628799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an effort to create an anchor for a vibrant downtown filled with successful local businesses, North Wilkesboro decided to move the Wilkes County Farmers Market to a permanent structure in the heart of downtown and expand it with new programs and offerings under the Yadkin Valley Marketplace name.  </a:t>
            </a:r>
          </a:p>
          <a:p>
            <a:r>
              <a:rPr lang="en-US" sz="1200" kern="1200" dirty="0">
                <a:solidFill>
                  <a:schemeClr val="tx1"/>
                </a:solidFill>
                <a:effectLst/>
                <a:latin typeface="+mn-lt"/>
                <a:ea typeface="+mn-ea"/>
                <a:cs typeface="+mn-cs"/>
              </a:rPr>
              <a:t>During a public workshop in 2014 under the federal Livable Communities in Appalachia program, participants identified ways to improve a future downtown market’s connection with Main Street, activate the market every day of the year, and make downtown more walkable and attractive to residents. </a:t>
            </a:r>
            <a:endParaRPr lang="en-US" dirty="0"/>
          </a:p>
        </p:txBody>
      </p:sp>
      <p:sp>
        <p:nvSpPr>
          <p:cNvPr id="4" name="Slide Number Placeholder 3"/>
          <p:cNvSpPr>
            <a:spLocks noGrp="1"/>
          </p:cNvSpPr>
          <p:nvPr>
            <p:ph type="sldNum" sz="quarter" idx="10"/>
          </p:nvPr>
        </p:nvSpPr>
        <p:spPr/>
        <p:txBody>
          <a:bodyPr/>
          <a:lstStyle/>
          <a:p>
            <a:fld id="{ACC5991F-8F4D-4346-AEC1-E15AEF287E5C}" type="slidenum">
              <a:rPr lang="en-US" smtClean="0"/>
              <a:t>23</a:t>
            </a:fld>
            <a:endParaRPr lang="en-US"/>
          </a:p>
        </p:txBody>
      </p:sp>
    </p:spTree>
    <p:extLst>
      <p:ext uri="{BB962C8B-B14F-4D97-AF65-F5344CB8AC3E}">
        <p14:creationId xmlns:p14="http://schemas.microsoft.com/office/powerpoint/2010/main" val="41446088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With clear goals and an action plan, North Wilkesboro was able to raise $633,000 from multiple sources for construction of a permanent structure for the market and other downtown improvements. </a:t>
            </a:r>
            <a:endParaRPr lang="en-US" dirty="0"/>
          </a:p>
        </p:txBody>
      </p:sp>
      <p:sp>
        <p:nvSpPr>
          <p:cNvPr id="4" name="Slide Number Placeholder 3"/>
          <p:cNvSpPr>
            <a:spLocks noGrp="1"/>
          </p:cNvSpPr>
          <p:nvPr>
            <p:ph type="sldNum" sz="quarter" idx="10"/>
          </p:nvPr>
        </p:nvSpPr>
        <p:spPr/>
        <p:txBody>
          <a:bodyPr/>
          <a:lstStyle/>
          <a:p>
            <a:fld id="{ACC5991F-8F4D-4346-AEC1-E15AEF287E5C}" type="slidenum">
              <a:rPr lang="en-US" smtClean="0"/>
              <a:t>24</a:t>
            </a:fld>
            <a:endParaRPr lang="en-US"/>
          </a:p>
        </p:txBody>
      </p:sp>
    </p:spTree>
    <p:extLst>
      <p:ext uri="{BB962C8B-B14F-4D97-AF65-F5344CB8AC3E}">
        <p14:creationId xmlns:p14="http://schemas.microsoft.com/office/powerpoint/2010/main" val="20843965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Less than a year after the 2014 workshop, the town celebrated the grand opening of the Yadkin Valley Marketplace at a ribbon cutting ceremony on June 27, 2015. Two years after that, streetscape</a:t>
            </a:r>
            <a:r>
              <a:rPr lang="en-US" sz="1200" kern="1200" baseline="0" dirty="0">
                <a:solidFill>
                  <a:schemeClr val="tx1"/>
                </a:solidFill>
                <a:effectLst/>
                <a:latin typeface="+mn-lt"/>
                <a:ea typeface="+mn-ea"/>
                <a:cs typeface="+mn-cs"/>
              </a:rPr>
              <a:t> improvements began.</a:t>
            </a:r>
            <a:endParaRPr lang="en-US" dirty="0"/>
          </a:p>
        </p:txBody>
      </p:sp>
      <p:sp>
        <p:nvSpPr>
          <p:cNvPr id="4" name="Slide Number Placeholder 3"/>
          <p:cNvSpPr>
            <a:spLocks noGrp="1"/>
          </p:cNvSpPr>
          <p:nvPr>
            <p:ph type="sldNum" sz="quarter" idx="10"/>
          </p:nvPr>
        </p:nvSpPr>
        <p:spPr/>
        <p:txBody>
          <a:bodyPr/>
          <a:lstStyle/>
          <a:p>
            <a:fld id="{ACC5991F-8F4D-4346-AEC1-E15AEF287E5C}" type="slidenum">
              <a:rPr lang="en-US" smtClean="0"/>
              <a:t>25</a:t>
            </a:fld>
            <a:endParaRPr lang="en-US"/>
          </a:p>
        </p:txBody>
      </p:sp>
    </p:spTree>
    <p:extLst>
      <p:ext uri="{BB962C8B-B14F-4D97-AF65-F5344CB8AC3E}">
        <p14:creationId xmlns:p14="http://schemas.microsoft.com/office/powerpoint/2010/main" val="17556553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Aside from hosting the farmer’s market, the Marketplace features a stage and dance floor for monthly summer concerts and houses the annual Shine to Wine, Brew, and Spirits Festival. </a:t>
            </a:r>
          </a:p>
          <a:p>
            <a:r>
              <a:rPr lang="en-US" sz="1200" kern="1200" dirty="0">
                <a:solidFill>
                  <a:schemeClr val="tx1"/>
                </a:solidFill>
                <a:effectLst/>
                <a:latin typeface="+mn-lt"/>
                <a:ea typeface="+mn-ea"/>
                <a:cs typeface="+mn-cs"/>
              </a:rPr>
              <a:t>Downtown improvements included upgrades to the pedestrian alleys that connect Main Street to public parking lots and the Marketplace, curb extension to make crosswalks safer, and streetscape improvements, including flowerpots, benches, planters, trees, decorative streetlights, and signage directing people to key destinations in the historic downtown. </a:t>
            </a:r>
          </a:p>
          <a:p>
            <a:endParaRPr lang="en-US" dirty="0"/>
          </a:p>
        </p:txBody>
      </p:sp>
      <p:sp>
        <p:nvSpPr>
          <p:cNvPr id="4" name="Slide Number Placeholder 3"/>
          <p:cNvSpPr>
            <a:spLocks noGrp="1"/>
          </p:cNvSpPr>
          <p:nvPr>
            <p:ph type="sldNum" sz="quarter" idx="10"/>
          </p:nvPr>
        </p:nvSpPr>
        <p:spPr/>
        <p:txBody>
          <a:bodyPr/>
          <a:lstStyle/>
          <a:p>
            <a:fld id="{ACC5991F-8F4D-4346-AEC1-E15AEF287E5C}" type="slidenum">
              <a:rPr lang="en-US" smtClean="0"/>
              <a:t>26</a:t>
            </a:fld>
            <a:endParaRPr lang="en-US"/>
          </a:p>
        </p:txBody>
      </p:sp>
    </p:spTree>
    <p:extLst>
      <p:ext uri="{BB962C8B-B14F-4D97-AF65-F5344CB8AC3E}">
        <p14:creationId xmlns:p14="http://schemas.microsoft.com/office/powerpoint/2010/main" val="168902636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Marketplace’s popular events draw people downtown on a recurring basis, which has attracted several new businesses to open downtown, including a farm-to-table restaurant. </a:t>
            </a:r>
          </a:p>
          <a:p>
            <a:endParaRPr lang="en-US" dirty="0"/>
          </a:p>
        </p:txBody>
      </p:sp>
      <p:sp>
        <p:nvSpPr>
          <p:cNvPr id="4" name="Slide Number Placeholder 3"/>
          <p:cNvSpPr>
            <a:spLocks noGrp="1"/>
          </p:cNvSpPr>
          <p:nvPr>
            <p:ph type="sldNum" sz="quarter" idx="10"/>
          </p:nvPr>
        </p:nvSpPr>
        <p:spPr/>
        <p:txBody>
          <a:bodyPr/>
          <a:lstStyle/>
          <a:p>
            <a:fld id="{ACC5991F-8F4D-4346-AEC1-E15AEF287E5C}" type="slidenum">
              <a:rPr lang="en-US" smtClean="0"/>
              <a:t>27</a:t>
            </a:fld>
            <a:endParaRPr lang="en-US"/>
          </a:p>
        </p:txBody>
      </p:sp>
    </p:spTree>
    <p:extLst>
      <p:ext uri="{BB962C8B-B14F-4D97-AF65-F5344CB8AC3E}">
        <p14:creationId xmlns:p14="http://schemas.microsoft.com/office/powerpoint/2010/main" val="283271854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CC5991F-8F4D-4346-AEC1-E15AEF287E5C}" type="slidenum">
              <a:rPr lang="en-US" smtClean="0"/>
              <a:t>28</a:t>
            </a:fld>
            <a:endParaRPr lang="en-US"/>
          </a:p>
        </p:txBody>
      </p:sp>
    </p:spTree>
    <p:extLst>
      <p:ext uri="{BB962C8B-B14F-4D97-AF65-F5344CB8AC3E}">
        <p14:creationId xmlns:p14="http://schemas.microsoft.com/office/powerpoint/2010/main" val="212893250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Ajo,</a:t>
            </a:r>
            <a:r>
              <a:rPr lang="en-US" baseline="0" dirty="0"/>
              <a:t> Arizona, is located just 43 miles from the Mexican border. Ajo boomed as a copper-mining town at the turn of the 18</a:t>
            </a:r>
            <a:r>
              <a:rPr lang="en-US" baseline="30000" dirty="0"/>
              <a:t>th</a:t>
            </a:r>
            <a:r>
              <a:rPr lang="en-US" baseline="0" dirty="0"/>
              <a:t> century, and the mine ended production in 1985. As of 2015, Ajo had a population of less than 4,000. </a:t>
            </a:r>
            <a:endParaRPr lang="en-US" dirty="0"/>
          </a:p>
          <a:p>
            <a:endParaRPr lang="en-US" dirty="0"/>
          </a:p>
        </p:txBody>
      </p:sp>
      <p:sp>
        <p:nvSpPr>
          <p:cNvPr id="4" name="Slide Number Placeholder 3"/>
          <p:cNvSpPr>
            <a:spLocks noGrp="1"/>
          </p:cNvSpPr>
          <p:nvPr>
            <p:ph type="sldNum" sz="quarter" idx="10"/>
          </p:nvPr>
        </p:nvSpPr>
        <p:spPr/>
        <p:txBody>
          <a:bodyPr/>
          <a:lstStyle/>
          <a:p>
            <a:fld id="{ACC5991F-8F4D-4346-AEC1-E15AEF287E5C}" type="slidenum">
              <a:rPr lang="en-US" smtClean="0"/>
              <a:t>29</a:t>
            </a:fld>
            <a:endParaRPr lang="en-US"/>
          </a:p>
        </p:txBody>
      </p:sp>
    </p:spTree>
    <p:extLst>
      <p:ext uri="{BB962C8B-B14F-4D97-AF65-F5344CB8AC3E}">
        <p14:creationId xmlns:p14="http://schemas.microsoft.com/office/powerpoint/2010/main" val="400100906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small, rural community of Ajo, Arizona, in the middle of the Sonoran Desert, might seem an unlikely place for a local food system to form the basis of community revitalization. However, in 2009, the Ajo Regional Food Partnership formed, aiming to enhance the health, well-being, and food security of residents. The diverse group of partners includes the Ajo Center for Sustainable Agriculture, the Ajo Community Garden Consortium, the Ajo Unified School District, the Desert </a:t>
            </a:r>
            <a:r>
              <a:rPr lang="en-US" sz="1200" kern="1200" dirty="0" err="1">
                <a:solidFill>
                  <a:schemeClr val="tx1"/>
                </a:solidFill>
                <a:effectLst/>
                <a:latin typeface="+mn-lt"/>
                <a:ea typeface="+mn-ea"/>
                <a:cs typeface="+mn-cs"/>
              </a:rPr>
              <a:t>Senita</a:t>
            </a:r>
            <a:r>
              <a:rPr lang="en-US" sz="1200" kern="1200" dirty="0">
                <a:solidFill>
                  <a:schemeClr val="tx1"/>
                </a:solidFill>
                <a:effectLst/>
                <a:latin typeface="+mn-lt"/>
                <a:ea typeface="+mn-ea"/>
                <a:cs typeface="+mn-cs"/>
              </a:rPr>
              <a:t> Community Health Center, Pima County Parks and Recreation, Loma Bonita Garden and Orchards, </a:t>
            </a:r>
            <a:r>
              <a:rPr lang="en-US" sz="1200" kern="1200" dirty="0" err="1">
                <a:solidFill>
                  <a:schemeClr val="tx1"/>
                </a:solidFill>
                <a:effectLst/>
                <a:latin typeface="+mn-lt"/>
                <a:ea typeface="+mn-ea"/>
                <a:cs typeface="+mn-cs"/>
              </a:rPr>
              <a:t>Kawyu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Apedag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Wapkia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Oidagkam</a:t>
            </a:r>
            <a:r>
              <a:rPr lang="en-US" sz="1200" kern="1200" dirty="0">
                <a:solidFill>
                  <a:schemeClr val="tx1"/>
                </a:solidFill>
                <a:effectLst/>
                <a:latin typeface="+mn-lt"/>
                <a:ea typeface="+mn-ea"/>
                <a:cs typeface="+mn-cs"/>
              </a:rPr>
              <a:t>, the International Sonoran Desert Alliance, and Pima County Library. The group began virtually from ground zero, with nutrient-poor, contaminated soils in an area that sees little rainfall and had no prior history of agriculture.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Photo Credit: Ajo Center for Sustainable Agriculture</a:t>
            </a:r>
            <a:endParaRPr lang="en-US" dirty="0"/>
          </a:p>
        </p:txBody>
      </p:sp>
      <p:sp>
        <p:nvSpPr>
          <p:cNvPr id="4" name="Slide Number Placeholder 3"/>
          <p:cNvSpPr>
            <a:spLocks noGrp="1"/>
          </p:cNvSpPr>
          <p:nvPr>
            <p:ph type="sldNum" sz="quarter" idx="10"/>
          </p:nvPr>
        </p:nvSpPr>
        <p:spPr/>
        <p:txBody>
          <a:bodyPr/>
          <a:lstStyle/>
          <a:p>
            <a:fld id="{ACC5991F-8F4D-4346-AEC1-E15AEF287E5C}" type="slidenum">
              <a:rPr lang="en-US" smtClean="0"/>
              <a:t>30</a:t>
            </a:fld>
            <a:endParaRPr lang="en-US"/>
          </a:p>
        </p:txBody>
      </p:sp>
    </p:spTree>
    <p:extLst>
      <p:ext uri="{BB962C8B-B14F-4D97-AF65-F5344CB8AC3E}">
        <p14:creationId xmlns:p14="http://schemas.microsoft.com/office/powerpoint/2010/main" val="189047174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partnership’s approach to its local food system is creating a network of distributed local food sources under the stewardship of many individuals and groups. This network includes backyard gardens, community gardens and farms, farmers markets, grocery stores, restaurants, and food pantries/banks.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hub for many of these activities is the nonprofit Ajo Center for Sustainable Agriculture’s Many Hands Learning Center and Urban Farm, where the community had a hand in creating the center’s gardens, orchards, and chicken coop. All of the Center’s growing areas serve as demonstration sites and growing sites for Sonoran Desert heirloom crops such as drought-resistant </a:t>
            </a:r>
            <a:r>
              <a:rPr lang="en-US" sz="1200" kern="1200" dirty="0" err="1">
                <a:solidFill>
                  <a:schemeClr val="tx1"/>
                </a:solidFill>
                <a:effectLst/>
                <a:latin typeface="+mn-lt"/>
                <a:ea typeface="+mn-ea"/>
                <a:cs typeface="+mn-cs"/>
              </a:rPr>
              <a:t>tepary</a:t>
            </a:r>
            <a:r>
              <a:rPr lang="en-US" sz="1200" kern="1200" dirty="0">
                <a:solidFill>
                  <a:schemeClr val="tx1"/>
                </a:solidFill>
                <a:effectLst/>
                <a:latin typeface="+mn-lt"/>
                <a:ea typeface="+mn-ea"/>
                <a:cs typeface="+mn-cs"/>
              </a:rPr>
              <a:t> beans, yellow-</a:t>
            </a:r>
            <a:r>
              <a:rPr lang="en-US" sz="1200" kern="1200" dirty="0" err="1">
                <a:solidFill>
                  <a:schemeClr val="tx1"/>
                </a:solidFill>
                <a:effectLst/>
                <a:latin typeface="+mn-lt"/>
                <a:ea typeface="+mn-ea"/>
                <a:cs typeface="+mn-cs"/>
              </a:rPr>
              <a:t>meated</a:t>
            </a:r>
            <a:r>
              <a:rPr lang="en-US" sz="1200" kern="1200" dirty="0">
                <a:solidFill>
                  <a:schemeClr val="tx1"/>
                </a:solidFill>
                <a:effectLst/>
                <a:latin typeface="+mn-lt"/>
                <a:ea typeface="+mn-ea"/>
                <a:cs typeface="+mn-cs"/>
              </a:rPr>
              <a:t> watermelon, and Tohono O’odham 60-day corn. Heirloom crops are preserved through a grassroots citizen participation seed conservation program called “Adopt-A-Sonoran-Desert-Crop.” The Center also hosts after-school Kids at the Farm programming, where 50 children and their families grow their own garden area and learn about preparing healthy foods.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Ajo Center for Sustainable Agriculture is situated on the property of the Sonoran Desert Inn and Conference Center. The Inn’s renovation in 2015 served the community by creating a job-training site for community residents. A commercial kitchen was added a year later to serve the inn, provide space for cooking classes and demonstrations, and give market vendors a place to create prepared foods and value-added products.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At the start of building the gardens, contaminated soils were one of the most pressing issues to resolve. The community initially began by exploring several testing options, but soon a local mining company, Freeport </a:t>
            </a:r>
            <a:r>
              <a:rPr lang="en-US" sz="1200" kern="1200" dirty="0" err="1">
                <a:solidFill>
                  <a:schemeClr val="tx1"/>
                </a:solidFill>
                <a:effectLst/>
                <a:latin typeface="+mn-lt"/>
                <a:ea typeface="+mn-ea"/>
                <a:cs typeface="+mn-cs"/>
              </a:rPr>
              <a:t>McMoran</a:t>
            </a:r>
            <a:r>
              <a:rPr lang="en-US" sz="1200" kern="1200" dirty="0">
                <a:solidFill>
                  <a:schemeClr val="tx1"/>
                </a:solidFill>
                <a:effectLst/>
                <a:latin typeface="+mn-lt"/>
                <a:ea typeface="+mn-ea"/>
                <a:cs typeface="+mn-cs"/>
              </a:rPr>
              <a:t>, started a testing all lots in Ajo as a part of their Superfund remediation plan. If a lot showed higher levels of arsenic, lead, or other minerals, Freeport </a:t>
            </a:r>
            <a:r>
              <a:rPr lang="en-US" sz="1200" kern="1200" dirty="0" err="1">
                <a:solidFill>
                  <a:schemeClr val="tx1"/>
                </a:solidFill>
                <a:effectLst/>
                <a:latin typeface="+mn-lt"/>
                <a:ea typeface="+mn-ea"/>
                <a:cs typeface="+mn-cs"/>
              </a:rPr>
              <a:t>McMoran</a:t>
            </a:r>
            <a:r>
              <a:rPr lang="en-US" sz="1200" kern="1200" dirty="0">
                <a:solidFill>
                  <a:schemeClr val="tx1"/>
                </a:solidFill>
                <a:effectLst/>
                <a:latin typeface="+mn-lt"/>
                <a:ea typeface="+mn-ea"/>
                <a:cs typeface="+mn-cs"/>
              </a:rPr>
              <a:t> replaced the top two 2 feet of the soil. In cases where the owner wanted to install a garden, they would replace it with garden-friendly soil (bedding sand instead of gravel). The Ajo Center for Sustainable Agriculture also developed methods to boost organic matter and biological life in the soils using resources available locally to the highest extent possible, e.g., cardboard, cattle and horse manure, mesquite leaves and pods, straw, plant materials, pit moss, vermiculate, coffee grounds, food scraps, and compost. They designed a cropping plan focusing on locally adapted plants for the first season (and up to 3 years) using legumes and grasses to "make" the soil and ensure any remaining contamination was removed. The methods are taught and demonstrated at the Ajo Center for Sustainable Agriculture's sites such as the Many Hands Learning Center, Dolce Vita Market Garden and dry-land fields.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Photo credit: Ajo Center</a:t>
            </a:r>
            <a:r>
              <a:rPr lang="en-US" sz="1200" kern="1200" baseline="0" dirty="0">
                <a:solidFill>
                  <a:schemeClr val="tx1"/>
                </a:solidFill>
                <a:effectLst/>
                <a:latin typeface="+mn-lt"/>
                <a:ea typeface="+mn-ea"/>
                <a:cs typeface="+mn-cs"/>
              </a:rPr>
              <a:t> for Sustainable Agriculture</a:t>
            </a:r>
          </a:p>
        </p:txBody>
      </p:sp>
      <p:sp>
        <p:nvSpPr>
          <p:cNvPr id="4" name="Slide Number Placeholder 3"/>
          <p:cNvSpPr>
            <a:spLocks noGrp="1"/>
          </p:cNvSpPr>
          <p:nvPr>
            <p:ph type="sldNum" sz="quarter" idx="10"/>
          </p:nvPr>
        </p:nvSpPr>
        <p:spPr/>
        <p:txBody>
          <a:bodyPr/>
          <a:lstStyle/>
          <a:p>
            <a:fld id="{ACC5991F-8F4D-4346-AEC1-E15AEF287E5C}" type="slidenum">
              <a:rPr lang="en-US" smtClean="0"/>
              <a:t>31</a:t>
            </a:fld>
            <a:endParaRPr lang="en-US"/>
          </a:p>
        </p:txBody>
      </p:sp>
    </p:spTree>
    <p:extLst>
      <p:ext uri="{BB962C8B-B14F-4D97-AF65-F5344CB8AC3E}">
        <p14:creationId xmlns:p14="http://schemas.microsoft.com/office/powerpoint/2010/main" val="43234274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Funding sources include federal, county and private.</a:t>
            </a:r>
          </a:p>
          <a:p>
            <a:pPr marL="0" indent="0">
              <a:buFont typeface="Arial" panose="020B0604020202020204" pitchFamily="34" charset="0"/>
              <a:buNone/>
            </a:pPr>
            <a:r>
              <a:rPr lang="en-US" sz="1200" kern="1200" dirty="0">
                <a:solidFill>
                  <a:schemeClr val="tx1"/>
                </a:solidFill>
                <a:effectLst/>
                <a:latin typeface="+mn-lt"/>
                <a:ea typeface="+mn-ea"/>
                <a:cs typeface="+mn-cs"/>
              </a:rPr>
              <a:t>No funding dollars were ever spent on sustaining the partnership itself (e.g., partnership administrators, grant writers, etc.).</a:t>
            </a:r>
            <a:endParaRPr lang="en-US" sz="120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kern="1200" dirty="0">
                <a:solidFill>
                  <a:schemeClr val="tx1"/>
                </a:solidFill>
                <a:effectLst/>
                <a:latin typeface="+mn-lt"/>
                <a:ea typeface="+mn-ea"/>
                <a:cs typeface="+mn-cs"/>
              </a:rPr>
              <a:t>Photo credit: Ajo Center</a:t>
            </a:r>
            <a:r>
              <a:rPr lang="en-US" sz="1200" kern="1200" baseline="0" dirty="0">
                <a:solidFill>
                  <a:schemeClr val="tx1"/>
                </a:solidFill>
                <a:effectLst/>
                <a:latin typeface="+mn-lt"/>
                <a:ea typeface="+mn-ea"/>
                <a:cs typeface="+mn-cs"/>
              </a:rPr>
              <a:t> for Sustainable Agriculture</a:t>
            </a:r>
          </a:p>
          <a:p>
            <a:pPr marL="171450" indent="-171450">
              <a:buFont typeface="Arial" panose="020B0604020202020204" pitchFamily="34" charset="0"/>
              <a:buChar char="•"/>
            </a:pPr>
            <a:endParaRPr lang="en-US" sz="1200" dirty="0">
              <a:solidFill>
                <a:schemeClr val="tx1"/>
              </a:solidFill>
            </a:endParaRPr>
          </a:p>
          <a:p>
            <a:endParaRPr lang="en-US" dirty="0"/>
          </a:p>
        </p:txBody>
      </p:sp>
      <p:sp>
        <p:nvSpPr>
          <p:cNvPr id="4" name="Slide Number Placeholder 3"/>
          <p:cNvSpPr>
            <a:spLocks noGrp="1"/>
          </p:cNvSpPr>
          <p:nvPr>
            <p:ph type="sldNum" sz="quarter" idx="10"/>
          </p:nvPr>
        </p:nvSpPr>
        <p:spPr/>
        <p:txBody>
          <a:bodyPr/>
          <a:lstStyle/>
          <a:p>
            <a:fld id="{ACC5991F-8F4D-4346-AEC1-E15AEF287E5C}" type="slidenum">
              <a:rPr lang="en-US" smtClean="0"/>
              <a:t>32</a:t>
            </a:fld>
            <a:endParaRPr lang="en-US"/>
          </a:p>
        </p:txBody>
      </p:sp>
    </p:spTree>
    <p:extLst>
      <p:ext uri="{BB962C8B-B14F-4D97-AF65-F5344CB8AC3E}">
        <p14:creationId xmlns:p14="http://schemas.microsoft.com/office/powerpoint/2010/main" val="385843387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partnership’s efforts increased the amount of food-producing land fourfold, from 10,000 to 40,000 square feet in just 6 years while food production expanded eightfold, from 1,000 to 8,000 pounds per year. Overall in 2016, at least 500 local families (more than a quarter of all Ajo households!) were involved with growing, selling, processing, and/or buying local foods. However, the benefits have extended far beyond food. The Authentically Ajo Farmers Market serves as a community gathering space and has incubated 70 food vendors in a town with extreme poverty and few job opportunities. The market and the Many Hands Learning Center and other gardens have been instrumental in revitalizing and greening the town while fostering hope for the future. The farmers market held in the town Plaza attracts around 400 customers weekly on average during the height of the season and has helped increase sales in the Plaza businesses. In addition, the annual Ajo Food Festival attracts over 1,000 visitors, including from Phoenix and Tucson, and has become the largest community festival of any kind. </a:t>
            </a:r>
          </a:p>
          <a:p>
            <a:r>
              <a:rPr lang="en-US" sz="1200" kern="1200" dirty="0">
                <a:solidFill>
                  <a:schemeClr val="tx1"/>
                </a:solidFill>
                <a:effectLst/>
                <a:latin typeface="+mn-lt"/>
                <a:ea typeface="+mn-ea"/>
                <a:cs typeface="+mn-cs"/>
              </a:rPr>
              <a:t>Photo credit:</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Ajo Center</a:t>
            </a:r>
            <a:r>
              <a:rPr lang="en-US" sz="1200" kern="1200" baseline="0" dirty="0">
                <a:solidFill>
                  <a:schemeClr val="tx1"/>
                </a:solidFill>
                <a:effectLst/>
                <a:latin typeface="+mn-lt"/>
                <a:ea typeface="+mn-ea"/>
                <a:cs typeface="+mn-cs"/>
              </a:rPr>
              <a:t> for Sustainable Agriculture</a:t>
            </a:r>
            <a:endParaRPr lang="en-US" dirty="0"/>
          </a:p>
        </p:txBody>
      </p:sp>
      <p:sp>
        <p:nvSpPr>
          <p:cNvPr id="4" name="Slide Number Placeholder 3"/>
          <p:cNvSpPr>
            <a:spLocks noGrp="1"/>
          </p:cNvSpPr>
          <p:nvPr>
            <p:ph type="sldNum" sz="quarter" idx="10"/>
          </p:nvPr>
        </p:nvSpPr>
        <p:spPr/>
        <p:txBody>
          <a:bodyPr/>
          <a:lstStyle/>
          <a:p>
            <a:fld id="{ACC5991F-8F4D-4346-AEC1-E15AEF287E5C}" type="slidenum">
              <a:rPr lang="en-US" smtClean="0"/>
              <a:t>33</a:t>
            </a:fld>
            <a:endParaRPr lang="en-US"/>
          </a:p>
        </p:txBody>
      </p:sp>
    </p:spTree>
    <p:extLst>
      <p:ext uri="{BB962C8B-B14F-4D97-AF65-F5344CB8AC3E}">
        <p14:creationId xmlns:p14="http://schemas.microsoft.com/office/powerpoint/2010/main" val="100048225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Photo credit:</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Ajo Center</a:t>
            </a:r>
            <a:r>
              <a:rPr lang="en-US" sz="1200" kern="1200" baseline="0" dirty="0">
                <a:solidFill>
                  <a:schemeClr val="tx1"/>
                </a:solidFill>
                <a:effectLst/>
                <a:latin typeface="+mn-lt"/>
                <a:ea typeface="+mn-ea"/>
                <a:cs typeface="+mn-cs"/>
              </a:rPr>
              <a:t> for </a:t>
            </a:r>
            <a:r>
              <a:rPr lang="en-US" sz="1200" kern="1200" baseline="0">
                <a:solidFill>
                  <a:schemeClr val="tx1"/>
                </a:solidFill>
                <a:effectLst/>
                <a:latin typeface="+mn-lt"/>
                <a:ea typeface="+mn-ea"/>
                <a:cs typeface="+mn-cs"/>
              </a:rPr>
              <a:t>Sustainable Agriculture</a:t>
            </a:r>
            <a:endParaRPr lang="en-US" dirty="0"/>
          </a:p>
          <a:p>
            <a:endParaRPr lang="en-US" dirty="0"/>
          </a:p>
        </p:txBody>
      </p:sp>
      <p:sp>
        <p:nvSpPr>
          <p:cNvPr id="4" name="Slide Number Placeholder 3"/>
          <p:cNvSpPr>
            <a:spLocks noGrp="1"/>
          </p:cNvSpPr>
          <p:nvPr>
            <p:ph type="sldNum" sz="quarter" idx="10"/>
          </p:nvPr>
        </p:nvSpPr>
        <p:spPr/>
        <p:txBody>
          <a:bodyPr/>
          <a:lstStyle/>
          <a:p>
            <a:fld id="{ACC5991F-8F4D-4346-AEC1-E15AEF287E5C}" type="slidenum">
              <a:rPr lang="en-US" smtClean="0"/>
              <a:t>34</a:t>
            </a:fld>
            <a:endParaRPr lang="en-US"/>
          </a:p>
        </p:txBody>
      </p:sp>
    </p:spTree>
    <p:extLst>
      <p:ext uri="{BB962C8B-B14F-4D97-AF65-F5344CB8AC3E}">
        <p14:creationId xmlns:p14="http://schemas.microsoft.com/office/powerpoint/2010/main" val="241920650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ection Divider">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5664200"/>
          </a:xfrm>
          <a:prstGeom prst="rect">
            <a:avLst/>
          </a:prstGeom>
        </p:spPr>
      </p:pic>
      <p:sp>
        <p:nvSpPr>
          <p:cNvPr id="5" name="Text Placeholder 4"/>
          <p:cNvSpPr>
            <a:spLocks noGrp="1"/>
          </p:cNvSpPr>
          <p:nvPr>
            <p:ph type="body" sz="quarter" idx="10" hasCustomPrompt="1"/>
          </p:nvPr>
        </p:nvSpPr>
        <p:spPr>
          <a:xfrm>
            <a:off x="0" y="5664200"/>
            <a:ext cx="12192000" cy="1193800"/>
          </a:xfrm>
          <a:prstGeom prst="rect">
            <a:avLst/>
          </a:prstGeom>
          <a:solidFill>
            <a:schemeClr val="accent3"/>
          </a:solidFill>
        </p:spPr>
        <p:txBody>
          <a:bodyPr anchor="ctr">
            <a:normAutofit/>
          </a:bodyPr>
          <a:lstStyle>
            <a:lvl1pPr marL="0" indent="0" algn="r">
              <a:buNone/>
              <a:defRPr sz="3500" b="1">
                <a:solidFill>
                  <a:schemeClr val="bg1"/>
                </a:solidFill>
              </a:defRPr>
            </a:lvl1pPr>
          </a:lstStyle>
          <a:p>
            <a:pPr lvl="0"/>
            <a:r>
              <a:rPr lang="en-US" dirty="0"/>
              <a:t>SECTION HEADER</a:t>
            </a:r>
          </a:p>
        </p:txBody>
      </p:sp>
    </p:spTree>
    <p:extLst>
      <p:ext uri="{BB962C8B-B14F-4D97-AF65-F5344CB8AC3E}">
        <p14:creationId xmlns:p14="http://schemas.microsoft.com/office/powerpoint/2010/main" val="28461566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Section Divider">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0"/>
            <a:ext cx="12192000" cy="6858000"/>
          </a:xfrm>
          <a:prstGeom prst="rect">
            <a:avLst/>
          </a:prstGeom>
        </p:spPr>
      </p:pic>
      <p:sp>
        <p:nvSpPr>
          <p:cNvPr id="5" name="Text Placeholder 4"/>
          <p:cNvSpPr>
            <a:spLocks noGrp="1"/>
          </p:cNvSpPr>
          <p:nvPr>
            <p:ph type="body" sz="quarter" idx="10" hasCustomPrompt="1"/>
          </p:nvPr>
        </p:nvSpPr>
        <p:spPr>
          <a:xfrm>
            <a:off x="0" y="5664200"/>
            <a:ext cx="12192000" cy="1193800"/>
          </a:xfrm>
          <a:prstGeom prst="rect">
            <a:avLst/>
          </a:prstGeom>
          <a:solidFill>
            <a:schemeClr val="accent4"/>
          </a:solidFill>
        </p:spPr>
        <p:txBody>
          <a:bodyPr anchor="ctr">
            <a:normAutofit/>
          </a:bodyPr>
          <a:lstStyle>
            <a:lvl1pPr marL="0" indent="0" algn="r">
              <a:buNone/>
              <a:defRPr sz="3500" b="1">
                <a:solidFill>
                  <a:schemeClr val="bg1"/>
                </a:solidFill>
              </a:defRPr>
            </a:lvl1pPr>
          </a:lstStyle>
          <a:p>
            <a:pPr lvl="0"/>
            <a:r>
              <a:rPr lang="en-US" dirty="0"/>
              <a:t>SECTION HEADER</a:t>
            </a:r>
          </a:p>
        </p:txBody>
      </p:sp>
    </p:spTree>
    <p:extLst>
      <p:ext uri="{BB962C8B-B14F-4D97-AF65-F5344CB8AC3E}">
        <p14:creationId xmlns:p14="http://schemas.microsoft.com/office/powerpoint/2010/main" val="1607406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Large Picture, No Text">
    <p:spTree>
      <p:nvGrpSpPr>
        <p:cNvPr id="1" name=""/>
        <p:cNvGrpSpPr/>
        <p:nvPr/>
      </p:nvGrpSpPr>
      <p:grpSpPr>
        <a:xfrm>
          <a:off x="0" y="0"/>
          <a:ext cx="0" cy="0"/>
          <a:chOff x="0" y="0"/>
          <a:chExt cx="0" cy="0"/>
        </a:xfrm>
      </p:grpSpPr>
      <p:sp>
        <p:nvSpPr>
          <p:cNvPr id="5" name="Picture Placeholder 4"/>
          <p:cNvSpPr>
            <a:spLocks noGrp="1" noChangeAspect="1"/>
          </p:cNvSpPr>
          <p:nvPr>
            <p:ph type="pic" sz="quarter" idx="16"/>
          </p:nvPr>
        </p:nvSpPr>
        <p:spPr>
          <a:xfrm>
            <a:off x="0" y="0"/>
            <a:ext cx="12192000" cy="6858000"/>
          </a:xfrm>
          <a:prstGeom prst="rect">
            <a:avLst/>
          </a:prstGeom>
        </p:spPr>
        <p:txBody>
          <a:bodyPr/>
          <a:lstStyle/>
          <a:p>
            <a:endParaRPr lang="en-US"/>
          </a:p>
        </p:txBody>
      </p:sp>
      <p:sp>
        <p:nvSpPr>
          <p:cNvPr id="3" name="Text Placeholder 21"/>
          <p:cNvSpPr>
            <a:spLocks noGrp="1"/>
          </p:cNvSpPr>
          <p:nvPr>
            <p:ph type="body" sz="quarter" idx="15" hasCustomPrompt="1"/>
          </p:nvPr>
        </p:nvSpPr>
        <p:spPr>
          <a:xfrm>
            <a:off x="-1" y="312096"/>
            <a:ext cx="9735015" cy="790348"/>
          </a:xfrm>
          <a:prstGeom prst="rect">
            <a:avLst/>
          </a:prstGeom>
          <a:solidFill>
            <a:schemeClr val="accent4"/>
          </a:solidFill>
        </p:spPr>
        <p:txBody>
          <a:bodyPr anchor="ctr">
            <a:normAutofit/>
          </a:bodyPr>
          <a:lstStyle>
            <a:lvl1pPr marL="0" indent="0">
              <a:buNone/>
              <a:defRPr sz="2800" b="1">
                <a:solidFill>
                  <a:schemeClr val="bg1"/>
                </a:solidFill>
              </a:defRPr>
            </a:lvl1pPr>
          </a:lstStyle>
          <a:p>
            <a:pPr lvl="0"/>
            <a:r>
              <a:rPr lang="en-US" dirty="0"/>
              <a:t>HEADER</a:t>
            </a:r>
          </a:p>
        </p:txBody>
      </p:sp>
      <p:sp>
        <p:nvSpPr>
          <p:cNvPr id="4" name="Text Placeholder 7"/>
          <p:cNvSpPr>
            <a:spLocks noGrp="1"/>
          </p:cNvSpPr>
          <p:nvPr>
            <p:ph type="body" sz="quarter" idx="10" hasCustomPrompt="1"/>
          </p:nvPr>
        </p:nvSpPr>
        <p:spPr>
          <a:xfrm>
            <a:off x="0" y="6564086"/>
            <a:ext cx="12192000" cy="293914"/>
          </a:xfrm>
          <a:prstGeom prst="rect">
            <a:avLst/>
          </a:prstGeom>
          <a:solidFill>
            <a:schemeClr val="accent4"/>
          </a:solidFill>
        </p:spPr>
        <p:txBody>
          <a:bodyPr/>
          <a:lstStyle>
            <a:lvl1pPr>
              <a:defRPr sz="1500">
                <a:solidFill>
                  <a:schemeClr val="bg1"/>
                </a:solidFill>
              </a:defRPr>
            </a:lvl1pPr>
            <a:lvl2pPr>
              <a:defRPr sz="2800">
                <a:solidFill>
                  <a:schemeClr val="tx1">
                    <a:lumMod val="65000"/>
                    <a:lumOff val="35000"/>
                  </a:schemeClr>
                </a:solidFill>
              </a:defRPr>
            </a:lvl2pPr>
            <a:lvl3pPr>
              <a:defRPr>
                <a:solidFill>
                  <a:schemeClr val="tx1">
                    <a:lumMod val="65000"/>
                    <a:lumOff val="35000"/>
                  </a:schemeClr>
                </a:solidFill>
              </a:defRPr>
            </a:lvl3pPr>
          </a:lstStyle>
          <a:p>
            <a:pPr lvl="0"/>
            <a:r>
              <a:rPr lang="en-US" dirty="0"/>
              <a:t>Click to edit Master text styles</a:t>
            </a:r>
          </a:p>
        </p:txBody>
      </p:sp>
    </p:spTree>
    <p:extLst>
      <p:ext uri="{BB962C8B-B14F-4D97-AF65-F5344CB8AC3E}">
        <p14:creationId xmlns:p14="http://schemas.microsoft.com/office/powerpoint/2010/main" val="19503258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bg>
      <p:bgPr>
        <a:solidFill>
          <a:schemeClr val="bg1"/>
        </a:solidFill>
        <a:effectLst/>
      </p:bgPr>
    </p:bg>
    <p:spTree>
      <p:nvGrpSpPr>
        <p:cNvPr id="1" name=""/>
        <p:cNvGrpSpPr/>
        <p:nvPr/>
      </p:nvGrpSpPr>
      <p:grpSpPr>
        <a:xfrm>
          <a:off x="0" y="0"/>
          <a:ext cx="0" cy="0"/>
          <a:chOff x="0" y="0"/>
          <a:chExt cx="0" cy="0"/>
        </a:xfrm>
      </p:grpSpPr>
      <p:sp>
        <p:nvSpPr>
          <p:cNvPr id="15" name="Picture Placeholder 14"/>
          <p:cNvSpPr>
            <a:spLocks noGrp="1"/>
          </p:cNvSpPr>
          <p:nvPr>
            <p:ph type="pic" sz="quarter" idx="11"/>
          </p:nvPr>
        </p:nvSpPr>
        <p:spPr>
          <a:xfrm>
            <a:off x="0" y="0"/>
            <a:ext cx="8129588" cy="4371975"/>
          </a:xfrm>
          <a:prstGeom prst="rect">
            <a:avLst/>
          </a:prstGeom>
        </p:spPr>
        <p:txBody>
          <a:bodyPr/>
          <a:lstStyle>
            <a:lvl1pPr marL="0" indent="0">
              <a:buNone/>
              <a:defRPr baseline="0"/>
            </a:lvl1pPr>
          </a:lstStyle>
          <a:p>
            <a:endParaRPr lang="en-US" dirty="0"/>
          </a:p>
          <a:p>
            <a:endParaRPr lang="en-US" dirty="0"/>
          </a:p>
          <a:p>
            <a:endParaRPr lang="en-US" dirty="0"/>
          </a:p>
          <a:p>
            <a:endParaRPr lang="en-US" dirty="0"/>
          </a:p>
          <a:p>
            <a:r>
              <a:rPr lang="en-US" dirty="0"/>
              <a:t>MAIN PICTURE</a:t>
            </a:r>
          </a:p>
        </p:txBody>
      </p:sp>
      <p:sp>
        <p:nvSpPr>
          <p:cNvPr id="18" name="Picture Placeholder 17"/>
          <p:cNvSpPr>
            <a:spLocks noGrp="1"/>
          </p:cNvSpPr>
          <p:nvPr>
            <p:ph type="pic" sz="quarter" idx="12" hasCustomPrompt="1"/>
          </p:nvPr>
        </p:nvSpPr>
        <p:spPr>
          <a:xfrm>
            <a:off x="0" y="4483100"/>
            <a:ext cx="2609850" cy="2374900"/>
          </a:xfrm>
          <a:prstGeom prst="rect">
            <a:avLst/>
          </a:prstGeom>
        </p:spPr>
        <p:txBody>
          <a:bodyPr/>
          <a:lstStyle>
            <a:lvl1pPr marL="0" indent="0">
              <a:buNone/>
              <a:defRPr/>
            </a:lvl1pPr>
          </a:lstStyle>
          <a:p>
            <a:r>
              <a:rPr lang="en-US" dirty="0"/>
              <a:t>Support Pic</a:t>
            </a:r>
          </a:p>
        </p:txBody>
      </p:sp>
      <p:sp>
        <p:nvSpPr>
          <p:cNvPr id="19" name="Picture Placeholder 17"/>
          <p:cNvSpPr>
            <a:spLocks noGrp="1"/>
          </p:cNvSpPr>
          <p:nvPr>
            <p:ph type="pic" sz="quarter" idx="13" hasCustomPrompt="1"/>
          </p:nvPr>
        </p:nvSpPr>
        <p:spPr>
          <a:xfrm>
            <a:off x="5519738" y="4483100"/>
            <a:ext cx="2609850" cy="2374900"/>
          </a:xfrm>
          <a:prstGeom prst="rect">
            <a:avLst/>
          </a:prstGeom>
        </p:spPr>
        <p:txBody>
          <a:bodyPr/>
          <a:lstStyle>
            <a:lvl1pPr marL="0" indent="0">
              <a:buNone/>
              <a:defRPr/>
            </a:lvl1pPr>
          </a:lstStyle>
          <a:p>
            <a:r>
              <a:rPr lang="en-US" dirty="0"/>
              <a:t>Support Pic</a:t>
            </a:r>
          </a:p>
        </p:txBody>
      </p:sp>
      <p:sp>
        <p:nvSpPr>
          <p:cNvPr id="20" name="Picture Placeholder 17"/>
          <p:cNvSpPr>
            <a:spLocks noGrp="1"/>
          </p:cNvSpPr>
          <p:nvPr>
            <p:ph type="pic" sz="quarter" idx="14" hasCustomPrompt="1"/>
          </p:nvPr>
        </p:nvSpPr>
        <p:spPr>
          <a:xfrm>
            <a:off x="2759869" y="4483100"/>
            <a:ext cx="2609850" cy="2374900"/>
          </a:xfrm>
          <a:prstGeom prst="rect">
            <a:avLst/>
          </a:prstGeom>
        </p:spPr>
        <p:txBody>
          <a:bodyPr/>
          <a:lstStyle>
            <a:lvl1pPr marL="0" indent="0">
              <a:buNone/>
              <a:defRPr/>
            </a:lvl1pPr>
          </a:lstStyle>
          <a:p>
            <a:r>
              <a:rPr lang="en-US" dirty="0"/>
              <a:t>Support Pic</a:t>
            </a:r>
          </a:p>
          <a:p>
            <a:r>
              <a:rPr lang="en-US" dirty="0"/>
              <a:t>(Adjust as Needed)</a:t>
            </a:r>
          </a:p>
        </p:txBody>
      </p:sp>
      <p:sp>
        <p:nvSpPr>
          <p:cNvPr id="22" name="Text Placeholder 21"/>
          <p:cNvSpPr>
            <a:spLocks noGrp="1"/>
          </p:cNvSpPr>
          <p:nvPr>
            <p:ph type="body" sz="quarter" idx="15" hasCustomPrompt="1"/>
          </p:nvPr>
        </p:nvSpPr>
        <p:spPr>
          <a:xfrm>
            <a:off x="0" y="312096"/>
            <a:ext cx="7631086" cy="790348"/>
          </a:xfrm>
          <a:prstGeom prst="rect">
            <a:avLst/>
          </a:prstGeom>
          <a:solidFill>
            <a:schemeClr val="accent4"/>
          </a:solidFill>
        </p:spPr>
        <p:txBody>
          <a:bodyPr anchor="ctr">
            <a:normAutofit/>
          </a:bodyPr>
          <a:lstStyle>
            <a:lvl1pPr marL="0" indent="0">
              <a:buNone/>
              <a:defRPr sz="2800" b="1">
                <a:solidFill>
                  <a:schemeClr val="bg1"/>
                </a:solidFill>
              </a:defRPr>
            </a:lvl1pPr>
          </a:lstStyle>
          <a:p>
            <a:pPr lvl="0"/>
            <a:r>
              <a:rPr lang="en-US" dirty="0"/>
              <a:t>HEADER</a:t>
            </a:r>
          </a:p>
        </p:txBody>
      </p:sp>
      <p:sp>
        <p:nvSpPr>
          <p:cNvPr id="14" name="Text Placeholder 2"/>
          <p:cNvSpPr>
            <a:spLocks noGrp="1"/>
          </p:cNvSpPr>
          <p:nvPr>
            <p:ph type="body" sz="quarter" idx="16"/>
          </p:nvPr>
        </p:nvSpPr>
        <p:spPr>
          <a:xfrm>
            <a:off x="8253921" y="312096"/>
            <a:ext cx="3840162" cy="642486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9310659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Title and Content">
    <p:bg>
      <p:bgPr>
        <a:solidFill>
          <a:schemeClr val="bg1"/>
        </a:solidFill>
        <a:effectLst/>
      </p:bgPr>
    </p:bg>
    <p:spTree>
      <p:nvGrpSpPr>
        <p:cNvPr id="1" name=""/>
        <p:cNvGrpSpPr/>
        <p:nvPr/>
      </p:nvGrpSpPr>
      <p:grpSpPr>
        <a:xfrm>
          <a:off x="0" y="0"/>
          <a:ext cx="0" cy="0"/>
          <a:chOff x="0" y="0"/>
          <a:chExt cx="0" cy="0"/>
        </a:xfrm>
      </p:grpSpPr>
      <p:sp>
        <p:nvSpPr>
          <p:cNvPr id="15" name="Picture Placeholder 14"/>
          <p:cNvSpPr>
            <a:spLocks noGrp="1"/>
          </p:cNvSpPr>
          <p:nvPr>
            <p:ph type="pic" sz="quarter" idx="11"/>
          </p:nvPr>
        </p:nvSpPr>
        <p:spPr>
          <a:xfrm>
            <a:off x="0" y="0"/>
            <a:ext cx="8129588" cy="4371975"/>
          </a:xfrm>
          <a:prstGeom prst="rect">
            <a:avLst/>
          </a:prstGeom>
        </p:spPr>
        <p:txBody>
          <a:bodyPr/>
          <a:lstStyle>
            <a:lvl1pPr marL="0" indent="0">
              <a:buNone/>
              <a:defRPr baseline="0"/>
            </a:lvl1pPr>
          </a:lstStyle>
          <a:p>
            <a:endParaRPr lang="en-US" dirty="0"/>
          </a:p>
          <a:p>
            <a:endParaRPr lang="en-US" dirty="0"/>
          </a:p>
          <a:p>
            <a:endParaRPr lang="en-US" dirty="0"/>
          </a:p>
          <a:p>
            <a:endParaRPr lang="en-US" dirty="0"/>
          </a:p>
          <a:p>
            <a:r>
              <a:rPr lang="en-US" dirty="0"/>
              <a:t>MAIN PICTURE</a:t>
            </a:r>
          </a:p>
        </p:txBody>
      </p:sp>
      <p:sp>
        <p:nvSpPr>
          <p:cNvPr id="18" name="Picture Placeholder 17"/>
          <p:cNvSpPr>
            <a:spLocks noGrp="1"/>
          </p:cNvSpPr>
          <p:nvPr>
            <p:ph type="pic" sz="quarter" idx="12" hasCustomPrompt="1"/>
          </p:nvPr>
        </p:nvSpPr>
        <p:spPr>
          <a:xfrm>
            <a:off x="-1" y="4483100"/>
            <a:ext cx="3984136" cy="2374900"/>
          </a:xfrm>
          <a:prstGeom prst="rect">
            <a:avLst/>
          </a:prstGeom>
        </p:spPr>
        <p:txBody>
          <a:bodyPr/>
          <a:lstStyle>
            <a:lvl1pPr marL="0" indent="0">
              <a:buNone/>
              <a:defRPr/>
            </a:lvl1pPr>
          </a:lstStyle>
          <a:p>
            <a:r>
              <a:rPr lang="en-US" dirty="0"/>
              <a:t>Support Pic</a:t>
            </a:r>
          </a:p>
        </p:txBody>
      </p:sp>
      <p:sp>
        <p:nvSpPr>
          <p:cNvPr id="19" name="Picture Placeholder 17"/>
          <p:cNvSpPr>
            <a:spLocks noGrp="1"/>
          </p:cNvSpPr>
          <p:nvPr>
            <p:ph type="pic" sz="quarter" idx="13" hasCustomPrompt="1"/>
          </p:nvPr>
        </p:nvSpPr>
        <p:spPr>
          <a:xfrm>
            <a:off x="4142804" y="4483100"/>
            <a:ext cx="3986784" cy="2374900"/>
          </a:xfrm>
          <a:prstGeom prst="rect">
            <a:avLst/>
          </a:prstGeom>
        </p:spPr>
        <p:txBody>
          <a:bodyPr/>
          <a:lstStyle>
            <a:lvl1pPr marL="0" indent="0">
              <a:buNone/>
              <a:defRPr/>
            </a:lvl1pPr>
          </a:lstStyle>
          <a:p>
            <a:r>
              <a:rPr lang="en-US" dirty="0"/>
              <a:t>Support Pic</a:t>
            </a:r>
          </a:p>
        </p:txBody>
      </p:sp>
      <p:sp>
        <p:nvSpPr>
          <p:cNvPr id="22" name="Text Placeholder 21"/>
          <p:cNvSpPr>
            <a:spLocks noGrp="1"/>
          </p:cNvSpPr>
          <p:nvPr>
            <p:ph type="body" sz="quarter" idx="15" hasCustomPrompt="1"/>
          </p:nvPr>
        </p:nvSpPr>
        <p:spPr>
          <a:xfrm>
            <a:off x="0" y="3150659"/>
            <a:ext cx="6618514" cy="790348"/>
          </a:xfrm>
          <a:prstGeom prst="rect">
            <a:avLst/>
          </a:prstGeom>
          <a:solidFill>
            <a:schemeClr val="accent4"/>
          </a:solidFill>
        </p:spPr>
        <p:txBody>
          <a:bodyPr anchor="ctr">
            <a:normAutofit/>
          </a:bodyPr>
          <a:lstStyle>
            <a:lvl1pPr marL="0" indent="0">
              <a:buNone/>
              <a:defRPr sz="2800" b="1">
                <a:solidFill>
                  <a:schemeClr val="bg1"/>
                </a:solidFill>
              </a:defRPr>
            </a:lvl1pPr>
          </a:lstStyle>
          <a:p>
            <a:pPr lvl="0"/>
            <a:r>
              <a:rPr lang="en-US" dirty="0"/>
              <a:t>HEADER</a:t>
            </a:r>
          </a:p>
        </p:txBody>
      </p:sp>
      <p:sp>
        <p:nvSpPr>
          <p:cNvPr id="10" name="Text Placeholder 2"/>
          <p:cNvSpPr>
            <a:spLocks noGrp="1"/>
          </p:cNvSpPr>
          <p:nvPr>
            <p:ph type="body" sz="quarter" idx="16"/>
          </p:nvPr>
        </p:nvSpPr>
        <p:spPr>
          <a:xfrm>
            <a:off x="8253921" y="312096"/>
            <a:ext cx="3840162" cy="642486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403210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Large content w/ text">
    <p:spTree>
      <p:nvGrpSpPr>
        <p:cNvPr id="1" name=""/>
        <p:cNvGrpSpPr/>
        <p:nvPr/>
      </p:nvGrpSpPr>
      <p:grpSpPr>
        <a:xfrm>
          <a:off x="0" y="0"/>
          <a:ext cx="0" cy="0"/>
          <a:chOff x="0" y="0"/>
          <a:chExt cx="0" cy="0"/>
        </a:xfrm>
      </p:grpSpPr>
      <p:sp>
        <p:nvSpPr>
          <p:cNvPr id="5" name="Picture Placeholder 14"/>
          <p:cNvSpPr>
            <a:spLocks noGrp="1"/>
          </p:cNvSpPr>
          <p:nvPr>
            <p:ph type="pic" sz="quarter" idx="11"/>
          </p:nvPr>
        </p:nvSpPr>
        <p:spPr>
          <a:xfrm>
            <a:off x="0" y="0"/>
            <a:ext cx="8129588" cy="6857999"/>
          </a:xfrm>
          <a:prstGeom prst="rect">
            <a:avLst/>
          </a:prstGeom>
        </p:spPr>
        <p:txBody>
          <a:bodyPr/>
          <a:lstStyle>
            <a:lvl1pPr marL="0" indent="0">
              <a:buNone/>
              <a:defRPr baseline="0"/>
            </a:lvl1pPr>
          </a:lstStyle>
          <a:p>
            <a:endParaRPr lang="en-US" dirty="0"/>
          </a:p>
          <a:p>
            <a:endParaRPr lang="en-US" dirty="0"/>
          </a:p>
          <a:p>
            <a:endParaRPr lang="en-US" dirty="0"/>
          </a:p>
          <a:p>
            <a:endParaRPr lang="en-US" dirty="0"/>
          </a:p>
          <a:p>
            <a:r>
              <a:rPr lang="en-US" dirty="0"/>
              <a:t>MAIN PICTURE</a:t>
            </a:r>
          </a:p>
        </p:txBody>
      </p:sp>
      <p:sp>
        <p:nvSpPr>
          <p:cNvPr id="3" name="Text Placeholder 21"/>
          <p:cNvSpPr>
            <a:spLocks noGrp="1"/>
          </p:cNvSpPr>
          <p:nvPr>
            <p:ph type="body" sz="quarter" idx="15" hasCustomPrompt="1"/>
          </p:nvPr>
        </p:nvSpPr>
        <p:spPr>
          <a:xfrm>
            <a:off x="0" y="312096"/>
            <a:ext cx="8129589" cy="790348"/>
          </a:xfrm>
          <a:prstGeom prst="rect">
            <a:avLst/>
          </a:prstGeom>
          <a:solidFill>
            <a:schemeClr val="accent4"/>
          </a:solidFill>
        </p:spPr>
        <p:txBody>
          <a:bodyPr anchor="ctr">
            <a:normAutofit/>
          </a:bodyPr>
          <a:lstStyle>
            <a:lvl1pPr marL="0" indent="0">
              <a:buNone/>
              <a:defRPr sz="2800" b="1">
                <a:solidFill>
                  <a:schemeClr val="bg1"/>
                </a:solidFill>
              </a:defRPr>
            </a:lvl1pPr>
          </a:lstStyle>
          <a:p>
            <a:pPr lvl="0"/>
            <a:r>
              <a:rPr lang="en-US" dirty="0"/>
              <a:t>HEADER</a:t>
            </a:r>
          </a:p>
        </p:txBody>
      </p:sp>
      <p:sp>
        <p:nvSpPr>
          <p:cNvPr id="8" name="Text Placeholder 2"/>
          <p:cNvSpPr>
            <a:spLocks noGrp="1"/>
          </p:cNvSpPr>
          <p:nvPr>
            <p:ph type="body" sz="quarter" idx="16"/>
          </p:nvPr>
        </p:nvSpPr>
        <p:spPr>
          <a:xfrm>
            <a:off x="8253921" y="312096"/>
            <a:ext cx="3840162" cy="64248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508893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3" name="Text Placeholder 21"/>
          <p:cNvSpPr>
            <a:spLocks noGrp="1"/>
          </p:cNvSpPr>
          <p:nvPr>
            <p:ph type="body" sz="quarter" idx="15" hasCustomPrompt="1"/>
          </p:nvPr>
        </p:nvSpPr>
        <p:spPr>
          <a:xfrm>
            <a:off x="-1" y="312096"/>
            <a:ext cx="12192001" cy="790348"/>
          </a:xfrm>
          <a:prstGeom prst="rect">
            <a:avLst/>
          </a:prstGeom>
          <a:solidFill>
            <a:schemeClr val="accent4"/>
          </a:solidFill>
        </p:spPr>
        <p:txBody>
          <a:bodyPr anchor="ctr">
            <a:normAutofit/>
          </a:bodyPr>
          <a:lstStyle>
            <a:lvl1pPr marL="0" indent="0" algn="ctr">
              <a:buNone/>
              <a:defRPr sz="2800" b="1">
                <a:solidFill>
                  <a:schemeClr val="bg1"/>
                </a:solidFill>
              </a:defRPr>
            </a:lvl1pPr>
          </a:lstStyle>
          <a:p>
            <a:pPr lvl="0"/>
            <a:r>
              <a:rPr lang="en-US" dirty="0"/>
              <a:t>HEADER</a:t>
            </a:r>
          </a:p>
        </p:txBody>
      </p:sp>
      <p:sp>
        <p:nvSpPr>
          <p:cNvPr id="14" name="Text Placeholder 21"/>
          <p:cNvSpPr>
            <a:spLocks noGrp="1"/>
          </p:cNvSpPr>
          <p:nvPr>
            <p:ph type="body" sz="quarter" idx="17" hasCustomPrompt="1"/>
          </p:nvPr>
        </p:nvSpPr>
        <p:spPr>
          <a:xfrm>
            <a:off x="118004" y="1338145"/>
            <a:ext cx="5669480" cy="501805"/>
          </a:xfrm>
          <a:prstGeom prst="rect">
            <a:avLst/>
          </a:prstGeom>
          <a:solidFill>
            <a:schemeClr val="accent3"/>
          </a:solidFill>
        </p:spPr>
        <p:txBody>
          <a:bodyPr anchor="ctr">
            <a:noAutofit/>
          </a:bodyPr>
          <a:lstStyle>
            <a:lvl1pPr marL="0" indent="0" algn="ctr">
              <a:buNone/>
              <a:defRPr sz="2400" b="1">
                <a:solidFill>
                  <a:schemeClr val="bg1"/>
                </a:solidFill>
              </a:defRPr>
            </a:lvl1pPr>
          </a:lstStyle>
          <a:p>
            <a:pPr lvl="0"/>
            <a:r>
              <a:rPr lang="en-US" dirty="0"/>
              <a:t>HEADER</a:t>
            </a:r>
          </a:p>
        </p:txBody>
      </p:sp>
      <p:sp>
        <p:nvSpPr>
          <p:cNvPr id="15" name="Text Placeholder 21"/>
          <p:cNvSpPr>
            <a:spLocks noGrp="1"/>
          </p:cNvSpPr>
          <p:nvPr>
            <p:ph type="body" sz="quarter" idx="18" hasCustomPrompt="1"/>
          </p:nvPr>
        </p:nvSpPr>
        <p:spPr>
          <a:xfrm>
            <a:off x="6392423" y="1338145"/>
            <a:ext cx="5669480" cy="501805"/>
          </a:xfrm>
          <a:prstGeom prst="rect">
            <a:avLst/>
          </a:prstGeom>
          <a:solidFill>
            <a:schemeClr val="accent3"/>
          </a:solidFill>
        </p:spPr>
        <p:txBody>
          <a:bodyPr anchor="ctr">
            <a:noAutofit/>
          </a:bodyPr>
          <a:lstStyle>
            <a:lvl1pPr marL="0" indent="0" algn="ctr">
              <a:buNone/>
              <a:defRPr sz="2400" b="1">
                <a:solidFill>
                  <a:schemeClr val="bg1"/>
                </a:solidFill>
              </a:defRPr>
            </a:lvl1pPr>
          </a:lstStyle>
          <a:p>
            <a:pPr lvl="0"/>
            <a:r>
              <a:rPr lang="en-US" dirty="0"/>
              <a:t>HEADER</a:t>
            </a:r>
          </a:p>
        </p:txBody>
      </p:sp>
      <p:sp>
        <p:nvSpPr>
          <p:cNvPr id="5" name="Text Placeholder 4"/>
          <p:cNvSpPr>
            <a:spLocks noGrp="1"/>
          </p:cNvSpPr>
          <p:nvPr>
            <p:ph type="body" sz="quarter" idx="19"/>
          </p:nvPr>
        </p:nvSpPr>
        <p:spPr>
          <a:xfrm>
            <a:off x="117475" y="1839913"/>
            <a:ext cx="5670550" cy="486568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4"/>
          <p:cNvSpPr>
            <a:spLocks noGrp="1"/>
          </p:cNvSpPr>
          <p:nvPr>
            <p:ph type="body" sz="quarter" idx="20"/>
          </p:nvPr>
        </p:nvSpPr>
        <p:spPr>
          <a:xfrm>
            <a:off x="6392423" y="1839913"/>
            <a:ext cx="5670550" cy="486568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880298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Section Divider">
    <p:bg>
      <p:bgPr>
        <a:solidFill>
          <a:schemeClr val="bg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128657"/>
          </a:xfrm>
          <a:prstGeom prst="rect">
            <a:avLst/>
          </a:prstGeom>
        </p:spPr>
      </p:pic>
      <p:sp>
        <p:nvSpPr>
          <p:cNvPr id="5" name="Text Placeholder 4"/>
          <p:cNvSpPr>
            <a:spLocks noGrp="1"/>
          </p:cNvSpPr>
          <p:nvPr>
            <p:ph type="body" sz="quarter" idx="10" hasCustomPrompt="1"/>
          </p:nvPr>
        </p:nvSpPr>
        <p:spPr>
          <a:xfrm>
            <a:off x="0" y="5664200"/>
            <a:ext cx="12192000" cy="1193800"/>
          </a:xfrm>
          <a:prstGeom prst="rect">
            <a:avLst/>
          </a:prstGeom>
          <a:solidFill>
            <a:schemeClr val="accent3"/>
          </a:solidFill>
        </p:spPr>
        <p:txBody>
          <a:bodyPr anchor="ctr">
            <a:normAutofit/>
          </a:bodyPr>
          <a:lstStyle>
            <a:lvl1pPr marL="0" indent="0" algn="r">
              <a:buNone/>
              <a:defRPr sz="3500" b="1">
                <a:solidFill>
                  <a:schemeClr val="bg1"/>
                </a:solidFill>
              </a:defRPr>
            </a:lvl1pPr>
          </a:lstStyle>
          <a:p>
            <a:pPr lvl="0"/>
            <a:r>
              <a:rPr lang="en-US" dirty="0"/>
              <a:t>SECTION HEADER</a:t>
            </a:r>
          </a:p>
        </p:txBody>
      </p:sp>
    </p:spTree>
    <p:extLst>
      <p:ext uri="{BB962C8B-B14F-4D97-AF65-F5344CB8AC3E}">
        <p14:creationId xmlns:p14="http://schemas.microsoft.com/office/powerpoint/2010/main" val="1153080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Large Picture, No Text">
    <p:spTree>
      <p:nvGrpSpPr>
        <p:cNvPr id="1" name=""/>
        <p:cNvGrpSpPr/>
        <p:nvPr/>
      </p:nvGrpSpPr>
      <p:grpSpPr>
        <a:xfrm>
          <a:off x="0" y="0"/>
          <a:ext cx="0" cy="0"/>
          <a:chOff x="0" y="0"/>
          <a:chExt cx="0" cy="0"/>
        </a:xfrm>
      </p:grpSpPr>
      <p:sp>
        <p:nvSpPr>
          <p:cNvPr id="5" name="Picture Placeholder 4"/>
          <p:cNvSpPr>
            <a:spLocks noGrp="1"/>
          </p:cNvSpPr>
          <p:nvPr>
            <p:ph type="pic" sz="quarter" idx="16"/>
          </p:nvPr>
        </p:nvSpPr>
        <p:spPr>
          <a:xfrm>
            <a:off x="0" y="0"/>
            <a:ext cx="12192000" cy="6858000"/>
          </a:xfrm>
          <a:prstGeom prst="rect">
            <a:avLst/>
          </a:prstGeom>
        </p:spPr>
        <p:txBody>
          <a:bodyPr/>
          <a:lstStyle/>
          <a:p>
            <a:endParaRPr lang="en-US"/>
          </a:p>
        </p:txBody>
      </p:sp>
      <p:sp>
        <p:nvSpPr>
          <p:cNvPr id="3" name="Text Placeholder 21"/>
          <p:cNvSpPr>
            <a:spLocks noGrp="1"/>
          </p:cNvSpPr>
          <p:nvPr>
            <p:ph type="body" sz="quarter" idx="15" hasCustomPrompt="1"/>
          </p:nvPr>
        </p:nvSpPr>
        <p:spPr>
          <a:xfrm>
            <a:off x="-1" y="312096"/>
            <a:ext cx="9735015" cy="790348"/>
          </a:xfrm>
          <a:prstGeom prst="rect">
            <a:avLst/>
          </a:prstGeom>
          <a:solidFill>
            <a:schemeClr val="accent3"/>
          </a:solidFill>
        </p:spPr>
        <p:txBody>
          <a:bodyPr anchor="ctr">
            <a:normAutofit/>
          </a:bodyPr>
          <a:lstStyle>
            <a:lvl1pPr marL="0" indent="0">
              <a:buNone/>
              <a:defRPr sz="2800" b="1">
                <a:solidFill>
                  <a:schemeClr val="bg1"/>
                </a:solidFill>
              </a:defRPr>
            </a:lvl1pPr>
          </a:lstStyle>
          <a:p>
            <a:pPr lvl="0"/>
            <a:r>
              <a:rPr lang="en-US" dirty="0"/>
              <a:t>HEADER</a:t>
            </a:r>
          </a:p>
        </p:txBody>
      </p:sp>
      <p:sp>
        <p:nvSpPr>
          <p:cNvPr id="4" name="Text Placeholder 7"/>
          <p:cNvSpPr>
            <a:spLocks noGrp="1"/>
          </p:cNvSpPr>
          <p:nvPr>
            <p:ph type="body" sz="quarter" idx="10" hasCustomPrompt="1"/>
          </p:nvPr>
        </p:nvSpPr>
        <p:spPr>
          <a:xfrm>
            <a:off x="0" y="6564086"/>
            <a:ext cx="12192000" cy="293914"/>
          </a:xfrm>
          <a:prstGeom prst="rect">
            <a:avLst/>
          </a:prstGeom>
          <a:solidFill>
            <a:schemeClr val="accent3"/>
          </a:solidFill>
        </p:spPr>
        <p:txBody>
          <a:bodyPr/>
          <a:lstStyle>
            <a:lvl1pPr>
              <a:defRPr sz="1500">
                <a:solidFill>
                  <a:schemeClr val="bg1"/>
                </a:solidFill>
              </a:defRPr>
            </a:lvl1pPr>
            <a:lvl2pPr>
              <a:defRPr sz="2800">
                <a:solidFill>
                  <a:schemeClr val="tx1">
                    <a:lumMod val="65000"/>
                    <a:lumOff val="35000"/>
                  </a:schemeClr>
                </a:solidFill>
              </a:defRPr>
            </a:lvl2pPr>
            <a:lvl3pPr>
              <a:defRPr>
                <a:solidFill>
                  <a:schemeClr val="tx1">
                    <a:lumMod val="65000"/>
                    <a:lumOff val="35000"/>
                  </a:schemeClr>
                </a:solidFill>
              </a:defRPr>
            </a:lvl3pPr>
          </a:lstStyle>
          <a:p>
            <a:pPr lvl="0"/>
            <a:r>
              <a:rPr lang="en-US" dirty="0"/>
              <a:t>Click to edit Master text styles</a:t>
            </a:r>
          </a:p>
        </p:txBody>
      </p:sp>
    </p:spTree>
    <p:extLst>
      <p:ext uri="{BB962C8B-B14F-4D97-AF65-F5344CB8AC3E}">
        <p14:creationId xmlns:p14="http://schemas.microsoft.com/office/powerpoint/2010/main" val="13236728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Blank">
    <p:bg>
      <p:bgPr>
        <a:solidFill>
          <a:schemeClr val="bg1"/>
        </a:solidFill>
        <a:effectLst/>
      </p:bgPr>
    </p:bg>
    <p:spTree>
      <p:nvGrpSpPr>
        <p:cNvPr id="1" name=""/>
        <p:cNvGrpSpPr/>
        <p:nvPr/>
      </p:nvGrpSpPr>
      <p:grpSpPr>
        <a:xfrm>
          <a:off x="0" y="0"/>
          <a:ext cx="0" cy="0"/>
          <a:chOff x="0" y="0"/>
          <a:chExt cx="0" cy="0"/>
        </a:xfrm>
      </p:grpSpPr>
      <p:sp>
        <p:nvSpPr>
          <p:cNvPr id="2" name="Picture Placeholder 14"/>
          <p:cNvSpPr>
            <a:spLocks noGrp="1"/>
          </p:cNvSpPr>
          <p:nvPr>
            <p:ph type="pic" sz="quarter" idx="11"/>
          </p:nvPr>
        </p:nvSpPr>
        <p:spPr>
          <a:xfrm>
            <a:off x="0" y="0"/>
            <a:ext cx="8129588" cy="4371975"/>
          </a:xfrm>
          <a:prstGeom prst="rect">
            <a:avLst/>
          </a:prstGeom>
        </p:spPr>
        <p:txBody>
          <a:bodyPr/>
          <a:lstStyle>
            <a:lvl1pPr marL="0" indent="0">
              <a:buNone/>
              <a:defRPr baseline="0"/>
            </a:lvl1pPr>
          </a:lstStyle>
          <a:p>
            <a:endParaRPr lang="en-US" dirty="0"/>
          </a:p>
          <a:p>
            <a:endParaRPr lang="en-US" dirty="0"/>
          </a:p>
          <a:p>
            <a:endParaRPr lang="en-US" dirty="0"/>
          </a:p>
          <a:p>
            <a:endParaRPr lang="en-US" dirty="0"/>
          </a:p>
          <a:p>
            <a:r>
              <a:rPr lang="en-US" dirty="0"/>
              <a:t>MAIN PICTURE</a:t>
            </a:r>
          </a:p>
        </p:txBody>
      </p:sp>
      <p:sp>
        <p:nvSpPr>
          <p:cNvPr id="4" name="Picture Placeholder 17"/>
          <p:cNvSpPr>
            <a:spLocks noGrp="1"/>
          </p:cNvSpPr>
          <p:nvPr>
            <p:ph type="pic" sz="quarter" idx="12" hasCustomPrompt="1"/>
          </p:nvPr>
        </p:nvSpPr>
        <p:spPr>
          <a:xfrm>
            <a:off x="0" y="4483100"/>
            <a:ext cx="2609850" cy="2374900"/>
          </a:xfrm>
          <a:prstGeom prst="rect">
            <a:avLst/>
          </a:prstGeom>
        </p:spPr>
        <p:txBody>
          <a:bodyPr/>
          <a:lstStyle>
            <a:lvl1pPr marL="0" indent="0">
              <a:buNone/>
              <a:defRPr/>
            </a:lvl1pPr>
          </a:lstStyle>
          <a:p>
            <a:r>
              <a:rPr lang="en-US" dirty="0"/>
              <a:t>Support Pic</a:t>
            </a:r>
          </a:p>
        </p:txBody>
      </p:sp>
      <p:sp>
        <p:nvSpPr>
          <p:cNvPr id="5" name="Picture Placeholder 17"/>
          <p:cNvSpPr>
            <a:spLocks noGrp="1"/>
          </p:cNvSpPr>
          <p:nvPr>
            <p:ph type="pic" sz="quarter" idx="13" hasCustomPrompt="1"/>
          </p:nvPr>
        </p:nvSpPr>
        <p:spPr>
          <a:xfrm>
            <a:off x="5519738" y="4483100"/>
            <a:ext cx="2609850" cy="2374900"/>
          </a:xfrm>
          <a:prstGeom prst="rect">
            <a:avLst/>
          </a:prstGeom>
        </p:spPr>
        <p:txBody>
          <a:bodyPr/>
          <a:lstStyle>
            <a:lvl1pPr marL="0" indent="0">
              <a:buNone/>
              <a:defRPr/>
            </a:lvl1pPr>
          </a:lstStyle>
          <a:p>
            <a:r>
              <a:rPr lang="en-US" dirty="0"/>
              <a:t>Support Pic</a:t>
            </a:r>
          </a:p>
        </p:txBody>
      </p:sp>
      <p:sp>
        <p:nvSpPr>
          <p:cNvPr id="6" name="Picture Placeholder 17"/>
          <p:cNvSpPr>
            <a:spLocks noGrp="1"/>
          </p:cNvSpPr>
          <p:nvPr>
            <p:ph type="pic" sz="quarter" idx="14" hasCustomPrompt="1"/>
          </p:nvPr>
        </p:nvSpPr>
        <p:spPr>
          <a:xfrm>
            <a:off x="2759869" y="4483100"/>
            <a:ext cx="2609850" cy="2374900"/>
          </a:xfrm>
          <a:prstGeom prst="rect">
            <a:avLst/>
          </a:prstGeom>
        </p:spPr>
        <p:txBody>
          <a:bodyPr/>
          <a:lstStyle>
            <a:lvl1pPr marL="0" indent="0">
              <a:buNone/>
              <a:defRPr/>
            </a:lvl1pPr>
          </a:lstStyle>
          <a:p>
            <a:r>
              <a:rPr lang="en-US" dirty="0"/>
              <a:t>Support Pic</a:t>
            </a:r>
          </a:p>
          <a:p>
            <a:r>
              <a:rPr lang="en-US" dirty="0"/>
              <a:t>(Adjust as Needed)</a:t>
            </a:r>
          </a:p>
        </p:txBody>
      </p:sp>
      <p:sp>
        <p:nvSpPr>
          <p:cNvPr id="7" name="Text Placeholder 21"/>
          <p:cNvSpPr>
            <a:spLocks noGrp="1"/>
          </p:cNvSpPr>
          <p:nvPr>
            <p:ph type="body" sz="quarter" idx="15" hasCustomPrompt="1"/>
          </p:nvPr>
        </p:nvSpPr>
        <p:spPr>
          <a:xfrm>
            <a:off x="0" y="312096"/>
            <a:ext cx="7631086" cy="790348"/>
          </a:xfrm>
          <a:prstGeom prst="rect">
            <a:avLst/>
          </a:prstGeom>
          <a:solidFill>
            <a:schemeClr val="accent3"/>
          </a:solidFill>
        </p:spPr>
        <p:txBody>
          <a:bodyPr anchor="ctr">
            <a:normAutofit/>
          </a:bodyPr>
          <a:lstStyle>
            <a:lvl1pPr marL="0" indent="0">
              <a:buNone/>
              <a:defRPr sz="2800" b="1">
                <a:solidFill>
                  <a:schemeClr val="bg1"/>
                </a:solidFill>
              </a:defRPr>
            </a:lvl1pPr>
          </a:lstStyle>
          <a:p>
            <a:pPr lvl="0"/>
            <a:r>
              <a:rPr lang="en-US" dirty="0"/>
              <a:t>HEADER</a:t>
            </a:r>
          </a:p>
        </p:txBody>
      </p:sp>
      <p:sp>
        <p:nvSpPr>
          <p:cNvPr id="9" name="Text Placeholder 2"/>
          <p:cNvSpPr>
            <a:spLocks noGrp="1"/>
          </p:cNvSpPr>
          <p:nvPr>
            <p:ph type="body" sz="quarter" idx="16"/>
          </p:nvPr>
        </p:nvSpPr>
        <p:spPr>
          <a:xfrm>
            <a:off x="8253921" y="312096"/>
            <a:ext cx="3840162" cy="64248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19576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_Title and Content">
    <p:bg>
      <p:bgPr>
        <a:solidFill>
          <a:schemeClr val="bg1"/>
        </a:solidFill>
        <a:effectLst/>
      </p:bgPr>
    </p:bg>
    <p:spTree>
      <p:nvGrpSpPr>
        <p:cNvPr id="1" name=""/>
        <p:cNvGrpSpPr/>
        <p:nvPr/>
      </p:nvGrpSpPr>
      <p:grpSpPr>
        <a:xfrm>
          <a:off x="0" y="0"/>
          <a:ext cx="0" cy="0"/>
          <a:chOff x="0" y="0"/>
          <a:chExt cx="0" cy="0"/>
        </a:xfrm>
      </p:grpSpPr>
      <p:sp>
        <p:nvSpPr>
          <p:cNvPr id="15" name="Picture Placeholder 14"/>
          <p:cNvSpPr>
            <a:spLocks noGrp="1"/>
          </p:cNvSpPr>
          <p:nvPr>
            <p:ph type="pic" sz="quarter" idx="11"/>
          </p:nvPr>
        </p:nvSpPr>
        <p:spPr>
          <a:xfrm>
            <a:off x="0" y="0"/>
            <a:ext cx="8129588" cy="4371975"/>
          </a:xfrm>
          <a:prstGeom prst="rect">
            <a:avLst/>
          </a:prstGeom>
        </p:spPr>
        <p:txBody>
          <a:bodyPr/>
          <a:lstStyle>
            <a:lvl1pPr marL="0" indent="0">
              <a:buNone/>
              <a:defRPr baseline="0"/>
            </a:lvl1pPr>
          </a:lstStyle>
          <a:p>
            <a:endParaRPr lang="en-US" dirty="0"/>
          </a:p>
          <a:p>
            <a:endParaRPr lang="en-US" dirty="0"/>
          </a:p>
          <a:p>
            <a:endParaRPr lang="en-US" dirty="0"/>
          </a:p>
          <a:p>
            <a:endParaRPr lang="en-US" dirty="0"/>
          </a:p>
          <a:p>
            <a:r>
              <a:rPr lang="en-US" dirty="0"/>
              <a:t>MAIN PICTURE</a:t>
            </a:r>
          </a:p>
        </p:txBody>
      </p:sp>
      <p:sp>
        <p:nvSpPr>
          <p:cNvPr id="18" name="Picture Placeholder 17"/>
          <p:cNvSpPr>
            <a:spLocks noGrp="1"/>
          </p:cNvSpPr>
          <p:nvPr>
            <p:ph type="pic" sz="quarter" idx="12" hasCustomPrompt="1"/>
          </p:nvPr>
        </p:nvSpPr>
        <p:spPr>
          <a:xfrm>
            <a:off x="-1" y="4483100"/>
            <a:ext cx="3984136" cy="2374900"/>
          </a:xfrm>
          <a:prstGeom prst="rect">
            <a:avLst/>
          </a:prstGeom>
        </p:spPr>
        <p:txBody>
          <a:bodyPr/>
          <a:lstStyle>
            <a:lvl1pPr marL="0" indent="0">
              <a:buNone/>
              <a:defRPr/>
            </a:lvl1pPr>
          </a:lstStyle>
          <a:p>
            <a:r>
              <a:rPr lang="en-US" dirty="0"/>
              <a:t>Support Pic</a:t>
            </a:r>
          </a:p>
        </p:txBody>
      </p:sp>
      <p:sp>
        <p:nvSpPr>
          <p:cNvPr id="19" name="Picture Placeholder 17"/>
          <p:cNvSpPr>
            <a:spLocks noGrp="1"/>
          </p:cNvSpPr>
          <p:nvPr>
            <p:ph type="pic" sz="quarter" idx="13" hasCustomPrompt="1"/>
          </p:nvPr>
        </p:nvSpPr>
        <p:spPr>
          <a:xfrm>
            <a:off x="4142804" y="4483100"/>
            <a:ext cx="3986784" cy="2374900"/>
          </a:xfrm>
          <a:prstGeom prst="rect">
            <a:avLst/>
          </a:prstGeom>
        </p:spPr>
        <p:txBody>
          <a:bodyPr/>
          <a:lstStyle>
            <a:lvl1pPr marL="0" indent="0">
              <a:buNone/>
              <a:defRPr/>
            </a:lvl1pPr>
          </a:lstStyle>
          <a:p>
            <a:r>
              <a:rPr lang="en-US" dirty="0"/>
              <a:t>Support Pic</a:t>
            </a:r>
          </a:p>
        </p:txBody>
      </p:sp>
      <p:sp>
        <p:nvSpPr>
          <p:cNvPr id="22" name="Text Placeholder 21"/>
          <p:cNvSpPr>
            <a:spLocks noGrp="1"/>
          </p:cNvSpPr>
          <p:nvPr>
            <p:ph type="body" sz="quarter" idx="15" hasCustomPrompt="1"/>
          </p:nvPr>
        </p:nvSpPr>
        <p:spPr>
          <a:xfrm>
            <a:off x="0" y="3150659"/>
            <a:ext cx="6618514" cy="790348"/>
          </a:xfrm>
          <a:prstGeom prst="rect">
            <a:avLst/>
          </a:prstGeom>
          <a:solidFill>
            <a:schemeClr val="accent3"/>
          </a:solidFill>
        </p:spPr>
        <p:txBody>
          <a:bodyPr anchor="ctr">
            <a:normAutofit/>
          </a:bodyPr>
          <a:lstStyle>
            <a:lvl1pPr marL="0" indent="0">
              <a:buNone/>
              <a:defRPr sz="2800" b="1">
                <a:solidFill>
                  <a:schemeClr val="bg1"/>
                </a:solidFill>
              </a:defRPr>
            </a:lvl1pPr>
          </a:lstStyle>
          <a:p>
            <a:pPr lvl="0"/>
            <a:r>
              <a:rPr lang="en-US" dirty="0"/>
              <a:t>HEADER</a:t>
            </a:r>
          </a:p>
        </p:txBody>
      </p:sp>
      <p:sp>
        <p:nvSpPr>
          <p:cNvPr id="9" name="Text Placeholder 2"/>
          <p:cNvSpPr>
            <a:spLocks noGrp="1"/>
          </p:cNvSpPr>
          <p:nvPr>
            <p:ph type="body" sz="quarter" idx="16"/>
          </p:nvPr>
        </p:nvSpPr>
        <p:spPr>
          <a:xfrm>
            <a:off x="8253921" y="312096"/>
            <a:ext cx="3840162" cy="64248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525929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Large content w/ text">
    <p:spTree>
      <p:nvGrpSpPr>
        <p:cNvPr id="1" name=""/>
        <p:cNvGrpSpPr/>
        <p:nvPr/>
      </p:nvGrpSpPr>
      <p:grpSpPr>
        <a:xfrm>
          <a:off x="0" y="0"/>
          <a:ext cx="0" cy="0"/>
          <a:chOff x="0" y="0"/>
          <a:chExt cx="0" cy="0"/>
        </a:xfrm>
      </p:grpSpPr>
      <p:sp>
        <p:nvSpPr>
          <p:cNvPr id="5" name="Picture Placeholder 14"/>
          <p:cNvSpPr>
            <a:spLocks noGrp="1"/>
          </p:cNvSpPr>
          <p:nvPr>
            <p:ph type="pic" sz="quarter" idx="11"/>
          </p:nvPr>
        </p:nvSpPr>
        <p:spPr>
          <a:xfrm>
            <a:off x="0" y="0"/>
            <a:ext cx="8129588" cy="6857999"/>
          </a:xfrm>
          <a:prstGeom prst="rect">
            <a:avLst/>
          </a:prstGeom>
        </p:spPr>
        <p:txBody>
          <a:bodyPr/>
          <a:lstStyle>
            <a:lvl1pPr marL="0" indent="0">
              <a:buNone/>
              <a:defRPr baseline="0"/>
            </a:lvl1pPr>
          </a:lstStyle>
          <a:p>
            <a:endParaRPr lang="en-US" dirty="0"/>
          </a:p>
          <a:p>
            <a:endParaRPr lang="en-US" dirty="0"/>
          </a:p>
          <a:p>
            <a:endParaRPr lang="en-US" dirty="0"/>
          </a:p>
          <a:p>
            <a:endParaRPr lang="en-US" dirty="0"/>
          </a:p>
          <a:p>
            <a:r>
              <a:rPr lang="en-US" dirty="0"/>
              <a:t>MAIN PICTURE</a:t>
            </a:r>
          </a:p>
        </p:txBody>
      </p:sp>
      <p:sp>
        <p:nvSpPr>
          <p:cNvPr id="3" name="Text Placeholder 21"/>
          <p:cNvSpPr>
            <a:spLocks noGrp="1"/>
          </p:cNvSpPr>
          <p:nvPr>
            <p:ph type="body" sz="quarter" idx="15" hasCustomPrompt="1"/>
          </p:nvPr>
        </p:nvSpPr>
        <p:spPr>
          <a:xfrm>
            <a:off x="0" y="312096"/>
            <a:ext cx="8129589" cy="790348"/>
          </a:xfrm>
          <a:prstGeom prst="rect">
            <a:avLst/>
          </a:prstGeom>
          <a:solidFill>
            <a:schemeClr val="accent3"/>
          </a:solidFill>
        </p:spPr>
        <p:txBody>
          <a:bodyPr anchor="ctr">
            <a:normAutofit/>
          </a:bodyPr>
          <a:lstStyle>
            <a:lvl1pPr marL="0" indent="0">
              <a:buNone/>
              <a:defRPr sz="2800" b="1">
                <a:solidFill>
                  <a:schemeClr val="bg1"/>
                </a:solidFill>
              </a:defRPr>
            </a:lvl1pPr>
          </a:lstStyle>
          <a:p>
            <a:pPr lvl="0"/>
            <a:r>
              <a:rPr lang="en-US" dirty="0"/>
              <a:t>HEADER</a:t>
            </a:r>
          </a:p>
        </p:txBody>
      </p:sp>
      <p:sp>
        <p:nvSpPr>
          <p:cNvPr id="7" name="Text Placeholder 2"/>
          <p:cNvSpPr>
            <a:spLocks noGrp="1"/>
          </p:cNvSpPr>
          <p:nvPr>
            <p:ph type="body" sz="quarter" idx="16"/>
          </p:nvPr>
        </p:nvSpPr>
        <p:spPr>
          <a:xfrm>
            <a:off x="8253921" y="312096"/>
            <a:ext cx="3840162" cy="64248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074801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Section Divider">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rot="16200000">
            <a:off x="3220357" y="-3307444"/>
            <a:ext cx="5664201" cy="12279085"/>
          </a:xfrm>
          <a:prstGeom prst="rect">
            <a:avLst/>
          </a:prstGeom>
        </p:spPr>
      </p:pic>
      <p:sp>
        <p:nvSpPr>
          <p:cNvPr id="5" name="Text Placeholder 4"/>
          <p:cNvSpPr>
            <a:spLocks noGrp="1"/>
          </p:cNvSpPr>
          <p:nvPr>
            <p:ph type="body" sz="quarter" idx="10" hasCustomPrompt="1"/>
          </p:nvPr>
        </p:nvSpPr>
        <p:spPr>
          <a:xfrm>
            <a:off x="0" y="5664200"/>
            <a:ext cx="12192000" cy="1193800"/>
          </a:xfrm>
          <a:prstGeom prst="rect">
            <a:avLst/>
          </a:prstGeom>
          <a:solidFill>
            <a:srgbClr val="F19D23"/>
          </a:solidFill>
        </p:spPr>
        <p:txBody>
          <a:bodyPr anchor="ctr">
            <a:normAutofit/>
          </a:bodyPr>
          <a:lstStyle>
            <a:lvl1pPr marL="0" indent="0" algn="r">
              <a:buNone/>
              <a:defRPr sz="3500" b="1">
                <a:solidFill>
                  <a:schemeClr val="bg1"/>
                </a:solidFill>
              </a:defRPr>
            </a:lvl1pPr>
          </a:lstStyle>
          <a:p>
            <a:pPr lvl="0"/>
            <a:r>
              <a:rPr lang="en-US" dirty="0"/>
              <a:t>SECTION HEADER</a:t>
            </a:r>
          </a:p>
        </p:txBody>
      </p:sp>
    </p:spTree>
    <p:extLst>
      <p:ext uri="{BB962C8B-B14F-4D97-AF65-F5344CB8AC3E}">
        <p14:creationId xmlns:p14="http://schemas.microsoft.com/office/powerpoint/2010/main" val="12464876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Large Picture, No Text">
    <p:spTree>
      <p:nvGrpSpPr>
        <p:cNvPr id="1" name=""/>
        <p:cNvGrpSpPr/>
        <p:nvPr/>
      </p:nvGrpSpPr>
      <p:grpSpPr>
        <a:xfrm>
          <a:off x="0" y="0"/>
          <a:ext cx="0" cy="0"/>
          <a:chOff x="0" y="0"/>
          <a:chExt cx="0" cy="0"/>
        </a:xfrm>
      </p:grpSpPr>
      <p:sp>
        <p:nvSpPr>
          <p:cNvPr id="5" name="Picture Placeholder 4"/>
          <p:cNvSpPr>
            <a:spLocks noGrp="1"/>
          </p:cNvSpPr>
          <p:nvPr>
            <p:ph type="pic" sz="quarter" idx="16"/>
          </p:nvPr>
        </p:nvSpPr>
        <p:spPr>
          <a:xfrm>
            <a:off x="0" y="0"/>
            <a:ext cx="12192000" cy="6858000"/>
          </a:xfrm>
          <a:prstGeom prst="rect">
            <a:avLst/>
          </a:prstGeom>
        </p:spPr>
        <p:txBody>
          <a:bodyPr/>
          <a:lstStyle/>
          <a:p>
            <a:endParaRPr lang="en-US"/>
          </a:p>
        </p:txBody>
      </p:sp>
      <p:sp>
        <p:nvSpPr>
          <p:cNvPr id="3" name="Text Placeholder 21"/>
          <p:cNvSpPr>
            <a:spLocks noGrp="1"/>
          </p:cNvSpPr>
          <p:nvPr>
            <p:ph type="body" sz="quarter" idx="15" hasCustomPrompt="1"/>
          </p:nvPr>
        </p:nvSpPr>
        <p:spPr>
          <a:xfrm>
            <a:off x="-1" y="312096"/>
            <a:ext cx="9735015" cy="790348"/>
          </a:xfrm>
          <a:prstGeom prst="rect">
            <a:avLst/>
          </a:prstGeom>
          <a:solidFill>
            <a:srgbClr val="F19D23"/>
          </a:solidFill>
        </p:spPr>
        <p:txBody>
          <a:bodyPr anchor="ctr">
            <a:normAutofit/>
          </a:bodyPr>
          <a:lstStyle>
            <a:lvl1pPr marL="0" indent="0">
              <a:buNone/>
              <a:defRPr sz="2800" b="1">
                <a:solidFill>
                  <a:schemeClr val="bg1"/>
                </a:solidFill>
              </a:defRPr>
            </a:lvl1pPr>
          </a:lstStyle>
          <a:p>
            <a:pPr lvl="0"/>
            <a:r>
              <a:rPr lang="en-US" dirty="0"/>
              <a:t>HEADER</a:t>
            </a:r>
          </a:p>
        </p:txBody>
      </p:sp>
      <p:sp>
        <p:nvSpPr>
          <p:cNvPr id="4" name="Text Placeholder 7"/>
          <p:cNvSpPr>
            <a:spLocks noGrp="1"/>
          </p:cNvSpPr>
          <p:nvPr>
            <p:ph type="body" sz="quarter" idx="10" hasCustomPrompt="1"/>
          </p:nvPr>
        </p:nvSpPr>
        <p:spPr>
          <a:xfrm>
            <a:off x="0" y="6564086"/>
            <a:ext cx="12192000" cy="293914"/>
          </a:xfrm>
          <a:prstGeom prst="rect">
            <a:avLst/>
          </a:prstGeom>
          <a:solidFill>
            <a:srgbClr val="F19D23"/>
          </a:solidFill>
        </p:spPr>
        <p:txBody>
          <a:bodyPr/>
          <a:lstStyle>
            <a:lvl1pPr>
              <a:defRPr sz="1500">
                <a:solidFill>
                  <a:schemeClr val="bg1"/>
                </a:solidFill>
              </a:defRPr>
            </a:lvl1pPr>
            <a:lvl2pPr>
              <a:defRPr sz="2800">
                <a:solidFill>
                  <a:schemeClr val="tx1">
                    <a:lumMod val="65000"/>
                    <a:lumOff val="35000"/>
                  </a:schemeClr>
                </a:solidFill>
              </a:defRPr>
            </a:lvl2pPr>
            <a:lvl3pPr>
              <a:defRPr>
                <a:solidFill>
                  <a:schemeClr val="tx1">
                    <a:lumMod val="65000"/>
                    <a:lumOff val="35000"/>
                  </a:schemeClr>
                </a:solidFill>
              </a:defRPr>
            </a:lvl3pPr>
          </a:lstStyle>
          <a:p>
            <a:pPr lvl="0"/>
            <a:r>
              <a:rPr lang="en-US" dirty="0"/>
              <a:t>Click to edit Master text styles</a:t>
            </a:r>
          </a:p>
        </p:txBody>
      </p:sp>
    </p:spTree>
    <p:extLst>
      <p:ext uri="{BB962C8B-B14F-4D97-AF65-F5344CB8AC3E}">
        <p14:creationId xmlns:p14="http://schemas.microsoft.com/office/powerpoint/2010/main" val="13947740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3" name="Picture Placeholder 14"/>
          <p:cNvSpPr>
            <a:spLocks noGrp="1"/>
          </p:cNvSpPr>
          <p:nvPr>
            <p:ph type="pic" sz="quarter" idx="11"/>
          </p:nvPr>
        </p:nvSpPr>
        <p:spPr>
          <a:xfrm>
            <a:off x="0" y="0"/>
            <a:ext cx="8129588" cy="6857999"/>
          </a:xfrm>
          <a:prstGeom prst="rect">
            <a:avLst/>
          </a:prstGeom>
        </p:spPr>
        <p:txBody>
          <a:bodyPr/>
          <a:lstStyle>
            <a:lvl1pPr marL="0" indent="0">
              <a:buNone/>
              <a:defRPr baseline="0"/>
            </a:lvl1pPr>
          </a:lstStyle>
          <a:p>
            <a:endParaRPr lang="en-US" dirty="0"/>
          </a:p>
          <a:p>
            <a:endParaRPr lang="en-US" dirty="0"/>
          </a:p>
          <a:p>
            <a:endParaRPr lang="en-US" dirty="0"/>
          </a:p>
          <a:p>
            <a:endParaRPr lang="en-US" dirty="0"/>
          </a:p>
          <a:p>
            <a:r>
              <a:rPr lang="en-US" dirty="0"/>
              <a:t>MAIN PICTURE</a:t>
            </a:r>
          </a:p>
        </p:txBody>
      </p:sp>
      <p:sp>
        <p:nvSpPr>
          <p:cNvPr id="4" name="Text Placeholder 21"/>
          <p:cNvSpPr>
            <a:spLocks noGrp="1"/>
          </p:cNvSpPr>
          <p:nvPr>
            <p:ph type="body" sz="quarter" idx="15" hasCustomPrompt="1"/>
          </p:nvPr>
        </p:nvSpPr>
        <p:spPr>
          <a:xfrm>
            <a:off x="0" y="312096"/>
            <a:ext cx="8129589" cy="790348"/>
          </a:xfrm>
          <a:prstGeom prst="rect">
            <a:avLst/>
          </a:prstGeom>
          <a:solidFill>
            <a:srgbClr val="F19D23"/>
          </a:solidFill>
        </p:spPr>
        <p:txBody>
          <a:bodyPr anchor="ctr">
            <a:normAutofit/>
          </a:bodyPr>
          <a:lstStyle>
            <a:lvl1pPr marL="0" indent="0">
              <a:buNone/>
              <a:defRPr sz="2800" b="1">
                <a:solidFill>
                  <a:schemeClr val="bg1"/>
                </a:solidFill>
              </a:defRPr>
            </a:lvl1pPr>
          </a:lstStyle>
          <a:p>
            <a:pPr lvl="0"/>
            <a:r>
              <a:rPr lang="en-US" dirty="0"/>
              <a:t>HEADER</a:t>
            </a:r>
          </a:p>
        </p:txBody>
      </p:sp>
      <p:sp>
        <p:nvSpPr>
          <p:cNvPr id="6" name="Text Placeholder 2"/>
          <p:cNvSpPr>
            <a:spLocks noGrp="1"/>
          </p:cNvSpPr>
          <p:nvPr>
            <p:ph type="body" sz="quarter" idx="16"/>
          </p:nvPr>
        </p:nvSpPr>
        <p:spPr>
          <a:xfrm>
            <a:off x="8253921" y="312096"/>
            <a:ext cx="3840162" cy="64248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769924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Picture Placeholder 14"/>
          <p:cNvSpPr>
            <a:spLocks noGrp="1"/>
          </p:cNvSpPr>
          <p:nvPr>
            <p:ph type="pic" sz="quarter" idx="11"/>
          </p:nvPr>
        </p:nvSpPr>
        <p:spPr>
          <a:xfrm>
            <a:off x="0" y="0"/>
            <a:ext cx="8129588" cy="4371975"/>
          </a:xfrm>
          <a:prstGeom prst="rect">
            <a:avLst/>
          </a:prstGeom>
        </p:spPr>
        <p:txBody>
          <a:bodyPr/>
          <a:lstStyle>
            <a:lvl1pPr marL="0" indent="0">
              <a:buNone/>
              <a:defRPr baseline="0"/>
            </a:lvl1pPr>
          </a:lstStyle>
          <a:p>
            <a:endParaRPr lang="en-US" dirty="0"/>
          </a:p>
          <a:p>
            <a:endParaRPr lang="en-US" dirty="0"/>
          </a:p>
          <a:p>
            <a:endParaRPr lang="en-US" dirty="0"/>
          </a:p>
          <a:p>
            <a:endParaRPr lang="en-US" dirty="0"/>
          </a:p>
          <a:p>
            <a:r>
              <a:rPr lang="en-US" dirty="0"/>
              <a:t>MAIN PICTURE</a:t>
            </a:r>
          </a:p>
        </p:txBody>
      </p:sp>
      <p:sp>
        <p:nvSpPr>
          <p:cNvPr id="5" name="Picture Placeholder 17"/>
          <p:cNvSpPr>
            <a:spLocks noGrp="1"/>
          </p:cNvSpPr>
          <p:nvPr>
            <p:ph type="pic" sz="quarter" idx="12" hasCustomPrompt="1"/>
          </p:nvPr>
        </p:nvSpPr>
        <p:spPr>
          <a:xfrm>
            <a:off x="0" y="4483100"/>
            <a:ext cx="2609850" cy="2374900"/>
          </a:xfrm>
          <a:prstGeom prst="rect">
            <a:avLst/>
          </a:prstGeom>
        </p:spPr>
        <p:txBody>
          <a:bodyPr/>
          <a:lstStyle>
            <a:lvl1pPr marL="0" indent="0">
              <a:buNone/>
              <a:defRPr/>
            </a:lvl1pPr>
          </a:lstStyle>
          <a:p>
            <a:r>
              <a:rPr lang="en-US" dirty="0"/>
              <a:t>Support Pic</a:t>
            </a:r>
          </a:p>
        </p:txBody>
      </p:sp>
      <p:sp>
        <p:nvSpPr>
          <p:cNvPr id="6" name="Picture Placeholder 17"/>
          <p:cNvSpPr>
            <a:spLocks noGrp="1"/>
          </p:cNvSpPr>
          <p:nvPr>
            <p:ph type="pic" sz="quarter" idx="13" hasCustomPrompt="1"/>
          </p:nvPr>
        </p:nvSpPr>
        <p:spPr>
          <a:xfrm>
            <a:off x="5519738" y="4483100"/>
            <a:ext cx="2609850" cy="2374900"/>
          </a:xfrm>
          <a:prstGeom prst="rect">
            <a:avLst/>
          </a:prstGeom>
        </p:spPr>
        <p:txBody>
          <a:bodyPr/>
          <a:lstStyle>
            <a:lvl1pPr marL="0" indent="0">
              <a:buNone/>
              <a:defRPr/>
            </a:lvl1pPr>
          </a:lstStyle>
          <a:p>
            <a:r>
              <a:rPr lang="en-US" dirty="0"/>
              <a:t>Support Pic</a:t>
            </a:r>
          </a:p>
        </p:txBody>
      </p:sp>
      <p:sp>
        <p:nvSpPr>
          <p:cNvPr id="7" name="Picture Placeholder 17"/>
          <p:cNvSpPr>
            <a:spLocks noGrp="1"/>
          </p:cNvSpPr>
          <p:nvPr>
            <p:ph type="pic" sz="quarter" idx="14" hasCustomPrompt="1"/>
          </p:nvPr>
        </p:nvSpPr>
        <p:spPr>
          <a:xfrm>
            <a:off x="2759869" y="4483100"/>
            <a:ext cx="2609850" cy="2374900"/>
          </a:xfrm>
          <a:prstGeom prst="rect">
            <a:avLst/>
          </a:prstGeom>
        </p:spPr>
        <p:txBody>
          <a:bodyPr/>
          <a:lstStyle>
            <a:lvl1pPr marL="0" indent="0">
              <a:buNone/>
              <a:defRPr/>
            </a:lvl1pPr>
          </a:lstStyle>
          <a:p>
            <a:r>
              <a:rPr lang="en-US" dirty="0"/>
              <a:t>Support Pic</a:t>
            </a:r>
          </a:p>
          <a:p>
            <a:r>
              <a:rPr lang="en-US" dirty="0"/>
              <a:t>(Adjust as Needed)</a:t>
            </a:r>
          </a:p>
        </p:txBody>
      </p:sp>
      <p:sp>
        <p:nvSpPr>
          <p:cNvPr id="8" name="Text Placeholder 21"/>
          <p:cNvSpPr>
            <a:spLocks noGrp="1"/>
          </p:cNvSpPr>
          <p:nvPr>
            <p:ph type="body" sz="quarter" idx="15" hasCustomPrompt="1"/>
          </p:nvPr>
        </p:nvSpPr>
        <p:spPr>
          <a:xfrm>
            <a:off x="0" y="312096"/>
            <a:ext cx="7631086" cy="790348"/>
          </a:xfrm>
          <a:prstGeom prst="rect">
            <a:avLst/>
          </a:prstGeom>
          <a:solidFill>
            <a:srgbClr val="F19D23"/>
          </a:solidFill>
        </p:spPr>
        <p:txBody>
          <a:bodyPr anchor="ctr">
            <a:normAutofit/>
          </a:bodyPr>
          <a:lstStyle>
            <a:lvl1pPr marL="0" indent="0">
              <a:buNone/>
              <a:defRPr sz="2800" b="1">
                <a:solidFill>
                  <a:schemeClr val="bg1"/>
                </a:solidFill>
              </a:defRPr>
            </a:lvl1pPr>
          </a:lstStyle>
          <a:p>
            <a:pPr lvl="0"/>
            <a:r>
              <a:rPr lang="en-US" dirty="0"/>
              <a:t>HEADER</a:t>
            </a:r>
          </a:p>
        </p:txBody>
      </p:sp>
      <p:sp>
        <p:nvSpPr>
          <p:cNvPr id="10" name="Text Placeholder 2"/>
          <p:cNvSpPr>
            <a:spLocks noGrp="1"/>
          </p:cNvSpPr>
          <p:nvPr>
            <p:ph type="body" sz="quarter" idx="16"/>
          </p:nvPr>
        </p:nvSpPr>
        <p:spPr>
          <a:xfrm>
            <a:off x="8253921" y="312096"/>
            <a:ext cx="3840162" cy="64248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2177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6_Title and Content">
    <p:bg>
      <p:bgPr>
        <a:solidFill>
          <a:schemeClr val="bg1"/>
        </a:solidFill>
        <a:effectLst/>
      </p:bgPr>
    </p:bg>
    <p:spTree>
      <p:nvGrpSpPr>
        <p:cNvPr id="1" name=""/>
        <p:cNvGrpSpPr/>
        <p:nvPr/>
      </p:nvGrpSpPr>
      <p:grpSpPr>
        <a:xfrm>
          <a:off x="0" y="0"/>
          <a:ext cx="0" cy="0"/>
          <a:chOff x="0" y="0"/>
          <a:chExt cx="0" cy="0"/>
        </a:xfrm>
      </p:grpSpPr>
      <p:sp>
        <p:nvSpPr>
          <p:cNvPr id="15" name="Picture Placeholder 14"/>
          <p:cNvSpPr>
            <a:spLocks noGrp="1"/>
          </p:cNvSpPr>
          <p:nvPr>
            <p:ph type="pic" sz="quarter" idx="11"/>
          </p:nvPr>
        </p:nvSpPr>
        <p:spPr>
          <a:xfrm>
            <a:off x="0" y="0"/>
            <a:ext cx="8129588" cy="4371975"/>
          </a:xfrm>
          <a:prstGeom prst="rect">
            <a:avLst/>
          </a:prstGeom>
        </p:spPr>
        <p:txBody>
          <a:bodyPr/>
          <a:lstStyle>
            <a:lvl1pPr marL="0" indent="0">
              <a:buNone/>
              <a:defRPr baseline="0"/>
            </a:lvl1pPr>
          </a:lstStyle>
          <a:p>
            <a:endParaRPr lang="en-US" dirty="0"/>
          </a:p>
          <a:p>
            <a:endParaRPr lang="en-US" dirty="0"/>
          </a:p>
          <a:p>
            <a:endParaRPr lang="en-US" dirty="0"/>
          </a:p>
          <a:p>
            <a:endParaRPr lang="en-US" dirty="0"/>
          </a:p>
          <a:p>
            <a:r>
              <a:rPr lang="en-US" dirty="0"/>
              <a:t>MAIN PICTURE</a:t>
            </a:r>
          </a:p>
        </p:txBody>
      </p:sp>
      <p:sp>
        <p:nvSpPr>
          <p:cNvPr id="18" name="Picture Placeholder 17"/>
          <p:cNvSpPr>
            <a:spLocks noGrp="1"/>
          </p:cNvSpPr>
          <p:nvPr>
            <p:ph type="pic" sz="quarter" idx="12" hasCustomPrompt="1"/>
          </p:nvPr>
        </p:nvSpPr>
        <p:spPr>
          <a:xfrm>
            <a:off x="-1" y="4483100"/>
            <a:ext cx="3984136" cy="2374900"/>
          </a:xfrm>
          <a:prstGeom prst="rect">
            <a:avLst/>
          </a:prstGeom>
        </p:spPr>
        <p:txBody>
          <a:bodyPr/>
          <a:lstStyle>
            <a:lvl1pPr marL="0" indent="0">
              <a:buNone/>
              <a:defRPr/>
            </a:lvl1pPr>
          </a:lstStyle>
          <a:p>
            <a:r>
              <a:rPr lang="en-US" dirty="0"/>
              <a:t>Support Pic</a:t>
            </a:r>
          </a:p>
        </p:txBody>
      </p:sp>
      <p:sp>
        <p:nvSpPr>
          <p:cNvPr id="19" name="Picture Placeholder 17"/>
          <p:cNvSpPr>
            <a:spLocks noGrp="1"/>
          </p:cNvSpPr>
          <p:nvPr>
            <p:ph type="pic" sz="quarter" idx="13" hasCustomPrompt="1"/>
          </p:nvPr>
        </p:nvSpPr>
        <p:spPr>
          <a:xfrm>
            <a:off x="4142804" y="4483100"/>
            <a:ext cx="3986784" cy="2374900"/>
          </a:xfrm>
          <a:prstGeom prst="rect">
            <a:avLst/>
          </a:prstGeom>
        </p:spPr>
        <p:txBody>
          <a:bodyPr/>
          <a:lstStyle>
            <a:lvl1pPr marL="0" indent="0">
              <a:buNone/>
              <a:defRPr/>
            </a:lvl1pPr>
          </a:lstStyle>
          <a:p>
            <a:r>
              <a:rPr lang="en-US" dirty="0"/>
              <a:t>Support Pic</a:t>
            </a:r>
          </a:p>
        </p:txBody>
      </p:sp>
      <p:sp>
        <p:nvSpPr>
          <p:cNvPr id="22" name="Text Placeholder 21"/>
          <p:cNvSpPr>
            <a:spLocks noGrp="1"/>
          </p:cNvSpPr>
          <p:nvPr>
            <p:ph type="body" sz="quarter" idx="15" hasCustomPrompt="1"/>
          </p:nvPr>
        </p:nvSpPr>
        <p:spPr>
          <a:xfrm>
            <a:off x="0" y="3150659"/>
            <a:ext cx="6618514" cy="790348"/>
          </a:xfrm>
          <a:prstGeom prst="rect">
            <a:avLst/>
          </a:prstGeom>
          <a:solidFill>
            <a:srgbClr val="F19D23"/>
          </a:solidFill>
        </p:spPr>
        <p:txBody>
          <a:bodyPr anchor="ctr">
            <a:normAutofit/>
          </a:bodyPr>
          <a:lstStyle>
            <a:lvl1pPr marL="0" indent="0">
              <a:buNone/>
              <a:defRPr sz="2800" b="1">
                <a:solidFill>
                  <a:schemeClr val="bg1"/>
                </a:solidFill>
              </a:defRPr>
            </a:lvl1pPr>
          </a:lstStyle>
          <a:p>
            <a:pPr lvl="0"/>
            <a:r>
              <a:rPr lang="en-US" dirty="0"/>
              <a:t>HEADER</a:t>
            </a:r>
          </a:p>
        </p:txBody>
      </p:sp>
      <p:sp>
        <p:nvSpPr>
          <p:cNvPr id="8" name="Text Placeholder 2"/>
          <p:cNvSpPr>
            <a:spLocks noGrp="1"/>
          </p:cNvSpPr>
          <p:nvPr>
            <p:ph type="body" sz="quarter" idx="16"/>
          </p:nvPr>
        </p:nvSpPr>
        <p:spPr>
          <a:xfrm>
            <a:off x="8253921" y="312096"/>
            <a:ext cx="3840162" cy="64248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8120594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Section Divider">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12192000" cy="6727371"/>
          </a:xfrm>
          <a:prstGeom prst="rect">
            <a:avLst/>
          </a:prstGeom>
        </p:spPr>
      </p:pic>
      <p:sp>
        <p:nvSpPr>
          <p:cNvPr id="5" name="Text Placeholder 4"/>
          <p:cNvSpPr>
            <a:spLocks noGrp="1"/>
          </p:cNvSpPr>
          <p:nvPr>
            <p:ph type="body" sz="quarter" idx="10" hasCustomPrompt="1"/>
          </p:nvPr>
        </p:nvSpPr>
        <p:spPr>
          <a:xfrm>
            <a:off x="0" y="5664200"/>
            <a:ext cx="12192000" cy="1193800"/>
          </a:xfrm>
          <a:prstGeom prst="rect">
            <a:avLst/>
          </a:prstGeom>
          <a:solidFill>
            <a:srgbClr val="00B0F0"/>
          </a:solidFill>
        </p:spPr>
        <p:txBody>
          <a:bodyPr anchor="ctr">
            <a:normAutofit/>
          </a:bodyPr>
          <a:lstStyle>
            <a:lvl1pPr marL="0" indent="0" algn="r">
              <a:buNone/>
              <a:defRPr sz="3500" b="1">
                <a:solidFill>
                  <a:schemeClr val="bg1"/>
                </a:solidFill>
              </a:defRPr>
            </a:lvl1pPr>
          </a:lstStyle>
          <a:p>
            <a:pPr lvl="0"/>
            <a:r>
              <a:rPr lang="en-US" dirty="0"/>
              <a:t>SECTION HEADER</a:t>
            </a:r>
          </a:p>
        </p:txBody>
      </p:sp>
    </p:spTree>
    <p:extLst>
      <p:ext uri="{BB962C8B-B14F-4D97-AF65-F5344CB8AC3E}">
        <p14:creationId xmlns:p14="http://schemas.microsoft.com/office/powerpoint/2010/main" val="16509337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_Large Picture, No Text">
    <p:spTree>
      <p:nvGrpSpPr>
        <p:cNvPr id="1" name=""/>
        <p:cNvGrpSpPr/>
        <p:nvPr/>
      </p:nvGrpSpPr>
      <p:grpSpPr>
        <a:xfrm>
          <a:off x="0" y="0"/>
          <a:ext cx="0" cy="0"/>
          <a:chOff x="0" y="0"/>
          <a:chExt cx="0" cy="0"/>
        </a:xfrm>
      </p:grpSpPr>
      <p:sp>
        <p:nvSpPr>
          <p:cNvPr id="5" name="Picture Placeholder 4"/>
          <p:cNvSpPr>
            <a:spLocks noGrp="1"/>
          </p:cNvSpPr>
          <p:nvPr>
            <p:ph type="pic" sz="quarter" idx="16"/>
          </p:nvPr>
        </p:nvSpPr>
        <p:spPr>
          <a:xfrm>
            <a:off x="0" y="0"/>
            <a:ext cx="12192000" cy="6858000"/>
          </a:xfrm>
          <a:prstGeom prst="rect">
            <a:avLst/>
          </a:prstGeom>
        </p:spPr>
        <p:txBody>
          <a:bodyPr/>
          <a:lstStyle/>
          <a:p>
            <a:endParaRPr lang="en-US"/>
          </a:p>
        </p:txBody>
      </p:sp>
      <p:sp>
        <p:nvSpPr>
          <p:cNvPr id="3" name="Text Placeholder 21"/>
          <p:cNvSpPr>
            <a:spLocks noGrp="1"/>
          </p:cNvSpPr>
          <p:nvPr>
            <p:ph type="body" sz="quarter" idx="15" hasCustomPrompt="1"/>
          </p:nvPr>
        </p:nvSpPr>
        <p:spPr>
          <a:xfrm>
            <a:off x="-1" y="312096"/>
            <a:ext cx="9735015" cy="790348"/>
          </a:xfrm>
          <a:prstGeom prst="rect">
            <a:avLst/>
          </a:prstGeom>
          <a:solidFill>
            <a:srgbClr val="0A8BA6"/>
          </a:solidFill>
        </p:spPr>
        <p:txBody>
          <a:bodyPr anchor="ctr"/>
          <a:lstStyle>
            <a:lvl1pPr marL="0" indent="0">
              <a:buNone/>
              <a:defRPr b="1">
                <a:solidFill>
                  <a:schemeClr val="bg1"/>
                </a:solidFill>
              </a:defRPr>
            </a:lvl1pPr>
          </a:lstStyle>
          <a:p>
            <a:pPr lvl="0"/>
            <a:r>
              <a:rPr lang="en-US" dirty="0"/>
              <a:t>HEADER</a:t>
            </a:r>
          </a:p>
        </p:txBody>
      </p:sp>
      <p:sp>
        <p:nvSpPr>
          <p:cNvPr id="4" name="Text Placeholder 7"/>
          <p:cNvSpPr>
            <a:spLocks noGrp="1"/>
          </p:cNvSpPr>
          <p:nvPr>
            <p:ph type="body" sz="quarter" idx="10" hasCustomPrompt="1"/>
          </p:nvPr>
        </p:nvSpPr>
        <p:spPr>
          <a:xfrm>
            <a:off x="0" y="6564086"/>
            <a:ext cx="12192000" cy="293914"/>
          </a:xfrm>
          <a:prstGeom prst="rect">
            <a:avLst/>
          </a:prstGeom>
          <a:solidFill>
            <a:srgbClr val="0A8BA6"/>
          </a:solidFill>
        </p:spPr>
        <p:txBody>
          <a:bodyPr/>
          <a:lstStyle>
            <a:lvl1pPr>
              <a:defRPr sz="1500">
                <a:solidFill>
                  <a:schemeClr val="bg1"/>
                </a:solidFill>
              </a:defRPr>
            </a:lvl1pPr>
            <a:lvl2pPr>
              <a:defRPr sz="2800">
                <a:solidFill>
                  <a:schemeClr val="tx1">
                    <a:lumMod val="65000"/>
                    <a:lumOff val="35000"/>
                  </a:schemeClr>
                </a:solidFill>
              </a:defRPr>
            </a:lvl2pPr>
            <a:lvl3pPr>
              <a:defRPr>
                <a:solidFill>
                  <a:schemeClr val="tx1">
                    <a:lumMod val="65000"/>
                    <a:lumOff val="35000"/>
                  </a:schemeClr>
                </a:solidFill>
              </a:defRPr>
            </a:lvl3pPr>
          </a:lstStyle>
          <a:p>
            <a:pPr lvl="0"/>
            <a:r>
              <a:rPr lang="en-US" dirty="0"/>
              <a:t>Click to edit Master text styles</a:t>
            </a:r>
          </a:p>
        </p:txBody>
      </p:sp>
    </p:spTree>
    <p:extLst>
      <p:ext uri="{BB962C8B-B14F-4D97-AF65-F5344CB8AC3E}">
        <p14:creationId xmlns:p14="http://schemas.microsoft.com/office/powerpoint/2010/main" val="154238797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3" name="Picture Placeholder 14"/>
          <p:cNvSpPr>
            <a:spLocks noGrp="1"/>
          </p:cNvSpPr>
          <p:nvPr>
            <p:ph type="pic" sz="quarter" idx="11"/>
          </p:nvPr>
        </p:nvSpPr>
        <p:spPr>
          <a:xfrm>
            <a:off x="0" y="0"/>
            <a:ext cx="8129588" cy="6857999"/>
          </a:xfrm>
          <a:prstGeom prst="rect">
            <a:avLst/>
          </a:prstGeom>
        </p:spPr>
        <p:txBody>
          <a:bodyPr/>
          <a:lstStyle>
            <a:lvl1pPr marL="0" indent="0">
              <a:buNone/>
              <a:defRPr baseline="0"/>
            </a:lvl1pPr>
          </a:lstStyle>
          <a:p>
            <a:endParaRPr lang="en-US" dirty="0"/>
          </a:p>
          <a:p>
            <a:endParaRPr lang="en-US" dirty="0"/>
          </a:p>
          <a:p>
            <a:endParaRPr lang="en-US" dirty="0"/>
          </a:p>
          <a:p>
            <a:endParaRPr lang="en-US" dirty="0"/>
          </a:p>
          <a:p>
            <a:r>
              <a:rPr lang="en-US" dirty="0"/>
              <a:t>MAIN PICTURE</a:t>
            </a:r>
          </a:p>
        </p:txBody>
      </p:sp>
      <p:sp>
        <p:nvSpPr>
          <p:cNvPr id="4" name="Text Placeholder 21"/>
          <p:cNvSpPr>
            <a:spLocks noGrp="1"/>
          </p:cNvSpPr>
          <p:nvPr>
            <p:ph type="body" sz="quarter" idx="15" hasCustomPrompt="1"/>
          </p:nvPr>
        </p:nvSpPr>
        <p:spPr>
          <a:xfrm>
            <a:off x="0" y="312096"/>
            <a:ext cx="8129589" cy="790348"/>
          </a:xfrm>
          <a:prstGeom prst="rect">
            <a:avLst/>
          </a:prstGeom>
          <a:solidFill>
            <a:srgbClr val="0A8BA6"/>
          </a:solidFill>
        </p:spPr>
        <p:txBody>
          <a:bodyPr anchor="ctr">
            <a:normAutofit/>
          </a:bodyPr>
          <a:lstStyle>
            <a:lvl1pPr marL="0" indent="0">
              <a:buNone/>
              <a:defRPr sz="2800" b="1">
                <a:solidFill>
                  <a:schemeClr val="bg1"/>
                </a:solidFill>
              </a:defRPr>
            </a:lvl1pPr>
          </a:lstStyle>
          <a:p>
            <a:pPr lvl="0"/>
            <a:r>
              <a:rPr lang="en-US" dirty="0"/>
              <a:t>HEADER</a:t>
            </a:r>
          </a:p>
        </p:txBody>
      </p:sp>
      <p:sp>
        <p:nvSpPr>
          <p:cNvPr id="6" name="Text Placeholder 2"/>
          <p:cNvSpPr>
            <a:spLocks noGrp="1"/>
          </p:cNvSpPr>
          <p:nvPr>
            <p:ph type="body" sz="quarter" idx="16"/>
          </p:nvPr>
        </p:nvSpPr>
        <p:spPr>
          <a:xfrm>
            <a:off x="8253921" y="312096"/>
            <a:ext cx="3840162" cy="642486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0943411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Picture Placeholder 14"/>
          <p:cNvSpPr>
            <a:spLocks noGrp="1"/>
          </p:cNvSpPr>
          <p:nvPr>
            <p:ph type="pic" sz="quarter" idx="11"/>
          </p:nvPr>
        </p:nvSpPr>
        <p:spPr>
          <a:xfrm>
            <a:off x="0" y="0"/>
            <a:ext cx="8129588" cy="4371975"/>
          </a:xfrm>
          <a:prstGeom prst="rect">
            <a:avLst/>
          </a:prstGeom>
        </p:spPr>
        <p:txBody>
          <a:bodyPr/>
          <a:lstStyle>
            <a:lvl1pPr marL="0" indent="0">
              <a:buNone/>
              <a:defRPr baseline="0"/>
            </a:lvl1pPr>
          </a:lstStyle>
          <a:p>
            <a:endParaRPr lang="en-US" dirty="0"/>
          </a:p>
          <a:p>
            <a:endParaRPr lang="en-US" dirty="0"/>
          </a:p>
          <a:p>
            <a:endParaRPr lang="en-US" dirty="0"/>
          </a:p>
          <a:p>
            <a:endParaRPr lang="en-US" dirty="0"/>
          </a:p>
          <a:p>
            <a:r>
              <a:rPr lang="en-US" dirty="0"/>
              <a:t>MAIN PICTURE</a:t>
            </a:r>
          </a:p>
        </p:txBody>
      </p:sp>
      <p:sp>
        <p:nvSpPr>
          <p:cNvPr id="5" name="Picture Placeholder 17"/>
          <p:cNvSpPr>
            <a:spLocks noGrp="1"/>
          </p:cNvSpPr>
          <p:nvPr>
            <p:ph type="pic" sz="quarter" idx="12" hasCustomPrompt="1"/>
          </p:nvPr>
        </p:nvSpPr>
        <p:spPr>
          <a:xfrm>
            <a:off x="0" y="4483100"/>
            <a:ext cx="2609850" cy="2374900"/>
          </a:xfrm>
          <a:prstGeom prst="rect">
            <a:avLst/>
          </a:prstGeom>
        </p:spPr>
        <p:txBody>
          <a:bodyPr/>
          <a:lstStyle>
            <a:lvl1pPr marL="0" indent="0">
              <a:buNone/>
              <a:defRPr/>
            </a:lvl1pPr>
          </a:lstStyle>
          <a:p>
            <a:r>
              <a:rPr lang="en-US" dirty="0"/>
              <a:t>Support Pic</a:t>
            </a:r>
          </a:p>
        </p:txBody>
      </p:sp>
      <p:sp>
        <p:nvSpPr>
          <p:cNvPr id="6" name="Picture Placeholder 17"/>
          <p:cNvSpPr>
            <a:spLocks noGrp="1"/>
          </p:cNvSpPr>
          <p:nvPr>
            <p:ph type="pic" sz="quarter" idx="13" hasCustomPrompt="1"/>
          </p:nvPr>
        </p:nvSpPr>
        <p:spPr>
          <a:xfrm>
            <a:off x="5519738" y="4483100"/>
            <a:ext cx="2609850" cy="2374900"/>
          </a:xfrm>
          <a:prstGeom prst="rect">
            <a:avLst/>
          </a:prstGeom>
        </p:spPr>
        <p:txBody>
          <a:bodyPr/>
          <a:lstStyle>
            <a:lvl1pPr marL="0" indent="0">
              <a:buNone/>
              <a:defRPr/>
            </a:lvl1pPr>
          </a:lstStyle>
          <a:p>
            <a:r>
              <a:rPr lang="en-US" dirty="0"/>
              <a:t>Support Pic</a:t>
            </a:r>
          </a:p>
        </p:txBody>
      </p:sp>
      <p:sp>
        <p:nvSpPr>
          <p:cNvPr id="7" name="Picture Placeholder 17"/>
          <p:cNvSpPr>
            <a:spLocks noGrp="1"/>
          </p:cNvSpPr>
          <p:nvPr>
            <p:ph type="pic" sz="quarter" idx="14" hasCustomPrompt="1"/>
          </p:nvPr>
        </p:nvSpPr>
        <p:spPr>
          <a:xfrm>
            <a:off x="2759869" y="4483100"/>
            <a:ext cx="2609850" cy="2374900"/>
          </a:xfrm>
          <a:prstGeom prst="rect">
            <a:avLst/>
          </a:prstGeom>
        </p:spPr>
        <p:txBody>
          <a:bodyPr/>
          <a:lstStyle>
            <a:lvl1pPr marL="0" indent="0">
              <a:buNone/>
              <a:defRPr/>
            </a:lvl1pPr>
          </a:lstStyle>
          <a:p>
            <a:r>
              <a:rPr lang="en-US" dirty="0"/>
              <a:t>Support Pic</a:t>
            </a:r>
          </a:p>
          <a:p>
            <a:r>
              <a:rPr lang="en-US" dirty="0"/>
              <a:t>(Adjust as Needed)</a:t>
            </a:r>
          </a:p>
        </p:txBody>
      </p:sp>
      <p:sp>
        <p:nvSpPr>
          <p:cNvPr id="8" name="Text Placeholder 21"/>
          <p:cNvSpPr>
            <a:spLocks noGrp="1"/>
          </p:cNvSpPr>
          <p:nvPr>
            <p:ph type="body" sz="quarter" idx="15" hasCustomPrompt="1"/>
          </p:nvPr>
        </p:nvSpPr>
        <p:spPr>
          <a:xfrm>
            <a:off x="0" y="312096"/>
            <a:ext cx="7631086" cy="790348"/>
          </a:xfrm>
          <a:prstGeom prst="rect">
            <a:avLst/>
          </a:prstGeom>
          <a:solidFill>
            <a:srgbClr val="0A8BA6"/>
          </a:solidFill>
        </p:spPr>
        <p:txBody>
          <a:bodyPr anchor="ctr">
            <a:normAutofit/>
          </a:bodyPr>
          <a:lstStyle>
            <a:lvl1pPr marL="0" indent="0">
              <a:buNone/>
              <a:defRPr sz="2800" b="1">
                <a:solidFill>
                  <a:schemeClr val="bg1"/>
                </a:solidFill>
              </a:defRPr>
            </a:lvl1pPr>
          </a:lstStyle>
          <a:p>
            <a:pPr lvl="0"/>
            <a:r>
              <a:rPr lang="en-US" dirty="0"/>
              <a:t>HEADER</a:t>
            </a:r>
          </a:p>
        </p:txBody>
      </p:sp>
      <p:sp>
        <p:nvSpPr>
          <p:cNvPr id="10" name="Text Placeholder 2"/>
          <p:cNvSpPr>
            <a:spLocks noGrp="1"/>
          </p:cNvSpPr>
          <p:nvPr>
            <p:ph type="body" sz="quarter" idx="16"/>
          </p:nvPr>
        </p:nvSpPr>
        <p:spPr>
          <a:xfrm>
            <a:off x="8253921" y="312096"/>
            <a:ext cx="3840162" cy="64248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0372995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7_Title and Content">
    <p:bg>
      <p:bgPr>
        <a:solidFill>
          <a:schemeClr val="bg1"/>
        </a:solidFill>
        <a:effectLst/>
      </p:bgPr>
    </p:bg>
    <p:spTree>
      <p:nvGrpSpPr>
        <p:cNvPr id="1" name=""/>
        <p:cNvGrpSpPr/>
        <p:nvPr/>
      </p:nvGrpSpPr>
      <p:grpSpPr>
        <a:xfrm>
          <a:off x="0" y="0"/>
          <a:ext cx="0" cy="0"/>
          <a:chOff x="0" y="0"/>
          <a:chExt cx="0" cy="0"/>
        </a:xfrm>
      </p:grpSpPr>
      <p:sp>
        <p:nvSpPr>
          <p:cNvPr id="15" name="Picture Placeholder 14"/>
          <p:cNvSpPr>
            <a:spLocks noGrp="1"/>
          </p:cNvSpPr>
          <p:nvPr>
            <p:ph type="pic" sz="quarter" idx="11"/>
          </p:nvPr>
        </p:nvSpPr>
        <p:spPr>
          <a:xfrm>
            <a:off x="0" y="0"/>
            <a:ext cx="8129588" cy="4371975"/>
          </a:xfrm>
          <a:prstGeom prst="rect">
            <a:avLst/>
          </a:prstGeom>
        </p:spPr>
        <p:txBody>
          <a:bodyPr/>
          <a:lstStyle>
            <a:lvl1pPr marL="0" indent="0">
              <a:buNone/>
              <a:defRPr baseline="0"/>
            </a:lvl1pPr>
          </a:lstStyle>
          <a:p>
            <a:endParaRPr lang="en-US" dirty="0"/>
          </a:p>
          <a:p>
            <a:endParaRPr lang="en-US" dirty="0"/>
          </a:p>
          <a:p>
            <a:endParaRPr lang="en-US" dirty="0"/>
          </a:p>
          <a:p>
            <a:endParaRPr lang="en-US" dirty="0"/>
          </a:p>
          <a:p>
            <a:r>
              <a:rPr lang="en-US" dirty="0"/>
              <a:t>MAIN PICTURE</a:t>
            </a:r>
          </a:p>
        </p:txBody>
      </p:sp>
      <p:sp>
        <p:nvSpPr>
          <p:cNvPr id="18" name="Picture Placeholder 17"/>
          <p:cNvSpPr>
            <a:spLocks noGrp="1"/>
          </p:cNvSpPr>
          <p:nvPr>
            <p:ph type="pic" sz="quarter" idx="12" hasCustomPrompt="1"/>
          </p:nvPr>
        </p:nvSpPr>
        <p:spPr>
          <a:xfrm>
            <a:off x="-1" y="4483100"/>
            <a:ext cx="3984136" cy="2374900"/>
          </a:xfrm>
          <a:prstGeom prst="rect">
            <a:avLst/>
          </a:prstGeom>
        </p:spPr>
        <p:txBody>
          <a:bodyPr/>
          <a:lstStyle>
            <a:lvl1pPr marL="0" indent="0">
              <a:buNone/>
              <a:defRPr/>
            </a:lvl1pPr>
          </a:lstStyle>
          <a:p>
            <a:r>
              <a:rPr lang="en-US" dirty="0"/>
              <a:t>Support Pic</a:t>
            </a:r>
          </a:p>
        </p:txBody>
      </p:sp>
      <p:sp>
        <p:nvSpPr>
          <p:cNvPr id="19" name="Picture Placeholder 17"/>
          <p:cNvSpPr>
            <a:spLocks noGrp="1"/>
          </p:cNvSpPr>
          <p:nvPr>
            <p:ph type="pic" sz="quarter" idx="13" hasCustomPrompt="1"/>
          </p:nvPr>
        </p:nvSpPr>
        <p:spPr>
          <a:xfrm>
            <a:off x="4142804" y="4483100"/>
            <a:ext cx="3986784" cy="2374900"/>
          </a:xfrm>
          <a:prstGeom prst="rect">
            <a:avLst/>
          </a:prstGeom>
        </p:spPr>
        <p:txBody>
          <a:bodyPr/>
          <a:lstStyle>
            <a:lvl1pPr marL="0" indent="0">
              <a:buNone/>
              <a:defRPr/>
            </a:lvl1pPr>
          </a:lstStyle>
          <a:p>
            <a:r>
              <a:rPr lang="en-US" dirty="0"/>
              <a:t>Support Pic</a:t>
            </a:r>
          </a:p>
        </p:txBody>
      </p:sp>
      <p:sp>
        <p:nvSpPr>
          <p:cNvPr id="22" name="Text Placeholder 21"/>
          <p:cNvSpPr>
            <a:spLocks noGrp="1"/>
          </p:cNvSpPr>
          <p:nvPr>
            <p:ph type="body" sz="quarter" idx="15" hasCustomPrompt="1"/>
          </p:nvPr>
        </p:nvSpPr>
        <p:spPr>
          <a:xfrm>
            <a:off x="0" y="3150659"/>
            <a:ext cx="6618514" cy="790348"/>
          </a:xfrm>
          <a:prstGeom prst="rect">
            <a:avLst/>
          </a:prstGeom>
          <a:solidFill>
            <a:srgbClr val="0A8BA6"/>
          </a:solidFill>
        </p:spPr>
        <p:txBody>
          <a:bodyPr anchor="ctr">
            <a:normAutofit/>
          </a:bodyPr>
          <a:lstStyle>
            <a:lvl1pPr marL="0" indent="0">
              <a:buNone/>
              <a:defRPr sz="2800" b="1">
                <a:solidFill>
                  <a:schemeClr val="bg1"/>
                </a:solidFill>
              </a:defRPr>
            </a:lvl1pPr>
          </a:lstStyle>
          <a:p>
            <a:pPr lvl="0"/>
            <a:r>
              <a:rPr lang="en-US" dirty="0"/>
              <a:t>HEADER</a:t>
            </a:r>
          </a:p>
        </p:txBody>
      </p:sp>
      <p:sp>
        <p:nvSpPr>
          <p:cNvPr id="8" name="Text Placeholder 2"/>
          <p:cNvSpPr>
            <a:spLocks noGrp="1"/>
          </p:cNvSpPr>
          <p:nvPr>
            <p:ph type="body" sz="quarter" idx="16"/>
          </p:nvPr>
        </p:nvSpPr>
        <p:spPr>
          <a:xfrm>
            <a:off x="8253921" y="312096"/>
            <a:ext cx="3840162" cy="64248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0580637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_Section Divider">
    <p:bg>
      <p:bgPr>
        <a:solidFill>
          <a:schemeClr val="bg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5" name="Text Placeholder 4"/>
          <p:cNvSpPr>
            <a:spLocks noGrp="1"/>
          </p:cNvSpPr>
          <p:nvPr>
            <p:ph type="body" sz="quarter" idx="10" hasCustomPrompt="1"/>
          </p:nvPr>
        </p:nvSpPr>
        <p:spPr>
          <a:xfrm>
            <a:off x="0" y="5664200"/>
            <a:ext cx="12192000" cy="1193800"/>
          </a:xfrm>
          <a:prstGeom prst="rect">
            <a:avLst/>
          </a:prstGeom>
          <a:solidFill>
            <a:schemeClr val="accent1"/>
          </a:solidFill>
        </p:spPr>
        <p:txBody>
          <a:bodyPr anchor="ctr">
            <a:normAutofit/>
          </a:bodyPr>
          <a:lstStyle>
            <a:lvl1pPr marL="0" indent="0" algn="r">
              <a:buNone/>
              <a:defRPr sz="3500" b="1">
                <a:solidFill>
                  <a:schemeClr val="bg1"/>
                </a:solidFill>
              </a:defRPr>
            </a:lvl1pPr>
          </a:lstStyle>
          <a:p>
            <a:pPr lvl="0"/>
            <a:r>
              <a:rPr lang="en-US" dirty="0"/>
              <a:t>SECTION HEADER</a:t>
            </a:r>
          </a:p>
        </p:txBody>
      </p:sp>
    </p:spTree>
    <p:extLst>
      <p:ext uri="{BB962C8B-B14F-4D97-AF65-F5344CB8AC3E}">
        <p14:creationId xmlns:p14="http://schemas.microsoft.com/office/powerpoint/2010/main" val="348551869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15" name="Picture Placeholder 14"/>
          <p:cNvSpPr>
            <a:spLocks noGrp="1"/>
          </p:cNvSpPr>
          <p:nvPr>
            <p:ph type="pic" sz="quarter" idx="11"/>
          </p:nvPr>
        </p:nvSpPr>
        <p:spPr>
          <a:xfrm>
            <a:off x="0" y="0"/>
            <a:ext cx="8129588" cy="4371975"/>
          </a:xfrm>
          <a:prstGeom prst="rect">
            <a:avLst/>
          </a:prstGeom>
        </p:spPr>
        <p:txBody>
          <a:bodyPr/>
          <a:lstStyle>
            <a:lvl1pPr marL="0" indent="0">
              <a:buNone/>
              <a:defRPr baseline="0"/>
            </a:lvl1pPr>
          </a:lstStyle>
          <a:p>
            <a:endParaRPr lang="en-US" dirty="0"/>
          </a:p>
          <a:p>
            <a:endParaRPr lang="en-US" dirty="0"/>
          </a:p>
          <a:p>
            <a:endParaRPr lang="en-US" dirty="0"/>
          </a:p>
          <a:p>
            <a:endParaRPr lang="en-US" dirty="0"/>
          </a:p>
          <a:p>
            <a:r>
              <a:rPr lang="en-US" dirty="0"/>
              <a:t>MAIN PICTURE</a:t>
            </a:r>
          </a:p>
        </p:txBody>
      </p:sp>
      <p:sp>
        <p:nvSpPr>
          <p:cNvPr id="18" name="Picture Placeholder 17"/>
          <p:cNvSpPr>
            <a:spLocks noGrp="1"/>
          </p:cNvSpPr>
          <p:nvPr>
            <p:ph type="pic" sz="quarter" idx="12" hasCustomPrompt="1"/>
          </p:nvPr>
        </p:nvSpPr>
        <p:spPr>
          <a:xfrm>
            <a:off x="0" y="4483100"/>
            <a:ext cx="2609850" cy="2374900"/>
          </a:xfrm>
          <a:prstGeom prst="rect">
            <a:avLst/>
          </a:prstGeom>
        </p:spPr>
        <p:txBody>
          <a:bodyPr/>
          <a:lstStyle>
            <a:lvl1pPr marL="0" indent="0">
              <a:buNone/>
              <a:defRPr/>
            </a:lvl1pPr>
          </a:lstStyle>
          <a:p>
            <a:r>
              <a:rPr lang="en-US" dirty="0"/>
              <a:t>Support Pic</a:t>
            </a:r>
          </a:p>
        </p:txBody>
      </p:sp>
      <p:sp>
        <p:nvSpPr>
          <p:cNvPr id="19" name="Picture Placeholder 17"/>
          <p:cNvSpPr>
            <a:spLocks noGrp="1"/>
          </p:cNvSpPr>
          <p:nvPr>
            <p:ph type="pic" sz="quarter" idx="13" hasCustomPrompt="1"/>
          </p:nvPr>
        </p:nvSpPr>
        <p:spPr>
          <a:xfrm>
            <a:off x="5519738" y="4483100"/>
            <a:ext cx="2609850" cy="2374900"/>
          </a:xfrm>
          <a:prstGeom prst="rect">
            <a:avLst/>
          </a:prstGeom>
        </p:spPr>
        <p:txBody>
          <a:bodyPr/>
          <a:lstStyle>
            <a:lvl1pPr marL="0" indent="0">
              <a:buNone/>
              <a:defRPr/>
            </a:lvl1pPr>
          </a:lstStyle>
          <a:p>
            <a:r>
              <a:rPr lang="en-US" dirty="0"/>
              <a:t>Support Pic</a:t>
            </a:r>
          </a:p>
        </p:txBody>
      </p:sp>
      <p:sp>
        <p:nvSpPr>
          <p:cNvPr id="20" name="Picture Placeholder 17"/>
          <p:cNvSpPr>
            <a:spLocks noGrp="1"/>
          </p:cNvSpPr>
          <p:nvPr>
            <p:ph type="pic" sz="quarter" idx="14" hasCustomPrompt="1"/>
          </p:nvPr>
        </p:nvSpPr>
        <p:spPr>
          <a:xfrm>
            <a:off x="2759869" y="4483100"/>
            <a:ext cx="2609850" cy="2374900"/>
          </a:xfrm>
          <a:prstGeom prst="rect">
            <a:avLst/>
          </a:prstGeom>
        </p:spPr>
        <p:txBody>
          <a:bodyPr/>
          <a:lstStyle>
            <a:lvl1pPr marL="0" indent="0">
              <a:buNone/>
              <a:defRPr/>
            </a:lvl1pPr>
          </a:lstStyle>
          <a:p>
            <a:r>
              <a:rPr lang="en-US" dirty="0"/>
              <a:t>Support Pic</a:t>
            </a:r>
          </a:p>
          <a:p>
            <a:r>
              <a:rPr lang="en-US" dirty="0"/>
              <a:t>(Adjust as Needed)</a:t>
            </a:r>
          </a:p>
        </p:txBody>
      </p:sp>
      <p:sp>
        <p:nvSpPr>
          <p:cNvPr id="22" name="Text Placeholder 21"/>
          <p:cNvSpPr>
            <a:spLocks noGrp="1"/>
          </p:cNvSpPr>
          <p:nvPr>
            <p:ph type="body" sz="quarter" idx="15" hasCustomPrompt="1"/>
          </p:nvPr>
        </p:nvSpPr>
        <p:spPr>
          <a:xfrm>
            <a:off x="0" y="312096"/>
            <a:ext cx="7631086" cy="790348"/>
          </a:xfrm>
          <a:prstGeom prst="rect">
            <a:avLst/>
          </a:prstGeom>
          <a:solidFill>
            <a:schemeClr val="accent1"/>
          </a:solidFill>
        </p:spPr>
        <p:txBody>
          <a:bodyPr anchor="ctr">
            <a:normAutofit/>
          </a:bodyPr>
          <a:lstStyle>
            <a:lvl1pPr marL="0" indent="0">
              <a:buNone/>
              <a:defRPr sz="2800" b="1">
                <a:solidFill>
                  <a:schemeClr val="bg1"/>
                </a:solidFill>
              </a:defRPr>
            </a:lvl1pPr>
          </a:lstStyle>
          <a:p>
            <a:pPr lvl="0"/>
            <a:r>
              <a:rPr lang="en-US" dirty="0"/>
              <a:t>HEADER</a:t>
            </a:r>
          </a:p>
        </p:txBody>
      </p:sp>
      <p:sp>
        <p:nvSpPr>
          <p:cNvPr id="10" name="Text Placeholder 2"/>
          <p:cNvSpPr>
            <a:spLocks noGrp="1"/>
          </p:cNvSpPr>
          <p:nvPr>
            <p:ph type="body" sz="quarter" idx="16"/>
          </p:nvPr>
        </p:nvSpPr>
        <p:spPr>
          <a:xfrm>
            <a:off x="8253921" y="312096"/>
            <a:ext cx="3840162" cy="64248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8085061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Large Picture, No Text">
    <p:spTree>
      <p:nvGrpSpPr>
        <p:cNvPr id="1" name=""/>
        <p:cNvGrpSpPr/>
        <p:nvPr/>
      </p:nvGrpSpPr>
      <p:grpSpPr>
        <a:xfrm>
          <a:off x="0" y="0"/>
          <a:ext cx="0" cy="0"/>
          <a:chOff x="0" y="0"/>
          <a:chExt cx="0" cy="0"/>
        </a:xfrm>
      </p:grpSpPr>
      <p:sp>
        <p:nvSpPr>
          <p:cNvPr id="5" name="Picture Placeholder 4"/>
          <p:cNvSpPr>
            <a:spLocks noGrp="1"/>
          </p:cNvSpPr>
          <p:nvPr>
            <p:ph type="pic" sz="quarter" idx="16"/>
          </p:nvPr>
        </p:nvSpPr>
        <p:spPr>
          <a:xfrm>
            <a:off x="0" y="0"/>
            <a:ext cx="12192000" cy="6858000"/>
          </a:xfrm>
          <a:prstGeom prst="rect">
            <a:avLst/>
          </a:prstGeom>
        </p:spPr>
        <p:txBody>
          <a:bodyPr/>
          <a:lstStyle/>
          <a:p>
            <a:endParaRPr lang="en-US"/>
          </a:p>
        </p:txBody>
      </p:sp>
      <p:sp>
        <p:nvSpPr>
          <p:cNvPr id="3" name="Text Placeholder 21"/>
          <p:cNvSpPr>
            <a:spLocks noGrp="1"/>
          </p:cNvSpPr>
          <p:nvPr>
            <p:ph type="body" sz="quarter" idx="15" hasCustomPrompt="1"/>
          </p:nvPr>
        </p:nvSpPr>
        <p:spPr>
          <a:xfrm>
            <a:off x="-1" y="312096"/>
            <a:ext cx="9735015" cy="790348"/>
          </a:xfrm>
          <a:prstGeom prst="rect">
            <a:avLst/>
          </a:prstGeom>
          <a:solidFill>
            <a:schemeClr val="accent1"/>
          </a:solidFill>
        </p:spPr>
        <p:txBody>
          <a:bodyPr anchor="ctr">
            <a:normAutofit/>
          </a:bodyPr>
          <a:lstStyle>
            <a:lvl1pPr marL="0" indent="0">
              <a:buNone/>
              <a:defRPr sz="2800" b="1">
                <a:solidFill>
                  <a:schemeClr val="bg1"/>
                </a:solidFill>
              </a:defRPr>
            </a:lvl1pPr>
          </a:lstStyle>
          <a:p>
            <a:pPr lvl="0"/>
            <a:r>
              <a:rPr lang="en-US" dirty="0"/>
              <a:t>HEADER</a:t>
            </a:r>
          </a:p>
        </p:txBody>
      </p:sp>
    </p:spTree>
    <p:extLst>
      <p:ext uri="{BB962C8B-B14F-4D97-AF65-F5344CB8AC3E}">
        <p14:creationId xmlns:p14="http://schemas.microsoft.com/office/powerpoint/2010/main" val="288743461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Large content w/ text">
    <p:spTree>
      <p:nvGrpSpPr>
        <p:cNvPr id="1" name=""/>
        <p:cNvGrpSpPr/>
        <p:nvPr/>
      </p:nvGrpSpPr>
      <p:grpSpPr>
        <a:xfrm>
          <a:off x="0" y="0"/>
          <a:ext cx="0" cy="0"/>
          <a:chOff x="0" y="0"/>
          <a:chExt cx="0" cy="0"/>
        </a:xfrm>
      </p:grpSpPr>
      <p:sp>
        <p:nvSpPr>
          <p:cNvPr id="5" name="Picture Placeholder 14"/>
          <p:cNvSpPr>
            <a:spLocks noGrp="1"/>
          </p:cNvSpPr>
          <p:nvPr>
            <p:ph type="pic" sz="quarter" idx="11"/>
          </p:nvPr>
        </p:nvSpPr>
        <p:spPr>
          <a:xfrm>
            <a:off x="0" y="0"/>
            <a:ext cx="8129588" cy="6857999"/>
          </a:xfrm>
          <a:prstGeom prst="rect">
            <a:avLst/>
          </a:prstGeom>
        </p:spPr>
        <p:txBody>
          <a:bodyPr/>
          <a:lstStyle>
            <a:lvl1pPr marL="0" indent="0">
              <a:buNone/>
              <a:defRPr baseline="0"/>
            </a:lvl1pPr>
          </a:lstStyle>
          <a:p>
            <a:endParaRPr lang="en-US" dirty="0"/>
          </a:p>
          <a:p>
            <a:endParaRPr lang="en-US" dirty="0"/>
          </a:p>
          <a:p>
            <a:endParaRPr lang="en-US" dirty="0"/>
          </a:p>
          <a:p>
            <a:endParaRPr lang="en-US" dirty="0"/>
          </a:p>
          <a:p>
            <a:r>
              <a:rPr lang="en-US" dirty="0"/>
              <a:t>MAIN PICTURE</a:t>
            </a:r>
          </a:p>
        </p:txBody>
      </p:sp>
      <p:sp>
        <p:nvSpPr>
          <p:cNvPr id="3" name="Text Placeholder 21"/>
          <p:cNvSpPr>
            <a:spLocks noGrp="1"/>
          </p:cNvSpPr>
          <p:nvPr>
            <p:ph type="body" sz="quarter" idx="15" hasCustomPrompt="1"/>
          </p:nvPr>
        </p:nvSpPr>
        <p:spPr>
          <a:xfrm>
            <a:off x="0" y="312096"/>
            <a:ext cx="8129589" cy="790348"/>
          </a:xfrm>
          <a:prstGeom prst="rect">
            <a:avLst/>
          </a:prstGeom>
          <a:solidFill>
            <a:schemeClr val="accent1"/>
          </a:solidFill>
        </p:spPr>
        <p:txBody>
          <a:bodyPr anchor="ctr">
            <a:normAutofit/>
          </a:bodyPr>
          <a:lstStyle>
            <a:lvl1pPr marL="0" indent="0">
              <a:buNone/>
              <a:defRPr sz="2800" b="1">
                <a:solidFill>
                  <a:schemeClr val="bg1"/>
                </a:solidFill>
              </a:defRPr>
            </a:lvl1pPr>
          </a:lstStyle>
          <a:p>
            <a:pPr lvl="0"/>
            <a:r>
              <a:rPr lang="en-US" dirty="0"/>
              <a:t>HEADER</a:t>
            </a:r>
          </a:p>
        </p:txBody>
      </p:sp>
      <p:sp>
        <p:nvSpPr>
          <p:cNvPr id="7" name="Text Placeholder 2"/>
          <p:cNvSpPr>
            <a:spLocks noGrp="1"/>
          </p:cNvSpPr>
          <p:nvPr>
            <p:ph type="body" sz="quarter" idx="16"/>
          </p:nvPr>
        </p:nvSpPr>
        <p:spPr>
          <a:xfrm>
            <a:off x="8253921" y="312096"/>
            <a:ext cx="3840162" cy="64248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0190754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1"/>
          <p:cNvSpPr>
            <a:spLocks noGrp="1"/>
          </p:cNvSpPr>
          <p:nvPr>
            <p:ph type="body" sz="quarter" idx="15" hasCustomPrompt="1"/>
          </p:nvPr>
        </p:nvSpPr>
        <p:spPr>
          <a:xfrm>
            <a:off x="-1" y="312096"/>
            <a:ext cx="12192001" cy="790348"/>
          </a:xfrm>
          <a:prstGeom prst="rect">
            <a:avLst/>
          </a:prstGeom>
          <a:solidFill>
            <a:schemeClr val="accent1"/>
          </a:solidFill>
        </p:spPr>
        <p:txBody>
          <a:bodyPr anchor="ctr">
            <a:normAutofit/>
          </a:bodyPr>
          <a:lstStyle>
            <a:lvl1pPr marL="0" indent="0" algn="ctr">
              <a:buNone/>
              <a:defRPr sz="2800" b="1">
                <a:solidFill>
                  <a:schemeClr val="bg1"/>
                </a:solidFill>
              </a:defRPr>
            </a:lvl1pPr>
          </a:lstStyle>
          <a:p>
            <a:pPr lvl="0"/>
            <a:r>
              <a:rPr lang="en-US" dirty="0"/>
              <a:t>HEADER</a:t>
            </a:r>
          </a:p>
        </p:txBody>
      </p:sp>
      <p:sp>
        <p:nvSpPr>
          <p:cNvPr id="14" name="Text Placeholder 21"/>
          <p:cNvSpPr>
            <a:spLocks noGrp="1"/>
          </p:cNvSpPr>
          <p:nvPr>
            <p:ph type="body" sz="quarter" idx="17" hasCustomPrompt="1"/>
          </p:nvPr>
        </p:nvSpPr>
        <p:spPr>
          <a:xfrm>
            <a:off x="118004" y="1338145"/>
            <a:ext cx="5669480" cy="501805"/>
          </a:xfrm>
          <a:prstGeom prst="rect">
            <a:avLst/>
          </a:prstGeom>
          <a:solidFill>
            <a:schemeClr val="accent4"/>
          </a:solidFill>
        </p:spPr>
        <p:txBody>
          <a:bodyPr anchor="ctr">
            <a:noAutofit/>
          </a:bodyPr>
          <a:lstStyle>
            <a:lvl1pPr marL="0" indent="0" algn="ctr">
              <a:buNone/>
              <a:defRPr sz="2400" b="1">
                <a:solidFill>
                  <a:schemeClr val="bg1"/>
                </a:solidFill>
              </a:defRPr>
            </a:lvl1pPr>
          </a:lstStyle>
          <a:p>
            <a:pPr lvl="0"/>
            <a:r>
              <a:rPr lang="en-US" dirty="0"/>
              <a:t>HEADER</a:t>
            </a:r>
          </a:p>
        </p:txBody>
      </p:sp>
      <p:sp>
        <p:nvSpPr>
          <p:cNvPr id="15" name="Text Placeholder 21"/>
          <p:cNvSpPr>
            <a:spLocks noGrp="1"/>
          </p:cNvSpPr>
          <p:nvPr>
            <p:ph type="body" sz="quarter" idx="18" hasCustomPrompt="1"/>
          </p:nvPr>
        </p:nvSpPr>
        <p:spPr>
          <a:xfrm>
            <a:off x="6392423" y="1338145"/>
            <a:ext cx="5669480" cy="501805"/>
          </a:xfrm>
          <a:prstGeom prst="rect">
            <a:avLst/>
          </a:prstGeom>
          <a:solidFill>
            <a:schemeClr val="accent4"/>
          </a:solidFill>
        </p:spPr>
        <p:txBody>
          <a:bodyPr anchor="ctr">
            <a:noAutofit/>
          </a:bodyPr>
          <a:lstStyle>
            <a:lvl1pPr marL="0" indent="0" algn="ctr">
              <a:buNone/>
              <a:defRPr sz="2400" b="1">
                <a:solidFill>
                  <a:schemeClr val="bg1"/>
                </a:solidFill>
              </a:defRPr>
            </a:lvl1pPr>
          </a:lstStyle>
          <a:p>
            <a:pPr lvl="0"/>
            <a:r>
              <a:rPr lang="en-US" dirty="0"/>
              <a:t>HEADER</a:t>
            </a:r>
          </a:p>
        </p:txBody>
      </p:sp>
      <p:sp>
        <p:nvSpPr>
          <p:cNvPr id="5" name="Text Placeholder 4"/>
          <p:cNvSpPr>
            <a:spLocks noGrp="1"/>
          </p:cNvSpPr>
          <p:nvPr>
            <p:ph type="body" sz="quarter" idx="19"/>
          </p:nvPr>
        </p:nvSpPr>
        <p:spPr>
          <a:xfrm>
            <a:off x="117475" y="1839913"/>
            <a:ext cx="5670550" cy="4902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4"/>
          <p:cNvSpPr>
            <a:spLocks noGrp="1"/>
          </p:cNvSpPr>
          <p:nvPr>
            <p:ph type="body" sz="quarter" idx="20"/>
          </p:nvPr>
        </p:nvSpPr>
        <p:spPr>
          <a:xfrm>
            <a:off x="6392423" y="1839913"/>
            <a:ext cx="5670550" cy="4902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6704063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95022710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301914" y="873415"/>
            <a:ext cx="11699875" cy="56832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470325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59442686"/>
      </p:ext>
    </p:extLst>
  </p:cSld>
  <p:clrMap bg1="lt1" tx1="dk1" bg2="lt2" tx2="dk2" accent1="accent1" accent2="accent2" accent3="accent3" accent4="accent4" accent5="accent5" accent6="accent6" hlink="hlink" folHlink="folHlink"/>
  <p:sldLayoutIdLst>
    <p:sldLayoutId id="2147483689" r:id="rId1"/>
    <p:sldLayoutId id="2147483712" r:id="rId2"/>
    <p:sldLayoutId id="2147483696" r:id="rId3"/>
    <p:sldLayoutId id="2147483694" r:id="rId4"/>
    <p:sldLayoutId id="2147483695" r:id="rId5"/>
    <p:sldLayoutId id="2147483697" r:id="rId6"/>
    <p:sldLayoutId id="2147483698" r:id="rId7"/>
    <p:sldLayoutId id="2147483715" r:id="rId8"/>
    <p:sldLayoutId id="2147483702" r:id="rId9"/>
    <p:sldLayoutId id="2147483699" r:id="rId10"/>
    <p:sldLayoutId id="2147483700" r:id="rId11"/>
    <p:sldLayoutId id="2147483701" r:id="rId12"/>
    <p:sldLayoutId id="2147483711" r:id="rId13"/>
    <p:sldLayoutId id="2147483706" r:id="rId14"/>
    <p:sldLayoutId id="2147483703" r:id="rId15"/>
    <p:sldLayoutId id="2147483704" r:id="rId16"/>
    <p:sldLayoutId id="2147483705" r:id="rId17"/>
    <p:sldLayoutId id="2147483713" r:id="rId18"/>
    <p:sldLayoutId id="2147483709" r:id="rId19"/>
    <p:sldLayoutId id="2147483707" r:id="rId20"/>
    <p:sldLayoutId id="2147483708" r:id="rId21"/>
    <p:sldLayoutId id="2147483710" r:id="rId22"/>
    <p:sldLayoutId id="2147483714" r:id="rId23"/>
    <p:sldLayoutId id="2147483679" r:id="rId24"/>
    <p:sldLayoutId id="2147483690" r:id="rId25"/>
    <p:sldLayoutId id="2147483691" r:id="rId26"/>
    <p:sldLayoutId id="2147483692" r:id="rId27"/>
    <p:sldLayoutId id="2147483716" r:id="rId28"/>
    <p:sldLayoutId id="2147483717" r:id="rId29"/>
  </p:sldLayoutIdLst>
  <p:txStyles>
    <p:titleStyle>
      <a:lvl1pPr algn="l" defTabSz="914400" rtl="0" eaLnBrk="1" latinLnBrk="0" hangingPunct="1">
        <a:lnSpc>
          <a:spcPct val="90000"/>
        </a:lnSpc>
        <a:spcBef>
          <a:spcPct val="0"/>
        </a:spcBef>
        <a:buNone/>
        <a:defRPr sz="4400" kern="1200">
          <a:solidFill>
            <a:schemeClr val="bg1"/>
          </a:solidFill>
          <a:effectLst>
            <a:outerShdw blurRad="50800" dist="38100" dir="2700000" algn="tl" rotWithShape="0">
              <a:prstClr val="black">
                <a:alpha val="40000"/>
              </a:prstClr>
            </a:outerShdw>
          </a:effectLst>
          <a:latin typeface="+mn-lt"/>
          <a:ea typeface="+mj-ea"/>
          <a:cs typeface="+mj-cs"/>
        </a:defRPr>
      </a:lvl1pPr>
    </p:titleStyle>
    <p:bodyStyle>
      <a:lvl1pPr marL="0" indent="0" algn="l" defTabSz="914400" rtl="0" eaLnBrk="1" latinLnBrk="0" hangingPunct="1">
        <a:lnSpc>
          <a:spcPct val="100000"/>
        </a:lnSpc>
        <a:spcBef>
          <a:spcPts val="1000"/>
        </a:spcBef>
        <a:buFontTx/>
        <a:buNone/>
        <a:defRPr sz="2200" kern="1200">
          <a:solidFill>
            <a:schemeClr val="tx1">
              <a:lumMod val="95000"/>
              <a:lumOff val="5000"/>
            </a:schemeClr>
          </a:solidFill>
          <a:effectLst/>
          <a:latin typeface="Arial" panose="020B0604020202020204" pitchFamily="34" charset="0"/>
          <a:ea typeface="+mn-ea"/>
          <a:cs typeface="Arial" panose="020B0604020202020204" pitchFamily="34" charset="0"/>
        </a:defRPr>
      </a:lvl1pPr>
      <a:lvl2pPr marL="228600" indent="-228600" algn="l" defTabSz="914400" rtl="0" eaLnBrk="1" latinLnBrk="0" hangingPunct="1">
        <a:lnSpc>
          <a:spcPct val="100000"/>
        </a:lnSpc>
        <a:spcBef>
          <a:spcPts val="500"/>
        </a:spcBef>
        <a:buFont typeface="Wingdings" panose="05000000000000000000" pitchFamily="2" charset="2"/>
        <a:buChar char="§"/>
        <a:defRPr sz="1800" kern="1200">
          <a:solidFill>
            <a:schemeClr val="tx1">
              <a:lumMod val="75000"/>
              <a:lumOff val="25000"/>
            </a:schemeClr>
          </a:solidFill>
          <a:effectLst/>
          <a:latin typeface="Arial" panose="020B0604020202020204" pitchFamily="34" charset="0"/>
          <a:ea typeface="+mn-ea"/>
          <a:cs typeface="Arial" panose="020B0604020202020204" pitchFamily="34" charset="0"/>
        </a:defRPr>
      </a:lvl2pPr>
      <a:lvl3pPr marL="457200" indent="-228600" algn="l" defTabSz="914400" rtl="0" eaLnBrk="1" latinLnBrk="0" hangingPunct="1">
        <a:lnSpc>
          <a:spcPct val="100000"/>
        </a:lnSpc>
        <a:spcBef>
          <a:spcPts val="500"/>
        </a:spcBef>
        <a:buFont typeface="Courier New" panose="02070309020205020404" pitchFamily="49" charset="0"/>
        <a:buChar char="o"/>
        <a:defRPr sz="1600" kern="1200">
          <a:solidFill>
            <a:schemeClr val="tx1">
              <a:lumMod val="75000"/>
              <a:lumOff val="25000"/>
            </a:schemeClr>
          </a:solidFill>
          <a:effectLst/>
          <a:latin typeface="Arial" panose="020B0604020202020204" pitchFamily="34" charset="0"/>
          <a:ea typeface="+mn-ea"/>
          <a:cs typeface="Arial" panose="020B0604020202020204" pitchFamily="34" charset="0"/>
        </a:defRPr>
      </a:lvl3pPr>
      <a:lvl4pPr marL="685800" indent="-228600" algn="l" defTabSz="914400" rtl="0" eaLnBrk="1" latinLnBrk="0" hangingPunct="1">
        <a:lnSpc>
          <a:spcPct val="100000"/>
        </a:lnSpc>
        <a:spcBef>
          <a:spcPts val="500"/>
        </a:spcBef>
        <a:buFont typeface="Wingdings" panose="05000000000000000000" pitchFamily="2" charset="2"/>
        <a:buChar char="§"/>
        <a:defRPr sz="1400" kern="1200">
          <a:solidFill>
            <a:schemeClr val="tx1">
              <a:lumMod val="75000"/>
              <a:lumOff val="25000"/>
            </a:schemeClr>
          </a:solidFill>
          <a:effectLst/>
          <a:latin typeface="Arial" panose="020B0604020202020204" pitchFamily="34" charset="0"/>
          <a:ea typeface="+mn-ea"/>
          <a:cs typeface="Arial" panose="020B0604020202020204" pitchFamily="34" charset="0"/>
        </a:defRPr>
      </a:lvl4pPr>
      <a:lvl5pPr marL="914400" indent="-228600" algn="l" defTabSz="914400" rtl="0" eaLnBrk="1" latinLnBrk="0" hangingPunct="1">
        <a:lnSpc>
          <a:spcPct val="100000"/>
        </a:lnSpc>
        <a:spcBef>
          <a:spcPts val="500"/>
        </a:spcBef>
        <a:buFont typeface="Wingdings" panose="05000000000000000000" pitchFamily="2" charset="2"/>
        <a:buChar char="§"/>
        <a:defRPr sz="1400" kern="1200">
          <a:solidFill>
            <a:schemeClr val="tx1">
              <a:lumMod val="75000"/>
              <a:lumOff val="25000"/>
            </a:schemeClr>
          </a:solidFill>
          <a:effectLst/>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1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28.jpeg"/></Relationships>
</file>

<file path=ppt/slides/_rels/slide1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32.png"/></Relationships>
</file>

<file path=ppt/slides/_rels/slide1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8.xml"/><Relationship Id="rId1" Type="http://schemas.openxmlformats.org/officeDocument/2006/relationships/slideLayout" Target="../slideLayouts/slideLayout4.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jpeg"/></Relationships>
</file>

<file path=ppt/slides/_rels/slide1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9.xml"/><Relationship Id="rId1" Type="http://schemas.openxmlformats.org/officeDocument/2006/relationships/slideLayout" Target="../slideLayouts/slideLayout6.xml"/><Relationship Id="rId4" Type="http://schemas.openxmlformats.org/officeDocument/2006/relationships/image" Target="../media/image38.jpeg"/></Relationships>
</file>

<file path=ppt/slides/_rels/slide2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openxmlformats.org/officeDocument/2006/relationships/image" Target="../media/image42.png"/></Relationships>
</file>

<file path=ppt/slides/_rels/slide23.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25.xml"/><Relationship Id="rId1" Type="http://schemas.openxmlformats.org/officeDocument/2006/relationships/slideLayout" Target="../slideLayouts/slideLayout4.xml"/><Relationship Id="rId6" Type="http://schemas.openxmlformats.org/officeDocument/2006/relationships/image" Target="../media/image48.jpg"/><Relationship Id="rId5" Type="http://schemas.openxmlformats.org/officeDocument/2006/relationships/image" Target="../media/image47.jpg"/><Relationship Id="rId4" Type="http://schemas.openxmlformats.org/officeDocument/2006/relationships/image" Target="../media/image46.jpg"/></Relationships>
</file>

<file path=ppt/slides/_rels/slide26.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52.wmf"/><Relationship Id="rId2" Type="http://schemas.openxmlformats.org/officeDocument/2006/relationships/notesSlide" Target="../notesSlides/notesSlide29.xml"/><Relationship Id="rId1" Type="http://schemas.openxmlformats.org/officeDocument/2006/relationships/slideLayout" Target="../slideLayouts/slideLayout3.xml"/><Relationship Id="rId4" Type="http://schemas.openxmlformats.org/officeDocument/2006/relationships/image" Target="../media/image53.png"/></Relationships>
</file>

<file path=ppt/slides/_rels/slide30.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21429" y="1429493"/>
            <a:ext cx="3956970" cy="931052"/>
          </a:xfrm>
          <a:prstGeom prst="rect">
            <a:avLst/>
          </a:prstGeom>
        </p:spPr>
      </p:pic>
      <p:sp>
        <p:nvSpPr>
          <p:cNvPr id="2" name="TextBox 1"/>
          <p:cNvSpPr txBox="1"/>
          <p:nvPr/>
        </p:nvSpPr>
        <p:spPr>
          <a:xfrm>
            <a:off x="2926080" y="2658794"/>
            <a:ext cx="6316394" cy="1200329"/>
          </a:xfrm>
          <a:prstGeom prst="rect">
            <a:avLst/>
          </a:prstGeom>
          <a:noFill/>
        </p:spPr>
        <p:txBody>
          <a:bodyPr wrap="square" rtlCol="0">
            <a:spAutoFit/>
          </a:bodyPr>
          <a:lstStyle/>
          <a:p>
            <a:pPr algn="ctr"/>
            <a:r>
              <a:rPr lang="en-US" sz="7200" dirty="0">
                <a:solidFill>
                  <a:schemeClr val="accent4">
                    <a:lumMod val="75000"/>
                  </a:schemeClr>
                </a:solidFill>
              </a:rPr>
              <a:t>Case Studies</a:t>
            </a:r>
          </a:p>
        </p:txBody>
      </p:sp>
    </p:spTree>
    <p:extLst>
      <p:ext uri="{BB962C8B-B14F-4D97-AF65-F5344CB8AC3E}">
        <p14:creationId xmlns:p14="http://schemas.microsoft.com/office/powerpoint/2010/main" val="931849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p:cNvPicPr>
            <a:picLocks noGrp="1" noChangeAspect="1"/>
          </p:cNvPicPr>
          <p:nvPr>
            <p:ph type="pic" sz="quarter" idx="16"/>
          </p:nvPr>
        </p:nvPicPr>
        <p:blipFill rotWithShape="1">
          <a:blip r:embed="rId3" cstate="print">
            <a:extLst>
              <a:ext uri="{28A0092B-C50C-407E-A947-70E740481C1C}">
                <a14:useLocalDpi xmlns:a14="http://schemas.microsoft.com/office/drawing/2010/main" val="0"/>
              </a:ext>
            </a:extLst>
          </a:blip>
          <a:srcRect b="24999"/>
          <a:stretch/>
        </p:blipFill>
        <p:spPr/>
      </p:pic>
      <p:sp>
        <p:nvSpPr>
          <p:cNvPr id="4" name="Text Placeholder 3"/>
          <p:cNvSpPr>
            <a:spLocks noGrp="1"/>
          </p:cNvSpPr>
          <p:nvPr>
            <p:ph type="body" sz="quarter" idx="15"/>
          </p:nvPr>
        </p:nvSpPr>
        <p:spPr>
          <a:xfrm>
            <a:off x="-1" y="148320"/>
            <a:ext cx="11226019" cy="790348"/>
          </a:xfrm>
          <a:solidFill>
            <a:schemeClr val="accent2">
              <a:lumMod val="75000"/>
            </a:schemeClr>
          </a:solidFill>
        </p:spPr>
        <p:txBody>
          <a:bodyPr>
            <a:noAutofit/>
          </a:bodyPr>
          <a:lstStyle/>
          <a:p>
            <a:r>
              <a:rPr lang="en-US" sz="3600" dirty="0"/>
              <a:t>HUNTINGTON, WEST VIRGINIA: THE WILD RAMP</a:t>
            </a:r>
          </a:p>
        </p:txBody>
      </p:sp>
      <p:grpSp>
        <p:nvGrpSpPr>
          <p:cNvPr id="3" name="Group 2"/>
          <p:cNvGrpSpPr/>
          <p:nvPr/>
        </p:nvGrpSpPr>
        <p:grpSpPr>
          <a:xfrm>
            <a:off x="9906000" y="4663848"/>
            <a:ext cx="2286000" cy="2194152"/>
            <a:chOff x="174236" y="4572000"/>
            <a:chExt cx="2286000" cy="2194152"/>
          </a:xfrm>
        </p:grpSpPr>
        <p:pic>
          <p:nvPicPr>
            <p:cNvPr id="1026" name="Picture 2" descr="Image result for west virgini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4236" y="4572000"/>
              <a:ext cx="2286000" cy="2194152"/>
            </a:xfrm>
            <a:prstGeom prst="rect">
              <a:avLst/>
            </a:prstGeom>
            <a:noFill/>
            <a:extLst>
              <a:ext uri="{909E8E84-426E-40DD-AFC4-6F175D3DCCD1}">
                <a14:hiddenFill xmlns:a14="http://schemas.microsoft.com/office/drawing/2010/main">
                  <a:solidFill>
                    <a:srgbClr val="FFFFFF"/>
                  </a:solidFill>
                </a14:hiddenFill>
              </a:ext>
            </a:extLst>
          </p:spPr>
        </p:pic>
        <p:sp>
          <p:nvSpPr>
            <p:cNvPr id="2" name="5-Point Star 1"/>
            <p:cNvSpPr/>
            <p:nvPr/>
          </p:nvSpPr>
          <p:spPr>
            <a:xfrm>
              <a:off x="202372" y="6013219"/>
              <a:ext cx="233727" cy="218767"/>
            </a:xfrm>
            <a:prstGeom prst="star5">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00"/>
                </a:solidFill>
              </a:endParaRPr>
            </a:p>
          </p:txBody>
        </p:sp>
      </p:grpSp>
    </p:spTree>
    <p:extLst>
      <p:ext uri="{BB962C8B-B14F-4D97-AF65-F5344CB8AC3E}">
        <p14:creationId xmlns:p14="http://schemas.microsoft.com/office/powerpoint/2010/main" val="29868745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p:cNvPicPr>
            <a:picLocks noGrp="1" noChangeAspect="1"/>
          </p:cNvPicPr>
          <p:nvPr>
            <p:ph type="pic" sz="quarter" idx="11"/>
          </p:nvPr>
        </p:nvPicPr>
        <p:blipFill rotWithShape="1">
          <a:blip r:embed="rId3" cstate="screen">
            <a:extLst>
              <a:ext uri="{28A0092B-C50C-407E-A947-70E740481C1C}">
                <a14:useLocalDpi xmlns:a14="http://schemas.microsoft.com/office/drawing/2010/main"/>
              </a:ext>
            </a:extLst>
          </a:blip>
          <a:srcRect r="16733" b="18202"/>
          <a:stretch/>
        </p:blipFill>
        <p:spPr>
          <a:xfrm>
            <a:off x="-1" y="1"/>
            <a:ext cx="8275647" cy="6857999"/>
          </a:xfrm>
        </p:spPr>
      </p:pic>
      <p:sp>
        <p:nvSpPr>
          <p:cNvPr id="4" name="Text Placeholder 3"/>
          <p:cNvSpPr>
            <a:spLocks noGrp="1"/>
          </p:cNvSpPr>
          <p:nvPr>
            <p:ph type="body" sz="quarter" idx="15"/>
          </p:nvPr>
        </p:nvSpPr>
        <p:spPr>
          <a:xfrm>
            <a:off x="1" y="312096"/>
            <a:ext cx="7737230" cy="790348"/>
          </a:xfrm>
          <a:solidFill>
            <a:schemeClr val="accent2">
              <a:lumMod val="75000"/>
            </a:schemeClr>
          </a:solidFill>
        </p:spPr>
        <p:txBody>
          <a:bodyPr>
            <a:normAutofit/>
          </a:bodyPr>
          <a:lstStyle/>
          <a:p>
            <a:r>
              <a:rPr lang="en-US" sz="3600" dirty="0"/>
              <a:t>BACKGROUND</a:t>
            </a:r>
          </a:p>
        </p:txBody>
      </p:sp>
      <p:sp>
        <p:nvSpPr>
          <p:cNvPr id="5" name="Text Placeholder 4"/>
          <p:cNvSpPr>
            <a:spLocks noGrp="1"/>
          </p:cNvSpPr>
          <p:nvPr>
            <p:ph type="body" sz="quarter" idx="16"/>
          </p:nvPr>
        </p:nvSpPr>
        <p:spPr>
          <a:xfrm>
            <a:off x="8432799" y="312096"/>
            <a:ext cx="3661283" cy="6424866"/>
          </a:xfrm>
        </p:spPr>
        <p:txBody>
          <a:bodyPr>
            <a:normAutofit/>
          </a:bodyPr>
          <a:lstStyle/>
          <a:p>
            <a:pPr marL="342900" indent="-342900">
              <a:buFont typeface="Arial" panose="020B0604020202020204" pitchFamily="34" charset="0"/>
              <a:buChar char="•"/>
            </a:pPr>
            <a:r>
              <a:rPr lang="en-US" sz="2400" dirty="0"/>
              <a:t>Huntington residents and nonprofits sought to open a local foods market.</a:t>
            </a:r>
          </a:p>
          <a:p>
            <a:pPr marL="342900" indent="-342900">
              <a:buFont typeface="Arial" panose="020B0604020202020204" pitchFamily="34" charset="0"/>
              <a:buChar char="•"/>
            </a:pPr>
            <a:r>
              <a:rPr lang="en-US" sz="2400" dirty="0"/>
              <a:t>They used Create Huntington, a local support network, to explore ideas and build support.</a:t>
            </a:r>
          </a:p>
          <a:p>
            <a:pPr marL="342900" indent="-342900">
              <a:buFont typeface="Arial" panose="020B0604020202020204" pitchFamily="34" charset="0"/>
              <a:buChar char="•"/>
            </a:pPr>
            <a:r>
              <a:rPr lang="en-US" sz="2400" dirty="0"/>
              <a:t>A separate steering committee formed, using social media to continue to build momentum for the project.</a:t>
            </a:r>
          </a:p>
        </p:txBody>
      </p:sp>
    </p:spTree>
    <p:extLst>
      <p:ext uri="{BB962C8B-B14F-4D97-AF65-F5344CB8AC3E}">
        <p14:creationId xmlns:p14="http://schemas.microsoft.com/office/powerpoint/2010/main" val="10227827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Placeholder 12"/>
          <p:cNvPicPr>
            <a:picLocks noGrp="1"/>
          </p:cNvPicPr>
          <p:nvPr>
            <p:ph type="pic" sz="quarter" idx="11"/>
          </p:nvPr>
        </p:nvPicPr>
        <p:blipFill rotWithShape="1">
          <a:blip r:embed="rId3" cstate="print">
            <a:extLst>
              <a:ext uri="{28A0092B-C50C-407E-A947-70E740481C1C}">
                <a14:useLocalDpi xmlns:a14="http://schemas.microsoft.com/office/drawing/2010/main" val="0"/>
              </a:ext>
            </a:extLst>
          </a:blip>
          <a:srcRect t="6918" b="21316"/>
          <a:stretch/>
        </p:blipFill>
        <p:spPr>
          <a:prstGeom prst="rect">
            <a:avLst/>
          </a:prstGeom>
          <a:ln>
            <a:noFill/>
          </a:ln>
        </p:spPr>
      </p:pic>
      <p:sp>
        <p:nvSpPr>
          <p:cNvPr id="7" name="Text Placeholder 6"/>
          <p:cNvSpPr>
            <a:spLocks noGrp="1"/>
          </p:cNvSpPr>
          <p:nvPr>
            <p:ph type="body" sz="quarter" idx="15"/>
          </p:nvPr>
        </p:nvSpPr>
        <p:spPr>
          <a:solidFill>
            <a:schemeClr val="accent2">
              <a:lumMod val="75000"/>
            </a:schemeClr>
          </a:solidFill>
        </p:spPr>
        <p:txBody>
          <a:bodyPr>
            <a:normAutofit/>
          </a:bodyPr>
          <a:lstStyle/>
          <a:p>
            <a:r>
              <a:rPr lang="en-US" sz="3600" dirty="0"/>
              <a:t>TIMELINE</a:t>
            </a:r>
          </a:p>
        </p:txBody>
      </p:sp>
      <p:sp>
        <p:nvSpPr>
          <p:cNvPr id="8" name="Text Placeholder 7"/>
          <p:cNvSpPr>
            <a:spLocks noGrp="1"/>
          </p:cNvSpPr>
          <p:nvPr>
            <p:ph type="body" sz="quarter" idx="16"/>
          </p:nvPr>
        </p:nvSpPr>
        <p:spPr/>
        <p:txBody>
          <a:bodyPr>
            <a:normAutofit/>
          </a:bodyPr>
          <a:lstStyle/>
          <a:p>
            <a:pPr marL="342900" indent="-342900">
              <a:buFont typeface="Arial" panose="020B0604020202020204" pitchFamily="34" charset="0"/>
              <a:buChar char="•"/>
            </a:pPr>
            <a:r>
              <a:rPr lang="en-US" sz="2400" dirty="0"/>
              <a:t>January 2012: Planning began.</a:t>
            </a:r>
          </a:p>
          <a:p>
            <a:pPr marL="342900" indent="-342900">
              <a:buFont typeface="Arial" panose="020B0604020202020204" pitchFamily="34" charset="0"/>
              <a:buChar char="•"/>
            </a:pPr>
            <a:r>
              <a:rPr lang="en-US" sz="2400" dirty="0"/>
              <a:t>July 2012: The Wild Ramp opened, giving producers the ability to sell on consignment.</a:t>
            </a:r>
          </a:p>
          <a:p>
            <a:pPr marL="342900" indent="-342900">
              <a:buFont typeface="Arial" panose="020B0604020202020204" pitchFamily="34" charset="0"/>
              <a:buChar char="•"/>
            </a:pPr>
            <a:r>
              <a:rPr lang="en-US" sz="2400" dirty="0"/>
              <a:t>2014: The Wild Ramp outgrew its downtown space and with the encouragement and support of the city moved to Old Central City, a historic commercial corridor in Huntington. </a:t>
            </a:r>
          </a:p>
        </p:txBody>
      </p:sp>
      <p:pic>
        <p:nvPicPr>
          <p:cNvPr id="9" name="Picture Placeholder 8"/>
          <p:cNvPicPr>
            <a:picLocks noGrp="1" noChangeAspect="1"/>
          </p:cNvPicPr>
          <p:nvPr>
            <p:ph type="pic" sz="quarter" idx="14"/>
          </p:nvPr>
        </p:nvPicPr>
        <p:blipFill rotWithShape="1">
          <a:blip r:embed="rId4" cstate="print">
            <a:extLst>
              <a:ext uri="{28A0092B-C50C-407E-A947-70E740481C1C}">
                <a14:useLocalDpi xmlns:a14="http://schemas.microsoft.com/office/drawing/2010/main" val="0"/>
              </a:ext>
            </a:extLst>
          </a:blip>
          <a:srcRect l="6334" t="27945" r="34278"/>
          <a:stretch/>
        </p:blipFill>
        <p:spPr>
          <a:xfrm>
            <a:off x="0" y="4483100"/>
            <a:ext cx="2609850" cy="2374900"/>
          </a:xfrm>
        </p:spPr>
      </p:pic>
      <p:pic>
        <p:nvPicPr>
          <p:cNvPr id="15" name="Picture Placeholder 14"/>
          <p:cNvPicPr>
            <a:picLocks noGrp="1" noChangeAspect="1"/>
          </p:cNvPicPr>
          <p:nvPr>
            <p:ph type="pic" sz="quarter" idx="13"/>
          </p:nvPr>
        </p:nvPicPr>
        <p:blipFill rotWithShape="1">
          <a:blip r:embed="rId5" cstate="print">
            <a:extLst>
              <a:ext uri="{28A0092B-C50C-407E-A947-70E740481C1C}">
                <a14:useLocalDpi xmlns:a14="http://schemas.microsoft.com/office/drawing/2010/main" val="0"/>
              </a:ext>
            </a:extLst>
          </a:blip>
          <a:srcRect t="30083" r="16888" b="13195"/>
          <a:stretch/>
        </p:blipFill>
        <p:spPr/>
      </p:pic>
      <p:pic>
        <p:nvPicPr>
          <p:cNvPr id="14" name="Picture Placeholder 13"/>
          <p:cNvPicPr>
            <a:picLocks noGrp="1"/>
          </p:cNvPicPr>
          <p:nvPr>
            <p:ph type="pic" sz="quarter" idx="12"/>
          </p:nvPr>
        </p:nvPicPr>
        <p:blipFill rotWithShape="1">
          <a:blip r:embed="rId6" cstate="print">
            <a:extLst>
              <a:ext uri="{28A0092B-C50C-407E-A947-70E740481C1C}">
                <a14:useLocalDpi xmlns:a14="http://schemas.microsoft.com/office/drawing/2010/main" val="0"/>
              </a:ext>
            </a:extLst>
          </a:blip>
          <a:srcRect l="2472" t="2949" r="45634" b="34033"/>
          <a:stretch/>
        </p:blipFill>
        <p:spPr>
          <a:xfrm>
            <a:off x="2728923" y="4483100"/>
            <a:ext cx="2609850" cy="2374900"/>
          </a:xfrm>
          <a:prstGeom prst="rect">
            <a:avLst/>
          </a:prstGeom>
        </p:spPr>
      </p:pic>
    </p:spTree>
    <p:extLst>
      <p:ext uri="{BB962C8B-B14F-4D97-AF65-F5344CB8AC3E}">
        <p14:creationId xmlns:p14="http://schemas.microsoft.com/office/powerpoint/2010/main" val="25670317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p:cNvPicPr>
            <a:picLocks noGrp="1" noChangeAspect="1"/>
          </p:cNvPicPr>
          <p:nvPr>
            <p:ph type="pic" sz="quarter" idx="11"/>
          </p:nvPr>
        </p:nvPicPr>
        <p:blipFill>
          <a:blip r:embed="rId3" cstate="print">
            <a:extLst>
              <a:ext uri="{28A0092B-C50C-407E-A947-70E740481C1C}">
                <a14:useLocalDpi xmlns:a14="http://schemas.microsoft.com/office/drawing/2010/main" val="0"/>
              </a:ext>
            </a:extLst>
          </a:blip>
          <a:srcRect l="5547" r="5547"/>
          <a:stretch>
            <a:fillRect/>
          </a:stretch>
        </p:blipFill>
        <p:spPr/>
      </p:pic>
      <p:sp>
        <p:nvSpPr>
          <p:cNvPr id="9" name="Text Placeholder 8"/>
          <p:cNvSpPr>
            <a:spLocks noGrp="1"/>
          </p:cNvSpPr>
          <p:nvPr>
            <p:ph type="body" sz="quarter" idx="15"/>
          </p:nvPr>
        </p:nvSpPr>
        <p:spPr>
          <a:xfrm>
            <a:off x="0" y="312096"/>
            <a:ext cx="7709095" cy="790348"/>
          </a:xfrm>
          <a:solidFill>
            <a:schemeClr val="accent2">
              <a:lumMod val="75000"/>
            </a:schemeClr>
          </a:solidFill>
        </p:spPr>
        <p:txBody>
          <a:bodyPr>
            <a:normAutofit/>
          </a:bodyPr>
          <a:lstStyle/>
          <a:p>
            <a:r>
              <a:rPr lang="en-US" sz="3600" dirty="0"/>
              <a:t>ORGANIZATION</a:t>
            </a:r>
          </a:p>
        </p:txBody>
      </p:sp>
      <p:sp>
        <p:nvSpPr>
          <p:cNvPr id="10" name="Text Placeholder 9"/>
          <p:cNvSpPr>
            <a:spLocks noGrp="1"/>
          </p:cNvSpPr>
          <p:nvPr>
            <p:ph type="body" sz="quarter" idx="16"/>
          </p:nvPr>
        </p:nvSpPr>
        <p:spPr/>
        <p:txBody>
          <a:bodyPr>
            <a:noAutofit/>
          </a:bodyPr>
          <a:lstStyle/>
          <a:p>
            <a:pPr marL="342900" indent="-342900">
              <a:buFont typeface="Arial" panose="020B0604020202020204" pitchFamily="34" charset="0"/>
              <a:buChar char="•"/>
            </a:pPr>
            <a:r>
              <a:rPr lang="en-US" sz="2400" dirty="0"/>
              <a:t>Producers set their own prices and stock their own displays.</a:t>
            </a:r>
          </a:p>
          <a:p>
            <a:pPr marL="342900" indent="-342900">
              <a:buFont typeface="Arial" panose="020B0604020202020204" pitchFamily="34" charset="0"/>
              <a:buChar char="•"/>
            </a:pPr>
            <a:r>
              <a:rPr lang="en-US" sz="2400" dirty="0"/>
              <a:t>Producers keep 80% of proceeds; the market keeps 20% to fund operations.</a:t>
            </a:r>
          </a:p>
          <a:p>
            <a:pPr marL="342900" indent="-342900">
              <a:buFont typeface="Arial" panose="020B0604020202020204" pitchFamily="34" charset="0"/>
              <a:buChar char="•"/>
            </a:pPr>
            <a:r>
              <a:rPr lang="en-US" sz="2400" dirty="0"/>
              <a:t>The market has three paid staff members.</a:t>
            </a:r>
          </a:p>
          <a:p>
            <a:pPr marL="342900" indent="-342900">
              <a:buFont typeface="Arial" panose="020B0604020202020204" pitchFamily="34" charset="0"/>
              <a:buChar char="•"/>
            </a:pPr>
            <a:r>
              <a:rPr lang="en-US" sz="2400" dirty="0"/>
              <a:t>Volunteer board of 11 people plus large cadre of volunteers collectively work 500 hours/month.</a:t>
            </a:r>
          </a:p>
          <a:p>
            <a:endParaRPr lang="en-US" sz="2400" dirty="0"/>
          </a:p>
        </p:txBody>
      </p:sp>
    </p:spTree>
    <p:extLst>
      <p:ext uri="{BB962C8B-B14F-4D97-AF65-F5344CB8AC3E}">
        <p14:creationId xmlns:p14="http://schemas.microsoft.com/office/powerpoint/2010/main" val="25859419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p:cNvPicPr>
            <a:picLocks noGrp="1"/>
          </p:cNvPicPr>
          <p:nvPr>
            <p:ph type="pic" sz="quarter" idx="11"/>
          </p:nvPr>
        </p:nvPicPr>
        <p:blipFill>
          <a:blip r:embed="rId3" cstate="print">
            <a:extLst>
              <a:ext uri="{28A0092B-C50C-407E-A947-70E740481C1C}">
                <a14:useLocalDpi xmlns:a14="http://schemas.microsoft.com/office/drawing/2010/main" val="0"/>
              </a:ext>
            </a:extLst>
          </a:blip>
          <a:srcRect l="5585" r="5585"/>
          <a:stretch>
            <a:fillRect/>
          </a:stretch>
        </p:blipFill>
        <p:spPr>
          <a:prstGeom prst="rect">
            <a:avLst/>
          </a:prstGeom>
        </p:spPr>
      </p:pic>
      <p:sp>
        <p:nvSpPr>
          <p:cNvPr id="3" name="Text Placeholder 2"/>
          <p:cNvSpPr>
            <a:spLocks noGrp="1"/>
          </p:cNvSpPr>
          <p:nvPr>
            <p:ph type="body" sz="quarter" idx="15"/>
          </p:nvPr>
        </p:nvSpPr>
        <p:spPr>
          <a:xfrm>
            <a:off x="0" y="312096"/>
            <a:ext cx="7709095" cy="790348"/>
          </a:xfrm>
          <a:solidFill>
            <a:schemeClr val="accent2">
              <a:lumMod val="75000"/>
            </a:schemeClr>
          </a:solidFill>
        </p:spPr>
        <p:txBody>
          <a:bodyPr/>
          <a:lstStyle/>
          <a:p>
            <a:r>
              <a:rPr lang="en-US" sz="3600" dirty="0"/>
              <a:t>FUNDING/BENEFITS</a:t>
            </a:r>
          </a:p>
        </p:txBody>
      </p:sp>
      <p:sp>
        <p:nvSpPr>
          <p:cNvPr id="4" name="Text Placeholder 3"/>
          <p:cNvSpPr>
            <a:spLocks noGrp="1"/>
          </p:cNvSpPr>
          <p:nvPr>
            <p:ph type="body" sz="quarter" idx="16"/>
          </p:nvPr>
        </p:nvSpPr>
        <p:spPr/>
        <p:txBody>
          <a:bodyPr>
            <a:noAutofit/>
          </a:bodyPr>
          <a:lstStyle/>
          <a:p>
            <a:pPr lvl="1"/>
            <a:r>
              <a:rPr lang="en-US" sz="2400" dirty="0"/>
              <a:t>The city of Huntington helped pay for the move to Old Central City to help rejuvenate the neighborhood.</a:t>
            </a:r>
          </a:p>
          <a:p>
            <a:pPr lvl="1"/>
            <a:r>
              <a:rPr lang="en-US" sz="2400" dirty="0"/>
              <a:t>The market brings foot traffic to the corridor and improves access to fresh, local food. </a:t>
            </a:r>
          </a:p>
          <a:p>
            <a:pPr lvl="1"/>
            <a:r>
              <a:rPr lang="en-US" sz="2400" dirty="0"/>
              <a:t>The market was able to expand to three times its former size, with space for a small commercial kitchen that can support cooking classes, workshops, and other events.</a:t>
            </a:r>
          </a:p>
        </p:txBody>
      </p:sp>
    </p:spTree>
    <p:extLst>
      <p:ext uri="{BB962C8B-B14F-4D97-AF65-F5344CB8AC3E}">
        <p14:creationId xmlns:p14="http://schemas.microsoft.com/office/powerpoint/2010/main" val="161729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p:cNvPicPr>
            <a:picLocks noGrp="1" noChangeAspect="1"/>
          </p:cNvPicPr>
          <p:nvPr>
            <p:ph type="pic" sz="quarter" idx="11"/>
          </p:nvPr>
        </p:nvPicPr>
        <p:blipFill>
          <a:blip r:embed="rId3" cstate="print">
            <a:extLst>
              <a:ext uri="{28A0092B-C50C-407E-A947-70E740481C1C}">
                <a14:useLocalDpi xmlns:a14="http://schemas.microsoft.com/office/drawing/2010/main" val="0"/>
              </a:ext>
            </a:extLst>
          </a:blip>
          <a:srcRect l="5547" r="5547"/>
          <a:stretch>
            <a:fillRect/>
          </a:stretch>
        </p:blipFill>
        <p:spPr/>
      </p:pic>
      <p:sp>
        <p:nvSpPr>
          <p:cNvPr id="3" name="Text Placeholder 2"/>
          <p:cNvSpPr>
            <a:spLocks noGrp="1"/>
          </p:cNvSpPr>
          <p:nvPr>
            <p:ph type="body" sz="quarter" idx="15"/>
          </p:nvPr>
        </p:nvSpPr>
        <p:spPr>
          <a:xfrm>
            <a:off x="0" y="312096"/>
            <a:ext cx="7709095" cy="790348"/>
          </a:xfrm>
          <a:solidFill>
            <a:schemeClr val="accent2">
              <a:lumMod val="75000"/>
            </a:schemeClr>
          </a:solidFill>
        </p:spPr>
        <p:txBody>
          <a:bodyPr/>
          <a:lstStyle/>
          <a:p>
            <a:r>
              <a:rPr lang="en-US" sz="3600" dirty="0"/>
              <a:t>ACCOMPLISHMENTS</a:t>
            </a:r>
          </a:p>
        </p:txBody>
      </p:sp>
      <p:sp>
        <p:nvSpPr>
          <p:cNvPr id="4" name="Text Placeholder 3"/>
          <p:cNvSpPr>
            <a:spLocks noGrp="1"/>
          </p:cNvSpPr>
          <p:nvPr>
            <p:ph type="body" sz="quarter" idx="16"/>
          </p:nvPr>
        </p:nvSpPr>
        <p:spPr/>
        <p:txBody>
          <a:bodyPr>
            <a:normAutofit/>
          </a:bodyPr>
          <a:lstStyle/>
          <a:p>
            <a:pPr marL="342900" indent="-342900">
              <a:buFont typeface="Arial" panose="020B0604020202020204" pitchFamily="34" charset="0"/>
              <a:buChar char="•"/>
            </a:pPr>
            <a:r>
              <a:rPr lang="en-US" sz="2400" dirty="0"/>
              <a:t>In the first five years of operation more than 225 producers and artisans have earned $1.3 million in sales.</a:t>
            </a:r>
          </a:p>
          <a:p>
            <a:pPr marL="342900" indent="-342900">
              <a:buFont typeface="Arial" panose="020B0604020202020204" pitchFamily="34" charset="0"/>
              <a:buChar char="•"/>
            </a:pPr>
            <a:r>
              <a:rPr lang="en-US" sz="2400" dirty="0"/>
              <a:t>The Wild Ramp has been part of Old Central City’s renaissance as a tourist destination filled with antique stores and mom and pop shops.</a:t>
            </a:r>
          </a:p>
        </p:txBody>
      </p:sp>
    </p:spTree>
    <p:extLst>
      <p:ext uri="{BB962C8B-B14F-4D97-AF65-F5344CB8AC3E}">
        <p14:creationId xmlns:p14="http://schemas.microsoft.com/office/powerpoint/2010/main" val="32521065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p:cNvPicPr>
            <a:picLocks noGrp="1"/>
          </p:cNvPicPr>
          <p:nvPr>
            <p:ph type="pic" sz="quarter" idx="11"/>
          </p:nvPr>
        </p:nvPicPr>
        <p:blipFill rotWithShape="1">
          <a:blip r:embed="rId3" cstate="print">
            <a:extLst>
              <a:ext uri="{28A0092B-C50C-407E-A947-70E740481C1C}">
                <a14:useLocalDpi xmlns:a14="http://schemas.microsoft.com/office/drawing/2010/main" val="0"/>
              </a:ext>
            </a:extLst>
          </a:blip>
          <a:srcRect l="30149" r="41251"/>
          <a:stretch/>
        </p:blipFill>
        <p:spPr bwMode="auto">
          <a:prstGeom prst="rect">
            <a:avLst/>
          </a:prstGeom>
          <a:ln>
            <a:noFill/>
          </a:ln>
          <a:extLst>
            <a:ext uri="{53640926-AAD7-44D8-BBD7-CCE9431645EC}">
              <a14:shadowObscured xmlns:a14="http://schemas.microsoft.com/office/drawing/2010/main"/>
            </a:ext>
          </a:extLst>
        </p:spPr>
      </p:pic>
      <p:sp>
        <p:nvSpPr>
          <p:cNvPr id="3" name="Text Placeholder 2"/>
          <p:cNvSpPr>
            <a:spLocks noGrp="1"/>
          </p:cNvSpPr>
          <p:nvPr>
            <p:ph type="body" sz="quarter" idx="15"/>
          </p:nvPr>
        </p:nvSpPr>
        <p:spPr>
          <a:xfrm>
            <a:off x="0" y="312096"/>
            <a:ext cx="7723163" cy="790348"/>
          </a:xfrm>
          <a:solidFill>
            <a:schemeClr val="accent2">
              <a:lumMod val="75000"/>
            </a:schemeClr>
          </a:solidFill>
        </p:spPr>
        <p:txBody>
          <a:bodyPr>
            <a:normAutofit/>
          </a:bodyPr>
          <a:lstStyle/>
          <a:p>
            <a:r>
              <a:rPr lang="en-US" sz="3600" dirty="0"/>
              <a:t>LESSONS LEARNED</a:t>
            </a:r>
          </a:p>
        </p:txBody>
      </p:sp>
      <p:sp>
        <p:nvSpPr>
          <p:cNvPr id="4" name="Text Placeholder 3"/>
          <p:cNvSpPr>
            <a:spLocks noGrp="1"/>
          </p:cNvSpPr>
          <p:nvPr>
            <p:ph type="body" sz="quarter" idx="16"/>
          </p:nvPr>
        </p:nvSpPr>
        <p:spPr/>
        <p:txBody>
          <a:bodyPr>
            <a:normAutofit/>
          </a:bodyPr>
          <a:lstStyle/>
          <a:p>
            <a:pPr marL="342900" indent="-342900">
              <a:buFont typeface="Arial" panose="020B0604020202020204" pitchFamily="34" charset="0"/>
              <a:buChar char="•"/>
            </a:pPr>
            <a:r>
              <a:rPr lang="en-US" sz="2400" dirty="0"/>
              <a:t>Early community input and buy-in generated enthusiasm that has sustained the effort.</a:t>
            </a:r>
          </a:p>
          <a:p>
            <a:pPr marL="342900" indent="-342900">
              <a:buFont typeface="Arial" panose="020B0604020202020204" pitchFamily="34" charset="0"/>
              <a:buChar char="•"/>
            </a:pPr>
            <a:r>
              <a:rPr lang="en-US" sz="2400" dirty="0"/>
              <a:t>Volunteer labor and the city’s financial support were critical to the market’s success.</a:t>
            </a:r>
          </a:p>
          <a:p>
            <a:pPr marL="342900" indent="-342900">
              <a:buFont typeface="Arial" panose="020B0604020202020204" pitchFamily="34" charset="0"/>
              <a:buChar char="•"/>
            </a:pPr>
            <a:r>
              <a:rPr lang="en-US" sz="2400" dirty="0"/>
              <a:t>Location on a commercial corridor benefits the store and other businesses.</a:t>
            </a:r>
          </a:p>
          <a:p>
            <a:endParaRPr lang="en-US" sz="2400" dirty="0"/>
          </a:p>
          <a:p>
            <a:endParaRPr lang="en-US" sz="2400" dirty="0"/>
          </a:p>
        </p:txBody>
      </p:sp>
    </p:spTree>
    <p:extLst>
      <p:ext uri="{BB962C8B-B14F-4D97-AF65-F5344CB8AC3E}">
        <p14:creationId xmlns:p14="http://schemas.microsoft.com/office/powerpoint/2010/main" val="21674330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p:cNvPicPr>
            <a:picLocks noGrp="1" noChangeAspect="1"/>
          </p:cNvPicPr>
          <p:nvPr>
            <p:ph type="pic" sz="quarter" idx="16"/>
          </p:nvPr>
        </p:nvPicPr>
        <p:blipFill rotWithShape="1">
          <a:blip r:embed="rId3" cstate="print">
            <a:extLst>
              <a:ext uri="{28A0092B-C50C-407E-A947-70E740481C1C}">
                <a14:useLocalDpi xmlns:a14="http://schemas.microsoft.com/office/drawing/2010/main" val="0"/>
              </a:ext>
            </a:extLst>
          </a:blip>
          <a:srcRect t="13088" b="11912"/>
          <a:stretch/>
        </p:blipFill>
        <p:spPr/>
      </p:pic>
      <p:sp>
        <p:nvSpPr>
          <p:cNvPr id="4" name="Text Placeholder 3"/>
          <p:cNvSpPr>
            <a:spLocks noGrp="1"/>
          </p:cNvSpPr>
          <p:nvPr>
            <p:ph type="body" sz="quarter" idx="15"/>
          </p:nvPr>
        </p:nvSpPr>
        <p:spPr>
          <a:xfrm>
            <a:off x="-1" y="312096"/>
            <a:ext cx="10754437" cy="790348"/>
          </a:xfrm>
          <a:solidFill>
            <a:schemeClr val="accent4">
              <a:lumMod val="75000"/>
            </a:schemeClr>
          </a:solidFill>
        </p:spPr>
        <p:txBody>
          <a:bodyPr>
            <a:normAutofit/>
          </a:bodyPr>
          <a:lstStyle/>
          <a:p>
            <a:r>
              <a:rPr lang="en-US" sz="2400" dirty="0"/>
              <a:t>WALTERBORO, SOUTH CAROLINA: COLLETON COMMUNITY KITCHEN</a:t>
            </a:r>
          </a:p>
        </p:txBody>
      </p:sp>
      <p:sp>
        <p:nvSpPr>
          <p:cNvPr id="3" name="Rectangle 2"/>
          <p:cNvSpPr/>
          <p:nvPr/>
        </p:nvSpPr>
        <p:spPr>
          <a:xfrm>
            <a:off x="9906000" y="4895556"/>
            <a:ext cx="2286000" cy="196244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06000" y="4768948"/>
            <a:ext cx="2286000" cy="2286000"/>
          </a:xfrm>
          <a:prstGeom prst="rect">
            <a:avLst/>
          </a:prstGeom>
        </p:spPr>
      </p:pic>
      <p:sp>
        <p:nvSpPr>
          <p:cNvPr id="6" name="5-Point Star 5"/>
          <p:cNvSpPr/>
          <p:nvPr/>
        </p:nvSpPr>
        <p:spPr>
          <a:xfrm>
            <a:off x="11049000" y="6182031"/>
            <a:ext cx="233727" cy="218767"/>
          </a:xfrm>
          <a:prstGeom prst="star5">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00"/>
              </a:solidFill>
            </a:endParaRPr>
          </a:p>
        </p:txBody>
      </p:sp>
    </p:spTree>
    <p:extLst>
      <p:ext uri="{BB962C8B-B14F-4D97-AF65-F5344CB8AC3E}">
        <p14:creationId xmlns:p14="http://schemas.microsoft.com/office/powerpoint/2010/main" val="9907885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p:cNvPicPr>
            <a:picLocks noGrp="1" noChangeAspect="1"/>
          </p:cNvPicPr>
          <p:nvPr>
            <p:ph type="pic" sz="quarter" idx="11"/>
          </p:nvPr>
        </p:nvPicPr>
        <p:blipFill>
          <a:blip r:embed="rId3" cstate="print">
            <a:extLst>
              <a:ext uri="{28A0092B-C50C-407E-A947-70E740481C1C}">
                <a14:useLocalDpi xmlns:a14="http://schemas.microsoft.com/office/drawing/2010/main" val="0"/>
              </a:ext>
            </a:extLst>
          </a:blip>
          <a:srcRect l="5547" r="5547"/>
          <a:stretch>
            <a:fillRect/>
          </a:stretch>
        </p:blipFill>
        <p:spPr/>
      </p:pic>
      <p:sp>
        <p:nvSpPr>
          <p:cNvPr id="4" name="Text Placeholder 3"/>
          <p:cNvSpPr>
            <a:spLocks noGrp="1"/>
          </p:cNvSpPr>
          <p:nvPr>
            <p:ph type="body" sz="quarter" idx="15"/>
          </p:nvPr>
        </p:nvSpPr>
        <p:spPr>
          <a:xfrm>
            <a:off x="0" y="423081"/>
            <a:ext cx="7709095" cy="790348"/>
          </a:xfrm>
          <a:solidFill>
            <a:schemeClr val="accent4">
              <a:lumMod val="75000"/>
            </a:schemeClr>
          </a:solidFill>
        </p:spPr>
        <p:txBody>
          <a:bodyPr/>
          <a:lstStyle/>
          <a:p>
            <a:r>
              <a:rPr lang="en-US" sz="3600" dirty="0"/>
              <a:t>BACKGROUND</a:t>
            </a:r>
            <a:endParaRPr lang="en-US" dirty="0"/>
          </a:p>
        </p:txBody>
      </p:sp>
      <p:sp>
        <p:nvSpPr>
          <p:cNvPr id="5" name="Text Placeholder 4"/>
          <p:cNvSpPr>
            <a:spLocks noGrp="1"/>
          </p:cNvSpPr>
          <p:nvPr>
            <p:ph type="body" sz="quarter" idx="16"/>
          </p:nvPr>
        </p:nvSpPr>
        <p:spPr/>
        <p:txBody>
          <a:bodyPr>
            <a:normAutofit/>
          </a:bodyPr>
          <a:lstStyle/>
          <a:p>
            <a:r>
              <a:rPr lang="en-US" sz="2400" dirty="0"/>
              <a:t>Operators of the downtown farmers market wanted to create a low-cost commercial kitchen space that would:</a:t>
            </a:r>
          </a:p>
          <a:p>
            <a:pPr marL="342900" indent="-342900">
              <a:buFont typeface="Arial" panose="020B0604020202020204" pitchFamily="34" charset="0"/>
              <a:buChar char="•"/>
            </a:pPr>
            <a:r>
              <a:rPr lang="en-US" sz="2400" dirty="0"/>
              <a:t>Help market vendors create value-added products.</a:t>
            </a:r>
          </a:p>
          <a:p>
            <a:pPr marL="342900" indent="-342900">
              <a:buFont typeface="Arial" panose="020B0604020202020204" pitchFamily="34" charset="0"/>
              <a:buChar char="•"/>
            </a:pPr>
            <a:r>
              <a:rPr lang="en-US" sz="2400" dirty="0"/>
              <a:t>Provide regulatory support and small business development training.</a:t>
            </a:r>
          </a:p>
          <a:p>
            <a:pPr marL="342900" indent="-342900">
              <a:buFont typeface="Arial" panose="020B0604020202020204" pitchFamily="34" charset="0"/>
              <a:buChar char="•"/>
            </a:pPr>
            <a:r>
              <a:rPr lang="en-US" sz="2400" dirty="0"/>
              <a:t>Help the local foods culture of the low country region.</a:t>
            </a:r>
          </a:p>
        </p:txBody>
      </p:sp>
    </p:spTree>
    <p:extLst>
      <p:ext uri="{BB962C8B-B14F-4D97-AF65-F5344CB8AC3E}">
        <p14:creationId xmlns:p14="http://schemas.microsoft.com/office/powerpoint/2010/main" val="32248148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Placeholder 14"/>
          <p:cNvPicPr>
            <a:picLocks noGrp="1" noChangeAspect="1"/>
          </p:cNvPicPr>
          <p:nvPr>
            <p:ph type="pic" sz="quarter" idx="11"/>
          </p:nvPr>
        </p:nvPicPr>
        <p:blipFill>
          <a:blip r:embed="rId3" cstate="print">
            <a:extLst>
              <a:ext uri="{28A0092B-C50C-407E-A947-70E740481C1C}">
                <a14:useLocalDpi xmlns:a14="http://schemas.microsoft.com/office/drawing/2010/main" val="0"/>
              </a:ext>
            </a:extLst>
          </a:blip>
          <a:srcRect t="14148" b="14148"/>
          <a:stretch>
            <a:fillRect/>
          </a:stretch>
        </p:blipFill>
        <p:spPr/>
      </p:pic>
      <p:sp>
        <p:nvSpPr>
          <p:cNvPr id="7" name="Text Placeholder 6"/>
          <p:cNvSpPr>
            <a:spLocks noGrp="1"/>
          </p:cNvSpPr>
          <p:nvPr>
            <p:ph type="body" sz="quarter" idx="15"/>
          </p:nvPr>
        </p:nvSpPr>
        <p:spPr>
          <a:solidFill>
            <a:schemeClr val="accent4">
              <a:lumMod val="75000"/>
            </a:schemeClr>
          </a:solidFill>
        </p:spPr>
        <p:txBody>
          <a:bodyPr>
            <a:normAutofit/>
          </a:bodyPr>
          <a:lstStyle/>
          <a:p>
            <a:r>
              <a:rPr lang="en-US" sz="3600" dirty="0"/>
              <a:t>TIMELINE</a:t>
            </a:r>
          </a:p>
        </p:txBody>
      </p:sp>
      <p:sp>
        <p:nvSpPr>
          <p:cNvPr id="8" name="Text Placeholder 7"/>
          <p:cNvSpPr>
            <a:spLocks noGrp="1"/>
          </p:cNvSpPr>
          <p:nvPr>
            <p:ph type="body" sz="quarter" idx="16"/>
          </p:nvPr>
        </p:nvSpPr>
        <p:spPr/>
        <p:txBody>
          <a:bodyPr>
            <a:normAutofit fontScale="92500"/>
          </a:bodyPr>
          <a:lstStyle/>
          <a:p>
            <a:r>
              <a:rPr lang="en-US" b="1" dirty="0"/>
              <a:t>2013 </a:t>
            </a:r>
            <a:r>
              <a:rPr lang="en-US" dirty="0"/>
              <a:t>– Idea for a commercial kitchen develops. Applied for funding.</a:t>
            </a:r>
          </a:p>
          <a:p>
            <a:r>
              <a:rPr lang="en-US" b="1" dirty="0"/>
              <a:t>January 2014 </a:t>
            </a:r>
            <a:r>
              <a:rPr lang="en-US" dirty="0"/>
              <a:t>– Plans finalized, bidding process initiated.</a:t>
            </a:r>
          </a:p>
          <a:p>
            <a:r>
              <a:rPr lang="en-US" b="1" dirty="0"/>
              <a:t>May 2014 </a:t>
            </a:r>
            <a:r>
              <a:rPr lang="en-US" dirty="0"/>
              <a:t>– Construction begins.</a:t>
            </a:r>
          </a:p>
          <a:p>
            <a:r>
              <a:rPr lang="en-US" b="1" dirty="0"/>
              <a:t>June 2015 </a:t>
            </a:r>
            <a:r>
              <a:rPr lang="en-US" dirty="0"/>
              <a:t>– Final approval for operation.</a:t>
            </a:r>
          </a:p>
          <a:p>
            <a:r>
              <a:rPr lang="en-US" b="1" dirty="0"/>
              <a:t>September 2015 </a:t>
            </a:r>
            <a:r>
              <a:rPr lang="en-US" dirty="0"/>
              <a:t>– First user.</a:t>
            </a:r>
          </a:p>
          <a:p>
            <a:r>
              <a:rPr lang="en-US" b="1" dirty="0"/>
              <a:t>August 2016 </a:t>
            </a:r>
            <a:r>
              <a:rPr lang="en-US" dirty="0"/>
              <a:t>– Wins South Carolina Association of Counties award for “most innovative project undertaken to improve the lives of citizens in that county.”</a:t>
            </a:r>
          </a:p>
          <a:p>
            <a:r>
              <a:rPr lang="en-US" b="1" dirty="0"/>
              <a:t>March 2017 </a:t>
            </a:r>
            <a:r>
              <a:rPr lang="en-US" dirty="0"/>
              <a:t>– 10 users.</a:t>
            </a:r>
          </a:p>
          <a:p>
            <a:endParaRPr lang="en-US" dirty="0"/>
          </a:p>
        </p:txBody>
      </p:sp>
      <p:pic>
        <p:nvPicPr>
          <p:cNvPr id="9" name="Picture Placeholder 8"/>
          <p:cNvPicPr>
            <a:picLocks noGrp="1" noChangeAspect="1"/>
          </p:cNvPicPr>
          <p:nvPr>
            <p:ph type="pic" sz="quarter" idx="12"/>
          </p:nvPr>
        </p:nvPicPr>
        <p:blipFill>
          <a:blip r:embed="rId4" cstate="print">
            <a:extLst>
              <a:ext uri="{28A0092B-C50C-407E-A947-70E740481C1C}">
                <a14:useLocalDpi xmlns:a14="http://schemas.microsoft.com/office/drawing/2010/main" val="0"/>
              </a:ext>
            </a:extLst>
          </a:blip>
          <a:srcRect l="8790" r="8790"/>
          <a:stretch>
            <a:fillRect/>
          </a:stretch>
        </p:blipFill>
        <p:spPr/>
      </p:pic>
      <p:pic>
        <p:nvPicPr>
          <p:cNvPr id="13" name="Picture Placeholder 12"/>
          <p:cNvPicPr>
            <a:picLocks noGrp="1" noChangeAspect="1"/>
          </p:cNvPicPr>
          <p:nvPr>
            <p:ph type="pic" sz="quarter" idx="14"/>
          </p:nvPr>
        </p:nvPicPr>
        <p:blipFill>
          <a:blip r:embed="rId5" cstate="print">
            <a:extLst>
              <a:ext uri="{28A0092B-C50C-407E-A947-70E740481C1C}">
                <a14:useLocalDpi xmlns:a14="http://schemas.microsoft.com/office/drawing/2010/main" val="0"/>
              </a:ext>
            </a:extLst>
          </a:blip>
          <a:srcRect l="15876" r="15876"/>
          <a:stretch>
            <a:fillRect/>
          </a:stretch>
        </p:blipFill>
        <p:spPr>
          <a:xfrm rot="5400000">
            <a:off x="2878138" y="4365625"/>
            <a:ext cx="2374900" cy="2609850"/>
          </a:xfrm>
        </p:spPr>
      </p:pic>
      <p:pic>
        <p:nvPicPr>
          <p:cNvPr id="14" name="Picture Placeholder 13"/>
          <p:cNvPicPr>
            <a:picLocks noGrp="1" noChangeAspect="1"/>
          </p:cNvPicPr>
          <p:nvPr>
            <p:ph type="pic" sz="quarter" idx="13"/>
          </p:nvPr>
        </p:nvPicPr>
        <p:blipFill rotWithShape="1">
          <a:blip r:embed="rId6" cstate="print">
            <a:extLst>
              <a:ext uri="{28A0092B-C50C-407E-A947-70E740481C1C}">
                <a14:useLocalDpi xmlns:a14="http://schemas.microsoft.com/office/drawing/2010/main" val="0"/>
              </a:ext>
            </a:extLst>
          </a:blip>
          <a:srcRect l="13654" r="3926"/>
          <a:stretch/>
        </p:blipFill>
        <p:spPr/>
      </p:pic>
    </p:spTree>
    <p:extLst>
      <p:ext uri="{BB962C8B-B14F-4D97-AF65-F5344CB8AC3E}">
        <p14:creationId xmlns:p14="http://schemas.microsoft.com/office/powerpoint/2010/main" val="8866521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p:cNvPicPr>
            <a:picLocks noGrp="1" noChangeAspect="1"/>
          </p:cNvPicPr>
          <p:nvPr>
            <p:ph type="pic" sz="quarter" idx="11"/>
          </p:nvPr>
        </p:nvPicPr>
        <p:blipFill rotWithShape="1">
          <a:blip r:embed="rId3" cstate="print">
            <a:extLst>
              <a:ext uri="{28A0092B-C50C-407E-A947-70E740481C1C}">
                <a14:useLocalDpi xmlns:a14="http://schemas.microsoft.com/office/drawing/2010/main" val="0"/>
              </a:ext>
            </a:extLst>
          </a:blip>
          <a:srcRect t="5148" r="36744" b="5391"/>
          <a:stretch/>
        </p:blipFill>
        <p:spPr>
          <a:xfrm rot="5400000">
            <a:off x="208128" y="-208129"/>
            <a:ext cx="6858000" cy="7274257"/>
          </a:xfrm>
        </p:spPr>
      </p:pic>
      <p:sp>
        <p:nvSpPr>
          <p:cNvPr id="3" name="Text Placeholder 2"/>
          <p:cNvSpPr>
            <a:spLocks noGrp="1"/>
          </p:cNvSpPr>
          <p:nvPr>
            <p:ph type="body" sz="quarter" idx="15"/>
          </p:nvPr>
        </p:nvSpPr>
        <p:spPr>
          <a:xfrm>
            <a:off x="0" y="5621075"/>
            <a:ext cx="6794695" cy="790348"/>
          </a:xfrm>
          <a:solidFill>
            <a:schemeClr val="accent4">
              <a:lumMod val="75000"/>
            </a:schemeClr>
          </a:solidFill>
        </p:spPr>
        <p:txBody>
          <a:bodyPr>
            <a:normAutofit/>
          </a:bodyPr>
          <a:lstStyle/>
          <a:p>
            <a:r>
              <a:rPr lang="en-US" sz="3600" dirty="0"/>
              <a:t>FUNDING</a:t>
            </a:r>
          </a:p>
        </p:txBody>
      </p:sp>
      <p:sp>
        <p:nvSpPr>
          <p:cNvPr id="4" name="Text Placeholder 3"/>
          <p:cNvSpPr>
            <a:spLocks noGrp="1"/>
          </p:cNvSpPr>
          <p:nvPr>
            <p:ph type="body" sz="quarter" idx="16"/>
          </p:nvPr>
        </p:nvSpPr>
        <p:spPr>
          <a:xfrm>
            <a:off x="7478973" y="312096"/>
            <a:ext cx="4615110" cy="6424866"/>
          </a:xfrm>
        </p:spPr>
        <p:txBody>
          <a:bodyPr>
            <a:normAutofit/>
          </a:bodyPr>
          <a:lstStyle/>
          <a:p>
            <a:pPr lvl="1"/>
            <a:r>
              <a:rPr lang="en-US" sz="2000" dirty="0"/>
              <a:t>USDA’s Rural Economic Development Loan and Grant Program provides funds to local utility sponsors, which use the funds to support local projects that will create and retain jobs in rural areas.</a:t>
            </a:r>
          </a:p>
          <a:p>
            <a:pPr lvl="1"/>
            <a:r>
              <a:rPr lang="en-US" sz="2000" dirty="0"/>
              <a:t>Through the program, the Palmetto Rural Telephone Cooperative gave Colleton County a zero-interest, $1 million loan.</a:t>
            </a:r>
          </a:p>
          <a:p>
            <a:pPr lvl="1"/>
            <a:r>
              <a:rPr lang="en-US" sz="2000" dirty="0"/>
              <a:t>The county used the loan to redevelop a vacant downtown building into the Colleton Commercial Kitchen and physically connect it to the Colleton Museum and Farmers Market.</a:t>
            </a:r>
          </a:p>
          <a:p>
            <a:pPr lvl="1"/>
            <a:r>
              <a:rPr lang="en-US" sz="2000" dirty="0"/>
              <a:t>The county uses project revenues to repay the loan, backed up by hospitality tax revenue.</a:t>
            </a:r>
          </a:p>
        </p:txBody>
      </p:sp>
    </p:spTree>
    <p:extLst>
      <p:ext uri="{BB962C8B-B14F-4D97-AF65-F5344CB8AC3E}">
        <p14:creationId xmlns:p14="http://schemas.microsoft.com/office/powerpoint/2010/main" val="35912862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p:cNvPicPr>
            <a:picLocks noGrp="1" noChangeAspect="1"/>
          </p:cNvPicPr>
          <p:nvPr>
            <p:ph type="pic" sz="quarter" idx="11"/>
          </p:nvPr>
        </p:nvPicPr>
        <p:blipFill>
          <a:blip r:embed="rId3" cstate="print">
            <a:extLst>
              <a:ext uri="{28A0092B-C50C-407E-A947-70E740481C1C}">
                <a14:useLocalDpi xmlns:a14="http://schemas.microsoft.com/office/drawing/2010/main" val="0"/>
              </a:ext>
            </a:extLst>
          </a:blip>
          <a:srcRect l="5547" r="5547"/>
          <a:stretch>
            <a:fillRect/>
          </a:stretch>
        </p:blipFill>
        <p:spPr/>
      </p:pic>
      <p:pic>
        <p:nvPicPr>
          <p:cNvPr id="2" name="Picture 1"/>
          <p:cNvPicPr>
            <a:picLocks noChangeAspect="1"/>
          </p:cNvPicPr>
          <p:nvPr/>
        </p:nvPicPr>
        <p:blipFill rotWithShape="1">
          <a:blip r:embed="rId4" cstate="print">
            <a:extLst>
              <a:ext uri="{28A0092B-C50C-407E-A947-70E740481C1C}">
                <a14:useLocalDpi xmlns:a14="http://schemas.microsoft.com/office/drawing/2010/main" val="0"/>
              </a:ext>
            </a:extLst>
          </a:blip>
          <a:srcRect t="9541" r="18346"/>
          <a:stretch/>
        </p:blipFill>
        <p:spPr>
          <a:xfrm>
            <a:off x="-1" y="0"/>
            <a:ext cx="8253921" cy="6858000"/>
          </a:xfrm>
          <a:prstGeom prst="rect">
            <a:avLst/>
          </a:prstGeom>
        </p:spPr>
      </p:pic>
      <p:sp>
        <p:nvSpPr>
          <p:cNvPr id="9" name="Text Placeholder 8"/>
          <p:cNvSpPr>
            <a:spLocks noGrp="1"/>
          </p:cNvSpPr>
          <p:nvPr>
            <p:ph type="body" sz="quarter" idx="15"/>
          </p:nvPr>
        </p:nvSpPr>
        <p:spPr>
          <a:xfrm>
            <a:off x="0" y="312096"/>
            <a:ext cx="7709095" cy="790348"/>
          </a:xfrm>
          <a:solidFill>
            <a:schemeClr val="accent4">
              <a:lumMod val="75000"/>
            </a:schemeClr>
          </a:solidFill>
        </p:spPr>
        <p:txBody>
          <a:bodyPr>
            <a:normAutofit/>
          </a:bodyPr>
          <a:lstStyle/>
          <a:p>
            <a:r>
              <a:rPr lang="en-US" sz="3600" dirty="0"/>
              <a:t>ORGANIZATION</a:t>
            </a:r>
          </a:p>
        </p:txBody>
      </p:sp>
      <p:sp>
        <p:nvSpPr>
          <p:cNvPr id="10" name="Text Placeholder 9"/>
          <p:cNvSpPr>
            <a:spLocks noGrp="1"/>
          </p:cNvSpPr>
          <p:nvPr>
            <p:ph type="body" sz="quarter" idx="16"/>
          </p:nvPr>
        </p:nvSpPr>
        <p:spPr/>
        <p:txBody>
          <a:bodyPr>
            <a:normAutofit/>
          </a:bodyPr>
          <a:lstStyle/>
          <a:p>
            <a:r>
              <a:rPr lang="en-US" sz="2800" dirty="0"/>
              <a:t>The Colleton Commercial Kitchen provides:</a:t>
            </a:r>
          </a:p>
          <a:p>
            <a:pPr marL="342900" indent="-342900">
              <a:buFont typeface="Arial" panose="020B0604020202020204" pitchFamily="34" charset="0"/>
              <a:buChar char="•"/>
            </a:pPr>
            <a:r>
              <a:rPr lang="en-US" sz="2800" dirty="0"/>
              <a:t>A food production facility for lease by the hour.</a:t>
            </a:r>
          </a:p>
          <a:p>
            <a:pPr marL="342900" indent="-342900">
              <a:buFont typeface="Arial" panose="020B0604020202020204" pitchFamily="34" charset="0"/>
              <a:buChar char="•"/>
            </a:pPr>
            <a:r>
              <a:rPr lang="en-US" sz="2800" dirty="0"/>
              <a:t>Small business training.</a:t>
            </a:r>
          </a:p>
          <a:p>
            <a:pPr marL="342900" indent="-342900">
              <a:buFont typeface="Arial" panose="020B0604020202020204" pitchFamily="34" charset="0"/>
              <a:buChar char="•"/>
            </a:pPr>
            <a:r>
              <a:rPr lang="en-US" sz="2800" dirty="0"/>
              <a:t>A retail café and market.</a:t>
            </a:r>
          </a:p>
          <a:p>
            <a:endParaRPr lang="en-US" sz="2800" dirty="0"/>
          </a:p>
        </p:txBody>
      </p:sp>
    </p:spTree>
    <p:extLst>
      <p:ext uri="{BB962C8B-B14F-4D97-AF65-F5344CB8AC3E}">
        <p14:creationId xmlns:p14="http://schemas.microsoft.com/office/powerpoint/2010/main" val="5842927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p:cNvPicPr>
            <a:picLocks noGrp="1" noChangeAspect="1"/>
          </p:cNvPicPr>
          <p:nvPr>
            <p:ph type="pic" sz="quarter" idx="11"/>
          </p:nvPr>
        </p:nvPicPr>
        <p:blipFill>
          <a:blip r:embed="rId3" cstate="print">
            <a:extLst>
              <a:ext uri="{28A0092B-C50C-407E-A947-70E740481C1C}">
                <a14:useLocalDpi xmlns:a14="http://schemas.microsoft.com/office/drawing/2010/main" val="0"/>
              </a:ext>
            </a:extLst>
          </a:blip>
          <a:srcRect l="5547" r="5547"/>
          <a:stretch>
            <a:fillRect/>
          </a:stretch>
        </p:blipFill>
        <p:spPr/>
      </p:pic>
      <p:sp>
        <p:nvSpPr>
          <p:cNvPr id="3" name="Text Placeholder 2"/>
          <p:cNvSpPr>
            <a:spLocks noGrp="1"/>
          </p:cNvSpPr>
          <p:nvPr>
            <p:ph type="body" sz="quarter" idx="15"/>
          </p:nvPr>
        </p:nvSpPr>
        <p:spPr>
          <a:xfrm>
            <a:off x="1" y="312096"/>
            <a:ext cx="7695028" cy="790348"/>
          </a:xfrm>
          <a:solidFill>
            <a:schemeClr val="accent4">
              <a:lumMod val="75000"/>
            </a:schemeClr>
          </a:solidFill>
        </p:spPr>
        <p:txBody>
          <a:bodyPr>
            <a:normAutofit/>
          </a:bodyPr>
          <a:lstStyle/>
          <a:p>
            <a:r>
              <a:rPr lang="en-US" sz="3600" dirty="0"/>
              <a:t>ACCOMPLISHMENTS</a:t>
            </a:r>
          </a:p>
        </p:txBody>
      </p:sp>
      <p:sp>
        <p:nvSpPr>
          <p:cNvPr id="4" name="Text Placeholder 3"/>
          <p:cNvSpPr>
            <a:spLocks noGrp="1"/>
          </p:cNvSpPr>
          <p:nvPr>
            <p:ph type="body" sz="quarter" idx="16"/>
          </p:nvPr>
        </p:nvSpPr>
        <p:spPr/>
        <p:txBody>
          <a:bodyPr>
            <a:normAutofit fontScale="92500" lnSpcReduction="10000"/>
          </a:bodyPr>
          <a:lstStyle/>
          <a:p>
            <a:r>
              <a:rPr lang="en-US" dirty="0"/>
              <a:t>In less than two years of operation, the kitchen:</a:t>
            </a:r>
          </a:p>
          <a:p>
            <a:pPr marL="342900" indent="-342900">
              <a:buFont typeface="Arial" panose="020B0604020202020204" pitchFamily="34" charset="0"/>
              <a:buChar char="•"/>
            </a:pPr>
            <a:r>
              <a:rPr lang="en-US" dirty="0"/>
              <a:t>Created 12 new businesses.</a:t>
            </a:r>
          </a:p>
          <a:p>
            <a:pPr marL="342900" indent="-342900">
              <a:buFont typeface="Arial" panose="020B0604020202020204" pitchFamily="34" charset="0"/>
              <a:buChar char="•"/>
            </a:pPr>
            <a:r>
              <a:rPr lang="en-US" dirty="0"/>
              <a:t>Created 60 new jobs.</a:t>
            </a:r>
          </a:p>
          <a:p>
            <a:pPr marL="342900" indent="-342900">
              <a:buFont typeface="Arial" panose="020B0604020202020204" pitchFamily="34" charset="0"/>
              <a:buChar char="•"/>
            </a:pPr>
            <a:r>
              <a:rPr lang="en-US" dirty="0"/>
              <a:t>Produced 120,000 oz. bottled sauces.</a:t>
            </a:r>
          </a:p>
          <a:p>
            <a:pPr marL="342900" indent="-342900">
              <a:buFont typeface="Arial" panose="020B0604020202020204" pitchFamily="34" charset="0"/>
              <a:buChar char="•"/>
            </a:pPr>
            <a:r>
              <a:rPr lang="en-US" dirty="0"/>
              <a:t>Produced 18,000+ bakery items.</a:t>
            </a:r>
          </a:p>
          <a:p>
            <a:pPr marL="342900" indent="-342900">
              <a:buFont typeface="Arial" panose="020B0604020202020204" pitchFamily="34" charset="0"/>
              <a:buChar char="•"/>
            </a:pPr>
            <a:r>
              <a:rPr lang="en-US" dirty="0"/>
              <a:t>Certified 280 food professionals.</a:t>
            </a:r>
          </a:p>
          <a:p>
            <a:pPr marL="342900" indent="-342900">
              <a:buFont typeface="Arial" panose="020B0604020202020204" pitchFamily="34" charset="0"/>
              <a:buChar char="•"/>
            </a:pPr>
            <a:r>
              <a:rPr lang="en-US" dirty="0"/>
              <a:t>Prepared 200,000 meals for after-school and summer feeding programs.</a:t>
            </a:r>
          </a:p>
          <a:p>
            <a:pPr marL="342900" indent="-342900">
              <a:buFont typeface="Arial" panose="020B0604020202020204" pitchFamily="34" charset="0"/>
              <a:buChar char="•"/>
            </a:pPr>
            <a:r>
              <a:rPr lang="en-US" dirty="0"/>
              <a:t>Rented facility to public for 40+ events.</a:t>
            </a:r>
          </a:p>
          <a:p>
            <a:pPr marL="342900" indent="-342900">
              <a:buFont typeface="Arial" panose="020B0604020202020204" pitchFamily="34" charset="0"/>
              <a:buChar char="•"/>
            </a:pPr>
            <a:r>
              <a:rPr lang="en-US" dirty="0"/>
              <a:t>Spurred redevelopment on vacant and deteriorating parcels in the vicinity.</a:t>
            </a:r>
          </a:p>
          <a:p>
            <a:pPr marL="342900" indent="-342900">
              <a:buFont typeface="Arial" panose="020B0604020202020204" pitchFamily="34" charset="0"/>
              <a:buChar char="•"/>
            </a:pPr>
            <a:endParaRPr lang="en-US" dirty="0"/>
          </a:p>
        </p:txBody>
      </p:sp>
    </p:spTree>
    <p:extLst>
      <p:ext uri="{BB962C8B-B14F-4D97-AF65-F5344CB8AC3E}">
        <p14:creationId xmlns:p14="http://schemas.microsoft.com/office/powerpoint/2010/main" val="19240381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p:cNvPicPr>
            <a:picLocks noGrp="1" noChangeAspect="1"/>
          </p:cNvPicPr>
          <p:nvPr>
            <p:ph type="pic" sz="quarter" idx="11"/>
          </p:nvPr>
        </p:nvPicPr>
        <p:blipFill>
          <a:blip r:embed="rId3" cstate="print">
            <a:extLst>
              <a:ext uri="{28A0092B-C50C-407E-A947-70E740481C1C}">
                <a14:useLocalDpi xmlns:a14="http://schemas.microsoft.com/office/drawing/2010/main" val="0"/>
              </a:ext>
            </a:extLst>
          </a:blip>
          <a:srcRect l="5554" r="5554"/>
          <a:stretch>
            <a:fillRect/>
          </a:stretch>
        </p:blipFill>
        <p:spPr/>
      </p:pic>
      <p:sp>
        <p:nvSpPr>
          <p:cNvPr id="3" name="Text Placeholder 2"/>
          <p:cNvSpPr>
            <a:spLocks noGrp="1"/>
          </p:cNvSpPr>
          <p:nvPr>
            <p:ph type="body" sz="quarter" idx="15"/>
          </p:nvPr>
        </p:nvSpPr>
        <p:spPr>
          <a:xfrm>
            <a:off x="0" y="312096"/>
            <a:ext cx="7737231" cy="790348"/>
          </a:xfrm>
          <a:solidFill>
            <a:schemeClr val="accent4">
              <a:lumMod val="75000"/>
            </a:schemeClr>
          </a:solidFill>
        </p:spPr>
        <p:txBody>
          <a:bodyPr>
            <a:normAutofit/>
          </a:bodyPr>
          <a:lstStyle/>
          <a:p>
            <a:r>
              <a:rPr lang="en-US" sz="3600" dirty="0"/>
              <a:t>LESSONS LEARNED</a:t>
            </a:r>
          </a:p>
        </p:txBody>
      </p:sp>
      <p:sp>
        <p:nvSpPr>
          <p:cNvPr id="4" name="Text Placeholder 3"/>
          <p:cNvSpPr>
            <a:spLocks noGrp="1"/>
          </p:cNvSpPr>
          <p:nvPr>
            <p:ph type="body" sz="quarter" idx="16"/>
          </p:nvPr>
        </p:nvSpPr>
        <p:spPr/>
        <p:txBody>
          <a:bodyPr/>
          <a:lstStyle/>
          <a:p>
            <a:endParaRPr lang="en-US" dirty="0"/>
          </a:p>
          <a:p>
            <a:endParaRPr lang="en-US" dirty="0"/>
          </a:p>
        </p:txBody>
      </p:sp>
      <p:sp>
        <p:nvSpPr>
          <p:cNvPr id="9" name="Text Placeholder 3"/>
          <p:cNvSpPr txBox="1">
            <a:spLocks/>
          </p:cNvSpPr>
          <p:nvPr/>
        </p:nvSpPr>
        <p:spPr>
          <a:xfrm>
            <a:off x="8253920" y="216566"/>
            <a:ext cx="3840162" cy="6424866"/>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000"/>
              </a:spcBef>
              <a:buFontTx/>
              <a:buNone/>
              <a:defRPr sz="2200" kern="1200">
                <a:solidFill>
                  <a:schemeClr val="tx1">
                    <a:lumMod val="95000"/>
                    <a:lumOff val="5000"/>
                  </a:schemeClr>
                </a:solidFill>
                <a:effectLst/>
                <a:latin typeface="Arial" panose="020B0604020202020204" pitchFamily="34" charset="0"/>
                <a:ea typeface="+mn-ea"/>
                <a:cs typeface="Arial" panose="020B0604020202020204" pitchFamily="34" charset="0"/>
              </a:defRPr>
            </a:lvl1pPr>
            <a:lvl2pPr marL="228600" indent="-228600" algn="l" defTabSz="914400" rtl="0" eaLnBrk="1" latinLnBrk="0" hangingPunct="1">
              <a:lnSpc>
                <a:spcPct val="100000"/>
              </a:lnSpc>
              <a:spcBef>
                <a:spcPts val="500"/>
              </a:spcBef>
              <a:buFont typeface="Wingdings" panose="05000000000000000000" pitchFamily="2" charset="2"/>
              <a:buChar char="§"/>
              <a:defRPr sz="1800" kern="1200">
                <a:solidFill>
                  <a:schemeClr val="tx1">
                    <a:lumMod val="75000"/>
                    <a:lumOff val="25000"/>
                  </a:schemeClr>
                </a:solidFill>
                <a:effectLst/>
                <a:latin typeface="Arial" panose="020B0604020202020204" pitchFamily="34" charset="0"/>
                <a:ea typeface="+mn-ea"/>
                <a:cs typeface="Arial" panose="020B0604020202020204" pitchFamily="34" charset="0"/>
              </a:defRPr>
            </a:lvl2pPr>
            <a:lvl3pPr marL="457200" indent="-228600" algn="l" defTabSz="914400" rtl="0" eaLnBrk="1" latinLnBrk="0" hangingPunct="1">
              <a:lnSpc>
                <a:spcPct val="100000"/>
              </a:lnSpc>
              <a:spcBef>
                <a:spcPts val="500"/>
              </a:spcBef>
              <a:buFont typeface="Courier New" panose="02070309020205020404" pitchFamily="49" charset="0"/>
              <a:buChar char="o"/>
              <a:defRPr sz="1600" kern="1200">
                <a:solidFill>
                  <a:schemeClr val="tx1">
                    <a:lumMod val="75000"/>
                    <a:lumOff val="25000"/>
                  </a:schemeClr>
                </a:solidFill>
                <a:effectLst/>
                <a:latin typeface="Arial" panose="020B0604020202020204" pitchFamily="34" charset="0"/>
                <a:ea typeface="+mn-ea"/>
                <a:cs typeface="Arial" panose="020B0604020202020204" pitchFamily="34" charset="0"/>
              </a:defRPr>
            </a:lvl3pPr>
            <a:lvl4pPr marL="685800" indent="-228600" algn="l" defTabSz="914400" rtl="0" eaLnBrk="1" latinLnBrk="0" hangingPunct="1">
              <a:lnSpc>
                <a:spcPct val="100000"/>
              </a:lnSpc>
              <a:spcBef>
                <a:spcPts val="500"/>
              </a:spcBef>
              <a:buFont typeface="Wingdings" panose="05000000000000000000" pitchFamily="2" charset="2"/>
              <a:buChar char="§"/>
              <a:defRPr sz="1400" kern="1200">
                <a:solidFill>
                  <a:schemeClr val="tx1">
                    <a:lumMod val="75000"/>
                    <a:lumOff val="25000"/>
                  </a:schemeClr>
                </a:solidFill>
                <a:effectLst/>
                <a:latin typeface="Arial" panose="020B0604020202020204" pitchFamily="34" charset="0"/>
                <a:ea typeface="+mn-ea"/>
                <a:cs typeface="Arial" panose="020B0604020202020204" pitchFamily="34" charset="0"/>
              </a:defRPr>
            </a:lvl4pPr>
            <a:lvl5pPr marL="914400" indent="-228600" algn="l" defTabSz="914400" rtl="0" eaLnBrk="1" latinLnBrk="0" hangingPunct="1">
              <a:lnSpc>
                <a:spcPct val="100000"/>
              </a:lnSpc>
              <a:spcBef>
                <a:spcPts val="500"/>
              </a:spcBef>
              <a:buFont typeface="Wingdings" panose="05000000000000000000" pitchFamily="2" charset="2"/>
              <a:buChar char="§"/>
              <a:defRPr sz="1400" kern="1200">
                <a:solidFill>
                  <a:schemeClr val="tx1">
                    <a:lumMod val="75000"/>
                    <a:lumOff val="25000"/>
                  </a:schemeClr>
                </a:solidFill>
                <a:effectLst/>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Font typeface="Arial" panose="020B0604020202020204" pitchFamily="34" charset="0"/>
              <a:buChar char="•"/>
            </a:pPr>
            <a:endParaRPr lang="en-US" dirty="0"/>
          </a:p>
        </p:txBody>
      </p:sp>
      <p:sp>
        <p:nvSpPr>
          <p:cNvPr id="10" name="Text Placeholder 3"/>
          <p:cNvSpPr txBox="1">
            <a:spLocks/>
          </p:cNvSpPr>
          <p:nvPr/>
        </p:nvSpPr>
        <p:spPr>
          <a:xfrm>
            <a:off x="8253920" y="264331"/>
            <a:ext cx="3840162" cy="6424866"/>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000"/>
              </a:spcBef>
              <a:buFontTx/>
              <a:buNone/>
              <a:defRPr sz="2200" kern="1200">
                <a:solidFill>
                  <a:schemeClr val="tx1">
                    <a:lumMod val="95000"/>
                    <a:lumOff val="5000"/>
                  </a:schemeClr>
                </a:solidFill>
                <a:effectLst/>
                <a:latin typeface="Arial" panose="020B0604020202020204" pitchFamily="34" charset="0"/>
                <a:ea typeface="+mn-ea"/>
                <a:cs typeface="Arial" panose="020B0604020202020204" pitchFamily="34" charset="0"/>
              </a:defRPr>
            </a:lvl1pPr>
            <a:lvl2pPr marL="228600" indent="-228600" algn="l" defTabSz="914400" rtl="0" eaLnBrk="1" latinLnBrk="0" hangingPunct="1">
              <a:lnSpc>
                <a:spcPct val="100000"/>
              </a:lnSpc>
              <a:spcBef>
                <a:spcPts val="500"/>
              </a:spcBef>
              <a:buFont typeface="Wingdings" panose="05000000000000000000" pitchFamily="2" charset="2"/>
              <a:buChar char="§"/>
              <a:defRPr sz="1800" kern="1200">
                <a:solidFill>
                  <a:schemeClr val="tx1">
                    <a:lumMod val="75000"/>
                    <a:lumOff val="25000"/>
                  </a:schemeClr>
                </a:solidFill>
                <a:effectLst/>
                <a:latin typeface="Arial" panose="020B0604020202020204" pitchFamily="34" charset="0"/>
                <a:ea typeface="+mn-ea"/>
                <a:cs typeface="Arial" panose="020B0604020202020204" pitchFamily="34" charset="0"/>
              </a:defRPr>
            </a:lvl2pPr>
            <a:lvl3pPr marL="457200" indent="-228600" algn="l" defTabSz="914400" rtl="0" eaLnBrk="1" latinLnBrk="0" hangingPunct="1">
              <a:lnSpc>
                <a:spcPct val="100000"/>
              </a:lnSpc>
              <a:spcBef>
                <a:spcPts val="500"/>
              </a:spcBef>
              <a:buFont typeface="Courier New" panose="02070309020205020404" pitchFamily="49" charset="0"/>
              <a:buChar char="o"/>
              <a:defRPr sz="1600" kern="1200">
                <a:solidFill>
                  <a:schemeClr val="tx1">
                    <a:lumMod val="75000"/>
                    <a:lumOff val="25000"/>
                  </a:schemeClr>
                </a:solidFill>
                <a:effectLst/>
                <a:latin typeface="Arial" panose="020B0604020202020204" pitchFamily="34" charset="0"/>
                <a:ea typeface="+mn-ea"/>
                <a:cs typeface="Arial" panose="020B0604020202020204" pitchFamily="34" charset="0"/>
              </a:defRPr>
            </a:lvl3pPr>
            <a:lvl4pPr marL="685800" indent="-228600" algn="l" defTabSz="914400" rtl="0" eaLnBrk="1" latinLnBrk="0" hangingPunct="1">
              <a:lnSpc>
                <a:spcPct val="100000"/>
              </a:lnSpc>
              <a:spcBef>
                <a:spcPts val="500"/>
              </a:spcBef>
              <a:buFont typeface="Wingdings" panose="05000000000000000000" pitchFamily="2" charset="2"/>
              <a:buChar char="§"/>
              <a:defRPr sz="1400" kern="1200">
                <a:solidFill>
                  <a:schemeClr val="tx1">
                    <a:lumMod val="75000"/>
                    <a:lumOff val="25000"/>
                  </a:schemeClr>
                </a:solidFill>
                <a:effectLst/>
                <a:latin typeface="Arial" panose="020B0604020202020204" pitchFamily="34" charset="0"/>
                <a:ea typeface="+mn-ea"/>
                <a:cs typeface="Arial" panose="020B0604020202020204" pitchFamily="34" charset="0"/>
              </a:defRPr>
            </a:lvl4pPr>
            <a:lvl5pPr marL="914400" indent="-228600" algn="l" defTabSz="914400" rtl="0" eaLnBrk="1" latinLnBrk="0" hangingPunct="1">
              <a:lnSpc>
                <a:spcPct val="100000"/>
              </a:lnSpc>
              <a:spcBef>
                <a:spcPts val="500"/>
              </a:spcBef>
              <a:buFont typeface="Wingdings" panose="05000000000000000000" pitchFamily="2" charset="2"/>
              <a:buChar char="§"/>
              <a:defRPr sz="1400" kern="1200">
                <a:solidFill>
                  <a:schemeClr val="tx1">
                    <a:lumMod val="75000"/>
                    <a:lumOff val="25000"/>
                  </a:schemeClr>
                </a:solidFill>
                <a:effectLst/>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Font typeface="Arial" panose="020B0604020202020204" pitchFamily="34" charset="0"/>
              <a:buChar char="•"/>
            </a:pPr>
            <a:r>
              <a:rPr lang="en-US" dirty="0"/>
              <a:t>Being the only facility of its type, size, and operation in South Carolina has helped ensure sufficient demand for the services offered.</a:t>
            </a:r>
          </a:p>
          <a:p>
            <a:pPr marL="342900" indent="-342900">
              <a:buFont typeface="Arial" panose="020B0604020202020204" pitchFamily="34" charset="0"/>
              <a:buChar char="•"/>
            </a:pPr>
            <a:r>
              <a:rPr lang="en-US" dirty="0"/>
              <a:t>The market and café provide a ready outlet for new entrepreneurs to sell their products.</a:t>
            </a:r>
          </a:p>
          <a:p>
            <a:pPr marL="342900" indent="-342900">
              <a:buFont typeface="Arial" panose="020B0604020202020204" pitchFamily="34" charset="0"/>
              <a:buChar char="•"/>
            </a:pPr>
            <a:r>
              <a:rPr lang="en-US" dirty="0"/>
              <a:t>The investment in the kitchen yielded dividends for the entire downtown because of its central location.</a:t>
            </a:r>
          </a:p>
          <a:p>
            <a:pPr marL="342900" indent="-342900">
              <a:buFont typeface="Arial" panose="020B0604020202020204" pitchFamily="34" charset="0"/>
              <a:buChar char="•"/>
            </a:pPr>
            <a:endParaRPr lang="en-US" dirty="0"/>
          </a:p>
        </p:txBody>
      </p:sp>
    </p:spTree>
    <p:extLst>
      <p:ext uri="{BB962C8B-B14F-4D97-AF65-F5344CB8AC3E}">
        <p14:creationId xmlns:p14="http://schemas.microsoft.com/office/powerpoint/2010/main" val="28919178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p:cNvPicPr>
            <a:picLocks noGrp="1" noChangeAspect="1"/>
          </p:cNvPicPr>
          <p:nvPr>
            <p:ph type="pic" sz="quarter" idx="16"/>
          </p:nvPr>
        </p:nvPicPr>
        <p:blipFill>
          <a:blip r:embed="rId3" cstate="print">
            <a:extLst>
              <a:ext uri="{28A0092B-C50C-407E-A947-70E740481C1C}">
                <a14:useLocalDpi xmlns:a14="http://schemas.microsoft.com/office/drawing/2010/main" val="0"/>
              </a:ext>
            </a:extLst>
          </a:blip>
          <a:srcRect t="12500" b="12500"/>
          <a:stretch>
            <a:fillRect/>
          </a:stretch>
        </p:blipFill>
        <p:spPr/>
      </p:pic>
      <p:sp>
        <p:nvSpPr>
          <p:cNvPr id="4" name="Text Placeholder 3"/>
          <p:cNvSpPr>
            <a:spLocks noGrp="1"/>
          </p:cNvSpPr>
          <p:nvPr>
            <p:ph type="body" sz="quarter" idx="15"/>
          </p:nvPr>
        </p:nvSpPr>
        <p:spPr>
          <a:xfrm>
            <a:off x="-1" y="312096"/>
            <a:ext cx="11217813" cy="790348"/>
          </a:xfrm>
          <a:solidFill>
            <a:schemeClr val="accent5">
              <a:lumMod val="75000"/>
            </a:schemeClr>
          </a:solidFill>
        </p:spPr>
        <p:txBody>
          <a:bodyPr>
            <a:normAutofit/>
          </a:bodyPr>
          <a:lstStyle/>
          <a:p>
            <a:r>
              <a:rPr lang="en-US" dirty="0"/>
              <a:t>GLOUCESTER, MASSACHUSETTS: LOCAL FOOD PROMOTION </a:t>
            </a:r>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06000" y="5625353"/>
            <a:ext cx="2286000" cy="1232647"/>
          </a:xfrm>
          <a:prstGeom prst="rect">
            <a:avLst/>
          </a:prstGeom>
        </p:spPr>
      </p:pic>
      <p:sp>
        <p:nvSpPr>
          <p:cNvPr id="6" name="5-Point Star 5"/>
          <p:cNvSpPr/>
          <p:nvPr/>
        </p:nvSpPr>
        <p:spPr>
          <a:xfrm>
            <a:off x="11217812" y="5788135"/>
            <a:ext cx="233727" cy="218767"/>
          </a:xfrm>
          <a:prstGeom prst="star5">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00"/>
              </a:solidFill>
            </a:endParaRPr>
          </a:p>
        </p:txBody>
      </p:sp>
    </p:spTree>
    <p:extLst>
      <p:ext uri="{BB962C8B-B14F-4D97-AF65-F5344CB8AC3E}">
        <p14:creationId xmlns:p14="http://schemas.microsoft.com/office/powerpoint/2010/main" val="36877183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p:cNvPicPr>
            <a:picLocks noGrp="1" noChangeAspect="1"/>
          </p:cNvPicPr>
          <p:nvPr>
            <p:ph type="pic" sz="quarter" idx="11"/>
          </p:nvPr>
        </p:nvPicPr>
        <p:blipFill>
          <a:blip r:embed="rId3" cstate="print">
            <a:extLst>
              <a:ext uri="{28A0092B-C50C-407E-A947-70E740481C1C}">
                <a14:useLocalDpi xmlns:a14="http://schemas.microsoft.com/office/drawing/2010/main" val="0"/>
              </a:ext>
            </a:extLst>
          </a:blip>
          <a:srcRect l="5547" r="5547"/>
          <a:stretch>
            <a:fillRect/>
          </a:stretch>
        </p:blipFill>
        <p:spPr/>
      </p:pic>
      <p:sp>
        <p:nvSpPr>
          <p:cNvPr id="4" name="Text Placeholder 3"/>
          <p:cNvSpPr>
            <a:spLocks noGrp="1"/>
          </p:cNvSpPr>
          <p:nvPr>
            <p:ph type="body" sz="quarter" idx="15"/>
          </p:nvPr>
        </p:nvSpPr>
        <p:spPr>
          <a:xfrm>
            <a:off x="0" y="312096"/>
            <a:ext cx="7723163" cy="790348"/>
          </a:xfrm>
          <a:solidFill>
            <a:schemeClr val="accent5">
              <a:lumMod val="75000"/>
            </a:schemeClr>
          </a:solidFill>
        </p:spPr>
        <p:txBody>
          <a:bodyPr>
            <a:normAutofit/>
          </a:bodyPr>
          <a:lstStyle/>
          <a:p>
            <a:r>
              <a:rPr lang="en-US" sz="3600" dirty="0"/>
              <a:t>BACKGROUND</a:t>
            </a:r>
          </a:p>
        </p:txBody>
      </p:sp>
      <p:sp>
        <p:nvSpPr>
          <p:cNvPr id="5" name="Text Placeholder 4"/>
          <p:cNvSpPr>
            <a:spLocks noGrp="1"/>
          </p:cNvSpPr>
          <p:nvPr>
            <p:ph type="body" sz="quarter" idx="16"/>
          </p:nvPr>
        </p:nvSpPr>
        <p:spPr/>
        <p:txBody>
          <a:bodyPr>
            <a:normAutofit/>
          </a:bodyPr>
          <a:lstStyle/>
          <a:p>
            <a:pPr marL="342900" indent="-342900">
              <a:buFont typeface="Arial" panose="020B0604020202020204" pitchFamily="34" charset="0"/>
              <a:buChar char="•"/>
            </a:pPr>
            <a:r>
              <a:rPr lang="en-US" sz="2400" dirty="0"/>
              <a:t>The seafood industry has defined Gloucester’s identity and economy since the 1600s.</a:t>
            </a:r>
          </a:p>
          <a:p>
            <a:pPr marL="342900" indent="-342900">
              <a:buFont typeface="Arial" panose="020B0604020202020204" pitchFamily="34" charset="0"/>
              <a:buChar char="•"/>
            </a:pPr>
            <a:r>
              <a:rPr lang="en-US" sz="2400" dirty="0"/>
              <a:t>The city was historically the principal hub for the New England fishing industry.</a:t>
            </a:r>
          </a:p>
          <a:p>
            <a:pPr marL="342900" indent="-342900">
              <a:buFont typeface="Arial" panose="020B0604020202020204" pitchFamily="34" charset="0"/>
              <a:buChar char="•"/>
            </a:pPr>
            <a:r>
              <a:rPr lang="en-US" sz="2400" dirty="0"/>
              <a:t>Current challenges hit smaller-scale operations particularly hard:</a:t>
            </a:r>
          </a:p>
          <a:p>
            <a:pPr marL="571500" lvl="1" indent="-342900">
              <a:buFont typeface="Arial" panose="020B0604020202020204" pitchFamily="34" charset="0"/>
              <a:buChar char="•"/>
            </a:pPr>
            <a:r>
              <a:rPr lang="en-US" sz="2000" dirty="0">
                <a:solidFill>
                  <a:schemeClr val="tx1"/>
                </a:solidFill>
              </a:rPr>
              <a:t>Low prices</a:t>
            </a:r>
          </a:p>
          <a:p>
            <a:pPr marL="571500" lvl="1" indent="-342900">
              <a:buFont typeface="Arial" panose="020B0604020202020204" pitchFamily="34" charset="0"/>
              <a:buChar char="•"/>
            </a:pPr>
            <a:r>
              <a:rPr lang="en-US" sz="2000" dirty="0">
                <a:solidFill>
                  <a:schemeClr val="tx1"/>
                </a:solidFill>
              </a:rPr>
              <a:t>Catch limitations</a:t>
            </a:r>
          </a:p>
          <a:p>
            <a:pPr marL="571500" lvl="1" indent="-342900">
              <a:buFont typeface="Arial" panose="020B0604020202020204" pitchFamily="34" charset="0"/>
              <a:buChar char="•"/>
            </a:pPr>
            <a:r>
              <a:rPr lang="en-US" sz="2000" dirty="0">
                <a:solidFill>
                  <a:schemeClr val="tx1"/>
                </a:solidFill>
              </a:rPr>
              <a:t>Seasonal nature of the industry</a:t>
            </a:r>
          </a:p>
        </p:txBody>
      </p:sp>
    </p:spTree>
    <p:extLst>
      <p:ext uri="{BB962C8B-B14F-4D97-AF65-F5344CB8AC3E}">
        <p14:creationId xmlns:p14="http://schemas.microsoft.com/office/powerpoint/2010/main" val="28584391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p:cNvPicPr>
            <a:picLocks noGrp="1" noChangeAspect="1"/>
          </p:cNvPicPr>
          <p:nvPr>
            <p:ph type="pic" sz="quarter" idx="11"/>
          </p:nvPr>
        </p:nvPicPr>
        <p:blipFill rotWithShape="1">
          <a:blip r:embed="rId3" cstate="print">
            <a:extLst>
              <a:ext uri="{28A0092B-C50C-407E-A947-70E740481C1C}">
                <a14:useLocalDpi xmlns:a14="http://schemas.microsoft.com/office/drawing/2010/main" val="0"/>
              </a:ext>
            </a:extLst>
          </a:blip>
          <a:srcRect t="14129" b="14129"/>
          <a:stretch/>
        </p:blipFill>
        <p:spPr/>
      </p:pic>
      <p:pic>
        <p:nvPicPr>
          <p:cNvPr id="17" name="Picture Placeholder 16"/>
          <p:cNvPicPr>
            <a:picLocks noGrp="1" noChangeAspect="1"/>
          </p:cNvPicPr>
          <p:nvPr>
            <p:ph type="pic" sz="quarter" idx="12"/>
          </p:nvPr>
        </p:nvPicPr>
        <p:blipFill rotWithShape="1">
          <a:blip r:embed="rId4" cstate="print">
            <a:extLst>
              <a:ext uri="{28A0092B-C50C-407E-A947-70E740481C1C}">
                <a14:useLocalDpi xmlns:a14="http://schemas.microsoft.com/office/drawing/2010/main" val="0"/>
              </a:ext>
            </a:extLst>
          </a:blip>
          <a:srcRect l="8360" t="-1031" r="20147" b="2"/>
          <a:stretch/>
        </p:blipFill>
        <p:spPr>
          <a:xfrm rot="5400000">
            <a:off x="71581" y="4411519"/>
            <a:ext cx="2374900" cy="2518062"/>
          </a:xfrm>
        </p:spPr>
      </p:pic>
      <p:pic>
        <p:nvPicPr>
          <p:cNvPr id="16" name="Picture Placeholder 15"/>
          <p:cNvPicPr>
            <a:picLocks noGrp="1" noChangeAspect="1"/>
          </p:cNvPicPr>
          <p:nvPr>
            <p:ph type="pic" sz="quarter" idx="13"/>
          </p:nvPr>
        </p:nvPicPr>
        <p:blipFill rotWithShape="1">
          <a:blip r:embed="rId5" cstate="print">
            <a:extLst>
              <a:ext uri="{28A0092B-C50C-407E-A947-70E740481C1C}">
                <a14:useLocalDpi xmlns:a14="http://schemas.microsoft.com/office/drawing/2010/main" val="0"/>
              </a:ext>
            </a:extLst>
          </a:blip>
          <a:srcRect l="3310" t="4666" r="25927" b="1020"/>
          <a:stretch/>
        </p:blipFill>
        <p:spPr>
          <a:xfrm rot="5400000">
            <a:off x="5754688" y="4483100"/>
            <a:ext cx="2374900" cy="2374900"/>
          </a:xfrm>
        </p:spPr>
      </p:pic>
      <p:sp>
        <p:nvSpPr>
          <p:cNvPr id="7" name="Text Placeholder 6"/>
          <p:cNvSpPr>
            <a:spLocks noGrp="1"/>
          </p:cNvSpPr>
          <p:nvPr>
            <p:ph type="body" sz="quarter" idx="15"/>
          </p:nvPr>
        </p:nvSpPr>
        <p:spPr>
          <a:solidFill>
            <a:schemeClr val="accent5">
              <a:lumMod val="75000"/>
            </a:schemeClr>
          </a:solidFill>
        </p:spPr>
        <p:txBody>
          <a:bodyPr>
            <a:normAutofit fontScale="92500" lnSpcReduction="20000"/>
          </a:bodyPr>
          <a:lstStyle/>
          <a:p>
            <a:r>
              <a:rPr lang="en-US" dirty="0"/>
              <a:t>GLOUCESTER FISHERMEN’S WIVES ASSOCIATION</a:t>
            </a:r>
          </a:p>
        </p:txBody>
      </p:sp>
      <p:sp>
        <p:nvSpPr>
          <p:cNvPr id="8" name="Text Placeholder 7"/>
          <p:cNvSpPr>
            <a:spLocks noGrp="1"/>
          </p:cNvSpPr>
          <p:nvPr>
            <p:ph type="body" sz="quarter" idx="16"/>
          </p:nvPr>
        </p:nvSpPr>
        <p:spPr/>
        <p:txBody>
          <a:bodyPr>
            <a:noAutofit/>
          </a:bodyPr>
          <a:lstStyle/>
          <a:p>
            <a:pPr marL="342900" indent="-342900">
              <a:buFont typeface="Arial" panose="020B0604020202020204" pitchFamily="34" charset="0"/>
              <a:buChar char="•"/>
            </a:pPr>
            <a:r>
              <a:rPr lang="en-US" sz="2400" dirty="0"/>
              <a:t>Has worked to promote the New England fishing industry since 1969.</a:t>
            </a:r>
          </a:p>
          <a:p>
            <a:pPr marL="342900" indent="-342900">
              <a:buFont typeface="Arial" panose="020B0604020202020204" pitchFamily="34" charset="0"/>
              <a:buChar char="•"/>
            </a:pPr>
            <a:r>
              <a:rPr lang="en-US" sz="2400" dirty="0"/>
              <a:t>Advocates for a clean, healthy, sustainable ocean.</a:t>
            </a:r>
          </a:p>
          <a:p>
            <a:pPr marL="342900" indent="-342900">
              <a:buFont typeface="Arial" panose="020B0604020202020204" pitchFamily="34" charset="0"/>
              <a:buChar char="•"/>
            </a:pPr>
            <a:r>
              <a:rPr lang="en-US" sz="2400" dirty="0"/>
              <a:t>Educates the wider community about fisheries issues.</a:t>
            </a:r>
          </a:p>
          <a:p>
            <a:pPr marL="342900" indent="-342900">
              <a:buFont typeface="Arial" panose="020B0604020202020204" pitchFamily="34" charset="0"/>
              <a:buChar char="•"/>
            </a:pPr>
            <a:r>
              <a:rPr lang="en-US" sz="2400" dirty="0"/>
              <a:t>Works with local fishermen on market-based approaches to earn a living while sustaining the fisheries.</a:t>
            </a:r>
          </a:p>
          <a:p>
            <a:pPr marL="342900" indent="-342900">
              <a:buFont typeface="Arial" panose="020B0604020202020204" pitchFamily="34" charset="0"/>
              <a:buChar char="•"/>
            </a:pPr>
            <a:endParaRPr lang="en-US" sz="2400" dirty="0"/>
          </a:p>
          <a:p>
            <a:r>
              <a:rPr lang="en-US" sz="2400" dirty="0"/>
              <a:t> </a:t>
            </a:r>
          </a:p>
        </p:txBody>
      </p:sp>
      <p:pic>
        <p:nvPicPr>
          <p:cNvPr id="21" name="Picture Placeholder 4"/>
          <p:cNvPicPr>
            <a:picLocks noGrp="1" noChangeAspect="1"/>
          </p:cNvPicPr>
          <p:nvPr>
            <p:ph type="pic" sz="quarter" idx="14"/>
          </p:nvPr>
        </p:nvPicPr>
        <p:blipFill rotWithShape="1">
          <a:blip r:embed="rId6" cstate="print">
            <a:extLst>
              <a:ext uri="{28A0092B-C50C-407E-A947-70E740481C1C}">
                <a14:useLocalDpi xmlns:a14="http://schemas.microsoft.com/office/drawing/2010/main" val="0"/>
              </a:ext>
            </a:extLst>
          </a:blip>
          <a:srcRect l="2829" r="2829"/>
          <a:stretch/>
        </p:blipFill>
        <p:spPr>
          <a:xfrm>
            <a:off x="2642394" y="4483100"/>
            <a:ext cx="2987962" cy="2374900"/>
          </a:xfrm>
          <a:prstGeom prst="rect">
            <a:avLst/>
          </a:prstGeom>
        </p:spPr>
      </p:pic>
    </p:spTree>
    <p:extLst>
      <p:ext uri="{BB962C8B-B14F-4D97-AF65-F5344CB8AC3E}">
        <p14:creationId xmlns:p14="http://schemas.microsoft.com/office/powerpoint/2010/main" val="15078214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p:cNvPicPr>
            <a:picLocks noGrp="1" noChangeAspect="1"/>
          </p:cNvPicPr>
          <p:nvPr>
            <p:ph type="pic" sz="quarter" idx="11"/>
          </p:nvPr>
        </p:nvPicPr>
        <p:blipFill>
          <a:blip r:embed="rId3" cstate="print">
            <a:extLst>
              <a:ext uri="{28A0092B-C50C-407E-A947-70E740481C1C}">
                <a14:useLocalDpi xmlns:a14="http://schemas.microsoft.com/office/drawing/2010/main" val="0"/>
              </a:ext>
            </a:extLst>
          </a:blip>
          <a:srcRect l="5547" r="5547"/>
          <a:stretch>
            <a:fillRect/>
          </a:stretch>
        </p:blipFill>
        <p:spPr/>
      </p:pic>
      <p:pic>
        <p:nvPicPr>
          <p:cNvPr id="2" name="Picture 1"/>
          <p:cNvPicPr>
            <a:picLocks noChangeAspect="1"/>
          </p:cNvPicPr>
          <p:nvPr/>
        </p:nvPicPr>
        <p:blipFill rotWithShape="1">
          <a:blip r:embed="rId4" cstate="print">
            <a:extLst>
              <a:ext uri="{28A0092B-C50C-407E-A947-70E740481C1C}">
                <a14:useLocalDpi xmlns:a14="http://schemas.microsoft.com/office/drawing/2010/main" val="0"/>
              </a:ext>
            </a:extLst>
          </a:blip>
          <a:srcRect r="11094"/>
          <a:stretch/>
        </p:blipFill>
        <p:spPr>
          <a:xfrm>
            <a:off x="0" y="0"/>
            <a:ext cx="8129588" cy="6858000"/>
          </a:xfrm>
          <a:prstGeom prst="rect">
            <a:avLst/>
          </a:prstGeom>
        </p:spPr>
      </p:pic>
      <p:sp>
        <p:nvSpPr>
          <p:cNvPr id="9" name="Text Placeholder 8"/>
          <p:cNvSpPr>
            <a:spLocks noGrp="1"/>
          </p:cNvSpPr>
          <p:nvPr>
            <p:ph type="body" sz="quarter" idx="15"/>
          </p:nvPr>
        </p:nvSpPr>
        <p:spPr>
          <a:xfrm>
            <a:off x="0" y="312096"/>
            <a:ext cx="7723163" cy="790348"/>
          </a:xfrm>
          <a:solidFill>
            <a:schemeClr val="accent5">
              <a:lumMod val="75000"/>
            </a:schemeClr>
          </a:solidFill>
        </p:spPr>
        <p:txBody>
          <a:bodyPr>
            <a:normAutofit/>
          </a:bodyPr>
          <a:lstStyle/>
          <a:p>
            <a:r>
              <a:rPr lang="en-US" sz="3600" dirty="0"/>
              <a:t>CAPE ANN FRESH CATCH</a:t>
            </a:r>
          </a:p>
        </p:txBody>
      </p:sp>
      <p:sp>
        <p:nvSpPr>
          <p:cNvPr id="10" name="Text Placeholder 9"/>
          <p:cNvSpPr>
            <a:spLocks noGrp="1"/>
          </p:cNvSpPr>
          <p:nvPr>
            <p:ph type="body" sz="quarter" idx="16"/>
          </p:nvPr>
        </p:nvSpPr>
        <p:spPr/>
        <p:txBody>
          <a:bodyPr>
            <a:noAutofit/>
          </a:bodyPr>
          <a:lstStyle/>
          <a:p>
            <a:pPr marL="342900" indent="-342900">
              <a:buFont typeface="Arial" panose="020B0604020202020204" pitchFamily="34" charset="0"/>
              <a:buChar char="•"/>
            </a:pPr>
            <a:r>
              <a:rPr lang="en-US" sz="2600" dirty="0"/>
              <a:t>Community-supported fishery.</a:t>
            </a:r>
          </a:p>
          <a:p>
            <a:pPr marL="342900" indent="-342900">
              <a:buFont typeface="Arial" panose="020B0604020202020204" pitchFamily="34" charset="0"/>
              <a:buChar char="•"/>
            </a:pPr>
            <a:r>
              <a:rPr lang="en-US" sz="2600" dirty="0"/>
              <a:t>Members buy shares to receive fresh seafood throughout the season.</a:t>
            </a:r>
          </a:p>
          <a:p>
            <a:pPr marL="342900" indent="-342900">
              <a:buFont typeface="Arial" panose="020B0604020202020204" pitchFamily="34" charset="0"/>
              <a:buChar char="•"/>
            </a:pPr>
            <a:r>
              <a:rPr lang="en-US" sz="2600" dirty="0"/>
              <a:t>Recipes help members get to know lesser-known species that would otherwise go to waste.</a:t>
            </a:r>
          </a:p>
          <a:p>
            <a:endParaRPr lang="en-US" sz="2600" dirty="0"/>
          </a:p>
        </p:txBody>
      </p:sp>
    </p:spTree>
    <p:extLst>
      <p:ext uri="{BB962C8B-B14F-4D97-AF65-F5344CB8AC3E}">
        <p14:creationId xmlns:p14="http://schemas.microsoft.com/office/powerpoint/2010/main" val="11591105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p:cNvPicPr>
            <a:picLocks noGrp="1" noChangeAspect="1"/>
          </p:cNvPicPr>
          <p:nvPr>
            <p:ph type="pic" sz="quarter" idx="11"/>
          </p:nvPr>
        </p:nvPicPr>
        <p:blipFill rotWithShape="1">
          <a:blip r:embed="rId3" cstate="print">
            <a:extLst>
              <a:ext uri="{28A0092B-C50C-407E-A947-70E740481C1C}">
                <a14:useLocalDpi xmlns:a14="http://schemas.microsoft.com/office/drawing/2010/main" val="0"/>
              </a:ext>
            </a:extLst>
          </a:blip>
          <a:srcRect l="20116" b="10148"/>
          <a:stretch/>
        </p:blipFill>
        <p:spPr/>
      </p:pic>
      <p:sp>
        <p:nvSpPr>
          <p:cNvPr id="3" name="Text Placeholder 2"/>
          <p:cNvSpPr>
            <a:spLocks noGrp="1"/>
          </p:cNvSpPr>
          <p:nvPr>
            <p:ph type="body" sz="quarter" idx="15"/>
          </p:nvPr>
        </p:nvSpPr>
        <p:spPr>
          <a:xfrm>
            <a:off x="0" y="312096"/>
            <a:ext cx="7709095" cy="790348"/>
          </a:xfrm>
          <a:solidFill>
            <a:schemeClr val="accent5">
              <a:lumMod val="75000"/>
            </a:schemeClr>
          </a:solidFill>
        </p:spPr>
        <p:txBody>
          <a:bodyPr>
            <a:normAutofit/>
          </a:bodyPr>
          <a:lstStyle/>
          <a:p>
            <a:r>
              <a:rPr lang="en-US" sz="3600" dirty="0"/>
              <a:t>GLOUCESTER FRESH</a:t>
            </a:r>
          </a:p>
        </p:txBody>
      </p:sp>
      <p:sp>
        <p:nvSpPr>
          <p:cNvPr id="4" name="Text Placeholder 3"/>
          <p:cNvSpPr>
            <a:spLocks noGrp="1"/>
          </p:cNvSpPr>
          <p:nvPr>
            <p:ph type="body" sz="quarter" idx="16"/>
          </p:nvPr>
        </p:nvSpPr>
        <p:spPr/>
        <p:txBody>
          <a:bodyPr>
            <a:noAutofit/>
          </a:bodyPr>
          <a:lstStyle/>
          <a:p>
            <a:pPr marL="342900" lvl="1" indent="-342900">
              <a:spcBef>
                <a:spcPts val="1000"/>
              </a:spcBef>
              <a:buFont typeface="Arial" panose="020B0604020202020204" pitchFamily="34" charset="0"/>
              <a:buChar char="•"/>
            </a:pPr>
            <a:r>
              <a:rPr lang="en-US" sz="2300" dirty="0">
                <a:solidFill>
                  <a:schemeClr val="tx1">
                    <a:lumMod val="95000"/>
                    <a:lumOff val="5000"/>
                  </a:schemeClr>
                </a:solidFill>
              </a:rPr>
              <a:t>Funded by a $151,000 state economic seaport grant to the city.</a:t>
            </a:r>
          </a:p>
          <a:p>
            <a:pPr marL="342900" lvl="1" indent="-342900">
              <a:spcBef>
                <a:spcPts val="1000"/>
              </a:spcBef>
              <a:buFont typeface="Arial" panose="020B0604020202020204" pitchFamily="34" charset="0"/>
              <a:buChar char="•"/>
            </a:pPr>
            <a:r>
              <a:rPr lang="en-US" sz="2300" dirty="0">
                <a:solidFill>
                  <a:schemeClr val="tx1">
                    <a:lumMod val="95000"/>
                    <a:lumOff val="5000"/>
                  </a:schemeClr>
                </a:solidFill>
              </a:rPr>
              <a:t>Supports exhibitions, branding, and marketing.</a:t>
            </a:r>
          </a:p>
          <a:p>
            <a:pPr marL="342900" lvl="1" indent="-342900">
              <a:spcBef>
                <a:spcPts val="1000"/>
              </a:spcBef>
              <a:buFont typeface="Arial" panose="020B0604020202020204" pitchFamily="34" charset="0"/>
              <a:buChar char="•"/>
            </a:pPr>
            <a:r>
              <a:rPr lang="en-US" sz="2300" dirty="0">
                <a:solidFill>
                  <a:schemeClr val="tx1">
                    <a:lumMod val="95000"/>
                    <a:lumOff val="5000"/>
                  </a:schemeClr>
                </a:solidFill>
              </a:rPr>
              <a:t>New England chain of restaurants agreed to serve city-branded fish at more than 100 locations.</a:t>
            </a:r>
          </a:p>
          <a:p>
            <a:pPr marL="342900" lvl="1" indent="-342900">
              <a:spcBef>
                <a:spcPts val="1000"/>
              </a:spcBef>
              <a:buFont typeface="Arial" panose="020B0604020202020204" pitchFamily="34" charset="0"/>
              <a:buChar char="•"/>
            </a:pPr>
            <a:r>
              <a:rPr lang="en-US" sz="2300" dirty="0">
                <a:solidFill>
                  <a:schemeClr val="tx1">
                    <a:lumMod val="95000"/>
                    <a:lumOff val="5000"/>
                  </a:schemeClr>
                </a:solidFill>
              </a:rPr>
              <a:t>Additional $20,000 USDA Rural Business Development grant will fund a demonstration kitchen to showcase underused species.</a:t>
            </a:r>
          </a:p>
          <a:p>
            <a:pPr lvl="1"/>
            <a:endParaRPr lang="en-US" sz="2300" dirty="0"/>
          </a:p>
        </p:txBody>
      </p:sp>
    </p:spTree>
    <p:extLst>
      <p:ext uri="{BB962C8B-B14F-4D97-AF65-F5344CB8AC3E}">
        <p14:creationId xmlns:p14="http://schemas.microsoft.com/office/powerpoint/2010/main" val="16244968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p:cNvPicPr>
            <a:picLocks noGrp="1" noChangeAspect="1"/>
          </p:cNvPicPr>
          <p:nvPr>
            <p:ph type="pic" sz="quarter" idx="11"/>
          </p:nvPr>
        </p:nvPicPr>
        <p:blipFill>
          <a:blip r:embed="rId3" cstate="print">
            <a:extLst>
              <a:ext uri="{28A0092B-C50C-407E-A947-70E740481C1C}">
                <a14:useLocalDpi xmlns:a14="http://schemas.microsoft.com/office/drawing/2010/main" val="0"/>
              </a:ext>
            </a:extLst>
          </a:blip>
          <a:srcRect l="5547" r="5547"/>
          <a:stretch>
            <a:fillRect/>
          </a:stretch>
        </p:blipFill>
        <p:spPr/>
      </p:pic>
      <p:sp>
        <p:nvSpPr>
          <p:cNvPr id="3" name="Text Placeholder 2"/>
          <p:cNvSpPr>
            <a:spLocks noGrp="1"/>
          </p:cNvSpPr>
          <p:nvPr>
            <p:ph type="body" sz="quarter" idx="15"/>
          </p:nvPr>
        </p:nvSpPr>
        <p:spPr>
          <a:xfrm>
            <a:off x="0" y="5493696"/>
            <a:ext cx="7723164" cy="790348"/>
          </a:xfrm>
          <a:solidFill>
            <a:schemeClr val="accent5">
              <a:lumMod val="75000"/>
            </a:schemeClr>
          </a:solidFill>
        </p:spPr>
        <p:txBody>
          <a:bodyPr>
            <a:normAutofit/>
          </a:bodyPr>
          <a:lstStyle/>
          <a:p>
            <a:r>
              <a:rPr lang="en-US" sz="3600" dirty="0"/>
              <a:t>LESSONS LEARNED</a:t>
            </a:r>
          </a:p>
        </p:txBody>
      </p:sp>
      <p:sp>
        <p:nvSpPr>
          <p:cNvPr id="4" name="Text Placeholder 3"/>
          <p:cNvSpPr>
            <a:spLocks noGrp="1"/>
          </p:cNvSpPr>
          <p:nvPr>
            <p:ph type="body" sz="quarter" idx="16"/>
          </p:nvPr>
        </p:nvSpPr>
        <p:spPr/>
        <p:txBody>
          <a:bodyPr>
            <a:normAutofit/>
          </a:bodyPr>
          <a:lstStyle/>
          <a:p>
            <a:pPr marL="342900" indent="-342900">
              <a:buFont typeface="Arial" panose="020B0604020202020204" pitchFamily="34" charset="0"/>
              <a:buChar char="•"/>
            </a:pPr>
            <a:r>
              <a:rPr lang="en-US" sz="2600" dirty="0"/>
              <a:t>Success is built from many small initiatives instituted over time, not one silver bullet.</a:t>
            </a:r>
          </a:p>
          <a:p>
            <a:pPr marL="342900" indent="-342900">
              <a:buFont typeface="Arial" panose="020B0604020202020204" pitchFamily="34" charset="0"/>
              <a:buChar char="•"/>
            </a:pPr>
            <a:r>
              <a:rPr lang="en-US" sz="2600" dirty="0"/>
              <a:t>Changing perceptions and attitudes about local food is a slow but important process.</a:t>
            </a:r>
          </a:p>
          <a:p>
            <a:pPr marL="342900" indent="-342900">
              <a:buFont typeface="Arial" panose="020B0604020202020204" pitchFamily="34" charset="0"/>
              <a:buChar char="•"/>
            </a:pPr>
            <a:r>
              <a:rPr lang="en-US" sz="2600" dirty="0"/>
              <a:t>The local food industry is integral to the city’s sense of place and as worthy of preservation as any local asset.</a:t>
            </a:r>
          </a:p>
          <a:p>
            <a:endParaRPr lang="en-US" sz="2600" dirty="0"/>
          </a:p>
        </p:txBody>
      </p:sp>
    </p:spTree>
    <p:extLst>
      <p:ext uri="{BB962C8B-B14F-4D97-AF65-F5344CB8AC3E}">
        <p14:creationId xmlns:p14="http://schemas.microsoft.com/office/powerpoint/2010/main" val="14122596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p:cNvPicPr>
            <a:picLocks noGrp="1" noChangeAspect="1"/>
          </p:cNvPicPr>
          <p:nvPr>
            <p:ph type="pic" sz="quarter" idx="16"/>
          </p:nvPr>
        </p:nvPicPr>
        <p:blipFill rotWithShape="1">
          <a:blip r:embed="rId3">
            <a:extLst>
              <a:ext uri="{28A0092B-C50C-407E-A947-70E740481C1C}">
                <a14:useLocalDpi xmlns:a14="http://schemas.microsoft.com/office/drawing/2010/main" val="0"/>
              </a:ext>
            </a:extLst>
          </a:blip>
          <a:srcRect t="7238" r="9218" b="15121"/>
          <a:stretch/>
        </p:blipFill>
        <p:spPr>
          <a:xfrm>
            <a:off x="-1" y="-1"/>
            <a:ext cx="12192001" cy="6858001"/>
          </a:xfrm>
        </p:spPr>
      </p:pic>
      <p:sp>
        <p:nvSpPr>
          <p:cNvPr id="4" name="Text Placeholder 3"/>
          <p:cNvSpPr>
            <a:spLocks noGrp="1"/>
          </p:cNvSpPr>
          <p:nvPr>
            <p:ph type="body" sz="quarter" idx="15"/>
          </p:nvPr>
        </p:nvSpPr>
        <p:spPr>
          <a:xfrm>
            <a:off x="0" y="312096"/>
            <a:ext cx="9284678" cy="790348"/>
          </a:xfrm>
          <a:solidFill>
            <a:schemeClr val="accent1">
              <a:lumMod val="75000"/>
            </a:schemeClr>
          </a:solidFill>
        </p:spPr>
        <p:txBody>
          <a:bodyPr>
            <a:noAutofit/>
          </a:bodyPr>
          <a:lstStyle/>
          <a:p>
            <a:r>
              <a:rPr lang="en-US" sz="2400" dirty="0"/>
              <a:t>NORTH WILKESBORO, NORTH CAROLINA: WILKES COUNTY FARMER’S MARKET</a:t>
            </a: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06000" y="5813106"/>
            <a:ext cx="2286000" cy="1044894"/>
          </a:xfrm>
          <a:prstGeom prst="rect">
            <a:avLst/>
          </a:prstGeom>
        </p:spPr>
      </p:pic>
      <p:sp>
        <p:nvSpPr>
          <p:cNvPr id="5" name="5-Point Star 4"/>
          <p:cNvSpPr/>
          <p:nvPr/>
        </p:nvSpPr>
        <p:spPr>
          <a:xfrm>
            <a:off x="10594948" y="6088650"/>
            <a:ext cx="233727" cy="218767"/>
          </a:xfrm>
          <a:prstGeom prst="star5">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00"/>
              </a:solidFill>
            </a:endParaRPr>
          </a:p>
        </p:txBody>
      </p:sp>
    </p:spTree>
    <p:extLst>
      <p:ext uri="{BB962C8B-B14F-4D97-AF65-F5344CB8AC3E}">
        <p14:creationId xmlns:p14="http://schemas.microsoft.com/office/powerpoint/2010/main" val="5830929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t="8172" b="8172"/>
          <a:stretch>
            <a:fillRect/>
          </a:stretch>
        </p:blipFill>
        <p:spPr/>
      </p:pic>
      <p:sp>
        <p:nvSpPr>
          <p:cNvPr id="4" name="Text Placeholder 3"/>
          <p:cNvSpPr>
            <a:spLocks noGrp="1"/>
          </p:cNvSpPr>
          <p:nvPr>
            <p:ph type="body" sz="quarter" idx="15"/>
          </p:nvPr>
        </p:nvSpPr>
        <p:spPr>
          <a:xfrm>
            <a:off x="0" y="312096"/>
            <a:ext cx="7709095" cy="790348"/>
          </a:xfrm>
          <a:solidFill>
            <a:schemeClr val="accent1">
              <a:lumMod val="75000"/>
            </a:schemeClr>
          </a:solidFill>
        </p:spPr>
        <p:txBody>
          <a:bodyPr>
            <a:normAutofit/>
          </a:bodyPr>
          <a:lstStyle/>
          <a:p>
            <a:r>
              <a:rPr lang="en-US" sz="3600" dirty="0"/>
              <a:t>BACKGROUND</a:t>
            </a:r>
          </a:p>
        </p:txBody>
      </p:sp>
      <p:sp>
        <p:nvSpPr>
          <p:cNvPr id="5" name="Text Placeholder 4"/>
          <p:cNvSpPr>
            <a:spLocks noGrp="1"/>
          </p:cNvSpPr>
          <p:nvPr>
            <p:ph type="body" sz="quarter" idx="16"/>
          </p:nvPr>
        </p:nvSpPr>
        <p:spPr/>
        <p:txBody>
          <a:bodyPr/>
          <a:lstStyle/>
          <a:p>
            <a:r>
              <a:rPr lang="en-US" dirty="0"/>
              <a:t>North Wilkesboro looked to create an anchor for a more vibrant downtown by moving the county farmers market downtown to a new, permanent structure.</a:t>
            </a:r>
          </a:p>
          <a:p>
            <a:r>
              <a:rPr lang="en-US" dirty="0"/>
              <a:t>During a public workshop, participants identified ways to:</a:t>
            </a:r>
          </a:p>
          <a:p>
            <a:pPr marL="342900" indent="-342900">
              <a:buFont typeface="Arial" panose="020B0604020202020204" pitchFamily="34" charset="0"/>
              <a:buChar char="•"/>
            </a:pPr>
            <a:r>
              <a:rPr lang="en-US" dirty="0"/>
              <a:t>Improve connections between the new location and Main Street.</a:t>
            </a:r>
          </a:p>
          <a:p>
            <a:pPr marL="342900" indent="-342900">
              <a:buFont typeface="Arial" panose="020B0604020202020204" pitchFamily="34" charset="0"/>
              <a:buChar char="•"/>
            </a:pPr>
            <a:r>
              <a:rPr lang="en-US" dirty="0"/>
              <a:t>Activate the market every day of the year.</a:t>
            </a:r>
          </a:p>
          <a:p>
            <a:pPr marL="342900" indent="-342900">
              <a:buFont typeface="Arial" panose="020B0604020202020204" pitchFamily="34" charset="0"/>
              <a:buChar char="•"/>
            </a:pPr>
            <a:r>
              <a:rPr lang="en-US" dirty="0"/>
              <a:t>Make downtown more walkable and attractive. </a:t>
            </a:r>
          </a:p>
        </p:txBody>
      </p:sp>
    </p:spTree>
    <p:extLst>
      <p:ext uri="{BB962C8B-B14F-4D97-AF65-F5344CB8AC3E}">
        <p14:creationId xmlns:p14="http://schemas.microsoft.com/office/powerpoint/2010/main" val="37216862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p:cNvPicPr>
            <a:picLocks noGrp="1" noChangeAspect="1"/>
          </p:cNvPicPr>
          <p:nvPr>
            <p:ph type="pic" sz="quarter" idx="11"/>
          </p:nvPr>
        </p:nvPicPr>
        <p:blipFill rotWithShape="1">
          <a:blip r:embed="rId3">
            <a:extLst>
              <a:ext uri="{28A0092B-C50C-407E-A947-70E740481C1C}">
                <a14:useLocalDpi xmlns:a14="http://schemas.microsoft.com/office/drawing/2010/main" val="0"/>
              </a:ext>
            </a:extLst>
          </a:blip>
          <a:srcRect l="7779" t="6646" r="9308" b="8996"/>
          <a:stretch/>
        </p:blipFill>
        <p:spPr>
          <a:xfrm>
            <a:off x="0" y="0"/>
            <a:ext cx="6740492" cy="6857999"/>
          </a:xfrm>
        </p:spPr>
      </p:pic>
      <p:sp>
        <p:nvSpPr>
          <p:cNvPr id="3" name="Text Placeholder 2"/>
          <p:cNvSpPr>
            <a:spLocks noGrp="1"/>
          </p:cNvSpPr>
          <p:nvPr>
            <p:ph type="body" sz="quarter" idx="15"/>
          </p:nvPr>
        </p:nvSpPr>
        <p:spPr>
          <a:xfrm>
            <a:off x="1" y="312096"/>
            <a:ext cx="6387152" cy="790348"/>
          </a:xfrm>
          <a:solidFill>
            <a:schemeClr val="accent1">
              <a:lumMod val="75000"/>
            </a:schemeClr>
          </a:solidFill>
        </p:spPr>
        <p:txBody>
          <a:bodyPr>
            <a:normAutofit/>
          </a:bodyPr>
          <a:lstStyle/>
          <a:p>
            <a:r>
              <a:rPr lang="en-US" sz="3600" dirty="0"/>
              <a:t>FUNDING</a:t>
            </a:r>
          </a:p>
        </p:txBody>
      </p:sp>
      <p:sp>
        <p:nvSpPr>
          <p:cNvPr id="4" name="Text Placeholder 3"/>
          <p:cNvSpPr>
            <a:spLocks noGrp="1"/>
          </p:cNvSpPr>
          <p:nvPr>
            <p:ph type="body" sz="quarter" idx="16"/>
          </p:nvPr>
        </p:nvSpPr>
        <p:spPr/>
        <p:txBody>
          <a:bodyPr/>
          <a:lstStyle/>
          <a:p>
            <a:pPr marL="0" lvl="1" indent="0">
              <a:buNone/>
            </a:pPr>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1385761972"/>
              </p:ext>
            </p:extLst>
          </p:nvPr>
        </p:nvGraphicFramePr>
        <p:xfrm>
          <a:off x="6864824" y="312096"/>
          <a:ext cx="5229259" cy="6424867"/>
        </p:xfrm>
        <a:graphic>
          <a:graphicData uri="http://schemas.openxmlformats.org/drawingml/2006/table">
            <a:tbl>
              <a:tblPr firstRow="1" firstCol="1" bandRow="1">
                <a:tableStyleId>{B301B821-A1FF-4177-AEE7-76D212191A09}</a:tableStyleId>
              </a:tblPr>
              <a:tblGrid>
                <a:gridCol w="2554698">
                  <a:extLst>
                    <a:ext uri="{9D8B030D-6E8A-4147-A177-3AD203B41FA5}">
                      <a16:colId xmlns:a16="http://schemas.microsoft.com/office/drawing/2014/main" val="1038552776"/>
                    </a:ext>
                  </a:extLst>
                </a:gridCol>
                <a:gridCol w="914206">
                  <a:extLst>
                    <a:ext uri="{9D8B030D-6E8A-4147-A177-3AD203B41FA5}">
                      <a16:colId xmlns:a16="http://schemas.microsoft.com/office/drawing/2014/main" val="173862821"/>
                    </a:ext>
                  </a:extLst>
                </a:gridCol>
                <a:gridCol w="1760355">
                  <a:extLst>
                    <a:ext uri="{9D8B030D-6E8A-4147-A177-3AD203B41FA5}">
                      <a16:colId xmlns:a16="http://schemas.microsoft.com/office/drawing/2014/main" val="757063946"/>
                    </a:ext>
                  </a:extLst>
                </a:gridCol>
              </a:tblGrid>
              <a:tr h="237485">
                <a:tc>
                  <a:txBody>
                    <a:bodyPr/>
                    <a:lstStyle/>
                    <a:p>
                      <a:pPr marL="0" marR="0" algn="l" defTabSz="914400" rtl="0" eaLnBrk="1" latinLnBrk="0" hangingPunct="1">
                        <a:lnSpc>
                          <a:spcPct val="107000"/>
                        </a:lnSpc>
                        <a:spcBef>
                          <a:spcPts val="0"/>
                        </a:spcBef>
                        <a:spcAft>
                          <a:spcPts val="0"/>
                        </a:spcAft>
                      </a:pPr>
                      <a:r>
                        <a:rPr lang="en-US" sz="1400" kern="1200" dirty="0">
                          <a:effectLst/>
                        </a:rPr>
                        <a:t>Source</a:t>
                      </a:r>
                      <a:endParaRPr lang="en-US" sz="1400" b="1" kern="1200" dirty="0">
                        <a:solidFill>
                          <a:schemeClr val="lt1"/>
                        </a:solidFill>
                        <a:effectLst/>
                        <a:latin typeface="+mn-lt"/>
                        <a:ea typeface="+mn-ea"/>
                        <a:cs typeface="+mn-cs"/>
                      </a:endParaRPr>
                    </a:p>
                  </a:txBody>
                  <a:tcPr marL="68580" marR="68580" marT="0" marB="0">
                    <a:lnR w="12700" cap="flat" cmpd="sng" algn="ctr">
                      <a:solidFill>
                        <a:schemeClr val="tx1"/>
                      </a:solidFill>
                      <a:prstDash val="solid"/>
                      <a:round/>
                      <a:headEnd type="none" w="med" len="med"/>
                      <a:tailEnd type="none" w="med" len="med"/>
                    </a:lnR>
                  </a:tcPr>
                </a:tc>
                <a:tc>
                  <a:txBody>
                    <a:bodyPr/>
                    <a:lstStyle/>
                    <a:p>
                      <a:pPr marL="0" marR="0">
                        <a:lnSpc>
                          <a:spcPct val="107000"/>
                        </a:lnSpc>
                        <a:spcBef>
                          <a:spcPts val="0"/>
                        </a:spcBef>
                        <a:spcAft>
                          <a:spcPts val="0"/>
                        </a:spcAft>
                      </a:pPr>
                      <a:r>
                        <a:rPr lang="en-US" sz="1400">
                          <a:effectLst/>
                        </a:rPr>
                        <a:t>Amount</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a:lnSpc>
                          <a:spcPct val="107000"/>
                        </a:lnSpc>
                        <a:spcBef>
                          <a:spcPts val="0"/>
                        </a:spcBef>
                        <a:spcAft>
                          <a:spcPts val="0"/>
                        </a:spcAft>
                      </a:pPr>
                      <a:r>
                        <a:rPr lang="en-US" sz="1400">
                          <a:effectLst/>
                        </a:rPr>
                        <a:t>Purpose</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593757684"/>
                  </a:ext>
                </a:extLst>
              </a:tr>
              <a:tr h="907363">
                <a:tc>
                  <a:txBody>
                    <a:bodyPr/>
                    <a:lstStyle/>
                    <a:p>
                      <a:pPr marL="0" marR="0" algn="l" defTabSz="914400" rtl="0" eaLnBrk="1" latinLnBrk="0" hangingPunct="1">
                        <a:lnSpc>
                          <a:spcPct val="107000"/>
                        </a:lnSpc>
                        <a:spcBef>
                          <a:spcPts val="0"/>
                        </a:spcBef>
                        <a:spcAft>
                          <a:spcPts val="0"/>
                        </a:spcAft>
                      </a:pPr>
                      <a:r>
                        <a:rPr lang="en-US" sz="1400" b="0" kern="1200" dirty="0">
                          <a:effectLst/>
                        </a:rPr>
                        <a:t>NC Department of Commerce Underserved and Limited Resource Communities Grant</a:t>
                      </a:r>
                      <a:endParaRPr lang="en-US" sz="1400" b="0" kern="1200" dirty="0">
                        <a:solidFill>
                          <a:schemeClr val="tx1"/>
                        </a:solidFill>
                        <a:effectLst/>
                        <a:latin typeface="+mn-lt"/>
                        <a:ea typeface="+mn-ea"/>
                        <a:cs typeface="+mn-cs"/>
                      </a:endParaRPr>
                    </a:p>
                  </a:txBody>
                  <a:tcPr marL="68580" marR="68580" marT="0" marB="0" anchor="ctr">
                    <a:lnR w="12700" cap="flat" cmpd="sng" algn="ctr">
                      <a:solidFill>
                        <a:schemeClr val="tx1"/>
                      </a:solidFill>
                      <a:prstDash val="solid"/>
                      <a:round/>
                      <a:headEnd type="none" w="med" len="med"/>
                      <a:tailEnd type="none" w="med" len="med"/>
                    </a:lnR>
                  </a:tcPr>
                </a:tc>
                <a:tc>
                  <a:txBody>
                    <a:bodyPr/>
                    <a:lstStyle/>
                    <a:p>
                      <a:pPr marL="0" marR="0">
                        <a:lnSpc>
                          <a:spcPct val="107000"/>
                        </a:lnSpc>
                        <a:spcBef>
                          <a:spcPts val="0"/>
                        </a:spcBef>
                        <a:spcAft>
                          <a:spcPts val="0"/>
                        </a:spcAft>
                      </a:pPr>
                      <a:r>
                        <a:rPr lang="en-US" sz="1400" dirty="0">
                          <a:effectLst/>
                        </a:rPr>
                        <a:t>$</a:t>
                      </a:r>
                      <a:r>
                        <a:rPr lang="en-US" sz="1400" kern="1200" dirty="0">
                          <a:effectLst/>
                        </a:rPr>
                        <a:t>50,000</a:t>
                      </a:r>
                      <a:endParaRPr lang="en-US" sz="1400" kern="1200" dirty="0">
                        <a:solidFill>
                          <a:schemeClr val="dk1"/>
                        </a:solidFill>
                        <a:effectLst/>
                        <a:latin typeface="+mn-lt"/>
                        <a:ea typeface="+mn-ea"/>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rowSpan="7">
                  <a:txBody>
                    <a:bodyPr/>
                    <a:lstStyle/>
                    <a:p>
                      <a:pPr marL="0" marR="0">
                        <a:lnSpc>
                          <a:spcPct val="107000"/>
                        </a:lnSpc>
                        <a:spcBef>
                          <a:spcPts val="0"/>
                        </a:spcBef>
                        <a:spcAft>
                          <a:spcPts val="0"/>
                        </a:spcAft>
                      </a:pPr>
                      <a:r>
                        <a:rPr lang="en-US" sz="1400" dirty="0">
                          <a:effectLst/>
                        </a:rPr>
                        <a:t>Yadkin Valley Marketplace</a:t>
                      </a:r>
                    </a:p>
                    <a:p>
                      <a:pPr marL="0" marR="0">
                        <a:lnSpc>
                          <a:spcPct val="107000"/>
                        </a:lnSpc>
                        <a:spcBef>
                          <a:spcPts val="0"/>
                        </a:spcBef>
                        <a:spcAft>
                          <a:spcPts val="0"/>
                        </a:spcAft>
                      </a:pPr>
                      <a:r>
                        <a:rPr lang="en-US" sz="1400" dirty="0">
                          <a:effectLst/>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823653187"/>
                  </a:ext>
                </a:extLst>
              </a:tr>
              <a:tr h="378426">
                <a:tc>
                  <a:txBody>
                    <a:bodyPr/>
                    <a:lstStyle/>
                    <a:p>
                      <a:pPr marL="0" marR="0" algn="l" defTabSz="914400" rtl="0" eaLnBrk="1" latinLnBrk="0" hangingPunct="1">
                        <a:lnSpc>
                          <a:spcPct val="107000"/>
                        </a:lnSpc>
                        <a:spcBef>
                          <a:spcPts val="0"/>
                        </a:spcBef>
                        <a:spcAft>
                          <a:spcPts val="0"/>
                        </a:spcAft>
                      </a:pPr>
                      <a:r>
                        <a:rPr lang="en-US" sz="1400" b="0" kern="1200" dirty="0">
                          <a:effectLst/>
                        </a:rPr>
                        <a:t>Lowes Hometown Grant </a:t>
                      </a:r>
                      <a:endParaRPr lang="en-US" sz="1400" b="0" kern="1200" dirty="0">
                        <a:solidFill>
                          <a:schemeClr val="tx1"/>
                        </a:solidFill>
                        <a:effectLst/>
                        <a:latin typeface="+mn-lt"/>
                        <a:ea typeface="+mn-ea"/>
                        <a:cs typeface="+mn-cs"/>
                      </a:endParaRPr>
                    </a:p>
                  </a:txBody>
                  <a:tcPr marL="68580" marR="68580" marT="0" marB="0" anchor="ctr">
                    <a:lnR w="12700" cap="flat" cmpd="sng" algn="ctr">
                      <a:solidFill>
                        <a:schemeClr val="tx1"/>
                      </a:solidFill>
                      <a:prstDash val="solid"/>
                      <a:round/>
                      <a:headEnd type="none" w="med" len="med"/>
                      <a:tailEnd type="none" w="med" len="med"/>
                    </a:lnR>
                  </a:tcPr>
                </a:tc>
                <a:tc>
                  <a:txBody>
                    <a:bodyPr/>
                    <a:lstStyle/>
                    <a:p>
                      <a:pPr marL="0" marR="0">
                        <a:lnSpc>
                          <a:spcPct val="107000"/>
                        </a:lnSpc>
                        <a:spcBef>
                          <a:spcPts val="0"/>
                        </a:spcBef>
                        <a:spcAft>
                          <a:spcPts val="0"/>
                        </a:spcAft>
                      </a:pPr>
                      <a:r>
                        <a:rPr lang="en-US" sz="1400" dirty="0">
                          <a:effectLst/>
                        </a:rPr>
                        <a:t>$50,000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vMerge="1">
                  <a:txBody>
                    <a:bodyPr/>
                    <a:lstStyle/>
                    <a:p>
                      <a:endParaRPr lang="en-US"/>
                    </a:p>
                  </a:txBody>
                  <a:tcPr/>
                </a:tc>
                <a:extLst>
                  <a:ext uri="{0D108BD9-81ED-4DB2-BD59-A6C34878D82A}">
                    <a16:rowId xmlns:a16="http://schemas.microsoft.com/office/drawing/2014/main" val="400815323"/>
                  </a:ext>
                </a:extLst>
              </a:tr>
              <a:tr h="734385">
                <a:tc>
                  <a:txBody>
                    <a:bodyPr/>
                    <a:lstStyle/>
                    <a:p>
                      <a:pPr marL="0" marR="0" algn="l" defTabSz="914400" rtl="0" eaLnBrk="1" latinLnBrk="0" hangingPunct="1">
                        <a:lnSpc>
                          <a:spcPct val="107000"/>
                        </a:lnSpc>
                        <a:spcBef>
                          <a:spcPts val="0"/>
                        </a:spcBef>
                        <a:spcAft>
                          <a:spcPts val="0"/>
                        </a:spcAft>
                      </a:pPr>
                      <a:r>
                        <a:rPr lang="en-US" sz="1400" b="0" kern="1200" dirty="0">
                          <a:effectLst/>
                        </a:rPr>
                        <a:t>North Carolina Small Towns Economic Prosperity Program</a:t>
                      </a:r>
                      <a:endParaRPr lang="en-US" sz="1400" b="0" kern="1200" dirty="0">
                        <a:solidFill>
                          <a:schemeClr val="tx1"/>
                        </a:solidFill>
                        <a:effectLst/>
                        <a:latin typeface="+mn-lt"/>
                        <a:ea typeface="+mn-ea"/>
                        <a:cs typeface="+mn-cs"/>
                      </a:endParaRPr>
                    </a:p>
                  </a:txBody>
                  <a:tcPr marL="68580" marR="68580" marT="0" marB="0" anchor="ctr">
                    <a:lnR w="12700" cap="flat" cmpd="sng" algn="ctr">
                      <a:solidFill>
                        <a:schemeClr val="tx1"/>
                      </a:solidFill>
                      <a:prstDash val="solid"/>
                      <a:round/>
                      <a:headEnd type="none" w="med" len="med"/>
                      <a:tailEnd type="none" w="med" len="med"/>
                    </a:lnR>
                  </a:tcPr>
                </a:tc>
                <a:tc>
                  <a:txBody>
                    <a:bodyPr/>
                    <a:lstStyle/>
                    <a:p>
                      <a:pPr marL="0" marR="0">
                        <a:lnSpc>
                          <a:spcPct val="107000"/>
                        </a:lnSpc>
                        <a:spcBef>
                          <a:spcPts val="0"/>
                        </a:spcBef>
                        <a:spcAft>
                          <a:spcPts val="0"/>
                        </a:spcAft>
                      </a:pPr>
                      <a:r>
                        <a:rPr lang="en-US" sz="1400" dirty="0">
                          <a:effectLst/>
                        </a:rPr>
                        <a:t>$65,790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vMerge="1">
                  <a:txBody>
                    <a:bodyPr/>
                    <a:lstStyle/>
                    <a:p>
                      <a:endParaRPr lang="en-US"/>
                    </a:p>
                  </a:txBody>
                  <a:tcPr/>
                </a:tc>
                <a:extLst>
                  <a:ext uri="{0D108BD9-81ED-4DB2-BD59-A6C34878D82A}">
                    <a16:rowId xmlns:a16="http://schemas.microsoft.com/office/drawing/2014/main" val="621433148"/>
                  </a:ext>
                </a:extLst>
              </a:tr>
              <a:tr h="361225">
                <a:tc>
                  <a:txBody>
                    <a:bodyPr/>
                    <a:lstStyle/>
                    <a:p>
                      <a:pPr marL="0" marR="0" algn="l" defTabSz="914400" rtl="0" eaLnBrk="1" latinLnBrk="0" hangingPunct="1">
                        <a:lnSpc>
                          <a:spcPct val="107000"/>
                        </a:lnSpc>
                        <a:spcBef>
                          <a:spcPts val="0"/>
                        </a:spcBef>
                        <a:spcAft>
                          <a:spcPts val="0"/>
                        </a:spcAft>
                      </a:pPr>
                      <a:r>
                        <a:rPr lang="en-US" sz="1400" b="0" kern="1200" dirty="0">
                          <a:effectLst/>
                        </a:rPr>
                        <a:t>Health Foundation of Wilkes</a:t>
                      </a:r>
                      <a:endParaRPr lang="en-US" sz="1400" b="0" kern="1200" dirty="0">
                        <a:solidFill>
                          <a:schemeClr val="tx1"/>
                        </a:solidFill>
                        <a:effectLst/>
                        <a:latin typeface="+mn-lt"/>
                        <a:ea typeface="+mn-ea"/>
                        <a:cs typeface="+mn-cs"/>
                      </a:endParaRPr>
                    </a:p>
                  </a:txBody>
                  <a:tcPr marL="68580" marR="68580" marT="0" marB="0" anchor="ctr">
                    <a:lnR w="12700" cap="flat" cmpd="sng" algn="ctr">
                      <a:solidFill>
                        <a:schemeClr val="tx1"/>
                      </a:solidFill>
                      <a:prstDash val="solid"/>
                      <a:round/>
                      <a:headEnd type="none" w="med" len="med"/>
                      <a:tailEnd type="none" w="med" len="med"/>
                    </a:lnR>
                  </a:tcPr>
                </a:tc>
                <a:tc>
                  <a:txBody>
                    <a:bodyPr/>
                    <a:lstStyle/>
                    <a:p>
                      <a:pPr marL="0" marR="0">
                        <a:lnSpc>
                          <a:spcPct val="107000"/>
                        </a:lnSpc>
                        <a:spcBef>
                          <a:spcPts val="0"/>
                        </a:spcBef>
                        <a:spcAft>
                          <a:spcPts val="0"/>
                        </a:spcAft>
                      </a:pPr>
                      <a:r>
                        <a:rPr lang="en-US" sz="1400" dirty="0">
                          <a:effectLst/>
                        </a:rPr>
                        <a:t>$25,000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vMerge="1">
                  <a:txBody>
                    <a:bodyPr/>
                    <a:lstStyle/>
                    <a:p>
                      <a:endParaRPr lang="en-US"/>
                    </a:p>
                  </a:txBody>
                  <a:tcPr/>
                </a:tc>
                <a:extLst>
                  <a:ext uri="{0D108BD9-81ED-4DB2-BD59-A6C34878D82A}">
                    <a16:rowId xmlns:a16="http://schemas.microsoft.com/office/drawing/2014/main" val="2654286332"/>
                  </a:ext>
                </a:extLst>
              </a:tr>
              <a:tr h="361225">
                <a:tc>
                  <a:txBody>
                    <a:bodyPr/>
                    <a:lstStyle/>
                    <a:p>
                      <a:pPr marL="0" marR="0" algn="l" defTabSz="914400" rtl="0" eaLnBrk="1" latinLnBrk="0" hangingPunct="1">
                        <a:lnSpc>
                          <a:spcPct val="107000"/>
                        </a:lnSpc>
                        <a:spcBef>
                          <a:spcPts val="0"/>
                        </a:spcBef>
                        <a:spcAft>
                          <a:spcPts val="0"/>
                        </a:spcAft>
                      </a:pPr>
                      <a:r>
                        <a:rPr lang="en-US" sz="1400" b="0" kern="1200" dirty="0">
                          <a:effectLst/>
                        </a:rPr>
                        <a:t>Town of North Wilkesboro</a:t>
                      </a:r>
                      <a:endParaRPr lang="en-US" sz="1400" b="0" kern="1200" dirty="0">
                        <a:solidFill>
                          <a:schemeClr val="tx1"/>
                        </a:solidFill>
                        <a:effectLst/>
                        <a:latin typeface="+mn-lt"/>
                        <a:ea typeface="+mn-ea"/>
                        <a:cs typeface="+mn-cs"/>
                      </a:endParaRPr>
                    </a:p>
                  </a:txBody>
                  <a:tcPr marL="68580" marR="68580" marT="0" marB="0" anchor="ctr">
                    <a:lnR w="12700" cap="flat" cmpd="sng" algn="ctr">
                      <a:solidFill>
                        <a:schemeClr val="tx1"/>
                      </a:solidFill>
                      <a:prstDash val="solid"/>
                      <a:round/>
                      <a:headEnd type="none" w="med" len="med"/>
                      <a:tailEnd type="none" w="med" len="med"/>
                    </a:lnR>
                  </a:tcPr>
                </a:tc>
                <a:tc>
                  <a:txBody>
                    <a:bodyPr/>
                    <a:lstStyle/>
                    <a:p>
                      <a:pPr marL="0" marR="0">
                        <a:lnSpc>
                          <a:spcPct val="107000"/>
                        </a:lnSpc>
                        <a:spcBef>
                          <a:spcPts val="0"/>
                        </a:spcBef>
                        <a:spcAft>
                          <a:spcPts val="0"/>
                        </a:spcAft>
                      </a:pPr>
                      <a:r>
                        <a:rPr lang="en-US" sz="1400" dirty="0">
                          <a:effectLst/>
                        </a:rPr>
                        <a:t>$157,813</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vMerge="1">
                  <a:txBody>
                    <a:bodyPr/>
                    <a:lstStyle/>
                    <a:p>
                      <a:endParaRPr lang="en-US"/>
                    </a:p>
                  </a:txBody>
                  <a:tcPr/>
                </a:tc>
                <a:extLst>
                  <a:ext uri="{0D108BD9-81ED-4DB2-BD59-A6C34878D82A}">
                    <a16:rowId xmlns:a16="http://schemas.microsoft.com/office/drawing/2014/main" val="3711769596"/>
                  </a:ext>
                </a:extLst>
              </a:tr>
              <a:tr h="485934">
                <a:tc>
                  <a:txBody>
                    <a:bodyPr/>
                    <a:lstStyle/>
                    <a:p>
                      <a:pPr marL="0" marR="0" algn="l" defTabSz="914400" rtl="0" eaLnBrk="1" latinLnBrk="0" hangingPunct="1">
                        <a:lnSpc>
                          <a:spcPct val="107000"/>
                        </a:lnSpc>
                        <a:spcBef>
                          <a:spcPts val="0"/>
                        </a:spcBef>
                        <a:spcAft>
                          <a:spcPts val="0"/>
                        </a:spcAft>
                      </a:pPr>
                      <a:r>
                        <a:rPr lang="en-US" sz="1400" b="0" kern="1200" dirty="0">
                          <a:effectLst/>
                        </a:rPr>
                        <a:t>Wilkes EDC/Katherine Ann Greene Foundation</a:t>
                      </a:r>
                      <a:endParaRPr lang="en-US" sz="1400" b="0" kern="1200" dirty="0">
                        <a:solidFill>
                          <a:schemeClr val="tx1"/>
                        </a:solidFill>
                        <a:effectLst/>
                        <a:latin typeface="+mn-lt"/>
                        <a:ea typeface="+mn-ea"/>
                        <a:cs typeface="+mn-cs"/>
                      </a:endParaRPr>
                    </a:p>
                  </a:txBody>
                  <a:tcPr marL="68580" marR="68580" marT="0" marB="0" anchor="ctr">
                    <a:lnR w="12700" cap="flat" cmpd="sng" algn="ctr">
                      <a:solidFill>
                        <a:schemeClr val="tx1"/>
                      </a:solidFill>
                      <a:prstDash val="solid"/>
                      <a:round/>
                      <a:headEnd type="none" w="med" len="med"/>
                      <a:tailEnd type="none" w="med" len="med"/>
                    </a:lnR>
                  </a:tcPr>
                </a:tc>
                <a:tc>
                  <a:txBody>
                    <a:bodyPr/>
                    <a:lstStyle/>
                    <a:p>
                      <a:pPr marL="0" marR="0">
                        <a:lnSpc>
                          <a:spcPct val="107000"/>
                        </a:lnSpc>
                        <a:spcBef>
                          <a:spcPts val="0"/>
                        </a:spcBef>
                        <a:spcAft>
                          <a:spcPts val="0"/>
                        </a:spcAft>
                      </a:pPr>
                      <a:r>
                        <a:rPr lang="en-US" sz="1400" dirty="0">
                          <a:effectLst/>
                        </a:rPr>
                        <a:t>$10,000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vMerge="1">
                  <a:txBody>
                    <a:bodyPr/>
                    <a:lstStyle/>
                    <a:p>
                      <a:endParaRPr lang="en-US"/>
                    </a:p>
                  </a:txBody>
                  <a:tcPr/>
                </a:tc>
                <a:extLst>
                  <a:ext uri="{0D108BD9-81ED-4DB2-BD59-A6C34878D82A}">
                    <a16:rowId xmlns:a16="http://schemas.microsoft.com/office/drawing/2014/main" val="875171821"/>
                  </a:ext>
                </a:extLst>
              </a:tr>
              <a:tr h="485934">
                <a:tc>
                  <a:txBody>
                    <a:bodyPr/>
                    <a:lstStyle/>
                    <a:p>
                      <a:pPr marL="0" marR="0" algn="l" defTabSz="914400" rtl="0" eaLnBrk="1" latinLnBrk="0" hangingPunct="1">
                        <a:lnSpc>
                          <a:spcPct val="107000"/>
                        </a:lnSpc>
                        <a:spcBef>
                          <a:spcPts val="0"/>
                        </a:spcBef>
                        <a:spcAft>
                          <a:spcPts val="0"/>
                        </a:spcAft>
                      </a:pPr>
                      <a:r>
                        <a:rPr lang="en-US" sz="1400" b="0" kern="1200" dirty="0">
                          <a:effectLst/>
                        </a:rPr>
                        <a:t>Downtown North Wilkesboro Partnership</a:t>
                      </a:r>
                      <a:endParaRPr lang="en-US" sz="1400" b="0" kern="1200" dirty="0">
                        <a:solidFill>
                          <a:schemeClr val="tx1"/>
                        </a:solidFill>
                        <a:effectLst/>
                        <a:latin typeface="+mn-lt"/>
                        <a:ea typeface="+mn-ea"/>
                        <a:cs typeface="+mn-cs"/>
                      </a:endParaRPr>
                    </a:p>
                  </a:txBody>
                  <a:tcPr marL="68580" marR="68580" marT="0" marB="0" anchor="ctr">
                    <a:lnR w="12700" cap="flat" cmpd="sng" algn="ctr">
                      <a:solidFill>
                        <a:schemeClr val="tx1"/>
                      </a:solidFill>
                      <a:prstDash val="solid"/>
                      <a:round/>
                      <a:headEnd type="none" w="med" len="med"/>
                      <a:tailEnd type="none" w="med" len="med"/>
                    </a:lnR>
                  </a:tcPr>
                </a:tc>
                <a:tc>
                  <a:txBody>
                    <a:bodyPr/>
                    <a:lstStyle/>
                    <a:p>
                      <a:pPr marL="0" marR="0">
                        <a:lnSpc>
                          <a:spcPct val="107000"/>
                        </a:lnSpc>
                        <a:spcBef>
                          <a:spcPts val="0"/>
                        </a:spcBef>
                        <a:spcAft>
                          <a:spcPts val="0"/>
                        </a:spcAft>
                      </a:pPr>
                      <a:r>
                        <a:rPr lang="en-US" sz="1400" dirty="0">
                          <a:effectLst/>
                        </a:rPr>
                        <a:t>$5,000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vMerge="1">
                  <a:txBody>
                    <a:bodyPr/>
                    <a:lstStyle/>
                    <a:p>
                      <a:endParaRPr lang="en-US"/>
                    </a:p>
                  </a:txBody>
                  <a:tcPr/>
                </a:tc>
                <a:extLst>
                  <a:ext uri="{0D108BD9-81ED-4DB2-BD59-A6C34878D82A}">
                    <a16:rowId xmlns:a16="http://schemas.microsoft.com/office/drawing/2014/main" val="3667635441"/>
                  </a:ext>
                </a:extLst>
              </a:tr>
              <a:tr h="518186">
                <a:tc>
                  <a:txBody>
                    <a:bodyPr/>
                    <a:lstStyle/>
                    <a:p>
                      <a:pPr marL="0" marR="0" algn="l" defTabSz="914400" rtl="0" eaLnBrk="1" latinLnBrk="0" hangingPunct="1">
                        <a:lnSpc>
                          <a:spcPct val="107000"/>
                        </a:lnSpc>
                        <a:spcBef>
                          <a:spcPts val="0"/>
                        </a:spcBef>
                        <a:spcAft>
                          <a:spcPts val="0"/>
                        </a:spcAft>
                      </a:pPr>
                      <a:r>
                        <a:rPr lang="en-US" sz="1400" b="0" kern="1200" dirty="0">
                          <a:effectLst/>
                        </a:rPr>
                        <a:t>Appalachian Regional Commission </a:t>
                      </a:r>
                      <a:endParaRPr lang="en-US" sz="1400" b="0" kern="1200" dirty="0">
                        <a:solidFill>
                          <a:schemeClr val="tx1"/>
                        </a:solidFill>
                        <a:effectLst/>
                        <a:latin typeface="+mn-lt"/>
                        <a:ea typeface="+mn-ea"/>
                        <a:cs typeface="+mn-cs"/>
                      </a:endParaRPr>
                    </a:p>
                  </a:txBody>
                  <a:tcPr marL="68580" marR="68580" marT="0" marB="0" anchor="ctr">
                    <a:lnR w="12700" cap="flat" cmpd="sng" algn="ctr">
                      <a:solidFill>
                        <a:schemeClr val="tx1"/>
                      </a:solidFill>
                      <a:prstDash val="solid"/>
                      <a:round/>
                      <a:headEnd type="none" w="med" len="med"/>
                      <a:tailEnd type="none" w="med" len="med"/>
                    </a:lnR>
                  </a:tcPr>
                </a:tc>
                <a:tc>
                  <a:txBody>
                    <a:bodyPr/>
                    <a:lstStyle/>
                    <a:p>
                      <a:pPr marL="0" marR="0">
                        <a:lnSpc>
                          <a:spcPct val="107000"/>
                        </a:lnSpc>
                        <a:spcBef>
                          <a:spcPts val="0"/>
                        </a:spcBef>
                        <a:spcAft>
                          <a:spcPts val="0"/>
                        </a:spcAft>
                      </a:pPr>
                      <a:r>
                        <a:rPr lang="en-US" sz="1400" dirty="0">
                          <a:effectLst/>
                        </a:rPr>
                        <a:t>$20,000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a:lnSpc>
                          <a:spcPct val="107000"/>
                        </a:lnSpc>
                        <a:spcBef>
                          <a:spcPts val="0"/>
                        </a:spcBef>
                        <a:spcAft>
                          <a:spcPts val="0"/>
                        </a:spcAft>
                      </a:pPr>
                      <a:r>
                        <a:rPr lang="en-US" sz="1400">
                          <a:effectLst/>
                        </a:rPr>
                        <a:t>Marketplace design and engineering</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913730282"/>
                  </a:ext>
                </a:extLst>
              </a:tr>
              <a:tr h="734385">
                <a:tc>
                  <a:txBody>
                    <a:bodyPr/>
                    <a:lstStyle/>
                    <a:p>
                      <a:pPr marL="0" marR="0" algn="l" defTabSz="914400" rtl="0" eaLnBrk="1" latinLnBrk="0" hangingPunct="1">
                        <a:lnSpc>
                          <a:spcPct val="107000"/>
                        </a:lnSpc>
                        <a:spcBef>
                          <a:spcPts val="0"/>
                        </a:spcBef>
                        <a:spcAft>
                          <a:spcPts val="0"/>
                        </a:spcAft>
                      </a:pPr>
                      <a:r>
                        <a:rPr lang="en-US" sz="1400" b="0" kern="1200" dirty="0">
                          <a:effectLst/>
                        </a:rPr>
                        <a:t>Cooperative Extension, Wilkes Communications, Wilkes County Health Dept.</a:t>
                      </a:r>
                      <a:endParaRPr lang="en-US" sz="1400" b="0" kern="1200" dirty="0">
                        <a:solidFill>
                          <a:schemeClr val="tx1"/>
                        </a:solidFill>
                        <a:effectLst/>
                        <a:latin typeface="+mn-lt"/>
                        <a:ea typeface="+mn-ea"/>
                        <a:cs typeface="+mn-cs"/>
                      </a:endParaRPr>
                    </a:p>
                  </a:txBody>
                  <a:tcPr marL="68580" marR="68580" marT="0" marB="0" anchor="ctr">
                    <a:lnR w="12700" cap="flat" cmpd="sng" algn="ctr">
                      <a:solidFill>
                        <a:schemeClr val="tx1"/>
                      </a:solidFill>
                      <a:prstDash val="solid"/>
                      <a:round/>
                      <a:headEnd type="none" w="med" len="med"/>
                      <a:tailEnd type="none" w="med" len="med"/>
                    </a:lnR>
                  </a:tcPr>
                </a:tc>
                <a:tc>
                  <a:txBody>
                    <a:bodyPr/>
                    <a:lstStyle/>
                    <a:p>
                      <a:pPr marL="0" marR="0">
                        <a:lnSpc>
                          <a:spcPct val="107000"/>
                        </a:lnSpc>
                        <a:spcBef>
                          <a:spcPts val="0"/>
                        </a:spcBef>
                        <a:spcAft>
                          <a:spcPts val="0"/>
                        </a:spcAft>
                      </a:pPr>
                      <a:r>
                        <a:rPr lang="en-US" sz="1400" dirty="0">
                          <a:effectLst/>
                        </a:rPr>
                        <a:t>In-Kind</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a:lnSpc>
                          <a:spcPct val="107000"/>
                        </a:lnSpc>
                        <a:spcBef>
                          <a:spcPts val="0"/>
                        </a:spcBef>
                        <a:spcAft>
                          <a:spcPts val="0"/>
                        </a:spcAft>
                      </a:pPr>
                      <a:r>
                        <a:rPr lang="en-US" sz="1400">
                          <a:effectLst/>
                        </a:rPr>
                        <a:t>Wi-Fi, internet, EBT/WIC/SNAP equipment, signage</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772856852"/>
                  </a:ext>
                </a:extLst>
              </a:tr>
              <a:tr h="734385">
                <a:tc>
                  <a:txBody>
                    <a:bodyPr/>
                    <a:lstStyle/>
                    <a:p>
                      <a:pPr marL="0" marR="0" algn="l" defTabSz="914400" rtl="0" eaLnBrk="1" latinLnBrk="0" hangingPunct="1">
                        <a:lnSpc>
                          <a:spcPct val="107000"/>
                        </a:lnSpc>
                        <a:spcBef>
                          <a:spcPts val="0"/>
                        </a:spcBef>
                        <a:spcAft>
                          <a:spcPts val="0"/>
                        </a:spcAft>
                      </a:pPr>
                      <a:r>
                        <a:rPr lang="en-US" sz="1400" b="0" kern="1200" dirty="0">
                          <a:effectLst/>
                        </a:rPr>
                        <a:t>Appalachian Regional Commission Emerging Opportunities Grant</a:t>
                      </a:r>
                      <a:endParaRPr lang="en-US" sz="1400" b="0" kern="1200" dirty="0">
                        <a:solidFill>
                          <a:schemeClr val="tx1"/>
                        </a:solidFill>
                        <a:effectLst/>
                        <a:latin typeface="+mn-lt"/>
                        <a:ea typeface="+mn-ea"/>
                        <a:cs typeface="+mn-cs"/>
                      </a:endParaRPr>
                    </a:p>
                  </a:txBody>
                  <a:tcPr marL="68580" marR="68580" marT="0" marB="0" anchor="ctr">
                    <a:lnR w="12700" cap="flat" cmpd="sng" algn="ctr">
                      <a:solidFill>
                        <a:schemeClr val="tx1"/>
                      </a:solidFill>
                      <a:prstDash val="solid"/>
                      <a:round/>
                      <a:headEnd type="none" w="med" len="med"/>
                      <a:tailEnd type="none" w="med" len="med"/>
                    </a:lnR>
                  </a:tcPr>
                </a:tc>
                <a:tc>
                  <a:txBody>
                    <a:bodyPr/>
                    <a:lstStyle/>
                    <a:p>
                      <a:pPr marL="0" marR="0">
                        <a:lnSpc>
                          <a:spcPct val="107000"/>
                        </a:lnSpc>
                        <a:spcBef>
                          <a:spcPts val="0"/>
                        </a:spcBef>
                        <a:spcAft>
                          <a:spcPts val="0"/>
                        </a:spcAft>
                      </a:pPr>
                      <a:r>
                        <a:rPr lang="en-US" sz="1400" dirty="0">
                          <a:effectLst/>
                        </a:rPr>
                        <a:t>$50,000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rowSpan="2">
                  <a:txBody>
                    <a:bodyPr/>
                    <a:lstStyle/>
                    <a:p>
                      <a:pPr marL="0" marR="0">
                        <a:lnSpc>
                          <a:spcPct val="107000"/>
                        </a:lnSpc>
                        <a:spcBef>
                          <a:spcPts val="0"/>
                        </a:spcBef>
                        <a:spcAft>
                          <a:spcPts val="0"/>
                        </a:spcAft>
                      </a:pPr>
                      <a:r>
                        <a:rPr lang="en-US" sz="1400" dirty="0">
                          <a:effectLst/>
                        </a:rPr>
                        <a:t>Downtown streetscape improvements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938360063"/>
                  </a:ext>
                </a:extLst>
              </a:tr>
              <a:tr h="485934">
                <a:tc>
                  <a:txBody>
                    <a:bodyPr/>
                    <a:lstStyle/>
                    <a:p>
                      <a:pPr marL="0" marR="0" algn="l" defTabSz="914400" rtl="0" eaLnBrk="1" latinLnBrk="0" hangingPunct="1">
                        <a:lnSpc>
                          <a:spcPct val="107000"/>
                        </a:lnSpc>
                        <a:spcBef>
                          <a:spcPts val="0"/>
                        </a:spcBef>
                        <a:spcAft>
                          <a:spcPts val="0"/>
                        </a:spcAft>
                      </a:pPr>
                      <a:r>
                        <a:rPr lang="en-US" sz="1400" b="0" kern="1200" dirty="0">
                          <a:effectLst/>
                        </a:rPr>
                        <a:t>Town of North Wilkesboro </a:t>
                      </a:r>
                      <a:endParaRPr lang="en-US" sz="1400" b="0" kern="1200" dirty="0">
                        <a:solidFill>
                          <a:schemeClr val="tx1"/>
                        </a:solidFill>
                        <a:effectLst/>
                        <a:latin typeface="+mn-lt"/>
                        <a:ea typeface="+mn-ea"/>
                        <a:cs typeface="+mn-cs"/>
                      </a:endParaRPr>
                    </a:p>
                  </a:txBody>
                  <a:tcPr marL="68580" marR="68580" marT="0" marB="0" anchor="ctr">
                    <a:lnR w="12700" cap="flat" cmpd="sng" algn="ctr">
                      <a:solidFill>
                        <a:schemeClr val="tx1"/>
                      </a:solidFill>
                      <a:prstDash val="solid"/>
                      <a:round/>
                      <a:headEnd type="none" w="med" len="med"/>
                      <a:tailEnd type="none" w="med" len="med"/>
                    </a:lnR>
                  </a:tcPr>
                </a:tc>
                <a:tc>
                  <a:txBody>
                    <a:bodyPr/>
                    <a:lstStyle/>
                    <a:p>
                      <a:pPr marL="0" marR="0">
                        <a:lnSpc>
                          <a:spcPct val="107000"/>
                        </a:lnSpc>
                        <a:spcBef>
                          <a:spcPts val="0"/>
                        </a:spcBef>
                        <a:spcAft>
                          <a:spcPts val="0"/>
                        </a:spcAft>
                      </a:pPr>
                      <a:r>
                        <a:rPr lang="en-US" sz="1400" dirty="0">
                          <a:effectLst/>
                        </a:rPr>
                        <a:t>$200,000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vMerge="1">
                  <a:txBody>
                    <a:bodyPr/>
                    <a:lstStyle/>
                    <a:p>
                      <a:endParaRPr lang="en-US"/>
                    </a:p>
                  </a:txBody>
                  <a:tcPr/>
                </a:tc>
                <a:extLst>
                  <a:ext uri="{0D108BD9-81ED-4DB2-BD59-A6C34878D82A}">
                    <a16:rowId xmlns:a16="http://schemas.microsoft.com/office/drawing/2014/main" val="1618543871"/>
                  </a:ext>
                </a:extLst>
              </a:tr>
            </a:tbl>
          </a:graphicData>
        </a:graphic>
      </p:graphicFrame>
    </p:spTree>
    <p:extLst>
      <p:ext uri="{BB962C8B-B14F-4D97-AF65-F5344CB8AC3E}">
        <p14:creationId xmlns:p14="http://schemas.microsoft.com/office/powerpoint/2010/main" val="25444783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t="14148" b="14148"/>
          <a:stretch>
            <a:fillRect/>
          </a:stretch>
        </p:blipFill>
        <p:spPr/>
      </p:pic>
      <p:sp>
        <p:nvSpPr>
          <p:cNvPr id="7" name="Text Placeholder 6"/>
          <p:cNvSpPr>
            <a:spLocks noGrp="1"/>
          </p:cNvSpPr>
          <p:nvPr>
            <p:ph type="body" sz="quarter" idx="15"/>
          </p:nvPr>
        </p:nvSpPr>
        <p:spPr>
          <a:solidFill>
            <a:schemeClr val="accent1">
              <a:lumMod val="75000"/>
            </a:schemeClr>
          </a:solidFill>
        </p:spPr>
        <p:txBody>
          <a:bodyPr>
            <a:normAutofit/>
          </a:bodyPr>
          <a:lstStyle/>
          <a:p>
            <a:r>
              <a:rPr lang="en-US" sz="3600" dirty="0"/>
              <a:t>TIMELINE</a:t>
            </a:r>
          </a:p>
        </p:txBody>
      </p:sp>
      <p:sp>
        <p:nvSpPr>
          <p:cNvPr id="8" name="Text Placeholder 7"/>
          <p:cNvSpPr>
            <a:spLocks noGrp="1"/>
          </p:cNvSpPr>
          <p:nvPr>
            <p:ph type="body" sz="quarter" idx="16"/>
          </p:nvPr>
        </p:nvSpPr>
        <p:spPr/>
        <p:txBody>
          <a:bodyPr>
            <a:normAutofit/>
          </a:bodyPr>
          <a:lstStyle/>
          <a:p>
            <a:pPr marL="342900" indent="-342900">
              <a:buFont typeface="Arial" panose="020B0604020202020204" pitchFamily="34" charset="0"/>
              <a:buChar char="•"/>
            </a:pPr>
            <a:r>
              <a:rPr lang="en-US" sz="2800" dirty="0"/>
              <a:t>September 2014: Workshop under the Livable Communities in Appalachia program</a:t>
            </a:r>
          </a:p>
          <a:p>
            <a:pPr marL="342900" indent="-342900">
              <a:buFont typeface="Arial" panose="020B0604020202020204" pitchFamily="34" charset="0"/>
              <a:buChar char="•"/>
            </a:pPr>
            <a:r>
              <a:rPr lang="en-US" sz="2800" dirty="0"/>
              <a:t>June 2015: New market ribbon cutting</a:t>
            </a:r>
          </a:p>
          <a:p>
            <a:pPr marL="342900" indent="-342900">
              <a:buFont typeface="Arial" panose="020B0604020202020204" pitchFamily="34" charset="0"/>
              <a:buChar char="•"/>
            </a:pPr>
            <a:r>
              <a:rPr lang="en-US" sz="2800" dirty="0"/>
              <a:t>2017: Streetscape improvements begun</a:t>
            </a:r>
          </a:p>
        </p:txBody>
      </p:sp>
      <p:pic>
        <p:nvPicPr>
          <p:cNvPr id="19" name="Picture Placeholder 18"/>
          <p:cNvPicPr>
            <a:picLocks noGrp="1" noChangeAspect="1"/>
          </p:cNvPicPr>
          <p:nvPr>
            <p:ph type="pic" sz="quarter" idx="13"/>
          </p:nvPr>
        </p:nvPicPr>
        <p:blipFill>
          <a:blip r:embed="rId4" cstate="print">
            <a:extLst>
              <a:ext uri="{28A0092B-C50C-407E-A947-70E740481C1C}">
                <a14:useLocalDpi xmlns:a14="http://schemas.microsoft.com/office/drawing/2010/main" val="0"/>
              </a:ext>
            </a:extLst>
          </a:blip>
          <a:srcRect t="4501" b="4501"/>
          <a:stretch>
            <a:fillRect/>
          </a:stretch>
        </p:blipFill>
        <p:spPr/>
      </p:pic>
      <p:pic>
        <p:nvPicPr>
          <p:cNvPr id="22" name="Picture Placeholder 21"/>
          <p:cNvPicPr>
            <a:picLocks noGrp="1" noChangeAspect="1"/>
          </p:cNvPicPr>
          <p:nvPr>
            <p:ph type="pic" sz="quarter" idx="12"/>
          </p:nvPr>
        </p:nvPicPr>
        <p:blipFill>
          <a:blip r:embed="rId5" cstate="print">
            <a:extLst>
              <a:ext uri="{28A0092B-C50C-407E-A947-70E740481C1C}">
                <a14:useLocalDpi xmlns:a14="http://schemas.microsoft.com/office/drawing/2010/main" val="0"/>
              </a:ext>
            </a:extLst>
          </a:blip>
          <a:srcRect t="4501" b="4501"/>
          <a:stretch>
            <a:fillRect/>
          </a:stretch>
        </p:blipFill>
        <p:spPr/>
      </p:pic>
      <p:pic>
        <p:nvPicPr>
          <p:cNvPr id="25" name="Picture Placeholder 24"/>
          <p:cNvPicPr>
            <a:picLocks noGrp="1" noChangeAspect="1"/>
          </p:cNvPicPr>
          <p:nvPr>
            <p:ph type="pic" sz="quarter" idx="14"/>
          </p:nvPr>
        </p:nvPicPr>
        <p:blipFill>
          <a:blip r:embed="rId6" cstate="print">
            <a:extLst>
              <a:ext uri="{28A0092B-C50C-407E-A947-70E740481C1C}">
                <a14:useLocalDpi xmlns:a14="http://schemas.microsoft.com/office/drawing/2010/main" val="0"/>
              </a:ext>
            </a:extLst>
          </a:blip>
          <a:srcRect t="4501" b="4501"/>
          <a:stretch>
            <a:fillRect/>
          </a:stretch>
        </p:blipFill>
        <p:spPr/>
      </p:pic>
    </p:spTree>
    <p:extLst>
      <p:ext uri="{BB962C8B-B14F-4D97-AF65-F5344CB8AC3E}">
        <p14:creationId xmlns:p14="http://schemas.microsoft.com/office/powerpoint/2010/main" val="29603738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l="10496" r="10496"/>
          <a:stretch>
            <a:fillRect/>
          </a:stretch>
        </p:blipFill>
        <p:spPr/>
      </p:pic>
      <p:sp>
        <p:nvSpPr>
          <p:cNvPr id="9" name="Text Placeholder 8"/>
          <p:cNvSpPr>
            <a:spLocks noGrp="1"/>
          </p:cNvSpPr>
          <p:nvPr>
            <p:ph type="body" sz="quarter" idx="15"/>
          </p:nvPr>
        </p:nvSpPr>
        <p:spPr>
          <a:xfrm>
            <a:off x="0" y="312096"/>
            <a:ext cx="7723163" cy="790348"/>
          </a:xfrm>
          <a:solidFill>
            <a:schemeClr val="accent1">
              <a:lumMod val="75000"/>
            </a:schemeClr>
          </a:solidFill>
        </p:spPr>
        <p:txBody>
          <a:bodyPr>
            <a:normAutofit/>
          </a:bodyPr>
          <a:lstStyle/>
          <a:p>
            <a:r>
              <a:rPr lang="en-US" sz="3600" dirty="0"/>
              <a:t>RESULTS</a:t>
            </a:r>
          </a:p>
        </p:txBody>
      </p:sp>
      <p:sp>
        <p:nvSpPr>
          <p:cNvPr id="10" name="Text Placeholder 9"/>
          <p:cNvSpPr>
            <a:spLocks noGrp="1"/>
          </p:cNvSpPr>
          <p:nvPr>
            <p:ph type="body" sz="quarter" idx="16"/>
          </p:nvPr>
        </p:nvSpPr>
        <p:spPr/>
        <p:txBody>
          <a:bodyPr>
            <a:normAutofit lnSpcReduction="10000"/>
          </a:bodyPr>
          <a:lstStyle/>
          <a:p>
            <a:r>
              <a:rPr lang="en-US" dirty="0"/>
              <a:t>New Marketplace:</a:t>
            </a:r>
          </a:p>
          <a:p>
            <a:pPr marL="342900" indent="-342900">
              <a:buFont typeface="Arial" panose="020B0604020202020204" pitchFamily="34" charset="0"/>
              <a:buChar char="•"/>
            </a:pPr>
            <a:r>
              <a:rPr lang="en-US" dirty="0"/>
              <a:t>Stage and dance floor for monthly summer concerts</a:t>
            </a:r>
          </a:p>
          <a:p>
            <a:pPr marL="342900" indent="-342900">
              <a:buFont typeface="Arial" panose="020B0604020202020204" pitchFamily="34" charset="0"/>
              <a:buChar char="•"/>
            </a:pPr>
            <a:r>
              <a:rPr lang="en-US" dirty="0"/>
              <a:t>Annual Brushy Mountain Apple Festival</a:t>
            </a:r>
          </a:p>
          <a:p>
            <a:r>
              <a:rPr lang="en-US" dirty="0"/>
              <a:t>Downtown Streetscape Improvements:</a:t>
            </a:r>
          </a:p>
          <a:p>
            <a:pPr marL="342900" indent="-342900">
              <a:buFont typeface="Arial" panose="020B0604020202020204" pitchFamily="34" charset="0"/>
              <a:buChar char="•"/>
            </a:pPr>
            <a:r>
              <a:rPr lang="en-US" dirty="0"/>
              <a:t>Upgrades to pedestrian alleys connecting Main Street to the marketplace</a:t>
            </a:r>
          </a:p>
          <a:p>
            <a:pPr marL="342900" indent="-342900">
              <a:buFont typeface="Arial" panose="020B0604020202020204" pitchFamily="34" charset="0"/>
              <a:buChar char="•"/>
            </a:pPr>
            <a:r>
              <a:rPr lang="en-US" dirty="0"/>
              <a:t>Curb extensions</a:t>
            </a:r>
          </a:p>
          <a:p>
            <a:pPr marL="342900" indent="-342900">
              <a:buFont typeface="Arial" panose="020B0604020202020204" pitchFamily="34" charset="0"/>
              <a:buChar char="•"/>
            </a:pPr>
            <a:r>
              <a:rPr lang="en-US" dirty="0"/>
              <a:t>Flower pots</a:t>
            </a:r>
          </a:p>
          <a:p>
            <a:pPr marL="342900" indent="-342900">
              <a:buFont typeface="Arial" panose="020B0604020202020204" pitchFamily="34" charset="0"/>
              <a:buChar char="•"/>
            </a:pPr>
            <a:r>
              <a:rPr lang="en-US" dirty="0"/>
              <a:t>Benches</a:t>
            </a:r>
          </a:p>
          <a:p>
            <a:pPr marL="342900" indent="-342900">
              <a:buFont typeface="Arial" panose="020B0604020202020204" pitchFamily="34" charset="0"/>
              <a:buChar char="•"/>
            </a:pPr>
            <a:r>
              <a:rPr lang="en-US" dirty="0"/>
              <a:t>Planters</a:t>
            </a:r>
          </a:p>
          <a:p>
            <a:pPr marL="342900" indent="-342900">
              <a:buFont typeface="Arial" panose="020B0604020202020204" pitchFamily="34" charset="0"/>
              <a:buChar char="•"/>
            </a:pPr>
            <a:r>
              <a:rPr lang="en-US" dirty="0"/>
              <a:t>Trees</a:t>
            </a:r>
          </a:p>
          <a:p>
            <a:pPr marL="342900" indent="-342900">
              <a:buFont typeface="Arial" panose="020B0604020202020204" pitchFamily="34" charset="0"/>
              <a:buChar char="•"/>
            </a:pPr>
            <a:r>
              <a:rPr lang="en-US" dirty="0"/>
              <a:t>Decorative streetlights</a:t>
            </a:r>
          </a:p>
          <a:p>
            <a:endParaRPr lang="en-US" dirty="0"/>
          </a:p>
          <a:p>
            <a:endParaRPr lang="en-US" dirty="0"/>
          </a:p>
        </p:txBody>
      </p:sp>
    </p:spTree>
    <p:extLst>
      <p:ext uri="{BB962C8B-B14F-4D97-AF65-F5344CB8AC3E}">
        <p14:creationId xmlns:p14="http://schemas.microsoft.com/office/powerpoint/2010/main" val="37301185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p:cNvPicPr>
            <a:picLocks noGrp="1" noChangeAspect="1"/>
          </p:cNvPicPr>
          <p:nvPr>
            <p:ph type="pic" sz="quarter" idx="11"/>
          </p:nvPr>
        </p:nvPicPr>
        <p:blipFill rotWithShape="1">
          <a:blip r:embed="rId3">
            <a:extLst>
              <a:ext uri="{28A0092B-C50C-407E-A947-70E740481C1C}">
                <a14:useLocalDpi xmlns:a14="http://schemas.microsoft.com/office/drawing/2010/main" val="0"/>
              </a:ext>
            </a:extLst>
          </a:blip>
          <a:srcRect b="15642"/>
          <a:stretch/>
        </p:blipFill>
        <p:spPr/>
      </p:pic>
      <p:sp>
        <p:nvSpPr>
          <p:cNvPr id="3" name="Text Placeholder 2"/>
          <p:cNvSpPr>
            <a:spLocks noGrp="1"/>
          </p:cNvSpPr>
          <p:nvPr>
            <p:ph type="body" sz="quarter" idx="15"/>
          </p:nvPr>
        </p:nvSpPr>
        <p:spPr>
          <a:xfrm>
            <a:off x="0" y="5470949"/>
            <a:ext cx="7723163" cy="790348"/>
          </a:xfrm>
          <a:solidFill>
            <a:schemeClr val="accent1">
              <a:lumMod val="75000"/>
            </a:schemeClr>
          </a:solidFill>
        </p:spPr>
        <p:txBody>
          <a:bodyPr/>
          <a:lstStyle/>
          <a:p>
            <a:r>
              <a:rPr lang="en-US" sz="3600" dirty="0"/>
              <a:t>ACCOMPLISHMENTS</a:t>
            </a:r>
            <a:endParaRPr lang="en-US" dirty="0"/>
          </a:p>
        </p:txBody>
      </p:sp>
      <p:sp>
        <p:nvSpPr>
          <p:cNvPr id="4" name="Text Placeholder 3"/>
          <p:cNvSpPr>
            <a:spLocks noGrp="1"/>
          </p:cNvSpPr>
          <p:nvPr>
            <p:ph type="body" sz="quarter" idx="16"/>
          </p:nvPr>
        </p:nvSpPr>
        <p:spPr/>
        <p:txBody>
          <a:bodyPr>
            <a:noAutofit/>
          </a:bodyPr>
          <a:lstStyle/>
          <a:p>
            <a:pPr marL="342900" indent="-342900">
              <a:buFont typeface="Arial" panose="020B0604020202020204" pitchFamily="34" charset="0"/>
              <a:buChar char="•"/>
            </a:pPr>
            <a:r>
              <a:rPr lang="en-US" dirty="0"/>
              <a:t>The marketplace’s popular events draw regular crowds downtown.</a:t>
            </a:r>
          </a:p>
          <a:p>
            <a:pPr marL="342900" indent="-342900">
              <a:buFont typeface="Arial" panose="020B0604020202020204" pitchFamily="34" charset="0"/>
              <a:buChar char="•"/>
            </a:pPr>
            <a:r>
              <a:rPr lang="en-US" dirty="0"/>
              <a:t>Several new businesses have opened, including a farm-to-table restaurant.</a:t>
            </a:r>
          </a:p>
          <a:p>
            <a:endParaRPr lang="en-US" dirty="0"/>
          </a:p>
          <a:p>
            <a:r>
              <a:rPr lang="en-US" dirty="0"/>
              <a:t>“Any time you’re able to get your strongest and brightest partners and stakeholders to the table it certainly brings forth a better product.”</a:t>
            </a:r>
          </a:p>
          <a:p>
            <a:pPr marL="338138"/>
            <a:r>
              <a:rPr lang="en-US" sz="2000" i="1" dirty="0">
                <a:latin typeface="Algerian"/>
              </a:rPr>
              <a:t>—</a:t>
            </a:r>
            <a:r>
              <a:rPr lang="en-US" sz="2000" i="1" dirty="0"/>
              <a:t> Samuel </a:t>
            </a:r>
            <a:r>
              <a:rPr lang="en-US" sz="2000" i="1" dirty="0" err="1"/>
              <a:t>Hinnant</a:t>
            </a:r>
            <a:r>
              <a:rPr lang="en-US" sz="2000" i="1" dirty="0"/>
              <a:t>, North Wilkesboro Planning and Community Development Director</a:t>
            </a:r>
          </a:p>
        </p:txBody>
      </p:sp>
    </p:spTree>
    <p:extLst>
      <p:ext uri="{BB962C8B-B14F-4D97-AF65-F5344CB8AC3E}">
        <p14:creationId xmlns:p14="http://schemas.microsoft.com/office/powerpoint/2010/main" val="42791496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t="7821" b="7821"/>
          <a:stretch>
            <a:fillRect/>
          </a:stretch>
        </p:blipFill>
        <p:spPr/>
      </p:pic>
      <p:sp>
        <p:nvSpPr>
          <p:cNvPr id="3" name="Text Placeholder 2"/>
          <p:cNvSpPr>
            <a:spLocks noGrp="1"/>
          </p:cNvSpPr>
          <p:nvPr>
            <p:ph type="body" sz="quarter" idx="15"/>
          </p:nvPr>
        </p:nvSpPr>
        <p:spPr>
          <a:xfrm>
            <a:off x="0" y="312096"/>
            <a:ext cx="7709095" cy="790348"/>
          </a:xfrm>
          <a:solidFill>
            <a:schemeClr val="accent1">
              <a:lumMod val="75000"/>
            </a:schemeClr>
          </a:solidFill>
        </p:spPr>
        <p:txBody>
          <a:bodyPr>
            <a:normAutofit/>
          </a:bodyPr>
          <a:lstStyle/>
          <a:p>
            <a:r>
              <a:rPr lang="en-US" sz="3600" dirty="0"/>
              <a:t>LESSONS LEARNED</a:t>
            </a:r>
          </a:p>
        </p:txBody>
      </p:sp>
      <p:sp>
        <p:nvSpPr>
          <p:cNvPr id="4" name="Text Placeholder 3"/>
          <p:cNvSpPr>
            <a:spLocks noGrp="1"/>
          </p:cNvSpPr>
          <p:nvPr>
            <p:ph type="body" sz="quarter" idx="16"/>
          </p:nvPr>
        </p:nvSpPr>
        <p:spPr/>
        <p:txBody>
          <a:bodyPr>
            <a:normAutofit/>
          </a:bodyPr>
          <a:lstStyle/>
          <a:p>
            <a:pPr marL="342900" indent="-342900">
              <a:buFont typeface="Arial" panose="020B0604020202020204" pitchFamily="34" charset="0"/>
              <a:buChar char="•"/>
            </a:pPr>
            <a:r>
              <a:rPr lang="en-US" sz="2400" dirty="0"/>
              <a:t>Clear goals and a community-developed action plan helped North Wilkesboro attract construction funding.</a:t>
            </a:r>
          </a:p>
          <a:p>
            <a:pPr marL="342900" indent="-342900">
              <a:buFont typeface="Arial" panose="020B0604020202020204" pitchFamily="34" charset="0"/>
              <a:buChar char="•"/>
            </a:pPr>
            <a:r>
              <a:rPr lang="en-US" sz="2400" dirty="0"/>
              <a:t>No one funding source was sufficient; multiple sources were needed.</a:t>
            </a:r>
          </a:p>
          <a:p>
            <a:pPr marL="342900" indent="-342900">
              <a:buFont typeface="Arial" panose="020B0604020202020204" pitchFamily="34" charset="0"/>
              <a:buChar char="•"/>
            </a:pPr>
            <a:r>
              <a:rPr lang="en-US" sz="2400" dirty="0"/>
              <a:t>Coordinated infrastructure improvements around the marketplace increased its overall impact for downtown.</a:t>
            </a:r>
          </a:p>
          <a:p>
            <a:pPr marL="342900" indent="-342900">
              <a:buFont typeface="Arial" panose="020B0604020202020204" pitchFamily="34" charset="0"/>
              <a:buChar char="•"/>
            </a:pPr>
            <a:endParaRPr lang="en-US" sz="2400" dirty="0"/>
          </a:p>
          <a:p>
            <a:endParaRPr lang="en-US" sz="2400" dirty="0"/>
          </a:p>
        </p:txBody>
      </p:sp>
    </p:spTree>
    <p:extLst>
      <p:ext uri="{BB962C8B-B14F-4D97-AF65-F5344CB8AC3E}">
        <p14:creationId xmlns:p14="http://schemas.microsoft.com/office/powerpoint/2010/main" val="4623460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p:cNvPicPr>
            <a:picLocks noGrp="1"/>
          </p:cNvPicPr>
          <p:nvPr>
            <p:ph type="pic" sz="quarter" idx="16"/>
          </p:nvPr>
        </p:nvPicPr>
        <p:blipFill>
          <a:blip r:embed="rId3" cstate="print">
            <a:extLst>
              <a:ext uri="{28A0092B-C50C-407E-A947-70E740481C1C}">
                <a14:useLocalDpi xmlns:a14="http://schemas.microsoft.com/office/drawing/2010/main"/>
              </a:ext>
            </a:extLst>
          </a:blip>
          <a:srcRect l="437" r="437"/>
          <a:stretch>
            <a:fillRect/>
          </a:stretch>
        </p:blipFill>
        <p:spPr bwMode="auto">
          <a:prstGeom prst="rect">
            <a:avLst/>
          </a:prstGeom>
          <a:noFill/>
          <a:ln>
            <a:noFill/>
          </a:ln>
        </p:spPr>
      </p:pic>
      <p:sp>
        <p:nvSpPr>
          <p:cNvPr id="4" name="Text Placeholder 3"/>
          <p:cNvSpPr>
            <a:spLocks noGrp="1"/>
          </p:cNvSpPr>
          <p:nvPr>
            <p:ph type="body" sz="quarter" idx="15"/>
          </p:nvPr>
        </p:nvSpPr>
        <p:spPr>
          <a:xfrm>
            <a:off x="-1" y="312096"/>
            <a:ext cx="10705515" cy="790348"/>
          </a:xfrm>
          <a:solidFill>
            <a:schemeClr val="accent3">
              <a:lumMod val="75000"/>
            </a:schemeClr>
          </a:solidFill>
        </p:spPr>
        <p:txBody>
          <a:bodyPr>
            <a:normAutofit fontScale="92500"/>
          </a:bodyPr>
          <a:lstStyle/>
          <a:p>
            <a:r>
              <a:rPr lang="en-US" dirty="0"/>
              <a:t>AJO, ARIZONA: AJO CENTER FOR SUSTAINABLE AGRICULTURE</a:t>
            </a: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94424" y="4712677"/>
            <a:ext cx="1680904" cy="2011680"/>
          </a:xfrm>
          <a:prstGeom prst="rect">
            <a:avLst/>
          </a:prstGeom>
        </p:spPr>
      </p:pic>
      <p:sp>
        <p:nvSpPr>
          <p:cNvPr id="5" name="5-Point Star 4"/>
          <p:cNvSpPr/>
          <p:nvPr/>
        </p:nvSpPr>
        <p:spPr>
          <a:xfrm>
            <a:off x="10852052" y="6097625"/>
            <a:ext cx="233727" cy="218767"/>
          </a:xfrm>
          <a:prstGeom prst="star5">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00"/>
              </a:solidFill>
            </a:endParaRPr>
          </a:p>
        </p:txBody>
      </p:sp>
    </p:spTree>
    <p:extLst>
      <p:ext uri="{BB962C8B-B14F-4D97-AF65-F5344CB8AC3E}">
        <p14:creationId xmlns:p14="http://schemas.microsoft.com/office/powerpoint/2010/main" val="21337766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p:cNvPicPr>
            <a:picLocks noGrp="1" noChangeAspect="1"/>
          </p:cNvPicPr>
          <p:nvPr>
            <p:ph type="pic" sz="quarter" idx="11"/>
          </p:nvPr>
        </p:nvPicPr>
        <p:blipFill>
          <a:blip r:embed="rId3" cstate="print">
            <a:extLst>
              <a:ext uri="{28A0092B-C50C-407E-A947-70E740481C1C}">
                <a14:useLocalDpi xmlns:a14="http://schemas.microsoft.com/office/drawing/2010/main" val="0"/>
              </a:ext>
            </a:extLst>
          </a:blip>
          <a:srcRect t="26149" b="26149"/>
          <a:stretch>
            <a:fillRect/>
          </a:stretch>
        </p:blipFill>
        <p:spPr/>
      </p:pic>
      <p:sp>
        <p:nvSpPr>
          <p:cNvPr id="4" name="Text Placeholder 3"/>
          <p:cNvSpPr>
            <a:spLocks noGrp="1"/>
          </p:cNvSpPr>
          <p:nvPr>
            <p:ph type="body" sz="quarter" idx="15"/>
          </p:nvPr>
        </p:nvSpPr>
        <p:spPr>
          <a:xfrm>
            <a:off x="0" y="312096"/>
            <a:ext cx="7709095" cy="790348"/>
          </a:xfrm>
          <a:solidFill>
            <a:schemeClr val="accent3">
              <a:lumMod val="75000"/>
            </a:schemeClr>
          </a:solidFill>
        </p:spPr>
        <p:txBody>
          <a:bodyPr>
            <a:normAutofit/>
          </a:bodyPr>
          <a:lstStyle/>
          <a:p>
            <a:r>
              <a:rPr lang="en-US" sz="3600" dirty="0"/>
              <a:t>BACKGROUND</a:t>
            </a:r>
          </a:p>
        </p:txBody>
      </p:sp>
      <p:sp>
        <p:nvSpPr>
          <p:cNvPr id="5" name="Text Placeholder 4"/>
          <p:cNvSpPr>
            <a:spLocks noGrp="1"/>
          </p:cNvSpPr>
          <p:nvPr>
            <p:ph type="body" sz="quarter" idx="16"/>
          </p:nvPr>
        </p:nvSpPr>
        <p:spPr/>
        <p:txBody>
          <a:bodyPr>
            <a:normAutofit fontScale="85000" lnSpcReduction="20000"/>
          </a:bodyPr>
          <a:lstStyle/>
          <a:p>
            <a:r>
              <a:rPr lang="en-US" sz="2800" dirty="0"/>
              <a:t>Ajo Regional Food Partnership formed in 2009:</a:t>
            </a:r>
          </a:p>
          <a:p>
            <a:pPr marL="342900" indent="-342900">
              <a:buFont typeface="Arial" panose="020B0604020202020204" pitchFamily="34" charset="0"/>
              <a:buChar char="•"/>
            </a:pPr>
            <a:r>
              <a:rPr lang="en-US" sz="2400" dirty="0">
                <a:solidFill>
                  <a:schemeClr val="tx1"/>
                </a:solidFill>
              </a:rPr>
              <a:t>Ajo Center for Sustainable Agriculture</a:t>
            </a:r>
          </a:p>
          <a:p>
            <a:pPr marL="342900" indent="-342900">
              <a:buFont typeface="Arial" panose="020B0604020202020204" pitchFamily="34" charset="0"/>
              <a:buChar char="•"/>
            </a:pPr>
            <a:r>
              <a:rPr lang="en-US" sz="2400" dirty="0">
                <a:solidFill>
                  <a:schemeClr val="tx1"/>
                </a:solidFill>
              </a:rPr>
              <a:t>The Ajo Community Garden Consortium</a:t>
            </a:r>
          </a:p>
          <a:p>
            <a:pPr marL="342900" indent="-342900">
              <a:buFont typeface="Arial" panose="020B0604020202020204" pitchFamily="34" charset="0"/>
              <a:buChar char="•"/>
            </a:pPr>
            <a:r>
              <a:rPr lang="en-US" sz="2400" dirty="0">
                <a:solidFill>
                  <a:schemeClr val="tx1"/>
                </a:solidFill>
              </a:rPr>
              <a:t>The Ajo Unified School District</a:t>
            </a:r>
          </a:p>
          <a:p>
            <a:pPr marL="342900" indent="-342900">
              <a:buFont typeface="Arial" panose="020B0604020202020204" pitchFamily="34" charset="0"/>
              <a:buChar char="•"/>
            </a:pPr>
            <a:r>
              <a:rPr lang="en-US" sz="2400" dirty="0">
                <a:solidFill>
                  <a:schemeClr val="tx1"/>
                </a:solidFill>
              </a:rPr>
              <a:t>The Desert </a:t>
            </a:r>
            <a:r>
              <a:rPr lang="en-US" sz="2400" dirty="0" err="1">
                <a:solidFill>
                  <a:schemeClr val="tx1"/>
                </a:solidFill>
              </a:rPr>
              <a:t>Senita</a:t>
            </a:r>
            <a:r>
              <a:rPr lang="en-US" sz="2400" dirty="0">
                <a:solidFill>
                  <a:schemeClr val="tx1"/>
                </a:solidFill>
              </a:rPr>
              <a:t> Community Health Center</a:t>
            </a:r>
          </a:p>
          <a:p>
            <a:pPr marL="342900" indent="-342900">
              <a:buFont typeface="Arial" panose="020B0604020202020204" pitchFamily="34" charset="0"/>
              <a:buChar char="•"/>
            </a:pPr>
            <a:r>
              <a:rPr lang="en-US" sz="2400" dirty="0">
                <a:solidFill>
                  <a:schemeClr val="tx1"/>
                </a:solidFill>
              </a:rPr>
              <a:t>Pima County Parks and Recreation</a:t>
            </a:r>
          </a:p>
          <a:p>
            <a:pPr marL="342900" indent="-342900">
              <a:buFont typeface="Arial" panose="020B0604020202020204" pitchFamily="34" charset="0"/>
              <a:buChar char="•"/>
            </a:pPr>
            <a:r>
              <a:rPr lang="en-US" sz="2400" dirty="0">
                <a:solidFill>
                  <a:schemeClr val="tx1"/>
                </a:solidFill>
              </a:rPr>
              <a:t>Loma Bonita Garden and Orchards</a:t>
            </a:r>
          </a:p>
          <a:p>
            <a:pPr marL="342900" indent="-342900">
              <a:buFont typeface="Arial" panose="020B0604020202020204" pitchFamily="34" charset="0"/>
              <a:buChar char="•"/>
            </a:pPr>
            <a:r>
              <a:rPr lang="en-US" sz="2400" dirty="0" err="1">
                <a:solidFill>
                  <a:schemeClr val="tx1"/>
                </a:solidFill>
              </a:rPr>
              <a:t>Kawyu</a:t>
            </a:r>
            <a:r>
              <a:rPr lang="en-US" sz="2400" dirty="0">
                <a:solidFill>
                  <a:schemeClr val="tx1"/>
                </a:solidFill>
              </a:rPr>
              <a:t> </a:t>
            </a:r>
            <a:r>
              <a:rPr lang="en-US" sz="2400" dirty="0" err="1">
                <a:solidFill>
                  <a:schemeClr val="tx1"/>
                </a:solidFill>
              </a:rPr>
              <a:t>Apedag</a:t>
            </a:r>
            <a:r>
              <a:rPr lang="en-US" sz="2400" dirty="0">
                <a:solidFill>
                  <a:schemeClr val="tx1"/>
                </a:solidFill>
              </a:rPr>
              <a:t> </a:t>
            </a:r>
            <a:r>
              <a:rPr lang="en-US" sz="2400" dirty="0" err="1">
                <a:solidFill>
                  <a:schemeClr val="tx1"/>
                </a:solidFill>
              </a:rPr>
              <a:t>Wapkia</a:t>
            </a:r>
            <a:r>
              <a:rPr lang="en-US" sz="2400" dirty="0">
                <a:solidFill>
                  <a:schemeClr val="tx1"/>
                </a:solidFill>
              </a:rPr>
              <a:t> </a:t>
            </a:r>
            <a:r>
              <a:rPr lang="en-US" sz="2400" dirty="0" err="1">
                <a:solidFill>
                  <a:schemeClr val="tx1"/>
                </a:solidFill>
              </a:rPr>
              <a:t>Oidagkam</a:t>
            </a:r>
            <a:endParaRPr lang="en-US" sz="2400" dirty="0">
              <a:solidFill>
                <a:schemeClr val="tx1"/>
              </a:solidFill>
            </a:endParaRPr>
          </a:p>
          <a:p>
            <a:pPr marL="342900" indent="-342900">
              <a:buFont typeface="Arial" panose="020B0604020202020204" pitchFamily="34" charset="0"/>
              <a:buChar char="•"/>
            </a:pPr>
            <a:r>
              <a:rPr lang="en-US" sz="2400" dirty="0">
                <a:solidFill>
                  <a:schemeClr val="tx1"/>
                </a:solidFill>
              </a:rPr>
              <a:t>The International Sonoran Desert Alliance</a:t>
            </a:r>
          </a:p>
          <a:p>
            <a:pPr marL="342900" indent="-342900">
              <a:buFont typeface="Arial" panose="020B0604020202020204" pitchFamily="34" charset="0"/>
              <a:buChar char="•"/>
            </a:pPr>
            <a:r>
              <a:rPr lang="en-US" sz="2400" dirty="0">
                <a:solidFill>
                  <a:schemeClr val="tx1"/>
                </a:solidFill>
              </a:rPr>
              <a:t>Pima County Library</a:t>
            </a:r>
            <a:endParaRPr lang="en-US" dirty="0"/>
          </a:p>
        </p:txBody>
      </p:sp>
    </p:spTree>
    <p:extLst>
      <p:ext uri="{BB962C8B-B14F-4D97-AF65-F5344CB8AC3E}">
        <p14:creationId xmlns:p14="http://schemas.microsoft.com/office/powerpoint/2010/main" val="38511511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l="10486" r="10486"/>
          <a:stretch>
            <a:fillRect/>
          </a:stretch>
        </p:blipFill>
        <p:spPr/>
      </p:pic>
      <p:sp>
        <p:nvSpPr>
          <p:cNvPr id="7" name="Text Placeholder 6"/>
          <p:cNvSpPr>
            <a:spLocks noGrp="1"/>
          </p:cNvSpPr>
          <p:nvPr>
            <p:ph type="body" sz="quarter" idx="15"/>
          </p:nvPr>
        </p:nvSpPr>
        <p:spPr>
          <a:xfrm>
            <a:off x="-1" y="5946614"/>
            <a:ext cx="7695029" cy="790348"/>
          </a:xfrm>
          <a:solidFill>
            <a:schemeClr val="accent3">
              <a:lumMod val="75000"/>
            </a:schemeClr>
          </a:solidFill>
        </p:spPr>
        <p:txBody>
          <a:bodyPr/>
          <a:lstStyle/>
          <a:p>
            <a:r>
              <a:rPr lang="en-US" sz="3600" dirty="0"/>
              <a:t>APPROACH</a:t>
            </a:r>
            <a:endParaRPr lang="en-US" dirty="0"/>
          </a:p>
        </p:txBody>
      </p:sp>
      <p:sp>
        <p:nvSpPr>
          <p:cNvPr id="8" name="Text Placeholder 7"/>
          <p:cNvSpPr>
            <a:spLocks noGrp="1"/>
          </p:cNvSpPr>
          <p:nvPr>
            <p:ph type="body" sz="quarter" idx="16"/>
          </p:nvPr>
        </p:nvSpPr>
        <p:spPr>
          <a:xfrm>
            <a:off x="8253921" y="142240"/>
            <a:ext cx="3840162" cy="6594722"/>
          </a:xfrm>
        </p:spPr>
        <p:txBody>
          <a:bodyPr>
            <a:normAutofit/>
          </a:bodyPr>
          <a:lstStyle/>
          <a:p>
            <a:pPr marL="342900" indent="-342900">
              <a:buFont typeface="Arial" panose="020B0604020202020204" pitchFamily="34" charset="0"/>
              <a:buChar char="•"/>
            </a:pPr>
            <a:r>
              <a:rPr lang="en-US" dirty="0"/>
              <a:t>Network of distributed local food sources:</a:t>
            </a:r>
          </a:p>
          <a:p>
            <a:pPr marL="571500" lvl="1" indent="-342900">
              <a:buFont typeface="Arial" panose="020B0604020202020204" pitchFamily="34" charset="0"/>
              <a:buChar char="•"/>
            </a:pPr>
            <a:r>
              <a:rPr lang="en-US" dirty="0"/>
              <a:t>Backyard gardens</a:t>
            </a:r>
          </a:p>
          <a:p>
            <a:pPr marL="571500" lvl="1" indent="-342900">
              <a:buFont typeface="Arial" panose="020B0604020202020204" pitchFamily="34" charset="0"/>
              <a:buChar char="•"/>
            </a:pPr>
            <a:r>
              <a:rPr lang="en-US" dirty="0"/>
              <a:t>Community gardens and farms</a:t>
            </a:r>
          </a:p>
          <a:p>
            <a:pPr marL="571500" lvl="1" indent="-342900">
              <a:buFont typeface="Arial" panose="020B0604020202020204" pitchFamily="34" charset="0"/>
              <a:buChar char="•"/>
            </a:pPr>
            <a:r>
              <a:rPr lang="en-US" dirty="0"/>
              <a:t>Farmers markets</a:t>
            </a:r>
          </a:p>
          <a:p>
            <a:pPr marL="571500" lvl="1" indent="-342900">
              <a:buFont typeface="Arial" panose="020B0604020202020204" pitchFamily="34" charset="0"/>
              <a:buChar char="•"/>
            </a:pPr>
            <a:r>
              <a:rPr lang="en-US" dirty="0"/>
              <a:t>Grocery stores</a:t>
            </a:r>
          </a:p>
          <a:p>
            <a:pPr marL="571500" lvl="1" indent="-342900">
              <a:buFont typeface="Arial" panose="020B0604020202020204" pitchFamily="34" charset="0"/>
              <a:buChar char="•"/>
            </a:pPr>
            <a:r>
              <a:rPr lang="en-US" dirty="0"/>
              <a:t>Restaurants</a:t>
            </a:r>
          </a:p>
          <a:p>
            <a:pPr marL="571500" lvl="1" indent="-342900">
              <a:buFont typeface="Arial" panose="020B0604020202020204" pitchFamily="34" charset="0"/>
              <a:buChar char="•"/>
            </a:pPr>
            <a:r>
              <a:rPr lang="en-US" dirty="0"/>
              <a:t>Food pantries/banks</a:t>
            </a:r>
          </a:p>
          <a:p>
            <a:pPr marL="342900" indent="-342900">
              <a:buFont typeface="Arial" panose="020B0604020202020204" pitchFamily="34" charset="0"/>
              <a:buChar char="•"/>
            </a:pPr>
            <a:r>
              <a:rPr lang="en-US" dirty="0"/>
              <a:t>Hub: nonprofit Ajo Center for Sustainable Agriculture’s Many Hands Learning Center and Urban Farm</a:t>
            </a:r>
          </a:p>
          <a:p>
            <a:pPr marL="571500" lvl="1" indent="-342900">
              <a:buFont typeface="Arial" panose="020B0604020202020204" pitchFamily="34" charset="0"/>
              <a:buChar char="•"/>
            </a:pPr>
            <a:r>
              <a:rPr lang="en-US" dirty="0"/>
              <a:t>Gardens</a:t>
            </a:r>
          </a:p>
          <a:p>
            <a:pPr marL="571500" lvl="1" indent="-342900">
              <a:buFont typeface="Arial" panose="020B0604020202020204" pitchFamily="34" charset="0"/>
              <a:buChar char="•"/>
            </a:pPr>
            <a:r>
              <a:rPr lang="en-US" dirty="0"/>
              <a:t>Orchards</a:t>
            </a:r>
          </a:p>
          <a:p>
            <a:pPr marL="571500" lvl="1" indent="-342900">
              <a:buFont typeface="Arial" panose="020B0604020202020204" pitchFamily="34" charset="0"/>
              <a:buChar char="•"/>
            </a:pPr>
            <a:r>
              <a:rPr lang="en-US" dirty="0"/>
              <a:t>Chicken coop</a:t>
            </a:r>
          </a:p>
          <a:p>
            <a:pPr marL="571500" lvl="1" indent="-342900">
              <a:buFont typeface="Arial" panose="020B0604020202020204" pitchFamily="34" charset="0"/>
              <a:buChar char="•"/>
            </a:pPr>
            <a:r>
              <a:rPr lang="en-US" dirty="0"/>
              <a:t>Kids at the Farm programming</a:t>
            </a:r>
          </a:p>
        </p:txBody>
      </p:sp>
    </p:spTree>
    <p:extLst>
      <p:ext uri="{BB962C8B-B14F-4D97-AF65-F5344CB8AC3E}">
        <p14:creationId xmlns:p14="http://schemas.microsoft.com/office/powerpoint/2010/main" val="39289022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p:cNvPicPr>
            <a:picLocks noGrp="1" noChangeAspect="1"/>
          </p:cNvPicPr>
          <p:nvPr>
            <p:ph type="pic" sz="quarter" idx="11"/>
          </p:nvPr>
        </p:nvPicPr>
        <p:blipFill rotWithShape="1">
          <a:blip r:embed="rId3">
            <a:extLst>
              <a:ext uri="{28A0092B-C50C-407E-A947-70E740481C1C}">
                <a14:useLocalDpi xmlns:a14="http://schemas.microsoft.com/office/drawing/2010/main" val="0"/>
              </a:ext>
            </a:extLst>
          </a:blip>
          <a:srcRect l="24052" t="21759" r="5462" b="30525"/>
          <a:stretch/>
        </p:blipFill>
        <p:spPr>
          <a:xfrm>
            <a:off x="1" y="0"/>
            <a:ext cx="5730240" cy="6857999"/>
          </a:xfrm>
        </p:spPr>
      </p:pic>
      <p:sp>
        <p:nvSpPr>
          <p:cNvPr id="3" name="Text Placeholder 2"/>
          <p:cNvSpPr>
            <a:spLocks noGrp="1"/>
          </p:cNvSpPr>
          <p:nvPr>
            <p:ph type="body" sz="quarter" idx="15"/>
          </p:nvPr>
        </p:nvSpPr>
        <p:spPr>
          <a:xfrm>
            <a:off x="0" y="5676576"/>
            <a:ext cx="5730241" cy="790348"/>
          </a:xfrm>
          <a:solidFill>
            <a:schemeClr val="accent3">
              <a:lumMod val="75000"/>
            </a:schemeClr>
          </a:solidFill>
        </p:spPr>
        <p:txBody>
          <a:bodyPr/>
          <a:lstStyle/>
          <a:p>
            <a:r>
              <a:rPr lang="en-US" sz="3600" dirty="0"/>
              <a:t>FUNDING</a:t>
            </a:r>
            <a:endParaRPr lang="en-US" dirty="0"/>
          </a:p>
        </p:txBody>
      </p:sp>
      <p:sp>
        <p:nvSpPr>
          <p:cNvPr id="4" name="Text Placeholder 3"/>
          <p:cNvSpPr>
            <a:spLocks noGrp="1"/>
          </p:cNvSpPr>
          <p:nvPr>
            <p:ph type="body" sz="quarter" idx="16"/>
          </p:nvPr>
        </p:nvSpPr>
        <p:spPr>
          <a:xfrm>
            <a:off x="5906125" y="112542"/>
            <a:ext cx="6187958" cy="6624420"/>
          </a:xfrm>
        </p:spPr>
        <p:txBody>
          <a:bodyPr>
            <a:normAutofit/>
          </a:bodyPr>
          <a:lstStyle/>
          <a:p>
            <a:r>
              <a:rPr lang="en-US" sz="1600" dirty="0">
                <a:solidFill>
                  <a:schemeClr val="tx1"/>
                </a:solidFill>
              </a:rPr>
              <a:t>The International Sonoran Desert Alliance on behalf of the Ajo Regional Food Partnership received:</a:t>
            </a:r>
          </a:p>
          <a:p>
            <a:pPr marL="171450" indent="-171450">
              <a:buFont typeface="Arial" panose="020B0604020202020204" pitchFamily="34" charset="0"/>
              <a:buChar char="•"/>
            </a:pPr>
            <a:r>
              <a:rPr lang="en-US" sz="1600" dirty="0">
                <a:solidFill>
                  <a:schemeClr val="tx1"/>
                </a:solidFill>
              </a:rPr>
              <a:t>Community Foundation for Southern Arizona grant and technical assistance for system impact model and partnering (2009-2015)</a:t>
            </a:r>
          </a:p>
          <a:p>
            <a:pPr marL="171450" indent="-171450">
              <a:buFont typeface="Arial" panose="020B0604020202020204" pitchFamily="34" charset="0"/>
              <a:buChar char="•"/>
            </a:pPr>
            <a:r>
              <a:rPr lang="en-US" sz="1600" dirty="0">
                <a:solidFill>
                  <a:schemeClr val="tx1"/>
                </a:solidFill>
              </a:rPr>
              <a:t>USDA Community Food Projects grant for youth gardening internship (2011)</a:t>
            </a:r>
          </a:p>
          <a:p>
            <a:pPr marL="171450" indent="-171450">
              <a:buFont typeface="Arial" panose="020B0604020202020204" pitchFamily="34" charset="0"/>
              <a:buChar char="•"/>
            </a:pPr>
            <a:r>
              <a:rPr lang="en-US" sz="1600" dirty="0">
                <a:solidFill>
                  <a:schemeClr val="tx1"/>
                </a:solidFill>
              </a:rPr>
              <a:t>USDA Hunger Free Communities grant for a community food assessment (2012)</a:t>
            </a:r>
          </a:p>
          <a:p>
            <a:r>
              <a:rPr lang="en-US" sz="1600" dirty="0">
                <a:solidFill>
                  <a:schemeClr val="tx1"/>
                </a:solidFill>
              </a:rPr>
              <a:t>The Ajo Center for Sustainable Agriculture on behalf of the Ajo Regional Food Partnership received:</a:t>
            </a:r>
          </a:p>
          <a:p>
            <a:pPr marL="171450" indent="-171450">
              <a:buFont typeface="Arial" panose="020B0604020202020204" pitchFamily="34" charset="0"/>
              <a:buChar char="•"/>
            </a:pPr>
            <a:r>
              <a:rPr lang="en-US" sz="1600" dirty="0">
                <a:solidFill>
                  <a:schemeClr val="tx1"/>
                </a:solidFill>
              </a:rPr>
              <a:t>USDA Farmers Market Promotion Program grant for expanding the Ajo farmers market (2014) </a:t>
            </a:r>
          </a:p>
          <a:p>
            <a:pPr marL="171450" indent="-171450">
              <a:buFont typeface="Arial" panose="020B0604020202020204" pitchFamily="34" charset="0"/>
              <a:buChar char="•"/>
            </a:pPr>
            <a:r>
              <a:rPr lang="en-US" sz="1600" dirty="0">
                <a:solidFill>
                  <a:schemeClr val="tx1"/>
                </a:solidFill>
              </a:rPr>
              <a:t>USDA Farmers Market SNAP Support grant for introducing SNAP into the market (2015) </a:t>
            </a:r>
          </a:p>
          <a:p>
            <a:pPr marL="171450" indent="-171450">
              <a:buFont typeface="Arial" panose="020B0604020202020204" pitchFamily="34" charset="0"/>
              <a:buChar char="•"/>
            </a:pPr>
            <a:r>
              <a:rPr lang="en-US" sz="1600" dirty="0">
                <a:solidFill>
                  <a:schemeClr val="tx1"/>
                </a:solidFill>
              </a:rPr>
              <a:t>Pima County Community Development Block Grant funding for expanding the Ajo Gardeners Network, Many Hands Learning Center, and Adopt-A-Sonoran-Desert-Crop program (2015, 2016) </a:t>
            </a:r>
          </a:p>
          <a:p>
            <a:pPr marL="171450" indent="-171450">
              <a:buFont typeface="Arial" panose="020B0604020202020204" pitchFamily="34" charset="0"/>
              <a:buChar char="•"/>
            </a:pPr>
            <a:r>
              <a:rPr lang="en-US" sz="1600" dirty="0">
                <a:solidFill>
                  <a:schemeClr val="tx1"/>
                </a:solidFill>
              </a:rPr>
              <a:t>Freeport </a:t>
            </a:r>
            <a:r>
              <a:rPr lang="en-US" sz="1600" dirty="0" err="1">
                <a:solidFill>
                  <a:schemeClr val="tx1"/>
                </a:solidFill>
              </a:rPr>
              <a:t>McMoRan</a:t>
            </a:r>
            <a:r>
              <a:rPr lang="en-US" sz="1600" dirty="0">
                <a:solidFill>
                  <a:schemeClr val="tx1"/>
                </a:solidFill>
              </a:rPr>
              <a:t> Foundation grant for expanding the farmers market, food-based entrepreneurship internship, Arizona Small Scale Producers Forum, and food hub planning (2015, 2016, 2017) </a:t>
            </a:r>
          </a:p>
        </p:txBody>
      </p:sp>
    </p:spTree>
    <p:extLst>
      <p:ext uri="{BB962C8B-B14F-4D97-AF65-F5344CB8AC3E}">
        <p14:creationId xmlns:p14="http://schemas.microsoft.com/office/powerpoint/2010/main" val="16088141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l="10486" r="10486"/>
          <a:stretch>
            <a:fillRect/>
          </a:stretch>
        </p:blipFill>
        <p:spPr/>
      </p:pic>
      <p:sp>
        <p:nvSpPr>
          <p:cNvPr id="3" name="Text Placeholder 2"/>
          <p:cNvSpPr>
            <a:spLocks noGrp="1"/>
          </p:cNvSpPr>
          <p:nvPr>
            <p:ph type="body" sz="quarter" idx="15"/>
          </p:nvPr>
        </p:nvSpPr>
        <p:spPr>
          <a:solidFill>
            <a:schemeClr val="accent3">
              <a:lumMod val="75000"/>
            </a:schemeClr>
          </a:solidFill>
        </p:spPr>
        <p:txBody>
          <a:bodyPr>
            <a:normAutofit/>
          </a:bodyPr>
          <a:lstStyle/>
          <a:p>
            <a:r>
              <a:rPr lang="en-US" sz="3600" dirty="0"/>
              <a:t>ACCOMPLISHMENTS</a:t>
            </a:r>
          </a:p>
        </p:txBody>
      </p:sp>
      <p:sp>
        <p:nvSpPr>
          <p:cNvPr id="4" name="Text Placeholder 3"/>
          <p:cNvSpPr>
            <a:spLocks noGrp="1"/>
          </p:cNvSpPr>
          <p:nvPr>
            <p:ph type="body" sz="quarter" idx="16"/>
          </p:nvPr>
        </p:nvSpPr>
        <p:spPr>
          <a:xfrm>
            <a:off x="8253921" y="142240"/>
            <a:ext cx="3840162" cy="6594722"/>
          </a:xfrm>
        </p:spPr>
        <p:txBody>
          <a:bodyPr>
            <a:normAutofit/>
          </a:bodyPr>
          <a:lstStyle/>
          <a:p>
            <a:pPr marL="342900" indent="-342900">
              <a:buFont typeface="Arial" panose="020B0604020202020204" pitchFamily="34" charset="0"/>
              <a:buChar char="•"/>
            </a:pPr>
            <a:r>
              <a:rPr lang="en-US" dirty="0"/>
              <a:t>Food-producing land in Ajo increased fourfold and food production increased eightfold in 6 years.</a:t>
            </a:r>
          </a:p>
          <a:p>
            <a:pPr marL="342900" indent="-342900">
              <a:buFont typeface="Arial" panose="020B0604020202020204" pitchFamily="34" charset="0"/>
              <a:buChar char="•"/>
            </a:pPr>
            <a:r>
              <a:rPr lang="en-US" dirty="0"/>
              <a:t>More than a quarter of all Ajo households were involved with growing, selling, processing, and/or buying local foods.</a:t>
            </a:r>
          </a:p>
          <a:p>
            <a:pPr marL="342900" indent="-342900">
              <a:buFont typeface="Arial" panose="020B0604020202020204" pitchFamily="34" charset="0"/>
              <a:buChar char="•"/>
            </a:pPr>
            <a:r>
              <a:rPr lang="en-US" dirty="0"/>
              <a:t>Authentically Ajo Farmers Market has incubated 70 food vendors and attracts 400 customers weekly, increasing sales for nearby businesses.</a:t>
            </a:r>
          </a:p>
          <a:p>
            <a:pPr marL="342900" indent="-342900">
              <a:buFont typeface="Arial" panose="020B0604020202020204" pitchFamily="34" charset="0"/>
              <a:buChar char="•"/>
            </a:pPr>
            <a:r>
              <a:rPr lang="en-US" dirty="0"/>
              <a:t>Annual Ajo Food Festival attracts over 1,000 visitors.</a:t>
            </a:r>
          </a:p>
        </p:txBody>
      </p:sp>
    </p:spTree>
    <p:extLst>
      <p:ext uri="{BB962C8B-B14F-4D97-AF65-F5344CB8AC3E}">
        <p14:creationId xmlns:p14="http://schemas.microsoft.com/office/powerpoint/2010/main" val="30089184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l="16484" r="16484"/>
          <a:stretch>
            <a:fillRect/>
          </a:stretch>
        </p:blipFill>
        <p:spPr/>
      </p:pic>
      <p:sp>
        <p:nvSpPr>
          <p:cNvPr id="3" name="Text Placeholder 2"/>
          <p:cNvSpPr>
            <a:spLocks noGrp="1"/>
          </p:cNvSpPr>
          <p:nvPr>
            <p:ph type="body" sz="quarter" idx="15"/>
          </p:nvPr>
        </p:nvSpPr>
        <p:spPr>
          <a:xfrm>
            <a:off x="0" y="312096"/>
            <a:ext cx="7723163" cy="790348"/>
          </a:xfrm>
          <a:solidFill>
            <a:schemeClr val="accent3">
              <a:lumMod val="75000"/>
            </a:schemeClr>
          </a:solidFill>
        </p:spPr>
        <p:txBody>
          <a:bodyPr>
            <a:normAutofit/>
          </a:bodyPr>
          <a:lstStyle/>
          <a:p>
            <a:r>
              <a:rPr lang="en-US" sz="3600" dirty="0"/>
              <a:t>LESSONS LEARNED</a:t>
            </a:r>
          </a:p>
        </p:txBody>
      </p:sp>
      <p:sp>
        <p:nvSpPr>
          <p:cNvPr id="4" name="Text Placeholder 3"/>
          <p:cNvSpPr>
            <a:spLocks noGrp="1"/>
          </p:cNvSpPr>
          <p:nvPr>
            <p:ph type="body" sz="quarter" idx="16"/>
          </p:nvPr>
        </p:nvSpPr>
        <p:spPr/>
        <p:txBody>
          <a:bodyPr>
            <a:normAutofit/>
          </a:bodyPr>
          <a:lstStyle/>
          <a:p>
            <a:pPr marL="342900" indent="-342900">
              <a:buFont typeface="Arial" panose="020B0604020202020204" pitchFamily="34" charset="0"/>
              <a:buChar char="•"/>
            </a:pPr>
            <a:r>
              <a:rPr lang="en-US" sz="2400"/>
              <a:t>Local food </a:t>
            </a:r>
            <a:r>
              <a:rPr lang="en-US" sz="2400" dirty="0"/>
              <a:t>can be the basis for community revitalization in all types of climates.</a:t>
            </a:r>
          </a:p>
          <a:p>
            <a:pPr marL="342900" indent="-342900">
              <a:buFont typeface="Arial" panose="020B0604020202020204" pitchFamily="34" charset="0"/>
              <a:buChar char="•"/>
            </a:pPr>
            <a:r>
              <a:rPr lang="en-US" sz="2400" dirty="0"/>
              <a:t>A diverse partnership allowed the effort to reach deep into the community and achieve multiple community goals.</a:t>
            </a:r>
          </a:p>
          <a:p>
            <a:pPr marL="342900" indent="-342900">
              <a:buFont typeface="Arial" panose="020B0604020202020204" pitchFamily="34" charset="0"/>
              <a:buChar char="•"/>
            </a:pPr>
            <a:r>
              <a:rPr lang="en-US" sz="2400" dirty="0"/>
              <a:t>Community participation in building backyard and community gardens has generated support to sustain the partnership’s efforts.</a:t>
            </a:r>
          </a:p>
          <a:p>
            <a:pPr marL="342900" indent="-342900">
              <a:buFont typeface="Arial" panose="020B0604020202020204" pitchFamily="34" charset="0"/>
              <a:buChar char="•"/>
            </a:pPr>
            <a:endParaRPr lang="en-US" sz="2400" dirty="0"/>
          </a:p>
          <a:p>
            <a:endParaRPr lang="en-US" sz="2400" dirty="0"/>
          </a:p>
          <a:p>
            <a:endParaRPr lang="en-US" sz="2400" dirty="0"/>
          </a:p>
        </p:txBody>
      </p:sp>
    </p:spTree>
    <p:extLst>
      <p:ext uri="{BB962C8B-B14F-4D97-AF65-F5344CB8AC3E}">
        <p14:creationId xmlns:p14="http://schemas.microsoft.com/office/powerpoint/2010/main" val="677821480"/>
      </p:ext>
    </p:extLst>
  </p:cSld>
  <p:clrMapOvr>
    <a:masterClrMapping/>
  </p:clrMapOvr>
</p:sld>
</file>

<file path=ppt/theme/theme1.xml><?xml version="1.0" encoding="utf-8"?>
<a:theme xmlns:a="http://schemas.openxmlformats.org/drawingml/2006/main" name="Office Theme">
  <a:themeElements>
    <a:clrScheme name="Custom 1">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1B587C"/>
      </a:hlink>
      <a:folHlink>
        <a:srgbClr val="B26B02"/>
      </a:folHlink>
    </a:clrScheme>
    <a:fontScheme name="Corbel">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_rels/item10.xml.rels><?xml version="1.0" encoding="UTF-8" standalone="yes"?>
<Relationships xmlns="http://schemas.openxmlformats.org/package/2006/relationships"><Relationship Id="rId1" Type="http://schemas.openxmlformats.org/officeDocument/2006/relationships/customXmlProps" Target="itemProps10.xml"/></Relationships>
</file>

<file path=customXml/_rels/item11.xml.rels><?xml version="1.0" encoding="UTF-8" standalone="yes"?>
<Relationships xmlns="http://schemas.openxmlformats.org/package/2006/relationships"><Relationship Id="rId1" Type="http://schemas.openxmlformats.org/officeDocument/2006/relationships/customXmlProps" Target="itemProps11.xml"/></Relationships>
</file>

<file path=customXml/_rels/item12.xml.rels><?xml version="1.0" encoding="UTF-8" standalone="yes"?>
<Relationships xmlns="http://schemas.openxmlformats.org/package/2006/relationships"><Relationship Id="rId1" Type="http://schemas.openxmlformats.org/officeDocument/2006/relationships/customXmlProps" Target="itemProps12.xml"/></Relationships>
</file>

<file path=customXml/_rels/item13.xml.rels><?xml version="1.0" encoding="UTF-8" standalone="yes"?>
<Relationships xmlns="http://schemas.openxmlformats.org/package/2006/relationships"><Relationship Id="rId1" Type="http://schemas.openxmlformats.org/officeDocument/2006/relationships/customXmlProps" Target="itemProps13.xml"/></Relationships>
</file>

<file path=customXml/_rels/item14.xml.rels><?xml version="1.0" encoding="UTF-8" standalone="yes"?>
<Relationships xmlns="http://schemas.openxmlformats.org/package/2006/relationships"><Relationship Id="rId1" Type="http://schemas.openxmlformats.org/officeDocument/2006/relationships/customXmlProps" Target="itemProps14.xml"/></Relationships>
</file>

<file path=customXml/_rels/item15.xml.rels><?xml version="1.0" encoding="UTF-8" standalone="yes"?>
<Relationships xmlns="http://schemas.openxmlformats.org/package/2006/relationships"><Relationship Id="rId1" Type="http://schemas.openxmlformats.org/officeDocument/2006/relationships/customXmlProps" Target="itemProps15.xml"/></Relationships>
</file>

<file path=customXml/_rels/item16.xml.rels><?xml version="1.0" encoding="UTF-8" standalone="yes"?>
<Relationships xmlns="http://schemas.openxmlformats.org/package/2006/relationships"><Relationship Id="rId1" Type="http://schemas.openxmlformats.org/officeDocument/2006/relationships/customXmlProps" Target="itemProps16.xml"/></Relationships>
</file>

<file path=customXml/_rels/item17.xml.rels><?xml version="1.0" encoding="UTF-8" standalone="yes"?>
<Relationships xmlns="http://schemas.openxmlformats.org/package/2006/relationships"><Relationship Id="rId1" Type="http://schemas.openxmlformats.org/officeDocument/2006/relationships/customXmlProps" Target="itemProps17.xml"/></Relationships>
</file>

<file path=customXml/_rels/item18.xml.rels><?xml version="1.0" encoding="UTF-8" standalone="yes"?>
<Relationships xmlns="http://schemas.openxmlformats.org/package/2006/relationships"><Relationship Id="rId1" Type="http://schemas.openxmlformats.org/officeDocument/2006/relationships/customXmlProps" Target="itemProps18.xml"/></Relationships>
</file>

<file path=customXml/_rels/item19.xml.rels><?xml version="1.0" encoding="UTF-8" standalone="yes"?>
<Relationships xmlns="http://schemas.openxmlformats.org/package/2006/relationships"><Relationship Id="rId1" Type="http://schemas.openxmlformats.org/officeDocument/2006/relationships/customXmlProps" Target="itemProps19.xml"/></Relationships>
</file>

<file path=customXml/_rels/item20.xml.rels><?xml version="1.0" encoding="UTF-8" standalone="yes"?>
<Relationships xmlns="http://schemas.openxmlformats.org/package/2006/relationships"><Relationship Id="rId1" Type="http://schemas.openxmlformats.org/officeDocument/2006/relationships/customXmlProps" Target="itemProps20.xml"/></Relationships>
</file>

<file path=customXml/_rels/item21.xml.rels><?xml version="1.0" encoding="UTF-8" standalone="yes"?>
<Relationships xmlns="http://schemas.openxmlformats.org/package/2006/relationships"><Relationship Id="rId1" Type="http://schemas.openxmlformats.org/officeDocument/2006/relationships/customXmlProps" Target="itemProps21.xml"/></Relationships>
</file>

<file path=customXml/_rels/item22.xml.rels><?xml version="1.0" encoding="UTF-8" standalone="yes"?>
<Relationships xmlns="http://schemas.openxmlformats.org/package/2006/relationships"><Relationship Id="rId1" Type="http://schemas.openxmlformats.org/officeDocument/2006/relationships/customXmlProps" Target="itemProps22.xml"/></Relationships>
</file>

<file path=customXml/_rels/item23.xml.rels><?xml version="1.0" encoding="UTF-8" standalone="yes"?>
<Relationships xmlns="http://schemas.openxmlformats.org/package/2006/relationships"><Relationship Id="rId1" Type="http://schemas.openxmlformats.org/officeDocument/2006/relationships/customXmlProps" Target="itemProps23.xml"/></Relationships>
</file>

<file path=customXml/_rels/item24.xml.rels><?xml version="1.0" encoding="UTF-8" standalone="yes"?>
<Relationships xmlns="http://schemas.openxmlformats.org/package/2006/relationships"><Relationship Id="rId1" Type="http://schemas.openxmlformats.org/officeDocument/2006/relationships/customXmlProps" Target="itemProps24.xml"/></Relationships>
</file>

<file path=customXml/_rels/item25.xml.rels><?xml version="1.0" encoding="UTF-8" standalone="yes"?>
<Relationships xmlns="http://schemas.openxmlformats.org/package/2006/relationships"><Relationship Id="rId1" Type="http://schemas.openxmlformats.org/officeDocument/2006/relationships/customXmlProps" Target="itemProps25.xml"/></Relationships>
</file>

<file path=customXml/_rels/item26.xml.rels><?xml version="1.0" encoding="UTF-8" standalone="yes"?>
<Relationships xmlns="http://schemas.openxmlformats.org/package/2006/relationships"><Relationship Id="rId1" Type="http://schemas.openxmlformats.org/officeDocument/2006/relationships/customXmlProps" Target="itemProps26.xml"/></Relationships>
</file>

<file path=customXml/_rels/item27.xml.rels><?xml version="1.0" encoding="UTF-8" standalone="yes"?>
<Relationships xmlns="http://schemas.openxmlformats.org/package/2006/relationships"><Relationship Id="rId1" Type="http://schemas.openxmlformats.org/officeDocument/2006/relationships/customXmlProps" Target="itemProps27.xml"/></Relationships>
</file>

<file path=customXml/_rels/item28.xml.rels><?xml version="1.0" encoding="UTF-8" standalone="yes"?>
<Relationships xmlns="http://schemas.openxmlformats.org/package/2006/relationships"><Relationship Id="rId1" Type="http://schemas.openxmlformats.org/officeDocument/2006/relationships/customXmlProps" Target="itemProps28.xml"/></Relationships>
</file>

<file path=customXml/_rels/item29.xml.rels><?xml version="1.0" encoding="UTF-8" standalone="yes"?>
<Relationships xmlns="http://schemas.openxmlformats.org/package/2006/relationships"><Relationship Id="rId1" Type="http://schemas.openxmlformats.org/officeDocument/2006/relationships/customXmlProps" Target="itemProps29.xml"/></Relationships>
</file>

<file path=customXml/_rels/item30.xml.rels><?xml version="1.0" encoding="UTF-8" standalone="yes"?>
<Relationships xmlns="http://schemas.openxmlformats.org/package/2006/relationships"><Relationship Id="rId1" Type="http://schemas.openxmlformats.org/officeDocument/2006/relationships/customXmlProps" Target="itemProps30.xml"/></Relationships>
</file>

<file path=customXml/_rels/item31.xml.rels><?xml version="1.0" encoding="UTF-8" standalone="yes"?>
<Relationships xmlns="http://schemas.openxmlformats.org/package/2006/relationships"><Relationship Id="rId1" Type="http://schemas.openxmlformats.org/officeDocument/2006/relationships/customXmlProps" Target="itemProps31.xml"/></Relationships>
</file>

<file path=customXml/_rels/item32.xml.rels><?xml version="1.0" encoding="UTF-8" standalone="yes"?>
<Relationships xmlns="http://schemas.openxmlformats.org/package/2006/relationships"><Relationship Id="rId1" Type="http://schemas.openxmlformats.org/officeDocument/2006/relationships/customXmlProps" Target="itemProps32.xml"/></Relationships>
</file>

<file path=customXml/_rels/item33.xml.rels><?xml version="1.0" encoding="UTF-8" standalone="yes"?>
<Relationships xmlns="http://schemas.openxmlformats.org/package/2006/relationships"><Relationship Id="rId1" Type="http://schemas.openxmlformats.org/officeDocument/2006/relationships/customXmlProps" Target="itemProps33.xml"/></Relationships>
</file>

<file path=customXml/_rels/item34.xml.rels><?xml version="1.0" encoding="UTF-8" standalone="yes"?>
<Relationships xmlns="http://schemas.openxmlformats.org/package/2006/relationships"><Relationship Id="rId1" Type="http://schemas.openxmlformats.org/officeDocument/2006/relationships/customXmlProps" Target="itemProps34.xml"/></Relationships>
</file>

<file path=customXml/_rels/item35.xml.rels><?xml version="1.0" encoding="UTF-8" standalone="yes"?>
<Relationships xmlns="http://schemas.openxmlformats.org/package/2006/relationships"><Relationship Id="rId1" Type="http://schemas.openxmlformats.org/officeDocument/2006/relationships/customXmlProps" Target="itemProps35.xml"/></Relationships>
</file>

<file path=customXml/_rels/item36.xml.rels><?xml version="1.0" encoding="UTF-8" standalone="yes"?>
<Relationships xmlns="http://schemas.openxmlformats.org/package/2006/relationships"><Relationship Id="rId1" Type="http://schemas.openxmlformats.org/officeDocument/2006/relationships/customXmlProps" Target="itemProps36.xml"/></Relationships>
</file>

<file path=customXml/_rels/item37.xml.rels><?xml version="1.0" encoding="UTF-8" standalone="yes"?>
<Relationships xmlns="http://schemas.openxmlformats.org/package/2006/relationships"><Relationship Id="rId1" Type="http://schemas.openxmlformats.org/officeDocument/2006/relationships/customXmlProps" Target="itemProps37.xml"/></Relationships>
</file>

<file path=customXml/_rels/item38.xml.rels><?xml version="1.0" encoding="UTF-8" standalone="yes"?>
<Relationships xmlns="http://schemas.openxmlformats.org/package/2006/relationships"><Relationship Id="rId1" Type="http://schemas.openxmlformats.org/officeDocument/2006/relationships/customXmlProps" Target="itemProps38.xml"/></Relationships>
</file>

<file path=customXml/_rels/item39.xml.rels><?xml version="1.0" encoding="UTF-8" standalone="yes"?>
<Relationships xmlns="http://schemas.openxmlformats.org/package/2006/relationships"><Relationship Id="rId1" Type="http://schemas.openxmlformats.org/officeDocument/2006/relationships/customXmlProps" Target="itemProps39.xml"/></Relationships>
</file>

<file path=customXml/_rels/item40.xml.rels><?xml version="1.0" encoding="UTF-8" standalone="yes"?>
<Relationships xmlns="http://schemas.openxmlformats.org/package/2006/relationships"><Relationship Id="rId1" Type="http://schemas.openxmlformats.org/officeDocument/2006/relationships/customXmlProps" Target="itemProps40.xml"/></Relationships>
</file>

<file path=customXml/_rels/item41.xml.rels><?xml version="1.0" encoding="UTF-8" standalone="yes"?>
<Relationships xmlns="http://schemas.openxmlformats.org/package/2006/relationships"><Relationship Id="rId1" Type="http://schemas.openxmlformats.org/officeDocument/2006/relationships/customXmlProps" Target="itemProps41.xml"/></Relationships>
</file>

<file path=customXml/_rels/item42.xml.rels><?xml version="1.0" encoding="UTF-8" standalone="yes"?>
<Relationships xmlns="http://schemas.openxmlformats.org/package/2006/relationships"><Relationship Id="rId1" Type="http://schemas.openxmlformats.org/officeDocument/2006/relationships/customXmlProps" Target="itemProps42.xml"/></Relationships>
</file>

<file path=customXml/_rels/item43.xml.rels><?xml version="1.0" encoding="UTF-8" standalone="yes"?>
<Relationships xmlns="http://schemas.openxmlformats.org/package/2006/relationships"><Relationship Id="rId1" Type="http://schemas.openxmlformats.org/officeDocument/2006/relationships/customXmlProps" Target="itemProps43.xml"/></Relationships>
</file>

<file path=customXml/_rels/item44.xml.rels><?xml version="1.0" encoding="UTF-8" standalone="yes"?>
<Relationships xmlns="http://schemas.openxmlformats.org/package/2006/relationships"><Relationship Id="rId1" Type="http://schemas.openxmlformats.org/officeDocument/2006/relationships/customXmlProps" Target="itemProps44.xml"/></Relationships>
</file>

<file path=customXml/_rels/item45.xml.rels><?xml version="1.0" encoding="UTF-8" standalone="yes"?>
<Relationships xmlns="http://schemas.openxmlformats.org/package/2006/relationships"><Relationship Id="rId1" Type="http://schemas.openxmlformats.org/officeDocument/2006/relationships/customXmlProps" Target="itemProps45.xml"/></Relationships>
</file>

<file path=customXml/_rels/item46.xml.rels><?xml version="1.0" encoding="UTF-8" standalone="yes"?>
<Relationships xmlns="http://schemas.openxmlformats.org/package/2006/relationships"><Relationship Id="rId1" Type="http://schemas.openxmlformats.org/officeDocument/2006/relationships/customXmlProps" Target="itemProps46.xml"/></Relationships>
</file>

<file path=customXml/_rels/item47.xml.rels><?xml version="1.0" encoding="UTF-8" standalone="yes"?>
<Relationships xmlns="http://schemas.openxmlformats.org/package/2006/relationships"><Relationship Id="rId1" Type="http://schemas.openxmlformats.org/officeDocument/2006/relationships/customXmlProps" Target="itemProps47.xml"/></Relationships>
</file>

<file path=customXml/_rels/item48.xml.rels><?xml version="1.0" encoding="UTF-8" standalone="yes"?>
<Relationships xmlns="http://schemas.openxmlformats.org/package/2006/relationships"><Relationship Id="rId1" Type="http://schemas.openxmlformats.org/officeDocument/2006/relationships/customXmlProps" Target="itemProps48.xml"/></Relationships>
</file>

<file path=customXml/item1.xml><?xml version="1.0" encoding="utf-8"?>
<EsriMapsInfo xmlns="ESRI.ArcGIS.Mapping.OfficeIntegration.PowerPointInfo">
  <Version>Version1</Version>
  <RequiresSignIn>False</RequiresSignIn>
</EsriMapsInfo>
</file>

<file path=customXml/item2.xml><?xml version="1.0" encoding="utf-8"?>
<EsriMapsInfo xmlns="ESRI.ArcGIS.Mapping.OfficeIntegration.PowerPointInfo">
  <Version>Version1</Version>
  <RequiresSignIn>False</RequiresSignIn>
</EsriMapsInfo>
</file>

<file path=customXml/item3.xml><?xml version="1.0" encoding="utf-8"?>
<EsriMapsInfo xmlns="ESRI.ArcGIS.Mapping.OfficeIntegration.PowerPointInfo">
  <Version>Version1</Version>
  <RequiresSignIn>False</RequiresSignIn>
</EsriMapsInfo>
</file>

<file path=customXml/item4.xml><?xml version="1.0" encoding="utf-8"?>
<EsriMapsInfo xmlns="ESRI.ArcGIS.Mapping.OfficeIntegration.PowerPointInfo">
  <Version>Version1</Version>
  <RequiresSignIn>False</RequiresSignIn>
</EsriMapsInfo>
</file>

<file path=customXml/item5.xml><?xml version="1.0" encoding="utf-8"?>
<EsriMapsInfo xmlns="ESRI.ArcGIS.Mapping.OfficeIntegration.PowerPointInfo">
  <Version>Version1</Version>
  <RequiresSignIn>False</RequiresSignIn>
</EsriMapsInfo>
</file>

<file path=customXml/item6.xml><?xml version="1.0" encoding="utf-8"?>
<EsriMapsInfo xmlns="ESRI.ArcGIS.Mapping.OfficeIntegration.PowerPointInfo">
  <Version>Version1</Version>
  <RequiresSignIn>False</RequiresSignIn>
</EsriMapsInfo>
</file>

<file path=customXml/item7.xml><?xml version="1.0" encoding="utf-8"?>
<EsriMapsInfo xmlns="ESRI.ArcGIS.Mapping.OfficeIntegration.PowerPointInfo">
  <Version>Version1</Version>
  <RequiresSignIn>False</RequiresSignIn>
</EsriMapsInfo>
</file>

<file path=customXml/item8.xml><?xml version="1.0" encoding="utf-8"?>
<EsriMapsInfo xmlns="ESRI.ArcGIS.Mapping.OfficeIntegration.PowerPointInfo">
  <Version>Version1</Version>
  <RequiresSignIn>False</RequiresSignIn>
</EsriMapsInfo>
</file>

<file path=customXml/item9.xml><?xml version="1.0" encoding="utf-8"?>
<EsriMapsInfo xmlns="ESRI.ArcGIS.Mapping.OfficeIntegration.PowerPointInfo">
  <Version>Version1</Version>
  <RequiresSignIn>False</RequiresSignIn>
</EsriMapsInfo>
</file>

<file path=customXml/item10.xml><?xml version="1.0" encoding="utf-8"?>
<EsriMapsInfo xmlns="ESRI.ArcGIS.Mapping.OfficeIntegration.PowerPointInfo">
  <Version>Version1</Version>
  <RequiresSignIn>False</RequiresSignIn>
</EsriMapsInfo>
</file>

<file path=customXml/item11.xml><?xml version="1.0" encoding="utf-8"?>
<EsriMapsInfo xmlns="ESRI.ArcGIS.Mapping.OfficeIntegration.PowerPointInfo">
  <Version>Version1</Version>
  <RequiresSignIn>False</RequiresSignIn>
</EsriMapsInfo>
</file>

<file path=customXml/item12.xml><?xml version="1.0" encoding="utf-8"?>
<EsriMapsInfo xmlns="ESRI.ArcGIS.Mapping.OfficeIntegration.PowerPointInfo">
  <Version>Version1</Version>
  <RequiresSignIn>False</RequiresSignIn>
</EsriMapsInfo>
</file>

<file path=customXml/item13.xml><?xml version="1.0" encoding="utf-8"?>
<EsriMapsInfo xmlns="ESRI.ArcGIS.Mapping.OfficeIntegration.PowerPointInfo">
  <Version>Version1</Version>
  <RequiresSignIn>False</RequiresSignIn>
</EsriMapsInfo>
</file>

<file path=customXml/item14.xml><?xml version="1.0" encoding="utf-8"?>
<EsriMapsInfo xmlns="ESRI.ArcGIS.Mapping.OfficeIntegration.PowerPointInfo">
  <Version>Version1</Version>
  <RequiresSignIn>False</RequiresSignIn>
</EsriMapsInfo>
</file>

<file path=customXml/item15.xml><?xml version="1.0" encoding="utf-8"?>
<EsriMapsInfo xmlns="ESRI.ArcGIS.Mapping.OfficeIntegration.PowerPointInfo">
  <Version>Version1</Version>
  <RequiresSignIn>False</RequiresSignIn>
</EsriMapsInfo>
</file>

<file path=customXml/item16.xml><?xml version="1.0" encoding="utf-8"?>
<EsriMapsInfo xmlns="ESRI.ArcGIS.Mapping.OfficeIntegration.PowerPointInfo">
  <Version>Version1</Version>
  <RequiresSignIn>False</RequiresSignIn>
</EsriMapsInfo>
</file>

<file path=customXml/item17.xml><?xml version="1.0" encoding="utf-8"?>
<EsriMapsInfo xmlns="ESRI.ArcGIS.Mapping.OfficeIntegration.PowerPointInfo">
  <Version>Version1</Version>
  <RequiresSignIn>False</RequiresSignIn>
</EsriMapsInfo>
</file>

<file path=customXml/item18.xml><?xml version="1.0" encoding="utf-8"?>
<EsriMapsInfo xmlns="ESRI.ArcGIS.Mapping.OfficeIntegration.PowerPointInfo">
  <Version>Version1</Version>
  <RequiresSignIn>False</RequiresSignIn>
</EsriMapsInfo>
</file>

<file path=customXml/item19.xml><?xml version="1.0" encoding="utf-8"?>
<EsriMapsInfo xmlns="ESRI.ArcGIS.Mapping.OfficeIntegration.PowerPointInfo">
  <Version>Version1</Version>
  <RequiresSignIn>False</RequiresSignIn>
</EsriMapsInfo>
</file>

<file path=customXml/item20.xml><?xml version="1.0" encoding="utf-8"?>
<EsriMapsInfo xmlns="ESRI.ArcGIS.Mapping.OfficeIntegration.PowerPointInfo">
  <Version>Version1</Version>
  <RequiresSignIn>False</RequiresSignIn>
</EsriMapsInfo>
</file>

<file path=customXml/item21.xml><?xml version="1.0" encoding="utf-8"?>
<EsriMapsInfo xmlns="ESRI.ArcGIS.Mapping.OfficeIntegration.PowerPointInfo">
  <Version>Version1</Version>
  <RequiresSignIn>False</RequiresSignIn>
</EsriMapsInfo>
</file>

<file path=customXml/item22.xml><?xml version="1.0" encoding="utf-8"?>
<EsriMapsInfo xmlns="ESRI.ArcGIS.Mapping.OfficeIntegration.PowerPointInfo">
  <Version>Version1</Version>
  <RequiresSignIn>False</RequiresSignIn>
</EsriMapsInfo>
</file>

<file path=customXml/item23.xml><?xml version="1.0" encoding="utf-8"?>
<EsriMapsInfo xmlns="ESRI.ArcGIS.Mapping.OfficeIntegration.PowerPointInfo">
  <Version>Version1</Version>
  <RequiresSignIn>False</RequiresSignIn>
</EsriMapsInfo>
</file>

<file path=customXml/item24.xml><?xml version="1.0" encoding="utf-8"?>
<EsriMapsInfo xmlns="ESRI.ArcGIS.Mapping.OfficeIntegration.PowerPointInfo">
  <Version>Version1</Version>
  <RequiresSignIn>False</RequiresSignIn>
</EsriMapsInfo>
</file>

<file path=customXml/item25.xml><?xml version="1.0" encoding="utf-8"?>
<EsriMapsInfo xmlns="ESRI.ArcGIS.Mapping.OfficeIntegration.PowerPointInfo">
  <Version>Version1</Version>
  <RequiresSignIn>False</RequiresSignIn>
</EsriMapsInfo>
</file>

<file path=customXml/item26.xml><?xml version="1.0" encoding="utf-8"?>
<EsriMapsInfo xmlns="ESRI.ArcGIS.Mapping.OfficeIntegration.PowerPointInfo">
  <Version>Version1</Version>
  <RequiresSignIn>False</RequiresSignIn>
</EsriMapsInfo>
</file>

<file path=customXml/item27.xml><?xml version="1.0" encoding="utf-8"?>
<ct:contentTypeSchema xmlns:ct="http://schemas.microsoft.com/office/2006/metadata/contentType" xmlns:ma="http://schemas.microsoft.com/office/2006/metadata/properties/metaAttributes" ct:_="" ma:_="" ma:contentTypeName="Document" ma:contentTypeID="0x0101002F4C566D50C13E40879B30554F1F990E" ma:contentTypeVersion="" ma:contentTypeDescription="Create a new document." ma:contentTypeScope="" ma:versionID="2e4b30e68ac40ce43c7346d44cc1d49b">
  <xsd:schema xmlns:xsd="http://www.w3.org/2001/XMLSchema" xmlns:xs="http://www.w3.org/2001/XMLSchema" xmlns:p="http://schemas.microsoft.com/office/2006/metadata/properties" xmlns:ns2="D0578223-0936-47B9-97D7-7F9727F529F3" xmlns:ns3="1cc65178-3047-4549-b882-688d20d9b8c4" xmlns:ns4="d0578223-0936-47b9-97d7-7f9727f529f3" targetNamespace="http://schemas.microsoft.com/office/2006/metadata/properties" ma:root="true" ma:fieldsID="c188764106ef4ecaef2df803aeaf4915" ns2:_="" ns3:_="" ns4:_="">
    <xsd:import namespace="D0578223-0936-47B9-97D7-7F9727F529F3"/>
    <xsd:import namespace="1cc65178-3047-4549-b882-688d20d9b8c4"/>
    <xsd:import namespace="d0578223-0936-47b9-97d7-7f9727f529f3"/>
    <xsd:element name="properties">
      <xsd:complexType>
        <xsd:sequence>
          <xsd:element name="documentManagement">
            <xsd:complexType>
              <xsd:all>
                <xsd:element ref="ns2:Task" minOccurs="0"/>
                <xsd:element ref="ns2:Work_x0020_Type" minOccurs="0"/>
                <xsd:element ref="ns2:Primary_x0020_Use" minOccurs="0"/>
                <xsd:element ref="ns2:Primary_x0020_Audience" minOccurs="0"/>
                <xsd:element ref="ns3:SharedWithUsers" minOccurs="0"/>
                <xsd:element ref="ns3:SharedWithDetails" minOccurs="0"/>
                <xsd:element ref="ns4:wb1v" minOccurs="0"/>
                <xsd:element ref="ns4:ch1h" minOccurs="0"/>
                <xsd:element ref="ns4:_x0078_fh9" minOccurs="0"/>
                <xsd:element ref="ns4:_x006a_pn2" minOccurs="0"/>
                <xsd:element ref="ns4:eduz"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0578223-0936-47B9-97D7-7F9727F529F3" elementFormDefault="qualified">
    <xsd:import namespace="http://schemas.microsoft.com/office/2006/documentManagement/types"/>
    <xsd:import namespace="http://schemas.microsoft.com/office/infopath/2007/PartnerControls"/>
    <xsd:element name="Task" ma:index="8" nillable="true" ma:displayName="Task" ma:list="{A2824DAE-7F9C-4B84-99A5-EEFEB8F7A444}" ma:internalName="Task" ma:showField="Title">
      <xsd:simpleType>
        <xsd:restriction base="dms:Lookup"/>
      </xsd:simpleType>
    </xsd:element>
    <xsd:element name="Work_x0020_Type" ma:index="9" nillable="true" ma:displayName="Status" ma:format="Dropdown" ma:internalName="Work_x0020_Type">
      <xsd:simpleType>
        <xsd:union memberTypes="dms:Text">
          <xsd:simpleType>
            <xsd:restriction base="dms:Choice">
              <xsd:enumeration value="NA"/>
              <xsd:enumeration value="Draft"/>
              <xsd:enumeration value="Final submitted"/>
              <xsd:enumeration value="Final client comments"/>
              <xsd:enumeration value="Final approved"/>
            </xsd:restriction>
          </xsd:simpleType>
        </xsd:union>
      </xsd:simpleType>
    </xsd:element>
    <xsd:element name="Primary_x0020_Use" ma:index="10" nillable="true" ma:displayName="Project Use" ma:format="Dropdown" ma:internalName="Primary_x0020_Use">
      <xsd:simpleType>
        <xsd:restriction base="dms:Choice">
          <xsd:enumeration value="Coordination / management"/>
          <xsd:enumeration value="Meeting / outreach information"/>
          <xsd:enumeration value="Graphic / illustration / concept"/>
          <xsd:enumeration value="Data / analysis / model"/>
          <xsd:enumeration value="Report / paper / memorandum"/>
          <xsd:enumeration value="Background / resource information"/>
          <xsd:enumeration value="Other"/>
        </xsd:restriction>
      </xsd:simpleType>
    </xsd:element>
    <xsd:element name="Primary_x0020_Audience" ma:index="11" nillable="true" ma:displayName="Primary Audience" ma:format="Dropdown" ma:internalName="Primary_x0020_Audience">
      <xsd:simpleType>
        <xsd:restriction base="dms:Choice">
          <xsd:enumeration value="External / public"/>
          <xsd:enumeration value="Client"/>
          <xsd:enumeration value="Project consulting team"/>
          <xsd:enumeration value="Renaissance project team"/>
          <xsd:enumeration value="Other"/>
        </xsd:restriction>
      </xsd:simpleType>
    </xsd:element>
  </xsd:schema>
  <xsd:schema xmlns:xsd="http://www.w3.org/2001/XMLSchema" xmlns:xs="http://www.w3.org/2001/XMLSchema" xmlns:dms="http://schemas.microsoft.com/office/2006/documentManagement/types" xmlns:pc="http://schemas.microsoft.com/office/infopath/2007/PartnerControls" targetNamespace="1cc65178-3047-4549-b882-688d20d9b8c4" elementFormDefault="qualified">
    <xsd:import namespace="http://schemas.microsoft.com/office/2006/documentManagement/types"/>
    <xsd:import namespace="http://schemas.microsoft.com/office/infopath/2007/PartnerControls"/>
    <xsd:element name="SharedWithUsers" ma:index="12"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0578223-0936-47b9-97d7-7f9727f529f3" elementFormDefault="qualified">
    <xsd:import namespace="http://schemas.microsoft.com/office/2006/documentManagement/types"/>
    <xsd:import namespace="http://schemas.microsoft.com/office/infopath/2007/PartnerControls"/>
    <xsd:element name="wb1v" ma:index="14" nillable="true" ma:displayName="Info" ma:internalName="wb1v">
      <xsd:simpleType>
        <xsd:restriction base="dms:Text"/>
      </xsd:simpleType>
    </xsd:element>
    <xsd:element name="ch1h" ma:index="15" nillable="true" ma:displayName="Tentative Lead" ma:internalName="ch1h">
      <xsd:simpleType>
        <xsd:restriction base="dms:Text"/>
      </xsd:simpleType>
    </xsd:element>
    <xsd:element name="_x0078_fh9" ma:index="16" nillable="true" ma:displayName="Pop" ma:internalName="_x0078_fh9">
      <xsd:simpleType>
        <xsd:restriction base="dms:Number"/>
      </xsd:simpleType>
    </xsd:element>
    <xsd:element name="_x006a_pn2" ma:index="17" nillable="true" ma:displayName="Final Lead" ma:list="UserInfo" ma:internalName="_x006a_pn2">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uz" ma:index="18" nillable="true" ma:displayName="POC" ma:internalName="eduz">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Applicant"/>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8.xml><?xml version="1.0" encoding="utf-8"?>
<EsriMapsInfo xmlns="ESRI.ArcGIS.Mapping.OfficeIntegration.PowerPointInfo">
  <Version>Version1</Version>
  <RequiresSignIn>False</RequiresSignIn>
</EsriMapsInfo>
</file>

<file path=customXml/item29.xml><?xml version="1.0" encoding="utf-8"?>
<p:properties xmlns:p="http://schemas.microsoft.com/office/2006/metadata/properties" xmlns:xsi="http://www.w3.org/2001/XMLSchema-instance" xmlns:pc="http://schemas.microsoft.com/office/infopath/2007/PartnerControls">
  <documentManagement>
    <Task xmlns="D0578223-0936-47B9-97D7-7F9727F529F3" xsi:nil="true"/>
    <Primary_x0020_Audience xmlns="D0578223-0936-47B9-97D7-7F9727F529F3" xsi:nil="true"/>
    <Work_x0020_Type xmlns="D0578223-0936-47B9-97D7-7F9727F529F3" xsi:nil="true"/>
    <Primary_x0020_Use xmlns="D0578223-0936-47B9-97D7-7F9727F529F3" xsi:nil="true"/>
    <wb1v xmlns="d0578223-0936-47b9-97d7-7f9727f529f3" xsi:nil="true"/>
    <_x006a_pn2 xmlns="d0578223-0936-47b9-97d7-7f9727f529f3">
      <UserInfo>
        <DisplayName/>
        <AccountId xsi:nil="true"/>
        <AccountType/>
      </UserInfo>
    </_x006a_pn2>
    <eduz xmlns="d0578223-0936-47b9-97d7-7f9727f529f3" xsi:nil="true"/>
    <_x0078_fh9 xmlns="d0578223-0936-47b9-97d7-7f9727f529f3" xsi:nil="true"/>
    <ch1h xmlns="d0578223-0936-47b9-97d7-7f9727f529f3" xsi:nil="true"/>
  </documentManagement>
</p:properties>
</file>

<file path=customXml/item30.xml><?xml version="1.0" encoding="utf-8"?>
<EsriMapsInfo xmlns="ESRI.ArcGIS.Mapping.OfficeIntegration.PowerPointInfo">
  <Version>Version1</Version>
  <RequiresSignIn>False</RequiresSignIn>
</EsriMapsInfo>
</file>

<file path=customXml/item31.xml><?xml version="1.0" encoding="utf-8"?>
<EsriMapsInfo xmlns="ESRI.ArcGIS.Mapping.OfficeIntegration.PowerPointInfo">
  <Version>Version1</Version>
  <RequiresSignIn>False</RequiresSignIn>
</EsriMapsInfo>
</file>

<file path=customXml/item32.xml><?xml version="1.0" encoding="utf-8"?>
<EsriMapsInfo xmlns="ESRI.ArcGIS.Mapping.OfficeIntegration.PowerPointInfo">
  <Version>Version1</Version>
  <RequiresSignIn>False</RequiresSignIn>
</EsriMapsInfo>
</file>

<file path=customXml/item33.xml><?xml version="1.0" encoding="utf-8"?>
<EsriMapsInfo xmlns="ESRI.ArcGIS.Mapping.OfficeIntegration.PowerPointInfo">
  <Version>Version1</Version>
  <RequiresSignIn>False</RequiresSignIn>
</EsriMapsInfo>
</file>

<file path=customXml/item34.xml><?xml version="1.0" encoding="utf-8"?>
<EsriMapsInfo xmlns="ESRI.ArcGIS.Mapping.OfficeIntegration.PowerPointInfo">
  <Version>Version1</Version>
  <RequiresSignIn>False</RequiresSignIn>
</EsriMapsInfo>
</file>

<file path=customXml/item35.xml><?xml version="1.0" encoding="utf-8"?>
<EsriMapsInfo xmlns="ESRI.ArcGIS.Mapping.OfficeIntegration.PowerPointInfo">
  <Version>Version1</Version>
  <RequiresSignIn>False</RequiresSignIn>
</EsriMapsInfo>
</file>

<file path=customXml/item36.xml><?xml version="1.0" encoding="utf-8"?>
<EsriMapsInfo xmlns="ESRI.ArcGIS.Mapping.OfficeIntegration.PowerPointInfo">
  <Version>Version1</Version>
  <RequiresSignIn>False</RequiresSignIn>
</EsriMapsInfo>
</file>

<file path=customXml/item37.xml><?xml version="1.0" encoding="utf-8"?>
<EsriMapsInfo xmlns="ESRI.ArcGIS.Mapping.OfficeIntegration.PowerPointInfo">
  <Version>Version1</Version>
  <RequiresSignIn>False</RequiresSignIn>
</EsriMapsInfo>
</file>

<file path=customXml/item38.xml><?xml version="1.0" encoding="utf-8"?>
<EsriMapsInfo xmlns="ESRI.ArcGIS.Mapping.OfficeIntegration.PowerPointInfo">
  <Version>Version1</Version>
  <RequiresSignIn>False</RequiresSignIn>
</EsriMapsInfo>
</file>

<file path=customXml/item39.xml><?xml version="1.0" encoding="utf-8"?>
<EsriMapsInfo xmlns="ESRI.ArcGIS.Mapping.OfficeIntegration.PowerPointInfo">
  <Version>Version1</Version>
  <RequiresSignIn>False</RequiresSignIn>
</EsriMapsInfo>
</file>

<file path=customXml/item40.xml><?xml version="1.0" encoding="utf-8"?>
<EsriMapsInfo xmlns="ESRI.ArcGIS.Mapping.OfficeIntegration.PowerPointInfo">
  <Version>Version1</Version>
  <RequiresSignIn>False</RequiresSignIn>
</EsriMapsInfo>
</file>

<file path=customXml/item41.xml><?xml version="1.0" encoding="utf-8"?>
<EsriMapsInfo xmlns="ESRI.ArcGIS.Mapping.OfficeIntegration.PowerPointInfo">
  <Version>Version1</Version>
  <RequiresSignIn>False</RequiresSignIn>
</EsriMapsInfo>
</file>

<file path=customXml/item42.xml><?xml version="1.0" encoding="utf-8"?>
<EsriMapsInfo xmlns="ESRI.ArcGIS.Mapping.OfficeIntegration.PowerPointInfo">
  <Version>Version1</Version>
  <RequiresSignIn>False</RequiresSignIn>
</EsriMapsInfo>
</file>

<file path=customXml/item43.xml><?xml version="1.0" encoding="utf-8"?>
<EsriMapsInfo xmlns="ESRI.ArcGIS.Mapping.OfficeIntegration.PowerPointInfo">
  <Version>Version1</Version>
  <RequiresSignIn>False</RequiresSignIn>
</EsriMapsInfo>
</file>

<file path=customXml/item44.xml><?xml version="1.0" encoding="utf-8"?>
<EsriMapsInfo xmlns="ESRI.ArcGIS.Mapping.OfficeIntegration.PowerPointInfo">
  <Version>Version1</Version>
  <RequiresSignIn>False</RequiresSignIn>
</EsriMapsInfo>
</file>

<file path=customXml/item45.xml><?xml version="1.0" encoding="utf-8"?>
<EsriMapsInfo xmlns="ESRI.ArcGIS.Mapping.OfficeIntegration.PowerPointInfo">
  <Version>Version1</Version>
  <RequiresSignIn>False</RequiresSignIn>
</EsriMapsInfo>
</file>

<file path=customXml/item46.xml><?xml version="1.0" encoding="utf-8"?>
<EsriMapsInfo xmlns="ESRI.ArcGIS.Mapping.OfficeIntegration.PowerPointInfo">
  <Version>Version1</Version>
  <RequiresSignIn>False</RequiresSignIn>
</EsriMapsInfo>
</file>

<file path=customXml/item47.xml><?xml version="1.0" encoding="utf-8"?>
<?mso-contentType ?>
<FormTemplates xmlns="http://schemas.microsoft.com/sharepoint/v3/contenttype/forms">
  <Display>DocumentLibraryForm</Display>
  <Edit>DocumentLibraryForm</Edit>
  <New>DocumentLibraryForm</New>
</FormTemplates>
</file>

<file path=customXml/item48.xml><?xml version="1.0" encoding="utf-8"?>
<EsriMapsInfo xmlns="ESRI.ArcGIS.Mapping.OfficeIntegration.PowerPointInfo">
  <Version>Version1</Version>
  <RequiresSignIn>False</RequiresSignIn>
</EsriMapsInfo>
</file>

<file path=customXml/itemProps1.xml><?xml version="1.0" encoding="utf-8"?>
<ds:datastoreItem xmlns:ds="http://schemas.openxmlformats.org/officeDocument/2006/customXml" ds:itemID="{0C023212-3E0C-4125-AE18-FED91A6B9C1F}">
  <ds:schemaRefs>
    <ds:schemaRef ds:uri="ESRI.ArcGIS.Mapping.OfficeIntegration.PowerPointInfo"/>
  </ds:schemaRefs>
</ds:datastoreItem>
</file>

<file path=customXml/itemProps2.xml><?xml version="1.0" encoding="utf-8"?>
<ds:datastoreItem xmlns:ds="http://schemas.openxmlformats.org/officeDocument/2006/customXml" ds:itemID="{2EE618CB-F41D-44EE-9BA6-8096BCE6B9D6}">
  <ds:schemaRefs>
    <ds:schemaRef ds:uri="ESRI.ArcGIS.Mapping.OfficeIntegration.PowerPointInfo"/>
  </ds:schemaRefs>
</ds:datastoreItem>
</file>

<file path=customXml/itemProps3.xml><?xml version="1.0" encoding="utf-8"?>
<ds:datastoreItem xmlns:ds="http://schemas.openxmlformats.org/officeDocument/2006/customXml" ds:itemID="{82479870-BB35-4C8A-8E17-B9E60104291B}">
  <ds:schemaRefs>
    <ds:schemaRef ds:uri="ESRI.ArcGIS.Mapping.OfficeIntegration.PowerPointInfo"/>
  </ds:schemaRefs>
</ds:datastoreItem>
</file>

<file path=customXml/itemProps4.xml><?xml version="1.0" encoding="utf-8"?>
<ds:datastoreItem xmlns:ds="http://schemas.openxmlformats.org/officeDocument/2006/customXml" ds:itemID="{6D5F33B3-8C30-4611-AB68-F81C8B9CAB66}">
  <ds:schemaRefs>
    <ds:schemaRef ds:uri="ESRI.ArcGIS.Mapping.OfficeIntegration.PowerPointInfo"/>
  </ds:schemaRefs>
</ds:datastoreItem>
</file>

<file path=customXml/itemProps5.xml><?xml version="1.0" encoding="utf-8"?>
<ds:datastoreItem xmlns:ds="http://schemas.openxmlformats.org/officeDocument/2006/customXml" ds:itemID="{39C9074B-C6C5-40D8-B370-FFD20380855F}">
  <ds:schemaRefs>
    <ds:schemaRef ds:uri="ESRI.ArcGIS.Mapping.OfficeIntegration.PowerPointInfo"/>
  </ds:schemaRefs>
</ds:datastoreItem>
</file>

<file path=customXml/itemProps6.xml><?xml version="1.0" encoding="utf-8"?>
<ds:datastoreItem xmlns:ds="http://schemas.openxmlformats.org/officeDocument/2006/customXml" ds:itemID="{26A68723-82E7-4463-900A-0D5788155828}">
  <ds:schemaRefs>
    <ds:schemaRef ds:uri="ESRI.ArcGIS.Mapping.OfficeIntegration.PowerPointInfo"/>
  </ds:schemaRefs>
</ds:datastoreItem>
</file>

<file path=customXml/itemProps7.xml><?xml version="1.0" encoding="utf-8"?>
<ds:datastoreItem xmlns:ds="http://schemas.openxmlformats.org/officeDocument/2006/customXml" ds:itemID="{609F9D07-958E-43F0-B513-10D7ED1FE14D}">
  <ds:schemaRefs>
    <ds:schemaRef ds:uri="ESRI.ArcGIS.Mapping.OfficeIntegration.PowerPointInfo"/>
  </ds:schemaRefs>
</ds:datastoreItem>
</file>

<file path=customXml/itemProps8.xml><?xml version="1.0" encoding="utf-8"?>
<ds:datastoreItem xmlns:ds="http://schemas.openxmlformats.org/officeDocument/2006/customXml" ds:itemID="{6A9D7924-382E-45A2-BCD8-50FF97D48745}">
  <ds:schemaRefs>
    <ds:schemaRef ds:uri="ESRI.ArcGIS.Mapping.OfficeIntegration.PowerPointInfo"/>
  </ds:schemaRefs>
</ds:datastoreItem>
</file>

<file path=customXml/itemProps9.xml><?xml version="1.0" encoding="utf-8"?>
<ds:datastoreItem xmlns:ds="http://schemas.openxmlformats.org/officeDocument/2006/customXml" ds:itemID="{8D7C1C2D-DD60-4C55-8C76-E48BA6337EF5}">
  <ds:schemaRefs>
    <ds:schemaRef ds:uri="ESRI.ArcGIS.Mapping.OfficeIntegration.PowerPointInfo"/>
  </ds:schemaRefs>
</ds:datastoreItem>
</file>

<file path=customXml/itemProps10.xml><?xml version="1.0" encoding="utf-8"?>
<ds:datastoreItem xmlns:ds="http://schemas.openxmlformats.org/officeDocument/2006/customXml" ds:itemID="{D2BCFBEF-8D2F-4CEE-8A44-B28E35A7217E}">
  <ds:schemaRefs>
    <ds:schemaRef ds:uri="ESRI.ArcGIS.Mapping.OfficeIntegration.PowerPointInfo"/>
  </ds:schemaRefs>
</ds:datastoreItem>
</file>

<file path=customXml/itemProps11.xml><?xml version="1.0" encoding="utf-8"?>
<ds:datastoreItem xmlns:ds="http://schemas.openxmlformats.org/officeDocument/2006/customXml" ds:itemID="{88DD378C-705D-42CE-B858-56CDE10CB0C9}">
  <ds:schemaRefs>
    <ds:schemaRef ds:uri="ESRI.ArcGIS.Mapping.OfficeIntegration.PowerPointInfo"/>
  </ds:schemaRefs>
</ds:datastoreItem>
</file>

<file path=customXml/itemProps12.xml><?xml version="1.0" encoding="utf-8"?>
<ds:datastoreItem xmlns:ds="http://schemas.openxmlformats.org/officeDocument/2006/customXml" ds:itemID="{2F0AD38E-68CA-4AAA-8019-C0B5C5185E6B}">
  <ds:schemaRefs>
    <ds:schemaRef ds:uri="ESRI.ArcGIS.Mapping.OfficeIntegration.PowerPointInfo"/>
  </ds:schemaRefs>
</ds:datastoreItem>
</file>

<file path=customXml/itemProps13.xml><?xml version="1.0" encoding="utf-8"?>
<ds:datastoreItem xmlns:ds="http://schemas.openxmlformats.org/officeDocument/2006/customXml" ds:itemID="{047EC4FF-D071-443B-84D5-4EA0EFE7A681}">
  <ds:schemaRefs>
    <ds:schemaRef ds:uri="ESRI.ArcGIS.Mapping.OfficeIntegration.PowerPointInfo"/>
  </ds:schemaRefs>
</ds:datastoreItem>
</file>

<file path=customXml/itemProps14.xml><?xml version="1.0" encoding="utf-8"?>
<ds:datastoreItem xmlns:ds="http://schemas.openxmlformats.org/officeDocument/2006/customXml" ds:itemID="{16FBDE46-8F9F-481E-B67B-A8D9BE74CB99}">
  <ds:schemaRefs>
    <ds:schemaRef ds:uri="ESRI.ArcGIS.Mapping.OfficeIntegration.PowerPointInfo"/>
  </ds:schemaRefs>
</ds:datastoreItem>
</file>

<file path=customXml/itemProps15.xml><?xml version="1.0" encoding="utf-8"?>
<ds:datastoreItem xmlns:ds="http://schemas.openxmlformats.org/officeDocument/2006/customXml" ds:itemID="{851377D9-BC80-4FA4-B03B-4E3170A8D78C}">
  <ds:schemaRefs>
    <ds:schemaRef ds:uri="ESRI.ArcGIS.Mapping.OfficeIntegration.PowerPointInfo"/>
  </ds:schemaRefs>
</ds:datastoreItem>
</file>

<file path=customXml/itemProps16.xml><?xml version="1.0" encoding="utf-8"?>
<ds:datastoreItem xmlns:ds="http://schemas.openxmlformats.org/officeDocument/2006/customXml" ds:itemID="{7E2D6A9A-0A4F-4F67-9639-36CAE082B569}">
  <ds:schemaRefs>
    <ds:schemaRef ds:uri="ESRI.ArcGIS.Mapping.OfficeIntegration.PowerPointInfo"/>
  </ds:schemaRefs>
</ds:datastoreItem>
</file>

<file path=customXml/itemProps17.xml><?xml version="1.0" encoding="utf-8"?>
<ds:datastoreItem xmlns:ds="http://schemas.openxmlformats.org/officeDocument/2006/customXml" ds:itemID="{EE064114-9F28-403F-BD6E-6C23059BB6E9}">
  <ds:schemaRefs>
    <ds:schemaRef ds:uri="ESRI.ArcGIS.Mapping.OfficeIntegration.PowerPointInfo"/>
  </ds:schemaRefs>
</ds:datastoreItem>
</file>

<file path=customXml/itemProps18.xml><?xml version="1.0" encoding="utf-8"?>
<ds:datastoreItem xmlns:ds="http://schemas.openxmlformats.org/officeDocument/2006/customXml" ds:itemID="{8EA76907-1EF1-4B38-AAD2-64C3E8F1FB83}">
  <ds:schemaRefs>
    <ds:schemaRef ds:uri="ESRI.ArcGIS.Mapping.OfficeIntegration.PowerPointInfo"/>
  </ds:schemaRefs>
</ds:datastoreItem>
</file>

<file path=customXml/itemProps19.xml><?xml version="1.0" encoding="utf-8"?>
<ds:datastoreItem xmlns:ds="http://schemas.openxmlformats.org/officeDocument/2006/customXml" ds:itemID="{4D97BBFE-A139-468E-BC19-7C1937D3BF52}">
  <ds:schemaRefs>
    <ds:schemaRef ds:uri="ESRI.ArcGIS.Mapping.OfficeIntegration.PowerPointInfo"/>
  </ds:schemaRefs>
</ds:datastoreItem>
</file>

<file path=customXml/itemProps20.xml><?xml version="1.0" encoding="utf-8"?>
<ds:datastoreItem xmlns:ds="http://schemas.openxmlformats.org/officeDocument/2006/customXml" ds:itemID="{4AF546E9-BFDF-4B7F-96BE-B162C2959D63}">
  <ds:schemaRefs>
    <ds:schemaRef ds:uri="ESRI.ArcGIS.Mapping.OfficeIntegration.PowerPointInfo"/>
  </ds:schemaRefs>
</ds:datastoreItem>
</file>

<file path=customXml/itemProps21.xml><?xml version="1.0" encoding="utf-8"?>
<ds:datastoreItem xmlns:ds="http://schemas.openxmlformats.org/officeDocument/2006/customXml" ds:itemID="{EBCC34CC-031A-4D54-8755-54D2948F2A66}">
  <ds:schemaRefs>
    <ds:schemaRef ds:uri="ESRI.ArcGIS.Mapping.OfficeIntegration.PowerPointInfo"/>
  </ds:schemaRefs>
</ds:datastoreItem>
</file>

<file path=customXml/itemProps22.xml><?xml version="1.0" encoding="utf-8"?>
<ds:datastoreItem xmlns:ds="http://schemas.openxmlformats.org/officeDocument/2006/customXml" ds:itemID="{DCC237B0-9668-4E4D-A24C-2B50C42D1E49}">
  <ds:schemaRefs>
    <ds:schemaRef ds:uri="ESRI.ArcGIS.Mapping.OfficeIntegration.PowerPointInfo"/>
  </ds:schemaRefs>
</ds:datastoreItem>
</file>

<file path=customXml/itemProps23.xml><?xml version="1.0" encoding="utf-8"?>
<ds:datastoreItem xmlns:ds="http://schemas.openxmlformats.org/officeDocument/2006/customXml" ds:itemID="{A767F42B-1A53-4D3A-AEC8-F1206200E90B}">
  <ds:schemaRefs>
    <ds:schemaRef ds:uri="ESRI.ArcGIS.Mapping.OfficeIntegration.PowerPointInfo"/>
  </ds:schemaRefs>
</ds:datastoreItem>
</file>

<file path=customXml/itemProps24.xml><?xml version="1.0" encoding="utf-8"?>
<ds:datastoreItem xmlns:ds="http://schemas.openxmlformats.org/officeDocument/2006/customXml" ds:itemID="{EA1B0C93-5419-47EE-9BCF-48FC2D51A3AF}">
  <ds:schemaRefs>
    <ds:schemaRef ds:uri="ESRI.ArcGIS.Mapping.OfficeIntegration.PowerPointInfo"/>
  </ds:schemaRefs>
</ds:datastoreItem>
</file>

<file path=customXml/itemProps25.xml><?xml version="1.0" encoding="utf-8"?>
<ds:datastoreItem xmlns:ds="http://schemas.openxmlformats.org/officeDocument/2006/customXml" ds:itemID="{BEF72A6E-01FD-4FEF-8463-EB33BAA3ED1D}">
  <ds:schemaRefs>
    <ds:schemaRef ds:uri="ESRI.ArcGIS.Mapping.OfficeIntegration.PowerPointInfo"/>
  </ds:schemaRefs>
</ds:datastoreItem>
</file>

<file path=customXml/itemProps26.xml><?xml version="1.0" encoding="utf-8"?>
<ds:datastoreItem xmlns:ds="http://schemas.openxmlformats.org/officeDocument/2006/customXml" ds:itemID="{16FE62F4-0B5F-4BD5-9155-8CD9438465E5}">
  <ds:schemaRefs>
    <ds:schemaRef ds:uri="ESRI.ArcGIS.Mapping.OfficeIntegration.PowerPointInfo"/>
  </ds:schemaRefs>
</ds:datastoreItem>
</file>

<file path=customXml/itemProps27.xml><?xml version="1.0" encoding="utf-8"?>
<ds:datastoreItem xmlns:ds="http://schemas.openxmlformats.org/officeDocument/2006/customXml" ds:itemID="{D3B04933-9C06-40D8-B4DB-8A606CBED34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0578223-0936-47B9-97D7-7F9727F529F3"/>
    <ds:schemaRef ds:uri="1cc65178-3047-4549-b882-688d20d9b8c4"/>
    <ds:schemaRef ds:uri="d0578223-0936-47b9-97d7-7f9727f529f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8.xml><?xml version="1.0" encoding="utf-8"?>
<ds:datastoreItem xmlns:ds="http://schemas.openxmlformats.org/officeDocument/2006/customXml" ds:itemID="{B8500729-6358-4083-9334-67A3BF845640}">
  <ds:schemaRefs>
    <ds:schemaRef ds:uri="ESRI.ArcGIS.Mapping.OfficeIntegration.PowerPointInfo"/>
  </ds:schemaRefs>
</ds:datastoreItem>
</file>

<file path=customXml/itemProps29.xml><?xml version="1.0" encoding="utf-8"?>
<ds:datastoreItem xmlns:ds="http://schemas.openxmlformats.org/officeDocument/2006/customXml" ds:itemID="{025D5671-9F19-4F33-A7D0-E7DDCC88AAFD}">
  <ds:schemaRefs>
    <ds:schemaRef ds:uri="http://purl.org/dc/elements/1.1/"/>
    <ds:schemaRef ds:uri="http://schemas.microsoft.com/office/2006/metadata/properties"/>
    <ds:schemaRef ds:uri="D0578223-0936-47B9-97D7-7F9727F529F3"/>
    <ds:schemaRef ds:uri="http://schemas.openxmlformats.org/package/2006/metadata/core-properties"/>
    <ds:schemaRef ds:uri="http://purl.org/dc/terms/"/>
    <ds:schemaRef ds:uri="1cc65178-3047-4549-b882-688d20d9b8c4"/>
    <ds:schemaRef ds:uri="http://schemas.microsoft.com/office/2006/documentManagement/types"/>
    <ds:schemaRef ds:uri="http://schemas.microsoft.com/office/infopath/2007/PartnerControls"/>
    <ds:schemaRef ds:uri="d0578223-0936-47b9-97d7-7f9727f529f3"/>
    <ds:schemaRef ds:uri="http://www.w3.org/XML/1998/namespace"/>
    <ds:schemaRef ds:uri="http://purl.org/dc/dcmitype/"/>
  </ds:schemaRefs>
</ds:datastoreItem>
</file>

<file path=customXml/itemProps30.xml><?xml version="1.0" encoding="utf-8"?>
<ds:datastoreItem xmlns:ds="http://schemas.openxmlformats.org/officeDocument/2006/customXml" ds:itemID="{AFE51257-5C47-4E98-982B-2B9DD1571D31}">
  <ds:schemaRefs>
    <ds:schemaRef ds:uri="ESRI.ArcGIS.Mapping.OfficeIntegration.PowerPointInfo"/>
  </ds:schemaRefs>
</ds:datastoreItem>
</file>

<file path=customXml/itemProps31.xml><?xml version="1.0" encoding="utf-8"?>
<ds:datastoreItem xmlns:ds="http://schemas.openxmlformats.org/officeDocument/2006/customXml" ds:itemID="{5313643B-009C-413C-8219-83E117D03AEF}">
  <ds:schemaRefs>
    <ds:schemaRef ds:uri="ESRI.ArcGIS.Mapping.OfficeIntegration.PowerPointInfo"/>
  </ds:schemaRefs>
</ds:datastoreItem>
</file>

<file path=customXml/itemProps32.xml><?xml version="1.0" encoding="utf-8"?>
<ds:datastoreItem xmlns:ds="http://schemas.openxmlformats.org/officeDocument/2006/customXml" ds:itemID="{F2619CA1-536C-478D-986F-B36BD2EC3F96}">
  <ds:schemaRefs>
    <ds:schemaRef ds:uri="ESRI.ArcGIS.Mapping.OfficeIntegration.PowerPointInfo"/>
  </ds:schemaRefs>
</ds:datastoreItem>
</file>

<file path=customXml/itemProps33.xml><?xml version="1.0" encoding="utf-8"?>
<ds:datastoreItem xmlns:ds="http://schemas.openxmlformats.org/officeDocument/2006/customXml" ds:itemID="{886335F6-E726-4105-A543-F5FEC7E64BC0}">
  <ds:schemaRefs>
    <ds:schemaRef ds:uri="ESRI.ArcGIS.Mapping.OfficeIntegration.PowerPointInfo"/>
  </ds:schemaRefs>
</ds:datastoreItem>
</file>

<file path=customXml/itemProps34.xml><?xml version="1.0" encoding="utf-8"?>
<ds:datastoreItem xmlns:ds="http://schemas.openxmlformats.org/officeDocument/2006/customXml" ds:itemID="{BD7C0791-F558-4CF9-ACDE-09AB51A36FCC}">
  <ds:schemaRefs>
    <ds:schemaRef ds:uri="ESRI.ArcGIS.Mapping.OfficeIntegration.PowerPointInfo"/>
  </ds:schemaRefs>
</ds:datastoreItem>
</file>

<file path=customXml/itemProps35.xml><?xml version="1.0" encoding="utf-8"?>
<ds:datastoreItem xmlns:ds="http://schemas.openxmlformats.org/officeDocument/2006/customXml" ds:itemID="{AF13CB51-609E-4786-BBFA-9CDA39B991A3}">
  <ds:schemaRefs>
    <ds:schemaRef ds:uri="ESRI.ArcGIS.Mapping.OfficeIntegration.PowerPointInfo"/>
  </ds:schemaRefs>
</ds:datastoreItem>
</file>

<file path=customXml/itemProps36.xml><?xml version="1.0" encoding="utf-8"?>
<ds:datastoreItem xmlns:ds="http://schemas.openxmlformats.org/officeDocument/2006/customXml" ds:itemID="{EA34BEB4-AF21-47FE-B653-5E12CBACFBB0}">
  <ds:schemaRefs>
    <ds:schemaRef ds:uri="ESRI.ArcGIS.Mapping.OfficeIntegration.PowerPointInfo"/>
  </ds:schemaRefs>
</ds:datastoreItem>
</file>

<file path=customXml/itemProps37.xml><?xml version="1.0" encoding="utf-8"?>
<ds:datastoreItem xmlns:ds="http://schemas.openxmlformats.org/officeDocument/2006/customXml" ds:itemID="{406E74B8-D9D8-475B-9691-80F18C972EDF}">
  <ds:schemaRefs>
    <ds:schemaRef ds:uri="ESRI.ArcGIS.Mapping.OfficeIntegration.PowerPointInfo"/>
  </ds:schemaRefs>
</ds:datastoreItem>
</file>

<file path=customXml/itemProps38.xml><?xml version="1.0" encoding="utf-8"?>
<ds:datastoreItem xmlns:ds="http://schemas.openxmlformats.org/officeDocument/2006/customXml" ds:itemID="{153CED6D-B4EF-49E3-B273-B3A0FD070245}">
  <ds:schemaRefs>
    <ds:schemaRef ds:uri="ESRI.ArcGIS.Mapping.OfficeIntegration.PowerPointInfo"/>
  </ds:schemaRefs>
</ds:datastoreItem>
</file>

<file path=customXml/itemProps39.xml><?xml version="1.0" encoding="utf-8"?>
<ds:datastoreItem xmlns:ds="http://schemas.openxmlformats.org/officeDocument/2006/customXml" ds:itemID="{C267471F-D975-47E1-A4D2-82E148A20007}">
  <ds:schemaRefs>
    <ds:schemaRef ds:uri="ESRI.ArcGIS.Mapping.OfficeIntegration.PowerPointInfo"/>
  </ds:schemaRefs>
</ds:datastoreItem>
</file>

<file path=customXml/itemProps40.xml><?xml version="1.0" encoding="utf-8"?>
<ds:datastoreItem xmlns:ds="http://schemas.openxmlformats.org/officeDocument/2006/customXml" ds:itemID="{FAB3391A-F5B7-429E-B53A-E687F2E6BB33}">
  <ds:schemaRefs>
    <ds:schemaRef ds:uri="ESRI.ArcGIS.Mapping.OfficeIntegration.PowerPointInfo"/>
  </ds:schemaRefs>
</ds:datastoreItem>
</file>

<file path=customXml/itemProps41.xml><?xml version="1.0" encoding="utf-8"?>
<ds:datastoreItem xmlns:ds="http://schemas.openxmlformats.org/officeDocument/2006/customXml" ds:itemID="{2034ADAA-B4F1-4FAA-9B8E-45EAA6A6D507}">
  <ds:schemaRefs>
    <ds:schemaRef ds:uri="ESRI.ArcGIS.Mapping.OfficeIntegration.PowerPointInfo"/>
  </ds:schemaRefs>
</ds:datastoreItem>
</file>

<file path=customXml/itemProps42.xml><?xml version="1.0" encoding="utf-8"?>
<ds:datastoreItem xmlns:ds="http://schemas.openxmlformats.org/officeDocument/2006/customXml" ds:itemID="{82DBAA79-1A47-4348-B19F-B19EA3560B93}">
  <ds:schemaRefs>
    <ds:schemaRef ds:uri="ESRI.ArcGIS.Mapping.OfficeIntegration.PowerPointInfo"/>
  </ds:schemaRefs>
</ds:datastoreItem>
</file>

<file path=customXml/itemProps43.xml><?xml version="1.0" encoding="utf-8"?>
<ds:datastoreItem xmlns:ds="http://schemas.openxmlformats.org/officeDocument/2006/customXml" ds:itemID="{E26D669D-566E-44D8-BD41-528DE2F1720D}">
  <ds:schemaRefs>
    <ds:schemaRef ds:uri="ESRI.ArcGIS.Mapping.OfficeIntegration.PowerPointInfo"/>
  </ds:schemaRefs>
</ds:datastoreItem>
</file>

<file path=customXml/itemProps44.xml><?xml version="1.0" encoding="utf-8"?>
<ds:datastoreItem xmlns:ds="http://schemas.openxmlformats.org/officeDocument/2006/customXml" ds:itemID="{6D1C287D-4DBE-4B67-AF9C-E6281EE985A4}">
  <ds:schemaRefs>
    <ds:schemaRef ds:uri="ESRI.ArcGIS.Mapping.OfficeIntegration.PowerPointInfo"/>
  </ds:schemaRefs>
</ds:datastoreItem>
</file>

<file path=customXml/itemProps45.xml><?xml version="1.0" encoding="utf-8"?>
<ds:datastoreItem xmlns:ds="http://schemas.openxmlformats.org/officeDocument/2006/customXml" ds:itemID="{663BB1E2-6592-4138-821C-C2A81661C326}">
  <ds:schemaRefs>
    <ds:schemaRef ds:uri="ESRI.ArcGIS.Mapping.OfficeIntegration.PowerPointInfo"/>
  </ds:schemaRefs>
</ds:datastoreItem>
</file>

<file path=customXml/itemProps46.xml><?xml version="1.0" encoding="utf-8"?>
<ds:datastoreItem xmlns:ds="http://schemas.openxmlformats.org/officeDocument/2006/customXml" ds:itemID="{040FD18D-6DC2-4A9A-A699-33D49BFE4C44}">
  <ds:schemaRefs>
    <ds:schemaRef ds:uri="ESRI.ArcGIS.Mapping.OfficeIntegration.PowerPointInfo"/>
  </ds:schemaRefs>
</ds:datastoreItem>
</file>

<file path=customXml/itemProps47.xml><?xml version="1.0" encoding="utf-8"?>
<ds:datastoreItem xmlns:ds="http://schemas.openxmlformats.org/officeDocument/2006/customXml" ds:itemID="{1E8E561E-9CA0-44AE-A281-E167E9610F7E}">
  <ds:schemaRefs>
    <ds:schemaRef ds:uri="http://schemas.microsoft.com/sharepoint/v3/contenttype/forms"/>
  </ds:schemaRefs>
</ds:datastoreItem>
</file>

<file path=customXml/itemProps48.xml><?xml version="1.0" encoding="utf-8"?>
<ds:datastoreItem xmlns:ds="http://schemas.openxmlformats.org/officeDocument/2006/customXml" ds:itemID="{C7406EB2-4854-4C14-8A7F-6CD46D11BFBF}">
  <ds:schemaRefs>
    <ds:schemaRef ds:uri="ESRI.ArcGIS.Mapping.OfficeIntegration.PowerPointInfo"/>
  </ds:schemaRefs>
</ds:datastoreItem>
</file>

<file path=docProps/app.xml><?xml version="1.0" encoding="utf-8"?>
<Properties xmlns="http://schemas.openxmlformats.org/officeDocument/2006/extended-properties" xmlns:vt="http://schemas.openxmlformats.org/officeDocument/2006/docPropsVTypes">
  <Template>Office Theme</Template>
  <TotalTime>11525</TotalTime>
  <Words>4509</Words>
  <Application>Microsoft Office PowerPoint</Application>
  <PresentationFormat>Widescreen</PresentationFormat>
  <Paragraphs>288</Paragraphs>
  <Slides>34</Slides>
  <Notes>34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34</vt:i4>
      </vt:variant>
    </vt:vector>
  </HeadingPairs>
  <TitlesOfParts>
    <vt:vector size="42" baseType="lpstr">
      <vt:lpstr>Algerian</vt:lpstr>
      <vt:lpstr>Arial</vt:lpstr>
      <vt:lpstr>Calibri</vt:lpstr>
      <vt:lpstr>Corbel</vt:lpstr>
      <vt:lpstr>Courier New</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Local Foods, Local Places</dc:title>
  <dc:creator>Mike Callahan</dc:creator>
  <cp:lastModifiedBy>Susman, Megan</cp:lastModifiedBy>
  <cp:revision>627</cp:revision>
  <dcterms:created xsi:type="dcterms:W3CDTF">2014-12-05T20:13:01Z</dcterms:created>
  <dcterms:modified xsi:type="dcterms:W3CDTF">2017-10-19T14:19:57Z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0x0101002F4C566D50C13E40879B30554F1F990E</vt:lpwstr>
  </property>
</Properties>
</file>