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26"/>
  </p:sldMasterIdLst>
  <p:notesMasterIdLst>
    <p:notesMasterId r:id="rId50"/>
  </p:notesMasterIdLst>
  <p:sldIdLst>
    <p:sldId id="375" r:id="rId27"/>
    <p:sldId id="445" r:id="rId28"/>
    <p:sldId id="442" r:id="rId29"/>
    <p:sldId id="412" r:id="rId30"/>
    <p:sldId id="429" r:id="rId31"/>
    <p:sldId id="308" r:id="rId32"/>
    <p:sldId id="436" r:id="rId33"/>
    <p:sldId id="417" r:id="rId34"/>
    <p:sldId id="416" r:id="rId35"/>
    <p:sldId id="419" r:id="rId36"/>
    <p:sldId id="421" r:id="rId37"/>
    <p:sldId id="420" r:id="rId38"/>
    <p:sldId id="438" r:id="rId39"/>
    <p:sldId id="437" r:id="rId40"/>
    <p:sldId id="444" r:id="rId41"/>
    <p:sldId id="431" r:id="rId42"/>
    <p:sldId id="433" r:id="rId43"/>
    <p:sldId id="443" r:id="rId44"/>
    <p:sldId id="424" r:id="rId45"/>
    <p:sldId id="426" r:id="rId46"/>
    <p:sldId id="432" r:id="rId47"/>
    <p:sldId id="440" r:id="rId48"/>
    <p:sldId id="441" r:id="rId4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an Steinbeck" initials="AS" lastIdx="1" clrIdx="0">
    <p:extLst/>
  </p:cmAuthor>
  <p:cmAuthor id="2" name="Windows User" initials="JC"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1C1C"/>
    <a:srgbClr val="FFCC00"/>
    <a:srgbClr val="FFCC66"/>
    <a:srgbClr val="FF9933"/>
    <a:srgbClr val="292929"/>
    <a:srgbClr val="31A283"/>
    <a:srgbClr val="0F0F0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53463" autoAdjust="0"/>
  </p:normalViewPr>
  <p:slideViewPr>
    <p:cSldViewPr snapToGrid="0">
      <p:cViewPr varScale="1">
        <p:scale>
          <a:sx n="37" d="100"/>
          <a:sy n="37" d="100"/>
        </p:scale>
        <p:origin x="1037" y="53"/>
      </p:cViewPr>
      <p:guideLst>
        <p:guide orient="horz" pos="2160"/>
        <p:guide pos="3840"/>
      </p:guideLst>
    </p:cSldViewPr>
  </p:slideViewPr>
  <p:outlineViewPr>
    <p:cViewPr>
      <p:scale>
        <a:sx n="33" d="100"/>
        <a:sy n="33" d="100"/>
      </p:scale>
      <p:origin x="0" y="-29868"/>
    </p:cViewPr>
  </p:outlineViewPr>
  <p:notesTextViewPr>
    <p:cViewPr>
      <p:scale>
        <a:sx n="3" d="2"/>
        <a:sy n="3" d="2"/>
      </p:scale>
      <p:origin x="0" y="0"/>
    </p:cViewPr>
  </p:notesTextViewPr>
  <p:sorterViewPr>
    <p:cViewPr>
      <p:scale>
        <a:sx n="122" d="100"/>
        <a:sy n="122" d="100"/>
      </p:scale>
      <p:origin x="0" y="0"/>
    </p:cViewPr>
  </p:sorterViewPr>
  <p:notesViewPr>
    <p:cSldViewPr snapToGrid="0">
      <p:cViewPr varScale="1">
        <p:scale>
          <a:sx n="88" d="100"/>
          <a:sy n="88" d="100"/>
        </p:scale>
        <p:origin x="297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slideMaster" Target="slideMasters/slideMaster1.xml"/><Relationship Id="rId39" Type="http://schemas.openxmlformats.org/officeDocument/2006/relationships/slide" Target="slides/slide13.xml"/><Relationship Id="rId21" Type="http://schemas.openxmlformats.org/officeDocument/2006/relationships/customXml" Target="../customXml/item21.xml"/><Relationship Id="rId34" Type="http://schemas.openxmlformats.org/officeDocument/2006/relationships/slide" Target="slides/slide8.xml"/><Relationship Id="rId42" Type="http://schemas.openxmlformats.org/officeDocument/2006/relationships/slide" Target="slides/slide16.xml"/><Relationship Id="rId47" Type="http://schemas.openxmlformats.org/officeDocument/2006/relationships/slide" Target="slides/slide21.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slide" Target="slides/slide7.xml"/><Relationship Id="rId38" Type="http://schemas.openxmlformats.org/officeDocument/2006/relationships/slide" Target="slides/slide12.xml"/><Relationship Id="rId46"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customXml" Target="../customXml/item20.xml"/><Relationship Id="rId29" Type="http://schemas.openxmlformats.org/officeDocument/2006/relationships/slide" Target="slides/slide3.xml"/><Relationship Id="rId41" Type="http://schemas.openxmlformats.org/officeDocument/2006/relationships/slide" Target="slides/slide1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slide" Target="slides/slide6.xml"/><Relationship Id="rId37" Type="http://schemas.openxmlformats.org/officeDocument/2006/relationships/slide" Target="slides/slide11.xml"/><Relationship Id="rId40" Type="http://schemas.openxmlformats.org/officeDocument/2006/relationships/slide" Target="slides/slide14.xml"/><Relationship Id="rId45" Type="http://schemas.openxmlformats.org/officeDocument/2006/relationships/slide" Target="slides/slide19.xml"/><Relationship Id="rId53"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slide" Target="slides/slide2.xml"/><Relationship Id="rId36" Type="http://schemas.openxmlformats.org/officeDocument/2006/relationships/slide" Target="slides/slide10.xml"/><Relationship Id="rId49" Type="http://schemas.openxmlformats.org/officeDocument/2006/relationships/slide" Target="slides/slide23.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slide" Target="slides/slide5.xml"/><Relationship Id="rId44" Type="http://schemas.openxmlformats.org/officeDocument/2006/relationships/slide" Target="slides/slide18.xml"/><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slide" Target="slides/slide1.xml"/><Relationship Id="rId30" Type="http://schemas.openxmlformats.org/officeDocument/2006/relationships/slide" Target="slides/slide4.xml"/><Relationship Id="rId35" Type="http://schemas.openxmlformats.org/officeDocument/2006/relationships/slide" Target="slides/slide9.xml"/><Relationship Id="rId43" Type="http://schemas.openxmlformats.org/officeDocument/2006/relationships/slide" Target="slides/slide17.xml"/><Relationship Id="rId48" Type="http://schemas.openxmlformats.org/officeDocument/2006/relationships/slide" Target="slides/slide22.xml"/><Relationship Id="rId8" Type="http://schemas.openxmlformats.org/officeDocument/2006/relationships/customXml" Target="../customXml/item8.xml"/><Relationship Id="rId51" Type="http://schemas.openxmlformats.org/officeDocument/2006/relationships/commentAuthors" Target="commentAuthors.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83CAC985-B2BA-4CBA-8C39-85391FB12582}" type="datetimeFigureOut">
              <a:rPr lang="en-US" smtClean="0"/>
              <a:t>10/19/2017</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ACC5991F-8F4D-4346-AEC1-E15AEF287E5C}" type="slidenum">
              <a:rPr lang="en-US" smtClean="0"/>
              <a:t>‹#›</a:t>
            </a:fld>
            <a:endParaRPr lang="en-US"/>
          </a:p>
        </p:txBody>
      </p:sp>
    </p:spTree>
    <p:extLst>
      <p:ext uri="{BB962C8B-B14F-4D97-AF65-F5344CB8AC3E}">
        <p14:creationId xmlns:p14="http://schemas.microsoft.com/office/powerpoint/2010/main" val="316305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epa.gov/smartgrowth/local-foods-local-places-toolkit"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wordle.net/"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Unless</a:t>
            </a:r>
            <a:r>
              <a:rPr lang="en-US" baseline="0" dirty="0"/>
              <a:t> otherwise noted, all images are courtesy of EPA or Renaissance Planning Group. All images in this presentation may be used in presentations adapted for individual communities.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presentation was developed as part of the U.S. Environmental Protection Agency’s </a:t>
            </a:r>
            <a:r>
              <a:rPr lang="en-US" sz="1200" i="1" kern="1200" dirty="0">
                <a:solidFill>
                  <a:schemeClr val="tx1"/>
                </a:solidFill>
                <a:effectLst/>
                <a:latin typeface="+mn-lt"/>
                <a:ea typeface="+mn-ea"/>
                <a:cs typeface="+mn-cs"/>
              </a:rPr>
              <a:t>Local Foods, Local Places Toolkit: A Guide to Help Communities Revitalize Using Local Food Systems</a:t>
            </a:r>
            <a:r>
              <a:rPr lang="en-US" sz="1200" kern="1200" dirty="0">
                <a:solidFill>
                  <a:schemeClr val="tx1"/>
                </a:solidFill>
                <a:effectLst/>
                <a:latin typeface="+mn-lt"/>
                <a:ea typeface="+mn-ea"/>
                <a:cs typeface="+mn-cs"/>
              </a:rPr>
              <a:t>. </a:t>
            </a:r>
            <a:r>
              <a:rPr lang="en-US" sz="1200" kern="1200">
                <a:solidFill>
                  <a:schemeClr val="tx1"/>
                </a:solidFill>
                <a:effectLst/>
                <a:latin typeface="+mn-lt"/>
                <a:ea typeface="+mn-ea"/>
                <a:cs typeface="+mn-cs"/>
              </a:rPr>
              <a:t>The complete toolkit is available at </a:t>
            </a:r>
            <a:r>
              <a:rPr lang="en-US" sz="1200" u="sng" kern="1200">
                <a:solidFill>
                  <a:schemeClr val="tx1"/>
                </a:solidFill>
                <a:effectLst/>
                <a:latin typeface="+mn-lt"/>
                <a:ea typeface="+mn-ea"/>
                <a:cs typeface="+mn-cs"/>
                <a:hlinkClick r:id="rId3"/>
              </a:rPr>
              <a:t>https://www.epa.gov/smartgrowth/local-foods-local-places-toolkit</a:t>
            </a:r>
            <a:r>
              <a:rPr lang="en-US" sz="1200" kern="120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92D520BF-5E5C-47BB-BCF8-CD615ED22B25}" type="slidenum">
              <a:rPr lang="en-US" smtClean="0"/>
              <a:t>1</a:t>
            </a:fld>
            <a:endParaRPr lang="en-US"/>
          </a:p>
        </p:txBody>
      </p:sp>
    </p:spTree>
    <p:extLst>
      <p:ext uri="{BB962C8B-B14F-4D97-AF65-F5344CB8AC3E}">
        <p14:creationId xmlns:p14="http://schemas.microsoft.com/office/powerpoint/2010/main" val="2359791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a:t>
            </a:r>
            <a:r>
              <a:rPr lang="en-US" b="1" dirty="0"/>
              <a:t> </a:t>
            </a:r>
            <a:r>
              <a:rPr lang="en-US" dirty="0"/>
              <a:t>Local Foods, Local Places</a:t>
            </a:r>
            <a:r>
              <a:rPr lang="en-US" baseline="0" dirty="0"/>
              <a:t> process aims to increase economic opportunity, improve access to healthy foods, and revitalize downtowns and existing neighborhoods. It helps accomplish this by creating connections that make a stronger local food system and linking that food system to place-based investments in existing communities. </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a:t>
            </a:fld>
            <a:endParaRPr lang="en-US"/>
          </a:p>
        </p:txBody>
      </p:sp>
    </p:spTree>
    <p:extLst>
      <p:ext uri="{BB962C8B-B14F-4D97-AF65-F5344CB8AC3E}">
        <p14:creationId xmlns:p14="http://schemas.microsoft.com/office/powerpoint/2010/main" val="2788764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a process that starts with the big picture–with the community’s values, vision, and goals–and results in the framework of an action plan by the end of the day tomorrow. Last night we explored the community’s values, vision, and goals. This morning we’ll start getting some thoughts flowing, and this afternoon, we’ll nail down some concrete actions to achieve the community’s goals.</a:t>
            </a:r>
            <a:endParaRPr lang="en-US" b="1" dirty="0"/>
          </a:p>
        </p:txBody>
      </p:sp>
      <p:sp>
        <p:nvSpPr>
          <p:cNvPr id="4" name="Slide Number Placeholder 3"/>
          <p:cNvSpPr>
            <a:spLocks noGrp="1"/>
          </p:cNvSpPr>
          <p:nvPr>
            <p:ph type="sldNum" sz="quarter" idx="10"/>
          </p:nvPr>
        </p:nvSpPr>
        <p:spPr/>
        <p:txBody>
          <a:bodyPr/>
          <a:lstStyle/>
          <a:p>
            <a:fld id="{ACC5991F-8F4D-4346-AEC1-E15AEF287E5C}" type="slidenum">
              <a:rPr lang="en-US" smtClean="0"/>
              <a:t>3</a:t>
            </a:fld>
            <a:endParaRPr lang="en-US"/>
          </a:p>
        </p:txBody>
      </p:sp>
    </p:spTree>
    <p:extLst>
      <p:ext uri="{BB962C8B-B14F-4D97-AF65-F5344CB8AC3E}">
        <p14:creationId xmlns:p14="http://schemas.microsoft.com/office/powerpoint/2010/main" val="3625900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more</a:t>
            </a:r>
            <a:r>
              <a:rPr lang="en-US" baseline="0" dirty="0"/>
              <a:t> detail about what we’ll do this morning. First we’ll do introductions again since there are some new faces in the room. Then I’ll briefly summarize what we heard last night. </a:t>
            </a:r>
            <a:r>
              <a:rPr lang="en-US" sz="1200" kern="1200" dirty="0">
                <a:solidFill>
                  <a:schemeClr val="tx1"/>
                </a:solidFill>
                <a:effectLst/>
                <a:latin typeface="+mn-lt"/>
                <a:ea typeface="+mn-ea"/>
                <a:cs typeface="+mn-cs"/>
              </a:rPr>
              <a:t>Then I’ll present some case studies of places that have invested in local foods that I hope will be inspiring.</a:t>
            </a:r>
            <a:r>
              <a:rPr lang="en-US" baseline="0" dirty="0"/>
              <a:t> After that we have an exercise to explore what local food assets you already have in place. Then after a short break, we’ll talk about the goals the steering committee developed in advance of the workshop and see if we need to make any changes before this afternoon’s work. </a:t>
            </a:r>
          </a:p>
        </p:txBody>
      </p:sp>
      <p:sp>
        <p:nvSpPr>
          <p:cNvPr id="4" name="Slide Number Placeholder 3"/>
          <p:cNvSpPr>
            <a:spLocks noGrp="1"/>
          </p:cNvSpPr>
          <p:nvPr>
            <p:ph type="sldNum" sz="quarter" idx="10"/>
          </p:nvPr>
        </p:nvSpPr>
        <p:spPr/>
        <p:txBody>
          <a:bodyPr/>
          <a:lstStyle/>
          <a:p>
            <a:fld id="{ACC5991F-8F4D-4346-AEC1-E15AEF287E5C}" type="slidenum">
              <a:rPr lang="en-US" smtClean="0"/>
              <a:t>4</a:t>
            </a:fld>
            <a:endParaRPr lang="en-US"/>
          </a:p>
        </p:txBody>
      </p:sp>
    </p:spTree>
    <p:extLst>
      <p:ext uri="{BB962C8B-B14F-4D97-AF65-F5344CB8AC3E}">
        <p14:creationId xmlns:p14="http://schemas.microsoft.com/office/powerpoint/2010/main" val="191165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Last</a:t>
            </a:r>
            <a:r>
              <a:rPr lang="en-US" b="0" baseline="0" dirty="0"/>
              <a:t> night as participants shared their thoughts about the community and the local food system, we learned a lot. Going over some of that will help refresh everyone’s memory and fill people in who weren’t with us </a:t>
            </a:r>
            <a:r>
              <a:rPr lang="en-US" b="0" baseline="0"/>
              <a:t>last night. </a:t>
            </a:r>
            <a:endParaRPr lang="en-US" b="0" dirty="0"/>
          </a:p>
        </p:txBody>
      </p:sp>
      <p:sp>
        <p:nvSpPr>
          <p:cNvPr id="4" name="Slide Number Placeholder 3"/>
          <p:cNvSpPr>
            <a:spLocks noGrp="1"/>
          </p:cNvSpPr>
          <p:nvPr>
            <p:ph type="sldNum" sz="quarter" idx="10"/>
          </p:nvPr>
        </p:nvSpPr>
        <p:spPr/>
        <p:txBody>
          <a:bodyPr/>
          <a:lstStyle/>
          <a:p>
            <a:fld id="{ACC5991F-8F4D-4346-AEC1-E15AEF287E5C}" type="slidenum">
              <a:rPr lang="en-US" smtClean="0"/>
              <a:t>5</a:t>
            </a:fld>
            <a:endParaRPr lang="en-US"/>
          </a:p>
        </p:txBody>
      </p:sp>
    </p:spTree>
    <p:extLst>
      <p:ext uri="{BB962C8B-B14F-4D97-AF65-F5344CB8AC3E}">
        <p14:creationId xmlns:p14="http://schemas.microsoft.com/office/powerpoint/2010/main" val="799552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1C1C1C"/>
                </a:solidFill>
              </a:rPr>
              <a:t>[</a:t>
            </a:r>
            <a:r>
              <a:rPr lang="en-US" i="1" dirty="0">
                <a:solidFill>
                  <a:srgbClr val="1C1C1C"/>
                </a:solidFill>
              </a:rPr>
              <a:t>Insert quotes or a word cloud graphic to illustrate feedback on topics critical to the community.</a:t>
            </a:r>
            <a:r>
              <a:rPr lang="en-US" i="1" baseline="0" dirty="0">
                <a:solidFill>
                  <a:srgbClr val="1C1C1C"/>
                </a:solidFill>
              </a:rPr>
              <a:t> See</a:t>
            </a:r>
            <a:endParaRPr lang="en-US" i="1" dirty="0">
              <a:solidFill>
                <a:srgbClr val="1C1C1C"/>
              </a:solidFill>
            </a:endParaRPr>
          </a:p>
          <a:p>
            <a:r>
              <a:rPr lang="en-US" i="1" dirty="0">
                <a:solidFill>
                  <a:srgbClr val="1C1C1C"/>
                </a:solidFill>
                <a:hlinkClick r:id="rId3"/>
              </a:rPr>
              <a:t>www.wordle.net</a:t>
            </a:r>
            <a:r>
              <a:rPr lang="en-US" i="1" dirty="0">
                <a:solidFill>
                  <a:srgbClr val="1C1C1C"/>
                </a:solidFill>
              </a:rPr>
              <a:t> for word cloud creation.</a:t>
            </a:r>
            <a:r>
              <a:rPr lang="en-US" dirty="0">
                <a:solidFill>
                  <a:srgbClr val="1C1C1C"/>
                </a:solidFill>
              </a:rPr>
              <a:t>]</a:t>
            </a:r>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6</a:t>
            </a:fld>
            <a:endParaRPr lang="en-US"/>
          </a:p>
        </p:txBody>
      </p:sp>
    </p:spTree>
    <p:extLst>
      <p:ext uri="{BB962C8B-B14F-4D97-AF65-F5344CB8AC3E}">
        <p14:creationId xmlns:p14="http://schemas.microsoft.com/office/powerpoint/2010/main" val="1259421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1C1C1C"/>
                </a:solidFill>
              </a:rPr>
              <a:t>[</a:t>
            </a:r>
            <a:r>
              <a:rPr lang="en-US" i="1" dirty="0">
                <a:solidFill>
                  <a:srgbClr val="1C1C1C"/>
                </a:solidFill>
              </a:rPr>
              <a:t>Insert example headlines from the previous night’s exercise.</a:t>
            </a:r>
            <a:r>
              <a:rPr lang="en-US" dirty="0">
                <a:solidFill>
                  <a:srgbClr val="1C1C1C"/>
                </a:solidFill>
              </a:rPr>
              <a:t>]</a:t>
            </a:r>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7</a:t>
            </a:fld>
            <a:endParaRPr lang="en-US"/>
          </a:p>
        </p:txBody>
      </p:sp>
    </p:spTree>
    <p:extLst>
      <p:ext uri="{BB962C8B-B14F-4D97-AF65-F5344CB8AC3E}">
        <p14:creationId xmlns:p14="http://schemas.microsoft.com/office/powerpoint/2010/main" val="1666276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a:t>
            </a:r>
            <a:r>
              <a:rPr lang="en-US" i="1" dirty="0"/>
              <a:t>Identify opportunities and assets </a:t>
            </a:r>
            <a:r>
              <a:rPr lang="en-US" i="1" baseline="0" dirty="0"/>
              <a:t>that participants raised during the previous night’s exercises.</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8</a:t>
            </a:fld>
            <a:endParaRPr lang="en-US"/>
          </a:p>
        </p:txBody>
      </p:sp>
    </p:spTree>
    <p:extLst>
      <p:ext uri="{BB962C8B-B14F-4D97-AF65-F5344CB8AC3E}">
        <p14:creationId xmlns:p14="http://schemas.microsoft.com/office/powerpoint/2010/main" val="177122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i="1" dirty="0"/>
              <a:t>Identify challenges and</a:t>
            </a:r>
            <a:r>
              <a:rPr lang="en-US" i="1" baseline="0" dirty="0"/>
              <a:t> barriers that participants raised during the previous night’s exercises.</a:t>
            </a:r>
            <a:r>
              <a:rPr lang="en-US" baseline="0" dirty="0"/>
              <a:t>]</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9</a:t>
            </a:fld>
            <a:endParaRPr lang="en-US"/>
          </a:p>
        </p:txBody>
      </p:sp>
    </p:spTree>
    <p:extLst>
      <p:ext uri="{BB962C8B-B14F-4D97-AF65-F5344CB8AC3E}">
        <p14:creationId xmlns:p14="http://schemas.microsoft.com/office/powerpoint/2010/main" val="789822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i="1" dirty="0"/>
              <a:t>Insert relevant case study</a:t>
            </a:r>
            <a:r>
              <a:rPr lang="en-US" i="1" baseline="0" dirty="0"/>
              <a:t> slides</a:t>
            </a:r>
            <a:r>
              <a:rPr lang="en-US" i="1" dirty="0"/>
              <a:t> following this section divider.</a:t>
            </a:r>
            <a:r>
              <a:rPr lang="en-US" dirty="0"/>
              <a:t>]</a:t>
            </a:r>
          </a:p>
        </p:txBody>
      </p:sp>
      <p:sp>
        <p:nvSpPr>
          <p:cNvPr id="4" name="Slide Number Placeholder 3"/>
          <p:cNvSpPr>
            <a:spLocks noGrp="1"/>
          </p:cNvSpPr>
          <p:nvPr>
            <p:ph type="sldNum" sz="quarter" idx="10"/>
          </p:nvPr>
        </p:nvSpPr>
        <p:spPr/>
        <p:txBody>
          <a:bodyPr/>
          <a:lstStyle/>
          <a:p>
            <a:fld id="{ACC5991F-8F4D-4346-AEC1-E15AEF287E5C}" type="slidenum">
              <a:rPr lang="en-US" smtClean="0"/>
              <a:t>10</a:t>
            </a:fld>
            <a:endParaRPr lang="en-US"/>
          </a:p>
        </p:txBody>
      </p:sp>
    </p:spTree>
    <p:extLst>
      <p:ext uri="{BB962C8B-B14F-4D97-AF65-F5344CB8AC3E}">
        <p14:creationId xmlns:p14="http://schemas.microsoft.com/office/powerpoint/2010/main" val="1299104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C5991F-8F4D-4346-AEC1-E15AEF287E5C}" type="slidenum">
              <a:rPr lang="en-US" smtClean="0"/>
              <a:t>11</a:t>
            </a:fld>
            <a:endParaRPr lang="en-US"/>
          </a:p>
        </p:txBody>
      </p:sp>
    </p:spTree>
    <p:extLst>
      <p:ext uri="{BB962C8B-B14F-4D97-AF65-F5344CB8AC3E}">
        <p14:creationId xmlns:p14="http://schemas.microsoft.com/office/powerpoint/2010/main" val="1799935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we’ll begin a set of</a:t>
            </a:r>
            <a:r>
              <a:rPr lang="en-US" baseline="0" dirty="0"/>
              <a:t> interactive exercises to help gain a common understanding of the local food system.</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12</a:t>
            </a:fld>
            <a:endParaRPr lang="en-US"/>
          </a:p>
        </p:txBody>
      </p:sp>
    </p:spTree>
    <p:extLst>
      <p:ext uri="{BB962C8B-B14F-4D97-AF65-F5344CB8AC3E}">
        <p14:creationId xmlns:p14="http://schemas.microsoft.com/office/powerpoint/2010/main" val="2264352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In this exercise, you’ll work in small groups using a diagramming template that includes processors, aggregators, distributors, grocery stores, institutions, restaurants, markets, nutrition education and access, public consumption, recycling and composting, and farmers and ranchers. Use one color to write down existing components and another color to record things that are missing or could be strengthened. Use solid lines to depict existing relationships and dotted lines to depict relationships that do not yet exist or could be strengthened. </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13</a:t>
            </a:fld>
            <a:endParaRPr lang="en-US"/>
          </a:p>
        </p:txBody>
      </p:sp>
    </p:spTree>
    <p:extLst>
      <p:ext uri="{BB962C8B-B14F-4D97-AF65-F5344CB8AC3E}">
        <p14:creationId xmlns:p14="http://schemas.microsoft.com/office/powerpoint/2010/main" val="3055410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In this exercise, you’ll work in groups to identify the components of the local food system on local and regional maps. Use different colored dots</a:t>
            </a:r>
            <a:r>
              <a:rPr lang="en-US" sz="1300" baseline="0" dirty="0"/>
              <a:t> to identify </a:t>
            </a:r>
            <a:r>
              <a:rPr lang="en-US" sz="1300" dirty="0"/>
              <a:t>farms, retail outlets, major food purchasers (hospitals, schools), and partner organizations. </a:t>
            </a:r>
          </a:p>
          <a:p>
            <a:pPr defTabSz="966612">
              <a:defRPr/>
            </a:pPr>
            <a:endParaRPr lang="en-US" sz="1300" dirty="0"/>
          </a:p>
          <a:p>
            <a:pPr defTabSz="966612">
              <a:defRPr/>
            </a:pPr>
            <a:r>
              <a:rPr lang="en-US" sz="1300" dirty="0"/>
              <a:t>[</a:t>
            </a:r>
            <a:r>
              <a:rPr lang="en-US" sz="1300" i="1" dirty="0"/>
              <a:t>One or more groups might map areas for improvement in the neighborhood around a point of focus for the workshop, such as missing or damaged sidewalks, needed bike parking, or empty/missing </a:t>
            </a:r>
            <a:r>
              <a:rPr lang="en-US" sz="1300" i="1" dirty="0" err="1"/>
              <a:t>treeboxes</a:t>
            </a:r>
            <a:r>
              <a:rPr lang="en-US" sz="1300" i="1" dirty="0"/>
              <a:t> (see next slide).</a:t>
            </a:r>
            <a:r>
              <a:rPr lang="en-US" sz="1300" dirty="0"/>
              <a:t>] </a:t>
            </a:r>
            <a:endParaRPr lang="en-US" dirty="0"/>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14</a:t>
            </a:fld>
            <a:endParaRPr lang="en-US"/>
          </a:p>
        </p:txBody>
      </p:sp>
    </p:spTree>
    <p:extLst>
      <p:ext uri="{BB962C8B-B14F-4D97-AF65-F5344CB8AC3E}">
        <p14:creationId xmlns:p14="http://schemas.microsoft.com/office/powerpoint/2010/main" val="20004981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In this exercise, you’ll work in groups to identify revitalization needs and priorities on local and regional maps. Use</a:t>
            </a:r>
            <a:r>
              <a:rPr lang="en-US" sz="1300" baseline="0" dirty="0"/>
              <a:t> different colored dots to identify </a:t>
            </a:r>
            <a:r>
              <a:rPr lang="en-US" sz="1300" dirty="0"/>
              <a:t>key assets, opportunities, areas needing attention, and</a:t>
            </a:r>
            <a:r>
              <a:rPr lang="en-US" sz="1300" baseline="0" dirty="0"/>
              <a:t> local food system elements</a:t>
            </a:r>
            <a:r>
              <a:rPr lang="en-US" sz="1300" dirty="0"/>
              <a:t>. </a:t>
            </a:r>
          </a:p>
          <a:p>
            <a:pPr defTabSz="966612">
              <a:defRPr/>
            </a:pPr>
            <a:endParaRPr lang="en-US" sz="1300" dirty="0"/>
          </a:p>
          <a:p>
            <a:pPr defTabSz="966612">
              <a:defRPr/>
            </a:pPr>
            <a:r>
              <a:rPr lang="en-US" sz="1300" dirty="0"/>
              <a:t>[</a:t>
            </a:r>
            <a:r>
              <a:rPr lang="en-US" sz="1300" i="1" dirty="0"/>
              <a:t>The</a:t>
            </a:r>
            <a:r>
              <a:rPr lang="en-US" sz="1300" i="1" baseline="0" dirty="0"/>
              <a:t> entire room can do the food system mapping (prior slide) or neighborhood mapping, or both exercises can occur simultaneously with participants selecting which to work on.</a:t>
            </a:r>
            <a:r>
              <a:rPr lang="en-US" sz="1300" i="0" baseline="0" dirty="0"/>
              <a:t>]</a:t>
            </a:r>
            <a:r>
              <a:rPr lang="en-US" sz="1300" baseline="0" dirty="0"/>
              <a:t> </a:t>
            </a:r>
            <a:endParaRPr lang="en-US" dirty="0"/>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15</a:t>
            </a:fld>
            <a:endParaRPr lang="en-US"/>
          </a:p>
        </p:txBody>
      </p:sp>
    </p:spTree>
    <p:extLst>
      <p:ext uri="{BB962C8B-B14F-4D97-AF65-F5344CB8AC3E}">
        <p14:creationId xmlns:p14="http://schemas.microsoft.com/office/powerpoint/2010/main" val="1994143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In this exercise use sticky notes to write down organizations, programs, or initiatives relevant to the local food system (one per note), including a contact person and a short description of what they do and what they might contribute. Add</a:t>
            </a:r>
            <a:r>
              <a:rPr lang="en-US" sz="1300" baseline="0" dirty="0"/>
              <a:t> your</a:t>
            </a:r>
            <a:r>
              <a:rPr lang="en-US" sz="1300" dirty="0"/>
              <a:t> note to a set of posters to group similar organizations. </a:t>
            </a:r>
          </a:p>
          <a:p>
            <a:pPr defTabSz="966612">
              <a:defRPr/>
            </a:pPr>
            <a:endParaRPr lang="en-US" sz="1300" dirty="0"/>
          </a:p>
          <a:p>
            <a:pPr defTabSz="966612">
              <a:defRPr/>
            </a:pPr>
            <a:r>
              <a:rPr lang="en-US" sz="1300" dirty="0"/>
              <a:t>[</a:t>
            </a:r>
            <a:r>
              <a:rPr lang="en-US" sz="1300" i="1" dirty="0"/>
              <a:t>The facilitator might create some potential groupings ahead of time, while also working on the fly to create new groupings as appropriate.</a:t>
            </a:r>
            <a:r>
              <a:rPr lang="en-US" sz="1300" dirty="0"/>
              <a:t>] </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16</a:t>
            </a:fld>
            <a:endParaRPr lang="en-US"/>
          </a:p>
        </p:txBody>
      </p:sp>
    </p:spTree>
    <p:extLst>
      <p:ext uri="{BB962C8B-B14F-4D97-AF65-F5344CB8AC3E}">
        <p14:creationId xmlns:p14="http://schemas.microsoft.com/office/powerpoint/2010/main" val="2693440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action planning session, we want</a:t>
            </a:r>
            <a:r>
              <a:rPr lang="en-US" baseline="0" dirty="0"/>
              <a:t> to agree on the set of goals we’ll address here at the workshop. </a:t>
            </a:r>
            <a:r>
              <a:rPr lang="en-US" dirty="0"/>
              <a:t>These goals are </a:t>
            </a:r>
            <a:r>
              <a:rPr lang="en-US" sz="1300" dirty="0"/>
              <a:t>draft goals that the steering committee developed during the course of workshop planning [modified based on what we’ve heard during the workshop so far]. </a:t>
            </a:r>
          </a:p>
          <a:p>
            <a:endParaRPr lang="en-US" sz="1300" dirty="0"/>
          </a:p>
          <a:p>
            <a:r>
              <a:rPr lang="en-US" sz="1300" dirty="0"/>
              <a:t>[</a:t>
            </a:r>
            <a:r>
              <a:rPr lang="en-US" sz="1300" i="1" dirty="0"/>
              <a:t>Allow workshop participants to offer new goals or refinements to existing goals, and facilitate the discussion to ensure general group consensus around 3-5 goals. Discourage goals from becoming overly specific during the discussion. For example, a goal might be to increase the number of residents who regularly visit the farmers market. Some residents might suggest changing the goal to “Increase the number of residents who regularly visit the farmers market by offering places to sit, music, and cooking demonstrations.” If participants suggest specific actions, note them on a poster board and use them to seed the discussion during the afternoon’s action planning session (e.g., create places to sit, music, and cooking demonstrations at the farmers market). Be flexible and consider new ideas as they are raised and engage in a discussion about priorities to limit the number of goals to a manageable number.</a:t>
            </a:r>
            <a:r>
              <a:rPr lang="en-US" sz="1300" dirty="0"/>
              <a:t>]</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17</a:t>
            </a:fld>
            <a:endParaRPr lang="en-US"/>
          </a:p>
        </p:txBody>
      </p:sp>
    </p:spTree>
    <p:extLst>
      <p:ext uri="{BB962C8B-B14F-4D97-AF65-F5344CB8AC3E}">
        <p14:creationId xmlns:p14="http://schemas.microsoft.com/office/powerpoint/2010/main" val="2523808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that we’ve explored some case studies from around</a:t>
            </a:r>
            <a:r>
              <a:rPr lang="en-US" b="0" baseline="0" dirty="0"/>
              <a:t> the country and done some exercises to better understand the local food system, we’re going to move into the action planning part of the agenda. This is where we start putting pen to paper to identify what needs to happen to move the community toward its goals. </a:t>
            </a:r>
            <a:endParaRPr lang="en-US" b="0" dirty="0"/>
          </a:p>
        </p:txBody>
      </p:sp>
      <p:sp>
        <p:nvSpPr>
          <p:cNvPr id="4" name="Slide Number Placeholder 3"/>
          <p:cNvSpPr>
            <a:spLocks noGrp="1"/>
          </p:cNvSpPr>
          <p:nvPr>
            <p:ph type="sldNum" sz="quarter" idx="10"/>
          </p:nvPr>
        </p:nvSpPr>
        <p:spPr/>
        <p:txBody>
          <a:bodyPr/>
          <a:lstStyle/>
          <a:p>
            <a:fld id="{ACC5991F-8F4D-4346-AEC1-E15AEF287E5C}" type="slidenum">
              <a:rPr lang="en-US" smtClean="0"/>
              <a:t>18</a:t>
            </a:fld>
            <a:endParaRPr lang="en-US"/>
          </a:p>
        </p:txBody>
      </p:sp>
    </p:spTree>
    <p:extLst>
      <p:ext uri="{BB962C8B-B14F-4D97-AF65-F5344CB8AC3E}">
        <p14:creationId xmlns:p14="http://schemas.microsoft.com/office/powerpoint/2010/main" val="2659638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first activity of the third session is to brainstorm potential actions that go along with each of the goals as determined in the morning session. </a:t>
            </a:r>
          </a:p>
          <a:p>
            <a:endParaRPr lang="en-US" sz="1300" dirty="0"/>
          </a:p>
          <a:p>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Invite participants to suggest actions under each of the goals one-by-one. This exercise works best if there are two volunteers to help. One serves as a note-taker who records the actions on large post-it notes. A second volunteer transfers the post-it notes to a flip chart as the discussion proceeds (one sheet per goal), grouping similar ideas together as much as possible to facilitate the following action prioritization exercise. For example, if someone suggests an annual community festival and someone later suggests an annual music festival, overlapping the post-it notes can help suggest their relationship. Such grouping can help avoid overly narrow actions that could complicate interpretation of the action prioritization results.</a:t>
            </a:r>
            <a:r>
              <a:rPr lang="en-US" sz="1200" kern="1200" dirty="0">
                <a:solidFill>
                  <a:schemeClr val="tx1"/>
                </a:solidFill>
                <a:effectLst/>
                <a:latin typeface="+mn-lt"/>
                <a:ea typeface="+mn-ea"/>
                <a:cs typeface="+mn-cs"/>
              </a:rPr>
              <a:t>]</a:t>
            </a:r>
            <a:r>
              <a:rPr lang="en-US" dirty="0"/>
              <a:t> </a:t>
            </a:r>
          </a:p>
        </p:txBody>
      </p:sp>
      <p:sp>
        <p:nvSpPr>
          <p:cNvPr id="4" name="Slide Number Placeholder 3"/>
          <p:cNvSpPr>
            <a:spLocks noGrp="1"/>
          </p:cNvSpPr>
          <p:nvPr>
            <p:ph type="sldNum" sz="quarter" idx="10"/>
          </p:nvPr>
        </p:nvSpPr>
        <p:spPr/>
        <p:txBody>
          <a:bodyPr/>
          <a:lstStyle/>
          <a:p>
            <a:fld id="{ACC5991F-8F4D-4346-AEC1-E15AEF287E5C}" type="slidenum">
              <a:rPr lang="en-US" smtClean="0"/>
              <a:t>19</a:t>
            </a:fld>
            <a:endParaRPr lang="en-US"/>
          </a:p>
        </p:txBody>
      </p:sp>
    </p:spTree>
    <p:extLst>
      <p:ext uri="{BB962C8B-B14F-4D97-AF65-F5344CB8AC3E}">
        <p14:creationId xmlns:p14="http://schemas.microsoft.com/office/powerpoint/2010/main" val="39910544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a:t>
            </a:r>
            <a:r>
              <a:rPr lang="en-US" sz="1300" i="1" dirty="0"/>
              <a:t>To prioritize actions, arrange the flip chart paper around the room. Give each participant 10 stickers that they can place on their favorite ideas from the action brainstorming process.</a:t>
            </a:r>
            <a:r>
              <a:rPr lang="en-US" sz="1300" dirty="0"/>
              <a:t>]</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20</a:t>
            </a:fld>
            <a:endParaRPr lang="en-US"/>
          </a:p>
        </p:txBody>
      </p:sp>
    </p:spTree>
    <p:extLst>
      <p:ext uri="{BB962C8B-B14F-4D97-AF65-F5344CB8AC3E}">
        <p14:creationId xmlns:p14="http://schemas.microsoft.com/office/powerpoint/2010/main" val="39672898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Aft>
                <a:spcPts val="1200"/>
              </a:spcAft>
            </a:pPr>
            <a:r>
              <a:rPr lang="en-US" sz="1300" dirty="0"/>
              <a:t>[</a:t>
            </a:r>
            <a:r>
              <a:rPr lang="en-US" sz="1300" i="1" dirty="0"/>
              <a:t>Ask participants to self select into groups (one for each goal area) beginning with the goal they feel most closely tied to and moving among the groups to participate in as many as desired. The first task of each group is to look at the distribution of stickers and decide on 3-5 actions that group members feel best represent the prioritization of all workshop participants. Encourage groups to use their discretion in selecting the final actions for action planning. For example, if several ideas got relatively few votes but are very similar and have a majority of votes when combined, participants could choose an action that best captures the spirit of the idea they believe participants were voting on. Encourage groups to refine the initial action ideas to be as clear and specific as possible. For example, “install and improve gateway entrances to the farmers market through landscaping, plantings, and new signage” is preferable to simply “improve gateways.” People who did not participate in the workshop should be able to understand the intention behind each action.</a:t>
            </a:r>
            <a:r>
              <a:rPr lang="en-US" sz="1300" i="1" baseline="0" dirty="0"/>
              <a:t> </a:t>
            </a:r>
            <a:r>
              <a:rPr lang="en-US" sz="1300" i="1" dirty="0"/>
              <a:t>After each group settles on the set of actions to prioritize, each group works together to complete an action planning table, using post-it notes so information can be changed, reordered, and added to by others. Guide the group through an example as part of a plenary discussion.</a:t>
            </a:r>
            <a:r>
              <a:rPr lang="en-US" sz="1300" dirty="0"/>
              <a:t>] </a:t>
            </a:r>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21</a:t>
            </a:fld>
            <a:endParaRPr lang="en-US"/>
          </a:p>
        </p:txBody>
      </p:sp>
    </p:spTree>
    <p:extLst>
      <p:ext uri="{BB962C8B-B14F-4D97-AF65-F5344CB8AC3E}">
        <p14:creationId xmlns:p14="http://schemas.microsoft.com/office/powerpoint/2010/main" val="28278907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a:t>
            </a:r>
            <a:r>
              <a:rPr lang="en-US" sz="1300" i="1" dirty="0"/>
              <a:t>Ask a volunteer from each group to report out to the larger group about the completed action table. The volunteer should go through what each of the actions are, describing how the group decided on the “winning” actions they worked on. Encourage each volunteer to then talk about overarching ideas that arose during the discussion rather than reading verbatim everything on the chart. For example, did any patterns emerge, such as the same group of lead actors or funders? Did the group struggle with anything in particular? Where there any major unknowns or challenges identified? Were there any surprising connections or resources identified? Is this a relatively easy goal area or more difficult, and why?</a:t>
            </a:r>
            <a:r>
              <a:rPr lang="en-US" sz="1300" dirty="0"/>
              <a:t>]</a:t>
            </a:r>
          </a:p>
          <a:p>
            <a:endParaRPr lang="en-US" dirty="0"/>
          </a:p>
        </p:txBody>
      </p:sp>
      <p:sp>
        <p:nvSpPr>
          <p:cNvPr id="4" name="Slide Number Placeholder 3"/>
          <p:cNvSpPr>
            <a:spLocks noGrp="1"/>
          </p:cNvSpPr>
          <p:nvPr>
            <p:ph type="sldNum" sz="quarter" idx="10"/>
          </p:nvPr>
        </p:nvSpPr>
        <p:spPr/>
        <p:txBody>
          <a:bodyPr/>
          <a:lstStyle/>
          <a:p>
            <a:fld id="{ACC5991F-8F4D-4346-AEC1-E15AEF287E5C}" type="slidenum">
              <a:rPr lang="en-US" smtClean="0"/>
              <a:t>22</a:t>
            </a:fld>
            <a:endParaRPr lang="en-US"/>
          </a:p>
        </p:txBody>
      </p:sp>
    </p:spTree>
    <p:extLst>
      <p:ext uri="{BB962C8B-B14F-4D97-AF65-F5344CB8AC3E}">
        <p14:creationId xmlns:p14="http://schemas.microsoft.com/office/powerpoint/2010/main" val="2618804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a:t>
            </a:r>
            <a:r>
              <a:rPr lang="en-US" sz="1300" i="1" dirty="0"/>
              <a:t>Ask everyone to write on a notecard at least one thing they can personally commit to in the next 100 days. Then go around the room and ask participants to share. Reassure participants that commitments don’t need to be monumental or considered a game of one-upmanship. Simply encourage statements that are simple, earnest, and achievable. For example, “I commit to creating and launching the farmers market Facebook page,” or “I commit to working on the market place funding proposal.”</a:t>
            </a:r>
            <a:r>
              <a:rPr lang="en-US" sz="1300" dirty="0"/>
              <a:t>]</a:t>
            </a:r>
          </a:p>
        </p:txBody>
      </p:sp>
      <p:sp>
        <p:nvSpPr>
          <p:cNvPr id="4" name="Slide Number Placeholder 3"/>
          <p:cNvSpPr>
            <a:spLocks noGrp="1"/>
          </p:cNvSpPr>
          <p:nvPr>
            <p:ph type="sldNum" sz="quarter" idx="10"/>
          </p:nvPr>
        </p:nvSpPr>
        <p:spPr/>
        <p:txBody>
          <a:bodyPr/>
          <a:lstStyle/>
          <a:p>
            <a:fld id="{ACC5991F-8F4D-4346-AEC1-E15AEF287E5C}" type="slidenum">
              <a:rPr lang="en-US" smtClean="0"/>
              <a:t>23</a:t>
            </a:fld>
            <a:endParaRPr lang="en-US"/>
          </a:p>
        </p:txBody>
      </p:sp>
    </p:spTree>
    <p:extLst>
      <p:ext uri="{BB962C8B-B14F-4D97-AF65-F5344CB8AC3E}">
        <p14:creationId xmlns:p14="http://schemas.microsoft.com/office/powerpoint/2010/main" val="28317590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Divider">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0" y="5664200"/>
            <a:ext cx="12192000" cy="1193800"/>
          </a:xfrm>
          <a:solidFill>
            <a:schemeClr val="accent3"/>
          </a:solidFill>
        </p:spPr>
        <p:txBody>
          <a:bodyPr anchor="ctr"/>
          <a:lstStyle>
            <a:lvl1pPr marL="0" indent="0" algn="r">
              <a:buNone/>
              <a:defRPr b="1">
                <a:solidFill>
                  <a:schemeClr val="bg1"/>
                </a:solidFill>
              </a:defRPr>
            </a:lvl1pPr>
          </a:lstStyle>
          <a:p>
            <a:pPr lvl="0"/>
            <a:r>
              <a:rPr lang="en-US" dirty="0"/>
              <a:t>SECTION HEADER</a:t>
            </a:r>
          </a:p>
        </p:txBody>
      </p:sp>
    </p:spTree>
    <p:extLst>
      <p:ext uri="{BB962C8B-B14F-4D97-AF65-F5344CB8AC3E}">
        <p14:creationId xmlns:p14="http://schemas.microsoft.com/office/powerpoint/2010/main" val="2846156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5" name="Picture Placeholder 14"/>
          <p:cNvSpPr>
            <a:spLocks noGrp="1"/>
          </p:cNvSpPr>
          <p:nvPr>
            <p:ph type="pic" sz="quarter" idx="11"/>
          </p:nvPr>
        </p:nvSpPr>
        <p:spPr>
          <a:xfrm>
            <a:off x="0" y="0"/>
            <a:ext cx="8129588" cy="4371975"/>
          </a:xfr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8" name="Text Placeholder 7"/>
          <p:cNvSpPr>
            <a:spLocks noGrp="1"/>
          </p:cNvSpPr>
          <p:nvPr>
            <p:ph type="body" sz="quarter" idx="10"/>
          </p:nvPr>
        </p:nvSpPr>
        <p:spPr>
          <a:xfrm>
            <a:off x="8336452" y="312096"/>
            <a:ext cx="3635375" cy="6467475"/>
          </a:xfrm>
        </p:spPr>
        <p:txBody>
          <a:bodyPr/>
          <a:lstStyle>
            <a:lvl1pPr>
              <a:defRPr sz="3200">
                <a:solidFill>
                  <a:schemeClr val="tx1">
                    <a:lumMod val="65000"/>
                    <a:lumOff val="35000"/>
                  </a:schemeClr>
                </a:solidFill>
              </a:defRPr>
            </a:lvl1pPr>
            <a:lvl2pPr>
              <a:defRPr sz="2800">
                <a:solidFill>
                  <a:schemeClr val="tx1">
                    <a:lumMod val="65000"/>
                    <a:lumOff val="35000"/>
                  </a:schemeClr>
                </a:solidFill>
              </a:defRPr>
            </a:lvl2pPr>
            <a:lvl3pPr>
              <a:defRPr>
                <a:solidFill>
                  <a:schemeClr val="tx1">
                    <a:lumMod val="65000"/>
                    <a:lumOff val="35000"/>
                  </a:schemeClr>
                </a:solidFill>
              </a:defRPr>
            </a:lvl3pPr>
          </a:lstStyle>
          <a:p>
            <a:pPr lvl="0"/>
            <a:r>
              <a:rPr lang="en-US" dirty="0"/>
              <a:t>Click to edit Master text styles</a:t>
            </a:r>
          </a:p>
          <a:p>
            <a:pPr lvl="1"/>
            <a:r>
              <a:rPr lang="en-US" dirty="0"/>
              <a:t>Second level</a:t>
            </a:r>
          </a:p>
          <a:p>
            <a:pPr lvl="2"/>
            <a:r>
              <a:rPr lang="en-US" dirty="0"/>
              <a:t>Third level</a:t>
            </a:r>
          </a:p>
        </p:txBody>
      </p:sp>
      <p:sp>
        <p:nvSpPr>
          <p:cNvPr id="18" name="Picture Placeholder 17"/>
          <p:cNvSpPr>
            <a:spLocks noGrp="1"/>
          </p:cNvSpPr>
          <p:nvPr>
            <p:ph type="pic" sz="quarter" idx="12" hasCustomPrompt="1"/>
          </p:nvPr>
        </p:nvSpPr>
        <p:spPr>
          <a:xfrm>
            <a:off x="0" y="4483100"/>
            <a:ext cx="2609850" cy="2374900"/>
          </a:xfrm>
        </p:spPr>
        <p:txBody>
          <a:bodyPr/>
          <a:lstStyle>
            <a:lvl1pPr marL="0" indent="0">
              <a:buNone/>
              <a:defRPr/>
            </a:lvl1pPr>
          </a:lstStyle>
          <a:p>
            <a:r>
              <a:rPr lang="en-US" dirty="0"/>
              <a:t>Support Pic</a:t>
            </a:r>
          </a:p>
        </p:txBody>
      </p:sp>
      <p:sp>
        <p:nvSpPr>
          <p:cNvPr id="19" name="Picture Placeholder 17"/>
          <p:cNvSpPr>
            <a:spLocks noGrp="1"/>
          </p:cNvSpPr>
          <p:nvPr>
            <p:ph type="pic" sz="quarter" idx="13" hasCustomPrompt="1"/>
          </p:nvPr>
        </p:nvSpPr>
        <p:spPr>
          <a:xfrm>
            <a:off x="5519738" y="4483100"/>
            <a:ext cx="2609850" cy="2374900"/>
          </a:xfrm>
        </p:spPr>
        <p:txBody>
          <a:bodyPr/>
          <a:lstStyle>
            <a:lvl1pPr marL="0" indent="0">
              <a:buNone/>
              <a:defRPr/>
            </a:lvl1pPr>
          </a:lstStyle>
          <a:p>
            <a:r>
              <a:rPr lang="en-US" dirty="0"/>
              <a:t>Support Pic</a:t>
            </a:r>
          </a:p>
        </p:txBody>
      </p:sp>
      <p:sp>
        <p:nvSpPr>
          <p:cNvPr id="20" name="Picture Placeholder 17"/>
          <p:cNvSpPr>
            <a:spLocks noGrp="1"/>
          </p:cNvSpPr>
          <p:nvPr>
            <p:ph type="pic" sz="quarter" idx="14" hasCustomPrompt="1"/>
          </p:nvPr>
        </p:nvSpPr>
        <p:spPr>
          <a:xfrm>
            <a:off x="2759869" y="4483100"/>
            <a:ext cx="2609850" cy="2374900"/>
          </a:xfrm>
        </p:spPr>
        <p:txBody>
          <a:bodyPr/>
          <a:lstStyle>
            <a:lvl1pPr marL="0" indent="0">
              <a:buNone/>
              <a:defRPr/>
            </a:lvl1pPr>
          </a:lstStyle>
          <a:p>
            <a:r>
              <a:rPr lang="en-US" dirty="0"/>
              <a:t>Support Pic</a:t>
            </a:r>
          </a:p>
          <a:p>
            <a:r>
              <a:rPr lang="en-US" dirty="0"/>
              <a:t>(Adjust as Needed)</a:t>
            </a:r>
          </a:p>
        </p:txBody>
      </p:sp>
      <p:sp>
        <p:nvSpPr>
          <p:cNvPr id="22" name="Text Placeholder 21"/>
          <p:cNvSpPr>
            <a:spLocks noGrp="1"/>
          </p:cNvSpPr>
          <p:nvPr>
            <p:ph type="body" sz="quarter" idx="15" hasCustomPrompt="1"/>
          </p:nvPr>
        </p:nvSpPr>
        <p:spPr>
          <a:xfrm>
            <a:off x="0" y="312096"/>
            <a:ext cx="7631086" cy="790348"/>
          </a:xfrm>
          <a:solidFill>
            <a:schemeClr val="accent1"/>
          </a:solidFill>
        </p:spPr>
        <p:txBody>
          <a:bodyPr anchor="ctr"/>
          <a:lstStyle>
            <a:lvl1pPr marL="0" indent="0">
              <a:buNone/>
              <a:defRPr b="1">
                <a:solidFill>
                  <a:schemeClr val="bg1"/>
                </a:solidFill>
              </a:defRPr>
            </a:lvl1pPr>
          </a:lstStyle>
          <a:p>
            <a:pPr lvl="0"/>
            <a:r>
              <a:rPr lang="en-US" dirty="0"/>
              <a:t>HEADER</a:t>
            </a:r>
          </a:p>
        </p:txBody>
      </p:sp>
    </p:spTree>
    <p:extLst>
      <p:ext uri="{BB962C8B-B14F-4D97-AF65-F5344CB8AC3E}">
        <p14:creationId xmlns:p14="http://schemas.microsoft.com/office/powerpoint/2010/main" val="980850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rge Picture, No Text">
    <p:spTree>
      <p:nvGrpSpPr>
        <p:cNvPr id="1" name=""/>
        <p:cNvGrpSpPr/>
        <p:nvPr/>
      </p:nvGrpSpPr>
      <p:grpSpPr>
        <a:xfrm>
          <a:off x="0" y="0"/>
          <a:ext cx="0" cy="0"/>
          <a:chOff x="0" y="0"/>
          <a:chExt cx="0" cy="0"/>
        </a:xfrm>
      </p:grpSpPr>
      <p:sp>
        <p:nvSpPr>
          <p:cNvPr id="5" name="Picture Placeholder 4"/>
          <p:cNvSpPr>
            <a:spLocks noGrp="1"/>
          </p:cNvSpPr>
          <p:nvPr>
            <p:ph type="pic" sz="quarter" idx="16"/>
          </p:nvPr>
        </p:nvSpPr>
        <p:spPr>
          <a:xfrm>
            <a:off x="0" y="0"/>
            <a:ext cx="12192000" cy="6858000"/>
          </a:xfrm>
        </p:spPr>
        <p:txBody>
          <a:bodyPr/>
          <a:lstStyle/>
          <a:p>
            <a:endParaRPr lang="en-US"/>
          </a:p>
        </p:txBody>
      </p:sp>
      <p:sp>
        <p:nvSpPr>
          <p:cNvPr id="3" name="Text Placeholder 21"/>
          <p:cNvSpPr>
            <a:spLocks noGrp="1"/>
          </p:cNvSpPr>
          <p:nvPr>
            <p:ph type="body" sz="quarter" idx="15" hasCustomPrompt="1"/>
          </p:nvPr>
        </p:nvSpPr>
        <p:spPr>
          <a:xfrm>
            <a:off x="-1" y="312096"/>
            <a:ext cx="9735015" cy="790348"/>
          </a:xfrm>
          <a:solidFill>
            <a:schemeClr val="accent1"/>
          </a:solidFill>
        </p:spPr>
        <p:txBody>
          <a:bodyPr anchor="ctr"/>
          <a:lstStyle>
            <a:lvl1pPr marL="0" indent="0">
              <a:buNone/>
              <a:defRPr b="1">
                <a:solidFill>
                  <a:schemeClr val="bg1"/>
                </a:solidFill>
              </a:defRPr>
            </a:lvl1pPr>
          </a:lstStyle>
          <a:p>
            <a:pPr lvl="0"/>
            <a:r>
              <a:rPr lang="en-US" dirty="0"/>
              <a:t>HEADER</a:t>
            </a:r>
          </a:p>
        </p:txBody>
      </p:sp>
    </p:spTree>
    <p:extLst>
      <p:ext uri="{BB962C8B-B14F-4D97-AF65-F5344CB8AC3E}">
        <p14:creationId xmlns:p14="http://schemas.microsoft.com/office/powerpoint/2010/main" val="2887434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rge content w/ text">
    <p:spTree>
      <p:nvGrpSpPr>
        <p:cNvPr id="1" name=""/>
        <p:cNvGrpSpPr/>
        <p:nvPr/>
      </p:nvGrpSpPr>
      <p:grpSpPr>
        <a:xfrm>
          <a:off x="0" y="0"/>
          <a:ext cx="0" cy="0"/>
          <a:chOff x="0" y="0"/>
          <a:chExt cx="0" cy="0"/>
        </a:xfrm>
      </p:grpSpPr>
      <p:sp>
        <p:nvSpPr>
          <p:cNvPr id="4" name="Text Placeholder 7"/>
          <p:cNvSpPr>
            <a:spLocks noGrp="1"/>
          </p:cNvSpPr>
          <p:nvPr>
            <p:ph type="body" sz="quarter" idx="10"/>
          </p:nvPr>
        </p:nvSpPr>
        <p:spPr>
          <a:xfrm>
            <a:off x="8336452" y="312096"/>
            <a:ext cx="3635375" cy="6467475"/>
          </a:xfrm>
        </p:spPr>
        <p:txBody>
          <a:bodyPr/>
          <a:lstStyle>
            <a:lvl1pPr>
              <a:defRPr sz="3200">
                <a:solidFill>
                  <a:schemeClr val="tx1">
                    <a:lumMod val="65000"/>
                    <a:lumOff val="35000"/>
                  </a:schemeClr>
                </a:solidFill>
              </a:defRPr>
            </a:lvl1pPr>
            <a:lvl2pPr>
              <a:defRPr sz="2800">
                <a:solidFill>
                  <a:schemeClr val="tx1">
                    <a:lumMod val="65000"/>
                    <a:lumOff val="35000"/>
                  </a:schemeClr>
                </a:solidFill>
              </a:defRPr>
            </a:lvl2pPr>
            <a:lvl3pPr>
              <a:defRPr>
                <a:solidFill>
                  <a:schemeClr val="tx1">
                    <a:lumMod val="65000"/>
                    <a:lumOff val="35000"/>
                  </a:schemeClr>
                </a:solidFill>
              </a:defRPr>
            </a:lvl3pPr>
          </a:lstStyle>
          <a:p>
            <a:pPr lvl="0"/>
            <a:r>
              <a:rPr lang="en-US" dirty="0"/>
              <a:t>Click to edit Master text styles</a:t>
            </a:r>
          </a:p>
          <a:p>
            <a:pPr lvl="1"/>
            <a:r>
              <a:rPr lang="en-US" dirty="0"/>
              <a:t>Second level</a:t>
            </a:r>
          </a:p>
          <a:p>
            <a:pPr lvl="2"/>
            <a:r>
              <a:rPr lang="en-US" dirty="0"/>
              <a:t>Third level</a:t>
            </a:r>
          </a:p>
        </p:txBody>
      </p:sp>
      <p:sp>
        <p:nvSpPr>
          <p:cNvPr id="5" name="Picture Placeholder 14"/>
          <p:cNvSpPr>
            <a:spLocks noGrp="1"/>
          </p:cNvSpPr>
          <p:nvPr>
            <p:ph type="pic" sz="quarter" idx="11"/>
          </p:nvPr>
        </p:nvSpPr>
        <p:spPr>
          <a:xfrm>
            <a:off x="0" y="0"/>
            <a:ext cx="8129588" cy="6857999"/>
          </a:xfrm>
        </p:spPr>
        <p:txBody>
          <a:bodyPr/>
          <a:lstStyle>
            <a:lvl1pPr marL="0" indent="0">
              <a:buNone/>
              <a:defRPr baseline="0"/>
            </a:lvl1pPr>
          </a:lstStyle>
          <a:p>
            <a:endParaRPr lang="en-US" dirty="0"/>
          </a:p>
          <a:p>
            <a:endParaRPr lang="en-US" dirty="0"/>
          </a:p>
          <a:p>
            <a:endParaRPr lang="en-US" dirty="0"/>
          </a:p>
          <a:p>
            <a:endParaRPr lang="en-US" dirty="0"/>
          </a:p>
          <a:p>
            <a:r>
              <a:rPr lang="en-US" dirty="0"/>
              <a:t>MAIN PICTURE</a:t>
            </a:r>
          </a:p>
        </p:txBody>
      </p:sp>
      <p:sp>
        <p:nvSpPr>
          <p:cNvPr id="3" name="Text Placeholder 21"/>
          <p:cNvSpPr>
            <a:spLocks noGrp="1"/>
          </p:cNvSpPr>
          <p:nvPr>
            <p:ph type="body" sz="quarter" idx="15" hasCustomPrompt="1"/>
          </p:nvPr>
        </p:nvSpPr>
        <p:spPr>
          <a:xfrm>
            <a:off x="0" y="312096"/>
            <a:ext cx="8129589" cy="790348"/>
          </a:xfrm>
          <a:solidFill>
            <a:schemeClr val="accent1"/>
          </a:solidFill>
        </p:spPr>
        <p:txBody>
          <a:bodyPr anchor="ctr"/>
          <a:lstStyle>
            <a:lvl1pPr marL="0" indent="0">
              <a:buNone/>
              <a:defRPr b="1">
                <a:solidFill>
                  <a:schemeClr val="bg1"/>
                </a:solidFill>
              </a:defRPr>
            </a:lvl1pPr>
          </a:lstStyle>
          <a:p>
            <a:pPr lvl="0"/>
            <a:r>
              <a:rPr lang="en-US" dirty="0"/>
              <a:t>HEADER</a:t>
            </a:r>
          </a:p>
        </p:txBody>
      </p:sp>
    </p:spTree>
    <p:extLst>
      <p:ext uri="{BB962C8B-B14F-4D97-AF65-F5344CB8AC3E}">
        <p14:creationId xmlns:p14="http://schemas.microsoft.com/office/powerpoint/2010/main" val="240190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1"/>
          <p:cNvSpPr>
            <a:spLocks noGrp="1"/>
          </p:cNvSpPr>
          <p:nvPr>
            <p:ph type="body" sz="quarter" idx="15" hasCustomPrompt="1"/>
          </p:nvPr>
        </p:nvSpPr>
        <p:spPr>
          <a:xfrm>
            <a:off x="-1" y="312096"/>
            <a:ext cx="12192001" cy="790348"/>
          </a:xfrm>
          <a:solidFill>
            <a:schemeClr val="accent1"/>
          </a:solidFill>
        </p:spPr>
        <p:txBody>
          <a:bodyPr anchor="ctr"/>
          <a:lstStyle>
            <a:lvl1pPr marL="0" indent="0" algn="ctr">
              <a:buNone/>
              <a:defRPr b="1">
                <a:solidFill>
                  <a:schemeClr val="bg1"/>
                </a:solidFill>
              </a:defRPr>
            </a:lvl1pPr>
          </a:lstStyle>
          <a:p>
            <a:pPr lvl="0"/>
            <a:r>
              <a:rPr lang="en-US" dirty="0"/>
              <a:t>HEADER</a:t>
            </a:r>
          </a:p>
        </p:txBody>
      </p:sp>
      <p:sp>
        <p:nvSpPr>
          <p:cNvPr id="4" name="Text Placeholder 7"/>
          <p:cNvSpPr>
            <a:spLocks noGrp="1"/>
          </p:cNvSpPr>
          <p:nvPr>
            <p:ph type="body" sz="quarter" idx="10"/>
          </p:nvPr>
        </p:nvSpPr>
        <p:spPr>
          <a:xfrm>
            <a:off x="118003" y="1839951"/>
            <a:ext cx="5669480" cy="5018049"/>
          </a:xfrm>
        </p:spPr>
        <p:txBody>
          <a:bodyPr/>
          <a:lstStyle>
            <a:lvl1pPr>
              <a:defRPr sz="3200">
                <a:solidFill>
                  <a:schemeClr val="tx1">
                    <a:lumMod val="65000"/>
                    <a:lumOff val="35000"/>
                  </a:schemeClr>
                </a:solidFill>
              </a:defRPr>
            </a:lvl1pPr>
            <a:lvl2pPr>
              <a:defRPr sz="2800">
                <a:solidFill>
                  <a:schemeClr val="tx1">
                    <a:lumMod val="65000"/>
                    <a:lumOff val="35000"/>
                  </a:schemeClr>
                </a:solidFill>
              </a:defRPr>
            </a:lvl2pPr>
            <a:lvl3pPr>
              <a:defRPr>
                <a:solidFill>
                  <a:schemeClr val="tx1">
                    <a:lumMod val="65000"/>
                    <a:lumOff val="35000"/>
                  </a:schemeClr>
                </a:solidFill>
              </a:defRPr>
            </a:lvl3pPr>
          </a:lstStyle>
          <a:p>
            <a:pPr lvl="0"/>
            <a:r>
              <a:rPr lang="en-US" dirty="0"/>
              <a:t>Click to edit Master text styles</a:t>
            </a:r>
          </a:p>
          <a:p>
            <a:pPr lvl="1"/>
            <a:r>
              <a:rPr lang="en-US" dirty="0"/>
              <a:t>Second level</a:t>
            </a:r>
          </a:p>
          <a:p>
            <a:pPr lvl="2"/>
            <a:r>
              <a:rPr lang="en-US" dirty="0"/>
              <a:t>Third level</a:t>
            </a:r>
          </a:p>
        </p:txBody>
      </p:sp>
      <p:sp>
        <p:nvSpPr>
          <p:cNvPr id="14" name="Text Placeholder 21"/>
          <p:cNvSpPr>
            <a:spLocks noGrp="1"/>
          </p:cNvSpPr>
          <p:nvPr>
            <p:ph type="body" sz="quarter" idx="17" hasCustomPrompt="1"/>
          </p:nvPr>
        </p:nvSpPr>
        <p:spPr>
          <a:xfrm>
            <a:off x="118004" y="1338145"/>
            <a:ext cx="5669480" cy="501805"/>
          </a:xfrm>
          <a:solidFill>
            <a:schemeClr val="accent4"/>
          </a:solidFill>
        </p:spPr>
        <p:txBody>
          <a:bodyPr anchor="ctr">
            <a:noAutofit/>
          </a:bodyPr>
          <a:lstStyle>
            <a:lvl1pPr marL="0" indent="0" algn="ctr">
              <a:buNone/>
              <a:defRPr sz="2400" b="1">
                <a:solidFill>
                  <a:schemeClr val="bg1"/>
                </a:solidFill>
              </a:defRPr>
            </a:lvl1pPr>
          </a:lstStyle>
          <a:p>
            <a:pPr lvl="0"/>
            <a:r>
              <a:rPr lang="en-US" dirty="0"/>
              <a:t>HEADER</a:t>
            </a:r>
          </a:p>
        </p:txBody>
      </p:sp>
      <p:sp>
        <p:nvSpPr>
          <p:cNvPr id="15" name="Text Placeholder 21"/>
          <p:cNvSpPr>
            <a:spLocks noGrp="1"/>
          </p:cNvSpPr>
          <p:nvPr>
            <p:ph type="body" sz="quarter" idx="18" hasCustomPrompt="1"/>
          </p:nvPr>
        </p:nvSpPr>
        <p:spPr>
          <a:xfrm>
            <a:off x="6392423" y="1338145"/>
            <a:ext cx="5669480" cy="501805"/>
          </a:xfrm>
          <a:solidFill>
            <a:schemeClr val="accent4"/>
          </a:solidFill>
        </p:spPr>
        <p:txBody>
          <a:bodyPr anchor="ctr">
            <a:noAutofit/>
          </a:bodyPr>
          <a:lstStyle>
            <a:lvl1pPr marL="0" indent="0" algn="ctr">
              <a:buNone/>
              <a:defRPr sz="2400" b="1">
                <a:solidFill>
                  <a:schemeClr val="bg1"/>
                </a:solidFill>
              </a:defRPr>
            </a:lvl1pPr>
          </a:lstStyle>
          <a:p>
            <a:pPr lvl="0"/>
            <a:r>
              <a:rPr lang="en-US" dirty="0"/>
              <a:t>HEADER</a:t>
            </a:r>
          </a:p>
        </p:txBody>
      </p:sp>
      <p:sp>
        <p:nvSpPr>
          <p:cNvPr id="16" name="Text Placeholder 7"/>
          <p:cNvSpPr>
            <a:spLocks noGrp="1"/>
          </p:cNvSpPr>
          <p:nvPr>
            <p:ph type="body" sz="quarter" idx="19"/>
          </p:nvPr>
        </p:nvSpPr>
        <p:spPr>
          <a:xfrm>
            <a:off x="6392423" y="1839951"/>
            <a:ext cx="5669480" cy="5018049"/>
          </a:xfrm>
        </p:spPr>
        <p:txBody>
          <a:bodyPr/>
          <a:lstStyle>
            <a:lvl1pPr>
              <a:defRPr sz="3200">
                <a:solidFill>
                  <a:schemeClr val="tx1">
                    <a:lumMod val="65000"/>
                    <a:lumOff val="35000"/>
                  </a:schemeClr>
                </a:solidFill>
              </a:defRPr>
            </a:lvl1pPr>
            <a:lvl2pPr>
              <a:defRPr sz="2800">
                <a:solidFill>
                  <a:schemeClr val="tx1">
                    <a:lumMod val="65000"/>
                    <a:lumOff val="35000"/>
                  </a:schemeClr>
                </a:solidFill>
              </a:defRPr>
            </a:lvl2pPr>
            <a:lvl3pPr>
              <a:defRPr>
                <a:solidFill>
                  <a:schemeClr val="tx1">
                    <a:lumMod val="65000"/>
                    <a:lumOff val="35000"/>
                  </a:schemeClr>
                </a:solidFil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967040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990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1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977292"/>
          </a:xfrm>
          <a:prstGeom prst="rect">
            <a:avLst/>
          </a:prstGeom>
          <a:solidFill>
            <a:schemeClr val="tx1">
              <a:alpha val="70000"/>
            </a:schemeClr>
          </a:solidFill>
        </p:spPr>
        <p:txBody>
          <a:bodyPr/>
          <a:lstStyle>
            <a:lvl1pPr algn="ctr">
              <a:defRPr>
                <a:solidFill>
                  <a:schemeClr val="bg1"/>
                </a:solidFill>
                <a:effectLst>
                  <a:outerShdw blurRad="38100" dist="38100" dir="2700000" algn="tl">
                    <a:srgbClr val="000000">
                      <a:alpha val="43137"/>
                    </a:srgbClr>
                  </a:outerShdw>
                </a:effectLst>
                <a:latin typeface="+mn-lt"/>
              </a:defRPr>
            </a:lvl1pPr>
          </a:lstStyle>
          <a:p>
            <a:r>
              <a:rPr lang="en-US" dirty="0"/>
              <a:t>Click to edit Master title style</a:t>
            </a:r>
          </a:p>
        </p:txBody>
      </p:sp>
      <p:sp>
        <p:nvSpPr>
          <p:cNvPr id="3" name="Content Placeholder 2"/>
          <p:cNvSpPr>
            <a:spLocks noGrp="1"/>
          </p:cNvSpPr>
          <p:nvPr>
            <p:ph idx="1"/>
          </p:nvPr>
        </p:nvSpPr>
        <p:spPr>
          <a:solidFill>
            <a:schemeClr val="tx1">
              <a:alpha val="70000"/>
            </a:schemeClr>
          </a:solidFill>
        </p:spPr>
        <p:txBody>
          <a:bodyPr>
            <a:normAutofit/>
          </a:bodyPr>
          <a:lstStyle>
            <a:lvl1pPr>
              <a:defRPr sz="3600">
                <a:solidFill>
                  <a:schemeClr val="bg1"/>
                </a:solidFill>
                <a:effectLst>
                  <a:outerShdw blurRad="38100" dist="38100" dir="2700000" algn="tl">
                    <a:srgbClr val="000000">
                      <a:alpha val="43137"/>
                    </a:srgbClr>
                  </a:outerShdw>
                </a:effectLst>
              </a:defRPr>
            </a:lvl1pPr>
            <a:lvl2pPr>
              <a:defRPr sz="3200">
                <a:solidFill>
                  <a:schemeClr val="bg1"/>
                </a:solidFill>
                <a:effectLst>
                  <a:outerShdw blurRad="38100" dist="38100" dir="2700000" algn="tl">
                    <a:srgbClr val="000000">
                      <a:alpha val="43137"/>
                    </a:srgbClr>
                  </a:outerShdw>
                </a:effectLst>
              </a:defRPr>
            </a:lvl2pPr>
            <a:lvl3pPr>
              <a:defRPr sz="2800">
                <a:solidFill>
                  <a:schemeClr val="bg1"/>
                </a:solidFill>
                <a:effectLst>
                  <a:outerShdw blurRad="38100" dist="38100" dir="2700000" algn="tl">
                    <a:srgbClr val="000000">
                      <a:alpha val="43137"/>
                    </a:srgbClr>
                  </a:outerShdw>
                </a:effectLst>
              </a:defRPr>
            </a:lvl3pPr>
            <a:lvl4pPr>
              <a:defRPr sz="2400">
                <a:solidFill>
                  <a:schemeClr val="bg1"/>
                </a:solidFill>
                <a:effectLst>
                  <a:outerShdw blurRad="38100" dist="38100" dir="2700000" algn="tl">
                    <a:srgbClr val="000000">
                      <a:alpha val="43137"/>
                    </a:srgbClr>
                  </a:outerShdw>
                </a:effectLst>
              </a:defRPr>
            </a:lvl4pPr>
            <a:lvl5pPr>
              <a:defRPr sz="2400">
                <a:solidFill>
                  <a:schemeClr val="bg1"/>
                </a:solidFill>
                <a:effectLst>
                  <a:outerShdw blurRad="38100" dist="38100" dir="2700000" algn="tl">
                    <a:srgbClr val="000000">
                      <a:alpha val="43137"/>
                    </a:srgbClr>
                  </a:outerShdw>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61BAE31-87DD-4DE9-9469-F99BD62E02F6}" type="datetimeFigureOut">
              <a:rPr lang="en-US" smtClean="0"/>
              <a:t>10/19/2017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3BB01C5-8644-4D4E-8ED7-B7DA5E7C7BFD}" type="slidenum">
              <a:rPr lang="en-US" smtClean="0"/>
              <a:t>‹#›</a:t>
            </a:fld>
            <a:endParaRPr lang="en-US"/>
          </a:p>
        </p:txBody>
      </p:sp>
    </p:spTree>
    <p:extLst>
      <p:ext uri="{BB962C8B-B14F-4D97-AF65-F5344CB8AC3E}">
        <p14:creationId xmlns:p14="http://schemas.microsoft.com/office/powerpoint/2010/main" val="1152761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59442686"/>
      </p:ext>
    </p:extLst>
  </p:cSld>
  <p:clrMap bg1="lt1" tx1="dk1" bg2="lt2" tx2="dk2" accent1="accent1" accent2="accent2" accent3="accent3" accent4="accent4" accent5="accent5" accent6="accent6" hlink="hlink" folHlink="folHlink"/>
  <p:sldLayoutIdLst>
    <p:sldLayoutId id="2147483689" r:id="rId1"/>
    <p:sldLayoutId id="2147483679" r:id="rId2"/>
    <p:sldLayoutId id="2147483690" r:id="rId3"/>
    <p:sldLayoutId id="2147483691" r:id="rId4"/>
    <p:sldLayoutId id="2147483692" r:id="rId5"/>
    <p:sldLayoutId id="2147483684" r:id="rId6"/>
    <p:sldLayoutId id="2147483693" r:id="rId7"/>
  </p:sldLayoutIdLst>
  <p:txStyles>
    <p:titleStyle>
      <a:lvl1pPr algn="l" defTabSz="914400" rtl="0" eaLnBrk="1" latinLnBrk="0" hangingPunct="1">
        <a:lnSpc>
          <a:spcPct val="90000"/>
        </a:lnSpc>
        <a:spcBef>
          <a:spcPct val="0"/>
        </a:spcBef>
        <a:buNone/>
        <a:defRPr sz="4400" kern="1200">
          <a:solidFill>
            <a:schemeClr val="bg1"/>
          </a:solidFill>
          <a:effectLst>
            <a:outerShdw blurRad="50800" dist="38100" dir="2700000" algn="tl" rotWithShape="0">
              <a:prstClr val="black">
                <a:alpha val="40000"/>
              </a:prstClr>
            </a:outerShdw>
          </a:effectLst>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lumMod val="65000"/>
              <a:lumOff val="35000"/>
            </a:schemeClr>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lumMod val="65000"/>
              <a:lumOff val="3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65000"/>
              <a:lumOff val="35000"/>
            </a:schemeClr>
          </a:solidFill>
          <a:effectLst/>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3940" y="2920669"/>
            <a:ext cx="3956970" cy="931052"/>
          </a:xfrm>
          <a:prstGeom prst="rect">
            <a:avLst/>
          </a:prstGeom>
        </p:spPr>
      </p:pic>
      <p:sp>
        <p:nvSpPr>
          <p:cNvPr id="7" name="Text Placeholder 6"/>
          <p:cNvSpPr>
            <a:spLocks noGrp="1"/>
          </p:cNvSpPr>
          <p:nvPr>
            <p:ph type="body" sz="quarter" idx="10"/>
          </p:nvPr>
        </p:nvSpPr>
        <p:spPr>
          <a:xfrm>
            <a:off x="8279607" y="312096"/>
            <a:ext cx="3845337" cy="6467475"/>
          </a:xfrm>
        </p:spPr>
        <p:txBody>
          <a:bodyPr/>
          <a:lstStyle/>
          <a:p>
            <a:pPr marL="0" indent="0" algn="ctr">
              <a:buNone/>
            </a:pPr>
            <a:endParaRPr lang="en-US" dirty="0"/>
          </a:p>
          <a:p>
            <a:pPr marL="0" indent="0" algn="ctr">
              <a:buNone/>
            </a:pPr>
            <a:r>
              <a:rPr lang="en-US" dirty="0"/>
              <a:t>[Community Name]</a:t>
            </a:r>
          </a:p>
          <a:p>
            <a:pPr marL="0" indent="0" algn="ctr">
              <a:buNone/>
            </a:pPr>
            <a:r>
              <a:rPr lang="en-US" dirty="0"/>
              <a:t>[Date] </a:t>
            </a:r>
          </a:p>
          <a:p>
            <a:pPr marL="0" indent="0" algn="ctr">
              <a:buNone/>
            </a:pPr>
            <a:r>
              <a:rPr lang="en-US" dirty="0"/>
              <a:t>Day 2</a:t>
            </a:r>
          </a:p>
        </p:txBody>
      </p:sp>
      <p:sp>
        <p:nvSpPr>
          <p:cNvPr id="9" name="Picture Placeholder 8"/>
          <p:cNvSpPr>
            <a:spLocks noGrp="1"/>
          </p:cNvSpPr>
          <p:nvPr>
            <p:ph type="pic" sz="quarter" idx="11"/>
          </p:nvPr>
        </p:nvSpPr>
        <p:spPr>
          <a:xfrm>
            <a:off x="0" y="0"/>
            <a:ext cx="7983940" cy="5772926"/>
          </a:xfrm>
        </p:spPr>
      </p:sp>
    </p:spTree>
    <p:extLst>
      <p:ext uri="{BB962C8B-B14F-4D97-AF65-F5344CB8AC3E}">
        <p14:creationId xmlns:p14="http://schemas.microsoft.com/office/powerpoint/2010/main" val="2971078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p:cNvPicPr>
            <a:picLocks noGrp="1" noChangeAspect="1"/>
          </p:cNvPicPr>
          <p:nvPr>
            <p:ph type="pic" sz="quarter" idx="11"/>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7187" t="14148" b="14148"/>
          <a:stretch/>
        </p:blipFill>
        <p:spPr>
          <a:xfrm>
            <a:off x="-11151" y="0"/>
            <a:ext cx="8140739" cy="4337824"/>
          </a:xfrm>
        </p:spPr>
      </p:pic>
      <p:sp>
        <p:nvSpPr>
          <p:cNvPr id="9" name="Content Placeholder 8"/>
          <p:cNvSpPr>
            <a:spLocks noGrp="1"/>
          </p:cNvSpPr>
          <p:nvPr>
            <p:ph type="body" sz="quarter" idx="10"/>
          </p:nvPr>
        </p:nvSpPr>
        <p:spPr/>
        <p:txBody>
          <a:bodyPr>
            <a:noAutofit/>
          </a:bodyPr>
          <a:lstStyle/>
          <a:p>
            <a:pPr marL="0" indent="0">
              <a:spcBef>
                <a:spcPts val="600"/>
              </a:spcBef>
              <a:spcAft>
                <a:spcPts val="600"/>
              </a:spcAft>
              <a:buNone/>
            </a:pPr>
            <a:r>
              <a:rPr lang="en-US" sz="2800" b="1" dirty="0">
                <a:solidFill>
                  <a:srgbClr val="1C1C1C"/>
                </a:solidFill>
              </a:rPr>
              <a:t>Desired Outcomes</a:t>
            </a:r>
          </a:p>
          <a:p>
            <a:pPr>
              <a:spcBef>
                <a:spcPts val="0"/>
              </a:spcBef>
              <a:spcAft>
                <a:spcPts val="600"/>
              </a:spcAft>
            </a:pPr>
            <a:r>
              <a:rPr lang="en-US" sz="2200" dirty="0">
                <a:solidFill>
                  <a:srgbClr val="1C1C1C"/>
                </a:solidFill>
              </a:rPr>
              <a:t>Economic opportunities for local farmers and businesses</a:t>
            </a:r>
          </a:p>
          <a:p>
            <a:pPr>
              <a:spcBef>
                <a:spcPts val="0"/>
              </a:spcBef>
              <a:spcAft>
                <a:spcPts val="600"/>
              </a:spcAft>
            </a:pPr>
            <a:r>
              <a:rPr lang="en-US" sz="2200" dirty="0">
                <a:solidFill>
                  <a:srgbClr val="1C1C1C"/>
                </a:solidFill>
              </a:rPr>
              <a:t>Access to healthy, local food, especially among disadvantaged groups</a:t>
            </a:r>
          </a:p>
          <a:p>
            <a:pPr>
              <a:spcBef>
                <a:spcPts val="0"/>
              </a:spcBef>
              <a:spcAft>
                <a:spcPts val="600"/>
              </a:spcAft>
            </a:pPr>
            <a:r>
              <a:rPr lang="en-US" sz="2200" dirty="0">
                <a:solidFill>
                  <a:srgbClr val="1C1C1C"/>
                </a:solidFill>
              </a:rPr>
              <a:t>Revitalized downtowns, Main Streets, and existing neighborhoods </a:t>
            </a:r>
          </a:p>
          <a:p>
            <a:pPr marL="0" indent="0">
              <a:spcBef>
                <a:spcPts val="600"/>
              </a:spcBef>
              <a:spcAft>
                <a:spcPts val="600"/>
              </a:spcAft>
              <a:buNone/>
            </a:pPr>
            <a:r>
              <a:rPr lang="en-US" sz="2800" b="1" dirty="0">
                <a:solidFill>
                  <a:srgbClr val="1C1C1C"/>
                </a:solidFill>
              </a:rPr>
              <a:t>End Products</a:t>
            </a:r>
          </a:p>
          <a:p>
            <a:pPr>
              <a:spcBef>
                <a:spcPts val="0"/>
              </a:spcBef>
              <a:spcAft>
                <a:spcPts val="600"/>
              </a:spcAft>
            </a:pPr>
            <a:r>
              <a:rPr lang="en-US" sz="2200" dirty="0">
                <a:solidFill>
                  <a:srgbClr val="1C1C1C"/>
                </a:solidFill>
              </a:rPr>
              <a:t>New connections among people to build capacity for success</a:t>
            </a:r>
          </a:p>
          <a:p>
            <a:pPr>
              <a:spcBef>
                <a:spcPts val="0"/>
              </a:spcBef>
              <a:spcAft>
                <a:spcPts val="600"/>
              </a:spcAft>
            </a:pPr>
            <a:r>
              <a:rPr lang="en-US" sz="2200" dirty="0">
                <a:solidFill>
                  <a:srgbClr val="1C1C1C"/>
                </a:solidFill>
              </a:rPr>
              <a:t>An action plan with goals and strategies for achieving these outcomes</a:t>
            </a:r>
          </a:p>
          <a:p>
            <a:pPr lvl="1"/>
            <a:endParaRPr lang="en-US" sz="2000" dirty="0">
              <a:solidFill>
                <a:srgbClr val="1C1C1C"/>
              </a:solidFill>
            </a:endParaRPr>
          </a:p>
          <a:p>
            <a:pPr lvl="1"/>
            <a:endParaRPr lang="en-US" sz="2000" dirty="0">
              <a:solidFill>
                <a:srgbClr val="1C1C1C"/>
              </a:solidFill>
            </a:endParaRPr>
          </a:p>
          <a:p>
            <a:pPr lvl="1"/>
            <a:endParaRPr lang="en-US" sz="2000" dirty="0">
              <a:solidFill>
                <a:srgbClr val="1C1C1C"/>
              </a:solidFill>
            </a:endParaRPr>
          </a:p>
        </p:txBody>
      </p:sp>
      <p:pic>
        <p:nvPicPr>
          <p:cNvPr id="14" name="Picture Placeholder 13"/>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8790" r="8790"/>
          <a:stretch>
            <a:fillRect/>
          </a:stretch>
        </p:blipFill>
        <p:spPr/>
      </p:pic>
      <p:pic>
        <p:nvPicPr>
          <p:cNvPr id="16" name="Picture Placeholder 15"/>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15876" b="15876"/>
          <a:stretch>
            <a:fillRect/>
          </a:stretch>
        </p:blipFill>
        <p:spPr/>
      </p:pic>
      <p:pic>
        <p:nvPicPr>
          <p:cNvPr id="15" name="Picture Placeholder 14"/>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l="8790" r="8790"/>
          <a:stretch>
            <a:fillRect/>
          </a:stretch>
        </p:blipFill>
        <p:spPr/>
      </p:pic>
      <p:sp>
        <p:nvSpPr>
          <p:cNvPr id="12" name="Text Placeholder 11"/>
          <p:cNvSpPr>
            <a:spLocks noGrp="1"/>
          </p:cNvSpPr>
          <p:nvPr>
            <p:ph type="body" sz="quarter" idx="15"/>
          </p:nvPr>
        </p:nvSpPr>
        <p:spPr>
          <a:solidFill>
            <a:schemeClr val="accent3"/>
          </a:solidFill>
        </p:spPr>
        <p:txBody>
          <a:bodyPr anchor="ctr"/>
          <a:lstStyle/>
          <a:p>
            <a:r>
              <a:rPr lang="en-US" dirty="0"/>
              <a:t>PROGRAM PURPOSE</a:t>
            </a:r>
          </a:p>
        </p:txBody>
      </p:sp>
    </p:spTree>
    <p:extLst>
      <p:ext uri="{BB962C8B-B14F-4D97-AF65-F5344CB8AC3E}">
        <p14:creationId xmlns:p14="http://schemas.microsoft.com/office/powerpoint/2010/main" val="1662771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11"/>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14148" b="14148"/>
          <a:stretch>
            <a:fillRect/>
          </a:stretch>
        </p:blipFill>
        <p:spPr/>
      </p:pic>
      <p:sp>
        <p:nvSpPr>
          <p:cNvPr id="9" name="Text Placeholder 8"/>
          <p:cNvSpPr>
            <a:spLocks noGrp="1"/>
          </p:cNvSpPr>
          <p:nvPr>
            <p:ph type="body" sz="quarter" idx="15"/>
          </p:nvPr>
        </p:nvSpPr>
        <p:spPr>
          <a:xfrm>
            <a:off x="0" y="312096"/>
            <a:ext cx="7917366" cy="790348"/>
          </a:xfrm>
          <a:solidFill>
            <a:schemeClr val="accent5"/>
          </a:solidFill>
        </p:spPr>
        <p:txBody>
          <a:bodyPr>
            <a:normAutofit/>
          </a:bodyPr>
          <a:lstStyle/>
          <a:p>
            <a:r>
              <a:rPr lang="en-US" dirty="0"/>
              <a:t>WORKSHOP OVERVIEW</a:t>
            </a:r>
          </a:p>
        </p:txBody>
      </p:sp>
      <p:pic>
        <p:nvPicPr>
          <p:cNvPr id="6" name="Picture Placeholder 5"/>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8790" r="8790"/>
          <a:stretch>
            <a:fillRect/>
          </a:stretch>
        </p:blipFill>
        <p:spPr/>
      </p:pic>
      <p:pic>
        <p:nvPicPr>
          <p:cNvPr id="7" name="Picture Placeholder 6"/>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8790" r="8790"/>
          <a:stretch>
            <a:fillRect/>
          </a:stretch>
        </p:blipFill>
        <p:spPr/>
      </p:pic>
      <p:pic>
        <p:nvPicPr>
          <p:cNvPr id="8" name="Picture Placeholder 7"/>
          <p:cNvPicPr>
            <a:picLocks noGrp="1" noChangeAspect="1"/>
          </p:cNvPicPr>
          <p:nvPr>
            <p:ph type="pic" sz="quarter" idx="13"/>
          </p:nvPr>
        </p:nvPicPr>
        <p:blipFill>
          <a:blip r:embed="rId7" cstate="print">
            <a:extLst>
              <a:ext uri="{28A0092B-C50C-407E-A947-70E740481C1C}">
                <a14:useLocalDpi xmlns:a14="http://schemas.microsoft.com/office/drawing/2010/main" val="0"/>
              </a:ext>
            </a:extLst>
          </a:blip>
          <a:srcRect l="8790" r="8790"/>
          <a:stretch>
            <a:fillRect/>
          </a:stretch>
        </p:blipFill>
        <p:spPr/>
      </p:pic>
      <p:sp>
        <p:nvSpPr>
          <p:cNvPr id="18" name="TextBox 17"/>
          <p:cNvSpPr txBox="1"/>
          <p:nvPr/>
        </p:nvSpPr>
        <p:spPr>
          <a:xfrm>
            <a:off x="8281856" y="102304"/>
            <a:ext cx="3757744" cy="6401753"/>
          </a:xfrm>
          <a:prstGeom prst="rect">
            <a:avLst/>
          </a:prstGeom>
          <a:noFill/>
        </p:spPr>
        <p:txBody>
          <a:bodyPr wrap="square" rtlCol="0">
            <a:spAutoFit/>
          </a:bodyPr>
          <a:lstStyle/>
          <a:p>
            <a:r>
              <a:rPr lang="en-US" sz="2600" b="1" dirty="0">
                <a:solidFill>
                  <a:srgbClr val="292929"/>
                </a:solidFill>
                <a:latin typeface="Arial" panose="020B0604020202020204" pitchFamily="34" charset="0"/>
                <a:cs typeface="Arial" panose="020B0604020202020204" pitchFamily="34" charset="0"/>
              </a:rPr>
              <a:t>DAY 1</a:t>
            </a:r>
          </a:p>
          <a:p>
            <a:pPr marL="285750" indent="-285750">
              <a:spcAft>
                <a:spcPts val="600"/>
              </a:spcAft>
              <a:buFont typeface="Arial" panose="020B0604020202020204" pitchFamily="34" charset="0"/>
              <a:buChar char="•"/>
            </a:pPr>
            <a:r>
              <a:rPr lang="en-US" sz="2600" b="1" dirty="0">
                <a:solidFill>
                  <a:srgbClr val="292929"/>
                </a:solidFill>
                <a:latin typeface="Arial" panose="020B0604020202020204" pitchFamily="34" charset="0"/>
                <a:cs typeface="Arial" panose="020B0604020202020204" pitchFamily="34" charset="0"/>
              </a:rPr>
              <a:t>Community Values, Vision, and Goals</a:t>
            </a:r>
          </a:p>
          <a:p>
            <a:r>
              <a:rPr lang="en-US" sz="2600" b="1" dirty="0">
                <a:solidFill>
                  <a:srgbClr val="292929"/>
                </a:solidFill>
                <a:latin typeface="Arial" panose="020B0604020202020204" pitchFamily="34" charset="0"/>
                <a:cs typeface="Arial" panose="020B0604020202020204" pitchFamily="34" charset="0"/>
              </a:rPr>
              <a:t>DAY 2</a:t>
            </a:r>
          </a:p>
          <a:p>
            <a:pPr marL="285750" indent="-285750">
              <a:spcAft>
                <a:spcPts val="600"/>
              </a:spcAft>
              <a:buFont typeface="Arial" panose="020B0604020202020204" pitchFamily="34" charset="0"/>
              <a:buChar char="•"/>
            </a:pPr>
            <a:r>
              <a:rPr lang="en-US" sz="2600" b="1" dirty="0">
                <a:solidFill>
                  <a:srgbClr val="FF0000"/>
                </a:solidFill>
                <a:latin typeface="Arial" panose="020B0604020202020204" pitchFamily="34" charset="0"/>
                <a:cs typeface="Arial" panose="020B0604020202020204" pitchFamily="34" charset="0"/>
              </a:rPr>
              <a:t>Action Brainstorming</a:t>
            </a:r>
          </a:p>
          <a:p>
            <a:pPr marL="285750">
              <a:spcAft>
                <a:spcPts val="600"/>
              </a:spcAft>
            </a:pPr>
            <a:r>
              <a:rPr lang="en-US" sz="2600" dirty="0">
                <a:solidFill>
                  <a:srgbClr val="FF0000"/>
                </a:solidFill>
                <a:latin typeface="Arial" panose="020B0604020202020204" pitchFamily="34" charset="0"/>
                <a:cs typeface="Arial" panose="020B0604020202020204" pitchFamily="34" charset="0"/>
              </a:rPr>
              <a:t>Assess what exists now and what can be strengthened or improved.</a:t>
            </a:r>
            <a:r>
              <a:rPr lang="en-US" sz="2600" dirty="0">
                <a:solidFill>
                  <a:srgbClr val="FF0000"/>
                </a:solidFill>
              </a:rPr>
              <a:t> </a:t>
            </a:r>
          </a:p>
          <a:p>
            <a:pPr marL="285750" indent="-285750">
              <a:spcAft>
                <a:spcPts val="600"/>
              </a:spcAft>
              <a:buFont typeface="Arial" panose="020B0604020202020204" pitchFamily="34" charset="0"/>
              <a:buChar char="•"/>
            </a:pPr>
            <a:r>
              <a:rPr lang="en-US" sz="2600" b="1" dirty="0">
                <a:solidFill>
                  <a:srgbClr val="292929"/>
                </a:solidFill>
                <a:latin typeface="Arial" panose="020B0604020202020204" pitchFamily="34" charset="0"/>
                <a:cs typeface="Arial" panose="020B0604020202020204" pitchFamily="34" charset="0"/>
              </a:rPr>
              <a:t>Action Planning</a:t>
            </a:r>
          </a:p>
          <a:p>
            <a:pPr marL="285750">
              <a:spcBef>
                <a:spcPts val="0"/>
              </a:spcBef>
              <a:spcAft>
                <a:spcPts val="600"/>
              </a:spcAft>
            </a:pPr>
            <a:r>
              <a:rPr lang="en-US" sz="2600" dirty="0">
                <a:solidFill>
                  <a:srgbClr val="1C1C1C"/>
                </a:solidFill>
                <a:latin typeface="Arial" panose="020B0604020202020204" pitchFamily="34" charset="0"/>
                <a:cs typeface="Arial" panose="020B0604020202020204" pitchFamily="34" charset="0"/>
              </a:rPr>
              <a:t>Identify priorities, roles, and responsibilities to move forward.</a:t>
            </a:r>
            <a:endParaRPr lang="en-US" sz="2600" dirty="0">
              <a:solidFill>
                <a:srgbClr val="3F4E5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8337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normAutofit/>
          </a:bodyPr>
          <a:lstStyle/>
          <a:p>
            <a:r>
              <a:rPr lang="en-US" dirty="0">
                <a:solidFill>
                  <a:srgbClr val="1C1C1C"/>
                </a:solidFill>
              </a:rPr>
              <a:t>Introductions</a:t>
            </a:r>
          </a:p>
          <a:p>
            <a:r>
              <a:rPr lang="en-US" dirty="0">
                <a:solidFill>
                  <a:srgbClr val="1C1C1C"/>
                </a:solidFill>
              </a:rPr>
              <a:t>Recap of last night </a:t>
            </a:r>
          </a:p>
          <a:p>
            <a:r>
              <a:rPr lang="en-US" dirty="0">
                <a:solidFill>
                  <a:srgbClr val="1C1C1C"/>
                </a:solidFill>
              </a:rPr>
              <a:t>Case studies presentation</a:t>
            </a:r>
          </a:p>
          <a:p>
            <a:r>
              <a:rPr lang="en-US" dirty="0">
                <a:solidFill>
                  <a:srgbClr val="1C1C1C"/>
                </a:solidFill>
              </a:rPr>
              <a:t>Food system asset mapping</a:t>
            </a:r>
          </a:p>
          <a:p>
            <a:r>
              <a:rPr lang="en-US" dirty="0">
                <a:solidFill>
                  <a:srgbClr val="1C1C1C"/>
                </a:solidFill>
              </a:rPr>
              <a:t>Break</a:t>
            </a:r>
          </a:p>
          <a:p>
            <a:r>
              <a:rPr lang="en-US" dirty="0">
                <a:solidFill>
                  <a:srgbClr val="1C1C1C"/>
                </a:solidFill>
              </a:rPr>
              <a:t>Review goals</a:t>
            </a:r>
          </a:p>
          <a:p>
            <a:r>
              <a:rPr lang="en-US" dirty="0">
                <a:solidFill>
                  <a:srgbClr val="1C1C1C"/>
                </a:solidFill>
              </a:rPr>
              <a:t>Lunch</a:t>
            </a:r>
          </a:p>
          <a:p>
            <a:pPr marL="0" indent="0">
              <a:buNone/>
            </a:pPr>
            <a:endParaRPr lang="en-US" dirty="0">
              <a:solidFill>
                <a:srgbClr val="1C1C1C"/>
              </a:solidFill>
            </a:endParaRPr>
          </a:p>
        </p:txBody>
      </p:sp>
      <p:pic>
        <p:nvPicPr>
          <p:cNvPr id="9" name="Picture Placeholder 8"/>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t="15876" b="15876"/>
          <a:stretch>
            <a:fillRect/>
          </a:stretch>
        </p:blipFill>
        <p:spPr/>
      </p:pic>
      <p:pic>
        <p:nvPicPr>
          <p:cNvPr id="8" name="Picture Placeholder 7"/>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9829" b="9829"/>
          <a:stretch>
            <a:fillRect/>
          </a:stretch>
        </p:blipFill>
        <p:spPr/>
      </p:pic>
      <p:sp>
        <p:nvSpPr>
          <p:cNvPr id="7" name="Text Placeholder 6"/>
          <p:cNvSpPr>
            <a:spLocks noGrp="1"/>
          </p:cNvSpPr>
          <p:nvPr>
            <p:ph type="body" sz="quarter" idx="15"/>
          </p:nvPr>
        </p:nvSpPr>
        <p:spPr>
          <a:xfrm>
            <a:off x="0" y="3581627"/>
            <a:ext cx="8129588" cy="790348"/>
          </a:xfrm>
          <a:solidFill>
            <a:schemeClr val="tx2"/>
          </a:solidFill>
        </p:spPr>
        <p:txBody>
          <a:bodyPr>
            <a:normAutofit/>
          </a:bodyPr>
          <a:lstStyle/>
          <a:p>
            <a:r>
              <a:rPr lang="en-US" sz="3000" dirty="0"/>
              <a:t>THIS MORNING: ACTION BRAINSTORMING</a:t>
            </a:r>
          </a:p>
        </p:txBody>
      </p:sp>
      <p:pic>
        <p:nvPicPr>
          <p:cNvPr id="10" name="Picture Placeholder 9"/>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l="13220" r="13220"/>
          <a:stretch>
            <a:fillRect/>
          </a:stretch>
        </p:blipFill>
        <p:spPr/>
      </p:pic>
      <p:pic>
        <p:nvPicPr>
          <p:cNvPr id="11" name="Picture Placeholder 10"/>
          <p:cNvPicPr>
            <a:picLocks noGrp="1" noChangeAspect="1"/>
          </p:cNvPicPr>
          <p:nvPr>
            <p:ph type="pic" sz="quarter" idx="13"/>
          </p:nvPr>
        </p:nvPicPr>
        <p:blipFill rotWithShape="1">
          <a:blip r:embed="rId6" cstate="print">
            <a:extLst>
              <a:ext uri="{28A0092B-C50C-407E-A947-70E740481C1C}">
                <a14:useLocalDpi xmlns:a14="http://schemas.microsoft.com/office/drawing/2010/main" val="0"/>
              </a:ext>
            </a:extLst>
          </a:blip>
          <a:srcRect l="-473" t="128" r="473" b="39244"/>
          <a:stretch/>
        </p:blipFill>
        <p:spPr>
          <a:xfrm>
            <a:off x="5548160" y="4483100"/>
            <a:ext cx="2609850" cy="2374900"/>
          </a:xfrm>
        </p:spPr>
      </p:pic>
    </p:spTree>
    <p:extLst>
      <p:ext uri="{BB962C8B-B14F-4D97-AF65-F5344CB8AC3E}">
        <p14:creationId xmlns:p14="http://schemas.microsoft.com/office/powerpoint/2010/main" val="1529614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US" sz="3400" dirty="0"/>
              <a:t>VALUES PAVE THE WAY FORWARD: SESSION 1 RECAP</a:t>
            </a:r>
          </a:p>
        </p:txBody>
      </p:sp>
    </p:spTree>
    <p:extLst>
      <p:ext uri="{BB962C8B-B14F-4D97-AF65-F5344CB8AC3E}">
        <p14:creationId xmlns:p14="http://schemas.microsoft.com/office/powerpoint/2010/main" val="3232504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pPr marL="0" indent="0">
              <a:buNone/>
            </a:pPr>
            <a:r>
              <a:rPr lang="en-US" dirty="0">
                <a:solidFill>
                  <a:srgbClr val="1C1C1C"/>
                </a:solidFill>
              </a:rPr>
              <a:t>[Enter feedback from community and insert community-specific photo.]</a:t>
            </a:r>
          </a:p>
        </p:txBody>
      </p:sp>
      <p:sp>
        <p:nvSpPr>
          <p:cNvPr id="3" name="Picture Placeholder 2"/>
          <p:cNvSpPr>
            <a:spLocks noGrp="1"/>
          </p:cNvSpPr>
          <p:nvPr>
            <p:ph type="pic" sz="quarter" idx="11"/>
          </p:nvPr>
        </p:nvSpPr>
        <p:spPr/>
      </p:sp>
      <p:sp>
        <p:nvSpPr>
          <p:cNvPr id="6" name="Text Placeholder 5"/>
          <p:cNvSpPr>
            <a:spLocks noGrp="1"/>
          </p:cNvSpPr>
          <p:nvPr>
            <p:ph type="body" sz="quarter" idx="15"/>
          </p:nvPr>
        </p:nvSpPr>
        <p:spPr>
          <a:solidFill>
            <a:schemeClr val="accent3"/>
          </a:solidFill>
        </p:spPr>
        <p:txBody>
          <a:bodyPr/>
          <a:lstStyle/>
          <a:p>
            <a:pPr marL="0" indent="0">
              <a:buNone/>
            </a:pPr>
            <a:r>
              <a:rPr lang="en-US" b="1" dirty="0">
                <a:solidFill>
                  <a:schemeClr val="bg1"/>
                </a:solidFill>
              </a:rPr>
              <a:t>THIS I BELIEVE…</a:t>
            </a:r>
          </a:p>
        </p:txBody>
      </p:sp>
    </p:spTree>
    <p:extLst>
      <p:ext uri="{BB962C8B-B14F-4D97-AF65-F5344CB8AC3E}">
        <p14:creationId xmlns:p14="http://schemas.microsoft.com/office/powerpoint/2010/main" val="307157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pPr marL="0" indent="0">
              <a:buNone/>
            </a:pPr>
            <a:r>
              <a:rPr lang="en-US" dirty="0">
                <a:solidFill>
                  <a:srgbClr val="1C1C1C"/>
                </a:solidFill>
              </a:rPr>
              <a:t>[Enter feedback from community and insert community-specific photo.]</a:t>
            </a:r>
          </a:p>
          <a:p>
            <a:pPr marL="0" indent="0">
              <a:buNone/>
            </a:pPr>
            <a:endParaRPr lang="en-US" dirty="0">
              <a:solidFill>
                <a:srgbClr val="1C1C1C"/>
              </a:solidFill>
            </a:endParaRPr>
          </a:p>
        </p:txBody>
      </p:sp>
      <p:sp>
        <p:nvSpPr>
          <p:cNvPr id="3" name="Picture Placeholder 2"/>
          <p:cNvSpPr>
            <a:spLocks noGrp="1"/>
          </p:cNvSpPr>
          <p:nvPr>
            <p:ph type="pic" sz="quarter" idx="11"/>
          </p:nvPr>
        </p:nvSpPr>
        <p:spPr/>
      </p:sp>
      <p:sp>
        <p:nvSpPr>
          <p:cNvPr id="6" name="Text Placeholder 5"/>
          <p:cNvSpPr>
            <a:spLocks noGrp="1"/>
          </p:cNvSpPr>
          <p:nvPr>
            <p:ph type="body" sz="quarter" idx="15"/>
          </p:nvPr>
        </p:nvSpPr>
        <p:spPr>
          <a:solidFill>
            <a:schemeClr val="accent3"/>
          </a:solidFill>
        </p:spPr>
        <p:txBody>
          <a:bodyPr/>
          <a:lstStyle/>
          <a:p>
            <a:pPr marL="0" indent="0">
              <a:buNone/>
            </a:pPr>
            <a:r>
              <a:rPr lang="en-US" dirty="0"/>
              <a:t>OUR FUTURE COMMUNITY</a:t>
            </a:r>
            <a:r>
              <a:rPr lang="en-US" b="1" dirty="0">
                <a:solidFill>
                  <a:schemeClr val="bg1"/>
                </a:solidFill>
              </a:rPr>
              <a:t>…</a:t>
            </a:r>
          </a:p>
        </p:txBody>
      </p:sp>
    </p:spTree>
    <p:extLst>
      <p:ext uri="{BB962C8B-B14F-4D97-AF65-F5344CB8AC3E}">
        <p14:creationId xmlns:p14="http://schemas.microsoft.com/office/powerpoint/2010/main" val="3584822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0" indent="0">
              <a:buNone/>
            </a:pPr>
            <a:r>
              <a:rPr lang="en-US" dirty="0">
                <a:solidFill>
                  <a:srgbClr val="1C1C1C"/>
                </a:solidFill>
              </a:rPr>
              <a:t>Enter feedback from community (quotes, maps, photos, etc.) relating to assets &amp; opportunities.</a:t>
            </a:r>
          </a:p>
          <a:p>
            <a:pPr marL="0" indent="0">
              <a:buNone/>
            </a:pPr>
            <a:r>
              <a:rPr lang="en-US" dirty="0">
                <a:solidFill>
                  <a:srgbClr val="1C1C1C"/>
                </a:solidFill>
              </a:rPr>
              <a:t>[Insert a location-specific photo(s) from tour.] </a:t>
            </a:r>
          </a:p>
        </p:txBody>
      </p:sp>
      <p:sp>
        <p:nvSpPr>
          <p:cNvPr id="3" name="Picture Placeholder 2"/>
          <p:cNvSpPr>
            <a:spLocks noGrp="1"/>
          </p:cNvSpPr>
          <p:nvPr>
            <p:ph type="pic" sz="quarter" idx="11"/>
          </p:nvPr>
        </p:nvSpPr>
        <p:spPr/>
      </p:sp>
      <p:sp>
        <p:nvSpPr>
          <p:cNvPr id="4" name="Text Placeholder 3"/>
          <p:cNvSpPr>
            <a:spLocks noGrp="1"/>
          </p:cNvSpPr>
          <p:nvPr>
            <p:ph type="body" sz="quarter" idx="15"/>
          </p:nvPr>
        </p:nvSpPr>
        <p:spPr>
          <a:solidFill>
            <a:schemeClr val="accent6"/>
          </a:solidFill>
        </p:spPr>
        <p:txBody>
          <a:bodyPr>
            <a:normAutofit/>
          </a:bodyPr>
          <a:lstStyle/>
          <a:p>
            <a:r>
              <a:rPr lang="en-US" dirty="0"/>
              <a:t>OPPORTUNITIES AND ASSETS</a:t>
            </a:r>
          </a:p>
        </p:txBody>
      </p:sp>
    </p:spTree>
    <p:extLst>
      <p:ext uri="{BB962C8B-B14F-4D97-AF65-F5344CB8AC3E}">
        <p14:creationId xmlns:p14="http://schemas.microsoft.com/office/powerpoint/2010/main" val="3938955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0" indent="0">
              <a:buNone/>
            </a:pPr>
            <a:r>
              <a:rPr lang="en-US" dirty="0">
                <a:solidFill>
                  <a:srgbClr val="1C1C1C"/>
                </a:solidFill>
              </a:rPr>
              <a:t>[Enter feedback from community relating to challenges and insert a location-specific photo.] </a:t>
            </a:r>
          </a:p>
        </p:txBody>
      </p:sp>
      <p:sp>
        <p:nvSpPr>
          <p:cNvPr id="3" name="Picture Placeholder 2"/>
          <p:cNvSpPr>
            <a:spLocks noGrp="1"/>
          </p:cNvSpPr>
          <p:nvPr>
            <p:ph type="pic" sz="quarter" idx="11"/>
          </p:nvPr>
        </p:nvSpPr>
        <p:spPr/>
      </p:sp>
      <p:sp>
        <p:nvSpPr>
          <p:cNvPr id="4" name="Text Placeholder 3"/>
          <p:cNvSpPr>
            <a:spLocks noGrp="1"/>
          </p:cNvSpPr>
          <p:nvPr>
            <p:ph type="body" sz="quarter" idx="15"/>
          </p:nvPr>
        </p:nvSpPr>
        <p:spPr>
          <a:solidFill>
            <a:schemeClr val="accent2"/>
          </a:solidFill>
        </p:spPr>
        <p:txBody>
          <a:bodyPr>
            <a:normAutofit/>
          </a:bodyPr>
          <a:lstStyle/>
          <a:p>
            <a:r>
              <a:rPr lang="en-US" dirty="0"/>
              <a:t>CHALLENGES AND BARRIERS</a:t>
            </a:r>
          </a:p>
        </p:txBody>
      </p:sp>
    </p:spTree>
    <p:extLst>
      <p:ext uri="{BB962C8B-B14F-4D97-AF65-F5344CB8AC3E}">
        <p14:creationId xmlns:p14="http://schemas.microsoft.com/office/powerpoint/2010/main" val="2406464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r>
              <a:rPr lang="en-US" dirty="0"/>
              <a:t>CASE STUDIES &amp; DISCUSSION</a:t>
            </a:r>
          </a:p>
        </p:txBody>
      </p:sp>
    </p:spTree>
    <p:extLst>
      <p:ext uri="{BB962C8B-B14F-4D97-AF65-F5344CB8AC3E}">
        <p14:creationId xmlns:p14="http://schemas.microsoft.com/office/powerpoint/2010/main" val="3332123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89094" y="2650603"/>
            <a:ext cx="5653214" cy="369332"/>
          </a:xfrm>
          <a:prstGeom prst="rect">
            <a:avLst/>
          </a:prstGeom>
          <a:noFill/>
        </p:spPr>
        <p:txBody>
          <a:bodyPr wrap="none" rtlCol="0">
            <a:spAutoFit/>
          </a:bodyPr>
          <a:lstStyle/>
          <a:p>
            <a:r>
              <a:rPr lang="en-US" dirty="0"/>
              <a:t>INSERT CASES STUDY SLIDES HERE OR GO TO OTHER PPT</a:t>
            </a:r>
          </a:p>
        </p:txBody>
      </p:sp>
    </p:spTree>
    <p:extLst>
      <p:ext uri="{BB962C8B-B14F-4D97-AF65-F5344CB8AC3E}">
        <p14:creationId xmlns:p14="http://schemas.microsoft.com/office/powerpoint/2010/main" val="273256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p:txBody>
          <a:bodyPr/>
          <a:lstStyle/>
          <a:p>
            <a:r>
              <a:rPr lang="en-US" dirty="0"/>
              <a:t>UNDERSTANDING YOUR FOOD SYSTEM EXERCISES</a:t>
            </a:r>
          </a:p>
        </p:txBody>
      </p:sp>
    </p:spTree>
    <p:extLst>
      <p:ext uri="{BB962C8B-B14F-4D97-AF65-F5344CB8AC3E}">
        <p14:creationId xmlns:p14="http://schemas.microsoft.com/office/powerpoint/2010/main" val="2431590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US" sz="2800" dirty="0"/>
              <a:t>Use one color to write down existing food system components and another to record things that are missing or could be strengthened.</a:t>
            </a:r>
          </a:p>
          <a:p>
            <a:r>
              <a:rPr lang="en-US" sz="2800" dirty="0"/>
              <a:t>Depict existing relationships with solid lines and use dotted lines for relationships that could be strengthened.</a:t>
            </a:r>
          </a:p>
        </p:txBody>
      </p:sp>
      <p:pic>
        <p:nvPicPr>
          <p:cNvPr id="8" name="Picture Placeholder 7"/>
          <p:cNvPicPr>
            <a:picLocks noGrp="1" noChangeAspect="1"/>
          </p:cNvPicPr>
          <p:nvPr>
            <p:ph type="pic" sz="quarter" idx="11"/>
          </p:nvPr>
        </p:nvPicPr>
        <p:blipFill>
          <a:blip r:embed="rId3"/>
          <a:srcRect t="6600" b="6600"/>
          <a:stretch>
            <a:fillRect/>
          </a:stretch>
        </p:blipFill>
        <p:spPr>
          <a:prstGeom prst="rect">
            <a:avLst/>
          </a:prstGeom>
        </p:spPr>
      </p:pic>
      <p:sp>
        <p:nvSpPr>
          <p:cNvPr id="4" name="Text Placeholder 3"/>
          <p:cNvSpPr>
            <a:spLocks noGrp="1"/>
          </p:cNvSpPr>
          <p:nvPr>
            <p:ph type="body" sz="quarter" idx="15"/>
          </p:nvPr>
        </p:nvSpPr>
        <p:spPr>
          <a:xfrm>
            <a:off x="-1" y="5728157"/>
            <a:ext cx="8129589" cy="790348"/>
          </a:xfrm>
        </p:spPr>
        <p:txBody>
          <a:bodyPr/>
          <a:lstStyle/>
          <a:p>
            <a:r>
              <a:rPr lang="en-US" dirty="0"/>
              <a:t>FOOD SYSTEM DIAGRAMMING</a:t>
            </a:r>
          </a:p>
        </p:txBody>
      </p:sp>
    </p:spTree>
    <p:extLst>
      <p:ext uri="{BB962C8B-B14F-4D97-AF65-F5344CB8AC3E}">
        <p14:creationId xmlns:p14="http://schemas.microsoft.com/office/powerpoint/2010/main" val="2025247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8318867" y="195261"/>
            <a:ext cx="3635375" cy="6467475"/>
          </a:xfrm>
        </p:spPr>
        <p:txBody>
          <a:bodyPr>
            <a:noAutofit/>
          </a:bodyPr>
          <a:lstStyle/>
          <a:p>
            <a:pPr>
              <a:lnSpc>
                <a:spcPct val="100000"/>
              </a:lnSpc>
            </a:pPr>
            <a:r>
              <a:rPr lang="en-US" sz="2400" dirty="0">
                <a:solidFill>
                  <a:srgbClr val="1C1C1C"/>
                </a:solidFill>
              </a:rPr>
              <a:t>Place a colored dot on the map to identify:</a:t>
            </a:r>
          </a:p>
          <a:p>
            <a:pPr marL="457200" lvl="1">
              <a:lnSpc>
                <a:spcPct val="100000"/>
              </a:lnSpc>
            </a:pPr>
            <a:r>
              <a:rPr lang="en-US" sz="2400" dirty="0">
                <a:solidFill>
                  <a:schemeClr val="tx1"/>
                </a:solidFill>
              </a:rPr>
              <a:t>Farms</a:t>
            </a:r>
            <a:r>
              <a:rPr lang="en-US" sz="2400" b="1" dirty="0">
                <a:solidFill>
                  <a:srgbClr val="0070C0"/>
                </a:solidFill>
              </a:rPr>
              <a:t> (BLUE)</a:t>
            </a:r>
          </a:p>
          <a:p>
            <a:pPr marL="457200" lvl="1">
              <a:lnSpc>
                <a:spcPct val="100000"/>
              </a:lnSpc>
            </a:pPr>
            <a:r>
              <a:rPr lang="en-US" sz="2400" dirty="0">
                <a:solidFill>
                  <a:schemeClr val="tx1"/>
                </a:solidFill>
              </a:rPr>
              <a:t>Markets and other retail outlets </a:t>
            </a:r>
            <a:r>
              <a:rPr lang="en-US" sz="2400" b="1" dirty="0">
                <a:solidFill>
                  <a:srgbClr val="00B050"/>
                </a:solidFill>
              </a:rPr>
              <a:t>(GREEN)</a:t>
            </a:r>
            <a:endParaRPr lang="en-US" sz="2400" dirty="0">
              <a:solidFill>
                <a:srgbClr val="1C1C1C"/>
              </a:solidFill>
            </a:endParaRPr>
          </a:p>
          <a:p>
            <a:pPr marL="457200" lvl="1">
              <a:lnSpc>
                <a:spcPct val="100000"/>
              </a:lnSpc>
            </a:pPr>
            <a:r>
              <a:rPr lang="en-US" sz="2400" dirty="0">
                <a:solidFill>
                  <a:schemeClr val="tx1"/>
                </a:solidFill>
              </a:rPr>
              <a:t>Potential customers, e.g., institutions, senior centers, schools </a:t>
            </a:r>
            <a:r>
              <a:rPr lang="en-US" sz="2400" b="1" dirty="0">
                <a:solidFill>
                  <a:srgbClr val="FFCC00"/>
                </a:solidFill>
              </a:rPr>
              <a:t>(YELLOW)</a:t>
            </a:r>
          </a:p>
          <a:p>
            <a:pPr marL="457200" lvl="1">
              <a:lnSpc>
                <a:spcPct val="100000"/>
              </a:lnSpc>
            </a:pPr>
            <a:r>
              <a:rPr lang="en-US" sz="2400" dirty="0">
                <a:solidFill>
                  <a:schemeClr val="tx1"/>
                </a:solidFill>
              </a:rPr>
              <a:t>Partner organizations </a:t>
            </a:r>
            <a:r>
              <a:rPr lang="en-US" sz="2400" b="1" dirty="0">
                <a:solidFill>
                  <a:srgbClr val="FF0000"/>
                </a:solidFill>
              </a:rPr>
              <a:t>(RED)</a:t>
            </a:r>
          </a:p>
          <a:p>
            <a:pPr>
              <a:lnSpc>
                <a:spcPct val="100000"/>
              </a:lnSpc>
            </a:pPr>
            <a:r>
              <a:rPr lang="en-US" sz="2400" dirty="0">
                <a:solidFill>
                  <a:srgbClr val="1C1C1C"/>
                </a:solidFill>
              </a:rPr>
              <a:t>Number the dot and write the name on a sheet of paper.</a:t>
            </a:r>
          </a:p>
          <a:p>
            <a:pPr>
              <a:lnSpc>
                <a:spcPct val="100000"/>
              </a:lnSpc>
            </a:pPr>
            <a:endParaRPr lang="en-US" sz="2400" dirty="0"/>
          </a:p>
        </p:txBody>
      </p:sp>
      <p:pic>
        <p:nvPicPr>
          <p:cNvPr id="5" name="Picture Placeholder 11"/>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5570" r="5570"/>
          <a:stretch/>
        </p:blipFill>
        <p:spPr/>
      </p:pic>
      <p:sp>
        <p:nvSpPr>
          <p:cNvPr id="4" name="Text Placeholder 3"/>
          <p:cNvSpPr>
            <a:spLocks noGrp="1"/>
          </p:cNvSpPr>
          <p:nvPr>
            <p:ph type="body" sz="quarter" idx="15"/>
          </p:nvPr>
        </p:nvSpPr>
        <p:spPr>
          <a:xfrm>
            <a:off x="-1" y="5064369"/>
            <a:ext cx="8129589" cy="1067275"/>
          </a:xfrm>
        </p:spPr>
        <p:txBody>
          <a:bodyPr>
            <a:normAutofit/>
          </a:bodyPr>
          <a:lstStyle/>
          <a:p>
            <a:r>
              <a:rPr lang="en-US" sz="3200" dirty="0"/>
              <a:t>FOOD SYSTEM MAPPING</a:t>
            </a:r>
          </a:p>
        </p:txBody>
      </p:sp>
    </p:spTree>
    <p:extLst>
      <p:ext uri="{BB962C8B-B14F-4D97-AF65-F5344CB8AC3E}">
        <p14:creationId xmlns:p14="http://schemas.microsoft.com/office/powerpoint/2010/main" val="2541868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8318867" y="195261"/>
            <a:ext cx="3635375" cy="6467475"/>
          </a:xfrm>
        </p:spPr>
        <p:txBody>
          <a:bodyPr>
            <a:noAutofit/>
          </a:bodyPr>
          <a:lstStyle/>
          <a:p>
            <a:pPr>
              <a:lnSpc>
                <a:spcPct val="100000"/>
              </a:lnSpc>
            </a:pPr>
            <a:r>
              <a:rPr lang="en-US" sz="2400" dirty="0">
                <a:solidFill>
                  <a:srgbClr val="1C1C1C"/>
                </a:solidFill>
              </a:rPr>
              <a:t>Place a colored dot on the map to identify:</a:t>
            </a:r>
          </a:p>
          <a:p>
            <a:pPr marL="457200" lvl="1">
              <a:lnSpc>
                <a:spcPct val="100000"/>
              </a:lnSpc>
            </a:pPr>
            <a:r>
              <a:rPr lang="en-US" sz="2400" dirty="0">
                <a:solidFill>
                  <a:schemeClr val="tx1"/>
                </a:solidFill>
              </a:rPr>
              <a:t>Key asset—work to grow and support</a:t>
            </a:r>
            <a:r>
              <a:rPr lang="en-US" sz="2400" b="1" dirty="0">
                <a:solidFill>
                  <a:srgbClr val="0070C0"/>
                </a:solidFill>
              </a:rPr>
              <a:t> (BLUE)</a:t>
            </a:r>
          </a:p>
          <a:p>
            <a:pPr marL="457200" lvl="1">
              <a:lnSpc>
                <a:spcPct val="100000"/>
              </a:lnSpc>
            </a:pPr>
            <a:r>
              <a:rPr lang="en-US" sz="2400" dirty="0">
                <a:solidFill>
                  <a:schemeClr val="tx1"/>
                </a:solidFill>
              </a:rPr>
              <a:t>Opportunity for jobs, new asset </a:t>
            </a:r>
            <a:r>
              <a:rPr lang="en-US" sz="2400" b="1" dirty="0">
                <a:solidFill>
                  <a:srgbClr val="00B050"/>
                </a:solidFill>
              </a:rPr>
              <a:t>(GREEN)</a:t>
            </a:r>
            <a:endParaRPr lang="en-US" sz="2400" dirty="0">
              <a:solidFill>
                <a:srgbClr val="1C1C1C"/>
              </a:solidFill>
            </a:endParaRPr>
          </a:p>
          <a:p>
            <a:pPr marL="457200" lvl="1">
              <a:lnSpc>
                <a:spcPct val="100000"/>
              </a:lnSpc>
            </a:pPr>
            <a:r>
              <a:rPr lang="en-US" sz="2400" dirty="0">
                <a:solidFill>
                  <a:schemeClr val="tx1"/>
                </a:solidFill>
              </a:rPr>
              <a:t>Needs immediate help and attention </a:t>
            </a:r>
            <a:r>
              <a:rPr lang="en-US" sz="2400" b="1" dirty="0">
                <a:solidFill>
                  <a:srgbClr val="FF0000"/>
                </a:solidFill>
              </a:rPr>
              <a:t>(RED)</a:t>
            </a:r>
          </a:p>
          <a:p>
            <a:pPr marL="457200" lvl="1">
              <a:lnSpc>
                <a:spcPct val="100000"/>
              </a:lnSpc>
            </a:pPr>
            <a:r>
              <a:rPr lang="en-US" sz="2400" dirty="0">
                <a:solidFill>
                  <a:schemeClr val="tx1"/>
                </a:solidFill>
              </a:rPr>
              <a:t>Local food system element </a:t>
            </a:r>
            <a:r>
              <a:rPr lang="en-US" sz="2400" b="1" dirty="0">
                <a:solidFill>
                  <a:srgbClr val="FFCC00"/>
                </a:solidFill>
              </a:rPr>
              <a:t>(YELLOW)</a:t>
            </a:r>
          </a:p>
          <a:p>
            <a:pPr>
              <a:lnSpc>
                <a:spcPct val="100000"/>
              </a:lnSpc>
            </a:pPr>
            <a:r>
              <a:rPr lang="en-US" sz="2400" dirty="0">
                <a:solidFill>
                  <a:srgbClr val="1C1C1C"/>
                </a:solidFill>
              </a:rPr>
              <a:t>Number the dot and write the name on a sheet of paper.</a:t>
            </a:r>
          </a:p>
          <a:p>
            <a:pPr>
              <a:lnSpc>
                <a:spcPct val="100000"/>
              </a:lnSpc>
            </a:pPr>
            <a:endParaRPr lang="en-US" sz="2400" dirty="0"/>
          </a:p>
        </p:txBody>
      </p:sp>
      <p:pic>
        <p:nvPicPr>
          <p:cNvPr id="5" name="Picture Placeholder 11"/>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5570" r="5570"/>
          <a:stretch/>
        </p:blipFill>
        <p:spPr/>
      </p:pic>
      <p:sp>
        <p:nvSpPr>
          <p:cNvPr id="4" name="Text Placeholder 3"/>
          <p:cNvSpPr>
            <a:spLocks noGrp="1"/>
          </p:cNvSpPr>
          <p:nvPr>
            <p:ph type="body" sz="quarter" idx="15"/>
          </p:nvPr>
        </p:nvSpPr>
        <p:spPr>
          <a:xfrm>
            <a:off x="-1" y="5064369"/>
            <a:ext cx="8129589" cy="1067275"/>
          </a:xfrm>
        </p:spPr>
        <p:txBody>
          <a:bodyPr>
            <a:normAutofit/>
          </a:bodyPr>
          <a:lstStyle/>
          <a:p>
            <a:r>
              <a:rPr lang="en-US" sz="3200" dirty="0"/>
              <a:t>NEIGHBORHOOD MAPPING</a:t>
            </a:r>
          </a:p>
        </p:txBody>
      </p:sp>
    </p:spTree>
    <p:extLst>
      <p:ext uri="{BB962C8B-B14F-4D97-AF65-F5344CB8AC3E}">
        <p14:creationId xmlns:p14="http://schemas.microsoft.com/office/powerpoint/2010/main" val="2763324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7620000" y="312096"/>
            <a:ext cx="4351828" cy="6467475"/>
          </a:xfrm>
        </p:spPr>
        <p:txBody>
          <a:bodyPr>
            <a:noAutofit/>
          </a:bodyPr>
          <a:lstStyle/>
          <a:p>
            <a:pPr marL="0" indent="0">
              <a:buNone/>
            </a:pPr>
            <a:r>
              <a:rPr lang="en-US" sz="2800" dirty="0">
                <a:solidFill>
                  <a:srgbClr val="1C1C1C"/>
                </a:solidFill>
              </a:rPr>
              <a:t>Write on a 4x4 sticky note: </a:t>
            </a:r>
          </a:p>
          <a:p>
            <a:pPr marL="457200"/>
            <a:r>
              <a:rPr lang="en-US" sz="2700" dirty="0">
                <a:solidFill>
                  <a:srgbClr val="1C1C1C"/>
                </a:solidFill>
              </a:rPr>
              <a:t>One organization, program, or initiative, including a contact person </a:t>
            </a:r>
          </a:p>
          <a:p>
            <a:pPr marL="457200"/>
            <a:r>
              <a:rPr lang="en-US" sz="2700" dirty="0">
                <a:solidFill>
                  <a:srgbClr val="1C1C1C"/>
                </a:solidFill>
              </a:rPr>
              <a:t>A short description of the organization’s role and potential contribution</a:t>
            </a:r>
          </a:p>
          <a:p>
            <a:pPr marL="0" indent="0">
              <a:buNone/>
            </a:pPr>
            <a:r>
              <a:rPr lang="en-US" sz="2800" dirty="0">
                <a:solidFill>
                  <a:srgbClr val="1C1C1C"/>
                </a:solidFill>
              </a:rPr>
              <a:t>When finished, place on the wall/poster under the appropriate grouping.</a:t>
            </a:r>
          </a:p>
        </p:txBody>
      </p:sp>
      <p:pic>
        <p:nvPicPr>
          <p:cNvPr id="11" name="Picture Placeholder 10"/>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11302" t="4394" r="24412" b="1716"/>
          <a:stretch/>
        </p:blipFill>
        <p:spPr>
          <a:xfrm rot="5400000">
            <a:off x="310244" y="-310243"/>
            <a:ext cx="6858000" cy="7478485"/>
          </a:xfrm>
        </p:spPr>
      </p:pic>
      <p:sp>
        <p:nvSpPr>
          <p:cNvPr id="10" name="Text Placeholder 9"/>
          <p:cNvSpPr>
            <a:spLocks noGrp="1"/>
          </p:cNvSpPr>
          <p:nvPr>
            <p:ph type="body" sz="quarter" idx="15"/>
          </p:nvPr>
        </p:nvSpPr>
        <p:spPr>
          <a:xfrm>
            <a:off x="1" y="312096"/>
            <a:ext cx="6903218" cy="790348"/>
          </a:xfrm>
          <a:solidFill>
            <a:schemeClr val="accent4"/>
          </a:solidFill>
        </p:spPr>
        <p:txBody>
          <a:bodyPr>
            <a:normAutofit/>
          </a:bodyPr>
          <a:lstStyle/>
          <a:p>
            <a:r>
              <a:rPr lang="en-US" dirty="0"/>
              <a:t>Who’s Who - Networking</a:t>
            </a:r>
          </a:p>
        </p:txBody>
      </p:sp>
    </p:spTree>
    <p:extLst>
      <p:ext uri="{BB962C8B-B14F-4D97-AF65-F5344CB8AC3E}">
        <p14:creationId xmlns:p14="http://schemas.microsoft.com/office/powerpoint/2010/main" val="1046468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1102444"/>
            <a:ext cx="11971827" cy="5677127"/>
          </a:xfrm>
        </p:spPr>
        <p:txBody>
          <a:bodyPr/>
          <a:lstStyle/>
          <a:p>
            <a:r>
              <a:rPr lang="en-US" dirty="0"/>
              <a:t>[List here the 3-5 goals for review.]</a:t>
            </a:r>
          </a:p>
        </p:txBody>
      </p:sp>
      <p:sp>
        <p:nvSpPr>
          <p:cNvPr id="4" name="Text Placeholder 3"/>
          <p:cNvSpPr>
            <a:spLocks noGrp="1"/>
          </p:cNvSpPr>
          <p:nvPr>
            <p:ph type="body" sz="quarter" idx="15"/>
          </p:nvPr>
        </p:nvSpPr>
        <p:spPr>
          <a:xfrm>
            <a:off x="0" y="189003"/>
            <a:ext cx="8129589" cy="790348"/>
          </a:xfrm>
          <a:solidFill>
            <a:schemeClr val="accent6"/>
          </a:solidFill>
        </p:spPr>
        <p:txBody>
          <a:bodyPr/>
          <a:lstStyle/>
          <a:p>
            <a:r>
              <a:rPr lang="en-US" dirty="0"/>
              <a:t>WHAT WE’VE HEARD: GOALS</a:t>
            </a:r>
          </a:p>
        </p:txBody>
      </p:sp>
    </p:spTree>
    <p:extLst>
      <p:ext uri="{BB962C8B-B14F-4D97-AF65-F5344CB8AC3E}">
        <p14:creationId xmlns:p14="http://schemas.microsoft.com/office/powerpoint/2010/main" val="116696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11"/>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14148" b="14148"/>
          <a:stretch>
            <a:fillRect/>
          </a:stretch>
        </p:blipFill>
        <p:spPr/>
      </p:pic>
      <p:sp>
        <p:nvSpPr>
          <p:cNvPr id="9" name="Text Placeholder 8"/>
          <p:cNvSpPr>
            <a:spLocks noGrp="1"/>
          </p:cNvSpPr>
          <p:nvPr>
            <p:ph type="body" sz="quarter" idx="15"/>
          </p:nvPr>
        </p:nvSpPr>
        <p:spPr>
          <a:xfrm>
            <a:off x="0" y="312096"/>
            <a:ext cx="7917366" cy="790348"/>
          </a:xfrm>
          <a:solidFill>
            <a:schemeClr val="accent5"/>
          </a:solidFill>
        </p:spPr>
        <p:txBody>
          <a:bodyPr>
            <a:normAutofit/>
          </a:bodyPr>
          <a:lstStyle/>
          <a:p>
            <a:r>
              <a:rPr lang="en-US" dirty="0"/>
              <a:t>WORKSHOP OVERVIEW</a:t>
            </a:r>
          </a:p>
        </p:txBody>
      </p:sp>
      <p:pic>
        <p:nvPicPr>
          <p:cNvPr id="6" name="Picture Placeholder 5"/>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8790" r="8790"/>
          <a:stretch>
            <a:fillRect/>
          </a:stretch>
        </p:blipFill>
        <p:spPr/>
      </p:pic>
      <p:pic>
        <p:nvPicPr>
          <p:cNvPr id="7" name="Picture Placeholder 6"/>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8790" r="8790"/>
          <a:stretch>
            <a:fillRect/>
          </a:stretch>
        </p:blipFill>
        <p:spPr/>
      </p:pic>
      <p:pic>
        <p:nvPicPr>
          <p:cNvPr id="8" name="Picture Placeholder 7"/>
          <p:cNvPicPr>
            <a:picLocks noGrp="1" noChangeAspect="1"/>
          </p:cNvPicPr>
          <p:nvPr>
            <p:ph type="pic" sz="quarter" idx="13"/>
          </p:nvPr>
        </p:nvPicPr>
        <p:blipFill>
          <a:blip r:embed="rId7" cstate="print">
            <a:extLst>
              <a:ext uri="{28A0092B-C50C-407E-A947-70E740481C1C}">
                <a14:useLocalDpi xmlns:a14="http://schemas.microsoft.com/office/drawing/2010/main" val="0"/>
              </a:ext>
            </a:extLst>
          </a:blip>
          <a:srcRect l="8790" r="8790"/>
          <a:stretch>
            <a:fillRect/>
          </a:stretch>
        </p:blipFill>
        <p:spPr/>
      </p:pic>
      <p:sp>
        <p:nvSpPr>
          <p:cNvPr id="18" name="TextBox 17"/>
          <p:cNvSpPr txBox="1"/>
          <p:nvPr/>
        </p:nvSpPr>
        <p:spPr>
          <a:xfrm>
            <a:off x="8281856" y="102304"/>
            <a:ext cx="3757744" cy="6401753"/>
          </a:xfrm>
          <a:prstGeom prst="rect">
            <a:avLst/>
          </a:prstGeom>
          <a:noFill/>
        </p:spPr>
        <p:txBody>
          <a:bodyPr wrap="square" rtlCol="0">
            <a:spAutoFit/>
          </a:bodyPr>
          <a:lstStyle/>
          <a:p>
            <a:r>
              <a:rPr lang="en-US" sz="2600" b="1" dirty="0">
                <a:solidFill>
                  <a:srgbClr val="292929"/>
                </a:solidFill>
                <a:latin typeface="Arial" panose="020B0604020202020204" pitchFamily="34" charset="0"/>
                <a:cs typeface="Arial" panose="020B0604020202020204" pitchFamily="34" charset="0"/>
              </a:rPr>
              <a:t>DAY 1</a:t>
            </a:r>
          </a:p>
          <a:p>
            <a:pPr marL="285750" indent="-285750">
              <a:spcAft>
                <a:spcPts val="600"/>
              </a:spcAft>
              <a:buFont typeface="Arial" panose="020B0604020202020204" pitchFamily="34" charset="0"/>
              <a:buChar char="•"/>
            </a:pPr>
            <a:r>
              <a:rPr lang="en-US" sz="2600" b="1" dirty="0">
                <a:solidFill>
                  <a:srgbClr val="292929"/>
                </a:solidFill>
                <a:latin typeface="Arial" panose="020B0604020202020204" pitchFamily="34" charset="0"/>
                <a:cs typeface="Arial" panose="020B0604020202020204" pitchFamily="34" charset="0"/>
              </a:rPr>
              <a:t>Community Values, Vision, and Goals</a:t>
            </a:r>
          </a:p>
          <a:p>
            <a:r>
              <a:rPr lang="en-US" sz="2600" b="1" dirty="0">
                <a:solidFill>
                  <a:srgbClr val="292929"/>
                </a:solidFill>
                <a:latin typeface="Arial" panose="020B0604020202020204" pitchFamily="34" charset="0"/>
                <a:cs typeface="Arial" panose="020B0604020202020204" pitchFamily="34" charset="0"/>
              </a:rPr>
              <a:t>DAY 2</a:t>
            </a:r>
          </a:p>
          <a:p>
            <a:pPr marL="285750" indent="-285750">
              <a:spcAft>
                <a:spcPts val="600"/>
              </a:spcAft>
              <a:buFont typeface="Arial" panose="020B0604020202020204" pitchFamily="34" charset="0"/>
              <a:buChar char="•"/>
            </a:pPr>
            <a:r>
              <a:rPr lang="en-US" sz="2600" b="1" dirty="0">
                <a:solidFill>
                  <a:srgbClr val="292929"/>
                </a:solidFill>
                <a:latin typeface="Arial" panose="020B0604020202020204" pitchFamily="34" charset="0"/>
                <a:cs typeface="Arial" panose="020B0604020202020204" pitchFamily="34" charset="0"/>
              </a:rPr>
              <a:t>Action Brainstorming</a:t>
            </a:r>
          </a:p>
          <a:p>
            <a:pPr marL="285750">
              <a:spcAft>
                <a:spcPts val="600"/>
              </a:spcAft>
            </a:pPr>
            <a:r>
              <a:rPr lang="en-US" sz="2600" dirty="0">
                <a:solidFill>
                  <a:srgbClr val="1C1C1C"/>
                </a:solidFill>
                <a:latin typeface="Arial" panose="020B0604020202020204" pitchFamily="34" charset="0"/>
                <a:cs typeface="Arial" panose="020B0604020202020204" pitchFamily="34" charset="0"/>
              </a:rPr>
              <a:t>Assess what exists now and what can be strengthened or improved.</a:t>
            </a:r>
            <a:r>
              <a:rPr lang="en-US" sz="2600" dirty="0">
                <a:solidFill>
                  <a:srgbClr val="1C1C1C"/>
                </a:solidFill>
              </a:rPr>
              <a:t> </a:t>
            </a:r>
          </a:p>
          <a:p>
            <a:pPr marL="285750" indent="-285750">
              <a:spcAft>
                <a:spcPts val="600"/>
              </a:spcAft>
              <a:buFont typeface="Arial" panose="020B0604020202020204" pitchFamily="34" charset="0"/>
              <a:buChar char="•"/>
            </a:pPr>
            <a:r>
              <a:rPr lang="en-US" sz="2600" b="1" dirty="0">
                <a:solidFill>
                  <a:srgbClr val="FF0000"/>
                </a:solidFill>
                <a:latin typeface="Arial" panose="020B0604020202020204" pitchFamily="34" charset="0"/>
                <a:cs typeface="Arial" panose="020B0604020202020204" pitchFamily="34" charset="0"/>
              </a:rPr>
              <a:t>Action Planning</a:t>
            </a:r>
          </a:p>
          <a:p>
            <a:pPr marL="285750">
              <a:spcBef>
                <a:spcPts val="0"/>
              </a:spcBef>
              <a:spcAft>
                <a:spcPts val="600"/>
              </a:spcAft>
            </a:pPr>
            <a:r>
              <a:rPr lang="en-US" sz="2600" dirty="0">
                <a:solidFill>
                  <a:srgbClr val="FF0000"/>
                </a:solidFill>
                <a:latin typeface="Arial" panose="020B0604020202020204" pitchFamily="34" charset="0"/>
                <a:cs typeface="Arial" panose="020B0604020202020204" pitchFamily="34" charset="0"/>
              </a:rPr>
              <a:t>Identify priorities, roles, and responsibilities to move forward.</a:t>
            </a:r>
          </a:p>
        </p:txBody>
      </p:sp>
    </p:spTree>
    <p:extLst>
      <p:ext uri="{BB962C8B-B14F-4D97-AF65-F5344CB8AC3E}">
        <p14:creationId xmlns:p14="http://schemas.microsoft.com/office/powerpoint/2010/main" val="2649707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7737232" y="312096"/>
            <a:ext cx="4234596" cy="6467475"/>
          </a:xfrm>
        </p:spPr>
        <p:txBody>
          <a:bodyPr/>
          <a:lstStyle/>
          <a:p>
            <a:r>
              <a:rPr lang="en-US" dirty="0">
                <a:solidFill>
                  <a:srgbClr val="1C1C1C"/>
                </a:solidFill>
              </a:rPr>
              <a:t>Try to identify one or two</a:t>
            </a:r>
            <a:r>
              <a:rPr lang="en-US" b="1" dirty="0">
                <a:solidFill>
                  <a:srgbClr val="1C1C1C"/>
                </a:solidFill>
              </a:rPr>
              <a:t> </a:t>
            </a:r>
            <a:r>
              <a:rPr lang="en-US" dirty="0">
                <a:solidFill>
                  <a:srgbClr val="1C1C1C"/>
                </a:solidFill>
              </a:rPr>
              <a:t>key actions per goal.</a:t>
            </a:r>
          </a:p>
          <a:p>
            <a:r>
              <a:rPr lang="en-US" dirty="0">
                <a:solidFill>
                  <a:srgbClr val="1C1C1C"/>
                </a:solidFill>
              </a:rPr>
              <a:t>Examples of actions:</a:t>
            </a:r>
          </a:p>
          <a:p>
            <a:pPr lvl="1"/>
            <a:r>
              <a:rPr lang="en-US" dirty="0">
                <a:solidFill>
                  <a:srgbClr val="1C1C1C"/>
                </a:solidFill>
              </a:rPr>
              <a:t>[INSERT COMMUNITY-SPECIFIC EXAMPLES (WITH THE APPROPRIATE LEVEL OF DETAIL) THAT HAVE BEEN BROUGHT UP DURING THE WORKSHOP THUS FAR.]</a:t>
            </a:r>
          </a:p>
        </p:txBody>
      </p:sp>
      <p:pic>
        <p:nvPicPr>
          <p:cNvPr id="6" name="Picture Placeholder 5"/>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18092" r="-6999"/>
          <a:stretch/>
        </p:blipFill>
        <p:spPr/>
      </p:pic>
      <p:sp>
        <p:nvSpPr>
          <p:cNvPr id="10" name="Text Placeholder 9"/>
          <p:cNvSpPr>
            <a:spLocks noGrp="1"/>
          </p:cNvSpPr>
          <p:nvPr>
            <p:ph type="body" sz="quarter" idx="15"/>
          </p:nvPr>
        </p:nvSpPr>
        <p:spPr>
          <a:xfrm>
            <a:off x="1" y="312096"/>
            <a:ext cx="6903218" cy="790348"/>
          </a:xfrm>
          <a:solidFill>
            <a:schemeClr val="accent4"/>
          </a:solidFill>
        </p:spPr>
        <p:txBody>
          <a:bodyPr>
            <a:normAutofit/>
          </a:bodyPr>
          <a:lstStyle/>
          <a:p>
            <a:r>
              <a:rPr lang="en-US" dirty="0"/>
              <a:t>ACTION BRAINSTORMING </a:t>
            </a:r>
          </a:p>
        </p:txBody>
      </p:sp>
    </p:spTree>
    <p:extLst>
      <p:ext uri="{BB962C8B-B14F-4D97-AF65-F5344CB8AC3E}">
        <p14:creationId xmlns:p14="http://schemas.microsoft.com/office/powerpoint/2010/main" val="3633382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type="body" sz="quarter" idx="10"/>
          </p:nvPr>
        </p:nvSpPr>
        <p:spPr/>
        <p:txBody>
          <a:bodyPr>
            <a:normAutofit fontScale="92500"/>
          </a:bodyPr>
          <a:lstStyle/>
          <a:p>
            <a:r>
              <a:rPr lang="en-US" dirty="0">
                <a:solidFill>
                  <a:srgbClr val="1C1C1C"/>
                </a:solidFill>
              </a:rPr>
              <a:t>Move around the room, using your stickers to mark the ideas you think should be the highest priority. </a:t>
            </a:r>
          </a:p>
          <a:p>
            <a:r>
              <a:rPr lang="en-US" dirty="0">
                <a:solidFill>
                  <a:srgbClr val="1C1C1C"/>
                </a:solidFill>
              </a:rPr>
              <a:t>It is not necessary to evenly distribute your votes among goal areas. </a:t>
            </a:r>
          </a:p>
          <a:p>
            <a:r>
              <a:rPr lang="en-US" dirty="0">
                <a:solidFill>
                  <a:srgbClr val="1C1C1C"/>
                </a:solidFill>
              </a:rPr>
              <a:t>Multiple votes for a single action are allowed.</a:t>
            </a:r>
          </a:p>
          <a:p>
            <a:endParaRPr lang="en-US" dirty="0">
              <a:solidFill>
                <a:srgbClr val="1C1C1C"/>
              </a:solidFill>
            </a:endParaRPr>
          </a:p>
        </p:txBody>
      </p:sp>
      <p:pic>
        <p:nvPicPr>
          <p:cNvPr id="7" name="Picture Placeholder 6"/>
          <p:cNvPicPr>
            <a:picLocks noGrp="1" noChangeAspect="1"/>
          </p:cNvPicPr>
          <p:nvPr>
            <p:ph type="pic" sz="quarter" idx="11"/>
          </p:nvPr>
        </p:nvPicPr>
        <p:blipFill rotWithShape="1">
          <a:blip r:embed="rId3"/>
          <a:srcRect t="-4213" b="11635"/>
          <a:stretch/>
        </p:blipFill>
        <p:spPr>
          <a:prstGeom prst="rect">
            <a:avLst/>
          </a:prstGeom>
        </p:spPr>
      </p:pic>
      <p:sp>
        <p:nvSpPr>
          <p:cNvPr id="5" name="Text Placeholder 4"/>
          <p:cNvSpPr>
            <a:spLocks noGrp="1"/>
          </p:cNvSpPr>
          <p:nvPr>
            <p:ph type="body" sz="quarter" idx="15"/>
          </p:nvPr>
        </p:nvSpPr>
        <p:spPr>
          <a:xfrm>
            <a:off x="1" y="-1"/>
            <a:ext cx="8129588" cy="981307"/>
          </a:xfrm>
          <a:solidFill>
            <a:schemeClr val="accent5"/>
          </a:solidFill>
        </p:spPr>
        <p:txBody>
          <a:bodyPr>
            <a:normAutofit/>
          </a:bodyPr>
          <a:lstStyle/>
          <a:p>
            <a:r>
              <a:rPr lang="en-US" dirty="0"/>
              <a:t>ACTION PRIORITIZATION</a:t>
            </a:r>
          </a:p>
        </p:txBody>
      </p:sp>
    </p:spTree>
    <p:extLst>
      <p:ext uri="{BB962C8B-B14F-4D97-AF65-F5344CB8AC3E}">
        <p14:creationId xmlns:p14="http://schemas.microsoft.com/office/powerpoint/2010/main" val="1193289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b="28296"/>
          <a:stretch/>
        </p:blipFill>
        <p:spPr/>
      </p:pic>
      <p:sp>
        <p:nvSpPr>
          <p:cNvPr id="3" name="Content Placeholder 2"/>
          <p:cNvSpPr>
            <a:spLocks noGrp="1"/>
          </p:cNvSpPr>
          <p:nvPr>
            <p:ph type="body" sz="quarter" idx="10"/>
          </p:nvPr>
        </p:nvSpPr>
        <p:spPr/>
        <p:txBody>
          <a:bodyPr>
            <a:normAutofit/>
          </a:bodyPr>
          <a:lstStyle/>
          <a:p>
            <a:r>
              <a:rPr lang="en-US" dirty="0"/>
              <a:t>Choose one goal area to focus on first, but feel free to move among groups.</a:t>
            </a:r>
          </a:p>
          <a:p>
            <a:r>
              <a:rPr lang="en-US" dirty="0"/>
              <a:t>The group should decide on 3-5 actions to complete in the action planning tables based on the prioritization exercise.</a:t>
            </a:r>
          </a:p>
          <a:p>
            <a:endParaRPr lang="en-US" dirty="0"/>
          </a:p>
          <a:p>
            <a:endParaRPr lang="en-US" dirty="0"/>
          </a:p>
        </p:txBody>
      </p:sp>
      <p:pic>
        <p:nvPicPr>
          <p:cNvPr id="11" name="Picture Placeholder 10"/>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8790" r="8790"/>
          <a:stretch>
            <a:fillRect/>
          </a:stretch>
        </p:blipFill>
        <p:spPr/>
      </p:pic>
      <p:sp>
        <p:nvSpPr>
          <p:cNvPr id="8" name="Text Placeholder 7"/>
          <p:cNvSpPr>
            <a:spLocks noGrp="1"/>
          </p:cNvSpPr>
          <p:nvPr>
            <p:ph type="body" sz="quarter" idx="15"/>
          </p:nvPr>
        </p:nvSpPr>
        <p:spPr/>
        <p:txBody>
          <a:bodyPr/>
          <a:lstStyle/>
          <a:p>
            <a:r>
              <a:rPr lang="en-US" dirty="0"/>
              <a:t>ACTION PLANNING</a:t>
            </a:r>
          </a:p>
        </p:txBody>
      </p:sp>
      <p:pic>
        <p:nvPicPr>
          <p:cNvPr id="7" name="Picture Placeholder 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8790" r="8790"/>
          <a:stretch>
            <a:fillRect/>
          </a:stretch>
        </p:blipFill>
        <p:spPr/>
      </p:pic>
      <p:pic>
        <p:nvPicPr>
          <p:cNvPr id="14" name="Picture Placeholder 13"/>
          <p:cNvPicPr>
            <a:picLocks noGrp="1" noChangeAspect="1"/>
          </p:cNvPicPr>
          <p:nvPr>
            <p:ph type="pic" sz="quarter" idx="13"/>
          </p:nvPr>
        </p:nvPicPr>
        <p:blipFill rotWithShape="1">
          <a:blip r:embed="rId6" cstate="print">
            <a:extLst>
              <a:ext uri="{28A0092B-C50C-407E-A947-70E740481C1C}">
                <a14:useLocalDpi xmlns:a14="http://schemas.microsoft.com/office/drawing/2010/main" val="0"/>
              </a:ext>
            </a:extLst>
          </a:blip>
          <a:srcRect t="15224" r="30128"/>
          <a:stretch/>
        </p:blipFill>
        <p:spPr/>
      </p:pic>
    </p:spTree>
    <p:extLst>
      <p:ext uri="{BB962C8B-B14F-4D97-AF65-F5344CB8AC3E}">
        <p14:creationId xmlns:p14="http://schemas.microsoft.com/office/powerpoint/2010/main" val="814602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7464830" y="312096"/>
            <a:ext cx="4506998" cy="6467475"/>
          </a:xfrm>
        </p:spPr>
        <p:txBody>
          <a:bodyPr>
            <a:normAutofit lnSpcReduction="10000"/>
          </a:bodyPr>
          <a:lstStyle/>
          <a:p>
            <a:r>
              <a:rPr lang="en-US" dirty="0"/>
              <a:t>Identify each action that the group prioritized for inclusion in the action table.</a:t>
            </a:r>
          </a:p>
          <a:p>
            <a:r>
              <a:rPr lang="en-US" dirty="0"/>
              <a:t>Share overarching ideas that emerged, e.g.,:</a:t>
            </a:r>
          </a:p>
          <a:p>
            <a:pPr lvl="1"/>
            <a:r>
              <a:rPr lang="en-US" dirty="0"/>
              <a:t>Are there any patterns (the same lead actor or funding source)?</a:t>
            </a:r>
          </a:p>
          <a:p>
            <a:pPr lvl="1"/>
            <a:r>
              <a:rPr lang="en-US" dirty="0"/>
              <a:t>Any major challenges or unknowns?</a:t>
            </a:r>
          </a:p>
          <a:p>
            <a:pPr lvl="1"/>
            <a:r>
              <a:rPr lang="en-US" dirty="0"/>
              <a:t>Any surprising connections or resources?</a:t>
            </a:r>
          </a:p>
        </p:txBody>
      </p:sp>
      <p:pic>
        <p:nvPicPr>
          <p:cNvPr id="5" name="Picture Placeholder 3"/>
          <p:cNvPicPr>
            <a:picLocks noChangeAspect="1"/>
          </p:cNvPicPr>
          <p:nvPr/>
        </p:nvPicPr>
        <p:blipFill rotWithShape="1">
          <a:blip r:embed="rId3" cstate="print">
            <a:extLst>
              <a:ext uri="{28A0092B-C50C-407E-A947-70E740481C1C}">
                <a14:useLocalDpi xmlns:a14="http://schemas.microsoft.com/office/drawing/2010/main" val="0"/>
              </a:ext>
            </a:extLst>
          </a:blip>
          <a:srcRect l="26969" r="13031" b="24999"/>
          <a:stretch/>
        </p:blipFill>
        <p:spPr>
          <a:xfrm>
            <a:off x="-6191" y="0"/>
            <a:ext cx="7315200" cy="6858000"/>
          </a:xfrm>
          <a:prstGeom prst="rect">
            <a:avLst/>
          </a:prstGeom>
        </p:spPr>
      </p:pic>
      <p:sp>
        <p:nvSpPr>
          <p:cNvPr id="10" name="Text Placeholder 9"/>
          <p:cNvSpPr>
            <a:spLocks noGrp="1"/>
          </p:cNvSpPr>
          <p:nvPr>
            <p:ph type="body" sz="quarter" idx="15"/>
          </p:nvPr>
        </p:nvSpPr>
        <p:spPr>
          <a:xfrm>
            <a:off x="11738" y="312096"/>
            <a:ext cx="7315200" cy="718682"/>
          </a:xfrm>
        </p:spPr>
        <p:txBody>
          <a:bodyPr/>
          <a:lstStyle/>
          <a:p>
            <a:r>
              <a:rPr lang="en-US" dirty="0"/>
              <a:t>REPORT OUT</a:t>
            </a:r>
          </a:p>
        </p:txBody>
      </p:sp>
    </p:spTree>
    <p:extLst>
      <p:ext uri="{BB962C8B-B14F-4D97-AF65-F5344CB8AC3E}">
        <p14:creationId xmlns:p14="http://schemas.microsoft.com/office/powerpoint/2010/main" val="546940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Write on a notecard at least one thing you can personally commit to doing in the next 100 days.</a:t>
            </a:r>
          </a:p>
        </p:txBody>
      </p:sp>
      <p:pic>
        <p:nvPicPr>
          <p:cNvPr id="5" name="Picture Placeholder 4"/>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20876" b="11004"/>
          <a:stretch/>
        </p:blipFill>
        <p:spPr/>
      </p:pic>
      <p:sp>
        <p:nvSpPr>
          <p:cNvPr id="4" name="Text Placeholder 3"/>
          <p:cNvSpPr>
            <a:spLocks noGrp="1"/>
          </p:cNvSpPr>
          <p:nvPr>
            <p:ph type="body" sz="quarter" idx="15"/>
          </p:nvPr>
        </p:nvSpPr>
        <p:spPr/>
        <p:txBody>
          <a:bodyPr/>
          <a:lstStyle/>
          <a:p>
            <a:r>
              <a:rPr lang="en-US" dirty="0"/>
              <a:t>COMMITMENTS</a:t>
            </a:r>
          </a:p>
        </p:txBody>
      </p:sp>
    </p:spTree>
    <p:extLst>
      <p:ext uri="{BB962C8B-B14F-4D97-AF65-F5344CB8AC3E}">
        <p14:creationId xmlns:p14="http://schemas.microsoft.com/office/powerpoint/2010/main" val="1665170937"/>
      </p:ext>
    </p:extLst>
  </p:cSld>
  <p:clrMapOvr>
    <a:masterClrMapping/>
  </p:clrMapOvr>
</p:sld>
</file>

<file path=ppt/theme/theme1.xml><?xml version="1.0" encoding="utf-8"?>
<a:theme xmlns:a="http://schemas.openxmlformats.org/drawingml/2006/main" name="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item1.xml><?xml version="1.0" encoding="utf-8"?>
<EsriMapsInfo xmlns="ESRI.ArcGIS.Mapping.OfficeIntegration.PowerPointInfo">
  <Version>Version1</Version>
  <RequiresSignIn>False</RequiresSignIn>
</EsriMapsInfo>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ct:contentTypeSchema xmlns:ct="http://schemas.microsoft.com/office/2006/metadata/contentType" xmlns:ma="http://schemas.microsoft.com/office/2006/metadata/properties/metaAttributes" ct:_="" ma:_="" ma:contentTypeName="Document" ma:contentTypeID="0x0101002F4C566D50C13E40879B30554F1F990E" ma:contentTypeVersion="" ma:contentTypeDescription="Create a new document." ma:contentTypeScope="" ma:versionID="2e4b30e68ac40ce43c7346d44cc1d49b">
  <xsd:schema xmlns:xsd="http://www.w3.org/2001/XMLSchema" xmlns:xs="http://www.w3.org/2001/XMLSchema" xmlns:p="http://schemas.microsoft.com/office/2006/metadata/properties" xmlns:ns2="D0578223-0936-47B9-97D7-7F9727F529F3" xmlns:ns3="1cc65178-3047-4549-b882-688d20d9b8c4" xmlns:ns4="d0578223-0936-47b9-97d7-7f9727f529f3" targetNamespace="http://schemas.microsoft.com/office/2006/metadata/properties" ma:root="true" ma:fieldsID="c188764106ef4ecaef2df803aeaf4915" ns2:_="" ns3:_="" ns4:_="">
    <xsd:import namespace="D0578223-0936-47B9-97D7-7F9727F529F3"/>
    <xsd:import namespace="1cc65178-3047-4549-b882-688d20d9b8c4"/>
    <xsd:import namespace="d0578223-0936-47b9-97d7-7f9727f529f3"/>
    <xsd:element name="properties">
      <xsd:complexType>
        <xsd:sequence>
          <xsd:element name="documentManagement">
            <xsd:complexType>
              <xsd:all>
                <xsd:element ref="ns2:Task" minOccurs="0"/>
                <xsd:element ref="ns2:Work_x0020_Type" minOccurs="0"/>
                <xsd:element ref="ns2:Primary_x0020_Use" minOccurs="0"/>
                <xsd:element ref="ns2:Primary_x0020_Audience" minOccurs="0"/>
                <xsd:element ref="ns3:SharedWithUsers" minOccurs="0"/>
                <xsd:element ref="ns3:SharedWithDetails" minOccurs="0"/>
                <xsd:element ref="ns4:wb1v" minOccurs="0"/>
                <xsd:element ref="ns4:ch1h" minOccurs="0"/>
                <xsd:element ref="ns4:_x0078_fh9" minOccurs="0"/>
                <xsd:element ref="ns4:_x006a_pn2" minOccurs="0"/>
                <xsd:element ref="ns4:eduz"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578223-0936-47B9-97D7-7F9727F529F3" elementFormDefault="qualified">
    <xsd:import namespace="http://schemas.microsoft.com/office/2006/documentManagement/types"/>
    <xsd:import namespace="http://schemas.microsoft.com/office/infopath/2007/PartnerControls"/>
    <xsd:element name="Task" ma:index="8" nillable="true" ma:displayName="Task" ma:list="{A2824DAE-7F9C-4B84-99A5-EEFEB8F7A444}" ma:internalName="Task" ma:showField="Title">
      <xsd:simpleType>
        <xsd:restriction base="dms:Lookup"/>
      </xsd:simpleType>
    </xsd:element>
    <xsd:element name="Work_x0020_Type" ma:index="9" nillable="true" ma:displayName="Status" ma:format="Dropdown" ma:internalName="Work_x0020_Type">
      <xsd:simpleType>
        <xsd:union memberTypes="dms:Text">
          <xsd:simpleType>
            <xsd:restriction base="dms:Choice">
              <xsd:enumeration value="NA"/>
              <xsd:enumeration value="Draft"/>
              <xsd:enumeration value="Final submitted"/>
              <xsd:enumeration value="Final client comments"/>
              <xsd:enumeration value="Final approved"/>
            </xsd:restriction>
          </xsd:simpleType>
        </xsd:union>
      </xsd:simpleType>
    </xsd:element>
    <xsd:element name="Primary_x0020_Use" ma:index="10" nillable="true" ma:displayName="Project Use" ma:format="Dropdown" ma:internalName="Primary_x0020_Use">
      <xsd:simpleType>
        <xsd:restriction base="dms:Choice">
          <xsd:enumeration value="Coordination / management"/>
          <xsd:enumeration value="Meeting / outreach information"/>
          <xsd:enumeration value="Graphic / illustration / concept"/>
          <xsd:enumeration value="Data / analysis / model"/>
          <xsd:enumeration value="Report / paper / memorandum"/>
          <xsd:enumeration value="Background / resource information"/>
          <xsd:enumeration value="Other"/>
        </xsd:restriction>
      </xsd:simpleType>
    </xsd:element>
    <xsd:element name="Primary_x0020_Audience" ma:index="11" nillable="true" ma:displayName="Primary Audience" ma:format="Dropdown" ma:internalName="Primary_x0020_Audience">
      <xsd:simpleType>
        <xsd:restriction base="dms:Choice">
          <xsd:enumeration value="External / public"/>
          <xsd:enumeration value="Client"/>
          <xsd:enumeration value="Project consulting team"/>
          <xsd:enumeration value="Renaissance project team"/>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cc65178-3047-4549-b882-688d20d9b8c4"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0578223-0936-47b9-97d7-7f9727f529f3" elementFormDefault="qualified">
    <xsd:import namespace="http://schemas.microsoft.com/office/2006/documentManagement/types"/>
    <xsd:import namespace="http://schemas.microsoft.com/office/infopath/2007/PartnerControls"/>
    <xsd:element name="wb1v" ma:index="14" nillable="true" ma:displayName="Info" ma:internalName="wb1v">
      <xsd:simpleType>
        <xsd:restriction base="dms:Text"/>
      </xsd:simpleType>
    </xsd:element>
    <xsd:element name="ch1h" ma:index="15" nillable="true" ma:displayName="Tentative Lead" ma:internalName="ch1h">
      <xsd:simpleType>
        <xsd:restriction base="dms:Text"/>
      </xsd:simpleType>
    </xsd:element>
    <xsd:element name="_x0078_fh9" ma:index="16" nillable="true" ma:displayName="Pop" ma:internalName="_x0078_fh9">
      <xsd:simpleType>
        <xsd:restriction base="dms:Number"/>
      </xsd:simpleType>
    </xsd:element>
    <xsd:element name="_x006a_pn2" ma:index="17" nillable="true" ma:displayName="Final Lead" ma:list="UserInfo" ma:internalName="_x006a_pn2">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uz" ma:index="18" nillable="true" ma:displayName="POC" ma:internalName="eduz">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Applicant"/>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p:properties xmlns:p="http://schemas.microsoft.com/office/2006/metadata/properties" xmlns:xsi="http://www.w3.org/2001/XMLSchema-instance" xmlns:pc="http://schemas.microsoft.com/office/infopath/2007/PartnerControls">
  <documentManagement>
    <Task xmlns="D0578223-0936-47B9-97D7-7F9727F529F3" xsi:nil="true"/>
    <Primary_x0020_Audience xmlns="D0578223-0936-47B9-97D7-7F9727F529F3" xsi:nil="true"/>
    <Work_x0020_Type xmlns="D0578223-0936-47B9-97D7-7F9727F529F3" xsi:nil="true"/>
    <Primary_x0020_Use xmlns="D0578223-0936-47B9-97D7-7F9727F529F3" xsi:nil="true"/>
    <wb1v xmlns="d0578223-0936-47b9-97d7-7f9727f529f3" xsi:nil="true"/>
    <_x006a_pn2 xmlns="d0578223-0936-47b9-97d7-7f9727f529f3">
      <UserInfo>
        <DisplayName/>
        <AccountId xsi:nil="true"/>
        <AccountType/>
      </UserInfo>
    </_x006a_pn2>
    <eduz xmlns="d0578223-0936-47b9-97d7-7f9727f529f3" xsi:nil="true"/>
    <_x0078_fh9 xmlns="d0578223-0936-47b9-97d7-7f9727f529f3" xsi:nil="true"/>
    <ch1h xmlns="d0578223-0936-47b9-97d7-7f9727f529f3" xsi:nil="true"/>
    <SharedWithUsers xmlns="1cc65178-3047-4549-b882-688d20d9b8c4">
      <UserInfo>
        <DisplayName>Jason Espie</DisplayName>
        <AccountId>10</AccountId>
        <AccountType/>
      </UserInfo>
      <UserInfo>
        <DisplayName>Alan Steinbeck</DisplayName>
        <AccountId>29</AccountId>
        <AccountType/>
      </UserInfo>
    </SharedWithUsers>
  </documentManagement>
</p:properties>
</file>

<file path=customXml/item25.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0697736D-82EE-4F8C-96D9-6640A3097345}">
  <ds:schemaRefs>
    <ds:schemaRef ds:uri="ESRI.ArcGIS.Mapping.OfficeIntegration.PowerPointInfo"/>
  </ds:schemaRefs>
</ds:datastoreItem>
</file>

<file path=customXml/itemProps2.xml><?xml version="1.0" encoding="utf-8"?>
<ds:datastoreItem xmlns:ds="http://schemas.openxmlformats.org/officeDocument/2006/customXml" ds:itemID="{1E8E561E-9CA0-44AE-A281-E167E9610F7E}">
  <ds:schemaRefs>
    <ds:schemaRef ds:uri="http://schemas.microsoft.com/sharepoint/v3/contenttype/forms"/>
  </ds:schemaRefs>
</ds:datastoreItem>
</file>

<file path=customXml/itemProps3.xml><?xml version="1.0" encoding="utf-8"?>
<ds:datastoreItem xmlns:ds="http://schemas.openxmlformats.org/officeDocument/2006/customXml" ds:itemID="{238B4340-2445-4019-A30A-EFE495FDBC6E}">
  <ds:schemaRefs>
    <ds:schemaRef ds:uri="ESRI.ArcGIS.Mapping.OfficeIntegration.PowerPointInfo"/>
  </ds:schemaRefs>
</ds:datastoreItem>
</file>

<file path=customXml/itemProps4.xml><?xml version="1.0" encoding="utf-8"?>
<ds:datastoreItem xmlns:ds="http://schemas.openxmlformats.org/officeDocument/2006/customXml" ds:itemID="{D37F2A30-4A49-4923-9A76-959F624288C6}">
  <ds:schemaRefs>
    <ds:schemaRef ds:uri="ESRI.ArcGIS.Mapping.OfficeIntegration.PowerPointInfo"/>
  </ds:schemaRefs>
</ds:datastoreItem>
</file>

<file path=customXml/itemProps5.xml><?xml version="1.0" encoding="utf-8"?>
<ds:datastoreItem xmlns:ds="http://schemas.openxmlformats.org/officeDocument/2006/customXml" ds:itemID="{18085F55-DA2A-4CB7-A91C-F34E5597468E}">
  <ds:schemaRefs>
    <ds:schemaRef ds:uri="ESRI.ArcGIS.Mapping.OfficeIntegration.PowerPointInfo"/>
  </ds:schemaRefs>
</ds:datastoreItem>
</file>

<file path=customXml/itemProps6.xml><?xml version="1.0" encoding="utf-8"?>
<ds:datastoreItem xmlns:ds="http://schemas.openxmlformats.org/officeDocument/2006/customXml" ds:itemID="{43154883-D152-4591-AFE9-CBA65EA1EBC0}">
  <ds:schemaRefs>
    <ds:schemaRef ds:uri="ESRI.ArcGIS.Mapping.OfficeIntegration.PowerPointInfo"/>
  </ds:schemaRefs>
</ds:datastoreItem>
</file>

<file path=customXml/itemProps7.xml><?xml version="1.0" encoding="utf-8"?>
<ds:datastoreItem xmlns:ds="http://schemas.openxmlformats.org/officeDocument/2006/customXml" ds:itemID="{FD183462-5435-4E90-AA6E-6F41AF1117FC}">
  <ds:schemaRefs>
    <ds:schemaRef ds:uri="ESRI.ArcGIS.Mapping.OfficeIntegration.PowerPointInfo"/>
  </ds:schemaRefs>
</ds:datastoreItem>
</file>

<file path=customXml/itemProps8.xml><?xml version="1.0" encoding="utf-8"?>
<ds:datastoreItem xmlns:ds="http://schemas.openxmlformats.org/officeDocument/2006/customXml" ds:itemID="{27074C4E-2C27-40B0-A2E4-EA502780611F}">
  <ds:schemaRefs>
    <ds:schemaRef ds:uri="ESRI.ArcGIS.Mapping.OfficeIntegration.PowerPointInfo"/>
  </ds:schemaRefs>
</ds:datastoreItem>
</file>

<file path=customXml/itemProps9.xml><?xml version="1.0" encoding="utf-8"?>
<ds:datastoreItem xmlns:ds="http://schemas.openxmlformats.org/officeDocument/2006/customXml" ds:itemID="{07A811DC-5CCE-4B37-AB51-0EECBF23FA06}">
  <ds:schemaRefs>
    <ds:schemaRef ds:uri="ESRI.ArcGIS.Mapping.OfficeIntegration.PowerPointInfo"/>
  </ds:schemaRefs>
</ds:datastoreItem>
</file>

<file path=customXml/itemProps10.xml><?xml version="1.0" encoding="utf-8"?>
<ds:datastoreItem xmlns:ds="http://schemas.openxmlformats.org/officeDocument/2006/customXml" ds:itemID="{AD3E3917-7884-4F6D-940C-94610032610F}">
  <ds:schemaRefs>
    <ds:schemaRef ds:uri="ESRI.ArcGIS.Mapping.OfficeIntegration.PowerPointInfo"/>
  </ds:schemaRefs>
</ds:datastoreItem>
</file>

<file path=customXml/itemProps11.xml><?xml version="1.0" encoding="utf-8"?>
<ds:datastoreItem xmlns:ds="http://schemas.openxmlformats.org/officeDocument/2006/customXml" ds:itemID="{358207A5-9888-4235-ABCD-A9F214C7322D}">
  <ds:schemaRefs>
    <ds:schemaRef ds:uri="ESRI.ArcGIS.Mapping.OfficeIntegration.PowerPointInfo"/>
  </ds:schemaRefs>
</ds:datastoreItem>
</file>

<file path=customXml/itemProps12.xml><?xml version="1.0" encoding="utf-8"?>
<ds:datastoreItem xmlns:ds="http://schemas.openxmlformats.org/officeDocument/2006/customXml" ds:itemID="{FAAB797B-5B30-438B-BC4F-2C955B563F16}">
  <ds:schemaRefs>
    <ds:schemaRef ds:uri="ESRI.ArcGIS.Mapping.OfficeIntegration.PowerPointInfo"/>
  </ds:schemaRefs>
</ds:datastoreItem>
</file>

<file path=customXml/itemProps13.xml><?xml version="1.0" encoding="utf-8"?>
<ds:datastoreItem xmlns:ds="http://schemas.openxmlformats.org/officeDocument/2006/customXml" ds:itemID="{253A7B08-F1BE-46BD-A6BB-23927F6C53D6}">
  <ds:schemaRefs>
    <ds:schemaRef ds:uri="ESRI.ArcGIS.Mapping.OfficeIntegration.PowerPointInfo"/>
  </ds:schemaRefs>
</ds:datastoreItem>
</file>

<file path=customXml/itemProps14.xml><?xml version="1.0" encoding="utf-8"?>
<ds:datastoreItem xmlns:ds="http://schemas.openxmlformats.org/officeDocument/2006/customXml" ds:itemID="{B01E3549-3AD2-44A4-A80D-0C61B10BA679}">
  <ds:schemaRefs>
    <ds:schemaRef ds:uri="ESRI.ArcGIS.Mapping.OfficeIntegration.PowerPointInfo"/>
  </ds:schemaRefs>
</ds:datastoreItem>
</file>

<file path=customXml/itemProps15.xml><?xml version="1.0" encoding="utf-8"?>
<ds:datastoreItem xmlns:ds="http://schemas.openxmlformats.org/officeDocument/2006/customXml" ds:itemID="{091C8812-E574-4A2F-A83F-5ED837FF7D4B}">
  <ds:schemaRefs>
    <ds:schemaRef ds:uri="ESRI.ArcGIS.Mapping.OfficeIntegration.PowerPointInfo"/>
  </ds:schemaRefs>
</ds:datastoreItem>
</file>

<file path=customXml/itemProps16.xml><?xml version="1.0" encoding="utf-8"?>
<ds:datastoreItem xmlns:ds="http://schemas.openxmlformats.org/officeDocument/2006/customXml" ds:itemID="{ABC3BE76-097C-40AB-A9A9-23464D06A4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578223-0936-47B9-97D7-7F9727F529F3"/>
    <ds:schemaRef ds:uri="1cc65178-3047-4549-b882-688d20d9b8c4"/>
    <ds:schemaRef ds:uri="d0578223-0936-47b9-97d7-7f9727f529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17.xml><?xml version="1.0" encoding="utf-8"?>
<ds:datastoreItem xmlns:ds="http://schemas.openxmlformats.org/officeDocument/2006/customXml" ds:itemID="{93BF584E-6A65-41B4-A2D6-04543C4E3383}">
  <ds:schemaRefs>
    <ds:schemaRef ds:uri="ESRI.ArcGIS.Mapping.OfficeIntegration.PowerPointInfo"/>
  </ds:schemaRefs>
</ds:datastoreItem>
</file>

<file path=customXml/itemProps18.xml><?xml version="1.0" encoding="utf-8"?>
<ds:datastoreItem xmlns:ds="http://schemas.openxmlformats.org/officeDocument/2006/customXml" ds:itemID="{E84697E0-575B-49E2-845E-AB42753486BB}">
  <ds:schemaRefs>
    <ds:schemaRef ds:uri="ESRI.ArcGIS.Mapping.OfficeIntegration.PowerPointInfo"/>
  </ds:schemaRefs>
</ds:datastoreItem>
</file>

<file path=customXml/itemProps19.xml><?xml version="1.0" encoding="utf-8"?>
<ds:datastoreItem xmlns:ds="http://schemas.openxmlformats.org/officeDocument/2006/customXml" ds:itemID="{B322F8F8-375E-46F6-9021-FF5B78B1773B}">
  <ds:schemaRefs>
    <ds:schemaRef ds:uri="ESRI.ArcGIS.Mapping.OfficeIntegration.PowerPointInfo"/>
  </ds:schemaRefs>
</ds:datastoreItem>
</file>

<file path=customXml/itemProps20.xml><?xml version="1.0" encoding="utf-8"?>
<ds:datastoreItem xmlns:ds="http://schemas.openxmlformats.org/officeDocument/2006/customXml" ds:itemID="{EFCA5D4E-0CDF-4B49-9A34-E554350CA544}">
  <ds:schemaRefs>
    <ds:schemaRef ds:uri="ESRI.ArcGIS.Mapping.OfficeIntegration.PowerPointInfo"/>
  </ds:schemaRefs>
</ds:datastoreItem>
</file>

<file path=customXml/itemProps21.xml><?xml version="1.0" encoding="utf-8"?>
<ds:datastoreItem xmlns:ds="http://schemas.openxmlformats.org/officeDocument/2006/customXml" ds:itemID="{06F29360-3BC3-4CE2-A1EC-83E86E71E375}">
  <ds:schemaRefs>
    <ds:schemaRef ds:uri="ESRI.ArcGIS.Mapping.OfficeIntegration.PowerPointInfo"/>
  </ds:schemaRefs>
</ds:datastoreItem>
</file>

<file path=customXml/itemProps22.xml><?xml version="1.0" encoding="utf-8"?>
<ds:datastoreItem xmlns:ds="http://schemas.openxmlformats.org/officeDocument/2006/customXml" ds:itemID="{D67B49DF-7919-43B9-BFD4-D9D02A281FAC}">
  <ds:schemaRefs>
    <ds:schemaRef ds:uri="ESRI.ArcGIS.Mapping.OfficeIntegration.PowerPointInfo"/>
  </ds:schemaRefs>
</ds:datastoreItem>
</file>

<file path=customXml/itemProps23.xml><?xml version="1.0" encoding="utf-8"?>
<ds:datastoreItem xmlns:ds="http://schemas.openxmlformats.org/officeDocument/2006/customXml" ds:itemID="{5C2CEC1A-917E-4361-AEF8-9DE0C585A80A}">
  <ds:schemaRefs>
    <ds:schemaRef ds:uri="ESRI.ArcGIS.Mapping.OfficeIntegration.PowerPointInfo"/>
  </ds:schemaRefs>
</ds:datastoreItem>
</file>

<file path=customXml/itemProps24.xml><?xml version="1.0" encoding="utf-8"?>
<ds:datastoreItem xmlns:ds="http://schemas.openxmlformats.org/officeDocument/2006/customXml" ds:itemID="{025D5671-9F19-4F33-A7D0-E7DDCC88AAFD}">
  <ds:schemaRefs>
    <ds:schemaRef ds:uri="http://schemas.openxmlformats.org/package/2006/metadata/core-properties"/>
    <ds:schemaRef ds:uri="http://schemas.microsoft.com/office/2006/documentManagement/types"/>
    <ds:schemaRef ds:uri="1cc65178-3047-4549-b882-688d20d9b8c4"/>
    <ds:schemaRef ds:uri="http://purl.org/dc/elements/1.1/"/>
    <ds:schemaRef ds:uri="http://schemas.microsoft.com/office/2006/metadata/properties"/>
    <ds:schemaRef ds:uri="d0578223-0936-47b9-97d7-7f9727f529f3"/>
    <ds:schemaRef ds:uri="D0578223-0936-47B9-97D7-7F9727F529F3"/>
    <ds:schemaRef ds:uri="http://purl.org/dc/terms/"/>
    <ds:schemaRef ds:uri="http://schemas.microsoft.com/office/infopath/2007/PartnerControls"/>
    <ds:schemaRef ds:uri="http://www.w3.org/XML/1998/namespace"/>
    <ds:schemaRef ds:uri="http://purl.org/dc/dcmitype/"/>
  </ds:schemaRefs>
</ds:datastoreItem>
</file>

<file path=customXml/itemProps25.xml><?xml version="1.0" encoding="utf-8"?>
<ds:datastoreItem xmlns:ds="http://schemas.openxmlformats.org/officeDocument/2006/customXml" ds:itemID="{8CEB34F8-C257-4555-8FAB-448F76BF16BB}">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
  <TotalTime>11733</TotalTime>
  <Words>2394</Words>
  <Application>Microsoft Office PowerPoint</Application>
  <PresentationFormat>Widescreen</PresentationFormat>
  <Paragraphs>151</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 Foods, Local Places</dc:title>
  <dc:creator>Mike Callahan</dc:creator>
  <cp:lastModifiedBy>Susman, Megan</cp:lastModifiedBy>
  <cp:revision>545</cp:revision>
  <cp:lastPrinted>2017-02-17T21:13:15Z</cp:lastPrinted>
  <dcterms:created xsi:type="dcterms:W3CDTF">2014-12-05T20:13:01Z</dcterms:created>
  <dcterms:modified xsi:type="dcterms:W3CDTF">2017-10-19T14:22:08Z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0x0101002F4C566D50C13E40879B30554F1F990E</vt:lpwstr>
  </property>
</Properties>
</file>