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9"/>
  </p:sldMasterIdLst>
  <p:notesMasterIdLst>
    <p:notesMasterId r:id="rId40"/>
  </p:notesMasterIdLst>
  <p:handoutMasterIdLst>
    <p:handoutMasterId r:id="rId41"/>
  </p:handoutMasterIdLst>
  <p:sldIdLst>
    <p:sldId id="275" r:id="rId20"/>
    <p:sldId id="276" r:id="rId21"/>
    <p:sldId id="284" r:id="rId22"/>
    <p:sldId id="285" r:id="rId23"/>
    <p:sldId id="294" r:id="rId24"/>
    <p:sldId id="299" r:id="rId25"/>
    <p:sldId id="296" r:id="rId26"/>
    <p:sldId id="293" r:id="rId27"/>
    <p:sldId id="301" r:id="rId28"/>
    <p:sldId id="287" r:id="rId29"/>
    <p:sldId id="295" r:id="rId30"/>
    <p:sldId id="286" r:id="rId31"/>
    <p:sldId id="289" r:id="rId32"/>
    <p:sldId id="298" r:id="rId33"/>
    <p:sldId id="302" r:id="rId34"/>
    <p:sldId id="303" r:id="rId35"/>
    <p:sldId id="304" r:id="rId36"/>
    <p:sldId id="305" r:id="rId37"/>
    <p:sldId id="306" r:id="rId38"/>
    <p:sldId id="291" r:id="rId3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ake-Coleman, Wendy" initials="BW" lastIdx="15" clrIdx="0">
    <p:extLst>
      <p:ext uri="{19B8F6BF-5375-455C-9EA6-DF929625EA0E}">
        <p15:presenceInfo xmlns:p15="http://schemas.microsoft.com/office/powerpoint/2012/main" userId="S-1-5-21-1339303556-449845944-1601390327-112653" providerId="AD"/>
      </p:ext>
    </p:extLst>
  </p:cmAuthor>
  <p:cmAuthor id="2" name="Reynolds, Salena" initials="RS" lastIdx="23" clrIdx="1">
    <p:extLst>
      <p:ext uri="{19B8F6BF-5375-455C-9EA6-DF929625EA0E}">
        <p15:presenceInfo xmlns:p15="http://schemas.microsoft.com/office/powerpoint/2012/main" userId="S-1-5-21-1339303556-449845944-1601390327-259255" providerId="AD"/>
      </p:ext>
    </p:extLst>
  </p:cmAuthor>
  <p:cmAuthor id="3" name="Martin, Devon" initials="MD" lastIdx="6" clrIdx="2">
    <p:extLst>
      <p:ext uri="{19B8F6BF-5375-455C-9EA6-DF929625EA0E}">
        <p15:presenceInfo xmlns:p15="http://schemas.microsoft.com/office/powerpoint/2012/main" userId="S-1-5-21-1339303556-449845944-1601390327-4028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7" autoAdjust="0"/>
    <p:restoredTop sz="94280" autoAdjust="0"/>
  </p:normalViewPr>
  <p:slideViewPr>
    <p:cSldViewPr>
      <p:cViewPr varScale="1">
        <p:scale>
          <a:sx n="59" d="100"/>
          <a:sy n="59" d="100"/>
        </p:scale>
        <p:origin x="804" y="6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010" y="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7.xml"/><Relationship Id="rId39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2.xml"/><Relationship Id="rId34" Type="http://schemas.openxmlformats.org/officeDocument/2006/relationships/slide" Target="slides/slide15.xml"/><Relationship Id="rId42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6.xml"/><Relationship Id="rId33" Type="http://schemas.openxmlformats.org/officeDocument/2006/relationships/slide" Target="slides/slide14.xml"/><Relationship Id="rId38" Type="http://schemas.openxmlformats.org/officeDocument/2006/relationships/slide" Target="slides/slide19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1.xml"/><Relationship Id="rId29" Type="http://schemas.openxmlformats.org/officeDocument/2006/relationships/slide" Target="slides/slide10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5.xml"/><Relationship Id="rId32" Type="http://schemas.openxmlformats.org/officeDocument/2006/relationships/slide" Target="slides/slide13.xml"/><Relationship Id="rId37" Type="http://schemas.openxmlformats.org/officeDocument/2006/relationships/slide" Target="slides/slide18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4.xml"/><Relationship Id="rId28" Type="http://schemas.openxmlformats.org/officeDocument/2006/relationships/slide" Target="slides/slide9.xml"/><Relationship Id="rId36" Type="http://schemas.openxmlformats.org/officeDocument/2006/relationships/slide" Target="slides/slide17.xml"/><Relationship Id="rId10" Type="http://schemas.openxmlformats.org/officeDocument/2006/relationships/customXml" Target="../customXml/item10.xml"/><Relationship Id="rId19" Type="http://schemas.openxmlformats.org/officeDocument/2006/relationships/slideMaster" Target="slideMasters/slideMaster1.xml"/><Relationship Id="rId31" Type="http://schemas.openxmlformats.org/officeDocument/2006/relationships/slide" Target="slides/slide12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3.xml"/><Relationship Id="rId27" Type="http://schemas.openxmlformats.org/officeDocument/2006/relationships/slide" Target="slides/slide8.xml"/><Relationship Id="rId30" Type="http://schemas.openxmlformats.org/officeDocument/2006/relationships/slide" Target="slides/slide11.xml"/><Relationship Id="rId35" Type="http://schemas.openxmlformats.org/officeDocument/2006/relationships/slide" Target="slides/slide16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00FD0AE0-C984-474E-BCC8-9F972186C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2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1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4" charset="-128"/>
                <a:cs typeface="+mn-cs"/>
              </a:defRPr>
            </a:lvl1pPr>
          </a:lstStyle>
          <a:p>
            <a:pPr>
              <a:defRPr/>
            </a:pPr>
            <a:fld id="{8BA1A281-215B-41FB-958B-4A3BF48B3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42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ＭＳ Ｐゴシック" pitchFamily="8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ＭＳ Ｐゴシック" pitchFamily="8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ＭＳ Ｐゴシック" pitchFamily="8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ＭＳ Ｐゴシック" pitchFamily="8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j-lt"/>
        <a:ea typeface="ＭＳ Ｐゴシック" pitchFamily="8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25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8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01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92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02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Down from $300,000</a:t>
            </a:r>
          </a:p>
          <a:p>
            <a:r>
              <a:rPr lang="en-US" dirty="0"/>
              <a:t>Down from $500,000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44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Mention</a:t>
            </a:r>
            <a:r>
              <a:rPr lang="en-US" baseline="0" dirty="0"/>
              <a:t> verbally they should look into minimum requirements for VES, if they do not meet these, explore the Exchange Network Service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78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778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1A281-215B-41FB-958B-4A3BF48B3A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0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/>
          <p:cNvPicPr>
            <a:picLocks noChangeAspect="1" noChangeArrowheads="1"/>
          </p:cNvPicPr>
          <p:nvPr userDrawn="1"/>
        </p:nvPicPr>
        <p:blipFill>
          <a:blip r:embed="rId2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8" descr="EPA seal"/>
          <p:cNvPicPr>
            <a:picLocks noChangeAspect="1" noChangeArrowheads="1"/>
          </p:cNvPicPr>
          <p:nvPr userDrawn="1"/>
        </p:nvPicPr>
        <p:blipFill>
          <a:blip r:embed="rId3">
            <a:lum bright="-10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87680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E1144-E636-4D6A-8D38-0ECAD691D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38100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  <a:p>
            <a:pPr>
              <a:defRPr/>
            </a:pPr>
            <a:r>
              <a:rPr lang="en-US"/>
              <a:t>For Conference Purposes Only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F1C5-4798-4243-BA73-2CB26378D289}" type="datetime1">
              <a:rPr lang="en-US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55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D5D65-D7E4-4B47-89CB-2BC51070C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0C8B-DB40-48CD-99C5-0B040D9C0ADE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721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A9EA-E604-4D2B-9EEA-51E8C0FE8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1D58-80E1-4D3A-9A89-F61CF49099CE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00200"/>
            <a:ext cx="56769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00200"/>
            <a:ext cx="1943100" cy="4495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496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85194-0E9A-476A-9630-4C4F80341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C58D0-529D-442A-A47A-87F0970F9BDF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8715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1AC8-93C0-4FAC-9642-2180187BE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4280-9FD8-4ED5-A0C9-B5697A41D614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5740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0CAAC-4607-4AB5-B02E-95151FD11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743EC-CA78-456E-8D11-AF456430031D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6200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2940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1DD1-DA0C-41E5-834F-F55356590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2BF5-266D-4777-AAA3-53FCD539571B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229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149E1-8126-4662-A8CA-C405F130F6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63706-133C-4766-A375-6254F1B21A2E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536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AFE49-449F-4952-A921-FE0E72528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BC729-524B-47FA-AD14-ABF80DAE1854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332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572A0-1486-44D6-A145-2F05EFC26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CD6-D4C9-40F3-BCF5-64E9A563D9D1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0380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F212-C459-40C5-B718-CD7D034E7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33B97-F525-41FE-8A50-7C97CD0A4B3B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3199"/>
            <a:ext cx="4041775" cy="3382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34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3199"/>
            <a:ext cx="4040188" cy="3382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34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865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FACCA-B9E4-45EA-AD28-BB1774BAD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07EFB-9E1C-4594-B15F-F9A845514E8B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094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2CB2C-D834-485B-9764-49CC8473F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71463-E6A9-41E3-B410-B2AA034FF08D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8AEAF-B49B-4FDF-BBF7-CAC0D1DFC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475D5-8F6E-4160-AFDD-7E1758CD0D14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966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91DA8-1965-4945-BACE-04205A478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A477-F065-48A1-85AD-F7B5BE988E5A}" type="datetime1">
              <a:rPr lang="en-US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11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 title="Decorative bar"/>
          <p:cNvPicPr>
            <a:picLocks noChangeAspect="1" noChangeArrowheads="1"/>
          </p:cNvPicPr>
          <p:nvPr userDrawn="1"/>
        </p:nvPicPr>
        <p:blipFill>
          <a:blip r:embed="rId17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6" b="30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alibri" pitchFamily="34" charset="0"/>
                <a:ea typeface="ＭＳ Ｐゴシック" pitchFamily="84" charset="-128"/>
                <a:cs typeface="Calibri" pitchFamily="34" charset="0"/>
              </a:defRPr>
            </a:lvl1pPr>
          </a:lstStyle>
          <a:p>
            <a:pPr>
              <a:defRPr/>
            </a:pPr>
            <a:fld id="{19A9E7DD-9F95-4A26-BB48-7B560DADB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0" y="6248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latin typeface="Calibri" pitchFamily="34" charset="0"/>
                <a:ea typeface="ＭＳ Ｐゴシック" pitchFamily="84" charset="-128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U.S. Environmental Protection Agency</a:t>
            </a:r>
            <a:endParaRPr lang="en-US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alibri" pitchFamily="34" charset="0"/>
                <a:ea typeface="ＭＳ Ｐゴシック" pitchFamily="84" charset="-128"/>
                <a:cs typeface="Calibri" pitchFamily="34" charset="0"/>
              </a:defRPr>
            </a:lvl1pPr>
          </a:lstStyle>
          <a:p>
            <a:pPr>
              <a:defRPr/>
            </a:pPr>
            <a:fld id="{2EAC7D0E-8EC6-4926-BEDF-2262EBB16756}" type="datetime1">
              <a:rPr lang="en-US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600200"/>
            <a:ext cx="762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" name="Picture 4" descr="EPA sea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84" charset="-128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84" charset="-128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84" charset="-128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pitchFamily="84" charset="-128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k.cp20.com/click/l4zmw-cuoldv-7fg8pxa8/" TargetMode="External"/><Relationship Id="rId2" Type="http://schemas.openxmlformats.org/officeDocument/2006/relationships/hyperlink" Target="http://trk.cp20.com/click/l4zmw-cuoldu-7fg8pxa7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pa.gov/rc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eynolds.salena@epa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epa.gov/exchangenetwork/exchange-network-grant-program" TargetMode="External"/><Relationship Id="rId4" Type="http://schemas.openxmlformats.org/officeDocument/2006/relationships/hyperlink" Target="mailto:blake-coleman.wendy@epa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Guide for Preparing Quality</a:t>
            </a:r>
          </a:p>
          <a:p>
            <a:r>
              <a:rPr lang="en-US" dirty="0"/>
              <a:t>Applications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Exchange Network Grant Program</a:t>
            </a:r>
            <a:br>
              <a:rPr lang="en-US" dirty="0"/>
            </a:br>
            <a:r>
              <a:rPr lang="en-US" dirty="0"/>
              <a:t>FY 2018 Solicitation Notice Webinar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6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Submit via grants.gov, or use an existing waiver or apply for a waiver (follow waiver instructions)</a:t>
            </a:r>
          </a:p>
          <a:p>
            <a:r>
              <a:rPr lang="en-US" sz="2000" dirty="0"/>
              <a:t>If submitting through grants.gov – you must receive the second </a:t>
            </a:r>
            <a:r>
              <a:rPr lang="en-US" sz="2000" dirty="0">
                <a:solidFill>
                  <a:srgbClr val="000000"/>
                </a:solidFill>
              </a:rPr>
              <a:t>confirmation email that your application was received</a:t>
            </a:r>
          </a:p>
          <a:p>
            <a:r>
              <a:rPr lang="en-US" sz="2000" dirty="0"/>
              <a:t>Required documents (checklist in Appendix H)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Page limit with font and margin specifications – page E-3</a:t>
            </a:r>
          </a:p>
          <a:p>
            <a:r>
              <a:rPr lang="en-US" sz="2000" dirty="0">
                <a:solidFill>
                  <a:srgbClr val="000000"/>
                </a:solidFill>
              </a:rPr>
              <a:t>Project narrative is the most important element – read guidelines on page E-3</a:t>
            </a:r>
          </a:p>
          <a:p>
            <a:r>
              <a:rPr lang="en-US" sz="2000" dirty="0">
                <a:solidFill>
                  <a:srgbClr val="000000"/>
                </a:solidFill>
              </a:rPr>
              <a:t>If you have not received a confirmation email that EPA received your </a:t>
            </a:r>
            <a:r>
              <a:rPr lang="en-US" sz="2000">
                <a:solidFill>
                  <a:srgbClr val="000000"/>
                </a:solidFill>
              </a:rPr>
              <a:t>application by 2/28, </a:t>
            </a:r>
            <a:r>
              <a:rPr lang="en-US" sz="2000" dirty="0">
                <a:solidFill>
                  <a:srgbClr val="000000"/>
                </a:solidFill>
              </a:rPr>
              <a:t>call us [202-566-0466] – please do not wait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Instructions – </a:t>
            </a:r>
            <a:r>
              <a:rPr lang="en-US" dirty="0">
                <a:solidFill>
                  <a:srgbClr val="000000"/>
                </a:solidFill>
              </a:rPr>
              <a:t>Appendix 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84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132371"/>
            <a:ext cx="7772400" cy="3963629"/>
          </a:xfrm>
        </p:spPr>
        <p:txBody>
          <a:bodyPr/>
          <a:lstStyle/>
          <a:p>
            <a:r>
              <a:rPr lang="en-US" sz="2000" dirty="0"/>
              <a:t>Beginning January 1, 2018, all grant applicants must use Workspace to submit applications through Grants.gov. </a:t>
            </a:r>
          </a:p>
          <a:p>
            <a:r>
              <a:rPr lang="en-US" sz="2000" dirty="0"/>
              <a:t>On December 4</a:t>
            </a:r>
            <a:r>
              <a:rPr lang="en-US" sz="2000" baseline="30000" dirty="0"/>
              <a:t>th</a:t>
            </a:r>
            <a:r>
              <a:rPr lang="en-US" sz="2000" dirty="0"/>
              <a:t> EPA’s Office of Grants and Debarment hosted a training webinar for all applicants. This webinar included a demo of the system. </a:t>
            </a:r>
          </a:p>
          <a:p>
            <a:r>
              <a:rPr lang="en-US" sz="2000" dirty="0"/>
              <a:t>A replay of this presentation is available at </a:t>
            </a:r>
            <a:r>
              <a:rPr lang="en-US" sz="2000" dirty="0">
                <a:hlinkClick r:id="rId2"/>
              </a:rPr>
              <a:t>https://www.epa.gov/grants/epa-grantsgov-workspace-training-grant-applicants-and-recipients</a:t>
            </a:r>
            <a:r>
              <a:rPr lang="en-US" sz="2000" dirty="0"/>
              <a:t>. </a:t>
            </a:r>
          </a:p>
          <a:p>
            <a:r>
              <a:rPr lang="en-US" sz="2000" dirty="0"/>
              <a:t>The next webinar for tribal applicants will take place Monday, December 11, 2017, from 2-3:30 PM EST. To attend the webinar, registration is not required, please click here to enter the </a:t>
            </a:r>
            <a:r>
              <a:rPr lang="en-US" sz="2000" dirty="0">
                <a:hlinkClick r:id="rId3"/>
              </a:rPr>
              <a:t>Grants.gov Workspace Training and Demo</a:t>
            </a:r>
            <a:r>
              <a:rPr lang="en-US" sz="2000" dirty="0"/>
              <a:t>. 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141771"/>
            <a:ext cx="7620000" cy="990600"/>
          </a:xfrm>
        </p:spPr>
        <p:txBody>
          <a:bodyPr/>
          <a:lstStyle/>
          <a:p>
            <a:r>
              <a:rPr lang="en-US" dirty="0"/>
              <a:t>Grants.gov Workspace</a:t>
            </a:r>
          </a:p>
        </p:txBody>
      </p:sp>
    </p:spTree>
    <p:extLst>
      <p:ext uri="{BB962C8B-B14F-4D97-AF65-F5344CB8AC3E}">
        <p14:creationId xmlns:p14="http://schemas.microsoft.com/office/powerpoint/2010/main" val="414179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505200"/>
          </a:xfrm>
        </p:spPr>
        <p:txBody>
          <a:bodyPr/>
          <a:lstStyle/>
          <a:p>
            <a:r>
              <a:rPr lang="en-US" sz="1600" dirty="0"/>
              <a:t>Read Solicitation Notice carefully </a:t>
            </a:r>
          </a:p>
          <a:p>
            <a:pPr lvl="1"/>
            <a:r>
              <a:rPr lang="en-US" sz="1600" dirty="0"/>
              <a:t>Note all requirements for a complete application</a:t>
            </a:r>
          </a:p>
          <a:p>
            <a:pPr lvl="1"/>
            <a:r>
              <a:rPr lang="en-US" sz="1600" dirty="0"/>
              <a:t>Solicitation Notice includes a checklist in Appendix H</a:t>
            </a:r>
          </a:p>
          <a:p>
            <a:r>
              <a:rPr lang="en-US" sz="1600" dirty="0"/>
              <a:t>Note in cover letter the type of assistance agreement being sought</a:t>
            </a:r>
          </a:p>
          <a:p>
            <a:pPr lvl="1"/>
            <a:r>
              <a:rPr lang="en-US" sz="1600" dirty="0"/>
              <a:t>Stand alone grant vs. PPG, etc.</a:t>
            </a:r>
          </a:p>
          <a:p>
            <a:pPr lvl="1"/>
            <a:r>
              <a:rPr lang="en-US" sz="1600" dirty="0"/>
              <a:t>Direct funding vs. in-kind services</a:t>
            </a:r>
          </a:p>
          <a:p>
            <a:pPr lvl="1"/>
            <a:r>
              <a:rPr lang="en-US" sz="1600" dirty="0"/>
              <a:t>Traditional grant vs. cooperative agreement</a:t>
            </a:r>
          </a:p>
          <a:p>
            <a:pPr lvl="1"/>
            <a:r>
              <a:rPr lang="en-US" sz="1600" dirty="0"/>
              <a:t>Individual vs. partnership</a:t>
            </a:r>
            <a:endParaRPr lang="en-US" sz="1200" dirty="0"/>
          </a:p>
          <a:p>
            <a:r>
              <a:rPr lang="en-US" sz="1600" dirty="0"/>
              <a:t>Write to the evaluation criteria</a:t>
            </a:r>
          </a:p>
          <a:p>
            <a:pPr lvl="1"/>
            <a:r>
              <a:rPr lang="en-US" sz="1600" dirty="0"/>
              <a:t>Make this easy for reviewers – take </a:t>
            </a:r>
            <a:r>
              <a:rPr lang="en-US" sz="1600"/>
              <a:t>the guesswork out</a:t>
            </a:r>
            <a:endParaRPr lang="en-US" sz="1600" dirty="0"/>
          </a:p>
          <a:p>
            <a:pPr lvl="1"/>
            <a:r>
              <a:rPr lang="en-US" sz="1600" dirty="0"/>
              <a:t>Use our </a:t>
            </a:r>
            <a:r>
              <a:rPr lang="en-US" sz="1600" dirty="0">
                <a:solidFill>
                  <a:srgbClr val="000000"/>
                </a:solidFill>
              </a:rPr>
              <a:t>language (</a:t>
            </a:r>
            <a:r>
              <a:rPr lang="en-US" sz="1600" dirty="0" err="1">
                <a:solidFill>
                  <a:srgbClr val="000000"/>
                </a:solidFill>
              </a:rPr>
              <a:t>eg</a:t>
            </a:r>
            <a:r>
              <a:rPr lang="en-US" sz="1600" dirty="0">
                <a:solidFill>
                  <a:srgbClr val="000000"/>
                </a:solidFill>
              </a:rPr>
              <a:t>. goals, outputs, outcomes)</a:t>
            </a:r>
          </a:p>
          <a:p>
            <a:r>
              <a:rPr lang="en-US" sz="1600" dirty="0"/>
              <a:t> Review the application to make sure it is complete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and Tricks for Preparing a</a:t>
            </a:r>
            <a:br>
              <a:rPr lang="en-US" dirty="0"/>
            </a:br>
            <a:r>
              <a:rPr lang="en-US" dirty="0"/>
              <a:t>Successful Grant Application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1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0CAAC-4607-4AB5-B02E-95151FD11C7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E743EC-CA78-456E-8D11-AF456430031D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685800" y="2117766"/>
            <a:ext cx="7391400" cy="3825834"/>
          </a:xfrm>
        </p:spPr>
        <p:txBody>
          <a:bodyPr>
            <a:normAutofit/>
          </a:bodyPr>
          <a:lstStyle/>
          <a:p>
            <a:r>
              <a:rPr lang="en-US" sz="1800" dirty="0"/>
              <a:t>Applications</a:t>
            </a:r>
          </a:p>
          <a:p>
            <a:pPr lvl="1"/>
            <a:r>
              <a:rPr lang="en-US" sz="1400" dirty="0"/>
              <a:t>not related to EN technology</a:t>
            </a:r>
          </a:p>
          <a:p>
            <a:pPr lvl="1"/>
            <a:r>
              <a:rPr lang="en-US" sz="1400" dirty="0"/>
              <a:t>not aligned with priorities</a:t>
            </a:r>
          </a:p>
          <a:p>
            <a:pPr lvl="1"/>
            <a:r>
              <a:rPr lang="en-US" sz="1400" dirty="0"/>
              <a:t>devoid of a concrete proposal</a:t>
            </a:r>
          </a:p>
          <a:p>
            <a:pPr lvl="1"/>
            <a:r>
              <a:rPr lang="en-US" sz="1400" dirty="0"/>
              <a:t>that do not propose to build and deploy a completed product or service</a:t>
            </a:r>
          </a:p>
          <a:p>
            <a:r>
              <a:rPr lang="en-US" sz="1800" dirty="0"/>
              <a:t>Goals, outputs and outcomes not well organized or described or terminology is not used correctly</a:t>
            </a:r>
          </a:p>
          <a:p>
            <a:r>
              <a:rPr lang="en-US" sz="1800" dirty="0"/>
              <a:t>Budgets not broken down by goal</a:t>
            </a:r>
          </a:p>
          <a:p>
            <a:r>
              <a:rPr lang="en-US" sz="1800" dirty="0"/>
              <a:t>Applications that include ineligible activities (e.g.,</a:t>
            </a:r>
            <a:r>
              <a:rPr lang="en-US" sz="1800" dirty="0">
                <a:solidFill>
                  <a:srgbClr val="000000"/>
                </a:solidFill>
              </a:rPr>
              <a:t> physical </a:t>
            </a:r>
            <a:r>
              <a:rPr lang="en-US" sz="1800" dirty="0"/>
              <a:t>node development, O&amp;M)</a:t>
            </a:r>
          </a:p>
          <a:p>
            <a:r>
              <a:rPr lang="en-US" sz="1800" dirty="0"/>
              <a:t>Project narratives that exceed 10 pages</a:t>
            </a:r>
          </a:p>
          <a:p>
            <a:r>
              <a:rPr lang="en-US" sz="1800" dirty="0"/>
              <a:t>Partnerships in the same state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620000" cy="990600"/>
          </a:xfrm>
        </p:spPr>
        <p:txBody>
          <a:bodyPr/>
          <a:lstStyle/>
          <a:p>
            <a:r>
              <a:rPr lang="en-US" dirty="0"/>
              <a:t>Common Pitfalls</a:t>
            </a:r>
          </a:p>
        </p:txBody>
      </p:sp>
    </p:spTree>
    <p:extLst>
      <p:ext uri="{BB962C8B-B14F-4D97-AF65-F5344CB8AC3E}">
        <p14:creationId xmlns:p14="http://schemas.microsoft.com/office/powerpoint/2010/main" val="2112603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057400"/>
            <a:ext cx="3200400" cy="403860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Aligned with EN and FY 2018 SN priorities and associated services</a:t>
            </a:r>
          </a:p>
          <a:p>
            <a:r>
              <a:rPr lang="en-US" sz="2000" dirty="0">
                <a:solidFill>
                  <a:srgbClr val="000000"/>
                </a:solidFill>
              </a:rPr>
              <a:t>Goals, outputs, and outcomes well organized and clearly described (Appendix F)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Budgets broken down by goal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005706"/>
            <a:ext cx="7620000" cy="959427"/>
          </a:xfrm>
        </p:spPr>
        <p:txBody>
          <a:bodyPr/>
          <a:lstStyle/>
          <a:p>
            <a:r>
              <a:rPr lang="en-US" dirty="0"/>
              <a:t>Successful Applications</a:t>
            </a:r>
          </a:p>
        </p:txBody>
      </p:sp>
      <p:pic>
        <p:nvPicPr>
          <p:cNvPr id="7" name="Content Placeholder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945" y="2085109"/>
            <a:ext cx="5060346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6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123932"/>
            <a:ext cx="7772400" cy="39720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How to meet this grant requirement:</a:t>
            </a:r>
          </a:p>
          <a:p>
            <a:pPr marL="0" indent="0">
              <a:buNone/>
            </a:pPr>
            <a:r>
              <a:rPr lang="en-US" b="1" i="1" dirty="0"/>
              <a:t>Start of Grant: </a:t>
            </a:r>
            <a:r>
              <a:rPr lang="en-US" dirty="0"/>
              <a:t>Search RCS for any existing project-appropriate resources/services and identify which they intend to use (Criterion 3.F)</a:t>
            </a:r>
          </a:p>
          <a:p>
            <a:pPr marL="0" indent="0">
              <a:buNone/>
            </a:pPr>
            <a:r>
              <a:rPr lang="en-US" b="1" dirty="0"/>
              <a:t>Demo: </a:t>
            </a:r>
          </a:p>
          <a:p>
            <a:r>
              <a:rPr lang="en-US" b="1" dirty="0"/>
              <a:t>Fictitious Applicant:</a:t>
            </a:r>
            <a:r>
              <a:rPr lang="en-US" dirty="0"/>
              <a:t> NY Department of Environmental Conservation</a:t>
            </a:r>
          </a:p>
          <a:p>
            <a:r>
              <a:rPr lang="en-US" b="1" dirty="0"/>
              <a:t>Project Narrative from Application Package:</a:t>
            </a:r>
            <a:r>
              <a:rPr lang="en-US" dirty="0"/>
              <a:t>  Develop a new </a:t>
            </a:r>
            <a:r>
              <a:rPr lang="en-US" dirty="0">
                <a:highlight>
                  <a:srgbClr val="00FFFF"/>
                </a:highlight>
              </a:rPr>
              <a:t>Radon</a:t>
            </a:r>
            <a:r>
              <a:rPr lang="en-US" dirty="0"/>
              <a:t> Test Result Data flow. Interest for Radon Mitigation data was indicated by several agencies, including CDC. </a:t>
            </a:r>
            <a:r>
              <a:rPr lang="en-US"/>
              <a:t>NYDEC </a:t>
            </a:r>
            <a:r>
              <a:rPr lang="en-US" dirty="0"/>
              <a:t>proposes drafting a </a:t>
            </a:r>
            <a:r>
              <a:rPr lang="en-US" dirty="0">
                <a:highlight>
                  <a:srgbClr val="00FFFF"/>
                </a:highlight>
              </a:rPr>
              <a:t>schema definition </a:t>
            </a:r>
            <a:r>
              <a:rPr lang="en-US" dirty="0"/>
              <a:t>and developing a new OpenNode2 plug-in, and sharing the schema with other interested states and/or EPA for continued development. </a:t>
            </a:r>
            <a:r>
              <a:rPr lang="en-US" dirty="0">
                <a:highlight>
                  <a:srgbClr val="00FFFF"/>
                </a:highlight>
              </a:rPr>
              <a:t>Coordinate and mapping facility data </a:t>
            </a:r>
            <a:r>
              <a:rPr lang="en-US" dirty="0"/>
              <a:t>will be included.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Key Words:</a:t>
            </a:r>
            <a:r>
              <a:rPr lang="en-US" dirty="0"/>
              <a:t> Radon, Radon XML Schema, Facility Registry System (FRS)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838200"/>
            <a:ext cx="7620000" cy="990600"/>
          </a:xfrm>
        </p:spPr>
        <p:txBody>
          <a:bodyPr/>
          <a:lstStyle/>
          <a:p>
            <a:r>
              <a:rPr lang="en-US" dirty="0"/>
              <a:t>Reusable Component Services Demo</a:t>
            </a:r>
          </a:p>
        </p:txBody>
      </p:sp>
    </p:spTree>
    <p:extLst>
      <p:ext uri="{BB962C8B-B14F-4D97-AF65-F5344CB8AC3E}">
        <p14:creationId xmlns:p14="http://schemas.microsoft.com/office/powerpoint/2010/main" val="2545954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345" y="1514067"/>
            <a:ext cx="7772400" cy="467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RCS Search Web page: </a:t>
            </a:r>
            <a:r>
              <a:rPr lang="en-US" sz="1800" u="sng" dirty="0">
                <a:hlinkClick r:id="rId2"/>
              </a:rPr>
              <a:t>http://www.epa.gov/rcs</a:t>
            </a:r>
            <a:endParaRPr lang="en-US" sz="1800" u="sng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936265"/>
            <a:ext cx="7620000" cy="758303"/>
          </a:xfrm>
        </p:spPr>
        <p:txBody>
          <a:bodyPr/>
          <a:lstStyle/>
          <a:p>
            <a:r>
              <a:rPr lang="en-US" dirty="0"/>
              <a:t>Reusable Component Services Demo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738" y="1964140"/>
            <a:ext cx="578880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97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345" y="1514067"/>
            <a:ext cx="7772400" cy="467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RCS Key Word: </a:t>
            </a:r>
            <a:r>
              <a:rPr lang="en-US" sz="1800" dirty="0"/>
              <a:t>radon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936265"/>
            <a:ext cx="7620000" cy="758303"/>
          </a:xfrm>
        </p:spPr>
        <p:txBody>
          <a:bodyPr/>
          <a:lstStyle/>
          <a:p>
            <a:r>
              <a:rPr lang="en-US" dirty="0"/>
              <a:t>Reusable Component Services Demo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81200"/>
            <a:ext cx="6781800" cy="378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13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3345" y="1514067"/>
            <a:ext cx="7772400" cy="467133"/>
          </a:xfrm>
        </p:spPr>
        <p:txBody>
          <a:bodyPr>
            <a:noAutofit/>
          </a:bodyPr>
          <a:lstStyle/>
          <a:p>
            <a:r>
              <a:rPr lang="en-US" sz="1800" dirty="0"/>
              <a:t> </a:t>
            </a:r>
            <a:r>
              <a:rPr lang="en-US" sz="1800" b="1" dirty="0"/>
              <a:t>RCS Search results: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936265"/>
            <a:ext cx="7620000" cy="758303"/>
          </a:xfrm>
        </p:spPr>
        <p:txBody>
          <a:bodyPr/>
          <a:lstStyle/>
          <a:p>
            <a:r>
              <a:rPr lang="en-US" dirty="0"/>
              <a:t>Reusable Component Services Demo</a:t>
            </a:r>
          </a:p>
        </p:txBody>
      </p:sp>
      <p:pic>
        <p:nvPicPr>
          <p:cNvPr id="11" name="Picture 10"/>
          <p:cNvPicPr/>
          <p:nvPr/>
        </p:nvPicPr>
        <p:blipFill>
          <a:blip r:embed="rId2"/>
          <a:stretch>
            <a:fillRect/>
          </a:stretch>
        </p:blipFill>
        <p:spPr>
          <a:xfrm>
            <a:off x="963304" y="1778160"/>
            <a:ext cx="7494896" cy="526007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 rotWithShape="1">
          <a:blip r:embed="rId3"/>
          <a:srcRect l="1" r="1306" b="42696"/>
          <a:stretch/>
        </p:blipFill>
        <p:spPr>
          <a:xfrm>
            <a:off x="1156079" y="2300803"/>
            <a:ext cx="7219666" cy="1966397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4"/>
          <a:stretch>
            <a:fillRect/>
          </a:stretch>
        </p:blipFill>
        <p:spPr>
          <a:xfrm>
            <a:off x="1066800" y="4508182"/>
            <a:ext cx="5943600" cy="149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71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936265"/>
            <a:ext cx="7620000" cy="758303"/>
          </a:xfrm>
        </p:spPr>
        <p:txBody>
          <a:bodyPr/>
          <a:lstStyle/>
          <a:p>
            <a:r>
              <a:rPr lang="en-US" dirty="0"/>
              <a:t>Reusable Component Services Demo</a:t>
            </a:r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1447800" y="2062981"/>
            <a:ext cx="6667500" cy="203825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1447800" y="4068221"/>
            <a:ext cx="6705600" cy="252354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78790" y="1661558"/>
            <a:ext cx="4191000" cy="203825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Key Resource Types:  </a:t>
            </a:r>
            <a:r>
              <a:rPr lang="en-US" sz="1800" dirty="0"/>
              <a:t> </a:t>
            </a:r>
          </a:p>
          <a:p>
            <a:r>
              <a:rPr lang="en-US" sz="1400" b="1" dirty="0"/>
              <a:t>Exchange Network Service: </a:t>
            </a:r>
            <a:r>
              <a:rPr lang="en-US" sz="1400" dirty="0"/>
              <a:t>These are services that are currently available in CDX.</a:t>
            </a:r>
          </a:p>
          <a:p>
            <a:r>
              <a:rPr lang="en-US" sz="1400" b="1" dirty="0"/>
              <a:t>REST/SOAP Services: </a:t>
            </a:r>
            <a:r>
              <a:rPr lang="en-US" sz="1400" dirty="0"/>
              <a:t>These are API that have been already developed by a grantee.</a:t>
            </a:r>
          </a:p>
          <a:p>
            <a:r>
              <a:rPr lang="en-US" sz="1400" b="1" dirty="0"/>
              <a:t>Programming Code: </a:t>
            </a:r>
            <a:r>
              <a:rPr lang="en-US" sz="1400" dirty="0"/>
              <a:t> Source code to add specific API web services.</a:t>
            </a:r>
            <a:endParaRPr lang="en-US" sz="1400" b="1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685800" y="1661558"/>
            <a:ext cx="403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Key Words: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Facility Registry System (FRS)</a:t>
            </a:r>
          </a:p>
        </p:txBody>
      </p:sp>
    </p:spTree>
    <p:extLst>
      <p:ext uri="{BB962C8B-B14F-4D97-AF65-F5344CB8AC3E}">
        <p14:creationId xmlns:p14="http://schemas.microsoft.com/office/powerpoint/2010/main" val="299488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343400"/>
          </a:xfrm>
        </p:spPr>
        <p:txBody>
          <a:bodyPr/>
          <a:lstStyle/>
          <a:p>
            <a:r>
              <a:rPr lang="en-US" sz="1800" dirty="0"/>
              <a:t>FY 2018 Grant Program Basic Information</a:t>
            </a:r>
          </a:p>
          <a:p>
            <a:r>
              <a:rPr lang="en-US" sz="1800" dirty="0"/>
              <a:t>What’s New (or Different) Since FY 2016?</a:t>
            </a:r>
          </a:p>
          <a:p>
            <a:r>
              <a:rPr lang="en-US" sz="1800" dirty="0"/>
              <a:t>What’s New (or Different) This Year?</a:t>
            </a:r>
          </a:p>
          <a:p>
            <a:r>
              <a:rPr lang="en-US" sz="1800" dirty="0"/>
              <a:t>Other Key Elements</a:t>
            </a:r>
          </a:p>
          <a:p>
            <a:r>
              <a:rPr lang="en-US" sz="1800" dirty="0"/>
              <a:t>Reusable Component Service (RCS) </a:t>
            </a:r>
          </a:p>
          <a:p>
            <a:r>
              <a:rPr lang="en-US" sz="1800" dirty="0"/>
              <a:t>Tips and Tricks for Preparing a Successful Grant Application</a:t>
            </a:r>
          </a:p>
          <a:p>
            <a:r>
              <a:rPr lang="en-US" sz="1800" dirty="0"/>
              <a:t>Application Instructions</a:t>
            </a:r>
          </a:p>
          <a:p>
            <a:r>
              <a:rPr lang="en-US" sz="1800" dirty="0"/>
              <a:t>Grants.gov Workspace </a:t>
            </a:r>
          </a:p>
          <a:p>
            <a:r>
              <a:rPr lang="en-US" sz="1800" dirty="0"/>
              <a:t>Common Pitfalls</a:t>
            </a:r>
          </a:p>
          <a:p>
            <a:r>
              <a:rPr lang="en-US" sz="1800" dirty="0"/>
              <a:t>Successful Applications</a:t>
            </a:r>
          </a:p>
          <a:p>
            <a:r>
              <a:rPr lang="en-US" sz="1800" dirty="0"/>
              <a:t>RCS Demo </a:t>
            </a:r>
          </a:p>
          <a:p>
            <a:r>
              <a:rPr lang="en-US" sz="1800" dirty="0"/>
              <a:t>Questions</a:t>
            </a:r>
          </a:p>
          <a:p>
            <a:r>
              <a:rPr lang="en-US" sz="1800" dirty="0"/>
              <a:t>Contacts</a:t>
            </a:r>
          </a:p>
          <a:p>
            <a:pPr marL="461963" indent="-461963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7685"/>
            <a:ext cx="7620000" cy="9906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479641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FACCA-B9E4-45EA-AD28-BB1774BAD94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07EFB-9E1C-4594-B15F-F9A845514E8B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620000" cy="990600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Questions?</a:t>
            </a:r>
            <a:br>
              <a:rPr lang="en-US" b="1" dirty="0"/>
            </a:br>
            <a:br>
              <a:rPr lang="en-US" sz="1800" b="1" dirty="0"/>
            </a:br>
            <a:r>
              <a:rPr lang="en-US" b="1" dirty="0"/>
              <a:t>Contacts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85800" y="2743200"/>
            <a:ext cx="7772400" cy="2514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1800" b="1" kern="0" dirty="0"/>
              <a:t>Salena Reynolds</a:t>
            </a:r>
          </a:p>
          <a:p>
            <a:pPr marL="0" indent="0">
              <a:buFontTx/>
              <a:buNone/>
            </a:pPr>
            <a:r>
              <a:rPr lang="en-US" sz="1800" kern="0" dirty="0"/>
              <a:t>Exchange Network Grants Program Manager </a:t>
            </a:r>
          </a:p>
          <a:p>
            <a:pPr marL="0" indent="0">
              <a:buFontTx/>
              <a:buNone/>
            </a:pPr>
            <a:r>
              <a:rPr lang="en-US" sz="1800" kern="0" dirty="0">
                <a:hlinkClick r:id="rId3"/>
              </a:rPr>
              <a:t>reynolds.salena@epa.gov</a:t>
            </a:r>
            <a:r>
              <a:rPr lang="en-US" sz="1800" kern="0" dirty="0"/>
              <a:t>; 202-566-0466</a:t>
            </a:r>
          </a:p>
          <a:p>
            <a:pPr marL="0" indent="0">
              <a:buFontTx/>
              <a:buNone/>
            </a:pPr>
            <a:endParaRPr lang="en-US" sz="1800" kern="0" dirty="0"/>
          </a:p>
          <a:p>
            <a:pPr marL="0" indent="0">
              <a:buFontTx/>
              <a:buNone/>
            </a:pPr>
            <a:r>
              <a:rPr lang="en-US" sz="1800" b="1" kern="0" dirty="0"/>
              <a:t>Wendy Blake-Coleman </a:t>
            </a:r>
          </a:p>
          <a:p>
            <a:pPr marL="0" indent="0">
              <a:buFontTx/>
              <a:buNone/>
            </a:pPr>
            <a:r>
              <a:rPr lang="en-US" sz="1800" kern="0" dirty="0"/>
              <a:t>Chief, Information Exchange Partnership Branch </a:t>
            </a:r>
          </a:p>
          <a:p>
            <a:pPr marL="0" indent="0">
              <a:buFontTx/>
              <a:buNone/>
            </a:pPr>
            <a:r>
              <a:rPr lang="en-US" sz="1800" kern="0" dirty="0">
                <a:hlinkClick r:id="rId4"/>
              </a:rPr>
              <a:t>Blake-coleman.Wendy@epa.gov</a:t>
            </a:r>
            <a:r>
              <a:rPr lang="en-US" sz="1800" kern="0" dirty="0"/>
              <a:t>; 202-566-1709</a:t>
            </a:r>
          </a:p>
          <a:p>
            <a:pPr marL="0" indent="0">
              <a:buFontTx/>
              <a:buNone/>
            </a:pPr>
            <a:r>
              <a:rPr lang="en-US" sz="1800" kern="0" dirty="0"/>
              <a:t> </a:t>
            </a:r>
          </a:p>
          <a:p>
            <a:pPr marL="0" indent="0">
              <a:buFontTx/>
              <a:buNone/>
            </a:pPr>
            <a:r>
              <a:rPr lang="en-US" sz="1800" kern="0" dirty="0"/>
              <a:t>Website: </a:t>
            </a:r>
            <a:r>
              <a:rPr lang="en-US" sz="1800" kern="0" dirty="0">
                <a:hlinkClick r:id="rId5"/>
              </a:rPr>
              <a:t>https://www.epa.gov/exchangenetwork/exchange-network-grant-program</a:t>
            </a:r>
            <a:r>
              <a:rPr lang="en-US" sz="1800" kern="0" dirty="0"/>
              <a:t> </a:t>
            </a:r>
            <a:endParaRPr lang="en-US" sz="3200" kern="0" dirty="0"/>
          </a:p>
          <a:p>
            <a:pPr marL="0" indent="0">
              <a:buFontTx/>
              <a:buNone/>
            </a:pPr>
            <a:endParaRPr lang="en-US" sz="3200" kern="0" dirty="0"/>
          </a:p>
          <a:p>
            <a:endParaRPr 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244708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EPA expects to award about $6 million in assistance agreements in FY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Projects must be related to opportunities outlined in the Priorities section of the Solicitation Notice (I-E) or Appendices A, B and 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Must commit to completion of an activity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Completion means fully implementing a data flow, deploying a web service, deploying a data publishing application/website, or finishing capacity building activities as outlined in   Appendix D,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States, federally recognized tribes and territories are eligible to apply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Non-eligible entities can partner with an eligible one; eligible partner must be the lead applicant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Applications due </a:t>
            </a:r>
            <a:r>
              <a:rPr lang="en-US" sz="1600" b="1" i="1" dirty="0"/>
              <a:t>January 26,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Selection notices (not official) sent out late June to July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Awards made July through September 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EPA may partially fund proposals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620000" cy="990600"/>
          </a:xfrm>
        </p:spPr>
        <p:txBody>
          <a:bodyPr/>
          <a:lstStyle/>
          <a:p>
            <a:r>
              <a:rPr lang="en-US" dirty="0"/>
              <a:t>FY 2018 Grant Program Basic Information</a:t>
            </a:r>
          </a:p>
        </p:txBody>
      </p:sp>
    </p:spTree>
    <p:extLst>
      <p:ext uri="{BB962C8B-B14F-4D97-AF65-F5344CB8AC3E}">
        <p14:creationId xmlns:p14="http://schemas.microsoft.com/office/powerpoint/2010/main" val="48960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Exchange Network Program Priorities (Section I-E)</a:t>
            </a:r>
          </a:p>
          <a:p>
            <a:r>
              <a:rPr lang="en-US" sz="1800" dirty="0"/>
              <a:t>Tiers removed – all opportunities listed as individual or partnership </a:t>
            </a:r>
          </a:p>
          <a:p>
            <a:r>
              <a:rPr lang="en-US" sz="1800" dirty="0"/>
              <a:t>No separate funding or priorities for e-Enterprise projects</a:t>
            </a:r>
          </a:p>
          <a:p>
            <a:r>
              <a:rPr lang="en-US" sz="1800" dirty="0"/>
              <a:t>Exchange Network projects that support e-Enterprise are fundable</a:t>
            </a:r>
          </a:p>
          <a:p>
            <a:pPr marL="457200" lvl="1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800" b="1" dirty="0"/>
              <a:t>Threshold Criteria for Funding Goals (Section III-B)</a:t>
            </a:r>
          </a:p>
          <a:p>
            <a:r>
              <a:rPr lang="en-US" sz="1800" dirty="0"/>
              <a:t>Applications from applicants with more than four active Exchange Network grants are ineligible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800" b="1" dirty="0"/>
              <a:t>Application Submission (Section IV and Appendix E)</a:t>
            </a:r>
          </a:p>
          <a:p>
            <a:pPr lvl="0"/>
            <a:r>
              <a:rPr lang="en-US" sz="1800" dirty="0"/>
              <a:t>Requirement to submit applications through grants.gov</a:t>
            </a:r>
          </a:p>
          <a:p>
            <a:pPr lvl="0"/>
            <a:r>
              <a:rPr lang="en-US" sz="1800" dirty="0"/>
              <a:t>Exceptions only available through a waiver process; instructions for alternate submission method included in waiver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914400"/>
            <a:ext cx="7620000" cy="990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What’s New (or Different) Since FY 16?  </a:t>
            </a:r>
          </a:p>
        </p:txBody>
      </p:sp>
    </p:spTree>
    <p:extLst>
      <p:ext uri="{BB962C8B-B14F-4D97-AF65-F5344CB8AC3E}">
        <p14:creationId xmlns:p14="http://schemas.microsoft.com/office/powerpoint/2010/main" val="220520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Exchange Network Program Priorities (Section I-E)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Aligns with Exchange Network Phase 2 goals and strategy</a:t>
            </a:r>
          </a:p>
          <a:p>
            <a:endParaRPr lang="en-US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General Information (Section II-A)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New funding thresholds for individual and partnership applicants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$200,000 for individual applicants</a:t>
            </a: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$400,000 for partnership applicants</a:t>
            </a:r>
          </a:p>
          <a:p>
            <a:pPr lvl="1"/>
            <a:endParaRPr lang="en-US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Application Submission (Section IV and Appendix E)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New Workspace feature on grants.gov</a:t>
            </a:r>
          </a:p>
          <a:p>
            <a:pPr marL="0" indent="0">
              <a:buNone/>
            </a:pP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620000" cy="990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What’s New (or Different) This Year?</a:t>
            </a:r>
          </a:p>
        </p:txBody>
      </p:sp>
    </p:spTree>
    <p:extLst>
      <p:ext uri="{BB962C8B-B14F-4D97-AF65-F5344CB8AC3E}">
        <p14:creationId xmlns:p14="http://schemas.microsoft.com/office/powerpoint/2010/main" val="108767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Exchange Network Evaluation Criteria (Section V-A)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Criterion 1, </a:t>
            </a:r>
            <a:r>
              <a:rPr lang="en-US" sz="2200" dirty="0">
                <a:solidFill>
                  <a:srgbClr val="000000"/>
                </a:solidFill>
              </a:rPr>
              <a:t>Project Outputs and Outcomes Leading to Environmental Results, 15 points, should be consistent with EPA’s current priorities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Criterion 2, </a:t>
            </a:r>
            <a:r>
              <a:rPr lang="en-US" sz="2200" dirty="0">
                <a:solidFill>
                  <a:srgbClr val="000000"/>
                </a:solidFill>
              </a:rPr>
              <a:t>Project Feasibility and Approach, reduced to 12 points and includes sub-criteria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Criterion 3, </a:t>
            </a:r>
            <a:r>
              <a:rPr lang="en-US" sz="2200" dirty="0">
                <a:solidFill>
                  <a:srgbClr val="000000"/>
                </a:solidFill>
              </a:rPr>
              <a:t>Exchange Network Priorities, increased to 48 points and includes sub-criteria on shared services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Criterion 4, </a:t>
            </a:r>
            <a:r>
              <a:rPr lang="en-US" sz="2200" dirty="0">
                <a:solidFill>
                  <a:srgbClr val="000000"/>
                </a:solidFill>
              </a:rPr>
              <a:t>Budget, Resources, and Key Personnel, includes budget description of why proposed costs are appropriate</a:t>
            </a:r>
          </a:p>
          <a:p>
            <a:r>
              <a:rPr lang="en-US" sz="2200" b="1" dirty="0">
                <a:solidFill>
                  <a:srgbClr val="000000"/>
                </a:solidFill>
              </a:rPr>
              <a:t>Criterion 5, </a:t>
            </a:r>
            <a:r>
              <a:rPr lang="en-US" sz="2200" dirty="0">
                <a:solidFill>
                  <a:srgbClr val="000000"/>
                </a:solidFill>
              </a:rPr>
              <a:t>Past Performance, reduced to 10 points and includes sub-criteria</a:t>
            </a:r>
          </a:p>
          <a:p>
            <a:r>
              <a:rPr lang="en-US" sz="2200" dirty="0">
                <a:solidFill>
                  <a:srgbClr val="000000"/>
                </a:solidFill>
              </a:rPr>
              <a:t>Excessive unliquidated obligations are now an “other evaluation factor” for EPA’s selection official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What’s New (or Different) This Year?</a:t>
            </a:r>
          </a:p>
        </p:txBody>
      </p:sp>
    </p:spTree>
    <p:extLst>
      <p:ext uri="{BB962C8B-B14F-4D97-AF65-F5344CB8AC3E}">
        <p14:creationId xmlns:p14="http://schemas.microsoft.com/office/powerpoint/2010/main" val="102130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4419600"/>
          </a:xfrm>
        </p:spPr>
        <p:txBody>
          <a:bodyPr numCol="1"/>
          <a:lstStyle/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</a:rPr>
              <a:t>Standard Format and Cost Estimates for Appendices A &amp; B</a:t>
            </a:r>
          </a:p>
          <a:p>
            <a:pPr marL="0" indent="0">
              <a:buNone/>
            </a:pPr>
            <a:endParaRPr lang="en-US" sz="1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</a:rPr>
              <a:t>Programmatic Data Exchange Opportunities (Appendix A) </a:t>
            </a:r>
          </a:p>
          <a:p>
            <a:r>
              <a:rPr lang="en-US" sz="1400" dirty="0">
                <a:solidFill>
                  <a:srgbClr val="000000"/>
                </a:solidFill>
              </a:rPr>
              <a:t>Updated by EPA Program Offices that manage these exchanges </a:t>
            </a:r>
          </a:p>
          <a:p>
            <a:endParaRPr lang="en-US" sz="105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</a:rPr>
              <a:t>Foundational EN Shared Services (Appendix B)</a:t>
            </a: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lvl="1"/>
            <a:endParaRPr lang="en-US" sz="1050" dirty="0">
              <a:solidFill>
                <a:srgbClr val="FF0000"/>
              </a:solidFill>
            </a:endParaRPr>
          </a:p>
          <a:p>
            <a:pPr lvl="1"/>
            <a:endParaRPr lang="en-US" sz="1050" dirty="0">
              <a:solidFill>
                <a:srgbClr val="FF0000"/>
              </a:solidFill>
            </a:endParaRPr>
          </a:p>
          <a:p>
            <a:pPr lvl="1"/>
            <a:endParaRPr lang="en-US" sz="1050" dirty="0">
              <a:solidFill>
                <a:srgbClr val="FF0000"/>
              </a:solidFill>
            </a:endParaRPr>
          </a:p>
          <a:p>
            <a:pPr lvl="1"/>
            <a:endParaRPr lang="en-US" sz="1050" dirty="0">
              <a:solidFill>
                <a:srgbClr val="FF0000"/>
              </a:solidFill>
            </a:endParaRPr>
          </a:p>
          <a:p>
            <a:pPr lvl="1"/>
            <a:endParaRPr lang="en-US" sz="105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7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700" b="1" dirty="0">
                <a:solidFill>
                  <a:srgbClr val="000000"/>
                </a:solidFill>
              </a:rPr>
              <a:t>Strengthening Partner Information Management Capabilities (Appendix D)</a:t>
            </a:r>
          </a:p>
          <a:p>
            <a:r>
              <a:rPr lang="en-US" sz="1400" dirty="0">
                <a:solidFill>
                  <a:srgbClr val="000000"/>
                </a:solidFill>
              </a:rPr>
              <a:t>Highlights the importance of EN Partner information management capacity for the sustainability of the EN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382000" cy="609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What’s New (or Different) This Year?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622966"/>
              </p:ext>
            </p:extLst>
          </p:nvPr>
        </p:nvGraphicFramePr>
        <p:xfrm>
          <a:off x="1295400" y="3429001"/>
          <a:ext cx="6934200" cy="175260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467100">
                  <a:extLst>
                    <a:ext uri="{9D8B030D-6E8A-4147-A177-3AD203B41FA5}">
                      <a16:colId xmlns:a16="http://schemas.microsoft.com/office/drawing/2014/main" val="3632602330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4202391699"/>
                    </a:ext>
                  </a:extLst>
                </a:gridCol>
              </a:tblGrid>
              <a:tr h="2832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Shared Services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203401"/>
                  </a:ext>
                </a:extLst>
              </a:tr>
              <a:tr h="319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Virtual Exchange Service (VES)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Substance Registry Services (SRS)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47528"/>
                  </a:ext>
                </a:extLst>
              </a:tr>
              <a:tr h="383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Shared CROMERR Services (SCS)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E-Enterprise Portal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48956"/>
                  </a:ext>
                </a:extLst>
              </a:tr>
              <a:tr h="383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Enterprise Identity Management Bridge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Laws and Regulations Services (LRS)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582529"/>
                  </a:ext>
                </a:extLst>
              </a:tr>
              <a:tr h="383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Facility Registry Service (FRS)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03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47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Activities ineligible for funding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Expansion of a data flow (e.g., new parameters, adding historical data)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Developing and deploying a physical node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Applicants encouraged to pursue Virtual Exchange Services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Operations and Maintenance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Operations and Maintenance is the phase of an asset in which the asset is in operations and produces the same product or provides a repetitive service. Operations and Maintenance (O&amp;M) is synonymous with “steady state.”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Maintenance excludes activities aimed at expanding the capacity of an asset or otherwise upgrading it to serve needs different from or significantly greater than those originally intended.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620000" cy="990600"/>
          </a:xfrm>
        </p:spPr>
        <p:txBody>
          <a:bodyPr/>
          <a:lstStyle/>
          <a:p>
            <a:r>
              <a:rPr lang="en-US" dirty="0"/>
              <a:t>Other Key Elements </a:t>
            </a:r>
          </a:p>
        </p:txBody>
      </p:sp>
    </p:spTree>
    <p:extLst>
      <p:ext uri="{BB962C8B-B14F-4D97-AF65-F5344CB8AC3E}">
        <p14:creationId xmlns:p14="http://schemas.microsoft.com/office/powerpoint/2010/main" val="264929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149E1-8126-4662-A8CA-C405F130F62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U.S. Environmental Protection Agency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63706-133C-4766-A375-6254F1B21A2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429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RCS is EPA’s central catalog of reusable schema/programming code/web services</a:t>
            </a:r>
          </a:p>
          <a:p>
            <a:pPr lvl="1"/>
            <a:r>
              <a:rPr lang="en-US" dirty="0"/>
              <a:t>EPA is placing greater emphasis on reusing EN tools/services and registering new tools/services</a:t>
            </a:r>
          </a:p>
          <a:p>
            <a:pPr>
              <a:lnSpc>
                <a:spcPct val="120000"/>
              </a:lnSpc>
            </a:pPr>
            <a:r>
              <a:rPr lang="en-US" dirty="0"/>
              <a:t>Applicants must:</a:t>
            </a:r>
          </a:p>
          <a:p>
            <a:pPr lvl="1">
              <a:lnSpc>
                <a:spcPct val="120000"/>
              </a:lnSpc>
            </a:pPr>
            <a:r>
              <a:rPr lang="en-US" b="1" i="1" dirty="0"/>
              <a:t>Start of Grant: </a:t>
            </a:r>
            <a:r>
              <a:rPr lang="en-US" dirty="0"/>
              <a:t>Search RCS for any existing project-appropriate resources/services and identify which they intend to use (Criterion 3.F)</a:t>
            </a:r>
          </a:p>
          <a:p>
            <a:pPr lvl="1">
              <a:lnSpc>
                <a:spcPct val="120000"/>
              </a:lnSpc>
            </a:pPr>
            <a:r>
              <a:rPr lang="en-US" b="1" i="1" dirty="0"/>
              <a:t>End of Grant: </a:t>
            </a:r>
            <a:r>
              <a:rPr lang="en-US" dirty="0"/>
              <a:t>Explicitly commit to registering new resources in RCS (Criterion 2.C)</a:t>
            </a:r>
          </a:p>
          <a:p>
            <a:pPr>
              <a:lnSpc>
                <a:spcPct val="120000"/>
              </a:lnSpc>
            </a:pPr>
            <a:r>
              <a:rPr lang="en-US" dirty="0"/>
              <a:t>An RCS widget will soon be available on the EN Grants Program web page</a:t>
            </a:r>
          </a:p>
          <a:p>
            <a:pPr>
              <a:lnSpc>
                <a:spcPct val="120000"/>
              </a:lnSpc>
            </a:pPr>
            <a:r>
              <a:rPr lang="en-US" dirty="0"/>
              <a:t>EPA will evaluate if the applicant has registered resources in RCS as a result of previous EN Grants (Criterion 5.C)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620000" cy="990600"/>
          </a:xfrm>
        </p:spPr>
        <p:txBody>
          <a:bodyPr/>
          <a:lstStyle/>
          <a:p>
            <a:r>
              <a:rPr lang="en-US" dirty="0"/>
              <a:t>Reusable Component Services (RCS)</a:t>
            </a:r>
          </a:p>
        </p:txBody>
      </p:sp>
    </p:spTree>
    <p:extLst>
      <p:ext uri="{BB962C8B-B14F-4D97-AF65-F5344CB8AC3E}">
        <p14:creationId xmlns:p14="http://schemas.microsoft.com/office/powerpoint/2010/main" val="381382976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0.xml><?xml version="1.0" encoding="utf-8"?>
<?mso-contentType ?>
<SharedContentType xmlns="Microsoft.SharePoint.Taxonomy.ContentTypeSync" SourceId="29f62856-1543-49d4-a736-4569d363f533" ContentTypeId="0x0101" PreviousValue="false"/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D524E2BAA94C47BBC9547C3D4E84E3" ma:contentTypeVersion="22" ma:contentTypeDescription="Create a new document." ma:contentTypeScope="" ma:versionID="7a406e9c35d9992886eb3c67808831f7">
  <xsd:schema xmlns:xsd="http://www.w3.org/2001/XMLSchema" xmlns:xs="http://www.w3.org/2001/XMLSchema" xmlns:p="http://schemas.microsoft.com/office/2006/metadata/properties" xmlns:ns1="http://schemas.microsoft.com/sharepoint/v3" xmlns:ns3="4ffa91fb-a0ff-4ac5-b2db-65c790d184a4" xmlns:ns4="http://schemas.microsoft.com/sharepoint.v3" xmlns:ns5="http://schemas.microsoft.com/sharepoint/v3/fields" xmlns:ns6="90d173cc-d33a-41b2-8814-3c2f45f239eb" targetNamespace="http://schemas.microsoft.com/office/2006/metadata/properties" ma:root="true" ma:fieldsID="436a6c8274cf5a3eb694f80263f18c5b" ns1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0d173cc-d33a-41b2-8814-3c2f45f239eb"/>
    <xsd:element name="properties">
      <xsd:complexType>
        <xsd:sequence>
          <xsd:element name="documentManagement">
            <xsd:complexType>
              <xsd:all>
                <xsd:element ref="ns3:Document_x0020_Creation_x0020_Date" minOccurs="0"/>
                <xsd:element ref="ns3:Creator" minOccurs="0"/>
                <xsd:element ref="ns3:EPA_x0020_Office" minOccurs="0"/>
                <xsd:element ref="ns3:Record" minOccurs="0"/>
                <xsd:element ref="ns4:CategoryDescription" minOccurs="0"/>
                <xsd:element ref="ns3:Identifier" minOccurs="0"/>
                <xsd:element ref="ns3:EPA_x0020_Contributor" minOccurs="0"/>
                <xsd:element ref="ns3:External_x0020_Contributor" minOccurs="0"/>
                <xsd:element ref="ns5:_Coverage" minOccurs="0"/>
                <xsd:element ref="ns3:EPA_x0020_Related_x0020_Documents" minOccurs="0"/>
                <xsd:element ref="ns5:_Source" minOccurs="0"/>
                <xsd:element ref="ns3:Rights" minOccurs="0"/>
                <xsd:element ref="ns1:Language" minOccurs="0"/>
                <xsd:element ref="ns3:j747ac98061d40f0aa7bd47e1db5675d" minOccurs="0"/>
                <xsd:element ref="ns3:TaxKeywordTaxHTField" minOccurs="0"/>
                <xsd:element ref="ns3:TaxCatchAllLabel" minOccurs="0"/>
                <xsd:element ref="ns3:TaxCatchAll" minOccurs="0"/>
                <xsd:element ref="ns6:SharedWithUsers" minOccurs="0"/>
                <xsd:element ref="ns1:IMAddress" minOccurs="0"/>
                <xsd:element ref="ns6:SharingHintHash" minOccurs="0"/>
                <xsd:element ref="ns6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IMAddress" ma:index="29" nillable="true" ma:displayName="IM Address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6c6d3b5c-307e-406c-a35e-1c91769c9723}" ma:internalName="TaxCatchAllLabel" ma:readOnly="true" ma:showField="CatchAllDataLabel" ma:web="90d173cc-d33a-41b2-8814-3c2f45f239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6c6d3b5c-307e-406c-a35e-1c91769c9723}" ma:internalName="TaxCatchAll" ma:showField="CatchAllData" ma:web="90d173cc-d33a-41b2-8814-3c2f45f239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173cc-d33a-41b2-8814-3c2f45f239eb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30" nillable="true" ma:displayName="Sharing Hint Hash" ma:internalName="SharingHintHash" ma:readOnly="true">
      <xsd:simpleType>
        <xsd:restriction base="dms:Text"/>
      </xsd:simple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86685ce4-57f7-4228-a411-fd1441395d3b</TermId>
        </TermInfo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ae683ffb-9e82-4e16-9f84-1ff80c8b0dc0</TermId>
        </TermInfo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cb800aca-f1fe-403e-bbe3-bb839eb088ab</TermId>
        </TermInfo>
        <TermInfo xmlns="http://schemas.microsoft.com/office/infopath/2007/PartnerControls">
          <TermName xmlns="http://schemas.microsoft.com/office/infopath/2007/PartnerControls">EPA</TermName>
          <TermId xmlns="http://schemas.microsoft.com/office/infopath/2007/PartnerControls">57fb43c0-97c5-4364-84b9-4cb986370168</TermId>
        </TermInfo>
      </Terms>
    </TaxKeywordTaxHTField>
    <Record xmlns="4ffa91fb-a0ff-4ac5-b2db-65c790d184a4">Shared</Record>
    <IMAddress xmlns="http://schemas.microsoft.com/sharepoint/v3" xsi:nil="true"/>
    <Rights xmlns="4ffa91fb-a0ff-4ac5-b2db-65c790d184a4" xsi:nil="true"/>
    <Document_x0020_Creation_x0020_Date xmlns="4ffa91fb-a0ff-4ac5-b2db-65c790d184a4">2015-09-10T18:41:16+00:00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6</Value>
      <Value>9</Value>
      <Value>8</Value>
      <Value>7</Value>
    </TaxCatchAll>
  </documentManagement>
</p:properties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5AE12439-E765-483D-9454-C7CA1F94BAF4}">
  <ds:schemaRefs>
    <ds:schemaRef ds:uri="http://schemas.microsoft.com/sharepoint/v3/contenttype/forms"/>
  </ds:schemaRefs>
</ds:datastoreItem>
</file>

<file path=customXml/itemProps10.xml><?xml version="1.0" encoding="utf-8"?>
<ds:datastoreItem xmlns:ds="http://schemas.openxmlformats.org/officeDocument/2006/customXml" ds:itemID="{D8EE7E38-735C-4E78-A607-BD0759F4AFCD}">
  <ds:schemaRefs>
    <ds:schemaRef ds:uri="Microsoft.SharePoint.Taxonomy.ContentTypeSync"/>
  </ds:schemaRefs>
</ds:datastoreItem>
</file>

<file path=customXml/itemProps11.xml><?xml version="1.0" encoding="utf-8"?>
<ds:datastoreItem xmlns:ds="http://schemas.openxmlformats.org/officeDocument/2006/customXml" ds:itemID="{D7EFBAC4-FB21-481D-AEDA-AD8DB16EDA32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3DA7BAD6-CFA2-4A6F-93B0-9D682897220E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278F948B-7C5A-4B8F-A805-86BD5797232E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08A73D41-CC72-4DB2-82C7-20721C0DB0D1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0BA041C4-3C7D-4F4A-AAAA-44C5FDC5B18A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EEDB7F1E-B467-4C31-AFCF-CC6D77DA6B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90d173cc-d33a-41b2-8814-3c2f45f239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7.xml><?xml version="1.0" encoding="utf-8"?>
<ds:datastoreItem xmlns:ds="http://schemas.openxmlformats.org/officeDocument/2006/customXml" ds:itemID="{E3B31332-D81E-4EBD-BFC6-9FB60E416486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D920BC06-598F-48A5-B4CF-E65A59E4883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D888A2E-483E-4A59-8106-17D326949C8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FBB99292-5C1C-452E-B858-FB582FCB717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8D14FB7B-4D7C-4A92-8D4E-BB771A075B5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1EDD2FD7-6685-4199-8C32-1691DCE639AA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D122EB84-33F1-4D84-8D6D-6C07A9099EB2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90d173cc-d33a-41b2-8814-3c2f45f239eb"/>
    <ds:schemaRef ds:uri="http://purl.org/dc/terms/"/>
    <ds:schemaRef ds:uri="4ffa91fb-a0ff-4ac5-b2db-65c790d184a4"/>
    <ds:schemaRef ds:uri="http://schemas.microsoft.com/sharepoint.v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7.xml><?xml version="1.0" encoding="utf-8"?>
<ds:datastoreItem xmlns:ds="http://schemas.openxmlformats.org/officeDocument/2006/customXml" ds:itemID="{45A19CF9-FB9F-4165-9042-AE5A4C27FA9F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B4D6284-1BD3-4436-923F-29A10ECD47ED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C6162926-A027-4AC8-B19F-C1182288E09B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5206</TotalTime>
  <Words>1607</Words>
  <Application>Microsoft Office PowerPoint</Application>
  <PresentationFormat>On-screen Show (4:3)</PresentationFormat>
  <Paragraphs>246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Calibri</vt:lpstr>
      <vt:lpstr>Blank Presentation</vt:lpstr>
      <vt:lpstr>Exchange Network Grant Program FY 2018 Solicitation Notice Webinar </vt:lpstr>
      <vt:lpstr>Overview</vt:lpstr>
      <vt:lpstr>FY 2018 Grant Program Basic Information</vt:lpstr>
      <vt:lpstr>What’s New (or Different) Since FY 16?  </vt:lpstr>
      <vt:lpstr>What’s New (or Different) This Year?</vt:lpstr>
      <vt:lpstr>What’s New (or Different) This Year?</vt:lpstr>
      <vt:lpstr>What’s New (or Different) This Year? </vt:lpstr>
      <vt:lpstr>Other Key Elements </vt:lpstr>
      <vt:lpstr>Reusable Component Services (RCS)</vt:lpstr>
      <vt:lpstr>Application Instructions – Appendix E </vt:lpstr>
      <vt:lpstr>Grants.gov Workspace</vt:lpstr>
      <vt:lpstr>Tips and Tricks for Preparing a Successful Grant Application  </vt:lpstr>
      <vt:lpstr>Common Pitfalls</vt:lpstr>
      <vt:lpstr>Successful Applications</vt:lpstr>
      <vt:lpstr>Reusable Component Services Demo</vt:lpstr>
      <vt:lpstr>Reusable Component Services Demo</vt:lpstr>
      <vt:lpstr>Reusable Component Services Demo</vt:lpstr>
      <vt:lpstr>Reusable Component Services Demo</vt:lpstr>
      <vt:lpstr>Reusable Component Services Demo</vt:lpstr>
      <vt:lpstr> Questions? 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 PowerPoint Presentation</dc:title>
  <dc:subject>This template is to be used for EPA presentations.</dc:subject>
  <dc:creator>US EPA, Office of Environmental Information</dc:creator>
  <cp:keywords>template, PowerPoint, presentation, EPA</cp:keywords>
  <cp:lastModifiedBy>Martin, Devon</cp:lastModifiedBy>
  <cp:revision>162</cp:revision>
  <cp:lastPrinted>2017-12-06T12:56:44Z</cp:lastPrinted>
  <dcterms:created xsi:type="dcterms:W3CDTF">2011-02-09T16:00:48Z</dcterms:created>
  <dcterms:modified xsi:type="dcterms:W3CDTF">2017-12-06T19:40:15Z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0x01010044D524E2BAA94C47BBC9547C3D4E84E3</vt:lpwstr>
  </property>
  <property fmtid="{D5CDD505-2E9C-101B-9397-08002B2CF9AE}" pid="3" name="TaxKeyword">
    <vt:lpwstr>6;#presentation|86685ce4-57f7-4228-a411-fd1441395d3b;#9;#PowerPoint|ae683ffb-9e82-4e16-9f84-1ff80c8b0dc0;#8;#template|cb800aca-f1fe-403e-bbe3-bb839eb088ab;#7;#EPA|57fb43c0-97c5-4364-84b9-4cb986370168</vt:lpwstr>
  </property>
  <property fmtid="{D5CDD505-2E9C-101B-9397-08002B2CF9AE}" pid="4" name="Document Type">
    <vt:lpwstr/>
  </property>
</Properties>
</file>