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4"/>
  </p:sldMasterIdLst>
  <p:notesMasterIdLst>
    <p:notesMasterId r:id="rId21"/>
  </p:notesMasterIdLst>
  <p:sldIdLst>
    <p:sldId id="403" r:id="rId15"/>
    <p:sldId id="404" r:id="rId16"/>
    <p:sldId id="399" r:id="rId17"/>
    <p:sldId id="400" r:id="rId18"/>
    <p:sldId id="401" r:id="rId19"/>
    <p:sldId id="40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23" Type="http://schemas.openxmlformats.org/officeDocument/2006/relationships/viewProps" Target="viewProps.xml"/><Relationship Id="rId10" Type="http://schemas.openxmlformats.org/officeDocument/2006/relationships/customXml" Target="../customXml/item10.xml"/><Relationship Id="rId19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Master" Target="slideMasters/slideMaster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3D5D2-FFA4-4D6A-85FD-9E155C236C67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6B74D-BA9C-444D-8E72-38E964FD2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3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9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WASP8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29D3-A9B2-4DB8-B4C3-C5C830C4D5D8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WASP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E999-7C9F-4AA3-9D01-F0E4FEC388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879" y="6065447"/>
            <a:ext cx="697802" cy="697802"/>
          </a:xfrm>
          <a:prstGeom prst="rect">
            <a:avLst/>
          </a:prstGeom>
        </p:spPr>
      </p:pic>
      <p:pic>
        <p:nvPicPr>
          <p:cNvPr id="9" name="Picture 4" descr="Center-Logo-Blu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79" y="6077894"/>
            <a:ext cx="849757" cy="72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36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the WASP8 Interface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26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WASP8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 Redesign of the User Interface</a:t>
            </a:r>
          </a:p>
          <a:p>
            <a:pPr lvl="1"/>
            <a:r>
              <a:rPr lang="en-US" dirty="0"/>
              <a:t>Tried to Maintain Previous “Look &amp; Feel” of WASP7</a:t>
            </a:r>
          </a:p>
          <a:p>
            <a:pPr lvl="1"/>
            <a:r>
              <a:rPr lang="en-US" dirty="0"/>
              <a:t>Ability to Import WASP7 Advanced Eutrophication Input Files</a:t>
            </a:r>
          </a:p>
          <a:p>
            <a:pPr lvl="1"/>
            <a:r>
              <a:rPr lang="en-US" dirty="0"/>
              <a:t>Improved Connectivity to External Databases and Spreadsheets</a:t>
            </a:r>
          </a:p>
          <a:p>
            <a:pPr lvl="1"/>
            <a:r>
              <a:rPr lang="en-US" dirty="0"/>
              <a:t>Improved Binary Model Output File (BMD File)</a:t>
            </a:r>
          </a:p>
          <a:p>
            <a:pPr lvl="2"/>
            <a:r>
              <a:rPr lang="en-US" dirty="0"/>
              <a:t>Optimized for Plotting </a:t>
            </a:r>
            <a:r>
              <a:rPr lang="en-US"/>
              <a:t>and Rendering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57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Steady State Example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17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464275" y="2798806"/>
            <a:ext cx="9422028" cy="8402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2341605" y="2792627"/>
            <a:ext cx="0" cy="846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291273" y="2792627"/>
            <a:ext cx="0" cy="846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240941" y="2799835"/>
            <a:ext cx="0" cy="846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190609" y="2792627"/>
            <a:ext cx="0" cy="846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140277" y="2803953"/>
            <a:ext cx="0" cy="846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089945" y="2792627"/>
            <a:ext cx="0" cy="846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8039613" y="2799835"/>
            <a:ext cx="0" cy="846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989281" y="2799835"/>
            <a:ext cx="0" cy="846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9938949" y="2799835"/>
            <a:ext cx="0" cy="84643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Right Arrow 45"/>
          <p:cNvSpPr/>
          <p:nvPr/>
        </p:nvSpPr>
        <p:spPr>
          <a:xfrm>
            <a:off x="2816309" y="3855309"/>
            <a:ext cx="6647935" cy="24713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>
            <a:endCxn id="32" idx="1"/>
          </p:cNvCxnSpPr>
          <p:nvPr/>
        </p:nvCxnSpPr>
        <p:spPr>
          <a:xfrm>
            <a:off x="821723" y="3212757"/>
            <a:ext cx="640080" cy="61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2" idx="3"/>
          </p:cNvCxnSpPr>
          <p:nvPr/>
        </p:nvCxnSpPr>
        <p:spPr>
          <a:xfrm flipV="1">
            <a:off x="10886303" y="3212757"/>
            <a:ext cx="605481" cy="61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526059" y="2981924"/>
            <a:ext cx="815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Upstream</a:t>
            </a:r>
          </a:p>
          <a:p>
            <a:pPr algn="ctr"/>
            <a:r>
              <a:rPr lang="en-US" sz="1200" dirty="0"/>
              <a:t>Boundary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816309" y="2378676"/>
            <a:ext cx="0" cy="413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432478" y="1992008"/>
            <a:ext cx="85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NPDES Discharge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288958" y="2981924"/>
            <a:ext cx="815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Main Street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267202" y="2981063"/>
            <a:ext cx="917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Monitoring Station (1)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88293" y="2981062"/>
            <a:ext cx="815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Broadway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37963" y="2981061"/>
            <a:ext cx="815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City Park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131393" y="2926740"/>
            <a:ext cx="815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Train Station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37299" y="2981061"/>
            <a:ext cx="815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Zoo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936634" y="2981060"/>
            <a:ext cx="991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Downstream</a:t>
            </a:r>
          </a:p>
          <a:p>
            <a:pPr algn="ctr"/>
            <a:r>
              <a:rPr lang="en-US" sz="1200" dirty="0"/>
              <a:t>Boundary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339290" y="2987587"/>
            <a:ext cx="815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Point Source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969723" y="2981061"/>
            <a:ext cx="917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Monitoring Station (2)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244481" y="3978876"/>
            <a:ext cx="1786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Direction of Flow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787086" y="3303343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671878" y="3306174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553706" y="3314071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579115" y="3314467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448187" y="331761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401055" y="3300511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394349" y="330376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300391" y="328729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9283906" y="3314071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252066" y="3314071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34944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Segmentation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132094"/>
              </p:ext>
            </p:extLst>
          </p:nvPr>
        </p:nvGraphicFramePr>
        <p:xfrm>
          <a:off x="1593849" y="2404764"/>
          <a:ext cx="9004302" cy="2857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5786">
                  <a:extLst>
                    <a:ext uri="{9D8B030D-6E8A-4147-A177-3AD203B41FA5}">
                      <a16:colId xmlns:a16="http://schemas.microsoft.com/office/drawing/2014/main" val="2721075047"/>
                    </a:ext>
                  </a:extLst>
                </a:gridCol>
                <a:gridCol w="1778666">
                  <a:extLst>
                    <a:ext uri="{9D8B030D-6E8A-4147-A177-3AD203B41FA5}">
                      <a16:colId xmlns:a16="http://schemas.microsoft.com/office/drawing/2014/main" val="23269965"/>
                    </a:ext>
                  </a:extLst>
                </a:gridCol>
                <a:gridCol w="621424">
                  <a:extLst>
                    <a:ext uri="{9D8B030D-6E8A-4147-A177-3AD203B41FA5}">
                      <a16:colId xmlns:a16="http://schemas.microsoft.com/office/drawing/2014/main" val="3807580913"/>
                    </a:ext>
                  </a:extLst>
                </a:gridCol>
                <a:gridCol w="621424">
                  <a:extLst>
                    <a:ext uri="{9D8B030D-6E8A-4147-A177-3AD203B41FA5}">
                      <a16:colId xmlns:a16="http://schemas.microsoft.com/office/drawing/2014/main" val="379789251"/>
                    </a:ext>
                  </a:extLst>
                </a:gridCol>
                <a:gridCol w="659470">
                  <a:extLst>
                    <a:ext uri="{9D8B030D-6E8A-4147-A177-3AD203B41FA5}">
                      <a16:colId xmlns:a16="http://schemas.microsoft.com/office/drawing/2014/main" val="3715391181"/>
                    </a:ext>
                  </a:extLst>
                </a:gridCol>
                <a:gridCol w="1169925">
                  <a:extLst>
                    <a:ext uri="{9D8B030D-6E8A-4147-A177-3AD203B41FA5}">
                      <a16:colId xmlns:a16="http://schemas.microsoft.com/office/drawing/2014/main" val="2534785102"/>
                    </a:ext>
                  </a:extLst>
                </a:gridCol>
                <a:gridCol w="963841">
                  <a:extLst>
                    <a:ext uri="{9D8B030D-6E8A-4147-A177-3AD203B41FA5}">
                      <a16:colId xmlns:a16="http://schemas.microsoft.com/office/drawing/2014/main" val="3298701735"/>
                    </a:ext>
                  </a:extLst>
                </a:gridCol>
                <a:gridCol w="941647">
                  <a:extLst>
                    <a:ext uri="{9D8B030D-6E8A-4147-A177-3AD203B41FA5}">
                      <a16:colId xmlns:a16="http://schemas.microsoft.com/office/drawing/2014/main" val="1812412963"/>
                    </a:ext>
                  </a:extLst>
                </a:gridCol>
                <a:gridCol w="1192119">
                  <a:extLst>
                    <a:ext uri="{9D8B030D-6E8A-4147-A177-3AD203B41FA5}">
                      <a16:colId xmlns:a16="http://schemas.microsoft.com/office/drawing/2014/main" val="1568099626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Segment #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Segment Name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Length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Width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Slope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Minimum Depth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Roughness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Initial Depth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Depth Multiplier</a:t>
                      </a:r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390829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Downstream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864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92493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Monitoring-2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795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596485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Zoo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821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690024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TrainStation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123282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CityPark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1120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338328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Broadway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880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10563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Monitoring-1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062338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MainStreet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972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731667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PointSource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0131444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UpstreamBound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1458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071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Lowest Flow</a:t>
            </a:r>
          </a:p>
          <a:p>
            <a:pPr lvl="1"/>
            <a:r>
              <a:rPr lang="en-US" dirty="0"/>
              <a:t>August 7, 2012</a:t>
            </a:r>
          </a:p>
          <a:p>
            <a:r>
              <a:rPr lang="en-US" dirty="0"/>
              <a:t>Highest Temperature</a:t>
            </a:r>
          </a:p>
          <a:p>
            <a:pPr lvl="1"/>
            <a:r>
              <a:rPr lang="en-US" dirty="0"/>
              <a:t>August 7, 2012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990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D03C2F3E-9659-44F9-A4C0-4A84D2DBCDCD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79187A7F-AFC5-41E3-AFE3-307D0E91AFB6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1EC01A4B-3BF0-4123-9507-0FB99E5AFDE6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4E43A8D8-A57E-4343-830E-FE3FC808CF6D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E76458F0-857A-45F2-BA25-9A4876DA219B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D37AD555-1912-4984-9335-3E72E0BA4902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1E6BD8F0-5D1C-482A-AD78-962324EECC4D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17EA53A2-C3A8-4995-AC5B-6F7E720F6ECF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974B38A8-2C8C-4169-BD6A-DE54374395B3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AEB830F0-07E0-4ED0-8FE2-B4A5D41D7B06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5EAB0BCE-F345-470D-B9C0-17ADA9748FC8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5963FF21-BEDD-4EBE-9EE4-B9BC04219F27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049D48EF-934C-4769-B10B-0604B6001853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214</Words>
  <Application>Microsoft Office PowerPoint</Application>
  <PresentationFormat>Widescreen</PresentationFormat>
  <Paragraphs>138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Introduction to the WASP8 Interface</vt:lpstr>
      <vt:lpstr>WASP8 Overview</vt:lpstr>
      <vt:lpstr>Steady State Example</vt:lpstr>
      <vt:lpstr>PowerPoint Presentation</vt:lpstr>
      <vt:lpstr>Segmentation</vt:lpstr>
      <vt:lpstr>Critical Conditions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Wool, Tim</dc:creator>
  <cp:lastModifiedBy>Wool, Tim</cp:lastModifiedBy>
  <cp:revision>23</cp:revision>
  <dcterms:created xsi:type="dcterms:W3CDTF">2016-07-21T12:20:51Z</dcterms:created>
  <dcterms:modified xsi:type="dcterms:W3CDTF">2017-07-12T14:31:27Z</dcterms:modified>
</cp:coreProperties>
</file>