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1"/>
  </p:sldMasterIdLst>
  <p:notesMasterIdLst>
    <p:notesMasterId r:id="rId25"/>
  </p:notesMasterIdLst>
  <p:handoutMasterIdLst>
    <p:handoutMasterId r:id="rId26"/>
  </p:handoutMasterIdLst>
  <p:sldIdLst>
    <p:sldId id="296" r:id="rId12"/>
    <p:sldId id="297" r:id="rId13"/>
    <p:sldId id="295" r:id="rId14"/>
    <p:sldId id="259" r:id="rId15"/>
    <p:sldId id="282" r:id="rId16"/>
    <p:sldId id="287" r:id="rId17"/>
    <p:sldId id="288" r:id="rId18"/>
    <p:sldId id="293" r:id="rId19"/>
    <p:sldId id="294" r:id="rId20"/>
    <p:sldId id="291" r:id="rId21"/>
    <p:sldId id="292" r:id="rId22"/>
    <p:sldId id="285" r:id="rId23"/>
    <p:sldId id="286" r:id="rId24"/>
  </p:sldIdLst>
  <p:sldSz cx="7772400" cy="10058400"/>
  <p:notesSz cx="7315200" cy="9601200"/>
  <p:custDataLst>
    <p:tags r:id="rId27"/>
  </p:custData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4" userDrawn="1">
          <p15:clr>
            <a:srgbClr val="A4A3A4"/>
          </p15:clr>
        </p15:guide>
        <p15:guide id="2" pos="244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a Keefe" initials="kek" lastIdx="1" clrIdx="0"/>
  <p:cmAuthor id="1" name="Erina Keefe" initials="EK" lastIdx="11" clrIdx="1">
    <p:extLst/>
  </p:cmAuthor>
  <p:cmAuthor id="2" name="Suzanne Ruminer" initials="SR" lastIdx="1" clrIdx="2">
    <p:extLst/>
  </p:cmAuthor>
  <p:cmAuthor id="3" name="Mack, Cindy" initials="MC" lastIdx="1" clrIdx="3">
    <p:extLst/>
  </p:cmAuthor>
  <p:cmAuthor id="4" name="Banks, Victoria" initials="BV" lastIdx="80" clrIdx="4">
    <p:extLst/>
  </p:cmAuthor>
  <p:cmAuthor id="5" name="Javier, Julie" initials="JJ" lastIdx="13" clrIdx="5">
    <p:extLst/>
  </p:cmAuthor>
  <p:cmAuthor id="6" name="Sean" initials="SPC" lastIdx="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25B"/>
    <a:srgbClr val="00477F"/>
    <a:srgbClr val="3A9679"/>
    <a:srgbClr val="142F50"/>
    <a:srgbClr val="7724B6"/>
    <a:srgbClr val="A3C2E1"/>
    <a:srgbClr val="99D621"/>
    <a:srgbClr val="83CFB7"/>
    <a:srgbClr val="000000"/>
    <a:srgbClr val="84B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7" autoAdjust="0"/>
    <p:restoredTop sz="92998" autoAdjust="0"/>
  </p:normalViewPr>
  <p:slideViewPr>
    <p:cSldViewPr snapToGrid="0">
      <p:cViewPr varScale="1">
        <p:scale>
          <a:sx n="68" d="100"/>
          <a:sy n="68" d="100"/>
        </p:scale>
        <p:origin x="1392" y="84"/>
      </p:cViewPr>
      <p:guideLst>
        <p:guide orient="horz" pos="1824"/>
        <p:guide pos="244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256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commentAuthors" Target="commentAuthor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552" tIns="48776" rIns="97552" bIns="48776"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7552" tIns="48776" rIns="97552" bIns="48776" rtlCol="0"/>
          <a:lstStyle>
            <a:lvl1pPr algn="r">
              <a:defRPr sz="1300"/>
            </a:lvl1pPr>
          </a:lstStyle>
          <a:p>
            <a:fld id="{43BE9C14-454B-4E1A-B1E7-F59F32B8BEF5}" type="datetimeFigureOut">
              <a:rPr lang="en-US" smtClean="0"/>
              <a:t>9/11/2018</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7552" tIns="48776" rIns="97552" bIns="48776"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7552" tIns="48776" rIns="97552" bIns="48776" rtlCol="0" anchor="b"/>
          <a:lstStyle>
            <a:lvl1pPr algn="r">
              <a:defRPr sz="1300"/>
            </a:lvl1pPr>
          </a:lstStyle>
          <a:p>
            <a:fld id="{4D6FB97A-E4FC-4FA4-AD03-2BD77C4DCAD7}" type="slidenum">
              <a:rPr lang="en-US" smtClean="0"/>
              <a:t>‹#›</a:t>
            </a:fld>
            <a:endParaRPr lang="en-US" dirty="0"/>
          </a:p>
        </p:txBody>
      </p:sp>
    </p:spTree>
    <p:extLst>
      <p:ext uri="{BB962C8B-B14F-4D97-AF65-F5344CB8AC3E}">
        <p14:creationId xmlns:p14="http://schemas.microsoft.com/office/powerpoint/2010/main" val="2753237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7552" tIns="48776" rIns="97552" bIns="48776"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7552" tIns="48776" rIns="97552" bIns="48776" rtlCol="0"/>
          <a:lstStyle>
            <a:lvl1pPr algn="r">
              <a:defRPr sz="1300"/>
            </a:lvl1pPr>
          </a:lstStyle>
          <a:p>
            <a:fld id="{E1353AB3-87B5-4AA1-BFA3-B4F8A3ED2300}" type="datetimeFigureOut">
              <a:rPr lang="en-US" smtClean="0"/>
              <a:t>9/11/2018</a:t>
            </a:fld>
            <a:endParaRPr lang="en-US" dirty="0"/>
          </a:p>
        </p:txBody>
      </p:sp>
      <p:sp>
        <p:nvSpPr>
          <p:cNvPr id="4" name="Slide Image Placeholder 3"/>
          <p:cNvSpPr>
            <a:spLocks noGrp="1" noRot="1" noChangeAspect="1"/>
          </p:cNvSpPr>
          <p:nvPr>
            <p:ph type="sldImg" idx="2"/>
          </p:nvPr>
        </p:nvSpPr>
        <p:spPr>
          <a:xfrm>
            <a:off x="2405063" y="1200150"/>
            <a:ext cx="2505075" cy="3240088"/>
          </a:xfrm>
          <a:prstGeom prst="rect">
            <a:avLst/>
          </a:prstGeom>
          <a:noFill/>
          <a:ln w="12700">
            <a:solidFill>
              <a:prstClr val="black"/>
            </a:solidFill>
          </a:ln>
        </p:spPr>
        <p:txBody>
          <a:bodyPr vert="horz" lIns="97552" tIns="48776" rIns="97552" bIns="48776"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7552" tIns="48776" rIns="97552" bIns="48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9"/>
            <a:ext cx="3169920" cy="481726"/>
          </a:xfrm>
          <a:prstGeom prst="rect">
            <a:avLst/>
          </a:prstGeom>
        </p:spPr>
        <p:txBody>
          <a:bodyPr vert="horz" lIns="97552" tIns="48776" rIns="97552" bIns="48776"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9"/>
            <a:ext cx="3169920" cy="481726"/>
          </a:xfrm>
          <a:prstGeom prst="rect">
            <a:avLst/>
          </a:prstGeom>
        </p:spPr>
        <p:txBody>
          <a:bodyPr vert="horz" lIns="97552" tIns="48776" rIns="97552" bIns="48776" rtlCol="0" anchor="b"/>
          <a:lstStyle>
            <a:lvl1pPr algn="r">
              <a:defRPr sz="1300"/>
            </a:lvl1pPr>
          </a:lstStyle>
          <a:p>
            <a:fld id="{031CA93D-5BC2-4C3D-BB29-2328E0143029}" type="slidenum">
              <a:rPr lang="en-US" smtClean="0"/>
              <a:t>‹#›</a:t>
            </a:fld>
            <a:endParaRPr lang="en-US" dirty="0"/>
          </a:p>
        </p:txBody>
      </p:sp>
    </p:spTree>
    <p:extLst>
      <p:ext uri="{BB962C8B-B14F-4D97-AF65-F5344CB8AC3E}">
        <p14:creationId xmlns:p14="http://schemas.microsoft.com/office/powerpoint/2010/main" val="194605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CA93D-5BC2-4C3D-BB29-2328E0143029}" type="slidenum">
              <a:rPr lang="en-US" smtClean="0"/>
              <a:t>3</a:t>
            </a:fld>
            <a:endParaRPr lang="en-US" dirty="0"/>
          </a:p>
        </p:txBody>
      </p:sp>
    </p:spTree>
    <p:extLst>
      <p:ext uri="{BB962C8B-B14F-4D97-AF65-F5344CB8AC3E}">
        <p14:creationId xmlns:p14="http://schemas.microsoft.com/office/powerpoint/2010/main" val="350939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CA93D-5BC2-4C3D-BB29-2328E0143029}" type="slidenum">
              <a:rPr lang="en-US" smtClean="0"/>
              <a:t>12</a:t>
            </a:fld>
            <a:endParaRPr lang="en-US" dirty="0"/>
          </a:p>
        </p:txBody>
      </p:sp>
    </p:spTree>
    <p:extLst>
      <p:ext uri="{BB962C8B-B14F-4D97-AF65-F5344CB8AC3E}">
        <p14:creationId xmlns:p14="http://schemas.microsoft.com/office/powerpoint/2010/main" val="3207177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CA93D-5BC2-4C3D-BB29-2328E0143029}" type="slidenum">
              <a:rPr lang="en-US" smtClean="0"/>
              <a:t>13</a:t>
            </a:fld>
            <a:endParaRPr lang="en-US" dirty="0"/>
          </a:p>
        </p:txBody>
      </p:sp>
    </p:spTree>
    <p:extLst>
      <p:ext uri="{BB962C8B-B14F-4D97-AF65-F5344CB8AC3E}">
        <p14:creationId xmlns:p14="http://schemas.microsoft.com/office/powerpoint/2010/main" val="211086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CA93D-5BC2-4C3D-BB29-2328E0143029}" type="slidenum">
              <a:rPr lang="en-US" smtClean="0"/>
              <a:t>4</a:t>
            </a:fld>
            <a:endParaRPr lang="en-US" dirty="0"/>
          </a:p>
        </p:txBody>
      </p:sp>
    </p:spTree>
    <p:extLst>
      <p:ext uri="{BB962C8B-B14F-4D97-AF65-F5344CB8AC3E}">
        <p14:creationId xmlns:p14="http://schemas.microsoft.com/office/powerpoint/2010/main" val="425218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998" lvl="1" indent="-239333">
              <a:spcAft>
                <a:spcPts val="628"/>
              </a:spcAft>
              <a:tabLst>
                <a:tab pos="305813" algn="l"/>
              </a:tabLst>
            </a:pPr>
            <a:endParaRPr lang="en-US" dirty="0"/>
          </a:p>
        </p:txBody>
      </p:sp>
      <p:sp>
        <p:nvSpPr>
          <p:cNvPr id="4" name="Slide Number Placeholder 3"/>
          <p:cNvSpPr>
            <a:spLocks noGrp="1"/>
          </p:cNvSpPr>
          <p:nvPr>
            <p:ph type="sldNum" sz="quarter" idx="10"/>
          </p:nvPr>
        </p:nvSpPr>
        <p:spPr/>
        <p:txBody>
          <a:bodyPr/>
          <a:lstStyle/>
          <a:p>
            <a:fld id="{031CA93D-5BC2-4C3D-BB29-2328E0143029}" type="slidenum">
              <a:rPr lang="en-US" smtClean="0"/>
              <a:t>5</a:t>
            </a:fld>
            <a:endParaRPr lang="en-US" dirty="0"/>
          </a:p>
        </p:txBody>
      </p:sp>
    </p:spTree>
    <p:extLst>
      <p:ext uri="{BB962C8B-B14F-4D97-AF65-F5344CB8AC3E}">
        <p14:creationId xmlns:p14="http://schemas.microsoft.com/office/powerpoint/2010/main" val="22514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CA93D-5BC2-4C3D-BB29-2328E0143029}" type="slidenum">
              <a:rPr lang="en-US" smtClean="0"/>
              <a:t>6</a:t>
            </a:fld>
            <a:endParaRPr lang="en-US" dirty="0"/>
          </a:p>
        </p:txBody>
      </p:sp>
    </p:spTree>
    <p:extLst>
      <p:ext uri="{BB962C8B-B14F-4D97-AF65-F5344CB8AC3E}">
        <p14:creationId xmlns:p14="http://schemas.microsoft.com/office/powerpoint/2010/main" val="171076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998" lvl="1" indent="-239333">
              <a:spcAft>
                <a:spcPts val="628"/>
              </a:spcAft>
              <a:tabLst>
                <a:tab pos="305813" algn="l"/>
              </a:tabLst>
            </a:pPr>
            <a:endParaRPr lang="en-US" dirty="0"/>
          </a:p>
        </p:txBody>
      </p:sp>
      <p:sp>
        <p:nvSpPr>
          <p:cNvPr id="4" name="Slide Number Placeholder 3"/>
          <p:cNvSpPr>
            <a:spLocks noGrp="1"/>
          </p:cNvSpPr>
          <p:nvPr>
            <p:ph type="sldNum" sz="quarter" idx="10"/>
          </p:nvPr>
        </p:nvSpPr>
        <p:spPr/>
        <p:txBody>
          <a:bodyPr/>
          <a:lstStyle/>
          <a:p>
            <a:fld id="{031CA93D-5BC2-4C3D-BB29-2328E0143029}" type="slidenum">
              <a:rPr lang="en-US" smtClean="0"/>
              <a:t>7</a:t>
            </a:fld>
            <a:endParaRPr lang="en-US" dirty="0"/>
          </a:p>
        </p:txBody>
      </p:sp>
    </p:spTree>
    <p:extLst>
      <p:ext uri="{BB962C8B-B14F-4D97-AF65-F5344CB8AC3E}">
        <p14:creationId xmlns:p14="http://schemas.microsoft.com/office/powerpoint/2010/main" val="199047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CA93D-5BC2-4C3D-BB29-2328E0143029}" type="slidenum">
              <a:rPr lang="en-US" smtClean="0"/>
              <a:t>8</a:t>
            </a:fld>
            <a:endParaRPr lang="en-US" dirty="0"/>
          </a:p>
        </p:txBody>
      </p:sp>
    </p:spTree>
    <p:extLst>
      <p:ext uri="{BB962C8B-B14F-4D97-AF65-F5344CB8AC3E}">
        <p14:creationId xmlns:p14="http://schemas.microsoft.com/office/powerpoint/2010/main" val="402114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CA93D-5BC2-4C3D-BB29-2328E0143029}" type="slidenum">
              <a:rPr lang="en-US" smtClean="0"/>
              <a:t>9</a:t>
            </a:fld>
            <a:endParaRPr lang="en-US" dirty="0"/>
          </a:p>
        </p:txBody>
      </p:sp>
    </p:spTree>
    <p:extLst>
      <p:ext uri="{BB962C8B-B14F-4D97-AF65-F5344CB8AC3E}">
        <p14:creationId xmlns:p14="http://schemas.microsoft.com/office/powerpoint/2010/main" val="126115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BA04-F41C-4F75-911C-A6218CCF978B}" type="slidenum">
              <a:rPr lang="en-US" smtClean="0"/>
              <a:t>10</a:t>
            </a:fld>
            <a:endParaRPr lang="en-US" dirty="0"/>
          </a:p>
        </p:txBody>
      </p:sp>
    </p:spTree>
    <p:extLst>
      <p:ext uri="{BB962C8B-B14F-4D97-AF65-F5344CB8AC3E}">
        <p14:creationId xmlns:p14="http://schemas.microsoft.com/office/powerpoint/2010/main" val="283271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BA04-F41C-4F75-911C-A6218CCF978B}" type="slidenum">
              <a:rPr lang="en-US" smtClean="0"/>
              <a:t>11</a:t>
            </a:fld>
            <a:endParaRPr lang="en-US" dirty="0"/>
          </a:p>
        </p:txBody>
      </p:sp>
    </p:spTree>
    <p:extLst>
      <p:ext uri="{BB962C8B-B14F-4D97-AF65-F5344CB8AC3E}">
        <p14:creationId xmlns:p14="http://schemas.microsoft.com/office/powerpoint/2010/main" val="3382633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2057399" y="3184852"/>
            <a:ext cx="5562601" cy="6740198"/>
          </a:xfrm>
        </p:spPr>
        <p:txBody>
          <a:bodyPr>
            <a:noAutofit/>
          </a:bodyPr>
          <a:lstStyle>
            <a:lvl1pPr>
              <a:spcBef>
                <a:spcPts val="1000"/>
              </a:spcBef>
              <a:defRPr>
                <a:solidFill>
                  <a:schemeClr val="tx1"/>
                </a:solidFill>
              </a:defRPr>
            </a:lvl1pPr>
            <a:lvl2pPr marL="6350" indent="0">
              <a:defRPr>
                <a:solidFill>
                  <a:schemeClr val="tx1"/>
                </a:solidFill>
              </a:defRPr>
            </a:lvl2pPr>
            <a:lvl3pPr marL="173736" indent="0">
              <a:lnSpc>
                <a:spcPct val="99000"/>
              </a:lnSpc>
              <a:spcBef>
                <a:spcPts val="600"/>
              </a:spcBef>
              <a:spcAft>
                <a:spcPts val="0"/>
              </a:spcAft>
              <a:defRPr sz="1200"/>
            </a:lvl3pPr>
            <a:lvl4pPr marL="457200" indent="-171450">
              <a:lnSpc>
                <a:spcPct val="99000"/>
              </a:lnSpc>
              <a:spcBef>
                <a:spcPts val="600"/>
              </a:spcBef>
              <a:spcAft>
                <a:spcPts val="0"/>
              </a:spcAft>
              <a:defRPr sz="1200"/>
            </a:lvl4pPr>
            <a:lvl5pPr marL="685800" indent="-168275">
              <a:lnSpc>
                <a:spcPct val="99000"/>
              </a:lnSpc>
              <a:spcBef>
                <a:spcPts val="600"/>
              </a:spcBef>
              <a:buFont typeface="Symbol" panose="05050102010706020507" pitchFamily="18" charset="2"/>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p:cNvSpPr>
            <a:spLocks noGrp="1"/>
          </p:cNvSpPr>
          <p:nvPr>
            <p:ph type="body" sz="quarter" idx="12"/>
          </p:nvPr>
        </p:nvSpPr>
        <p:spPr>
          <a:xfrm>
            <a:off x="152400" y="1537064"/>
            <a:ext cx="7467600" cy="703456"/>
          </a:xfrm>
        </p:spPr>
        <p:txBody>
          <a:bodyPr>
            <a:noAutofit/>
          </a:bodyPr>
          <a:lstStyle>
            <a:lvl1pPr marL="0" indent="0">
              <a:spcBef>
                <a:spcPts val="0"/>
              </a:spcBef>
              <a:defRPr>
                <a:solidFill>
                  <a:schemeClr val="tx1"/>
                </a:solidFill>
              </a:defRPr>
            </a:lvl1pPr>
            <a:lvl2pPr marL="173736" indent="0">
              <a:lnSpc>
                <a:spcPct val="99000"/>
              </a:lnSpc>
              <a:spcBef>
                <a:spcPts val="400"/>
              </a:spcBef>
              <a:defRPr sz="1200" spc="0" baseline="0">
                <a:solidFill>
                  <a:schemeClr val="tx1"/>
                </a:solidFill>
                <a:latin typeface="+mn-lt"/>
              </a:defRPr>
            </a:lvl2pPr>
            <a:lvl3pPr marL="231775" indent="0">
              <a:spcAft>
                <a:spcPts val="600"/>
              </a:spcAft>
              <a:defRPr/>
            </a:lvl3pPr>
            <a:lvl4pPr marL="468313" indent="-171450">
              <a:defRPr/>
            </a:lvl4pPr>
            <a:lvl5pPr marL="747713" indent="-168275">
              <a:buFont typeface="Symbol" panose="05050102010706020507" pitchFamily="18" charset="2"/>
              <a:buChar char="-"/>
              <a:defRPr/>
            </a:lvl5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4370"/>
            <a:ext cx="7785100" cy="1173872"/>
          </a:xfrm>
          <a:prstGeom prst="rect">
            <a:avLst/>
          </a:prstGeom>
        </p:spPr>
      </p:pic>
      <p:cxnSp>
        <p:nvCxnSpPr>
          <p:cNvPr id="5" name="Straight Connector 4"/>
          <p:cNvCxnSpPr/>
          <p:nvPr userDrawn="1"/>
        </p:nvCxnSpPr>
        <p:spPr>
          <a:xfrm>
            <a:off x="0" y="1524000"/>
            <a:ext cx="7772400" cy="0"/>
          </a:xfrm>
          <a:prstGeom prst="line">
            <a:avLst/>
          </a:prstGeom>
          <a:ln w="76200">
            <a:solidFill>
              <a:srgbClr val="3C125B"/>
            </a:solidFill>
          </a:ln>
        </p:spPr>
        <p:style>
          <a:lnRef idx="1">
            <a:schemeClr val="accent1"/>
          </a:lnRef>
          <a:fillRef idx="0">
            <a:schemeClr val="accent1"/>
          </a:fillRef>
          <a:effectRef idx="0">
            <a:schemeClr val="accent1"/>
          </a:effectRef>
          <a:fontRef idx="minor">
            <a:schemeClr val="tx1"/>
          </a:fontRef>
        </p:style>
      </p:cxnSp>
      <p:sp>
        <p:nvSpPr>
          <p:cNvPr id="12" name="Text Placeholder 12"/>
          <p:cNvSpPr>
            <a:spLocks noGrp="1"/>
          </p:cNvSpPr>
          <p:nvPr>
            <p:ph type="body" sz="quarter" idx="13"/>
          </p:nvPr>
        </p:nvSpPr>
        <p:spPr>
          <a:xfrm>
            <a:off x="77724" y="2914650"/>
            <a:ext cx="1901952" cy="2038428"/>
          </a:xfrm>
        </p:spPr>
        <p:txBody>
          <a:bodyPr lIns="91440" tIns="45720" rIns="91440" bIns="45720">
            <a:noAutofit/>
          </a:bodyPr>
          <a:lstStyle>
            <a:lvl1pPr>
              <a:spcBef>
                <a:spcPts val="1000"/>
              </a:spcBef>
              <a:defRPr lang="en-US" sz="1200" b="1" u="sng" kern="1200" cap="none" spc="50" baseline="0" dirty="0" smtClean="0">
                <a:solidFill>
                  <a:srgbClr val="3C125B"/>
                </a:solidFill>
                <a:latin typeface="Calibri"/>
                <a:ea typeface="Tahoma" panose="020B0604030504040204" pitchFamily="34" charset="0"/>
                <a:cs typeface="Tahoma" panose="020B0604030504040204" pitchFamily="34" charset="0"/>
              </a:defRPr>
            </a:lvl1pPr>
            <a:lvl2pPr marL="0" indent="0">
              <a:spcBef>
                <a:spcPts val="0"/>
              </a:spcBef>
              <a:defRPr lang="en-US" sz="1200" b="0" i="0" u="none" kern="1200" spc="0" baseline="0" dirty="0" smtClean="0">
                <a:solidFill>
                  <a:prstClr val="black"/>
                </a:solidFill>
                <a:latin typeface="Calibri"/>
                <a:ea typeface="Tahoma" panose="020B0604030504040204" pitchFamily="34" charset="0"/>
                <a:cs typeface="Tahoma" panose="020B0604030504040204" pitchFamily="34" charset="0"/>
              </a:defRPr>
            </a:lvl2pPr>
            <a:lvl3pPr marL="173736" indent="0">
              <a:lnSpc>
                <a:spcPct val="99000"/>
              </a:lnSpc>
              <a:spcBef>
                <a:spcPts val="600"/>
              </a:spcBef>
              <a:spcAft>
                <a:spcPts val="0"/>
              </a:spcAft>
              <a:defRPr sz="1100"/>
            </a:lvl3pPr>
            <a:lvl4pPr marL="457200" indent="-171450">
              <a:lnSpc>
                <a:spcPct val="99000"/>
              </a:lnSpc>
              <a:spcBef>
                <a:spcPts val="600"/>
              </a:spcBef>
              <a:defRPr sz="1100"/>
            </a:lvl4pPr>
            <a:lvl5pPr marL="685800" indent="-168275">
              <a:lnSpc>
                <a:spcPct val="99000"/>
              </a:lnSpc>
              <a:spcBef>
                <a:spcPts val="600"/>
              </a:spcBef>
              <a:buFont typeface="Symbol" panose="05050102010706020507" pitchFamily="18" charset="2"/>
              <a:buChar char="-"/>
              <a:defRPr sz="1100"/>
            </a:lvl5pPr>
          </a:lstStyle>
          <a:p>
            <a:pPr marL="0" lvl="0" indent="0" algn="l" defTabSz="1018824" rtl="0" eaLnBrk="1" latinLnBrk="0" hangingPunct="1">
              <a:spcBef>
                <a:spcPts val="200"/>
              </a:spcBef>
              <a:buFont typeface="Arial" panose="020B0604020202020204" pitchFamily="34" charset="0"/>
              <a:buNone/>
            </a:pPr>
            <a:r>
              <a:rPr lang="en-US" dirty="0"/>
              <a:t>Click to edit Master text styles</a:t>
            </a:r>
          </a:p>
          <a:p>
            <a:pPr marL="0" lvl="1" indent="0" algn="l" defTabSz="1018824" rtl="0" eaLnBrk="1" latinLnBrk="0" hangingPunct="1">
              <a:spcBef>
                <a:spcPts val="200"/>
              </a:spcBef>
              <a:buFont typeface="Arial" panose="020B0604020202020204" pitchFamily="34" charset="0"/>
              <a:buNone/>
            </a:pPr>
            <a:r>
              <a:rPr lang="en-US" dirty="0"/>
              <a:t>Second level</a:t>
            </a:r>
          </a:p>
        </p:txBody>
      </p:sp>
      <p:sp>
        <p:nvSpPr>
          <p:cNvPr id="15" name="Text Placeholder 12"/>
          <p:cNvSpPr>
            <a:spLocks noGrp="1"/>
          </p:cNvSpPr>
          <p:nvPr>
            <p:ph type="body" sz="quarter" idx="14"/>
          </p:nvPr>
        </p:nvSpPr>
        <p:spPr>
          <a:xfrm>
            <a:off x="77724" y="2240520"/>
            <a:ext cx="1901952" cy="612648"/>
          </a:xfrm>
        </p:spPr>
        <p:txBody>
          <a:bodyPr lIns="91440" tIns="45720" rIns="91440" bIns="45720">
            <a:noAutofit/>
          </a:bodyPr>
          <a:lstStyle>
            <a:lvl1pPr algn="ctr">
              <a:spcBef>
                <a:spcPts val="1000"/>
              </a:spcBef>
              <a:defRPr lang="en-US" sz="2000" b="1" kern="1200" cap="small" spc="200" dirty="0" smtClean="0">
                <a:solidFill>
                  <a:srgbClr val="3C125B"/>
                </a:solidFill>
                <a:latin typeface="+mn-lt"/>
                <a:ea typeface="Tahoma" panose="020B0604030504040204" pitchFamily="34" charset="0"/>
                <a:cs typeface="Tahoma" panose="020B0604030504040204" pitchFamily="34" charset="0"/>
              </a:defRPr>
            </a:lvl1pPr>
            <a:lvl2pPr marL="0" indent="0" algn="ctr" defTabSz="1018824" rtl="0" eaLnBrk="1" latinLnBrk="0" hangingPunct="1">
              <a:spcBef>
                <a:spcPts val="0"/>
              </a:spcBef>
              <a:defRPr lang="en-US" sz="1600" kern="1200" spc="0" baseline="0" dirty="0" smtClean="0">
                <a:solidFill>
                  <a:schemeClr val="tx1"/>
                </a:solidFill>
                <a:latin typeface="+mj-lt"/>
                <a:ea typeface="+mn-ea"/>
                <a:cs typeface="+mn-cs"/>
              </a:defRPr>
            </a:lvl2pPr>
            <a:lvl3pPr marL="173736" indent="0">
              <a:lnSpc>
                <a:spcPct val="99000"/>
              </a:lnSpc>
              <a:spcBef>
                <a:spcPts val="600"/>
              </a:spcBef>
              <a:spcAft>
                <a:spcPts val="0"/>
              </a:spcAft>
              <a:defRPr sz="1100"/>
            </a:lvl3pPr>
            <a:lvl4pPr marL="457200" indent="-171450">
              <a:lnSpc>
                <a:spcPct val="99000"/>
              </a:lnSpc>
              <a:spcBef>
                <a:spcPts val="600"/>
              </a:spcBef>
              <a:defRPr sz="1100"/>
            </a:lvl4pPr>
            <a:lvl5pPr marL="685800" indent="-168275">
              <a:lnSpc>
                <a:spcPct val="99000"/>
              </a:lnSpc>
              <a:spcBef>
                <a:spcPts val="600"/>
              </a:spcBef>
              <a:buFont typeface="Symbol" panose="05050102010706020507" pitchFamily="18" charset="2"/>
              <a:buChar char="-"/>
              <a:defRPr sz="1100"/>
            </a:lvl5pPr>
          </a:lstStyle>
          <a:p>
            <a:pPr lvl="0"/>
            <a:r>
              <a:rPr lang="en-US" dirty="0"/>
              <a:t>Click to edit Master text styles</a:t>
            </a:r>
          </a:p>
          <a:p>
            <a:pPr lvl="1"/>
            <a:r>
              <a:rPr lang="en-US" dirty="0"/>
              <a:t>Second level</a:t>
            </a:r>
          </a:p>
        </p:txBody>
      </p:sp>
      <p:sp>
        <p:nvSpPr>
          <p:cNvPr id="10" name="Picture Placeholder 4"/>
          <p:cNvSpPr>
            <a:spLocks noGrp="1"/>
          </p:cNvSpPr>
          <p:nvPr>
            <p:ph type="pic" sz="quarter" idx="18" hasCustomPrompt="1"/>
          </p:nvPr>
        </p:nvSpPr>
        <p:spPr>
          <a:xfrm>
            <a:off x="152400" y="209550"/>
            <a:ext cx="1571897" cy="659370"/>
          </a:xfrm>
        </p:spPr>
        <p:txBody>
          <a:bodyPr/>
          <a:lstStyle>
            <a:lvl1pPr>
              <a:defRPr>
                <a:solidFill>
                  <a:schemeClr val="bg1"/>
                </a:solidFill>
              </a:defRPr>
            </a:lvl1pPr>
          </a:lstStyle>
          <a:p>
            <a:r>
              <a:rPr lang="en-US" dirty="0"/>
              <a:t>Click to add State Logo</a:t>
            </a:r>
          </a:p>
        </p:txBody>
      </p:sp>
      <p:sp>
        <p:nvSpPr>
          <p:cNvPr id="2" name="Title 1"/>
          <p:cNvSpPr>
            <a:spLocks noGrp="1"/>
          </p:cNvSpPr>
          <p:nvPr>
            <p:ph type="title"/>
          </p:nvPr>
        </p:nvSpPr>
        <p:spPr>
          <a:xfrm>
            <a:off x="-12700" y="1167283"/>
            <a:ext cx="7772400" cy="374904"/>
          </a:xfrm>
        </p:spPr>
        <p:txBody>
          <a:bodyPr>
            <a:normAutofit/>
          </a:bodyPr>
          <a:lstStyle>
            <a:lvl1pPr>
              <a:defRPr lang="en-US" sz="1600" b="1" kern="1200" cap="none" spc="20" baseline="0" dirty="0" smtClean="0">
                <a:solidFill>
                  <a:schemeClr val="tx1"/>
                </a:solidFill>
                <a:latin typeface="Century Gothic" panose="020B0502020202020204" pitchFamily="34" charset="0"/>
                <a:ea typeface="+mn-ea"/>
                <a:cs typeface="+mn-cs"/>
              </a:defRPr>
            </a:lvl1pPr>
          </a:lstStyle>
          <a:p>
            <a:r>
              <a:rPr lang="en-US" dirty="0"/>
              <a:t>Click to edit Master title style</a:t>
            </a:r>
          </a:p>
        </p:txBody>
      </p:sp>
    </p:spTree>
    <p:extLst>
      <p:ext uri="{BB962C8B-B14F-4D97-AF65-F5344CB8AC3E}">
        <p14:creationId xmlns:p14="http://schemas.microsoft.com/office/powerpoint/2010/main" val="2413250778"/>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pos="24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 y="0"/>
            <a:ext cx="7761452" cy="1168146"/>
          </a:xfrm>
          <a:prstGeom prst="rect">
            <a:avLst/>
          </a:prstGeom>
        </p:spPr>
      </p:pic>
      <p:sp>
        <p:nvSpPr>
          <p:cNvPr id="3" name="Text Placeholder 12"/>
          <p:cNvSpPr>
            <a:spLocks noGrp="1"/>
          </p:cNvSpPr>
          <p:nvPr>
            <p:ph type="body" sz="quarter" idx="11"/>
          </p:nvPr>
        </p:nvSpPr>
        <p:spPr>
          <a:xfrm>
            <a:off x="2054352" y="2895600"/>
            <a:ext cx="5718047" cy="6741886"/>
          </a:xfrm>
        </p:spPr>
        <p:txBody>
          <a:bodyPr>
            <a:noAutofit/>
          </a:bodyPr>
          <a:lstStyle>
            <a:lvl1pPr>
              <a:spcBef>
                <a:spcPts val="1000"/>
              </a:spcBef>
              <a:defRPr sz="1300">
                <a:solidFill>
                  <a:srgbClr val="00477F"/>
                </a:solidFill>
              </a:defRPr>
            </a:lvl1pPr>
            <a:lvl2pPr marL="6350" indent="0">
              <a:defRPr>
                <a:solidFill>
                  <a:srgbClr val="00477F"/>
                </a:solidFill>
              </a:defRPr>
            </a:lvl2pPr>
            <a:lvl3pPr marL="173736" indent="0">
              <a:lnSpc>
                <a:spcPct val="99000"/>
              </a:lnSpc>
              <a:spcBef>
                <a:spcPts val="600"/>
              </a:spcBef>
              <a:spcAft>
                <a:spcPts val="0"/>
              </a:spcAft>
              <a:defRPr sz="1200">
                <a:solidFill>
                  <a:schemeClr val="tx1"/>
                </a:solidFill>
              </a:defRPr>
            </a:lvl3pPr>
            <a:lvl4pPr marL="457200" indent="-171450">
              <a:lnSpc>
                <a:spcPct val="99000"/>
              </a:lnSpc>
              <a:spcBef>
                <a:spcPts val="600"/>
              </a:spcBef>
              <a:spcAft>
                <a:spcPts val="0"/>
              </a:spcAft>
              <a:defRPr sz="1200">
                <a:solidFill>
                  <a:schemeClr val="tx1"/>
                </a:solidFill>
              </a:defRPr>
            </a:lvl4pPr>
            <a:lvl5pPr marL="685800" indent="-168275">
              <a:lnSpc>
                <a:spcPct val="99000"/>
              </a:lnSpc>
              <a:spcBef>
                <a:spcPts val="600"/>
              </a:spcBef>
              <a:buFont typeface="Symbol" panose="05050102010706020507" pitchFamily="18" charset="2"/>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2"/>
          <p:cNvSpPr>
            <a:spLocks noGrp="1"/>
          </p:cNvSpPr>
          <p:nvPr>
            <p:ph type="body" sz="quarter" idx="12"/>
          </p:nvPr>
        </p:nvSpPr>
        <p:spPr>
          <a:xfrm>
            <a:off x="152400" y="1537064"/>
            <a:ext cx="7467600" cy="703456"/>
          </a:xfrm>
        </p:spPr>
        <p:txBody>
          <a:bodyPr>
            <a:noAutofit/>
          </a:bodyPr>
          <a:lstStyle>
            <a:lvl1pPr marL="0" indent="0">
              <a:spcBef>
                <a:spcPts val="0"/>
              </a:spcBef>
              <a:defRPr>
                <a:solidFill>
                  <a:srgbClr val="00477F"/>
                </a:solidFill>
              </a:defRPr>
            </a:lvl1pPr>
            <a:lvl2pPr marL="173736" indent="0">
              <a:lnSpc>
                <a:spcPct val="99000"/>
              </a:lnSpc>
              <a:spcBef>
                <a:spcPts val="400"/>
              </a:spcBef>
              <a:defRPr sz="1200" spc="0" baseline="0">
                <a:solidFill>
                  <a:schemeClr val="tx1"/>
                </a:solidFill>
                <a:latin typeface="+mn-lt"/>
              </a:defRPr>
            </a:lvl2pPr>
            <a:lvl3pPr marL="231775" indent="0">
              <a:spcAft>
                <a:spcPts val="600"/>
              </a:spcAft>
              <a:defRPr/>
            </a:lvl3pPr>
            <a:lvl4pPr marL="468313" indent="-171450">
              <a:defRPr/>
            </a:lvl4pPr>
            <a:lvl5pPr marL="747713" indent="-168275">
              <a:buFont typeface="Symbol" panose="05050102010706020507" pitchFamily="18" charset="2"/>
              <a:buChar char="-"/>
              <a:defRPr/>
            </a:lvl5pPr>
          </a:lstStyle>
          <a:p>
            <a:pPr lvl="0"/>
            <a:r>
              <a:rPr lang="en-US" dirty="0"/>
              <a:t>Click to edit Master text styles</a:t>
            </a:r>
          </a:p>
          <a:p>
            <a:pPr lvl="1"/>
            <a:r>
              <a:rPr lang="en-US" dirty="0"/>
              <a:t>Second level</a:t>
            </a:r>
          </a:p>
        </p:txBody>
      </p:sp>
      <p:cxnSp>
        <p:nvCxnSpPr>
          <p:cNvPr id="5" name="Straight Connector 4"/>
          <p:cNvCxnSpPr/>
          <p:nvPr userDrawn="1"/>
        </p:nvCxnSpPr>
        <p:spPr>
          <a:xfrm>
            <a:off x="0" y="1524000"/>
            <a:ext cx="7772400" cy="0"/>
          </a:xfrm>
          <a:prstGeom prst="line">
            <a:avLst/>
          </a:prstGeom>
          <a:ln w="76200">
            <a:solidFill>
              <a:srgbClr val="3C125B"/>
            </a:solidFill>
          </a:ln>
        </p:spPr>
        <p:style>
          <a:lnRef idx="1">
            <a:schemeClr val="accent1"/>
          </a:lnRef>
          <a:fillRef idx="0">
            <a:schemeClr val="accent1"/>
          </a:fillRef>
          <a:effectRef idx="0">
            <a:schemeClr val="accent1"/>
          </a:effectRef>
          <a:fontRef idx="minor">
            <a:schemeClr val="tx1"/>
          </a:fontRef>
        </p:style>
      </p:cxnSp>
      <p:sp>
        <p:nvSpPr>
          <p:cNvPr id="10" name="Text Placeholder 12"/>
          <p:cNvSpPr>
            <a:spLocks noGrp="1"/>
          </p:cNvSpPr>
          <p:nvPr>
            <p:ph type="body" sz="quarter" idx="13"/>
          </p:nvPr>
        </p:nvSpPr>
        <p:spPr>
          <a:xfrm>
            <a:off x="152400" y="2927001"/>
            <a:ext cx="1901952" cy="1984248"/>
          </a:xfrm>
        </p:spPr>
        <p:txBody>
          <a:bodyPr lIns="91440" tIns="45720" rIns="91440" bIns="45720">
            <a:noAutofit/>
          </a:bodyPr>
          <a:lstStyle>
            <a:lvl1pPr marL="0" indent="0" algn="l" defTabSz="1018824" rtl="0" eaLnBrk="1" latinLnBrk="0" hangingPunct="1">
              <a:spcBef>
                <a:spcPts val="1000"/>
              </a:spcBef>
              <a:buFont typeface="Arial" panose="020B0604020202020204" pitchFamily="34" charset="0"/>
              <a:buNone/>
              <a:defRPr lang="en-US" sz="1200" b="1" u="sng" kern="1200" cap="none" spc="0" baseline="0" dirty="0" smtClean="0">
                <a:solidFill>
                  <a:srgbClr val="00477F"/>
                </a:solidFill>
                <a:latin typeface="+mn-lt"/>
                <a:ea typeface="Tahoma" panose="020B0604030504040204" pitchFamily="34" charset="0"/>
                <a:cs typeface="Tahoma" panose="020B0604030504040204" pitchFamily="34" charset="0"/>
              </a:defRPr>
            </a:lvl1pPr>
            <a:lvl2pPr marL="0" indent="0">
              <a:spcBef>
                <a:spcPts val="0"/>
              </a:spcBef>
              <a:defRPr lang="en-US" sz="1200" b="0" i="0" u="none" kern="1200" spc="0" baseline="0" dirty="0" smtClean="0">
                <a:solidFill>
                  <a:schemeClr val="tx1"/>
                </a:solidFill>
                <a:latin typeface="+mn-lt"/>
                <a:ea typeface="Tahoma" panose="020B0604030504040204" pitchFamily="34" charset="0"/>
                <a:cs typeface="Tahoma" panose="020B0604030504040204" pitchFamily="34" charset="0"/>
              </a:defRPr>
            </a:lvl2pPr>
            <a:lvl3pPr marL="173736" indent="0">
              <a:lnSpc>
                <a:spcPct val="99000"/>
              </a:lnSpc>
              <a:spcBef>
                <a:spcPts val="600"/>
              </a:spcBef>
              <a:spcAft>
                <a:spcPts val="0"/>
              </a:spcAft>
              <a:defRPr sz="1100"/>
            </a:lvl3pPr>
            <a:lvl4pPr marL="457200" indent="-171450">
              <a:lnSpc>
                <a:spcPct val="99000"/>
              </a:lnSpc>
              <a:spcBef>
                <a:spcPts val="600"/>
              </a:spcBef>
              <a:defRPr sz="1100"/>
            </a:lvl4pPr>
            <a:lvl5pPr marL="685800" indent="-168275">
              <a:lnSpc>
                <a:spcPct val="99000"/>
              </a:lnSpc>
              <a:spcBef>
                <a:spcPts val="600"/>
              </a:spcBef>
              <a:buFont typeface="Symbol" panose="05050102010706020507" pitchFamily="18" charset="2"/>
              <a:buChar char="-"/>
              <a:defRPr sz="1100"/>
            </a:lvl5pPr>
          </a:lstStyle>
          <a:p>
            <a:pPr lvl="0"/>
            <a:r>
              <a:rPr lang="en-US" dirty="0"/>
              <a:t>Click to edit Master text styles</a:t>
            </a:r>
          </a:p>
          <a:p>
            <a:pPr lvl="1"/>
            <a:r>
              <a:rPr lang="en-US" dirty="0"/>
              <a:t>Second level</a:t>
            </a:r>
          </a:p>
        </p:txBody>
      </p:sp>
      <p:sp>
        <p:nvSpPr>
          <p:cNvPr id="11" name="Text Placeholder 12"/>
          <p:cNvSpPr>
            <a:spLocks noGrp="1"/>
          </p:cNvSpPr>
          <p:nvPr>
            <p:ph type="body" sz="quarter" idx="14"/>
          </p:nvPr>
        </p:nvSpPr>
        <p:spPr>
          <a:xfrm>
            <a:off x="152400" y="2314353"/>
            <a:ext cx="1901952" cy="612648"/>
          </a:xfrm>
        </p:spPr>
        <p:txBody>
          <a:bodyPr lIns="91440" tIns="45720" rIns="91440" bIns="45720">
            <a:noAutofit/>
          </a:bodyPr>
          <a:lstStyle>
            <a:lvl1pPr marL="0" indent="0" algn="ctr" defTabSz="1018824" rtl="0" eaLnBrk="1" latinLnBrk="0" hangingPunct="1">
              <a:spcBef>
                <a:spcPts val="1000"/>
              </a:spcBef>
              <a:buFont typeface="Arial" panose="020B0604020202020204" pitchFamily="34" charset="0"/>
              <a:buNone/>
              <a:defRPr lang="en-US" sz="1800" b="1" kern="1200" cap="small" spc="200" dirty="0" smtClean="0">
                <a:solidFill>
                  <a:srgbClr val="00477F"/>
                </a:solidFill>
                <a:latin typeface="+mn-lt"/>
                <a:ea typeface="Tahoma" panose="020B0604030504040204" pitchFamily="34" charset="0"/>
                <a:cs typeface="Tahoma" panose="020B0604030504040204" pitchFamily="34" charset="0"/>
              </a:defRPr>
            </a:lvl1pPr>
            <a:lvl2pPr marL="0" indent="0" algn="ctr" defTabSz="1018824" rtl="0" eaLnBrk="1" latinLnBrk="0" hangingPunct="1">
              <a:spcBef>
                <a:spcPts val="0"/>
              </a:spcBef>
              <a:defRPr lang="en-US" sz="1600" b="0" i="0" u="none" kern="1200" spc="0" baseline="0" dirty="0" smtClean="0">
                <a:solidFill>
                  <a:schemeClr val="tx1"/>
                </a:solidFill>
                <a:latin typeface="+mn-lt"/>
                <a:ea typeface="+mn-ea"/>
                <a:cs typeface="+mn-cs"/>
              </a:defRPr>
            </a:lvl2pPr>
            <a:lvl3pPr marL="173736" indent="0">
              <a:lnSpc>
                <a:spcPct val="99000"/>
              </a:lnSpc>
              <a:spcBef>
                <a:spcPts val="600"/>
              </a:spcBef>
              <a:spcAft>
                <a:spcPts val="0"/>
              </a:spcAft>
              <a:defRPr sz="1100"/>
            </a:lvl3pPr>
            <a:lvl4pPr marL="457200" indent="-171450">
              <a:lnSpc>
                <a:spcPct val="99000"/>
              </a:lnSpc>
              <a:spcBef>
                <a:spcPts val="600"/>
              </a:spcBef>
              <a:defRPr sz="1100"/>
            </a:lvl4pPr>
            <a:lvl5pPr marL="685800" indent="-168275">
              <a:lnSpc>
                <a:spcPct val="99000"/>
              </a:lnSpc>
              <a:spcBef>
                <a:spcPts val="600"/>
              </a:spcBef>
              <a:buFont typeface="Symbol" panose="05050102010706020507" pitchFamily="18" charset="2"/>
              <a:buChar char="-"/>
              <a:defRPr sz="1100"/>
            </a:lvl5pPr>
          </a:lstStyle>
          <a:p>
            <a:pPr lvl="0"/>
            <a:r>
              <a:rPr lang="en-US" dirty="0"/>
              <a:t>Click to edit Master text styles</a:t>
            </a:r>
          </a:p>
          <a:p>
            <a:pPr lvl="1"/>
            <a:r>
              <a:rPr lang="en-US" dirty="0"/>
              <a:t>Second level</a:t>
            </a:r>
          </a:p>
        </p:txBody>
      </p:sp>
      <p:sp>
        <p:nvSpPr>
          <p:cNvPr id="15" name="Picture Placeholder 4"/>
          <p:cNvSpPr>
            <a:spLocks noGrp="1"/>
          </p:cNvSpPr>
          <p:nvPr>
            <p:ph type="pic" sz="quarter" idx="18" hasCustomPrompt="1"/>
          </p:nvPr>
        </p:nvSpPr>
        <p:spPr>
          <a:xfrm>
            <a:off x="152400" y="209550"/>
            <a:ext cx="1571897" cy="659370"/>
          </a:xfrm>
        </p:spPr>
        <p:txBody>
          <a:bodyPr/>
          <a:lstStyle>
            <a:lvl1pPr>
              <a:defRPr>
                <a:solidFill>
                  <a:schemeClr val="bg1"/>
                </a:solidFill>
              </a:defRPr>
            </a:lvl1pPr>
          </a:lstStyle>
          <a:p>
            <a:r>
              <a:rPr lang="en-US" dirty="0"/>
              <a:t>Click to add State Logo</a:t>
            </a:r>
          </a:p>
        </p:txBody>
      </p:sp>
      <p:sp>
        <p:nvSpPr>
          <p:cNvPr id="2" name="Title 1"/>
          <p:cNvSpPr>
            <a:spLocks noGrp="1"/>
          </p:cNvSpPr>
          <p:nvPr>
            <p:ph type="title"/>
          </p:nvPr>
        </p:nvSpPr>
        <p:spPr>
          <a:xfrm>
            <a:off x="388620" y="1148958"/>
            <a:ext cx="6995160" cy="330846"/>
          </a:xfrm>
        </p:spPr>
        <p:txBody>
          <a:bodyPr>
            <a:normAutofit/>
          </a:bodyPr>
          <a:lstStyle>
            <a:lvl1pPr>
              <a:defRPr lang="en-US" sz="1800" b="1" kern="1200" cap="none" spc="20" baseline="0" dirty="0" smtClean="0">
                <a:solidFill>
                  <a:schemeClr val="tx1"/>
                </a:solidFill>
                <a:latin typeface="Century Gothic" panose="020B0502020202020204" pitchFamily="34" charset="0"/>
                <a:ea typeface="+mn-ea"/>
                <a:cs typeface="+mn-cs"/>
              </a:defRPr>
            </a:lvl1pPr>
          </a:lstStyle>
          <a:p>
            <a:r>
              <a:rPr lang="en-US" dirty="0"/>
              <a:t>Click to edit Master title style</a:t>
            </a:r>
          </a:p>
        </p:txBody>
      </p:sp>
    </p:spTree>
    <p:extLst>
      <p:ext uri="{BB962C8B-B14F-4D97-AF65-F5344CB8AC3E}">
        <p14:creationId xmlns:p14="http://schemas.microsoft.com/office/powerpoint/2010/main" val="184737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14" name="Text Placeholder 12"/>
          <p:cNvSpPr>
            <a:spLocks noGrp="1"/>
          </p:cNvSpPr>
          <p:nvPr>
            <p:ph type="body" sz="quarter" idx="11"/>
          </p:nvPr>
        </p:nvSpPr>
        <p:spPr>
          <a:xfrm>
            <a:off x="0" y="647700"/>
            <a:ext cx="7543800" cy="8688614"/>
          </a:xfrm>
        </p:spPr>
        <p:txBody>
          <a:bodyPr>
            <a:noAutofit/>
          </a:bodyPr>
          <a:lstStyle>
            <a:lvl2pPr marL="6350" indent="0">
              <a:defRPr/>
            </a:lvl2pPr>
            <a:lvl3pPr marL="231775" indent="0">
              <a:spcAft>
                <a:spcPts val="600"/>
              </a:spcAft>
              <a:defRPr/>
            </a:lvl3pPr>
            <a:lvl4pPr marL="468313" indent="-171450">
              <a:spcAft>
                <a:spcPts val="300"/>
              </a:spcAft>
              <a:defRPr/>
            </a:lvl4pPr>
            <a:lvl5pPr marL="631825" indent="-168275">
              <a:spcAft>
                <a:spcPts val="600"/>
              </a:spcAft>
              <a:buFont typeface="Symbol" panose="05050102010706020507" pitchFamily="18" charset="2"/>
              <a:buChar char="-"/>
              <a:defRPr/>
            </a:lvl5pPr>
            <a:lvl6pPr marL="800100" indent="-254000">
              <a:tabLst/>
              <a:defRPr sz="12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Title 1"/>
          <p:cNvSpPr>
            <a:spLocks noGrp="1"/>
          </p:cNvSpPr>
          <p:nvPr>
            <p:ph type="title"/>
          </p:nvPr>
        </p:nvSpPr>
        <p:spPr>
          <a:xfrm>
            <a:off x="388620" y="133350"/>
            <a:ext cx="6995160" cy="323850"/>
          </a:xfrm>
        </p:spPr>
        <p:txBody>
          <a:bodyPr>
            <a:normAutofit/>
          </a:bodyPr>
          <a:lstStyle>
            <a:lvl1pPr>
              <a:defRPr lang="en-US" sz="1200" b="1" kern="1200" cap="small" spc="0" dirty="0" smtClean="0">
                <a:solidFill>
                  <a:schemeClr val="tx1"/>
                </a:solidFill>
                <a:latin typeface="Times New Roman" panose="02020603050405020304" pitchFamily="18" charset="0"/>
                <a:ea typeface="+mn-ea"/>
                <a:cs typeface="Times New Roman" panose="02020603050405020304" pitchFamily="18" charset="0"/>
              </a:defRPr>
            </a:lvl1pPr>
          </a:lstStyle>
          <a:p>
            <a:pPr marL="0" lvl="0" indent="0" algn="ctr" defTabSz="1018824" rtl="0" eaLnBrk="1" latinLnBrk="0" hangingPunct="1">
              <a:spcBef>
                <a:spcPct val="20000"/>
              </a:spcBef>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115395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322"/>
            <a:ext cx="7772400" cy="576072"/>
          </a:xfrm>
          <a:prstGeom prst="rect">
            <a:avLst/>
          </a:prstGeom>
        </p:spPr>
      </p:pic>
      <p:sp>
        <p:nvSpPr>
          <p:cNvPr id="10" name="Text Placeholder 12"/>
          <p:cNvSpPr>
            <a:spLocks noGrp="1"/>
          </p:cNvSpPr>
          <p:nvPr>
            <p:ph type="body" sz="quarter" idx="13"/>
          </p:nvPr>
        </p:nvSpPr>
        <p:spPr>
          <a:xfrm>
            <a:off x="76200" y="9625263"/>
            <a:ext cx="6324600" cy="378545"/>
          </a:xfrm>
        </p:spPr>
        <p:txBody>
          <a:bodyPr lIns="45720" tIns="45720" rIns="45720" bIns="45720">
            <a:noAutofit/>
          </a:bodyPr>
          <a:lstStyle>
            <a:lvl1pPr>
              <a:spcBef>
                <a:spcPts val="1000"/>
              </a:spcBef>
              <a:defRPr lang="en-US" sz="1200" b="0" kern="1200" cap="none" spc="0" baseline="0" dirty="0" smtClean="0">
                <a:solidFill>
                  <a:schemeClr val="tx1"/>
                </a:solidFill>
                <a:latin typeface="+mn-lt"/>
                <a:ea typeface="+mn-ea"/>
                <a:cs typeface="+mn-cs"/>
              </a:defRPr>
            </a:lvl1pPr>
            <a:lvl2pPr marL="6350" indent="0">
              <a:defRPr/>
            </a:lvl2pPr>
            <a:lvl3pPr marL="173736" indent="0">
              <a:lnSpc>
                <a:spcPct val="99000"/>
              </a:lnSpc>
              <a:spcBef>
                <a:spcPts val="600"/>
              </a:spcBef>
              <a:spcAft>
                <a:spcPts val="0"/>
              </a:spcAft>
              <a:defRPr sz="1100"/>
            </a:lvl3pPr>
            <a:lvl4pPr marL="457200" indent="-171450">
              <a:lnSpc>
                <a:spcPct val="99000"/>
              </a:lnSpc>
              <a:spcBef>
                <a:spcPts val="600"/>
              </a:spcBef>
              <a:spcAft>
                <a:spcPts val="0"/>
              </a:spcAft>
              <a:defRPr sz="1100"/>
            </a:lvl4pPr>
            <a:lvl5pPr marL="685800" indent="-168275">
              <a:lnSpc>
                <a:spcPct val="99000"/>
              </a:lnSpc>
              <a:spcBef>
                <a:spcPts val="600"/>
              </a:spcBef>
              <a:buFont typeface="Symbol" panose="05050102010706020507" pitchFamily="18" charset="2"/>
              <a:buChar char="-"/>
              <a:defRPr sz="1100"/>
            </a:lvl5pPr>
          </a:lstStyle>
          <a:p>
            <a:pPr lvl="0"/>
            <a:r>
              <a:rPr lang="en-US" dirty="0"/>
              <a:t>Click to edit Master text styles</a:t>
            </a:r>
          </a:p>
        </p:txBody>
      </p:sp>
      <p:sp>
        <p:nvSpPr>
          <p:cNvPr id="13" name="Text Placeholder 12"/>
          <p:cNvSpPr>
            <a:spLocks noGrp="1"/>
          </p:cNvSpPr>
          <p:nvPr>
            <p:ph type="body" sz="quarter" idx="14" hasCustomPrompt="1"/>
          </p:nvPr>
        </p:nvSpPr>
        <p:spPr>
          <a:xfrm>
            <a:off x="6511925" y="9625263"/>
            <a:ext cx="1146175" cy="384906"/>
          </a:xfrm>
        </p:spPr>
        <p:txBody>
          <a:bodyPr lIns="45720" tIns="45720" rIns="45720" bIns="45720">
            <a:noAutofit/>
          </a:bodyPr>
          <a:lstStyle>
            <a:lvl1pPr algn="r">
              <a:spcBef>
                <a:spcPts val="1000"/>
              </a:spcBef>
              <a:defRPr lang="en-US" sz="1200" b="0" kern="1200" cap="none" spc="0" baseline="0" dirty="0" smtClean="0">
                <a:solidFill>
                  <a:schemeClr val="tx1"/>
                </a:solidFill>
                <a:latin typeface="+mn-lt"/>
                <a:ea typeface="+mn-ea"/>
                <a:cs typeface="+mn-cs"/>
              </a:defRPr>
            </a:lvl1pPr>
            <a:lvl2pPr marL="6350" indent="0">
              <a:defRPr/>
            </a:lvl2pPr>
            <a:lvl3pPr marL="173736" indent="0">
              <a:lnSpc>
                <a:spcPct val="99000"/>
              </a:lnSpc>
              <a:spcBef>
                <a:spcPts val="600"/>
              </a:spcBef>
              <a:spcAft>
                <a:spcPts val="0"/>
              </a:spcAft>
              <a:defRPr sz="1100"/>
            </a:lvl3pPr>
            <a:lvl4pPr marL="457200" indent="-171450">
              <a:lnSpc>
                <a:spcPct val="99000"/>
              </a:lnSpc>
              <a:spcBef>
                <a:spcPts val="600"/>
              </a:spcBef>
              <a:spcAft>
                <a:spcPts val="0"/>
              </a:spcAft>
              <a:defRPr sz="1100"/>
            </a:lvl4pPr>
            <a:lvl5pPr marL="685800" indent="-168275">
              <a:lnSpc>
                <a:spcPct val="99000"/>
              </a:lnSpc>
              <a:spcBef>
                <a:spcPts val="600"/>
              </a:spcBef>
              <a:buFont typeface="Symbol" panose="05050102010706020507" pitchFamily="18" charset="2"/>
              <a:buChar char="-"/>
              <a:defRPr sz="1100"/>
            </a:lvl5pPr>
          </a:lstStyle>
          <a:p>
            <a:pPr lvl="0"/>
            <a:r>
              <a:rPr lang="en-US" dirty="0"/>
              <a:t>Date</a:t>
            </a:r>
          </a:p>
        </p:txBody>
      </p:sp>
      <p:sp>
        <p:nvSpPr>
          <p:cNvPr id="2" name="Title 1"/>
          <p:cNvSpPr>
            <a:spLocks noGrp="1"/>
          </p:cNvSpPr>
          <p:nvPr>
            <p:ph type="title"/>
          </p:nvPr>
        </p:nvSpPr>
        <p:spPr>
          <a:xfrm>
            <a:off x="76200" y="539750"/>
            <a:ext cx="7581900" cy="412750"/>
          </a:xfrm>
        </p:spPr>
        <p:txBody>
          <a:bodyPr>
            <a:normAutofit/>
          </a:bodyPr>
          <a:lstStyle>
            <a:lvl1pPr algn="l">
              <a:defRPr lang="en-US" sz="1400" b="1" kern="1200" cap="small" spc="120" dirty="0">
                <a:solidFill>
                  <a:srgbClr val="3C125B"/>
                </a:solidFill>
                <a:latin typeface="Tahoma"/>
                <a:ea typeface="+mn-ea"/>
                <a:cs typeface="Times New Roman"/>
              </a:defRPr>
            </a:lvl1pPr>
          </a:lstStyle>
          <a:p>
            <a:r>
              <a:rPr lang="en-US" dirty="0"/>
              <a:t>Click to edit Master title style</a:t>
            </a:r>
          </a:p>
        </p:txBody>
      </p:sp>
    </p:spTree>
    <p:extLst>
      <p:ext uri="{BB962C8B-B14F-4D97-AF65-F5344CB8AC3E}">
        <p14:creationId xmlns:p14="http://schemas.microsoft.com/office/powerpoint/2010/main" val="1924526307"/>
      </p:ext>
    </p:extLst>
  </p:cSld>
  <p:clrMapOvr>
    <a:masterClrMapping/>
  </p:clrMapOvr>
  <p:extLst mod="1">
    <p:ext uri="{DCECCB84-F9BA-43D5-87BE-67443E8EF086}">
      <p15:sldGuideLst xmlns:p15="http://schemas.microsoft.com/office/powerpoint/2012/main">
        <p15:guide id="3" pos="4824" userDrawn="1">
          <p15:clr>
            <a:srgbClr val="FBAE40"/>
          </p15:clr>
        </p15:guide>
        <p15:guide id="4" orient="horz" pos="6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0"/>
            <a:ext cx="7785099" cy="1168146"/>
          </a:xfrm>
          <a:prstGeom prst="rect">
            <a:avLst/>
          </a:prstGeom>
        </p:spPr>
      </p:pic>
      <p:cxnSp>
        <p:nvCxnSpPr>
          <p:cNvPr id="4" name="Straight Connector 3"/>
          <p:cNvCxnSpPr/>
          <p:nvPr userDrawn="1"/>
        </p:nvCxnSpPr>
        <p:spPr>
          <a:xfrm>
            <a:off x="0" y="1524000"/>
            <a:ext cx="7772400" cy="0"/>
          </a:xfrm>
          <a:prstGeom prst="line">
            <a:avLst/>
          </a:prstGeom>
          <a:ln w="76200">
            <a:solidFill>
              <a:srgbClr val="3A9679"/>
            </a:solidFill>
          </a:ln>
        </p:spPr>
        <p:style>
          <a:lnRef idx="1">
            <a:schemeClr val="accent1"/>
          </a:lnRef>
          <a:fillRef idx="0">
            <a:schemeClr val="accent1"/>
          </a:fillRef>
          <a:effectRef idx="0">
            <a:schemeClr val="accent1"/>
          </a:effectRef>
          <a:fontRef idx="minor">
            <a:schemeClr val="tx1"/>
          </a:fontRef>
        </p:style>
      </p:cxnSp>
      <p:sp>
        <p:nvSpPr>
          <p:cNvPr id="8" name="Text Placeholder 12"/>
          <p:cNvSpPr>
            <a:spLocks noGrp="1"/>
          </p:cNvSpPr>
          <p:nvPr>
            <p:ph type="body" sz="quarter" idx="11"/>
          </p:nvPr>
        </p:nvSpPr>
        <p:spPr>
          <a:xfrm>
            <a:off x="2247900" y="2897811"/>
            <a:ext cx="5372100" cy="6684339"/>
          </a:xfrm>
        </p:spPr>
        <p:txBody>
          <a:bodyPr>
            <a:noAutofit/>
          </a:bodyPr>
          <a:lstStyle>
            <a:lvl1pPr>
              <a:spcBef>
                <a:spcPts val="1000"/>
              </a:spcBef>
              <a:defRPr>
                <a:solidFill>
                  <a:srgbClr val="3A9679"/>
                </a:solidFill>
              </a:defRPr>
            </a:lvl1pPr>
            <a:lvl2pPr marL="6350" indent="0">
              <a:defRPr lang="en-US" sz="1300" b="0" i="0" u="none" kern="1200" cap="small" spc="120" dirty="0" smtClean="0">
                <a:solidFill>
                  <a:srgbClr val="3A9679"/>
                </a:solidFill>
                <a:latin typeface="Tahoma"/>
                <a:ea typeface="+mn-ea"/>
                <a:cs typeface="Times New Roman"/>
              </a:defRPr>
            </a:lvl2pPr>
            <a:lvl3pPr marL="173736" indent="0">
              <a:lnSpc>
                <a:spcPct val="99000"/>
              </a:lnSpc>
              <a:spcBef>
                <a:spcPts val="600"/>
              </a:spcBef>
              <a:spcAft>
                <a:spcPts val="0"/>
              </a:spcAft>
              <a:defRPr sz="1200"/>
            </a:lvl3pPr>
            <a:lvl4pPr marL="457200" indent="-171450">
              <a:lnSpc>
                <a:spcPct val="99000"/>
              </a:lnSpc>
              <a:spcBef>
                <a:spcPts val="600"/>
              </a:spcBef>
              <a:spcAft>
                <a:spcPts val="0"/>
              </a:spcAft>
              <a:defRPr sz="1200"/>
            </a:lvl4pPr>
            <a:lvl5pPr marL="685800" indent="-168275">
              <a:lnSpc>
                <a:spcPct val="99000"/>
              </a:lnSpc>
              <a:spcBef>
                <a:spcPts val="600"/>
              </a:spcBef>
              <a:buFont typeface="Symbol" panose="05050102010706020507" pitchFamily="18" charset="2"/>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4"/>
          </p:nvPr>
        </p:nvSpPr>
        <p:spPr>
          <a:xfrm>
            <a:off x="152400" y="1537064"/>
            <a:ext cx="7467600" cy="703456"/>
          </a:xfrm>
        </p:spPr>
        <p:txBody>
          <a:bodyPr>
            <a:noAutofit/>
          </a:bodyPr>
          <a:lstStyle>
            <a:lvl1pPr marL="0" indent="0">
              <a:spcBef>
                <a:spcPts val="0"/>
              </a:spcBef>
              <a:defRPr>
                <a:solidFill>
                  <a:srgbClr val="3A9679"/>
                </a:solidFill>
              </a:defRPr>
            </a:lvl1pPr>
            <a:lvl2pPr marL="173736" indent="0">
              <a:lnSpc>
                <a:spcPct val="99000"/>
              </a:lnSpc>
              <a:spcBef>
                <a:spcPts val="400"/>
              </a:spcBef>
              <a:defRPr sz="1200" spc="0" baseline="0">
                <a:solidFill>
                  <a:schemeClr val="tx1"/>
                </a:solidFill>
                <a:latin typeface="+mn-lt"/>
              </a:defRPr>
            </a:lvl2pPr>
            <a:lvl3pPr marL="231775" indent="0">
              <a:spcAft>
                <a:spcPts val="600"/>
              </a:spcAft>
              <a:defRPr/>
            </a:lvl3pPr>
            <a:lvl4pPr marL="468313" indent="-171450">
              <a:defRPr/>
            </a:lvl4pPr>
            <a:lvl5pPr marL="747713" indent="-168275">
              <a:buFont typeface="Symbol" panose="05050102010706020507" pitchFamily="18" charset="2"/>
              <a:buChar char="-"/>
              <a:defRPr/>
            </a:lvl5pPr>
          </a:lstStyle>
          <a:p>
            <a:pPr lvl="0"/>
            <a:r>
              <a:rPr lang="en-US" dirty="0"/>
              <a:t>Click to edit Master text styles</a:t>
            </a:r>
          </a:p>
          <a:p>
            <a:pPr lvl="1"/>
            <a:r>
              <a:rPr lang="en-US" dirty="0"/>
              <a:t>Second level</a:t>
            </a:r>
          </a:p>
        </p:txBody>
      </p:sp>
      <p:sp>
        <p:nvSpPr>
          <p:cNvPr id="13" name="Text Placeholder 12"/>
          <p:cNvSpPr>
            <a:spLocks noGrp="1"/>
          </p:cNvSpPr>
          <p:nvPr>
            <p:ph type="body" sz="quarter" idx="15"/>
          </p:nvPr>
        </p:nvSpPr>
        <p:spPr>
          <a:xfrm>
            <a:off x="152400" y="2897811"/>
            <a:ext cx="1905000" cy="1788489"/>
          </a:xfrm>
        </p:spPr>
        <p:txBody>
          <a:bodyPr lIns="91440" tIns="45720" rIns="91440" bIns="45720">
            <a:noAutofit/>
          </a:bodyPr>
          <a:lstStyle>
            <a:lvl1pPr marL="0" indent="0" algn="l" defTabSz="1018824" rtl="0" eaLnBrk="1" latinLnBrk="0" hangingPunct="1">
              <a:spcBef>
                <a:spcPts val="800"/>
              </a:spcBef>
              <a:buFont typeface="Arial" panose="020B0604020202020204" pitchFamily="34" charset="0"/>
              <a:buNone/>
              <a:defRPr lang="en-US" sz="1200" b="1" u="sng" kern="1200" cap="none" spc="50" baseline="0" dirty="0" smtClean="0">
                <a:solidFill>
                  <a:srgbClr val="3A9679"/>
                </a:solidFill>
                <a:latin typeface="+mn-lt"/>
                <a:ea typeface="Tahoma" panose="020B0604030504040204" pitchFamily="34" charset="0"/>
                <a:cs typeface="Tahoma" panose="020B0604030504040204" pitchFamily="34" charset="0"/>
              </a:defRPr>
            </a:lvl1pPr>
            <a:lvl2pPr marL="228600" indent="-171450">
              <a:spcBef>
                <a:spcPts val="0"/>
              </a:spcBef>
              <a:buFont typeface="Arial" panose="020B0604020202020204" pitchFamily="34" charset="0"/>
              <a:buChar char="•"/>
              <a:defRPr lang="en-US" sz="1200" b="0" i="0" u="none" kern="1200" spc="0" baseline="0" dirty="0" smtClean="0">
                <a:solidFill>
                  <a:prstClr val="black"/>
                </a:solidFill>
                <a:latin typeface="Calibri"/>
                <a:ea typeface="Tahoma" panose="020B0604030504040204" pitchFamily="34" charset="0"/>
                <a:cs typeface="Tahoma" panose="020B0604030504040204" pitchFamily="34" charset="0"/>
              </a:defRPr>
            </a:lvl2pPr>
            <a:lvl3pPr marL="173736" indent="0">
              <a:lnSpc>
                <a:spcPct val="99000"/>
              </a:lnSpc>
              <a:spcBef>
                <a:spcPts val="600"/>
              </a:spcBef>
              <a:spcAft>
                <a:spcPts val="0"/>
              </a:spcAft>
              <a:defRPr sz="1100"/>
            </a:lvl3pPr>
            <a:lvl4pPr marL="457200" indent="-171450">
              <a:lnSpc>
                <a:spcPct val="99000"/>
              </a:lnSpc>
              <a:spcBef>
                <a:spcPts val="600"/>
              </a:spcBef>
              <a:defRPr sz="1100"/>
            </a:lvl4pPr>
            <a:lvl5pPr marL="685800" indent="-168275">
              <a:lnSpc>
                <a:spcPct val="99000"/>
              </a:lnSpc>
              <a:spcBef>
                <a:spcPts val="600"/>
              </a:spcBef>
              <a:buFont typeface="Symbol" panose="05050102010706020507" pitchFamily="18" charset="2"/>
              <a:buChar char="-"/>
              <a:defRPr sz="1100"/>
            </a:lvl5pPr>
          </a:lstStyle>
          <a:p>
            <a:pPr lvl="0"/>
            <a:r>
              <a:rPr lang="en-US" dirty="0"/>
              <a:t>Click to edit Master text styles</a:t>
            </a:r>
          </a:p>
          <a:p>
            <a:pPr marL="0" lvl="1" indent="0" algn="l" defTabSz="1018824" rtl="0" eaLnBrk="1" latinLnBrk="0" hangingPunct="1">
              <a:spcBef>
                <a:spcPts val="200"/>
              </a:spcBef>
              <a:buFont typeface="Arial" panose="020B0604020202020204" pitchFamily="34" charset="0"/>
              <a:buNone/>
            </a:pPr>
            <a:r>
              <a:rPr lang="en-US" dirty="0"/>
              <a:t>Second level</a:t>
            </a:r>
          </a:p>
        </p:txBody>
      </p:sp>
      <p:sp>
        <p:nvSpPr>
          <p:cNvPr id="14" name="Text Placeholder 12"/>
          <p:cNvSpPr>
            <a:spLocks noGrp="1"/>
          </p:cNvSpPr>
          <p:nvPr>
            <p:ph type="body" sz="quarter" idx="16"/>
          </p:nvPr>
        </p:nvSpPr>
        <p:spPr>
          <a:xfrm>
            <a:off x="152400" y="2287483"/>
            <a:ext cx="1901952" cy="627765"/>
          </a:xfrm>
        </p:spPr>
        <p:txBody>
          <a:bodyPr lIns="91440" tIns="45720" rIns="91440" bIns="45720">
            <a:noAutofit/>
          </a:bodyPr>
          <a:lstStyle>
            <a:lvl1pPr algn="ctr">
              <a:spcBef>
                <a:spcPts val="1000"/>
              </a:spcBef>
              <a:defRPr lang="en-US" sz="1800" b="1" u="sng" kern="1200" cap="none" spc="50" dirty="0" smtClean="0">
                <a:solidFill>
                  <a:srgbClr val="3A9679"/>
                </a:solidFill>
                <a:latin typeface="+mn-lt"/>
                <a:ea typeface="Tahoma" panose="020B0604030504040204" pitchFamily="34" charset="0"/>
                <a:cs typeface="Tahoma" panose="020B0604030504040204" pitchFamily="34" charset="0"/>
              </a:defRPr>
            </a:lvl1pPr>
            <a:lvl2pPr marL="0" indent="0" algn="ctr" defTabSz="1018824" rtl="0" eaLnBrk="1" latinLnBrk="0" hangingPunct="1">
              <a:spcBef>
                <a:spcPts val="0"/>
              </a:spcBef>
              <a:defRPr lang="en-US" sz="1600" b="0" i="0" u="none" kern="1200" spc="0" baseline="0" dirty="0" smtClean="0">
                <a:solidFill>
                  <a:schemeClr val="tx1"/>
                </a:solidFill>
                <a:latin typeface="+mn-lt"/>
                <a:ea typeface="+mn-ea"/>
                <a:cs typeface="+mn-cs"/>
              </a:defRPr>
            </a:lvl2pPr>
            <a:lvl3pPr marL="173736" indent="0">
              <a:lnSpc>
                <a:spcPct val="99000"/>
              </a:lnSpc>
              <a:spcBef>
                <a:spcPts val="600"/>
              </a:spcBef>
              <a:spcAft>
                <a:spcPts val="0"/>
              </a:spcAft>
              <a:defRPr sz="1100"/>
            </a:lvl3pPr>
            <a:lvl4pPr marL="457200" indent="-171450">
              <a:lnSpc>
                <a:spcPct val="99000"/>
              </a:lnSpc>
              <a:spcBef>
                <a:spcPts val="600"/>
              </a:spcBef>
              <a:defRPr sz="1100"/>
            </a:lvl4pPr>
            <a:lvl5pPr marL="685800" indent="-168275">
              <a:lnSpc>
                <a:spcPct val="99000"/>
              </a:lnSpc>
              <a:spcBef>
                <a:spcPts val="600"/>
              </a:spcBef>
              <a:buFont typeface="Symbol" panose="05050102010706020507" pitchFamily="18" charset="2"/>
              <a:buChar char="-"/>
              <a:defRPr sz="1100"/>
            </a:lvl5pPr>
          </a:lstStyle>
          <a:p>
            <a:pPr marL="0" lvl="0" indent="0" algn="ctr" defTabSz="1018824" rtl="0" eaLnBrk="1" latinLnBrk="0" hangingPunct="1">
              <a:spcBef>
                <a:spcPts val="1000"/>
              </a:spcBef>
              <a:buFont typeface="Arial" panose="020B0604020202020204" pitchFamily="34" charset="0"/>
              <a:buNone/>
            </a:pPr>
            <a:r>
              <a:rPr lang="en-US" dirty="0"/>
              <a:t>Click to edit Master text styles</a:t>
            </a:r>
          </a:p>
          <a:p>
            <a:pPr lvl="1"/>
            <a:r>
              <a:rPr lang="en-US" dirty="0"/>
              <a:t>Second level</a:t>
            </a:r>
          </a:p>
        </p:txBody>
      </p:sp>
      <p:sp>
        <p:nvSpPr>
          <p:cNvPr id="15" name="Picture Placeholder 4"/>
          <p:cNvSpPr>
            <a:spLocks noGrp="1"/>
          </p:cNvSpPr>
          <p:nvPr>
            <p:ph type="pic" sz="quarter" idx="18" hasCustomPrompt="1"/>
          </p:nvPr>
        </p:nvSpPr>
        <p:spPr>
          <a:xfrm>
            <a:off x="152400" y="209550"/>
            <a:ext cx="1571897" cy="659370"/>
          </a:xfrm>
        </p:spPr>
        <p:txBody>
          <a:bodyPr/>
          <a:lstStyle>
            <a:lvl1pPr>
              <a:defRPr>
                <a:solidFill>
                  <a:schemeClr val="bg1"/>
                </a:solidFill>
              </a:defRPr>
            </a:lvl1pPr>
          </a:lstStyle>
          <a:p>
            <a:r>
              <a:rPr lang="en-US" dirty="0"/>
              <a:t>Click to add State Logo</a:t>
            </a:r>
          </a:p>
        </p:txBody>
      </p:sp>
      <p:sp>
        <p:nvSpPr>
          <p:cNvPr id="2" name="Title 1"/>
          <p:cNvSpPr>
            <a:spLocks noGrp="1"/>
          </p:cNvSpPr>
          <p:nvPr>
            <p:ph type="title"/>
          </p:nvPr>
        </p:nvSpPr>
        <p:spPr>
          <a:xfrm>
            <a:off x="378459" y="1166445"/>
            <a:ext cx="7002780" cy="325158"/>
          </a:xfrm>
        </p:spPr>
        <p:txBody>
          <a:bodyPr>
            <a:noAutofit/>
          </a:bodyPr>
          <a:lstStyle>
            <a:lvl1pPr marL="0" indent="0" algn="ctr" defTabSz="1018824" rtl="0" eaLnBrk="1" latinLnBrk="0" hangingPunct="1">
              <a:spcBef>
                <a:spcPts val="0"/>
              </a:spcBef>
              <a:buFont typeface="Arial" panose="020B0604020202020204" pitchFamily="34" charset="0"/>
              <a:buNone/>
              <a:defRPr lang="en-US" sz="2000" b="1" kern="1200" cap="none" spc="20" baseline="0" dirty="0" smtClean="0">
                <a:solidFill>
                  <a:schemeClr val="tx1"/>
                </a:solidFill>
                <a:latin typeface="Century Gothic" panose="020B0502020202020204" pitchFamily="34" charset="0"/>
                <a:ea typeface="+mn-ea"/>
                <a:cs typeface="+mn-cs"/>
              </a:defRPr>
            </a:lvl1pPr>
          </a:lstStyle>
          <a:p>
            <a:r>
              <a:rPr lang="en-US" dirty="0"/>
              <a:t>Click to edit Master title style</a:t>
            </a:r>
          </a:p>
        </p:txBody>
      </p:sp>
    </p:spTree>
    <p:extLst>
      <p:ext uri="{BB962C8B-B14F-4D97-AF65-F5344CB8AC3E}">
        <p14:creationId xmlns:p14="http://schemas.microsoft.com/office/powerpoint/2010/main" val="713225874"/>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Rectangle 10"/>
          <p:cNvSpPr/>
          <p:nvPr userDrawn="1"/>
        </p:nvSpPr>
        <p:spPr>
          <a:xfrm>
            <a:off x="4803" y="8675536"/>
            <a:ext cx="7772400" cy="50849"/>
          </a:xfrm>
          <a:prstGeom prst="rect">
            <a:avLst/>
          </a:prstGeom>
          <a:solidFill>
            <a:srgbClr val="3A9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972"/>
            <a:ext cx="7772400" cy="576072"/>
          </a:xfrm>
          <a:prstGeom prst="rect">
            <a:avLst/>
          </a:prstGeom>
        </p:spPr>
      </p:pic>
      <p:sp>
        <p:nvSpPr>
          <p:cNvPr id="14" name="Text Placeholder 12"/>
          <p:cNvSpPr>
            <a:spLocks noGrp="1"/>
          </p:cNvSpPr>
          <p:nvPr>
            <p:ph type="body" sz="quarter" idx="13"/>
          </p:nvPr>
        </p:nvSpPr>
        <p:spPr>
          <a:xfrm>
            <a:off x="76200" y="9613900"/>
            <a:ext cx="6400800" cy="397803"/>
          </a:xfrm>
        </p:spPr>
        <p:txBody>
          <a:bodyPr lIns="45720" tIns="45720" rIns="45720" bIns="45720">
            <a:noAutofit/>
          </a:bodyPr>
          <a:lstStyle>
            <a:lvl1pPr>
              <a:spcBef>
                <a:spcPts val="1000"/>
              </a:spcBef>
              <a:defRPr lang="en-US" sz="1200" b="0" kern="1200" cap="none" spc="0" baseline="0" dirty="0" smtClean="0">
                <a:solidFill>
                  <a:schemeClr val="tx1"/>
                </a:solidFill>
                <a:latin typeface="+mn-lt"/>
                <a:ea typeface="+mn-ea"/>
                <a:cs typeface="+mn-cs"/>
              </a:defRPr>
            </a:lvl1pPr>
            <a:lvl2pPr marL="6350" indent="0">
              <a:defRPr/>
            </a:lvl2pPr>
            <a:lvl3pPr marL="173736" indent="0">
              <a:lnSpc>
                <a:spcPct val="99000"/>
              </a:lnSpc>
              <a:spcBef>
                <a:spcPts val="600"/>
              </a:spcBef>
              <a:spcAft>
                <a:spcPts val="0"/>
              </a:spcAft>
              <a:defRPr sz="1100"/>
            </a:lvl3pPr>
            <a:lvl4pPr marL="457200" indent="-171450">
              <a:lnSpc>
                <a:spcPct val="99000"/>
              </a:lnSpc>
              <a:spcBef>
                <a:spcPts val="600"/>
              </a:spcBef>
              <a:spcAft>
                <a:spcPts val="0"/>
              </a:spcAft>
              <a:defRPr sz="1100"/>
            </a:lvl4pPr>
            <a:lvl5pPr marL="685800" indent="-168275">
              <a:lnSpc>
                <a:spcPct val="99000"/>
              </a:lnSpc>
              <a:spcBef>
                <a:spcPts val="600"/>
              </a:spcBef>
              <a:buFont typeface="Symbol" panose="05050102010706020507" pitchFamily="18" charset="2"/>
              <a:buChar char="-"/>
              <a:defRPr sz="1100"/>
            </a:lvl5pPr>
          </a:lstStyle>
          <a:p>
            <a:pPr lvl="0"/>
            <a:r>
              <a:rPr lang="en-US" dirty="0"/>
              <a:t>Click to edit Master text styles</a:t>
            </a:r>
          </a:p>
        </p:txBody>
      </p:sp>
      <p:sp>
        <p:nvSpPr>
          <p:cNvPr id="15" name="Text Placeholder 12"/>
          <p:cNvSpPr>
            <a:spLocks noGrp="1"/>
          </p:cNvSpPr>
          <p:nvPr>
            <p:ph type="body" sz="quarter" idx="14" hasCustomPrompt="1"/>
          </p:nvPr>
        </p:nvSpPr>
        <p:spPr>
          <a:xfrm>
            <a:off x="6515100" y="9613900"/>
            <a:ext cx="1143000" cy="396269"/>
          </a:xfrm>
        </p:spPr>
        <p:txBody>
          <a:bodyPr lIns="45720" tIns="45720" rIns="45720" bIns="45720">
            <a:noAutofit/>
          </a:bodyPr>
          <a:lstStyle>
            <a:lvl1pPr algn="r">
              <a:spcBef>
                <a:spcPts val="1000"/>
              </a:spcBef>
              <a:defRPr lang="en-US" sz="1200" b="0" kern="1200" cap="none" spc="0" baseline="0" dirty="0" smtClean="0">
                <a:solidFill>
                  <a:schemeClr val="tx1"/>
                </a:solidFill>
                <a:latin typeface="+mn-lt"/>
                <a:ea typeface="+mn-ea"/>
                <a:cs typeface="+mn-cs"/>
              </a:defRPr>
            </a:lvl1pPr>
            <a:lvl2pPr marL="6350" indent="0">
              <a:defRPr/>
            </a:lvl2pPr>
            <a:lvl3pPr marL="173736" indent="0">
              <a:lnSpc>
                <a:spcPct val="99000"/>
              </a:lnSpc>
              <a:spcBef>
                <a:spcPts val="600"/>
              </a:spcBef>
              <a:spcAft>
                <a:spcPts val="0"/>
              </a:spcAft>
              <a:defRPr sz="1100"/>
            </a:lvl3pPr>
            <a:lvl4pPr marL="457200" indent="-171450">
              <a:lnSpc>
                <a:spcPct val="99000"/>
              </a:lnSpc>
              <a:spcBef>
                <a:spcPts val="600"/>
              </a:spcBef>
              <a:spcAft>
                <a:spcPts val="0"/>
              </a:spcAft>
              <a:defRPr sz="1100"/>
            </a:lvl4pPr>
            <a:lvl5pPr marL="685800" indent="-168275">
              <a:lnSpc>
                <a:spcPct val="99000"/>
              </a:lnSpc>
              <a:spcBef>
                <a:spcPts val="600"/>
              </a:spcBef>
              <a:buFont typeface="Symbol" panose="05050102010706020507" pitchFamily="18" charset="2"/>
              <a:buChar char="-"/>
              <a:defRPr sz="1100"/>
            </a:lvl5pPr>
          </a:lstStyle>
          <a:p>
            <a:pPr lvl="0"/>
            <a:r>
              <a:rPr lang="en-US" dirty="0"/>
              <a:t>Date</a:t>
            </a:r>
          </a:p>
        </p:txBody>
      </p:sp>
      <p:sp>
        <p:nvSpPr>
          <p:cNvPr id="3" name="Title 2"/>
          <p:cNvSpPr>
            <a:spLocks noGrp="1"/>
          </p:cNvSpPr>
          <p:nvPr>
            <p:ph type="title"/>
          </p:nvPr>
        </p:nvSpPr>
        <p:spPr>
          <a:xfrm>
            <a:off x="91440" y="546100"/>
            <a:ext cx="6995160" cy="384048"/>
          </a:xfrm>
        </p:spPr>
        <p:txBody>
          <a:bodyPr>
            <a:normAutofit/>
          </a:bodyPr>
          <a:lstStyle>
            <a:lvl1pPr>
              <a:defRPr lang="en-US" sz="1400" b="1" kern="1200" cap="small" spc="120" dirty="0">
                <a:solidFill>
                  <a:srgbClr val="3A9679"/>
                </a:solidFill>
                <a:latin typeface="Tahoma"/>
                <a:ea typeface="+mn-ea"/>
                <a:cs typeface="Times New Roman"/>
              </a:defRPr>
            </a:lvl1pPr>
          </a:lstStyle>
          <a:p>
            <a:pPr marL="0" lvl="0" indent="0" algn="l" defTabSz="1018824" rtl="0" eaLnBrk="1" latinLnBrk="0" hangingPunct="1">
              <a:spcBef>
                <a:spcPts val="1000"/>
              </a:spcBef>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2339436144"/>
      </p:ext>
    </p:extLst>
  </p:cSld>
  <p:clrMapOvr>
    <a:masterClrMapping/>
  </p:clrMapOvr>
  <p:extLst mod="1">
    <p:ext uri="{DCECCB84-F9BA-43D5-87BE-67443E8EF086}">
      <p15:sldGuideLst xmlns:p15="http://schemas.microsoft.com/office/powerpoint/2012/main">
        <p15:guide id="1" pos="4824" userDrawn="1">
          <p15:clr>
            <a:srgbClr val="FBAE40"/>
          </p15:clr>
        </p15:guide>
        <p15:guide id="2" orient="horz"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67"/>
          <a:stretch/>
        </p:blipFill>
        <p:spPr>
          <a:xfrm>
            <a:off x="-1" y="0"/>
            <a:ext cx="7772401" cy="1105710"/>
          </a:xfrm>
          <a:prstGeom prst="rect">
            <a:avLst/>
          </a:prstGeom>
        </p:spPr>
      </p:pic>
      <p:sp>
        <p:nvSpPr>
          <p:cNvPr id="5" name="Text Placeholder 12"/>
          <p:cNvSpPr>
            <a:spLocks noGrp="1"/>
          </p:cNvSpPr>
          <p:nvPr>
            <p:ph type="body" sz="quarter" idx="12"/>
          </p:nvPr>
        </p:nvSpPr>
        <p:spPr>
          <a:xfrm>
            <a:off x="2305050" y="2999580"/>
            <a:ext cx="5314951" cy="6637905"/>
          </a:xfrm>
        </p:spPr>
        <p:txBody>
          <a:bodyPr>
            <a:noAutofit/>
          </a:bodyPr>
          <a:lstStyle>
            <a:lvl1pPr>
              <a:spcBef>
                <a:spcPts val="1000"/>
              </a:spcBef>
              <a:defRPr>
                <a:solidFill>
                  <a:srgbClr val="C00000"/>
                </a:solidFill>
              </a:defRPr>
            </a:lvl1pPr>
            <a:lvl2pPr marL="0" indent="0" algn="l" defTabSz="1018824" rtl="0" eaLnBrk="1" latinLnBrk="0" hangingPunct="1">
              <a:spcBef>
                <a:spcPts val="1000"/>
              </a:spcBef>
              <a:buFont typeface="Arial" panose="020B0604020202020204" pitchFamily="34" charset="0"/>
              <a:buNone/>
              <a:defRPr lang="en-US" sz="1100" b="1" kern="1200" cap="small" spc="120" dirty="0" smtClean="0">
                <a:solidFill>
                  <a:srgbClr val="C00000"/>
                </a:solidFill>
                <a:latin typeface="Tahoma"/>
                <a:ea typeface="+mn-ea"/>
                <a:cs typeface="Times New Roman"/>
              </a:defRPr>
            </a:lvl2pPr>
            <a:lvl3pPr marL="173736" indent="0">
              <a:lnSpc>
                <a:spcPct val="100000"/>
              </a:lnSpc>
              <a:spcBef>
                <a:spcPts val="600"/>
              </a:spcBef>
              <a:spcAft>
                <a:spcPts val="0"/>
              </a:spcAft>
              <a:defRPr lang="en-US" sz="1100" kern="1200" dirty="0" smtClean="0">
                <a:solidFill>
                  <a:schemeClr val="tx1"/>
                </a:solidFill>
                <a:latin typeface="+mn-lt"/>
                <a:ea typeface="+mn-ea"/>
                <a:cs typeface="+mn-cs"/>
              </a:defRPr>
            </a:lvl3pPr>
            <a:lvl4pPr marL="285750" indent="0">
              <a:lnSpc>
                <a:spcPct val="100000"/>
              </a:lnSpc>
              <a:spcBef>
                <a:spcPts val="600"/>
              </a:spcBef>
              <a:spcAft>
                <a:spcPts val="0"/>
              </a:spcAft>
              <a:buNone/>
              <a:defRPr lang="en-US" sz="1100" kern="1200" dirty="0" smtClean="0">
                <a:solidFill>
                  <a:schemeClr val="tx1"/>
                </a:solidFill>
                <a:latin typeface="+mn-lt"/>
                <a:ea typeface="+mn-ea"/>
                <a:cs typeface="+mn-cs"/>
              </a:defRPr>
            </a:lvl4pPr>
            <a:lvl5pPr marL="685800" indent="-168275">
              <a:lnSpc>
                <a:spcPct val="100000"/>
              </a:lnSpc>
              <a:spcBef>
                <a:spcPts val="600"/>
              </a:spcBef>
              <a:buFont typeface="Symbol" panose="05050102010706020507" pitchFamily="18" charset="2"/>
              <a:buChar char="-"/>
              <a:defRPr lang="en-US" sz="11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3"/>
          </p:nvPr>
        </p:nvSpPr>
        <p:spPr>
          <a:xfrm>
            <a:off x="150876" y="1537064"/>
            <a:ext cx="7470648" cy="703456"/>
          </a:xfrm>
        </p:spPr>
        <p:txBody>
          <a:bodyPr>
            <a:noAutofit/>
          </a:bodyPr>
          <a:lstStyle>
            <a:lvl1pPr marL="0" indent="0">
              <a:spcBef>
                <a:spcPts val="0"/>
              </a:spcBef>
              <a:defRPr>
                <a:solidFill>
                  <a:srgbClr val="C00000"/>
                </a:solidFill>
              </a:defRPr>
            </a:lvl1pPr>
            <a:lvl2pPr marL="173736" indent="0">
              <a:lnSpc>
                <a:spcPct val="99000"/>
              </a:lnSpc>
              <a:spcBef>
                <a:spcPts val="400"/>
              </a:spcBef>
              <a:defRPr sz="1100" spc="0" baseline="0">
                <a:solidFill>
                  <a:schemeClr val="tx1"/>
                </a:solidFill>
                <a:latin typeface="+mn-lt"/>
              </a:defRPr>
            </a:lvl2pPr>
            <a:lvl3pPr marL="231775" indent="0">
              <a:spcAft>
                <a:spcPts val="600"/>
              </a:spcAft>
              <a:defRPr/>
            </a:lvl3pPr>
            <a:lvl4pPr marL="468313" indent="-171450">
              <a:defRPr/>
            </a:lvl4pPr>
            <a:lvl5pPr marL="747713" indent="-168275">
              <a:buFont typeface="Symbol" panose="05050102010706020507" pitchFamily="18" charset="2"/>
              <a:buChar char="-"/>
              <a:defRPr/>
            </a:lvl5pPr>
          </a:lstStyle>
          <a:p>
            <a:pPr lvl="0"/>
            <a:r>
              <a:rPr lang="en-US" dirty="0"/>
              <a:t>Click to edit Master text styles</a:t>
            </a:r>
          </a:p>
          <a:p>
            <a:pPr lvl="1"/>
            <a:r>
              <a:rPr lang="en-US" dirty="0"/>
              <a:t>Second level</a:t>
            </a:r>
          </a:p>
        </p:txBody>
      </p:sp>
      <p:cxnSp>
        <p:nvCxnSpPr>
          <p:cNvPr id="8" name="Straight Connector 7"/>
          <p:cNvCxnSpPr/>
          <p:nvPr userDrawn="1"/>
        </p:nvCxnSpPr>
        <p:spPr>
          <a:xfrm>
            <a:off x="0" y="1524000"/>
            <a:ext cx="7772400" cy="0"/>
          </a:xfrm>
          <a:prstGeom prst="line">
            <a:avLst/>
          </a:prstGeom>
          <a:ln w="76200">
            <a:solidFill>
              <a:srgbClr val="CC0001"/>
            </a:solidFill>
          </a:ln>
        </p:spPr>
        <p:style>
          <a:lnRef idx="1">
            <a:schemeClr val="accent1"/>
          </a:lnRef>
          <a:fillRef idx="0">
            <a:schemeClr val="accent1"/>
          </a:fillRef>
          <a:effectRef idx="0">
            <a:schemeClr val="accent1"/>
          </a:effectRef>
          <a:fontRef idx="minor">
            <a:schemeClr val="tx1"/>
          </a:fontRef>
        </p:style>
      </p:cxnSp>
      <p:sp>
        <p:nvSpPr>
          <p:cNvPr id="14" name="Text Placeholder 12"/>
          <p:cNvSpPr>
            <a:spLocks noGrp="1"/>
          </p:cNvSpPr>
          <p:nvPr>
            <p:ph type="body" sz="quarter" idx="15"/>
          </p:nvPr>
        </p:nvSpPr>
        <p:spPr>
          <a:xfrm>
            <a:off x="403098" y="2386932"/>
            <a:ext cx="1901952" cy="612648"/>
          </a:xfrm>
        </p:spPr>
        <p:txBody>
          <a:bodyPr lIns="91440" tIns="45720" rIns="91440" bIns="45720">
            <a:noAutofit/>
          </a:bodyPr>
          <a:lstStyle>
            <a:lvl1pPr marL="0" marR="0" indent="0" algn="ctr" defTabSz="1018824" rtl="0" eaLnBrk="1" fontAlgn="auto" latinLnBrk="0" hangingPunct="1">
              <a:lnSpc>
                <a:spcPct val="100000"/>
              </a:lnSpc>
              <a:spcBef>
                <a:spcPts val="1000"/>
              </a:spcBef>
              <a:spcAft>
                <a:spcPts val="0"/>
              </a:spcAft>
              <a:buClrTx/>
              <a:buSzTx/>
              <a:buFont typeface="Arial" panose="020B0604020202020204" pitchFamily="34" charset="0"/>
              <a:buNone/>
              <a:tabLst/>
              <a:defRPr lang="en-US" sz="1800" b="1" kern="1200" cap="small" spc="200" dirty="0" smtClean="0">
                <a:solidFill>
                  <a:srgbClr val="C00000"/>
                </a:solidFill>
                <a:latin typeface="+mn-lt"/>
                <a:ea typeface="Tahoma" panose="020B0604030504040204" pitchFamily="34" charset="0"/>
                <a:cs typeface="Tahoma" panose="020B0604030504040204" pitchFamily="34" charset="0"/>
              </a:defRPr>
            </a:lvl1pPr>
            <a:lvl2pPr marL="0" indent="0" algn="ctr" defTabSz="1018824" rtl="0" eaLnBrk="1" latinLnBrk="0" hangingPunct="1">
              <a:spcBef>
                <a:spcPts val="0"/>
              </a:spcBef>
              <a:defRPr lang="en-US" sz="1600" b="0" i="0" u="none" kern="1200" spc="0" baseline="0" dirty="0" smtClean="0">
                <a:solidFill>
                  <a:schemeClr val="tx1"/>
                </a:solidFill>
                <a:latin typeface="+mn-lt"/>
                <a:ea typeface="+mn-ea"/>
                <a:cs typeface="+mn-cs"/>
              </a:defRPr>
            </a:lvl2pPr>
            <a:lvl3pPr marL="173736" indent="0">
              <a:lnSpc>
                <a:spcPct val="99000"/>
              </a:lnSpc>
              <a:spcBef>
                <a:spcPts val="600"/>
              </a:spcBef>
              <a:spcAft>
                <a:spcPts val="0"/>
              </a:spcAft>
              <a:defRPr sz="1100"/>
            </a:lvl3pPr>
            <a:lvl4pPr marL="457200" indent="-171450">
              <a:lnSpc>
                <a:spcPct val="99000"/>
              </a:lnSpc>
              <a:spcBef>
                <a:spcPts val="600"/>
              </a:spcBef>
              <a:defRPr sz="1100"/>
            </a:lvl4pPr>
            <a:lvl5pPr marL="685800" indent="-168275">
              <a:lnSpc>
                <a:spcPct val="99000"/>
              </a:lnSpc>
              <a:spcBef>
                <a:spcPts val="600"/>
              </a:spcBef>
              <a:buFont typeface="Symbol" panose="05050102010706020507" pitchFamily="18" charset="2"/>
              <a:buChar char="-"/>
              <a:defRPr sz="1100"/>
            </a:lvl5pPr>
          </a:lstStyle>
          <a:p>
            <a:pPr marL="0" marR="0" lvl="0" indent="0" algn="ctr" defTabSz="101882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text styles</a:t>
            </a:r>
          </a:p>
          <a:p>
            <a:pPr marL="114300" marR="0" lvl="1" indent="0" algn="ctr" defTabSz="101882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Second level</a:t>
            </a:r>
          </a:p>
        </p:txBody>
      </p:sp>
      <p:sp>
        <p:nvSpPr>
          <p:cNvPr id="12" name="Picture Placeholder 4"/>
          <p:cNvSpPr>
            <a:spLocks noGrp="1"/>
          </p:cNvSpPr>
          <p:nvPr>
            <p:ph type="pic" sz="quarter" idx="18" hasCustomPrompt="1"/>
          </p:nvPr>
        </p:nvSpPr>
        <p:spPr>
          <a:xfrm>
            <a:off x="152400" y="209550"/>
            <a:ext cx="1571897" cy="659370"/>
          </a:xfrm>
        </p:spPr>
        <p:txBody>
          <a:bodyPr/>
          <a:lstStyle>
            <a:lvl1pPr>
              <a:defRPr>
                <a:solidFill>
                  <a:schemeClr val="bg1"/>
                </a:solidFill>
              </a:defRPr>
            </a:lvl1pPr>
          </a:lstStyle>
          <a:p>
            <a:r>
              <a:rPr lang="en-US" dirty="0"/>
              <a:t>Click to add State Logo</a:t>
            </a:r>
          </a:p>
        </p:txBody>
      </p:sp>
      <p:sp>
        <p:nvSpPr>
          <p:cNvPr id="3" name="Title 2"/>
          <p:cNvSpPr>
            <a:spLocks noGrp="1"/>
          </p:cNvSpPr>
          <p:nvPr>
            <p:ph type="title"/>
          </p:nvPr>
        </p:nvSpPr>
        <p:spPr>
          <a:xfrm>
            <a:off x="150875" y="1118773"/>
            <a:ext cx="7469125" cy="392164"/>
          </a:xfrm>
        </p:spPr>
        <p:txBody>
          <a:bodyPr>
            <a:normAutofit/>
          </a:bodyPr>
          <a:lstStyle>
            <a:lvl1pPr>
              <a:defRPr lang="en-US" sz="2000" b="1" kern="1200" cap="none" spc="20" baseline="0" dirty="0" smtClean="0">
                <a:solidFill>
                  <a:schemeClr val="tx1"/>
                </a:solidFill>
                <a:latin typeface="Century Gothic" panose="020B0502020202020204" pitchFamily="34" charset="0"/>
                <a:ea typeface="+mn-ea"/>
                <a:cs typeface="+mn-cs"/>
              </a:defRPr>
            </a:lvl1pPr>
          </a:lstStyle>
          <a:p>
            <a:r>
              <a:rPr lang="en-US" dirty="0"/>
              <a:t>Click to edit Master title style</a:t>
            </a:r>
          </a:p>
        </p:txBody>
      </p:sp>
    </p:spTree>
    <p:extLst>
      <p:ext uri="{BB962C8B-B14F-4D97-AF65-F5344CB8AC3E}">
        <p14:creationId xmlns:p14="http://schemas.microsoft.com/office/powerpoint/2010/main" val="1004534176"/>
      </p:ext>
    </p:extLst>
  </p:cSld>
  <p:clrMapOvr>
    <a:masterClrMapping/>
  </p:clrMapOvr>
  <p:extLst mod="1">
    <p:ext uri="{DCECCB84-F9BA-43D5-87BE-67443E8EF086}">
      <p15:sldGuideLst xmlns:p15="http://schemas.microsoft.com/office/powerpoint/2012/main">
        <p15:guide id="1" orient="horz" pos="18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400"/>
            <a:ext cx="7772400" cy="571500"/>
          </a:xfrm>
          <a:prstGeom prst="rect">
            <a:avLst/>
          </a:prstGeom>
        </p:spPr>
      </p:pic>
      <p:sp>
        <p:nvSpPr>
          <p:cNvPr id="17" name="Rectangle 16"/>
          <p:cNvSpPr/>
          <p:nvPr userDrawn="1"/>
        </p:nvSpPr>
        <p:spPr>
          <a:xfrm>
            <a:off x="0" y="9677400"/>
            <a:ext cx="7772400" cy="50849"/>
          </a:xfrm>
          <a:prstGeom prst="rect">
            <a:avLst/>
          </a:prstGeom>
          <a:solidFill>
            <a:srgbClr val="CC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 Placeholder 12"/>
          <p:cNvSpPr>
            <a:spLocks noGrp="1"/>
          </p:cNvSpPr>
          <p:nvPr>
            <p:ph type="body" sz="quarter" idx="12"/>
          </p:nvPr>
        </p:nvSpPr>
        <p:spPr>
          <a:xfrm>
            <a:off x="76200" y="994198"/>
            <a:ext cx="7581900" cy="8530802"/>
          </a:xfrm>
        </p:spPr>
        <p:txBody>
          <a:bodyPr>
            <a:noAutofit/>
          </a:bodyPr>
          <a:lstStyle>
            <a:lvl1pPr>
              <a:spcBef>
                <a:spcPts val="1000"/>
              </a:spcBef>
              <a:defRPr>
                <a:solidFill>
                  <a:srgbClr val="C00000"/>
                </a:solidFill>
              </a:defRPr>
            </a:lvl1pPr>
            <a:lvl2pPr marL="6350" indent="0">
              <a:defRPr>
                <a:solidFill>
                  <a:schemeClr val="tx1"/>
                </a:solidFill>
              </a:defRPr>
            </a:lvl2pPr>
            <a:lvl3pPr marL="173736" indent="0">
              <a:lnSpc>
                <a:spcPct val="99000"/>
              </a:lnSpc>
              <a:spcBef>
                <a:spcPts val="600"/>
              </a:spcBef>
              <a:spcAft>
                <a:spcPts val="0"/>
              </a:spcAft>
              <a:defRPr sz="1200"/>
            </a:lvl3pPr>
            <a:lvl4pPr marL="457200" indent="-171450">
              <a:lnSpc>
                <a:spcPct val="99000"/>
              </a:lnSpc>
              <a:spcBef>
                <a:spcPts val="600"/>
              </a:spcBef>
              <a:spcAft>
                <a:spcPts val="0"/>
              </a:spcAft>
              <a:defRPr sz="1200"/>
            </a:lvl4pPr>
            <a:lvl5pPr marL="685800" indent="-168275">
              <a:lnSpc>
                <a:spcPct val="99000"/>
              </a:lnSpc>
              <a:spcBef>
                <a:spcPts val="600"/>
              </a:spcBef>
              <a:buFont typeface="Symbol" panose="05050102010706020507" pitchFamily="18" charset="2"/>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p:cNvSpPr>
            <a:spLocks noGrp="1"/>
          </p:cNvSpPr>
          <p:nvPr>
            <p:ph type="body" sz="quarter" idx="13"/>
          </p:nvPr>
        </p:nvSpPr>
        <p:spPr>
          <a:xfrm>
            <a:off x="76200" y="9764815"/>
            <a:ext cx="6400800" cy="246888"/>
          </a:xfrm>
        </p:spPr>
        <p:txBody>
          <a:bodyPr lIns="45720" tIns="45720" rIns="45720" bIns="45720">
            <a:noAutofit/>
          </a:bodyPr>
          <a:lstStyle>
            <a:lvl1pPr>
              <a:spcBef>
                <a:spcPts val="1000"/>
              </a:spcBef>
              <a:defRPr lang="en-US" sz="1200" b="0" kern="1200" cap="none" spc="0" baseline="0" dirty="0" smtClean="0">
                <a:solidFill>
                  <a:schemeClr val="tx1"/>
                </a:solidFill>
                <a:latin typeface="+mn-lt"/>
                <a:ea typeface="+mn-ea"/>
                <a:cs typeface="+mn-cs"/>
              </a:defRPr>
            </a:lvl1pPr>
            <a:lvl2pPr marL="6350" indent="0">
              <a:defRPr/>
            </a:lvl2pPr>
            <a:lvl3pPr marL="173736" indent="0">
              <a:lnSpc>
                <a:spcPct val="99000"/>
              </a:lnSpc>
              <a:spcBef>
                <a:spcPts val="600"/>
              </a:spcBef>
              <a:spcAft>
                <a:spcPts val="0"/>
              </a:spcAft>
              <a:defRPr sz="1100"/>
            </a:lvl3pPr>
            <a:lvl4pPr marL="457200" indent="-171450">
              <a:lnSpc>
                <a:spcPct val="99000"/>
              </a:lnSpc>
              <a:spcBef>
                <a:spcPts val="600"/>
              </a:spcBef>
              <a:spcAft>
                <a:spcPts val="0"/>
              </a:spcAft>
              <a:defRPr sz="1100"/>
            </a:lvl4pPr>
            <a:lvl5pPr marL="685800" indent="-168275">
              <a:lnSpc>
                <a:spcPct val="99000"/>
              </a:lnSpc>
              <a:spcBef>
                <a:spcPts val="600"/>
              </a:spcBef>
              <a:buFont typeface="Symbol" panose="05050102010706020507" pitchFamily="18" charset="2"/>
              <a:buChar char="-"/>
              <a:defRPr sz="1100"/>
            </a:lvl5pPr>
          </a:lstStyle>
          <a:p>
            <a:pPr lvl="0"/>
            <a:r>
              <a:rPr lang="en-US" dirty="0"/>
              <a:t>Click to edit Master text styles</a:t>
            </a:r>
          </a:p>
        </p:txBody>
      </p:sp>
      <p:sp>
        <p:nvSpPr>
          <p:cNvPr id="20" name="Text Placeholder 12"/>
          <p:cNvSpPr>
            <a:spLocks noGrp="1"/>
          </p:cNvSpPr>
          <p:nvPr>
            <p:ph type="body" sz="quarter" idx="14" hasCustomPrompt="1"/>
          </p:nvPr>
        </p:nvSpPr>
        <p:spPr>
          <a:xfrm>
            <a:off x="6515100" y="9763281"/>
            <a:ext cx="1143000" cy="246888"/>
          </a:xfrm>
        </p:spPr>
        <p:txBody>
          <a:bodyPr lIns="45720" tIns="45720" rIns="45720" bIns="45720">
            <a:noAutofit/>
          </a:bodyPr>
          <a:lstStyle>
            <a:lvl1pPr algn="r">
              <a:spcBef>
                <a:spcPts val="1000"/>
              </a:spcBef>
              <a:defRPr lang="en-US" sz="1200" b="0" kern="1200" cap="none" spc="0" baseline="0" dirty="0" smtClean="0">
                <a:solidFill>
                  <a:schemeClr val="tx1"/>
                </a:solidFill>
                <a:latin typeface="+mn-lt"/>
                <a:ea typeface="+mn-ea"/>
                <a:cs typeface="+mn-cs"/>
              </a:defRPr>
            </a:lvl1pPr>
            <a:lvl2pPr marL="6350" indent="0">
              <a:defRPr/>
            </a:lvl2pPr>
            <a:lvl3pPr marL="173736" indent="0">
              <a:lnSpc>
                <a:spcPct val="99000"/>
              </a:lnSpc>
              <a:spcBef>
                <a:spcPts val="600"/>
              </a:spcBef>
              <a:spcAft>
                <a:spcPts val="0"/>
              </a:spcAft>
              <a:defRPr sz="1100"/>
            </a:lvl3pPr>
            <a:lvl4pPr marL="457200" indent="-171450">
              <a:lnSpc>
                <a:spcPct val="99000"/>
              </a:lnSpc>
              <a:spcBef>
                <a:spcPts val="600"/>
              </a:spcBef>
              <a:spcAft>
                <a:spcPts val="0"/>
              </a:spcAft>
              <a:defRPr sz="1100"/>
            </a:lvl4pPr>
            <a:lvl5pPr marL="685800" indent="-168275">
              <a:lnSpc>
                <a:spcPct val="99000"/>
              </a:lnSpc>
              <a:spcBef>
                <a:spcPts val="600"/>
              </a:spcBef>
              <a:buFont typeface="Symbol" panose="05050102010706020507" pitchFamily="18" charset="2"/>
              <a:buChar char="-"/>
              <a:defRPr sz="1100"/>
            </a:lvl5pPr>
          </a:lstStyle>
          <a:p>
            <a:pPr lvl="0"/>
            <a:r>
              <a:rPr lang="en-US" dirty="0"/>
              <a:t>Date</a:t>
            </a:r>
          </a:p>
        </p:txBody>
      </p:sp>
      <p:sp>
        <p:nvSpPr>
          <p:cNvPr id="2" name="Title 1"/>
          <p:cNvSpPr>
            <a:spLocks noGrp="1"/>
          </p:cNvSpPr>
          <p:nvPr>
            <p:ph type="title"/>
          </p:nvPr>
        </p:nvSpPr>
        <p:spPr>
          <a:xfrm>
            <a:off x="91440" y="698500"/>
            <a:ext cx="6995160" cy="295698"/>
          </a:xfrm>
        </p:spPr>
        <p:txBody>
          <a:bodyPr>
            <a:normAutofit/>
          </a:bodyPr>
          <a:lstStyle>
            <a:lvl1pPr marL="0" indent="0" algn="l" defTabSz="1018824" rtl="0" eaLnBrk="1" latinLnBrk="0" hangingPunct="1">
              <a:spcBef>
                <a:spcPts val="1000"/>
              </a:spcBef>
              <a:buFont typeface="Arial" panose="020B0604020202020204" pitchFamily="34" charset="0"/>
              <a:buNone/>
              <a:defRPr lang="en-US" sz="1400" b="1" kern="1200" cap="small" spc="120" dirty="0">
                <a:solidFill>
                  <a:srgbClr val="C00000"/>
                </a:solidFill>
                <a:latin typeface="Tahoma"/>
                <a:ea typeface="+mn-ea"/>
                <a:cs typeface="Times New Roman"/>
              </a:defRPr>
            </a:lvl1pPr>
          </a:lstStyle>
          <a:p>
            <a:r>
              <a:rPr lang="en-US" dirty="0"/>
              <a:t>Click to edit Master title style</a:t>
            </a:r>
          </a:p>
        </p:txBody>
      </p:sp>
    </p:spTree>
    <p:extLst>
      <p:ext uri="{BB962C8B-B14F-4D97-AF65-F5344CB8AC3E}">
        <p14:creationId xmlns:p14="http://schemas.microsoft.com/office/powerpoint/2010/main" val="682715036"/>
      </p:ext>
    </p:extLst>
  </p:cSld>
  <p:clrMapOvr>
    <a:masterClrMapping/>
  </p:clrMapOvr>
  <p:extLst mod="1">
    <p:ext uri="{DCECCB84-F9BA-43D5-87BE-67443E8EF086}">
      <p15:sldGuideLst xmlns:p15="http://schemas.microsoft.com/office/powerpoint/2012/main">
        <p15:guide id="1" pos="48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255"/>
            <a:ext cx="7772400" cy="571500"/>
          </a:xfrm>
          <a:prstGeom prst="rect">
            <a:avLst/>
          </a:prstGeom>
        </p:spPr>
      </p:pic>
      <p:sp>
        <p:nvSpPr>
          <p:cNvPr id="6" name="Rectangle 5"/>
          <p:cNvSpPr/>
          <p:nvPr userDrawn="1"/>
        </p:nvSpPr>
        <p:spPr>
          <a:xfrm>
            <a:off x="0" y="9677400"/>
            <a:ext cx="7772400" cy="50849"/>
          </a:xfrm>
          <a:prstGeom prst="rect">
            <a:avLst/>
          </a:prstGeom>
          <a:solidFill>
            <a:srgbClr val="99D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 Placeholder 12"/>
          <p:cNvSpPr>
            <a:spLocks noGrp="1"/>
          </p:cNvSpPr>
          <p:nvPr>
            <p:ph type="body" sz="quarter" idx="13"/>
          </p:nvPr>
        </p:nvSpPr>
        <p:spPr>
          <a:xfrm>
            <a:off x="76200" y="9764815"/>
            <a:ext cx="6400800" cy="246888"/>
          </a:xfrm>
        </p:spPr>
        <p:txBody>
          <a:bodyPr lIns="45720" tIns="45720" rIns="45720" bIns="45720">
            <a:noAutofit/>
          </a:bodyPr>
          <a:lstStyle>
            <a:lvl1pPr>
              <a:spcBef>
                <a:spcPts val="1000"/>
              </a:spcBef>
              <a:defRPr lang="en-US" sz="1200" b="0" kern="1200" cap="none" spc="0" baseline="0" dirty="0" smtClean="0">
                <a:solidFill>
                  <a:schemeClr val="tx1"/>
                </a:solidFill>
                <a:latin typeface="+mn-lt"/>
                <a:ea typeface="+mn-ea"/>
                <a:cs typeface="+mn-cs"/>
              </a:defRPr>
            </a:lvl1pPr>
            <a:lvl2pPr marL="6350" indent="0">
              <a:defRPr/>
            </a:lvl2pPr>
            <a:lvl3pPr marL="173736" indent="0">
              <a:lnSpc>
                <a:spcPct val="99000"/>
              </a:lnSpc>
              <a:spcBef>
                <a:spcPts val="600"/>
              </a:spcBef>
              <a:spcAft>
                <a:spcPts val="0"/>
              </a:spcAft>
              <a:defRPr sz="1100"/>
            </a:lvl3pPr>
            <a:lvl4pPr marL="457200" indent="-171450">
              <a:lnSpc>
                <a:spcPct val="99000"/>
              </a:lnSpc>
              <a:spcBef>
                <a:spcPts val="600"/>
              </a:spcBef>
              <a:spcAft>
                <a:spcPts val="0"/>
              </a:spcAft>
              <a:defRPr sz="1100"/>
            </a:lvl4pPr>
            <a:lvl5pPr marL="685800" indent="-168275">
              <a:lnSpc>
                <a:spcPct val="99000"/>
              </a:lnSpc>
              <a:spcBef>
                <a:spcPts val="600"/>
              </a:spcBef>
              <a:buFont typeface="Symbol" panose="05050102010706020507" pitchFamily="18" charset="2"/>
              <a:buChar char="-"/>
              <a:defRPr sz="1100"/>
            </a:lvl5pPr>
          </a:lstStyle>
          <a:p>
            <a:pPr lvl="0"/>
            <a:r>
              <a:rPr lang="en-US" dirty="0"/>
              <a:t>Click to edit Master text styles</a:t>
            </a:r>
          </a:p>
        </p:txBody>
      </p:sp>
      <p:sp>
        <p:nvSpPr>
          <p:cNvPr id="10" name="Text Placeholder 12"/>
          <p:cNvSpPr>
            <a:spLocks noGrp="1"/>
          </p:cNvSpPr>
          <p:nvPr>
            <p:ph type="body" sz="quarter" idx="14" hasCustomPrompt="1"/>
          </p:nvPr>
        </p:nvSpPr>
        <p:spPr>
          <a:xfrm>
            <a:off x="6515100" y="9763281"/>
            <a:ext cx="1143000" cy="246888"/>
          </a:xfrm>
        </p:spPr>
        <p:txBody>
          <a:bodyPr lIns="45720" tIns="45720" rIns="45720" bIns="45720">
            <a:noAutofit/>
          </a:bodyPr>
          <a:lstStyle>
            <a:lvl1pPr algn="r">
              <a:spcBef>
                <a:spcPts val="1000"/>
              </a:spcBef>
              <a:defRPr lang="en-US" sz="1200" b="0" kern="1200" cap="none" spc="0" baseline="0" dirty="0" smtClean="0">
                <a:solidFill>
                  <a:schemeClr val="tx1"/>
                </a:solidFill>
                <a:latin typeface="+mn-lt"/>
                <a:ea typeface="+mn-ea"/>
                <a:cs typeface="+mn-cs"/>
              </a:defRPr>
            </a:lvl1pPr>
            <a:lvl2pPr marL="6350" indent="0">
              <a:defRPr/>
            </a:lvl2pPr>
            <a:lvl3pPr marL="173736" indent="0">
              <a:lnSpc>
                <a:spcPct val="99000"/>
              </a:lnSpc>
              <a:spcBef>
                <a:spcPts val="600"/>
              </a:spcBef>
              <a:spcAft>
                <a:spcPts val="0"/>
              </a:spcAft>
              <a:defRPr sz="1100"/>
            </a:lvl3pPr>
            <a:lvl4pPr marL="457200" indent="-171450">
              <a:lnSpc>
                <a:spcPct val="99000"/>
              </a:lnSpc>
              <a:spcBef>
                <a:spcPts val="600"/>
              </a:spcBef>
              <a:spcAft>
                <a:spcPts val="0"/>
              </a:spcAft>
              <a:defRPr sz="1100"/>
            </a:lvl4pPr>
            <a:lvl5pPr marL="685800" indent="-168275">
              <a:lnSpc>
                <a:spcPct val="99000"/>
              </a:lnSpc>
              <a:spcBef>
                <a:spcPts val="600"/>
              </a:spcBef>
              <a:buFont typeface="Symbol" panose="05050102010706020507" pitchFamily="18" charset="2"/>
              <a:buChar char="-"/>
              <a:defRPr sz="1100"/>
            </a:lvl5pPr>
          </a:lstStyle>
          <a:p>
            <a:pPr lvl="0"/>
            <a:r>
              <a:rPr lang="en-US" dirty="0"/>
              <a:t>Date</a:t>
            </a:r>
          </a:p>
        </p:txBody>
      </p:sp>
      <p:sp>
        <p:nvSpPr>
          <p:cNvPr id="3" name="Title 2"/>
          <p:cNvSpPr>
            <a:spLocks noGrp="1"/>
          </p:cNvSpPr>
          <p:nvPr>
            <p:ph type="title"/>
          </p:nvPr>
        </p:nvSpPr>
        <p:spPr>
          <a:xfrm>
            <a:off x="76200" y="557146"/>
            <a:ext cx="7581900" cy="375086"/>
          </a:xfrm>
        </p:spPr>
        <p:txBody>
          <a:bodyPr>
            <a:normAutofit/>
          </a:bodyPr>
          <a:lstStyle>
            <a:lvl1pPr marL="0" indent="0" algn="l" defTabSz="1018824" rtl="0" eaLnBrk="1" latinLnBrk="0" hangingPunct="1">
              <a:spcBef>
                <a:spcPts val="1000"/>
              </a:spcBef>
              <a:buFont typeface="Arial" panose="020B0604020202020204" pitchFamily="34" charset="0"/>
              <a:buNone/>
              <a:defRPr lang="en-US" sz="1400" b="1" kern="1200" cap="small" spc="120" dirty="0">
                <a:solidFill>
                  <a:schemeClr val="tx1"/>
                </a:solidFill>
                <a:latin typeface="Tahoma"/>
                <a:ea typeface="+mn-ea"/>
                <a:cs typeface="Times New Roman"/>
              </a:defRPr>
            </a:lvl1pPr>
          </a:lstStyle>
          <a:p>
            <a:r>
              <a:rPr lang="en-US" dirty="0"/>
              <a:t>Click to edit Master title style</a:t>
            </a:r>
          </a:p>
        </p:txBody>
      </p:sp>
    </p:spTree>
    <p:extLst>
      <p:ext uri="{BB962C8B-B14F-4D97-AF65-F5344CB8AC3E}">
        <p14:creationId xmlns:p14="http://schemas.microsoft.com/office/powerpoint/2010/main" val="3698842255"/>
      </p:ext>
    </p:extLst>
  </p:cSld>
  <p:clrMapOvr>
    <a:masterClrMapping/>
  </p:clrMapOvr>
  <p:extLst mod="1">
    <p:ext uri="{DCECCB84-F9BA-43D5-87BE-67443E8EF086}">
      <p15:sldGuideLst xmlns:p15="http://schemas.microsoft.com/office/powerpoint/2012/main">
        <p15:guide id="1" pos="48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23102"/>
          <a:stretch/>
        </p:blipFill>
        <p:spPr>
          <a:xfrm>
            <a:off x="645" y="-1"/>
            <a:ext cx="7771754" cy="1206501"/>
          </a:xfrm>
          <a:prstGeom prst="rect">
            <a:avLst/>
          </a:prstGeom>
        </p:spPr>
      </p:pic>
      <p:sp>
        <p:nvSpPr>
          <p:cNvPr id="5" name="Text Placeholder 12"/>
          <p:cNvSpPr>
            <a:spLocks noGrp="1"/>
          </p:cNvSpPr>
          <p:nvPr>
            <p:ph type="body" sz="quarter" idx="11"/>
          </p:nvPr>
        </p:nvSpPr>
        <p:spPr>
          <a:xfrm>
            <a:off x="2057400" y="2712971"/>
            <a:ext cx="5562601" cy="6924515"/>
          </a:xfrm>
        </p:spPr>
        <p:txBody>
          <a:bodyPr>
            <a:noAutofit/>
          </a:bodyPr>
          <a:lstStyle>
            <a:lvl1pPr>
              <a:spcBef>
                <a:spcPts val="1000"/>
              </a:spcBef>
              <a:defRPr sz="1200">
                <a:solidFill>
                  <a:srgbClr val="142F50"/>
                </a:solidFill>
              </a:defRPr>
            </a:lvl1pPr>
            <a:lvl2pPr marL="6350" indent="0">
              <a:defRPr>
                <a:solidFill>
                  <a:srgbClr val="142F50"/>
                </a:solidFill>
              </a:defRPr>
            </a:lvl2pPr>
            <a:lvl3pPr marL="173736" indent="0">
              <a:lnSpc>
                <a:spcPct val="99000"/>
              </a:lnSpc>
              <a:spcBef>
                <a:spcPts val="400"/>
              </a:spcBef>
              <a:spcAft>
                <a:spcPts val="0"/>
              </a:spcAft>
              <a:defRPr sz="1200">
                <a:solidFill>
                  <a:schemeClr val="tx1"/>
                </a:solidFill>
              </a:defRPr>
            </a:lvl3pPr>
            <a:lvl4pPr marL="457200" indent="-171450">
              <a:lnSpc>
                <a:spcPct val="99000"/>
              </a:lnSpc>
              <a:spcBef>
                <a:spcPts val="400"/>
              </a:spcBef>
              <a:spcAft>
                <a:spcPts val="0"/>
              </a:spcAft>
              <a:defRPr sz="1200">
                <a:solidFill>
                  <a:schemeClr val="tx1"/>
                </a:solidFill>
              </a:defRPr>
            </a:lvl4pPr>
            <a:lvl5pPr marL="685800" indent="-168275">
              <a:lnSpc>
                <a:spcPct val="99000"/>
              </a:lnSpc>
              <a:spcBef>
                <a:spcPts val="400"/>
              </a:spcBef>
              <a:buFont typeface="Symbol" panose="05050102010706020507" pitchFamily="18" charset="2"/>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2"/>
          </p:nvPr>
        </p:nvSpPr>
        <p:spPr>
          <a:xfrm>
            <a:off x="152400" y="1537064"/>
            <a:ext cx="7467600" cy="703456"/>
          </a:xfrm>
        </p:spPr>
        <p:txBody>
          <a:bodyPr>
            <a:noAutofit/>
          </a:bodyPr>
          <a:lstStyle>
            <a:lvl1pPr marL="0" indent="0">
              <a:spcBef>
                <a:spcPts val="0"/>
              </a:spcBef>
              <a:defRPr>
                <a:solidFill>
                  <a:srgbClr val="142F50"/>
                </a:solidFill>
              </a:defRPr>
            </a:lvl1pPr>
            <a:lvl2pPr marL="173736" indent="0">
              <a:lnSpc>
                <a:spcPct val="99000"/>
              </a:lnSpc>
              <a:spcBef>
                <a:spcPts val="400"/>
              </a:spcBef>
              <a:defRPr sz="1200" spc="0" baseline="0">
                <a:solidFill>
                  <a:schemeClr val="tx1"/>
                </a:solidFill>
                <a:latin typeface="+mn-lt"/>
              </a:defRPr>
            </a:lvl2pPr>
            <a:lvl3pPr marL="231775" indent="0">
              <a:spcAft>
                <a:spcPts val="600"/>
              </a:spcAft>
              <a:defRPr/>
            </a:lvl3pPr>
            <a:lvl4pPr marL="468313" indent="-171450">
              <a:defRPr/>
            </a:lvl4pPr>
            <a:lvl5pPr marL="747713" indent="-168275">
              <a:buFont typeface="Symbol" panose="05050102010706020507" pitchFamily="18" charset="2"/>
              <a:buChar char="-"/>
              <a:defRPr/>
            </a:lvl5pPr>
          </a:lstStyle>
          <a:p>
            <a:pPr lvl="0"/>
            <a:r>
              <a:rPr lang="en-US" dirty="0"/>
              <a:t>Click to edit Master text styles</a:t>
            </a:r>
          </a:p>
          <a:p>
            <a:pPr lvl="1"/>
            <a:r>
              <a:rPr lang="en-US" dirty="0"/>
              <a:t>Second level</a:t>
            </a:r>
          </a:p>
        </p:txBody>
      </p:sp>
      <p:cxnSp>
        <p:nvCxnSpPr>
          <p:cNvPr id="8" name="Straight Connector 7"/>
          <p:cNvCxnSpPr/>
          <p:nvPr userDrawn="1"/>
        </p:nvCxnSpPr>
        <p:spPr>
          <a:xfrm>
            <a:off x="0" y="1524000"/>
            <a:ext cx="7772400" cy="0"/>
          </a:xfrm>
          <a:prstGeom prst="line">
            <a:avLst/>
          </a:prstGeom>
          <a:ln w="76200">
            <a:solidFill>
              <a:srgbClr val="142F50"/>
            </a:solidFill>
          </a:ln>
        </p:spPr>
        <p:style>
          <a:lnRef idx="1">
            <a:schemeClr val="accent1"/>
          </a:lnRef>
          <a:fillRef idx="0">
            <a:schemeClr val="accent1"/>
          </a:fillRef>
          <a:effectRef idx="0">
            <a:schemeClr val="accent1"/>
          </a:effectRef>
          <a:fontRef idx="minor">
            <a:schemeClr val="tx1"/>
          </a:fontRef>
        </p:style>
      </p:cxnSp>
      <p:sp>
        <p:nvSpPr>
          <p:cNvPr id="14" name="Text Placeholder 12"/>
          <p:cNvSpPr>
            <a:spLocks noGrp="1"/>
          </p:cNvSpPr>
          <p:nvPr>
            <p:ph type="body" sz="quarter" idx="13"/>
          </p:nvPr>
        </p:nvSpPr>
        <p:spPr>
          <a:xfrm>
            <a:off x="90050" y="2712971"/>
            <a:ext cx="1901952" cy="1984248"/>
          </a:xfrm>
        </p:spPr>
        <p:txBody>
          <a:bodyPr lIns="91440" tIns="45720" rIns="91440" bIns="45720">
            <a:noAutofit/>
          </a:bodyPr>
          <a:lstStyle>
            <a:lvl1pPr>
              <a:spcBef>
                <a:spcPts val="1000"/>
              </a:spcBef>
              <a:defRPr lang="en-US" sz="1200" b="1" u="sng" kern="1200" cap="none" spc="50" baseline="0" dirty="0" smtClean="0">
                <a:solidFill>
                  <a:schemeClr val="tx1"/>
                </a:solidFill>
                <a:latin typeface="Century Gothic" panose="020B0502020202020204" pitchFamily="34" charset="0"/>
                <a:ea typeface="Tahoma" panose="020B0604030504040204" pitchFamily="34" charset="0"/>
                <a:cs typeface="Tahoma" panose="020B0604030504040204" pitchFamily="34" charset="0"/>
              </a:defRPr>
            </a:lvl1pPr>
            <a:lvl2pPr marL="171450" indent="-171450">
              <a:spcBef>
                <a:spcPts val="0"/>
              </a:spcBef>
              <a:buFont typeface="Wingdings" panose="05000000000000000000" pitchFamily="2" charset="2"/>
              <a:buChar char="Ø"/>
              <a:defRPr lang="en-US" sz="1200" b="0" i="0" u="none" kern="1200" spc="0" baseline="0" dirty="0" smtClean="0">
                <a:solidFill>
                  <a:schemeClr val="tx1"/>
                </a:solidFill>
                <a:latin typeface="Century Gothic" panose="020B0502020202020204" pitchFamily="34" charset="0"/>
                <a:ea typeface="Tahoma" panose="020B0604030504040204" pitchFamily="34" charset="0"/>
                <a:cs typeface="Tahoma" panose="020B0604030504040204" pitchFamily="34" charset="0"/>
              </a:defRPr>
            </a:lvl2pPr>
            <a:lvl3pPr marL="173736" indent="0">
              <a:lnSpc>
                <a:spcPct val="99000"/>
              </a:lnSpc>
              <a:spcBef>
                <a:spcPts val="600"/>
              </a:spcBef>
              <a:spcAft>
                <a:spcPts val="0"/>
              </a:spcAft>
              <a:defRPr sz="1100"/>
            </a:lvl3pPr>
            <a:lvl4pPr marL="457200" indent="-171450">
              <a:lnSpc>
                <a:spcPct val="99000"/>
              </a:lnSpc>
              <a:spcBef>
                <a:spcPts val="600"/>
              </a:spcBef>
              <a:defRPr sz="1100"/>
            </a:lvl4pPr>
            <a:lvl5pPr marL="685800" indent="-168275">
              <a:lnSpc>
                <a:spcPct val="99000"/>
              </a:lnSpc>
              <a:spcBef>
                <a:spcPts val="600"/>
              </a:spcBef>
              <a:buFont typeface="Symbol" panose="05050102010706020507" pitchFamily="18" charset="2"/>
              <a:buChar char="-"/>
              <a:defRPr sz="1100"/>
            </a:lvl5pPr>
          </a:lstStyle>
          <a:p>
            <a:pPr lvl="0"/>
            <a:r>
              <a:rPr lang="en-US" dirty="0"/>
              <a:t>Click to edit Master text styles</a:t>
            </a:r>
          </a:p>
          <a:p>
            <a:pPr lvl="1"/>
            <a:r>
              <a:rPr lang="en-US" dirty="0"/>
              <a:t>Second level</a:t>
            </a:r>
          </a:p>
        </p:txBody>
      </p:sp>
      <p:sp>
        <p:nvSpPr>
          <p:cNvPr id="15" name="Text Placeholder 12"/>
          <p:cNvSpPr>
            <a:spLocks noGrp="1"/>
          </p:cNvSpPr>
          <p:nvPr>
            <p:ph type="body" sz="quarter" idx="14"/>
          </p:nvPr>
        </p:nvSpPr>
        <p:spPr>
          <a:xfrm>
            <a:off x="90050" y="2100323"/>
            <a:ext cx="1901952" cy="612648"/>
          </a:xfrm>
        </p:spPr>
        <p:txBody>
          <a:bodyPr lIns="91440" tIns="45720" rIns="91440" bIns="45720">
            <a:noAutofit/>
          </a:bodyPr>
          <a:lstStyle>
            <a:lvl1pPr algn="ctr">
              <a:spcBef>
                <a:spcPts val="1000"/>
              </a:spcBef>
              <a:defRPr lang="en-US" sz="1800" b="1" kern="1200" spc="200" dirty="0" smtClean="0">
                <a:solidFill>
                  <a:schemeClr val="tx1"/>
                </a:solidFill>
                <a:latin typeface="+mj-lt"/>
                <a:ea typeface="Tahoma" panose="020B0604030504040204" pitchFamily="34" charset="0"/>
                <a:cs typeface="Tahoma" panose="020B0604030504040204" pitchFamily="34" charset="0"/>
              </a:defRPr>
            </a:lvl1pPr>
            <a:lvl2pPr marL="0" indent="0" algn="ctr" defTabSz="1018824" rtl="0" eaLnBrk="1" latinLnBrk="0" hangingPunct="1">
              <a:spcBef>
                <a:spcPts val="0"/>
              </a:spcBef>
              <a:defRPr lang="en-US" sz="1600" kern="1200" spc="0" baseline="0" dirty="0" smtClean="0">
                <a:solidFill>
                  <a:schemeClr val="tx1"/>
                </a:solidFill>
                <a:latin typeface="+mj-lt"/>
                <a:ea typeface="+mn-ea"/>
                <a:cs typeface="+mn-cs"/>
              </a:defRPr>
            </a:lvl2pPr>
            <a:lvl3pPr marL="173736" indent="0">
              <a:lnSpc>
                <a:spcPct val="99000"/>
              </a:lnSpc>
              <a:spcBef>
                <a:spcPts val="600"/>
              </a:spcBef>
              <a:spcAft>
                <a:spcPts val="0"/>
              </a:spcAft>
              <a:defRPr sz="1100"/>
            </a:lvl3pPr>
            <a:lvl4pPr marL="457200" indent="-171450">
              <a:lnSpc>
                <a:spcPct val="99000"/>
              </a:lnSpc>
              <a:spcBef>
                <a:spcPts val="600"/>
              </a:spcBef>
              <a:defRPr sz="1100"/>
            </a:lvl4pPr>
            <a:lvl5pPr marL="685800" indent="-168275">
              <a:lnSpc>
                <a:spcPct val="99000"/>
              </a:lnSpc>
              <a:spcBef>
                <a:spcPts val="600"/>
              </a:spcBef>
              <a:buFont typeface="Symbol" panose="05050102010706020507" pitchFamily="18" charset="2"/>
              <a:buChar char="-"/>
              <a:defRPr sz="1100"/>
            </a:lvl5pPr>
          </a:lstStyle>
          <a:p>
            <a:pPr lvl="0"/>
            <a:r>
              <a:rPr lang="en-US" dirty="0"/>
              <a:t>Click to edit Master text styles</a:t>
            </a:r>
          </a:p>
          <a:p>
            <a:pPr lvl="1"/>
            <a:r>
              <a:rPr lang="en-US" dirty="0"/>
              <a:t>Second level</a:t>
            </a:r>
          </a:p>
        </p:txBody>
      </p:sp>
      <p:sp>
        <p:nvSpPr>
          <p:cNvPr id="27" name="Picture Placeholder 4"/>
          <p:cNvSpPr>
            <a:spLocks noGrp="1"/>
          </p:cNvSpPr>
          <p:nvPr>
            <p:ph type="pic" sz="quarter" idx="18" hasCustomPrompt="1"/>
          </p:nvPr>
        </p:nvSpPr>
        <p:spPr>
          <a:xfrm>
            <a:off x="152400" y="209550"/>
            <a:ext cx="1571897" cy="659370"/>
          </a:xfrm>
        </p:spPr>
        <p:txBody>
          <a:bodyPr/>
          <a:lstStyle>
            <a:lvl1pPr>
              <a:defRPr>
                <a:solidFill>
                  <a:schemeClr val="bg1"/>
                </a:solidFill>
              </a:defRPr>
            </a:lvl1pPr>
          </a:lstStyle>
          <a:p>
            <a:r>
              <a:rPr lang="en-US" dirty="0"/>
              <a:t>Click to add State Logo</a:t>
            </a:r>
          </a:p>
        </p:txBody>
      </p:sp>
      <p:sp>
        <p:nvSpPr>
          <p:cNvPr id="2" name="Title 1"/>
          <p:cNvSpPr>
            <a:spLocks noGrp="1"/>
          </p:cNvSpPr>
          <p:nvPr>
            <p:ph type="title"/>
          </p:nvPr>
        </p:nvSpPr>
        <p:spPr>
          <a:xfrm>
            <a:off x="0" y="1147659"/>
            <a:ext cx="7772398" cy="393192"/>
          </a:xfrm>
        </p:spPr>
        <p:txBody>
          <a:bodyPr>
            <a:normAutofit/>
          </a:bodyPr>
          <a:lstStyle>
            <a:lvl1pPr marL="0" indent="0" algn="ctr" defTabSz="1018824" rtl="0" eaLnBrk="1" latinLnBrk="0" hangingPunct="1">
              <a:spcBef>
                <a:spcPts val="0"/>
              </a:spcBef>
              <a:buFont typeface="Arial" panose="020B0604020202020204" pitchFamily="34" charset="0"/>
              <a:buNone/>
              <a:defRPr lang="en-US" sz="1800" b="1" kern="1200" cap="none" spc="20" baseline="0" dirty="0" smtClean="0">
                <a:solidFill>
                  <a:schemeClr val="tx1"/>
                </a:solidFill>
                <a:latin typeface="Century Gothic" panose="020B0502020202020204" pitchFamily="34" charset="0"/>
                <a:ea typeface="+mn-ea"/>
                <a:cs typeface="+mn-cs"/>
              </a:defRPr>
            </a:lvl1pPr>
          </a:lstStyle>
          <a:p>
            <a:r>
              <a:rPr lang="en-US" dirty="0"/>
              <a:t>Click to edit Master title style</a:t>
            </a:r>
          </a:p>
        </p:txBody>
      </p:sp>
    </p:spTree>
    <p:extLst>
      <p:ext uri="{BB962C8B-B14F-4D97-AF65-F5344CB8AC3E}">
        <p14:creationId xmlns:p14="http://schemas.microsoft.com/office/powerpoint/2010/main" val="295766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858"/>
          <a:stretch/>
        </p:blipFill>
        <p:spPr>
          <a:xfrm>
            <a:off x="0" y="-25401"/>
            <a:ext cx="7772400" cy="571792"/>
          </a:xfrm>
          <a:prstGeom prst="rect">
            <a:avLst/>
          </a:prstGeom>
        </p:spPr>
      </p:pic>
      <p:sp>
        <p:nvSpPr>
          <p:cNvPr id="6" name="Rectangle 5"/>
          <p:cNvSpPr/>
          <p:nvPr userDrawn="1"/>
        </p:nvSpPr>
        <p:spPr>
          <a:xfrm>
            <a:off x="0" y="9677400"/>
            <a:ext cx="7772400" cy="50849"/>
          </a:xfrm>
          <a:prstGeom prst="rect">
            <a:avLst/>
          </a:prstGeom>
          <a:solidFill>
            <a:srgbClr val="142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 Placeholder 12"/>
          <p:cNvSpPr>
            <a:spLocks noGrp="1"/>
          </p:cNvSpPr>
          <p:nvPr>
            <p:ph type="body" sz="quarter" idx="12"/>
          </p:nvPr>
        </p:nvSpPr>
        <p:spPr>
          <a:xfrm>
            <a:off x="76200" y="857250"/>
            <a:ext cx="7581900" cy="8667750"/>
          </a:xfrm>
        </p:spPr>
        <p:txBody>
          <a:bodyPr>
            <a:noAutofit/>
          </a:bodyPr>
          <a:lstStyle>
            <a:lvl1pPr>
              <a:spcBef>
                <a:spcPts val="1000"/>
              </a:spcBef>
              <a:defRPr>
                <a:solidFill>
                  <a:schemeClr val="tx1"/>
                </a:solidFill>
              </a:defRPr>
            </a:lvl1pPr>
            <a:lvl2pPr marL="6350" indent="0">
              <a:defRPr>
                <a:solidFill>
                  <a:schemeClr val="tx1"/>
                </a:solidFill>
              </a:defRPr>
            </a:lvl2pPr>
            <a:lvl3pPr marL="173736" indent="0">
              <a:lnSpc>
                <a:spcPct val="99000"/>
              </a:lnSpc>
              <a:spcBef>
                <a:spcPts val="600"/>
              </a:spcBef>
              <a:spcAft>
                <a:spcPts val="0"/>
              </a:spcAft>
              <a:defRPr sz="1200"/>
            </a:lvl3pPr>
            <a:lvl4pPr marL="457200" indent="-171450">
              <a:lnSpc>
                <a:spcPct val="99000"/>
              </a:lnSpc>
              <a:spcBef>
                <a:spcPts val="600"/>
              </a:spcBef>
              <a:spcAft>
                <a:spcPts val="0"/>
              </a:spcAft>
              <a:defRPr sz="1200"/>
            </a:lvl4pPr>
            <a:lvl5pPr marL="685800" indent="-168275">
              <a:lnSpc>
                <a:spcPct val="99000"/>
              </a:lnSpc>
              <a:spcBef>
                <a:spcPts val="600"/>
              </a:spcBef>
              <a:buFont typeface="Symbol" panose="05050102010706020507" pitchFamily="18" charset="2"/>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3"/>
          </p:nvPr>
        </p:nvSpPr>
        <p:spPr>
          <a:xfrm>
            <a:off x="76200" y="9764815"/>
            <a:ext cx="6400800" cy="246888"/>
          </a:xfrm>
        </p:spPr>
        <p:txBody>
          <a:bodyPr lIns="45720" tIns="45720" rIns="45720" bIns="45720">
            <a:noAutofit/>
          </a:bodyPr>
          <a:lstStyle>
            <a:lvl1pPr>
              <a:spcBef>
                <a:spcPts val="1000"/>
              </a:spcBef>
              <a:defRPr lang="en-US" sz="1200" b="0" kern="1200" cap="none" spc="0" baseline="0" dirty="0" smtClean="0">
                <a:solidFill>
                  <a:schemeClr val="tx1"/>
                </a:solidFill>
                <a:latin typeface="+mn-lt"/>
                <a:ea typeface="+mn-ea"/>
                <a:cs typeface="+mn-cs"/>
              </a:defRPr>
            </a:lvl1pPr>
            <a:lvl2pPr marL="6350" indent="0">
              <a:defRPr/>
            </a:lvl2pPr>
            <a:lvl3pPr marL="173736" indent="0">
              <a:lnSpc>
                <a:spcPct val="99000"/>
              </a:lnSpc>
              <a:spcBef>
                <a:spcPts val="600"/>
              </a:spcBef>
              <a:spcAft>
                <a:spcPts val="0"/>
              </a:spcAft>
              <a:defRPr sz="1100"/>
            </a:lvl3pPr>
            <a:lvl4pPr marL="457200" indent="-171450">
              <a:lnSpc>
                <a:spcPct val="99000"/>
              </a:lnSpc>
              <a:spcBef>
                <a:spcPts val="600"/>
              </a:spcBef>
              <a:spcAft>
                <a:spcPts val="0"/>
              </a:spcAft>
              <a:defRPr sz="1100"/>
            </a:lvl4pPr>
            <a:lvl5pPr marL="685800" indent="-168275">
              <a:lnSpc>
                <a:spcPct val="99000"/>
              </a:lnSpc>
              <a:spcBef>
                <a:spcPts val="600"/>
              </a:spcBef>
              <a:buFont typeface="Symbol" panose="05050102010706020507" pitchFamily="18" charset="2"/>
              <a:buChar char="-"/>
              <a:defRPr sz="1100"/>
            </a:lvl5pPr>
          </a:lstStyle>
          <a:p>
            <a:pPr lvl="0"/>
            <a:r>
              <a:rPr lang="en-US" dirty="0"/>
              <a:t>Click to edit Master text styles</a:t>
            </a:r>
          </a:p>
        </p:txBody>
      </p:sp>
      <p:sp>
        <p:nvSpPr>
          <p:cNvPr id="10" name="Text Placeholder 12"/>
          <p:cNvSpPr>
            <a:spLocks noGrp="1"/>
          </p:cNvSpPr>
          <p:nvPr>
            <p:ph type="body" sz="quarter" idx="14" hasCustomPrompt="1"/>
          </p:nvPr>
        </p:nvSpPr>
        <p:spPr>
          <a:xfrm>
            <a:off x="6515100" y="9763281"/>
            <a:ext cx="1143000" cy="246888"/>
          </a:xfrm>
        </p:spPr>
        <p:txBody>
          <a:bodyPr lIns="45720" tIns="45720" rIns="45720" bIns="45720">
            <a:noAutofit/>
          </a:bodyPr>
          <a:lstStyle>
            <a:lvl1pPr algn="r">
              <a:spcBef>
                <a:spcPts val="1000"/>
              </a:spcBef>
              <a:defRPr lang="en-US" sz="1200" b="0" kern="1200" cap="none" spc="0" baseline="0" dirty="0" smtClean="0">
                <a:solidFill>
                  <a:schemeClr val="tx1"/>
                </a:solidFill>
                <a:latin typeface="+mn-lt"/>
                <a:ea typeface="+mn-ea"/>
                <a:cs typeface="+mn-cs"/>
              </a:defRPr>
            </a:lvl1pPr>
            <a:lvl2pPr marL="6350" indent="0">
              <a:defRPr/>
            </a:lvl2pPr>
            <a:lvl3pPr marL="173736" indent="0">
              <a:lnSpc>
                <a:spcPct val="99000"/>
              </a:lnSpc>
              <a:spcBef>
                <a:spcPts val="600"/>
              </a:spcBef>
              <a:spcAft>
                <a:spcPts val="0"/>
              </a:spcAft>
              <a:defRPr sz="1100"/>
            </a:lvl3pPr>
            <a:lvl4pPr marL="457200" indent="-171450">
              <a:lnSpc>
                <a:spcPct val="99000"/>
              </a:lnSpc>
              <a:spcBef>
                <a:spcPts val="600"/>
              </a:spcBef>
              <a:spcAft>
                <a:spcPts val="0"/>
              </a:spcAft>
              <a:defRPr sz="1100"/>
            </a:lvl4pPr>
            <a:lvl5pPr marL="685800" indent="-168275">
              <a:lnSpc>
                <a:spcPct val="99000"/>
              </a:lnSpc>
              <a:spcBef>
                <a:spcPts val="600"/>
              </a:spcBef>
              <a:buFont typeface="Symbol" panose="05050102010706020507" pitchFamily="18" charset="2"/>
              <a:buChar char="-"/>
              <a:defRPr sz="1100"/>
            </a:lvl5pPr>
          </a:lstStyle>
          <a:p>
            <a:pPr lvl="0"/>
            <a:r>
              <a:rPr lang="en-US" dirty="0"/>
              <a:t>Date</a:t>
            </a:r>
          </a:p>
        </p:txBody>
      </p:sp>
      <p:sp>
        <p:nvSpPr>
          <p:cNvPr id="3" name="Title 2"/>
          <p:cNvSpPr>
            <a:spLocks noGrp="1"/>
          </p:cNvSpPr>
          <p:nvPr>
            <p:ph type="title"/>
          </p:nvPr>
        </p:nvSpPr>
        <p:spPr>
          <a:xfrm>
            <a:off x="76200" y="582957"/>
            <a:ext cx="7581900" cy="274293"/>
          </a:xfrm>
        </p:spPr>
        <p:txBody>
          <a:bodyPr>
            <a:normAutofit/>
          </a:bodyPr>
          <a:lstStyle>
            <a:lvl1pPr marL="0" indent="0" algn="l" defTabSz="1018824" rtl="0" eaLnBrk="1" latinLnBrk="0" hangingPunct="1">
              <a:spcBef>
                <a:spcPts val="1000"/>
              </a:spcBef>
              <a:buFont typeface="Arial" panose="020B0604020202020204" pitchFamily="34" charset="0"/>
              <a:buNone/>
              <a:defRPr lang="en-US" sz="1400" b="1" kern="1200" cap="small" spc="120" dirty="0">
                <a:solidFill>
                  <a:srgbClr val="142F50"/>
                </a:solidFill>
                <a:latin typeface="Tahoma"/>
                <a:ea typeface="+mn-ea"/>
                <a:cs typeface="Times New Roman"/>
              </a:defRPr>
            </a:lvl1pPr>
          </a:lstStyle>
          <a:p>
            <a:r>
              <a:rPr lang="en-US" dirty="0"/>
              <a:t>Click to edit Master title style</a:t>
            </a:r>
          </a:p>
        </p:txBody>
      </p:sp>
    </p:spTree>
    <p:extLst>
      <p:ext uri="{BB962C8B-B14F-4D97-AF65-F5344CB8AC3E}">
        <p14:creationId xmlns:p14="http://schemas.microsoft.com/office/powerpoint/2010/main" val="4153170915"/>
      </p:ext>
    </p:extLst>
  </p:cSld>
  <p:clrMapOvr>
    <a:masterClrMapping/>
  </p:clrMapOvr>
  <p:extLst mod="1">
    <p:ext uri="{DCECCB84-F9BA-43D5-87BE-67443E8EF086}">
      <p15:sldGuideLst xmlns:p15="http://schemas.microsoft.com/office/powerpoint/2012/main">
        <p15:guide id="1" pos="48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dirty="0"/>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E3DB5FE5-B0AF-48A8-AF6F-A1EADFB6D7C8}" type="datetimeFigureOut">
              <a:rPr lang="en-US" smtClean="0">
                <a:solidFill>
                  <a:prstClr val="black">
                    <a:tint val="75000"/>
                  </a:prstClr>
                </a:solidFill>
              </a:rPr>
              <a:pPr/>
              <a:t>9/11/2018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1E05D753-0058-4D34-9A31-9CD4597F51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780123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18" r:id="rId3"/>
    <p:sldLayoutId id="2147483719" r:id="rId4"/>
    <p:sldLayoutId id="2147483710" r:id="rId5"/>
    <p:sldLayoutId id="2147483711" r:id="rId6"/>
    <p:sldLayoutId id="2147483723" r:id="rId7"/>
    <p:sldLayoutId id="2147483715" r:id="rId8"/>
    <p:sldLayoutId id="2147483716" r:id="rId9"/>
    <p:sldLayoutId id="2147483724" r:id="rId10"/>
    <p:sldLayoutId id="2147483725" r:id="rId11"/>
  </p:sldLayoutIdLst>
  <p:txStyles>
    <p:titleStyle>
      <a:lvl1pPr algn="ctr" defTabSz="1018824" rtl="0" eaLnBrk="1" latinLnBrk="0" hangingPunct="1">
        <a:spcBef>
          <a:spcPct val="0"/>
        </a:spcBef>
        <a:buNone/>
        <a:defRPr sz="4900" b="0" i="0" u="none" kern="1200">
          <a:solidFill>
            <a:schemeClr val="tx1"/>
          </a:solidFill>
          <a:latin typeface="+mj-lt"/>
          <a:ea typeface="+mj-ea"/>
          <a:cs typeface="+mj-cs"/>
        </a:defRPr>
      </a:lvl1pPr>
    </p:titleStyle>
    <p:bodyStyle>
      <a:lvl1pPr marL="0" indent="0" algn="l" defTabSz="1018824" rtl="0" eaLnBrk="1" latinLnBrk="0" hangingPunct="1">
        <a:spcBef>
          <a:spcPct val="20000"/>
        </a:spcBef>
        <a:buFont typeface="Arial" panose="020B0604020202020204" pitchFamily="34" charset="0"/>
        <a:buNone/>
        <a:defRPr lang="en-US" sz="1400" b="1" kern="1200" cap="small" spc="120" dirty="0" smtClean="0">
          <a:solidFill>
            <a:schemeClr val="tx1"/>
          </a:solidFill>
          <a:latin typeface="Tahoma"/>
          <a:ea typeface="+mn-ea"/>
          <a:cs typeface="Times New Roman"/>
        </a:defRPr>
      </a:lvl1pPr>
      <a:lvl2pPr marL="238125" indent="0" algn="l" defTabSz="1018824" rtl="0" eaLnBrk="1" latinLnBrk="0" hangingPunct="1">
        <a:spcBef>
          <a:spcPct val="20000"/>
        </a:spcBef>
        <a:buFont typeface="Arial" panose="020B0604020202020204" pitchFamily="34" charset="0"/>
        <a:buNone/>
        <a:defRPr lang="en-US" sz="1300" b="0" i="0" u="none" kern="1200" spc="120" dirty="0" smtClean="0">
          <a:solidFill>
            <a:schemeClr val="tx1"/>
          </a:solidFill>
          <a:latin typeface="Tahoma"/>
          <a:ea typeface="+mn-ea"/>
          <a:cs typeface="Khmer UI"/>
        </a:defRPr>
      </a:lvl2pPr>
      <a:lvl3pPr marL="398463" indent="0" algn="l" defTabSz="1018824" rtl="0" eaLnBrk="1" latinLnBrk="0" hangingPunct="1">
        <a:spcBef>
          <a:spcPct val="20000"/>
        </a:spcBef>
        <a:buFont typeface="Arial" panose="020B0604020202020204" pitchFamily="34" charset="0"/>
        <a:buNone/>
        <a:defRPr lang="en-US" sz="1200" kern="1200" dirty="0" smtClean="0">
          <a:solidFill>
            <a:schemeClr val="tx1"/>
          </a:solidFill>
          <a:latin typeface="+mn-lt"/>
          <a:ea typeface="+mn-ea"/>
          <a:cs typeface="+mn-cs"/>
        </a:defRPr>
      </a:lvl3pPr>
      <a:lvl4pPr marL="571500" indent="-171450" algn="l" defTabSz="1018824" rtl="0" eaLnBrk="1" latinLnBrk="0" hangingPunct="1">
        <a:spcBef>
          <a:spcPct val="20000"/>
        </a:spcBef>
        <a:spcAft>
          <a:spcPts val="600"/>
        </a:spcAft>
        <a:buFont typeface="Arial" panose="020B0604020202020204" pitchFamily="34" charset="0"/>
        <a:buChar char="•"/>
        <a:defRPr lang="en-US" sz="1200" kern="1200" dirty="0" smtClean="0">
          <a:solidFill>
            <a:schemeClr val="tx1"/>
          </a:solidFill>
          <a:latin typeface="+mn-lt"/>
          <a:ea typeface="+mn-ea"/>
          <a:cs typeface="+mn-cs"/>
        </a:defRPr>
      </a:lvl4pPr>
      <a:lvl5pPr marL="747713" indent="-168275" algn="l" defTabSz="1018824" rtl="0" eaLnBrk="1" latinLnBrk="0" hangingPunct="1">
        <a:spcBef>
          <a:spcPct val="20000"/>
        </a:spcBef>
        <a:buFont typeface="Wingdings" panose="05000000000000000000" pitchFamily="2" charset="2"/>
        <a:buChar char="§"/>
        <a:defRPr sz="1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7.jp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71500" y="4706087"/>
            <a:ext cx="6591300" cy="2952013"/>
          </a:xfrm>
        </p:spPr>
        <p:txBody>
          <a:bodyPr/>
          <a:lstStyle/>
          <a:p>
            <a:pPr marL="8890" marR="0" algn="ctr">
              <a:spcBef>
                <a:spcPts val="1200"/>
              </a:spcBef>
              <a:spcAft>
                <a:spcPts val="600"/>
              </a:spcAft>
            </a:pPr>
            <a:r>
              <a:rPr lang="en-US" sz="1800" u="sng" spc="0">
                <a:latin typeface="Times New Roman" panose="02020603050405020304" pitchFamily="18" charset="0"/>
                <a:cs typeface="Times New Roman" panose="02020603050405020304" pitchFamily="18" charset="0"/>
              </a:rPr>
              <a:t>TOPICS COVERED (</a:t>
            </a:r>
            <a:r>
              <a:rPr lang="en-US" sz="1800" b="0" u="sng" cap="none" spc="0">
                <a:latin typeface="Times New Roman" panose="02020603050405020304" pitchFamily="18" charset="0"/>
                <a:cs typeface="Times New Roman" panose="02020603050405020304" pitchFamily="18" charset="0"/>
              </a:rPr>
              <a:t>Each factsheet is two pages)</a:t>
            </a:r>
          </a:p>
          <a:p>
            <a:pPr marL="739775" lvl="5" indent="-342900" defTabSz="838200">
              <a:spcBef>
                <a:spcPts val="0"/>
              </a:spcBef>
              <a:buFont typeface="+mj-lt"/>
              <a:buAutoNum type="arabicPeriod"/>
            </a:pPr>
            <a:r>
              <a:rPr lang="en-US" sz="1800">
                <a:latin typeface="Times New Roman" panose="02020603050405020304" pitchFamily="18" charset="0"/>
                <a:cs typeface="Times New Roman" panose="02020603050405020304" pitchFamily="18" charset="0"/>
              </a:rPr>
              <a:t>Requirements for Small Systems on Monthly Monitoring</a:t>
            </a:r>
          </a:p>
          <a:p>
            <a:pPr marL="739775" lvl="5" indent="-342900" defTabSz="838200">
              <a:spcBef>
                <a:spcPts val="0"/>
              </a:spcBef>
              <a:buFont typeface="+mj-lt"/>
              <a:buAutoNum type="arabicPeriod"/>
            </a:pPr>
            <a:r>
              <a:rPr lang="en-US" sz="1800">
                <a:latin typeface="Times New Roman" panose="02020603050405020304" pitchFamily="18" charset="0"/>
                <a:cs typeface="Times New Roman" panose="02020603050405020304" pitchFamily="18" charset="0"/>
              </a:rPr>
              <a:t>Requirements for Small Systems on Quarterly/Annual Monitoring</a:t>
            </a:r>
          </a:p>
          <a:p>
            <a:pPr marL="739775" lvl="5" indent="-342900" defTabSz="838200">
              <a:spcBef>
                <a:spcPts val="0"/>
              </a:spcBef>
              <a:buFont typeface="+mj-lt"/>
              <a:buAutoNum type="arabicPeriod"/>
            </a:pPr>
            <a:r>
              <a:rPr lang="en-US" sz="1800">
                <a:latin typeface="Times New Roman" panose="02020603050405020304" pitchFamily="18" charset="0"/>
                <a:cs typeface="Times New Roman" panose="02020603050405020304" pitchFamily="18" charset="0"/>
              </a:rPr>
              <a:t>Requirements for Seasonal Systems</a:t>
            </a:r>
          </a:p>
          <a:p>
            <a:pPr marL="739775" lvl="5" indent="-342900" defTabSz="838200">
              <a:spcBef>
                <a:spcPts val="0"/>
              </a:spcBef>
              <a:buFont typeface="+mj-lt"/>
              <a:buAutoNum type="arabicPeriod"/>
            </a:pPr>
            <a:r>
              <a:rPr lang="en-US" sz="1800">
                <a:latin typeface="Times New Roman" panose="02020603050405020304" pitchFamily="18" charset="0"/>
                <a:cs typeface="Times New Roman" panose="02020603050405020304" pitchFamily="18" charset="0"/>
              </a:rPr>
              <a:t>Repeat Monitoring Requirements for Small Systems</a:t>
            </a:r>
          </a:p>
          <a:p>
            <a:pPr marL="739775" lvl="5" indent="-342900" defTabSz="838200">
              <a:spcBef>
                <a:spcPts val="0"/>
              </a:spcBef>
              <a:buFont typeface="+mj-lt"/>
              <a:buAutoNum type="arabicPeriod"/>
            </a:pPr>
            <a:r>
              <a:rPr lang="en-US" sz="1800">
                <a:latin typeface="Times New Roman" panose="02020603050405020304" pitchFamily="18" charset="0"/>
                <a:cs typeface="Times New Roman" panose="02020603050405020304" pitchFamily="18" charset="0"/>
              </a:rPr>
              <a:t>Level 1 &amp; Level 2 Assessments and Corrective Actions</a:t>
            </a:r>
          </a:p>
          <a:p>
            <a:endParaRPr lang="en-US" dirty="0"/>
          </a:p>
        </p:txBody>
      </p:sp>
      <p:sp>
        <p:nvSpPr>
          <p:cNvPr id="9" name="Title 8"/>
          <p:cNvSpPr>
            <a:spLocks noGrp="1"/>
          </p:cNvSpPr>
          <p:nvPr>
            <p:ph type="title"/>
          </p:nvPr>
        </p:nvSpPr>
        <p:spPr>
          <a:xfrm>
            <a:off x="571500" y="2724149"/>
            <a:ext cx="6800850" cy="1981937"/>
          </a:xfrm>
        </p:spPr>
        <p:txBody>
          <a:bodyPr>
            <a:normAutofit/>
          </a:bodyPr>
          <a:lstStyle/>
          <a:p>
            <a:pPr algn="ctr">
              <a:lnSpc>
                <a:spcPct val="150000"/>
              </a:lnSpc>
              <a:spcBef>
                <a:spcPts val="1000"/>
              </a:spcBef>
            </a:pPr>
            <a:r>
              <a:rPr lang="en-US" sz="1800" spc="0">
                <a:solidFill>
                  <a:schemeClr val="tx1"/>
                </a:solidFill>
                <a:latin typeface="Times New Roman" panose="02020603050405020304" pitchFamily="18" charset="0"/>
                <a:cs typeface="Times New Roman" panose="02020603050405020304" pitchFamily="18" charset="0"/>
              </a:rPr>
              <a:t>U.S. Environmental Protection Agency (EPA)</a:t>
            </a:r>
            <a:br>
              <a:rPr lang="en-US" sz="1800" spc="0">
                <a:solidFill>
                  <a:schemeClr val="tx1"/>
                </a:solidFill>
                <a:latin typeface="Times New Roman" panose="02020603050405020304" pitchFamily="18" charset="0"/>
                <a:cs typeface="Times New Roman" panose="02020603050405020304" pitchFamily="18" charset="0"/>
              </a:rPr>
            </a:br>
            <a:r>
              <a:rPr lang="en-US" sz="1800" spc="0">
                <a:solidFill>
                  <a:schemeClr val="tx1"/>
                </a:solidFill>
                <a:latin typeface="Times New Roman" panose="02020603050405020304" pitchFamily="18" charset="0"/>
                <a:cs typeface="Times New Roman" panose="02020603050405020304" pitchFamily="18" charset="0"/>
              </a:rPr>
              <a:t>Revised Total Coliform Rule (RTCR) Template Factsheets</a:t>
            </a:r>
            <a:br>
              <a:rPr lang="en-US" sz="1800" spc="0">
                <a:solidFill>
                  <a:schemeClr val="tx1"/>
                </a:solidFill>
                <a:latin typeface="Times New Roman" panose="02020603050405020304" pitchFamily="18" charset="0"/>
                <a:cs typeface="Times New Roman" panose="02020603050405020304" pitchFamily="18" charset="0"/>
              </a:rPr>
            </a:br>
            <a:r>
              <a:rPr lang="en-US" sz="1800" spc="0">
                <a:solidFill>
                  <a:schemeClr val="tx1"/>
                </a:solidFill>
                <a:latin typeface="Times New Roman" panose="02020603050405020304" pitchFamily="18" charset="0"/>
                <a:cs typeface="Times New Roman" panose="02020603050405020304" pitchFamily="18" charset="0"/>
              </a:rPr>
              <a:t>--Templates for Use By Primacy Agencies—</a:t>
            </a:r>
            <a:endParaRPr lang="en-US" sz="1800" spc="0" dirty="0">
              <a:solidFill>
                <a:schemeClr val="tx1"/>
              </a:solidFill>
              <a:latin typeface="Times New Roman" panose="02020603050405020304" pitchFamily="18" charset="0"/>
              <a:cs typeface="Times New Roman" panose="02020603050405020304" pitchFamily="18" charset="0"/>
            </a:endParaRPr>
          </a:p>
        </p:txBody>
      </p:sp>
      <p:pic>
        <p:nvPicPr>
          <p:cNvPr id="6" name="Picture 5" descr="U.S. Environmental Protection Agency "/>
          <p:cNvPicPr>
            <a:picLocks noChangeAspect="1"/>
          </p:cNvPicPr>
          <p:nvPr/>
        </p:nvPicPr>
        <p:blipFill>
          <a:blip r:embed="rId2"/>
          <a:stretch>
            <a:fillRect/>
          </a:stretch>
        </p:blipFill>
        <p:spPr>
          <a:xfrm>
            <a:off x="190501" y="902437"/>
            <a:ext cx="2125742" cy="837463"/>
          </a:xfrm>
          <a:prstGeom prst="rect">
            <a:avLst/>
          </a:prstGeom>
        </p:spPr>
      </p:pic>
    </p:spTree>
    <p:extLst>
      <p:ext uri="{BB962C8B-B14F-4D97-AF65-F5344CB8AC3E}">
        <p14:creationId xmlns:p14="http://schemas.microsoft.com/office/powerpoint/2010/main" val="182649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2214208" y="8672840"/>
            <a:ext cx="5316892" cy="1231995"/>
          </a:xfrm>
          <a:prstGeom prst="roundRect">
            <a:avLst>
              <a:gd name="adj" fmla="val 19011"/>
            </a:avLst>
          </a:prstGeom>
          <a:solidFill>
            <a:schemeClr val="bg1"/>
          </a:solidFill>
          <a:ln>
            <a:solidFill>
              <a:srgbClr val="92D050"/>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45720" bIns="91440" numCol="1" spcCol="0" rtlCol="0" fromWordArt="0" anchor="ctr" anchorCtr="0" forceAA="0" compatLnSpc="1">
            <a:prstTxWarp prst="textNoShape">
              <a:avLst/>
            </a:prstTxWarp>
            <a:noAutofit/>
          </a:bodyPr>
          <a:lstStyle/>
          <a:p>
            <a:r>
              <a:rPr lang="en-US" sz="1100" b="1" u="sng" dirty="0">
                <a:solidFill>
                  <a:schemeClr val="tx1"/>
                </a:solidFill>
                <a:ea typeface="Tahoma" panose="020B0604030504040204" pitchFamily="34" charset="0"/>
                <a:cs typeface="Tahoma" panose="020B0604030504040204" pitchFamily="34" charset="0"/>
              </a:rPr>
              <a:t>NOTES</a:t>
            </a:r>
          </a:p>
          <a:p>
            <a:r>
              <a:rPr lang="en-US" sz="1100" dirty="0">
                <a:solidFill>
                  <a:schemeClr val="tx1"/>
                </a:solidFill>
                <a:ea typeface="Tahoma" panose="020B0604030504040204" pitchFamily="34" charset="0"/>
                <a:cs typeface="Tahoma" panose="020B0604030504040204" pitchFamily="34" charset="0"/>
              </a:rPr>
              <a:t>*</a:t>
            </a:r>
            <a:r>
              <a:rPr lang="en-US" sz="1100" dirty="0">
                <a:solidFill>
                  <a:schemeClr val="tx1"/>
                </a:solidFill>
              </a:rPr>
              <a:t>CALL YOUR STATE on the same day you learned of the </a:t>
            </a:r>
            <a:r>
              <a:rPr lang="en-US" sz="1100" i="1" dirty="0">
                <a:solidFill>
                  <a:schemeClr val="tx1"/>
                </a:solidFill>
              </a:rPr>
              <a:t>E. coli</a:t>
            </a:r>
            <a:r>
              <a:rPr lang="en-US" sz="1100" dirty="0">
                <a:solidFill>
                  <a:schemeClr val="tx1"/>
                </a:solidFill>
              </a:rPr>
              <a:t>-positive (EC+) result, or by the end of the next business day if the result came in after business hours [</a:t>
            </a:r>
            <a:r>
              <a:rPr lang="en-US" sz="1100" dirty="0">
                <a:solidFill>
                  <a:srgbClr val="00477F"/>
                </a:solidFill>
              </a:rPr>
              <a:t>Placeholder for state after-hours phone line or an alternative notification procedure</a:t>
            </a:r>
            <a:r>
              <a:rPr lang="en-US" sz="1100" dirty="0">
                <a:solidFill>
                  <a:schemeClr val="tx1"/>
                </a:solidFill>
              </a:rPr>
              <a:t>] and tell them you received an EC+ result.</a:t>
            </a:r>
          </a:p>
          <a:p>
            <a:r>
              <a:rPr lang="en-US" sz="1100" dirty="0">
                <a:solidFill>
                  <a:schemeClr val="tx1"/>
                </a:solidFill>
                <a:ea typeface="Tahoma" panose="020B0604030504040204" pitchFamily="34" charset="0"/>
                <a:cs typeface="Tahoma" panose="020B0604030504040204" pitchFamily="34" charset="0"/>
              </a:rPr>
              <a:t>**Contact your state for an approved extension if logistical problems prevent collection within 24 hours. </a:t>
            </a:r>
          </a:p>
        </p:txBody>
      </p:sp>
      <p:pic>
        <p:nvPicPr>
          <p:cNvPr id="44" name="Picture 43" descr="Drawing of an alarm c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379" y="7741537"/>
            <a:ext cx="478826" cy="456693"/>
          </a:xfrm>
          <a:prstGeom prst="rect">
            <a:avLst/>
          </a:prstGeom>
        </p:spPr>
      </p:pic>
      <p:sp>
        <p:nvSpPr>
          <p:cNvPr id="50" name="Rounded Rectangle 49"/>
          <p:cNvSpPr/>
          <p:nvPr/>
        </p:nvSpPr>
        <p:spPr>
          <a:xfrm>
            <a:off x="3886200" y="6890779"/>
            <a:ext cx="3644900" cy="206434"/>
          </a:xfrm>
          <a:prstGeom prst="roundRect">
            <a:avLst/>
          </a:prstGeom>
          <a:solidFill>
            <a:schemeClr val="bg1"/>
          </a:solidFill>
          <a:ln>
            <a:solidFill>
              <a:srgbClr val="99D62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99000"/>
              </a:lnSpc>
              <a:spcAft>
                <a:spcPts val="600"/>
              </a:spcAft>
            </a:pPr>
            <a:r>
              <a:rPr lang="en-US" sz="1200" b="1" cap="small" dirty="0">
                <a:solidFill>
                  <a:schemeClr val="tx1"/>
                </a:solidFill>
              </a:rPr>
              <a:t>reminder: </a:t>
            </a:r>
            <a:r>
              <a:rPr lang="en-US" sz="1200" cap="small" dirty="0">
                <a:solidFill>
                  <a:schemeClr val="tx1"/>
                </a:solidFill>
              </a:rPr>
              <a:t>analyze </a:t>
            </a:r>
            <a:r>
              <a:rPr lang="en-US" sz="1200" u="sng" cap="small" dirty="0">
                <a:solidFill>
                  <a:schemeClr val="tx1"/>
                </a:solidFill>
              </a:rPr>
              <a:t>all</a:t>
            </a:r>
            <a:r>
              <a:rPr lang="en-US" sz="1200" cap="small" dirty="0">
                <a:solidFill>
                  <a:schemeClr val="tx1"/>
                </a:solidFill>
              </a:rPr>
              <a:t> repeat TC+ samples for </a:t>
            </a:r>
            <a:r>
              <a:rPr lang="en-US" sz="1200" i="1" cap="small" dirty="0">
                <a:solidFill>
                  <a:schemeClr val="tx1"/>
                </a:solidFill>
              </a:rPr>
              <a:t>E. coli</a:t>
            </a:r>
            <a:r>
              <a:rPr lang="en-US" sz="1200" dirty="0">
                <a:solidFill>
                  <a:schemeClr val="tx1"/>
                </a:solidFill>
              </a:rPr>
              <a:t>.*</a:t>
            </a:r>
            <a:r>
              <a:rPr lang="en-US" sz="1200" u="sng" dirty="0">
                <a:solidFill>
                  <a:schemeClr val="tx1"/>
                </a:solidFill>
              </a:rPr>
              <a:t> </a:t>
            </a:r>
          </a:p>
        </p:txBody>
      </p:sp>
      <p:sp>
        <p:nvSpPr>
          <p:cNvPr id="18" name="Rounded Rectangle 17"/>
          <p:cNvSpPr/>
          <p:nvPr/>
        </p:nvSpPr>
        <p:spPr>
          <a:xfrm>
            <a:off x="4927085" y="4990632"/>
            <a:ext cx="2552748" cy="1776928"/>
          </a:xfrm>
          <a:prstGeom prst="roundRect">
            <a:avLst/>
          </a:prstGeom>
          <a:solidFill>
            <a:schemeClr val="bg1"/>
          </a:solidFill>
          <a:ln>
            <a:solidFill>
              <a:srgbClr val="99D621"/>
            </a:solidFill>
            <a:prstDash val="solid"/>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27432" rIns="27432" bIns="27432" numCol="1" spcCol="0" rtlCol="0" fromWordArt="0" anchor="ctr" anchorCtr="0" forceAA="0" compatLnSpc="1">
            <a:prstTxWarp prst="textNoShape">
              <a:avLst/>
            </a:prstTxWarp>
            <a:noAutofit/>
          </a:bodyPr>
          <a:lstStyle/>
          <a:p>
            <a:pPr algn="ctr">
              <a:lnSpc>
                <a:spcPct val="99000"/>
              </a:lnSpc>
            </a:pPr>
            <a:r>
              <a:rPr lang="en-US" sz="1200" b="1" cap="small" dirty="0">
                <a:solidFill>
                  <a:schemeClr val="tx1"/>
                </a:solidFill>
              </a:rPr>
              <a:t>ATTENTION!</a:t>
            </a:r>
          </a:p>
          <a:p>
            <a:pPr algn="ctr">
              <a:lnSpc>
                <a:spcPct val="99000"/>
              </a:lnSpc>
            </a:pPr>
            <a:r>
              <a:rPr lang="en-US" sz="1200" b="1" cap="small" dirty="0">
                <a:solidFill>
                  <a:schemeClr val="tx1"/>
                </a:solidFill>
              </a:rPr>
              <a:t>Collect all 3 repeat samples</a:t>
            </a:r>
            <a:r>
              <a:rPr lang="en-US" sz="1200" dirty="0">
                <a:solidFill>
                  <a:schemeClr val="tx1"/>
                </a:solidFill>
              </a:rPr>
              <a:t>.</a:t>
            </a:r>
          </a:p>
          <a:p>
            <a:pPr>
              <a:lnSpc>
                <a:spcPct val="99000"/>
              </a:lnSpc>
            </a:pPr>
            <a:r>
              <a:rPr lang="en-US" sz="1200" dirty="0">
                <a:solidFill>
                  <a:schemeClr val="tx1"/>
                </a:solidFill>
              </a:rPr>
              <a:t>If you do not collect and analyze at least 3 repeat samples (for </a:t>
            </a:r>
            <a:r>
              <a:rPr lang="en-US" sz="1200" u="sng" dirty="0">
                <a:solidFill>
                  <a:schemeClr val="tx1"/>
                </a:solidFill>
              </a:rPr>
              <a:t>each</a:t>
            </a:r>
            <a:r>
              <a:rPr lang="en-US" sz="1200" dirty="0">
                <a:solidFill>
                  <a:schemeClr val="tx1"/>
                </a:solidFill>
              </a:rPr>
              <a:t>  routine TC+) you will have to perform a Level 1 or Level 2 assessment.</a:t>
            </a:r>
          </a:p>
          <a:p>
            <a:pPr algn="ctr">
              <a:lnSpc>
                <a:spcPct val="99000"/>
              </a:lnSpc>
            </a:pPr>
            <a:r>
              <a:rPr lang="en-US" sz="1200" dirty="0">
                <a:solidFill>
                  <a:schemeClr val="tx1"/>
                </a:solidFill>
              </a:rPr>
              <a:t>See the </a:t>
            </a:r>
            <a:r>
              <a:rPr lang="en-US" sz="1200" b="1" dirty="0">
                <a:solidFill>
                  <a:schemeClr val="tx1"/>
                </a:solidFill>
              </a:rPr>
              <a:t>RTCR Factsheet: </a:t>
            </a:r>
            <a:r>
              <a:rPr lang="en-US" sz="1200" b="1" i="1" dirty="0">
                <a:solidFill>
                  <a:schemeClr val="tx1"/>
                </a:solidFill>
              </a:rPr>
              <a:t>Level 1 &amp; Level 2 Assessments and Corrective Actions.</a:t>
            </a:r>
            <a:endParaRPr lang="en-US" sz="1200" dirty="0">
              <a:solidFill>
                <a:schemeClr val="tx1"/>
              </a:solidFill>
            </a:endParaRPr>
          </a:p>
        </p:txBody>
      </p:sp>
      <p:grpSp>
        <p:nvGrpSpPr>
          <p:cNvPr id="80" name="Group 79" descr="Diagram of Repeat Sampling Locations"/>
          <p:cNvGrpSpPr/>
          <p:nvPr/>
        </p:nvGrpSpPr>
        <p:grpSpPr>
          <a:xfrm>
            <a:off x="2067379" y="5174284"/>
            <a:ext cx="2945572" cy="1344130"/>
            <a:chOff x="1393397" y="6895297"/>
            <a:chExt cx="4353700" cy="1827947"/>
          </a:xfrm>
        </p:grpSpPr>
        <p:grpSp>
          <p:nvGrpSpPr>
            <p:cNvPr id="78" name="Group 77"/>
            <p:cNvGrpSpPr/>
            <p:nvPr/>
          </p:nvGrpSpPr>
          <p:grpSpPr>
            <a:xfrm>
              <a:off x="2527378" y="7012196"/>
              <a:ext cx="1915490" cy="1586159"/>
              <a:chOff x="2527378" y="7012196"/>
              <a:chExt cx="1915490" cy="1586159"/>
            </a:xfrm>
          </p:grpSpPr>
          <p:sp>
            <p:nvSpPr>
              <p:cNvPr id="26" name="Text Box 2"/>
              <p:cNvSpPr txBox="1">
                <a:spLocks noChangeArrowheads="1"/>
              </p:cNvSpPr>
              <p:nvPr/>
            </p:nvSpPr>
            <p:spPr bwMode="auto">
              <a:xfrm>
                <a:off x="2527378" y="7890464"/>
                <a:ext cx="1915490" cy="707891"/>
              </a:xfrm>
              <a:prstGeom prst="rect">
                <a:avLst/>
              </a:prstGeom>
              <a:noFill/>
              <a:ln w="9525">
                <a:noFill/>
                <a:miter lim="800000"/>
                <a:headEnd/>
                <a:tailEnd/>
              </a:ln>
            </p:spPr>
            <p:txBody>
              <a:bodyPr rot="0" vert="horz" wrap="square" lIns="91440" tIns="45720" rIns="91440" bIns="45720" anchor="t" anchorCtr="0">
                <a:noAutofit/>
              </a:bodyPr>
              <a:lstStyle/>
              <a:p>
                <a:pPr marL="0" marR="0" algn="ctr" eaLnBrk="0" fontAlgn="base" hangingPunct="0">
                  <a:spcBef>
                    <a:spcPts val="0"/>
                  </a:spcBef>
                  <a:spcAft>
                    <a:spcPts val="0"/>
                  </a:spcAft>
                </a:pPr>
                <a:r>
                  <a:rPr lang="en-US" sz="1200" b="1" u="sng" kern="1200" dirty="0">
                    <a:effectLst/>
                    <a:ea typeface="Calibri"/>
                  </a:rPr>
                  <a:t>Site A = 1 repeat</a:t>
                </a:r>
              </a:p>
              <a:p>
                <a:pPr marL="0" marR="0" algn="ctr" eaLnBrk="0" fontAlgn="base" hangingPunct="0">
                  <a:spcBef>
                    <a:spcPts val="0"/>
                  </a:spcBef>
                  <a:spcAft>
                    <a:spcPts val="0"/>
                  </a:spcAft>
                </a:pPr>
                <a:r>
                  <a:rPr lang="en-US" sz="1200" kern="1200" dirty="0">
                    <a:effectLst/>
                    <a:ea typeface="Calibri"/>
                  </a:rPr>
                  <a:t>Original routine location that tested TC+</a:t>
                </a:r>
              </a:p>
            </p:txBody>
          </p:sp>
          <p:pic>
            <p:nvPicPr>
              <p:cNvPr id="27" name="Picture 26" descr="Picture representing Site A"/>
              <p:cNvPicPr>
                <a:picLocks noChangeAspect="1"/>
              </p:cNvPicPr>
              <p:nvPr/>
            </p:nvPicPr>
            <p:blipFill rotWithShape="1">
              <a:blip r:embed="rId4" cstate="print">
                <a:extLst>
                  <a:ext uri="{28A0092B-C50C-407E-A947-70E740481C1C}">
                    <a14:useLocalDpi xmlns:a14="http://schemas.microsoft.com/office/drawing/2010/main" val="0"/>
                  </a:ext>
                </a:extLst>
              </a:blip>
              <a:srcRect l="16752" t="17508" r="18129" b="18298"/>
              <a:stretch/>
            </p:blipFill>
            <p:spPr>
              <a:xfrm>
                <a:off x="3178448" y="7349282"/>
                <a:ext cx="741650" cy="580422"/>
              </a:xfrm>
              <a:prstGeom prst="rect">
                <a:avLst/>
              </a:prstGeom>
            </p:spPr>
          </p:pic>
          <p:sp>
            <p:nvSpPr>
              <p:cNvPr id="8" name="Oval 7"/>
              <p:cNvSpPr/>
              <p:nvPr/>
            </p:nvSpPr>
            <p:spPr>
              <a:xfrm>
                <a:off x="3484099" y="7012196"/>
                <a:ext cx="355599" cy="355599"/>
              </a:xfrm>
              <a:prstGeom prst="ellipse">
                <a:avLst/>
              </a:prstGeom>
              <a:solidFill>
                <a:srgbClr val="84B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79" name="Group 78"/>
            <p:cNvGrpSpPr/>
            <p:nvPr/>
          </p:nvGrpSpPr>
          <p:grpSpPr>
            <a:xfrm>
              <a:off x="1393397" y="6895297"/>
              <a:ext cx="1434823" cy="1698364"/>
              <a:chOff x="1393397" y="6895297"/>
              <a:chExt cx="1434823" cy="1698364"/>
            </a:xfrm>
          </p:grpSpPr>
          <p:sp>
            <p:nvSpPr>
              <p:cNvPr id="28" name="Text Box 2"/>
              <p:cNvSpPr txBox="1">
                <a:spLocks noChangeArrowheads="1"/>
              </p:cNvSpPr>
              <p:nvPr/>
            </p:nvSpPr>
            <p:spPr bwMode="auto">
              <a:xfrm>
                <a:off x="1393397" y="7756245"/>
                <a:ext cx="1434823" cy="837416"/>
              </a:xfrm>
              <a:prstGeom prst="rect">
                <a:avLst/>
              </a:prstGeom>
              <a:noFill/>
              <a:ln w="9525">
                <a:noFill/>
                <a:miter lim="800000"/>
                <a:headEnd/>
                <a:tailEnd/>
              </a:ln>
            </p:spPr>
            <p:txBody>
              <a:bodyPr rot="0" vert="horz" wrap="square" lIns="91440" tIns="45720" rIns="91440" bIns="45720" anchor="t" anchorCtr="0">
                <a:noAutofit/>
              </a:bodyPr>
              <a:lstStyle/>
              <a:p>
                <a:pPr algn="ctr" eaLnBrk="0" fontAlgn="base" hangingPunct="0"/>
                <a:r>
                  <a:rPr lang="en-US" sz="1200" b="1" u="sng" dirty="0">
                    <a:ea typeface="Calibri"/>
                  </a:rPr>
                  <a:t>Site B = </a:t>
                </a:r>
                <a:br>
                  <a:rPr lang="en-US" sz="1200" b="1" u="sng" dirty="0">
                    <a:ea typeface="Calibri"/>
                  </a:rPr>
                </a:br>
                <a:r>
                  <a:rPr lang="en-US" sz="1200" b="1" u="sng" dirty="0">
                    <a:ea typeface="Calibri"/>
                  </a:rPr>
                  <a:t>1 repeat</a:t>
                </a:r>
              </a:p>
              <a:p>
                <a:pPr algn="ctr" eaLnBrk="0" fontAlgn="base" hangingPunct="0"/>
                <a:r>
                  <a:rPr lang="en-US" sz="1200" dirty="0">
                    <a:ea typeface="Calibri"/>
                  </a:rPr>
                  <a:t>upstream</a:t>
                </a:r>
              </a:p>
            </p:txBody>
          </p:sp>
          <p:pic>
            <p:nvPicPr>
              <p:cNvPr id="4" name="Picture 3" descr="Picture representing Site B"/>
              <p:cNvPicPr>
                <a:picLocks noChangeAspect="1"/>
              </p:cNvPicPr>
              <p:nvPr/>
            </p:nvPicPr>
            <p:blipFill rotWithShape="1">
              <a:blip r:embed="rId4" cstate="print">
                <a:extLst>
                  <a:ext uri="{28A0092B-C50C-407E-A947-70E740481C1C}">
                    <a14:useLocalDpi xmlns:a14="http://schemas.microsoft.com/office/drawing/2010/main" val="0"/>
                  </a:ext>
                </a:extLst>
              </a:blip>
              <a:srcRect l="16752" t="17508" r="18129" b="18298"/>
              <a:stretch/>
            </p:blipFill>
            <p:spPr>
              <a:xfrm>
                <a:off x="1627356" y="7187517"/>
                <a:ext cx="741649" cy="580422"/>
              </a:xfrm>
              <a:prstGeom prst="rect">
                <a:avLst/>
              </a:prstGeom>
            </p:spPr>
          </p:pic>
          <p:sp>
            <p:nvSpPr>
              <p:cNvPr id="60" name="Oval 59"/>
              <p:cNvSpPr/>
              <p:nvPr/>
            </p:nvSpPr>
            <p:spPr>
              <a:xfrm>
                <a:off x="1912269" y="6895297"/>
                <a:ext cx="355599" cy="355601"/>
              </a:xfrm>
              <a:prstGeom prst="ellipse">
                <a:avLst/>
              </a:prstGeom>
              <a:solidFill>
                <a:srgbClr val="84B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77" name="Group 76"/>
            <p:cNvGrpSpPr/>
            <p:nvPr/>
          </p:nvGrpSpPr>
          <p:grpSpPr>
            <a:xfrm>
              <a:off x="4252351" y="7224644"/>
              <a:ext cx="1494746" cy="1498600"/>
              <a:chOff x="4252351" y="7224644"/>
              <a:chExt cx="1494746" cy="1498600"/>
            </a:xfrm>
          </p:grpSpPr>
          <p:sp>
            <p:nvSpPr>
              <p:cNvPr id="39" name="Text Box 2"/>
              <p:cNvSpPr txBox="1">
                <a:spLocks noChangeArrowheads="1"/>
              </p:cNvSpPr>
              <p:nvPr/>
            </p:nvSpPr>
            <p:spPr bwMode="auto">
              <a:xfrm>
                <a:off x="4252351" y="8132393"/>
                <a:ext cx="1494746" cy="590851"/>
              </a:xfrm>
              <a:prstGeom prst="rect">
                <a:avLst/>
              </a:prstGeom>
              <a:noFill/>
              <a:ln w="9525">
                <a:noFill/>
                <a:miter lim="800000"/>
                <a:headEnd/>
                <a:tailEnd/>
              </a:ln>
            </p:spPr>
            <p:txBody>
              <a:bodyPr rot="0" vert="horz" wrap="square" lIns="91440" tIns="45720" rIns="91440" bIns="45720" anchor="t" anchorCtr="0">
                <a:noAutofit/>
              </a:bodyPr>
              <a:lstStyle/>
              <a:p>
                <a:pPr algn="ctr" eaLnBrk="0" fontAlgn="base" hangingPunct="0"/>
                <a:r>
                  <a:rPr lang="en-US" sz="1200" b="1" u="sng" dirty="0">
                    <a:ea typeface="Calibri"/>
                  </a:rPr>
                  <a:t>Site C = </a:t>
                </a:r>
                <a:br>
                  <a:rPr lang="en-US" sz="1200" b="1" u="sng" dirty="0">
                    <a:ea typeface="Calibri"/>
                  </a:rPr>
                </a:br>
                <a:r>
                  <a:rPr lang="en-US" sz="1200" b="1" u="sng" dirty="0">
                    <a:ea typeface="Calibri"/>
                  </a:rPr>
                  <a:t>1 repeat</a:t>
                </a:r>
              </a:p>
              <a:p>
                <a:pPr algn="ctr" eaLnBrk="0" fontAlgn="base" hangingPunct="0"/>
                <a:r>
                  <a:rPr lang="en-US" sz="1200" dirty="0">
                    <a:ea typeface="Calibri"/>
                  </a:rPr>
                  <a:t>downstream</a:t>
                </a:r>
              </a:p>
            </p:txBody>
          </p:sp>
          <p:pic>
            <p:nvPicPr>
              <p:cNvPr id="29" name="Picture 28" descr="Picture representing Site C"/>
              <p:cNvPicPr>
                <a:picLocks noChangeAspect="1"/>
              </p:cNvPicPr>
              <p:nvPr/>
            </p:nvPicPr>
            <p:blipFill rotWithShape="1">
              <a:blip r:embed="rId4" cstate="print">
                <a:extLst>
                  <a:ext uri="{28A0092B-C50C-407E-A947-70E740481C1C}">
                    <a14:useLocalDpi xmlns:a14="http://schemas.microsoft.com/office/drawing/2010/main" val="0"/>
                  </a:ext>
                </a:extLst>
              </a:blip>
              <a:srcRect l="16752" t="17508" r="18129" b="18298"/>
              <a:stretch/>
            </p:blipFill>
            <p:spPr>
              <a:xfrm>
                <a:off x="4610843" y="7574882"/>
                <a:ext cx="741651" cy="580422"/>
              </a:xfrm>
              <a:prstGeom prst="rect">
                <a:avLst/>
              </a:prstGeom>
            </p:spPr>
          </p:pic>
          <p:sp>
            <p:nvSpPr>
              <p:cNvPr id="61" name="Oval 60"/>
              <p:cNvSpPr/>
              <p:nvPr/>
            </p:nvSpPr>
            <p:spPr>
              <a:xfrm>
                <a:off x="4926025" y="7224644"/>
                <a:ext cx="355601" cy="355601"/>
              </a:xfrm>
              <a:prstGeom prst="ellipse">
                <a:avLst/>
              </a:prstGeom>
              <a:solidFill>
                <a:srgbClr val="84B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67" name="Text Placeholder 66"/>
          <p:cNvSpPr>
            <a:spLocks noGrp="1"/>
          </p:cNvSpPr>
          <p:nvPr>
            <p:ph type="body" sz="quarter" idx="11"/>
          </p:nvPr>
        </p:nvSpPr>
        <p:spPr>
          <a:xfrm>
            <a:off x="2113727" y="2895448"/>
            <a:ext cx="5295901" cy="6741886"/>
          </a:xfrm>
        </p:spPr>
        <p:txBody>
          <a:bodyPr/>
          <a:lstStyle/>
          <a:p>
            <a:pPr marL="801688" indent="-801688"/>
            <a:r>
              <a:rPr lang="en-US" sz="1300" spc="0"/>
              <a:t>Step 1: Collect 3 repeat samples for </a:t>
            </a:r>
            <a:r>
              <a:rPr lang="en-US" sz="1300" u="sng" spc="0"/>
              <a:t>each</a:t>
            </a:r>
            <a:r>
              <a:rPr lang="en-US" sz="1300" spc="0"/>
              <a:t> Routine TC+ Sample</a:t>
            </a:r>
          </a:p>
          <a:p>
            <a:pPr lvl="2"/>
            <a:r>
              <a:rPr lang="en-US" b="1" cap="small">
                <a:solidFill>
                  <a:srgbClr val="00477F"/>
                </a:solidFill>
              </a:rPr>
              <a:t>You must collect a set of 3 repeat samples after each TC+ routine sample. </a:t>
            </a:r>
            <a:r>
              <a:rPr lang="en-US"/>
              <a:t>You must continue to collect a set of 3 repeat samples until either TC is not detected in one complete set of repeat samples or you trigger an assessment. </a:t>
            </a:r>
          </a:p>
          <a:p>
            <a:pPr lvl="1"/>
            <a:r>
              <a:rPr lang="en-US" sz="1200"/>
              <a:t>Repeat Sampling Locations</a:t>
            </a:r>
          </a:p>
          <a:p>
            <a:pPr lvl="2">
              <a:spcBef>
                <a:spcPts val="300"/>
              </a:spcBef>
            </a:pPr>
            <a:r>
              <a:rPr lang="en-US"/>
              <a:t>You must collect at least 3 repeat samples at the locations described in your sample siting plan: (1) 1 repeat sample at the original routine location, (2) 1 repeat sample within five service connections upstream, and (3) 1 repeat sample within five service connections downstream of the TC+ sample. You may choose alternative repeat sampling locations on a situational basis—contact your state for more information. </a:t>
            </a:r>
          </a:p>
          <a:p>
            <a:pPr lvl="2"/>
            <a:endParaRPr lang="en-US"/>
          </a:p>
          <a:p>
            <a:pPr lvl="2"/>
            <a:endParaRPr lang="en-US"/>
          </a:p>
          <a:p>
            <a:pPr lvl="2"/>
            <a:endParaRPr lang="en-US"/>
          </a:p>
          <a:p>
            <a:pPr lvl="2"/>
            <a:endParaRPr lang="en-US"/>
          </a:p>
          <a:p>
            <a:pPr lvl="2"/>
            <a:endParaRPr lang="en-US"/>
          </a:p>
          <a:p>
            <a:pPr lvl="2"/>
            <a:endParaRPr lang="en-US"/>
          </a:p>
          <a:p>
            <a:pPr lvl="1"/>
            <a:endParaRPr lang="en-US" sz="1200"/>
          </a:p>
          <a:p>
            <a:pPr lvl="1"/>
            <a:r>
              <a:rPr lang="en-US" sz="1200"/>
              <a:t>Frequency &amp; Timing</a:t>
            </a:r>
          </a:p>
          <a:p>
            <a:pPr lvl="2"/>
            <a:r>
              <a:rPr lang="en-US"/>
              <a:t>Collect all 3 repeat samples </a:t>
            </a:r>
            <a:r>
              <a:rPr lang="en-US" b="1" cap="small">
                <a:solidFill>
                  <a:srgbClr val="00477F"/>
                </a:solidFill>
              </a:rPr>
              <a:t>within 24 hours**</a:t>
            </a:r>
            <a:r>
              <a:rPr lang="en-US">
                <a:solidFill>
                  <a:srgbClr val="FF0000"/>
                </a:solidFill>
              </a:rPr>
              <a:t> </a:t>
            </a:r>
            <a:r>
              <a:rPr lang="en-US" b="1" cap="small">
                <a:solidFill>
                  <a:srgbClr val="00477F"/>
                </a:solidFill>
              </a:rPr>
              <a:t>after receiving notification from the state-certified lab of the TC+ sample result</a:t>
            </a:r>
            <a:r>
              <a:rPr lang="en-US"/>
              <a:t>. The repeat samples must be taken on the same day. </a:t>
            </a:r>
          </a:p>
          <a:p>
            <a:pPr lvl="4"/>
            <a:r>
              <a:rPr lang="en-US"/>
              <a:t>Remember the lab must begin analyzing the drinking water sample no later than the 30</a:t>
            </a:r>
            <a:r>
              <a:rPr lang="en-US" baseline="30000"/>
              <a:t>th</a:t>
            </a:r>
            <a:r>
              <a:rPr lang="en-US"/>
              <a:t> hour from the collection time.</a:t>
            </a:r>
          </a:p>
          <a:p>
            <a:pPr lvl="4"/>
            <a:r>
              <a:rPr lang="en-US"/>
              <a:t>If necessary, ship the sample overnight and refrigerate or ice the sample using “blue” ice (cooled to about 4° to 10° C).</a:t>
            </a:r>
          </a:p>
          <a:p>
            <a:pPr lvl="2"/>
            <a:endParaRPr lang="en-US"/>
          </a:p>
          <a:p>
            <a:endParaRPr lang="en-US" dirty="0"/>
          </a:p>
        </p:txBody>
      </p:sp>
      <p:sp>
        <p:nvSpPr>
          <p:cNvPr id="76" name="Rounded Rectangle 75" descr="ATTENTION!&#10;April 1, 2016, all public water systems (PWSs) must comply with the RTCR. &#10;Are you a PWS? Contact your state at [Placeholder for state info/website]."/>
          <p:cNvSpPr/>
          <p:nvPr/>
        </p:nvSpPr>
        <p:spPr>
          <a:xfrm>
            <a:off x="2181679" y="2259371"/>
            <a:ext cx="5349421" cy="636077"/>
          </a:xfrm>
          <a:prstGeom prst="roundRect">
            <a:avLst/>
          </a:prstGeom>
          <a:solidFill>
            <a:schemeClr val="bg1"/>
          </a:solidFill>
          <a:ln>
            <a:solidFill>
              <a:srgbClr val="99D62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91440" rIns="45720" bIns="91440" numCol="1" spcCol="0" rtlCol="0" fromWordArt="0" anchor="ctr" anchorCtr="0" forceAA="0" compatLnSpc="1">
            <a:prstTxWarp prst="textNoShape">
              <a:avLst/>
            </a:prstTxWarp>
            <a:noAutofit/>
          </a:bodyPr>
          <a:lstStyle/>
          <a:p>
            <a:pPr algn="ctr"/>
            <a:r>
              <a:rPr lang="en-US" sz="1200" b="1" dirty="0">
                <a:solidFill>
                  <a:srgbClr val="00477F"/>
                </a:solidFill>
              </a:rPr>
              <a:t>ATTENTION!</a:t>
            </a:r>
          </a:p>
          <a:p>
            <a:r>
              <a:rPr lang="en-US" sz="1200" b="1" dirty="0">
                <a:solidFill>
                  <a:srgbClr val="00477F"/>
                </a:solidFill>
              </a:rPr>
              <a:t>April 1, 2016, all public water systems (PWSs) must comply with the RTCR. </a:t>
            </a:r>
          </a:p>
          <a:p>
            <a:pPr marL="171450" indent="-171450">
              <a:buFont typeface="Wingdings" panose="05000000000000000000" pitchFamily="2" charset="2"/>
              <a:buChar char="ü"/>
            </a:pPr>
            <a:r>
              <a:rPr lang="en-US" sz="1200" dirty="0">
                <a:solidFill>
                  <a:schemeClr val="tx1"/>
                </a:solidFill>
                <a:ea typeface="Calibri"/>
                <a:cs typeface="Times New Roman"/>
              </a:rPr>
              <a:t>Are you a PWS? Contact your state at [</a:t>
            </a:r>
            <a:r>
              <a:rPr lang="en-US" sz="1200" dirty="0">
                <a:solidFill>
                  <a:srgbClr val="00477F"/>
                </a:solidFill>
              </a:rPr>
              <a:t>Placeholder for state info/website</a:t>
            </a:r>
            <a:r>
              <a:rPr lang="en-US" sz="1200" dirty="0">
                <a:solidFill>
                  <a:schemeClr val="tx1"/>
                </a:solidFill>
                <a:ea typeface="Calibri"/>
                <a:cs typeface="Times New Roman"/>
              </a:rPr>
              <a:t>].</a:t>
            </a:r>
          </a:p>
        </p:txBody>
      </p:sp>
      <p:sp>
        <p:nvSpPr>
          <p:cNvPr id="75" name="TextBox 74"/>
          <p:cNvSpPr txBox="1"/>
          <p:nvPr/>
        </p:nvSpPr>
        <p:spPr>
          <a:xfrm>
            <a:off x="138239" y="8343900"/>
            <a:ext cx="1912027" cy="1560935"/>
          </a:xfrm>
          <a:prstGeom prst="rect">
            <a:avLst/>
          </a:prstGeom>
          <a:solidFill>
            <a:srgbClr val="99D621"/>
          </a:solidFill>
        </p:spPr>
        <p:txBody>
          <a:bodyPr wrap="square" lIns="45720" tIns="45720" rIns="45720" bIns="45720" rtlCol="0">
            <a:normAutofit/>
          </a:bodyPr>
          <a:lstStyle/>
          <a:p>
            <a:pPr algn="ctr">
              <a:spcAft>
                <a:spcPts val="600"/>
              </a:spcAft>
            </a:pPr>
            <a:r>
              <a:rPr lang="en-US" sz="1200" b="1" cap="small" dirty="0"/>
              <a:t>For assistance, please contact your state:</a:t>
            </a:r>
            <a:endParaRPr lang="en-US" sz="1200" b="1" cap="small" dirty="0">
              <a:effectLst>
                <a:outerShdw blurRad="38100" dist="38100" dir="2700000" algn="tl">
                  <a:srgbClr val="000000">
                    <a:alpha val="43137"/>
                  </a:srgbClr>
                </a:outerShdw>
              </a:effectLst>
            </a:endParaRPr>
          </a:p>
          <a:p>
            <a:r>
              <a:rPr lang="en-US" sz="1200" cap="small" dirty="0"/>
              <a:t>Name/Dept.:</a:t>
            </a:r>
            <a:br>
              <a:rPr lang="en-US" sz="1200" cap="small" dirty="0"/>
            </a:br>
            <a:endParaRPr lang="en-US" sz="1200" cap="small" dirty="0"/>
          </a:p>
          <a:p>
            <a:r>
              <a:rPr lang="en-US" sz="1200" cap="small" dirty="0"/>
              <a:t>Phone:</a:t>
            </a:r>
            <a:br>
              <a:rPr lang="en-US" sz="1200" cap="small" dirty="0"/>
            </a:br>
            <a:endParaRPr lang="en-US" sz="1200" cap="small" dirty="0"/>
          </a:p>
          <a:p>
            <a:r>
              <a:rPr lang="en-US" sz="1200" cap="small" dirty="0"/>
              <a:t>Email:</a:t>
            </a:r>
          </a:p>
        </p:txBody>
      </p:sp>
      <p:sp>
        <p:nvSpPr>
          <p:cNvPr id="40" name="Text Placeholder 9"/>
          <p:cNvSpPr txBox="1">
            <a:spLocks/>
          </p:cNvSpPr>
          <p:nvPr/>
        </p:nvSpPr>
        <p:spPr>
          <a:xfrm>
            <a:off x="188010" y="5821240"/>
            <a:ext cx="1848069" cy="2522660"/>
          </a:xfrm>
          <a:prstGeom prst="rect">
            <a:avLst/>
          </a:prstGeom>
        </p:spPr>
        <p:txBody>
          <a:bodyPr vert="horz" lIns="91440" tIns="45720" rIns="91440" bIns="45720" rtlCol="0">
            <a:noAutofit/>
          </a:bodyPr>
          <a:lstStyle>
            <a:lvl1pPr marL="0" indent="0" algn="l" defTabSz="1018824" rtl="0" eaLnBrk="1" latinLnBrk="0" hangingPunct="1">
              <a:spcBef>
                <a:spcPts val="1000"/>
              </a:spcBef>
              <a:buFont typeface="Arial" panose="020B0604020202020204" pitchFamily="34" charset="0"/>
              <a:buNone/>
              <a:defRPr lang="en-US" sz="1200" b="1" u="sng" kern="1200" cap="none" spc="50" baseline="0" dirty="0" smtClean="0">
                <a:solidFill>
                  <a:schemeClr val="bg1"/>
                </a:solidFill>
                <a:latin typeface="Century Gothic" panose="020B0502020202020204" pitchFamily="34" charset="0"/>
                <a:ea typeface="Tahoma" panose="020B0604030504040204" pitchFamily="34" charset="0"/>
                <a:cs typeface="Tahoma" panose="020B0604030504040204" pitchFamily="34" charset="0"/>
              </a:defRPr>
            </a:lvl1pPr>
            <a:lvl2pPr marL="0" indent="0" algn="l" defTabSz="1018824" rtl="0" eaLnBrk="1" latinLnBrk="0" hangingPunct="1">
              <a:spcBef>
                <a:spcPts val="0"/>
              </a:spcBef>
              <a:buFont typeface="Arial" panose="020B0604020202020204" pitchFamily="34" charset="0"/>
              <a:buNone/>
              <a:defRPr lang="en-US" sz="1100" b="1" i="0" u="none" kern="1200" spc="0" baseline="0" dirty="0" smtClean="0">
                <a:solidFill>
                  <a:schemeClr val="bg1"/>
                </a:solidFill>
                <a:latin typeface="Century Gothic" panose="020B0502020202020204" pitchFamily="34" charset="0"/>
                <a:ea typeface="Tahoma" panose="020B0604030504040204" pitchFamily="34" charset="0"/>
                <a:cs typeface="Tahoma" panose="020B0604030504040204" pitchFamily="34" charset="0"/>
              </a:defRPr>
            </a:lvl2pPr>
            <a:lvl3pPr marL="173736" indent="0" algn="l" defTabSz="1018824" rtl="0" eaLnBrk="1" latinLnBrk="0" hangingPunct="1">
              <a:lnSpc>
                <a:spcPct val="99000"/>
              </a:lnSpc>
              <a:spcBef>
                <a:spcPts val="600"/>
              </a:spcBef>
              <a:spcAft>
                <a:spcPts val="0"/>
              </a:spcAft>
              <a:buFont typeface="Arial" panose="020B0604020202020204" pitchFamily="34" charset="0"/>
              <a:buNone/>
              <a:defRPr lang="en-US" sz="1100" kern="1200">
                <a:solidFill>
                  <a:schemeClr val="tx1"/>
                </a:solidFill>
                <a:latin typeface="+mn-lt"/>
                <a:ea typeface="+mn-ea"/>
                <a:cs typeface="+mn-cs"/>
              </a:defRPr>
            </a:lvl3pPr>
            <a:lvl4pPr marL="457200" indent="-171450" algn="l" defTabSz="1018824" rtl="0" eaLnBrk="1" latinLnBrk="0" hangingPunct="1">
              <a:lnSpc>
                <a:spcPct val="99000"/>
              </a:lnSpc>
              <a:spcBef>
                <a:spcPts val="600"/>
              </a:spcBef>
              <a:spcAft>
                <a:spcPts val="600"/>
              </a:spcAft>
              <a:buFont typeface="Arial" panose="020B0604020202020204" pitchFamily="34" charset="0"/>
              <a:buChar char="•"/>
              <a:defRPr lang="en-US" sz="1100" kern="1200">
                <a:solidFill>
                  <a:schemeClr val="tx1"/>
                </a:solidFill>
                <a:latin typeface="+mn-lt"/>
                <a:ea typeface="+mn-ea"/>
                <a:cs typeface="+mn-cs"/>
              </a:defRPr>
            </a:lvl4pPr>
            <a:lvl5pPr marL="685800" indent="-168275" algn="l" defTabSz="1018824" rtl="0" eaLnBrk="1" latinLnBrk="0" hangingPunct="1">
              <a:lnSpc>
                <a:spcPct val="99000"/>
              </a:lnSpc>
              <a:spcBef>
                <a:spcPts val="600"/>
              </a:spcBef>
              <a:buFont typeface="Symbol" panose="05050102010706020507" pitchFamily="18" charset="2"/>
              <a:buChar char="-"/>
              <a:defRPr sz="11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pc="0" dirty="0">
                <a:solidFill>
                  <a:schemeClr val="tx1"/>
                </a:solidFill>
                <a:latin typeface="+mn-lt"/>
              </a:rPr>
              <a:t>Additional RTCR Factsheets:</a:t>
            </a:r>
            <a:endParaRPr lang="en-US" b="0" spc="0" dirty="0">
              <a:solidFill>
                <a:schemeClr val="tx1"/>
              </a:solidFill>
              <a:latin typeface="+mn-lt"/>
            </a:endParaRPr>
          </a:p>
          <a:p>
            <a:pPr marL="171450" indent="-171450">
              <a:spcBef>
                <a:spcPts val="200"/>
              </a:spcBef>
              <a:buFont typeface="Arial" panose="020B0604020202020204" pitchFamily="34" charset="0"/>
              <a:buChar char="•"/>
            </a:pPr>
            <a:r>
              <a:rPr lang="en-US" b="0" u="none" spc="0" dirty="0">
                <a:solidFill>
                  <a:schemeClr val="tx1"/>
                </a:solidFill>
                <a:latin typeface="+mn-lt"/>
              </a:rPr>
              <a:t>Requirements for Small Systems on Monthly Monitoring</a:t>
            </a:r>
          </a:p>
          <a:p>
            <a:pPr marL="171450" indent="-171450">
              <a:spcBef>
                <a:spcPts val="200"/>
              </a:spcBef>
              <a:buFont typeface="Arial" panose="020B0604020202020204" pitchFamily="34" charset="0"/>
              <a:buChar char="•"/>
            </a:pPr>
            <a:r>
              <a:rPr lang="en-US" b="0" u="none" spc="0" dirty="0">
                <a:solidFill>
                  <a:schemeClr val="tx1"/>
                </a:solidFill>
                <a:latin typeface="+mn-lt"/>
              </a:rPr>
              <a:t>Requirements for Small Systems on Quarterly/ Annual Monitoring</a:t>
            </a:r>
          </a:p>
          <a:p>
            <a:pPr marL="171450" indent="-171450">
              <a:spcBef>
                <a:spcPts val="200"/>
              </a:spcBef>
              <a:buFont typeface="Arial" panose="020B0604020202020204" pitchFamily="34" charset="0"/>
              <a:buChar char="•"/>
            </a:pPr>
            <a:r>
              <a:rPr lang="en-US" b="0" u="none" spc="0" dirty="0">
                <a:solidFill>
                  <a:schemeClr val="tx1"/>
                </a:solidFill>
                <a:latin typeface="+mn-lt"/>
              </a:rPr>
              <a:t>Requirements for Seasonal Systems</a:t>
            </a:r>
          </a:p>
          <a:p>
            <a:pPr marL="171450" indent="-171450">
              <a:spcBef>
                <a:spcPts val="200"/>
              </a:spcBef>
              <a:buFont typeface="Arial" panose="020B0604020202020204" pitchFamily="34" charset="0"/>
              <a:buChar char="•"/>
            </a:pPr>
            <a:r>
              <a:rPr lang="en-US" b="0" u="none" spc="0" dirty="0">
                <a:solidFill>
                  <a:schemeClr val="tx1"/>
                </a:solidFill>
                <a:latin typeface="+mn-lt"/>
              </a:rPr>
              <a:t>Level 1 &amp; Level 2 Assessments and Corrective Actions</a:t>
            </a:r>
          </a:p>
        </p:txBody>
      </p:sp>
      <p:cxnSp>
        <p:nvCxnSpPr>
          <p:cNvPr id="57" name="Straight Connector 56" descr="Next section"/>
          <p:cNvCxnSpPr/>
          <p:nvPr/>
        </p:nvCxnSpPr>
        <p:spPr>
          <a:xfrm>
            <a:off x="127000" y="5777494"/>
            <a:ext cx="1902599" cy="596"/>
          </a:xfrm>
          <a:prstGeom prst="line">
            <a:avLst/>
          </a:prstGeom>
          <a:ln w="25400">
            <a:solidFill>
              <a:srgbClr val="99D621"/>
            </a:solidFill>
          </a:ln>
        </p:spPr>
        <p:style>
          <a:lnRef idx="3">
            <a:schemeClr val="accent5"/>
          </a:lnRef>
          <a:fillRef idx="0">
            <a:schemeClr val="accent5"/>
          </a:fillRef>
          <a:effectRef idx="2">
            <a:schemeClr val="accent5"/>
          </a:effectRef>
          <a:fontRef idx="minor">
            <a:schemeClr val="tx1"/>
          </a:fontRef>
        </p:style>
      </p:cxnSp>
      <p:pic>
        <p:nvPicPr>
          <p:cNvPr id="45" name="Picture 44" descr="Photo of a water sampling being collected"/>
          <p:cNvPicPr>
            <a:picLocks noChangeAspect="1"/>
          </p:cNvPicPr>
          <p:nvPr/>
        </p:nvPicPr>
        <p:blipFill rotWithShape="1">
          <a:blip r:embed="rId5">
            <a:extLst>
              <a:ext uri="{28A0092B-C50C-407E-A947-70E740481C1C}">
                <a14:useLocalDpi xmlns:a14="http://schemas.microsoft.com/office/drawing/2010/main" val="0"/>
              </a:ext>
            </a:extLst>
          </a:blip>
          <a:srcRect t="46477" r="42274" b="23179"/>
          <a:stretch/>
        </p:blipFill>
        <p:spPr>
          <a:xfrm>
            <a:off x="322729" y="4744793"/>
            <a:ext cx="1232811" cy="972014"/>
          </a:xfrm>
          <a:prstGeom prst="rect">
            <a:avLst/>
          </a:prstGeom>
        </p:spPr>
      </p:pic>
      <p:cxnSp>
        <p:nvCxnSpPr>
          <p:cNvPr id="56" name="Straight Connector 55" descr="Next section"/>
          <p:cNvCxnSpPr/>
          <p:nvPr/>
        </p:nvCxnSpPr>
        <p:spPr>
          <a:xfrm flipV="1">
            <a:off x="136525" y="4644683"/>
            <a:ext cx="1902599" cy="8367"/>
          </a:xfrm>
          <a:prstGeom prst="line">
            <a:avLst/>
          </a:prstGeom>
          <a:ln w="25400">
            <a:solidFill>
              <a:srgbClr val="99D621"/>
            </a:solidFill>
          </a:ln>
        </p:spPr>
        <p:style>
          <a:lnRef idx="3">
            <a:schemeClr val="accent5"/>
          </a:lnRef>
          <a:fillRef idx="0">
            <a:schemeClr val="accent5"/>
          </a:fillRef>
          <a:effectRef idx="2">
            <a:schemeClr val="accent5"/>
          </a:effectRef>
          <a:fontRef idx="minor">
            <a:schemeClr val="tx1"/>
          </a:fontRef>
        </p:style>
      </p:cxnSp>
      <p:sp>
        <p:nvSpPr>
          <p:cNvPr id="15" name="Text Placeholder 14"/>
          <p:cNvSpPr>
            <a:spLocks noGrp="1"/>
          </p:cNvSpPr>
          <p:nvPr>
            <p:ph type="body" sz="quarter" idx="13"/>
          </p:nvPr>
        </p:nvSpPr>
        <p:spPr>
          <a:xfrm>
            <a:off x="152400" y="3009508"/>
            <a:ext cx="1901952" cy="1984248"/>
          </a:xfrm>
        </p:spPr>
        <p:txBody>
          <a:bodyPr/>
          <a:lstStyle/>
          <a:p>
            <a:r>
              <a:rPr lang="en-US"/>
              <a:t>Step 1</a:t>
            </a:r>
          </a:p>
          <a:p>
            <a:pPr lvl="1"/>
            <a:r>
              <a:rPr lang="en-US"/>
              <a:t>Collect 3 repeat samples after each TC+ routine sample</a:t>
            </a:r>
          </a:p>
          <a:p>
            <a:r>
              <a:rPr lang="en-US"/>
              <a:t>Step 2</a:t>
            </a:r>
          </a:p>
          <a:p>
            <a:pPr lvl="1"/>
            <a:r>
              <a:rPr lang="en-US"/>
              <a:t>Conduct required actions after collecting repeat samples</a:t>
            </a:r>
            <a:endParaRPr lang="en-US" dirty="0"/>
          </a:p>
        </p:txBody>
      </p:sp>
      <p:cxnSp>
        <p:nvCxnSpPr>
          <p:cNvPr id="63" name="Straight Connector 62" descr="Next section"/>
          <p:cNvCxnSpPr/>
          <p:nvPr/>
        </p:nvCxnSpPr>
        <p:spPr>
          <a:xfrm flipV="1">
            <a:off x="143560" y="2946572"/>
            <a:ext cx="1886039" cy="2249"/>
          </a:xfrm>
          <a:prstGeom prst="line">
            <a:avLst/>
          </a:prstGeom>
          <a:ln w="25400">
            <a:solidFill>
              <a:srgbClr val="99D621"/>
            </a:solidFill>
          </a:ln>
        </p:spPr>
        <p:style>
          <a:lnRef idx="3">
            <a:schemeClr val="accent5"/>
          </a:lnRef>
          <a:fillRef idx="0">
            <a:schemeClr val="accent5"/>
          </a:fillRef>
          <a:effectRef idx="2">
            <a:schemeClr val="accent5"/>
          </a:effectRef>
          <a:fontRef idx="minor">
            <a:schemeClr val="tx1"/>
          </a:fontRef>
        </p:style>
      </p:cxnSp>
      <p:sp>
        <p:nvSpPr>
          <p:cNvPr id="16" name="Text Placeholder 15"/>
          <p:cNvSpPr>
            <a:spLocks noGrp="1"/>
          </p:cNvSpPr>
          <p:nvPr>
            <p:ph type="body" sz="quarter" idx="14"/>
          </p:nvPr>
        </p:nvSpPr>
        <p:spPr/>
        <p:txBody>
          <a:bodyPr/>
          <a:lstStyle/>
          <a:p>
            <a:r>
              <a:rPr lang="en-US"/>
              <a:t>RTCR </a:t>
            </a:r>
          </a:p>
          <a:p>
            <a:pPr lvl="1"/>
            <a:r>
              <a:rPr lang="en-US"/>
              <a:t>What to Do?</a:t>
            </a:r>
            <a:endParaRPr lang="en-US" dirty="0"/>
          </a:p>
        </p:txBody>
      </p:sp>
      <p:sp>
        <p:nvSpPr>
          <p:cNvPr id="43" name="Rectangle 42" descr="Next section"/>
          <p:cNvSpPr/>
          <p:nvPr/>
        </p:nvSpPr>
        <p:spPr>
          <a:xfrm>
            <a:off x="144690" y="2272146"/>
            <a:ext cx="1904999" cy="7632690"/>
          </a:xfrm>
          <a:prstGeom prst="rect">
            <a:avLst/>
          </a:prstGeom>
          <a:noFill/>
          <a:ln>
            <a:solidFill>
              <a:srgbClr val="99D621"/>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p:cNvSpPr>
            <a:spLocks noGrp="1"/>
          </p:cNvSpPr>
          <p:nvPr>
            <p:ph type="body" sz="quarter" idx="12"/>
          </p:nvPr>
        </p:nvSpPr>
        <p:spPr/>
        <p:txBody>
          <a:bodyPr/>
          <a:lstStyle/>
          <a:p>
            <a:r>
              <a:rPr lang="en-US"/>
              <a:t>Who does this Factsheet Apply to?</a:t>
            </a:r>
          </a:p>
          <a:p>
            <a:pPr lvl="1"/>
            <a:r>
              <a:rPr lang="en-US" b="1" cap="small">
                <a:solidFill>
                  <a:srgbClr val="00477F"/>
                </a:solidFill>
              </a:rPr>
              <a:t>All Public water systems (PWSs) serving 1,000 or fewer people </a:t>
            </a:r>
            <a:r>
              <a:rPr lang="en-US"/>
              <a:t>that are required to conduct repeat monitoring when a water sample is </a:t>
            </a:r>
            <a:r>
              <a:rPr lang="en-US" b="1" cap="small">
                <a:solidFill>
                  <a:srgbClr val="00477F"/>
                </a:solidFill>
              </a:rPr>
              <a:t>positive for total coliform (TC+) bacteria</a:t>
            </a:r>
            <a:r>
              <a:rPr lang="en-US"/>
              <a:t>. </a:t>
            </a:r>
            <a:endParaRPr lang="en-US" dirty="0"/>
          </a:p>
        </p:txBody>
      </p:sp>
      <p:cxnSp>
        <p:nvCxnSpPr>
          <p:cNvPr id="6" name="Straight Connector 5" descr="Section begins"/>
          <p:cNvCxnSpPr/>
          <p:nvPr/>
        </p:nvCxnSpPr>
        <p:spPr>
          <a:xfrm>
            <a:off x="0" y="1524000"/>
            <a:ext cx="7772400" cy="0"/>
          </a:xfrm>
          <a:prstGeom prst="line">
            <a:avLst/>
          </a:prstGeom>
          <a:ln w="76200">
            <a:solidFill>
              <a:srgbClr val="99D62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p:txBody>
          <a:bodyPr>
            <a:noAutofit/>
          </a:bodyPr>
          <a:lstStyle/>
          <a:p>
            <a:r>
              <a:rPr lang="en-US" dirty="0"/>
              <a:t>Repeat Monitoring Requirements For Small Systems</a:t>
            </a:r>
          </a:p>
        </p:txBody>
      </p:sp>
      <p:sp>
        <p:nvSpPr>
          <p:cNvPr id="38" name="TextBox 37"/>
          <p:cNvSpPr txBox="1"/>
          <p:nvPr/>
        </p:nvSpPr>
        <p:spPr>
          <a:xfrm>
            <a:off x="5194300" y="101919"/>
            <a:ext cx="2590800" cy="892552"/>
          </a:xfrm>
          <a:prstGeom prst="rect">
            <a:avLst/>
          </a:prstGeom>
          <a:noFill/>
        </p:spPr>
        <p:txBody>
          <a:bodyPr wrap="square" rtlCol="0">
            <a:spAutoFit/>
          </a:bodyPr>
          <a:lstStyle/>
          <a:p>
            <a:r>
              <a:rPr lang="en-US" sz="5200" b="1" dirty="0">
                <a:solidFill>
                  <a:schemeClr val="bg1"/>
                </a:solidFill>
                <a:latin typeface="Tahoma" panose="020B0604030504040204" pitchFamily="34" charset="0"/>
                <a:ea typeface="Tahoma" panose="020B0604030504040204" pitchFamily="34" charset="0"/>
                <a:cs typeface="Tahoma" panose="020B0604030504040204" pitchFamily="34" charset="0"/>
              </a:rPr>
              <a:t>(RTCR)</a:t>
            </a:r>
          </a:p>
        </p:txBody>
      </p:sp>
      <p:sp>
        <p:nvSpPr>
          <p:cNvPr id="42" name="TextBox 41"/>
          <p:cNvSpPr txBox="1"/>
          <p:nvPr/>
        </p:nvSpPr>
        <p:spPr>
          <a:xfrm>
            <a:off x="1676400" y="669815"/>
            <a:ext cx="3839461" cy="323165"/>
          </a:xfrm>
          <a:prstGeom prst="rect">
            <a:avLst/>
          </a:prstGeom>
          <a:noFill/>
        </p:spPr>
        <p:txBody>
          <a:bodyPr wrap="square" rtlCol="0">
            <a:spAutoFit/>
          </a:bodyPr>
          <a:lstStyle/>
          <a:p>
            <a:r>
              <a:rPr lang="en-US" sz="1500" b="1" dirty="0">
                <a:solidFill>
                  <a:schemeClr val="bg1"/>
                </a:solidFill>
                <a:latin typeface="Century Gothic" panose="020B0502020202020204" pitchFamily="34" charset="0"/>
                <a:ea typeface="Tahoma" panose="020B0604030504040204" pitchFamily="34" charset="0"/>
                <a:cs typeface="Tahoma" panose="020B0604030504040204" pitchFamily="34" charset="0"/>
              </a:rPr>
              <a:t>FACTSHEET: Revised Total Coliform Rule</a:t>
            </a:r>
          </a:p>
        </p:txBody>
      </p:sp>
      <p:sp>
        <p:nvSpPr>
          <p:cNvPr id="11" name="Picture Placeholder 10" descr="Placeholder for state logo"/>
          <p:cNvSpPr>
            <a:spLocks noGrp="1"/>
          </p:cNvSpPr>
          <p:nvPr>
            <p:ph type="pic" sz="quarter" idx="18"/>
          </p:nvPr>
        </p:nvSpPr>
        <p:spPr/>
      </p:sp>
    </p:spTree>
    <p:extLst>
      <p:ext uri="{BB962C8B-B14F-4D97-AF65-F5344CB8AC3E}">
        <p14:creationId xmlns:p14="http://schemas.microsoft.com/office/powerpoint/2010/main" val="401295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sz="quarter" idx="14"/>
          </p:nvPr>
        </p:nvSpPr>
        <p:spPr/>
        <p:txBody>
          <a:bodyPr/>
          <a:lstStyle/>
          <a:p>
            <a:r>
              <a:rPr lang="en-US"/>
              <a:t>March 2016</a:t>
            </a:r>
            <a:endParaRPr lang="en-US" dirty="0"/>
          </a:p>
        </p:txBody>
      </p:sp>
      <p:sp>
        <p:nvSpPr>
          <p:cNvPr id="22" name="Text Placeholder 21"/>
          <p:cNvSpPr>
            <a:spLocks noGrp="1"/>
          </p:cNvSpPr>
          <p:nvPr>
            <p:ph type="body" sz="quarter" idx="13"/>
          </p:nvPr>
        </p:nvSpPr>
        <p:spPr/>
        <p:txBody>
          <a:bodyPr/>
          <a:lstStyle/>
          <a:p>
            <a:r>
              <a:rPr lang="en-US"/>
              <a:t>For more information, visit our website at: [</a:t>
            </a:r>
            <a:r>
              <a:rPr lang="en-US">
                <a:solidFill>
                  <a:srgbClr val="3C125B"/>
                </a:solidFill>
              </a:rPr>
              <a:t>Placeholder for state URL info</a:t>
            </a:r>
            <a:r>
              <a:rPr lang="en-US"/>
              <a:t>]</a:t>
            </a:r>
            <a:endParaRPr lang="en-US" dirty="0"/>
          </a:p>
        </p:txBody>
      </p:sp>
      <p:sp>
        <p:nvSpPr>
          <p:cNvPr id="11" name="Rounded Rectangle 10"/>
          <p:cNvSpPr/>
          <p:nvPr/>
        </p:nvSpPr>
        <p:spPr>
          <a:xfrm>
            <a:off x="186651" y="9139709"/>
            <a:ext cx="7416223" cy="463045"/>
          </a:xfrm>
          <a:prstGeom prst="roundRect">
            <a:avLst/>
          </a:prstGeom>
          <a:solidFill>
            <a:schemeClr val="bg1"/>
          </a:solidFill>
          <a:ln>
            <a:solidFill>
              <a:srgbClr val="99D6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91440" rIns="45720" bIns="91440" numCol="1" spcCol="0" rtlCol="0" fromWordArt="0" anchor="ctr" anchorCtr="0" forceAA="0" compatLnSpc="1">
            <a:prstTxWarp prst="textNoShape">
              <a:avLst/>
            </a:prstTxWarp>
            <a:noAutofit/>
          </a:bodyPr>
          <a:lstStyle/>
          <a:p>
            <a:r>
              <a:rPr lang="en-US" sz="1200" b="1" u="sng" dirty="0">
                <a:solidFill>
                  <a:schemeClr val="tx1"/>
                </a:solidFill>
              </a:rPr>
              <a:t>NOTE</a:t>
            </a:r>
          </a:p>
          <a:p>
            <a:pPr marL="171450" indent="-171450">
              <a:buFont typeface="Calibri" panose="020F0502020204030204" pitchFamily="34" charset="0"/>
              <a:buChar char="*"/>
            </a:pPr>
            <a:r>
              <a:rPr lang="en-US" sz="1200" dirty="0">
                <a:solidFill>
                  <a:schemeClr val="tx1"/>
                </a:solidFill>
              </a:rPr>
              <a:t>You are required to provide Tier 1 public notice within 24 hours in response to an E. coli MCL violation. </a:t>
            </a:r>
          </a:p>
        </p:txBody>
      </p:sp>
      <p:graphicFrame>
        <p:nvGraphicFramePr>
          <p:cNvPr id="13" name="Table 12" descr="Conduct actions required as a result of repeat sampling table"/>
          <p:cNvGraphicFramePr>
            <a:graphicFrameLocks noGrp="1"/>
          </p:cNvGraphicFramePr>
          <p:nvPr>
            <p:extLst>
              <p:ext uri="{D42A27DB-BD31-4B8C-83A1-F6EECF244321}">
                <p14:modId xmlns:p14="http://schemas.microsoft.com/office/powerpoint/2010/main" val="1045327322"/>
              </p:ext>
            </p:extLst>
          </p:nvPr>
        </p:nvGraphicFramePr>
        <p:xfrm>
          <a:off x="186651" y="1983874"/>
          <a:ext cx="7420097" cy="7083925"/>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gridCol w="4099599">
                  <a:extLst>
                    <a:ext uri="{9D8B030D-6E8A-4147-A177-3AD203B41FA5}">
                      <a16:colId xmlns:a16="http://schemas.microsoft.com/office/drawing/2014/main" val="20003"/>
                    </a:ext>
                  </a:extLst>
                </a:gridCol>
                <a:gridCol w="901148">
                  <a:extLst>
                    <a:ext uri="{9D8B030D-6E8A-4147-A177-3AD203B41FA5}">
                      <a16:colId xmlns:a16="http://schemas.microsoft.com/office/drawing/2014/main" val="20004"/>
                    </a:ext>
                  </a:extLst>
                </a:gridCol>
              </a:tblGrid>
              <a:tr h="440288">
                <a:tc>
                  <a:txBody>
                    <a:bodyPr/>
                    <a:lstStyle/>
                    <a:p>
                      <a:pPr algn="ctr"/>
                      <a:r>
                        <a:rPr lang="en-US" sz="1100" b="1" dirty="0">
                          <a:solidFill>
                            <a:schemeClr val="tx1"/>
                          </a:solidFill>
                          <a:latin typeface="Century Gothic" panose="020B0502020202020204" pitchFamily="34" charset="0"/>
                          <a:ea typeface="Tahoma" panose="020B0604030504040204" pitchFamily="34" charset="0"/>
                          <a:cs typeface="Tahoma" panose="020B0604030504040204" pitchFamily="34" charset="0"/>
                        </a:rPr>
                        <a:t>If Routine</a:t>
                      </a:r>
                      <a:r>
                        <a:rPr lang="en-US" sz="1100" b="1" baseline="0" dirty="0">
                          <a:solidFill>
                            <a:schemeClr val="tx1"/>
                          </a:solidFill>
                          <a:latin typeface="Century Gothic" panose="020B0502020202020204" pitchFamily="34" charset="0"/>
                          <a:ea typeface="Tahoma" panose="020B0604030504040204" pitchFamily="34" charset="0"/>
                          <a:cs typeface="Tahoma" panose="020B0604030504040204" pitchFamily="34" charset="0"/>
                        </a:rPr>
                        <a:t> </a:t>
                      </a:r>
                      <a:r>
                        <a:rPr lang="en-US" sz="1100" b="1" dirty="0">
                          <a:solidFill>
                            <a:schemeClr val="tx1"/>
                          </a:solidFill>
                          <a:latin typeface="Century Gothic" panose="020B0502020202020204" pitchFamily="34" charset="0"/>
                          <a:ea typeface="Tahoma" panose="020B0604030504040204" pitchFamily="34" charset="0"/>
                          <a:cs typeface="Tahoma" panose="020B0604030504040204" pitchFamily="34" charset="0"/>
                        </a:rPr>
                        <a:t>Sample Is:</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84B4E0"/>
                    </a:solidFill>
                  </a:tcPr>
                </a:tc>
                <a:tc>
                  <a:txBody>
                    <a:bodyPr/>
                    <a:lstStyle/>
                    <a:p>
                      <a:pPr algn="ctr"/>
                      <a:r>
                        <a:rPr lang="en-US" sz="1100" b="1" dirty="0">
                          <a:solidFill>
                            <a:schemeClr val="tx1"/>
                          </a:solidFill>
                          <a:latin typeface="Century Gothic" panose="020B0502020202020204" pitchFamily="34" charset="0"/>
                          <a:ea typeface="Tahoma" panose="020B0604030504040204" pitchFamily="34" charset="0"/>
                          <a:cs typeface="Tahoma" panose="020B0604030504040204" pitchFamily="34" charset="0"/>
                        </a:rPr>
                        <a:t>And</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84B4E0"/>
                    </a:solidFill>
                  </a:tcPr>
                </a:tc>
                <a:tc>
                  <a:txBody>
                    <a:bodyPr/>
                    <a:lstStyle/>
                    <a:p>
                      <a:pPr algn="ctr"/>
                      <a:r>
                        <a:rPr lang="en-US" sz="1100" b="1" dirty="0">
                          <a:solidFill>
                            <a:schemeClr val="tx1"/>
                          </a:solidFill>
                          <a:latin typeface="Century Gothic" panose="020B0502020202020204" pitchFamily="34" charset="0"/>
                          <a:ea typeface="Tahoma" panose="020B0604030504040204" pitchFamily="34" charset="0"/>
                          <a:cs typeface="Tahoma" panose="020B0604030504040204" pitchFamily="34" charset="0"/>
                        </a:rPr>
                        <a:t>Any Repeat</a:t>
                      </a:r>
                      <a:r>
                        <a:rPr lang="en-US" sz="1100" b="1" baseline="0" dirty="0">
                          <a:solidFill>
                            <a:schemeClr val="tx1"/>
                          </a:solidFill>
                          <a:latin typeface="Century Gothic" panose="020B0502020202020204" pitchFamily="34" charset="0"/>
                          <a:ea typeface="Tahoma" panose="020B0604030504040204" pitchFamily="34" charset="0"/>
                          <a:cs typeface="Tahoma" panose="020B0604030504040204" pitchFamily="34" charset="0"/>
                        </a:rPr>
                        <a:t> </a:t>
                      </a:r>
                      <a:r>
                        <a:rPr lang="en-US" sz="1100" b="1" dirty="0">
                          <a:solidFill>
                            <a:schemeClr val="tx1"/>
                          </a:solidFill>
                          <a:latin typeface="Century Gothic" panose="020B0502020202020204" pitchFamily="34" charset="0"/>
                          <a:ea typeface="Tahoma" panose="020B0604030504040204" pitchFamily="34" charset="0"/>
                          <a:cs typeface="Tahoma" panose="020B0604030504040204" pitchFamily="34" charset="0"/>
                        </a:rPr>
                        <a:t>Sample Is:</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84B4E0"/>
                    </a:solidFill>
                  </a:tcPr>
                </a:tc>
                <a:tc>
                  <a:txBody>
                    <a:bodyPr/>
                    <a:lstStyle/>
                    <a:p>
                      <a:pPr algn="l"/>
                      <a:r>
                        <a:rPr lang="en-US" sz="1100" b="1" baseline="0" dirty="0">
                          <a:solidFill>
                            <a:schemeClr val="tx1"/>
                          </a:solidFill>
                          <a:latin typeface="Century Gothic" panose="020B0502020202020204" pitchFamily="34" charset="0"/>
                          <a:ea typeface="Tahoma" panose="020B0604030504040204" pitchFamily="34" charset="0"/>
                          <a:cs typeface="Tahoma" panose="020B0604030504040204" pitchFamily="34" charset="0"/>
                        </a:rPr>
                        <a:t>Action: What</a:t>
                      </a:r>
                      <a:r>
                        <a:rPr lang="en-US" sz="1100" b="1" dirty="0">
                          <a:solidFill>
                            <a:schemeClr val="tx1"/>
                          </a:solidFill>
                          <a:latin typeface="Century Gothic" panose="020B0502020202020204" pitchFamily="34" charset="0"/>
                          <a:ea typeface="Tahoma" panose="020B0604030504040204" pitchFamily="34" charset="0"/>
                          <a:cs typeface="Tahoma" panose="020B0604030504040204" pitchFamily="34" charset="0"/>
                        </a:rPr>
                        <a:t> do your sample results mean?</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84B4E0"/>
                    </a:solidFill>
                  </a:tcPr>
                </a:tc>
                <a:tc>
                  <a:txBody>
                    <a:bodyPr/>
                    <a:lstStyle/>
                    <a:p>
                      <a:pPr algn="ctr"/>
                      <a:r>
                        <a:rPr lang="en-US" sz="1100" b="1" dirty="0">
                          <a:solidFill>
                            <a:schemeClr val="tx1"/>
                          </a:solidFill>
                          <a:latin typeface="Century Gothic" panose="020B0502020202020204" pitchFamily="34" charset="0"/>
                          <a:ea typeface="Tahoma" panose="020B0604030504040204" pitchFamily="34" charset="0"/>
                          <a:cs typeface="Tahoma" panose="020B0604030504040204" pitchFamily="34" charset="0"/>
                        </a:rPr>
                        <a:t>Violation</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84B4E0"/>
                    </a:solidFill>
                  </a:tcPr>
                </a:tc>
                <a:extLst>
                  <a:ext uri="{0D108BD9-81ED-4DB2-BD59-A6C34878D82A}">
                    <a16:rowId xmlns:a16="http://schemas.microsoft.com/office/drawing/2014/main" val="10000"/>
                  </a:ext>
                </a:extLst>
              </a:tr>
              <a:tr h="1171482">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TC+</a:t>
                      </a:r>
                    </a:p>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EC</a:t>
                      </a:r>
                      <a:r>
                        <a:rPr kumimoji="0" lang="en-US" sz="2000" b="1" i="0" u="none" strike="noStrike" kern="1200" cap="none" spc="0" normalizeH="0" baseline="0" noProof="0" dirty="0">
                          <a:ln>
                            <a:noFill/>
                          </a:ln>
                          <a:solidFill>
                            <a:srgbClr val="00477F"/>
                          </a:solidFill>
                          <a:effectLst/>
                          <a:uLnTx/>
                          <a:uFillTx/>
                          <a:latin typeface="+mn-lt"/>
                          <a:ea typeface="+mn-ea"/>
                          <a:cs typeface="+mn-cs"/>
                          <a:sym typeface="Symbol"/>
                        </a:rPr>
                        <a:t>-</a:t>
                      </a:r>
                      <a:endParaRPr kumimoji="0" lang="en-US" sz="2000" b="1" i="0" u="none" strike="noStrike" kern="1200" cap="none" spc="0" normalizeH="0" baseline="0" noProof="0" dirty="0">
                        <a:ln>
                          <a:noFill/>
                        </a:ln>
                        <a:solidFill>
                          <a:srgbClr val="00477F"/>
                        </a:solidFill>
                        <a:effectLst/>
                        <a:uLnTx/>
                        <a:uFillTx/>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9D621"/>
                          </a:solidFill>
                          <a:effectLst/>
                          <a:uLnTx/>
                          <a:uFillTx/>
                          <a:latin typeface="+mn-lt"/>
                          <a:ea typeface="+mn-ea"/>
                          <a:cs typeface="+mn-cs"/>
                        </a:rPr>
                        <a:t>&amp;</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TC+</a:t>
                      </a:r>
                    </a:p>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EC</a:t>
                      </a:r>
                      <a:r>
                        <a:rPr kumimoji="0" lang="en-US" sz="2000" b="1" i="0" u="none" strike="noStrike" kern="1200" cap="none" spc="0" normalizeH="0" baseline="0" noProof="0" dirty="0">
                          <a:ln>
                            <a:noFill/>
                          </a:ln>
                          <a:solidFill>
                            <a:srgbClr val="00477F"/>
                          </a:solidFill>
                          <a:effectLst/>
                          <a:uLnTx/>
                          <a:uFillTx/>
                          <a:latin typeface="+mn-lt"/>
                          <a:ea typeface="+mn-ea"/>
                          <a:cs typeface="+mn-cs"/>
                          <a:sym typeface="Symbol"/>
                        </a:rPr>
                        <a:t>-</a:t>
                      </a:r>
                      <a:endParaRPr kumimoji="0" lang="en-US" sz="2000" b="1" i="0" u="none" strike="noStrike" kern="1200" cap="none" spc="0" normalizeH="0" baseline="0" noProof="0" dirty="0">
                        <a:ln>
                          <a:noFill/>
                        </a:ln>
                        <a:solidFill>
                          <a:srgbClr val="00477F"/>
                        </a:solidFill>
                        <a:effectLst/>
                        <a:uLnTx/>
                        <a:uFillTx/>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100" dirty="0"/>
                        <a:t>The</a:t>
                      </a:r>
                      <a:r>
                        <a:rPr lang="en-US" sz="1100" baseline="0" dirty="0"/>
                        <a:t> presence of total coliform bacteria in both your original routine sample and in your follow-up repeat sample suggests there could be a problem and your water may not be safe to use.</a:t>
                      </a:r>
                      <a:endParaRPr lang="en-US" sz="1100" b="1" cap="small" baseline="0" dirty="0">
                        <a:solidFill>
                          <a:srgbClr val="00477F"/>
                        </a:solidFill>
                      </a:endParaRPr>
                    </a:p>
                    <a:p>
                      <a:pPr marL="228600" marR="0" indent="-228600" algn="l" defTabSz="1018824" rtl="0" eaLnBrk="1" fontAlgn="auto" latinLnBrk="0" hangingPunct="1">
                        <a:lnSpc>
                          <a:spcPct val="100000"/>
                        </a:lnSpc>
                        <a:spcBef>
                          <a:spcPts val="300"/>
                        </a:spcBef>
                        <a:spcAft>
                          <a:spcPts val="0"/>
                        </a:spcAft>
                        <a:buClrTx/>
                        <a:buSzTx/>
                        <a:buFontTx/>
                        <a:buAutoNum type="arabicPeriod"/>
                        <a:tabLst/>
                        <a:defRPr/>
                      </a:pPr>
                      <a:r>
                        <a:rPr lang="en-US" sz="1100" b="1" cap="small" baseline="0" dirty="0">
                          <a:solidFill>
                            <a:srgbClr val="00477F"/>
                          </a:solidFill>
                        </a:rPr>
                        <a:t>Conduct a Level 1 or Level 2 </a:t>
                      </a:r>
                      <a:r>
                        <a:rPr lang="en-US" sz="1100" b="1" cap="small" dirty="0">
                          <a:solidFill>
                            <a:srgbClr val="00477F"/>
                          </a:solidFill>
                        </a:rPr>
                        <a:t>assessment</a:t>
                      </a:r>
                      <a:r>
                        <a:rPr lang="en-US" sz="1100" dirty="0"/>
                        <a:t>. </a:t>
                      </a:r>
                      <a:r>
                        <a:rPr lang="en-US" sz="1100" dirty="0">
                          <a:solidFill>
                            <a:schemeClr val="tx1"/>
                          </a:solidFill>
                        </a:rPr>
                        <a:t>Contact</a:t>
                      </a:r>
                      <a:r>
                        <a:rPr lang="en-US" sz="1100" baseline="0" dirty="0">
                          <a:solidFill>
                            <a:schemeClr val="tx1"/>
                          </a:solidFill>
                        </a:rPr>
                        <a:t> the state for help determining which type of assessment is required.</a:t>
                      </a:r>
                      <a:endParaRPr lang="en-US" sz="1100" b="0" cap="none" dirty="0">
                        <a:solidFill>
                          <a:schemeClr val="dk1"/>
                        </a:solidFill>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100" dirty="0"/>
                        <a:t>No MCL violation</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44452">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TC+</a:t>
                      </a:r>
                    </a:p>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EC</a:t>
                      </a:r>
                      <a:r>
                        <a:rPr kumimoji="0" lang="en-US" sz="2000" b="1" i="0" u="none" strike="noStrike" kern="1200" cap="none" spc="0" normalizeH="0" baseline="0" noProof="0" dirty="0">
                          <a:ln>
                            <a:noFill/>
                          </a:ln>
                          <a:solidFill>
                            <a:srgbClr val="00477F"/>
                          </a:solidFill>
                          <a:effectLst/>
                          <a:uLnTx/>
                          <a:uFillTx/>
                          <a:latin typeface="+mn-lt"/>
                          <a:ea typeface="+mn-ea"/>
                          <a:cs typeface="+mn-cs"/>
                          <a:sym typeface="Symbol"/>
                        </a:rPr>
                        <a:t>-</a:t>
                      </a:r>
                      <a:endParaRPr kumimoji="0" lang="en-US" sz="2000" b="1" i="0" u="none" strike="noStrike" kern="1200" cap="none" spc="0" normalizeH="0" baseline="0" noProof="0" dirty="0">
                        <a:ln>
                          <a:noFill/>
                        </a:ln>
                        <a:solidFill>
                          <a:srgbClr val="00477F"/>
                        </a:solidFill>
                        <a:effectLst/>
                        <a:uLnTx/>
                        <a:uFillTx/>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9D621"/>
                          </a:solidFill>
                          <a:effectLst/>
                          <a:uLnTx/>
                          <a:uFillTx/>
                          <a:latin typeface="+mn-lt"/>
                          <a:ea typeface="+mn-ea"/>
                          <a:cs typeface="+mn-cs"/>
                        </a:rPr>
                        <a:t>&amp;</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TC+</a:t>
                      </a:r>
                    </a:p>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EC</a:t>
                      </a:r>
                      <a:r>
                        <a:rPr kumimoji="0" lang="en-US" sz="2000" b="1" i="0" u="none" strike="noStrike" kern="1200" cap="none" spc="0" normalizeH="0" baseline="0" noProof="0" dirty="0">
                          <a:ln>
                            <a:noFill/>
                          </a:ln>
                          <a:solidFill>
                            <a:srgbClr val="00477F"/>
                          </a:solidFill>
                          <a:effectLst/>
                          <a:uLnTx/>
                          <a:uFillTx/>
                          <a:latin typeface="+mn-lt"/>
                          <a:ea typeface="+mn-ea"/>
                          <a:cs typeface="+mn-cs"/>
                          <a:sym typeface="Symbol"/>
                        </a:rPr>
                        <a:t>?</a:t>
                      </a:r>
                      <a:endParaRPr lang="en-US" sz="1000" dirty="0">
                        <a:solidFill>
                          <a:srgbClr val="00477F"/>
                        </a:solidFill>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100" dirty="0"/>
                        <a:t>The</a:t>
                      </a:r>
                      <a:r>
                        <a:rPr lang="en-US" sz="1100" baseline="0" dirty="0"/>
                        <a:t> presence of total coliform bacteria in both your original routine sample and in your follow-up repeat sample suggests there could be a problem and because </a:t>
                      </a:r>
                      <a:r>
                        <a:rPr lang="en-US" sz="1100" i="1" baseline="0" dirty="0"/>
                        <a:t>E. coli </a:t>
                      </a:r>
                      <a:r>
                        <a:rPr lang="en-US" sz="1100" baseline="0" dirty="0"/>
                        <a:t>was not tested, it is unknown whether or not the water is safe to use. </a:t>
                      </a:r>
                      <a:endParaRPr lang="en-US" sz="1100" b="1" cap="small" baseline="0" dirty="0">
                        <a:solidFill>
                          <a:srgbClr val="00477F"/>
                        </a:solidFill>
                      </a:endParaRPr>
                    </a:p>
                    <a:p>
                      <a:pPr marL="228600" marR="0" indent="-228600" algn="l" defTabSz="1018824" rtl="0" eaLnBrk="1" fontAlgn="auto" latinLnBrk="0" hangingPunct="1">
                        <a:lnSpc>
                          <a:spcPct val="100000"/>
                        </a:lnSpc>
                        <a:spcBef>
                          <a:spcPts val="300"/>
                        </a:spcBef>
                        <a:spcAft>
                          <a:spcPts val="0"/>
                        </a:spcAft>
                        <a:buClrTx/>
                        <a:buSzTx/>
                        <a:buFontTx/>
                        <a:buAutoNum type="arabicPeriod"/>
                        <a:tabLst/>
                        <a:defRPr/>
                      </a:pPr>
                      <a:r>
                        <a:rPr lang="en-US" sz="1100" b="1" cap="small" baseline="0" dirty="0">
                          <a:solidFill>
                            <a:srgbClr val="00477F"/>
                          </a:solidFill>
                        </a:rPr>
                        <a:t>Notify the state </a:t>
                      </a:r>
                      <a:r>
                        <a:rPr lang="en-US" sz="1100" dirty="0"/>
                        <a:t>within 24 hours</a:t>
                      </a:r>
                      <a:r>
                        <a:rPr lang="en-US" sz="1100" baseline="0" dirty="0"/>
                        <a:t> of receiving sample results </a:t>
                      </a:r>
                      <a:endParaRPr lang="en-US" sz="1100" dirty="0"/>
                    </a:p>
                    <a:p>
                      <a:pPr marL="228600" marR="0" indent="-228600" algn="l" defTabSz="1018824" rtl="0" eaLnBrk="1" fontAlgn="auto" latinLnBrk="0" hangingPunct="1">
                        <a:lnSpc>
                          <a:spcPct val="100000"/>
                        </a:lnSpc>
                        <a:spcBef>
                          <a:spcPts val="0"/>
                        </a:spcBef>
                        <a:spcAft>
                          <a:spcPts val="0"/>
                        </a:spcAft>
                        <a:buClrTx/>
                        <a:buSzTx/>
                        <a:buFontTx/>
                        <a:buAutoNum type="arabicPeriod"/>
                        <a:tabLst/>
                        <a:defRPr/>
                      </a:pPr>
                      <a:r>
                        <a:rPr lang="en-US" sz="1100" b="1" cap="small" baseline="0" dirty="0">
                          <a:solidFill>
                            <a:srgbClr val="00477F"/>
                          </a:solidFill>
                        </a:rPr>
                        <a:t>Conduct a </a:t>
                      </a:r>
                      <a:r>
                        <a:rPr lang="en-US" sz="1100" b="1" cap="small" dirty="0">
                          <a:solidFill>
                            <a:srgbClr val="00477F"/>
                          </a:solidFill>
                        </a:rPr>
                        <a:t>Level 2</a:t>
                      </a:r>
                      <a:r>
                        <a:rPr lang="en-US" sz="1100" b="1" cap="small" baseline="0" dirty="0">
                          <a:solidFill>
                            <a:srgbClr val="00477F"/>
                          </a:solidFill>
                        </a:rPr>
                        <a:t> </a:t>
                      </a:r>
                      <a:r>
                        <a:rPr lang="en-US" sz="1100" b="1" cap="small" dirty="0">
                          <a:solidFill>
                            <a:srgbClr val="00477F"/>
                          </a:solidFill>
                        </a:rPr>
                        <a:t>assessment</a:t>
                      </a:r>
                      <a:r>
                        <a:rPr lang="en-US" sz="1100" b="0" cap="none" dirty="0">
                          <a:solidFill>
                            <a:schemeClr val="dk1"/>
                          </a:solidFill>
                        </a:rPr>
                        <a:t>. </a:t>
                      </a:r>
                    </a:p>
                    <a:p>
                      <a:pPr marL="228600" marR="0" indent="-228600" algn="l" defTabSz="1018824" rtl="0" eaLnBrk="1" fontAlgn="auto" latinLnBrk="0" hangingPunct="1">
                        <a:lnSpc>
                          <a:spcPct val="100000"/>
                        </a:lnSpc>
                        <a:spcBef>
                          <a:spcPts val="0"/>
                        </a:spcBef>
                        <a:spcAft>
                          <a:spcPts val="0"/>
                        </a:spcAft>
                        <a:buClrTx/>
                        <a:buSzTx/>
                        <a:buFontTx/>
                        <a:buAutoNum type="arabicPeriod"/>
                        <a:tabLst/>
                        <a:defRPr/>
                      </a:pPr>
                      <a:r>
                        <a:rPr lang="en-US" sz="1100" b="1" cap="small" baseline="0" dirty="0">
                          <a:solidFill>
                            <a:srgbClr val="00477F"/>
                          </a:solidFill>
                        </a:rPr>
                        <a:t>Issue a Public Notice (PN).</a:t>
                      </a:r>
                      <a:endParaRPr lang="en-US" sz="1100" dirty="0"/>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100" i="1" dirty="0">
                          <a:ea typeface="Calibri"/>
                          <a:cs typeface="Times New Roman"/>
                        </a:rPr>
                        <a:t>E. coli </a:t>
                      </a:r>
                      <a:r>
                        <a:rPr lang="en-US" sz="1100" dirty="0">
                          <a:ea typeface="Calibri"/>
                          <a:cs typeface="Times New Roman"/>
                        </a:rPr>
                        <a:t>MCL violation* </a:t>
                      </a:r>
                      <a:endParaRPr lang="en-US" sz="1100" dirty="0"/>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8511">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TC+</a:t>
                      </a:r>
                    </a:p>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EC</a:t>
                      </a:r>
                      <a:r>
                        <a:rPr kumimoji="0" lang="en-US" sz="2000" b="1" i="0" u="none" strike="noStrike" kern="1200" cap="none" spc="0" normalizeH="0" baseline="0" noProof="0" dirty="0">
                          <a:ln>
                            <a:noFill/>
                          </a:ln>
                          <a:solidFill>
                            <a:srgbClr val="00477F"/>
                          </a:solidFill>
                          <a:effectLst/>
                          <a:uLnTx/>
                          <a:uFillTx/>
                          <a:latin typeface="+mn-lt"/>
                          <a:ea typeface="+mn-ea"/>
                          <a:cs typeface="+mn-cs"/>
                          <a:sym typeface="Symbol"/>
                        </a:rPr>
                        <a:t>-</a:t>
                      </a:r>
                      <a:endParaRPr kumimoji="0" lang="en-US" sz="2000" b="1" i="0" u="none" strike="noStrike" kern="1200" cap="none" spc="0" normalizeH="0" baseline="0" noProof="0" dirty="0">
                        <a:ln>
                          <a:noFill/>
                        </a:ln>
                        <a:solidFill>
                          <a:srgbClr val="00477F"/>
                        </a:solidFill>
                        <a:effectLst/>
                        <a:uLnTx/>
                        <a:uFillTx/>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9D621"/>
                          </a:solidFill>
                          <a:effectLst/>
                          <a:uLnTx/>
                          <a:uFillTx/>
                          <a:latin typeface="+mn-lt"/>
                          <a:ea typeface="+mn-ea"/>
                          <a:cs typeface="+mn-cs"/>
                        </a:rPr>
                        <a:t>&amp;</a:t>
                      </a:r>
                      <a:endParaRPr kumimoji="0" lang="en-US" sz="2000" b="1" i="0" u="none" strike="noStrike" kern="1200" cap="none" spc="0" normalizeH="0" baseline="0" dirty="0">
                        <a:ln>
                          <a:noFill/>
                        </a:ln>
                        <a:solidFill>
                          <a:srgbClr val="99D621"/>
                        </a:solidFill>
                        <a:effectLst/>
                        <a:uLnTx/>
                        <a:uFillTx/>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TC+ </a:t>
                      </a:r>
                    </a:p>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EC</a:t>
                      </a:r>
                      <a:r>
                        <a:rPr kumimoji="0" lang="en-US" sz="2000" b="1" i="0" u="none" strike="noStrike" kern="1200" cap="none" spc="0" normalizeH="0" baseline="0" noProof="0" dirty="0">
                          <a:ln>
                            <a:noFill/>
                          </a:ln>
                          <a:solidFill>
                            <a:srgbClr val="00477F"/>
                          </a:solidFill>
                          <a:effectLst/>
                          <a:uLnTx/>
                          <a:uFillTx/>
                          <a:latin typeface="+mn-lt"/>
                          <a:ea typeface="+mn-ea"/>
                          <a:cs typeface="+mn-cs"/>
                          <a:sym typeface="Symbol"/>
                        </a:rPr>
                        <a:t>+</a:t>
                      </a:r>
                      <a:endParaRPr lang="en-US" sz="1000" dirty="0">
                        <a:solidFill>
                          <a:srgbClr val="00477F"/>
                        </a:solidFill>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100" dirty="0"/>
                        <a:t>The</a:t>
                      </a:r>
                      <a:r>
                        <a:rPr lang="en-US" sz="1100" baseline="0" dirty="0"/>
                        <a:t> presence of </a:t>
                      </a:r>
                      <a:r>
                        <a:rPr lang="en-US" sz="1100" i="1" baseline="0" dirty="0"/>
                        <a:t>E. coli </a:t>
                      </a:r>
                      <a:r>
                        <a:rPr lang="en-US" sz="1100" baseline="0" dirty="0"/>
                        <a:t>bacteria in your water </a:t>
                      </a:r>
                      <a:r>
                        <a:rPr lang="en-US" sz="1100" dirty="0">
                          <a:solidFill>
                            <a:schemeClr val="tx1"/>
                          </a:solidFill>
                        </a:rPr>
                        <a:t>is an indicator of fecal contamination and your water </a:t>
                      </a:r>
                      <a:r>
                        <a:rPr lang="en-US" sz="1100" baseline="0" dirty="0"/>
                        <a:t>may not be safe to use. </a:t>
                      </a:r>
                      <a:endParaRPr lang="en-US" sz="1100" b="1" cap="small" baseline="0" dirty="0">
                        <a:solidFill>
                          <a:srgbClr val="00477F"/>
                        </a:solidFill>
                      </a:endParaRPr>
                    </a:p>
                    <a:p>
                      <a:pPr marL="228600" marR="0" indent="-228600" algn="l" defTabSz="1018824" rtl="0" eaLnBrk="1" fontAlgn="auto" latinLnBrk="0" hangingPunct="1">
                        <a:lnSpc>
                          <a:spcPct val="100000"/>
                        </a:lnSpc>
                        <a:spcBef>
                          <a:spcPts val="300"/>
                        </a:spcBef>
                        <a:spcAft>
                          <a:spcPts val="0"/>
                        </a:spcAft>
                        <a:buClrTx/>
                        <a:buSzTx/>
                        <a:buFontTx/>
                        <a:buAutoNum type="arabicPeriod"/>
                        <a:tabLst/>
                        <a:defRPr/>
                      </a:pPr>
                      <a:r>
                        <a:rPr lang="en-US" sz="1100" b="1" cap="small" baseline="0" dirty="0">
                          <a:solidFill>
                            <a:srgbClr val="00477F"/>
                          </a:solidFill>
                        </a:rPr>
                        <a:t>Notify the state </a:t>
                      </a:r>
                      <a:r>
                        <a:rPr lang="en-US" sz="1100" dirty="0"/>
                        <a:t>within 24 hours</a:t>
                      </a:r>
                      <a:r>
                        <a:rPr lang="en-US" sz="1100" baseline="0" dirty="0"/>
                        <a:t> of receiving sample results</a:t>
                      </a:r>
                      <a:endParaRPr lang="en-US" sz="1100" b="1" cap="small" baseline="0" dirty="0">
                        <a:solidFill>
                          <a:srgbClr val="00477F"/>
                        </a:solidFill>
                      </a:endParaRPr>
                    </a:p>
                    <a:p>
                      <a:pPr marL="228600" marR="0" indent="-228600" algn="l" defTabSz="1018824" rtl="0" eaLnBrk="1" fontAlgn="auto" latinLnBrk="0" hangingPunct="1">
                        <a:lnSpc>
                          <a:spcPct val="100000"/>
                        </a:lnSpc>
                        <a:spcBef>
                          <a:spcPts val="0"/>
                        </a:spcBef>
                        <a:spcAft>
                          <a:spcPts val="0"/>
                        </a:spcAft>
                        <a:buClrTx/>
                        <a:buSzTx/>
                        <a:buFontTx/>
                        <a:buAutoNum type="arabicPeriod"/>
                        <a:tabLst/>
                        <a:defRPr/>
                      </a:pPr>
                      <a:r>
                        <a:rPr lang="en-US" sz="1100" b="1" cap="small" baseline="0" dirty="0">
                          <a:solidFill>
                            <a:srgbClr val="00477F"/>
                          </a:solidFill>
                        </a:rPr>
                        <a:t>Conduct a </a:t>
                      </a:r>
                      <a:r>
                        <a:rPr lang="en-US" sz="1100" b="1" cap="small" dirty="0">
                          <a:solidFill>
                            <a:srgbClr val="00477F"/>
                          </a:solidFill>
                        </a:rPr>
                        <a:t>Level 2</a:t>
                      </a:r>
                      <a:r>
                        <a:rPr lang="en-US" sz="1100" b="1" cap="small" baseline="0" dirty="0">
                          <a:solidFill>
                            <a:srgbClr val="00477F"/>
                          </a:solidFill>
                        </a:rPr>
                        <a:t> </a:t>
                      </a:r>
                      <a:r>
                        <a:rPr lang="en-US" sz="1100" b="1" cap="small" dirty="0">
                          <a:solidFill>
                            <a:srgbClr val="00477F"/>
                          </a:solidFill>
                        </a:rPr>
                        <a:t>assessment</a:t>
                      </a:r>
                      <a:r>
                        <a:rPr lang="en-US" sz="1100" dirty="0"/>
                        <a:t>. </a:t>
                      </a:r>
                    </a:p>
                    <a:p>
                      <a:pPr marL="228600" marR="0" indent="-228600" algn="l" defTabSz="1018824" rtl="0" eaLnBrk="1" fontAlgn="auto" latinLnBrk="0" hangingPunct="1">
                        <a:lnSpc>
                          <a:spcPct val="100000"/>
                        </a:lnSpc>
                        <a:spcBef>
                          <a:spcPts val="0"/>
                        </a:spcBef>
                        <a:spcAft>
                          <a:spcPts val="0"/>
                        </a:spcAft>
                        <a:buClrTx/>
                        <a:buSzTx/>
                        <a:buFontTx/>
                        <a:buAutoNum type="arabicPeriod"/>
                        <a:tabLst/>
                        <a:defRPr/>
                      </a:pPr>
                      <a:r>
                        <a:rPr lang="en-US" sz="1100" b="1" cap="small" baseline="0" dirty="0">
                          <a:solidFill>
                            <a:srgbClr val="00477F"/>
                          </a:solidFill>
                        </a:rPr>
                        <a:t>Issue a Public Notice (PN).</a:t>
                      </a:r>
                      <a:endParaRPr lang="en-US" sz="1100" strike="sngStrike" dirty="0">
                        <a:solidFill>
                          <a:schemeClr val="tx1"/>
                        </a:solidFill>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100" i="1" dirty="0">
                          <a:ea typeface="Calibri"/>
                          <a:cs typeface="Times New Roman"/>
                        </a:rPr>
                        <a:t>E. coli </a:t>
                      </a:r>
                      <a:r>
                        <a:rPr lang="en-US" sz="1100" dirty="0">
                          <a:ea typeface="Calibri"/>
                          <a:cs typeface="Times New Roman"/>
                        </a:rPr>
                        <a:t>MCL violation* </a:t>
                      </a:r>
                      <a:endParaRPr lang="en-US" sz="1100" dirty="0"/>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32170">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TC+</a:t>
                      </a:r>
                    </a:p>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EC</a:t>
                      </a:r>
                      <a:r>
                        <a:rPr kumimoji="0" lang="en-US" sz="2000" b="1" i="0" u="none" strike="noStrike" kern="1200" cap="none" spc="0" normalizeH="0" baseline="0" noProof="0" dirty="0">
                          <a:ln>
                            <a:noFill/>
                          </a:ln>
                          <a:solidFill>
                            <a:srgbClr val="00477F"/>
                          </a:solidFill>
                          <a:effectLst/>
                          <a:uLnTx/>
                          <a:uFillTx/>
                          <a:latin typeface="+mn-lt"/>
                          <a:ea typeface="+mn-ea"/>
                          <a:cs typeface="+mn-cs"/>
                          <a:sym typeface="Symbol"/>
                        </a:rPr>
                        <a:t>-</a:t>
                      </a:r>
                      <a:endParaRPr kumimoji="0" lang="en-US" sz="2000" b="1" i="0" u="none" strike="noStrike" kern="1200" cap="none" spc="0" normalizeH="0" baseline="0" noProof="0" dirty="0">
                        <a:ln>
                          <a:noFill/>
                        </a:ln>
                        <a:solidFill>
                          <a:srgbClr val="00477F"/>
                        </a:solidFill>
                        <a:effectLst/>
                        <a:uLnTx/>
                        <a:uFillTx/>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2000" b="1" i="0" u="none" strike="noStrike" kern="1200" cap="none" spc="0" normalizeH="0" baseline="0" noProof="0" dirty="0">
                          <a:ln>
                            <a:noFill/>
                          </a:ln>
                          <a:solidFill>
                            <a:srgbClr val="99D621"/>
                          </a:solidFill>
                          <a:effectLst/>
                          <a:uLnTx/>
                          <a:uFillTx/>
                          <a:latin typeface="+mn-lt"/>
                          <a:ea typeface="+mn-ea"/>
                          <a:cs typeface="+mn-cs"/>
                        </a:rPr>
                        <a:t>&amp;</a:t>
                      </a:r>
                      <a:endParaRPr kumimoji="0" lang="en-US" sz="2000" b="1" i="0" u="none" strike="noStrike" kern="1200" cap="none" spc="0" normalizeH="0" baseline="0" dirty="0">
                        <a:ln>
                          <a:noFill/>
                        </a:ln>
                        <a:solidFill>
                          <a:srgbClr val="99D621"/>
                        </a:solidFill>
                        <a:effectLst/>
                        <a:uLnTx/>
                        <a:uFillTx/>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rgbClr val="00477F"/>
                          </a:solidFill>
                        </a:rPr>
                        <a:t>Any or all repeat samples missing </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100" dirty="0"/>
                        <a:t>The</a:t>
                      </a:r>
                      <a:r>
                        <a:rPr lang="en-US" sz="1100" baseline="0" dirty="0"/>
                        <a:t> presence of total coliform bacteria in your original routine sample suggests there could be a problem and because repeat samples were not tested, it is unknown whether or not the water is safe to use. </a:t>
                      </a:r>
                      <a:endParaRPr lang="en-US" sz="1100" b="1" cap="small" baseline="0" dirty="0">
                        <a:solidFill>
                          <a:srgbClr val="00477F"/>
                        </a:solidFill>
                      </a:endParaRPr>
                    </a:p>
                    <a:p>
                      <a:pPr marL="228600" marR="0" indent="-228600" algn="l" defTabSz="1018824" rtl="0" eaLnBrk="1" fontAlgn="auto" latinLnBrk="0" hangingPunct="1">
                        <a:lnSpc>
                          <a:spcPct val="100000"/>
                        </a:lnSpc>
                        <a:spcBef>
                          <a:spcPts val="0"/>
                        </a:spcBef>
                        <a:spcAft>
                          <a:spcPts val="0"/>
                        </a:spcAft>
                        <a:buClrTx/>
                        <a:buSzTx/>
                        <a:buFontTx/>
                        <a:buAutoNum type="arabicPeriod"/>
                        <a:tabLst/>
                        <a:defRPr/>
                      </a:pPr>
                      <a:r>
                        <a:rPr lang="en-US" sz="1100" b="1" cap="small" baseline="0" dirty="0">
                          <a:solidFill>
                            <a:srgbClr val="00477F"/>
                          </a:solidFill>
                        </a:rPr>
                        <a:t>Conduct a Level 1 or Level 2 </a:t>
                      </a:r>
                      <a:r>
                        <a:rPr lang="en-US" sz="1100" b="1" cap="small" dirty="0">
                          <a:solidFill>
                            <a:srgbClr val="00477F"/>
                          </a:solidFill>
                        </a:rPr>
                        <a:t>assessment</a:t>
                      </a:r>
                      <a:r>
                        <a:rPr lang="en-US" sz="1100" dirty="0"/>
                        <a:t>. </a:t>
                      </a:r>
                      <a:r>
                        <a:rPr lang="en-US" sz="1100" dirty="0">
                          <a:solidFill>
                            <a:schemeClr val="tx1"/>
                          </a:solidFill>
                        </a:rPr>
                        <a:t>Contact</a:t>
                      </a:r>
                      <a:r>
                        <a:rPr lang="en-US" sz="1100" baseline="0" dirty="0">
                          <a:solidFill>
                            <a:schemeClr val="tx1"/>
                          </a:solidFill>
                        </a:rPr>
                        <a:t> the state for help determining which type of assessment is required.</a:t>
                      </a:r>
                      <a:endParaRPr lang="en-US" sz="1100" b="0" cap="none" dirty="0">
                        <a:solidFill>
                          <a:schemeClr val="dk1"/>
                        </a:solidFill>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t>No MCL violation</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98511">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TC+</a:t>
                      </a:r>
                    </a:p>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EC</a:t>
                      </a:r>
                      <a:r>
                        <a:rPr kumimoji="0" lang="en-US" sz="2000" b="1" i="0" u="none" strike="noStrike" kern="1200" cap="none" spc="0" normalizeH="0" baseline="0" noProof="0" dirty="0">
                          <a:ln>
                            <a:noFill/>
                          </a:ln>
                          <a:solidFill>
                            <a:srgbClr val="00477F"/>
                          </a:solidFill>
                          <a:effectLst/>
                          <a:uLnTx/>
                          <a:uFillTx/>
                          <a:latin typeface="+mn-lt"/>
                          <a:ea typeface="+mn-ea"/>
                          <a:cs typeface="+mn-cs"/>
                          <a:sym typeface="Symbol"/>
                        </a:rPr>
                        <a:t>+</a:t>
                      </a:r>
                      <a:endParaRPr kumimoji="0" lang="en-US" sz="2000" b="1" i="0" u="none" strike="noStrike" kern="1200" cap="none" spc="0" normalizeH="0" baseline="0" noProof="0" dirty="0">
                        <a:ln>
                          <a:noFill/>
                        </a:ln>
                        <a:solidFill>
                          <a:srgbClr val="00477F"/>
                        </a:solidFill>
                        <a:effectLst/>
                        <a:uLnTx/>
                        <a:uFillTx/>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9D621"/>
                          </a:solidFill>
                          <a:effectLst/>
                          <a:uLnTx/>
                          <a:uFillTx/>
                          <a:latin typeface="+mn-lt"/>
                          <a:ea typeface="+mn-ea"/>
                          <a:cs typeface="+mn-cs"/>
                        </a:rPr>
                        <a:t>&amp;</a:t>
                      </a:r>
                      <a:endParaRPr kumimoji="0" lang="en-US" sz="2000" b="1" i="0" u="none" strike="noStrike" kern="1200" cap="none" spc="0" normalizeH="0" baseline="0" dirty="0">
                        <a:ln>
                          <a:noFill/>
                        </a:ln>
                        <a:solidFill>
                          <a:srgbClr val="99D621"/>
                        </a:solidFill>
                        <a:effectLst/>
                        <a:uLnTx/>
                        <a:uFillTx/>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TC+</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100" dirty="0"/>
                        <a:t>The</a:t>
                      </a:r>
                      <a:r>
                        <a:rPr lang="en-US" sz="1100" baseline="0" dirty="0"/>
                        <a:t> presence of </a:t>
                      </a:r>
                      <a:r>
                        <a:rPr lang="en-US" sz="1100" i="1" baseline="0" dirty="0"/>
                        <a:t>E. coli </a:t>
                      </a:r>
                      <a:r>
                        <a:rPr lang="en-US" sz="1100" baseline="0" dirty="0"/>
                        <a:t>bacteria in your water </a:t>
                      </a:r>
                      <a:r>
                        <a:rPr lang="en-US" sz="1100" dirty="0">
                          <a:solidFill>
                            <a:schemeClr val="tx1"/>
                          </a:solidFill>
                        </a:rPr>
                        <a:t>is an indicator of fecal contamination and your water </a:t>
                      </a:r>
                      <a:r>
                        <a:rPr lang="en-US" sz="1100" baseline="0" dirty="0"/>
                        <a:t>may not be safe to use. </a:t>
                      </a:r>
                      <a:endParaRPr lang="en-US" sz="1100" b="1" cap="small" baseline="0" dirty="0">
                        <a:solidFill>
                          <a:srgbClr val="00477F"/>
                        </a:solidFill>
                      </a:endParaRPr>
                    </a:p>
                    <a:p>
                      <a:pPr marL="228600" marR="0" indent="-228600" algn="l" defTabSz="1018824" rtl="0" eaLnBrk="1" fontAlgn="auto" latinLnBrk="0" hangingPunct="1">
                        <a:lnSpc>
                          <a:spcPct val="100000"/>
                        </a:lnSpc>
                        <a:spcBef>
                          <a:spcPts val="300"/>
                        </a:spcBef>
                        <a:spcAft>
                          <a:spcPts val="0"/>
                        </a:spcAft>
                        <a:buClrTx/>
                        <a:buSzTx/>
                        <a:buFontTx/>
                        <a:buAutoNum type="arabicPeriod"/>
                        <a:tabLst/>
                        <a:defRPr/>
                      </a:pPr>
                      <a:r>
                        <a:rPr lang="en-US" sz="1100" b="1" cap="small" baseline="0" dirty="0">
                          <a:solidFill>
                            <a:srgbClr val="00477F"/>
                          </a:solidFill>
                        </a:rPr>
                        <a:t>Notify the state </a:t>
                      </a:r>
                      <a:r>
                        <a:rPr lang="en-US" sz="1100" dirty="0"/>
                        <a:t>within 24 hours</a:t>
                      </a:r>
                      <a:r>
                        <a:rPr lang="en-US" sz="1100" baseline="0" dirty="0"/>
                        <a:t> of receiving sample results</a:t>
                      </a:r>
                      <a:endParaRPr lang="en-US" sz="1100" b="1" cap="small" baseline="0" dirty="0">
                        <a:solidFill>
                          <a:srgbClr val="00477F"/>
                        </a:solidFill>
                      </a:endParaRPr>
                    </a:p>
                    <a:p>
                      <a:pPr marL="228600" marR="0" indent="-228600" algn="l" defTabSz="1018824" rtl="0" eaLnBrk="1" fontAlgn="auto" latinLnBrk="0" hangingPunct="1">
                        <a:lnSpc>
                          <a:spcPct val="100000"/>
                        </a:lnSpc>
                        <a:spcBef>
                          <a:spcPts val="0"/>
                        </a:spcBef>
                        <a:spcAft>
                          <a:spcPts val="0"/>
                        </a:spcAft>
                        <a:buClrTx/>
                        <a:buSzTx/>
                        <a:buFontTx/>
                        <a:buAutoNum type="arabicPeriod"/>
                        <a:tabLst/>
                        <a:defRPr/>
                      </a:pPr>
                      <a:r>
                        <a:rPr lang="en-US" sz="1100" b="1" cap="small" baseline="0" dirty="0">
                          <a:solidFill>
                            <a:srgbClr val="00477F"/>
                          </a:solidFill>
                        </a:rPr>
                        <a:t>Conduct a </a:t>
                      </a:r>
                      <a:r>
                        <a:rPr lang="en-US" sz="1100" b="1" cap="small" dirty="0">
                          <a:solidFill>
                            <a:srgbClr val="00477F"/>
                          </a:solidFill>
                        </a:rPr>
                        <a:t>Level 2</a:t>
                      </a:r>
                      <a:r>
                        <a:rPr lang="en-US" sz="1100" b="1" cap="small" baseline="0" dirty="0">
                          <a:solidFill>
                            <a:srgbClr val="00477F"/>
                          </a:solidFill>
                        </a:rPr>
                        <a:t> </a:t>
                      </a:r>
                      <a:r>
                        <a:rPr lang="en-US" sz="1100" b="1" cap="small" dirty="0">
                          <a:solidFill>
                            <a:srgbClr val="00477F"/>
                          </a:solidFill>
                        </a:rPr>
                        <a:t>assessment</a:t>
                      </a:r>
                      <a:r>
                        <a:rPr lang="en-US" sz="1100" b="0" cap="none" dirty="0">
                          <a:solidFill>
                            <a:schemeClr val="dk1"/>
                          </a:solidFill>
                        </a:rPr>
                        <a:t>.</a:t>
                      </a:r>
                      <a:endParaRPr lang="en-US" sz="1100" dirty="0"/>
                    </a:p>
                    <a:p>
                      <a:pPr marL="228600" marR="0" indent="-228600" algn="l" defTabSz="1018824" rtl="0" eaLnBrk="1" fontAlgn="auto" latinLnBrk="0" hangingPunct="1">
                        <a:lnSpc>
                          <a:spcPct val="100000"/>
                        </a:lnSpc>
                        <a:spcBef>
                          <a:spcPts val="0"/>
                        </a:spcBef>
                        <a:spcAft>
                          <a:spcPts val="0"/>
                        </a:spcAft>
                        <a:buClrTx/>
                        <a:buSzTx/>
                        <a:buFontTx/>
                        <a:buAutoNum type="arabicPeriod"/>
                        <a:tabLst/>
                        <a:defRPr/>
                      </a:pPr>
                      <a:r>
                        <a:rPr lang="en-US" sz="1100" b="1" cap="small" baseline="0" dirty="0">
                          <a:solidFill>
                            <a:srgbClr val="00477F"/>
                          </a:solidFill>
                        </a:rPr>
                        <a:t>Issue a Public Notice (PN).</a:t>
                      </a:r>
                      <a:endParaRPr lang="en-US" sz="1100" strike="sngStrike" dirty="0">
                        <a:solidFill>
                          <a:schemeClr val="tx1"/>
                        </a:solidFill>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100" i="1" dirty="0">
                          <a:ea typeface="Calibri"/>
                          <a:cs typeface="Times New Roman"/>
                        </a:rPr>
                        <a:t>E. coli </a:t>
                      </a:r>
                      <a:r>
                        <a:rPr lang="en-US" sz="1100" dirty="0">
                          <a:ea typeface="Calibri"/>
                          <a:cs typeface="Times New Roman"/>
                        </a:rPr>
                        <a:t>MCL violation*</a:t>
                      </a:r>
                      <a:endParaRPr lang="en-US" sz="1100" dirty="0"/>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98511">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TC+</a:t>
                      </a:r>
                    </a:p>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77F"/>
                          </a:solidFill>
                          <a:effectLst/>
                          <a:uLnTx/>
                          <a:uFillTx/>
                          <a:latin typeface="+mn-lt"/>
                          <a:ea typeface="+mn-ea"/>
                          <a:cs typeface="+mn-cs"/>
                        </a:rPr>
                        <a:t>EC</a:t>
                      </a:r>
                      <a:r>
                        <a:rPr kumimoji="0" lang="en-US" sz="2000" b="1" i="0" u="none" strike="noStrike" kern="1200" cap="none" spc="0" normalizeH="0" baseline="0" noProof="0" dirty="0">
                          <a:ln>
                            <a:noFill/>
                          </a:ln>
                          <a:solidFill>
                            <a:srgbClr val="00477F"/>
                          </a:solidFill>
                          <a:effectLst/>
                          <a:uLnTx/>
                          <a:uFillTx/>
                          <a:latin typeface="+mn-lt"/>
                          <a:ea typeface="+mn-ea"/>
                          <a:cs typeface="+mn-cs"/>
                          <a:sym typeface="Symbol"/>
                        </a:rPr>
                        <a:t>+</a:t>
                      </a:r>
                      <a:endParaRPr kumimoji="0" lang="en-US" sz="2000" b="1" i="0" u="none" strike="noStrike" kern="1200" cap="none" spc="0" normalizeH="0" baseline="0" noProof="0" dirty="0">
                        <a:ln>
                          <a:noFill/>
                        </a:ln>
                        <a:solidFill>
                          <a:srgbClr val="00477F"/>
                        </a:solidFill>
                        <a:effectLst/>
                        <a:uLnTx/>
                        <a:uFillTx/>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9D621"/>
                          </a:solidFill>
                          <a:effectLst/>
                          <a:uLnTx/>
                          <a:uFillTx/>
                          <a:latin typeface="+mn-lt"/>
                          <a:ea typeface="+mn-ea"/>
                          <a:cs typeface="+mn-cs"/>
                        </a:rPr>
                        <a:t>&amp;</a:t>
                      </a:r>
                      <a:endParaRPr kumimoji="0" lang="en-US" sz="2000" b="1" i="0" u="none" strike="noStrike" kern="1200" cap="none" spc="0" normalizeH="0" baseline="0" dirty="0">
                        <a:ln>
                          <a:noFill/>
                        </a:ln>
                        <a:solidFill>
                          <a:srgbClr val="99D621"/>
                        </a:solidFill>
                        <a:effectLst/>
                        <a:uLnTx/>
                        <a:uFillTx/>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rgbClr val="00477F"/>
                          </a:solidFill>
                        </a:rPr>
                        <a:t>Any or all repeat samples missing </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100" dirty="0"/>
                        <a:t>The</a:t>
                      </a:r>
                      <a:r>
                        <a:rPr lang="en-US" sz="1100" baseline="0" dirty="0"/>
                        <a:t> presence of </a:t>
                      </a:r>
                      <a:r>
                        <a:rPr lang="en-US" sz="1100" i="1" baseline="0" dirty="0"/>
                        <a:t>E. coli </a:t>
                      </a:r>
                      <a:r>
                        <a:rPr lang="en-US" sz="1100" baseline="0" dirty="0"/>
                        <a:t>bacteria in your water </a:t>
                      </a:r>
                      <a:r>
                        <a:rPr lang="en-US" sz="1100" dirty="0">
                          <a:solidFill>
                            <a:schemeClr val="tx1"/>
                          </a:solidFill>
                        </a:rPr>
                        <a:t>is an indicator of fecal contamination and your water </a:t>
                      </a:r>
                      <a:r>
                        <a:rPr lang="en-US" sz="1100" baseline="0" dirty="0"/>
                        <a:t>may not be safe to use. </a:t>
                      </a:r>
                      <a:endParaRPr lang="en-US" sz="1100" b="1" cap="small" baseline="0" dirty="0">
                        <a:solidFill>
                          <a:srgbClr val="00477F"/>
                        </a:solidFill>
                      </a:endParaRPr>
                    </a:p>
                    <a:p>
                      <a:pPr marL="228600" marR="0" indent="-228600" algn="l" defTabSz="1018824" rtl="0" eaLnBrk="1" fontAlgn="auto" latinLnBrk="0" hangingPunct="1">
                        <a:lnSpc>
                          <a:spcPct val="100000"/>
                        </a:lnSpc>
                        <a:spcBef>
                          <a:spcPts val="300"/>
                        </a:spcBef>
                        <a:spcAft>
                          <a:spcPts val="0"/>
                        </a:spcAft>
                        <a:buClrTx/>
                        <a:buSzTx/>
                        <a:buFontTx/>
                        <a:buAutoNum type="arabicPeriod"/>
                        <a:tabLst/>
                        <a:defRPr/>
                      </a:pPr>
                      <a:r>
                        <a:rPr lang="en-US" sz="1100" b="1" cap="small" baseline="0" dirty="0">
                          <a:solidFill>
                            <a:srgbClr val="00477F"/>
                          </a:solidFill>
                        </a:rPr>
                        <a:t>Notify the state </a:t>
                      </a:r>
                      <a:r>
                        <a:rPr lang="en-US" sz="1100" dirty="0"/>
                        <a:t>within 24 hours</a:t>
                      </a:r>
                      <a:r>
                        <a:rPr lang="en-US" sz="1100" baseline="0" dirty="0"/>
                        <a:t> of receiving sample results</a:t>
                      </a:r>
                      <a:endParaRPr lang="en-US" sz="1100" b="1" cap="small" baseline="0" dirty="0">
                        <a:solidFill>
                          <a:srgbClr val="00477F"/>
                        </a:solidFill>
                      </a:endParaRPr>
                    </a:p>
                    <a:p>
                      <a:pPr marL="228600" marR="0" indent="-228600" algn="l" defTabSz="1018824" rtl="0" eaLnBrk="1" fontAlgn="auto" latinLnBrk="0" hangingPunct="1">
                        <a:lnSpc>
                          <a:spcPct val="100000"/>
                        </a:lnSpc>
                        <a:spcBef>
                          <a:spcPts val="0"/>
                        </a:spcBef>
                        <a:spcAft>
                          <a:spcPts val="0"/>
                        </a:spcAft>
                        <a:buClrTx/>
                        <a:buSzTx/>
                        <a:buFontTx/>
                        <a:buAutoNum type="arabicPeriod"/>
                        <a:tabLst/>
                        <a:defRPr/>
                      </a:pPr>
                      <a:r>
                        <a:rPr lang="en-US" sz="1100" b="1" cap="small" baseline="0" dirty="0">
                          <a:solidFill>
                            <a:srgbClr val="00477F"/>
                          </a:solidFill>
                        </a:rPr>
                        <a:t>Conduct a </a:t>
                      </a:r>
                      <a:r>
                        <a:rPr lang="en-US" sz="1100" b="1" cap="small" dirty="0">
                          <a:solidFill>
                            <a:srgbClr val="00477F"/>
                          </a:solidFill>
                        </a:rPr>
                        <a:t>Level 2</a:t>
                      </a:r>
                      <a:r>
                        <a:rPr lang="en-US" sz="1100" b="1" cap="small" baseline="0" dirty="0">
                          <a:solidFill>
                            <a:srgbClr val="00477F"/>
                          </a:solidFill>
                        </a:rPr>
                        <a:t> </a:t>
                      </a:r>
                      <a:r>
                        <a:rPr lang="en-US" sz="1100" b="1" cap="small" dirty="0">
                          <a:solidFill>
                            <a:srgbClr val="00477F"/>
                          </a:solidFill>
                        </a:rPr>
                        <a:t>assessment</a:t>
                      </a:r>
                      <a:r>
                        <a:rPr lang="en-US" sz="1100" dirty="0"/>
                        <a:t>. </a:t>
                      </a:r>
                    </a:p>
                    <a:p>
                      <a:pPr marL="228600" marR="0" indent="-228600" algn="l" defTabSz="1018824" rtl="0" eaLnBrk="1" fontAlgn="auto" latinLnBrk="0" hangingPunct="1">
                        <a:lnSpc>
                          <a:spcPct val="100000"/>
                        </a:lnSpc>
                        <a:spcBef>
                          <a:spcPts val="0"/>
                        </a:spcBef>
                        <a:spcAft>
                          <a:spcPts val="0"/>
                        </a:spcAft>
                        <a:buClrTx/>
                        <a:buSzTx/>
                        <a:buFontTx/>
                        <a:buAutoNum type="arabicPeriod"/>
                        <a:tabLst/>
                        <a:defRPr/>
                      </a:pPr>
                      <a:r>
                        <a:rPr lang="en-US" sz="1100" b="1" cap="small" baseline="0" dirty="0">
                          <a:solidFill>
                            <a:srgbClr val="00477F"/>
                          </a:solidFill>
                        </a:rPr>
                        <a:t>Issue a Public Notice (PN).</a:t>
                      </a:r>
                      <a:endParaRPr lang="en-US" sz="1100" strike="sngStrike" dirty="0">
                        <a:solidFill>
                          <a:schemeClr val="tx1"/>
                        </a:solidFill>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100" i="1" dirty="0">
                          <a:ea typeface="Calibri"/>
                          <a:cs typeface="Times New Roman"/>
                        </a:rPr>
                        <a:t>E. coli </a:t>
                      </a:r>
                      <a:r>
                        <a:rPr lang="en-US" sz="1100" dirty="0">
                          <a:ea typeface="Calibri"/>
                          <a:cs typeface="Times New Roman"/>
                        </a:rPr>
                        <a:t>MCL violation*</a:t>
                      </a:r>
                      <a:endParaRPr lang="en-US" sz="1100" dirty="0"/>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186651" y="1472520"/>
            <a:ext cx="7181712" cy="461665"/>
          </a:xfrm>
          <a:prstGeom prst="rect">
            <a:avLst/>
          </a:prstGeom>
          <a:noFill/>
        </p:spPr>
        <p:txBody>
          <a:bodyPr wrap="square" rtlCol="0">
            <a:spAutoFit/>
          </a:bodyPr>
          <a:lstStyle/>
          <a:p>
            <a:pPr marL="91440"/>
            <a:r>
              <a:rPr lang="en-US" sz="1200" dirty="0"/>
              <a:t>You must </a:t>
            </a:r>
            <a:r>
              <a:rPr lang="en-US" sz="1200" b="1" cap="small" dirty="0">
                <a:solidFill>
                  <a:srgbClr val="00477F"/>
                </a:solidFill>
              </a:rPr>
              <a:t>complete an assessment and submit the form to</a:t>
            </a:r>
            <a:r>
              <a:rPr lang="en-US" sz="1200" dirty="0"/>
              <a:t> </a:t>
            </a:r>
            <a:r>
              <a:rPr lang="en-US" sz="1200" b="1" cap="small" dirty="0">
                <a:solidFill>
                  <a:srgbClr val="00477F"/>
                </a:solidFill>
              </a:rPr>
              <a:t>the state within 30 days </a:t>
            </a:r>
            <a:r>
              <a:rPr lang="en-US" sz="1200" dirty="0"/>
              <a:t>after you learned your PWS has triggered an assessment. </a:t>
            </a:r>
            <a:r>
              <a:rPr lang="en-US" sz="1200" dirty="0">
                <a:solidFill>
                  <a:sysClr val="windowText" lastClr="000000"/>
                </a:solidFill>
              </a:rPr>
              <a:t>See the </a:t>
            </a:r>
            <a:r>
              <a:rPr lang="en-US" sz="1200" b="1" dirty="0">
                <a:solidFill>
                  <a:sysClr val="windowText" lastClr="000000"/>
                </a:solidFill>
              </a:rPr>
              <a:t>RTCR Factsheet: </a:t>
            </a:r>
            <a:r>
              <a:rPr lang="en-US" sz="1200" b="1" i="1" dirty="0">
                <a:solidFill>
                  <a:sysClr val="windowText" lastClr="000000"/>
                </a:solidFill>
              </a:rPr>
              <a:t>Level 1 &amp; Level 2 Assessments and Corrective Actions.</a:t>
            </a:r>
          </a:p>
        </p:txBody>
      </p:sp>
      <p:sp>
        <p:nvSpPr>
          <p:cNvPr id="27" name="Rounded Rectangle 26"/>
          <p:cNvSpPr/>
          <p:nvPr/>
        </p:nvSpPr>
        <p:spPr>
          <a:xfrm>
            <a:off x="520996" y="945536"/>
            <a:ext cx="6485860" cy="428928"/>
          </a:xfrm>
          <a:prstGeom prst="roundRect">
            <a:avLst/>
          </a:prstGeom>
          <a:solidFill>
            <a:schemeClr val="bg1"/>
          </a:solidFill>
          <a:ln>
            <a:solidFill>
              <a:srgbClr val="99D6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lvl="0" indent="-285750">
              <a:spcBef>
                <a:spcPts val="0"/>
              </a:spcBef>
              <a:buFont typeface="Arial" panose="020B0604020202020204" pitchFamily="34" charset="0"/>
              <a:buChar char="•"/>
              <a:defRPr/>
            </a:pP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TC+ </a:t>
            </a:r>
            <a:r>
              <a:rPr lang="en-US" sz="1200" dirty="0">
                <a:solidFill>
                  <a:schemeClr val="tx1"/>
                </a:solidFill>
              </a:rPr>
              <a:t>= Total coliform-positive or present; </a:t>
            </a: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TC- </a:t>
            </a:r>
            <a:r>
              <a:rPr lang="en-US" sz="1200" dirty="0">
                <a:solidFill>
                  <a:schemeClr val="tx1"/>
                </a:solidFill>
              </a:rPr>
              <a:t>=Total coliform-negative or absent</a:t>
            </a:r>
          </a:p>
          <a:p>
            <a:pPr marL="285750" indent="-285750">
              <a:spcBef>
                <a:spcPts val="0"/>
              </a:spcBef>
              <a:buFont typeface="Arial" panose="020B0604020202020204" pitchFamily="34" charset="0"/>
              <a:buChar char="•"/>
              <a:defRPr/>
            </a:pP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EC</a:t>
            </a: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sym typeface="Symbol"/>
              </a:rPr>
              <a:t>+ </a:t>
            </a:r>
            <a:r>
              <a:rPr lang="en-US" sz="1200" dirty="0">
                <a:solidFill>
                  <a:schemeClr val="tx1"/>
                </a:solidFill>
                <a:sym typeface="Symbol"/>
              </a:rPr>
              <a:t>= </a:t>
            </a:r>
            <a:r>
              <a:rPr lang="en-US" sz="1200" i="1" dirty="0">
                <a:solidFill>
                  <a:schemeClr val="tx1"/>
                </a:solidFill>
                <a:sym typeface="Symbol"/>
              </a:rPr>
              <a:t>E. coli</a:t>
            </a:r>
            <a:r>
              <a:rPr lang="en-US" sz="1200" dirty="0">
                <a:solidFill>
                  <a:schemeClr val="tx1"/>
                </a:solidFill>
                <a:sym typeface="Symbol"/>
              </a:rPr>
              <a:t>-positive or present;</a:t>
            </a: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sym typeface="Symbol"/>
              </a:rPr>
              <a:t> EC- </a:t>
            </a:r>
            <a:r>
              <a:rPr lang="en-US" sz="1200" dirty="0">
                <a:solidFill>
                  <a:schemeClr val="tx1"/>
                </a:solidFill>
                <a:sym typeface="Symbol"/>
              </a:rPr>
              <a:t>= </a:t>
            </a:r>
            <a:r>
              <a:rPr lang="en-US" sz="1200" i="1" dirty="0">
                <a:solidFill>
                  <a:schemeClr val="tx1"/>
                </a:solidFill>
                <a:sym typeface="Symbol"/>
              </a:rPr>
              <a:t>E. coli</a:t>
            </a:r>
            <a:r>
              <a:rPr lang="en-US" sz="1200" dirty="0">
                <a:solidFill>
                  <a:schemeClr val="tx1"/>
                </a:solidFill>
                <a:sym typeface="Symbol"/>
              </a:rPr>
              <a:t>-negative or absent; </a:t>
            </a: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sym typeface="Symbol"/>
              </a:rPr>
              <a:t>EC? </a:t>
            </a:r>
            <a:r>
              <a:rPr lang="en-US" sz="1200" dirty="0">
                <a:solidFill>
                  <a:schemeClr val="tx1"/>
                </a:solidFill>
                <a:sym typeface="Symbol"/>
              </a:rPr>
              <a:t>= </a:t>
            </a:r>
            <a:r>
              <a:rPr lang="en-US" sz="1200" i="1" dirty="0">
                <a:solidFill>
                  <a:schemeClr val="tx1"/>
                </a:solidFill>
                <a:sym typeface="Symbol"/>
              </a:rPr>
              <a:t>E. coli </a:t>
            </a:r>
            <a:r>
              <a:rPr lang="en-US" sz="1200" dirty="0">
                <a:solidFill>
                  <a:schemeClr val="tx1"/>
                </a:solidFill>
                <a:sym typeface="Symbol"/>
              </a:rPr>
              <a:t>not analyzed</a:t>
            </a:r>
            <a:endParaRPr lang="en-US" sz="1200" dirty="0">
              <a:solidFill>
                <a:schemeClr val="tx1"/>
              </a:solidFill>
            </a:endParaRPr>
          </a:p>
        </p:txBody>
      </p:sp>
      <p:sp>
        <p:nvSpPr>
          <p:cNvPr id="6" name="Title 5"/>
          <p:cNvSpPr>
            <a:spLocks noGrp="1"/>
          </p:cNvSpPr>
          <p:nvPr>
            <p:ph type="title"/>
          </p:nvPr>
        </p:nvSpPr>
        <p:spPr/>
        <p:txBody>
          <a:bodyPr>
            <a:normAutofit/>
          </a:bodyPr>
          <a:lstStyle/>
          <a:p>
            <a:r>
              <a:rPr lang="en-US"/>
              <a:t>Step 2: Conduct Actions Required As a Result of Your Repeat Sampling</a:t>
            </a:r>
            <a:endParaRPr lang="en-US" dirty="0"/>
          </a:p>
        </p:txBody>
      </p:sp>
      <p:sp>
        <p:nvSpPr>
          <p:cNvPr id="15" name="TextBox 14"/>
          <p:cNvSpPr txBox="1"/>
          <p:nvPr/>
        </p:nvSpPr>
        <p:spPr>
          <a:xfrm>
            <a:off x="6096000" y="0"/>
            <a:ext cx="16764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RTCR</a:t>
            </a:r>
          </a:p>
        </p:txBody>
      </p:sp>
    </p:spTree>
    <p:extLst>
      <p:ext uri="{BB962C8B-B14F-4D97-AF65-F5344CB8AC3E}">
        <p14:creationId xmlns:p14="http://schemas.microsoft.com/office/powerpoint/2010/main" val="370109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ontent Placeholder 6" descr="Examples of Common Causes of Contamination and Example Common Corrective Action(s)"/>
          <p:cNvGraphicFramePr>
            <a:graphicFrameLocks/>
          </p:cNvGraphicFramePr>
          <p:nvPr>
            <p:extLst>
              <p:ext uri="{D42A27DB-BD31-4B8C-83A1-F6EECF244321}">
                <p14:modId xmlns:p14="http://schemas.microsoft.com/office/powerpoint/2010/main" val="178286437"/>
              </p:ext>
            </p:extLst>
          </p:nvPr>
        </p:nvGraphicFramePr>
        <p:xfrm>
          <a:off x="2085974" y="8091844"/>
          <a:ext cx="5534026" cy="1822704"/>
        </p:xfrm>
        <a:graphic>
          <a:graphicData uri="http://schemas.openxmlformats.org/drawingml/2006/table">
            <a:tbl>
              <a:tblPr firstRow="1" bandRow="1">
                <a:solidFill>
                  <a:srgbClr val="142F50"/>
                </a:solidFill>
                <a:tableStyleId>{5C22544A-7EE6-4342-B048-85BDC9FD1C3A}</a:tableStyleId>
              </a:tblPr>
              <a:tblGrid>
                <a:gridCol w="1978206">
                  <a:extLst>
                    <a:ext uri="{9D8B030D-6E8A-4147-A177-3AD203B41FA5}">
                      <a16:colId xmlns:a16="http://schemas.microsoft.com/office/drawing/2014/main" val="20000"/>
                    </a:ext>
                  </a:extLst>
                </a:gridCol>
                <a:gridCol w="3555820">
                  <a:extLst>
                    <a:ext uri="{9D8B030D-6E8A-4147-A177-3AD203B41FA5}">
                      <a16:colId xmlns:a16="http://schemas.microsoft.com/office/drawing/2014/main" val="20001"/>
                    </a:ext>
                  </a:extLst>
                </a:gridCol>
              </a:tblGrid>
              <a:tr h="253191">
                <a:tc>
                  <a:txBody>
                    <a:bodyPr/>
                    <a:lstStyle/>
                    <a:p>
                      <a:pPr algn="ctr"/>
                      <a:r>
                        <a:rPr lang="en-US" sz="1100" b="1" dirty="0">
                          <a:solidFill>
                            <a:schemeClr val="bg1"/>
                          </a:solidFill>
                        </a:rPr>
                        <a:t>Examples of Common Causes of Contamination</a:t>
                      </a:r>
                    </a:p>
                  </a:txBody>
                  <a:tcPr marL="27432" marR="27432" marT="18288" marB="18288"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solidFill>
                      <a:srgbClr val="142F50"/>
                    </a:solidFill>
                  </a:tcPr>
                </a:tc>
                <a:tc>
                  <a:txBody>
                    <a:bodyPr/>
                    <a:lstStyle/>
                    <a:p>
                      <a:pPr algn="ctr"/>
                      <a:r>
                        <a:rPr lang="en-US" sz="1100" b="1" dirty="0">
                          <a:solidFill>
                            <a:schemeClr val="bg1"/>
                          </a:solidFill>
                        </a:rPr>
                        <a:t>Example Common Corrective</a:t>
                      </a:r>
                      <a:r>
                        <a:rPr lang="en-US" sz="1100" b="1" baseline="0" dirty="0">
                          <a:solidFill>
                            <a:schemeClr val="bg1"/>
                          </a:solidFill>
                        </a:rPr>
                        <a:t> Action(s)</a:t>
                      </a:r>
                      <a:endParaRPr lang="en-US" sz="1100" b="1" dirty="0">
                        <a:solidFill>
                          <a:schemeClr val="bg1"/>
                        </a:solidFill>
                      </a:endParaRPr>
                    </a:p>
                  </a:txBody>
                  <a:tcPr marL="27432" marR="27432" marT="18288" marB="18288"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solidFill>
                      <a:srgbClr val="142F50"/>
                    </a:solidFill>
                  </a:tcPr>
                </a:tc>
                <a:extLst>
                  <a:ext uri="{0D108BD9-81ED-4DB2-BD59-A6C34878D82A}">
                    <a16:rowId xmlns:a16="http://schemas.microsoft.com/office/drawing/2014/main" val="10000"/>
                  </a:ext>
                </a:extLst>
              </a:tr>
              <a:tr h="455744">
                <a:tc>
                  <a:txBody>
                    <a:bodyPr/>
                    <a:lstStyle/>
                    <a:p>
                      <a:r>
                        <a:rPr lang="en-US" sz="1100" b="0" i="0" u="none" strike="noStrike" kern="1200" baseline="0" dirty="0">
                          <a:solidFill>
                            <a:schemeClr val="tx1"/>
                          </a:solidFill>
                          <a:latin typeface="+mn-lt"/>
                          <a:ea typeface="+mn-ea"/>
                          <a:cs typeface="+mn-cs"/>
                        </a:rPr>
                        <a:t>Loss of system pressure</a:t>
                      </a:r>
                      <a:endParaRPr lang="en-US" sz="1100" b="0" dirty="0">
                        <a:solidFill>
                          <a:schemeClr val="tx1"/>
                        </a:solidFill>
                      </a:endParaRPr>
                    </a:p>
                  </a:txBody>
                  <a:tcPr marL="45720" marR="27432" marT="18288" marB="18288"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solidFill>
                      <a:schemeClr val="bg1"/>
                    </a:solidFill>
                  </a:tcPr>
                </a:tc>
                <a:tc>
                  <a:txBody>
                    <a:bodyPr/>
                    <a:lstStyle/>
                    <a:p>
                      <a:pPr marL="171450" indent="-171450" algn="l" defTabSz="1018824" rtl="0" eaLnBrk="1" latinLnBrk="0" hangingPunct="1">
                        <a:buFont typeface="Wingdings" panose="05000000000000000000" pitchFamily="2" charset="2"/>
                        <a:buChar char="ü"/>
                      </a:pPr>
                      <a:r>
                        <a:rPr lang="en-US" sz="1100" b="0" i="0" u="none" strike="noStrike" kern="1200" baseline="0" dirty="0">
                          <a:solidFill>
                            <a:schemeClr val="tx1"/>
                          </a:solidFill>
                          <a:latin typeface="+mn-lt"/>
                          <a:ea typeface="+mn-ea"/>
                          <a:cs typeface="+mn-cs"/>
                        </a:rPr>
                        <a:t>Maintenance of adequate pressure</a:t>
                      </a:r>
                    </a:p>
                    <a:p>
                      <a:pPr marL="171450" indent="-171450" algn="l" defTabSz="1018824" rtl="0" eaLnBrk="1" latinLnBrk="0" hangingPunct="1">
                        <a:buFont typeface="Wingdings" panose="05000000000000000000" pitchFamily="2" charset="2"/>
                        <a:buChar char="ü"/>
                      </a:pPr>
                      <a:r>
                        <a:rPr lang="en-US" sz="1100" b="0" i="0" u="none" strike="noStrike" kern="1200" baseline="0" dirty="0">
                          <a:solidFill>
                            <a:schemeClr val="tx1"/>
                          </a:solidFill>
                          <a:latin typeface="+mn-lt"/>
                          <a:ea typeface="+mn-ea"/>
                          <a:cs typeface="+mn-cs"/>
                        </a:rPr>
                        <a:t> Valve maintenance</a:t>
                      </a:r>
                    </a:p>
                    <a:p>
                      <a:pPr marL="171450" indent="-171450" algn="l" defTabSz="1018824" rtl="0" eaLnBrk="1" latinLnBrk="0" hangingPunct="1">
                        <a:buFont typeface="Wingdings" panose="05000000000000000000" pitchFamily="2" charset="2"/>
                        <a:buChar char="ü"/>
                      </a:pPr>
                      <a:r>
                        <a:rPr lang="en-US" sz="1100" b="0" i="0" u="none" strike="noStrike" kern="1200" baseline="0" dirty="0">
                          <a:solidFill>
                            <a:schemeClr val="tx1"/>
                          </a:solidFill>
                          <a:latin typeface="+mn-lt"/>
                          <a:ea typeface="+mn-ea"/>
                          <a:cs typeface="+mn-cs"/>
                        </a:rPr>
                        <a:t> Addition or upgrade of on-line monitoring &amp; control</a:t>
                      </a:r>
                    </a:p>
                  </a:txBody>
                  <a:tcPr marL="27432" marR="27432" marT="18288" marB="18288"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7021">
                <a:tc>
                  <a:txBody>
                    <a:bodyPr/>
                    <a:lstStyle/>
                    <a:p>
                      <a:pPr marL="0" indent="0" algn="l" defTabSz="1018824" rtl="0" eaLnBrk="1" latinLnBrk="0" hangingPunct="1">
                        <a:buFont typeface="Arial" pitchFamily="34" charset="0"/>
                        <a:buNone/>
                      </a:pPr>
                      <a:r>
                        <a:rPr lang="en-US" sz="1100" b="0" i="0" u="none" strike="noStrike" kern="1200" baseline="0" dirty="0">
                          <a:solidFill>
                            <a:schemeClr val="tx1"/>
                          </a:solidFill>
                          <a:latin typeface="+mn-lt"/>
                          <a:ea typeface="+mn-ea"/>
                          <a:cs typeface="+mn-cs"/>
                        </a:rPr>
                        <a:t>Cross connections</a:t>
                      </a:r>
                    </a:p>
                  </a:txBody>
                  <a:tcPr marL="45720" marR="27432" marT="18288" marB="18288"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solidFill>
                      <a:schemeClr val="bg1"/>
                    </a:solidFill>
                  </a:tcPr>
                </a:tc>
                <a:tc>
                  <a:txBody>
                    <a:bodyPr/>
                    <a:lstStyle/>
                    <a:p>
                      <a:pPr marL="171450" marR="0" indent="-171450" algn="l" defTabSz="1018824"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dirty="0">
                          <a:solidFill>
                            <a:schemeClr val="dk1"/>
                          </a:solidFill>
                          <a:latin typeface="+mn-lt"/>
                          <a:ea typeface="+mn-ea"/>
                          <a:cs typeface="+mn-cs"/>
                        </a:rPr>
                        <a:t>Maintenance of adequate pressure</a:t>
                      </a:r>
                    </a:p>
                    <a:p>
                      <a:pPr marL="171450" indent="-171450">
                        <a:buFont typeface="Wingdings" panose="05000000000000000000" pitchFamily="2" charset="2"/>
                        <a:buChar char="ü"/>
                      </a:pPr>
                      <a:r>
                        <a:rPr lang="en-US" sz="1100" b="0" i="0" u="none" strike="noStrike" kern="1200" baseline="0" dirty="0">
                          <a:solidFill>
                            <a:schemeClr val="dk1"/>
                          </a:solidFill>
                          <a:latin typeface="+mn-lt"/>
                          <a:ea typeface="+mn-ea"/>
                          <a:cs typeface="+mn-cs"/>
                        </a:rPr>
                        <a:t>Installation of backflow prevention assembly/device</a:t>
                      </a:r>
                      <a:endParaRPr lang="en-US" sz="1100" b="0" dirty="0"/>
                    </a:p>
                    <a:p>
                      <a:pPr marL="171450" indent="-171450">
                        <a:buFont typeface="Wingdings" panose="05000000000000000000" pitchFamily="2" charset="2"/>
                        <a:buChar char="ü"/>
                      </a:pPr>
                      <a:r>
                        <a:rPr lang="en-US" sz="1100" b="0" i="0" u="none" strike="noStrike" kern="1200" baseline="0" dirty="0">
                          <a:solidFill>
                            <a:schemeClr val="dk1"/>
                          </a:solidFill>
                          <a:latin typeface="+mn-lt"/>
                          <a:ea typeface="+mn-ea"/>
                          <a:cs typeface="+mn-cs"/>
                        </a:rPr>
                        <a:t>Implementation/upgrade of cross connection control program</a:t>
                      </a:r>
                    </a:p>
                  </a:txBody>
                  <a:tcPr marL="27432" marR="27432" marT="18288" marB="18288">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kern="1200" baseline="0" dirty="0">
                          <a:solidFill>
                            <a:schemeClr val="tx1"/>
                          </a:solidFill>
                          <a:latin typeface="+mn-lt"/>
                          <a:ea typeface="+mn-ea"/>
                          <a:cs typeface="+mn-cs"/>
                        </a:rPr>
                        <a:t>Cracks in well seal, casing, etc.</a:t>
                      </a:r>
                    </a:p>
                  </a:txBody>
                  <a:tcPr marL="45720" marR="27432" marT="18288" marB="18288"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solidFill>
                      <a:schemeClr val="bg1"/>
                    </a:solidFill>
                  </a:tcPr>
                </a:tc>
                <a:tc>
                  <a:txBody>
                    <a:bodyPr/>
                    <a:lstStyle/>
                    <a:p>
                      <a:pPr marL="171450" marR="0" indent="-171450" algn="l" defTabSz="1018824"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0" i="0" u="none" strike="noStrike" kern="1200" baseline="0" dirty="0">
                          <a:solidFill>
                            <a:schemeClr val="tx1"/>
                          </a:solidFill>
                          <a:latin typeface="+mn-lt"/>
                          <a:ea typeface="+mn-ea"/>
                          <a:cs typeface="+mn-cs"/>
                        </a:rPr>
                        <a:t>Replacement/repair of well components</a:t>
                      </a:r>
                    </a:p>
                  </a:txBody>
                  <a:tcPr marL="27432" marR="27432" marT="18288" marB="18288"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Text Placeholder 4"/>
          <p:cNvSpPr>
            <a:spLocks noGrp="1"/>
          </p:cNvSpPr>
          <p:nvPr>
            <p:ph type="body" sz="quarter" idx="11"/>
          </p:nvPr>
        </p:nvSpPr>
        <p:spPr>
          <a:xfrm>
            <a:off x="2057400" y="2768489"/>
            <a:ext cx="5562601" cy="6741886"/>
          </a:xfrm>
        </p:spPr>
        <p:txBody>
          <a:bodyPr/>
          <a:lstStyle/>
          <a:p>
            <a:r>
              <a:rPr lang="en-US" sz="1200"/>
              <a:t>What is an Assessment?</a:t>
            </a:r>
          </a:p>
          <a:p>
            <a:pPr lvl="2"/>
            <a:r>
              <a:rPr lang="en-US"/>
              <a:t>When sampling results show that your PWS may be vulnerable to contamination, PWSs must perform an assessment (Level 1 or Level 2) and </a:t>
            </a:r>
            <a:r>
              <a:rPr lang="en-US" b="1" cap="small">
                <a:solidFill>
                  <a:srgbClr val="142F50"/>
                </a:solidFill>
              </a:rPr>
              <a:t>find and fix any “sanitary defects</a:t>
            </a:r>
            <a:r>
              <a:rPr lang="en-US" b="1" cap="small">
                <a:solidFill>
                  <a:srgbClr val="00477F"/>
                </a:solidFill>
              </a:rPr>
              <a:t>.</a:t>
            </a:r>
            <a:r>
              <a:rPr lang="en-US" b="1" cap="small">
                <a:solidFill>
                  <a:srgbClr val="142F50"/>
                </a:solidFill>
              </a:rPr>
              <a:t>” </a:t>
            </a:r>
            <a:r>
              <a:rPr lang="en-US"/>
              <a:t>A sanitary defect can provide a pathway of entry for microbial contamination into the distribution system or indicate imminent failure in an existing barrier (e.g. cracked tank, rat droppings on wellheads, or broken seals).</a:t>
            </a:r>
          </a:p>
          <a:p>
            <a:pPr lvl="2">
              <a:spcBef>
                <a:spcPts val="600"/>
              </a:spcBef>
            </a:pPr>
            <a:r>
              <a:rPr lang="en-US" b="1" cap="small">
                <a:solidFill>
                  <a:srgbClr val="142F50"/>
                </a:solidFill>
              </a:rPr>
              <a:t>There are 5 basic elements to investigate during an assessment: </a:t>
            </a:r>
          </a:p>
          <a:p>
            <a:pPr lvl="3"/>
            <a:r>
              <a:rPr lang="en-US"/>
              <a:t>Atypical events that may affect distributed water quality or indicate that distributed water quality was impaired; </a:t>
            </a:r>
          </a:p>
          <a:p>
            <a:pPr lvl="3"/>
            <a:r>
              <a:rPr lang="en-US"/>
              <a:t>Changes in distribution system maintenance and operation, including water storage; </a:t>
            </a:r>
          </a:p>
          <a:p>
            <a:pPr lvl="3"/>
            <a:r>
              <a:rPr lang="en-US"/>
              <a:t>Water source and treatment methods that affect distributed water quality;</a:t>
            </a:r>
            <a:r>
              <a:rPr lang="en-US" strike="sngStrike">
                <a:solidFill>
                  <a:srgbClr val="FF0000"/>
                </a:solidFill>
              </a:rPr>
              <a:t> </a:t>
            </a:r>
          </a:p>
          <a:p>
            <a:pPr lvl="3"/>
            <a:r>
              <a:rPr lang="en-US"/>
              <a:t>Inadequacies in sample sites, sampling protocol and sample processing; and</a:t>
            </a:r>
          </a:p>
          <a:p>
            <a:pPr lvl="3"/>
            <a:r>
              <a:rPr lang="en-US"/>
              <a:t>Existing water quality monitoring data.</a:t>
            </a:r>
          </a:p>
          <a:p>
            <a:pPr lvl="2">
              <a:spcBef>
                <a:spcPts val="600"/>
              </a:spcBef>
            </a:pPr>
            <a:r>
              <a:rPr lang="en-US" b="1" cap="small">
                <a:solidFill>
                  <a:srgbClr val="142F50"/>
                </a:solidFill>
              </a:rPr>
              <a:t>A level 2 assessment is a more comprehensive and in-depth examination compared to a level 1 assessment</a:t>
            </a:r>
            <a:r>
              <a:rPr lang="en-US" b="1" cap="small">
                <a:solidFill>
                  <a:srgbClr val="00477F"/>
                </a:solidFill>
              </a:rPr>
              <a:t> </a:t>
            </a:r>
            <a:r>
              <a:rPr lang="en-US"/>
              <a:t>because the cause of the Level 2 assessment is more critical and likely to result in a direct public health impact.  </a:t>
            </a:r>
          </a:p>
          <a:p>
            <a:pPr marL="345186" lvl="2" indent="-171450">
              <a:buFont typeface="Arial" panose="020B0604020202020204" pitchFamily="34" charset="0"/>
              <a:buChar char="•"/>
            </a:pPr>
            <a:r>
              <a:rPr lang="en-US"/>
              <a:t>A Level 2 assessment must be conducted by the state or a party approved by the state. A Level 1 assessment is typically conducted by the PWS. </a:t>
            </a:r>
          </a:p>
          <a:p>
            <a:pPr marL="345186" lvl="2" indent="-171450">
              <a:buFont typeface="Arial" panose="020B0604020202020204" pitchFamily="34" charset="0"/>
              <a:buChar char="•"/>
            </a:pPr>
            <a:r>
              <a:rPr lang="en-US"/>
              <a:t>You have 30 days (after learning that you triggered the assessment) to complete, correct sanitary defects found, and submit the State-form. For sanitary defects found but NOT fixed within the 30 days, you must obtain</a:t>
            </a:r>
            <a:r>
              <a:rPr lang="en-US">
                <a:solidFill>
                  <a:srgbClr val="FF0000"/>
                </a:solidFill>
              </a:rPr>
              <a:t> </a:t>
            </a:r>
            <a:r>
              <a:rPr lang="en-US"/>
              <a:t>a state-approved schedule for all incomplete corrective actions. </a:t>
            </a:r>
            <a:r>
              <a:rPr lang="en-US" b="1" cap="small">
                <a:solidFill>
                  <a:srgbClr val="142F50"/>
                </a:solidFill>
              </a:rPr>
              <a:t>After completing each scheduled corrective action,</a:t>
            </a:r>
            <a:r>
              <a:rPr lang="en-US"/>
              <a:t> </a:t>
            </a:r>
            <a:r>
              <a:rPr lang="en-US" b="1" cap="small">
                <a:solidFill>
                  <a:srgbClr val="142F50"/>
                </a:solidFill>
              </a:rPr>
              <a:t>you must notify your state to avoid violations.</a:t>
            </a:r>
            <a:r>
              <a:rPr lang="en-US"/>
              <a:t> Throughout the Assessment Process </a:t>
            </a:r>
            <a:r>
              <a:rPr lang="en-US" b="1" cap="small">
                <a:solidFill>
                  <a:srgbClr val="142F50"/>
                </a:solidFill>
              </a:rPr>
              <a:t>consult with your state </a:t>
            </a:r>
            <a:r>
              <a:rPr lang="en-US"/>
              <a:t>to discuss progress.</a:t>
            </a:r>
            <a:endParaRPr lang="en-US" b="1" cap="small">
              <a:solidFill>
                <a:srgbClr val="142F50"/>
              </a:solidFill>
            </a:endParaRPr>
          </a:p>
          <a:p>
            <a:pPr lvl="2"/>
            <a:endParaRPr lang="en-US"/>
          </a:p>
          <a:p>
            <a:pPr lvl="2"/>
            <a:endParaRPr lang="en-US"/>
          </a:p>
          <a:p>
            <a:pPr lvl="2"/>
            <a:endParaRPr lang="en-US" dirty="0"/>
          </a:p>
        </p:txBody>
      </p:sp>
      <p:sp>
        <p:nvSpPr>
          <p:cNvPr id="34" name="Rounded Rectangle 33"/>
          <p:cNvSpPr/>
          <p:nvPr/>
        </p:nvSpPr>
        <p:spPr>
          <a:xfrm>
            <a:off x="2057400" y="2057590"/>
            <a:ext cx="5334000" cy="651963"/>
          </a:xfrm>
          <a:prstGeom prst="roundRect">
            <a:avLst/>
          </a:prstGeom>
          <a:solidFill>
            <a:schemeClr val="bg1"/>
          </a:solidFill>
          <a:ln>
            <a:solidFill>
              <a:srgbClr val="142F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91440" rIns="45720" bIns="91440" numCol="1" spcCol="0" rtlCol="0" fromWordArt="0" anchor="ctr" anchorCtr="0" forceAA="0" compatLnSpc="1">
            <a:prstTxWarp prst="textNoShape">
              <a:avLst/>
            </a:prstTxWarp>
            <a:noAutofit/>
          </a:bodyPr>
          <a:lstStyle/>
          <a:p>
            <a:pPr algn="ctr"/>
            <a:r>
              <a:rPr lang="en-US" sz="1200" b="1" dirty="0">
                <a:solidFill>
                  <a:srgbClr val="00477F"/>
                </a:solidFill>
                <a:ea typeface="Calibri"/>
                <a:cs typeface="Times New Roman"/>
              </a:rPr>
              <a:t>ATTENTION!</a:t>
            </a:r>
          </a:p>
          <a:p>
            <a:r>
              <a:rPr lang="en-US" sz="1200" b="1" dirty="0">
                <a:solidFill>
                  <a:srgbClr val="00477F"/>
                </a:solidFill>
                <a:ea typeface="Calibri"/>
                <a:cs typeface="Times New Roman"/>
              </a:rPr>
              <a:t>April 1, 2016, all public water systems (PWSs) must comply with the RTCR. </a:t>
            </a:r>
          </a:p>
          <a:p>
            <a:pPr marL="171450" indent="-171450">
              <a:buFont typeface="Wingdings" panose="05000000000000000000" pitchFamily="2" charset="2"/>
              <a:buChar char="ü"/>
            </a:pPr>
            <a:r>
              <a:rPr lang="en-US" sz="1200" dirty="0">
                <a:solidFill>
                  <a:schemeClr val="tx1"/>
                </a:solidFill>
                <a:ea typeface="Calibri"/>
                <a:cs typeface="Times New Roman"/>
              </a:rPr>
              <a:t>Are you a PWS? Contact your state at [</a:t>
            </a:r>
            <a:r>
              <a:rPr lang="en-US" sz="1200" dirty="0">
                <a:solidFill>
                  <a:srgbClr val="142F50"/>
                </a:solidFill>
                <a:ea typeface="Calibri"/>
                <a:cs typeface="Times New Roman"/>
              </a:rPr>
              <a:t>Placeholder for state info/website</a:t>
            </a:r>
            <a:r>
              <a:rPr lang="en-US" sz="1200" dirty="0">
                <a:solidFill>
                  <a:schemeClr val="tx1"/>
                </a:solidFill>
                <a:ea typeface="Calibri"/>
                <a:cs typeface="Times New Roman"/>
              </a:rPr>
              <a:t>].</a:t>
            </a:r>
          </a:p>
        </p:txBody>
      </p:sp>
      <p:sp>
        <p:nvSpPr>
          <p:cNvPr id="75" name="TextBox 74"/>
          <p:cNvSpPr txBox="1"/>
          <p:nvPr/>
        </p:nvSpPr>
        <p:spPr>
          <a:xfrm>
            <a:off x="100346" y="8458200"/>
            <a:ext cx="1872394" cy="1450075"/>
          </a:xfrm>
          <a:prstGeom prst="rect">
            <a:avLst/>
          </a:prstGeom>
          <a:solidFill>
            <a:srgbClr val="A3C2E1"/>
          </a:solidFill>
        </p:spPr>
        <p:txBody>
          <a:bodyPr wrap="square" lIns="45720" tIns="45720" rIns="45720" bIns="45720" rtlCol="0">
            <a:normAutofit/>
          </a:bodyPr>
          <a:lstStyle/>
          <a:p>
            <a:pPr algn="ctr">
              <a:spcAft>
                <a:spcPts val="600"/>
              </a:spcAft>
            </a:pPr>
            <a:r>
              <a:rPr lang="en-US" sz="1200" b="1" cap="small" dirty="0">
                <a:solidFill>
                  <a:srgbClr val="142F50"/>
                </a:solidFill>
              </a:rPr>
              <a:t>For assistance, please contact your state:</a:t>
            </a:r>
            <a:endParaRPr lang="en-US" sz="1200" b="1" cap="small" dirty="0">
              <a:solidFill>
                <a:srgbClr val="142F50"/>
              </a:solidFill>
              <a:effectLst>
                <a:outerShdw blurRad="38100" dist="38100" dir="2700000" algn="tl">
                  <a:srgbClr val="000000">
                    <a:alpha val="43137"/>
                  </a:srgbClr>
                </a:outerShdw>
              </a:effectLst>
            </a:endParaRPr>
          </a:p>
          <a:p>
            <a:r>
              <a:rPr lang="en-US" sz="1200" cap="small" dirty="0">
                <a:solidFill>
                  <a:srgbClr val="142F50"/>
                </a:solidFill>
              </a:rPr>
              <a:t>Name/Dept.:</a:t>
            </a:r>
            <a:br>
              <a:rPr lang="en-US" sz="1200" cap="small" dirty="0">
                <a:solidFill>
                  <a:srgbClr val="142F50"/>
                </a:solidFill>
              </a:rPr>
            </a:br>
            <a:endParaRPr lang="en-US" sz="1200" cap="small" dirty="0">
              <a:solidFill>
                <a:srgbClr val="142F50"/>
              </a:solidFill>
            </a:endParaRPr>
          </a:p>
          <a:p>
            <a:r>
              <a:rPr lang="en-US" sz="1200" cap="small" dirty="0">
                <a:solidFill>
                  <a:srgbClr val="142F50"/>
                </a:solidFill>
              </a:rPr>
              <a:t>Phone:</a:t>
            </a:r>
            <a:br>
              <a:rPr lang="en-US" sz="1200" cap="small" dirty="0">
                <a:solidFill>
                  <a:srgbClr val="142F50"/>
                </a:solidFill>
              </a:rPr>
            </a:br>
            <a:endParaRPr lang="en-US" sz="1200" cap="small" dirty="0">
              <a:solidFill>
                <a:srgbClr val="142F50"/>
              </a:solidFill>
            </a:endParaRPr>
          </a:p>
          <a:p>
            <a:r>
              <a:rPr lang="en-US" sz="1200" cap="small" dirty="0">
                <a:solidFill>
                  <a:srgbClr val="142F50"/>
                </a:solidFill>
              </a:rPr>
              <a:t>Email:</a:t>
            </a:r>
          </a:p>
        </p:txBody>
      </p:sp>
      <p:sp>
        <p:nvSpPr>
          <p:cNvPr id="22" name="Text Placeholder 9"/>
          <p:cNvSpPr txBox="1">
            <a:spLocks/>
          </p:cNvSpPr>
          <p:nvPr/>
        </p:nvSpPr>
        <p:spPr>
          <a:xfrm>
            <a:off x="70789" y="5730924"/>
            <a:ext cx="1921297" cy="2788490"/>
          </a:xfrm>
          <a:prstGeom prst="rect">
            <a:avLst/>
          </a:prstGeom>
        </p:spPr>
        <p:txBody>
          <a:bodyPr vert="horz" lIns="91440" tIns="45720" rIns="91440" bIns="45720" rtlCol="0">
            <a:noAutofit/>
          </a:bodyPr>
          <a:lstStyle>
            <a:lvl1pPr marL="0" indent="0" algn="l" defTabSz="1018824" rtl="0" eaLnBrk="1" latinLnBrk="0" hangingPunct="1">
              <a:spcBef>
                <a:spcPts val="1000"/>
              </a:spcBef>
              <a:buFont typeface="Arial" panose="020B0604020202020204" pitchFamily="34" charset="0"/>
              <a:buNone/>
              <a:defRPr lang="en-US" sz="1200" b="1" u="sng" kern="1200" cap="none" spc="50" baseline="0" dirty="0" smtClean="0">
                <a:solidFill>
                  <a:schemeClr val="bg1"/>
                </a:solidFill>
                <a:latin typeface="Century Gothic" panose="020B0502020202020204" pitchFamily="34" charset="0"/>
                <a:ea typeface="Tahoma" panose="020B0604030504040204" pitchFamily="34" charset="0"/>
                <a:cs typeface="Tahoma" panose="020B0604030504040204" pitchFamily="34" charset="0"/>
              </a:defRPr>
            </a:lvl1pPr>
            <a:lvl2pPr marL="0" indent="0" algn="l" defTabSz="1018824" rtl="0" eaLnBrk="1" latinLnBrk="0" hangingPunct="1">
              <a:spcBef>
                <a:spcPts val="0"/>
              </a:spcBef>
              <a:buFont typeface="Arial" panose="020B0604020202020204" pitchFamily="34" charset="0"/>
              <a:buNone/>
              <a:defRPr lang="en-US" sz="1100" b="1" i="0" u="none" kern="1200" spc="0" baseline="0" dirty="0" smtClean="0">
                <a:solidFill>
                  <a:schemeClr val="bg1"/>
                </a:solidFill>
                <a:latin typeface="Century Gothic" panose="020B0502020202020204" pitchFamily="34" charset="0"/>
                <a:ea typeface="Tahoma" panose="020B0604030504040204" pitchFamily="34" charset="0"/>
                <a:cs typeface="Tahoma" panose="020B0604030504040204" pitchFamily="34" charset="0"/>
              </a:defRPr>
            </a:lvl2pPr>
            <a:lvl3pPr marL="173736" indent="0" algn="l" defTabSz="1018824" rtl="0" eaLnBrk="1" latinLnBrk="0" hangingPunct="1">
              <a:lnSpc>
                <a:spcPct val="99000"/>
              </a:lnSpc>
              <a:spcBef>
                <a:spcPts val="600"/>
              </a:spcBef>
              <a:spcAft>
                <a:spcPts val="0"/>
              </a:spcAft>
              <a:buFont typeface="Arial" panose="020B0604020202020204" pitchFamily="34" charset="0"/>
              <a:buNone/>
              <a:defRPr lang="en-US" sz="1100" kern="1200">
                <a:solidFill>
                  <a:schemeClr val="tx1"/>
                </a:solidFill>
                <a:latin typeface="+mn-lt"/>
                <a:ea typeface="+mn-ea"/>
                <a:cs typeface="+mn-cs"/>
              </a:defRPr>
            </a:lvl3pPr>
            <a:lvl4pPr marL="457200" indent="-171450" algn="l" defTabSz="1018824" rtl="0" eaLnBrk="1" latinLnBrk="0" hangingPunct="1">
              <a:lnSpc>
                <a:spcPct val="99000"/>
              </a:lnSpc>
              <a:spcBef>
                <a:spcPts val="600"/>
              </a:spcBef>
              <a:spcAft>
                <a:spcPts val="600"/>
              </a:spcAft>
              <a:buFont typeface="Arial" panose="020B0604020202020204" pitchFamily="34" charset="0"/>
              <a:buChar char="•"/>
              <a:defRPr lang="en-US" sz="1100" kern="1200">
                <a:solidFill>
                  <a:schemeClr val="tx1"/>
                </a:solidFill>
                <a:latin typeface="+mn-lt"/>
                <a:ea typeface="+mn-ea"/>
                <a:cs typeface="+mn-cs"/>
              </a:defRPr>
            </a:lvl4pPr>
            <a:lvl5pPr marL="685800" indent="-168275" algn="l" defTabSz="1018824" rtl="0" eaLnBrk="1" latinLnBrk="0" hangingPunct="1">
              <a:lnSpc>
                <a:spcPct val="99000"/>
              </a:lnSpc>
              <a:spcBef>
                <a:spcPts val="600"/>
              </a:spcBef>
              <a:buFont typeface="Symbol" panose="05050102010706020507" pitchFamily="18" charset="2"/>
              <a:buChar char="-"/>
              <a:defRPr sz="11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dirty="0">
                <a:solidFill>
                  <a:schemeClr val="tx1"/>
                </a:solidFill>
                <a:latin typeface="+mn-lt"/>
              </a:rPr>
              <a:t>Additional RTCR Factsheets:</a:t>
            </a:r>
          </a:p>
          <a:p>
            <a:pPr marL="171450" indent="-171450">
              <a:spcBef>
                <a:spcPts val="200"/>
              </a:spcBef>
              <a:buFont typeface="Arial" panose="020B0604020202020204" pitchFamily="34" charset="0"/>
              <a:buChar char="•"/>
            </a:pPr>
            <a:r>
              <a:rPr lang="en-US" b="0" u="none" dirty="0">
                <a:solidFill>
                  <a:schemeClr val="tx1"/>
                </a:solidFill>
                <a:latin typeface="+mn-lt"/>
              </a:rPr>
              <a:t>Requirements for Small Systems on Monthly Monitoring</a:t>
            </a:r>
          </a:p>
          <a:p>
            <a:pPr marL="171450" indent="-171450">
              <a:spcBef>
                <a:spcPts val="200"/>
              </a:spcBef>
              <a:buFont typeface="Arial" panose="020B0604020202020204" pitchFamily="34" charset="0"/>
              <a:buChar char="•"/>
            </a:pPr>
            <a:r>
              <a:rPr lang="en-US" b="0" u="none" dirty="0">
                <a:solidFill>
                  <a:schemeClr val="tx1"/>
                </a:solidFill>
                <a:latin typeface="+mn-lt"/>
              </a:rPr>
              <a:t>Requirements for Small Systems on Quarterly/Annual Monitoring</a:t>
            </a:r>
          </a:p>
          <a:p>
            <a:pPr marL="171450" indent="-171450">
              <a:spcBef>
                <a:spcPts val="200"/>
              </a:spcBef>
              <a:buFont typeface="Arial" panose="020B0604020202020204" pitchFamily="34" charset="0"/>
              <a:buChar char="•"/>
            </a:pPr>
            <a:r>
              <a:rPr lang="en-US" b="0" u="none" dirty="0">
                <a:solidFill>
                  <a:schemeClr val="tx1"/>
                </a:solidFill>
                <a:latin typeface="+mn-lt"/>
              </a:rPr>
              <a:t>Requirements for Seasonal Systems</a:t>
            </a:r>
          </a:p>
          <a:p>
            <a:pPr marL="171450" indent="-171450">
              <a:spcBef>
                <a:spcPts val="200"/>
              </a:spcBef>
              <a:buFont typeface="Arial" panose="020B0604020202020204" pitchFamily="34" charset="0"/>
              <a:buChar char="•"/>
            </a:pPr>
            <a:r>
              <a:rPr lang="en-US" b="0" u="none" dirty="0">
                <a:solidFill>
                  <a:schemeClr val="tx1"/>
                </a:solidFill>
                <a:latin typeface="+mn-lt"/>
              </a:rPr>
              <a:t>Repeat Monitoring Requirements for Small Systems</a:t>
            </a:r>
          </a:p>
        </p:txBody>
      </p:sp>
      <p:cxnSp>
        <p:nvCxnSpPr>
          <p:cNvPr id="23" name="Straight Connector 22" descr="Next section"/>
          <p:cNvCxnSpPr/>
          <p:nvPr/>
        </p:nvCxnSpPr>
        <p:spPr>
          <a:xfrm>
            <a:off x="73025" y="5723162"/>
            <a:ext cx="1901952" cy="0"/>
          </a:xfrm>
          <a:prstGeom prst="line">
            <a:avLst/>
          </a:prstGeom>
          <a:ln w="25400">
            <a:solidFill>
              <a:srgbClr val="A3C2E1"/>
            </a:solidFill>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1" name="Picture 20" descr="Vulnerable well cas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84" y="4701964"/>
            <a:ext cx="1371613" cy="931897"/>
          </a:xfrm>
          <a:prstGeom prst="rect">
            <a:avLst/>
          </a:prstGeom>
          <a:ln>
            <a:noFill/>
          </a:ln>
        </p:spPr>
      </p:pic>
      <p:sp>
        <p:nvSpPr>
          <p:cNvPr id="39" name="Text Placeholder 38"/>
          <p:cNvSpPr>
            <a:spLocks noGrp="1"/>
          </p:cNvSpPr>
          <p:nvPr>
            <p:ph type="body" sz="quarter" idx="13"/>
          </p:nvPr>
        </p:nvSpPr>
        <p:spPr>
          <a:xfrm>
            <a:off x="116748" y="2768489"/>
            <a:ext cx="1855992" cy="2036615"/>
          </a:xfrm>
        </p:spPr>
        <p:txBody>
          <a:bodyPr/>
          <a:lstStyle/>
          <a:p>
            <a:pPr marL="285750" lvl="1" indent="-285750">
              <a:spcBef>
                <a:spcPts val="600"/>
              </a:spcBef>
              <a:buFont typeface="Wingdings" panose="05000000000000000000" pitchFamily="2" charset="2"/>
              <a:buChar char="Ø"/>
            </a:pPr>
            <a:r>
              <a:rPr lang="en-US" sz="1200" b="0"/>
              <a:t>What is an Assessment?</a:t>
            </a:r>
          </a:p>
          <a:p>
            <a:pPr marL="285750" lvl="1" indent="-285750">
              <a:spcBef>
                <a:spcPts val="600"/>
              </a:spcBef>
              <a:buFont typeface="Wingdings" panose="05000000000000000000" pitchFamily="2" charset="2"/>
              <a:buChar char="Ø"/>
            </a:pPr>
            <a:r>
              <a:rPr lang="en-US" sz="1200" b="0"/>
              <a:t>Throughout the Assessment Process.</a:t>
            </a:r>
          </a:p>
          <a:p>
            <a:pPr marL="285750" lvl="1" indent="-285750">
              <a:spcBef>
                <a:spcPts val="600"/>
              </a:spcBef>
              <a:buFont typeface="Wingdings" panose="05000000000000000000" pitchFamily="2" charset="2"/>
              <a:buChar char="Ø"/>
            </a:pPr>
            <a:r>
              <a:rPr lang="en-US" sz="1200" b="0"/>
              <a:t>What to do if you are triggered to conduct an assessment.</a:t>
            </a:r>
            <a:endParaRPr lang="en-US" sz="1200" b="0" dirty="0"/>
          </a:p>
        </p:txBody>
      </p:sp>
      <p:cxnSp>
        <p:nvCxnSpPr>
          <p:cNvPr id="25" name="Straight Connector 24" descr="Next section"/>
          <p:cNvCxnSpPr/>
          <p:nvPr/>
        </p:nvCxnSpPr>
        <p:spPr>
          <a:xfrm>
            <a:off x="70788" y="2727650"/>
            <a:ext cx="1901952" cy="0"/>
          </a:xfrm>
          <a:prstGeom prst="line">
            <a:avLst/>
          </a:prstGeom>
          <a:ln w="25400">
            <a:solidFill>
              <a:srgbClr val="A3C2E1"/>
            </a:solidFill>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Text Placeholder 45"/>
          <p:cNvSpPr>
            <a:spLocks noGrp="1"/>
          </p:cNvSpPr>
          <p:nvPr>
            <p:ph type="body" sz="quarter" idx="14"/>
          </p:nvPr>
        </p:nvSpPr>
        <p:spPr>
          <a:xfrm>
            <a:off x="78938" y="2096905"/>
            <a:ext cx="1901952" cy="612648"/>
          </a:xfrm>
        </p:spPr>
        <p:txBody>
          <a:bodyPr/>
          <a:lstStyle/>
          <a:p>
            <a:r>
              <a:rPr lang="en-US"/>
              <a:t>RTCR </a:t>
            </a:r>
          </a:p>
          <a:p>
            <a:pPr lvl="1"/>
            <a:r>
              <a:rPr lang="en-US"/>
              <a:t>What to know?</a:t>
            </a:r>
            <a:endParaRPr lang="en-US" dirty="0"/>
          </a:p>
        </p:txBody>
      </p:sp>
      <p:sp>
        <p:nvSpPr>
          <p:cNvPr id="20" name="Rectangle 19" descr="Next section"/>
          <p:cNvSpPr/>
          <p:nvPr/>
        </p:nvSpPr>
        <p:spPr>
          <a:xfrm>
            <a:off x="70788" y="2042422"/>
            <a:ext cx="1904999" cy="7865853"/>
          </a:xfrm>
          <a:prstGeom prst="rect">
            <a:avLst/>
          </a:prstGeom>
          <a:noFill/>
          <a:ln>
            <a:solidFill>
              <a:srgbClr val="142F50"/>
            </a:solid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44"/>
          <p:cNvSpPr>
            <a:spLocks noGrp="1"/>
          </p:cNvSpPr>
          <p:nvPr>
            <p:ph type="body" sz="quarter" idx="12"/>
          </p:nvPr>
        </p:nvSpPr>
        <p:spPr/>
        <p:txBody>
          <a:bodyPr/>
          <a:lstStyle/>
          <a:p>
            <a:r>
              <a:rPr lang="en-US" sz="1200"/>
              <a:t>Who does this Factsheet Apply to?</a:t>
            </a:r>
          </a:p>
          <a:p>
            <a:pPr lvl="1"/>
            <a:r>
              <a:rPr lang="en-US" b="1" cap="small">
                <a:solidFill>
                  <a:srgbClr val="142F50"/>
                </a:solidFill>
              </a:rPr>
              <a:t>Public water systems (PWSs) serving 1,000 or fewer people </a:t>
            </a:r>
            <a:r>
              <a:rPr lang="en-US"/>
              <a:t>that must conduct a Level 1 or Level 2 assessment.</a:t>
            </a:r>
            <a:endParaRPr lang="en-US" dirty="0"/>
          </a:p>
        </p:txBody>
      </p:sp>
      <p:sp>
        <p:nvSpPr>
          <p:cNvPr id="8" name="Title 7"/>
          <p:cNvSpPr>
            <a:spLocks noGrp="1"/>
          </p:cNvSpPr>
          <p:nvPr>
            <p:ph type="title"/>
          </p:nvPr>
        </p:nvSpPr>
        <p:spPr>
          <a:xfrm>
            <a:off x="0" y="1147660"/>
            <a:ext cx="7772398" cy="389404"/>
          </a:xfrm>
        </p:spPr>
        <p:txBody>
          <a:bodyPr>
            <a:noAutofit/>
          </a:bodyPr>
          <a:lstStyle/>
          <a:p>
            <a:r>
              <a:rPr lang="en-US"/>
              <a:t>Level 1 &amp; Level 2 Assessments and Corrective Actions</a:t>
            </a:r>
            <a:endParaRPr lang="en-US" dirty="0"/>
          </a:p>
        </p:txBody>
      </p:sp>
      <p:sp>
        <p:nvSpPr>
          <p:cNvPr id="16" name="TextBox 15"/>
          <p:cNvSpPr txBox="1"/>
          <p:nvPr/>
        </p:nvSpPr>
        <p:spPr>
          <a:xfrm>
            <a:off x="5270500" y="101919"/>
            <a:ext cx="2590800" cy="892552"/>
          </a:xfrm>
          <a:prstGeom prst="rect">
            <a:avLst/>
          </a:prstGeom>
          <a:noFill/>
        </p:spPr>
        <p:txBody>
          <a:bodyPr wrap="square" rtlCol="0">
            <a:spAutoFit/>
          </a:bodyPr>
          <a:lstStyle/>
          <a:p>
            <a:r>
              <a:rPr lang="en-US" sz="5200" b="1" dirty="0">
                <a:solidFill>
                  <a:schemeClr val="bg1"/>
                </a:solidFill>
                <a:latin typeface="Tahoma" panose="020B0604030504040204" pitchFamily="34" charset="0"/>
                <a:ea typeface="Tahoma" panose="020B0604030504040204" pitchFamily="34" charset="0"/>
                <a:cs typeface="Tahoma" panose="020B0604030504040204" pitchFamily="34" charset="0"/>
              </a:rPr>
              <a:t>(RTCR)</a:t>
            </a:r>
          </a:p>
        </p:txBody>
      </p:sp>
      <p:sp>
        <p:nvSpPr>
          <p:cNvPr id="17" name="TextBox 16"/>
          <p:cNvSpPr txBox="1"/>
          <p:nvPr/>
        </p:nvSpPr>
        <p:spPr>
          <a:xfrm>
            <a:off x="1752600" y="669815"/>
            <a:ext cx="3839461" cy="323165"/>
          </a:xfrm>
          <a:prstGeom prst="rect">
            <a:avLst/>
          </a:prstGeom>
          <a:noFill/>
        </p:spPr>
        <p:txBody>
          <a:bodyPr wrap="square" rtlCol="0">
            <a:spAutoFit/>
          </a:bodyPr>
          <a:lstStyle/>
          <a:p>
            <a:r>
              <a:rPr lang="en-US" sz="1500" b="1" dirty="0">
                <a:solidFill>
                  <a:schemeClr val="bg1"/>
                </a:solidFill>
                <a:latin typeface="Century Gothic" panose="020B0502020202020204" pitchFamily="34" charset="0"/>
                <a:ea typeface="Tahoma" panose="020B0604030504040204" pitchFamily="34" charset="0"/>
                <a:cs typeface="Tahoma" panose="020B0604030504040204" pitchFamily="34" charset="0"/>
              </a:rPr>
              <a:t>FACTSHEET: Revised Total Coliform Rule</a:t>
            </a:r>
          </a:p>
        </p:txBody>
      </p:sp>
      <p:sp>
        <p:nvSpPr>
          <p:cNvPr id="9" name="Picture Placeholder 8" descr="Placeholder for state logo"/>
          <p:cNvSpPr>
            <a:spLocks noGrp="1"/>
          </p:cNvSpPr>
          <p:nvPr>
            <p:ph type="pic" sz="quarter" idx="18"/>
          </p:nvPr>
        </p:nvSpPr>
        <p:spPr/>
      </p:sp>
    </p:spTree>
    <p:extLst>
      <p:ext uri="{BB962C8B-B14F-4D97-AF65-F5344CB8AC3E}">
        <p14:creationId xmlns:p14="http://schemas.microsoft.com/office/powerpoint/2010/main" val="141535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sz="1200"/>
              <a:t>March 2016</a:t>
            </a:r>
            <a:endParaRPr lang="en-US" sz="1200" dirty="0"/>
          </a:p>
        </p:txBody>
      </p:sp>
      <p:sp>
        <p:nvSpPr>
          <p:cNvPr id="3" name="Text Placeholder 2"/>
          <p:cNvSpPr>
            <a:spLocks noGrp="1"/>
          </p:cNvSpPr>
          <p:nvPr>
            <p:ph type="body" sz="quarter" idx="13"/>
          </p:nvPr>
        </p:nvSpPr>
        <p:spPr/>
        <p:txBody>
          <a:bodyPr/>
          <a:lstStyle/>
          <a:p>
            <a:r>
              <a:rPr lang="en-US" sz="1200"/>
              <a:t>For more information, visit our website at</a:t>
            </a:r>
            <a:r>
              <a:rPr lang="en-US"/>
              <a:t>: [</a:t>
            </a:r>
            <a:r>
              <a:rPr lang="en-US" sz="1200">
                <a:solidFill>
                  <a:srgbClr val="3C125B"/>
                </a:solidFill>
              </a:rPr>
              <a:t>Placeholder for state URL info</a:t>
            </a:r>
            <a:r>
              <a:rPr lang="en-US"/>
              <a:t>]</a:t>
            </a:r>
            <a:endParaRPr lang="en-US" dirty="0"/>
          </a:p>
        </p:txBody>
      </p:sp>
      <p:sp>
        <p:nvSpPr>
          <p:cNvPr id="26" name="Rounded Rectangle 25"/>
          <p:cNvSpPr/>
          <p:nvPr/>
        </p:nvSpPr>
        <p:spPr>
          <a:xfrm>
            <a:off x="210562" y="8993658"/>
            <a:ext cx="7447537" cy="632943"/>
          </a:xfrm>
          <a:prstGeom prst="roundRect">
            <a:avLst/>
          </a:prstGeom>
          <a:solidFill>
            <a:schemeClr val="bg1"/>
          </a:solidFill>
          <a:ln>
            <a:solidFill>
              <a:srgbClr val="142F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91440" rIns="45720" bIns="91440" numCol="1" spcCol="0" rtlCol="0" fromWordArt="0" anchor="ctr" anchorCtr="0" forceAA="0" compatLnSpc="1">
            <a:prstTxWarp prst="textNoShape">
              <a:avLst/>
            </a:prstTxWarp>
            <a:noAutofit/>
          </a:bodyPr>
          <a:lstStyle/>
          <a:p>
            <a:pPr marL="6350" lvl="1"/>
            <a:r>
              <a:rPr lang="en-US" sz="1100" b="1" u="sng" dirty="0">
                <a:solidFill>
                  <a:schemeClr val="tx1"/>
                </a:solidFill>
              </a:rPr>
              <a:t>NOTES</a:t>
            </a:r>
            <a:r>
              <a:rPr lang="en-US" sz="1100" b="1" dirty="0">
                <a:solidFill>
                  <a:schemeClr val="tx1"/>
                </a:solidFill>
              </a:rPr>
              <a:t>—Your PWS will get a treatment technique violation if you: </a:t>
            </a:r>
          </a:p>
          <a:p>
            <a:pPr marL="171450" lvl="3" indent="-171450">
              <a:buFont typeface="Arial" panose="020B0604020202020204" pitchFamily="34" charset="0"/>
              <a:buChar char="•"/>
            </a:pPr>
            <a:r>
              <a:rPr lang="en-US" sz="1100" dirty="0">
                <a:solidFill>
                  <a:schemeClr val="tx1"/>
                </a:solidFill>
              </a:rPr>
              <a:t>Fail to perform an assessment or take corrective action.</a:t>
            </a:r>
          </a:p>
          <a:p>
            <a:pPr marL="0" lvl="3"/>
            <a:r>
              <a:rPr lang="en-US" sz="1100" dirty="0">
                <a:solidFill>
                  <a:schemeClr val="tx1"/>
                </a:solidFill>
              </a:rPr>
              <a:t>You are required to provide Tier 2 public notice within 30 days in response to a treatment technique violation. </a:t>
            </a:r>
          </a:p>
        </p:txBody>
      </p:sp>
      <p:sp>
        <p:nvSpPr>
          <p:cNvPr id="11" name="Rectangle 10"/>
          <p:cNvSpPr/>
          <p:nvPr/>
        </p:nvSpPr>
        <p:spPr>
          <a:xfrm>
            <a:off x="3791987" y="5034121"/>
            <a:ext cx="3866113" cy="3772996"/>
          </a:xfrm>
          <a:prstGeom prst="rect">
            <a:avLst/>
          </a:prstGeom>
          <a:solidFill>
            <a:schemeClr val="bg1"/>
          </a:solidFill>
          <a:ln>
            <a:solidFill>
              <a:srgbClr val="A3C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u="sng" dirty="0">
                <a:solidFill>
                  <a:srgbClr val="142F50"/>
                </a:solidFill>
              </a:rPr>
              <a:t>STEP 1</a:t>
            </a:r>
            <a:r>
              <a:rPr lang="en-US" sz="1200" dirty="0">
                <a:solidFill>
                  <a:schemeClr val="tx1"/>
                </a:solidFill>
              </a:rPr>
              <a:t>: </a:t>
            </a:r>
            <a:r>
              <a:rPr lang="en-US" sz="1200" b="1" dirty="0">
                <a:solidFill>
                  <a:schemeClr val="tx1"/>
                </a:solidFill>
              </a:rPr>
              <a:t>Call your state </a:t>
            </a:r>
            <a:r>
              <a:rPr lang="en-US" sz="1200" dirty="0">
                <a:solidFill>
                  <a:schemeClr val="tx1"/>
                </a:solidFill>
              </a:rPr>
              <a:t>to select the appropriate  person to conduct the assessment (the assessor).</a:t>
            </a:r>
          </a:p>
          <a:p>
            <a:pPr marL="171450" indent="-171450">
              <a:buFont typeface="Calibri" panose="020F0502020204030204" pitchFamily="34" charset="0"/>
              <a:buChar char="―"/>
            </a:pPr>
            <a:r>
              <a:rPr lang="en-US" sz="1200" b="1" dirty="0">
                <a:solidFill>
                  <a:schemeClr val="tx1"/>
                </a:solidFill>
              </a:rPr>
              <a:t>Assessors may be the state, a third party or qualified staff from your system.</a:t>
            </a:r>
            <a:endParaRPr lang="en-US" sz="1200" dirty="0">
              <a:solidFill>
                <a:schemeClr val="tx1"/>
              </a:solidFill>
            </a:endParaRPr>
          </a:p>
          <a:p>
            <a:pPr>
              <a:spcBef>
                <a:spcPts val="600"/>
              </a:spcBef>
            </a:pPr>
            <a:r>
              <a:rPr lang="en-US" sz="1200" b="1" u="sng" dirty="0">
                <a:solidFill>
                  <a:srgbClr val="142F50"/>
                </a:solidFill>
              </a:rPr>
              <a:t>STEP 2</a:t>
            </a:r>
            <a:r>
              <a:rPr lang="en-US" sz="1200" dirty="0">
                <a:solidFill>
                  <a:schemeClr val="tx1"/>
                </a:solidFill>
              </a:rPr>
              <a:t>: Ask the state for the Level 2 assessment form and determine the process for submission.</a:t>
            </a:r>
            <a:endParaRPr lang="en-US" sz="1200" u="sng" dirty="0">
              <a:solidFill>
                <a:srgbClr val="FF0000"/>
              </a:solidFill>
            </a:endParaRPr>
          </a:p>
          <a:p>
            <a:pPr>
              <a:spcBef>
                <a:spcPts val="600"/>
              </a:spcBef>
            </a:pPr>
            <a:r>
              <a:rPr lang="en-US" sz="1200" b="1" u="sng" dirty="0">
                <a:solidFill>
                  <a:srgbClr val="142F50"/>
                </a:solidFill>
              </a:rPr>
              <a:t>STEP 3</a:t>
            </a:r>
            <a:r>
              <a:rPr lang="en-US" sz="1200" dirty="0">
                <a:solidFill>
                  <a:schemeClr val="tx1"/>
                </a:solidFill>
              </a:rPr>
              <a:t>: Have the assessment performed. </a:t>
            </a:r>
          </a:p>
          <a:p>
            <a:pPr>
              <a:spcBef>
                <a:spcPts val="600"/>
              </a:spcBef>
            </a:pPr>
            <a:r>
              <a:rPr lang="en-US" sz="1200" b="1" u="sng" dirty="0">
                <a:solidFill>
                  <a:srgbClr val="142F50"/>
                </a:solidFill>
              </a:rPr>
              <a:t>STEP 4</a:t>
            </a:r>
            <a:r>
              <a:rPr lang="en-US" sz="1200" dirty="0">
                <a:solidFill>
                  <a:schemeClr val="tx1"/>
                </a:solidFill>
              </a:rPr>
              <a:t>: If sanitary defect(s) are found, fix them or propose and gain a state-approved schedule for fixing, if the sanitary defect(s) cannot be corrected within 30 days of triggering the assessment.</a:t>
            </a:r>
          </a:p>
          <a:p>
            <a:pPr marL="171450" indent="-171450">
              <a:buFont typeface="Calibri" panose="020F0502020204030204" pitchFamily="34" charset="0"/>
              <a:buChar char="―"/>
            </a:pPr>
            <a:r>
              <a:rPr lang="en-US" sz="1200" dirty="0">
                <a:solidFill>
                  <a:schemeClr val="tx1"/>
                </a:solidFill>
              </a:rPr>
              <a:t>After completing each scheduled corrective action you must notify your state. </a:t>
            </a:r>
          </a:p>
          <a:p>
            <a:pPr marL="171450" indent="-171450">
              <a:buFont typeface="Calibri" panose="020F0502020204030204" pitchFamily="34" charset="0"/>
              <a:buChar char="―"/>
            </a:pPr>
            <a:r>
              <a:rPr lang="en-US" sz="1200" dirty="0">
                <a:solidFill>
                  <a:schemeClr val="tx1"/>
                </a:solidFill>
              </a:rPr>
              <a:t>The PWS or state (at any time) may consult with each other to discuss progress or the corrective action(s) identified.</a:t>
            </a:r>
          </a:p>
          <a:p>
            <a:pPr>
              <a:spcBef>
                <a:spcPts val="600"/>
              </a:spcBef>
            </a:pPr>
            <a:r>
              <a:rPr lang="en-US" sz="1200" b="1" u="sng" dirty="0">
                <a:solidFill>
                  <a:srgbClr val="142F50"/>
                </a:solidFill>
              </a:rPr>
              <a:t>STEP 5</a:t>
            </a:r>
            <a:r>
              <a:rPr lang="en-US" sz="1200" dirty="0">
                <a:solidFill>
                  <a:schemeClr val="tx1"/>
                </a:solidFill>
              </a:rPr>
              <a:t>: Submit the completed assessment form to the state within 30 days of learning that your system triggered the assessment. </a:t>
            </a:r>
            <a:endParaRPr lang="en-US" sz="1200" dirty="0"/>
          </a:p>
        </p:txBody>
      </p:sp>
      <p:sp>
        <p:nvSpPr>
          <p:cNvPr id="35" name="Pentagon 34"/>
          <p:cNvSpPr/>
          <p:nvPr/>
        </p:nvSpPr>
        <p:spPr>
          <a:xfrm rot="5400000">
            <a:off x="4248405" y="1502507"/>
            <a:ext cx="2966866" cy="3852520"/>
          </a:xfrm>
          <a:prstGeom prst="homePlate">
            <a:avLst>
              <a:gd name="adj" fmla="val 14087"/>
            </a:avLst>
          </a:prstGeom>
          <a:gradFill flip="none" rotWithShape="1">
            <a:gsLst>
              <a:gs pos="0">
                <a:srgbClr val="A3C2E1"/>
              </a:gs>
              <a:gs pos="15000">
                <a:srgbClr val="A3C2E1"/>
              </a:gs>
              <a:gs pos="57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91440" bIns="91440" rtlCol="0" anchor="t"/>
          <a:lstStyle/>
          <a:p>
            <a:r>
              <a:rPr lang="en-US" sz="1200" b="1" dirty="0">
                <a:solidFill>
                  <a:schemeClr val="tx1"/>
                </a:solidFill>
              </a:rPr>
              <a:t>You have to do a Level 2 Assessment if you have either:</a:t>
            </a:r>
            <a:endParaRPr lang="en-US" sz="1200" dirty="0">
              <a:solidFill>
                <a:schemeClr val="tx1"/>
              </a:solidFill>
            </a:endParaRPr>
          </a:p>
          <a:p>
            <a:pPr marL="228600" indent="-228600">
              <a:buFont typeface="+mj-lt"/>
              <a:buAutoNum type="arabicPeriod"/>
            </a:pPr>
            <a:r>
              <a:rPr lang="en-US" sz="1200" dirty="0">
                <a:solidFill>
                  <a:schemeClr val="tx1"/>
                </a:solidFill>
              </a:rPr>
              <a:t> </a:t>
            </a:r>
            <a:r>
              <a:rPr lang="en-US" sz="1200" i="1" dirty="0">
                <a:solidFill>
                  <a:schemeClr val="tx1"/>
                </a:solidFill>
              </a:rPr>
              <a:t>E. coli </a:t>
            </a:r>
            <a:r>
              <a:rPr lang="en-US" sz="1200" dirty="0">
                <a:solidFill>
                  <a:schemeClr val="tx1"/>
                </a:solidFill>
              </a:rPr>
              <a:t>MCL violation:</a:t>
            </a: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pPr marL="228600" indent="-228600">
              <a:buFont typeface="+mj-lt"/>
              <a:buAutoNum type="arabicPeriod" startAt="2"/>
            </a:pPr>
            <a:endParaRPr lang="en-US" sz="1200" dirty="0">
              <a:solidFill>
                <a:schemeClr val="tx1"/>
              </a:solidFill>
            </a:endParaRPr>
          </a:p>
          <a:p>
            <a:pPr marL="228600" indent="-228600">
              <a:buFont typeface="+mj-lt"/>
              <a:buAutoNum type="arabicPeriod" startAt="2"/>
            </a:pPr>
            <a:r>
              <a:rPr lang="en-US" sz="1200" dirty="0">
                <a:solidFill>
                  <a:schemeClr val="tx1"/>
                </a:solidFill>
              </a:rPr>
              <a:t>Two Level 1 triggers in a rolling 12-month period or for systems on annual monitoring, a Level 1 trigger in two consecutive years.</a:t>
            </a:r>
          </a:p>
          <a:p>
            <a:pPr algn="ctr"/>
            <a:endParaRPr lang="en-US" sz="1050" b="1" dirty="0">
              <a:solidFill>
                <a:schemeClr val="tx1"/>
              </a:solidFill>
            </a:endParaRPr>
          </a:p>
        </p:txBody>
      </p:sp>
      <p:sp>
        <p:nvSpPr>
          <p:cNvPr id="24" name="Rounded Rectangle 23"/>
          <p:cNvSpPr/>
          <p:nvPr/>
        </p:nvSpPr>
        <p:spPr>
          <a:xfrm>
            <a:off x="3791987" y="4622624"/>
            <a:ext cx="3866113" cy="388277"/>
          </a:xfrm>
          <a:prstGeom prst="roundRect">
            <a:avLst/>
          </a:prstGeom>
          <a:solidFill>
            <a:schemeClr val="bg1"/>
          </a:solidFill>
          <a:ln>
            <a:solidFill>
              <a:srgbClr val="142F50"/>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a:solidFill>
                  <a:schemeClr val="tx1"/>
                </a:solidFill>
              </a:rPr>
              <a:t>Your state approves the party that will conduct the assessment. </a:t>
            </a:r>
          </a:p>
        </p:txBody>
      </p:sp>
      <p:graphicFrame>
        <p:nvGraphicFramePr>
          <p:cNvPr id="39" name="Table 38" descr="E. coli MCL violation table"/>
          <p:cNvGraphicFramePr>
            <a:graphicFrameLocks noGrp="1"/>
          </p:cNvGraphicFramePr>
          <p:nvPr>
            <p:extLst>
              <p:ext uri="{D42A27DB-BD31-4B8C-83A1-F6EECF244321}">
                <p14:modId xmlns:p14="http://schemas.microsoft.com/office/powerpoint/2010/main" val="322127536"/>
              </p:ext>
            </p:extLst>
          </p:nvPr>
        </p:nvGraphicFramePr>
        <p:xfrm>
          <a:off x="4165546" y="2405931"/>
          <a:ext cx="3411969" cy="1411916"/>
        </p:xfrm>
        <a:graphic>
          <a:graphicData uri="http://schemas.openxmlformats.org/drawingml/2006/table">
            <a:tbl>
              <a:tblPr firstRow="1" bandRow="1">
                <a:tableStyleId>{5C22544A-7EE6-4342-B048-85BDC9FD1C3A}</a:tableStyleId>
              </a:tblPr>
              <a:tblGrid>
                <a:gridCol w="1012841">
                  <a:extLst>
                    <a:ext uri="{9D8B030D-6E8A-4147-A177-3AD203B41FA5}">
                      <a16:colId xmlns:a16="http://schemas.microsoft.com/office/drawing/2014/main" val="20000"/>
                    </a:ext>
                  </a:extLst>
                </a:gridCol>
                <a:gridCol w="2399128">
                  <a:extLst>
                    <a:ext uri="{9D8B030D-6E8A-4147-A177-3AD203B41FA5}">
                      <a16:colId xmlns:a16="http://schemas.microsoft.com/office/drawing/2014/main" val="20001"/>
                    </a:ext>
                  </a:extLst>
                </a:gridCol>
              </a:tblGrid>
              <a:tr h="169516">
                <a:tc>
                  <a:txBody>
                    <a:bodyPr/>
                    <a:lstStyle/>
                    <a:p>
                      <a:pPr algn="ctr">
                        <a:lnSpc>
                          <a:spcPct val="95000"/>
                        </a:lnSpc>
                      </a:pPr>
                      <a:r>
                        <a:rPr lang="en-US" sz="1200" dirty="0">
                          <a:solidFill>
                            <a:schemeClr val="tx1"/>
                          </a:solidFill>
                        </a:rPr>
                        <a:t>Routine</a:t>
                      </a:r>
                    </a:p>
                  </a:txBody>
                  <a:tcPr marL="45720" marR="45720" marT="34310" marB="34310"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5000"/>
                        </a:lnSpc>
                      </a:pPr>
                      <a:r>
                        <a:rPr lang="en-US" sz="1200" dirty="0">
                          <a:solidFill>
                            <a:schemeClr val="tx1"/>
                          </a:solidFill>
                        </a:rPr>
                        <a:t>Repeat</a:t>
                      </a:r>
                    </a:p>
                  </a:txBody>
                  <a:tcPr marL="45720" marR="45720" marT="34310" marB="34310"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1205">
                <a:tc>
                  <a:txBody>
                    <a:bodyPr/>
                    <a:lstStyle/>
                    <a:p>
                      <a:pPr marL="0" marR="0" indent="0" algn="ctr" defTabSz="1018824" rtl="0" eaLnBrk="1" fontAlgn="auto" latinLnBrk="0" hangingPunct="1">
                        <a:lnSpc>
                          <a:spcPct val="95000"/>
                        </a:lnSpc>
                        <a:spcBef>
                          <a:spcPts val="0"/>
                        </a:spcBef>
                        <a:spcAft>
                          <a:spcPts val="0"/>
                        </a:spcAft>
                        <a:buClrTx/>
                        <a:buSzTx/>
                        <a:buFontTx/>
                        <a:buNone/>
                        <a:tabLst/>
                        <a:defRPr/>
                      </a:pPr>
                      <a:r>
                        <a:rPr lang="en-US" sz="1200" b="0" dirty="0">
                          <a:solidFill>
                            <a:schemeClr val="tx1"/>
                          </a:solidFill>
                        </a:rPr>
                        <a:t>TC+ &amp;</a:t>
                      </a:r>
                      <a:r>
                        <a:rPr lang="en-US" sz="1200" b="0" baseline="0" dirty="0">
                          <a:solidFill>
                            <a:schemeClr val="tx1"/>
                          </a:solidFill>
                        </a:rPr>
                        <a:t> </a:t>
                      </a:r>
                      <a:r>
                        <a:rPr lang="en-US" sz="1200" b="0" i="0" dirty="0">
                          <a:solidFill>
                            <a:schemeClr val="tx1"/>
                          </a:solidFill>
                        </a:rPr>
                        <a:t>EC-</a:t>
                      </a:r>
                    </a:p>
                  </a:txBody>
                  <a:tcPr marL="45720" marR="45720" marT="34310" marB="34310"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auto" latinLnBrk="0" hangingPunct="1">
                        <a:lnSpc>
                          <a:spcPct val="95000"/>
                        </a:lnSpc>
                        <a:spcBef>
                          <a:spcPts val="0"/>
                        </a:spcBef>
                        <a:spcAft>
                          <a:spcPts val="0"/>
                        </a:spcAft>
                        <a:buClrTx/>
                        <a:buSzTx/>
                        <a:buFontTx/>
                        <a:buNone/>
                        <a:tabLst/>
                        <a:defRPr/>
                      </a:pPr>
                      <a:r>
                        <a:rPr lang="en-US" sz="1200" b="0" i="1" dirty="0">
                          <a:solidFill>
                            <a:schemeClr val="tx1"/>
                          </a:solidFill>
                        </a:rPr>
                        <a:t>E. coli</a:t>
                      </a:r>
                      <a:r>
                        <a:rPr lang="en-US" sz="1200" b="0" dirty="0">
                          <a:solidFill>
                            <a:schemeClr val="tx1"/>
                          </a:solidFill>
                        </a:rPr>
                        <a:t>-positive (EC+)</a:t>
                      </a:r>
                    </a:p>
                  </a:txBody>
                  <a:tcPr marL="45720" marR="45720" marT="34310" marB="34310"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5067">
                <a:tc>
                  <a:txBody>
                    <a:bodyPr/>
                    <a:lstStyle/>
                    <a:p>
                      <a:pPr marL="0" marR="0" indent="0" algn="ctr" defTabSz="1018824" rtl="0" eaLnBrk="1" fontAlgn="auto" latinLnBrk="0" hangingPunct="1">
                        <a:lnSpc>
                          <a:spcPct val="95000"/>
                        </a:lnSpc>
                        <a:spcBef>
                          <a:spcPts val="0"/>
                        </a:spcBef>
                        <a:spcAft>
                          <a:spcPts val="0"/>
                        </a:spcAft>
                        <a:buClrTx/>
                        <a:buSzTx/>
                        <a:buFontTx/>
                        <a:buNone/>
                        <a:tabLst/>
                        <a:defRPr/>
                      </a:pPr>
                      <a:r>
                        <a:rPr lang="en-US" sz="1200" b="0" dirty="0">
                          <a:solidFill>
                            <a:schemeClr val="tx1"/>
                          </a:solidFill>
                        </a:rPr>
                        <a:t>TC+ &amp;</a:t>
                      </a:r>
                      <a:r>
                        <a:rPr lang="en-US" sz="1200" b="0" baseline="0" dirty="0">
                          <a:solidFill>
                            <a:schemeClr val="tx1"/>
                          </a:solidFill>
                        </a:rPr>
                        <a:t> </a:t>
                      </a:r>
                      <a:r>
                        <a:rPr lang="en-US" sz="1200" b="0" i="0" dirty="0">
                          <a:solidFill>
                            <a:schemeClr val="tx1"/>
                          </a:solidFill>
                        </a:rPr>
                        <a:t>EC-</a:t>
                      </a:r>
                    </a:p>
                  </a:txBody>
                  <a:tcPr marL="45720" marR="45720" marT="34310" marB="34310"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auto" latinLnBrk="0" hangingPunct="1">
                        <a:lnSpc>
                          <a:spcPct val="95000"/>
                        </a:lnSpc>
                        <a:spcBef>
                          <a:spcPts val="0"/>
                        </a:spcBef>
                        <a:spcAft>
                          <a:spcPts val="0"/>
                        </a:spcAft>
                        <a:buClrTx/>
                        <a:buSzTx/>
                        <a:buFontTx/>
                        <a:buNone/>
                        <a:tabLst/>
                        <a:defRPr/>
                      </a:pPr>
                      <a:r>
                        <a:rPr lang="en-US" sz="1200" b="0" dirty="0">
                          <a:solidFill>
                            <a:schemeClr val="tx1"/>
                          </a:solidFill>
                        </a:rPr>
                        <a:t>TC+ but</a:t>
                      </a:r>
                      <a:r>
                        <a:rPr lang="en-US" sz="1200" b="0" baseline="0" dirty="0">
                          <a:solidFill>
                            <a:schemeClr val="tx1"/>
                          </a:solidFill>
                        </a:rPr>
                        <a:t> not </a:t>
                      </a:r>
                      <a:r>
                        <a:rPr lang="en-US" sz="1200" b="0" dirty="0">
                          <a:solidFill>
                            <a:schemeClr val="tx1"/>
                          </a:solidFill>
                        </a:rPr>
                        <a:t>analyzed for EC</a:t>
                      </a:r>
                    </a:p>
                  </a:txBody>
                  <a:tcPr marL="45720" marR="45720" marT="34310" marB="34310"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1205">
                <a:tc>
                  <a:txBody>
                    <a:bodyPr/>
                    <a:lstStyle/>
                    <a:p>
                      <a:pPr marL="0" marR="0" indent="0" algn="ctr" defTabSz="1018824" rtl="0" eaLnBrk="1" fontAlgn="auto" latinLnBrk="0" hangingPunct="1">
                        <a:lnSpc>
                          <a:spcPct val="95000"/>
                        </a:lnSpc>
                        <a:spcBef>
                          <a:spcPts val="0"/>
                        </a:spcBef>
                        <a:spcAft>
                          <a:spcPts val="0"/>
                        </a:spcAft>
                        <a:buClrTx/>
                        <a:buSzTx/>
                        <a:buFontTx/>
                        <a:buNone/>
                        <a:tabLst/>
                        <a:defRPr/>
                      </a:pPr>
                      <a:r>
                        <a:rPr lang="en-US" sz="1200" b="0" dirty="0">
                          <a:solidFill>
                            <a:schemeClr val="tx1"/>
                          </a:solidFill>
                        </a:rPr>
                        <a:t>TC+ &amp;</a:t>
                      </a:r>
                      <a:r>
                        <a:rPr lang="en-US" sz="1200" b="0" i="0" baseline="0" dirty="0">
                          <a:solidFill>
                            <a:schemeClr val="tx1"/>
                          </a:solidFill>
                        </a:rPr>
                        <a:t> </a:t>
                      </a:r>
                      <a:r>
                        <a:rPr lang="en-US" sz="1200" b="0" dirty="0">
                          <a:solidFill>
                            <a:schemeClr val="tx1"/>
                          </a:solidFill>
                        </a:rPr>
                        <a:t>EC+</a:t>
                      </a:r>
                    </a:p>
                  </a:txBody>
                  <a:tcPr marL="45720" marR="45720" marT="34310" marB="34310"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auto" latinLnBrk="0" hangingPunct="1">
                        <a:lnSpc>
                          <a:spcPct val="95000"/>
                        </a:lnSpc>
                        <a:spcBef>
                          <a:spcPts val="0"/>
                        </a:spcBef>
                        <a:spcAft>
                          <a:spcPts val="0"/>
                        </a:spcAft>
                        <a:buClrTx/>
                        <a:buSzTx/>
                        <a:buFontTx/>
                        <a:buNone/>
                        <a:tabLst/>
                        <a:defRPr/>
                      </a:pPr>
                      <a:r>
                        <a:rPr lang="en-US" sz="1200" b="0" dirty="0">
                          <a:solidFill>
                            <a:schemeClr val="tx1"/>
                          </a:solidFill>
                        </a:rPr>
                        <a:t>TC+</a:t>
                      </a:r>
                    </a:p>
                  </a:txBody>
                  <a:tcPr marL="45720" marR="45720" marT="34310" marB="34310"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9781">
                <a:tc>
                  <a:txBody>
                    <a:bodyPr/>
                    <a:lstStyle/>
                    <a:p>
                      <a:pPr marL="0" marR="0" indent="0" algn="ctr" defTabSz="1018824" rtl="0" eaLnBrk="1" fontAlgn="auto" latinLnBrk="0" hangingPunct="1">
                        <a:lnSpc>
                          <a:spcPct val="95000"/>
                        </a:lnSpc>
                        <a:spcBef>
                          <a:spcPts val="0"/>
                        </a:spcBef>
                        <a:spcAft>
                          <a:spcPts val="0"/>
                        </a:spcAft>
                        <a:buClrTx/>
                        <a:buSzTx/>
                        <a:buFontTx/>
                        <a:buNone/>
                        <a:tabLst/>
                        <a:defRPr/>
                      </a:pPr>
                      <a:r>
                        <a:rPr lang="en-US" sz="1200" b="0" dirty="0">
                          <a:solidFill>
                            <a:schemeClr val="tx1"/>
                          </a:solidFill>
                        </a:rPr>
                        <a:t>TC+ &amp;</a:t>
                      </a:r>
                      <a:r>
                        <a:rPr lang="en-US" sz="1200" b="0" i="0" baseline="0" dirty="0">
                          <a:solidFill>
                            <a:schemeClr val="tx1"/>
                          </a:solidFill>
                        </a:rPr>
                        <a:t> </a:t>
                      </a:r>
                      <a:r>
                        <a:rPr lang="en-US" sz="1200" b="0" dirty="0">
                          <a:solidFill>
                            <a:schemeClr val="tx1"/>
                          </a:solidFill>
                        </a:rPr>
                        <a:t>EC+</a:t>
                      </a:r>
                    </a:p>
                  </a:txBody>
                  <a:tcPr marL="45720" marR="45720" marT="34310" marB="34310"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auto" latinLnBrk="0" hangingPunct="1">
                        <a:lnSpc>
                          <a:spcPct val="95000"/>
                        </a:lnSpc>
                        <a:spcBef>
                          <a:spcPts val="0"/>
                        </a:spcBef>
                        <a:spcAft>
                          <a:spcPts val="0"/>
                        </a:spcAft>
                        <a:buClrTx/>
                        <a:buSzTx/>
                        <a:buFontTx/>
                        <a:buNone/>
                        <a:tabLst/>
                        <a:defRPr/>
                      </a:pPr>
                      <a:r>
                        <a:rPr lang="en-US" sz="1200" b="0" kern="1200" dirty="0">
                          <a:solidFill>
                            <a:schemeClr val="tx1"/>
                          </a:solidFill>
                          <a:latin typeface="+mn-lt"/>
                          <a:ea typeface="+mn-ea"/>
                          <a:cs typeface="+mn-cs"/>
                        </a:rPr>
                        <a:t>One or more samples</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is missing</a:t>
                      </a:r>
                    </a:p>
                  </a:txBody>
                  <a:tcPr marL="45720" marR="45720" marT="34310" marB="34310" anchor="ctr">
                    <a:lnL w="12700" cap="flat" cmpd="sng" algn="ctr">
                      <a:solidFill>
                        <a:srgbClr val="142F50"/>
                      </a:solidFill>
                      <a:prstDash val="solid"/>
                      <a:round/>
                      <a:headEnd type="none" w="med" len="med"/>
                      <a:tailEnd type="none" w="med" len="med"/>
                    </a:lnL>
                    <a:lnR w="12700" cap="flat" cmpd="sng" algn="ctr">
                      <a:solidFill>
                        <a:srgbClr val="142F50"/>
                      </a:solidFill>
                      <a:prstDash val="solid"/>
                      <a:round/>
                      <a:headEnd type="none" w="med" len="med"/>
                      <a:tailEnd type="none" w="med" len="med"/>
                    </a:lnR>
                    <a:lnT w="12700" cap="flat" cmpd="sng" algn="ctr">
                      <a:solidFill>
                        <a:srgbClr val="142F50"/>
                      </a:solidFill>
                      <a:prstDash val="solid"/>
                      <a:round/>
                      <a:headEnd type="none" w="med" len="med"/>
                      <a:tailEnd type="none" w="med" len="med"/>
                    </a:lnT>
                    <a:lnB w="12700" cap="flat" cmpd="sng" algn="ctr">
                      <a:solidFill>
                        <a:srgbClr val="142F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6" name="Group 5" descr="Level 2 Assessment"/>
          <p:cNvGrpSpPr/>
          <p:nvPr/>
        </p:nvGrpSpPr>
        <p:grpSpPr>
          <a:xfrm>
            <a:off x="4585115" y="1582882"/>
            <a:ext cx="2247673" cy="415097"/>
            <a:chOff x="4074266" y="1283914"/>
            <a:chExt cx="2247673" cy="415097"/>
          </a:xfrm>
        </p:grpSpPr>
        <p:sp>
          <p:nvSpPr>
            <p:cNvPr id="37" name="TextBox 36"/>
            <p:cNvSpPr txBox="1"/>
            <p:nvPr/>
          </p:nvSpPr>
          <p:spPr>
            <a:xfrm>
              <a:off x="5012478" y="1329679"/>
              <a:ext cx="1309461" cy="369332"/>
            </a:xfrm>
            <a:prstGeom prst="rect">
              <a:avLst/>
            </a:prstGeom>
            <a:noFill/>
          </p:spPr>
          <p:txBody>
            <a:bodyPr wrap="none" rtlCol="0">
              <a:spAutoFit/>
            </a:bodyPr>
            <a:lstStyle/>
            <a:p>
              <a:r>
                <a:rPr lang="en-US" sz="1800" b="1" dirty="0">
                  <a:solidFill>
                    <a:srgbClr val="142F50"/>
                  </a:solidFill>
                </a:rPr>
                <a:t>Assessment</a:t>
              </a:r>
            </a:p>
          </p:txBody>
        </p:sp>
        <p:pic>
          <p:nvPicPr>
            <p:cNvPr id="38" name="Picture 37" descr="2"/>
            <p:cNvPicPr>
              <a:picLocks noChangeAspect="1"/>
            </p:cNvPicPr>
            <p:nvPr/>
          </p:nvPicPr>
          <p:blipFill rotWithShape="1">
            <a:blip r:embed="rId3" cstate="print">
              <a:extLst>
                <a:ext uri="{28A0092B-C50C-407E-A947-70E740481C1C}">
                  <a14:useLocalDpi xmlns:a14="http://schemas.microsoft.com/office/drawing/2010/main" val="0"/>
                </a:ext>
              </a:extLst>
            </a:blip>
            <a:srcRect l="54969" t="16474" b="20242"/>
            <a:stretch/>
          </p:blipFill>
          <p:spPr>
            <a:xfrm>
              <a:off x="4670244" y="1283914"/>
              <a:ext cx="413788" cy="365760"/>
            </a:xfrm>
            <a:prstGeom prst="rect">
              <a:avLst/>
            </a:prstGeom>
          </p:spPr>
        </p:pic>
        <p:sp>
          <p:nvSpPr>
            <p:cNvPr id="36" name="TextBox 35"/>
            <p:cNvSpPr txBox="1"/>
            <p:nvPr/>
          </p:nvSpPr>
          <p:spPr>
            <a:xfrm>
              <a:off x="4074266" y="1329679"/>
              <a:ext cx="675121" cy="369332"/>
            </a:xfrm>
            <a:prstGeom prst="rect">
              <a:avLst/>
            </a:prstGeom>
            <a:noFill/>
          </p:spPr>
          <p:txBody>
            <a:bodyPr wrap="none" rtlCol="0">
              <a:spAutoFit/>
            </a:bodyPr>
            <a:lstStyle/>
            <a:p>
              <a:r>
                <a:rPr lang="en-US" sz="1800" b="1" dirty="0">
                  <a:solidFill>
                    <a:srgbClr val="142F50"/>
                  </a:solidFill>
                </a:rPr>
                <a:t>Level</a:t>
              </a:r>
            </a:p>
          </p:txBody>
        </p:sp>
      </p:grpSp>
      <p:sp>
        <p:nvSpPr>
          <p:cNvPr id="31" name="Rectangle 30"/>
          <p:cNvSpPr/>
          <p:nvPr/>
        </p:nvSpPr>
        <p:spPr>
          <a:xfrm>
            <a:off x="210563" y="5029935"/>
            <a:ext cx="3395746" cy="3725366"/>
          </a:xfrm>
          <a:prstGeom prst="rect">
            <a:avLst/>
          </a:prstGeom>
          <a:solidFill>
            <a:schemeClr val="bg1"/>
          </a:solidFill>
          <a:ln>
            <a:solidFill>
              <a:srgbClr val="A3C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u="sng" dirty="0">
                <a:solidFill>
                  <a:srgbClr val="142F50"/>
                </a:solidFill>
              </a:rPr>
              <a:t>STEP 1</a:t>
            </a:r>
            <a:r>
              <a:rPr lang="en-US" sz="1200" dirty="0">
                <a:solidFill>
                  <a:schemeClr val="tx1"/>
                </a:solidFill>
              </a:rPr>
              <a:t>: </a:t>
            </a:r>
            <a:r>
              <a:rPr lang="en-US" sz="1200" b="1" dirty="0">
                <a:solidFill>
                  <a:schemeClr val="tx1"/>
                </a:solidFill>
              </a:rPr>
              <a:t>Call your state</a:t>
            </a:r>
            <a:r>
              <a:rPr lang="en-US" sz="1200" dirty="0">
                <a:solidFill>
                  <a:schemeClr val="tx1"/>
                </a:solidFill>
              </a:rPr>
              <a:t>, and verify the appropriate person to conduct the assessment (the assessor).</a:t>
            </a:r>
          </a:p>
          <a:p>
            <a:pPr>
              <a:spcBef>
                <a:spcPts val="600"/>
              </a:spcBef>
            </a:pPr>
            <a:r>
              <a:rPr lang="en-US" sz="1200" b="1" u="sng" dirty="0">
                <a:solidFill>
                  <a:srgbClr val="142F50"/>
                </a:solidFill>
              </a:rPr>
              <a:t>STEP 2</a:t>
            </a:r>
            <a:r>
              <a:rPr lang="en-US" sz="1200" dirty="0">
                <a:solidFill>
                  <a:schemeClr val="tx1"/>
                </a:solidFill>
              </a:rPr>
              <a:t>: Ask the state for the Level 1 assessment form and determine the process for submission.</a:t>
            </a:r>
            <a:endParaRPr lang="en-US" sz="1200" u="sng" dirty="0">
              <a:solidFill>
                <a:srgbClr val="FF0000"/>
              </a:solidFill>
            </a:endParaRPr>
          </a:p>
          <a:p>
            <a:pPr>
              <a:spcBef>
                <a:spcPts val="600"/>
              </a:spcBef>
            </a:pPr>
            <a:r>
              <a:rPr lang="en-US" sz="1200" b="1" u="sng" dirty="0">
                <a:solidFill>
                  <a:srgbClr val="142F50"/>
                </a:solidFill>
              </a:rPr>
              <a:t>STEP 3</a:t>
            </a:r>
            <a:r>
              <a:rPr lang="en-US" sz="1200" dirty="0">
                <a:solidFill>
                  <a:schemeClr val="tx1"/>
                </a:solidFill>
              </a:rPr>
              <a:t>: Perform the assessment.</a:t>
            </a:r>
            <a:endParaRPr lang="en-US" sz="1200" u="sng" dirty="0">
              <a:solidFill>
                <a:srgbClr val="FF0000"/>
              </a:solidFill>
            </a:endParaRPr>
          </a:p>
          <a:p>
            <a:pPr>
              <a:spcBef>
                <a:spcPts val="600"/>
              </a:spcBef>
            </a:pPr>
            <a:r>
              <a:rPr lang="en-US" sz="1200" b="1" u="sng" dirty="0">
                <a:solidFill>
                  <a:srgbClr val="142F50"/>
                </a:solidFill>
              </a:rPr>
              <a:t>STEP 4</a:t>
            </a:r>
            <a:r>
              <a:rPr lang="en-US" sz="1200" dirty="0">
                <a:solidFill>
                  <a:schemeClr val="tx1"/>
                </a:solidFill>
              </a:rPr>
              <a:t>: If sanitary defect(s) are found, fix them or propose and gain a state-approved schedule for fixing, if the sanitary defect(s) cannot be corrected within 30 days of triggering the assessment.</a:t>
            </a:r>
            <a:endParaRPr lang="en-US" sz="1200" dirty="0">
              <a:solidFill>
                <a:srgbClr val="332F1D"/>
              </a:solidFill>
            </a:endParaRPr>
          </a:p>
          <a:p>
            <a:pPr marL="171450" indent="-171450">
              <a:buFont typeface="Calibri" panose="020F0502020204030204" pitchFamily="34" charset="0"/>
              <a:buChar char="―"/>
            </a:pPr>
            <a:r>
              <a:rPr lang="en-US" sz="1200" dirty="0">
                <a:solidFill>
                  <a:schemeClr val="tx1"/>
                </a:solidFill>
              </a:rPr>
              <a:t>After completing each scheduled corrective action you must notify your state. </a:t>
            </a:r>
          </a:p>
          <a:p>
            <a:pPr marL="171450" indent="-171450">
              <a:buFont typeface="Calibri" panose="020F0502020204030204" pitchFamily="34" charset="0"/>
              <a:buChar char="―"/>
            </a:pPr>
            <a:r>
              <a:rPr lang="en-US" sz="1200" dirty="0">
                <a:solidFill>
                  <a:schemeClr val="tx1"/>
                </a:solidFill>
              </a:rPr>
              <a:t>The PWS or state (at any time) may consult with each other to discuss progress or the corrective action(s) identified.</a:t>
            </a:r>
          </a:p>
          <a:p>
            <a:pPr>
              <a:spcBef>
                <a:spcPts val="600"/>
              </a:spcBef>
            </a:pPr>
            <a:r>
              <a:rPr lang="en-US" sz="1200" b="1" u="sng" dirty="0">
                <a:solidFill>
                  <a:srgbClr val="142F50"/>
                </a:solidFill>
              </a:rPr>
              <a:t>STEP 5</a:t>
            </a:r>
            <a:r>
              <a:rPr lang="en-US" sz="1200" dirty="0">
                <a:solidFill>
                  <a:schemeClr val="tx1"/>
                </a:solidFill>
              </a:rPr>
              <a:t>: Submit the completed assessment form to the state within 30 days of learning that your system triggered the assessment.</a:t>
            </a:r>
            <a:endParaRPr lang="en-US" sz="1200" dirty="0"/>
          </a:p>
        </p:txBody>
      </p:sp>
      <p:sp>
        <p:nvSpPr>
          <p:cNvPr id="30" name="Pentagon 29"/>
          <p:cNvSpPr/>
          <p:nvPr/>
        </p:nvSpPr>
        <p:spPr>
          <a:xfrm rot="5400000">
            <a:off x="496041" y="1659854"/>
            <a:ext cx="2809546" cy="3380509"/>
          </a:xfrm>
          <a:prstGeom prst="homePlate">
            <a:avLst>
              <a:gd name="adj" fmla="val 14377"/>
            </a:avLst>
          </a:prstGeom>
          <a:gradFill flip="none" rotWithShape="1">
            <a:gsLst>
              <a:gs pos="0">
                <a:srgbClr val="A3C2E1"/>
              </a:gs>
              <a:gs pos="15000">
                <a:srgbClr val="A3C2E1"/>
              </a:gs>
              <a:gs pos="57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45720" rIns="45720" rtlCol="0" anchor="t"/>
          <a:lstStyle/>
          <a:p>
            <a:pPr marL="288925" indent="-228600">
              <a:spcAft>
                <a:spcPts val="600"/>
              </a:spcAft>
            </a:pPr>
            <a:r>
              <a:rPr lang="en-US" sz="1200" b="1" dirty="0">
                <a:solidFill>
                  <a:schemeClr val="tx1"/>
                </a:solidFill>
              </a:rPr>
              <a:t>You have to do a Level 1 Assessment if you:</a:t>
            </a:r>
          </a:p>
          <a:p>
            <a:pPr marL="288925" indent="-228600">
              <a:buFont typeface="+mj-lt"/>
              <a:buAutoNum type="arabicPeriod"/>
            </a:pPr>
            <a:r>
              <a:rPr lang="en-US" sz="1200" dirty="0">
                <a:solidFill>
                  <a:schemeClr val="tx1"/>
                </a:solidFill>
              </a:rPr>
              <a:t>Fail to collect and analyze at least 3 repeat samples for </a:t>
            </a:r>
            <a:r>
              <a:rPr lang="en-US" sz="1200" u="sng" dirty="0">
                <a:solidFill>
                  <a:schemeClr val="tx1"/>
                </a:solidFill>
              </a:rPr>
              <a:t>each</a:t>
            </a:r>
            <a:r>
              <a:rPr lang="en-US" sz="1200" dirty="0">
                <a:solidFill>
                  <a:schemeClr val="tx1"/>
                </a:solidFill>
              </a:rPr>
              <a:t> routine TC+; or</a:t>
            </a:r>
            <a:endParaRPr lang="en-US" sz="1200" dirty="0">
              <a:solidFill>
                <a:schemeClr val="tx1"/>
              </a:solidFill>
              <a:sym typeface="Symbol"/>
            </a:endParaRPr>
          </a:p>
          <a:p>
            <a:pPr marL="288925" indent="-228600">
              <a:buFont typeface="Arial" panose="020B0604020202020204" pitchFamily="34" charset="0"/>
              <a:buChar char="•"/>
            </a:pPr>
            <a:endParaRPr lang="en-US" sz="1200" dirty="0">
              <a:solidFill>
                <a:schemeClr val="tx1"/>
              </a:solidFill>
              <a:sym typeface="Symbol"/>
            </a:endParaRPr>
          </a:p>
          <a:p>
            <a:pPr marL="288925" indent="-228600">
              <a:buFont typeface="+mj-lt"/>
              <a:buAutoNum type="arabicPeriod" startAt="2"/>
            </a:pPr>
            <a:r>
              <a:rPr lang="en-US" sz="1200" dirty="0">
                <a:solidFill>
                  <a:schemeClr val="tx1"/>
                </a:solidFill>
                <a:sym typeface="Symbol"/>
              </a:rPr>
              <a:t>Have two or more TC+ samples (use routine and repeat results in your calculation) in one month.</a:t>
            </a:r>
            <a:endParaRPr lang="en-US" sz="1200" dirty="0">
              <a:solidFill>
                <a:schemeClr val="tx1"/>
              </a:solidFill>
            </a:endParaRPr>
          </a:p>
          <a:p>
            <a:pPr algn="ctr"/>
            <a:endParaRPr lang="en-US" sz="1050" b="1" dirty="0">
              <a:solidFill>
                <a:schemeClr val="tx1"/>
              </a:solidFill>
            </a:endParaRPr>
          </a:p>
        </p:txBody>
      </p:sp>
      <p:sp>
        <p:nvSpPr>
          <p:cNvPr id="25" name="Rounded Rectangle 24"/>
          <p:cNvSpPr/>
          <p:nvPr/>
        </p:nvSpPr>
        <p:spPr>
          <a:xfrm>
            <a:off x="195323" y="4622624"/>
            <a:ext cx="3395746" cy="411496"/>
          </a:xfrm>
          <a:prstGeom prst="roundRect">
            <a:avLst/>
          </a:prstGeom>
          <a:solidFill>
            <a:schemeClr val="bg1"/>
          </a:solidFill>
          <a:ln>
            <a:solidFill>
              <a:srgbClr val="142F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1"/>
          <a:lstStyle/>
          <a:p>
            <a:pPr algn="ctr"/>
            <a:r>
              <a:rPr lang="en-US" sz="1200" dirty="0">
                <a:solidFill>
                  <a:schemeClr val="tx1"/>
                </a:solidFill>
              </a:rPr>
              <a:t>Your system conducts the assessment.</a:t>
            </a:r>
          </a:p>
        </p:txBody>
      </p:sp>
      <p:grpSp>
        <p:nvGrpSpPr>
          <p:cNvPr id="34" name="Group 33" descr="Calendar"/>
          <p:cNvGrpSpPr/>
          <p:nvPr/>
        </p:nvGrpSpPr>
        <p:grpSpPr>
          <a:xfrm>
            <a:off x="1236027" y="3429432"/>
            <a:ext cx="987777" cy="1006385"/>
            <a:chOff x="2994696" y="7794647"/>
            <a:chExt cx="987777" cy="1006385"/>
          </a:xfrm>
        </p:grpSpPr>
        <p:pic>
          <p:nvPicPr>
            <p:cNvPr id="40" name="Picture 39" descr="Two TC positives on a calend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4696" y="7794647"/>
              <a:ext cx="987777" cy="100638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109844" y="8055810"/>
              <a:ext cx="544620" cy="369332"/>
            </a:xfrm>
            <a:prstGeom prst="rect">
              <a:avLst/>
            </a:prstGeom>
            <a:noFill/>
          </p:spPr>
          <p:txBody>
            <a:bodyPr wrap="square" rtlCol="0">
              <a:spAutoFit/>
            </a:bodyPr>
            <a:lstStyle/>
            <a:p>
              <a:r>
                <a:rPr lang="en-US" sz="1800" b="1" dirty="0">
                  <a:solidFill>
                    <a:srgbClr val="142F50"/>
                  </a:solidFill>
                </a:rPr>
                <a:t>TC+</a:t>
              </a:r>
            </a:p>
          </p:txBody>
        </p:sp>
        <p:sp>
          <p:nvSpPr>
            <p:cNvPr id="42" name="TextBox 41"/>
            <p:cNvSpPr txBox="1"/>
            <p:nvPr/>
          </p:nvSpPr>
          <p:spPr>
            <a:xfrm>
              <a:off x="3403006" y="8217616"/>
              <a:ext cx="544620" cy="369332"/>
            </a:xfrm>
            <a:prstGeom prst="rect">
              <a:avLst/>
            </a:prstGeom>
            <a:noFill/>
          </p:spPr>
          <p:txBody>
            <a:bodyPr wrap="square" rtlCol="0">
              <a:spAutoFit/>
            </a:bodyPr>
            <a:lstStyle/>
            <a:p>
              <a:r>
                <a:rPr lang="en-US" sz="1800" b="1" dirty="0">
                  <a:solidFill>
                    <a:srgbClr val="142F50"/>
                  </a:solidFill>
                </a:rPr>
                <a:t>TC+</a:t>
              </a:r>
            </a:p>
          </p:txBody>
        </p:sp>
      </p:grpSp>
      <p:sp>
        <p:nvSpPr>
          <p:cNvPr id="32" name="TextBox 31"/>
          <p:cNvSpPr txBox="1"/>
          <p:nvPr/>
        </p:nvSpPr>
        <p:spPr>
          <a:xfrm>
            <a:off x="1865256" y="1638737"/>
            <a:ext cx="1309461" cy="369332"/>
          </a:xfrm>
          <a:prstGeom prst="rect">
            <a:avLst/>
          </a:prstGeom>
          <a:noFill/>
        </p:spPr>
        <p:txBody>
          <a:bodyPr wrap="none" rtlCol="0">
            <a:spAutoFit/>
          </a:bodyPr>
          <a:lstStyle/>
          <a:p>
            <a:r>
              <a:rPr lang="en-US" sz="1800" b="1" dirty="0">
                <a:solidFill>
                  <a:srgbClr val="142F50"/>
                </a:solidFill>
              </a:rPr>
              <a:t>Assessment</a:t>
            </a:r>
          </a:p>
        </p:txBody>
      </p:sp>
      <p:pic>
        <p:nvPicPr>
          <p:cNvPr id="21" name="Picture 20" descr="1"/>
          <p:cNvPicPr>
            <a:picLocks noChangeAspect="1"/>
          </p:cNvPicPr>
          <p:nvPr/>
        </p:nvPicPr>
        <p:blipFill rotWithShape="1">
          <a:blip r:embed="rId5" cstate="print">
            <a:extLst>
              <a:ext uri="{28A0092B-C50C-407E-A947-70E740481C1C}">
                <a14:useLocalDpi xmlns:a14="http://schemas.microsoft.com/office/drawing/2010/main" val="0"/>
              </a:ext>
            </a:extLst>
          </a:blip>
          <a:srcRect l="55044" t="13148" b="19077"/>
          <a:stretch/>
        </p:blipFill>
        <p:spPr>
          <a:xfrm>
            <a:off x="1543668" y="1582882"/>
            <a:ext cx="385711" cy="365760"/>
          </a:xfrm>
          <a:prstGeom prst="rect">
            <a:avLst/>
          </a:prstGeom>
        </p:spPr>
      </p:pic>
      <p:sp>
        <p:nvSpPr>
          <p:cNvPr id="2" name="TextBox 1"/>
          <p:cNvSpPr txBox="1"/>
          <p:nvPr/>
        </p:nvSpPr>
        <p:spPr>
          <a:xfrm>
            <a:off x="927044" y="1638737"/>
            <a:ext cx="675121" cy="369332"/>
          </a:xfrm>
          <a:prstGeom prst="rect">
            <a:avLst/>
          </a:prstGeom>
          <a:noFill/>
        </p:spPr>
        <p:txBody>
          <a:bodyPr wrap="none" rtlCol="0">
            <a:spAutoFit/>
          </a:bodyPr>
          <a:lstStyle/>
          <a:p>
            <a:r>
              <a:rPr lang="en-US" sz="1800" b="1" dirty="0">
                <a:solidFill>
                  <a:srgbClr val="142F50"/>
                </a:solidFill>
              </a:rPr>
              <a:t>Level</a:t>
            </a:r>
          </a:p>
        </p:txBody>
      </p:sp>
      <p:sp>
        <p:nvSpPr>
          <p:cNvPr id="7" name="Text Placeholder 6"/>
          <p:cNvSpPr>
            <a:spLocks noGrp="1"/>
          </p:cNvSpPr>
          <p:nvPr>
            <p:ph type="body" sz="quarter" idx="12"/>
          </p:nvPr>
        </p:nvSpPr>
        <p:spPr/>
        <p:txBody>
          <a:bodyPr/>
          <a:lstStyle/>
          <a:p>
            <a:pPr lvl="2"/>
            <a:r>
              <a:rPr lang="en-US" b="1" cap="small">
                <a:solidFill>
                  <a:srgbClr val="142F50"/>
                </a:solidFill>
              </a:rPr>
              <a:t>Within 30 days of learning that your PWS triggered an assessment</a:t>
            </a:r>
            <a:r>
              <a:rPr lang="en-US"/>
              <a:t>, a completed state assessment form must be submitted to your state. The process for completing and submitting the required form depends on the type of assessment. In both cases, your state will review the completed assessment form to determine if the likely cause of the trigger has been identified and to ensure the problem is corrected.</a:t>
            </a:r>
            <a:endParaRPr lang="en-US" dirty="0"/>
          </a:p>
        </p:txBody>
      </p:sp>
      <p:sp>
        <p:nvSpPr>
          <p:cNvPr id="10" name="Title 9"/>
          <p:cNvSpPr>
            <a:spLocks noGrp="1"/>
          </p:cNvSpPr>
          <p:nvPr>
            <p:ph type="title"/>
          </p:nvPr>
        </p:nvSpPr>
        <p:spPr/>
        <p:txBody>
          <a:bodyPr>
            <a:noAutofit/>
          </a:bodyPr>
          <a:lstStyle/>
          <a:p>
            <a:r>
              <a:rPr lang="en-US" dirty="0"/>
              <a:t>What to do if you triggered an assessment?</a:t>
            </a:r>
          </a:p>
        </p:txBody>
      </p:sp>
      <p:sp>
        <p:nvSpPr>
          <p:cNvPr id="33" name="TextBox 32"/>
          <p:cNvSpPr txBox="1"/>
          <p:nvPr/>
        </p:nvSpPr>
        <p:spPr>
          <a:xfrm>
            <a:off x="6096000" y="0"/>
            <a:ext cx="16764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RTCR</a:t>
            </a:r>
          </a:p>
        </p:txBody>
      </p:sp>
    </p:spTree>
    <p:extLst>
      <p:ext uri="{BB962C8B-B14F-4D97-AF65-F5344CB8AC3E}">
        <p14:creationId xmlns:p14="http://schemas.microsoft.com/office/powerpoint/2010/main" val="375970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type="body" sz="quarter" idx="13"/>
          </p:nvPr>
        </p:nvSpPr>
        <p:spPr>
          <a:xfrm>
            <a:off x="47706" y="8807116"/>
            <a:ext cx="7696200" cy="1251284"/>
          </a:xfrm>
        </p:spPr>
        <p:txBody>
          <a:bodyPr/>
          <a:lstStyle/>
          <a:p>
            <a:r>
              <a:rPr lang="en-US" dirty="0">
                <a:latin typeface="Times New Roman" panose="02020603050405020304" pitchFamily="18" charset="0"/>
                <a:cs typeface="Times New Roman" panose="02020603050405020304" pitchFamily="18" charset="0"/>
              </a:rPr>
              <a:t>Office of Water (MC-4606M)</a:t>
            </a:r>
          </a:p>
          <a:p>
            <a:r>
              <a:rPr lang="en-US" dirty="0">
                <a:latin typeface="Times New Roman" panose="02020603050405020304" pitchFamily="18" charset="0"/>
                <a:cs typeface="Times New Roman" panose="02020603050405020304" pitchFamily="18" charset="0"/>
              </a:rPr>
              <a:t>EPA 816-F-16-004</a:t>
            </a:r>
          </a:p>
          <a:p>
            <a:r>
              <a:rPr lang="en-US" u="sng" dirty="0">
                <a:latin typeface="Times New Roman" panose="02020603050405020304" pitchFamily="18" charset="0"/>
                <a:cs typeface="Times New Roman" panose="02020603050405020304" pitchFamily="18" charset="0"/>
              </a:rPr>
              <a:t>www.epa.gov/safewater</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May 2016								</a:t>
            </a:r>
          </a:p>
        </p:txBody>
      </p:sp>
      <p:sp>
        <p:nvSpPr>
          <p:cNvPr id="10" name="Text Placeholder 1"/>
          <p:cNvSpPr>
            <a:spLocks noGrp="1"/>
          </p:cNvSpPr>
          <p:nvPr>
            <p:ph type="body" sz="quarter" idx="4294967295"/>
          </p:nvPr>
        </p:nvSpPr>
        <p:spPr>
          <a:xfrm>
            <a:off x="982815" y="2670620"/>
            <a:ext cx="5860110" cy="4453696"/>
          </a:xfrm>
          <a:solidFill>
            <a:schemeClr val="bg1">
              <a:lumMod val="75000"/>
            </a:schemeClr>
          </a:solidFill>
        </p:spPr>
        <p:txBody>
          <a:bodyPr/>
          <a:lstStyle/>
          <a:p>
            <a:r>
              <a:rPr lang="en-US" b="0" cap="none" spc="0" dirty="0">
                <a:latin typeface="Times New Roman" panose="02020603050405020304" pitchFamily="18" charset="0"/>
                <a:cs typeface="Times New Roman" panose="02020603050405020304" pitchFamily="18" charset="0"/>
              </a:rPr>
              <a:t>Theses Template Factsheets provide guidance to states, tribes and the U.S. Environmental Protection Agency (EPA) exercising primary enforcement responsibility under the Safe Drinking Water Act (SDWA) and contains EPA’s current policy recommendations for complying with the Revised Total Coliform Rule (RTCR). This document is not a regulation itself, nor does it change or substitute for those provisions and regulations. Thus, it does not impose legally binding requirements on EPA, states or the regulated community. This guidance does not confer legal rights or impose legal obligations upon any member of the public. While EPA has made every effort to ensure the accuracy of the discussion in this guidance, the obligations of the regulated community are determined by statutes, regulations or other legally binding requirements. In the event of a conflict between the discussion in this document and any statute or regulation, this document would not be controlling. Mention of trade names or commercial products does not constitute endorsement or recommendation for their use. This is a living document and may be revised periodically without public notice. EPA welcomes public input on this document at any time. Guidance provided in this document reflects provisions published on February 13, 2013, at 78 Federal Register 10269 and the minor corrections published on February 26, 2014, at 79 Federal Register 10665.</a:t>
            </a:r>
          </a:p>
        </p:txBody>
      </p:sp>
      <p:sp>
        <p:nvSpPr>
          <p:cNvPr id="7" name="Title 6"/>
          <p:cNvSpPr>
            <a:spLocks noGrp="1"/>
          </p:cNvSpPr>
          <p:nvPr>
            <p:ph type="title"/>
          </p:nvPr>
        </p:nvSpPr>
        <p:spPr>
          <a:xfrm>
            <a:off x="415290" y="2136641"/>
            <a:ext cx="6995160" cy="381579"/>
          </a:xfrm>
        </p:spPr>
        <p:txBody>
          <a:bodyPr>
            <a:noAutofit/>
          </a:bodyPr>
          <a:lstStyle/>
          <a:p>
            <a:pPr lvl="0">
              <a:spcBef>
                <a:spcPts val="0"/>
              </a:spcBef>
            </a:pPr>
            <a:r>
              <a:rPr lang="en-US" sz="2000" i="1" cap="none" spc="0" dirty="0">
                <a:solidFill>
                  <a:prstClr val="black"/>
                </a:solidFill>
                <a:latin typeface="Times New Roman" panose="02020603050405020304" pitchFamily="18" charset="0"/>
                <a:cs typeface="Times New Roman" panose="02020603050405020304" pitchFamily="18" charset="0"/>
              </a:rPr>
              <a:t>Disclaimer</a:t>
            </a:r>
          </a:p>
        </p:txBody>
      </p:sp>
    </p:spTree>
    <p:extLst>
      <p:ext uri="{BB962C8B-B14F-4D97-AF65-F5344CB8AC3E}">
        <p14:creationId xmlns:p14="http://schemas.microsoft.com/office/powerpoint/2010/main" val="311078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876300"/>
            <a:ext cx="7296150" cy="9029700"/>
          </a:xfrm>
        </p:spPr>
        <p:txBody>
          <a:bodyPr/>
          <a:lstStyle/>
          <a:p>
            <a:pPr>
              <a:spcBef>
                <a:spcPts val="1200"/>
              </a:spcBef>
            </a:pPr>
            <a:r>
              <a:rPr lang="en-US" sz="1100" u="sng" cap="none" spc="0" dirty="0">
                <a:latin typeface="Times New Roman" panose="02020603050405020304" pitchFamily="18" charset="0"/>
                <a:cs typeface="Times New Roman" panose="02020603050405020304" pitchFamily="18" charset="0"/>
              </a:rPr>
              <a:t>PURPOSE:</a:t>
            </a:r>
            <a:r>
              <a:rPr lang="en-US" sz="1100" cap="none" spc="0" dirty="0">
                <a:latin typeface="Times New Roman" panose="02020603050405020304" pitchFamily="18" charset="0"/>
                <a:cs typeface="Times New Roman" panose="02020603050405020304" pitchFamily="18" charset="0"/>
              </a:rPr>
              <a:t> </a:t>
            </a:r>
            <a:r>
              <a:rPr lang="en-US" sz="1100" i="1" cap="none" spc="0" dirty="0">
                <a:latin typeface="Times New Roman" panose="02020603050405020304" pitchFamily="18" charset="0"/>
                <a:cs typeface="Times New Roman" panose="02020603050405020304" pitchFamily="18" charset="0"/>
              </a:rPr>
              <a:t>EPA has developed the attached five RTCR template factsheets for use by primacy agencies</a:t>
            </a:r>
            <a:r>
              <a:rPr lang="en-US" sz="1100" b="0" cap="none" spc="0" dirty="0">
                <a:latin typeface="Times New Roman" panose="02020603050405020304" pitchFamily="18" charset="0"/>
                <a:cs typeface="Times New Roman" panose="02020603050405020304" pitchFamily="18" charset="0"/>
              </a:rPr>
              <a:t>. Primacy agencies should use these factsheets when conducting RTCR training or outreach with small public water systems (PWSs) that serve 1,000 or fewer persons. As templates, these factsheets were designed to permit primacy agencies to change all parts and language as appropriate. </a:t>
            </a:r>
            <a:endParaRPr lang="en-US" sz="1100" i="1" cap="none" spc="0" dirty="0">
              <a:latin typeface="Times New Roman" panose="02020603050405020304" pitchFamily="18" charset="0"/>
              <a:cs typeface="Times New Roman" panose="02020603050405020304" pitchFamily="18" charset="0"/>
            </a:endParaRPr>
          </a:p>
          <a:p>
            <a:pPr marL="8890" marR="0">
              <a:spcBef>
                <a:spcPts val="1200"/>
              </a:spcBef>
              <a:spcAft>
                <a:spcPts val="600"/>
              </a:spcAft>
            </a:pPr>
            <a:r>
              <a:rPr lang="en-US" sz="1100" u="sng" spc="0" dirty="0">
                <a:latin typeface="Times New Roman" panose="02020603050405020304" pitchFamily="18" charset="0"/>
                <a:cs typeface="Times New Roman" panose="02020603050405020304" pitchFamily="18" charset="0"/>
              </a:rPr>
              <a:t>TOPICS COVERED </a:t>
            </a:r>
            <a:r>
              <a:rPr lang="en-US" sz="1100" b="0" u="sng" cap="none" spc="0" dirty="0">
                <a:latin typeface="Times New Roman" panose="02020603050405020304" pitchFamily="18" charset="0"/>
                <a:cs typeface="Times New Roman" panose="02020603050405020304" pitchFamily="18" charset="0"/>
              </a:rPr>
              <a:t>(Each factsheet is two pages)</a:t>
            </a:r>
          </a:p>
          <a:p>
            <a:pPr marL="460375" lvl="2" indent="-228600">
              <a:spcBef>
                <a:spcPts val="0"/>
              </a:spcBef>
              <a:spcAft>
                <a:spcPts val="0"/>
              </a:spcAft>
              <a:buFont typeface="+mj-lt"/>
              <a:buAutoNum type="arabicPeriod"/>
            </a:pPr>
            <a:r>
              <a:rPr lang="en-US" sz="1100" dirty="0">
                <a:latin typeface="Times New Roman" panose="02020603050405020304" pitchFamily="18" charset="0"/>
                <a:cs typeface="Times New Roman" panose="02020603050405020304" pitchFamily="18" charset="0"/>
              </a:rPr>
              <a:t>Requirements for Small Systems on Monthly Monitoring</a:t>
            </a:r>
          </a:p>
          <a:p>
            <a:pPr marL="460375" lvl="2" indent="-228600">
              <a:spcBef>
                <a:spcPts val="0"/>
              </a:spcBef>
              <a:spcAft>
                <a:spcPts val="0"/>
              </a:spcAft>
              <a:buFont typeface="+mj-lt"/>
              <a:buAutoNum type="arabicPeriod"/>
            </a:pPr>
            <a:r>
              <a:rPr lang="en-US" sz="1100" dirty="0">
                <a:latin typeface="Times New Roman" panose="02020603050405020304" pitchFamily="18" charset="0"/>
                <a:cs typeface="Times New Roman" panose="02020603050405020304" pitchFamily="18" charset="0"/>
              </a:rPr>
              <a:t>Requirements for Small Systems on Quarterly/Annual Monitoring</a:t>
            </a:r>
          </a:p>
          <a:p>
            <a:pPr marL="460375" lvl="2" indent="-228600">
              <a:spcBef>
                <a:spcPts val="0"/>
              </a:spcBef>
              <a:spcAft>
                <a:spcPts val="0"/>
              </a:spcAft>
              <a:buFont typeface="+mj-lt"/>
              <a:buAutoNum type="arabicPeriod"/>
            </a:pPr>
            <a:r>
              <a:rPr lang="en-US" sz="1100" dirty="0">
                <a:latin typeface="Times New Roman" panose="02020603050405020304" pitchFamily="18" charset="0"/>
                <a:cs typeface="Times New Roman" panose="02020603050405020304" pitchFamily="18" charset="0"/>
              </a:rPr>
              <a:t>Requirements for Seasonal Systems</a:t>
            </a:r>
          </a:p>
          <a:p>
            <a:pPr marL="460375" lvl="2" indent="-228600">
              <a:spcBef>
                <a:spcPts val="0"/>
              </a:spcBef>
              <a:spcAft>
                <a:spcPts val="0"/>
              </a:spcAft>
              <a:buFont typeface="+mj-lt"/>
              <a:buAutoNum type="arabicPeriod"/>
            </a:pPr>
            <a:r>
              <a:rPr lang="en-US" sz="1100" dirty="0">
                <a:latin typeface="Times New Roman" panose="02020603050405020304" pitchFamily="18" charset="0"/>
                <a:cs typeface="Times New Roman" panose="02020603050405020304" pitchFamily="18" charset="0"/>
              </a:rPr>
              <a:t>Repeat Monitoring Requirements for Small Systems</a:t>
            </a:r>
          </a:p>
          <a:p>
            <a:pPr marL="460375" lvl="2" indent="-228600">
              <a:spcBef>
                <a:spcPts val="0"/>
              </a:spcBef>
              <a:spcAft>
                <a:spcPts val="0"/>
              </a:spcAft>
              <a:buFont typeface="+mj-lt"/>
              <a:buAutoNum type="arabicPeriod"/>
            </a:pPr>
            <a:r>
              <a:rPr lang="en-US" sz="1100" dirty="0">
                <a:latin typeface="Times New Roman" panose="02020603050405020304" pitchFamily="18" charset="0"/>
                <a:cs typeface="Times New Roman" panose="02020603050405020304" pitchFamily="18" charset="0"/>
              </a:rPr>
              <a:t>Level 1 &amp; Level 2 Assessments and Corrective Actions</a:t>
            </a:r>
            <a:br>
              <a:rPr lang="en-US" sz="1100" dirty="0">
                <a:latin typeface="Times New Roman" panose="02020603050405020304" pitchFamily="18" charset="0"/>
                <a:cs typeface="Times New Roman" panose="02020603050405020304" pitchFamily="18" charset="0"/>
              </a:rPr>
            </a:br>
            <a:endParaRPr lang="en-US" sz="1100" dirty="0">
              <a:latin typeface="Times New Roman" panose="02020603050405020304" pitchFamily="18" charset="0"/>
              <a:cs typeface="Times New Roman" panose="02020603050405020304" pitchFamily="18" charset="0"/>
            </a:endParaRPr>
          </a:p>
          <a:p>
            <a:pPr lvl="0">
              <a:spcBef>
                <a:spcPts val="1200"/>
              </a:spcBef>
              <a:spcAft>
                <a:spcPts val="600"/>
              </a:spcAft>
            </a:pPr>
            <a:r>
              <a:rPr lang="en-US" sz="1100" u="sng" spc="0" dirty="0">
                <a:latin typeface="Times New Roman" panose="02020603050405020304" pitchFamily="18" charset="0"/>
                <a:cs typeface="Times New Roman" panose="02020603050405020304" pitchFamily="18" charset="0"/>
              </a:rPr>
              <a:t>INSTRUCTIONS</a:t>
            </a:r>
          </a:p>
          <a:p>
            <a:pPr lvl="0">
              <a:spcBef>
                <a:spcPts val="1200"/>
              </a:spcBef>
              <a:spcAft>
                <a:spcPts val="600"/>
              </a:spcAft>
            </a:pPr>
            <a:r>
              <a:rPr lang="en-US" sz="1100" i="1" cap="none" spc="0" dirty="0">
                <a:latin typeface="Times New Roman" panose="02020603050405020304" pitchFamily="18" charset="0"/>
                <a:cs typeface="Times New Roman" panose="02020603050405020304" pitchFamily="18" charset="0"/>
              </a:rPr>
              <a:t>NOTE: There are [placeholders] throughout the factsheets. Enter primacy agency specific information into these textbox placeholders, or delete the placeholders.</a:t>
            </a:r>
            <a:r>
              <a:rPr lang="en-US" sz="1100" b="0" cap="none" spc="0" dirty="0">
                <a:latin typeface="Times New Roman" panose="02020603050405020304" pitchFamily="18" charset="0"/>
                <a:cs typeface="Times New Roman" panose="02020603050405020304" pitchFamily="18" charset="0"/>
              </a:rPr>
              <a:t> </a:t>
            </a:r>
            <a:br>
              <a:rPr lang="en-US" sz="1100" b="0" cap="none" spc="0" dirty="0">
                <a:latin typeface="Times New Roman" panose="02020603050405020304" pitchFamily="18" charset="0"/>
                <a:cs typeface="Times New Roman" panose="02020603050405020304" pitchFamily="18" charset="0"/>
              </a:rPr>
            </a:br>
            <a:endParaRPr lang="en-US" sz="1100" u="sng" spc="0" dirty="0">
              <a:latin typeface="Times New Roman" panose="02020603050405020304" pitchFamily="18" charset="0"/>
              <a:cs typeface="Times New Roman" panose="02020603050405020304" pitchFamily="18" charset="0"/>
            </a:endParaRPr>
          </a:p>
          <a:p>
            <a:pPr lvl="1">
              <a:spcBef>
                <a:spcPts val="200"/>
              </a:spcBef>
            </a:pPr>
            <a:r>
              <a:rPr lang="en-US" sz="1100" u="sng" spc="0" dirty="0">
                <a:latin typeface="Times New Roman" panose="02020603050405020304" pitchFamily="18" charset="0"/>
                <a:cs typeface="Times New Roman" panose="02020603050405020304" pitchFamily="18" charset="0"/>
              </a:rPr>
              <a:t>For modifying text or graphics: </a:t>
            </a:r>
            <a:r>
              <a:rPr lang="en-US" sz="1100" spc="0" dirty="0">
                <a:latin typeface="Times New Roman" panose="02020603050405020304" pitchFamily="18" charset="0"/>
                <a:cs typeface="Times New Roman" panose="02020603050405020304" pitchFamily="18" charset="0"/>
              </a:rPr>
              <a:t>There are two views in which changes can be made: </a:t>
            </a:r>
          </a:p>
          <a:p>
            <a:pPr lvl="1">
              <a:spcBef>
                <a:spcPts val="200"/>
              </a:spcBef>
            </a:pPr>
            <a:r>
              <a:rPr lang="en-US" sz="1100" spc="0" dirty="0">
                <a:latin typeface="Times New Roman" panose="02020603050405020304" pitchFamily="18" charset="0"/>
                <a:cs typeface="Times New Roman" panose="02020603050405020304" pitchFamily="18" charset="0"/>
              </a:rPr>
              <a:t>(1) Normal: In this view, click into any [textbox] to edit text. </a:t>
            </a:r>
          </a:p>
          <a:p>
            <a:pPr marL="403225" lvl="2" indent="-171450">
              <a:spcBef>
                <a:spcPts val="200"/>
              </a:spcBef>
              <a:buFont typeface="Times New Roman" panose="02020603050405020304" pitchFamily="18" charset="0"/>
              <a:buChar char="–"/>
            </a:pPr>
            <a:r>
              <a:rPr lang="en-US" sz="1100" dirty="0">
                <a:latin typeface="Times New Roman" panose="02020603050405020304" pitchFamily="18" charset="0"/>
                <a:cs typeface="Times New Roman" panose="02020603050405020304" pitchFamily="18" charset="0"/>
              </a:rPr>
              <a:t>Insert your state logo: Click in the center of the box in the upper left corner where it says, [“Click icon to add state logo”]. Browse to the location of the logo on your computer and </a:t>
            </a:r>
            <a:r>
              <a:rPr lang="en-US" sz="1100" b="1" dirty="0">
                <a:latin typeface="Times New Roman" panose="02020603050405020304" pitchFamily="18" charset="0"/>
                <a:cs typeface="Times New Roman" panose="02020603050405020304" pitchFamily="18" charset="0"/>
              </a:rPr>
              <a:t>Insert</a:t>
            </a:r>
            <a:r>
              <a:rPr lang="en-US" sz="1100" dirty="0">
                <a:latin typeface="Times New Roman" panose="02020603050405020304" pitchFamily="18" charset="0"/>
                <a:cs typeface="Times New Roman" panose="02020603050405020304" pitchFamily="18" charset="0"/>
              </a:rPr>
              <a:t> the image (e.g., jpg, </a:t>
            </a:r>
            <a:r>
              <a:rPr lang="en-US" sz="1100" dirty="0" err="1">
                <a:latin typeface="Times New Roman" panose="02020603050405020304" pitchFamily="18" charset="0"/>
                <a:cs typeface="Times New Roman" panose="02020603050405020304" pitchFamily="18" charset="0"/>
              </a:rPr>
              <a:t>png</a:t>
            </a:r>
            <a:r>
              <a:rPr lang="en-US" sz="1100" dirty="0">
                <a:latin typeface="Times New Roman" panose="02020603050405020304" pitchFamily="18" charset="0"/>
                <a:cs typeface="Times New Roman" panose="02020603050405020304" pitchFamily="18" charset="0"/>
              </a:rPr>
              <a:t>, gif). If part of your logo is cut off, click on </a:t>
            </a:r>
            <a:r>
              <a:rPr lang="en-US" sz="1100" b="1" dirty="0">
                <a:latin typeface="Times New Roman" panose="02020603050405020304" pitchFamily="18" charset="0"/>
                <a:cs typeface="Times New Roman" panose="02020603050405020304" pitchFamily="18" charset="0"/>
              </a:rPr>
              <a:t>Drawing Tools/Format/Crop </a:t>
            </a:r>
            <a:r>
              <a:rPr lang="en-US" sz="1100" dirty="0">
                <a:latin typeface="Times New Roman" panose="02020603050405020304" pitchFamily="18" charset="0"/>
                <a:cs typeface="Times New Roman" panose="02020603050405020304" pitchFamily="18" charset="0"/>
              </a:rPr>
              <a:t>and adjust the box so the whole image is viewable. Adjust the size as needed.</a:t>
            </a:r>
          </a:p>
          <a:p>
            <a:pPr marL="403225" lvl="2" indent="-171450">
              <a:spcBef>
                <a:spcPts val="200"/>
              </a:spcBef>
              <a:buFont typeface="Times New Roman" panose="02020603050405020304" pitchFamily="18" charset="0"/>
              <a:buChar char="–"/>
            </a:pPr>
            <a:r>
              <a:rPr lang="en-US" sz="1100" dirty="0">
                <a:latin typeface="Times New Roman" panose="02020603050405020304" pitchFamily="18" charset="0"/>
                <a:cs typeface="Times New Roman" panose="02020603050405020304" pitchFamily="18" charset="0"/>
              </a:rPr>
              <a:t>Input state information into textbox = [“For assistance, Please Contact Your State] </a:t>
            </a:r>
          </a:p>
          <a:p>
            <a:pPr marL="403225" lvl="2" indent="-171450">
              <a:spcBef>
                <a:spcPts val="200"/>
              </a:spcBef>
              <a:buFont typeface="Times New Roman" panose="02020603050405020304" pitchFamily="18" charset="0"/>
              <a:buChar char="–"/>
            </a:pPr>
            <a:r>
              <a:rPr lang="en-US" sz="1100" dirty="0">
                <a:latin typeface="Times New Roman" panose="02020603050405020304" pitchFamily="18" charset="0"/>
                <a:cs typeface="Times New Roman" panose="02020603050405020304" pitchFamily="18" charset="0"/>
              </a:rPr>
              <a:t>Input URL for the state drinking water program into textbox = [“For more information, visit our website at:” ]. Located in the footer of the 2</a:t>
            </a:r>
            <a:r>
              <a:rPr lang="en-US" sz="1100" baseline="30000" dirty="0">
                <a:latin typeface="Times New Roman" panose="02020603050405020304" pitchFamily="18" charset="0"/>
                <a:cs typeface="Times New Roman" panose="02020603050405020304" pitchFamily="18" charset="0"/>
              </a:rPr>
              <a:t>nd</a:t>
            </a:r>
            <a:r>
              <a:rPr lang="en-US" sz="1100" dirty="0">
                <a:latin typeface="Times New Roman" panose="02020603050405020304" pitchFamily="18" charset="0"/>
                <a:cs typeface="Times New Roman" panose="02020603050405020304" pitchFamily="18" charset="0"/>
              </a:rPr>
              <a:t>  page of each factsheet. </a:t>
            </a:r>
          </a:p>
          <a:p>
            <a:pPr marL="403225" lvl="2" indent="-171450">
              <a:spcBef>
                <a:spcPts val="200"/>
              </a:spcBef>
              <a:buFont typeface="Times New Roman" panose="02020603050405020304" pitchFamily="18" charset="0"/>
              <a:buChar char="–"/>
            </a:pPr>
            <a:r>
              <a:rPr lang="en-US" sz="1100" dirty="0">
                <a:latin typeface="Times New Roman" panose="02020603050405020304" pitchFamily="18" charset="0"/>
                <a:cs typeface="Times New Roman" panose="02020603050405020304" pitchFamily="18" charset="0"/>
              </a:rPr>
              <a:t>Complete all [placeholders] with your primacy agency specific information: Throughout each factsheet there are placeholders. These placeholders are in square brackets (i.e., [ ]) and the font is colored for easy identification. </a:t>
            </a:r>
          </a:p>
          <a:p>
            <a:pPr lvl="1">
              <a:spcBef>
                <a:spcPts val="200"/>
              </a:spcBef>
            </a:pPr>
            <a:r>
              <a:rPr lang="en-US" sz="1100" spc="0" dirty="0">
                <a:latin typeface="Times New Roman" panose="02020603050405020304" pitchFamily="18" charset="0"/>
                <a:cs typeface="Times New Roman" panose="02020603050405020304" pitchFamily="18" charset="0"/>
              </a:rPr>
              <a:t>(2) Slide master: Go into the “slide master” window to edit the top banner (e.g., image, top horizontal line, and text) and bottom banners. Each factsheet has its own slide master.</a:t>
            </a:r>
          </a:p>
          <a:p>
            <a:pPr marL="292100" lvl="1" indent="-285750">
              <a:spcBef>
                <a:spcPts val="200"/>
              </a:spcBef>
              <a:buFont typeface="Arial" panose="020B0604020202020204" pitchFamily="34" charset="0"/>
              <a:buChar char="•"/>
            </a:pPr>
            <a:r>
              <a:rPr lang="en-US" sz="1100" spc="0" dirty="0">
                <a:latin typeface="Times New Roman" panose="02020603050405020304" pitchFamily="18" charset="0"/>
                <a:cs typeface="Times New Roman" panose="02020603050405020304" pitchFamily="18" charset="0"/>
              </a:rPr>
              <a:t>Font types used are Tahoma for headers, Calibri for the body. and Century Gothic for the left sidebar.</a:t>
            </a:r>
          </a:p>
          <a:p>
            <a:pPr marL="292100" lvl="1" indent="-285750">
              <a:spcBef>
                <a:spcPts val="200"/>
              </a:spcBef>
              <a:buFont typeface="Arial" panose="020B0604020202020204" pitchFamily="34" charset="0"/>
              <a:buChar char="•"/>
            </a:pPr>
            <a:r>
              <a:rPr lang="en-US" sz="1100" spc="0" dirty="0">
                <a:latin typeface="Times New Roman" panose="02020603050405020304" pitchFamily="18" charset="0"/>
                <a:cs typeface="Times New Roman" panose="02020603050405020304" pitchFamily="18" charset="0"/>
              </a:rPr>
              <a:t>Font size used: no smaller than 12, except for the Seasonal Systems factsheet.</a:t>
            </a:r>
            <a:endParaRPr lang="en-US" sz="1100" u="sng" spc="0" dirty="0">
              <a:latin typeface="Times New Roman" panose="02020603050405020304" pitchFamily="18" charset="0"/>
              <a:cs typeface="Times New Roman" panose="02020603050405020304" pitchFamily="18" charset="0"/>
            </a:endParaRPr>
          </a:p>
          <a:p>
            <a:pPr lvl="1">
              <a:spcBef>
                <a:spcPts val="200"/>
              </a:spcBef>
            </a:pPr>
            <a:endParaRPr lang="en-US" sz="1100" u="sng" spc="0" dirty="0">
              <a:latin typeface="Times New Roman" panose="02020603050405020304" pitchFamily="18" charset="0"/>
              <a:cs typeface="Times New Roman" panose="02020603050405020304" pitchFamily="18" charset="0"/>
            </a:endParaRPr>
          </a:p>
          <a:p>
            <a:pPr lvl="1">
              <a:spcBef>
                <a:spcPts val="200"/>
              </a:spcBef>
            </a:pPr>
            <a:r>
              <a:rPr lang="en-US" sz="1100" u="sng" spc="0" dirty="0">
                <a:latin typeface="Times New Roman" panose="02020603050405020304" pitchFamily="18" charset="0"/>
                <a:cs typeface="Times New Roman" panose="02020603050405020304" pitchFamily="18" charset="0"/>
              </a:rPr>
              <a:t>For printing and distribution</a:t>
            </a:r>
          </a:p>
          <a:p>
            <a:pPr marL="292100" lvl="1" indent="-285750">
              <a:spcBef>
                <a:spcPts val="200"/>
              </a:spcBef>
              <a:buFont typeface="Arial" panose="020B0604020202020204" pitchFamily="34" charset="0"/>
              <a:buChar char="•"/>
            </a:pPr>
            <a:r>
              <a:rPr lang="en-US" sz="1100" spc="0" dirty="0">
                <a:latin typeface="Times New Roman" panose="02020603050405020304" pitchFamily="18" charset="0"/>
                <a:cs typeface="Times New Roman" panose="02020603050405020304" pitchFamily="18" charset="0"/>
              </a:rPr>
              <a:t>The factsheets are designed in MS PowerPoint. The design of the factsheets are to show on a computer screen from edge-to-edge.</a:t>
            </a:r>
            <a:br>
              <a:rPr lang="en-US" sz="1100" spc="0" dirty="0">
                <a:latin typeface="Times New Roman" panose="02020603050405020304" pitchFamily="18" charset="0"/>
                <a:cs typeface="Times New Roman" panose="02020603050405020304" pitchFamily="18" charset="0"/>
              </a:rPr>
            </a:br>
            <a:endParaRPr lang="en-US" sz="1100" spc="0" dirty="0">
              <a:latin typeface="Times New Roman" panose="02020603050405020304" pitchFamily="18" charset="0"/>
              <a:cs typeface="Times New Roman" panose="02020603050405020304" pitchFamily="18" charset="0"/>
            </a:endParaRPr>
          </a:p>
          <a:p>
            <a:pPr marL="292100" lvl="1" indent="-285750">
              <a:spcBef>
                <a:spcPts val="200"/>
              </a:spcBef>
              <a:buFont typeface="Arial" panose="020B0604020202020204" pitchFamily="34" charset="0"/>
              <a:buChar char="•"/>
            </a:pPr>
            <a:r>
              <a:rPr lang="en-US" sz="1100" spc="0" dirty="0">
                <a:latin typeface="Times New Roman" panose="02020603050405020304" pitchFamily="18" charset="0"/>
                <a:cs typeface="Times New Roman" panose="02020603050405020304" pitchFamily="18" charset="0"/>
              </a:rPr>
              <a:t>For best results, before printing, save the factsheet(s) as a PDF.  To save as PDF: select </a:t>
            </a:r>
            <a:r>
              <a:rPr lang="en-US" sz="1100" b="1" spc="0" dirty="0">
                <a:latin typeface="Times New Roman" panose="02020603050405020304" pitchFamily="18" charset="0"/>
                <a:cs typeface="Times New Roman" panose="02020603050405020304" pitchFamily="18" charset="0"/>
              </a:rPr>
              <a:t>File</a:t>
            </a:r>
            <a:r>
              <a:rPr lang="en-US" sz="1100" spc="0" dirty="0">
                <a:latin typeface="Times New Roman" panose="02020603050405020304" pitchFamily="18" charset="0"/>
                <a:cs typeface="Times New Roman" panose="02020603050405020304" pitchFamily="18" charset="0"/>
              </a:rPr>
              <a:t>, select </a:t>
            </a:r>
            <a:r>
              <a:rPr lang="en-US" sz="1100" b="1" spc="0" dirty="0">
                <a:latin typeface="Times New Roman" panose="02020603050405020304" pitchFamily="18" charset="0"/>
                <a:cs typeface="Times New Roman" panose="02020603050405020304" pitchFamily="18" charset="0"/>
              </a:rPr>
              <a:t>Save as PDF</a:t>
            </a:r>
            <a:r>
              <a:rPr lang="en-US" sz="1100" spc="0" dirty="0">
                <a:latin typeface="Times New Roman" panose="02020603050405020304" pitchFamily="18" charset="0"/>
                <a:cs typeface="Times New Roman" panose="02020603050405020304" pitchFamily="18" charset="0"/>
              </a:rPr>
              <a:t>. </a:t>
            </a:r>
            <a:r>
              <a:rPr lang="en-US" sz="1100" i="1" spc="0" dirty="0">
                <a:latin typeface="Times New Roman" panose="02020603050405020304" pitchFamily="18" charset="0"/>
                <a:cs typeface="Times New Roman" panose="02020603050405020304" pitchFamily="18" charset="0"/>
              </a:rPr>
              <a:t>If you do not convert to PDF, some of the text and diagrams may not be visible when printed</a:t>
            </a:r>
            <a:r>
              <a:rPr lang="en-US" sz="1100" spc="0" dirty="0">
                <a:latin typeface="Times New Roman" panose="02020603050405020304" pitchFamily="18" charset="0"/>
                <a:cs typeface="Times New Roman" panose="02020603050405020304" pitchFamily="18" charset="0"/>
              </a:rPr>
              <a:t>. Select </a:t>
            </a:r>
            <a:r>
              <a:rPr lang="en-US" sz="1100" b="1" spc="0" dirty="0">
                <a:latin typeface="Times New Roman" panose="02020603050405020304" pitchFamily="18" charset="0"/>
                <a:cs typeface="Times New Roman" panose="02020603050405020304" pitchFamily="18" charset="0"/>
              </a:rPr>
              <a:t>Print on Both Sides (Flip pages on long edge)</a:t>
            </a:r>
            <a:r>
              <a:rPr lang="en-US" sz="1100" spc="0" dirty="0">
                <a:latin typeface="Times New Roman" panose="02020603050405020304" pitchFamily="18" charset="0"/>
                <a:cs typeface="Times New Roman" panose="02020603050405020304" pitchFamily="18" charset="0"/>
              </a:rPr>
              <a:t> and </a:t>
            </a:r>
            <a:r>
              <a:rPr lang="en-US" sz="1100" b="1" spc="0" dirty="0">
                <a:latin typeface="Times New Roman" panose="02020603050405020304" pitchFamily="18" charset="0"/>
                <a:cs typeface="Times New Roman" panose="02020603050405020304" pitchFamily="18" charset="0"/>
              </a:rPr>
              <a:t>Shrink oversized pages</a:t>
            </a:r>
            <a:r>
              <a:rPr lang="en-US" sz="1100" spc="0" dirty="0">
                <a:latin typeface="Times New Roman" panose="02020603050405020304" pitchFamily="18" charset="0"/>
                <a:cs typeface="Times New Roman" panose="02020603050405020304" pitchFamily="18" charset="0"/>
              </a:rPr>
              <a:t> from the print screen. If printing in black/white, print in [grayscale] for best results.</a:t>
            </a:r>
            <a:br>
              <a:rPr lang="en-US" sz="1100" spc="0" dirty="0">
                <a:latin typeface="Times New Roman" panose="02020603050405020304" pitchFamily="18" charset="0"/>
                <a:cs typeface="Times New Roman" panose="02020603050405020304" pitchFamily="18" charset="0"/>
              </a:rPr>
            </a:br>
            <a:endParaRPr lang="en-US" sz="1100" spc="0" dirty="0">
              <a:latin typeface="Times New Roman" panose="02020603050405020304" pitchFamily="18" charset="0"/>
              <a:cs typeface="Times New Roman" panose="02020603050405020304" pitchFamily="18" charset="0"/>
            </a:endParaRPr>
          </a:p>
          <a:p>
            <a:pPr marL="292100" lvl="1" indent="-285750">
              <a:spcBef>
                <a:spcPts val="200"/>
              </a:spcBef>
              <a:buFont typeface="Arial" panose="020B0604020202020204" pitchFamily="34" charset="0"/>
              <a:buChar char="•"/>
            </a:pPr>
            <a:r>
              <a:rPr lang="en-US" sz="1100" spc="0" dirty="0">
                <a:latin typeface="Times New Roman" panose="02020603050405020304" pitchFamily="18" charset="0"/>
                <a:cs typeface="Times New Roman" panose="02020603050405020304" pitchFamily="18" charset="0"/>
              </a:rPr>
              <a:t>If printing straight from MS PowerPoint, some text boxes and diagrams may not print in its entirety due to the oversize formatting. To fix, select </a:t>
            </a:r>
            <a:r>
              <a:rPr lang="en-US" sz="1100" b="1" spc="0" dirty="0">
                <a:latin typeface="Times New Roman" panose="02020603050405020304" pitchFamily="18" charset="0"/>
                <a:cs typeface="Times New Roman" panose="02020603050405020304" pitchFamily="18" charset="0"/>
              </a:rPr>
              <a:t>Full Page Slides </a:t>
            </a:r>
            <a:r>
              <a:rPr lang="en-US" sz="1100" spc="0" dirty="0">
                <a:latin typeface="Times New Roman" panose="02020603050405020304" pitchFamily="18" charset="0"/>
                <a:cs typeface="Times New Roman" panose="02020603050405020304" pitchFamily="18" charset="0"/>
              </a:rPr>
              <a:t>under the print layout from the print screen, and select </a:t>
            </a:r>
            <a:r>
              <a:rPr lang="en-US" sz="1100" b="1" spc="0" dirty="0">
                <a:latin typeface="Times New Roman" panose="02020603050405020304" pitchFamily="18" charset="0"/>
                <a:cs typeface="Times New Roman" panose="02020603050405020304" pitchFamily="18" charset="0"/>
              </a:rPr>
              <a:t>Scale to Fit Paper</a:t>
            </a:r>
            <a:r>
              <a:rPr lang="en-US" sz="1100" spc="0" dirty="0">
                <a:latin typeface="Times New Roman" panose="02020603050405020304" pitchFamily="18" charset="0"/>
                <a:cs typeface="Times New Roman" panose="02020603050405020304" pitchFamily="18" charset="0"/>
              </a:rPr>
              <a:t>.</a:t>
            </a:r>
            <a:br>
              <a:rPr lang="en-US" sz="1100" spc="0" dirty="0">
                <a:latin typeface="Times New Roman" panose="02020603050405020304" pitchFamily="18" charset="0"/>
                <a:cs typeface="Times New Roman" panose="02020603050405020304" pitchFamily="18" charset="0"/>
              </a:rPr>
            </a:br>
            <a:endParaRPr lang="en-US" sz="1100" spc="0" dirty="0">
              <a:latin typeface="Times New Roman" panose="02020603050405020304" pitchFamily="18" charset="0"/>
              <a:cs typeface="Times New Roman" panose="02020603050405020304" pitchFamily="18" charset="0"/>
            </a:endParaRPr>
          </a:p>
          <a:p>
            <a:pPr marL="292100" lvl="1" indent="-285750">
              <a:spcBef>
                <a:spcPts val="200"/>
              </a:spcBef>
              <a:buFont typeface="Arial" panose="020B0604020202020204" pitchFamily="34" charset="0"/>
              <a:buChar char="•"/>
            </a:pPr>
            <a:r>
              <a:rPr lang="en-US" sz="1100" spc="0" dirty="0">
                <a:latin typeface="Times New Roman" panose="02020603050405020304" pitchFamily="18" charset="0"/>
                <a:cs typeface="Times New Roman" panose="02020603050405020304" pitchFamily="18" charset="0"/>
              </a:rPr>
              <a:t>When sending electronically for mass distribution: Convert/save the file as a PDF before electronic distribution. </a:t>
            </a:r>
            <a:r>
              <a:rPr lang="en-US" sz="1100" b="1" i="1" spc="0" dirty="0">
                <a:latin typeface="Times New Roman" panose="02020603050405020304" pitchFamily="18" charset="0"/>
                <a:cs typeface="Times New Roman" panose="02020603050405020304" pitchFamily="18" charset="0"/>
              </a:rPr>
              <a:t>If you do not convert, the recipient will be able to make changes to the factsheet.</a:t>
            </a:r>
          </a:p>
          <a:p>
            <a:pPr lvl="3"/>
            <a:endParaRPr lang="en-US" dirty="0"/>
          </a:p>
        </p:txBody>
      </p:sp>
      <p:sp>
        <p:nvSpPr>
          <p:cNvPr id="4" name="Title 3"/>
          <p:cNvSpPr>
            <a:spLocks noGrp="1"/>
          </p:cNvSpPr>
          <p:nvPr>
            <p:ph type="title"/>
          </p:nvPr>
        </p:nvSpPr>
        <p:spPr>
          <a:xfrm>
            <a:off x="379095" y="228600"/>
            <a:ext cx="6995160" cy="323850"/>
          </a:xfrm>
        </p:spPr>
        <p:txBody>
          <a:bodyPr>
            <a:noAutofit/>
          </a:bodyPr>
          <a:lstStyle/>
          <a:p>
            <a:pPr lvl="0"/>
            <a:r>
              <a:rPr lang="en-US" dirty="0"/>
              <a:t>Revised Total Coliform Rule (RTCR) Factsheets</a:t>
            </a:r>
            <a:br>
              <a:rPr lang="en-US" dirty="0"/>
            </a:br>
            <a:r>
              <a:rPr lang="en-US" dirty="0"/>
              <a:t>--templates for Primacy Agencies—</a:t>
            </a:r>
          </a:p>
        </p:txBody>
      </p:sp>
    </p:spTree>
    <p:extLst>
      <p:ext uri="{BB962C8B-B14F-4D97-AF65-F5344CB8AC3E}">
        <p14:creationId xmlns:p14="http://schemas.microsoft.com/office/powerpoint/2010/main" val="40043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descr="NOTE&#10;The sample siting plan is subject to review and revision by [State name/drinking water program office]. "/>
          <p:cNvSpPr/>
          <p:nvPr/>
        </p:nvSpPr>
        <p:spPr>
          <a:xfrm>
            <a:off x="2262187" y="9143916"/>
            <a:ext cx="5153026" cy="642151"/>
          </a:xfrm>
          <a:prstGeom prst="roundRect">
            <a:avLst/>
          </a:prstGeom>
          <a:solidFill>
            <a:schemeClr val="bg1"/>
          </a:solidFill>
          <a:ln>
            <a:solidFill>
              <a:srgbClr val="3C125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91440" rIns="45720" bIns="91440" numCol="1" spcCol="0" rtlCol="0" fromWordArt="0" anchor="ctr" anchorCtr="0" forceAA="0" compatLnSpc="1">
            <a:prstTxWarp prst="textNoShape">
              <a:avLst/>
            </a:prstTxWarp>
            <a:noAutofit/>
          </a:bodyPr>
          <a:lstStyle/>
          <a:p>
            <a:r>
              <a:rPr lang="en-US" sz="1200" b="1" u="sng" dirty="0">
                <a:solidFill>
                  <a:schemeClr val="tx1"/>
                </a:solidFill>
                <a:cs typeface="Times New Roman" panose="02020603050405020304" pitchFamily="18" charset="0"/>
              </a:rPr>
              <a:t>NOTE</a:t>
            </a:r>
          </a:p>
          <a:p>
            <a:pPr marL="171450" indent="-171450">
              <a:buFont typeface="Calibri" panose="020F0502020204030204" pitchFamily="34" charset="0"/>
              <a:buChar char="*"/>
            </a:pPr>
            <a:r>
              <a:rPr lang="en-US" sz="1200" dirty="0">
                <a:solidFill>
                  <a:schemeClr val="tx1"/>
                </a:solidFill>
                <a:cs typeface="Times New Roman" panose="02020603050405020304" pitchFamily="18" charset="0"/>
              </a:rPr>
              <a:t>The sample siting plan is subject to review and revision by </a:t>
            </a:r>
            <a:r>
              <a:rPr lang="en-US" sz="1200" dirty="0">
                <a:solidFill>
                  <a:schemeClr val="tx1"/>
                </a:solidFill>
              </a:rPr>
              <a:t>[</a:t>
            </a:r>
            <a:r>
              <a:rPr lang="en-US" sz="1200" dirty="0">
                <a:solidFill>
                  <a:srgbClr val="3C125B"/>
                </a:solidFill>
                <a:cs typeface="Times New Roman" panose="02020603050405020304" pitchFamily="18" charset="0"/>
              </a:rPr>
              <a:t>State name/drinking water program office</a:t>
            </a:r>
            <a:r>
              <a:rPr lang="en-US" sz="1200" dirty="0">
                <a:solidFill>
                  <a:schemeClr val="tx1"/>
                </a:solidFill>
              </a:rPr>
              <a:t>]</a:t>
            </a:r>
            <a:r>
              <a:rPr lang="en-US" sz="1200" dirty="0">
                <a:solidFill>
                  <a:schemeClr val="tx1"/>
                </a:solidFill>
                <a:cs typeface="Times New Roman" panose="02020603050405020304" pitchFamily="18" charset="0"/>
              </a:rPr>
              <a:t>. </a:t>
            </a:r>
          </a:p>
        </p:txBody>
      </p:sp>
      <p:sp>
        <p:nvSpPr>
          <p:cNvPr id="37" name="Text Placeholder 36"/>
          <p:cNvSpPr>
            <a:spLocks noGrp="1"/>
          </p:cNvSpPr>
          <p:nvPr>
            <p:ph type="body" sz="quarter" idx="11"/>
          </p:nvPr>
        </p:nvSpPr>
        <p:spPr/>
        <p:txBody>
          <a:bodyPr/>
          <a:lstStyle/>
          <a:p>
            <a:r>
              <a:rPr lang="en-US">
                <a:solidFill>
                  <a:srgbClr val="3C125B"/>
                </a:solidFill>
              </a:rPr>
              <a:t>STEP 1: Develop/Update Your Sample Siting Plan*</a:t>
            </a:r>
          </a:p>
          <a:p>
            <a:pPr lvl="1"/>
            <a:r>
              <a:rPr lang="en-US">
                <a:solidFill>
                  <a:srgbClr val="3C125B"/>
                </a:solidFill>
              </a:rPr>
              <a:t>Contact your state for assistance.  </a:t>
            </a:r>
          </a:p>
          <a:p>
            <a:pPr lvl="3"/>
            <a:r>
              <a:rPr lang="en-US" b="1" cap="small">
                <a:solidFill>
                  <a:srgbClr val="3C125B"/>
                </a:solidFill>
              </a:rPr>
              <a:t>Develop a sample siting plan and have it ready for use by April 1, 2016.</a:t>
            </a:r>
            <a:r>
              <a:rPr lang="en-US" cap="small">
                <a:solidFill>
                  <a:srgbClr val="3C125B"/>
                </a:solidFill>
              </a:rPr>
              <a:t> </a:t>
            </a:r>
            <a:r>
              <a:rPr lang="en-US"/>
              <a:t>If you already have a sample siting plan for the Total Coliform Rule (TCR), update this plan to meet the requirements of the RTCR. </a:t>
            </a:r>
          </a:p>
          <a:p>
            <a:pPr lvl="4"/>
            <a:r>
              <a:rPr lang="en-US" b="1" cap="small">
                <a:solidFill>
                  <a:srgbClr val="3C125B"/>
                </a:solidFill>
              </a:rPr>
              <a:t>List the locations where you will take your samples (routine and repeat): </a:t>
            </a:r>
            <a:r>
              <a:rPr lang="en-US"/>
              <a:t>Any repeat sampling location that is also used for GWR triggered source water monitoring must be included.</a:t>
            </a:r>
          </a:p>
          <a:p>
            <a:pPr lvl="4"/>
            <a:r>
              <a:rPr lang="en-US" b="1" cap="small">
                <a:solidFill>
                  <a:srgbClr val="3C125B"/>
                </a:solidFill>
              </a:rPr>
              <a:t>Include your routine collection schedule: </a:t>
            </a:r>
            <a:r>
              <a:rPr lang="en-US"/>
              <a:t>For example, “[PWS_ID] will collect one routine total coliform sample every first Monday of the calendar month.”</a:t>
            </a:r>
          </a:p>
          <a:p>
            <a:pPr lvl="4"/>
            <a:r>
              <a:rPr lang="en-US" b="1" cap="small">
                <a:solidFill>
                  <a:srgbClr val="3C125B"/>
                </a:solidFill>
              </a:rPr>
              <a:t>Update to reflect changes at your PWS: </a:t>
            </a:r>
            <a:r>
              <a:rPr lang="en-US"/>
              <a:t>The sample siting plan is a living document and should be updated to reflect changes at your PWS such as: major changes in population; a new or additional water source; infrastructure changes, such as a change in the distribution system (i.e. extended/abandoned lines) or pressure zones; or changes in disinfection or other treatment.</a:t>
            </a:r>
          </a:p>
          <a:p>
            <a:r>
              <a:rPr lang="en-US">
                <a:solidFill>
                  <a:srgbClr val="3C125B"/>
                </a:solidFill>
              </a:rPr>
              <a:t>STEP 2: Collect Your Drinking Water Samples</a:t>
            </a:r>
          </a:p>
          <a:p>
            <a:pPr lvl="1"/>
            <a:r>
              <a:rPr lang="en-US">
                <a:solidFill>
                  <a:srgbClr val="3C125B"/>
                </a:solidFill>
              </a:rPr>
              <a:t>Know your RTCR routine sampling requirements.</a:t>
            </a:r>
          </a:p>
          <a:p>
            <a:pPr lvl="3"/>
            <a:r>
              <a:rPr lang="en-US" b="1" cap="small">
                <a:solidFill>
                  <a:srgbClr val="3C125B"/>
                </a:solidFill>
              </a:rPr>
              <a:t>Collect at least one 100 ml </a:t>
            </a:r>
            <a:r>
              <a:rPr lang="en-US"/>
              <a:t>routine drinking water sample every calendar month.</a:t>
            </a:r>
          </a:p>
          <a:p>
            <a:pPr lvl="3"/>
            <a:r>
              <a:rPr lang="en-US" b="1" cap="small">
                <a:solidFill>
                  <a:srgbClr val="3C125B"/>
                </a:solidFill>
              </a:rPr>
              <a:t>Immediately send your sample to a state-certified lab </a:t>
            </a:r>
            <a:r>
              <a:rPr lang="en-US"/>
              <a:t>that performs total coliform drinking water analyses. </a:t>
            </a:r>
          </a:p>
          <a:p>
            <a:pPr lvl="4"/>
            <a:r>
              <a:rPr lang="en-US"/>
              <a:t>Remember the lab must begin analyzing the drinking water sample no later than the 30th hour from the collection time.</a:t>
            </a:r>
          </a:p>
          <a:p>
            <a:pPr lvl="4"/>
            <a:r>
              <a:rPr lang="en-US"/>
              <a:t>If necessary, ship the sample overnight and refrigerate or ice the sample using “blue” ice (cooled to about 4° to 10° C).</a:t>
            </a:r>
            <a:endParaRPr lang="en-US" dirty="0"/>
          </a:p>
        </p:txBody>
      </p:sp>
      <p:sp>
        <p:nvSpPr>
          <p:cNvPr id="25" name="Rounded Rectangle 24" descr="ATTENTION!&#10;All PWSs must comply with the RTCR requirements starting April 1, 2016. &#10;Are you a PWS? Contact your state at [Placeholder for state info/website]."/>
          <p:cNvSpPr/>
          <p:nvPr/>
        </p:nvSpPr>
        <p:spPr>
          <a:xfrm>
            <a:off x="2262187" y="2286000"/>
            <a:ext cx="5153026" cy="718438"/>
          </a:xfrm>
          <a:prstGeom prst="roundRect">
            <a:avLst/>
          </a:prstGeom>
          <a:solidFill>
            <a:schemeClr val="bg1"/>
          </a:solidFill>
          <a:ln>
            <a:solidFill>
              <a:srgbClr val="3C125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91440" rIns="45720" bIns="91440" numCol="1" spcCol="0" rtlCol="0" fromWordArt="0" anchor="ctr" anchorCtr="0" forceAA="0" compatLnSpc="1">
            <a:prstTxWarp prst="textNoShape">
              <a:avLst/>
            </a:prstTxWarp>
            <a:noAutofit/>
          </a:bodyPr>
          <a:lstStyle/>
          <a:p>
            <a:pPr algn="ctr"/>
            <a:r>
              <a:rPr lang="en-US" sz="1200" b="1" dirty="0">
                <a:solidFill>
                  <a:srgbClr val="3C125B"/>
                </a:solidFill>
                <a:ea typeface="Calibri"/>
                <a:cs typeface="Times New Roman" panose="02020603050405020304" pitchFamily="18" charset="0"/>
              </a:rPr>
              <a:t>ATTENTION!</a:t>
            </a:r>
          </a:p>
          <a:p>
            <a:r>
              <a:rPr lang="en-US" sz="1200" b="1" dirty="0">
                <a:solidFill>
                  <a:srgbClr val="3C125B"/>
                </a:solidFill>
                <a:ea typeface="Calibri"/>
                <a:cs typeface="Times New Roman" panose="02020603050405020304" pitchFamily="18" charset="0"/>
              </a:rPr>
              <a:t>All PWSs must comply with the RTCR requirements starting April 1, 2016. </a:t>
            </a:r>
          </a:p>
          <a:p>
            <a:pPr marL="171450" indent="-171450">
              <a:buFont typeface="Wingdings" panose="05000000000000000000" pitchFamily="2" charset="2"/>
              <a:buChar char="ü"/>
            </a:pPr>
            <a:r>
              <a:rPr lang="en-US" sz="1200" dirty="0">
                <a:solidFill>
                  <a:schemeClr val="tx1"/>
                </a:solidFill>
                <a:cs typeface="Times New Roman" panose="02020603050405020304" pitchFamily="18" charset="0"/>
              </a:rPr>
              <a:t>Are you a PWS? Contact your state at [</a:t>
            </a:r>
            <a:r>
              <a:rPr lang="en-US" sz="1200" dirty="0">
                <a:solidFill>
                  <a:srgbClr val="3C125B"/>
                </a:solidFill>
                <a:cs typeface="Times New Roman" panose="02020603050405020304" pitchFamily="18" charset="0"/>
              </a:rPr>
              <a:t>Placeholder for state info/website</a:t>
            </a:r>
            <a:r>
              <a:rPr lang="en-US" sz="1200" dirty="0">
                <a:solidFill>
                  <a:schemeClr val="tx1"/>
                </a:solidFill>
                <a:cs typeface="Times New Roman" panose="02020603050405020304" pitchFamily="18" charset="0"/>
              </a:rPr>
              <a:t>].</a:t>
            </a:r>
          </a:p>
        </p:txBody>
      </p:sp>
      <p:sp>
        <p:nvSpPr>
          <p:cNvPr id="24" name="TextBox 23"/>
          <p:cNvSpPr txBox="1"/>
          <p:nvPr/>
        </p:nvSpPr>
        <p:spPr>
          <a:xfrm>
            <a:off x="127905" y="8290742"/>
            <a:ext cx="1889252" cy="1723530"/>
          </a:xfrm>
          <a:prstGeom prst="rect">
            <a:avLst/>
          </a:prstGeom>
          <a:solidFill>
            <a:srgbClr val="E7D2F6"/>
          </a:solidFill>
        </p:spPr>
        <p:txBody>
          <a:bodyPr wrap="square" lIns="45720" tIns="45720" rIns="45720" bIns="45720" rtlCol="0">
            <a:normAutofit/>
          </a:bodyPr>
          <a:lstStyle/>
          <a:p>
            <a:pPr algn="ctr">
              <a:spcAft>
                <a:spcPts val="600"/>
              </a:spcAft>
            </a:pPr>
            <a:r>
              <a:rPr lang="en-US" sz="1200" b="1" cap="small" dirty="0"/>
              <a:t>For assistance, please contact your state:</a:t>
            </a:r>
            <a:endParaRPr lang="en-US" sz="1200" b="1" cap="small" dirty="0">
              <a:effectLst>
                <a:outerShdw blurRad="38100" dist="38100" dir="2700000" algn="tl">
                  <a:srgbClr val="000000">
                    <a:alpha val="43137"/>
                  </a:srgbClr>
                </a:outerShdw>
              </a:effectLst>
            </a:endParaRPr>
          </a:p>
          <a:p>
            <a:r>
              <a:rPr lang="en-US" sz="1100" cap="small" dirty="0"/>
              <a:t>Name/Dept.:</a:t>
            </a:r>
            <a:br>
              <a:rPr lang="en-US" sz="1100" cap="small" dirty="0"/>
            </a:br>
            <a:endParaRPr lang="en-US" sz="1100" cap="small" dirty="0"/>
          </a:p>
          <a:p>
            <a:r>
              <a:rPr lang="en-US" sz="1100" cap="small" dirty="0"/>
              <a:t>Phone:</a:t>
            </a:r>
            <a:br>
              <a:rPr lang="en-US" sz="1100" cap="small" dirty="0"/>
            </a:br>
            <a:endParaRPr lang="en-US" sz="1100" cap="small" dirty="0"/>
          </a:p>
          <a:p>
            <a:r>
              <a:rPr lang="en-US" sz="1100" cap="small" dirty="0"/>
              <a:t>Email:</a:t>
            </a:r>
          </a:p>
        </p:txBody>
      </p:sp>
      <p:sp>
        <p:nvSpPr>
          <p:cNvPr id="15" name="Text Placeholder 9"/>
          <p:cNvSpPr txBox="1">
            <a:spLocks/>
          </p:cNvSpPr>
          <p:nvPr/>
        </p:nvSpPr>
        <p:spPr>
          <a:xfrm>
            <a:off x="108855" y="5840307"/>
            <a:ext cx="1926246" cy="2312182"/>
          </a:xfrm>
          <a:prstGeom prst="rect">
            <a:avLst/>
          </a:prstGeom>
        </p:spPr>
        <p:txBody>
          <a:bodyPr vert="horz" lIns="91440" tIns="45720" rIns="91440" bIns="45720" rtlCol="0">
            <a:noAutofit/>
          </a:bodyPr>
          <a:lstStyle>
            <a:lvl1pPr marL="0" indent="0" algn="l" defTabSz="1018824" rtl="0" eaLnBrk="1" latinLnBrk="0" hangingPunct="1">
              <a:spcBef>
                <a:spcPts val="1000"/>
              </a:spcBef>
              <a:buFont typeface="Arial" panose="020B0604020202020204" pitchFamily="34" charset="0"/>
              <a:buNone/>
              <a:defRPr lang="en-US" sz="1200" b="1" u="sng" kern="1200" cap="none" spc="50" baseline="0" dirty="0" smtClean="0">
                <a:solidFill>
                  <a:schemeClr val="bg1"/>
                </a:solidFill>
                <a:latin typeface="Century Gothic" panose="020B0502020202020204" pitchFamily="34" charset="0"/>
                <a:ea typeface="Tahoma" panose="020B0604030504040204" pitchFamily="34" charset="0"/>
                <a:cs typeface="Tahoma" panose="020B0604030504040204" pitchFamily="34" charset="0"/>
              </a:defRPr>
            </a:lvl1pPr>
            <a:lvl2pPr marL="0" indent="0" algn="l" defTabSz="1018824" rtl="0" eaLnBrk="1" latinLnBrk="0" hangingPunct="1">
              <a:spcBef>
                <a:spcPts val="0"/>
              </a:spcBef>
              <a:buFont typeface="Arial" panose="020B0604020202020204" pitchFamily="34" charset="0"/>
              <a:buNone/>
              <a:defRPr lang="en-US" sz="1100" b="1" i="0" u="none" kern="1200" spc="0" baseline="0" dirty="0" smtClean="0">
                <a:solidFill>
                  <a:schemeClr val="bg1"/>
                </a:solidFill>
                <a:latin typeface="Century Gothic" panose="020B0502020202020204" pitchFamily="34" charset="0"/>
                <a:ea typeface="Tahoma" panose="020B0604030504040204" pitchFamily="34" charset="0"/>
                <a:cs typeface="Tahoma" panose="020B0604030504040204" pitchFamily="34" charset="0"/>
              </a:defRPr>
            </a:lvl2pPr>
            <a:lvl3pPr marL="173736" indent="0" algn="l" defTabSz="1018824" rtl="0" eaLnBrk="1" latinLnBrk="0" hangingPunct="1">
              <a:lnSpc>
                <a:spcPct val="99000"/>
              </a:lnSpc>
              <a:spcBef>
                <a:spcPts val="600"/>
              </a:spcBef>
              <a:spcAft>
                <a:spcPts val="0"/>
              </a:spcAft>
              <a:buFont typeface="Arial" panose="020B0604020202020204" pitchFamily="34" charset="0"/>
              <a:buNone/>
              <a:defRPr lang="en-US" sz="1100" kern="1200">
                <a:solidFill>
                  <a:schemeClr val="tx1"/>
                </a:solidFill>
                <a:latin typeface="+mn-lt"/>
                <a:ea typeface="+mn-ea"/>
                <a:cs typeface="+mn-cs"/>
              </a:defRPr>
            </a:lvl3pPr>
            <a:lvl4pPr marL="457200" indent="-171450" algn="l" defTabSz="1018824" rtl="0" eaLnBrk="1" latinLnBrk="0" hangingPunct="1">
              <a:lnSpc>
                <a:spcPct val="99000"/>
              </a:lnSpc>
              <a:spcBef>
                <a:spcPts val="600"/>
              </a:spcBef>
              <a:spcAft>
                <a:spcPts val="600"/>
              </a:spcAft>
              <a:buFont typeface="Arial" panose="020B0604020202020204" pitchFamily="34" charset="0"/>
              <a:buChar char="•"/>
              <a:defRPr lang="en-US" sz="1100" kern="1200">
                <a:solidFill>
                  <a:schemeClr val="tx1"/>
                </a:solidFill>
                <a:latin typeface="+mn-lt"/>
                <a:ea typeface="+mn-ea"/>
                <a:cs typeface="+mn-cs"/>
              </a:defRPr>
            </a:lvl4pPr>
            <a:lvl5pPr marL="685800" indent="-168275" algn="l" defTabSz="1018824" rtl="0" eaLnBrk="1" latinLnBrk="0" hangingPunct="1">
              <a:lnSpc>
                <a:spcPct val="99000"/>
              </a:lnSpc>
              <a:spcBef>
                <a:spcPts val="600"/>
              </a:spcBef>
              <a:buFont typeface="Symbol" panose="05050102010706020507" pitchFamily="18" charset="2"/>
              <a:buChar char="-"/>
              <a:defRPr sz="11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dirty="0">
                <a:solidFill>
                  <a:schemeClr val="tx1"/>
                </a:solidFill>
                <a:latin typeface="+mn-lt"/>
                <a:ea typeface="+mn-ea"/>
                <a:cs typeface="+mn-cs"/>
              </a:rPr>
              <a:t>Additional RTCR Factsheets</a:t>
            </a:r>
            <a:r>
              <a:rPr lang="en-US" b="0" spc="0" dirty="0">
                <a:solidFill>
                  <a:schemeClr val="tx1"/>
                </a:solidFill>
                <a:latin typeface="+mn-lt"/>
              </a:rPr>
              <a:t>:</a:t>
            </a:r>
          </a:p>
          <a:p>
            <a:pPr marL="171450" indent="-171450">
              <a:spcBef>
                <a:spcPts val="0"/>
              </a:spcBef>
              <a:buFont typeface="Arial" panose="020B0604020202020204" pitchFamily="34" charset="0"/>
              <a:buChar char="•"/>
            </a:pPr>
            <a:r>
              <a:rPr lang="en-US" b="0" u="none" spc="0" dirty="0">
                <a:solidFill>
                  <a:schemeClr val="tx1"/>
                </a:solidFill>
                <a:latin typeface="+mn-lt"/>
              </a:rPr>
              <a:t>Requirements for Small Systems on Quarterly/ Annual Monitoring</a:t>
            </a:r>
          </a:p>
          <a:p>
            <a:pPr marL="171450" indent="-171450">
              <a:spcBef>
                <a:spcPts val="0"/>
              </a:spcBef>
              <a:buFont typeface="Arial" panose="020B0604020202020204" pitchFamily="34" charset="0"/>
              <a:buChar char="•"/>
            </a:pPr>
            <a:r>
              <a:rPr lang="en-US" b="0" u="none" spc="0" dirty="0">
                <a:solidFill>
                  <a:schemeClr val="tx1"/>
                </a:solidFill>
                <a:latin typeface="+mn-lt"/>
              </a:rPr>
              <a:t>Requirements for Seasonal Systems</a:t>
            </a:r>
          </a:p>
          <a:p>
            <a:pPr marL="171450" indent="-171450">
              <a:spcBef>
                <a:spcPts val="0"/>
              </a:spcBef>
              <a:buFont typeface="Arial" panose="020B0604020202020204" pitchFamily="34" charset="0"/>
              <a:buChar char="•"/>
            </a:pPr>
            <a:r>
              <a:rPr lang="en-US" b="0" u="none" spc="0" dirty="0">
                <a:solidFill>
                  <a:schemeClr val="tx1"/>
                </a:solidFill>
                <a:latin typeface="+mn-lt"/>
              </a:rPr>
              <a:t>Repeat Monitoring Requirements for Small Systems</a:t>
            </a:r>
          </a:p>
          <a:p>
            <a:pPr marL="171450" indent="-171450">
              <a:spcBef>
                <a:spcPts val="0"/>
              </a:spcBef>
              <a:buFont typeface="Arial" panose="020B0604020202020204" pitchFamily="34" charset="0"/>
              <a:buChar char="•"/>
            </a:pPr>
            <a:r>
              <a:rPr lang="en-US" b="0" u="none" spc="0" dirty="0">
                <a:solidFill>
                  <a:schemeClr val="tx1"/>
                </a:solidFill>
                <a:latin typeface="+mn-lt"/>
              </a:rPr>
              <a:t>Level 1 &amp; Level 2 Assessments and Corrective Actions</a:t>
            </a:r>
          </a:p>
        </p:txBody>
      </p:sp>
      <p:cxnSp>
        <p:nvCxnSpPr>
          <p:cNvPr id="35" name="Straight Connector 34" descr="Next section"/>
          <p:cNvCxnSpPr/>
          <p:nvPr/>
        </p:nvCxnSpPr>
        <p:spPr>
          <a:xfrm>
            <a:off x="112514" y="5773560"/>
            <a:ext cx="1915299" cy="0"/>
          </a:xfrm>
          <a:prstGeom prst="line">
            <a:avLst/>
          </a:prstGeom>
          <a:ln w="25400">
            <a:solidFill>
              <a:srgbClr val="3C125B"/>
            </a:solidFill>
          </a:ln>
        </p:spPr>
        <p:style>
          <a:lnRef idx="3">
            <a:schemeClr val="accent5"/>
          </a:lnRef>
          <a:fillRef idx="0">
            <a:schemeClr val="accent5"/>
          </a:fillRef>
          <a:effectRef idx="2">
            <a:schemeClr val="accent5"/>
          </a:effectRef>
          <a:fontRef idx="minor">
            <a:schemeClr val="tx1"/>
          </a:fontRef>
        </p:style>
      </p:cxnSp>
      <p:pic>
        <p:nvPicPr>
          <p:cNvPr id="38" name="Picture 37" descr="Dedicated coliform monitoring st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535" y="4685618"/>
            <a:ext cx="1468065" cy="1013252"/>
          </a:xfrm>
          <a:prstGeom prst="rect">
            <a:avLst/>
          </a:prstGeom>
        </p:spPr>
      </p:pic>
      <p:cxnSp>
        <p:nvCxnSpPr>
          <p:cNvPr id="36" name="Straight Connector 35" descr="Next section"/>
          <p:cNvCxnSpPr/>
          <p:nvPr/>
        </p:nvCxnSpPr>
        <p:spPr>
          <a:xfrm>
            <a:off x="120650" y="4613290"/>
            <a:ext cx="1915299" cy="0"/>
          </a:xfrm>
          <a:prstGeom prst="line">
            <a:avLst/>
          </a:prstGeom>
          <a:ln w="25400">
            <a:solidFill>
              <a:srgbClr val="3C125B"/>
            </a:solidFill>
          </a:ln>
        </p:spPr>
        <p:style>
          <a:lnRef idx="3">
            <a:schemeClr val="accent5"/>
          </a:lnRef>
          <a:fillRef idx="0">
            <a:schemeClr val="accent5"/>
          </a:fillRef>
          <a:effectRef idx="2">
            <a:schemeClr val="accent5"/>
          </a:effectRef>
          <a:fontRef idx="minor">
            <a:schemeClr val="tx1"/>
          </a:fontRef>
        </p:style>
      </p:cxnSp>
      <p:sp>
        <p:nvSpPr>
          <p:cNvPr id="10" name="Text Placeholder 9"/>
          <p:cNvSpPr>
            <a:spLocks noGrp="1"/>
          </p:cNvSpPr>
          <p:nvPr>
            <p:ph type="body" sz="quarter" idx="13"/>
          </p:nvPr>
        </p:nvSpPr>
        <p:spPr>
          <a:xfrm>
            <a:off x="77724" y="2914650"/>
            <a:ext cx="1901952" cy="2038428"/>
          </a:xfrm>
        </p:spPr>
        <p:txBody>
          <a:bodyPr/>
          <a:lstStyle/>
          <a:p>
            <a:pPr lvl="0">
              <a:spcBef>
                <a:spcPts val="200"/>
              </a:spcBef>
            </a:pPr>
            <a:r>
              <a:rPr lang="en-US" dirty="0">
                <a:solidFill>
                  <a:srgbClr val="3C125B"/>
                </a:solidFill>
                <a:latin typeface="Calibri"/>
              </a:rPr>
              <a:t>Step 1</a:t>
            </a:r>
          </a:p>
          <a:p>
            <a:pPr lvl="1">
              <a:spcBef>
                <a:spcPts val="200"/>
              </a:spcBef>
            </a:pPr>
            <a:r>
              <a:rPr lang="en-US" sz="1200" b="0" dirty="0">
                <a:solidFill>
                  <a:prstClr val="black"/>
                </a:solidFill>
                <a:latin typeface="Calibri"/>
              </a:rPr>
              <a:t>Develop/update your sample siting plan.</a:t>
            </a:r>
          </a:p>
          <a:p>
            <a:pPr lvl="0">
              <a:spcBef>
                <a:spcPts val="200"/>
              </a:spcBef>
            </a:pPr>
            <a:r>
              <a:rPr lang="en-US" dirty="0">
                <a:solidFill>
                  <a:srgbClr val="3C125B"/>
                </a:solidFill>
                <a:latin typeface="Calibri"/>
              </a:rPr>
              <a:t>Step 2</a:t>
            </a:r>
          </a:p>
          <a:p>
            <a:pPr lvl="1">
              <a:spcBef>
                <a:spcPts val="200"/>
              </a:spcBef>
            </a:pPr>
            <a:r>
              <a:rPr lang="en-US" sz="1200" b="0" dirty="0">
                <a:solidFill>
                  <a:prstClr val="black"/>
                </a:solidFill>
                <a:latin typeface="Calibri"/>
              </a:rPr>
              <a:t>Collect your drinking water samples.</a:t>
            </a:r>
          </a:p>
          <a:p>
            <a:pPr lvl="0">
              <a:spcBef>
                <a:spcPts val="200"/>
              </a:spcBef>
            </a:pPr>
            <a:r>
              <a:rPr lang="en-US" dirty="0">
                <a:solidFill>
                  <a:srgbClr val="3C125B"/>
                </a:solidFill>
                <a:latin typeface="Calibri"/>
              </a:rPr>
              <a:t>Step 3</a:t>
            </a:r>
          </a:p>
          <a:p>
            <a:pPr lvl="1">
              <a:spcBef>
                <a:spcPts val="200"/>
              </a:spcBef>
            </a:pPr>
            <a:r>
              <a:rPr lang="en-US" sz="1200" b="0" dirty="0">
                <a:solidFill>
                  <a:prstClr val="black"/>
                </a:solidFill>
                <a:latin typeface="Calibri"/>
              </a:rPr>
              <a:t>Conduct required actions.</a:t>
            </a:r>
          </a:p>
        </p:txBody>
      </p:sp>
      <p:cxnSp>
        <p:nvCxnSpPr>
          <p:cNvPr id="17" name="Straight Connector 16" descr="Next section"/>
          <p:cNvCxnSpPr/>
          <p:nvPr/>
        </p:nvCxnSpPr>
        <p:spPr>
          <a:xfrm>
            <a:off x="121527" y="2892194"/>
            <a:ext cx="1915299" cy="0"/>
          </a:xfrm>
          <a:prstGeom prst="line">
            <a:avLst/>
          </a:prstGeom>
          <a:ln>
            <a:solidFill>
              <a:srgbClr val="3C125B"/>
            </a:solidFill>
          </a:ln>
        </p:spPr>
        <p:style>
          <a:lnRef idx="3">
            <a:schemeClr val="accent5"/>
          </a:lnRef>
          <a:fillRef idx="0">
            <a:schemeClr val="accent5"/>
          </a:fillRef>
          <a:effectRef idx="2">
            <a:schemeClr val="accent5"/>
          </a:effectRef>
          <a:fontRef idx="minor">
            <a:schemeClr val="tx1"/>
          </a:fontRef>
        </p:style>
      </p:cxnSp>
      <p:sp>
        <p:nvSpPr>
          <p:cNvPr id="53" name="Text Placeholder 52"/>
          <p:cNvSpPr>
            <a:spLocks noGrp="1"/>
          </p:cNvSpPr>
          <p:nvPr>
            <p:ph type="body" sz="quarter" idx="14"/>
          </p:nvPr>
        </p:nvSpPr>
        <p:spPr/>
        <p:txBody>
          <a:bodyPr/>
          <a:lstStyle/>
          <a:p>
            <a:r>
              <a:rPr lang="en-US" sz="2000">
                <a:solidFill>
                  <a:srgbClr val="3C125B"/>
                </a:solidFill>
                <a:latin typeface="+mn-lt"/>
              </a:rPr>
              <a:t>RTCR</a:t>
            </a:r>
          </a:p>
          <a:p>
            <a:pPr lvl="1"/>
            <a:r>
              <a:rPr lang="en-US"/>
              <a:t>What to Do?</a:t>
            </a:r>
            <a:endParaRPr lang="en-US" dirty="0"/>
          </a:p>
        </p:txBody>
      </p:sp>
      <p:sp>
        <p:nvSpPr>
          <p:cNvPr id="29" name="Rectangle 28" descr="Next section"/>
          <p:cNvSpPr/>
          <p:nvPr/>
        </p:nvSpPr>
        <p:spPr>
          <a:xfrm>
            <a:off x="117589" y="2224954"/>
            <a:ext cx="1904999" cy="7789318"/>
          </a:xfrm>
          <a:prstGeom prst="rect">
            <a:avLst/>
          </a:prstGeom>
          <a:noFill/>
          <a:ln>
            <a:solidFill>
              <a:srgbClr val="3C1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2"/>
          </p:nvPr>
        </p:nvSpPr>
        <p:spPr/>
        <p:txBody>
          <a:bodyPr/>
          <a:lstStyle/>
          <a:p>
            <a:r>
              <a:rPr lang="en-US">
                <a:solidFill>
                  <a:srgbClr val="3C125B"/>
                </a:solidFill>
              </a:rPr>
              <a:t>Who Does this Factsheet Apply To?</a:t>
            </a:r>
          </a:p>
          <a:p>
            <a:pPr lvl="1"/>
            <a:r>
              <a:rPr lang="en-US" b="1" cap="small"/>
              <a:t>All public water systems (PWSs), regardless of source, that serve 1,000 people or fewer </a:t>
            </a:r>
            <a:r>
              <a:rPr lang="en-US"/>
              <a:t>and collect at least one routine total coliform (TC) </a:t>
            </a:r>
            <a:r>
              <a:rPr lang="en-US" b="1" cap="small"/>
              <a:t>sample monthly</a:t>
            </a:r>
            <a:r>
              <a:rPr lang="en-US"/>
              <a:t>. </a:t>
            </a:r>
            <a:endParaRPr lang="en-US" dirty="0"/>
          </a:p>
        </p:txBody>
      </p:sp>
      <p:sp>
        <p:nvSpPr>
          <p:cNvPr id="33" name="Title 32"/>
          <p:cNvSpPr>
            <a:spLocks noGrp="1"/>
          </p:cNvSpPr>
          <p:nvPr>
            <p:ph type="title"/>
          </p:nvPr>
        </p:nvSpPr>
        <p:spPr/>
        <p:txBody>
          <a:bodyPr/>
          <a:lstStyle/>
          <a:p>
            <a:r>
              <a:rPr lang="en-US"/>
              <a:t>Requirements for Small Systems on Monthly Monitoring</a:t>
            </a:r>
            <a:endParaRPr lang="en-US" dirty="0"/>
          </a:p>
        </p:txBody>
      </p:sp>
      <p:sp>
        <p:nvSpPr>
          <p:cNvPr id="26" name="TextBox 25"/>
          <p:cNvSpPr txBox="1"/>
          <p:nvPr/>
        </p:nvSpPr>
        <p:spPr>
          <a:xfrm>
            <a:off x="4980940" y="101919"/>
            <a:ext cx="2590800" cy="892552"/>
          </a:xfrm>
          <a:prstGeom prst="rect">
            <a:avLst/>
          </a:prstGeom>
          <a:noFill/>
        </p:spPr>
        <p:txBody>
          <a:bodyPr wrap="square" rtlCol="0">
            <a:spAutoFit/>
          </a:bodyPr>
          <a:lstStyle/>
          <a:p>
            <a:r>
              <a:rPr lang="en-US" sz="5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rPr>
              <a:t>RTCR</a:t>
            </a:r>
            <a:r>
              <a:rPr lang="en-US" sz="52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28" name="TextBox 27"/>
          <p:cNvSpPr txBox="1"/>
          <p:nvPr/>
        </p:nvSpPr>
        <p:spPr>
          <a:xfrm>
            <a:off x="1463040" y="669815"/>
            <a:ext cx="3839461" cy="323165"/>
          </a:xfrm>
          <a:prstGeom prst="rect">
            <a:avLst/>
          </a:prstGeom>
          <a:noFill/>
        </p:spPr>
        <p:txBody>
          <a:bodyPr wrap="square" rtlCol="0">
            <a:spAutoFit/>
          </a:bodyPr>
          <a:lstStyle/>
          <a:p>
            <a:r>
              <a:rPr lang="en-US" sz="1500" b="1" dirty="0">
                <a:solidFill>
                  <a:schemeClr val="bg1"/>
                </a:solidFill>
                <a:latin typeface="Century Gothic" panose="020B0502020202020204" pitchFamily="34" charset="0"/>
                <a:ea typeface="Tahoma" panose="020B0604030504040204" pitchFamily="34" charset="0"/>
                <a:cs typeface="Tahoma" panose="020B0604030504040204" pitchFamily="34" charset="0"/>
              </a:rPr>
              <a:t>FACTSHEET: Revised Total Coliform Rule</a:t>
            </a:r>
          </a:p>
        </p:txBody>
      </p:sp>
      <p:sp>
        <p:nvSpPr>
          <p:cNvPr id="116" name="Picture Placeholder 115" descr="Placeholder for state logo"/>
          <p:cNvSpPr>
            <a:spLocks noGrp="1"/>
          </p:cNvSpPr>
          <p:nvPr>
            <p:ph type="pic" sz="quarter" idx="18"/>
          </p:nvPr>
        </p:nvSpPr>
        <p:spPr/>
      </p:sp>
    </p:spTree>
    <p:extLst>
      <p:ext uri="{BB962C8B-B14F-4D97-AF65-F5344CB8AC3E}">
        <p14:creationId xmlns:p14="http://schemas.microsoft.com/office/powerpoint/2010/main" val="141535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For more information, visit our website at: [</a:t>
            </a:r>
            <a:r>
              <a:rPr lang="en-US" dirty="0">
                <a:solidFill>
                  <a:srgbClr val="3C125B"/>
                </a:solidFill>
              </a:rPr>
              <a:t>Placeholder for state URL info</a:t>
            </a:r>
            <a:r>
              <a:rPr lang="en-US" dirty="0"/>
              <a:t>]</a:t>
            </a:r>
          </a:p>
        </p:txBody>
      </p:sp>
      <p:sp>
        <p:nvSpPr>
          <p:cNvPr id="5" name="Text Placeholder 4"/>
          <p:cNvSpPr>
            <a:spLocks noGrp="1"/>
          </p:cNvSpPr>
          <p:nvPr>
            <p:ph type="body" sz="quarter" idx="14"/>
          </p:nvPr>
        </p:nvSpPr>
        <p:spPr/>
        <p:txBody>
          <a:bodyPr/>
          <a:lstStyle/>
          <a:p>
            <a:r>
              <a:rPr lang="en-US"/>
              <a:t>March 2016</a:t>
            </a:r>
            <a:endParaRPr lang="en-US" dirty="0"/>
          </a:p>
        </p:txBody>
      </p:sp>
      <p:sp>
        <p:nvSpPr>
          <p:cNvPr id="49" name="Rounded Rectangle 48" descr="NOTES&#10;If you are missing any routine or repeat sample, contact your state.&#10;** Call your state on the same day you learn of the EC+ result, or by the end of the next business day or [Placeholder for state after-hours phone line or an alternative notification procedure] and tell them you received an EC+ result."/>
          <p:cNvSpPr/>
          <p:nvPr/>
        </p:nvSpPr>
        <p:spPr>
          <a:xfrm>
            <a:off x="332515" y="8483954"/>
            <a:ext cx="6985033" cy="1081604"/>
          </a:xfrm>
          <a:prstGeom prst="roundRect">
            <a:avLst/>
          </a:prstGeom>
          <a:solidFill>
            <a:schemeClr val="bg1"/>
          </a:solidFill>
          <a:ln>
            <a:solidFill>
              <a:srgbClr val="3C125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91440" rIns="45720" bIns="91440" numCol="1" spcCol="0" rtlCol="0" fromWordArt="0" anchor="ctr" anchorCtr="0" forceAA="0" compatLnSpc="1">
            <a:prstTxWarp prst="textNoShape">
              <a:avLst/>
            </a:prstTxWarp>
            <a:noAutofit/>
          </a:bodyPr>
          <a:lstStyle/>
          <a:p>
            <a:r>
              <a:rPr lang="en-US" sz="1200" b="1" u="sng" dirty="0">
                <a:solidFill>
                  <a:schemeClr val="tx1"/>
                </a:solidFill>
              </a:rPr>
              <a:t>NOTES</a:t>
            </a:r>
            <a:endParaRPr lang="en-US" sz="1200" b="1" dirty="0">
              <a:solidFill>
                <a:schemeClr val="tx1"/>
              </a:solidFill>
            </a:endParaRPr>
          </a:p>
          <a:p>
            <a:pPr marL="171450" indent="-171450">
              <a:buFont typeface="Calibri" panose="020F0502020204030204" pitchFamily="34" charset="0"/>
              <a:buChar char="*"/>
            </a:pPr>
            <a:r>
              <a:rPr lang="en-US" sz="1200" dirty="0">
                <a:solidFill>
                  <a:schemeClr val="tx1"/>
                </a:solidFill>
                <a:ea typeface="Calibri" panose="020F0502020204030204" pitchFamily="34" charset="0"/>
                <a:cs typeface="Times New Roman" panose="02020603050405020304" pitchFamily="18" charset="0"/>
              </a:rPr>
              <a:t>If you are missing any routine or repeat sample, contact your state.</a:t>
            </a:r>
          </a:p>
          <a:p>
            <a:r>
              <a:rPr lang="en-US" sz="1200" dirty="0">
                <a:solidFill>
                  <a:schemeClr val="tx1"/>
                </a:solidFill>
              </a:rPr>
              <a:t>** Call your state on the same day you learn of the EC+ result, or by the end of the next business day or [</a:t>
            </a:r>
            <a:r>
              <a:rPr lang="en-US" sz="1200" dirty="0">
                <a:solidFill>
                  <a:srgbClr val="3C125B"/>
                </a:solidFill>
              </a:rPr>
              <a:t>Placeholder for state after-hours phone line or an alternative notification procedure</a:t>
            </a:r>
            <a:r>
              <a:rPr lang="en-US" sz="1200" dirty="0">
                <a:solidFill>
                  <a:schemeClr val="tx1"/>
                </a:solidFill>
              </a:rPr>
              <a:t>] and tell them you received an EC+ result.</a:t>
            </a:r>
          </a:p>
        </p:txBody>
      </p:sp>
      <p:cxnSp>
        <p:nvCxnSpPr>
          <p:cNvPr id="105" name="Elbow Connector 104" descr="arrow"/>
          <p:cNvCxnSpPr>
            <a:endCxn id="43" idx="0"/>
          </p:cNvCxnSpPr>
          <p:nvPr/>
        </p:nvCxnSpPr>
        <p:spPr>
          <a:xfrm rot="16200000" flipH="1">
            <a:off x="5038701" y="1609217"/>
            <a:ext cx="701008" cy="518013"/>
          </a:xfrm>
          <a:prstGeom prst="bentConnector3">
            <a:avLst>
              <a:gd name="adj1" fmla="val 50000"/>
            </a:avLst>
          </a:prstGeom>
          <a:ln>
            <a:solidFill>
              <a:srgbClr val="3C125B"/>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97946" y="1551651"/>
            <a:ext cx="389850" cy="276999"/>
          </a:xfrm>
          <a:prstGeom prst="rect">
            <a:avLst/>
          </a:prstGeom>
          <a:noFill/>
        </p:spPr>
        <p:txBody>
          <a:bodyPr wrap="none" rtlCol="0">
            <a:spAutoFit/>
          </a:bodyPr>
          <a:lstStyle/>
          <a:p>
            <a:r>
              <a:rPr lang="en-US" sz="1200" b="1" dirty="0">
                <a:solidFill>
                  <a:srgbClr val="3C125B"/>
                </a:solidFill>
              </a:rPr>
              <a:t>NO</a:t>
            </a:r>
          </a:p>
        </p:txBody>
      </p:sp>
      <p:sp>
        <p:nvSpPr>
          <p:cNvPr id="43" name="Flowchart: Process 42"/>
          <p:cNvSpPr/>
          <p:nvPr/>
        </p:nvSpPr>
        <p:spPr>
          <a:xfrm>
            <a:off x="4498734" y="2218728"/>
            <a:ext cx="2298956" cy="760493"/>
          </a:xfrm>
          <a:prstGeom prst="flowChartProcess">
            <a:avLst/>
          </a:prstGeom>
          <a:solidFill>
            <a:schemeClr val="bg1"/>
          </a:solidFill>
          <a:ln w="3175">
            <a:solidFill>
              <a:srgbClr val="3C125B"/>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1200" b="1" dirty="0">
                <a:solidFill>
                  <a:schemeClr val="tx1"/>
                </a:solidFill>
                <a:ea typeface="Tahoma" panose="020B0604030504040204" pitchFamily="34" charset="0"/>
                <a:cs typeface="Tahoma" panose="020B0604030504040204" pitchFamily="34" charset="0"/>
              </a:rPr>
              <a:t>Continue with routine monitoring schedule</a:t>
            </a:r>
            <a:r>
              <a:rPr lang="en-US" sz="1200" dirty="0">
                <a:solidFill>
                  <a:schemeClr val="tx1"/>
                </a:solidFill>
                <a:ea typeface="Tahoma" panose="020B0604030504040204" pitchFamily="34" charset="0"/>
                <a:cs typeface="Tahoma" panose="020B0604030504040204" pitchFamily="34" charset="0"/>
              </a:rPr>
              <a:t>, according to your sample siting plan</a:t>
            </a:r>
            <a:r>
              <a:rPr lang="en-US" sz="1200" cap="small" spc="120" dirty="0">
                <a:solidFill>
                  <a:schemeClr val="tx1"/>
                </a:solidFill>
                <a:ea typeface="Tahoma" panose="020B0604030504040204" pitchFamily="34" charset="0"/>
                <a:cs typeface="Tahoma" panose="020B0604030504040204" pitchFamily="34" charset="0"/>
              </a:rPr>
              <a:t>.</a:t>
            </a:r>
            <a:endParaRPr lang="en-US" sz="1200" dirty="0">
              <a:solidFill>
                <a:schemeClr val="tx1"/>
              </a:solidFill>
              <a:ea typeface="Tahoma" panose="020B0604030504040204" pitchFamily="34" charset="0"/>
              <a:cs typeface="Tahoma" panose="020B0604030504040204" pitchFamily="34" charset="0"/>
            </a:endParaRPr>
          </a:p>
        </p:txBody>
      </p:sp>
      <p:cxnSp>
        <p:nvCxnSpPr>
          <p:cNvPr id="54" name="Straight Arrow Connector 53" descr="arrow"/>
          <p:cNvCxnSpPr>
            <a:endCxn id="43" idx="3"/>
          </p:cNvCxnSpPr>
          <p:nvPr/>
        </p:nvCxnSpPr>
        <p:spPr>
          <a:xfrm rot="5400000" flipH="1" flipV="1">
            <a:off x="3273187" y="2668394"/>
            <a:ext cx="3593921" cy="3455085"/>
          </a:xfrm>
          <a:prstGeom prst="bentConnector4">
            <a:avLst>
              <a:gd name="adj1" fmla="val -1229"/>
              <a:gd name="adj2" fmla="val 121135"/>
            </a:avLst>
          </a:prstGeom>
          <a:ln>
            <a:solidFill>
              <a:srgbClr val="3C125B"/>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descr="arrow"/>
          <p:cNvCxnSpPr>
            <a:stCxn id="79" idx="3"/>
          </p:cNvCxnSpPr>
          <p:nvPr/>
        </p:nvCxnSpPr>
        <p:spPr>
          <a:xfrm>
            <a:off x="3342605" y="5360978"/>
            <a:ext cx="0" cy="867813"/>
          </a:xfrm>
          <a:prstGeom prst="line">
            <a:avLst/>
          </a:prstGeom>
          <a:ln>
            <a:solidFill>
              <a:srgbClr val="3C125B"/>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354637" y="5360978"/>
            <a:ext cx="389850" cy="276999"/>
          </a:xfrm>
          <a:prstGeom prst="rect">
            <a:avLst/>
          </a:prstGeom>
          <a:noFill/>
        </p:spPr>
        <p:txBody>
          <a:bodyPr wrap="none" rtlCol="0">
            <a:spAutoFit/>
          </a:bodyPr>
          <a:lstStyle/>
          <a:p>
            <a:r>
              <a:rPr lang="en-US" sz="1200" b="1" dirty="0">
                <a:solidFill>
                  <a:srgbClr val="3C125B"/>
                </a:solidFill>
              </a:rPr>
              <a:t>NO</a:t>
            </a:r>
          </a:p>
        </p:txBody>
      </p:sp>
      <p:sp>
        <p:nvSpPr>
          <p:cNvPr id="72" name="Flowchart: Process 71"/>
          <p:cNvSpPr/>
          <p:nvPr/>
        </p:nvSpPr>
        <p:spPr>
          <a:xfrm>
            <a:off x="332515" y="6504472"/>
            <a:ext cx="6985033" cy="1837311"/>
          </a:xfrm>
          <a:prstGeom prst="flowChartProcess">
            <a:avLst/>
          </a:prstGeom>
          <a:solidFill>
            <a:schemeClr val="bg1"/>
          </a:solidFill>
          <a:ln w="3175">
            <a:solidFill>
              <a:srgbClr val="3C125B"/>
            </a:solidFill>
          </a:ln>
          <a:effectLst>
            <a:outerShdw blurRad="50800" dist="38100" dir="5400000" algn="t"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u="sng" dirty="0">
                <a:solidFill>
                  <a:schemeClr val="tx1"/>
                </a:solidFill>
              </a:rPr>
              <a:t>Call your state!</a:t>
            </a:r>
            <a:r>
              <a:rPr lang="en-US" sz="1200" i="1" dirty="0">
                <a:solidFill>
                  <a:schemeClr val="tx1"/>
                </a:solidFill>
              </a:rPr>
              <a:t> </a:t>
            </a:r>
            <a:r>
              <a:rPr lang="en-US" sz="1200" dirty="0">
                <a:solidFill>
                  <a:schemeClr val="tx1"/>
                </a:solidFill>
              </a:rPr>
              <a:t>You have to perform a Level 2 Assessment if the PWS has any of the following occurrences:</a:t>
            </a:r>
          </a:p>
          <a:p>
            <a:pPr marL="171450" indent="-171450">
              <a:buFont typeface="Arial" panose="020B0604020202020204" pitchFamily="34" charset="0"/>
              <a:buChar char="•"/>
            </a:pPr>
            <a:r>
              <a:rPr lang="en-US" sz="1200" dirty="0">
                <a:solidFill>
                  <a:schemeClr val="tx1"/>
                </a:solidFill>
              </a:rPr>
              <a:t>TC+ Routine and EC+ Repeat sample;</a:t>
            </a:r>
          </a:p>
          <a:p>
            <a:pPr marL="171450" indent="-171450">
              <a:buFont typeface="Arial" panose="020B0604020202020204" pitchFamily="34" charset="0"/>
              <a:buChar char="•"/>
            </a:pPr>
            <a:r>
              <a:rPr lang="en-US" sz="1200" dirty="0">
                <a:solidFill>
                  <a:schemeClr val="tx1"/>
                </a:solidFill>
              </a:rPr>
              <a:t>EC+ Routine and TC+ Repeat sample;</a:t>
            </a:r>
          </a:p>
          <a:p>
            <a:pPr marL="171450" indent="-171450">
              <a:buFont typeface="Arial" panose="020B0604020202020204" pitchFamily="34" charset="0"/>
              <a:buChar char="•"/>
            </a:pPr>
            <a:r>
              <a:rPr lang="en-US" sz="1200" dirty="0">
                <a:solidFill>
                  <a:schemeClr val="tx1"/>
                </a:solidFill>
              </a:rPr>
              <a:t>The PWS fails to take and analyze all 3 required repeat samples following an EC+ routine sample; or,</a:t>
            </a:r>
          </a:p>
          <a:p>
            <a:pPr marL="171450" indent="-171450">
              <a:buFont typeface="Arial" panose="020B0604020202020204" pitchFamily="34" charset="0"/>
              <a:buChar char="•"/>
            </a:pPr>
            <a:r>
              <a:rPr lang="en-US" sz="1200" dirty="0">
                <a:solidFill>
                  <a:schemeClr val="tx1"/>
                </a:solidFill>
              </a:rPr>
              <a:t>The PWS fails to test for </a:t>
            </a:r>
            <a:r>
              <a:rPr lang="en-US" sz="1200" i="1" dirty="0">
                <a:solidFill>
                  <a:schemeClr val="tx1"/>
                </a:solidFill>
              </a:rPr>
              <a:t>E. coli </a:t>
            </a:r>
            <a:r>
              <a:rPr lang="en-US" sz="1200" dirty="0">
                <a:solidFill>
                  <a:schemeClr val="tx1"/>
                </a:solidFill>
              </a:rPr>
              <a:t>when any repeat sample is TC+.</a:t>
            </a:r>
          </a:p>
          <a:p>
            <a:endParaRPr lang="en-US" sz="1200" dirty="0">
              <a:solidFill>
                <a:schemeClr val="tx1"/>
              </a:solidFill>
            </a:endParaRPr>
          </a:p>
          <a:p>
            <a:r>
              <a:rPr lang="en-US" sz="1200" dirty="0">
                <a:solidFill>
                  <a:schemeClr val="tx1"/>
                </a:solidFill>
              </a:rPr>
              <a:t>Within 30 days after you learned your PWS has triggered an assessment, a completed assessment form must be submitted to the state. Download the state form at [</a:t>
            </a:r>
            <a:r>
              <a:rPr lang="en-US" sz="1200" dirty="0">
                <a:solidFill>
                  <a:srgbClr val="3C125B"/>
                </a:solidFill>
              </a:rPr>
              <a:t>Placeholder for state URL info</a:t>
            </a:r>
            <a:r>
              <a:rPr lang="en-US" sz="1200" dirty="0">
                <a:solidFill>
                  <a:schemeClr val="tx1"/>
                </a:solidFill>
              </a:rPr>
              <a:t>]. See the </a:t>
            </a:r>
            <a:r>
              <a:rPr lang="en-US" sz="1200" b="1" dirty="0">
                <a:solidFill>
                  <a:schemeClr val="tx1"/>
                </a:solidFill>
              </a:rPr>
              <a:t>RTCR Factsheet: </a:t>
            </a:r>
            <a:r>
              <a:rPr lang="en-US" sz="1200" b="1" i="1" dirty="0">
                <a:solidFill>
                  <a:schemeClr val="tx1"/>
                </a:solidFill>
              </a:rPr>
              <a:t>Level 1 &amp; 2 Assessments and Corrective Actions.</a:t>
            </a:r>
            <a:endParaRPr lang="en-US" sz="1200" dirty="0">
              <a:solidFill>
                <a:schemeClr val="tx1"/>
              </a:solidFill>
            </a:endParaRPr>
          </a:p>
        </p:txBody>
      </p:sp>
      <p:cxnSp>
        <p:nvCxnSpPr>
          <p:cNvPr id="52" name="Straight Arrow Connector 51" descr="arrow"/>
          <p:cNvCxnSpPr>
            <a:stCxn id="79" idx="2"/>
          </p:cNvCxnSpPr>
          <p:nvPr/>
        </p:nvCxnSpPr>
        <p:spPr>
          <a:xfrm flipH="1">
            <a:off x="2074255" y="5914342"/>
            <a:ext cx="1" cy="590131"/>
          </a:xfrm>
          <a:prstGeom prst="straightConnector1">
            <a:avLst/>
          </a:prstGeom>
          <a:ln>
            <a:solidFill>
              <a:srgbClr val="3C125B"/>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509549" y="5915898"/>
            <a:ext cx="564706" cy="276999"/>
          </a:xfrm>
          <a:prstGeom prst="rect">
            <a:avLst/>
          </a:prstGeom>
          <a:noFill/>
        </p:spPr>
        <p:txBody>
          <a:bodyPr wrap="none" rtlCol="0">
            <a:spAutoFit/>
          </a:bodyPr>
          <a:lstStyle/>
          <a:p>
            <a:r>
              <a:rPr lang="en-US" sz="1200" b="1" dirty="0">
                <a:solidFill>
                  <a:srgbClr val="3C125B"/>
                </a:solidFill>
              </a:rPr>
              <a:t>YES**</a:t>
            </a:r>
          </a:p>
        </p:txBody>
      </p:sp>
      <p:sp>
        <p:nvSpPr>
          <p:cNvPr id="79" name="Flowchart: Decision 78"/>
          <p:cNvSpPr/>
          <p:nvPr/>
        </p:nvSpPr>
        <p:spPr>
          <a:xfrm>
            <a:off x="805906" y="4807614"/>
            <a:ext cx="2536699" cy="1106728"/>
          </a:xfrm>
          <a:prstGeom prst="flowChartDecision">
            <a:avLst/>
          </a:prstGeom>
          <a:solidFill>
            <a:schemeClr val="bg1"/>
          </a:solidFill>
          <a:ln w="3175">
            <a:solidFill>
              <a:srgbClr val="3C125B"/>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Were any of the samples </a:t>
            </a:r>
            <a:r>
              <a:rPr lang="en-US" sz="1200" i="1" dirty="0">
                <a:solidFill>
                  <a:schemeClr val="tx1"/>
                </a:solidFill>
              </a:rPr>
              <a:t>E. coli</a:t>
            </a:r>
            <a:r>
              <a:rPr lang="en-US" sz="1200" dirty="0">
                <a:solidFill>
                  <a:schemeClr val="tx1"/>
                </a:solidFill>
              </a:rPr>
              <a:t>-positive (EC+)? </a:t>
            </a:r>
          </a:p>
        </p:txBody>
      </p:sp>
      <p:cxnSp>
        <p:nvCxnSpPr>
          <p:cNvPr id="30" name="Straight Arrow Connector 29" descr="arrow"/>
          <p:cNvCxnSpPr>
            <a:stCxn id="93" idx="2"/>
            <a:endCxn id="79" idx="0"/>
          </p:cNvCxnSpPr>
          <p:nvPr/>
        </p:nvCxnSpPr>
        <p:spPr>
          <a:xfrm flipH="1">
            <a:off x="2074256" y="4387462"/>
            <a:ext cx="588" cy="420152"/>
          </a:xfrm>
          <a:prstGeom prst="straightConnector1">
            <a:avLst/>
          </a:prstGeom>
          <a:ln>
            <a:solidFill>
              <a:srgbClr val="3C125B"/>
            </a:solidFill>
            <a:tailEnd type="triangle"/>
          </a:ln>
        </p:spPr>
        <p:style>
          <a:lnRef idx="1">
            <a:schemeClr val="accent1"/>
          </a:lnRef>
          <a:fillRef idx="0">
            <a:schemeClr val="accent1"/>
          </a:fillRef>
          <a:effectRef idx="0">
            <a:schemeClr val="accent1"/>
          </a:effectRef>
          <a:fontRef idx="minor">
            <a:schemeClr val="tx1"/>
          </a:fontRef>
        </p:style>
      </p:cxnSp>
      <p:sp>
        <p:nvSpPr>
          <p:cNvPr id="75" name="Flowchart: Process 74"/>
          <p:cNvSpPr/>
          <p:nvPr/>
        </p:nvSpPr>
        <p:spPr>
          <a:xfrm>
            <a:off x="4118286" y="3288147"/>
            <a:ext cx="3199262" cy="2666432"/>
          </a:xfrm>
          <a:prstGeom prst="flowChartProcess">
            <a:avLst/>
          </a:prstGeom>
          <a:solidFill>
            <a:schemeClr val="bg1"/>
          </a:solidFill>
          <a:ln w="3175">
            <a:solidFill>
              <a:srgbClr val="3C125B"/>
            </a:solidFill>
          </a:ln>
          <a:effectLst>
            <a:outerShdw blurRad="50800" dist="38100" dir="5400000" algn="t"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If any repeat sample is TC+ (or TC is present):</a:t>
            </a:r>
          </a:p>
          <a:p>
            <a:r>
              <a:rPr lang="en-US" sz="1200" dirty="0">
                <a:solidFill>
                  <a:schemeClr val="tx1"/>
                </a:solidFill>
              </a:rPr>
              <a:t>Call your state immediately and tell them you triggered an assessment. The state will help you identify which type of assessment is required. </a:t>
            </a:r>
          </a:p>
          <a:p>
            <a:endParaRPr lang="en-US" sz="1200" dirty="0">
              <a:solidFill>
                <a:schemeClr val="tx1"/>
              </a:solidFill>
            </a:endParaRPr>
          </a:p>
          <a:p>
            <a:r>
              <a:rPr lang="en-US" sz="1200" dirty="0">
                <a:solidFill>
                  <a:schemeClr val="tx1"/>
                </a:solidFill>
              </a:rPr>
              <a:t>See the </a:t>
            </a:r>
            <a:r>
              <a:rPr lang="en-US" sz="1200" b="1" dirty="0">
                <a:solidFill>
                  <a:schemeClr val="tx1"/>
                </a:solidFill>
              </a:rPr>
              <a:t>RTCR Factsheet: </a:t>
            </a:r>
            <a:r>
              <a:rPr lang="en-US" sz="1200" b="1" i="1" dirty="0">
                <a:solidFill>
                  <a:schemeClr val="tx1"/>
                </a:solidFill>
              </a:rPr>
              <a:t>Level 1 &amp; 2 Assessments and Corrective Actions</a:t>
            </a:r>
            <a:r>
              <a:rPr lang="en-US" sz="1200" dirty="0">
                <a:solidFill>
                  <a:schemeClr val="tx1"/>
                </a:solidFill>
              </a:rPr>
              <a:t>.</a:t>
            </a:r>
            <a:br>
              <a:rPr lang="en-US" sz="1200" dirty="0">
                <a:solidFill>
                  <a:schemeClr val="tx1"/>
                </a:solidFill>
              </a:rPr>
            </a:br>
            <a:endParaRPr lang="en-US" sz="1200" dirty="0">
              <a:solidFill>
                <a:schemeClr val="tx1"/>
              </a:solidFill>
            </a:endParaRPr>
          </a:p>
          <a:p>
            <a:pPr lvl="0"/>
            <a:r>
              <a:rPr lang="en-US" sz="1200" u="sng" dirty="0">
                <a:solidFill>
                  <a:schemeClr val="tx1"/>
                </a:solidFill>
              </a:rPr>
              <a:t>NOTE</a:t>
            </a:r>
            <a:r>
              <a:rPr lang="en-US" sz="1200" dirty="0">
                <a:solidFill>
                  <a:schemeClr val="tx1"/>
                </a:solidFill>
              </a:rPr>
              <a:t>: You may have to  comply with other  requirements triggered by a TC+ sample (e.g. Public Notification, Recordkeeping).</a:t>
            </a:r>
            <a:r>
              <a:rPr lang="en-US" sz="1200" b="1" dirty="0">
                <a:solidFill>
                  <a:schemeClr val="tx1"/>
                </a:solidFill>
              </a:rPr>
              <a:t> </a:t>
            </a:r>
            <a:br>
              <a:rPr lang="en-US" sz="1200" b="1" dirty="0">
                <a:solidFill>
                  <a:schemeClr val="tx1"/>
                </a:solidFill>
              </a:rPr>
            </a:br>
            <a:endParaRPr lang="en-US" sz="1200" b="1" dirty="0">
              <a:solidFill>
                <a:schemeClr val="tx1"/>
              </a:solidFill>
            </a:endParaRPr>
          </a:p>
          <a:p>
            <a:pPr lvl="0"/>
            <a:r>
              <a:rPr lang="en-US" sz="1200" b="1" dirty="0">
                <a:solidFill>
                  <a:schemeClr val="tx1"/>
                </a:solidFill>
              </a:rPr>
              <a:t>Contact your state for more information</a:t>
            </a:r>
            <a:r>
              <a:rPr lang="en-US" sz="1200" dirty="0">
                <a:solidFill>
                  <a:schemeClr val="tx1"/>
                </a:solidFill>
              </a:rPr>
              <a:t>.</a:t>
            </a:r>
          </a:p>
        </p:txBody>
      </p:sp>
      <p:cxnSp>
        <p:nvCxnSpPr>
          <p:cNvPr id="115" name="Straight Arrow Connector 114" descr="arrow"/>
          <p:cNvCxnSpPr/>
          <p:nvPr/>
        </p:nvCxnSpPr>
        <p:spPr>
          <a:xfrm>
            <a:off x="3698134" y="4058175"/>
            <a:ext cx="408120" cy="0"/>
          </a:xfrm>
          <a:prstGeom prst="straightConnector1">
            <a:avLst/>
          </a:prstGeom>
          <a:ln>
            <a:solidFill>
              <a:srgbClr val="3C125B"/>
            </a:solidFill>
            <a:prstDash val="lg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Flowchart: Process 92"/>
          <p:cNvSpPr/>
          <p:nvPr/>
        </p:nvSpPr>
        <p:spPr>
          <a:xfrm>
            <a:off x="478987" y="2238575"/>
            <a:ext cx="3191713" cy="2148887"/>
          </a:xfrm>
          <a:prstGeom prst="flowChartProcess">
            <a:avLst/>
          </a:prstGeom>
          <a:solidFill>
            <a:schemeClr val="bg1"/>
          </a:solidFill>
          <a:ln w="3175">
            <a:solidFill>
              <a:srgbClr val="3C125B"/>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For </a:t>
            </a:r>
            <a:r>
              <a:rPr lang="en-US" sz="1200" u="sng" dirty="0">
                <a:solidFill>
                  <a:schemeClr val="tx1"/>
                </a:solidFill>
              </a:rPr>
              <a:t>each</a:t>
            </a:r>
            <a:r>
              <a:rPr lang="en-US" sz="1200" dirty="0">
                <a:solidFill>
                  <a:schemeClr val="tx1"/>
                </a:solidFill>
              </a:rPr>
              <a:t> TC+ sample, do the following </a:t>
            </a:r>
            <a:r>
              <a:rPr lang="en-US" sz="1200" b="1" dirty="0">
                <a:solidFill>
                  <a:schemeClr val="tx1"/>
                </a:solidFill>
              </a:rPr>
              <a:t>TWO ACTIONS:</a:t>
            </a:r>
            <a:br>
              <a:rPr lang="en-US" sz="1200" b="1" dirty="0">
                <a:solidFill>
                  <a:schemeClr val="tx1"/>
                </a:solidFill>
              </a:rPr>
            </a:br>
            <a:endParaRPr lang="en-US" sz="1200" dirty="0">
              <a:solidFill>
                <a:schemeClr val="tx1"/>
              </a:solidFill>
            </a:endParaRPr>
          </a:p>
          <a:p>
            <a:pPr marL="228600" lvl="0" indent="-228600">
              <a:buFont typeface="+mj-lt"/>
              <a:buAutoNum type="arabicPeriod"/>
            </a:pPr>
            <a:r>
              <a:rPr lang="en-US" sz="1200" dirty="0">
                <a:solidFill>
                  <a:schemeClr val="tx1"/>
                </a:solidFill>
              </a:rPr>
              <a:t>Make sure the lab tests each TC+ sample for </a:t>
            </a:r>
            <a:r>
              <a:rPr lang="en-US" sz="1200" i="1" dirty="0">
                <a:solidFill>
                  <a:schemeClr val="tx1"/>
                </a:solidFill>
              </a:rPr>
              <a:t>E. coli; AND</a:t>
            </a:r>
            <a:br>
              <a:rPr lang="en-US" sz="1200" i="1" dirty="0">
                <a:solidFill>
                  <a:schemeClr val="tx1"/>
                </a:solidFill>
              </a:rPr>
            </a:br>
            <a:r>
              <a:rPr lang="en-US" sz="1200" dirty="0">
                <a:solidFill>
                  <a:schemeClr val="tx1"/>
                </a:solidFill>
              </a:rPr>
              <a:t> </a:t>
            </a:r>
          </a:p>
          <a:p>
            <a:pPr marL="228600" indent="-228600">
              <a:spcBef>
                <a:spcPts val="600"/>
              </a:spcBef>
              <a:buFont typeface="+mj-lt"/>
              <a:buAutoNum type="arabicPeriod"/>
            </a:pPr>
            <a:r>
              <a:rPr lang="en-US" sz="1200" dirty="0">
                <a:solidFill>
                  <a:schemeClr val="tx1"/>
                </a:solidFill>
              </a:rPr>
              <a:t>Within 24 hours of being notified of the TC+ sample, take 3 repeat samples; </a:t>
            </a:r>
            <a:r>
              <a:rPr lang="en-US" sz="1200" b="1" dirty="0">
                <a:solidFill>
                  <a:schemeClr val="tx1"/>
                </a:solidFill>
              </a:rPr>
              <a:t>*</a:t>
            </a:r>
            <a:r>
              <a:rPr lang="en-US" sz="1200" dirty="0">
                <a:solidFill>
                  <a:schemeClr val="tx1"/>
                </a:solidFill>
              </a:rPr>
              <a:t>  </a:t>
            </a:r>
            <a:br>
              <a:rPr lang="en-US" sz="1200" dirty="0">
                <a:solidFill>
                  <a:schemeClr val="tx1"/>
                </a:solidFill>
              </a:rPr>
            </a:br>
            <a:r>
              <a:rPr lang="en-US" sz="1200" dirty="0">
                <a:solidFill>
                  <a:schemeClr val="tx1"/>
                </a:solidFill>
              </a:rPr>
              <a:t>See the </a:t>
            </a:r>
            <a:r>
              <a:rPr lang="en-US" sz="1200" b="1" dirty="0">
                <a:solidFill>
                  <a:schemeClr val="tx1"/>
                </a:solidFill>
              </a:rPr>
              <a:t>RTCR Factsheet: </a:t>
            </a:r>
            <a:r>
              <a:rPr lang="en-US" sz="1200" b="1" i="1" dirty="0">
                <a:solidFill>
                  <a:schemeClr val="tx1"/>
                </a:solidFill>
              </a:rPr>
              <a:t>Repeat Monitoring Requirements for Small Systems. </a:t>
            </a:r>
          </a:p>
        </p:txBody>
      </p:sp>
      <p:cxnSp>
        <p:nvCxnSpPr>
          <p:cNvPr id="14" name="Elbow Connector 13" descr="arrow"/>
          <p:cNvCxnSpPr/>
          <p:nvPr/>
        </p:nvCxnSpPr>
        <p:spPr>
          <a:xfrm rot="5400000">
            <a:off x="1965463" y="1618213"/>
            <a:ext cx="709898" cy="491136"/>
          </a:xfrm>
          <a:prstGeom prst="bentConnector3">
            <a:avLst>
              <a:gd name="adj1" fmla="val 50000"/>
            </a:avLst>
          </a:prstGeom>
          <a:ln>
            <a:solidFill>
              <a:srgbClr val="3C125B"/>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145083" y="1551652"/>
            <a:ext cx="410818" cy="276999"/>
          </a:xfrm>
          <a:prstGeom prst="rect">
            <a:avLst/>
          </a:prstGeom>
          <a:noFill/>
        </p:spPr>
        <p:txBody>
          <a:bodyPr wrap="none" rtlCol="0">
            <a:spAutoFit/>
          </a:bodyPr>
          <a:lstStyle/>
          <a:p>
            <a:r>
              <a:rPr lang="en-US" sz="1200" b="1" dirty="0">
                <a:solidFill>
                  <a:srgbClr val="3C125B"/>
                </a:solidFill>
              </a:rPr>
              <a:t>YES</a:t>
            </a:r>
          </a:p>
        </p:txBody>
      </p:sp>
      <p:sp>
        <p:nvSpPr>
          <p:cNvPr id="38" name="Flowchart: Decision 37"/>
          <p:cNvSpPr/>
          <p:nvPr/>
        </p:nvSpPr>
        <p:spPr>
          <a:xfrm>
            <a:off x="2539886" y="872450"/>
            <a:ext cx="2570292" cy="1308981"/>
          </a:xfrm>
          <a:prstGeom prst="flowChartDecision">
            <a:avLst/>
          </a:prstGeom>
          <a:solidFill>
            <a:schemeClr val="bg1"/>
          </a:solidFill>
          <a:ln w="3175">
            <a:solidFill>
              <a:srgbClr val="3C125B"/>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Was your routine sample total coliform-positive (TC+)?</a:t>
            </a:r>
          </a:p>
        </p:txBody>
      </p:sp>
      <p:sp>
        <p:nvSpPr>
          <p:cNvPr id="26" name="TextBox 25"/>
          <p:cNvSpPr txBox="1"/>
          <p:nvPr/>
        </p:nvSpPr>
        <p:spPr>
          <a:xfrm>
            <a:off x="6096000" y="0"/>
            <a:ext cx="16764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RTCR</a:t>
            </a:r>
          </a:p>
        </p:txBody>
      </p:sp>
      <p:sp>
        <p:nvSpPr>
          <p:cNvPr id="19" name="Title 18"/>
          <p:cNvSpPr>
            <a:spLocks noGrp="1"/>
          </p:cNvSpPr>
          <p:nvPr>
            <p:ph type="title"/>
          </p:nvPr>
        </p:nvSpPr>
        <p:spPr/>
        <p:txBody>
          <a:bodyPr/>
          <a:lstStyle/>
          <a:p>
            <a:pPr lvl="0"/>
            <a:r>
              <a:rPr lang="en-US"/>
              <a:t>STEP 3: Conduct Actions Required As a Result of Your Sampling</a:t>
            </a:r>
            <a:endParaRPr lang="en-US" dirty="0"/>
          </a:p>
        </p:txBody>
      </p:sp>
    </p:spTree>
    <p:extLst>
      <p:ext uri="{BB962C8B-B14F-4D97-AF65-F5344CB8AC3E}">
        <p14:creationId xmlns:p14="http://schemas.microsoft.com/office/powerpoint/2010/main" val="345858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305049" y="9239250"/>
            <a:ext cx="5086351" cy="666306"/>
          </a:xfrm>
          <a:prstGeom prst="roundRect">
            <a:avLst/>
          </a:prstGeom>
          <a:solidFill>
            <a:schemeClr val="bg1"/>
          </a:solidFill>
          <a:ln>
            <a:solidFill>
              <a:srgbClr val="3A967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91440" rIns="45720" bIns="91440" numCol="1" spcCol="0" rtlCol="0" fromWordArt="0" anchor="ctr" anchorCtr="0" forceAA="0" compatLnSpc="1">
            <a:prstTxWarp prst="textNoShape">
              <a:avLst/>
            </a:prstTxWarp>
            <a:noAutofit/>
          </a:bodyPr>
          <a:lstStyle/>
          <a:p>
            <a:r>
              <a:rPr lang="en-US" sz="1200" b="1" u="sng" dirty="0">
                <a:solidFill>
                  <a:schemeClr val="tx1"/>
                </a:solidFill>
              </a:rPr>
              <a:t>NOTE</a:t>
            </a:r>
          </a:p>
          <a:p>
            <a:pPr marL="171450" indent="-171450">
              <a:buFont typeface="Calibri" panose="020F0502020204030204" pitchFamily="34" charset="0"/>
              <a:buChar char="*"/>
            </a:pPr>
            <a:r>
              <a:rPr lang="en-US" sz="1200" dirty="0">
                <a:solidFill>
                  <a:schemeClr val="tx1"/>
                </a:solidFill>
              </a:rPr>
              <a:t>The sample siting plan is subject to review and revisions by [</a:t>
            </a:r>
            <a:r>
              <a:rPr lang="en-US" sz="1200" dirty="0">
                <a:solidFill>
                  <a:srgbClr val="3A9679"/>
                </a:solidFill>
                <a:cs typeface="Times New Roman" panose="02020603050405020304" pitchFamily="18" charset="0"/>
              </a:rPr>
              <a:t>State name/drinking water program office</a:t>
            </a:r>
            <a:r>
              <a:rPr lang="en-US" sz="1200" dirty="0">
                <a:solidFill>
                  <a:schemeClr val="tx1"/>
                </a:solidFill>
              </a:rPr>
              <a:t>]. </a:t>
            </a:r>
          </a:p>
        </p:txBody>
      </p:sp>
      <p:sp>
        <p:nvSpPr>
          <p:cNvPr id="5" name="Text Placeholder 4"/>
          <p:cNvSpPr>
            <a:spLocks noGrp="1"/>
          </p:cNvSpPr>
          <p:nvPr>
            <p:ph type="body" sz="quarter" idx="11"/>
          </p:nvPr>
        </p:nvSpPr>
        <p:spPr>
          <a:xfrm>
            <a:off x="2247900" y="2897811"/>
            <a:ext cx="5372100" cy="6722439"/>
          </a:xfrm>
        </p:spPr>
        <p:txBody>
          <a:bodyPr/>
          <a:lstStyle/>
          <a:p>
            <a:r>
              <a:rPr lang="en-US"/>
              <a:t>STEP 1: Develop/Update Your Sample Siting Plan*</a:t>
            </a:r>
          </a:p>
          <a:p>
            <a:pPr lvl="1"/>
            <a:r>
              <a:rPr lang="en-US"/>
              <a:t>Contact your state for assistance.  </a:t>
            </a:r>
          </a:p>
          <a:p>
            <a:pPr lvl="3"/>
            <a:r>
              <a:rPr lang="en-US" b="1" cap="small">
                <a:solidFill>
                  <a:srgbClr val="3A9679"/>
                </a:solidFill>
              </a:rPr>
              <a:t>Develop a sample siting plan and have it ready for use by April 1, 2016. </a:t>
            </a:r>
            <a:r>
              <a:rPr lang="en-US"/>
              <a:t>If you already have a sample siting plan in use for the Total Coliform Rule (TCR), update this plan to meet the requirements of the RTCR. </a:t>
            </a:r>
          </a:p>
          <a:p>
            <a:pPr lvl="4"/>
            <a:r>
              <a:rPr lang="en-US" b="1" cap="small">
                <a:solidFill>
                  <a:srgbClr val="3A9679"/>
                </a:solidFill>
              </a:rPr>
              <a:t>List the locations where you will take your samples (routine and repeat): </a:t>
            </a:r>
            <a:r>
              <a:rPr lang="en-US"/>
              <a:t>Any repeat sampling location that is also used for GWR triggered source water monitoring must be included.</a:t>
            </a:r>
          </a:p>
          <a:p>
            <a:pPr lvl="4"/>
            <a:r>
              <a:rPr lang="en-US" b="1" cap="small">
                <a:solidFill>
                  <a:srgbClr val="3A9679"/>
                </a:solidFill>
              </a:rPr>
              <a:t>Include your routine collection schedule: </a:t>
            </a:r>
            <a:r>
              <a:rPr lang="en-US"/>
              <a:t>for example, the first Monday of every calendar quarter between Jan. 1 – March 31, April 1 – June 30, July 1 – Sept. 30, and Oct. 1 – Dec. 31; or every calendar year from Jan. 1 – Dec. 31.</a:t>
            </a:r>
          </a:p>
          <a:p>
            <a:pPr lvl="4"/>
            <a:r>
              <a:rPr lang="en-US" b="1" cap="small">
                <a:solidFill>
                  <a:srgbClr val="3A9679"/>
                </a:solidFill>
              </a:rPr>
              <a:t>update to reflect changes at your PWS: </a:t>
            </a:r>
            <a:r>
              <a:rPr lang="en-US"/>
              <a:t>The sample siting plan is a living document and should be updated to reflect changes at your PWS such as: major changes in population; a new or additional water source; infrastructure changes, such as a change in the distribution system (i.e. extended/abandoned lines) or pressure zones; or, changes in disinfection or other treatment. </a:t>
            </a:r>
          </a:p>
          <a:p>
            <a:pPr marL="0" lvl="4" indent="0">
              <a:buNone/>
            </a:pPr>
            <a:r>
              <a:rPr lang="en-US" sz="1400" b="1" cap="small" spc="120">
                <a:solidFill>
                  <a:srgbClr val="3A9679"/>
                </a:solidFill>
                <a:latin typeface="Tahoma"/>
                <a:cs typeface="Times New Roman"/>
              </a:rPr>
              <a:t>STEP 2: Collect Your Drinking Water Samples</a:t>
            </a:r>
          </a:p>
          <a:p>
            <a:pPr>
              <a:spcBef>
                <a:spcPts val="312"/>
              </a:spcBef>
            </a:pPr>
            <a:r>
              <a:rPr lang="en-US" sz="1300" b="0"/>
              <a:t>Know your RTCR routine sampling requirements.</a:t>
            </a:r>
          </a:p>
          <a:p>
            <a:pPr lvl="3"/>
            <a:r>
              <a:rPr lang="en-US" b="1" cap="small">
                <a:solidFill>
                  <a:srgbClr val="3A9679"/>
                </a:solidFill>
              </a:rPr>
              <a:t>Collect at least one 100 ml </a:t>
            </a:r>
            <a:r>
              <a:rPr lang="en-US"/>
              <a:t>routine drinking water sample every quarter or once per year depending on whether you are on a quarterly or annual monitoring schedule, starting April 1, 2016.</a:t>
            </a:r>
          </a:p>
          <a:p>
            <a:pPr lvl="3"/>
            <a:r>
              <a:rPr lang="en-US" b="1" cap="small">
                <a:solidFill>
                  <a:srgbClr val="3A9679"/>
                </a:solidFill>
              </a:rPr>
              <a:t>Immediately send your sample to a state-certified lab </a:t>
            </a:r>
            <a:r>
              <a:rPr lang="en-US"/>
              <a:t>that performs total coliform drinking water analysis. </a:t>
            </a:r>
          </a:p>
          <a:p>
            <a:pPr lvl="4"/>
            <a:r>
              <a:rPr lang="en-US"/>
              <a:t>Remember the lab must begin analyzing the drinking water sample no later than the 30th hour from the collection time.</a:t>
            </a:r>
          </a:p>
          <a:p>
            <a:pPr lvl="4"/>
            <a:r>
              <a:rPr lang="en-US"/>
              <a:t>If necessary, ship the sample overnight and refrigerate or ice the sample using “blue” ice (cooled to about 4° to 10° C).</a:t>
            </a:r>
          </a:p>
          <a:p>
            <a:pPr lvl="4"/>
            <a:endParaRPr lang="en-US" dirty="0"/>
          </a:p>
        </p:txBody>
      </p:sp>
      <p:sp>
        <p:nvSpPr>
          <p:cNvPr id="30" name="Rounded Rectangle 29"/>
          <p:cNvSpPr/>
          <p:nvPr/>
        </p:nvSpPr>
        <p:spPr>
          <a:xfrm>
            <a:off x="2217699" y="2247900"/>
            <a:ext cx="5402300" cy="586788"/>
          </a:xfrm>
          <a:prstGeom prst="roundRect">
            <a:avLst/>
          </a:prstGeom>
          <a:solidFill>
            <a:schemeClr val="bg1"/>
          </a:solidFill>
          <a:ln>
            <a:solidFill>
              <a:srgbClr val="3A967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91440" rIns="45720" bIns="91440" numCol="1" spcCol="0" rtlCol="0" fromWordArt="0" anchor="ctr" anchorCtr="0" forceAA="0" compatLnSpc="1">
            <a:prstTxWarp prst="textNoShape">
              <a:avLst/>
            </a:prstTxWarp>
            <a:noAutofit/>
          </a:bodyPr>
          <a:lstStyle/>
          <a:p>
            <a:pPr algn="ctr"/>
            <a:r>
              <a:rPr lang="en-US" sz="1200" b="1" dirty="0">
                <a:solidFill>
                  <a:srgbClr val="3A9679"/>
                </a:solidFill>
                <a:ea typeface="Calibri"/>
                <a:cs typeface="Times New Roman"/>
              </a:rPr>
              <a:t>ATTENTION!</a:t>
            </a:r>
          </a:p>
          <a:p>
            <a:r>
              <a:rPr lang="en-US" sz="1200" b="1" dirty="0">
                <a:solidFill>
                  <a:srgbClr val="3A9679"/>
                </a:solidFill>
                <a:ea typeface="Calibri"/>
                <a:cs typeface="Times New Roman"/>
              </a:rPr>
              <a:t>All PWSs must comply with the RTCR requirements starting April 1, 2016. </a:t>
            </a:r>
          </a:p>
          <a:p>
            <a:pPr marL="171450" indent="-171450">
              <a:buFont typeface="Wingdings" panose="05000000000000000000" pitchFamily="2" charset="2"/>
              <a:buChar char="ü"/>
            </a:pPr>
            <a:r>
              <a:rPr lang="en-US" sz="1200" dirty="0">
                <a:solidFill>
                  <a:schemeClr val="tx1"/>
                </a:solidFill>
                <a:ea typeface="Calibri"/>
                <a:cs typeface="Times New Roman"/>
              </a:rPr>
              <a:t>Are you a PWS? Contact your state at [</a:t>
            </a:r>
            <a:r>
              <a:rPr lang="en-US" sz="1200" dirty="0">
                <a:solidFill>
                  <a:srgbClr val="3A9679"/>
                </a:solidFill>
                <a:ea typeface="Calibri"/>
                <a:cs typeface="Times New Roman"/>
              </a:rPr>
              <a:t>Placeholder for state info/website</a:t>
            </a:r>
            <a:r>
              <a:rPr lang="en-US" sz="1200" dirty="0">
                <a:solidFill>
                  <a:schemeClr val="tx1"/>
                </a:solidFill>
                <a:ea typeface="Calibri"/>
                <a:cs typeface="Times New Roman"/>
              </a:rPr>
              <a:t>].</a:t>
            </a:r>
          </a:p>
        </p:txBody>
      </p:sp>
      <p:sp>
        <p:nvSpPr>
          <p:cNvPr id="44" name="TextBox 43"/>
          <p:cNvSpPr txBox="1"/>
          <p:nvPr/>
        </p:nvSpPr>
        <p:spPr>
          <a:xfrm>
            <a:off x="188714" y="8392881"/>
            <a:ext cx="1886275" cy="1627419"/>
          </a:xfrm>
          <a:prstGeom prst="rect">
            <a:avLst/>
          </a:prstGeom>
          <a:solidFill>
            <a:srgbClr val="83CFB7"/>
          </a:solidFill>
        </p:spPr>
        <p:txBody>
          <a:bodyPr wrap="square" lIns="45720" tIns="45720" rIns="45720" bIns="45720" rtlCol="0">
            <a:normAutofit/>
          </a:bodyPr>
          <a:lstStyle/>
          <a:p>
            <a:pPr algn="ctr">
              <a:spcAft>
                <a:spcPts val="600"/>
              </a:spcAft>
            </a:pPr>
            <a:r>
              <a:rPr lang="en-US" sz="1200" b="1" cap="small" dirty="0"/>
              <a:t>For assistance, please contact your state:</a:t>
            </a:r>
            <a:endParaRPr lang="en-US" sz="1200" b="1" cap="small" dirty="0">
              <a:effectLst>
                <a:outerShdw blurRad="38100" dist="38100" dir="2700000" algn="tl">
                  <a:srgbClr val="000000">
                    <a:alpha val="43137"/>
                  </a:srgbClr>
                </a:outerShdw>
              </a:effectLst>
            </a:endParaRPr>
          </a:p>
          <a:p>
            <a:r>
              <a:rPr lang="en-US" sz="1200" cap="small" dirty="0"/>
              <a:t>Name/Dept.:</a:t>
            </a:r>
            <a:br>
              <a:rPr lang="en-US" sz="1200" cap="small" dirty="0"/>
            </a:br>
            <a:endParaRPr lang="en-US" sz="1200" cap="small" dirty="0"/>
          </a:p>
          <a:p>
            <a:r>
              <a:rPr lang="en-US" sz="1200" cap="small" dirty="0"/>
              <a:t>Phone:</a:t>
            </a:r>
            <a:br>
              <a:rPr lang="en-US" sz="1200" cap="small" dirty="0"/>
            </a:br>
            <a:endParaRPr lang="en-US" sz="1200" cap="small" dirty="0"/>
          </a:p>
          <a:p>
            <a:r>
              <a:rPr lang="en-US" sz="1200" cap="small" dirty="0"/>
              <a:t>Email:</a:t>
            </a:r>
          </a:p>
        </p:txBody>
      </p:sp>
      <p:sp>
        <p:nvSpPr>
          <p:cNvPr id="8" name="TextBox 7"/>
          <p:cNvSpPr txBox="1"/>
          <p:nvPr/>
        </p:nvSpPr>
        <p:spPr>
          <a:xfrm>
            <a:off x="236923" y="5817736"/>
            <a:ext cx="1904998" cy="2595582"/>
          </a:xfrm>
          <a:prstGeom prst="rect">
            <a:avLst/>
          </a:prstGeom>
          <a:noFill/>
        </p:spPr>
        <p:txBody>
          <a:bodyPr wrap="square" rtlCol="0">
            <a:spAutoFit/>
          </a:bodyPr>
          <a:lstStyle/>
          <a:p>
            <a:pPr lvl="0"/>
            <a:r>
              <a:rPr lang="en-US" sz="1200" b="1" u="sng" dirty="0"/>
              <a:t>Additional RTCR Factsheets:</a:t>
            </a:r>
          </a:p>
          <a:p>
            <a:pPr marL="171450" lvl="0" indent="-171450">
              <a:spcBef>
                <a:spcPts val="200"/>
              </a:spcBef>
              <a:buFont typeface="Arial" panose="020B0604020202020204" pitchFamily="34" charset="0"/>
              <a:buChar char="•"/>
            </a:pPr>
            <a:r>
              <a:rPr lang="en-US" sz="1200" dirty="0"/>
              <a:t>Requirements for Small Systems on Monthly Monitoring</a:t>
            </a:r>
          </a:p>
          <a:p>
            <a:pPr marL="171450" lvl="0" indent="-171450">
              <a:spcBef>
                <a:spcPts val="200"/>
              </a:spcBef>
              <a:buFont typeface="Arial" panose="020B0604020202020204" pitchFamily="34" charset="0"/>
              <a:buChar char="•"/>
            </a:pPr>
            <a:r>
              <a:rPr lang="en-US" sz="1200" dirty="0"/>
              <a:t>Requirements for Seasonal Systems</a:t>
            </a:r>
          </a:p>
          <a:p>
            <a:pPr marL="171450" indent="-171450">
              <a:spcBef>
                <a:spcPts val="200"/>
              </a:spcBef>
              <a:buFont typeface="Arial" panose="020B0604020202020204" pitchFamily="34" charset="0"/>
              <a:buChar char="•"/>
            </a:pPr>
            <a:r>
              <a:rPr lang="en-US" sz="1200" dirty="0"/>
              <a:t>Repeat Monitoring Requirements for Small Systems</a:t>
            </a:r>
          </a:p>
          <a:p>
            <a:pPr marL="171450" lvl="0" indent="-171450">
              <a:spcBef>
                <a:spcPts val="200"/>
              </a:spcBef>
              <a:buFont typeface="Arial" panose="020B0604020202020204" pitchFamily="34" charset="0"/>
              <a:buChar char="•"/>
            </a:pPr>
            <a:r>
              <a:rPr lang="en-US" sz="1200" dirty="0"/>
              <a:t>Level 1 &amp; Level 2 Assessments and Corrective Actions</a:t>
            </a:r>
          </a:p>
        </p:txBody>
      </p:sp>
      <p:cxnSp>
        <p:nvCxnSpPr>
          <p:cNvPr id="29" name="Straight Connector 28" descr="Next section"/>
          <p:cNvCxnSpPr/>
          <p:nvPr/>
        </p:nvCxnSpPr>
        <p:spPr>
          <a:xfrm>
            <a:off x="201193" y="5817736"/>
            <a:ext cx="1915299" cy="0"/>
          </a:xfrm>
          <a:prstGeom prst="line">
            <a:avLst/>
          </a:prstGeom>
          <a:ln w="25400">
            <a:solidFill>
              <a:srgbClr val="3A9679"/>
            </a:solidFill>
          </a:ln>
        </p:spPr>
        <p:style>
          <a:lnRef idx="3">
            <a:schemeClr val="accent5"/>
          </a:lnRef>
          <a:fillRef idx="0">
            <a:schemeClr val="accent5"/>
          </a:fillRef>
          <a:effectRef idx="2">
            <a:schemeClr val="accent5"/>
          </a:effectRef>
          <a:fontRef idx="minor">
            <a:schemeClr val="tx1"/>
          </a:fontRef>
        </p:style>
      </p:cxnSp>
      <p:pic>
        <p:nvPicPr>
          <p:cNvPr id="21" name="Picture 20" descr="Dedicated coliform monitoring st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04" y="4708020"/>
            <a:ext cx="1480907" cy="1013252"/>
          </a:xfrm>
          <a:prstGeom prst="rect">
            <a:avLst/>
          </a:prstGeom>
        </p:spPr>
      </p:pic>
      <p:cxnSp>
        <p:nvCxnSpPr>
          <p:cNvPr id="28" name="Straight Connector 27" descr="Next section"/>
          <p:cNvCxnSpPr/>
          <p:nvPr/>
        </p:nvCxnSpPr>
        <p:spPr>
          <a:xfrm>
            <a:off x="177800" y="4618437"/>
            <a:ext cx="1915299" cy="0"/>
          </a:xfrm>
          <a:prstGeom prst="line">
            <a:avLst/>
          </a:prstGeom>
          <a:ln w="25400">
            <a:solidFill>
              <a:srgbClr val="3A9679"/>
            </a:solidFill>
          </a:ln>
        </p:spPr>
        <p:style>
          <a:lnRef idx="3">
            <a:schemeClr val="accent5"/>
          </a:lnRef>
          <a:fillRef idx="0">
            <a:schemeClr val="accent5"/>
          </a:fillRef>
          <a:effectRef idx="2">
            <a:schemeClr val="accent5"/>
          </a:effectRef>
          <a:fontRef idx="minor">
            <a:schemeClr val="tx1"/>
          </a:fontRef>
        </p:style>
      </p:cxnSp>
      <p:sp>
        <p:nvSpPr>
          <p:cNvPr id="10" name="Text Placeholder 9"/>
          <p:cNvSpPr>
            <a:spLocks noGrp="1"/>
          </p:cNvSpPr>
          <p:nvPr>
            <p:ph type="body" sz="quarter" idx="15"/>
          </p:nvPr>
        </p:nvSpPr>
        <p:spPr>
          <a:xfrm>
            <a:off x="152400" y="2857500"/>
            <a:ext cx="1905000" cy="1828800"/>
          </a:xfrm>
        </p:spPr>
        <p:txBody>
          <a:bodyPr/>
          <a:lstStyle/>
          <a:p>
            <a:pPr marL="0"/>
            <a:r>
              <a:rPr lang="en-US" dirty="0"/>
              <a:t>Step 1</a:t>
            </a:r>
          </a:p>
          <a:p>
            <a:pPr marL="0" lvl="1" indent="0">
              <a:buNone/>
            </a:pPr>
            <a:r>
              <a:rPr lang="en-US" dirty="0"/>
              <a:t>Develop/update your sample siting plan.</a:t>
            </a:r>
          </a:p>
          <a:p>
            <a:pPr marL="0">
              <a:spcBef>
                <a:spcPts val="800"/>
              </a:spcBef>
            </a:pPr>
            <a:r>
              <a:rPr lang="en-US" dirty="0"/>
              <a:t>Step 2</a:t>
            </a:r>
          </a:p>
          <a:p>
            <a:pPr marL="0" lvl="1" indent="0">
              <a:buNone/>
            </a:pPr>
            <a:r>
              <a:rPr lang="en-US" dirty="0"/>
              <a:t>Collect your drinking water samples.</a:t>
            </a:r>
          </a:p>
          <a:p>
            <a:pPr marL="0">
              <a:spcBef>
                <a:spcPts val="800"/>
              </a:spcBef>
            </a:pPr>
            <a:r>
              <a:rPr lang="en-US" dirty="0"/>
              <a:t>Step 3</a:t>
            </a:r>
          </a:p>
          <a:p>
            <a:pPr marL="0" lvl="1" indent="0">
              <a:buNone/>
            </a:pPr>
            <a:r>
              <a:rPr lang="en-US" dirty="0"/>
              <a:t>Conduct required actions. </a:t>
            </a:r>
          </a:p>
        </p:txBody>
      </p:sp>
      <p:cxnSp>
        <p:nvCxnSpPr>
          <p:cNvPr id="27" name="Straight Connector 26" descr="Next section"/>
          <p:cNvCxnSpPr/>
          <p:nvPr/>
        </p:nvCxnSpPr>
        <p:spPr>
          <a:xfrm>
            <a:off x="165977" y="2864277"/>
            <a:ext cx="1915299" cy="0"/>
          </a:xfrm>
          <a:prstGeom prst="line">
            <a:avLst/>
          </a:prstGeom>
          <a:ln w="25400">
            <a:solidFill>
              <a:srgbClr val="3A9679"/>
            </a:solidFill>
          </a:ln>
        </p:spPr>
        <p:style>
          <a:lnRef idx="3">
            <a:schemeClr val="accent5"/>
          </a:lnRef>
          <a:fillRef idx="0">
            <a:schemeClr val="accent5"/>
          </a:fillRef>
          <a:effectRef idx="2">
            <a:schemeClr val="accent5"/>
          </a:effectRef>
          <a:fontRef idx="minor">
            <a:schemeClr val="tx1"/>
          </a:fontRef>
        </p:style>
      </p:cxnSp>
      <p:sp>
        <p:nvSpPr>
          <p:cNvPr id="11" name="Text Placeholder 10"/>
          <p:cNvSpPr>
            <a:spLocks noGrp="1"/>
          </p:cNvSpPr>
          <p:nvPr>
            <p:ph type="body" sz="quarter" idx="16"/>
          </p:nvPr>
        </p:nvSpPr>
        <p:spPr/>
        <p:txBody>
          <a:bodyPr/>
          <a:lstStyle/>
          <a:p>
            <a:r>
              <a:rPr lang="en-US"/>
              <a:t>RTCR </a:t>
            </a:r>
          </a:p>
          <a:p>
            <a:pPr lvl="1"/>
            <a:r>
              <a:rPr lang="en-US"/>
              <a:t>What to Do?</a:t>
            </a:r>
            <a:endParaRPr lang="en-US" dirty="0"/>
          </a:p>
        </p:txBody>
      </p:sp>
      <p:sp>
        <p:nvSpPr>
          <p:cNvPr id="17" name="Rectangle 16" descr="Next section"/>
          <p:cNvSpPr/>
          <p:nvPr/>
        </p:nvSpPr>
        <p:spPr>
          <a:xfrm>
            <a:off x="188100" y="2247900"/>
            <a:ext cx="1904999" cy="7772400"/>
          </a:xfrm>
          <a:prstGeom prst="rect">
            <a:avLst/>
          </a:prstGeom>
          <a:noFill/>
          <a:ln>
            <a:solidFill>
              <a:srgbClr val="3A96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4"/>
          </p:nvPr>
        </p:nvSpPr>
        <p:spPr/>
        <p:txBody>
          <a:bodyPr/>
          <a:lstStyle/>
          <a:p>
            <a:r>
              <a:rPr lang="en-US"/>
              <a:t>Who Does this Factsheet Apply To?</a:t>
            </a:r>
          </a:p>
          <a:p>
            <a:pPr lvl="1"/>
            <a:r>
              <a:rPr lang="en-US" b="1" cap="small"/>
              <a:t>ground water public water systems (PWSs) that serve 1,000 or fewer people </a:t>
            </a:r>
            <a:r>
              <a:rPr lang="en-US"/>
              <a:t>and collect at least one routine </a:t>
            </a:r>
            <a:br>
              <a:rPr lang="en-US"/>
            </a:br>
            <a:r>
              <a:rPr lang="en-US"/>
              <a:t>total coliform (TC) </a:t>
            </a:r>
            <a:r>
              <a:rPr lang="en-US" b="1" cap="small"/>
              <a:t>sample quarterly or annually. </a:t>
            </a:r>
          </a:p>
          <a:p>
            <a:pPr lvl="1"/>
            <a:endParaRPr lang="en-US"/>
          </a:p>
          <a:p>
            <a:endParaRPr lang="en-US" dirty="0"/>
          </a:p>
        </p:txBody>
      </p:sp>
      <p:sp>
        <p:nvSpPr>
          <p:cNvPr id="103" name="Title 102"/>
          <p:cNvSpPr>
            <a:spLocks noGrp="1"/>
          </p:cNvSpPr>
          <p:nvPr>
            <p:ph type="title"/>
          </p:nvPr>
        </p:nvSpPr>
        <p:spPr>
          <a:xfrm>
            <a:off x="0" y="1141901"/>
            <a:ext cx="7772400" cy="353554"/>
          </a:xfrm>
        </p:spPr>
        <p:txBody>
          <a:bodyPr>
            <a:normAutofit fontScale="90000"/>
          </a:bodyPr>
          <a:lstStyle/>
          <a:p>
            <a:r>
              <a:rPr lang="en-US" sz="2000"/>
              <a:t>Requirements for Small Systems on Quarterly/Annual Monitoring</a:t>
            </a:r>
            <a:endParaRPr lang="en-US" dirty="0"/>
          </a:p>
        </p:txBody>
      </p:sp>
      <p:sp>
        <p:nvSpPr>
          <p:cNvPr id="24" name="TextBox 23"/>
          <p:cNvSpPr txBox="1"/>
          <p:nvPr/>
        </p:nvSpPr>
        <p:spPr>
          <a:xfrm>
            <a:off x="5003800" y="101919"/>
            <a:ext cx="2590800" cy="892552"/>
          </a:xfrm>
          <a:prstGeom prst="rect">
            <a:avLst/>
          </a:prstGeom>
          <a:noFill/>
        </p:spPr>
        <p:txBody>
          <a:bodyPr wrap="square" rtlCol="0">
            <a:spAutoFit/>
          </a:bodyPr>
          <a:lstStyle/>
          <a:p>
            <a:r>
              <a:rPr lang="en-US" sz="5200" b="1" dirty="0">
                <a:solidFill>
                  <a:schemeClr val="bg1"/>
                </a:solidFill>
                <a:latin typeface="Tahoma" panose="020B0604030504040204" pitchFamily="34" charset="0"/>
                <a:ea typeface="Tahoma" panose="020B0604030504040204" pitchFamily="34" charset="0"/>
                <a:cs typeface="Tahoma" panose="020B0604030504040204" pitchFamily="34" charset="0"/>
              </a:rPr>
              <a:t>(RTCR)</a:t>
            </a:r>
          </a:p>
        </p:txBody>
      </p:sp>
      <p:sp>
        <p:nvSpPr>
          <p:cNvPr id="25" name="TextBox 24"/>
          <p:cNvSpPr txBox="1"/>
          <p:nvPr/>
        </p:nvSpPr>
        <p:spPr>
          <a:xfrm>
            <a:off x="1485900" y="669815"/>
            <a:ext cx="3839461" cy="323165"/>
          </a:xfrm>
          <a:prstGeom prst="rect">
            <a:avLst/>
          </a:prstGeom>
          <a:noFill/>
        </p:spPr>
        <p:txBody>
          <a:bodyPr wrap="square" rtlCol="0">
            <a:spAutoFit/>
          </a:bodyPr>
          <a:lstStyle/>
          <a:p>
            <a:r>
              <a:rPr lang="en-US" sz="1500" b="1" dirty="0">
                <a:solidFill>
                  <a:schemeClr val="bg1"/>
                </a:solidFill>
                <a:latin typeface="Century Gothic" panose="020B0502020202020204" pitchFamily="34" charset="0"/>
                <a:ea typeface="Tahoma" panose="020B0604030504040204" pitchFamily="34" charset="0"/>
                <a:cs typeface="Tahoma" panose="020B0604030504040204" pitchFamily="34" charset="0"/>
              </a:rPr>
              <a:t>FACTSHEET: Revised Total Coliform Rule</a:t>
            </a:r>
          </a:p>
        </p:txBody>
      </p:sp>
      <p:sp>
        <p:nvSpPr>
          <p:cNvPr id="104" name="Picture Placeholder 103" descr="Placeholder for state logo"/>
          <p:cNvSpPr>
            <a:spLocks noGrp="1"/>
          </p:cNvSpPr>
          <p:nvPr>
            <p:ph type="pic" sz="quarter" idx="18"/>
          </p:nvPr>
        </p:nvSpPr>
        <p:spPr/>
      </p:sp>
    </p:spTree>
    <p:extLst>
      <p:ext uri="{BB962C8B-B14F-4D97-AF65-F5344CB8AC3E}">
        <p14:creationId xmlns:p14="http://schemas.microsoft.com/office/powerpoint/2010/main" val="399582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4"/>
          <p:cNvSpPr>
            <a:spLocks noGrp="1"/>
          </p:cNvSpPr>
          <p:nvPr>
            <p:ph type="body" sz="quarter" idx="14"/>
          </p:nvPr>
        </p:nvSpPr>
        <p:spPr/>
        <p:txBody>
          <a:bodyPr/>
          <a:lstStyle/>
          <a:p>
            <a:r>
              <a:rPr lang="en-US"/>
              <a:t>March 2016</a:t>
            </a:r>
            <a:endParaRPr lang="en-US" dirty="0"/>
          </a:p>
        </p:txBody>
      </p:sp>
      <p:sp>
        <p:nvSpPr>
          <p:cNvPr id="4" name="Text Placeholder 3"/>
          <p:cNvSpPr>
            <a:spLocks noGrp="1"/>
          </p:cNvSpPr>
          <p:nvPr>
            <p:ph type="body" sz="quarter" idx="13"/>
          </p:nvPr>
        </p:nvSpPr>
        <p:spPr/>
        <p:txBody>
          <a:bodyPr/>
          <a:lstStyle/>
          <a:p>
            <a:r>
              <a:rPr lang="en-US"/>
              <a:t>For more information, visit our website at: [</a:t>
            </a:r>
            <a:r>
              <a:rPr lang="en-US">
                <a:solidFill>
                  <a:srgbClr val="3A9679"/>
                </a:solidFill>
                <a:cs typeface="Times New Roman" panose="02020603050405020304" pitchFamily="18" charset="0"/>
              </a:rPr>
              <a:t>Placeholder for state URL info</a:t>
            </a:r>
            <a:r>
              <a:rPr lang="en-US"/>
              <a:t>]</a:t>
            </a:r>
            <a:endParaRPr lang="en-US" dirty="0"/>
          </a:p>
        </p:txBody>
      </p:sp>
      <p:sp>
        <p:nvSpPr>
          <p:cNvPr id="48" name="Rounded Rectangle 47" descr="NOTES&#10;*If you are missing any routine, repeat, or additional routine samples, contact your state.&#10;**Call your state on the same day you learn of the EC+ result, or by the end of the next business day, or [Placeholder for state after-hours phone line or an alternative notification procedure] and tell them you received an EC+ result"/>
          <p:cNvSpPr/>
          <p:nvPr/>
        </p:nvSpPr>
        <p:spPr>
          <a:xfrm>
            <a:off x="177800" y="8733248"/>
            <a:ext cx="7391400" cy="831325"/>
          </a:xfrm>
          <a:prstGeom prst="roundRect">
            <a:avLst/>
          </a:prstGeom>
          <a:solidFill>
            <a:schemeClr val="bg1"/>
          </a:solidFill>
          <a:ln>
            <a:solidFill>
              <a:srgbClr val="3A967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91440" rIns="45720" bIns="91440" numCol="1" spcCol="0" rtlCol="0" fromWordArt="0" anchor="ctr" anchorCtr="0" forceAA="0" compatLnSpc="1">
            <a:prstTxWarp prst="textNoShape">
              <a:avLst/>
            </a:prstTxWarp>
            <a:noAutofit/>
          </a:bodyPr>
          <a:lstStyle/>
          <a:p>
            <a:r>
              <a:rPr lang="en-US" sz="1200" b="1" u="sng" dirty="0">
                <a:solidFill>
                  <a:schemeClr val="tx1"/>
                </a:solidFill>
              </a:rPr>
              <a:t>NOTES</a:t>
            </a:r>
          </a:p>
          <a:p>
            <a:r>
              <a:rPr lang="en-US" sz="1200" dirty="0">
                <a:solidFill>
                  <a:schemeClr val="tx1"/>
                </a:solidFill>
              </a:rPr>
              <a:t>*If you are missing any routine, repeat, or additional routine samples, contact your state.</a:t>
            </a:r>
          </a:p>
          <a:p>
            <a:r>
              <a:rPr lang="en-US" sz="1200" dirty="0">
                <a:solidFill>
                  <a:schemeClr val="tx1"/>
                </a:solidFill>
              </a:rPr>
              <a:t>**Call your state on the same day you learn of the EC+ result, or by the end of the next business day, or [</a:t>
            </a:r>
            <a:r>
              <a:rPr lang="en-US" sz="1200" dirty="0">
                <a:solidFill>
                  <a:srgbClr val="3A9679"/>
                </a:solidFill>
              </a:rPr>
              <a:t>Placeholder for state after-hours phone line or an alternative notification procedure</a:t>
            </a:r>
            <a:r>
              <a:rPr lang="en-US" sz="1200" dirty="0">
                <a:solidFill>
                  <a:schemeClr val="tx1"/>
                </a:solidFill>
              </a:rPr>
              <a:t>] and tell them you received an EC+ result.</a:t>
            </a:r>
          </a:p>
        </p:txBody>
      </p:sp>
      <p:cxnSp>
        <p:nvCxnSpPr>
          <p:cNvPr id="69" name="Elbow Connector 68" descr="arrow"/>
          <p:cNvCxnSpPr>
            <a:stCxn id="70" idx="3"/>
            <a:endCxn id="52" idx="0"/>
          </p:cNvCxnSpPr>
          <p:nvPr/>
        </p:nvCxnSpPr>
        <p:spPr>
          <a:xfrm>
            <a:off x="5199186" y="1506339"/>
            <a:ext cx="658951" cy="826421"/>
          </a:xfrm>
          <a:prstGeom prst="bentConnector2">
            <a:avLst/>
          </a:prstGeom>
          <a:ln>
            <a:solidFill>
              <a:srgbClr val="3A9679"/>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471492" y="1568252"/>
            <a:ext cx="386644" cy="276999"/>
          </a:xfrm>
          <a:prstGeom prst="rect">
            <a:avLst/>
          </a:prstGeom>
          <a:noFill/>
        </p:spPr>
        <p:txBody>
          <a:bodyPr wrap="none" rtlCol="0">
            <a:spAutoFit/>
          </a:bodyPr>
          <a:lstStyle/>
          <a:p>
            <a:r>
              <a:rPr lang="en-US" sz="1200" b="1" dirty="0">
                <a:solidFill>
                  <a:srgbClr val="3A9679"/>
                </a:solidFill>
              </a:rPr>
              <a:t>NO</a:t>
            </a:r>
          </a:p>
        </p:txBody>
      </p:sp>
      <p:sp>
        <p:nvSpPr>
          <p:cNvPr id="52" name="Flowchart: Process 51"/>
          <p:cNvSpPr/>
          <p:nvPr/>
        </p:nvSpPr>
        <p:spPr>
          <a:xfrm>
            <a:off x="4699123" y="2332760"/>
            <a:ext cx="2318027" cy="738664"/>
          </a:xfrm>
          <a:prstGeom prst="flowChartProcess">
            <a:avLst/>
          </a:prstGeom>
          <a:solidFill>
            <a:schemeClr val="bg1"/>
          </a:solidFill>
          <a:ln w="3175">
            <a:solidFill>
              <a:srgbClr val="3A9679"/>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nchorCtr="1">
            <a:spAutoFit/>
          </a:bodyPr>
          <a:lstStyle/>
          <a:p>
            <a:pPr marL="0" lvl="2" algn="ctr"/>
            <a:r>
              <a:rPr lang="en-US" sz="1200" b="1" dirty="0">
                <a:solidFill>
                  <a:schemeClr val="tx1"/>
                </a:solidFill>
                <a:ea typeface="Tahoma" panose="020B0604030504040204" pitchFamily="34" charset="0"/>
                <a:cs typeface="Tahoma" panose="020B0604030504040204" pitchFamily="34" charset="0"/>
              </a:rPr>
              <a:t>Continue with routine monitoring schedule,</a:t>
            </a:r>
            <a:r>
              <a:rPr lang="en-US" sz="1200" dirty="0">
                <a:solidFill>
                  <a:schemeClr val="tx1"/>
                </a:solidFill>
                <a:ea typeface="Tahoma" panose="020B0604030504040204" pitchFamily="34" charset="0"/>
                <a:cs typeface="Tahoma" panose="020B0604030504040204" pitchFamily="34" charset="0"/>
              </a:rPr>
              <a:t> according to your sample siting plan</a:t>
            </a:r>
            <a:r>
              <a:rPr lang="en-US" sz="1200" cap="small" spc="120" dirty="0">
                <a:solidFill>
                  <a:schemeClr val="tx1"/>
                </a:solidFill>
                <a:ea typeface="Tahoma" panose="020B0604030504040204" pitchFamily="34" charset="0"/>
                <a:cs typeface="Tahoma" panose="020B0604030504040204" pitchFamily="34" charset="0"/>
              </a:rPr>
              <a:t>.</a:t>
            </a:r>
            <a:endParaRPr lang="en-US" sz="1200" dirty="0">
              <a:solidFill>
                <a:schemeClr val="tx1"/>
              </a:solidFill>
              <a:ea typeface="Tahoma" panose="020B0604030504040204" pitchFamily="34" charset="0"/>
              <a:cs typeface="Tahoma" panose="020B0604030504040204" pitchFamily="34" charset="0"/>
            </a:endParaRPr>
          </a:p>
        </p:txBody>
      </p:sp>
      <p:cxnSp>
        <p:nvCxnSpPr>
          <p:cNvPr id="47" name="Elbow Connector 46" descr="arrow"/>
          <p:cNvCxnSpPr>
            <a:endCxn id="52" idx="3"/>
          </p:cNvCxnSpPr>
          <p:nvPr/>
        </p:nvCxnSpPr>
        <p:spPr>
          <a:xfrm rot="5400000" flipH="1" flipV="1">
            <a:off x="3315659" y="2902211"/>
            <a:ext cx="3901609" cy="3501373"/>
          </a:xfrm>
          <a:prstGeom prst="bentConnector4">
            <a:avLst>
              <a:gd name="adj1" fmla="val 22"/>
              <a:gd name="adj2" fmla="val 111970"/>
            </a:avLst>
          </a:prstGeom>
          <a:ln>
            <a:solidFill>
              <a:srgbClr val="3A9679"/>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descr="arrow"/>
          <p:cNvCxnSpPr/>
          <p:nvPr/>
        </p:nvCxnSpPr>
        <p:spPr>
          <a:xfrm>
            <a:off x="3515777" y="6013002"/>
            <a:ext cx="0" cy="590814"/>
          </a:xfrm>
          <a:prstGeom prst="line">
            <a:avLst/>
          </a:prstGeom>
          <a:ln>
            <a:solidFill>
              <a:srgbClr val="3A9679"/>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545509" y="6327281"/>
            <a:ext cx="386644" cy="276999"/>
          </a:xfrm>
          <a:prstGeom prst="rect">
            <a:avLst/>
          </a:prstGeom>
          <a:noFill/>
        </p:spPr>
        <p:txBody>
          <a:bodyPr wrap="none" rtlCol="0">
            <a:spAutoFit/>
          </a:bodyPr>
          <a:lstStyle/>
          <a:p>
            <a:r>
              <a:rPr lang="en-US" sz="1200" b="1" dirty="0">
                <a:solidFill>
                  <a:srgbClr val="3A9679"/>
                </a:solidFill>
              </a:rPr>
              <a:t>NO</a:t>
            </a:r>
          </a:p>
        </p:txBody>
      </p:sp>
      <p:sp>
        <p:nvSpPr>
          <p:cNvPr id="28" name="Flowchart: Process 27"/>
          <p:cNvSpPr/>
          <p:nvPr/>
        </p:nvSpPr>
        <p:spPr>
          <a:xfrm>
            <a:off x="417411" y="6759589"/>
            <a:ext cx="6897789" cy="1846659"/>
          </a:xfrm>
          <a:prstGeom prst="flowChartProcess">
            <a:avLst/>
          </a:prstGeom>
          <a:solidFill>
            <a:schemeClr val="bg1"/>
          </a:solidFill>
          <a:ln w="3175">
            <a:solidFill>
              <a:srgbClr val="3A9679"/>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nchorCtr="1">
            <a:spAutoFit/>
          </a:bodyPr>
          <a:lstStyle/>
          <a:p>
            <a:r>
              <a:rPr lang="en-US" sz="1200" b="1" u="sng" dirty="0">
                <a:solidFill>
                  <a:schemeClr val="tx1"/>
                </a:solidFill>
              </a:rPr>
              <a:t>Call your state!</a:t>
            </a:r>
            <a:r>
              <a:rPr lang="en-US" sz="1200" i="1" dirty="0">
                <a:solidFill>
                  <a:schemeClr val="tx1"/>
                </a:solidFill>
              </a:rPr>
              <a:t> </a:t>
            </a:r>
            <a:r>
              <a:rPr lang="en-US" sz="1200" dirty="0">
                <a:solidFill>
                  <a:schemeClr val="tx1"/>
                </a:solidFill>
              </a:rPr>
              <a:t>You have to perform a Level 2 Assessment if the PWS has any of the following occurrences:</a:t>
            </a:r>
          </a:p>
          <a:p>
            <a:pPr marL="171450" indent="-171450">
              <a:buFont typeface="Arial" panose="020B0604020202020204" pitchFamily="34" charset="0"/>
              <a:buChar char="•"/>
            </a:pPr>
            <a:r>
              <a:rPr lang="en-US" sz="1200" dirty="0">
                <a:solidFill>
                  <a:schemeClr val="tx1"/>
                </a:solidFill>
              </a:rPr>
              <a:t>TC+ Routine and EC+ Repeat sample;</a:t>
            </a:r>
          </a:p>
          <a:p>
            <a:pPr marL="171450" indent="-171450">
              <a:buFont typeface="Arial" panose="020B0604020202020204" pitchFamily="34" charset="0"/>
              <a:buChar char="•"/>
            </a:pPr>
            <a:r>
              <a:rPr lang="en-US" sz="1200" dirty="0">
                <a:solidFill>
                  <a:schemeClr val="tx1"/>
                </a:solidFill>
              </a:rPr>
              <a:t>EC+ Routine and TC+ Repeat sample;</a:t>
            </a:r>
          </a:p>
          <a:p>
            <a:pPr marL="171450" indent="-171450">
              <a:buFont typeface="Arial" panose="020B0604020202020204" pitchFamily="34" charset="0"/>
              <a:buChar char="•"/>
            </a:pPr>
            <a:r>
              <a:rPr lang="en-US" sz="1200" dirty="0">
                <a:solidFill>
                  <a:schemeClr val="tx1"/>
                </a:solidFill>
              </a:rPr>
              <a:t>The PWS fails to take all 3 required repeat samples following an EC+ routine sample; or,</a:t>
            </a:r>
          </a:p>
          <a:p>
            <a:pPr marL="171450" indent="-171450">
              <a:buFont typeface="Arial" panose="020B0604020202020204" pitchFamily="34" charset="0"/>
              <a:buChar char="•"/>
            </a:pPr>
            <a:r>
              <a:rPr lang="en-US" sz="1200" dirty="0">
                <a:solidFill>
                  <a:schemeClr val="tx1"/>
                </a:solidFill>
              </a:rPr>
              <a:t>The PWS fails to test for </a:t>
            </a:r>
            <a:r>
              <a:rPr lang="en-US" sz="1200" i="1" dirty="0">
                <a:solidFill>
                  <a:schemeClr val="tx1"/>
                </a:solidFill>
              </a:rPr>
              <a:t>E. coli</a:t>
            </a:r>
            <a:r>
              <a:rPr lang="en-US" sz="1200" dirty="0">
                <a:solidFill>
                  <a:schemeClr val="tx1"/>
                </a:solidFill>
              </a:rPr>
              <a:t> when any repeat sample is TC+.</a:t>
            </a:r>
          </a:p>
          <a:p>
            <a:endParaRPr lang="en-US" sz="1200" dirty="0">
              <a:solidFill>
                <a:schemeClr val="tx1"/>
              </a:solidFill>
            </a:endParaRPr>
          </a:p>
          <a:p>
            <a:r>
              <a:rPr lang="en-US" sz="1200" dirty="0">
                <a:solidFill>
                  <a:schemeClr val="tx1"/>
                </a:solidFill>
              </a:rPr>
              <a:t>Within 30 days after you learned your PWS has triggered an assessment, a completed assessment form must be submitted to the state. Download the state form at [</a:t>
            </a:r>
            <a:r>
              <a:rPr lang="en-US" sz="1200" dirty="0">
                <a:solidFill>
                  <a:srgbClr val="3A9679"/>
                </a:solidFill>
                <a:cs typeface="Times New Roman" panose="02020603050405020304" pitchFamily="18" charset="0"/>
              </a:rPr>
              <a:t>Placeholder for state website</a:t>
            </a:r>
            <a:r>
              <a:rPr lang="en-US" sz="1200" dirty="0">
                <a:solidFill>
                  <a:schemeClr val="tx1"/>
                </a:solidFill>
              </a:rPr>
              <a:t>]. See the </a:t>
            </a:r>
            <a:r>
              <a:rPr lang="en-US" sz="1200" b="1" dirty="0">
                <a:solidFill>
                  <a:schemeClr val="tx1"/>
                </a:solidFill>
              </a:rPr>
              <a:t>RTCR Factsheet: </a:t>
            </a:r>
            <a:r>
              <a:rPr lang="en-US" sz="1200" b="1" i="1" dirty="0">
                <a:solidFill>
                  <a:schemeClr val="tx1"/>
                </a:solidFill>
              </a:rPr>
              <a:t>Level 1 &amp; 2 Assessments and Corrective Actions.</a:t>
            </a:r>
            <a:endParaRPr lang="en-US" sz="1200" dirty="0">
              <a:solidFill>
                <a:schemeClr val="tx1"/>
              </a:solidFill>
            </a:endParaRPr>
          </a:p>
        </p:txBody>
      </p:sp>
      <p:cxnSp>
        <p:nvCxnSpPr>
          <p:cNvPr id="44" name="Straight Arrow Connector 43" descr="arrow"/>
          <p:cNvCxnSpPr>
            <a:stCxn id="31" idx="2"/>
          </p:cNvCxnSpPr>
          <p:nvPr/>
        </p:nvCxnSpPr>
        <p:spPr>
          <a:xfrm flipH="1">
            <a:off x="2283177" y="6526746"/>
            <a:ext cx="2993" cy="232843"/>
          </a:xfrm>
          <a:prstGeom prst="straightConnector1">
            <a:avLst/>
          </a:prstGeom>
          <a:ln>
            <a:solidFill>
              <a:srgbClr val="3A9679"/>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2283177" y="6488135"/>
            <a:ext cx="564706" cy="276999"/>
          </a:xfrm>
          <a:prstGeom prst="rect">
            <a:avLst/>
          </a:prstGeom>
          <a:noFill/>
          <a:ln>
            <a:noFill/>
          </a:ln>
        </p:spPr>
        <p:txBody>
          <a:bodyPr wrap="none" rtlCol="0">
            <a:spAutoFit/>
          </a:bodyPr>
          <a:lstStyle/>
          <a:p>
            <a:r>
              <a:rPr lang="en-US" sz="1200" b="1" dirty="0">
                <a:solidFill>
                  <a:srgbClr val="3A9679"/>
                </a:solidFill>
              </a:rPr>
              <a:t>YES**</a:t>
            </a:r>
          </a:p>
        </p:txBody>
      </p:sp>
      <p:sp>
        <p:nvSpPr>
          <p:cNvPr id="31" name="Flowchart: Decision 30"/>
          <p:cNvSpPr/>
          <p:nvPr/>
        </p:nvSpPr>
        <p:spPr>
          <a:xfrm>
            <a:off x="1056562" y="5497126"/>
            <a:ext cx="2459215" cy="1029620"/>
          </a:xfrm>
          <a:prstGeom prst="flowChartDecision">
            <a:avLst/>
          </a:prstGeom>
          <a:solidFill>
            <a:schemeClr val="bg1"/>
          </a:solidFill>
          <a:ln w="3175">
            <a:solidFill>
              <a:srgbClr val="3A9679"/>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Were any of the samples </a:t>
            </a:r>
            <a:r>
              <a:rPr lang="en-US" sz="1200" i="1" dirty="0">
                <a:solidFill>
                  <a:schemeClr val="tx1"/>
                </a:solidFill>
              </a:rPr>
              <a:t>E. coli</a:t>
            </a:r>
            <a:r>
              <a:rPr lang="en-US" sz="1200" dirty="0">
                <a:solidFill>
                  <a:schemeClr val="tx1"/>
                </a:solidFill>
              </a:rPr>
              <a:t>-positive (EC+)? </a:t>
            </a:r>
          </a:p>
        </p:txBody>
      </p:sp>
      <p:cxnSp>
        <p:nvCxnSpPr>
          <p:cNvPr id="42" name="Straight Arrow Connector 41" descr="arrow"/>
          <p:cNvCxnSpPr/>
          <p:nvPr/>
        </p:nvCxnSpPr>
        <p:spPr>
          <a:xfrm>
            <a:off x="2286169" y="5304400"/>
            <a:ext cx="0" cy="188440"/>
          </a:xfrm>
          <a:prstGeom prst="straightConnector1">
            <a:avLst/>
          </a:prstGeom>
          <a:ln>
            <a:solidFill>
              <a:srgbClr val="3A9679"/>
            </a:solidFill>
            <a:tailEnd type="triangle"/>
          </a:ln>
        </p:spPr>
        <p:style>
          <a:lnRef idx="1">
            <a:schemeClr val="accent1"/>
          </a:lnRef>
          <a:fillRef idx="0">
            <a:schemeClr val="accent1"/>
          </a:fillRef>
          <a:effectRef idx="0">
            <a:schemeClr val="accent1"/>
          </a:effectRef>
          <a:fontRef idx="minor">
            <a:schemeClr val="tx1"/>
          </a:fontRef>
        </p:style>
      </p:cxnSp>
      <p:sp>
        <p:nvSpPr>
          <p:cNvPr id="57" name="Flowchart: Process 56"/>
          <p:cNvSpPr/>
          <p:nvPr/>
        </p:nvSpPr>
        <p:spPr>
          <a:xfrm>
            <a:off x="4618179" y="3501895"/>
            <a:ext cx="2511113" cy="2769989"/>
          </a:xfrm>
          <a:prstGeom prst="flowChartProcess">
            <a:avLst/>
          </a:prstGeom>
          <a:solidFill>
            <a:schemeClr val="bg1"/>
          </a:solidFill>
          <a:ln w="3175">
            <a:solidFill>
              <a:srgbClr val="3A9679"/>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nchorCtr="1">
            <a:spAutoFit/>
          </a:bodyPr>
          <a:lstStyle/>
          <a:p>
            <a:r>
              <a:rPr lang="en-US" sz="1200" b="1" kern="0" dirty="0">
                <a:solidFill>
                  <a:schemeClr val="tx1"/>
                </a:solidFill>
              </a:rPr>
              <a:t>If any repeat sample is  TC+ (or present for TC),  </a:t>
            </a:r>
            <a:r>
              <a:rPr lang="en-US" sz="1200" kern="0" dirty="0">
                <a:solidFill>
                  <a:schemeClr val="tx1"/>
                </a:solidFill>
              </a:rPr>
              <a:t>call your state immediately and tell them you triggered an assessment. The state will help you identify which type of assessment is required. </a:t>
            </a:r>
          </a:p>
          <a:p>
            <a:endParaRPr lang="en-US" sz="1200" kern="0" dirty="0">
              <a:solidFill>
                <a:schemeClr val="tx1"/>
              </a:solidFill>
            </a:endParaRPr>
          </a:p>
          <a:p>
            <a:r>
              <a:rPr lang="en-US" sz="1200" kern="0" dirty="0">
                <a:solidFill>
                  <a:schemeClr val="tx1"/>
                </a:solidFill>
              </a:rPr>
              <a:t>See the </a:t>
            </a:r>
            <a:r>
              <a:rPr lang="en-US" sz="1200" b="1" kern="0" dirty="0">
                <a:solidFill>
                  <a:schemeClr val="tx1"/>
                </a:solidFill>
              </a:rPr>
              <a:t>RTCR Factsheet: </a:t>
            </a:r>
            <a:r>
              <a:rPr lang="en-US" sz="1200" b="1" i="1" kern="0" dirty="0">
                <a:solidFill>
                  <a:schemeClr val="tx1"/>
                </a:solidFill>
              </a:rPr>
              <a:t>Level 1 &amp; 2 Assessments and Corrective Actions</a:t>
            </a:r>
            <a:r>
              <a:rPr lang="en-US" sz="1200" kern="0" dirty="0">
                <a:solidFill>
                  <a:schemeClr val="tx1"/>
                </a:solidFill>
              </a:rPr>
              <a:t>.</a:t>
            </a:r>
          </a:p>
          <a:p>
            <a:endParaRPr lang="en-US" sz="1200" kern="0" dirty="0">
              <a:solidFill>
                <a:schemeClr val="tx1"/>
              </a:solidFill>
            </a:endParaRPr>
          </a:p>
          <a:p>
            <a:r>
              <a:rPr lang="en-US" sz="1200" kern="0" dirty="0">
                <a:solidFill>
                  <a:schemeClr val="tx1"/>
                </a:solidFill>
              </a:rPr>
              <a:t>NOTE: You may have to comply with other requirements triggered by a TC+ sample (e.g., public Notification, Record Keeping).</a:t>
            </a:r>
          </a:p>
        </p:txBody>
      </p:sp>
      <p:cxnSp>
        <p:nvCxnSpPr>
          <p:cNvPr id="23" name="Straight Arrow Connector 22" descr="arrow"/>
          <p:cNvCxnSpPr/>
          <p:nvPr/>
        </p:nvCxnSpPr>
        <p:spPr>
          <a:xfrm flipV="1">
            <a:off x="4258204" y="3908135"/>
            <a:ext cx="359975" cy="282"/>
          </a:xfrm>
          <a:prstGeom prst="straightConnector1">
            <a:avLst/>
          </a:prstGeom>
          <a:ln>
            <a:solidFill>
              <a:srgbClr val="3A9679"/>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5" name="Flowchart: Process 44"/>
          <p:cNvSpPr/>
          <p:nvPr/>
        </p:nvSpPr>
        <p:spPr>
          <a:xfrm>
            <a:off x="417411" y="2382063"/>
            <a:ext cx="3796937" cy="2923877"/>
          </a:xfrm>
          <a:prstGeom prst="flowChartProcess">
            <a:avLst/>
          </a:prstGeom>
          <a:solidFill>
            <a:schemeClr val="bg1"/>
          </a:solidFill>
          <a:ln w="3175">
            <a:solidFill>
              <a:srgbClr val="3A9679"/>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nchorCtr="0">
            <a:spAutoFit/>
          </a:bodyPr>
          <a:lstStyle/>
          <a:p>
            <a:pPr>
              <a:spcAft>
                <a:spcPts val="600"/>
              </a:spcAft>
            </a:pPr>
            <a:r>
              <a:rPr lang="en-US" sz="1200" kern="0" dirty="0">
                <a:solidFill>
                  <a:schemeClr val="tx1"/>
                </a:solidFill>
              </a:rPr>
              <a:t>For </a:t>
            </a:r>
            <a:r>
              <a:rPr lang="en-US" sz="1200" u="sng" kern="0" dirty="0">
                <a:solidFill>
                  <a:schemeClr val="tx1"/>
                </a:solidFill>
              </a:rPr>
              <a:t>each</a:t>
            </a:r>
            <a:r>
              <a:rPr lang="en-US" sz="1200" kern="0" dirty="0">
                <a:solidFill>
                  <a:schemeClr val="tx1"/>
                </a:solidFill>
              </a:rPr>
              <a:t> TC+ routine sample, do the following </a:t>
            </a:r>
            <a:r>
              <a:rPr lang="en-US" sz="1200" b="1" kern="0" dirty="0">
                <a:solidFill>
                  <a:schemeClr val="tx1"/>
                </a:solidFill>
              </a:rPr>
              <a:t>THREE ACTIONS:</a:t>
            </a:r>
            <a:br>
              <a:rPr lang="en-US" sz="1200" b="1" kern="0" dirty="0">
                <a:solidFill>
                  <a:schemeClr val="tx1"/>
                </a:solidFill>
              </a:rPr>
            </a:br>
            <a:endParaRPr lang="en-US" sz="1200" b="1" kern="0" dirty="0">
              <a:solidFill>
                <a:schemeClr val="tx1"/>
              </a:solidFill>
            </a:endParaRPr>
          </a:p>
          <a:p>
            <a:pPr marL="228600" indent="-228600">
              <a:spcAft>
                <a:spcPts val="300"/>
              </a:spcAft>
              <a:buAutoNum type="arabicPeriod"/>
            </a:pPr>
            <a:r>
              <a:rPr lang="en-US" sz="1200" kern="0" dirty="0">
                <a:solidFill>
                  <a:schemeClr val="tx1"/>
                </a:solidFill>
              </a:rPr>
              <a:t>Make sure the lab tests each TC+ sample </a:t>
            </a:r>
            <a:r>
              <a:rPr lang="en-US" sz="1200" i="1" kern="0" dirty="0">
                <a:solidFill>
                  <a:schemeClr val="tx1"/>
                </a:solidFill>
              </a:rPr>
              <a:t>for E. coli; AND</a:t>
            </a:r>
            <a:br>
              <a:rPr lang="en-US" sz="1200" i="1" kern="0" dirty="0">
                <a:solidFill>
                  <a:schemeClr val="tx1"/>
                </a:solidFill>
              </a:rPr>
            </a:br>
            <a:endParaRPr lang="en-US" sz="1200" i="1" kern="0" dirty="0">
              <a:solidFill>
                <a:schemeClr val="tx1"/>
              </a:solidFill>
            </a:endParaRPr>
          </a:p>
          <a:p>
            <a:pPr marL="228600" indent="-228600">
              <a:spcAft>
                <a:spcPts val="300"/>
              </a:spcAft>
              <a:buAutoNum type="arabicPeriod"/>
            </a:pPr>
            <a:r>
              <a:rPr lang="en-US" sz="1200" kern="0" dirty="0">
                <a:solidFill>
                  <a:schemeClr val="tx1"/>
                </a:solidFill>
              </a:rPr>
              <a:t>Collect </a:t>
            </a:r>
            <a:r>
              <a:rPr lang="en-US" sz="1200" b="1" kern="0" dirty="0">
                <a:solidFill>
                  <a:schemeClr val="tx1"/>
                </a:solidFill>
              </a:rPr>
              <a:t>3 repeat </a:t>
            </a:r>
            <a:r>
              <a:rPr lang="en-US" sz="1200" kern="0" dirty="0">
                <a:solidFill>
                  <a:schemeClr val="tx1"/>
                </a:solidFill>
              </a:rPr>
              <a:t>samples for each TC+ routine sample.* See </a:t>
            </a:r>
            <a:r>
              <a:rPr lang="en-US" sz="1200" b="1" kern="0" dirty="0">
                <a:solidFill>
                  <a:schemeClr val="tx1"/>
                </a:solidFill>
              </a:rPr>
              <a:t>RTCR Factsheet: </a:t>
            </a:r>
            <a:r>
              <a:rPr lang="en-US" sz="1200" b="1" i="1" kern="0" dirty="0">
                <a:solidFill>
                  <a:schemeClr val="tx1"/>
                </a:solidFill>
              </a:rPr>
              <a:t>Repeat Monitoring Requirements for Small Systems; </a:t>
            </a:r>
            <a:r>
              <a:rPr lang="en-US" sz="1200" i="1" kern="0" dirty="0">
                <a:solidFill>
                  <a:schemeClr val="tx1"/>
                </a:solidFill>
              </a:rPr>
              <a:t>AND</a:t>
            </a:r>
            <a:br>
              <a:rPr lang="en-US" sz="1200" i="1" kern="0" dirty="0">
                <a:solidFill>
                  <a:schemeClr val="tx1"/>
                </a:solidFill>
              </a:rPr>
            </a:br>
            <a:endParaRPr lang="en-US" sz="1200" i="1" kern="0" dirty="0">
              <a:solidFill>
                <a:schemeClr val="tx1"/>
              </a:solidFill>
            </a:endParaRPr>
          </a:p>
          <a:p>
            <a:pPr marL="228600" indent="-228600">
              <a:spcAft>
                <a:spcPts val="300"/>
              </a:spcAft>
              <a:buAutoNum type="arabicPeriod"/>
            </a:pPr>
            <a:r>
              <a:rPr lang="en-US" sz="1200" kern="0" dirty="0">
                <a:solidFill>
                  <a:schemeClr val="tx1"/>
                </a:solidFill>
              </a:rPr>
              <a:t>Take </a:t>
            </a:r>
            <a:r>
              <a:rPr lang="en-US" sz="1200" b="1" kern="0" dirty="0">
                <a:solidFill>
                  <a:schemeClr val="tx1"/>
                </a:solidFill>
              </a:rPr>
              <a:t>3 additional routine </a:t>
            </a:r>
            <a:r>
              <a:rPr lang="en-US" sz="1200" kern="0" dirty="0">
                <a:solidFill>
                  <a:schemeClr val="tx1"/>
                </a:solidFill>
              </a:rPr>
              <a:t>samples the following month at your routine sample location(s). Collect at regular time intervals throughout the month or on a single day if taken from different sites. * </a:t>
            </a:r>
            <a:endParaRPr lang="en-US" sz="1200" b="1" kern="0" dirty="0">
              <a:solidFill>
                <a:schemeClr val="tx1"/>
              </a:solidFill>
            </a:endParaRPr>
          </a:p>
        </p:txBody>
      </p:sp>
      <p:cxnSp>
        <p:nvCxnSpPr>
          <p:cNvPr id="68" name="Elbow Connector 67" descr="arrow"/>
          <p:cNvCxnSpPr>
            <a:stCxn id="70" idx="1"/>
            <a:endCxn id="45" idx="0"/>
          </p:cNvCxnSpPr>
          <p:nvPr/>
        </p:nvCxnSpPr>
        <p:spPr>
          <a:xfrm rot="10800000" flipV="1">
            <a:off x="2315880" y="1506338"/>
            <a:ext cx="325930" cy="875725"/>
          </a:xfrm>
          <a:prstGeom prst="bentConnector2">
            <a:avLst/>
          </a:prstGeom>
          <a:ln>
            <a:solidFill>
              <a:srgbClr val="3A9679"/>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341203" y="1551997"/>
            <a:ext cx="410818" cy="276999"/>
          </a:xfrm>
          <a:prstGeom prst="rect">
            <a:avLst/>
          </a:prstGeom>
          <a:noFill/>
          <a:ln>
            <a:noFill/>
          </a:ln>
        </p:spPr>
        <p:txBody>
          <a:bodyPr wrap="none" rtlCol="0">
            <a:spAutoFit/>
          </a:bodyPr>
          <a:lstStyle/>
          <a:p>
            <a:r>
              <a:rPr lang="en-US" sz="1200" b="1" dirty="0">
                <a:solidFill>
                  <a:srgbClr val="3A9679"/>
                </a:solidFill>
              </a:rPr>
              <a:t>YES</a:t>
            </a:r>
          </a:p>
        </p:txBody>
      </p:sp>
      <p:sp>
        <p:nvSpPr>
          <p:cNvPr id="70" name="Flowchart: Decision 69"/>
          <p:cNvSpPr/>
          <p:nvPr/>
        </p:nvSpPr>
        <p:spPr>
          <a:xfrm>
            <a:off x="2641810" y="854472"/>
            <a:ext cx="2557376" cy="1303733"/>
          </a:xfrm>
          <a:prstGeom prst="flowChartDecision">
            <a:avLst/>
          </a:prstGeom>
          <a:solidFill>
            <a:schemeClr val="bg1"/>
          </a:solidFill>
          <a:ln w="3175">
            <a:solidFill>
              <a:srgbClr val="3A9679"/>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Was your routine sample total coliform-positive (TC+)? **</a:t>
            </a:r>
          </a:p>
        </p:txBody>
      </p:sp>
      <p:sp>
        <p:nvSpPr>
          <p:cNvPr id="11" name="Title 10"/>
          <p:cNvSpPr>
            <a:spLocks noGrp="1"/>
          </p:cNvSpPr>
          <p:nvPr>
            <p:ph type="title"/>
          </p:nvPr>
        </p:nvSpPr>
        <p:spPr>
          <a:xfrm>
            <a:off x="134132" y="501337"/>
            <a:ext cx="6995160" cy="381579"/>
          </a:xfrm>
        </p:spPr>
        <p:txBody>
          <a:bodyPr>
            <a:normAutofit fontScale="90000"/>
          </a:bodyPr>
          <a:lstStyle/>
          <a:p>
            <a:pPr lvl="0" algn="l"/>
            <a:r>
              <a:rPr lang="en-US" sz="1600"/>
              <a:t>STEP 3: Conduct Actions Required As a Result of Your Sampling </a:t>
            </a:r>
            <a:endParaRPr lang="en-US" dirty="0"/>
          </a:p>
        </p:txBody>
      </p:sp>
      <p:sp>
        <p:nvSpPr>
          <p:cNvPr id="49" name="TextBox 48"/>
          <p:cNvSpPr txBox="1"/>
          <p:nvPr/>
        </p:nvSpPr>
        <p:spPr>
          <a:xfrm>
            <a:off x="6096000" y="-15759"/>
            <a:ext cx="16764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RTCR</a:t>
            </a:r>
          </a:p>
        </p:txBody>
      </p:sp>
    </p:spTree>
    <p:extLst>
      <p:ext uri="{BB962C8B-B14F-4D97-AF65-F5344CB8AC3E}">
        <p14:creationId xmlns:p14="http://schemas.microsoft.com/office/powerpoint/2010/main" val="127345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Placeholder 64"/>
          <p:cNvSpPr>
            <a:spLocks noGrp="1"/>
          </p:cNvSpPr>
          <p:nvPr>
            <p:ph type="body" sz="quarter" idx="12"/>
          </p:nvPr>
        </p:nvSpPr>
        <p:spPr>
          <a:xfrm>
            <a:off x="2325711" y="3217295"/>
            <a:ext cx="5383189" cy="6637905"/>
          </a:xfrm>
        </p:spPr>
        <p:txBody>
          <a:bodyPr/>
          <a:lstStyle/>
          <a:p>
            <a:r>
              <a:rPr lang="en-US" sz="1100"/>
              <a:t>Step 1: Conduct Start-Up Procedures</a:t>
            </a:r>
          </a:p>
          <a:p>
            <a:pPr marL="173736" lvl="3">
              <a:spcBef>
                <a:spcPts val="0"/>
              </a:spcBef>
            </a:pPr>
            <a:r>
              <a:rPr lang="en-US"/>
              <a:t>You must conduct your state start-up procedures before delivering drinking water to your customers. Start-up procedures help reduce the presence of harmful bacteria in water. The checklist is available on our website at [</a:t>
            </a:r>
            <a:r>
              <a:rPr lang="en-US">
                <a:solidFill>
                  <a:srgbClr val="C00000"/>
                </a:solidFill>
              </a:rPr>
              <a:t>Website placeholder</a:t>
            </a:r>
            <a:r>
              <a:rPr lang="en-US"/>
              <a:t>]. </a:t>
            </a:r>
          </a:p>
          <a:p>
            <a:pPr lvl="1">
              <a:spcBef>
                <a:spcPts val="600"/>
              </a:spcBef>
            </a:pPr>
            <a:r>
              <a:rPr lang="en-US"/>
              <a:t>Flush all pipes until the water is clear</a:t>
            </a:r>
          </a:p>
          <a:p>
            <a:pPr lvl="2">
              <a:spcBef>
                <a:spcPts val="0"/>
              </a:spcBef>
            </a:pPr>
            <a:r>
              <a:rPr lang="en-US"/>
              <a:t>Flushing the pipe lines in all areas of your water system helps remove buildup and dirty water that has gathered during the off season. Flushing the pipes helps the disinfectant work more effectively to kill bacteria and inactivate viruses.</a:t>
            </a:r>
          </a:p>
          <a:p>
            <a:pPr lvl="1">
              <a:spcBef>
                <a:spcPts val="600"/>
              </a:spcBef>
            </a:pPr>
            <a:r>
              <a:rPr lang="en-US"/>
              <a:t>Clean all water storage tanks</a:t>
            </a:r>
          </a:p>
          <a:p>
            <a:pPr lvl="2">
              <a:spcBef>
                <a:spcPts val="0"/>
              </a:spcBef>
            </a:pPr>
            <a:r>
              <a:rPr lang="en-US"/>
              <a:t>Drain and clean the tanks before delivering water to your customers. Harmful sediments may build up over time inside and along the walls of the water tanks. It is recommended that the tank be inspected and cleaned regularly. Contact the state for information about proper procedures for inspecting a tank.  </a:t>
            </a:r>
          </a:p>
          <a:p>
            <a:pPr lvl="1">
              <a:spcBef>
                <a:spcPts val="600"/>
              </a:spcBef>
            </a:pPr>
            <a:r>
              <a:rPr lang="en-US"/>
              <a:t>Disinfect</a:t>
            </a:r>
          </a:p>
          <a:p>
            <a:pPr lvl="2">
              <a:spcBef>
                <a:spcPts val="0"/>
              </a:spcBef>
            </a:pPr>
            <a:r>
              <a:rPr lang="en-US"/>
              <a:t>Kill harmful bacteria and inactivate viruses by adding a disinfectant or by making sure the adequate disinfectant residual is present in all areas of your water pipes. Your system should be flushed thoroughly. Be sure to keep the highly chlorinated water away from surface water bodies such as lakes, streams, and ponds, as well as septic systems. Remember, you may not deliver water to your customers until proper disinfecting and flushing of your system is completed.</a:t>
            </a:r>
          </a:p>
          <a:p>
            <a:pPr lvl="2">
              <a:spcBef>
                <a:spcPts val="0"/>
              </a:spcBef>
            </a:pPr>
            <a:r>
              <a:rPr lang="en-US"/>
              <a:t>Check our website [</a:t>
            </a:r>
            <a:r>
              <a:rPr lang="en-US">
                <a:solidFill>
                  <a:srgbClr val="C00000"/>
                </a:solidFill>
              </a:rPr>
              <a:t>Website placeholder</a:t>
            </a:r>
            <a:r>
              <a:rPr lang="en-US"/>
              <a:t>] or call the state to get more information about how to disinfect your water system. </a:t>
            </a:r>
          </a:p>
          <a:p>
            <a:pPr lvl="1">
              <a:spcBef>
                <a:spcPts val="600"/>
              </a:spcBef>
            </a:pPr>
            <a:r>
              <a:rPr lang="en-US"/>
              <a:t>Inspect and Repair</a:t>
            </a:r>
          </a:p>
          <a:p>
            <a:pPr lvl="2">
              <a:spcBef>
                <a:spcPts val="0"/>
              </a:spcBef>
            </a:pPr>
            <a:r>
              <a:rPr lang="en-US"/>
              <a:t>Consider having a qualified water system professional inspect and repair your water system before you deliver water to your customers. Some parts of your water system may have broken down or become worn out during the off season. This can create a situation where bacteria can enter the drinking water. You can find a list of state certified water system professionals to help with finding any defects at your water system at this website: [</a:t>
            </a:r>
            <a:r>
              <a:rPr lang="en-US">
                <a:solidFill>
                  <a:srgbClr val="C00000"/>
                </a:solidFill>
              </a:rPr>
              <a:t>Website placeholder</a:t>
            </a:r>
            <a:r>
              <a:rPr lang="en-US"/>
              <a:t>].</a:t>
            </a:r>
          </a:p>
          <a:p>
            <a:pPr lvl="1">
              <a:spcBef>
                <a:spcPts val="600"/>
              </a:spcBef>
            </a:pPr>
            <a:r>
              <a:rPr lang="en-US"/>
              <a:t>Collect Samples</a:t>
            </a:r>
          </a:p>
          <a:p>
            <a:pPr lvl="2">
              <a:spcBef>
                <a:spcPts val="0"/>
              </a:spcBef>
            </a:pPr>
            <a:r>
              <a:rPr lang="en-US"/>
              <a:t>Collect water samples and have them tested for the presence of bacteria and chlorine residuals at a state certified lab, after flushing, cleaning, disinfecting, and repairing your water system. Also, sample and test to determine if the adequate amount of disinfectant residual is present to help provide safer drinking water. You should find out your sample results before delivering water to your customers. </a:t>
            </a:r>
          </a:p>
          <a:p>
            <a:pPr marL="173736" lvl="3">
              <a:lnSpc>
                <a:spcPct val="100000"/>
              </a:lnSpc>
              <a:spcBef>
                <a:spcPts val="0"/>
              </a:spcBef>
            </a:pPr>
            <a:r>
              <a:rPr lang="en-US"/>
              <a:t>Check our website [</a:t>
            </a:r>
            <a:r>
              <a:rPr lang="en-US">
                <a:solidFill>
                  <a:srgbClr val="C00000"/>
                </a:solidFill>
              </a:rPr>
              <a:t>Website placeholder</a:t>
            </a:r>
            <a:r>
              <a:rPr lang="en-US"/>
              <a:t>] or call the state to get more information about disinfectant residual levels. </a:t>
            </a:r>
          </a:p>
          <a:p>
            <a:endParaRPr lang="en-US" dirty="0"/>
          </a:p>
        </p:txBody>
      </p:sp>
      <p:sp>
        <p:nvSpPr>
          <p:cNvPr id="11" name="12-Point Star 10" descr="Step 1 is new!"/>
          <p:cNvSpPr/>
          <p:nvPr/>
        </p:nvSpPr>
        <p:spPr>
          <a:xfrm rot="18306796">
            <a:off x="2117465" y="3603468"/>
            <a:ext cx="542328" cy="299258"/>
          </a:xfrm>
          <a:prstGeom prst="star1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Century Gothic" panose="020B0502020202020204" pitchFamily="34" charset="0"/>
                <a:ea typeface="Tahoma" panose="020B0604030504040204" pitchFamily="34" charset="0"/>
                <a:cs typeface="Tahoma" panose="020B0604030504040204" pitchFamily="34" charset="0"/>
              </a:rPr>
              <a:t>NEW!</a:t>
            </a:r>
          </a:p>
        </p:txBody>
      </p:sp>
      <p:sp>
        <p:nvSpPr>
          <p:cNvPr id="42" name="Rounded Rectangle 41" descr="Attention!&#10;Starting April 1, 2016, all seasonal systems must complete the state required startup procedures before serving water to the public. Your water system must complete and submit the state certification form confirming completion of these start-up procedures"/>
          <p:cNvSpPr/>
          <p:nvPr/>
        </p:nvSpPr>
        <p:spPr>
          <a:xfrm>
            <a:off x="2287523" y="2438399"/>
            <a:ext cx="5275327" cy="766823"/>
          </a:xfrm>
          <a:prstGeom prst="roundRect">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cap="all" dirty="0">
                <a:solidFill>
                  <a:srgbClr val="C00000"/>
                </a:solidFill>
              </a:rPr>
              <a:t>Attention!</a:t>
            </a:r>
          </a:p>
          <a:p>
            <a:r>
              <a:rPr lang="en-US" sz="1100" b="1" cap="all" dirty="0">
                <a:solidFill>
                  <a:srgbClr val="C00000"/>
                </a:solidFill>
              </a:rPr>
              <a:t>Starting April 1, 2016</a:t>
            </a:r>
            <a:r>
              <a:rPr lang="en-US" sz="1100" cap="all" dirty="0">
                <a:solidFill>
                  <a:schemeClr val="tx1"/>
                </a:solidFill>
              </a:rPr>
              <a:t>, </a:t>
            </a:r>
            <a:r>
              <a:rPr lang="en-US" sz="1100" dirty="0">
                <a:solidFill>
                  <a:schemeClr val="tx1"/>
                </a:solidFill>
              </a:rPr>
              <a:t>all seasonal systems must complete the state required startup procedures before serving water to the public. Your water system must complete and submit the state certification form confirming completion of these start-up procedures. </a:t>
            </a:r>
          </a:p>
        </p:txBody>
      </p:sp>
      <p:sp>
        <p:nvSpPr>
          <p:cNvPr id="2" name="Rectangle 1" descr="Additional RTCR Factsheets:&#10;Requirements for Small Systems on Monthly Monitoring&#10;Requirements for Small Systems on Quarterly/ Annual Monitoring&#10;Repeat Monitoring Requirements for Small Systems&#10;Level 1 &amp; Level 2 Assessments and Corrective Actions"/>
          <p:cNvSpPr/>
          <p:nvPr/>
        </p:nvSpPr>
        <p:spPr>
          <a:xfrm>
            <a:off x="270207" y="7208399"/>
            <a:ext cx="1901951" cy="2776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u="sng" dirty="0">
                <a:solidFill>
                  <a:schemeClr val="tx1"/>
                </a:solidFill>
              </a:rPr>
              <a:t>Additional RTCR Factsheets:</a:t>
            </a:r>
          </a:p>
          <a:p>
            <a:pPr marL="171450" lvl="0" indent="-171450">
              <a:buFont typeface="Arial" panose="020B0604020202020204" pitchFamily="34" charset="0"/>
              <a:buChar char="•"/>
            </a:pPr>
            <a:r>
              <a:rPr lang="en-US" sz="1200" dirty="0">
                <a:solidFill>
                  <a:schemeClr val="tx1"/>
                </a:solidFill>
              </a:rPr>
              <a:t>Requirements for Small Systems on Monthly Monitoring</a:t>
            </a:r>
          </a:p>
          <a:p>
            <a:pPr marL="171450" lvl="0" indent="-171450">
              <a:buFont typeface="Arial" panose="020B0604020202020204" pitchFamily="34" charset="0"/>
              <a:buChar char="•"/>
            </a:pPr>
            <a:r>
              <a:rPr lang="en-US" sz="1200" dirty="0">
                <a:solidFill>
                  <a:schemeClr val="tx1"/>
                </a:solidFill>
              </a:rPr>
              <a:t>Requirements for Small Systems on Quarterly/ Annual Monitoring</a:t>
            </a:r>
          </a:p>
          <a:p>
            <a:pPr marL="171450" indent="-171450">
              <a:buFont typeface="Arial" panose="020B0604020202020204" pitchFamily="34" charset="0"/>
              <a:buChar char="•"/>
            </a:pPr>
            <a:r>
              <a:rPr lang="en-US" sz="1200" dirty="0">
                <a:solidFill>
                  <a:schemeClr val="tx1"/>
                </a:solidFill>
              </a:rPr>
              <a:t>Repeat Monitoring Requirements for Small Systems</a:t>
            </a:r>
          </a:p>
          <a:p>
            <a:pPr marL="171450" lvl="0" indent="-171450">
              <a:buFont typeface="Arial" panose="020B0604020202020204" pitchFamily="34" charset="0"/>
              <a:buChar char="•"/>
            </a:pPr>
            <a:r>
              <a:rPr lang="en-US" sz="1200" dirty="0">
                <a:solidFill>
                  <a:schemeClr val="tx1"/>
                </a:solidFill>
              </a:rPr>
              <a:t>Level 1 &amp; Level 2 Assessments and Corrective Actions</a:t>
            </a:r>
          </a:p>
        </p:txBody>
      </p:sp>
      <p:cxnSp>
        <p:nvCxnSpPr>
          <p:cNvPr id="23" name="Straight Connector 22" descr="next section"/>
          <p:cNvCxnSpPr/>
          <p:nvPr/>
        </p:nvCxnSpPr>
        <p:spPr>
          <a:xfrm>
            <a:off x="260350" y="7249382"/>
            <a:ext cx="1901952" cy="0"/>
          </a:xfrm>
          <a:prstGeom prst="line">
            <a:avLst/>
          </a:prstGeom>
          <a:ln w="38100">
            <a:solidFill>
              <a:srgbClr val="CC000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16" descr="Photo of fairgrou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50" y="6202872"/>
            <a:ext cx="1258188" cy="868035"/>
          </a:xfrm>
          <a:prstGeom prst="rect">
            <a:avLst/>
          </a:prstGeom>
        </p:spPr>
      </p:pic>
      <p:pic>
        <p:nvPicPr>
          <p:cNvPr id="19" name="Picture 18" descr="Photo of campgrounds"/>
          <p:cNvPicPr>
            <a:picLocks noChangeAspect="1"/>
          </p:cNvPicPr>
          <p:nvPr/>
        </p:nvPicPr>
        <p:blipFill rotWithShape="1">
          <a:blip r:embed="rId4" cstate="print">
            <a:extLst>
              <a:ext uri="{28A0092B-C50C-407E-A947-70E740481C1C}">
                <a14:useLocalDpi xmlns:a14="http://schemas.microsoft.com/office/drawing/2010/main" val="0"/>
              </a:ext>
            </a:extLst>
          </a:blip>
          <a:srcRect l="1808" t="1263" r="-236" b="7083"/>
          <a:stretch/>
        </p:blipFill>
        <p:spPr>
          <a:xfrm>
            <a:off x="417576" y="5466604"/>
            <a:ext cx="1306680" cy="901973"/>
          </a:xfrm>
          <a:prstGeom prst="rect">
            <a:avLst/>
          </a:prstGeom>
        </p:spPr>
      </p:pic>
      <p:sp>
        <p:nvSpPr>
          <p:cNvPr id="4" name="Text Placeholder 3"/>
          <p:cNvSpPr>
            <a:spLocks noGrp="1"/>
          </p:cNvSpPr>
          <p:nvPr>
            <p:ph type="body" sz="quarter" idx="4294967295"/>
          </p:nvPr>
        </p:nvSpPr>
        <p:spPr>
          <a:xfrm>
            <a:off x="253910" y="3149137"/>
            <a:ext cx="1889125" cy="2811462"/>
          </a:xfrm>
        </p:spPr>
        <p:txBody>
          <a:bodyPr>
            <a:normAutofit/>
          </a:bodyPr>
          <a:lstStyle/>
          <a:p>
            <a:pPr marL="57150">
              <a:spcBef>
                <a:spcPts val="0"/>
              </a:spcBef>
            </a:pPr>
            <a:r>
              <a:rPr lang="en-US" sz="1200" u="sng" cap="none" spc="0" dirty="0">
                <a:solidFill>
                  <a:srgbClr val="C00000"/>
                </a:solidFill>
                <a:latin typeface="+mn-lt"/>
              </a:rPr>
              <a:t>Step 1</a:t>
            </a:r>
          </a:p>
          <a:p>
            <a:pPr marL="57150" lvl="1">
              <a:spcBef>
                <a:spcPts val="0"/>
              </a:spcBef>
            </a:pPr>
            <a:r>
              <a:rPr lang="en-US" sz="1200" spc="0" dirty="0">
                <a:solidFill>
                  <a:schemeClr val="tx1"/>
                </a:solidFill>
                <a:latin typeface="+mn-lt"/>
              </a:rPr>
              <a:t>Conduct start-up procedures</a:t>
            </a:r>
          </a:p>
          <a:p>
            <a:pPr marL="57150">
              <a:spcBef>
                <a:spcPts val="0"/>
              </a:spcBef>
            </a:pPr>
            <a:r>
              <a:rPr lang="en-US" sz="1200" u="sng" cap="none" spc="0" dirty="0">
                <a:solidFill>
                  <a:srgbClr val="C00000"/>
                </a:solidFill>
                <a:uFill>
                  <a:solidFill>
                    <a:srgbClr val="C00000"/>
                  </a:solidFill>
                </a:uFill>
                <a:latin typeface="+mn-lt"/>
              </a:rPr>
              <a:t>Step 2</a:t>
            </a:r>
          </a:p>
          <a:p>
            <a:pPr marL="57150" lvl="1">
              <a:spcBef>
                <a:spcPts val="0"/>
              </a:spcBef>
            </a:pPr>
            <a:r>
              <a:rPr lang="en-US" sz="1200" spc="0" dirty="0">
                <a:solidFill>
                  <a:schemeClr val="tx1"/>
                </a:solidFill>
                <a:latin typeface="+mn-lt"/>
              </a:rPr>
              <a:t>Complete certification forms</a:t>
            </a:r>
          </a:p>
          <a:p>
            <a:pPr marL="57150">
              <a:spcBef>
                <a:spcPts val="0"/>
              </a:spcBef>
            </a:pPr>
            <a:r>
              <a:rPr lang="en-US" sz="1200" u="sng" cap="none" spc="0" dirty="0">
                <a:solidFill>
                  <a:srgbClr val="C00000"/>
                </a:solidFill>
                <a:uFill>
                  <a:solidFill>
                    <a:srgbClr val="C00000"/>
                  </a:solidFill>
                </a:uFill>
                <a:latin typeface="+mn-lt"/>
              </a:rPr>
              <a:t>Step 3</a:t>
            </a:r>
          </a:p>
          <a:p>
            <a:pPr marL="57150" lvl="1">
              <a:spcBef>
                <a:spcPts val="0"/>
              </a:spcBef>
            </a:pPr>
            <a:r>
              <a:rPr lang="en-US" sz="1200" spc="0" dirty="0">
                <a:solidFill>
                  <a:schemeClr val="tx1"/>
                </a:solidFill>
                <a:latin typeface="+mn-lt"/>
              </a:rPr>
              <a:t>Maintain good water quality</a:t>
            </a:r>
          </a:p>
          <a:p>
            <a:pPr marL="57150">
              <a:spcBef>
                <a:spcPts val="0"/>
              </a:spcBef>
            </a:pPr>
            <a:r>
              <a:rPr lang="en-US" sz="1200" u="sng" cap="none" spc="0" dirty="0">
                <a:solidFill>
                  <a:srgbClr val="C00000"/>
                </a:solidFill>
                <a:uFill>
                  <a:solidFill>
                    <a:srgbClr val="C00000"/>
                  </a:solidFill>
                </a:uFill>
                <a:latin typeface="+mn-lt"/>
              </a:rPr>
              <a:t>Step 4</a:t>
            </a:r>
          </a:p>
          <a:p>
            <a:pPr marL="57150" lvl="1">
              <a:spcBef>
                <a:spcPts val="0"/>
              </a:spcBef>
            </a:pPr>
            <a:r>
              <a:rPr lang="en-US" sz="1200" spc="0" dirty="0">
                <a:solidFill>
                  <a:schemeClr val="tx1"/>
                </a:solidFill>
                <a:latin typeface="+mn-lt"/>
              </a:rPr>
              <a:t>Complete shutdown procedures</a:t>
            </a:r>
          </a:p>
        </p:txBody>
      </p:sp>
      <p:cxnSp>
        <p:nvCxnSpPr>
          <p:cNvPr id="22" name="Straight Connector 21" descr="next section"/>
          <p:cNvCxnSpPr/>
          <p:nvPr/>
        </p:nvCxnSpPr>
        <p:spPr>
          <a:xfrm>
            <a:off x="267347" y="3080897"/>
            <a:ext cx="1901952" cy="0"/>
          </a:xfrm>
          <a:prstGeom prst="line">
            <a:avLst/>
          </a:prstGeom>
          <a:ln w="38100">
            <a:solidFill>
              <a:srgbClr val="CC000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5"/>
          </p:nvPr>
        </p:nvSpPr>
        <p:spPr>
          <a:xfrm>
            <a:off x="260350" y="2462318"/>
            <a:ext cx="1901952" cy="612648"/>
          </a:xfrm>
        </p:spPr>
        <p:txBody>
          <a:bodyPr/>
          <a:lstStyle/>
          <a:p>
            <a:r>
              <a:rPr lang="en-US"/>
              <a:t>RTCR </a:t>
            </a:r>
          </a:p>
          <a:p>
            <a:pPr lvl="1"/>
            <a:r>
              <a:rPr lang="en-US"/>
              <a:t>What to Do?</a:t>
            </a:r>
            <a:endParaRPr lang="en-US" dirty="0"/>
          </a:p>
        </p:txBody>
      </p:sp>
      <p:sp>
        <p:nvSpPr>
          <p:cNvPr id="21" name="Rectangle 20" descr="Next section"/>
          <p:cNvSpPr/>
          <p:nvPr/>
        </p:nvSpPr>
        <p:spPr>
          <a:xfrm>
            <a:off x="259105" y="2438401"/>
            <a:ext cx="1904999" cy="7546181"/>
          </a:xfrm>
          <a:prstGeom prst="rect">
            <a:avLst/>
          </a:prstGeom>
          <a:no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35"/>
          <p:cNvSpPr>
            <a:spLocks noGrp="1"/>
          </p:cNvSpPr>
          <p:nvPr>
            <p:ph type="body" sz="quarter" idx="13"/>
          </p:nvPr>
        </p:nvSpPr>
        <p:spPr>
          <a:xfrm>
            <a:off x="150876" y="1537064"/>
            <a:ext cx="7470648" cy="703456"/>
          </a:xfrm>
        </p:spPr>
        <p:txBody>
          <a:bodyPr/>
          <a:lstStyle/>
          <a:p>
            <a:r>
              <a:rPr lang="en-US"/>
              <a:t>Who Does this Factsheet Apply to?</a:t>
            </a:r>
          </a:p>
          <a:p>
            <a:pPr lvl="1"/>
            <a:r>
              <a:rPr lang="en-US" sz="1200" b="1" cap="small">
                <a:solidFill>
                  <a:schemeClr val="accent6">
                    <a:lumMod val="75000"/>
                  </a:schemeClr>
                </a:solidFill>
              </a:rPr>
              <a:t>seasonal systems </a:t>
            </a:r>
            <a:r>
              <a:rPr lang="en-US" sz="1200" b="1" cap="small">
                <a:solidFill>
                  <a:srgbClr val="00477F"/>
                </a:solidFill>
              </a:rPr>
              <a:t>– </a:t>
            </a:r>
            <a:r>
              <a:rPr lang="en-US" sz="1200" cap="small"/>
              <a:t>a</a:t>
            </a:r>
            <a:r>
              <a:rPr lang="en-US" sz="1200"/>
              <a:t> seasonal system</a:t>
            </a:r>
            <a:r>
              <a:rPr lang="en-US" sz="1200" cap="small"/>
              <a:t> </a:t>
            </a:r>
            <a:r>
              <a:rPr lang="en-US" sz="1200"/>
              <a:t>is defined as a non-community water system that is not operated as a public water system (PWS) on a year-round basis and starts-up and shuts-down at the beginning and end of each operating season. Examples include campgrounds, fairgrounds, seasonal food service facilities, and ski areas</a:t>
            </a:r>
            <a:r>
              <a:rPr lang="en-US" sz="1200" b="1"/>
              <a:t>. </a:t>
            </a:r>
          </a:p>
          <a:p>
            <a:pPr lvl="1"/>
            <a:r>
              <a:rPr lang="en-US"/>
              <a:t> </a:t>
            </a:r>
            <a:endParaRPr lang="en-US" dirty="0"/>
          </a:p>
        </p:txBody>
      </p:sp>
      <p:cxnSp>
        <p:nvCxnSpPr>
          <p:cNvPr id="15" name="Straight Connector 14" descr="Section begins"/>
          <p:cNvCxnSpPr/>
          <p:nvPr/>
        </p:nvCxnSpPr>
        <p:spPr>
          <a:xfrm>
            <a:off x="0" y="1537064"/>
            <a:ext cx="7772400" cy="0"/>
          </a:xfrm>
          <a:prstGeom prst="line">
            <a:avLst/>
          </a:prstGeom>
          <a:ln w="76200">
            <a:solidFill>
              <a:srgbClr val="CC0001"/>
            </a:solidFill>
          </a:ln>
        </p:spPr>
        <p:style>
          <a:lnRef idx="1">
            <a:schemeClr val="accent1"/>
          </a:lnRef>
          <a:fillRef idx="0">
            <a:schemeClr val="accent1"/>
          </a:fillRef>
          <a:effectRef idx="0">
            <a:schemeClr val="accent1"/>
          </a:effectRef>
          <a:fontRef idx="minor">
            <a:schemeClr val="tx1"/>
          </a:fontRef>
        </p:style>
      </p:cxnSp>
      <p:sp>
        <p:nvSpPr>
          <p:cNvPr id="45" name="Title 44"/>
          <p:cNvSpPr>
            <a:spLocks noGrp="1"/>
          </p:cNvSpPr>
          <p:nvPr>
            <p:ph type="title"/>
          </p:nvPr>
        </p:nvSpPr>
        <p:spPr>
          <a:xfrm>
            <a:off x="165099" y="1117644"/>
            <a:ext cx="7469125" cy="392164"/>
          </a:xfrm>
        </p:spPr>
        <p:txBody>
          <a:bodyPr>
            <a:normAutofit fontScale="90000"/>
          </a:bodyPr>
          <a:lstStyle/>
          <a:p>
            <a:r>
              <a:rPr lang="en-US" sz="2200"/>
              <a:t>Requirements for Seasonal Systems</a:t>
            </a:r>
            <a:endParaRPr lang="en-US" dirty="0"/>
          </a:p>
        </p:txBody>
      </p:sp>
      <p:sp>
        <p:nvSpPr>
          <p:cNvPr id="18" name="TextBox 17"/>
          <p:cNvSpPr txBox="1"/>
          <p:nvPr/>
        </p:nvSpPr>
        <p:spPr>
          <a:xfrm>
            <a:off x="5118100" y="101919"/>
            <a:ext cx="2590800" cy="892552"/>
          </a:xfrm>
          <a:prstGeom prst="rect">
            <a:avLst/>
          </a:prstGeom>
          <a:noFill/>
        </p:spPr>
        <p:txBody>
          <a:bodyPr wrap="square" rtlCol="0">
            <a:spAutoFit/>
          </a:bodyPr>
          <a:lstStyle/>
          <a:p>
            <a:r>
              <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rPr>
              <a:t>(RTCR)</a:t>
            </a:r>
          </a:p>
        </p:txBody>
      </p:sp>
      <p:sp>
        <p:nvSpPr>
          <p:cNvPr id="20" name="TextBox 19"/>
          <p:cNvSpPr txBox="1"/>
          <p:nvPr/>
        </p:nvSpPr>
        <p:spPr>
          <a:xfrm>
            <a:off x="1600200" y="669815"/>
            <a:ext cx="3839461" cy="323165"/>
          </a:xfrm>
          <a:prstGeom prst="rect">
            <a:avLst/>
          </a:prstGeom>
          <a:noFill/>
        </p:spPr>
        <p:txBody>
          <a:bodyPr wrap="square" rtlCol="0">
            <a:spAutoFit/>
          </a:bodyPr>
          <a:lstStyle/>
          <a:p>
            <a:r>
              <a:rPr lang="en-US" sz="1500" b="1" dirty="0">
                <a:solidFill>
                  <a:schemeClr val="bg1"/>
                </a:solidFill>
                <a:latin typeface="Century Gothic" panose="020B0502020202020204" pitchFamily="34" charset="0"/>
                <a:ea typeface="Tahoma" panose="020B0604030504040204" pitchFamily="34" charset="0"/>
                <a:cs typeface="Tahoma" panose="020B0604030504040204" pitchFamily="34" charset="0"/>
              </a:rPr>
              <a:t>FACTSHEET: Revised Total Coliform Rule</a:t>
            </a:r>
          </a:p>
        </p:txBody>
      </p:sp>
      <p:sp>
        <p:nvSpPr>
          <p:cNvPr id="46" name="Picture Placeholder 45" descr="Placeholder for state logo"/>
          <p:cNvSpPr>
            <a:spLocks noGrp="1"/>
          </p:cNvSpPr>
          <p:nvPr>
            <p:ph type="pic" sz="quarter" idx="18"/>
          </p:nvPr>
        </p:nvSpPr>
        <p:spPr/>
      </p:sp>
    </p:spTree>
    <p:extLst>
      <p:ext uri="{BB962C8B-B14F-4D97-AF65-F5344CB8AC3E}">
        <p14:creationId xmlns:p14="http://schemas.microsoft.com/office/powerpoint/2010/main" val="17904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76200" y="1246272"/>
            <a:ext cx="7581900" cy="8278728"/>
          </a:xfrm>
        </p:spPr>
        <p:txBody>
          <a:bodyPr/>
          <a:lstStyle/>
          <a:p>
            <a:pPr marL="174625" lvl="3" indent="0">
              <a:spcBef>
                <a:spcPts val="1200"/>
              </a:spcBef>
              <a:buNone/>
            </a:pPr>
            <a:r>
              <a:rPr lang="en-US" b="1" cap="small" dirty="0">
                <a:solidFill>
                  <a:schemeClr val="accent6">
                    <a:lumMod val="75000"/>
                  </a:schemeClr>
                </a:solidFill>
              </a:rPr>
              <a:t>Contact your state </a:t>
            </a:r>
            <a:r>
              <a:rPr lang="en-US" dirty="0"/>
              <a:t>if you need help understanding or following </a:t>
            </a:r>
            <a:br>
              <a:rPr lang="en-US" dirty="0"/>
            </a:br>
            <a:r>
              <a:rPr lang="en-US" dirty="0"/>
              <a:t>the Start-Up Procedures. </a:t>
            </a:r>
          </a:p>
          <a:p>
            <a:pPr lvl="3"/>
            <a:r>
              <a:rPr lang="en-US" b="1" cap="small" dirty="0">
                <a:solidFill>
                  <a:schemeClr val="accent6">
                    <a:lumMod val="75000"/>
                  </a:schemeClr>
                </a:solidFill>
              </a:rPr>
              <a:t>Perform</a:t>
            </a:r>
            <a:r>
              <a:rPr lang="en-US" dirty="0">
                <a:solidFill>
                  <a:srgbClr val="FF0000"/>
                </a:solidFill>
              </a:rPr>
              <a:t> </a:t>
            </a:r>
            <a:r>
              <a:rPr lang="en-US" dirty="0"/>
              <a:t>the items in the start-up procedures checklist. </a:t>
            </a:r>
            <a:br>
              <a:rPr lang="en-US" dirty="0"/>
            </a:br>
            <a:r>
              <a:rPr lang="en-US" dirty="0"/>
              <a:t>The checklist is available on our website at [</a:t>
            </a:r>
            <a:r>
              <a:rPr lang="en-US" dirty="0">
                <a:solidFill>
                  <a:srgbClr val="C00000"/>
                </a:solidFill>
              </a:rPr>
              <a:t>Website placeholder</a:t>
            </a:r>
            <a:r>
              <a:rPr lang="en-US" dirty="0"/>
              <a:t>]. </a:t>
            </a:r>
          </a:p>
          <a:p>
            <a:pPr lvl="3"/>
            <a:r>
              <a:rPr lang="en-US" b="1" cap="small" dirty="0">
                <a:solidFill>
                  <a:schemeClr val="accent6">
                    <a:lumMod val="75000"/>
                  </a:schemeClr>
                </a:solidFill>
              </a:rPr>
              <a:t>Complete</a:t>
            </a:r>
            <a:r>
              <a:rPr lang="en-US" dirty="0"/>
              <a:t> the Start-Up Procedures Certification Form. </a:t>
            </a:r>
            <a:br>
              <a:rPr lang="en-US" dirty="0"/>
            </a:br>
            <a:r>
              <a:rPr lang="en-US" dirty="0"/>
              <a:t>The form is available on our website at [</a:t>
            </a:r>
            <a:r>
              <a:rPr lang="en-US" dirty="0">
                <a:solidFill>
                  <a:srgbClr val="C00000"/>
                </a:solidFill>
              </a:rPr>
              <a:t>Website placeholder</a:t>
            </a:r>
            <a:r>
              <a:rPr lang="en-US" dirty="0"/>
              <a:t>]. </a:t>
            </a:r>
          </a:p>
          <a:p>
            <a:pPr lvl="3"/>
            <a:r>
              <a:rPr lang="en-US" b="1" cap="small" dirty="0">
                <a:solidFill>
                  <a:schemeClr val="accent6">
                    <a:lumMod val="75000"/>
                  </a:schemeClr>
                </a:solidFill>
              </a:rPr>
              <a:t>Submit</a:t>
            </a:r>
            <a:r>
              <a:rPr lang="en-US" b="1" cap="small" dirty="0">
                <a:solidFill>
                  <a:srgbClr val="3A9679"/>
                </a:solidFill>
              </a:rPr>
              <a:t> </a:t>
            </a:r>
            <a:r>
              <a:rPr lang="en-US" dirty="0"/>
              <a:t>Start-Up Procedures Certification Form to the state. </a:t>
            </a:r>
            <a:endParaRPr lang="en-US" strike="sngStrike" dirty="0">
              <a:solidFill>
                <a:srgbClr val="FF0000"/>
              </a:solidFill>
            </a:endParaRPr>
          </a:p>
          <a:p>
            <a:pPr lvl="2">
              <a:spcBef>
                <a:spcPts val="1200"/>
              </a:spcBef>
            </a:pPr>
            <a:r>
              <a:rPr lang="en-US" b="1" cap="small" dirty="0">
                <a:solidFill>
                  <a:schemeClr val="accent6">
                    <a:lumMod val="75000"/>
                  </a:schemeClr>
                </a:solidFill>
              </a:rPr>
              <a:t>When you sign and submit </a:t>
            </a:r>
            <a:r>
              <a:rPr lang="en-US" dirty="0"/>
              <a:t>this form, you are certifying that you have completed all </a:t>
            </a:r>
          </a:p>
          <a:p>
            <a:pPr lvl="2">
              <a:spcBef>
                <a:spcPts val="0"/>
              </a:spcBef>
            </a:pPr>
            <a:r>
              <a:rPr lang="en-US" dirty="0"/>
              <a:t>of the start-up procedures, including:</a:t>
            </a:r>
          </a:p>
          <a:p>
            <a:pPr lvl="3"/>
            <a:r>
              <a:rPr lang="en-US" dirty="0"/>
              <a:t>Flushed all pipes.</a:t>
            </a:r>
          </a:p>
          <a:p>
            <a:pPr lvl="3"/>
            <a:r>
              <a:rPr lang="en-US" dirty="0"/>
              <a:t>Cleaned all water storage tanks (if applicable).</a:t>
            </a:r>
          </a:p>
          <a:p>
            <a:pPr lvl="3"/>
            <a:r>
              <a:rPr lang="en-US" dirty="0"/>
              <a:t>Disinfected entire water system.</a:t>
            </a:r>
          </a:p>
          <a:p>
            <a:pPr lvl="3"/>
            <a:r>
              <a:rPr lang="en-US" dirty="0"/>
              <a:t>Inspected water system. </a:t>
            </a:r>
          </a:p>
          <a:p>
            <a:pPr lvl="3"/>
            <a:r>
              <a:rPr lang="en-US" dirty="0"/>
              <a:t>Repaired water system (if applicable).</a:t>
            </a:r>
          </a:p>
          <a:p>
            <a:pPr lvl="3"/>
            <a:r>
              <a:rPr lang="en-US" dirty="0"/>
              <a:t>Collected samples to test for bacteria and disinfectant residual.</a:t>
            </a:r>
          </a:p>
          <a:p>
            <a:pPr marL="285750" lvl="3" indent="0">
              <a:buNone/>
            </a:pPr>
            <a:endParaRPr lang="en-US" dirty="0"/>
          </a:p>
          <a:p>
            <a:r>
              <a:rPr lang="en-US" dirty="0"/>
              <a:t>Step 3: Maintain good water quality and a good reputation with your customers</a:t>
            </a:r>
          </a:p>
          <a:p>
            <a:pPr lvl="2"/>
            <a:r>
              <a:rPr lang="en-US" dirty="0"/>
              <a:t>If your water system does not complete all of the start-up procedures, you must notify your customers that your water system had a drinking water violation for failure to complete start-up procedures and tell them of any possible health risks. </a:t>
            </a:r>
          </a:p>
          <a:p>
            <a:pPr lvl="2"/>
            <a:r>
              <a:rPr lang="en-US" b="1" cap="small" dirty="0">
                <a:solidFill>
                  <a:schemeClr val="accent6">
                    <a:lumMod val="75000"/>
                  </a:schemeClr>
                </a:solidFill>
              </a:rPr>
              <a:t>Contact your state </a:t>
            </a:r>
            <a:r>
              <a:rPr lang="en-US" dirty="0">
                <a:solidFill>
                  <a:schemeClr val="accent6">
                    <a:lumMod val="75000"/>
                  </a:schemeClr>
                </a:solidFill>
              </a:rPr>
              <a:t> </a:t>
            </a:r>
            <a:r>
              <a:rPr lang="en-US" dirty="0"/>
              <a:t>for information on the proper public notification procedures (including language you must use), and timing.</a:t>
            </a:r>
          </a:p>
          <a:p>
            <a:pPr lvl="2"/>
            <a:endParaRPr lang="en-US" dirty="0"/>
          </a:p>
          <a:p>
            <a:r>
              <a:rPr lang="en-US" dirty="0"/>
              <a:t>Step 4: Complete Shutdown Procedures</a:t>
            </a:r>
          </a:p>
          <a:p>
            <a:pPr lvl="2"/>
            <a:r>
              <a:rPr lang="en-US" dirty="0"/>
              <a:t>Similar to start-up procedures, completing shutdown procedures at the end of your business season will help you minimize repairs to the water system when your water system opens up again next season. To determine appropriate shutdown procedures for your water system, contact your state. In general, you should:</a:t>
            </a:r>
          </a:p>
          <a:p>
            <a:pPr lvl="3"/>
            <a:r>
              <a:rPr lang="en-US" dirty="0"/>
              <a:t>Inspect your entire system and look for problems and damage that need attention or repairs.</a:t>
            </a:r>
          </a:p>
          <a:p>
            <a:pPr lvl="3"/>
            <a:r>
              <a:rPr lang="en-US" dirty="0"/>
              <a:t>Turn off the power to your water supply pump and all treatment systems.</a:t>
            </a:r>
          </a:p>
          <a:p>
            <a:pPr lvl="3"/>
            <a:r>
              <a:rPr lang="en-US" dirty="0"/>
              <a:t>If there is potential for your pressure tank or storage tank to freeze, drain it. If there is no potential for your tanks to freeze, you may choose to leave them full.</a:t>
            </a:r>
          </a:p>
          <a:p>
            <a:pPr lvl="3"/>
            <a:r>
              <a:rPr lang="en-US" dirty="0"/>
              <a:t>Drain all of the water from your internal plumbing.</a:t>
            </a:r>
          </a:p>
          <a:p>
            <a:pPr lvl="3"/>
            <a:r>
              <a:rPr lang="en-US" dirty="0"/>
              <a:t>Protect your distribution system by not leaving taps open in the off season.</a:t>
            </a:r>
          </a:p>
        </p:txBody>
      </p:sp>
      <p:sp>
        <p:nvSpPr>
          <p:cNvPr id="7" name="Text Placeholder 6"/>
          <p:cNvSpPr>
            <a:spLocks noGrp="1"/>
          </p:cNvSpPr>
          <p:nvPr>
            <p:ph type="body" sz="quarter" idx="14"/>
          </p:nvPr>
        </p:nvSpPr>
        <p:spPr/>
        <p:txBody>
          <a:bodyPr/>
          <a:lstStyle/>
          <a:p>
            <a:r>
              <a:rPr lang="en-US"/>
              <a:t>March 2016</a:t>
            </a:r>
            <a:endParaRPr lang="en-US" dirty="0"/>
          </a:p>
        </p:txBody>
      </p:sp>
      <p:sp>
        <p:nvSpPr>
          <p:cNvPr id="4" name="Text Placeholder 3"/>
          <p:cNvSpPr>
            <a:spLocks noGrp="1"/>
          </p:cNvSpPr>
          <p:nvPr>
            <p:ph type="body" sz="quarter" idx="13"/>
          </p:nvPr>
        </p:nvSpPr>
        <p:spPr/>
        <p:txBody>
          <a:bodyPr/>
          <a:lstStyle/>
          <a:p>
            <a:r>
              <a:rPr lang="en-US"/>
              <a:t>For more information, visit our website at:  [</a:t>
            </a:r>
            <a:r>
              <a:rPr lang="en-US">
                <a:solidFill>
                  <a:srgbClr val="C00000"/>
                </a:solidFill>
              </a:rPr>
              <a:t>Placeholder for state URL info</a:t>
            </a:r>
            <a:r>
              <a:rPr lang="en-US"/>
              <a:t>]</a:t>
            </a:r>
            <a:endParaRPr lang="en-US" dirty="0"/>
          </a:p>
        </p:txBody>
      </p:sp>
      <p:pic>
        <p:nvPicPr>
          <p:cNvPr id="48" name="Picture 47" descr="Completion of Start-up Procedures Certification Let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165" y="2889314"/>
            <a:ext cx="1858769" cy="2249592"/>
          </a:xfrm>
          <a:prstGeom prst="rect">
            <a:avLst/>
          </a:prstGeom>
          <a:noFill/>
          <a:ln w="9525">
            <a:solidFill>
              <a:srgbClr val="FF0000"/>
            </a:solidFill>
            <a:miter lim="800000"/>
            <a:headEnd/>
            <a:tailEnd/>
          </a:ln>
        </p:spPr>
      </p:pic>
      <p:sp>
        <p:nvSpPr>
          <p:cNvPr id="12" name="Title 11"/>
          <p:cNvSpPr>
            <a:spLocks noGrp="1"/>
          </p:cNvSpPr>
          <p:nvPr>
            <p:ph type="title"/>
          </p:nvPr>
        </p:nvSpPr>
        <p:spPr>
          <a:xfrm>
            <a:off x="91440" y="698499"/>
            <a:ext cx="6995160" cy="547773"/>
          </a:xfrm>
        </p:spPr>
        <p:txBody>
          <a:bodyPr>
            <a:normAutofit/>
          </a:bodyPr>
          <a:lstStyle/>
          <a:p>
            <a:r>
              <a:rPr lang="en-US" dirty="0"/>
              <a:t>Step 2: Complete Certification Forms </a:t>
            </a:r>
            <a:r>
              <a:rPr lang="en-US" u="sng" dirty="0"/>
              <a:t>Each</a:t>
            </a:r>
            <a:r>
              <a:rPr lang="en-US" dirty="0"/>
              <a:t> year before delivering water to your customers</a:t>
            </a:r>
          </a:p>
        </p:txBody>
      </p:sp>
      <p:sp>
        <p:nvSpPr>
          <p:cNvPr id="6" name="TextBox 5"/>
          <p:cNvSpPr txBox="1"/>
          <p:nvPr/>
        </p:nvSpPr>
        <p:spPr>
          <a:xfrm>
            <a:off x="6108700" y="0"/>
            <a:ext cx="16764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RTCR</a:t>
            </a:r>
          </a:p>
        </p:txBody>
      </p:sp>
      <p:graphicFrame>
        <p:nvGraphicFramePr>
          <p:cNvPr id="50" name="Table 49" descr="State Drinking Water Contact Information Table"/>
          <p:cNvGraphicFramePr>
            <a:graphicFrameLocks noGrp="1"/>
          </p:cNvGraphicFramePr>
          <p:nvPr>
            <p:extLst>
              <p:ext uri="{D42A27DB-BD31-4B8C-83A1-F6EECF244321}">
                <p14:modId xmlns:p14="http://schemas.microsoft.com/office/powerpoint/2010/main" val="3866231608"/>
              </p:ext>
            </p:extLst>
          </p:nvPr>
        </p:nvGraphicFramePr>
        <p:xfrm>
          <a:off x="4984074" y="1039723"/>
          <a:ext cx="2674026" cy="1729683"/>
        </p:xfrm>
        <a:graphic>
          <a:graphicData uri="http://schemas.openxmlformats.org/drawingml/2006/table">
            <a:tbl>
              <a:tblPr firstRow="1" firstCol="1" bandRow="1">
                <a:tableStyleId>{2D5ABB26-0587-4C30-8999-92F81FD0307C}</a:tableStyleId>
              </a:tblPr>
              <a:tblGrid>
                <a:gridCol w="2674026">
                  <a:extLst>
                    <a:ext uri="{9D8B030D-6E8A-4147-A177-3AD203B41FA5}">
                      <a16:colId xmlns:a16="http://schemas.microsoft.com/office/drawing/2014/main" val="20000"/>
                    </a:ext>
                  </a:extLst>
                </a:gridCol>
              </a:tblGrid>
              <a:tr h="295977">
                <a:tc>
                  <a:txBody>
                    <a:bodyPr/>
                    <a:lstStyle/>
                    <a:p>
                      <a:pPr marL="0" marR="0">
                        <a:lnSpc>
                          <a:spcPct val="115000"/>
                        </a:lnSpc>
                        <a:spcBef>
                          <a:spcPts val="0"/>
                        </a:spcBef>
                        <a:spcAft>
                          <a:spcPts val="600"/>
                        </a:spcAft>
                      </a:pPr>
                      <a:r>
                        <a:rPr lang="en-US" sz="1050" dirty="0">
                          <a:solidFill>
                            <a:schemeClr val="bg1"/>
                          </a:solidFill>
                          <a:effectLst/>
                        </a:rPr>
                        <a:t>[State Drinking Water Contact Name]</a:t>
                      </a:r>
                      <a:endParaRPr lang="en-US" sz="1000" dirty="0">
                        <a:solidFill>
                          <a:schemeClr val="bg1"/>
                        </a:solidFill>
                        <a:effectLst/>
                        <a:latin typeface="Calibri"/>
                        <a:ea typeface="Calibri"/>
                        <a:cs typeface="Times New Roman"/>
                      </a:endParaRPr>
                    </a:p>
                  </a:txBody>
                  <a:tcPr marL="73025" marR="73025" marT="8890" marB="88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74320">
                <a:tc>
                  <a:txBody>
                    <a:bodyPr/>
                    <a:lstStyle/>
                    <a:p>
                      <a:pPr marL="0" marR="0">
                        <a:lnSpc>
                          <a:spcPct val="115000"/>
                        </a:lnSpc>
                        <a:spcBef>
                          <a:spcPts val="0"/>
                        </a:spcBef>
                        <a:spcAft>
                          <a:spcPts val="600"/>
                        </a:spcAft>
                      </a:pPr>
                      <a:r>
                        <a:rPr lang="en-US" sz="1050" kern="1200" dirty="0">
                          <a:solidFill>
                            <a:schemeClr val="bg1"/>
                          </a:solidFill>
                          <a:effectLst/>
                        </a:rPr>
                        <a:t>[Department]</a:t>
                      </a:r>
                      <a:endParaRPr lang="en-US" sz="1050" kern="1200" dirty="0">
                        <a:solidFill>
                          <a:schemeClr val="bg1"/>
                        </a:solidFill>
                        <a:effectLst/>
                        <a:latin typeface="+mn-lt"/>
                        <a:ea typeface="+mn-ea"/>
                        <a:cs typeface="+mn-cs"/>
                      </a:endParaRPr>
                    </a:p>
                  </a:txBody>
                  <a:tcPr marL="73025" marR="73025" marT="8890" marB="88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295977">
                <a:tc>
                  <a:txBody>
                    <a:bodyPr/>
                    <a:lstStyle/>
                    <a:p>
                      <a:pPr marL="0" marR="0">
                        <a:lnSpc>
                          <a:spcPct val="115000"/>
                        </a:lnSpc>
                        <a:spcBef>
                          <a:spcPts val="0"/>
                        </a:spcBef>
                        <a:spcAft>
                          <a:spcPts val="600"/>
                        </a:spcAft>
                      </a:pPr>
                      <a:r>
                        <a:rPr lang="en-US" sz="1050" kern="1200" dirty="0">
                          <a:solidFill>
                            <a:schemeClr val="bg1"/>
                          </a:solidFill>
                          <a:effectLst/>
                        </a:rPr>
                        <a:t>[Street Address]</a:t>
                      </a:r>
                      <a:endParaRPr lang="en-US" sz="1050" kern="1200" dirty="0">
                        <a:solidFill>
                          <a:schemeClr val="bg1"/>
                        </a:solidFill>
                        <a:effectLst/>
                        <a:latin typeface="+mn-lt"/>
                        <a:ea typeface="+mn-ea"/>
                        <a:cs typeface="+mn-cs"/>
                      </a:endParaRPr>
                    </a:p>
                  </a:txBody>
                  <a:tcPr marL="73025" marR="73025" marT="8890" marB="88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2"/>
                  </a:ext>
                </a:extLst>
              </a:tr>
              <a:tr h="283716">
                <a:tc>
                  <a:txBody>
                    <a:bodyPr/>
                    <a:lstStyle/>
                    <a:p>
                      <a:pPr marL="0" marR="0">
                        <a:lnSpc>
                          <a:spcPct val="115000"/>
                        </a:lnSpc>
                        <a:spcBef>
                          <a:spcPts val="0"/>
                        </a:spcBef>
                        <a:spcAft>
                          <a:spcPts val="600"/>
                        </a:spcAft>
                      </a:pPr>
                      <a:r>
                        <a:rPr lang="en-US" sz="1050" kern="1200" dirty="0">
                          <a:solidFill>
                            <a:schemeClr val="bg1"/>
                          </a:solidFill>
                          <a:effectLst/>
                        </a:rPr>
                        <a:t>[City]</a:t>
                      </a:r>
                      <a:endParaRPr lang="en-US" sz="1050" kern="1200" dirty="0">
                        <a:solidFill>
                          <a:schemeClr val="bg1"/>
                        </a:solidFill>
                        <a:effectLst/>
                        <a:latin typeface="+mn-lt"/>
                        <a:ea typeface="+mn-ea"/>
                        <a:cs typeface="+mn-cs"/>
                      </a:endParaRPr>
                    </a:p>
                  </a:txBody>
                  <a:tcPr marL="73025" marR="73025" marT="8890" marB="88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3"/>
                  </a:ext>
                </a:extLst>
              </a:tr>
              <a:tr h="283716">
                <a:tc>
                  <a:txBody>
                    <a:bodyPr/>
                    <a:lstStyle/>
                    <a:p>
                      <a:pPr marL="0" marR="0" indent="0" algn="l" defTabSz="1018824" rtl="0" eaLnBrk="1" fontAlgn="auto" latinLnBrk="0" hangingPunct="1">
                        <a:lnSpc>
                          <a:spcPct val="115000"/>
                        </a:lnSpc>
                        <a:spcBef>
                          <a:spcPts val="0"/>
                        </a:spcBef>
                        <a:spcAft>
                          <a:spcPts val="600"/>
                        </a:spcAft>
                        <a:buClrTx/>
                        <a:buSzTx/>
                        <a:buFontTx/>
                        <a:buNone/>
                        <a:tabLst/>
                        <a:defRPr/>
                      </a:pPr>
                      <a:r>
                        <a:rPr lang="en-US" sz="1050" kern="1200" dirty="0">
                          <a:solidFill>
                            <a:schemeClr val="bg1"/>
                          </a:solidFill>
                          <a:effectLst/>
                        </a:rPr>
                        <a:t>[State]</a:t>
                      </a:r>
                      <a:endParaRPr lang="en-US" sz="1050" kern="1200" dirty="0">
                        <a:solidFill>
                          <a:schemeClr val="bg1"/>
                        </a:solidFill>
                        <a:effectLst/>
                        <a:latin typeface="+mn-lt"/>
                        <a:ea typeface="+mn-ea"/>
                        <a:cs typeface="+mn-cs"/>
                      </a:endParaRPr>
                    </a:p>
                  </a:txBody>
                  <a:tcPr marL="73025" marR="73025" marT="8890" marB="88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r h="295977">
                <a:tc>
                  <a:txBody>
                    <a:bodyPr/>
                    <a:lstStyle/>
                    <a:p>
                      <a:pPr marL="0" marR="0" indent="0" algn="l" defTabSz="1018824" rtl="0" eaLnBrk="1" fontAlgn="auto" latinLnBrk="0" hangingPunct="1">
                        <a:lnSpc>
                          <a:spcPct val="115000"/>
                        </a:lnSpc>
                        <a:spcBef>
                          <a:spcPts val="0"/>
                        </a:spcBef>
                        <a:spcAft>
                          <a:spcPts val="600"/>
                        </a:spcAft>
                        <a:buClrTx/>
                        <a:buSzTx/>
                        <a:buFontTx/>
                        <a:buNone/>
                        <a:tabLst/>
                        <a:defRPr/>
                      </a:pPr>
                      <a:r>
                        <a:rPr lang="en-US" sz="1050" kern="1200" dirty="0">
                          <a:solidFill>
                            <a:schemeClr val="bg1"/>
                          </a:solidFill>
                          <a:effectLst/>
                        </a:rPr>
                        <a:t>[Postal code]</a:t>
                      </a:r>
                      <a:endParaRPr lang="en-US" sz="1050" kern="1200" dirty="0">
                        <a:solidFill>
                          <a:schemeClr val="bg1"/>
                        </a:solidFill>
                        <a:effectLst/>
                        <a:latin typeface="+mn-lt"/>
                        <a:ea typeface="+mn-ea"/>
                        <a:cs typeface="+mn-cs"/>
                      </a:endParaRPr>
                    </a:p>
                  </a:txBody>
                  <a:tcPr marL="73025" marR="73025" marT="8890" marB="88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44900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4 - &amp;quot;Requirements for Small Systems on Monthly Monitoring&amp;quot;&quot;/&gt;&lt;property id=&quot;20307&quot; value=&quot;259&quot;/&gt;&lt;/object&gt;&lt;object type=&quot;3&quot; unique_id=&quot;10010&quot;&gt;&lt;property id=&quot;20148&quot; value=&quot;5&quot;/&gt;&lt;property id=&quot;20300&quot; value=&quot;Slide 5 - &amp;quot;STEP 3: Conduct Actions Required As a Result of Your Sampling&amp;quot;&quot;/&gt;&lt;property id=&quot;20307&quot; value=&quot;282&quot;/&gt;&lt;/object&gt;&lt;object type=&quot;3&quot; unique_id=&quot;10018&quot;&gt;&lt;property id=&quot;20148&quot; value=&quot;5&quot;/&gt;&lt;property id=&quot;20300&quot; value=&quot;Slide 12 - &amp;quot;Level 1 &amp;amp; Level 2 Assessments and Corrective Actions&amp;quot;&quot;/&gt;&lt;property id=&quot;20307&quot; value=&quot;285&quot;/&gt;&lt;/object&gt;&lt;object type=&quot;3&quot; unique_id=&quot;10019&quot;&gt;&lt;property id=&quot;20148&quot; value=&quot;5&quot;/&gt;&lt;property id=&quot;20300&quot; value=&quot;Slide 13 - &amp;quot;What to do if you triggered an assessment?&amp;quot;&quot;/&gt;&lt;property id=&quot;20307&quot; value=&quot;286&quot;/&gt;&lt;/object&gt;&lt;object type=&quot;3&quot; unique_id=&quot;10021&quot;&gt;&lt;property id=&quot;20148&quot; value=&quot;5&quot;/&gt;&lt;property id=&quot;20300&quot; value=&quot;Slide 3 - &amp;quot;Revised Total Coliform Rule (RTCR) Factsheets --templates for Primacy Agencies—&amp;quot;&quot;/&gt;&lt;property id=&quot;20307&quot; value=&quot;295&quot;/&gt;&lt;/object&gt;&lt;object type=&quot;3&quot; unique_id=&quot;10022&quot;&gt;&lt;property id=&quot;20148&quot; value=&quot;5&quot;/&gt;&lt;property id=&quot;20300&quot; value=&quot;Slide 6 - &amp;quot;Requirements for Small Systems on Quarterly/Annual Monitoring&amp;quot;&quot;/&gt;&lt;property id=&quot;20307&quot; value=&quot;287&quot;/&gt;&lt;/object&gt;&lt;object type=&quot;3&quot; unique_id=&quot;10023&quot;&gt;&lt;property id=&quot;20148&quot; value=&quot;5&quot;/&gt;&lt;property id=&quot;20300&quot; value=&quot;Slide 7 - &amp;quot;STEP 3: Conduct Actions Required As a Result of Your Sampling &amp;quot;&quot;/&gt;&lt;property id=&quot;20307&quot; value=&quot;288&quot;/&gt;&lt;/object&gt;&lt;object type=&quot;3&quot; unique_id=&quot;10024&quot;&gt;&lt;property id=&quot;20148&quot; value=&quot;5&quot;/&gt;&lt;property id=&quot;20300&quot; value=&quot;Slide 8 - &amp;quot;Requirements for Seasonal Systems&amp;quot;&quot;/&gt;&lt;property id=&quot;20307&quot; value=&quot;293&quot;/&gt;&lt;/object&gt;&lt;object type=&quot;3&quot; unique_id=&quot;10025&quot;&gt;&lt;property id=&quot;20148&quot; value=&quot;5&quot;/&gt;&lt;property id=&quot;20300&quot; value=&quot;Slide 9 - &amp;quot;Step 2: Complete Certification Forms Each year before delivering water to your customers&amp;quot;&quot;/&gt;&lt;property id=&quot;20307&quot; value=&quot;294&quot;/&gt;&lt;/object&gt;&lt;object type=&quot;3&quot; unique_id=&quot;10026&quot;&gt;&lt;property id=&quot;20148&quot; value=&quot;5&quot;/&gt;&lt;property id=&quot;20300&quot; value=&quot;Slide 10 - &amp;quot;Repeat Monitoring Requirements For Small Systems&amp;quot;&quot;/&gt;&lt;property id=&quot;20307&quot; value=&quot;291&quot;/&gt;&lt;/object&gt;&lt;object type=&quot;3&quot; unique_id=&quot;10027&quot;&gt;&lt;property id=&quot;20148&quot; value=&quot;5&quot;/&gt;&lt;property id=&quot;20300&quot; value=&quot;Slide 11 - &amp;quot;Step 2: Conduct Actions Required As a Result of Your Repeat Sampling&amp;quot;&quot;/&gt;&lt;property id=&quot;20307&quot; value=&quot;292&quot;/&gt;&lt;/object&gt;&lt;object type=&quot;3&quot; unique_id=&quot;10029&quot;&gt;&lt;property id=&quot;20148&quot; value=&quot;5&quot;/&gt;&lt;property id=&quot;20300&quot; value=&quot;Slide 1 - &amp;quot;U.S. Environmental Protection Agency (EPA) Revised Total Coliform Rule (RTCR) Template Factsheets --Templates for U&quot;/&gt;&lt;property id=&quot;20307&quot; value=&quot;296&quot;/&gt;&lt;/object&gt;&lt;object type=&quot;3&quot; unique_id=&quot;10030&quot;&gt;&lt;property id=&quot;20148&quot; value=&quot;5&quot;/&gt;&lt;property id=&quot;20300&quot; value=&quot;Slide 2 - &amp;quot;Disclaimer&amp;quot;&quot;/&gt;&lt;property id=&quot;20307&quot; value=&quot;297&quot;/&gt;&lt;/object&gt;&lt;/object&gt;&lt;object type=&quot;8&quot; unique_id=&quot;10008&quot;&gt;&lt;/object&gt;&lt;/object&gt;&lt;/database&gt;"/>
  <p:tag name="SECTOMILLISECCONVERTED" val="1"/>
</p:tagLst>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99"/>
      </a:hlink>
      <a:folHlink>
        <a:srgbClr val="DBE5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mso-contentType ?>
<SharedContentType xmlns="Microsoft.SharePoint.Taxonomy.ContentTypeSync" SourceId="3d0ec70f-4850-419e-ba88-1a2e9ef4e89e" ContentTypeId="0x010100B80CB6684E0D2F408D230F308CBB847F0302" PreviousValue="false"/>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Technical Document" ma:contentTypeID="0x010100B80CB6684E0D2F408D230F308CBB847F030200E715B6E330FF214B95C030E04D08231E" ma:contentTypeVersion="56" ma:contentTypeDescription="" ma:contentTypeScope="" ma:versionID="ce1ab563f03141a385dcc6658ea93b31">
  <xsd:schema xmlns:xsd="http://www.w3.org/2001/XMLSchema" xmlns:xs="http://www.w3.org/2001/XMLSchema" xmlns:p="http://schemas.microsoft.com/office/2006/metadata/properties" xmlns:ns1="http://schemas.microsoft.com/sharepoint/v3" xmlns:ns2="dc75c247-7f53-4913-864a-4160aff1c458" targetNamespace="http://schemas.microsoft.com/office/2006/metadata/properties" ma:root="true" ma:fieldsID="63092260b70a393b709f7bd0aa7acfae" ns1:_="" ns2:_="">
    <xsd:import namespace="http://schemas.microsoft.com/sharepoint/v3"/>
    <xsd:import namespace="dc75c247-7f53-4913-864a-4160aff1c458"/>
    <xsd:element name="properties">
      <xsd:complexType>
        <xsd:sequence>
          <xsd:element name="documentManagement">
            <xsd:complexType>
              <xsd:all>
                <xsd:element ref="ns2:PhaseName" minOccurs="0"/>
                <xsd:element ref="ns2:ProjectName" minOccurs="0"/>
                <xsd:element ref="ns2:ProjectOwner_PrincipalInvestigator" minOccurs="0"/>
                <xsd:element ref="ns2:Managers" minOccurs="0"/>
                <xsd:element ref="ns2:Project_x0020_Period_x0020_of_x0020_Performance_x0020_Start_x0020_Date" minOccurs="0"/>
                <xsd:element ref="ns2:Project_x0020_Period_x0020_of_x0020_Performance_x0020_End_x0020_Date" minOccurs="0"/>
                <xsd:element ref="ns2:ProjectTOWAName" minOccurs="0"/>
                <xsd:element ref="ns2:ContractName" minOccurs="0"/>
                <xsd:element ref="ns2:ContractNumber" minOccurs="0"/>
                <xsd:element ref="ns2:ContractCostPointNumber" minOccurs="0"/>
                <xsd:element ref="ns2:ProjectTask" minOccurs="0"/>
                <xsd:element ref="ns2:ProgramName" minOccurs="0"/>
                <xsd:element ref="ns2:WorkLead" minOccurs="0"/>
                <xsd:element ref="ns2:RetentionExemption" minOccurs="0"/>
                <xsd:element ref="ns2:a6be725d576043378de6f214f0e78ee4" minOccurs="0"/>
                <xsd:element ref="ns2:od8879f902fd47c7bc2aee162c9e5240" minOccurs="0"/>
                <xsd:element ref="ns2:j996553e0ae54d4984db0606efb6351c" minOccurs="0"/>
                <xsd:element ref="ns2:if0a8aeaad58489cbaf27eea2233913d" minOccurs="0"/>
                <xsd:element ref="ns2:f579045f93c34d4baadb74be2d3a98b1" minOccurs="0"/>
                <xsd:element ref="ns2:m5f81a6254e44a55996bb6356c849e0c" minOccurs="0"/>
                <xsd:element ref="ns2:TaxKeywordTaxHTField" minOccurs="0"/>
                <xsd:element ref="ns2:o862737f445746b494e2139aeb29e646" minOccurs="0"/>
                <xsd:element ref="ns2:g50616bc87614647a90e999144457760" minOccurs="0"/>
                <xsd:element ref="ns2:a6d0b0f5ac9d4fa8b2e660c59fbea416" minOccurs="0"/>
                <xsd:element ref="ns2:TaxCatchAll" minOccurs="0"/>
                <xsd:element ref="ns2:TaxCatchAllLabel" minOccurs="0"/>
                <xsd:element ref="ns2:b5df6f1f3e23409d9f5e1fce19348e51" minOccurs="0"/>
                <xsd:element ref="ns1:DocumentSe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46"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75c247-7f53-4913-864a-4160aff1c458" elementFormDefault="qualified">
    <xsd:import namespace="http://schemas.microsoft.com/office/2006/documentManagement/types"/>
    <xsd:import namespace="http://schemas.microsoft.com/office/infopath/2007/PartnerControls"/>
    <xsd:element name="PhaseName" ma:index="1" nillable="true" ma:displayName="Phase Name" ma:default="Templates &amp; Tools" ma:internalName="PhaseName">
      <xsd:simpleType>
        <xsd:restriction base="dms:Text">
          <xsd:maxLength value="255"/>
        </xsd:restriction>
      </xsd:simpleType>
    </xsd:element>
    <xsd:element name="ProjectName" ma:index="2" nillable="true" ma:displayName="Project Name" ma:default="5865" ma:internalName="ProjectName">
      <xsd:simpleType>
        <xsd:restriction base="dms:Text">
          <xsd:maxLength value="255"/>
        </xsd:restriction>
      </xsd:simpleType>
    </xsd:element>
    <xsd:element name="ProjectOwner_PrincipalInvestigator" ma:index="4" nillable="true" ma:displayName="Project Owner(s)/Principal Investigator(s)" ma:default="" ma:list="UserInfo" ma:SearchPeopleOnly="false" ma:SharePointGroup="0" ma:internalName="ProjectOwner_PrincipalInvestiga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nagers" ma:index="5" nillable="true" ma:displayName="Project Manager(s)" ma:default="" ma:description="Users or Groups that will be the Project Managers for this Project." ma:list="UserInfo" ma:SearchPeopleOnly="false" ma:SharePointGroup="0" ma:internalName="Manag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Period_x0020_of_x0020_Performance_x0020_Start_x0020_Date" ma:index="6" nillable="true" ma:displayName="Project Period of Performance Start Date" ma:default="" ma:format="DateOnly" ma:internalName="Project_x0020_Period_x0020_of_x0020_Performance_x0020_Start_x0020_Date">
      <xsd:simpleType>
        <xsd:restriction base="dms:DateTime"/>
      </xsd:simpleType>
    </xsd:element>
    <xsd:element name="Project_x0020_Period_x0020_of_x0020_Performance_x0020_End_x0020_Date" ma:index="7" nillable="true" ma:displayName="Project Period of Performance End Date" ma:default="" ma:format="DateOnly" ma:internalName="Project_x0020_Period_x0020_of_x0020_Performance_x0020_End_x0020_Date">
      <xsd:simpleType>
        <xsd:restriction base="dms:DateTime"/>
      </xsd:simpleType>
    </xsd:element>
    <xsd:element name="ProjectTOWAName" ma:index="11" nillable="true" ma:displayName="Project Cost Point Name" ma:default="" ma:internalName="ProjectTOWAName">
      <xsd:simpleType>
        <xsd:restriction base="dms:Text">
          <xsd:maxLength value="255"/>
        </xsd:restriction>
      </xsd:simpleType>
    </xsd:element>
    <xsd:element name="ContractName" ma:index="12" nillable="true" ma:displayName="Contract Name" ma:default="DWPD 2" ma:internalName="ContractName">
      <xsd:simpleType>
        <xsd:restriction base="dms:Text">
          <xsd:maxLength value="255"/>
        </xsd:restriction>
      </xsd:simpleType>
    </xsd:element>
    <xsd:element name="ContractNumber" ma:index="13" nillable="true" ma:displayName="Contract Number" ma:default="0" ma:internalName="ContractNumber">
      <xsd:simpleType>
        <xsd:restriction base="dms:Text">
          <xsd:maxLength value="255"/>
        </xsd:restriction>
      </xsd:simpleType>
    </xsd:element>
    <xsd:element name="ContractCostPointNumber" ma:index="14" nillable="true" ma:displayName="Contract CostPoint Number" ma:default="" ma:internalName="ContractCostPointNumber">
      <xsd:simpleType>
        <xsd:restriction base="dms:Text">
          <xsd:maxLength value="255"/>
        </xsd:restriction>
      </xsd:simpleType>
    </xsd:element>
    <xsd:element name="ProjectTask" ma:index="18" nillable="true" ma:displayName="Project Task" ma:default="Not in Use" ma:format="Dropdown" ma:internalName="ProjectTask">
      <xsd:simpleType>
        <xsd:restriction base="dms:Choice">
          <xsd:enumeration value="Not in Use"/>
          <xsd:enumeration value="Task 1"/>
          <xsd:enumeration value="Task 2"/>
          <xsd:enumeration value="Task 3"/>
          <xsd:enumeration value="Task 4"/>
          <xsd:enumeration value="Task 5"/>
          <xsd:enumeration value="Task 6"/>
          <xsd:enumeration value="Task 7"/>
          <xsd:enumeration value="Task 8"/>
          <xsd:enumeration value="Task 9"/>
          <xsd:enumeration value="Task 10"/>
        </xsd:restriction>
      </xsd:simpleType>
    </xsd:element>
    <xsd:element name="ProgramName" ma:index="20" nillable="true" ma:displayName="Program Name" ma:default="Not in Use" ma:format="Dropdown" ma:internalName="ProgramName">
      <xsd:simpleType>
        <xsd:restriction base="dms:Choice">
          <xsd:enumeration value="Not in Use"/>
          <xsd:enumeration value="Program 1"/>
          <xsd:enumeration value="Program 2"/>
        </xsd:restriction>
      </xsd:simpleType>
    </xsd:element>
    <xsd:element name="WorkLead" ma:index="21" nillable="true" ma:displayName="Work Lead" ma:list="UserInfo" ma:SearchPeopleOnly="false" ma:SharePointGroup="0" ma:internalName="WorkLea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tentionExemption" ma:index="22" nillable="true" ma:displayName="Retention Exemption" ma:default="false" ma:description="Does this item is exempt to retention policies?" ma:format="Dropdown" ma:internalName="RetentionExemption">
      <xsd:simpleType>
        <xsd:restriction base="dms:Choice">
          <xsd:enumeration value="true"/>
          <xsd:enumeration value="false"/>
        </xsd:restriction>
      </xsd:simpleType>
    </xsd:element>
    <xsd:element name="a6be725d576043378de6f214f0e78ee4" ma:index="27" nillable="true" ma:taxonomy="true" ma:internalName="a6be725d576043378de6f214f0e78ee4" ma:taxonomyFieldName="ProjectClients" ma:displayName="Project Client(s)" ma:default="" ma:fieldId="{a6be725d-5760-4337-8de6-f214f0e78ee4}" ma:taxonomyMulti="true" ma:sspId="3d0ec70f-4850-419e-ba88-1a2e9ef4e89e" ma:termSetId="44d4987f-3adc-455a-8868-f708304dd18a" ma:anchorId="00000000-0000-0000-0000-000000000000" ma:open="false" ma:isKeyword="false">
      <xsd:complexType>
        <xsd:sequence>
          <xsd:element ref="pc:Terms" minOccurs="0" maxOccurs="1"/>
        </xsd:sequence>
      </xsd:complexType>
    </xsd:element>
    <xsd:element name="od8879f902fd47c7bc2aee162c9e5240" ma:index="28" nillable="true" ma:taxonomy="true" ma:internalName="od8879f902fd47c7bc2aee162c9e5240" ma:taxonomyFieldName="Locations" ma:displayName="Location(s)" ma:default="" ma:fieldId="{8d8879f9-02fd-47c7-bc2a-ee162c9e5240}" ma:taxonomyMulti="true" ma:sspId="3d0ec70f-4850-419e-ba88-1a2e9ef4e89e" ma:termSetId="854112e3-27c0-4f0c-944e-8c1118097f96" ma:anchorId="00000000-0000-0000-0000-000000000000" ma:open="false" ma:isKeyword="false">
      <xsd:complexType>
        <xsd:sequence>
          <xsd:element ref="pc:Terms" minOccurs="0" maxOccurs="1"/>
        </xsd:sequence>
      </xsd:complexType>
    </xsd:element>
    <xsd:element name="j996553e0ae54d4984db0606efb6351c" ma:index="29" nillable="true" ma:taxonomy="true" ma:internalName="j996553e0ae54d4984db0606efb6351c" ma:taxonomyFieldName="ProjectServiceSectors" ma:displayName="Project Service Sector(s)" ma:default="" ma:fieldId="{3996553e-0ae5-4d49-84db-0606efb6351c}" ma:taxonomyMulti="true" ma:sspId="3d0ec70f-4850-419e-ba88-1a2e9ef4e89e" ma:termSetId="cf4f7acd-60cb-4231-b591-055b3c5379d9" ma:anchorId="00000000-0000-0000-0000-000000000000" ma:open="false" ma:isKeyword="false">
      <xsd:complexType>
        <xsd:sequence>
          <xsd:element ref="pc:Terms" minOccurs="0" maxOccurs="1"/>
        </xsd:sequence>
      </xsd:complexType>
    </xsd:element>
    <xsd:element name="if0a8aeaad58489cbaf27eea2233913d" ma:index="32" nillable="true" ma:taxonomy="true" ma:internalName="if0a8aeaad58489cbaf27eea2233913d" ma:taxonomyFieldName="ProjectLocations" ma:displayName="Project Location(s)" ma:default="" ma:fieldId="{2f0a8aea-ad58-489c-baf2-7eea2233913d}" ma:taxonomyMulti="true" ma:sspId="3d0ec70f-4850-419e-ba88-1a2e9ef4e89e" ma:termSetId="854112e3-27c0-4f0c-944e-8c1118097f96" ma:anchorId="00000000-0000-0000-0000-000000000000" ma:open="false" ma:isKeyword="false">
      <xsd:complexType>
        <xsd:sequence>
          <xsd:element ref="pc:Terms" minOccurs="0" maxOccurs="1"/>
        </xsd:sequence>
      </xsd:complexType>
    </xsd:element>
    <xsd:element name="f579045f93c34d4baadb74be2d3a98b1" ma:index="34" nillable="true" ma:taxonomy="true" ma:internalName="f579045f93c34d4baadb74be2d3a98b1" ma:taxonomyFieldName="ProjectSubjectAreas" ma:displayName="Project Subject Area(s)" ma:default="" ma:fieldId="{f579045f-93c3-4d4b-aadb-74be2d3a98b1}" ma:taxonomyMulti="true" ma:sspId="3d0ec70f-4850-419e-ba88-1a2e9ef4e89e" ma:termSetId="f080a943-eb78-43ab-9400-12a16134994c" ma:anchorId="00000000-0000-0000-0000-000000000000" ma:open="false" ma:isKeyword="false">
      <xsd:complexType>
        <xsd:sequence>
          <xsd:element ref="pc:Terms" minOccurs="0" maxOccurs="1"/>
        </xsd:sequence>
      </xsd:complexType>
    </xsd:element>
    <xsd:element name="m5f81a6254e44a55996bb6356c849e0c" ma:index="35" nillable="true" ma:taxonomy="true" ma:internalName="m5f81a6254e44a55996bb6356c849e0c" ma:taxonomyFieldName="WorkType" ma:displayName="Work Type" ma:indexed="true" ma:default="" ma:fieldId="{65f81a62-54e4-4a55-996b-b6356c849e0c}" ma:sspId="3d0ec70f-4850-419e-ba88-1a2e9ef4e89e" ma:termSetId="71bc965d-f6c0-4fc0-acc6-7dbe60bc6319" ma:anchorId="00000000-0000-0000-0000-000000000000" ma:open="false" ma:isKeyword="false">
      <xsd:complexType>
        <xsd:sequence>
          <xsd:element ref="pc:Terms" minOccurs="0" maxOccurs="1"/>
        </xsd:sequence>
      </xsd:complexType>
    </xsd:element>
    <xsd:element name="TaxKeywordTaxHTField" ma:index="38" nillable="true" ma:taxonomy="true" ma:internalName="TaxKeywordTaxHTField" ma:taxonomyFieldName="TaxKeyword" ma:displayName="Enterprise Keywords" ma:fieldId="{23f27201-bee3-471e-b2e7-b64fd8b7ca38}" ma:taxonomyMulti="true" ma:sspId="3d0ec70f-4850-419e-ba88-1a2e9ef4e89e" ma:termSetId="00000000-0000-0000-0000-000000000000" ma:anchorId="00000000-0000-0000-0000-000000000000" ma:open="true" ma:isKeyword="true">
      <xsd:complexType>
        <xsd:sequence>
          <xsd:element ref="pc:Terms" minOccurs="0" maxOccurs="1"/>
        </xsd:sequence>
      </xsd:complexType>
    </xsd:element>
    <xsd:element name="o862737f445746b494e2139aeb29e646" ma:index="39" nillable="true" ma:taxonomy="true" ma:internalName="o862737f445746b494e2139aeb29e646" ma:taxonomyFieldName="ContractClients" ma:displayName="Contract Client(s)" ma:default="" ma:fieldId="{8862737f-4457-46b4-94e2-139aeb29e646}" ma:taxonomyMulti="true" ma:sspId="3d0ec70f-4850-419e-ba88-1a2e9ef4e89e" ma:termSetId="44d4987f-3adc-455a-8868-f708304dd18a" ma:anchorId="00000000-0000-0000-0000-000000000000" ma:open="false" ma:isKeyword="false">
      <xsd:complexType>
        <xsd:sequence>
          <xsd:element ref="pc:Terms" minOccurs="0" maxOccurs="1"/>
        </xsd:sequence>
      </xsd:complexType>
    </xsd:element>
    <xsd:element name="g50616bc87614647a90e999144457760" ma:index="40" nillable="true" ma:taxonomy="true" ma:internalName="g50616bc87614647a90e999144457760" ma:taxonomyFieldName="AreaOfExpertise" ma:displayName="Area of Expertise" ma:indexed="true" ma:default="" ma:fieldId="{050616bc-8761-4647-a90e-999144457760}" ma:sspId="3d0ec70f-4850-419e-ba88-1a2e9ef4e89e" ma:termSetId="feb27233-c7ec-44e4-a9ed-cbe7bef49228" ma:anchorId="00000000-0000-0000-0000-000000000000" ma:open="false" ma:isKeyword="false">
      <xsd:complexType>
        <xsd:sequence>
          <xsd:element ref="pc:Terms" minOccurs="0" maxOccurs="1"/>
        </xsd:sequence>
      </xsd:complexType>
    </xsd:element>
    <xsd:element name="a6d0b0f5ac9d4fa8b2e660c59fbea416" ma:index="41" nillable="true" ma:taxonomy="true" ma:internalName="a6d0b0f5ac9d4fa8b2e660c59fbea416" ma:taxonomyFieldName="ContractDivisions" ma:displayName="Contract Division(s)" ma:default="" ma:fieldId="{a6d0b0f5-ac9d-4fa8-b2e6-60c59fbea416}" ma:taxonomyMulti="true" ma:sspId="3d0ec70f-4850-419e-ba88-1a2e9ef4e89e" ma:termSetId="6c598dca-fe5d-4256-b9f9-32eb57bf3049" ma:anchorId="00000000-0000-0000-0000-000000000000" ma:open="false" ma:isKeyword="false">
      <xsd:complexType>
        <xsd:sequence>
          <xsd:element ref="pc:Terms" minOccurs="0" maxOccurs="1"/>
        </xsd:sequence>
      </xsd:complexType>
    </xsd:element>
    <xsd:element name="TaxCatchAll" ma:index="42" nillable="true" ma:displayName="Taxonomy Catch All Column" ma:hidden="true" ma:list="{282d1955-1d5b-45c2-a0e0-8eff47fea4ad}" ma:internalName="TaxCatchAll" ma:showField="CatchAllData" ma:web="b7737f85-7242-448d-b9c4-fe6451d28eb9">
      <xsd:complexType>
        <xsd:complexContent>
          <xsd:extension base="dms:MultiChoiceLookup">
            <xsd:sequence>
              <xsd:element name="Value" type="dms:Lookup" maxOccurs="unbounded" minOccurs="0" nillable="true"/>
            </xsd:sequence>
          </xsd:extension>
        </xsd:complexContent>
      </xsd:complexType>
    </xsd:element>
    <xsd:element name="TaxCatchAllLabel" ma:index="43" nillable="true" ma:displayName="Taxonomy Catch All Column1" ma:hidden="true" ma:list="{282d1955-1d5b-45c2-a0e0-8eff47fea4ad}" ma:internalName="TaxCatchAllLabel" ma:readOnly="true" ma:showField="CatchAllDataLabel" ma:web="b7737f85-7242-448d-b9c4-fe6451d28eb9">
      <xsd:complexType>
        <xsd:complexContent>
          <xsd:extension base="dms:MultiChoiceLookup">
            <xsd:sequence>
              <xsd:element name="Value" type="dms:Lookup" maxOccurs="unbounded" minOccurs="0" nillable="true"/>
            </xsd:sequence>
          </xsd:extension>
        </xsd:complexContent>
      </xsd:complexType>
    </xsd:element>
    <xsd:element name="b5df6f1f3e23409d9f5e1fce19348e51" ma:index="45" nillable="true" ma:taxonomy="true" ma:internalName="b5df6f1f3e23409d9f5e1fce19348e51" ma:taxonomyFieldName="ServiceSectors" ma:displayName="Service Sector(s)" ma:default="" ma:fieldId="{b5df6f1f-3e23-409d-9f5e-1fce19348e51}" ma:taxonomyMulti="true" ma:sspId="3d0ec70f-4850-419e-ba88-1a2e9ef4e89e" ma:termSetId="cf4f7acd-60cb-4231-b591-055b3c5379d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EsriMapsInfo xmlns="ESRI.ArcGIS.Mapping.OfficeIntegration.PowerPointInfo">
  <Version>Version1</Version>
  <RequiresSignIn>False</RequiresSignIn>
</EsriMapsInfo>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p:properties xmlns:p="http://schemas.microsoft.com/office/2006/metadata/properties" xmlns:xsi="http://www.w3.org/2001/XMLSchema-instance" xmlns:pc="http://schemas.microsoft.com/office/infopath/2007/PartnerControls">
  <documentManagement>
    <ContractName xmlns="dc75c247-7f53-4913-864a-4160aff1c458">DWPD 2</ContractName>
    <a6d0b0f5ac9d4fa8b2e660c59fbea416 xmlns="dc75c247-7f53-4913-864a-4160aff1c458">
      <Terms xmlns="http://schemas.microsoft.com/office/infopath/2007/PartnerControls"/>
    </a6d0b0f5ac9d4fa8b2e660c59fbea416>
    <ProjectTask xmlns="dc75c247-7f53-4913-864a-4160aff1c458">Not in Use</ProjectTask>
    <ProjectName xmlns="dc75c247-7f53-4913-864a-4160aff1c458">5865</ProjectName>
    <DocumentSetDescription xmlns="http://schemas.microsoft.com/sharepoint/v3">A series of factsheets to be used together to provide guidance on the Revised Total Coliform Rule requirements.  Mainly targeted at PWSs serving 1,000 and fewer. </DocumentSetDescription>
    <b5df6f1f3e23409d9f5e1fce19348e51 xmlns="dc75c247-7f53-4913-864a-4160aff1c458">
      <Terms xmlns="http://schemas.microsoft.com/office/infopath/2007/PartnerControls">
        <TermInfo xmlns="http://schemas.microsoft.com/office/infopath/2007/PartnerControls">
          <TermName xmlns="http://schemas.microsoft.com/office/infopath/2007/PartnerControls">US Federal</TermName>
          <TermId xmlns="http://schemas.microsoft.com/office/infopath/2007/PartnerControls">cb833912-d307-4679-a655-f2b279473226</TermId>
        </TermInfo>
        <TermInfo xmlns="http://schemas.microsoft.com/office/infopath/2007/PartnerControls">
          <TermName xmlns="http://schemas.microsoft.com/office/infopath/2007/PartnerControls">US Municipality</TermName>
          <TermId xmlns="http://schemas.microsoft.com/office/infopath/2007/PartnerControls">a4e9f5f2-1e79-423d-bd9d-7f094aa7aca1</TermId>
        </TermInfo>
        <TermInfo xmlns="http://schemas.microsoft.com/office/infopath/2007/PartnerControls">
          <TermName xmlns="http://schemas.microsoft.com/office/infopath/2007/PartnerControls">US State</TermName>
          <TermId xmlns="http://schemas.microsoft.com/office/infopath/2007/PartnerControls">14a9a466-8577-4204-9997-1eff3b484a17</TermId>
        </TermInfo>
      </Terms>
    </b5df6f1f3e23409d9f5e1fce19348e51>
    <PhaseName xmlns="dc75c247-7f53-4913-864a-4160aff1c458">Templates &amp; Tools</PhaseName>
    <if0a8aeaad58489cbaf27eea2233913d xmlns="dc75c247-7f53-4913-864a-4160aff1c458">
      <Terms xmlns="http://schemas.microsoft.com/office/infopath/2007/PartnerControls"/>
    </if0a8aeaad58489cbaf27eea2233913d>
    <ProgramName xmlns="dc75c247-7f53-4913-864a-4160aff1c458">Not in Use</ProgramName>
    <TaxCatchAll xmlns="dc75c247-7f53-4913-864a-4160aff1c458">
      <Value>33</Value>
      <Value>66</Value>
      <Value>65</Value>
      <Value>64</Value>
      <Value>38</Value>
      <Value>37</Value>
      <Value>48</Value>
      <Value>34</Value>
    </TaxCatchAll>
    <f579045f93c34d4baadb74be2d3a98b1 xmlns="dc75c247-7f53-4913-864a-4160aff1c458">
      <Terms xmlns="http://schemas.microsoft.com/office/infopath/2007/PartnerControls"/>
    </f579045f93c34d4baadb74be2d3a98b1>
    <TaxKeywordTaxHTField xmlns="dc75c247-7f53-4913-864a-4160aff1c458">
      <Terms xmlns="http://schemas.microsoft.com/office/infopath/2007/PartnerControls">
        <TermInfo xmlns="http://schemas.microsoft.com/office/infopath/2007/PartnerControls">
          <TermName xmlns="http://schemas.microsoft.com/office/infopath/2007/PartnerControls">Revised Total Coliform Rule</TermName>
          <TermId xmlns="http://schemas.microsoft.com/office/infopath/2007/PartnerControls">53d3021a-d65c-4ae8-b084-34b232ef533f</TermId>
        </TermInfo>
        <TermInfo xmlns="http://schemas.microsoft.com/office/infopath/2007/PartnerControls">
          <TermName xmlns="http://schemas.microsoft.com/office/infopath/2007/PartnerControls">RTCR</TermName>
          <TermId xmlns="http://schemas.microsoft.com/office/infopath/2007/PartnerControls">8b52b2e7-60ea-4f3e-ba15-6b608b4609ea</TermId>
        </TermInfo>
        <TermInfo xmlns="http://schemas.microsoft.com/office/infopath/2007/PartnerControls">
          <TermName xmlns="http://schemas.microsoft.com/office/infopath/2007/PartnerControls">RTCR Implementation Assistance</TermName>
          <TermId xmlns="http://schemas.microsoft.com/office/infopath/2007/PartnerControls">080bc9a5-20a9-4570-a7cb-a95be5890fcb</TermId>
        </TermInfo>
      </Terms>
    </TaxKeywordTaxHTField>
    <od8879f902fd47c7bc2aee162c9e5240 xmlns="dc75c247-7f53-4913-864a-4160aff1c458">
      <Terms xmlns="http://schemas.microsoft.com/office/infopath/2007/PartnerControls"/>
    </od8879f902fd47c7bc2aee162c9e5240>
    <RetentionExemption xmlns="dc75c247-7f53-4913-864a-4160aff1c458">false</RetentionExemption>
    <m5f81a6254e44a55996bb6356c849e0c xmlns="dc75c247-7f53-4913-864a-4160aff1c458">
      <Terms xmlns="http://schemas.microsoft.com/office/infopath/2007/PartnerControls">
        <TermInfo xmlns="http://schemas.microsoft.com/office/infopath/2007/PartnerControls">
          <TermName xmlns="http://schemas.microsoft.com/office/infopath/2007/PartnerControls">Fact Sheet</TermName>
          <TermId xmlns="http://schemas.microsoft.com/office/infopath/2007/PartnerControls">e8c61125-2790-4458-83ff-31b92303bc96</TermId>
        </TermInfo>
      </Terms>
    </m5f81a6254e44a55996bb6356c849e0c>
    <a6be725d576043378de6f214f0e78ee4 xmlns="dc75c247-7f53-4913-864a-4160aff1c458">
      <Terms xmlns="http://schemas.microsoft.com/office/infopath/2007/PartnerControls"/>
    </a6be725d576043378de6f214f0e78ee4>
    <o862737f445746b494e2139aeb29e646 xmlns="dc75c247-7f53-4913-864a-4160aff1c458">
      <Terms xmlns="http://schemas.microsoft.com/office/infopath/2007/PartnerControls"/>
    </o862737f445746b494e2139aeb29e646>
    <g50616bc87614647a90e999144457760 xmlns="dc75c247-7f53-4913-864a-4160aff1c458">
      <Terms xmlns="http://schemas.microsoft.com/office/infopath/2007/PartnerControls">
        <TermInfo xmlns="http://schemas.microsoft.com/office/infopath/2007/PartnerControls">
          <TermName xmlns="http://schemas.microsoft.com/office/infopath/2007/PartnerControls">Regulation Implementation</TermName>
          <TermId xmlns="http://schemas.microsoft.com/office/infopath/2007/PartnerControls">4615b1e3-220d-4821-bb60-7a80043d2a23</TermId>
        </TermInfo>
      </Terms>
    </g50616bc87614647a90e999144457760>
    <j996553e0ae54d4984db0606efb6351c xmlns="dc75c247-7f53-4913-864a-4160aff1c458">
      <Terms xmlns="http://schemas.microsoft.com/office/infopath/2007/PartnerControls"/>
    </j996553e0ae54d4984db0606efb6351c>
    <WorkLead xmlns="dc75c247-7f53-4913-864a-4160aff1c458">
      <UserInfo>
        <DisplayName/>
        <AccountId xsi:nil="true"/>
        <AccountType/>
      </UserInfo>
    </WorkLead>
    <Managers xmlns="dc75c247-7f53-4913-864a-4160aff1c458">
      <UserInfo>
        <DisplayName/>
        <AccountId xsi:nil="true"/>
        <AccountType/>
      </UserInfo>
    </Managers>
    <Project_x0020_Period_x0020_of_x0020_Performance_x0020_Start_x0020_Date xmlns="dc75c247-7f53-4913-864a-4160aff1c458" xsi:nil="true"/>
    <ProjectTOWAName xmlns="dc75c247-7f53-4913-864a-4160aff1c458" xsi:nil="true"/>
    <Project_x0020_Period_x0020_of_x0020_Performance_x0020_End_x0020_Date xmlns="dc75c247-7f53-4913-864a-4160aff1c458" xsi:nil="true"/>
    <ContractNumber xmlns="dc75c247-7f53-4913-864a-4160aff1c458">0</ContractNumber>
    <ProjectOwner_PrincipalInvestigator xmlns="dc75c247-7f53-4913-864a-4160aff1c458">
      <UserInfo>
        <DisplayName/>
        <AccountId xsi:nil="true"/>
        <AccountType/>
      </UserInfo>
    </ProjectOwner_PrincipalInvestigator>
    <ContractCostPointNumber xmlns="dc75c247-7f53-4913-864a-4160aff1c458" xsi:nil="true"/>
  </documentManagement>
</p:properties>
</file>

<file path=customXml/itemProps1.xml><?xml version="1.0" encoding="utf-8"?>
<ds:datastoreItem xmlns:ds="http://schemas.openxmlformats.org/officeDocument/2006/customXml" ds:itemID="{83D1CCC6-8A6D-4543-B67C-BC4AAAD1F5B5}">
  <ds:schemaRefs>
    <ds:schemaRef ds:uri="ESRI.ArcGIS.Mapping.OfficeIntegration.PowerPointInfo"/>
  </ds:schemaRefs>
</ds:datastoreItem>
</file>

<file path=customXml/itemProps10.xml><?xml version="1.0" encoding="utf-8"?>
<ds:datastoreItem xmlns:ds="http://schemas.openxmlformats.org/officeDocument/2006/customXml" ds:itemID="{A132F693-21D2-411D-8669-8E74EA22473E}">
  <ds:schemaRefs>
    <ds:schemaRef ds:uri="Microsoft.SharePoint.Taxonomy.ContentTypeSync"/>
  </ds:schemaRefs>
</ds:datastoreItem>
</file>

<file path=customXml/itemProps2.xml><?xml version="1.0" encoding="utf-8"?>
<ds:datastoreItem xmlns:ds="http://schemas.openxmlformats.org/officeDocument/2006/customXml" ds:itemID="{D658D3D5-742B-489C-AC45-025F67DB5FA4}">
  <ds:schemaRefs>
    <ds:schemaRef ds:uri="ESRI.ArcGIS.Mapping.OfficeIntegration.PowerPointInfo"/>
  </ds:schemaRefs>
</ds:datastoreItem>
</file>

<file path=customXml/itemProps3.xml><?xml version="1.0" encoding="utf-8"?>
<ds:datastoreItem xmlns:ds="http://schemas.openxmlformats.org/officeDocument/2006/customXml" ds:itemID="{FDE46F08-F2E0-4DB1-B5F0-1D85D818C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75c247-7f53-4913-864a-4160aff1c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1BE4255-59FD-4ED0-ABDA-E1717D3F7D37}">
  <ds:schemaRefs>
    <ds:schemaRef ds:uri="ESRI.ArcGIS.Mapping.OfficeIntegration.PowerPointInfo"/>
  </ds:schemaRefs>
</ds:datastoreItem>
</file>

<file path=customXml/itemProps5.xml><?xml version="1.0" encoding="utf-8"?>
<ds:datastoreItem xmlns:ds="http://schemas.openxmlformats.org/officeDocument/2006/customXml" ds:itemID="{A47411A9-CD5A-44F8-BB69-AEC1935ED71C}">
  <ds:schemaRefs>
    <ds:schemaRef ds:uri="http://schemas.microsoft.com/sharepoint/v3/contenttype/forms"/>
  </ds:schemaRefs>
</ds:datastoreItem>
</file>

<file path=customXml/itemProps6.xml><?xml version="1.0" encoding="utf-8"?>
<ds:datastoreItem xmlns:ds="http://schemas.openxmlformats.org/officeDocument/2006/customXml" ds:itemID="{60120252-D104-46F8-BDCE-425084A2A71D}">
  <ds:schemaRefs>
    <ds:schemaRef ds:uri="ESRI.ArcGIS.Mapping.OfficeIntegration.PowerPointInfo"/>
  </ds:schemaRefs>
</ds:datastoreItem>
</file>

<file path=customXml/itemProps7.xml><?xml version="1.0" encoding="utf-8"?>
<ds:datastoreItem xmlns:ds="http://schemas.openxmlformats.org/officeDocument/2006/customXml" ds:itemID="{828ED617-2444-4A9A-8BC7-198757BD4AE1}">
  <ds:schemaRefs>
    <ds:schemaRef ds:uri="ESRI.ArcGIS.Mapping.OfficeIntegration.PowerPointInfo"/>
  </ds:schemaRefs>
</ds:datastoreItem>
</file>

<file path=customXml/itemProps8.xml><?xml version="1.0" encoding="utf-8"?>
<ds:datastoreItem xmlns:ds="http://schemas.openxmlformats.org/officeDocument/2006/customXml" ds:itemID="{A660A204-1D7D-4058-B808-D766B96CD5A6}">
  <ds:schemaRefs>
    <ds:schemaRef ds:uri="ESRI.ArcGIS.Mapping.OfficeIntegration.PowerPointInfo"/>
  </ds:schemaRefs>
</ds:datastoreItem>
</file>

<file path=customXml/itemProps9.xml><?xml version="1.0" encoding="utf-8"?>
<ds:datastoreItem xmlns:ds="http://schemas.openxmlformats.org/officeDocument/2006/customXml" ds:itemID="{7F46D613-17E9-495D-8E3F-82F07011C03A}">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sharepoint/v3"/>
    <ds:schemaRef ds:uri="http://schemas.microsoft.com/office/infopath/2007/PartnerControls"/>
    <ds:schemaRef ds:uri="dc75c247-7f53-4913-864a-4160aff1c45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34279</TotalTime>
  <Words>5052</Words>
  <Application>Microsoft Office PowerPoint</Application>
  <PresentationFormat>Custom</PresentationFormat>
  <Paragraphs>484</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Century Gothic</vt:lpstr>
      <vt:lpstr>Khmer UI</vt:lpstr>
      <vt:lpstr>Symbol</vt:lpstr>
      <vt:lpstr>Tahoma</vt:lpstr>
      <vt:lpstr>Times New Roman</vt:lpstr>
      <vt:lpstr>Wingdings</vt:lpstr>
      <vt:lpstr>1_Office Theme</vt:lpstr>
      <vt:lpstr>U.S. Environmental Protection Agency (EPA) Revised Total Coliform Rule (RTCR) Template Factsheets --Templates for Use By Primacy Agencies—</vt:lpstr>
      <vt:lpstr>Disclaimer</vt:lpstr>
      <vt:lpstr>Revised Total Coliform Rule (RTCR) Factsheets --templates for Primacy Agencies—</vt:lpstr>
      <vt:lpstr>Requirements for Small Systems on Monthly Monitoring</vt:lpstr>
      <vt:lpstr>STEP 3: Conduct Actions Required As a Result of Your Sampling</vt:lpstr>
      <vt:lpstr>Requirements for Small Systems on Quarterly/Annual Monitoring</vt:lpstr>
      <vt:lpstr>STEP 3: Conduct Actions Required As a Result of Your Sampling </vt:lpstr>
      <vt:lpstr>Requirements for Seasonal Systems</vt:lpstr>
      <vt:lpstr>Step 2: Complete Certification Forms Each year before delivering water to your customers</vt:lpstr>
      <vt:lpstr>Repeat Monitoring Requirements For Small Systems</vt:lpstr>
      <vt:lpstr>Step 2: Conduct Actions Required As a Result of Your Repeat Sampling</vt:lpstr>
      <vt:lpstr>Level 1 &amp; Level 2 Assessments and Corrective Actions</vt:lpstr>
      <vt:lpstr>What to do if you triggered an assessment?</vt:lpstr>
    </vt:vector>
  </TitlesOfParts>
  <Company>The Cadmus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Total Coliform Rule - Small Water System Factsheets</dc:title>
  <dc:subject>Revised Total Coliform Rule - Small Water System Factsheets</dc:subject>
  <dc:creator>U.S. EPA;OW;Office of Ground Water and Drinking Water</dc:creator>
  <cp:keywords>Revised Total Coliform Rule; RTCR Implementation Assistance; RTCR</cp:keywords>
  <cp:lastModifiedBy>Temple, Leslie</cp:lastModifiedBy>
  <cp:revision>1121</cp:revision>
  <cp:lastPrinted>2015-08-11T18:42:45Z</cp:lastPrinted>
  <dcterms:created xsi:type="dcterms:W3CDTF">2014-07-30T19:51:43Z</dcterms:created>
  <dcterms:modified xsi:type="dcterms:W3CDTF">2018-09-11T16:26:53Z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64;#Revised Total Coliform Rule|53d3021a-d65c-4ae8-b084-34b232ef533f;#65;#RTCR|8b52b2e7-60ea-4f3e-ba15-6b608b4609ea;#48;#RTCR Implementation Assistance|080bc9a5-20a9-4570-a7cb-a95be5890fcb</vt:lpwstr>
  </property>
  <property fmtid="{D5CDD505-2E9C-101B-9397-08002B2CF9AE}" pid="3" name="Locations">
    <vt:lpwstr/>
  </property>
  <property fmtid="{D5CDD505-2E9C-101B-9397-08002B2CF9AE}" pid="4" name="ContractDivisions">
    <vt:lpwstr/>
  </property>
  <property fmtid="{D5CDD505-2E9C-101B-9397-08002B2CF9AE}" pid="5" name="ContentTypeId">
    <vt:lpwstr>0x010100B80CB6684E0D2F408D230F308CBB847F030200E715B6E330FF214B95C030E04D08231E</vt:lpwstr>
  </property>
  <property fmtid="{D5CDD505-2E9C-101B-9397-08002B2CF9AE}" pid="6" name="ContractClients">
    <vt:lpwstr/>
  </property>
  <property fmtid="{D5CDD505-2E9C-101B-9397-08002B2CF9AE}" pid="7" name="AreaOfExpertise">
    <vt:lpwstr>38;#Regulation Implementation|4615b1e3-220d-4821-bb60-7a80043d2a23</vt:lpwstr>
  </property>
  <property fmtid="{D5CDD505-2E9C-101B-9397-08002B2CF9AE}" pid="8" name="ProjectLocations">
    <vt:lpwstr/>
  </property>
  <property fmtid="{D5CDD505-2E9C-101B-9397-08002B2CF9AE}" pid="9" name="ServiceSectors">
    <vt:lpwstr>34;#US Federal|cb833912-d307-4679-a655-f2b279473226;#66;#US Municipality|a4e9f5f2-1e79-423d-bd9d-7f094aa7aca1;#33;#US State|14a9a466-8577-4204-9997-1eff3b484a17</vt:lpwstr>
  </property>
  <property fmtid="{D5CDD505-2E9C-101B-9397-08002B2CF9AE}" pid="10" name="ProjectSubjectAreas">
    <vt:lpwstr/>
  </property>
  <property fmtid="{D5CDD505-2E9C-101B-9397-08002B2CF9AE}" pid="11" name="WorkType">
    <vt:lpwstr>37;#Fact Sheet|e8c61125-2790-4458-83ff-31b92303bc96</vt:lpwstr>
  </property>
  <property fmtid="{D5CDD505-2E9C-101B-9397-08002B2CF9AE}" pid="12" name="ProjectServiceSectors">
    <vt:lpwstr/>
  </property>
  <property fmtid="{D5CDD505-2E9C-101B-9397-08002B2CF9AE}" pid="13" name="ProjectClients">
    <vt:lpwstr/>
  </property>
  <property fmtid="{D5CDD505-2E9C-101B-9397-08002B2CF9AE}" pid="14" name="_docset_NoMedatataSyncRequired">
    <vt:lpwstr>False</vt:lpwstr>
  </property>
</Properties>
</file>