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8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5"/>
  </p:notesMasterIdLst>
  <p:handoutMasterIdLst>
    <p:handoutMasterId r:id="rId16"/>
  </p:handoutMasterIdLst>
  <p:sldIdLst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</p:sldIdLst>
  <p:sldSz cx="5943600" cy="8229600"/>
  <p:notesSz cx="7010400" cy="9296400"/>
  <p:defaultTextStyle>
    <a:defPPr>
      <a:defRPr lang="en-US"/>
    </a:defPPr>
    <a:lvl1pPr marL="0" algn="l" defTabSz="673604" rtl="0" eaLnBrk="1" latinLnBrk="0" hangingPunct="1">
      <a:defRPr sz="1329" kern="1200">
        <a:solidFill>
          <a:schemeClr val="tx1"/>
        </a:solidFill>
        <a:latin typeface="+mn-lt"/>
        <a:ea typeface="+mn-ea"/>
        <a:cs typeface="+mn-cs"/>
      </a:defRPr>
    </a:lvl1pPr>
    <a:lvl2pPr marL="336802" algn="l" defTabSz="673604" rtl="0" eaLnBrk="1" latinLnBrk="0" hangingPunct="1">
      <a:defRPr sz="1329" kern="1200">
        <a:solidFill>
          <a:schemeClr val="tx1"/>
        </a:solidFill>
        <a:latin typeface="+mn-lt"/>
        <a:ea typeface="+mn-ea"/>
        <a:cs typeface="+mn-cs"/>
      </a:defRPr>
    </a:lvl2pPr>
    <a:lvl3pPr marL="673604" algn="l" defTabSz="673604" rtl="0" eaLnBrk="1" latinLnBrk="0" hangingPunct="1">
      <a:defRPr sz="1329" kern="1200">
        <a:solidFill>
          <a:schemeClr val="tx1"/>
        </a:solidFill>
        <a:latin typeface="+mn-lt"/>
        <a:ea typeface="+mn-ea"/>
        <a:cs typeface="+mn-cs"/>
      </a:defRPr>
    </a:lvl3pPr>
    <a:lvl4pPr marL="1010406" algn="l" defTabSz="673604" rtl="0" eaLnBrk="1" latinLnBrk="0" hangingPunct="1">
      <a:defRPr sz="1329" kern="1200">
        <a:solidFill>
          <a:schemeClr val="tx1"/>
        </a:solidFill>
        <a:latin typeface="+mn-lt"/>
        <a:ea typeface="+mn-ea"/>
        <a:cs typeface="+mn-cs"/>
      </a:defRPr>
    </a:lvl4pPr>
    <a:lvl5pPr marL="1347209" algn="l" defTabSz="673604" rtl="0" eaLnBrk="1" latinLnBrk="0" hangingPunct="1">
      <a:defRPr sz="1329" kern="1200">
        <a:solidFill>
          <a:schemeClr val="tx1"/>
        </a:solidFill>
        <a:latin typeface="+mn-lt"/>
        <a:ea typeface="+mn-ea"/>
        <a:cs typeface="+mn-cs"/>
      </a:defRPr>
    </a:lvl5pPr>
    <a:lvl6pPr marL="1684011" algn="l" defTabSz="673604" rtl="0" eaLnBrk="1" latinLnBrk="0" hangingPunct="1">
      <a:defRPr sz="1329" kern="1200">
        <a:solidFill>
          <a:schemeClr val="tx1"/>
        </a:solidFill>
        <a:latin typeface="+mn-lt"/>
        <a:ea typeface="+mn-ea"/>
        <a:cs typeface="+mn-cs"/>
      </a:defRPr>
    </a:lvl6pPr>
    <a:lvl7pPr marL="2020812" algn="l" defTabSz="673604" rtl="0" eaLnBrk="1" latinLnBrk="0" hangingPunct="1">
      <a:defRPr sz="1329" kern="1200">
        <a:solidFill>
          <a:schemeClr val="tx1"/>
        </a:solidFill>
        <a:latin typeface="+mn-lt"/>
        <a:ea typeface="+mn-ea"/>
        <a:cs typeface="+mn-cs"/>
      </a:defRPr>
    </a:lvl7pPr>
    <a:lvl8pPr marL="2357615" algn="l" defTabSz="673604" rtl="0" eaLnBrk="1" latinLnBrk="0" hangingPunct="1">
      <a:defRPr sz="1329" kern="1200">
        <a:solidFill>
          <a:schemeClr val="tx1"/>
        </a:solidFill>
        <a:latin typeface="+mn-lt"/>
        <a:ea typeface="+mn-ea"/>
        <a:cs typeface="+mn-cs"/>
      </a:defRPr>
    </a:lvl8pPr>
    <a:lvl9pPr marL="2694417" algn="l" defTabSz="673604" rtl="0" eaLnBrk="1" latinLnBrk="0" hangingPunct="1">
      <a:defRPr sz="132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80" userDrawn="1">
          <p15:clr>
            <a:srgbClr val="A4A3A4"/>
          </p15:clr>
        </p15:guide>
        <p15:guide id="2" orient="horz" pos="1620" userDrawn="1">
          <p15:clr>
            <a:srgbClr val="A4A3A4"/>
          </p15:clr>
        </p15:guide>
        <p15:guide id="4" pos="576" userDrawn="1">
          <p15:clr>
            <a:srgbClr val="A4A3A4"/>
          </p15:clr>
        </p15:guide>
        <p15:guide id="5" pos="2304" userDrawn="1">
          <p15:clr>
            <a:srgbClr val="A4A3A4"/>
          </p15:clr>
        </p15:guide>
        <p15:guide id="6" orient="horz" pos="324" userDrawn="1">
          <p15:clr>
            <a:srgbClr val="A4A3A4"/>
          </p15:clr>
        </p15:guide>
        <p15:guide id="7" orient="horz" pos="2268" userDrawn="1">
          <p15:clr>
            <a:srgbClr val="A4A3A4"/>
          </p15:clr>
        </p15:guide>
        <p15:guide id="8" pos="1440" userDrawn="1">
          <p15:clr>
            <a:srgbClr val="A4A3A4"/>
          </p15:clr>
        </p15:guide>
        <p15:guide id="16" pos="3168" userDrawn="1">
          <p15:clr>
            <a:srgbClr val="A4A3A4"/>
          </p15:clr>
        </p15:guide>
        <p15:guide id="17" orient="horz" pos="3888" userDrawn="1">
          <p15:clr>
            <a:srgbClr val="A4A3A4"/>
          </p15:clr>
        </p15:guide>
        <p15:guide id="18" orient="horz" pos="4536" userDrawn="1">
          <p15:clr>
            <a:srgbClr val="A4A3A4"/>
          </p15:clr>
        </p15:guide>
        <p15:guide id="19" pos="1872" userDrawn="1">
          <p15:clr>
            <a:srgbClr val="A4A3A4"/>
          </p15:clr>
        </p15:guide>
        <p15:guide id="21" orient="horz" pos="3240" userDrawn="1">
          <p15:clr>
            <a:srgbClr val="A4A3A4"/>
          </p15:clr>
        </p15:guide>
        <p15:guide id="22" pos="2736" userDrawn="1">
          <p15:clr>
            <a:srgbClr val="A4A3A4"/>
          </p15:clr>
        </p15:guide>
        <p15:guide id="23" pos="100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latten, William" initials="PW" lastIdx="16" clrIdx="0">
    <p:extLst>
      <p:ext uri="{19B8F6BF-5375-455C-9EA6-DF929625EA0E}">
        <p15:presenceInfo xmlns:p15="http://schemas.microsoft.com/office/powerpoint/2012/main" userId="S-1-5-21-1339303556-449845944-1601390327-345357" providerId="AD"/>
      </p:ext>
    </p:extLst>
  </p:cmAuthor>
  <p:cmAuthor id="2" name="Steve Allgeier" initials="SA" lastIdx="5" clrIdx="1">
    <p:extLst>
      <p:ext uri="{19B8F6BF-5375-455C-9EA6-DF929625EA0E}">
        <p15:presenceInfo xmlns:p15="http://schemas.microsoft.com/office/powerpoint/2012/main" userId="9274f60fb43ad82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16" autoAdjust="0"/>
    <p:restoredTop sz="93979" autoAdjust="0"/>
  </p:normalViewPr>
  <p:slideViewPr>
    <p:cSldViewPr>
      <p:cViewPr varScale="1">
        <p:scale>
          <a:sx n="91" d="100"/>
          <a:sy n="91" d="100"/>
        </p:scale>
        <p:origin x="1590" y="84"/>
      </p:cViewPr>
      <p:guideLst>
        <p:guide orient="horz" pos="1080"/>
        <p:guide orient="horz" pos="1620"/>
        <p:guide pos="576"/>
        <p:guide pos="2304"/>
        <p:guide orient="horz" pos="324"/>
        <p:guide orient="horz" pos="2268"/>
        <p:guide pos="1440"/>
        <p:guide pos="3168"/>
        <p:guide orient="horz" pos="3888"/>
        <p:guide orient="horz" pos="4536"/>
        <p:guide pos="1872"/>
        <p:guide orient="horz" pos="3240"/>
        <p:guide pos="2736"/>
        <p:guide pos="100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customXml" Target="../customXml/item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9387D9-3C30-4336-B416-6D5C55550D86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DF53BE-5F56-4F46-9BB5-ED0BA11EB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5323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79B8EB8-9392-49A2-977C-EAF854E4A747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46313" y="696913"/>
            <a:ext cx="251777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890ACC3-038B-4F2F-B5A5-89D2E21A07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436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73604" rtl="0" eaLnBrk="1" latinLnBrk="0" hangingPunct="1">
      <a:defRPr sz="886" kern="1200">
        <a:solidFill>
          <a:schemeClr val="tx1"/>
        </a:solidFill>
        <a:latin typeface="+mn-lt"/>
        <a:ea typeface="+mn-ea"/>
        <a:cs typeface="+mn-cs"/>
      </a:defRPr>
    </a:lvl1pPr>
    <a:lvl2pPr marL="336802" algn="l" defTabSz="673604" rtl="0" eaLnBrk="1" latinLnBrk="0" hangingPunct="1">
      <a:defRPr sz="886" kern="1200">
        <a:solidFill>
          <a:schemeClr val="tx1"/>
        </a:solidFill>
        <a:latin typeface="+mn-lt"/>
        <a:ea typeface="+mn-ea"/>
        <a:cs typeface="+mn-cs"/>
      </a:defRPr>
    </a:lvl2pPr>
    <a:lvl3pPr marL="673604" algn="l" defTabSz="673604" rtl="0" eaLnBrk="1" latinLnBrk="0" hangingPunct="1">
      <a:defRPr sz="886" kern="1200">
        <a:solidFill>
          <a:schemeClr val="tx1"/>
        </a:solidFill>
        <a:latin typeface="+mn-lt"/>
        <a:ea typeface="+mn-ea"/>
        <a:cs typeface="+mn-cs"/>
      </a:defRPr>
    </a:lvl3pPr>
    <a:lvl4pPr marL="1010406" algn="l" defTabSz="673604" rtl="0" eaLnBrk="1" latinLnBrk="0" hangingPunct="1">
      <a:defRPr sz="886" kern="1200">
        <a:solidFill>
          <a:schemeClr val="tx1"/>
        </a:solidFill>
        <a:latin typeface="+mn-lt"/>
        <a:ea typeface="+mn-ea"/>
        <a:cs typeface="+mn-cs"/>
      </a:defRPr>
    </a:lvl4pPr>
    <a:lvl5pPr marL="1347209" algn="l" defTabSz="673604" rtl="0" eaLnBrk="1" latinLnBrk="0" hangingPunct="1">
      <a:defRPr sz="886" kern="1200">
        <a:solidFill>
          <a:schemeClr val="tx1"/>
        </a:solidFill>
        <a:latin typeface="+mn-lt"/>
        <a:ea typeface="+mn-ea"/>
        <a:cs typeface="+mn-cs"/>
      </a:defRPr>
    </a:lvl5pPr>
    <a:lvl6pPr marL="1684011" algn="l" defTabSz="673604" rtl="0" eaLnBrk="1" latinLnBrk="0" hangingPunct="1">
      <a:defRPr sz="886" kern="1200">
        <a:solidFill>
          <a:schemeClr val="tx1"/>
        </a:solidFill>
        <a:latin typeface="+mn-lt"/>
        <a:ea typeface="+mn-ea"/>
        <a:cs typeface="+mn-cs"/>
      </a:defRPr>
    </a:lvl6pPr>
    <a:lvl7pPr marL="2020812" algn="l" defTabSz="673604" rtl="0" eaLnBrk="1" latinLnBrk="0" hangingPunct="1">
      <a:defRPr sz="886" kern="1200">
        <a:solidFill>
          <a:schemeClr val="tx1"/>
        </a:solidFill>
        <a:latin typeface="+mn-lt"/>
        <a:ea typeface="+mn-ea"/>
        <a:cs typeface="+mn-cs"/>
      </a:defRPr>
    </a:lvl7pPr>
    <a:lvl8pPr marL="2357615" algn="l" defTabSz="673604" rtl="0" eaLnBrk="1" latinLnBrk="0" hangingPunct="1">
      <a:defRPr sz="886" kern="1200">
        <a:solidFill>
          <a:schemeClr val="tx1"/>
        </a:solidFill>
        <a:latin typeface="+mn-lt"/>
        <a:ea typeface="+mn-ea"/>
        <a:cs typeface="+mn-cs"/>
      </a:defRPr>
    </a:lvl8pPr>
    <a:lvl9pPr marL="2694417" algn="l" defTabSz="673604" rtl="0" eaLnBrk="1" latinLnBrk="0" hangingPunct="1">
      <a:defRPr sz="88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46313" y="696913"/>
            <a:ext cx="2517775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0ACC3-038B-4F2F-B5A5-89D2E21A073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549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46313" y="696913"/>
            <a:ext cx="2517775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0ACC3-038B-4F2F-B5A5-89D2E21A073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137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698875" y="525463"/>
            <a:ext cx="1898650" cy="2628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0ACC3-038B-4F2F-B5A5-89D2E21A073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6728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46313" y="696913"/>
            <a:ext cx="2517775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0ACC3-038B-4F2F-B5A5-89D2E21A073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168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46313" y="696913"/>
            <a:ext cx="2517775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0ACC3-038B-4F2F-B5A5-89D2E21A073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963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46313" y="696913"/>
            <a:ext cx="2517775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0ACC3-038B-4F2F-B5A5-89D2E21A073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95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46313" y="696913"/>
            <a:ext cx="2517775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0ACC3-038B-4F2F-B5A5-89D2E21A073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919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46313" y="696913"/>
            <a:ext cx="2517775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0ACC3-038B-4F2F-B5A5-89D2E21A073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907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5770" y="2556519"/>
            <a:ext cx="5052060" cy="176402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1540" y="4663440"/>
            <a:ext cx="416052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052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104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15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20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2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31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636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441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86562-B5E0-499F-B62E-EBC2011633D7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471B8-4602-4C5C-928C-AD0C7D63E2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08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86562-B5E0-499F-B62E-EBC2011633D7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471B8-4602-4C5C-928C-AD0C7D63E2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085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309110" y="329572"/>
            <a:ext cx="1337310" cy="70218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7180" y="329572"/>
            <a:ext cx="3912870" cy="70218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86562-B5E0-499F-B62E-EBC2011633D7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471B8-4602-4C5C-928C-AD0C7D63E2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05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86562-B5E0-499F-B62E-EBC2011633D7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471B8-4602-4C5C-928C-AD0C7D63E2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883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504" y="5288281"/>
            <a:ext cx="5052060" cy="1634490"/>
          </a:xfrm>
        </p:spPr>
        <p:txBody>
          <a:bodyPr anchor="t"/>
          <a:lstStyle>
            <a:lvl1pPr algn="l">
              <a:defRPr sz="7146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9504" y="3488061"/>
            <a:ext cx="5052060" cy="1800223"/>
          </a:xfrm>
        </p:spPr>
        <p:txBody>
          <a:bodyPr anchor="b"/>
          <a:lstStyle>
            <a:lvl1pPr marL="0" indent="0">
              <a:buNone/>
              <a:defRPr sz="3573">
                <a:solidFill>
                  <a:schemeClr val="tx1">
                    <a:tint val="75000"/>
                  </a:schemeClr>
                </a:solidFill>
              </a:defRPr>
            </a:lvl1pPr>
            <a:lvl2pPr marL="805221" indent="0">
              <a:buNone/>
              <a:defRPr sz="3177">
                <a:solidFill>
                  <a:schemeClr val="tx1">
                    <a:tint val="75000"/>
                  </a:schemeClr>
                </a:solidFill>
              </a:defRPr>
            </a:lvl2pPr>
            <a:lvl3pPr marL="1610442" indent="0">
              <a:buNone/>
              <a:defRPr sz="2779">
                <a:solidFill>
                  <a:schemeClr val="tx1">
                    <a:tint val="75000"/>
                  </a:schemeClr>
                </a:solidFill>
              </a:defRPr>
            </a:lvl3pPr>
            <a:lvl4pPr marL="2415665" indent="0">
              <a:buNone/>
              <a:defRPr sz="2516">
                <a:solidFill>
                  <a:schemeClr val="tx1">
                    <a:tint val="75000"/>
                  </a:schemeClr>
                </a:solidFill>
              </a:defRPr>
            </a:lvl4pPr>
            <a:lvl5pPr marL="3220889" indent="0">
              <a:buNone/>
              <a:defRPr sz="2516">
                <a:solidFill>
                  <a:schemeClr val="tx1">
                    <a:tint val="75000"/>
                  </a:schemeClr>
                </a:solidFill>
              </a:defRPr>
            </a:lvl5pPr>
            <a:lvl6pPr marL="4026112" indent="0">
              <a:buNone/>
              <a:defRPr sz="2516">
                <a:solidFill>
                  <a:schemeClr val="tx1">
                    <a:tint val="75000"/>
                  </a:schemeClr>
                </a:solidFill>
              </a:defRPr>
            </a:lvl6pPr>
            <a:lvl7pPr marL="4831333" indent="0">
              <a:buNone/>
              <a:defRPr sz="2516">
                <a:solidFill>
                  <a:schemeClr val="tx1">
                    <a:tint val="75000"/>
                  </a:schemeClr>
                </a:solidFill>
              </a:defRPr>
            </a:lvl7pPr>
            <a:lvl8pPr marL="5636554" indent="0">
              <a:buNone/>
              <a:defRPr sz="2516">
                <a:solidFill>
                  <a:schemeClr val="tx1">
                    <a:tint val="75000"/>
                  </a:schemeClr>
                </a:solidFill>
              </a:defRPr>
            </a:lvl8pPr>
            <a:lvl9pPr marL="6441777" indent="0">
              <a:buNone/>
              <a:defRPr sz="251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86562-B5E0-499F-B62E-EBC2011633D7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471B8-4602-4C5C-928C-AD0C7D63E2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760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7180" y="1920246"/>
            <a:ext cx="2625090" cy="5431156"/>
          </a:xfrm>
        </p:spPr>
        <p:txBody>
          <a:bodyPr/>
          <a:lstStyle>
            <a:lvl1pPr>
              <a:defRPr sz="4896"/>
            </a:lvl1pPr>
            <a:lvl2pPr>
              <a:defRPr sz="4102"/>
            </a:lvl2pPr>
            <a:lvl3pPr>
              <a:defRPr sz="3573"/>
            </a:lvl3pPr>
            <a:lvl4pPr>
              <a:defRPr sz="3177"/>
            </a:lvl4pPr>
            <a:lvl5pPr>
              <a:defRPr sz="3177"/>
            </a:lvl5pPr>
            <a:lvl6pPr>
              <a:defRPr sz="3177"/>
            </a:lvl6pPr>
            <a:lvl7pPr>
              <a:defRPr sz="3177"/>
            </a:lvl7pPr>
            <a:lvl8pPr>
              <a:defRPr sz="3177"/>
            </a:lvl8pPr>
            <a:lvl9pPr>
              <a:defRPr sz="317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1330" y="1920246"/>
            <a:ext cx="2625090" cy="5431156"/>
          </a:xfrm>
        </p:spPr>
        <p:txBody>
          <a:bodyPr/>
          <a:lstStyle>
            <a:lvl1pPr>
              <a:defRPr sz="4896"/>
            </a:lvl1pPr>
            <a:lvl2pPr>
              <a:defRPr sz="4102"/>
            </a:lvl2pPr>
            <a:lvl3pPr>
              <a:defRPr sz="3573"/>
            </a:lvl3pPr>
            <a:lvl4pPr>
              <a:defRPr sz="3177"/>
            </a:lvl4pPr>
            <a:lvl5pPr>
              <a:defRPr sz="3177"/>
            </a:lvl5pPr>
            <a:lvl6pPr>
              <a:defRPr sz="3177"/>
            </a:lvl6pPr>
            <a:lvl7pPr>
              <a:defRPr sz="3177"/>
            </a:lvl7pPr>
            <a:lvl8pPr>
              <a:defRPr sz="3177"/>
            </a:lvl8pPr>
            <a:lvl9pPr>
              <a:defRPr sz="317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86562-B5E0-499F-B62E-EBC2011633D7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471B8-4602-4C5C-928C-AD0C7D63E2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649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185" y="1842141"/>
            <a:ext cx="2626122" cy="767716"/>
          </a:xfrm>
        </p:spPr>
        <p:txBody>
          <a:bodyPr anchor="b"/>
          <a:lstStyle>
            <a:lvl1pPr marL="0" indent="0">
              <a:buNone/>
              <a:defRPr sz="4102" b="1"/>
            </a:lvl1pPr>
            <a:lvl2pPr marL="805221" indent="0">
              <a:buNone/>
              <a:defRPr sz="3573" b="1"/>
            </a:lvl2pPr>
            <a:lvl3pPr marL="1610442" indent="0">
              <a:buNone/>
              <a:defRPr sz="3177" b="1"/>
            </a:lvl3pPr>
            <a:lvl4pPr marL="2415665" indent="0">
              <a:buNone/>
              <a:defRPr sz="2779" b="1"/>
            </a:lvl4pPr>
            <a:lvl5pPr marL="3220889" indent="0">
              <a:buNone/>
              <a:defRPr sz="2779" b="1"/>
            </a:lvl5pPr>
            <a:lvl6pPr marL="4026112" indent="0">
              <a:buNone/>
              <a:defRPr sz="2779" b="1"/>
            </a:lvl6pPr>
            <a:lvl7pPr marL="4831333" indent="0">
              <a:buNone/>
              <a:defRPr sz="2779" b="1"/>
            </a:lvl7pPr>
            <a:lvl8pPr marL="5636554" indent="0">
              <a:buNone/>
              <a:defRPr sz="2779" b="1"/>
            </a:lvl8pPr>
            <a:lvl9pPr marL="6441777" indent="0">
              <a:buNone/>
              <a:defRPr sz="277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185" y="2609857"/>
            <a:ext cx="2626122" cy="4741544"/>
          </a:xfrm>
        </p:spPr>
        <p:txBody>
          <a:bodyPr/>
          <a:lstStyle>
            <a:lvl1pPr>
              <a:defRPr sz="4102"/>
            </a:lvl1pPr>
            <a:lvl2pPr>
              <a:defRPr sz="3573"/>
            </a:lvl2pPr>
            <a:lvl3pPr>
              <a:defRPr sz="3177"/>
            </a:lvl3pPr>
            <a:lvl4pPr>
              <a:defRPr sz="2779"/>
            </a:lvl4pPr>
            <a:lvl5pPr>
              <a:defRPr sz="2779"/>
            </a:lvl5pPr>
            <a:lvl6pPr>
              <a:defRPr sz="2779"/>
            </a:lvl6pPr>
            <a:lvl7pPr>
              <a:defRPr sz="2779"/>
            </a:lvl7pPr>
            <a:lvl8pPr>
              <a:defRPr sz="2779"/>
            </a:lvl8pPr>
            <a:lvl9pPr>
              <a:defRPr sz="277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19269" y="1842141"/>
            <a:ext cx="2627154" cy="767716"/>
          </a:xfrm>
        </p:spPr>
        <p:txBody>
          <a:bodyPr anchor="b"/>
          <a:lstStyle>
            <a:lvl1pPr marL="0" indent="0">
              <a:buNone/>
              <a:defRPr sz="4102" b="1"/>
            </a:lvl1pPr>
            <a:lvl2pPr marL="805221" indent="0">
              <a:buNone/>
              <a:defRPr sz="3573" b="1"/>
            </a:lvl2pPr>
            <a:lvl3pPr marL="1610442" indent="0">
              <a:buNone/>
              <a:defRPr sz="3177" b="1"/>
            </a:lvl3pPr>
            <a:lvl4pPr marL="2415665" indent="0">
              <a:buNone/>
              <a:defRPr sz="2779" b="1"/>
            </a:lvl4pPr>
            <a:lvl5pPr marL="3220889" indent="0">
              <a:buNone/>
              <a:defRPr sz="2779" b="1"/>
            </a:lvl5pPr>
            <a:lvl6pPr marL="4026112" indent="0">
              <a:buNone/>
              <a:defRPr sz="2779" b="1"/>
            </a:lvl6pPr>
            <a:lvl7pPr marL="4831333" indent="0">
              <a:buNone/>
              <a:defRPr sz="2779" b="1"/>
            </a:lvl7pPr>
            <a:lvl8pPr marL="5636554" indent="0">
              <a:buNone/>
              <a:defRPr sz="2779" b="1"/>
            </a:lvl8pPr>
            <a:lvl9pPr marL="6441777" indent="0">
              <a:buNone/>
              <a:defRPr sz="277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19269" y="2609857"/>
            <a:ext cx="2627154" cy="4741544"/>
          </a:xfrm>
        </p:spPr>
        <p:txBody>
          <a:bodyPr/>
          <a:lstStyle>
            <a:lvl1pPr>
              <a:defRPr sz="4102"/>
            </a:lvl1pPr>
            <a:lvl2pPr>
              <a:defRPr sz="3573"/>
            </a:lvl2pPr>
            <a:lvl3pPr>
              <a:defRPr sz="3177"/>
            </a:lvl3pPr>
            <a:lvl4pPr>
              <a:defRPr sz="2779"/>
            </a:lvl4pPr>
            <a:lvl5pPr>
              <a:defRPr sz="2779"/>
            </a:lvl5pPr>
            <a:lvl6pPr>
              <a:defRPr sz="2779"/>
            </a:lvl6pPr>
            <a:lvl7pPr>
              <a:defRPr sz="2779"/>
            </a:lvl7pPr>
            <a:lvl8pPr>
              <a:defRPr sz="2779"/>
            </a:lvl8pPr>
            <a:lvl9pPr>
              <a:defRPr sz="277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86562-B5E0-499F-B62E-EBC2011633D7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471B8-4602-4C5C-928C-AD0C7D63E2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52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86562-B5E0-499F-B62E-EBC2011633D7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471B8-4602-4C5C-928C-AD0C7D63E2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13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86562-B5E0-499F-B62E-EBC2011633D7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471B8-4602-4C5C-928C-AD0C7D63E2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338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3" y="327661"/>
            <a:ext cx="1955404" cy="1394460"/>
          </a:xfrm>
        </p:spPr>
        <p:txBody>
          <a:bodyPr anchor="b"/>
          <a:lstStyle>
            <a:lvl1pPr algn="l">
              <a:defRPr sz="357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784" y="327664"/>
            <a:ext cx="3322638" cy="7023737"/>
          </a:xfrm>
        </p:spPr>
        <p:txBody>
          <a:bodyPr/>
          <a:lstStyle>
            <a:lvl1pPr>
              <a:defRPr sz="5690"/>
            </a:lvl1pPr>
            <a:lvl2pPr>
              <a:defRPr sz="4896"/>
            </a:lvl2pPr>
            <a:lvl3pPr>
              <a:defRPr sz="4102"/>
            </a:lvl3pPr>
            <a:lvl4pPr>
              <a:defRPr sz="3573"/>
            </a:lvl4pPr>
            <a:lvl5pPr>
              <a:defRPr sz="3573"/>
            </a:lvl5pPr>
            <a:lvl6pPr>
              <a:defRPr sz="3573"/>
            </a:lvl6pPr>
            <a:lvl7pPr>
              <a:defRPr sz="3573"/>
            </a:lvl7pPr>
            <a:lvl8pPr>
              <a:defRPr sz="3573"/>
            </a:lvl8pPr>
            <a:lvl9pPr>
              <a:defRPr sz="357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183" y="1722124"/>
            <a:ext cx="1955404" cy="5629277"/>
          </a:xfrm>
        </p:spPr>
        <p:txBody>
          <a:bodyPr/>
          <a:lstStyle>
            <a:lvl1pPr marL="0" indent="0">
              <a:buNone/>
              <a:defRPr sz="2516"/>
            </a:lvl1pPr>
            <a:lvl2pPr marL="805221" indent="0">
              <a:buNone/>
              <a:defRPr sz="2117"/>
            </a:lvl2pPr>
            <a:lvl3pPr marL="1610442" indent="0">
              <a:buNone/>
              <a:defRPr sz="1589"/>
            </a:lvl3pPr>
            <a:lvl4pPr marL="2415665" indent="0">
              <a:buNone/>
              <a:defRPr sz="1589"/>
            </a:lvl4pPr>
            <a:lvl5pPr marL="3220889" indent="0">
              <a:buNone/>
              <a:defRPr sz="1589"/>
            </a:lvl5pPr>
            <a:lvl6pPr marL="4026112" indent="0">
              <a:buNone/>
              <a:defRPr sz="1589"/>
            </a:lvl6pPr>
            <a:lvl7pPr marL="4831333" indent="0">
              <a:buNone/>
              <a:defRPr sz="1589"/>
            </a:lvl7pPr>
            <a:lvl8pPr marL="5636554" indent="0">
              <a:buNone/>
              <a:defRPr sz="1589"/>
            </a:lvl8pPr>
            <a:lvl9pPr marL="6441777" indent="0">
              <a:buNone/>
              <a:defRPr sz="158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86562-B5E0-499F-B62E-EBC2011633D7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471B8-4602-4C5C-928C-AD0C7D63E2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449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4987" y="5760726"/>
            <a:ext cx="3566160" cy="680087"/>
          </a:xfrm>
        </p:spPr>
        <p:txBody>
          <a:bodyPr anchor="b"/>
          <a:lstStyle>
            <a:lvl1pPr algn="l">
              <a:defRPr sz="357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64987" y="735329"/>
            <a:ext cx="3566160" cy="4937760"/>
          </a:xfrm>
        </p:spPr>
        <p:txBody>
          <a:bodyPr/>
          <a:lstStyle>
            <a:lvl1pPr marL="0" indent="0">
              <a:buNone/>
              <a:defRPr sz="5690"/>
            </a:lvl1pPr>
            <a:lvl2pPr marL="805221" indent="0">
              <a:buNone/>
              <a:defRPr sz="4896"/>
            </a:lvl2pPr>
            <a:lvl3pPr marL="1610442" indent="0">
              <a:buNone/>
              <a:defRPr sz="4102"/>
            </a:lvl3pPr>
            <a:lvl4pPr marL="2415665" indent="0">
              <a:buNone/>
              <a:defRPr sz="3573"/>
            </a:lvl4pPr>
            <a:lvl5pPr marL="3220889" indent="0">
              <a:buNone/>
              <a:defRPr sz="3573"/>
            </a:lvl5pPr>
            <a:lvl6pPr marL="4026112" indent="0">
              <a:buNone/>
              <a:defRPr sz="3573"/>
            </a:lvl6pPr>
            <a:lvl7pPr marL="4831333" indent="0">
              <a:buNone/>
              <a:defRPr sz="3573"/>
            </a:lvl7pPr>
            <a:lvl8pPr marL="5636554" indent="0">
              <a:buNone/>
              <a:defRPr sz="3573"/>
            </a:lvl8pPr>
            <a:lvl9pPr marL="6441777" indent="0">
              <a:buNone/>
              <a:defRPr sz="357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64987" y="6440813"/>
            <a:ext cx="3566160" cy="965833"/>
          </a:xfrm>
        </p:spPr>
        <p:txBody>
          <a:bodyPr/>
          <a:lstStyle>
            <a:lvl1pPr marL="0" indent="0">
              <a:buNone/>
              <a:defRPr sz="2516"/>
            </a:lvl1pPr>
            <a:lvl2pPr marL="805221" indent="0">
              <a:buNone/>
              <a:defRPr sz="2117"/>
            </a:lvl2pPr>
            <a:lvl3pPr marL="1610442" indent="0">
              <a:buNone/>
              <a:defRPr sz="1589"/>
            </a:lvl3pPr>
            <a:lvl4pPr marL="2415665" indent="0">
              <a:buNone/>
              <a:defRPr sz="1589"/>
            </a:lvl4pPr>
            <a:lvl5pPr marL="3220889" indent="0">
              <a:buNone/>
              <a:defRPr sz="1589"/>
            </a:lvl5pPr>
            <a:lvl6pPr marL="4026112" indent="0">
              <a:buNone/>
              <a:defRPr sz="1589"/>
            </a:lvl6pPr>
            <a:lvl7pPr marL="4831333" indent="0">
              <a:buNone/>
              <a:defRPr sz="1589"/>
            </a:lvl7pPr>
            <a:lvl8pPr marL="5636554" indent="0">
              <a:buNone/>
              <a:defRPr sz="1589"/>
            </a:lvl8pPr>
            <a:lvl9pPr marL="6441777" indent="0">
              <a:buNone/>
              <a:defRPr sz="158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86562-B5E0-499F-B62E-EBC2011633D7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471B8-4602-4C5C-928C-AD0C7D63E2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403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7180" y="329564"/>
            <a:ext cx="5349240" cy="1371600"/>
          </a:xfrm>
          <a:prstGeom prst="rect">
            <a:avLst/>
          </a:prstGeom>
        </p:spPr>
        <p:txBody>
          <a:bodyPr vert="horz" lIns="121686" tIns="60843" rIns="121686" bIns="60843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180" y="1920246"/>
            <a:ext cx="5349240" cy="5431156"/>
          </a:xfrm>
          <a:prstGeom prst="rect">
            <a:avLst/>
          </a:prstGeom>
        </p:spPr>
        <p:txBody>
          <a:bodyPr vert="horz" lIns="121686" tIns="60843" rIns="121686" bIns="6084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7180" y="7627627"/>
            <a:ext cx="1386840" cy="438149"/>
          </a:xfrm>
          <a:prstGeom prst="rect">
            <a:avLst/>
          </a:prstGeom>
        </p:spPr>
        <p:txBody>
          <a:bodyPr vert="horz" lIns="121686" tIns="60843" rIns="121686" bIns="60843" rtlCol="0" anchor="ctr"/>
          <a:lstStyle>
            <a:lvl1pPr algn="l">
              <a:defRPr sz="21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86562-B5E0-499F-B62E-EBC2011633D7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30730" y="7627627"/>
            <a:ext cx="1882140" cy="438149"/>
          </a:xfrm>
          <a:prstGeom prst="rect">
            <a:avLst/>
          </a:prstGeom>
        </p:spPr>
        <p:txBody>
          <a:bodyPr vert="horz" lIns="121686" tIns="60843" rIns="121686" bIns="60843" rtlCol="0" anchor="ctr"/>
          <a:lstStyle>
            <a:lvl1pPr algn="ctr">
              <a:defRPr sz="21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59580" y="7627627"/>
            <a:ext cx="1386840" cy="438149"/>
          </a:xfrm>
          <a:prstGeom prst="rect">
            <a:avLst/>
          </a:prstGeom>
        </p:spPr>
        <p:txBody>
          <a:bodyPr vert="horz" lIns="121686" tIns="60843" rIns="121686" bIns="60843" rtlCol="0" anchor="ctr"/>
          <a:lstStyle>
            <a:lvl1pPr algn="r">
              <a:defRPr sz="21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471B8-4602-4C5C-928C-AD0C7D63E2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732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610442" rtl="0" eaLnBrk="1" latinLnBrk="0" hangingPunct="1">
        <a:spcBef>
          <a:spcPct val="0"/>
        </a:spcBef>
        <a:buNone/>
        <a:defRPr sz="7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3916" indent="-603916" algn="l" defTabSz="1610442" rtl="0" eaLnBrk="1" latinLnBrk="0" hangingPunct="1">
        <a:spcBef>
          <a:spcPct val="20000"/>
        </a:spcBef>
        <a:buFont typeface="Arial" panose="020B0604020202020204" pitchFamily="34" charset="0"/>
        <a:buChar char="•"/>
        <a:defRPr sz="5690" kern="1200">
          <a:solidFill>
            <a:schemeClr val="tx1"/>
          </a:solidFill>
          <a:latin typeface="+mn-lt"/>
          <a:ea typeface="+mn-ea"/>
          <a:cs typeface="+mn-cs"/>
        </a:defRPr>
      </a:lvl1pPr>
      <a:lvl2pPr marL="1308485" indent="-503264" algn="l" defTabSz="1610442" rtl="0" eaLnBrk="1" latinLnBrk="0" hangingPunct="1">
        <a:spcBef>
          <a:spcPct val="20000"/>
        </a:spcBef>
        <a:buFont typeface="Arial" panose="020B0604020202020204" pitchFamily="34" charset="0"/>
        <a:buChar char="–"/>
        <a:defRPr sz="4896" kern="1200">
          <a:solidFill>
            <a:schemeClr val="tx1"/>
          </a:solidFill>
          <a:latin typeface="+mn-lt"/>
          <a:ea typeface="+mn-ea"/>
          <a:cs typeface="+mn-cs"/>
        </a:defRPr>
      </a:lvl2pPr>
      <a:lvl3pPr marL="2013055" indent="-402613" algn="l" defTabSz="1610442" rtl="0" eaLnBrk="1" latinLnBrk="0" hangingPunct="1">
        <a:spcBef>
          <a:spcPct val="20000"/>
        </a:spcBef>
        <a:buFont typeface="Arial" panose="020B0604020202020204" pitchFamily="34" charset="0"/>
        <a:buChar char="•"/>
        <a:defRPr sz="4102" kern="1200">
          <a:solidFill>
            <a:schemeClr val="tx1"/>
          </a:solidFill>
          <a:latin typeface="+mn-lt"/>
          <a:ea typeface="+mn-ea"/>
          <a:cs typeface="+mn-cs"/>
        </a:defRPr>
      </a:lvl3pPr>
      <a:lvl4pPr marL="2818278" indent="-402613" algn="l" defTabSz="1610442" rtl="0" eaLnBrk="1" latinLnBrk="0" hangingPunct="1">
        <a:spcBef>
          <a:spcPct val="20000"/>
        </a:spcBef>
        <a:buFont typeface="Arial" panose="020B0604020202020204" pitchFamily="34" charset="0"/>
        <a:buChar char="–"/>
        <a:defRPr sz="3573" kern="1200">
          <a:solidFill>
            <a:schemeClr val="tx1"/>
          </a:solidFill>
          <a:latin typeface="+mn-lt"/>
          <a:ea typeface="+mn-ea"/>
          <a:cs typeface="+mn-cs"/>
        </a:defRPr>
      </a:lvl4pPr>
      <a:lvl5pPr marL="3623499" indent="-402613" algn="l" defTabSz="1610442" rtl="0" eaLnBrk="1" latinLnBrk="0" hangingPunct="1">
        <a:spcBef>
          <a:spcPct val="20000"/>
        </a:spcBef>
        <a:buFont typeface="Arial" panose="020B0604020202020204" pitchFamily="34" charset="0"/>
        <a:buChar char="»"/>
        <a:defRPr sz="3573" kern="1200">
          <a:solidFill>
            <a:schemeClr val="tx1"/>
          </a:solidFill>
          <a:latin typeface="+mn-lt"/>
          <a:ea typeface="+mn-ea"/>
          <a:cs typeface="+mn-cs"/>
        </a:defRPr>
      </a:lvl5pPr>
      <a:lvl6pPr marL="4428722" indent="-402613" algn="l" defTabSz="1610442" rtl="0" eaLnBrk="1" latinLnBrk="0" hangingPunct="1">
        <a:spcBef>
          <a:spcPct val="20000"/>
        </a:spcBef>
        <a:buFont typeface="Arial" panose="020B0604020202020204" pitchFamily="34" charset="0"/>
        <a:buChar char="•"/>
        <a:defRPr sz="3573" kern="1200">
          <a:solidFill>
            <a:schemeClr val="tx1"/>
          </a:solidFill>
          <a:latin typeface="+mn-lt"/>
          <a:ea typeface="+mn-ea"/>
          <a:cs typeface="+mn-cs"/>
        </a:defRPr>
      </a:lvl6pPr>
      <a:lvl7pPr marL="5233943" indent="-402613" algn="l" defTabSz="1610442" rtl="0" eaLnBrk="1" latinLnBrk="0" hangingPunct="1">
        <a:spcBef>
          <a:spcPct val="20000"/>
        </a:spcBef>
        <a:buFont typeface="Arial" panose="020B0604020202020204" pitchFamily="34" charset="0"/>
        <a:buChar char="•"/>
        <a:defRPr sz="3573" kern="1200">
          <a:solidFill>
            <a:schemeClr val="tx1"/>
          </a:solidFill>
          <a:latin typeface="+mn-lt"/>
          <a:ea typeface="+mn-ea"/>
          <a:cs typeface="+mn-cs"/>
        </a:defRPr>
      </a:lvl7pPr>
      <a:lvl8pPr marL="6039167" indent="-402613" algn="l" defTabSz="1610442" rtl="0" eaLnBrk="1" latinLnBrk="0" hangingPunct="1">
        <a:spcBef>
          <a:spcPct val="20000"/>
        </a:spcBef>
        <a:buFont typeface="Arial" panose="020B0604020202020204" pitchFamily="34" charset="0"/>
        <a:buChar char="•"/>
        <a:defRPr sz="3573" kern="1200">
          <a:solidFill>
            <a:schemeClr val="tx1"/>
          </a:solidFill>
          <a:latin typeface="+mn-lt"/>
          <a:ea typeface="+mn-ea"/>
          <a:cs typeface="+mn-cs"/>
        </a:defRPr>
      </a:lvl8pPr>
      <a:lvl9pPr marL="6844388" indent="-402613" algn="l" defTabSz="1610442" rtl="0" eaLnBrk="1" latinLnBrk="0" hangingPunct="1">
        <a:spcBef>
          <a:spcPct val="20000"/>
        </a:spcBef>
        <a:buFont typeface="Arial" panose="020B0604020202020204" pitchFamily="34" charset="0"/>
        <a:buChar char="•"/>
        <a:defRPr sz="357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10442" rtl="0" eaLnBrk="1" latinLnBrk="0" hangingPunct="1">
        <a:defRPr sz="3177" kern="1200">
          <a:solidFill>
            <a:schemeClr val="tx1"/>
          </a:solidFill>
          <a:latin typeface="+mn-lt"/>
          <a:ea typeface="+mn-ea"/>
          <a:cs typeface="+mn-cs"/>
        </a:defRPr>
      </a:lvl1pPr>
      <a:lvl2pPr marL="805221" algn="l" defTabSz="1610442" rtl="0" eaLnBrk="1" latinLnBrk="0" hangingPunct="1">
        <a:defRPr sz="3177" kern="1200">
          <a:solidFill>
            <a:schemeClr val="tx1"/>
          </a:solidFill>
          <a:latin typeface="+mn-lt"/>
          <a:ea typeface="+mn-ea"/>
          <a:cs typeface="+mn-cs"/>
        </a:defRPr>
      </a:lvl2pPr>
      <a:lvl3pPr marL="1610442" algn="l" defTabSz="1610442" rtl="0" eaLnBrk="1" latinLnBrk="0" hangingPunct="1">
        <a:defRPr sz="3177" kern="1200">
          <a:solidFill>
            <a:schemeClr val="tx1"/>
          </a:solidFill>
          <a:latin typeface="+mn-lt"/>
          <a:ea typeface="+mn-ea"/>
          <a:cs typeface="+mn-cs"/>
        </a:defRPr>
      </a:lvl3pPr>
      <a:lvl4pPr marL="2415665" algn="l" defTabSz="1610442" rtl="0" eaLnBrk="1" latinLnBrk="0" hangingPunct="1">
        <a:defRPr sz="3177" kern="1200">
          <a:solidFill>
            <a:schemeClr val="tx1"/>
          </a:solidFill>
          <a:latin typeface="+mn-lt"/>
          <a:ea typeface="+mn-ea"/>
          <a:cs typeface="+mn-cs"/>
        </a:defRPr>
      </a:lvl4pPr>
      <a:lvl5pPr marL="3220889" algn="l" defTabSz="1610442" rtl="0" eaLnBrk="1" latinLnBrk="0" hangingPunct="1">
        <a:defRPr sz="3177" kern="1200">
          <a:solidFill>
            <a:schemeClr val="tx1"/>
          </a:solidFill>
          <a:latin typeface="+mn-lt"/>
          <a:ea typeface="+mn-ea"/>
          <a:cs typeface="+mn-cs"/>
        </a:defRPr>
      </a:lvl5pPr>
      <a:lvl6pPr marL="4026112" algn="l" defTabSz="1610442" rtl="0" eaLnBrk="1" latinLnBrk="0" hangingPunct="1">
        <a:defRPr sz="3177" kern="1200">
          <a:solidFill>
            <a:schemeClr val="tx1"/>
          </a:solidFill>
          <a:latin typeface="+mn-lt"/>
          <a:ea typeface="+mn-ea"/>
          <a:cs typeface="+mn-cs"/>
        </a:defRPr>
      </a:lvl6pPr>
      <a:lvl7pPr marL="4831333" algn="l" defTabSz="1610442" rtl="0" eaLnBrk="1" latinLnBrk="0" hangingPunct="1">
        <a:defRPr sz="3177" kern="1200">
          <a:solidFill>
            <a:schemeClr val="tx1"/>
          </a:solidFill>
          <a:latin typeface="+mn-lt"/>
          <a:ea typeface="+mn-ea"/>
          <a:cs typeface="+mn-cs"/>
        </a:defRPr>
      </a:lvl7pPr>
      <a:lvl8pPr marL="5636554" algn="l" defTabSz="1610442" rtl="0" eaLnBrk="1" latinLnBrk="0" hangingPunct="1">
        <a:defRPr sz="3177" kern="1200">
          <a:solidFill>
            <a:schemeClr val="tx1"/>
          </a:solidFill>
          <a:latin typeface="+mn-lt"/>
          <a:ea typeface="+mn-ea"/>
          <a:cs typeface="+mn-cs"/>
        </a:defRPr>
      </a:lvl8pPr>
      <a:lvl9pPr marL="6441777" algn="l" defTabSz="1610442" rtl="0" eaLnBrk="1" latinLnBrk="0" hangingPunct="1">
        <a:defRPr sz="317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65760" y="1440180"/>
            <a:ext cx="5212080" cy="3291840"/>
            <a:chOff x="365760" y="1440180"/>
            <a:chExt cx="5212080" cy="3291840"/>
          </a:xfrm>
        </p:grpSpPr>
        <p:cxnSp>
          <p:nvCxnSpPr>
            <p:cNvPr id="86" name="Elbow Connector 85"/>
            <p:cNvCxnSpPr>
              <a:stCxn id="69" idx="2"/>
              <a:endCxn id="85" idx="3"/>
            </p:cNvCxnSpPr>
            <p:nvPr/>
          </p:nvCxnSpPr>
          <p:spPr>
            <a:xfrm rot="5400000">
              <a:off x="1268730" y="3326130"/>
              <a:ext cx="525780" cy="137160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Elbow Connector 186"/>
            <p:cNvCxnSpPr>
              <a:stCxn id="69" idx="2"/>
              <a:endCxn id="178" idx="3"/>
            </p:cNvCxnSpPr>
            <p:nvPr/>
          </p:nvCxnSpPr>
          <p:spPr>
            <a:xfrm rot="5400000">
              <a:off x="811530" y="3783330"/>
              <a:ext cx="1440180" cy="137160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Elbow Connector 80"/>
            <p:cNvCxnSpPr>
              <a:stCxn id="69" idx="2"/>
              <a:endCxn id="79" idx="3"/>
            </p:cNvCxnSpPr>
            <p:nvPr/>
          </p:nvCxnSpPr>
          <p:spPr>
            <a:xfrm rot="5400000">
              <a:off x="1040130" y="3554730"/>
              <a:ext cx="982980" cy="137160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2" name="Flowchart: Process 351"/>
            <p:cNvSpPr/>
            <p:nvPr/>
          </p:nvSpPr>
          <p:spPr>
            <a:xfrm>
              <a:off x="2286000" y="1440180"/>
              <a:ext cx="1371600" cy="32004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cs typeface="Arial" panose="020B0604020202020204" pitchFamily="34" charset="0"/>
                </a:rPr>
                <a:t>Incident Commander</a:t>
              </a:r>
            </a:p>
          </p:txBody>
        </p:sp>
        <p:sp>
          <p:nvSpPr>
            <p:cNvPr id="58" name="Flowchart: Process 57"/>
            <p:cNvSpPr/>
            <p:nvPr/>
          </p:nvSpPr>
          <p:spPr>
            <a:xfrm>
              <a:off x="1737360" y="1973580"/>
              <a:ext cx="1097280" cy="32004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  <a:cs typeface="Arial" panose="020B0604020202020204" pitchFamily="34" charset="0"/>
                </a:rPr>
                <a:t>Public Information Officer</a:t>
              </a:r>
            </a:p>
          </p:txBody>
        </p:sp>
        <p:sp>
          <p:nvSpPr>
            <p:cNvPr id="69" name="Flowchart: Process 68"/>
            <p:cNvSpPr/>
            <p:nvPr/>
          </p:nvSpPr>
          <p:spPr>
            <a:xfrm>
              <a:off x="1051560" y="2811780"/>
              <a:ext cx="1097280" cy="32004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  <a:cs typeface="Arial" panose="020B0604020202020204" pitchFamily="34" charset="0"/>
                </a:rPr>
                <a:t>Operations Section Chief</a:t>
              </a:r>
            </a:p>
          </p:txBody>
        </p:sp>
        <p:cxnSp>
          <p:nvCxnSpPr>
            <p:cNvPr id="75" name="Elbow Connector 74"/>
            <p:cNvCxnSpPr>
              <a:stCxn id="352" idx="2"/>
              <a:endCxn id="58" idx="3"/>
            </p:cNvCxnSpPr>
            <p:nvPr/>
          </p:nvCxnSpPr>
          <p:spPr>
            <a:xfrm rot="5400000">
              <a:off x="2716530" y="1878330"/>
              <a:ext cx="373380" cy="137160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Elbow Connector 82"/>
            <p:cNvCxnSpPr>
              <a:stCxn id="352" idx="2"/>
              <a:endCxn id="69" idx="0"/>
            </p:cNvCxnSpPr>
            <p:nvPr/>
          </p:nvCxnSpPr>
          <p:spPr>
            <a:xfrm rot="5400000">
              <a:off x="1760220" y="1600200"/>
              <a:ext cx="1051560" cy="1371600"/>
            </a:xfrm>
            <a:prstGeom prst="bentConnector3">
              <a:avLst>
                <a:gd name="adj1" fmla="val 71739"/>
              </a:avLst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Elbow Connector 111"/>
            <p:cNvCxnSpPr>
              <a:stCxn id="352" idx="2"/>
              <a:endCxn id="190" idx="0"/>
            </p:cNvCxnSpPr>
            <p:nvPr/>
          </p:nvCxnSpPr>
          <p:spPr>
            <a:xfrm rot="16200000" flipH="1">
              <a:off x="2788920" y="1943100"/>
              <a:ext cx="1051560" cy="685800"/>
            </a:xfrm>
            <a:prstGeom prst="bentConnector3">
              <a:avLst>
                <a:gd name="adj1" fmla="val 71739"/>
              </a:avLst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Flowchart: Process 113"/>
            <p:cNvSpPr/>
            <p:nvPr/>
          </p:nvSpPr>
          <p:spPr>
            <a:xfrm>
              <a:off x="3108960" y="1973580"/>
              <a:ext cx="1097280" cy="32004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  <a:cs typeface="Arial" panose="020B0604020202020204" pitchFamily="34" charset="0"/>
                </a:rPr>
                <a:t>Safety Officer</a:t>
              </a:r>
            </a:p>
          </p:txBody>
        </p:sp>
        <p:cxnSp>
          <p:nvCxnSpPr>
            <p:cNvPr id="124" name="Elbow Connector 123"/>
            <p:cNvCxnSpPr>
              <a:stCxn id="352" idx="2"/>
              <a:endCxn id="114" idx="1"/>
            </p:cNvCxnSpPr>
            <p:nvPr/>
          </p:nvCxnSpPr>
          <p:spPr>
            <a:xfrm rot="16200000" flipH="1">
              <a:off x="2853690" y="1878330"/>
              <a:ext cx="373380" cy="137160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Flowchart: Process 166"/>
            <p:cNvSpPr/>
            <p:nvPr/>
          </p:nvSpPr>
          <p:spPr>
            <a:xfrm>
              <a:off x="1737360" y="3497580"/>
              <a:ext cx="1097280" cy="32004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Water Quality Group</a:t>
              </a:r>
            </a:p>
          </p:txBody>
        </p:sp>
        <p:cxnSp>
          <p:nvCxnSpPr>
            <p:cNvPr id="169" name="Elbow Connector 168"/>
            <p:cNvCxnSpPr>
              <a:stCxn id="69" idx="2"/>
              <a:endCxn id="167" idx="1"/>
            </p:cNvCxnSpPr>
            <p:nvPr/>
          </p:nvCxnSpPr>
          <p:spPr>
            <a:xfrm rot="16200000" flipH="1">
              <a:off x="1405890" y="3326130"/>
              <a:ext cx="525780" cy="137160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2" name="Flowchart: Process 171"/>
            <p:cNvSpPr/>
            <p:nvPr/>
          </p:nvSpPr>
          <p:spPr>
            <a:xfrm>
              <a:off x="1737360" y="3954780"/>
              <a:ext cx="1097280" cy="32004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Laboratory Group</a:t>
              </a:r>
            </a:p>
          </p:txBody>
        </p:sp>
        <p:sp>
          <p:nvSpPr>
            <p:cNvPr id="178" name="Flowchart: Process 177"/>
            <p:cNvSpPr/>
            <p:nvPr/>
          </p:nvSpPr>
          <p:spPr>
            <a:xfrm>
              <a:off x="365760" y="4411980"/>
              <a:ext cx="1097280" cy="32004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Field Operations Group</a:t>
              </a:r>
            </a:p>
          </p:txBody>
        </p:sp>
        <p:cxnSp>
          <p:nvCxnSpPr>
            <p:cNvPr id="184" name="Elbow Connector 183"/>
            <p:cNvCxnSpPr>
              <a:stCxn id="69" idx="2"/>
              <a:endCxn id="172" idx="1"/>
            </p:cNvCxnSpPr>
            <p:nvPr/>
          </p:nvCxnSpPr>
          <p:spPr>
            <a:xfrm rot="16200000" flipH="1">
              <a:off x="1177290" y="3554730"/>
              <a:ext cx="982980" cy="137160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0" name="Flowchart: Process 189"/>
            <p:cNvSpPr/>
            <p:nvPr/>
          </p:nvSpPr>
          <p:spPr>
            <a:xfrm>
              <a:off x="3108960" y="2811780"/>
              <a:ext cx="1097280" cy="32004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  <a:cs typeface="Arial" panose="020B0604020202020204" pitchFamily="34" charset="0"/>
                </a:rPr>
                <a:t>Technical Specialists</a:t>
              </a:r>
              <a:endParaRPr lang="en-US" sz="900" baseline="30000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79" name="Flowchart: Process 78"/>
            <p:cNvSpPr/>
            <p:nvPr/>
          </p:nvSpPr>
          <p:spPr>
            <a:xfrm>
              <a:off x="365760" y="3954780"/>
              <a:ext cx="1097280" cy="32004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Plant Operations Group</a:t>
              </a:r>
            </a:p>
          </p:txBody>
        </p:sp>
        <p:sp>
          <p:nvSpPr>
            <p:cNvPr id="85" name="Flowchart: Process 84"/>
            <p:cNvSpPr/>
            <p:nvPr/>
          </p:nvSpPr>
          <p:spPr>
            <a:xfrm>
              <a:off x="365760" y="3497580"/>
              <a:ext cx="1097280" cy="32004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Distribution System Operations Group</a:t>
              </a:r>
            </a:p>
          </p:txBody>
        </p:sp>
        <p:sp>
          <p:nvSpPr>
            <p:cNvPr id="42" name="Flowchart: Process 41"/>
            <p:cNvSpPr/>
            <p:nvPr/>
          </p:nvSpPr>
          <p:spPr>
            <a:xfrm>
              <a:off x="4480560" y="2811780"/>
              <a:ext cx="1097280" cy="32004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  <a:cs typeface="Arial" panose="020B0604020202020204" pitchFamily="34" charset="0"/>
                </a:rPr>
                <a:t>Administrative Officer</a:t>
              </a:r>
            </a:p>
          </p:txBody>
        </p:sp>
        <p:cxnSp>
          <p:nvCxnSpPr>
            <p:cNvPr id="44" name="Elbow Connector 111"/>
            <p:cNvCxnSpPr>
              <a:stCxn id="352" idx="2"/>
              <a:endCxn id="42" idx="0"/>
            </p:cNvCxnSpPr>
            <p:nvPr/>
          </p:nvCxnSpPr>
          <p:spPr>
            <a:xfrm rot="16200000" flipH="1">
              <a:off x="3474720" y="1257300"/>
              <a:ext cx="1051560" cy="2057400"/>
            </a:xfrm>
            <a:prstGeom prst="bentConnector3">
              <a:avLst>
                <a:gd name="adj1" fmla="val 71739"/>
              </a:avLst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2CFE43E2-AE02-444D-ABF0-ABCF96EEAE23}"/>
              </a:ext>
            </a:extLst>
          </p:cNvPr>
          <p:cNvSpPr txBox="1"/>
          <p:nvPr/>
        </p:nvSpPr>
        <p:spPr>
          <a:xfrm>
            <a:off x="0" y="0"/>
            <a:ext cx="594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Figure 2.1: Small-scale ICS Structure</a:t>
            </a:r>
          </a:p>
        </p:txBody>
      </p:sp>
    </p:spTree>
    <p:extLst>
      <p:ext uri="{BB962C8B-B14F-4D97-AF65-F5344CB8AC3E}">
        <p14:creationId xmlns:p14="http://schemas.microsoft.com/office/powerpoint/2010/main" val="1597798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97968" y="982191"/>
            <a:ext cx="5417032" cy="6722417"/>
            <a:chOff x="297968" y="982191"/>
            <a:chExt cx="5417032" cy="6722417"/>
          </a:xfrm>
        </p:grpSpPr>
        <p:sp>
          <p:nvSpPr>
            <p:cNvPr id="352" name="Flowchart: Process 351"/>
            <p:cNvSpPr/>
            <p:nvPr/>
          </p:nvSpPr>
          <p:spPr>
            <a:xfrm>
              <a:off x="2286000" y="1667991"/>
              <a:ext cx="1371600" cy="321617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cs typeface="Arial" panose="020B0604020202020204" pitchFamily="34" charset="0"/>
                </a:rPr>
                <a:t>Incident Commander</a:t>
              </a:r>
            </a:p>
          </p:txBody>
        </p:sp>
        <p:sp>
          <p:nvSpPr>
            <p:cNvPr id="57" name="Flowchart: Process 56"/>
            <p:cNvSpPr/>
            <p:nvPr/>
          </p:nvSpPr>
          <p:spPr>
            <a:xfrm>
              <a:off x="4434840" y="2125191"/>
              <a:ext cx="1188720" cy="321617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3788" tIns="31318" rIns="53788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Stakeholders Group (Mayor, Commissioners)</a:t>
              </a:r>
            </a:p>
          </p:txBody>
        </p:sp>
        <p:sp>
          <p:nvSpPr>
            <p:cNvPr id="58" name="Flowchart: Process 57"/>
            <p:cNvSpPr/>
            <p:nvPr/>
          </p:nvSpPr>
          <p:spPr>
            <a:xfrm>
              <a:off x="1783080" y="2125191"/>
              <a:ext cx="1005840" cy="321617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Public Information Officer</a:t>
              </a:r>
            </a:p>
          </p:txBody>
        </p:sp>
        <p:sp>
          <p:nvSpPr>
            <p:cNvPr id="59" name="Flowchart: Process 58"/>
            <p:cNvSpPr/>
            <p:nvPr/>
          </p:nvSpPr>
          <p:spPr>
            <a:xfrm>
              <a:off x="1783080" y="2582391"/>
              <a:ext cx="1005840" cy="321617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Safety Officer</a:t>
              </a:r>
            </a:p>
          </p:txBody>
        </p:sp>
        <p:sp>
          <p:nvSpPr>
            <p:cNvPr id="60" name="Flowchart: Process 59"/>
            <p:cNvSpPr/>
            <p:nvPr/>
          </p:nvSpPr>
          <p:spPr>
            <a:xfrm>
              <a:off x="2286000" y="982191"/>
              <a:ext cx="1371600" cy="321617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Unified Command</a:t>
              </a:r>
            </a:p>
          </p:txBody>
        </p:sp>
        <p:cxnSp>
          <p:nvCxnSpPr>
            <p:cNvPr id="62" name="Straight Arrow Connector 61"/>
            <p:cNvCxnSpPr>
              <a:stCxn id="352" idx="0"/>
              <a:endCxn id="60" idx="2"/>
            </p:cNvCxnSpPr>
            <p:nvPr/>
          </p:nvCxnSpPr>
          <p:spPr>
            <a:xfrm flipV="1">
              <a:off x="2971800" y="1303808"/>
              <a:ext cx="0" cy="364183"/>
            </a:xfrm>
            <a:prstGeom prst="straightConnector1">
              <a:avLst/>
            </a:prstGeom>
            <a:ln w="12700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>
              <a:stCxn id="68" idx="3"/>
              <a:endCxn id="57" idx="1"/>
            </p:cNvCxnSpPr>
            <p:nvPr/>
          </p:nvCxnSpPr>
          <p:spPr>
            <a:xfrm>
              <a:off x="4160520" y="2286000"/>
              <a:ext cx="27432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Flowchart: Process 67"/>
            <p:cNvSpPr/>
            <p:nvPr/>
          </p:nvSpPr>
          <p:spPr>
            <a:xfrm>
              <a:off x="3154680" y="2125191"/>
              <a:ext cx="1005840" cy="321617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Liaison Officer</a:t>
              </a:r>
            </a:p>
          </p:txBody>
        </p:sp>
        <p:sp>
          <p:nvSpPr>
            <p:cNvPr id="69" name="Flowchart: Process 68"/>
            <p:cNvSpPr/>
            <p:nvPr/>
          </p:nvSpPr>
          <p:spPr>
            <a:xfrm>
              <a:off x="297968" y="3268191"/>
              <a:ext cx="1232863" cy="321617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Operations Section Chief</a:t>
              </a:r>
            </a:p>
          </p:txBody>
        </p:sp>
        <p:sp>
          <p:nvSpPr>
            <p:cNvPr id="73" name="Flowchart: Process 72"/>
            <p:cNvSpPr/>
            <p:nvPr/>
          </p:nvSpPr>
          <p:spPr>
            <a:xfrm>
              <a:off x="1669568" y="3268191"/>
              <a:ext cx="1232863" cy="321617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Planning Section Chief</a:t>
              </a:r>
            </a:p>
          </p:txBody>
        </p:sp>
        <p:cxnSp>
          <p:nvCxnSpPr>
            <p:cNvPr id="75" name="Elbow Connector 74"/>
            <p:cNvCxnSpPr>
              <a:stCxn id="352" idx="2"/>
              <a:endCxn id="58" idx="3"/>
            </p:cNvCxnSpPr>
            <p:nvPr/>
          </p:nvCxnSpPr>
          <p:spPr>
            <a:xfrm rot="5400000">
              <a:off x="2732164" y="2046364"/>
              <a:ext cx="296392" cy="182880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Elbow Connector 76"/>
            <p:cNvCxnSpPr>
              <a:stCxn id="352" idx="2"/>
              <a:endCxn id="68" idx="1"/>
            </p:cNvCxnSpPr>
            <p:nvPr/>
          </p:nvCxnSpPr>
          <p:spPr>
            <a:xfrm rot="16200000" flipH="1">
              <a:off x="2915044" y="2046364"/>
              <a:ext cx="296392" cy="182880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Elbow Connector 79"/>
            <p:cNvCxnSpPr>
              <a:stCxn id="352" idx="2"/>
              <a:endCxn id="59" idx="3"/>
            </p:cNvCxnSpPr>
            <p:nvPr/>
          </p:nvCxnSpPr>
          <p:spPr>
            <a:xfrm rot="5400000">
              <a:off x="2503564" y="2274964"/>
              <a:ext cx="753592" cy="182880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Elbow Connector 82"/>
            <p:cNvCxnSpPr>
              <a:stCxn id="91" idx="2"/>
              <a:endCxn id="69" idx="0"/>
            </p:cNvCxnSpPr>
            <p:nvPr/>
          </p:nvCxnSpPr>
          <p:spPr>
            <a:xfrm rot="10800000" flipV="1">
              <a:off x="914400" y="3108961"/>
              <a:ext cx="2057400" cy="159230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Elbow Connector 86"/>
            <p:cNvCxnSpPr>
              <a:cxnSpLocks/>
              <a:stCxn id="91" idx="2"/>
              <a:endCxn id="73" idx="0"/>
            </p:cNvCxnSpPr>
            <p:nvPr/>
          </p:nvCxnSpPr>
          <p:spPr>
            <a:xfrm rot="10800000" flipV="1">
              <a:off x="2286000" y="3108961"/>
              <a:ext cx="685800" cy="159230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Elbow Connector 111"/>
            <p:cNvCxnSpPr>
              <a:stCxn id="91" idx="6"/>
              <a:endCxn id="113" idx="0"/>
            </p:cNvCxnSpPr>
            <p:nvPr/>
          </p:nvCxnSpPr>
          <p:spPr>
            <a:xfrm>
              <a:off x="2971801" y="3108961"/>
              <a:ext cx="685799" cy="159230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Flowchart: Process 112"/>
            <p:cNvSpPr/>
            <p:nvPr/>
          </p:nvSpPr>
          <p:spPr>
            <a:xfrm>
              <a:off x="3041168" y="3268191"/>
              <a:ext cx="1232863" cy="321617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Logistics Section Chief</a:t>
              </a:r>
            </a:p>
          </p:txBody>
        </p:sp>
        <p:sp>
          <p:nvSpPr>
            <p:cNvPr id="114" name="Flowchart: Process 113"/>
            <p:cNvSpPr/>
            <p:nvPr/>
          </p:nvSpPr>
          <p:spPr>
            <a:xfrm>
              <a:off x="4412768" y="3268191"/>
              <a:ext cx="1232863" cy="321617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1318" rIns="0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Finance and Administration Section Chief</a:t>
              </a:r>
            </a:p>
          </p:txBody>
        </p:sp>
        <p:cxnSp>
          <p:nvCxnSpPr>
            <p:cNvPr id="124" name="Elbow Connector 123"/>
            <p:cNvCxnSpPr>
              <a:stCxn id="91" idx="6"/>
              <a:endCxn id="114" idx="0"/>
            </p:cNvCxnSpPr>
            <p:nvPr/>
          </p:nvCxnSpPr>
          <p:spPr>
            <a:xfrm>
              <a:off x="2971801" y="3108961"/>
              <a:ext cx="2057399" cy="159230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Flowchart: Connector 90"/>
            <p:cNvSpPr/>
            <p:nvPr/>
          </p:nvSpPr>
          <p:spPr>
            <a:xfrm>
              <a:off x="2971800" y="3108960"/>
              <a:ext cx="0" cy="0"/>
            </a:xfrm>
            <a:prstGeom prst="flowChartConnector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cxnSp>
          <p:nvCxnSpPr>
            <p:cNvPr id="147" name="Straight Arrow Connector 146"/>
            <p:cNvCxnSpPr>
              <a:stCxn id="352" idx="2"/>
              <a:endCxn id="91" idx="0"/>
            </p:cNvCxnSpPr>
            <p:nvPr/>
          </p:nvCxnSpPr>
          <p:spPr>
            <a:xfrm>
              <a:off x="2971800" y="1989608"/>
              <a:ext cx="1" cy="111935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Flowchart: Process 166"/>
            <p:cNvSpPr/>
            <p:nvPr/>
          </p:nvSpPr>
          <p:spPr>
            <a:xfrm>
              <a:off x="685800" y="4182591"/>
              <a:ext cx="914400" cy="321617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Water Quality Group</a:t>
              </a:r>
            </a:p>
          </p:txBody>
        </p:sp>
        <p:cxnSp>
          <p:nvCxnSpPr>
            <p:cNvPr id="169" name="Elbow Connector 168"/>
            <p:cNvCxnSpPr>
              <a:stCxn id="177" idx="4"/>
              <a:endCxn id="167" idx="1"/>
            </p:cNvCxnSpPr>
            <p:nvPr/>
          </p:nvCxnSpPr>
          <p:spPr>
            <a:xfrm rot="16200000" flipH="1">
              <a:off x="342900" y="4000499"/>
              <a:ext cx="457199" cy="228601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2" name="Flowchart: Process 171"/>
            <p:cNvSpPr/>
            <p:nvPr/>
          </p:nvSpPr>
          <p:spPr>
            <a:xfrm>
              <a:off x="685800" y="4715991"/>
              <a:ext cx="914400" cy="321617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Laboratory Group</a:t>
              </a:r>
            </a:p>
          </p:txBody>
        </p:sp>
        <p:sp>
          <p:nvSpPr>
            <p:cNvPr id="177" name="Flowchart: Connector 176"/>
            <p:cNvSpPr/>
            <p:nvPr/>
          </p:nvSpPr>
          <p:spPr>
            <a:xfrm flipH="1">
              <a:off x="457200" y="3886200"/>
              <a:ext cx="0" cy="0"/>
            </a:xfrm>
            <a:prstGeom prst="flowChartConnector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178" name="Flowchart: Process 177"/>
            <p:cNvSpPr/>
            <p:nvPr/>
          </p:nvSpPr>
          <p:spPr>
            <a:xfrm>
              <a:off x="685800" y="5249391"/>
              <a:ext cx="914400" cy="321617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Field Operations Group</a:t>
              </a:r>
            </a:p>
          </p:txBody>
        </p:sp>
        <p:cxnSp>
          <p:nvCxnSpPr>
            <p:cNvPr id="181" name="Elbow Connector 180"/>
            <p:cNvCxnSpPr>
              <a:stCxn id="177" idx="2"/>
              <a:endCxn id="69" idx="2"/>
            </p:cNvCxnSpPr>
            <p:nvPr/>
          </p:nvCxnSpPr>
          <p:spPr>
            <a:xfrm flipV="1">
              <a:off x="457200" y="3589808"/>
              <a:ext cx="457200" cy="296393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Elbow Connector 183"/>
            <p:cNvCxnSpPr>
              <a:stCxn id="177" idx="4"/>
              <a:endCxn id="172" idx="1"/>
            </p:cNvCxnSpPr>
            <p:nvPr/>
          </p:nvCxnSpPr>
          <p:spPr>
            <a:xfrm rot="16200000" flipH="1">
              <a:off x="76200" y="4267199"/>
              <a:ext cx="990599" cy="228601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Elbow Connector 186"/>
            <p:cNvCxnSpPr>
              <a:stCxn id="177" idx="4"/>
              <a:endCxn id="178" idx="1"/>
            </p:cNvCxnSpPr>
            <p:nvPr/>
          </p:nvCxnSpPr>
          <p:spPr>
            <a:xfrm rot="16200000" flipH="1">
              <a:off x="-190500" y="4533899"/>
              <a:ext cx="1523999" cy="228601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0" name="Flowchart: Process 189"/>
            <p:cNvSpPr/>
            <p:nvPr/>
          </p:nvSpPr>
          <p:spPr>
            <a:xfrm>
              <a:off x="2057400" y="4182591"/>
              <a:ext cx="914400" cy="321617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Technical Specialists Unit</a:t>
              </a:r>
            </a:p>
          </p:txBody>
        </p:sp>
        <p:cxnSp>
          <p:nvCxnSpPr>
            <p:cNvPr id="191" name="Elbow Connector 190"/>
            <p:cNvCxnSpPr>
              <a:stCxn id="192" idx="4"/>
              <a:endCxn id="190" idx="1"/>
            </p:cNvCxnSpPr>
            <p:nvPr/>
          </p:nvCxnSpPr>
          <p:spPr>
            <a:xfrm rot="16200000" flipH="1">
              <a:off x="1714500" y="4000499"/>
              <a:ext cx="457199" cy="228601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2" name="Flowchart: Connector 191"/>
            <p:cNvSpPr/>
            <p:nvPr/>
          </p:nvSpPr>
          <p:spPr>
            <a:xfrm flipH="1">
              <a:off x="1828800" y="3886200"/>
              <a:ext cx="0" cy="0"/>
            </a:xfrm>
            <a:prstGeom prst="flowChartConnector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cxnSp>
          <p:nvCxnSpPr>
            <p:cNvPr id="193" name="Elbow Connector 192"/>
            <p:cNvCxnSpPr>
              <a:stCxn id="192" idx="2"/>
              <a:endCxn id="73" idx="2"/>
            </p:cNvCxnSpPr>
            <p:nvPr/>
          </p:nvCxnSpPr>
          <p:spPr>
            <a:xfrm flipV="1">
              <a:off x="1828800" y="3589808"/>
              <a:ext cx="457200" cy="296393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6" name="Flowchart: Process 195"/>
            <p:cNvSpPr/>
            <p:nvPr/>
          </p:nvSpPr>
          <p:spPr>
            <a:xfrm>
              <a:off x="3417176" y="4182591"/>
              <a:ext cx="914400" cy="321617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Service Branch</a:t>
              </a:r>
            </a:p>
          </p:txBody>
        </p:sp>
        <p:cxnSp>
          <p:nvCxnSpPr>
            <p:cNvPr id="197" name="Elbow Connector 196"/>
            <p:cNvCxnSpPr>
              <a:stCxn id="198" idx="4"/>
              <a:endCxn id="196" idx="1"/>
            </p:cNvCxnSpPr>
            <p:nvPr/>
          </p:nvCxnSpPr>
          <p:spPr>
            <a:xfrm rot="16200000" flipH="1">
              <a:off x="3080188" y="4006411"/>
              <a:ext cx="457199" cy="216777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8" name="Flowchart: Connector 197"/>
            <p:cNvSpPr/>
            <p:nvPr/>
          </p:nvSpPr>
          <p:spPr>
            <a:xfrm flipH="1">
              <a:off x="3200400" y="3886200"/>
              <a:ext cx="0" cy="0"/>
            </a:xfrm>
            <a:prstGeom prst="flowChartConnector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cxnSp>
          <p:nvCxnSpPr>
            <p:cNvPr id="199" name="Elbow Connector 198"/>
            <p:cNvCxnSpPr>
              <a:stCxn id="198" idx="2"/>
              <a:endCxn id="113" idx="2"/>
            </p:cNvCxnSpPr>
            <p:nvPr/>
          </p:nvCxnSpPr>
          <p:spPr>
            <a:xfrm flipV="1">
              <a:off x="3200400" y="3589808"/>
              <a:ext cx="457200" cy="296393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6" name="Flowchart: Process 205"/>
            <p:cNvSpPr/>
            <p:nvPr/>
          </p:nvSpPr>
          <p:spPr>
            <a:xfrm>
              <a:off x="3429000" y="4715991"/>
              <a:ext cx="914400" cy="321617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Support Branch</a:t>
              </a:r>
            </a:p>
          </p:txBody>
        </p:sp>
        <p:cxnSp>
          <p:nvCxnSpPr>
            <p:cNvPr id="207" name="Elbow Connector 206"/>
            <p:cNvCxnSpPr>
              <a:stCxn id="198" idx="4"/>
              <a:endCxn id="206" idx="1"/>
            </p:cNvCxnSpPr>
            <p:nvPr/>
          </p:nvCxnSpPr>
          <p:spPr>
            <a:xfrm rot="16200000" flipH="1">
              <a:off x="2819400" y="4267199"/>
              <a:ext cx="990599" cy="228601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1" name="Flowchart: Process 210"/>
            <p:cNvSpPr/>
            <p:nvPr/>
          </p:nvSpPr>
          <p:spPr>
            <a:xfrm>
              <a:off x="2057400" y="4715991"/>
              <a:ext cx="914400" cy="321617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Situation Unit</a:t>
              </a:r>
            </a:p>
          </p:txBody>
        </p:sp>
        <p:sp>
          <p:nvSpPr>
            <p:cNvPr id="212" name="Flowchart: Process 211"/>
            <p:cNvSpPr/>
            <p:nvPr/>
          </p:nvSpPr>
          <p:spPr>
            <a:xfrm>
              <a:off x="2057400" y="5249391"/>
              <a:ext cx="914400" cy="321617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Resources Unit</a:t>
              </a:r>
            </a:p>
          </p:txBody>
        </p:sp>
        <p:cxnSp>
          <p:nvCxnSpPr>
            <p:cNvPr id="213" name="Elbow Connector 212"/>
            <p:cNvCxnSpPr>
              <a:stCxn id="192" idx="4"/>
              <a:endCxn id="212" idx="1"/>
            </p:cNvCxnSpPr>
            <p:nvPr/>
          </p:nvCxnSpPr>
          <p:spPr>
            <a:xfrm rot="16200000" flipH="1">
              <a:off x="1181100" y="4533899"/>
              <a:ext cx="1523999" cy="228601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Elbow Connector 213"/>
            <p:cNvCxnSpPr>
              <a:stCxn id="192" idx="4"/>
              <a:endCxn id="211" idx="1"/>
            </p:cNvCxnSpPr>
            <p:nvPr/>
          </p:nvCxnSpPr>
          <p:spPr>
            <a:xfrm rot="16200000" flipH="1">
              <a:off x="1447800" y="4267199"/>
              <a:ext cx="990599" cy="228601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9" name="Flowchart: Process 228"/>
            <p:cNvSpPr/>
            <p:nvPr/>
          </p:nvSpPr>
          <p:spPr>
            <a:xfrm>
              <a:off x="4800600" y="4182591"/>
              <a:ext cx="914400" cy="321617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Procurement Unit</a:t>
              </a:r>
            </a:p>
          </p:txBody>
        </p:sp>
        <p:cxnSp>
          <p:nvCxnSpPr>
            <p:cNvPr id="230" name="Elbow Connector 229"/>
            <p:cNvCxnSpPr>
              <a:stCxn id="231" idx="4"/>
              <a:endCxn id="229" idx="1"/>
            </p:cNvCxnSpPr>
            <p:nvPr/>
          </p:nvCxnSpPr>
          <p:spPr>
            <a:xfrm rot="16200000" flipH="1">
              <a:off x="4457700" y="4000499"/>
              <a:ext cx="457199" cy="228601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1" name="Flowchart: Connector 230"/>
            <p:cNvSpPr/>
            <p:nvPr/>
          </p:nvSpPr>
          <p:spPr>
            <a:xfrm flipH="1">
              <a:off x="4572000" y="3886200"/>
              <a:ext cx="0" cy="0"/>
            </a:xfrm>
            <a:prstGeom prst="flowChartConnector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cxnSp>
          <p:nvCxnSpPr>
            <p:cNvPr id="232" name="Elbow Connector 231"/>
            <p:cNvCxnSpPr>
              <a:stCxn id="231" idx="2"/>
              <a:endCxn id="114" idx="2"/>
            </p:cNvCxnSpPr>
            <p:nvPr/>
          </p:nvCxnSpPr>
          <p:spPr>
            <a:xfrm flipV="1">
              <a:off x="4572000" y="3589808"/>
              <a:ext cx="457200" cy="296393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3" name="Flowchart: Process 232"/>
            <p:cNvSpPr/>
            <p:nvPr/>
          </p:nvSpPr>
          <p:spPr>
            <a:xfrm>
              <a:off x="4800600" y="4715991"/>
              <a:ext cx="914400" cy="321617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Cost Unit</a:t>
              </a:r>
            </a:p>
          </p:txBody>
        </p:sp>
        <p:cxnSp>
          <p:nvCxnSpPr>
            <p:cNvPr id="234" name="Elbow Connector 233"/>
            <p:cNvCxnSpPr>
              <a:stCxn id="231" idx="4"/>
              <a:endCxn id="233" idx="1"/>
            </p:cNvCxnSpPr>
            <p:nvPr/>
          </p:nvCxnSpPr>
          <p:spPr>
            <a:xfrm rot="16200000" flipH="1">
              <a:off x="4191000" y="4267199"/>
              <a:ext cx="990599" cy="228601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6" name="Flowchart: Process 235"/>
            <p:cNvSpPr/>
            <p:nvPr/>
          </p:nvSpPr>
          <p:spPr>
            <a:xfrm>
              <a:off x="685800" y="5782791"/>
              <a:ext cx="914400" cy="321617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Security Group</a:t>
              </a:r>
            </a:p>
          </p:txBody>
        </p:sp>
        <p:cxnSp>
          <p:nvCxnSpPr>
            <p:cNvPr id="237" name="Elbow Connector 236"/>
            <p:cNvCxnSpPr>
              <a:stCxn id="177" idx="4"/>
              <a:endCxn id="236" idx="1"/>
            </p:cNvCxnSpPr>
            <p:nvPr/>
          </p:nvCxnSpPr>
          <p:spPr>
            <a:xfrm rot="16200000" flipH="1">
              <a:off x="-457200" y="4800599"/>
              <a:ext cx="2057399" cy="228601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0" name="Flowchart: Process 239"/>
            <p:cNvSpPr/>
            <p:nvPr/>
          </p:nvSpPr>
          <p:spPr>
            <a:xfrm>
              <a:off x="685800" y="6316191"/>
              <a:ext cx="914400" cy="321617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Customer Support Group</a:t>
              </a:r>
            </a:p>
          </p:txBody>
        </p:sp>
        <p:cxnSp>
          <p:nvCxnSpPr>
            <p:cNvPr id="241" name="Elbow Connector 240"/>
            <p:cNvCxnSpPr>
              <a:stCxn id="177" idx="4"/>
              <a:endCxn id="240" idx="1"/>
            </p:cNvCxnSpPr>
            <p:nvPr/>
          </p:nvCxnSpPr>
          <p:spPr>
            <a:xfrm rot="16200000" flipH="1">
              <a:off x="-723900" y="5067299"/>
              <a:ext cx="2590799" cy="228601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4" name="Flowchart: Process 243"/>
            <p:cNvSpPr/>
            <p:nvPr/>
          </p:nvSpPr>
          <p:spPr>
            <a:xfrm>
              <a:off x="2057400" y="5782791"/>
              <a:ext cx="914400" cy="321617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Documentation Unit</a:t>
              </a:r>
            </a:p>
          </p:txBody>
        </p:sp>
        <p:cxnSp>
          <p:nvCxnSpPr>
            <p:cNvPr id="246" name="Elbow Connector 245"/>
            <p:cNvCxnSpPr>
              <a:stCxn id="192" idx="4"/>
              <a:endCxn id="244" idx="1"/>
            </p:cNvCxnSpPr>
            <p:nvPr/>
          </p:nvCxnSpPr>
          <p:spPr>
            <a:xfrm rot="16200000" flipH="1">
              <a:off x="914400" y="4800599"/>
              <a:ext cx="2057399" cy="228601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8" name="Flowchart: Process 247"/>
            <p:cNvSpPr/>
            <p:nvPr/>
          </p:nvSpPr>
          <p:spPr>
            <a:xfrm>
              <a:off x="4800600" y="5249391"/>
              <a:ext cx="914400" cy="321617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Time Tracking Unit</a:t>
              </a:r>
            </a:p>
          </p:txBody>
        </p:sp>
        <p:sp>
          <p:nvSpPr>
            <p:cNvPr id="249" name="Flowchart: Process 248"/>
            <p:cNvSpPr/>
            <p:nvPr/>
          </p:nvSpPr>
          <p:spPr>
            <a:xfrm>
              <a:off x="4800600" y="5782791"/>
              <a:ext cx="914400" cy="321617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Compensation Claims Unit</a:t>
              </a:r>
            </a:p>
          </p:txBody>
        </p:sp>
        <p:cxnSp>
          <p:nvCxnSpPr>
            <p:cNvPr id="251" name="Elbow Connector 250"/>
            <p:cNvCxnSpPr>
              <a:stCxn id="231" idx="4"/>
              <a:endCxn id="249" idx="1"/>
            </p:cNvCxnSpPr>
            <p:nvPr/>
          </p:nvCxnSpPr>
          <p:spPr>
            <a:xfrm rot="16200000" flipH="1">
              <a:off x="3657600" y="4800599"/>
              <a:ext cx="2057399" cy="228601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Elbow Connector 253"/>
            <p:cNvCxnSpPr>
              <a:stCxn id="231" idx="4"/>
              <a:endCxn id="248" idx="1"/>
            </p:cNvCxnSpPr>
            <p:nvPr/>
          </p:nvCxnSpPr>
          <p:spPr>
            <a:xfrm rot="16200000" flipH="1">
              <a:off x="3924300" y="4533899"/>
              <a:ext cx="1523999" cy="228601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3" name="Flowchart: Process 262"/>
            <p:cNvSpPr/>
            <p:nvPr/>
          </p:nvSpPr>
          <p:spPr>
            <a:xfrm>
              <a:off x="2057400" y="6316191"/>
              <a:ext cx="914400" cy="321617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3788" tIns="31318" rIns="53788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Demobilization Unit</a:t>
              </a:r>
            </a:p>
          </p:txBody>
        </p:sp>
        <p:cxnSp>
          <p:nvCxnSpPr>
            <p:cNvPr id="264" name="Elbow Connector 263"/>
            <p:cNvCxnSpPr>
              <a:stCxn id="192" idx="4"/>
              <a:endCxn id="263" idx="1"/>
            </p:cNvCxnSpPr>
            <p:nvPr/>
          </p:nvCxnSpPr>
          <p:spPr>
            <a:xfrm rot="16200000" flipH="1">
              <a:off x="647700" y="5067299"/>
              <a:ext cx="2590799" cy="228601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Flowchart: Process 78"/>
            <p:cNvSpPr/>
            <p:nvPr/>
          </p:nvSpPr>
          <p:spPr>
            <a:xfrm>
              <a:off x="685800" y="6849591"/>
              <a:ext cx="914400" cy="321617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Plant Operations Group</a:t>
              </a:r>
            </a:p>
          </p:txBody>
        </p:sp>
        <p:cxnSp>
          <p:nvCxnSpPr>
            <p:cNvPr id="81" name="Elbow Connector 80"/>
            <p:cNvCxnSpPr>
              <a:stCxn id="177" idx="4"/>
              <a:endCxn id="79" idx="1"/>
            </p:cNvCxnSpPr>
            <p:nvPr/>
          </p:nvCxnSpPr>
          <p:spPr>
            <a:xfrm rot="16200000" flipH="1">
              <a:off x="-990600" y="5333999"/>
              <a:ext cx="3124199" cy="228601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Flowchart: Process 84"/>
            <p:cNvSpPr/>
            <p:nvPr/>
          </p:nvSpPr>
          <p:spPr>
            <a:xfrm>
              <a:off x="685800" y="7382991"/>
              <a:ext cx="914400" cy="321617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1318" rIns="0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Distribution System Operations Group</a:t>
              </a:r>
            </a:p>
          </p:txBody>
        </p:sp>
        <p:cxnSp>
          <p:nvCxnSpPr>
            <p:cNvPr id="86" name="Elbow Connector 85"/>
            <p:cNvCxnSpPr>
              <a:stCxn id="177" idx="4"/>
              <a:endCxn id="85" idx="1"/>
            </p:cNvCxnSpPr>
            <p:nvPr/>
          </p:nvCxnSpPr>
          <p:spPr>
            <a:xfrm rot="16200000" flipH="1">
              <a:off x="-1257300" y="5600699"/>
              <a:ext cx="3657599" cy="228601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Flowchart: Process 87"/>
            <p:cNvSpPr/>
            <p:nvPr/>
          </p:nvSpPr>
          <p:spPr>
            <a:xfrm>
              <a:off x="3893820" y="982191"/>
              <a:ext cx="1371600" cy="321617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Response Partners</a:t>
              </a:r>
            </a:p>
          </p:txBody>
        </p:sp>
        <p:cxnSp>
          <p:nvCxnSpPr>
            <p:cNvPr id="89" name="Straight Arrow Connector 88"/>
            <p:cNvCxnSpPr>
              <a:stCxn id="88" idx="1"/>
              <a:endCxn id="60" idx="3"/>
            </p:cNvCxnSpPr>
            <p:nvPr/>
          </p:nvCxnSpPr>
          <p:spPr>
            <a:xfrm flipH="1">
              <a:off x="3657600" y="1143000"/>
              <a:ext cx="23622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/>
            <p:nvPr/>
          </p:nvCxnSpPr>
          <p:spPr>
            <a:xfrm>
              <a:off x="4023360" y="1307592"/>
              <a:ext cx="0" cy="813816"/>
            </a:xfrm>
            <a:prstGeom prst="straightConnector1">
              <a:avLst/>
            </a:prstGeom>
            <a:ln w="12700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8A7C34CC-CAA8-4C96-96DF-3FC7B6D5002D}"/>
              </a:ext>
            </a:extLst>
          </p:cNvPr>
          <p:cNvSpPr txBox="1"/>
          <p:nvPr/>
        </p:nvSpPr>
        <p:spPr>
          <a:xfrm>
            <a:off x="0" y="0"/>
            <a:ext cx="594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Figure 2.2: Large-scale ICS Structure</a:t>
            </a:r>
          </a:p>
        </p:txBody>
      </p:sp>
    </p:spTree>
    <p:extLst>
      <p:ext uri="{BB962C8B-B14F-4D97-AF65-F5344CB8AC3E}">
        <p14:creationId xmlns:p14="http://schemas.microsoft.com/office/powerpoint/2010/main" val="1307781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81000" y="439589"/>
            <a:ext cx="5489298" cy="7332811"/>
            <a:chOff x="381000" y="433493"/>
            <a:chExt cx="5489298" cy="7332811"/>
          </a:xfrm>
        </p:grpSpPr>
        <p:sp>
          <p:nvSpPr>
            <p:cNvPr id="84" name="Flowchart: Process 83"/>
            <p:cNvSpPr>
              <a:spLocks/>
            </p:cNvSpPr>
            <p:nvPr/>
          </p:nvSpPr>
          <p:spPr>
            <a:xfrm>
              <a:off x="1342813" y="3438377"/>
              <a:ext cx="3257973" cy="616373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>
              <a:noAutofit/>
            </a:bodyPr>
            <a:lstStyle/>
            <a:p>
              <a:pPr algn="ctr"/>
              <a:r>
                <a:rPr lang="en-US" sz="770" dirty="0">
                  <a:solidFill>
                    <a:schemeClr val="tx1"/>
                  </a:solidFill>
                  <a:cs typeface="Arial" panose="020B0604020202020204" pitchFamily="34" charset="0"/>
                </a:rPr>
                <a:t>Investigation and Response Actions</a:t>
              </a:r>
            </a:p>
            <a:p>
              <a:pPr algn="ctr"/>
              <a:endParaRPr lang="en-US" sz="770" dirty="0">
                <a:solidFill>
                  <a:schemeClr val="tx1"/>
                </a:solidFill>
                <a:cs typeface="Arial" panose="020B0604020202020204" pitchFamily="34" charset="0"/>
              </a:endParaRPr>
            </a:p>
            <a:p>
              <a:pPr algn="ctr"/>
              <a:endParaRPr lang="en-US" sz="770" dirty="0">
                <a:solidFill>
                  <a:schemeClr val="tx1"/>
                </a:solidFill>
                <a:cs typeface="Arial" panose="020B0604020202020204" pitchFamily="34" charset="0"/>
              </a:endParaRPr>
            </a:p>
            <a:p>
              <a:pPr algn="ctr"/>
              <a:endParaRPr lang="en-US" sz="770" dirty="0">
                <a:solidFill>
                  <a:schemeClr val="tx1"/>
                </a:solidFill>
                <a:cs typeface="Arial" panose="020B0604020202020204" pitchFamily="34" charset="0"/>
              </a:endParaRPr>
            </a:p>
            <a:p>
              <a:pPr algn="ctr"/>
              <a:endParaRPr lang="en-US" sz="770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71" name="Flowchart: Terminator 70"/>
            <p:cNvSpPr>
              <a:spLocks/>
            </p:cNvSpPr>
            <p:nvPr/>
          </p:nvSpPr>
          <p:spPr>
            <a:xfrm>
              <a:off x="2223346" y="433493"/>
              <a:ext cx="1496907" cy="352213"/>
            </a:xfrm>
            <a:prstGeom prst="flowChartTerminator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770" dirty="0">
                  <a:solidFill>
                    <a:schemeClr val="tx1"/>
                  </a:solidFill>
                  <a:cs typeface="Arial" panose="020B0604020202020204" pitchFamily="34" charset="0"/>
                </a:rPr>
                <a:t>Validated Indicator of Water </a:t>
              </a:r>
            </a:p>
            <a:p>
              <a:pPr algn="ctr"/>
              <a:r>
                <a:rPr lang="en-US" sz="770" dirty="0">
                  <a:solidFill>
                    <a:schemeClr val="tx1"/>
                  </a:solidFill>
                  <a:cs typeface="Arial" panose="020B0604020202020204" pitchFamily="34" charset="0"/>
                </a:rPr>
                <a:t>Contamination</a:t>
              </a:r>
            </a:p>
          </p:txBody>
        </p:sp>
        <p:cxnSp>
          <p:nvCxnSpPr>
            <p:cNvPr id="72" name="Straight Arrow Connector 71"/>
            <p:cNvCxnSpPr>
              <a:cxnSpLocks noChangeAspect="1"/>
              <a:stCxn id="71" idx="2"/>
              <a:endCxn id="95" idx="0"/>
            </p:cNvCxnSpPr>
            <p:nvPr/>
          </p:nvCxnSpPr>
          <p:spPr>
            <a:xfrm>
              <a:off x="2971800" y="785706"/>
              <a:ext cx="0" cy="181187"/>
            </a:xfrm>
            <a:prstGeom prst="straightConnector1">
              <a:avLst/>
            </a:prstGeom>
            <a:ln w="6350" cap="flat">
              <a:solidFill>
                <a:schemeClr val="tx1"/>
              </a:solidFill>
              <a:round/>
              <a:headEnd w="med" len="med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ight Bracket 16"/>
            <p:cNvSpPr>
              <a:spLocks/>
            </p:cNvSpPr>
            <p:nvPr/>
          </p:nvSpPr>
          <p:spPr>
            <a:xfrm>
              <a:off x="5717898" y="1066801"/>
              <a:ext cx="152400" cy="3958336"/>
            </a:xfrm>
            <a:prstGeom prst="rightBracke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vert="vert270" lIns="0" tIns="0" rIns="0" bIns="0" rtlCol="0" anchor="b" anchorCtr="1"/>
            <a:lstStyle/>
            <a:p>
              <a:pPr algn="ctr"/>
              <a:r>
                <a:rPr lang="en-US" sz="770" b="1" dirty="0">
                  <a:cs typeface="Arial" panose="020B0604020202020204" pitchFamily="34" charset="0"/>
                </a:rPr>
                <a:t>Investigation and Response Phase</a:t>
              </a:r>
            </a:p>
          </p:txBody>
        </p:sp>
        <p:sp>
          <p:nvSpPr>
            <p:cNvPr id="70" name="Right Bracket 69"/>
            <p:cNvSpPr>
              <a:spLocks/>
            </p:cNvSpPr>
            <p:nvPr/>
          </p:nvSpPr>
          <p:spPr>
            <a:xfrm>
              <a:off x="5715000" y="5029200"/>
              <a:ext cx="152400" cy="2736596"/>
            </a:xfrm>
            <a:prstGeom prst="rightBracke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vert="vert270" lIns="0" tIns="0" rIns="0" bIns="0" rtlCol="0" anchor="b" anchorCtr="1"/>
            <a:lstStyle/>
            <a:p>
              <a:pPr algn="ctr"/>
              <a:r>
                <a:rPr lang="en-US" sz="770" b="1" dirty="0">
                  <a:cs typeface="Arial" panose="020B0604020202020204" pitchFamily="34" charset="0"/>
                </a:rPr>
                <a:t>Remediation and Recovery Phase</a:t>
              </a:r>
            </a:p>
          </p:txBody>
        </p:sp>
        <p:sp>
          <p:nvSpPr>
            <p:cNvPr id="97" name="Flowchart: Process 96"/>
            <p:cNvSpPr>
              <a:spLocks/>
            </p:cNvSpPr>
            <p:nvPr/>
          </p:nvSpPr>
          <p:spPr>
            <a:xfrm>
              <a:off x="3579620" y="3629159"/>
              <a:ext cx="985691" cy="352213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>
              <a:noAutofit/>
            </a:bodyPr>
            <a:lstStyle/>
            <a:p>
              <a:pPr algn="ctr"/>
              <a:r>
                <a:rPr lang="en-US" sz="770" dirty="0">
                  <a:solidFill>
                    <a:schemeClr val="tx1"/>
                  </a:solidFill>
                  <a:cs typeface="Arial" panose="020B0604020202020204" pitchFamily="34" charset="0"/>
                </a:rPr>
                <a:t>Risk Communication / Public Notification</a:t>
              </a:r>
            </a:p>
            <a:p>
              <a:pPr algn="ctr"/>
              <a:r>
                <a:rPr lang="en-US" sz="770" dirty="0">
                  <a:solidFill>
                    <a:schemeClr val="tx1"/>
                  </a:solidFill>
                  <a:cs typeface="Arial" panose="020B0604020202020204" pitchFamily="34" charset="0"/>
                </a:rPr>
                <a:t>Section 7.0</a:t>
              </a:r>
            </a:p>
          </p:txBody>
        </p:sp>
        <p:sp>
          <p:nvSpPr>
            <p:cNvPr id="98" name="Flowchart: Process 97"/>
            <p:cNvSpPr>
              <a:spLocks/>
            </p:cNvSpPr>
            <p:nvPr/>
          </p:nvSpPr>
          <p:spPr>
            <a:xfrm>
              <a:off x="2478954" y="3629159"/>
              <a:ext cx="985691" cy="352213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>
              <a:noAutofit/>
            </a:bodyPr>
            <a:lstStyle/>
            <a:p>
              <a:pPr algn="ctr"/>
              <a:r>
                <a:rPr lang="en-US" sz="770" dirty="0">
                  <a:solidFill>
                    <a:schemeClr val="tx1"/>
                  </a:solidFill>
                  <a:cs typeface="Arial" panose="020B0604020202020204" pitchFamily="34" charset="0"/>
                </a:rPr>
                <a:t>Operational Responses</a:t>
              </a:r>
            </a:p>
            <a:p>
              <a:pPr algn="ctr"/>
              <a:r>
                <a:rPr lang="en-US" sz="770" dirty="0">
                  <a:solidFill>
                    <a:schemeClr val="tx1"/>
                  </a:solidFill>
                  <a:cs typeface="Arial" panose="020B0604020202020204" pitchFamily="34" charset="0"/>
                </a:rPr>
                <a:t>Section 6.0</a:t>
              </a:r>
            </a:p>
          </p:txBody>
        </p:sp>
        <p:sp>
          <p:nvSpPr>
            <p:cNvPr id="113" name="Flowchart: Process 112"/>
            <p:cNvSpPr>
              <a:spLocks/>
            </p:cNvSpPr>
            <p:nvPr/>
          </p:nvSpPr>
          <p:spPr>
            <a:xfrm>
              <a:off x="2298192" y="6102096"/>
              <a:ext cx="1347216" cy="1664208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>
              <a:noAutofit/>
            </a:bodyPr>
            <a:lstStyle/>
            <a:p>
              <a:pPr algn="ctr"/>
              <a:r>
                <a:rPr lang="en-US" sz="770" dirty="0">
                  <a:solidFill>
                    <a:schemeClr val="tx1"/>
                  </a:solidFill>
                  <a:cs typeface="Arial" panose="020B0604020202020204" pitchFamily="34" charset="0"/>
                </a:rPr>
                <a:t>Remediation and Recovery Activities</a:t>
              </a:r>
            </a:p>
          </p:txBody>
        </p:sp>
        <p:sp>
          <p:nvSpPr>
            <p:cNvPr id="99" name="Flowchart: Process 98"/>
            <p:cNvSpPr>
              <a:spLocks/>
            </p:cNvSpPr>
            <p:nvPr/>
          </p:nvSpPr>
          <p:spPr>
            <a:xfrm>
              <a:off x="1378287" y="3629159"/>
              <a:ext cx="985691" cy="352213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>
              <a:noAutofit/>
            </a:bodyPr>
            <a:lstStyle/>
            <a:p>
              <a:pPr algn="ctr"/>
              <a:r>
                <a:rPr lang="en-US" sz="770" dirty="0">
                  <a:solidFill>
                    <a:schemeClr val="tx1"/>
                  </a:solidFill>
                  <a:cs typeface="Arial" panose="020B0604020202020204" pitchFamily="34" charset="0"/>
                </a:rPr>
                <a:t>Site Characterization, Sampling, and Analysis</a:t>
              </a:r>
            </a:p>
            <a:p>
              <a:pPr algn="ctr"/>
              <a:r>
                <a:rPr lang="en-US" sz="770" dirty="0">
                  <a:solidFill>
                    <a:schemeClr val="tx1"/>
                  </a:solidFill>
                  <a:cs typeface="Arial" panose="020B0604020202020204" pitchFamily="34" charset="0"/>
                </a:rPr>
                <a:t>Section 5.0</a:t>
              </a:r>
            </a:p>
          </p:txBody>
        </p:sp>
        <p:sp>
          <p:nvSpPr>
            <p:cNvPr id="118" name="Flowchart: Process 117"/>
            <p:cNvSpPr>
              <a:spLocks/>
            </p:cNvSpPr>
            <p:nvPr/>
          </p:nvSpPr>
          <p:spPr>
            <a:xfrm>
              <a:off x="2377440" y="6400800"/>
              <a:ext cx="1188720" cy="352213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sz="770" dirty="0">
                  <a:solidFill>
                    <a:schemeClr val="tx1"/>
                  </a:solidFill>
                  <a:cs typeface="Arial" panose="020B0604020202020204" pitchFamily="34" charset="0"/>
                </a:rPr>
                <a:t>Characterization</a:t>
              </a:r>
            </a:p>
          </p:txBody>
        </p:sp>
        <p:cxnSp>
          <p:nvCxnSpPr>
            <p:cNvPr id="136" name="Straight Arrow Connector 135"/>
            <p:cNvCxnSpPr>
              <a:cxnSpLocks noChangeAspect="1"/>
              <a:stCxn id="84" idx="2"/>
              <a:endCxn id="255" idx="0"/>
            </p:cNvCxnSpPr>
            <p:nvPr/>
          </p:nvCxnSpPr>
          <p:spPr>
            <a:xfrm>
              <a:off x="2971800" y="4054750"/>
              <a:ext cx="0" cy="188743"/>
            </a:xfrm>
            <a:prstGeom prst="straightConnector1">
              <a:avLst/>
            </a:prstGeom>
            <a:ln w="6350" cap="flat">
              <a:solidFill>
                <a:schemeClr val="tx1"/>
              </a:solidFill>
              <a:round/>
              <a:headEnd w="med" len="med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9" name="Flowchart: Process 158"/>
            <p:cNvSpPr>
              <a:spLocks/>
            </p:cNvSpPr>
            <p:nvPr/>
          </p:nvSpPr>
          <p:spPr>
            <a:xfrm>
              <a:off x="2377440" y="6858000"/>
              <a:ext cx="1188720" cy="352213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sz="770" dirty="0">
                  <a:solidFill>
                    <a:schemeClr val="tx1"/>
                  </a:solidFill>
                  <a:cs typeface="Arial" panose="020B0604020202020204" pitchFamily="34" charset="0"/>
                </a:rPr>
                <a:t>Decontamination</a:t>
              </a:r>
            </a:p>
          </p:txBody>
        </p:sp>
        <p:cxnSp>
          <p:nvCxnSpPr>
            <p:cNvPr id="210" name="Elbow Connector 209"/>
            <p:cNvCxnSpPr>
              <a:cxnSpLocks/>
              <a:stCxn id="255" idx="1"/>
              <a:endCxn id="43" idx="1"/>
            </p:cNvCxnSpPr>
            <p:nvPr/>
          </p:nvCxnSpPr>
          <p:spPr>
            <a:xfrm rot="10800000">
              <a:off x="2223346" y="2438400"/>
              <a:ext cx="12700" cy="1981200"/>
            </a:xfrm>
            <a:prstGeom prst="bentConnector3">
              <a:avLst>
                <a:gd name="adj1" fmla="val 8675000"/>
              </a:avLst>
            </a:prstGeom>
            <a:ln w="6350" cap="flat">
              <a:solidFill>
                <a:schemeClr val="tx1"/>
              </a:solidFill>
              <a:round/>
              <a:headEnd w="med" len="med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5" name="Flowchart: Preparation 254"/>
            <p:cNvSpPr>
              <a:spLocks/>
            </p:cNvSpPr>
            <p:nvPr/>
          </p:nvSpPr>
          <p:spPr>
            <a:xfrm>
              <a:off x="2223346" y="4243493"/>
              <a:ext cx="1496907" cy="352213"/>
            </a:xfrm>
            <a:prstGeom prst="flowChartPreparation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sz="770" dirty="0">
                  <a:solidFill>
                    <a:schemeClr val="tx1"/>
                  </a:solidFill>
                  <a:cs typeface="Arial" panose="020B0604020202020204" pitchFamily="34" charset="0"/>
                </a:rPr>
                <a:t>Evaluate Response Actions</a:t>
              </a:r>
            </a:p>
          </p:txBody>
        </p:sp>
        <p:sp>
          <p:nvSpPr>
            <p:cNvPr id="295" name="Flowchart: Process 294"/>
            <p:cNvSpPr>
              <a:spLocks/>
            </p:cNvSpPr>
            <p:nvPr/>
          </p:nvSpPr>
          <p:spPr>
            <a:xfrm>
              <a:off x="404071" y="6758093"/>
              <a:ext cx="1496907" cy="352213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sz="770" dirty="0">
                  <a:solidFill>
                    <a:schemeClr val="tx1"/>
                  </a:solidFill>
                  <a:cs typeface="Arial" panose="020B0604020202020204" pitchFamily="34" charset="0"/>
                </a:rPr>
                <a:t>Operational Responses</a:t>
              </a:r>
            </a:p>
            <a:p>
              <a:pPr algn="ctr"/>
              <a:r>
                <a:rPr lang="en-US" sz="770" dirty="0">
                  <a:solidFill>
                    <a:schemeClr val="tx1"/>
                  </a:solidFill>
                  <a:cs typeface="Arial" panose="020B0604020202020204" pitchFamily="34" charset="0"/>
                </a:rPr>
                <a:t>Section 6.0</a:t>
              </a:r>
            </a:p>
          </p:txBody>
        </p:sp>
        <p:sp>
          <p:nvSpPr>
            <p:cNvPr id="300" name="Flowchart: Process 299"/>
            <p:cNvSpPr>
              <a:spLocks/>
            </p:cNvSpPr>
            <p:nvPr/>
          </p:nvSpPr>
          <p:spPr>
            <a:xfrm>
              <a:off x="4052146" y="6764190"/>
              <a:ext cx="1496907" cy="352213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sz="770" dirty="0">
                  <a:solidFill>
                    <a:schemeClr val="tx1"/>
                  </a:solidFill>
                  <a:cs typeface="Arial" panose="020B0604020202020204" pitchFamily="34" charset="0"/>
                </a:rPr>
                <a:t>Risk Communication / </a:t>
              </a:r>
              <a:br>
                <a:rPr lang="en-US" sz="770" dirty="0">
                  <a:solidFill>
                    <a:schemeClr val="tx1"/>
                  </a:solidFill>
                  <a:cs typeface="Arial" panose="020B0604020202020204" pitchFamily="34" charset="0"/>
                </a:rPr>
              </a:br>
              <a:r>
                <a:rPr lang="en-US" sz="770" dirty="0">
                  <a:solidFill>
                    <a:schemeClr val="tx1"/>
                  </a:solidFill>
                  <a:cs typeface="Arial" panose="020B0604020202020204" pitchFamily="34" charset="0"/>
                </a:rPr>
                <a:t>Public Notification</a:t>
              </a:r>
            </a:p>
            <a:p>
              <a:pPr algn="ctr"/>
              <a:r>
                <a:rPr lang="en-US" sz="770" dirty="0">
                  <a:solidFill>
                    <a:schemeClr val="tx1"/>
                  </a:solidFill>
                  <a:cs typeface="Arial" panose="020B0604020202020204" pitchFamily="34" charset="0"/>
                </a:rPr>
                <a:t>Section 7.0</a:t>
              </a:r>
            </a:p>
          </p:txBody>
        </p:sp>
        <p:cxnSp>
          <p:nvCxnSpPr>
            <p:cNvPr id="347" name="Straight Arrow Connector 346"/>
            <p:cNvCxnSpPr>
              <a:cxnSpLocks noChangeAspect="1"/>
              <a:stCxn id="118" idx="2"/>
              <a:endCxn id="159" idx="0"/>
            </p:cNvCxnSpPr>
            <p:nvPr/>
          </p:nvCxnSpPr>
          <p:spPr>
            <a:xfrm>
              <a:off x="2971800" y="6753013"/>
              <a:ext cx="0" cy="104987"/>
            </a:xfrm>
            <a:prstGeom prst="straightConnector1">
              <a:avLst/>
            </a:prstGeom>
            <a:ln w="6350" cap="flat">
              <a:solidFill>
                <a:schemeClr val="tx1"/>
              </a:solidFill>
              <a:round/>
              <a:headEnd w="med" len="med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0" name="Straight Arrow Connector 349"/>
            <p:cNvCxnSpPr>
              <a:cxnSpLocks noChangeAspect="1"/>
              <a:stCxn id="101" idx="2"/>
              <a:endCxn id="113" idx="0"/>
            </p:cNvCxnSpPr>
            <p:nvPr/>
          </p:nvCxnSpPr>
          <p:spPr>
            <a:xfrm>
              <a:off x="2971800" y="5814906"/>
              <a:ext cx="0" cy="287190"/>
            </a:xfrm>
            <a:prstGeom prst="straightConnector1">
              <a:avLst/>
            </a:prstGeom>
            <a:ln w="6350" cap="flat">
              <a:solidFill>
                <a:schemeClr val="tx1"/>
              </a:solidFill>
              <a:round/>
              <a:headEnd w="med" len="med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9" name="Straight Arrow Connector 378"/>
            <p:cNvCxnSpPr>
              <a:cxnSpLocks noChangeAspect="1"/>
              <a:stCxn id="113" idx="1"/>
              <a:endCxn id="295" idx="3"/>
            </p:cNvCxnSpPr>
            <p:nvPr/>
          </p:nvCxnSpPr>
          <p:spPr>
            <a:xfrm flipH="1">
              <a:off x="1900978" y="6934200"/>
              <a:ext cx="397214" cy="0"/>
            </a:xfrm>
            <a:prstGeom prst="straightConnector1">
              <a:avLst/>
            </a:prstGeom>
            <a:ln w="6350" cap="flat">
              <a:solidFill>
                <a:schemeClr val="tx1"/>
              </a:solidFill>
              <a:round/>
              <a:headEnd type="triangl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Flowchart: Process 94"/>
            <p:cNvSpPr>
              <a:spLocks/>
            </p:cNvSpPr>
            <p:nvPr/>
          </p:nvSpPr>
          <p:spPr>
            <a:xfrm>
              <a:off x="2223346" y="966893"/>
              <a:ext cx="1496907" cy="352213"/>
            </a:xfrm>
            <a:prstGeom prst="flowChartProcess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sz="770" dirty="0">
                  <a:solidFill>
                    <a:schemeClr val="tx1"/>
                  </a:solidFill>
                  <a:cs typeface="Arial" panose="020B0604020202020204" pitchFamily="34" charset="0"/>
                </a:rPr>
                <a:t>Initiate Investigation and </a:t>
              </a:r>
            </a:p>
            <a:p>
              <a:pPr algn="ctr"/>
              <a:r>
                <a:rPr lang="en-US" sz="770" dirty="0">
                  <a:solidFill>
                    <a:schemeClr val="tx1"/>
                  </a:solidFill>
                  <a:cs typeface="Arial" panose="020B0604020202020204" pitchFamily="34" charset="0"/>
                </a:rPr>
                <a:t>Response Phase</a:t>
              </a:r>
            </a:p>
            <a:p>
              <a:pPr algn="ctr"/>
              <a:r>
                <a:rPr lang="en-US" sz="770" dirty="0">
                  <a:solidFill>
                    <a:schemeClr val="tx1"/>
                  </a:solidFill>
                  <a:cs typeface="Arial" panose="020B0604020202020204" pitchFamily="34" charset="0"/>
                </a:rPr>
                <a:t>Section 4.0</a:t>
              </a:r>
            </a:p>
          </p:txBody>
        </p:sp>
        <p:cxnSp>
          <p:nvCxnSpPr>
            <p:cNvPr id="100" name="Straight Arrow Connector 99"/>
            <p:cNvCxnSpPr>
              <a:cxnSpLocks noChangeAspect="1"/>
              <a:stCxn id="95" idx="2"/>
              <a:endCxn id="165" idx="0"/>
            </p:cNvCxnSpPr>
            <p:nvPr/>
          </p:nvCxnSpPr>
          <p:spPr>
            <a:xfrm>
              <a:off x="2971800" y="1319106"/>
              <a:ext cx="0" cy="257387"/>
            </a:xfrm>
            <a:prstGeom prst="straightConnector1">
              <a:avLst/>
            </a:prstGeom>
            <a:ln w="6350" cap="flat">
              <a:solidFill>
                <a:schemeClr val="tx1"/>
              </a:solidFill>
              <a:round/>
              <a:headEnd w="med" len="med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Flowchart: Process 100"/>
            <p:cNvSpPr>
              <a:spLocks/>
            </p:cNvSpPr>
            <p:nvPr/>
          </p:nvSpPr>
          <p:spPr>
            <a:xfrm>
              <a:off x="2223346" y="5462693"/>
              <a:ext cx="1496907" cy="352213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sz="770" dirty="0">
                  <a:solidFill>
                    <a:schemeClr val="tx1"/>
                  </a:solidFill>
                  <a:cs typeface="Arial" panose="020B0604020202020204" pitchFamily="34" charset="0"/>
                </a:rPr>
                <a:t>Initiate Remediation and Recovery Phase</a:t>
              </a:r>
            </a:p>
            <a:p>
              <a:pPr algn="ctr"/>
              <a:r>
                <a:rPr lang="en-US" sz="770" dirty="0">
                  <a:solidFill>
                    <a:schemeClr val="tx1"/>
                  </a:solidFill>
                  <a:cs typeface="Arial" panose="020B0604020202020204" pitchFamily="34" charset="0"/>
                </a:rPr>
                <a:t>Section 8.0</a:t>
              </a:r>
            </a:p>
          </p:txBody>
        </p:sp>
        <p:cxnSp>
          <p:nvCxnSpPr>
            <p:cNvPr id="50" name="Straight Arrow Connector 49"/>
            <p:cNvCxnSpPr>
              <a:cxnSpLocks noChangeAspect="1"/>
              <a:stCxn id="43" idx="2"/>
              <a:endCxn id="58" idx="0"/>
            </p:cNvCxnSpPr>
            <p:nvPr/>
          </p:nvCxnSpPr>
          <p:spPr>
            <a:xfrm>
              <a:off x="2971800" y="2695956"/>
              <a:ext cx="0" cy="175937"/>
            </a:xfrm>
            <a:prstGeom prst="straightConnector1">
              <a:avLst/>
            </a:prstGeom>
            <a:ln w="6350" cap="flat">
              <a:solidFill>
                <a:schemeClr val="tx1"/>
              </a:solidFill>
              <a:round/>
              <a:headEnd w="med" len="med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Flowchart: Decision 42"/>
            <p:cNvSpPr>
              <a:spLocks/>
            </p:cNvSpPr>
            <p:nvPr/>
          </p:nvSpPr>
          <p:spPr>
            <a:xfrm>
              <a:off x="2223346" y="2180844"/>
              <a:ext cx="1496907" cy="515112"/>
            </a:xfrm>
            <a:prstGeom prst="flowChartDecision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sz="770" dirty="0">
                  <a:solidFill>
                    <a:schemeClr val="tx1"/>
                  </a:solidFill>
                  <a:cs typeface="Arial" panose="020B0604020202020204" pitchFamily="34" charset="0"/>
                </a:rPr>
                <a:t>Contamination is</a:t>
              </a:r>
            </a:p>
            <a:p>
              <a:pPr algn="ctr"/>
              <a:r>
                <a:rPr lang="en-US" sz="770" dirty="0">
                  <a:solidFill>
                    <a:schemeClr val="tx1"/>
                  </a:solidFill>
                  <a:cs typeface="Arial" panose="020B0604020202020204" pitchFamily="34" charset="0"/>
                </a:rPr>
                <a:t>Suspected</a:t>
              </a:r>
            </a:p>
          </p:txBody>
        </p:sp>
        <p:sp>
          <p:nvSpPr>
            <p:cNvPr id="56" name="Flowchart: Decision 55"/>
            <p:cNvSpPr>
              <a:spLocks/>
            </p:cNvSpPr>
            <p:nvPr/>
          </p:nvSpPr>
          <p:spPr>
            <a:xfrm>
              <a:off x="2223346" y="4771644"/>
              <a:ext cx="1496907" cy="515112"/>
            </a:xfrm>
            <a:prstGeom prst="flowChartDecision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sz="770" dirty="0">
                  <a:solidFill>
                    <a:schemeClr val="tx1"/>
                  </a:solidFill>
                  <a:cs typeface="Arial" panose="020B0604020202020204" pitchFamily="34" charset="0"/>
                </a:rPr>
                <a:t>Contamination is Confirmed</a:t>
              </a:r>
            </a:p>
          </p:txBody>
        </p:sp>
        <p:cxnSp>
          <p:nvCxnSpPr>
            <p:cNvPr id="63" name="Straight Arrow Connector 62"/>
            <p:cNvCxnSpPr>
              <a:cxnSpLocks noChangeAspect="1"/>
              <a:stCxn id="165" idx="2"/>
              <a:endCxn id="43" idx="0"/>
            </p:cNvCxnSpPr>
            <p:nvPr/>
          </p:nvCxnSpPr>
          <p:spPr>
            <a:xfrm>
              <a:off x="2971800" y="1928706"/>
              <a:ext cx="0" cy="252138"/>
            </a:xfrm>
            <a:prstGeom prst="straightConnector1">
              <a:avLst/>
            </a:prstGeom>
            <a:ln w="6350" cap="flat">
              <a:solidFill>
                <a:schemeClr val="tx1"/>
              </a:solidFill>
              <a:round/>
              <a:headEnd w="med" len="med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>
              <a:cxnSpLocks noChangeAspect="1"/>
              <a:stCxn id="255" idx="2"/>
              <a:endCxn id="56" idx="0"/>
            </p:cNvCxnSpPr>
            <p:nvPr/>
          </p:nvCxnSpPr>
          <p:spPr>
            <a:xfrm>
              <a:off x="2971800" y="4595706"/>
              <a:ext cx="0" cy="175938"/>
            </a:xfrm>
            <a:prstGeom prst="straightConnector1">
              <a:avLst/>
            </a:prstGeom>
            <a:ln w="6350" cap="flat">
              <a:solidFill>
                <a:schemeClr val="tx1"/>
              </a:solidFill>
              <a:round/>
              <a:headEnd w="med" len="med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>
              <a:cxnSpLocks noChangeAspect="1"/>
              <a:stCxn id="56" idx="2"/>
              <a:endCxn id="101" idx="0"/>
            </p:cNvCxnSpPr>
            <p:nvPr/>
          </p:nvCxnSpPr>
          <p:spPr>
            <a:xfrm>
              <a:off x="2971800" y="5286756"/>
              <a:ext cx="0" cy="175937"/>
            </a:xfrm>
            <a:prstGeom prst="straightConnector1">
              <a:avLst/>
            </a:prstGeom>
            <a:ln w="6350" cap="flat">
              <a:solidFill>
                <a:schemeClr val="tx1"/>
              </a:solidFill>
              <a:round/>
              <a:headEnd w="med" len="med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Flowchart: Process 56"/>
            <p:cNvSpPr>
              <a:spLocks/>
            </p:cNvSpPr>
            <p:nvPr/>
          </p:nvSpPr>
          <p:spPr>
            <a:xfrm>
              <a:off x="2377440" y="7315200"/>
              <a:ext cx="1188720" cy="352213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sz="770" dirty="0">
                  <a:solidFill>
                    <a:schemeClr val="tx1"/>
                  </a:solidFill>
                  <a:cs typeface="Arial" panose="020B0604020202020204" pitchFamily="34" charset="0"/>
                </a:rPr>
                <a:t>Clearance</a:t>
              </a:r>
            </a:p>
          </p:txBody>
        </p:sp>
        <p:sp>
          <p:nvSpPr>
            <p:cNvPr id="58" name="Flowchart: Process 57"/>
            <p:cNvSpPr>
              <a:spLocks/>
            </p:cNvSpPr>
            <p:nvPr/>
          </p:nvSpPr>
          <p:spPr>
            <a:xfrm>
              <a:off x="2223346" y="2871893"/>
              <a:ext cx="1496907" cy="352213"/>
            </a:xfrm>
            <a:prstGeom prst="flowChartProcess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sz="770" dirty="0">
                  <a:solidFill>
                    <a:schemeClr val="tx1"/>
                  </a:solidFill>
                  <a:cs typeface="Arial" panose="020B0604020202020204" pitchFamily="34" charset="0"/>
                </a:rPr>
                <a:t>Gather and Review Available Information</a:t>
              </a:r>
            </a:p>
            <a:p>
              <a:pPr algn="ctr"/>
              <a:r>
                <a:rPr lang="en-US" sz="770" dirty="0">
                  <a:solidFill>
                    <a:schemeClr val="tx1"/>
                  </a:solidFill>
                  <a:cs typeface="Arial" panose="020B0604020202020204" pitchFamily="34" charset="0"/>
                </a:rPr>
                <a:t>Section 4.0</a:t>
              </a:r>
            </a:p>
          </p:txBody>
        </p:sp>
        <p:cxnSp>
          <p:nvCxnSpPr>
            <p:cNvPr id="59" name="Straight Arrow Connector 58"/>
            <p:cNvCxnSpPr>
              <a:cxnSpLocks noChangeAspect="1"/>
              <a:stCxn id="58" idx="2"/>
              <a:endCxn id="84" idx="0"/>
            </p:cNvCxnSpPr>
            <p:nvPr/>
          </p:nvCxnSpPr>
          <p:spPr>
            <a:xfrm>
              <a:off x="2971800" y="3224106"/>
              <a:ext cx="0" cy="214271"/>
            </a:xfrm>
            <a:prstGeom prst="straightConnector1">
              <a:avLst/>
            </a:prstGeom>
            <a:ln w="6350" cap="flat">
              <a:solidFill>
                <a:schemeClr val="tx1"/>
              </a:solidFill>
              <a:round/>
              <a:headEnd w="med" len="med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>
              <a:cxnSpLocks noChangeAspect="1"/>
              <a:stCxn id="159" idx="2"/>
              <a:endCxn id="57" idx="0"/>
            </p:cNvCxnSpPr>
            <p:nvPr/>
          </p:nvCxnSpPr>
          <p:spPr>
            <a:xfrm>
              <a:off x="2971800" y="7210213"/>
              <a:ext cx="0" cy="104987"/>
            </a:xfrm>
            <a:prstGeom prst="straightConnector1">
              <a:avLst/>
            </a:prstGeom>
            <a:ln w="6350" cap="flat">
              <a:solidFill>
                <a:schemeClr val="tx1"/>
              </a:solidFill>
              <a:round/>
              <a:headEnd w="med" len="med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Flowchart: Decision 104"/>
            <p:cNvSpPr>
              <a:spLocks/>
            </p:cNvSpPr>
            <p:nvPr/>
          </p:nvSpPr>
          <p:spPr>
            <a:xfrm>
              <a:off x="4052146" y="1495044"/>
              <a:ext cx="1496907" cy="515112"/>
            </a:xfrm>
            <a:prstGeom prst="flowChartDecision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sz="770" dirty="0">
                  <a:solidFill>
                    <a:schemeClr val="tx1"/>
                  </a:solidFill>
                  <a:cs typeface="Arial" panose="020B0604020202020204" pitchFamily="34" charset="0"/>
                </a:rPr>
                <a:t>Contamination is</a:t>
              </a:r>
            </a:p>
            <a:p>
              <a:pPr algn="ctr"/>
              <a:r>
                <a:rPr lang="en-US" sz="770" dirty="0">
                  <a:solidFill>
                    <a:schemeClr val="tx1"/>
                  </a:solidFill>
                  <a:cs typeface="Arial" panose="020B0604020202020204" pitchFamily="34" charset="0"/>
                </a:rPr>
                <a:t>Ruled Out</a:t>
              </a:r>
            </a:p>
          </p:txBody>
        </p:sp>
        <p:cxnSp>
          <p:nvCxnSpPr>
            <p:cNvPr id="106" name="Straight Arrow Connector 105"/>
            <p:cNvCxnSpPr>
              <a:cxnSpLocks noChangeAspect="1"/>
              <a:stCxn id="165" idx="3"/>
              <a:endCxn id="105" idx="1"/>
            </p:cNvCxnSpPr>
            <p:nvPr/>
          </p:nvCxnSpPr>
          <p:spPr>
            <a:xfrm>
              <a:off x="3720253" y="1752600"/>
              <a:ext cx="331893" cy="0"/>
            </a:xfrm>
            <a:prstGeom prst="straightConnector1">
              <a:avLst/>
            </a:prstGeom>
            <a:ln w="6350" cap="flat">
              <a:solidFill>
                <a:schemeClr val="tx1"/>
              </a:solidFill>
              <a:round/>
              <a:headEnd w="med" len="med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Flowchart: Decision 106"/>
            <p:cNvSpPr>
              <a:spLocks/>
            </p:cNvSpPr>
            <p:nvPr/>
          </p:nvSpPr>
          <p:spPr>
            <a:xfrm>
              <a:off x="4052146" y="4162044"/>
              <a:ext cx="1496907" cy="515112"/>
            </a:xfrm>
            <a:prstGeom prst="flowChartDecision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sz="770" dirty="0">
                  <a:solidFill>
                    <a:schemeClr val="tx1"/>
                  </a:solidFill>
                  <a:cs typeface="Arial" panose="020B0604020202020204" pitchFamily="34" charset="0"/>
                </a:rPr>
                <a:t>Contamination is</a:t>
              </a:r>
            </a:p>
            <a:p>
              <a:pPr algn="ctr"/>
              <a:r>
                <a:rPr lang="en-US" sz="770" dirty="0">
                  <a:solidFill>
                    <a:schemeClr val="tx1"/>
                  </a:solidFill>
                  <a:cs typeface="Arial" panose="020B0604020202020204" pitchFamily="34" charset="0"/>
                </a:rPr>
                <a:t>Ruled Out</a:t>
              </a:r>
            </a:p>
          </p:txBody>
        </p:sp>
        <p:cxnSp>
          <p:nvCxnSpPr>
            <p:cNvPr id="160" name="Straight Arrow Connector 159"/>
            <p:cNvCxnSpPr>
              <a:cxnSpLocks noChangeAspect="1"/>
              <a:stCxn id="113" idx="3"/>
              <a:endCxn id="300" idx="1"/>
            </p:cNvCxnSpPr>
            <p:nvPr/>
          </p:nvCxnSpPr>
          <p:spPr>
            <a:xfrm>
              <a:off x="3645408" y="6934200"/>
              <a:ext cx="406738" cy="6097"/>
            </a:xfrm>
            <a:prstGeom prst="straightConnector1">
              <a:avLst/>
            </a:prstGeom>
            <a:ln w="6350" cap="flat">
              <a:solidFill>
                <a:schemeClr val="tx1"/>
              </a:solidFill>
              <a:round/>
              <a:headEnd type="triangl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6546E983-5145-4095-AAC2-0C0F24E90333}"/>
                </a:ext>
              </a:extLst>
            </p:cNvPr>
            <p:cNvCxnSpPr>
              <a:cxnSpLocks noChangeAspect="1"/>
              <a:stCxn id="255" idx="3"/>
              <a:endCxn id="107" idx="1"/>
            </p:cNvCxnSpPr>
            <p:nvPr/>
          </p:nvCxnSpPr>
          <p:spPr>
            <a:xfrm>
              <a:off x="3720253" y="4419600"/>
              <a:ext cx="331893" cy="0"/>
            </a:xfrm>
            <a:prstGeom prst="straightConnector1">
              <a:avLst/>
            </a:prstGeom>
            <a:ln w="6350" cap="flat">
              <a:solidFill>
                <a:schemeClr val="tx1"/>
              </a:solidFill>
              <a:round/>
              <a:headEnd w="med" len="med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Elbow Connector 209">
              <a:extLst>
                <a:ext uri="{FF2B5EF4-FFF2-40B4-BE49-F238E27FC236}">
                  <a16:creationId xmlns:a16="http://schemas.microsoft.com/office/drawing/2014/main" id="{7F784217-EF39-4307-BD38-8C654F18118A}"/>
                </a:ext>
              </a:extLst>
            </p:cNvPr>
            <p:cNvCxnSpPr>
              <a:cxnSpLocks/>
              <a:stCxn id="165" idx="1"/>
              <a:endCxn id="56" idx="1"/>
            </p:cNvCxnSpPr>
            <p:nvPr/>
          </p:nvCxnSpPr>
          <p:spPr>
            <a:xfrm rot="10800000" flipV="1">
              <a:off x="2223346" y="1752600"/>
              <a:ext cx="12700" cy="3276600"/>
            </a:xfrm>
            <a:prstGeom prst="bentConnector3">
              <a:avLst>
                <a:gd name="adj1" fmla="val 11200000"/>
              </a:avLst>
            </a:prstGeom>
            <a:ln w="6350" cap="flat">
              <a:solidFill>
                <a:schemeClr val="tx1"/>
              </a:solidFill>
              <a:round/>
              <a:headEnd w="med" len="med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5" name="Flowchart: Preparation 164">
              <a:extLst>
                <a:ext uri="{FF2B5EF4-FFF2-40B4-BE49-F238E27FC236}">
                  <a16:creationId xmlns:a16="http://schemas.microsoft.com/office/drawing/2014/main" id="{BEC08718-BB54-4D8D-8674-2E9E1397CDAB}"/>
                </a:ext>
              </a:extLst>
            </p:cNvPr>
            <p:cNvSpPr>
              <a:spLocks/>
            </p:cNvSpPr>
            <p:nvPr/>
          </p:nvSpPr>
          <p:spPr>
            <a:xfrm>
              <a:off x="2223346" y="1576493"/>
              <a:ext cx="1496907" cy="352213"/>
            </a:xfrm>
            <a:prstGeom prst="flowChartPreparation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sz="770" dirty="0">
                  <a:solidFill>
                    <a:schemeClr val="tx1"/>
                  </a:solidFill>
                  <a:cs typeface="Arial" panose="020B0604020202020204" pitchFamily="34" charset="0"/>
                </a:rPr>
                <a:t>Evaluate Initial Findings </a:t>
              </a:r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69B32878-5D96-4C72-9357-424F53898AB3}"/>
                </a:ext>
              </a:extLst>
            </p:cNvPr>
            <p:cNvGrpSpPr/>
            <p:nvPr/>
          </p:nvGrpSpPr>
          <p:grpSpPr>
            <a:xfrm>
              <a:off x="381000" y="457200"/>
              <a:ext cx="1711626" cy="1145220"/>
              <a:chOff x="4711815" y="799340"/>
              <a:chExt cx="1711626" cy="1145220"/>
            </a:xfrm>
          </p:grpSpPr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5D96DEBA-11A7-443E-B4B6-4695B9E9C396}"/>
                  </a:ext>
                </a:extLst>
              </p:cNvPr>
              <p:cNvSpPr txBox="1"/>
              <p:nvPr/>
            </p:nvSpPr>
            <p:spPr>
              <a:xfrm>
                <a:off x="4711815" y="799340"/>
                <a:ext cx="941384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b="1" u="sng" dirty="0">
                    <a:cs typeface="Arial" panose="020B0604020202020204" pitchFamily="34" charset="0"/>
                  </a:rPr>
                  <a:t>LEGEND</a:t>
                </a:r>
                <a:endParaRPr lang="en-US" sz="700" b="1" u="sng" dirty="0">
                  <a:cs typeface="Arial" panose="020B0604020202020204" pitchFamily="34" charset="0"/>
                </a:endParaRPr>
              </a:p>
            </p:txBody>
          </p:sp>
          <p:sp>
            <p:nvSpPr>
              <p:cNvPr id="44" name="Flowchart: Terminator 43">
                <a:extLst>
                  <a:ext uri="{FF2B5EF4-FFF2-40B4-BE49-F238E27FC236}">
                    <a16:creationId xmlns:a16="http://schemas.microsoft.com/office/drawing/2014/main" id="{E560A767-29E6-4AA6-8A17-1FAB110C2482}"/>
                  </a:ext>
                </a:extLst>
              </p:cNvPr>
              <p:cNvSpPr/>
              <p:nvPr/>
            </p:nvSpPr>
            <p:spPr>
              <a:xfrm>
                <a:off x="4778041" y="1070120"/>
                <a:ext cx="381912" cy="110114"/>
              </a:xfrm>
              <a:prstGeom prst="flowChartTerminator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/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A94AB922-4476-44BC-B78F-690CF1B60624}"/>
                  </a:ext>
                </a:extLst>
              </p:cNvPr>
              <p:cNvSpPr txBox="1"/>
              <p:nvPr/>
            </p:nvSpPr>
            <p:spPr>
              <a:xfrm>
                <a:off x="5241791" y="1047130"/>
                <a:ext cx="1166496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>
                    <a:cs typeface="Arial" panose="020B0604020202020204" pitchFamily="34" charset="0"/>
                  </a:rPr>
                  <a:t>Start of Process</a:t>
                </a:r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FFD8CFCA-3E43-4BE2-B3DB-15E9D4738452}"/>
                  </a:ext>
                </a:extLst>
              </p:cNvPr>
              <p:cNvSpPr txBox="1"/>
              <p:nvPr/>
            </p:nvSpPr>
            <p:spPr>
              <a:xfrm>
                <a:off x="5256945" y="1274459"/>
                <a:ext cx="1166496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>
                    <a:cs typeface="Arial" panose="020B0604020202020204" pitchFamily="34" charset="0"/>
                  </a:rPr>
                  <a:t>Action Performed</a:t>
                </a:r>
              </a:p>
            </p:txBody>
          </p:sp>
          <p:sp>
            <p:nvSpPr>
              <p:cNvPr id="47" name="Hexagon 46">
                <a:extLst>
                  <a:ext uri="{FF2B5EF4-FFF2-40B4-BE49-F238E27FC236}">
                    <a16:creationId xmlns:a16="http://schemas.microsoft.com/office/drawing/2014/main" id="{C83B3771-6E4F-47BF-B6AD-D03D416DCB7E}"/>
                  </a:ext>
                </a:extLst>
              </p:cNvPr>
              <p:cNvSpPr/>
              <p:nvPr/>
            </p:nvSpPr>
            <p:spPr>
              <a:xfrm>
                <a:off x="4778498" y="1525276"/>
                <a:ext cx="381912" cy="109118"/>
              </a:xfrm>
              <a:prstGeom prst="hexagon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/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AF98A13D-71D2-4DA0-9851-4F08EEB177B1}"/>
                  </a:ext>
                </a:extLst>
              </p:cNvPr>
              <p:cNvSpPr txBox="1"/>
              <p:nvPr/>
            </p:nvSpPr>
            <p:spPr>
              <a:xfrm>
                <a:off x="5241791" y="1501788"/>
                <a:ext cx="1166496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>
                    <a:cs typeface="Arial" panose="020B0604020202020204" pitchFamily="34" charset="0"/>
                  </a:rPr>
                  <a:t>Decision Step</a:t>
                </a:r>
              </a:p>
            </p:txBody>
          </p:sp>
          <p:sp>
            <p:nvSpPr>
              <p:cNvPr id="49" name="Round Same Side Corner Rectangle 406">
                <a:extLst>
                  <a:ext uri="{FF2B5EF4-FFF2-40B4-BE49-F238E27FC236}">
                    <a16:creationId xmlns:a16="http://schemas.microsoft.com/office/drawing/2014/main" id="{AE8424F2-539E-488D-B941-EC0B1B5395AD}"/>
                  </a:ext>
                </a:extLst>
              </p:cNvPr>
              <p:cNvSpPr/>
              <p:nvPr/>
            </p:nvSpPr>
            <p:spPr>
              <a:xfrm>
                <a:off x="4778498" y="1752604"/>
                <a:ext cx="381912" cy="109118"/>
              </a:xfrm>
              <a:prstGeom prst="flowChartDecision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/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9AAA9F29-30AE-44BF-B34C-C2515150B621}"/>
                  </a:ext>
                </a:extLst>
              </p:cNvPr>
              <p:cNvSpPr txBox="1"/>
              <p:nvPr/>
            </p:nvSpPr>
            <p:spPr>
              <a:xfrm>
                <a:off x="5241791" y="1729116"/>
                <a:ext cx="1166496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>
                    <a:cs typeface="Arial" panose="020B0604020202020204" pitchFamily="34" charset="0"/>
                  </a:rPr>
                  <a:t>Outcome</a:t>
                </a:r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F790ECB2-B024-47F6-AD74-605264F1015D}"/>
                  </a:ext>
                </a:extLst>
              </p:cNvPr>
              <p:cNvSpPr/>
              <p:nvPr/>
            </p:nvSpPr>
            <p:spPr>
              <a:xfrm>
                <a:off x="4778041" y="1297947"/>
                <a:ext cx="381912" cy="10911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/>
              </a:p>
            </p:txBody>
          </p:sp>
        </p:grp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C3C5B92E-59F0-4618-92B7-12EF7EEAE3FF}"/>
              </a:ext>
            </a:extLst>
          </p:cNvPr>
          <p:cNvSpPr txBox="1"/>
          <p:nvPr/>
        </p:nvSpPr>
        <p:spPr>
          <a:xfrm>
            <a:off x="0" y="0"/>
            <a:ext cx="594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Figure 3.1: Response Procedure Overview</a:t>
            </a:r>
          </a:p>
        </p:txBody>
      </p:sp>
    </p:spTree>
    <p:extLst>
      <p:ext uri="{BB962C8B-B14F-4D97-AF65-F5344CB8AC3E}">
        <p14:creationId xmlns:p14="http://schemas.microsoft.com/office/powerpoint/2010/main" val="2799576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37160" y="457200"/>
            <a:ext cx="5593080" cy="5829300"/>
            <a:chOff x="137160" y="457200"/>
            <a:chExt cx="5593080" cy="5829300"/>
          </a:xfrm>
        </p:grpSpPr>
        <p:sp>
          <p:nvSpPr>
            <p:cNvPr id="456" name="Round Same Side Corner Rectangle 455"/>
            <p:cNvSpPr/>
            <p:nvPr/>
          </p:nvSpPr>
          <p:spPr>
            <a:xfrm>
              <a:off x="4632960" y="1874520"/>
              <a:ext cx="1097280" cy="365760"/>
            </a:xfrm>
            <a:prstGeom prst="round2Same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2635" tIns="0" rIns="62635" bIns="0"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Go to Remediation and Recovery Phase</a:t>
              </a:r>
            </a:p>
          </p:txBody>
        </p:sp>
        <p:sp>
          <p:nvSpPr>
            <p:cNvPr id="71" name="Flowchart: Terminator 70"/>
            <p:cNvSpPr/>
            <p:nvPr/>
          </p:nvSpPr>
          <p:spPr>
            <a:xfrm>
              <a:off x="137160" y="1188720"/>
              <a:ext cx="1554480" cy="365760"/>
            </a:xfrm>
            <a:prstGeom prst="flowChartTerminator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2635" tIns="0" rIns="62635" bIns="0"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Initiate Incident Investigation</a:t>
              </a:r>
            </a:p>
          </p:txBody>
        </p:sp>
        <p:cxnSp>
          <p:nvCxnSpPr>
            <p:cNvPr id="72" name="Straight Arrow Connector 71"/>
            <p:cNvCxnSpPr>
              <a:stCxn id="71" idx="2"/>
              <a:endCxn id="504" idx="0"/>
            </p:cNvCxnSpPr>
            <p:nvPr/>
          </p:nvCxnSpPr>
          <p:spPr>
            <a:xfrm>
              <a:off x="914400" y="1554480"/>
              <a:ext cx="0" cy="54864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2" name="Flowchart: Process 351"/>
            <p:cNvSpPr/>
            <p:nvPr/>
          </p:nvSpPr>
          <p:spPr>
            <a:xfrm>
              <a:off x="137160" y="3017520"/>
              <a:ext cx="1554480" cy="36576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0" rIns="107576" bIns="0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2: Gather / review available information and evaluate any findings</a:t>
              </a:r>
            </a:p>
          </p:txBody>
        </p:sp>
        <p:cxnSp>
          <p:nvCxnSpPr>
            <p:cNvPr id="353" name="Straight Arrow Connector 352"/>
            <p:cNvCxnSpPr>
              <a:stCxn id="352" idx="3"/>
              <a:endCxn id="56" idx="1"/>
            </p:cNvCxnSpPr>
            <p:nvPr/>
          </p:nvCxnSpPr>
          <p:spPr>
            <a:xfrm>
              <a:off x="1691640" y="3200400"/>
              <a:ext cx="2103120" cy="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1" name="Group 240"/>
            <p:cNvGrpSpPr/>
            <p:nvPr/>
          </p:nvGrpSpPr>
          <p:grpSpPr>
            <a:xfrm>
              <a:off x="3944787" y="457200"/>
              <a:ext cx="1711626" cy="1145220"/>
              <a:chOff x="4711815" y="799340"/>
              <a:chExt cx="1711626" cy="1145220"/>
            </a:xfrm>
          </p:grpSpPr>
          <p:sp>
            <p:nvSpPr>
              <p:cNvPr id="400" name="TextBox 399"/>
              <p:cNvSpPr txBox="1"/>
              <p:nvPr/>
            </p:nvSpPr>
            <p:spPr>
              <a:xfrm>
                <a:off x="4711815" y="799340"/>
                <a:ext cx="941384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b="1" u="sng" dirty="0">
                    <a:cs typeface="Arial" panose="020B0604020202020204" pitchFamily="34" charset="0"/>
                  </a:rPr>
                  <a:t>LEGEND</a:t>
                </a:r>
                <a:endParaRPr lang="en-US" sz="700" b="1" u="sng" dirty="0">
                  <a:cs typeface="Arial" panose="020B0604020202020204" pitchFamily="34" charset="0"/>
                </a:endParaRPr>
              </a:p>
            </p:txBody>
          </p:sp>
          <p:sp>
            <p:nvSpPr>
              <p:cNvPr id="401" name="Flowchart: Terminator 400"/>
              <p:cNvSpPr/>
              <p:nvPr/>
            </p:nvSpPr>
            <p:spPr>
              <a:xfrm>
                <a:off x="4778041" y="1070120"/>
                <a:ext cx="381912" cy="110114"/>
              </a:xfrm>
              <a:prstGeom prst="flowChartTerminator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/>
              </a:p>
            </p:txBody>
          </p:sp>
          <p:sp>
            <p:nvSpPr>
              <p:cNvPr id="402" name="TextBox 401"/>
              <p:cNvSpPr txBox="1"/>
              <p:nvPr/>
            </p:nvSpPr>
            <p:spPr>
              <a:xfrm>
                <a:off x="5241791" y="1047130"/>
                <a:ext cx="1166496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>
                    <a:cs typeface="Arial" panose="020B0604020202020204" pitchFamily="34" charset="0"/>
                  </a:rPr>
                  <a:t>Start of Process</a:t>
                </a:r>
              </a:p>
            </p:txBody>
          </p:sp>
          <p:sp>
            <p:nvSpPr>
              <p:cNvPr id="404" name="TextBox 403"/>
              <p:cNvSpPr txBox="1"/>
              <p:nvPr/>
            </p:nvSpPr>
            <p:spPr>
              <a:xfrm>
                <a:off x="5256945" y="1274459"/>
                <a:ext cx="1166496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>
                    <a:cs typeface="Arial" panose="020B0604020202020204" pitchFamily="34" charset="0"/>
                  </a:rPr>
                  <a:t>Action Performed</a:t>
                </a:r>
              </a:p>
            </p:txBody>
          </p:sp>
          <p:sp>
            <p:nvSpPr>
              <p:cNvPr id="405" name="Hexagon 404"/>
              <p:cNvSpPr/>
              <p:nvPr/>
            </p:nvSpPr>
            <p:spPr>
              <a:xfrm>
                <a:off x="4778498" y="1525276"/>
                <a:ext cx="381912" cy="109118"/>
              </a:xfrm>
              <a:prstGeom prst="hexagon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/>
              </a:p>
            </p:txBody>
          </p:sp>
          <p:sp>
            <p:nvSpPr>
              <p:cNvPr id="406" name="TextBox 405"/>
              <p:cNvSpPr txBox="1"/>
              <p:nvPr/>
            </p:nvSpPr>
            <p:spPr>
              <a:xfrm>
                <a:off x="5241791" y="1501788"/>
                <a:ext cx="1166496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>
                    <a:cs typeface="Arial" panose="020B0604020202020204" pitchFamily="34" charset="0"/>
                  </a:rPr>
                  <a:t>Decision Step</a:t>
                </a:r>
              </a:p>
            </p:txBody>
          </p:sp>
          <p:sp>
            <p:nvSpPr>
              <p:cNvPr id="407" name="Round Same Side Corner Rectangle 406"/>
              <p:cNvSpPr/>
              <p:nvPr/>
            </p:nvSpPr>
            <p:spPr>
              <a:xfrm>
                <a:off x="4778498" y="1752604"/>
                <a:ext cx="381912" cy="109118"/>
              </a:xfrm>
              <a:prstGeom prst="round2Same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/>
              </a:p>
            </p:txBody>
          </p:sp>
          <p:sp>
            <p:nvSpPr>
              <p:cNvPr id="408" name="TextBox 407"/>
              <p:cNvSpPr txBox="1"/>
              <p:nvPr/>
            </p:nvSpPr>
            <p:spPr>
              <a:xfrm>
                <a:off x="5241791" y="1729116"/>
                <a:ext cx="1166496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>
                    <a:cs typeface="Arial" panose="020B0604020202020204" pitchFamily="34" charset="0"/>
                  </a:rPr>
                  <a:t>End of Process</a:t>
                </a:r>
              </a:p>
            </p:txBody>
          </p:sp>
          <p:sp>
            <p:nvSpPr>
              <p:cNvPr id="409" name="Rectangle 408"/>
              <p:cNvSpPr/>
              <p:nvPr/>
            </p:nvSpPr>
            <p:spPr>
              <a:xfrm>
                <a:off x="4778041" y="1297947"/>
                <a:ext cx="381912" cy="10911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/>
              </a:p>
            </p:txBody>
          </p:sp>
        </p:grpSp>
        <p:sp>
          <p:nvSpPr>
            <p:cNvPr id="425" name="Round Same Side Corner Rectangle 424"/>
            <p:cNvSpPr/>
            <p:nvPr/>
          </p:nvSpPr>
          <p:spPr>
            <a:xfrm>
              <a:off x="3413760" y="1874520"/>
              <a:ext cx="1097280" cy="365760"/>
            </a:xfrm>
            <a:prstGeom prst="round2Same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2635" tIns="0" rIns="62635" bIns="0"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Close out incident investigation</a:t>
              </a:r>
            </a:p>
          </p:txBody>
        </p:sp>
        <p:cxnSp>
          <p:nvCxnSpPr>
            <p:cNvPr id="457" name="Straight Arrow Connector 456"/>
            <p:cNvCxnSpPr>
              <a:stCxn id="56" idx="2"/>
              <a:endCxn id="510" idx="0"/>
            </p:cNvCxnSpPr>
            <p:nvPr/>
          </p:nvCxnSpPr>
          <p:spPr>
            <a:xfrm>
              <a:off x="4572000" y="3383280"/>
              <a:ext cx="0" cy="54864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4" name="Flowchart: Process 463"/>
            <p:cNvSpPr/>
            <p:nvPr/>
          </p:nvSpPr>
          <p:spPr>
            <a:xfrm>
              <a:off x="3794760" y="4686300"/>
              <a:ext cx="1554480" cy="160020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0" rIns="107576" bIns="0" rtlCol="0" anchor="t" anchorCtr="0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5: Plan investigation and response activities</a:t>
              </a:r>
            </a:p>
          </p:txBody>
        </p:sp>
        <p:sp>
          <p:nvSpPr>
            <p:cNvPr id="487" name="Flowchart: Process 486"/>
            <p:cNvSpPr/>
            <p:nvPr/>
          </p:nvSpPr>
          <p:spPr>
            <a:xfrm>
              <a:off x="137160" y="3931920"/>
              <a:ext cx="1554480" cy="36576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0" rIns="107576" bIns="0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7: Report results and outcomes</a:t>
              </a:r>
            </a:p>
          </p:txBody>
        </p:sp>
        <p:sp>
          <p:nvSpPr>
            <p:cNvPr id="504" name="Flowchart: Process 503"/>
            <p:cNvSpPr/>
            <p:nvPr/>
          </p:nvSpPr>
          <p:spPr>
            <a:xfrm>
              <a:off x="137160" y="2103120"/>
              <a:ext cx="1554480" cy="36576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0" rIns="107576" bIns="0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1: Notify designated utility personnel</a:t>
              </a:r>
            </a:p>
          </p:txBody>
        </p:sp>
        <p:cxnSp>
          <p:nvCxnSpPr>
            <p:cNvPr id="506" name="Straight Arrow Connector 505"/>
            <p:cNvCxnSpPr>
              <a:stCxn id="504" idx="2"/>
              <a:endCxn id="352" idx="0"/>
            </p:cNvCxnSpPr>
            <p:nvPr/>
          </p:nvCxnSpPr>
          <p:spPr>
            <a:xfrm>
              <a:off x="914400" y="2468880"/>
              <a:ext cx="0" cy="54864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0" name="Flowchart: Process 509"/>
            <p:cNvSpPr/>
            <p:nvPr/>
          </p:nvSpPr>
          <p:spPr>
            <a:xfrm>
              <a:off x="3794760" y="3931920"/>
              <a:ext cx="1554480" cy="36576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0" rIns="107576" bIns="0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4: Notify response partners and request assistance</a:t>
              </a:r>
            </a:p>
          </p:txBody>
        </p:sp>
        <p:sp>
          <p:nvSpPr>
            <p:cNvPr id="453" name="TextBox 452"/>
            <p:cNvSpPr txBox="1"/>
            <p:nvPr/>
          </p:nvSpPr>
          <p:spPr>
            <a:xfrm>
              <a:off x="4023360" y="3543300"/>
              <a:ext cx="1097280" cy="2286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62635" tIns="27432" rIns="62635" bIns="27432" rtlCol="0" anchor="ctr" anchorCtr="0">
              <a:spAutoFit/>
            </a:bodyPr>
            <a:lstStyle/>
            <a:p>
              <a:pPr algn="ctr"/>
              <a:r>
                <a:rPr lang="en-US" sz="800" b="1" dirty="0">
                  <a:cs typeface="Arial" panose="020B0604020202020204" pitchFamily="34" charset="0"/>
                </a:rPr>
                <a:t>Contamination is Suspected</a:t>
              </a:r>
            </a:p>
          </p:txBody>
        </p:sp>
        <p:cxnSp>
          <p:nvCxnSpPr>
            <p:cNvPr id="222" name="Straight Arrow Connector 221"/>
            <p:cNvCxnSpPr>
              <a:stCxn id="487" idx="0"/>
              <a:endCxn id="352" idx="2"/>
            </p:cNvCxnSpPr>
            <p:nvPr/>
          </p:nvCxnSpPr>
          <p:spPr>
            <a:xfrm flipV="1">
              <a:off x="914400" y="3383280"/>
              <a:ext cx="0" cy="54864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Elbow Connector 75"/>
            <p:cNvCxnSpPr>
              <a:stCxn id="56" idx="0"/>
              <a:endCxn id="456" idx="1"/>
            </p:cNvCxnSpPr>
            <p:nvPr/>
          </p:nvCxnSpPr>
          <p:spPr>
            <a:xfrm rot="5400000" flipH="1" flipV="1">
              <a:off x="4488180" y="2324100"/>
              <a:ext cx="777240" cy="609600"/>
            </a:xfrm>
            <a:prstGeom prst="bentConnector3">
              <a:avLst>
                <a:gd name="adj1" fmla="val 50000"/>
              </a:avLst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78"/>
            <p:cNvSpPr txBox="1"/>
            <p:nvPr/>
          </p:nvSpPr>
          <p:spPr>
            <a:xfrm>
              <a:off x="4632960" y="2346960"/>
              <a:ext cx="1097280" cy="2286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62635" tIns="27432" rIns="62635" bIns="27432" rtlCol="0" anchor="ctr" anchorCtr="0">
              <a:spAutoFit/>
            </a:bodyPr>
            <a:lstStyle/>
            <a:p>
              <a:pPr algn="ctr"/>
              <a:r>
                <a:rPr lang="en-US" sz="800" b="1" dirty="0">
                  <a:cs typeface="Arial" panose="020B0604020202020204" pitchFamily="34" charset="0"/>
                </a:rPr>
                <a:t>Contamination is Confirmed</a:t>
              </a:r>
            </a:p>
          </p:txBody>
        </p:sp>
        <p:sp>
          <p:nvSpPr>
            <p:cNvPr id="93" name="Arc 92"/>
            <p:cNvSpPr/>
            <p:nvPr/>
          </p:nvSpPr>
          <p:spPr>
            <a:xfrm rot="18900000">
              <a:off x="2088494" y="3547787"/>
              <a:ext cx="1309411" cy="1309412"/>
            </a:xfrm>
            <a:prstGeom prst="arc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vert="horz" wrap="none" rtlCol="0" anchor="ctr"/>
            <a:lstStyle/>
            <a:p>
              <a:pPr algn="ctr"/>
              <a:endParaRPr lang="en-US" sz="800" dirty="0"/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2148839" y="3840480"/>
              <a:ext cx="1188720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0" rIns="91440" bIns="0" rtlCol="0">
              <a:spAutoFit/>
            </a:bodyPr>
            <a:lstStyle/>
            <a:p>
              <a:pPr algn="ctr"/>
              <a:r>
                <a:rPr lang="en-US" sz="800" dirty="0">
                  <a:cs typeface="Arial" panose="020B0604020202020204" pitchFamily="34" charset="0"/>
                </a:rPr>
                <a:t>Information Assessment and Planning</a:t>
              </a:r>
            </a:p>
          </p:txBody>
        </p:sp>
        <p:sp>
          <p:nvSpPr>
            <p:cNvPr id="112" name="Arc 111"/>
            <p:cNvSpPr/>
            <p:nvPr/>
          </p:nvSpPr>
          <p:spPr>
            <a:xfrm rot="8100000">
              <a:off x="2088495" y="3784008"/>
              <a:ext cx="1309411" cy="1309412"/>
            </a:xfrm>
            <a:prstGeom prst="arc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vert="horz" wrap="none" rtlCol="0" anchor="ctr"/>
            <a:lstStyle/>
            <a:p>
              <a:pPr algn="ctr"/>
              <a:endParaRPr lang="en-US" sz="800" dirty="0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2148839" y="4620404"/>
              <a:ext cx="1188720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0" rIns="91440" bIns="0" rtlCol="0">
              <a:spAutoFit/>
            </a:bodyPr>
            <a:lstStyle/>
            <a:p>
              <a:pPr algn="ctr"/>
              <a:r>
                <a:rPr lang="en-US" sz="800" dirty="0">
                  <a:cs typeface="Arial" panose="020B0604020202020204" pitchFamily="34" charset="0"/>
                </a:rPr>
                <a:t>Information Collection and Response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3886200" y="5867400"/>
              <a:ext cx="1371600" cy="36576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3788" tIns="0" rIns="53788" bIns="0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5c: Risk communication / public notification</a:t>
              </a: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3901440" y="4953000"/>
              <a:ext cx="1371600" cy="36576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3788" tIns="0" rIns="53788" bIns="0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5a: Site characterization, sampling, and laboratory analysis</a:t>
              </a: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3886200" y="5410200"/>
              <a:ext cx="1371600" cy="36576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3788" tIns="0" rIns="53788" bIns="0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5b: Operational responses</a:t>
              </a:r>
            </a:p>
          </p:txBody>
        </p:sp>
        <p:sp>
          <p:nvSpPr>
            <p:cNvPr id="64" name="Flowchart: Process 63"/>
            <p:cNvSpPr/>
            <p:nvPr/>
          </p:nvSpPr>
          <p:spPr>
            <a:xfrm>
              <a:off x="1051560" y="5303520"/>
              <a:ext cx="1554480" cy="36576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0" rIns="107576" bIns="0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6: Implement investigation and response plans</a:t>
              </a:r>
            </a:p>
          </p:txBody>
        </p:sp>
        <p:cxnSp>
          <p:nvCxnSpPr>
            <p:cNvPr id="75" name="Straight Arrow Connector 74"/>
            <p:cNvCxnSpPr>
              <a:stCxn id="510" idx="2"/>
              <a:endCxn id="464" idx="0"/>
            </p:cNvCxnSpPr>
            <p:nvPr/>
          </p:nvCxnSpPr>
          <p:spPr>
            <a:xfrm>
              <a:off x="4572000" y="4297680"/>
              <a:ext cx="0" cy="38862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Elbow Connector 217"/>
            <p:cNvCxnSpPr>
              <a:stCxn id="56" idx="0"/>
              <a:endCxn id="425" idx="1"/>
            </p:cNvCxnSpPr>
            <p:nvPr/>
          </p:nvCxnSpPr>
          <p:spPr>
            <a:xfrm rot="16200000" flipV="1">
              <a:off x="3878580" y="2324100"/>
              <a:ext cx="777240" cy="609600"/>
            </a:xfrm>
            <a:prstGeom prst="bentConnector3">
              <a:avLst>
                <a:gd name="adj1" fmla="val 50000"/>
              </a:avLst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4" name="TextBox 223"/>
            <p:cNvSpPr txBox="1"/>
            <p:nvPr/>
          </p:nvSpPr>
          <p:spPr>
            <a:xfrm>
              <a:off x="3413760" y="2346960"/>
              <a:ext cx="1097280" cy="2286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62635" tIns="27432" rIns="62635" bIns="27432" rtlCol="0" anchor="ctr" anchorCtr="0">
              <a:spAutoFit/>
            </a:bodyPr>
            <a:lstStyle/>
            <a:p>
              <a:pPr algn="ctr"/>
              <a:r>
                <a:rPr lang="en-US" sz="800" b="1" dirty="0">
                  <a:cs typeface="Arial" panose="020B0604020202020204" pitchFamily="34" charset="0"/>
                </a:rPr>
                <a:t>Contamination is Ruled Out</a:t>
              </a:r>
            </a:p>
          </p:txBody>
        </p:sp>
        <p:sp>
          <p:nvSpPr>
            <p:cNvPr id="56" name="Flowchart: Preparation 55"/>
            <p:cNvSpPr/>
            <p:nvPr/>
          </p:nvSpPr>
          <p:spPr>
            <a:xfrm>
              <a:off x="3794760" y="3017520"/>
              <a:ext cx="1554480" cy="365760"/>
            </a:xfrm>
            <a:prstGeom prst="flowChartPreparation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3: Perform confidence / impact evaluation</a:t>
              </a:r>
            </a:p>
          </p:txBody>
        </p:sp>
        <p:cxnSp>
          <p:nvCxnSpPr>
            <p:cNvPr id="125" name="Elbow Connector 124"/>
            <p:cNvCxnSpPr>
              <a:stCxn id="64" idx="1"/>
              <a:endCxn id="487" idx="2"/>
            </p:cNvCxnSpPr>
            <p:nvPr/>
          </p:nvCxnSpPr>
          <p:spPr>
            <a:xfrm rot="10800000">
              <a:off x="914400" y="4297680"/>
              <a:ext cx="137160" cy="1188720"/>
            </a:xfrm>
            <a:prstGeom prst="bentConnector2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>
              <a:stCxn id="464" idx="1"/>
              <a:endCxn id="64" idx="3"/>
            </p:cNvCxnSpPr>
            <p:nvPr/>
          </p:nvCxnSpPr>
          <p:spPr>
            <a:xfrm flipH="1">
              <a:off x="2606040" y="5486400"/>
              <a:ext cx="1188720" cy="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9D3F09E5-5586-47DC-9180-2BB18CA5D97E}"/>
              </a:ext>
            </a:extLst>
          </p:cNvPr>
          <p:cNvSpPr txBox="1"/>
          <p:nvPr/>
        </p:nvSpPr>
        <p:spPr>
          <a:xfrm>
            <a:off x="0" y="0"/>
            <a:ext cx="594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Figure 4.1: Investigate and Response Phase Decision Tree</a:t>
            </a:r>
          </a:p>
        </p:txBody>
      </p:sp>
    </p:spTree>
    <p:extLst>
      <p:ext uri="{BB962C8B-B14F-4D97-AF65-F5344CB8AC3E}">
        <p14:creationId xmlns:p14="http://schemas.microsoft.com/office/powerpoint/2010/main" val="122286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37160" y="274320"/>
            <a:ext cx="5669280" cy="7833360"/>
            <a:chOff x="137160" y="274320"/>
            <a:chExt cx="5669280" cy="7833360"/>
          </a:xfrm>
        </p:grpSpPr>
        <p:cxnSp>
          <p:nvCxnSpPr>
            <p:cNvPr id="15" name="Elbow Connector 79">
              <a:extLst>
                <a:ext uri="{FF2B5EF4-FFF2-40B4-BE49-F238E27FC236}">
                  <a16:creationId xmlns:a16="http://schemas.microsoft.com/office/drawing/2014/main" id="{15CDB939-4F17-4FE6-BA67-535E77A8CEED}"/>
                </a:ext>
              </a:extLst>
            </p:cNvPr>
            <p:cNvCxnSpPr>
              <a:cxnSpLocks/>
              <a:stCxn id="67" idx="1"/>
              <a:endCxn id="110" idx="0"/>
            </p:cNvCxnSpPr>
            <p:nvPr/>
          </p:nvCxnSpPr>
          <p:spPr>
            <a:xfrm rot="10800000" flipV="1">
              <a:off x="914400" y="1676400"/>
              <a:ext cx="1280160" cy="4465320"/>
            </a:xfrm>
            <a:prstGeom prst="bentConnector2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Flowchart: Terminator 15">
              <a:extLst>
                <a:ext uri="{FF2B5EF4-FFF2-40B4-BE49-F238E27FC236}">
                  <a16:creationId xmlns:a16="http://schemas.microsoft.com/office/drawing/2014/main" id="{7F94FFC1-F507-4BC6-B0FC-D24B30F832D7}"/>
                </a:ext>
              </a:extLst>
            </p:cNvPr>
            <p:cNvSpPr/>
            <p:nvPr/>
          </p:nvSpPr>
          <p:spPr>
            <a:xfrm>
              <a:off x="2194560" y="274320"/>
              <a:ext cx="1554480" cy="365760"/>
            </a:xfrm>
            <a:prstGeom prst="flowChartTerminator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Site characterization personnel deploy to site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8AE905CC-AEA6-4C38-B377-27370AF25E23}"/>
                </a:ext>
              </a:extLst>
            </p:cNvPr>
            <p:cNvCxnSpPr>
              <a:cxnSpLocks/>
              <a:stCxn id="16" idx="2"/>
              <a:endCxn id="64" idx="0"/>
            </p:cNvCxnSpPr>
            <p:nvPr/>
          </p:nvCxnSpPr>
          <p:spPr>
            <a:xfrm>
              <a:off x="2971800" y="640080"/>
              <a:ext cx="0" cy="24384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6B0E4D78-D476-4BED-A758-C49FFE374A24}"/>
                </a:ext>
              </a:extLst>
            </p:cNvPr>
            <p:cNvCxnSpPr>
              <a:cxnSpLocks/>
              <a:stCxn id="67" idx="2"/>
              <a:endCxn id="73" idx="0"/>
            </p:cNvCxnSpPr>
            <p:nvPr/>
          </p:nvCxnSpPr>
          <p:spPr>
            <a:xfrm>
              <a:off x="2971800" y="1859280"/>
              <a:ext cx="0" cy="47244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ound Same Side Corner Rectangle 95">
              <a:extLst>
                <a:ext uri="{FF2B5EF4-FFF2-40B4-BE49-F238E27FC236}">
                  <a16:creationId xmlns:a16="http://schemas.microsoft.com/office/drawing/2014/main" id="{6A37867E-327F-49C1-AE0F-6DB8BFF67F8B}"/>
                </a:ext>
              </a:extLst>
            </p:cNvPr>
            <p:cNvSpPr/>
            <p:nvPr/>
          </p:nvSpPr>
          <p:spPr>
            <a:xfrm>
              <a:off x="4251960" y="7741920"/>
              <a:ext cx="1554480" cy="365760"/>
            </a:xfrm>
            <a:prstGeom prst="round2Same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Exit site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71FA208-3BED-42A0-B8F7-9E909A8BA162}"/>
                </a:ext>
              </a:extLst>
            </p:cNvPr>
            <p:cNvSpPr txBox="1"/>
            <p:nvPr/>
          </p:nvSpPr>
          <p:spPr>
            <a:xfrm>
              <a:off x="1667023" y="1583221"/>
              <a:ext cx="323554" cy="18635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62635" tIns="31318" rIns="62635" bIns="31318" rtlCol="0">
              <a:spAutoFit/>
            </a:bodyPr>
            <a:lstStyle/>
            <a:p>
              <a:pPr algn="ctr"/>
              <a:r>
                <a:rPr lang="en-US" sz="800" dirty="0">
                  <a:cs typeface="Arial" panose="020B0604020202020204" pitchFamily="34" charset="0"/>
                </a:rPr>
                <a:t>YES</a:t>
              </a:r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44B584FF-1653-41E1-9EAC-E9FE99F0DA6A}"/>
                </a:ext>
              </a:extLst>
            </p:cNvPr>
            <p:cNvGrpSpPr/>
            <p:nvPr/>
          </p:nvGrpSpPr>
          <p:grpSpPr>
            <a:xfrm>
              <a:off x="304800" y="381000"/>
              <a:ext cx="1711626" cy="1145220"/>
              <a:chOff x="4711815" y="799340"/>
              <a:chExt cx="1711626" cy="1145220"/>
            </a:xfrm>
          </p:grpSpPr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6D3CAE89-5BAC-43ED-98F0-2E41F8512605}"/>
                  </a:ext>
                </a:extLst>
              </p:cNvPr>
              <p:cNvSpPr txBox="1"/>
              <p:nvPr/>
            </p:nvSpPr>
            <p:spPr>
              <a:xfrm>
                <a:off x="4711815" y="799340"/>
                <a:ext cx="941384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b="1" u="sng" dirty="0">
                    <a:cs typeface="Arial" panose="020B0604020202020204" pitchFamily="34" charset="0"/>
                  </a:rPr>
                  <a:t>LEGEND</a:t>
                </a:r>
                <a:endParaRPr lang="en-US" sz="700" b="1" u="sng" dirty="0">
                  <a:cs typeface="Arial" panose="020B0604020202020204" pitchFamily="34" charset="0"/>
                </a:endParaRPr>
              </a:p>
            </p:txBody>
          </p:sp>
          <p:sp>
            <p:nvSpPr>
              <p:cNvPr id="52" name="Flowchart: Terminator 51">
                <a:extLst>
                  <a:ext uri="{FF2B5EF4-FFF2-40B4-BE49-F238E27FC236}">
                    <a16:creationId xmlns:a16="http://schemas.microsoft.com/office/drawing/2014/main" id="{EE9A581C-54AB-4373-8A99-A8237E9F95B8}"/>
                  </a:ext>
                </a:extLst>
              </p:cNvPr>
              <p:cNvSpPr/>
              <p:nvPr/>
            </p:nvSpPr>
            <p:spPr>
              <a:xfrm>
                <a:off x="4778041" y="1070120"/>
                <a:ext cx="381912" cy="110114"/>
              </a:xfrm>
              <a:prstGeom prst="flowChartTerminator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/>
              </a:p>
            </p:txBody>
          </p: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9F0B43F1-E690-427B-A11B-2C021E580BF7}"/>
                  </a:ext>
                </a:extLst>
              </p:cNvPr>
              <p:cNvSpPr txBox="1"/>
              <p:nvPr/>
            </p:nvSpPr>
            <p:spPr>
              <a:xfrm>
                <a:off x="5241791" y="1047130"/>
                <a:ext cx="1166496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>
                    <a:cs typeface="Arial" panose="020B0604020202020204" pitchFamily="34" charset="0"/>
                  </a:rPr>
                  <a:t>Start of Process</a:t>
                </a:r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7EB730E1-BC47-4FE6-A83D-80DE389DFC19}"/>
                  </a:ext>
                </a:extLst>
              </p:cNvPr>
              <p:cNvSpPr txBox="1"/>
              <p:nvPr/>
            </p:nvSpPr>
            <p:spPr>
              <a:xfrm>
                <a:off x="5256945" y="1274459"/>
                <a:ext cx="1166496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>
                    <a:cs typeface="Arial" panose="020B0604020202020204" pitchFamily="34" charset="0"/>
                  </a:rPr>
                  <a:t>Action Performed</a:t>
                </a:r>
              </a:p>
            </p:txBody>
          </p:sp>
          <p:sp>
            <p:nvSpPr>
              <p:cNvPr id="55" name="Hexagon 54">
                <a:extLst>
                  <a:ext uri="{FF2B5EF4-FFF2-40B4-BE49-F238E27FC236}">
                    <a16:creationId xmlns:a16="http://schemas.microsoft.com/office/drawing/2014/main" id="{97CB140F-FA2F-4A8A-9EC5-71CC01AD4931}"/>
                  </a:ext>
                </a:extLst>
              </p:cNvPr>
              <p:cNvSpPr/>
              <p:nvPr/>
            </p:nvSpPr>
            <p:spPr>
              <a:xfrm>
                <a:off x="4778498" y="1525276"/>
                <a:ext cx="381912" cy="109118"/>
              </a:xfrm>
              <a:prstGeom prst="hexagon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/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6DA5C2DD-9A84-4F01-887B-638B91C2F112}"/>
                  </a:ext>
                </a:extLst>
              </p:cNvPr>
              <p:cNvSpPr txBox="1"/>
              <p:nvPr/>
            </p:nvSpPr>
            <p:spPr>
              <a:xfrm>
                <a:off x="5241791" y="1501788"/>
                <a:ext cx="1166496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>
                    <a:cs typeface="Arial" panose="020B0604020202020204" pitchFamily="34" charset="0"/>
                  </a:rPr>
                  <a:t>Decision Step</a:t>
                </a:r>
              </a:p>
            </p:txBody>
          </p:sp>
          <p:sp>
            <p:nvSpPr>
              <p:cNvPr id="57" name="Round Same Side Corner Rectangle 106">
                <a:extLst>
                  <a:ext uri="{FF2B5EF4-FFF2-40B4-BE49-F238E27FC236}">
                    <a16:creationId xmlns:a16="http://schemas.microsoft.com/office/drawing/2014/main" id="{D95B1065-0EBE-43E1-AA68-2CC407ABCD65}"/>
                  </a:ext>
                </a:extLst>
              </p:cNvPr>
              <p:cNvSpPr/>
              <p:nvPr/>
            </p:nvSpPr>
            <p:spPr>
              <a:xfrm>
                <a:off x="4778498" y="1752604"/>
                <a:ext cx="381912" cy="109118"/>
              </a:xfrm>
              <a:prstGeom prst="round2Same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/>
              </a:p>
            </p:txBody>
          </p:sp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CFCA170C-2633-4545-988F-930FCCDB5532}"/>
                  </a:ext>
                </a:extLst>
              </p:cNvPr>
              <p:cNvSpPr txBox="1"/>
              <p:nvPr/>
            </p:nvSpPr>
            <p:spPr>
              <a:xfrm>
                <a:off x="5241791" y="1729116"/>
                <a:ext cx="1166496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>
                    <a:cs typeface="Arial" panose="020B0604020202020204" pitchFamily="34" charset="0"/>
                  </a:rPr>
                  <a:t>End of Process</a:t>
                </a:r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1A45B88A-1FAF-4488-8AFB-DFD3C7D8654E}"/>
                  </a:ext>
                </a:extLst>
              </p:cNvPr>
              <p:cNvSpPr/>
              <p:nvPr/>
            </p:nvSpPr>
            <p:spPr>
              <a:xfrm>
                <a:off x="4778041" y="1297947"/>
                <a:ext cx="381912" cy="10911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/>
              </a:p>
            </p:txBody>
          </p:sp>
        </p:grpSp>
        <p:sp>
          <p:nvSpPr>
            <p:cNvPr id="64" name="Flowchart: Process 63">
              <a:extLst>
                <a:ext uri="{FF2B5EF4-FFF2-40B4-BE49-F238E27FC236}">
                  <a16:creationId xmlns:a16="http://schemas.microsoft.com/office/drawing/2014/main" id="{9C44F33B-C278-45FB-8666-70CFEBCD38CC}"/>
                </a:ext>
              </a:extLst>
            </p:cNvPr>
            <p:cNvSpPr/>
            <p:nvPr/>
          </p:nvSpPr>
          <p:spPr>
            <a:xfrm>
              <a:off x="2194560" y="883920"/>
              <a:ext cx="1554480" cy="36576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576" tIns="0" rIns="36576" bIns="0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1: Perform visual site hazard assessment</a:t>
              </a:r>
            </a:p>
          </p:txBody>
        </p:sp>
        <p:sp>
          <p:nvSpPr>
            <p:cNvPr id="67" name="Flowchart: Preparation 66">
              <a:extLst>
                <a:ext uri="{FF2B5EF4-FFF2-40B4-BE49-F238E27FC236}">
                  <a16:creationId xmlns:a16="http://schemas.microsoft.com/office/drawing/2014/main" id="{C23DEB4F-8475-4C8B-A56F-B240437E58FF}"/>
                </a:ext>
              </a:extLst>
            </p:cNvPr>
            <p:cNvSpPr/>
            <p:nvPr/>
          </p:nvSpPr>
          <p:spPr>
            <a:xfrm>
              <a:off x="2194560" y="1493520"/>
              <a:ext cx="1554480" cy="365760"/>
            </a:xfrm>
            <a:prstGeom prst="flowChartPreparation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1a: Was a hazard discovered?</a:t>
              </a:r>
            </a:p>
          </p:txBody>
        </p:sp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583E9A12-90C7-4696-B6CD-B5F89C6DEAA6}"/>
                </a:ext>
              </a:extLst>
            </p:cNvPr>
            <p:cNvCxnSpPr>
              <a:cxnSpLocks/>
              <a:stCxn id="64" idx="2"/>
              <a:endCxn id="67" idx="0"/>
            </p:cNvCxnSpPr>
            <p:nvPr/>
          </p:nvCxnSpPr>
          <p:spPr>
            <a:xfrm>
              <a:off x="2971800" y="1249680"/>
              <a:ext cx="0" cy="24384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Flowchart: Process 72">
              <a:extLst>
                <a:ext uri="{FF2B5EF4-FFF2-40B4-BE49-F238E27FC236}">
                  <a16:creationId xmlns:a16="http://schemas.microsoft.com/office/drawing/2014/main" id="{D3026F74-F832-4D2A-A017-FDAFCBA06C76}"/>
                </a:ext>
              </a:extLst>
            </p:cNvPr>
            <p:cNvSpPr/>
            <p:nvPr/>
          </p:nvSpPr>
          <p:spPr>
            <a:xfrm>
              <a:off x="2194560" y="2331720"/>
              <a:ext cx="1554480" cy="36576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576" tIns="0" rIns="36576" bIns="0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2: Perform site safety screening, if required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9854C3F7-A047-4769-9F3B-BCBAC7179FBC}"/>
                </a:ext>
              </a:extLst>
            </p:cNvPr>
            <p:cNvSpPr txBox="1"/>
            <p:nvPr/>
          </p:nvSpPr>
          <p:spPr>
            <a:xfrm>
              <a:off x="2823943" y="1981200"/>
              <a:ext cx="295714" cy="18635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62635" tIns="31318" rIns="62635" bIns="31318" rtlCol="0">
              <a:spAutoFit/>
            </a:bodyPr>
            <a:lstStyle/>
            <a:p>
              <a:pPr algn="ctr"/>
              <a:r>
                <a:rPr lang="en-US" sz="800" dirty="0">
                  <a:cs typeface="Arial" panose="020B0604020202020204" pitchFamily="34" charset="0"/>
                </a:rPr>
                <a:t>NO</a:t>
              </a:r>
            </a:p>
          </p:txBody>
        </p:sp>
        <p:sp>
          <p:nvSpPr>
            <p:cNvPr id="77" name="Flowchart: Preparation 76">
              <a:extLst>
                <a:ext uri="{FF2B5EF4-FFF2-40B4-BE49-F238E27FC236}">
                  <a16:creationId xmlns:a16="http://schemas.microsoft.com/office/drawing/2014/main" id="{A5F12273-F664-4564-A844-B799D45FB222}"/>
                </a:ext>
              </a:extLst>
            </p:cNvPr>
            <p:cNvSpPr/>
            <p:nvPr/>
          </p:nvSpPr>
          <p:spPr>
            <a:xfrm>
              <a:off x="2194560" y="2941320"/>
              <a:ext cx="1554480" cy="365760"/>
            </a:xfrm>
            <a:prstGeom prst="flowChartPreparation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2a: Was a hazard discovered?</a:t>
              </a:r>
            </a:p>
          </p:txBody>
        </p:sp>
        <p:cxnSp>
          <p:nvCxnSpPr>
            <p:cNvPr id="82" name="Elbow Connector 79">
              <a:extLst>
                <a:ext uri="{FF2B5EF4-FFF2-40B4-BE49-F238E27FC236}">
                  <a16:creationId xmlns:a16="http://schemas.microsoft.com/office/drawing/2014/main" id="{1982B976-5033-45B4-AD63-A550EC4DA459}"/>
                </a:ext>
              </a:extLst>
            </p:cNvPr>
            <p:cNvCxnSpPr>
              <a:cxnSpLocks/>
              <a:stCxn id="77" idx="1"/>
              <a:endCxn id="110" idx="0"/>
            </p:cNvCxnSpPr>
            <p:nvPr/>
          </p:nvCxnSpPr>
          <p:spPr>
            <a:xfrm rot="10800000" flipV="1">
              <a:off x="914400" y="3124200"/>
              <a:ext cx="1280160" cy="3017520"/>
            </a:xfrm>
            <a:prstGeom prst="bentConnector2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2FB9BCC5-C434-48DB-8347-51440628F81F}"/>
                </a:ext>
              </a:extLst>
            </p:cNvPr>
            <p:cNvSpPr txBox="1"/>
            <p:nvPr/>
          </p:nvSpPr>
          <p:spPr>
            <a:xfrm>
              <a:off x="1667023" y="3031021"/>
              <a:ext cx="323554" cy="18635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62635" tIns="31318" rIns="62635" bIns="31318" rtlCol="0">
              <a:spAutoFit/>
            </a:bodyPr>
            <a:lstStyle/>
            <a:p>
              <a:pPr algn="ctr"/>
              <a:r>
                <a:rPr lang="en-US" sz="800" dirty="0">
                  <a:cs typeface="Arial" panose="020B0604020202020204" pitchFamily="34" charset="0"/>
                </a:rPr>
                <a:t>YES</a:t>
              </a:r>
            </a:p>
          </p:txBody>
        </p:sp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id="{E249CA2F-95CF-43E4-A6F5-33A1F82714D1}"/>
                </a:ext>
              </a:extLst>
            </p:cNvPr>
            <p:cNvCxnSpPr>
              <a:cxnSpLocks/>
              <a:stCxn id="73" idx="2"/>
              <a:endCxn id="77" idx="0"/>
            </p:cNvCxnSpPr>
            <p:nvPr/>
          </p:nvCxnSpPr>
          <p:spPr>
            <a:xfrm>
              <a:off x="2971800" y="2697480"/>
              <a:ext cx="0" cy="24384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819B9B6A-6759-42C4-8880-53CE420483EA}"/>
                </a:ext>
              </a:extLst>
            </p:cNvPr>
            <p:cNvCxnSpPr>
              <a:cxnSpLocks/>
              <a:stCxn id="77" idx="2"/>
              <a:endCxn id="96" idx="0"/>
            </p:cNvCxnSpPr>
            <p:nvPr/>
          </p:nvCxnSpPr>
          <p:spPr>
            <a:xfrm>
              <a:off x="2971800" y="3307080"/>
              <a:ext cx="0" cy="47244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5F96D9E2-5662-4C72-8F47-D96332076247}"/>
                </a:ext>
              </a:extLst>
            </p:cNvPr>
            <p:cNvSpPr txBox="1"/>
            <p:nvPr/>
          </p:nvSpPr>
          <p:spPr>
            <a:xfrm>
              <a:off x="2823943" y="3412021"/>
              <a:ext cx="295714" cy="18635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62635" tIns="31318" rIns="62635" bIns="31318" rtlCol="0">
              <a:spAutoFit/>
            </a:bodyPr>
            <a:lstStyle/>
            <a:p>
              <a:pPr algn="ctr"/>
              <a:r>
                <a:rPr lang="en-US" sz="800" dirty="0">
                  <a:cs typeface="Arial" panose="020B0604020202020204" pitchFamily="34" charset="0"/>
                </a:rPr>
                <a:t>NO</a:t>
              </a:r>
            </a:p>
          </p:txBody>
        </p:sp>
        <p:sp>
          <p:nvSpPr>
            <p:cNvPr id="96" name="Flowchart: Process 95">
              <a:extLst>
                <a:ext uri="{FF2B5EF4-FFF2-40B4-BE49-F238E27FC236}">
                  <a16:creationId xmlns:a16="http://schemas.microsoft.com/office/drawing/2014/main" id="{D93F1406-67C8-4998-9D28-C53B4C0343DE}"/>
                </a:ext>
              </a:extLst>
            </p:cNvPr>
            <p:cNvSpPr/>
            <p:nvPr/>
          </p:nvSpPr>
          <p:spPr>
            <a:xfrm>
              <a:off x="2194560" y="3779520"/>
              <a:ext cx="1554480" cy="36576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576" tIns="0" rIns="36576" bIns="0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3: Sample collection</a:t>
              </a:r>
            </a:p>
          </p:txBody>
        </p:sp>
        <p:sp>
          <p:nvSpPr>
            <p:cNvPr id="98" name="Flowchart: Process 97">
              <a:extLst>
                <a:ext uri="{FF2B5EF4-FFF2-40B4-BE49-F238E27FC236}">
                  <a16:creationId xmlns:a16="http://schemas.microsoft.com/office/drawing/2014/main" id="{142EE255-1232-4108-B6F5-2EE6F3111032}"/>
                </a:ext>
              </a:extLst>
            </p:cNvPr>
            <p:cNvSpPr/>
            <p:nvPr/>
          </p:nvSpPr>
          <p:spPr>
            <a:xfrm>
              <a:off x="2194560" y="4465320"/>
              <a:ext cx="1554480" cy="36576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576" tIns="0" rIns="36576" bIns="0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4: Water quality parameter testing</a:t>
              </a:r>
            </a:p>
          </p:txBody>
        </p:sp>
        <p:sp>
          <p:nvSpPr>
            <p:cNvPr id="99" name="Flowchart: Process 98">
              <a:extLst>
                <a:ext uri="{FF2B5EF4-FFF2-40B4-BE49-F238E27FC236}">
                  <a16:creationId xmlns:a16="http://schemas.microsoft.com/office/drawing/2014/main" id="{7B240528-22C4-4940-BBCE-FA71FE9E7901}"/>
                </a:ext>
              </a:extLst>
            </p:cNvPr>
            <p:cNvSpPr/>
            <p:nvPr/>
          </p:nvSpPr>
          <p:spPr>
            <a:xfrm>
              <a:off x="2194560" y="5077548"/>
              <a:ext cx="1554480" cy="36576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576" tIns="0" rIns="36576" bIns="0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5: Rapid field testing</a:t>
              </a:r>
            </a:p>
          </p:txBody>
        </p:sp>
        <p:cxnSp>
          <p:nvCxnSpPr>
            <p:cNvPr id="100" name="Straight Arrow Connector 99">
              <a:extLst>
                <a:ext uri="{FF2B5EF4-FFF2-40B4-BE49-F238E27FC236}">
                  <a16:creationId xmlns:a16="http://schemas.microsoft.com/office/drawing/2014/main" id="{010E886A-27EE-4420-9474-5CDAA6BF8886}"/>
                </a:ext>
              </a:extLst>
            </p:cNvPr>
            <p:cNvCxnSpPr>
              <a:cxnSpLocks/>
              <a:stCxn id="96" idx="2"/>
              <a:endCxn id="98" idx="0"/>
            </p:cNvCxnSpPr>
            <p:nvPr/>
          </p:nvCxnSpPr>
          <p:spPr>
            <a:xfrm>
              <a:off x="2971800" y="4145280"/>
              <a:ext cx="0" cy="32004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>
              <a:extLst>
                <a:ext uri="{FF2B5EF4-FFF2-40B4-BE49-F238E27FC236}">
                  <a16:creationId xmlns:a16="http://schemas.microsoft.com/office/drawing/2014/main" id="{CA6FB707-549C-4A13-8115-2BA2D905CA91}"/>
                </a:ext>
              </a:extLst>
            </p:cNvPr>
            <p:cNvCxnSpPr>
              <a:cxnSpLocks/>
              <a:stCxn id="98" idx="2"/>
              <a:endCxn id="99" idx="0"/>
            </p:cNvCxnSpPr>
            <p:nvPr/>
          </p:nvCxnSpPr>
          <p:spPr>
            <a:xfrm>
              <a:off x="2971800" y="4831080"/>
              <a:ext cx="0" cy="246468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Flowchart: Preparation 105">
              <a:extLst>
                <a:ext uri="{FF2B5EF4-FFF2-40B4-BE49-F238E27FC236}">
                  <a16:creationId xmlns:a16="http://schemas.microsoft.com/office/drawing/2014/main" id="{E102FE58-C458-493A-9290-C079E0D0508E}"/>
                </a:ext>
              </a:extLst>
            </p:cNvPr>
            <p:cNvSpPr/>
            <p:nvPr/>
          </p:nvSpPr>
          <p:spPr>
            <a:xfrm>
              <a:off x="2194560" y="5684520"/>
              <a:ext cx="1554480" cy="365760"/>
            </a:xfrm>
            <a:prstGeom prst="flowChartPreparation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5a: Was a hazard discovered?</a:t>
              </a:r>
            </a:p>
          </p:txBody>
        </p:sp>
        <p:sp>
          <p:nvSpPr>
            <p:cNvPr id="109" name="Flowchart: Preparation 108">
              <a:extLst>
                <a:ext uri="{FF2B5EF4-FFF2-40B4-BE49-F238E27FC236}">
                  <a16:creationId xmlns:a16="http://schemas.microsoft.com/office/drawing/2014/main" id="{3EAE4670-6234-4517-A954-D1075AFFAD15}"/>
                </a:ext>
              </a:extLst>
            </p:cNvPr>
            <p:cNvSpPr/>
            <p:nvPr/>
          </p:nvSpPr>
          <p:spPr>
            <a:xfrm>
              <a:off x="137160" y="6827520"/>
              <a:ext cx="1554480" cy="365760"/>
            </a:xfrm>
            <a:prstGeom prst="flowChartPreparation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6a: Do samples contain hazardous materials?</a:t>
              </a:r>
            </a:p>
          </p:txBody>
        </p:sp>
        <p:sp>
          <p:nvSpPr>
            <p:cNvPr id="110" name="Flowchart: Process 109">
              <a:extLst>
                <a:ext uri="{FF2B5EF4-FFF2-40B4-BE49-F238E27FC236}">
                  <a16:creationId xmlns:a16="http://schemas.microsoft.com/office/drawing/2014/main" id="{C5903290-20A6-416C-8B0D-48EFD1FF1B3B}"/>
                </a:ext>
              </a:extLst>
            </p:cNvPr>
            <p:cNvSpPr/>
            <p:nvPr/>
          </p:nvSpPr>
          <p:spPr>
            <a:xfrm>
              <a:off x="137160" y="6141720"/>
              <a:ext cx="1554480" cy="36576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576" tIns="0" rIns="36576" bIns="0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6: Notify emergency response partner to complete activities or to clear hazard.</a:t>
              </a:r>
            </a:p>
          </p:txBody>
        </p:sp>
        <p:cxnSp>
          <p:nvCxnSpPr>
            <p:cNvPr id="114" name="Straight Arrow Connector 113">
              <a:extLst>
                <a:ext uri="{FF2B5EF4-FFF2-40B4-BE49-F238E27FC236}">
                  <a16:creationId xmlns:a16="http://schemas.microsoft.com/office/drawing/2014/main" id="{91BCC594-552B-4108-8C0A-5C5C26285DC1}"/>
                </a:ext>
              </a:extLst>
            </p:cNvPr>
            <p:cNvCxnSpPr>
              <a:cxnSpLocks/>
              <a:stCxn id="110" idx="2"/>
              <a:endCxn id="109" idx="0"/>
            </p:cNvCxnSpPr>
            <p:nvPr/>
          </p:nvCxnSpPr>
          <p:spPr>
            <a:xfrm>
              <a:off x="914400" y="6507480"/>
              <a:ext cx="0" cy="32004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Elbow Connector 79">
              <a:extLst>
                <a:ext uri="{FF2B5EF4-FFF2-40B4-BE49-F238E27FC236}">
                  <a16:creationId xmlns:a16="http://schemas.microsoft.com/office/drawing/2014/main" id="{2A706399-FAC8-4525-A358-293BA90AA430}"/>
                </a:ext>
              </a:extLst>
            </p:cNvPr>
            <p:cNvCxnSpPr>
              <a:cxnSpLocks/>
              <a:stCxn id="109" idx="3"/>
              <a:endCxn id="153" idx="0"/>
            </p:cNvCxnSpPr>
            <p:nvPr/>
          </p:nvCxnSpPr>
          <p:spPr>
            <a:xfrm>
              <a:off x="1691640" y="7010400"/>
              <a:ext cx="1280160" cy="274320"/>
            </a:xfrm>
            <a:prstGeom prst="bentConnector2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>
              <a:extLst>
                <a:ext uri="{FF2B5EF4-FFF2-40B4-BE49-F238E27FC236}">
                  <a16:creationId xmlns:a16="http://schemas.microsoft.com/office/drawing/2014/main" id="{07092EA3-9FAD-4EE4-9EED-B7C3E03CF19F}"/>
                </a:ext>
              </a:extLst>
            </p:cNvPr>
            <p:cNvCxnSpPr>
              <a:cxnSpLocks/>
              <a:stCxn id="109" idx="2"/>
              <a:endCxn id="154" idx="0"/>
            </p:cNvCxnSpPr>
            <p:nvPr/>
          </p:nvCxnSpPr>
          <p:spPr>
            <a:xfrm>
              <a:off x="914400" y="7193280"/>
              <a:ext cx="0" cy="54864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Arrow Connector 134">
              <a:extLst>
                <a:ext uri="{FF2B5EF4-FFF2-40B4-BE49-F238E27FC236}">
                  <a16:creationId xmlns:a16="http://schemas.microsoft.com/office/drawing/2014/main" id="{B9375A9F-D3CB-4D1F-86E3-CC871F29CF0D}"/>
                </a:ext>
              </a:extLst>
            </p:cNvPr>
            <p:cNvCxnSpPr>
              <a:cxnSpLocks/>
              <a:stCxn id="99" idx="2"/>
              <a:endCxn id="106" idx="0"/>
            </p:cNvCxnSpPr>
            <p:nvPr/>
          </p:nvCxnSpPr>
          <p:spPr>
            <a:xfrm>
              <a:off x="2971800" y="5443308"/>
              <a:ext cx="0" cy="241212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Flowchart: Process 137">
              <a:extLst>
                <a:ext uri="{FF2B5EF4-FFF2-40B4-BE49-F238E27FC236}">
                  <a16:creationId xmlns:a16="http://schemas.microsoft.com/office/drawing/2014/main" id="{2D15DE35-CD0C-4CC4-AD05-C70EE1A1A9A7}"/>
                </a:ext>
              </a:extLst>
            </p:cNvPr>
            <p:cNvSpPr/>
            <p:nvPr/>
          </p:nvSpPr>
          <p:spPr>
            <a:xfrm rot="16200000">
              <a:off x="2933700" y="2979420"/>
              <a:ext cx="4191000" cy="36576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576" tIns="0" rIns="36576" bIns="0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Report findings and request authorization/instructions for next steps</a:t>
              </a:r>
            </a:p>
          </p:txBody>
        </p:sp>
        <p:cxnSp>
          <p:nvCxnSpPr>
            <p:cNvPr id="139" name="Straight Arrow Connector 138">
              <a:extLst>
                <a:ext uri="{FF2B5EF4-FFF2-40B4-BE49-F238E27FC236}">
                  <a16:creationId xmlns:a16="http://schemas.microsoft.com/office/drawing/2014/main" id="{9292E515-F3D1-4E7E-9C29-C8A652BFF66F}"/>
                </a:ext>
              </a:extLst>
            </p:cNvPr>
            <p:cNvCxnSpPr>
              <a:cxnSpLocks/>
              <a:stCxn id="99" idx="3"/>
            </p:cNvCxnSpPr>
            <p:nvPr/>
          </p:nvCxnSpPr>
          <p:spPr>
            <a:xfrm>
              <a:off x="3749040" y="5260428"/>
              <a:ext cx="1051560" cy="0"/>
            </a:xfrm>
            <a:prstGeom prst="straightConnector1">
              <a:avLst/>
            </a:prstGeom>
            <a:ln w="63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Arrow Connector 141">
              <a:extLst>
                <a:ext uri="{FF2B5EF4-FFF2-40B4-BE49-F238E27FC236}">
                  <a16:creationId xmlns:a16="http://schemas.microsoft.com/office/drawing/2014/main" id="{E03FBE0C-D349-4318-8265-4BE558ED7390}"/>
                </a:ext>
              </a:extLst>
            </p:cNvPr>
            <p:cNvCxnSpPr>
              <a:cxnSpLocks/>
              <a:stCxn id="98" idx="3"/>
            </p:cNvCxnSpPr>
            <p:nvPr/>
          </p:nvCxnSpPr>
          <p:spPr>
            <a:xfrm>
              <a:off x="3749040" y="4648200"/>
              <a:ext cx="1051560" cy="0"/>
            </a:xfrm>
            <a:prstGeom prst="straightConnector1">
              <a:avLst/>
            </a:prstGeom>
            <a:ln w="6350">
              <a:solidFill>
                <a:schemeClr val="tx1"/>
              </a:solidFill>
              <a:headEnd type="stealt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Arrow Connector 144">
              <a:extLst>
                <a:ext uri="{FF2B5EF4-FFF2-40B4-BE49-F238E27FC236}">
                  <a16:creationId xmlns:a16="http://schemas.microsoft.com/office/drawing/2014/main" id="{FDFFE4BC-3E0F-47FC-8869-622AB525B710}"/>
                </a:ext>
              </a:extLst>
            </p:cNvPr>
            <p:cNvCxnSpPr>
              <a:cxnSpLocks/>
              <a:stCxn id="73" idx="3"/>
            </p:cNvCxnSpPr>
            <p:nvPr/>
          </p:nvCxnSpPr>
          <p:spPr>
            <a:xfrm>
              <a:off x="3749040" y="2514600"/>
              <a:ext cx="1051560" cy="0"/>
            </a:xfrm>
            <a:prstGeom prst="straightConnector1">
              <a:avLst/>
            </a:prstGeom>
            <a:ln w="6350">
              <a:solidFill>
                <a:schemeClr val="tx1"/>
              </a:solidFill>
              <a:headEnd type="stealt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Arrow Connector 148">
              <a:extLst>
                <a:ext uri="{FF2B5EF4-FFF2-40B4-BE49-F238E27FC236}">
                  <a16:creationId xmlns:a16="http://schemas.microsoft.com/office/drawing/2014/main" id="{3BC98281-EE34-436D-9F4B-A43A1801CB27}"/>
                </a:ext>
              </a:extLst>
            </p:cNvPr>
            <p:cNvCxnSpPr>
              <a:cxnSpLocks/>
              <a:stCxn id="64" idx="3"/>
            </p:cNvCxnSpPr>
            <p:nvPr/>
          </p:nvCxnSpPr>
          <p:spPr>
            <a:xfrm>
              <a:off x="3749040" y="1066800"/>
              <a:ext cx="1051560" cy="0"/>
            </a:xfrm>
            <a:prstGeom prst="straightConnector1">
              <a:avLst/>
            </a:prstGeom>
            <a:ln w="6350">
              <a:solidFill>
                <a:schemeClr val="tx1"/>
              </a:solidFill>
              <a:headEnd type="stealt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" name="Flowchart: Process 152">
              <a:extLst>
                <a:ext uri="{FF2B5EF4-FFF2-40B4-BE49-F238E27FC236}">
                  <a16:creationId xmlns:a16="http://schemas.microsoft.com/office/drawing/2014/main" id="{57A4575B-3E2C-427F-822B-6E93452698E0}"/>
                </a:ext>
              </a:extLst>
            </p:cNvPr>
            <p:cNvSpPr/>
            <p:nvPr/>
          </p:nvSpPr>
          <p:spPr>
            <a:xfrm>
              <a:off x="2194560" y="7284720"/>
              <a:ext cx="1554480" cy="36576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576" tIns="0" rIns="36576" bIns="0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7a: Package and ship samples</a:t>
              </a:r>
            </a:p>
          </p:txBody>
        </p:sp>
        <p:sp>
          <p:nvSpPr>
            <p:cNvPr id="154" name="Flowchart: Process 153">
              <a:extLst>
                <a:ext uri="{FF2B5EF4-FFF2-40B4-BE49-F238E27FC236}">
                  <a16:creationId xmlns:a16="http://schemas.microsoft.com/office/drawing/2014/main" id="{31C68C26-27D0-495E-BCB2-E06497440769}"/>
                </a:ext>
              </a:extLst>
            </p:cNvPr>
            <p:cNvSpPr/>
            <p:nvPr/>
          </p:nvSpPr>
          <p:spPr>
            <a:xfrm>
              <a:off x="137160" y="7741920"/>
              <a:ext cx="1554480" cy="36576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576" tIns="0" rIns="36576" bIns="0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7b: Package and ship samples as hazardous materials</a:t>
              </a:r>
            </a:p>
          </p:txBody>
        </p:sp>
        <p:cxnSp>
          <p:nvCxnSpPr>
            <p:cNvPr id="156" name="Straight Arrow Connector 155">
              <a:extLst>
                <a:ext uri="{FF2B5EF4-FFF2-40B4-BE49-F238E27FC236}">
                  <a16:creationId xmlns:a16="http://schemas.microsoft.com/office/drawing/2014/main" id="{DA1A8B3D-5C9A-4D4B-AB1C-8753039EF45F}"/>
                </a:ext>
              </a:extLst>
            </p:cNvPr>
            <p:cNvCxnSpPr>
              <a:cxnSpLocks/>
              <a:stCxn id="154" idx="3"/>
              <a:endCxn id="25" idx="2"/>
            </p:cNvCxnSpPr>
            <p:nvPr/>
          </p:nvCxnSpPr>
          <p:spPr>
            <a:xfrm>
              <a:off x="1691640" y="7924800"/>
              <a:ext cx="2560320" cy="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Arrow Connector 158">
              <a:extLst>
                <a:ext uri="{FF2B5EF4-FFF2-40B4-BE49-F238E27FC236}">
                  <a16:creationId xmlns:a16="http://schemas.microsoft.com/office/drawing/2014/main" id="{81473C7C-7AAE-41A6-BC9D-0A745A8FFB47}"/>
                </a:ext>
              </a:extLst>
            </p:cNvPr>
            <p:cNvCxnSpPr>
              <a:cxnSpLocks/>
              <a:stCxn id="106" idx="2"/>
              <a:endCxn id="153" idx="0"/>
            </p:cNvCxnSpPr>
            <p:nvPr/>
          </p:nvCxnSpPr>
          <p:spPr>
            <a:xfrm>
              <a:off x="2971800" y="6050280"/>
              <a:ext cx="0" cy="123444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Elbow Connector 79">
              <a:extLst>
                <a:ext uri="{FF2B5EF4-FFF2-40B4-BE49-F238E27FC236}">
                  <a16:creationId xmlns:a16="http://schemas.microsoft.com/office/drawing/2014/main" id="{2A91CC38-E790-4205-990E-91EA0C624BE4}"/>
                </a:ext>
              </a:extLst>
            </p:cNvPr>
            <p:cNvCxnSpPr>
              <a:cxnSpLocks/>
              <a:endCxn id="25" idx="2"/>
            </p:cNvCxnSpPr>
            <p:nvPr/>
          </p:nvCxnSpPr>
          <p:spPr>
            <a:xfrm rot="16200000" flipH="1">
              <a:off x="3474720" y="7147560"/>
              <a:ext cx="274320" cy="1280160"/>
            </a:xfrm>
            <a:prstGeom prst="bentConnector2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Elbow Connector 79">
              <a:extLst>
                <a:ext uri="{FF2B5EF4-FFF2-40B4-BE49-F238E27FC236}">
                  <a16:creationId xmlns:a16="http://schemas.microsoft.com/office/drawing/2014/main" id="{4AE1D9BA-BD68-47BD-BFE9-8CAB7478DD7A}"/>
                </a:ext>
              </a:extLst>
            </p:cNvPr>
            <p:cNvCxnSpPr>
              <a:cxnSpLocks/>
              <a:stCxn id="106" idx="1"/>
              <a:endCxn id="110" idx="0"/>
            </p:cNvCxnSpPr>
            <p:nvPr/>
          </p:nvCxnSpPr>
          <p:spPr>
            <a:xfrm rot="10800000" flipV="1">
              <a:off x="914400" y="5867400"/>
              <a:ext cx="1280160" cy="274320"/>
            </a:xfrm>
            <a:prstGeom prst="bentConnector2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791EF787-A06F-4FEA-916A-FFB5EA853CEE}"/>
                </a:ext>
              </a:extLst>
            </p:cNvPr>
            <p:cNvSpPr txBox="1"/>
            <p:nvPr/>
          </p:nvSpPr>
          <p:spPr>
            <a:xfrm>
              <a:off x="1667023" y="5791200"/>
              <a:ext cx="323554" cy="18635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62635" tIns="31318" rIns="62635" bIns="31318" rtlCol="0">
              <a:spAutoFit/>
            </a:bodyPr>
            <a:lstStyle/>
            <a:p>
              <a:pPr algn="ctr"/>
              <a:r>
                <a:rPr lang="en-US" sz="800" dirty="0">
                  <a:cs typeface="Arial" panose="020B0604020202020204" pitchFamily="34" charset="0"/>
                </a:rPr>
                <a:t>YES</a:t>
              </a:r>
            </a:p>
          </p:txBody>
        </p:sp>
        <p:sp>
          <p:nvSpPr>
            <p:cNvPr id="174" name="TextBox 173">
              <a:extLst>
                <a:ext uri="{FF2B5EF4-FFF2-40B4-BE49-F238E27FC236}">
                  <a16:creationId xmlns:a16="http://schemas.microsoft.com/office/drawing/2014/main" id="{413DC1FA-E56D-43BD-A349-7D1FDC788997}"/>
                </a:ext>
              </a:extLst>
            </p:cNvPr>
            <p:cNvSpPr txBox="1"/>
            <p:nvPr/>
          </p:nvSpPr>
          <p:spPr>
            <a:xfrm>
              <a:off x="2823943" y="6307621"/>
              <a:ext cx="295714" cy="18635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62635" tIns="31318" rIns="62635" bIns="31318" rtlCol="0">
              <a:spAutoFit/>
            </a:bodyPr>
            <a:lstStyle/>
            <a:p>
              <a:pPr algn="ctr"/>
              <a:r>
                <a:rPr lang="en-US" sz="800" dirty="0">
                  <a:cs typeface="Arial" panose="020B0604020202020204" pitchFamily="34" charset="0"/>
                </a:rPr>
                <a:t>NO</a:t>
              </a:r>
            </a:p>
          </p:txBody>
        </p:sp>
        <p:sp>
          <p:nvSpPr>
            <p:cNvPr id="175" name="TextBox 174">
              <a:extLst>
                <a:ext uri="{FF2B5EF4-FFF2-40B4-BE49-F238E27FC236}">
                  <a16:creationId xmlns:a16="http://schemas.microsoft.com/office/drawing/2014/main" id="{A7C9C64A-6128-4C45-87E3-DA08E678E9AA}"/>
                </a:ext>
              </a:extLst>
            </p:cNvPr>
            <p:cNvSpPr txBox="1"/>
            <p:nvPr/>
          </p:nvSpPr>
          <p:spPr>
            <a:xfrm>
              <a:off x="1857703" y="6917221"/>
              <a:ext cx="295714" cy="18635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62635" tIns="31318" rIns="62635" bIns="31318" rtlCol="0">
              <a:spAutoFit/>
            </a:bodyPr>
            <a:lstStyle/>
            <a:p>
              <a:pPr algn="ctr"/>
              <a:r>
                <a:rPr lang="en-US" sz="800" dirty="0">
                  <a:cs typeface="Arial" panose="020B0604020202020204" pitchFamily="34" charset="0"/>
                </a:rPr>
                <a:t>NO</a:t>
              </a:r>
            </a:p>
          </p:txBody>
        </p:sp>
        <p:sp>
          <p:nvSpPr>
            <p:cNvPr id="176" name="TextBox 175">
              <a:extLst>
                <a:ext uri="{FF2B5EF4-FFF2-40B4-BE49-F238E27FC236}">
                  <a16:creationId xmlns:a16="http://schemas.microsoft.com/office/drawing/2014/main" id="{DFCEAFF7-537D-4F5F-BB6A-0004618AEEE8}"/>
                </a:ext>
              </a:extLst>
            </p:cNvPr>
            <p:cNvSpPr txBox="1"/>
            <p:nvPr/>
          </p:nvSpPr>
          <p:spPr>
            <a:xfrm>
              <a:off x="752623" y="7374421"/>
              <a:ext cx="323554" cy="18635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62635" tIns="31318" rIns="62635" bIns="31318" rtlCol="0">
              <a:spAutoFit/>
            </a:bodyPr>
            <a:lstStyle/>
            <a:p>
              <a:pPr algn="ctr"/>
              <a:r>
                <a:rPr lang="en-US" sz="800" dirty="0">
                  <a:cs typeface="Arial" panose="020B0604020202020204" pitchFamily="34" charset="0"/>
                </a:rPr>
                <a:t>YES</a:t>
              </a:r>
            </a:p>
          </p:txBody>
        </p: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id="{C7EA0CD7-4DA5-404B-88BD-E325C3EBD8B9}"/>
              </a:ext>
            </a:extLst>
          </p:cNvPr>
          <p:cNvSpPr txBox="1"/>
          <p:nvPr/>
        </p:nvSpPr>
        <p:spPr>
          <a:xfrm>
            <a:off x="0" y="0"/>
            <a:ext cx="594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Figure 5.1: Site Characterization and Sampling Process</a:t>
            </a:r>
          </a:p>
        </p:txBody>
      </p:sp>
    </p:spTree>
    <p:extLst>
      <p:ext uri="{BB962C8B-B14F-4D97-AF65-F5344CB8AC3E}">
        <p14:creationId xmlns:p14="http://schemas.microsoft.com/office/powerpoint/2010/main" val="23594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37160" y="274320"/>
            <a:ext cx="5730240" cy="7223760"/>
            <a:chOff x="137160" y="274320"/>
            <a:chExt cx="5730240" cy="7223760"/>
          </a:xfrm>
        </p:grpSpPr>
        <p:cxnSp>
          <p:nvCxnSpPr>
            <p:cNvPr id="111" name="Elbow Connector 110"/>
            <p:cNvCxnSpPr>
              <a:stCxn id="90" idx="3"/>
              <a:endCxn id="42" idx="0"/>
            </p:cNvCxnSpPr>
            <p:nvPr/>
          </p:nvCxnSpPr>
          <p:spPr>
            <a:xfrm>
              <a:off x="4434840" y="4953000"/>
              <a:ext cx="594360" cy="350520"/>
            </a:xfrm>
            <a:prstGeom prst="bentConnector2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Elbow Connector 231"/>
            <p:cNvCxnSpPr>
              <a:stCxn id="119" idx="3"/>
              <a:endCxn id="67" idx="0"/>
            </p:cNvCxnSpPr>
            <p:nvPr/>
          </p:nvCxnSpPr>
          <p:spPr>
            <a:xfrm>
              <a:off x="4434840" y="3124200"/>
              <a:ext cx="594360" cy="350520"/>
            </a:xfrm>
            <a:prstGeom prst="bentConnector2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Arrow Connector 178"/>
            <p:cNvCxnSpPr>
              <a:stCxn id="67" idx="2"/>
              <a:endCxn id="42" idx="0"/>
            </p:cNvCxnSpPr>
            <p:nvPr/>
          </p:nvCxnSpPr>
          <p:spPr>
            <a:xfrm>
              <a:off x="5029200" y="3840480"/>
              <a:ext cx="0" cy="146304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Elbow Connector 156"/>
            <p:cNvCxnSpPr>
              <a:stCxn id="255" idx="3"/>
              <a:endCxn id="90" idx="0"/>
            </p:cNvCxnSpPr>
            <p:nvPr/>
          </p:nvCxnSpPr>
          <p:spPr>
            <a:xfrm>
              <a:off x="2682240" y="4343400"/>
              <a:ext cx="975360" cy="426720"/>
            </a:xfrm>
            <a:prstGeom prst="bentConnector2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Elbow Connector 109"/>
            <p:cNvCxnSpPr>
              <a:stCxn id="105" idx="2"/>
              <a:endCxn id="116" idx="0"/>
            </p:cNvCxnSpPr>
            <p:nvPr/>
          </p:nvCxnSpPr>
          <p:spPr>
            <a:xfrm rot="5400000">
              <a:off x="2316480" y="1676400"/>
              <a:ext cx="243840" cy="1066800"/>
            </a:xfrm>
            <a:prstGeom prst="bentConnector3">
              <a:avLst>
                <a:gd name="adj1" fmla="val 50000"/>
              </a:avLst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Elbow Connector 186"/>
            <p:cNvCxnSpPr>
              <a:stCxn id="116" idx="3"/>
              <a:endCxn id="119" idx="0"/>
            </p:cNvCxnSpPr>
            <p:nvPr/>
          </p:nvCxnSpPr>
          <p:spPr>
            <a:xfrm>
              <a:off x="2682240" y="2514600"/>
              <a:ext cx="975360" cy="426720"/>
            </a:xfrm>
            <a:prstGeom prst="bentConnector2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Arrow Connector 146"/>
            <p:cNvCxnSpPr>
              <a:stCxn id="255" idx="2"/>
              <a:endCxn id="97" idx="0"/>
            </p:cNvCxnSpPr>
            <p:nvPr/>
          </p:nvCxnSpPr>
          <p:spPr>
            <a:xfrm>
              <a:off x="1905000" y="4526280"/>
              <a:ext cx="0" cy="77724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Elbow Connector 275"/>
            <p:cNvCxnSpPr>
              <a:stCxn id="90" idx="1"/>
              <a:endCxn id="97" idx="0"/>
            </p:cNvCxnSpPr>
            <p:nvPr/>
          </p:nvCxnSpPr>
          <p:spPr>
            <a:xfrm rot="10800000" flipV="1">
              <a:off x="1905000" y="4953000"/>
              <a:ext cx="975360" cy="350520"/>
            </a:xfrm>
            <a:prstGeom prst="bentConnector2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Arrow Connector 123"/>
            <p:cNvCxnSpPr>
              <a:stCxn id="51" idx="1"/>
              <a:endCxn id="59" idx="3"/>
            </p:cNvCxnSpPr>
            <p:nvPr/>
          </p:nvCxnSpPr>
          <p:spPr>
            <a:xfrm flipH="1">
              <a:off x="1691640" y="1066800"/>
              <a:ext cx="502920" cy="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Elbow Connector 79"/>
            <p:cNvCxnSpPr>
              <a:stCxn id="59" idx="0"/>
              <a:endCxn id="71" idx="1"/>
            </p:cNvCxnSpPr>
            <p:nvPr/>
          </p:nvCxnSpPr>
          <p:spPr>
            <a:xfrm rot="5400000" flipH="1" flipV="1">
              <a:off x="1341120" y="30480"/>
              <a:ext cx="426720" cy="1280160"/>
            </a:xfrm>
            <a:prstGeom prst="bentConnector2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Flowchart: Terminator 70"/>
            <p:cNvSpPr/>
            <p:nvPr/>
          </p:nvSpPr>
          <p:spPr>
            <a:xfrm>
              <a:off x="2194560" y="274320"/>
              <a:ext cx="1554480" cy="365760"/>
            </a:xfrm>
            <a:prstGeom prst="flowChartTerminator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Contamination Incident</a:t>
              </a:r>
            </a:p>
          </p:txBody>
        </p:sp>
        <p:cxnSp>
          <p:nvCxnSpPr>
            <p:cNvPr id="72" name="Straight Arrow Connector 71"/>
            <p:cNvCxnSpPr>
              <a:stCxn id="71" idx="2"/>
              <a:endCxn id="51" idx="0"/>
            </p:cNvCxnSpPr>
            <p:nvPr/>
          </p:nvCxnSpPr>
          <p:spPr>
            <a:xfrm>
              <a:off x="2971800" y="640080"/>
              <a:ext cx="0" cy="24384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Flowchart: Preparation 89"/>
            <p:cNvSpPr/>
            <p:nvPr/>
          </p:nvSpPr>
          <p:spPr>
            <a:xfrm>
              <a:off x="2880360" y="4770120"/>
              <a:ext cx="1554480" cy="365760"/>
            </a:xfrm>
            <a:prstGeom prst="flowChartPreparation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5b: Are alternate operational response impacts acceptable?</a:t>
              </a:r>
            </a:p>
          </p:txBody>
        </p:sp>
        <p:sp>
          <p:nvSpPr>
            <p:cNvPr id="352" name="Flowchart: Process 351"/>
            <p:cNvSpPr/>
            <p:nvPr/>
          </p:nvSpPr>
          <p:spPr>
            <a:xfrm>
              <a:off x="1127760" y="3474720"/>
              <a:ext cx="1554480" cy="36576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4a: Develop alternate operational responses</a:t>
              </a:r>
            </a:p>
          </p:txBody>
        </p:sp>
        <p:cxnSp>
          <p:nvCxnSpPr>
            <p:cNvPr id="353" name="Straight Arrow Connector 352"/>
            <p:cNvCxnSpPr>
              <a:stCxn id="352" idx="2"/>
              <a:endCxn id="255" idx="0"/>
            </p:cNvCxnSpPr>
            <p:nvPr/>
          </p:nvCxnSpPr>
          <p:spPr>
            <a:xfrm>
              <a:off x="1905000" y="3840480"/>
              <a:ext cx="0" cy="32004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4" name="TextBox 223"/>
            <p:cNvSpPr txBox="1"/>
            <p:nvPr/>
          </p:nvSpPr>
          <p:spPr>
            <a:xfrm>
              <a:off x="1833343" y="973621"/>
              <a:ext cx="295714" cy="18635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62635" tIns="31318" rIns="62635" bIns="31318" rtlCol="0">
              <a:spAutoFit/>
            </a:bodyPr>
            <a:lstStyle/>
            <a:p>
              <a:pPr algn="ctr"/>
              <a:r>
                <a:rPr lang="en-US" sz="800" dirty="0">
                  <a:cs typeface="Arial" panose="020B0604020202020204" pitchFamily="34" charset="0"/>
                </a:rPr>
                <a:t>NO</a:t>
              </a:r>
            </a:p>
          </p:txBody>
        </p:sp>
        <p:cxnSp>
          <p:nvCxnSpPr>
            <p:cNvPr id="506" name="Straight Arrow Connector 505"/>
            <p:cNvCxnSpPr>
              <a:stCxn id="51" idx="2"/>
              <a:endCxn id="105" idx="0"/>
            </p:cNvCxnSpPr>
            <p:nvPr/>
          </p:nvCxnSpPr>
          <p:spPr>
            <a:xfrm>
              <a:off x="2971800" y="1249680"/>
              <a:ext cx="0" cy="47244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2" name="Straight Arrow Connector 511"/>
            <p:cNvCxnSpPr>
              <a:stCxn id="249" idx="2"/>
              <a:endCxn id="96" idx="3"/>
            </p:cNvCxnSpPr>
            <p:nvPr/>
          </p:nvCxnSpPr>
          <p:spPr>
            <a:xfrm>
              <a:off x="5029200" y="6888480"/>
              <a:ext cx="0" cy="24384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Flowchart: Preparation 50"/>
            <p:cNvSpPr/>
            <p:nvPr/>
          </p:nvSpPr>
          <p:spPr>
            <a:xfrm>
              <a:off x="2194560" y="883920"/>
              <a:ext cx="1554480" cy="365760"/>
            </a:xfrm>
            <a:prstGeom prst="flowChartPreparation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1a: Is the contamination source or extent known?</a:t>
              </a:r>
            </a:p>
          </p:txBody>
        </p:sp>
        <p:sp>
          <p:nvSpPr>
            <p:cNvPr id="96" name="Round Same Side Corner Rectangle 95"/>
            <p:cNvSpPr/>
            <p:nvPr/>
          </p:nvSpPr>
          <p:spPr>
            <a:xfrm>
              <a:off x="4251960" y="7132320"/>
              <a:ext cx="1554480" cy="365760"/>
            </a:xfrm>
            <a:prstGeom prst="round2Same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Implement operational responses</a:t>
              </a:r>
            </a:p>
          </p:txBody>
        </p:sp>
        <p:sp>
          <p:nvSpPr>
            <p:cNvPr id="97" name="Flowchart: Process 96"/>
            <p:cNvSpPr/>
            <p:nvPr/>
          </p:nvSpPr>
          <p:spPr>
            <a:xfrm>
              <a:off x="1127760" y="5303520"/>
              <a:ext cx="1554480" cy="36576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6a: Do not implement operational responses</a:t>
              </a: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2810023" y="1371600"/>
              <a:ext cx="323554" cy="18635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62635" tIns="31318" rIns="62635" bIns="31318" rtlCol="0">
              <a:spAutoFit/>
            </a:bodyPr>
            <a:lstStyle/>
            <a:p>
              <a:pPr algn="ctr"/>
              <a:r>
                <a:rPr lang="en-US" sz="800" dirty="0">
                  <a:cs typeface="Arial" panose="020B0604020202020204" pitchFamily="34" charset="0"/>
                </a:rPr>
                <a:t>YES</a:t>
              </a:r>
            </a:p>
          </p:txBody>
        </p:sp>
        <p:sp>
          <p:nvSpPr>
            <p:cNvPr id="42" name="Flowchart: Process 41"/>
            <p:cNvSpPr/>
            <p:nvPr/>
          </p:nvSpPr>
          <p:spPr>
            <a:xfrm>
              <a:off x="4251960" y="5303520"/>
              <a:ext cx="1554480" cy="36576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6b: Develop operational response plan</a:t>
              </a:r>
            </a:p>
          </p:txBody>
        </p:sp>
        <p:sp>
          <p:nvSpPr>
            <p:cNvPr id="105" name="Flowchart: Process 104"/>
            <p:cNvSpPr/>
            <p:nvPr/>
          </p:nvSpPr>
          <p:spPr>
            <a:xfrm>
              <a:off x="2194560" y="1722120"/>
              <a:ext cx="1554480" cy="36576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2: Forecast the spread of contamination</a:t>
              </a:r>
            </a:p>
          </p:txBody>
        </p:sp>
        <p:sp>
          <p:nvSpPr>
            <p:cNvPr id="116" name="Flowchart: Preparation 115"/>
            <p:cNvSpPr/>
            <p:nvPr/>
          </p:nvSpPr>
          <p:spPr>
            <a:xfrm>
              <a:off x="1127760" y="2331720"/>
              <a:ext cx="1554480" cy="365760"/>
            </a:xfrm>
            <a:prstGeom prst="flowChartPreparation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3a: Is isolation of the contamination area feasible?</a:t>
              </a:r>
            </a:p>
          </p:txBody>
        </p:sp>
        <p:sp>
          <p:nvSpPr>
            <p:cNvPr id="119" name="Flowchart: Preparation 118"/>
            <p:cNvSpPr/>
            <p:nvPr/>
          </p:nvSpPr>
          <p:spPr>
            <a:xfrm>
              <a:off x="2880360" y="2941320"/>
              <a:ext cx="1554480" cy="365760"/>
            </a:xfrm>
            <a:prstGeom prst="flowChartPreparation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3b: Are isolation impacts acceptable?</a:t>
              </a:r>
            </a:p>
          </p:txBody>
        </p:sp>
        <p:cxnSp>
          <p:nvCxnSpPr>
            <p:cNvPr id="143" name="Elbow Connector 142"/>
            <p:cNvCxnSpPr>
              <a:cxnSpLocks/>
              <a:stCxn id="119" idx="1"/>
              <a:endCxn id="352" idx="0"/>
            </p:cNvCxnSpPr>
            <p:nvPr/>
          </p:nvCxnSpPr>
          <p:spPr>
            <a:xfrm rot="10800000" flipV="1">
              <a:off x="1905000" y="3124200"/>
              <a:ext cx="975360" cy="350520"/>
            </a:xfrm>
            <a:prstGeom prst="bentConnector2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TextBox 149"/>
            <p:cNvSpPr txBox="1"/>
            <p:nvPr/>
          </p:nvSpPr>
          <p:spPr>
            <a:xfrm>
              <a:off x="2290543" y="3031021"/>
              <a:ext cx="295714" cy="18635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62635" tIns="31318" rIns="62635" bIns="31318" rtlCol="0">
              <a:spAutoFit/>
            </a:bodyPr>
            <a:lstStyle/>
            <a:p>
              <a:pPr algn="ctr"/>
              <a:r>
                <a:rPr lang="en-US" sz="800" dirty="0">
                  <a:cs typeface="Arial" panose="020B0604020202020204" pitchFamily="34" charset="0"/>
                </a:rPr>
                <a:t>NO</a:t>
              </a:r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2823943" y="2421421"/>
              <a:ext cx="295714" cy="18635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62635" tIns="31318" rIns="62635" bIns="31318" rtlCol="0">
              <a:spAutoFit/>
            </a:bodyPr>
            <a:lstStyle/>
            <a:p>
              <a:pPr algn="ctr"/>
              <a:r>
                <a:rPr lang="en-US" sz="800" dirty="0">
                  <a:cs typeface="Arial" panose="020B0604020202020204" pitchFamily="34" charset="0"/>
                </a:rPr>
                <a:t>YES</a:t>
              </a: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4486423" y="4859821"/>
              <a:ext cx="323554" cy="18635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62635" tIns="31318" rIns="62635" bIns="31318" rtlCol="0">
              <a:spAutoFit/>
            </a:bodyPr>
            <a:lstStyle/>
            <a:p>
              <a:pPr algn="ctr"/>
              <a:r>
                <a:rPr lang="en-US" sz="800" dirty="0">
                  <a:cs typeface="Arial" panose="020B0604020202020204" pitchFamily="34" charset="0"/>
                </a:rPr>
                <a:t>YES</a:t>
              </a:r>
            </a:p>
          </p:txBody>
        </p:sp>
        <p:sp>
          <p:nvSpPr>
            <p:cNvPr id="190" name="Flowchart: Process 189"/>
            <p:cNvSpPr/>
            <p:nvPr/>
          </p:nvSpPr>
          <p:spPr>
            <a:xfrm>
              <a:off x="4251960" y="5913120"/>
              <a:ext cx="1554480" cy="36576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7: Coordinate notification of impacted customers</a:t>
              </a:r>
            </a:p>
          </p:txBody>
        </p:sp>
        <p:sp>
          <p:nvSpPr>
            <p:cNvPr id="210" name="TextBox 209"/>
            <p:cNvSpPr txBox="1"/>
            <p:nvPr/>
          </p:nvSpPr>
          <p:spPr>
            <a:xfrm>
              <a:off x="2290543" y="4859821"/>
              <a:ext cx="295714" cy="18635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62635" tIns="31318" rIns="62635" bIns="31318" rtlCol="0">
              <a:spAutoFit/>
            </a:bodyPr>
            <a:lstStyle/>
            <a:p>
              <a:pPr algn="ctr"/>
              <a:r>
                <a:rPr lang="en-US" sz="800" dirty="0">
                  <a:cs typeface="Arial" panose="020B0604020202020204" pitchFamily="34" charset="0"/>
                </a:rPr>
                <a:t>NO</a:t>
              </a:r>
            </a:p>
          </p:txBody>
        </p:sp>
        <p:grpSp>
          <p:nvGrpSpPr>
            <p:cNvPr id="99" name="Group 98"/>
            <p:cNvGrpSpPr/>
            <p:nvPr/>
          </p:nvGrpSpPr>
          <p:grpSpPr>
            <a:xfrm>
              <a:off x="4155774" y="381000"/>
              <a:ext cx="1711626" cy="1145220"/>
              <a:chOff x="4711815" y="799340"/>
              <a:chExt cx="1711626" cy="1145220"/>
            </a:xfrm>
          </p:grpSpPr>
          <p:sp>
            <p:nvSpPr>
              <p:cNvPr id="100" name="TextBox 99"/>
              <p:cNvSpPr txBox="1"/>
              <p:nvPr/>
            </p:nvSpPr>
            <p:spPr>
              <a:xfrm>
                <a:off x="4711815" y="799340"/>
                <a:ext cx="941384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b="1" u="sng" dirty="0">
                    <a:cs typeface="Arial" panose="020B0604020202020204" pitchFamily="34" charset="0"/>
                  </a:rPr>
                  <a:t>LEGEND</a:t>
                </a:r>
                <a:endParaRPr lang="en-US" sz="700" b="1" u="sng" dirty="0">
                  <a:cs typeface="Arial" panose="020B0604020202020204" pitchFamily="34" charset="0"/>
                </a:endParaRPr>
              </a:p>
            </p:txBody>
          </p:sp>
          <p:sp>
            <p:nvSpPr>
              <p:cNvPr id="101" name="Flowchart: Terminator 100"/>
              <p:cNvSpPr/>
              <p:nvPr/>
            </p:nvSpPr>
            <p:spPr>
              <a:xfrm>
                <a:off x="4778041" y="1070120"/>
                <a:ext cx="381912" cy="110114"/>
              </a:xfrm>
              <a:prstGeom prst="flowChartTerminator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5241791" y="1047130"/>
                <a:ext cx="1166496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>
                    <a:cs typeface="Arial" panose="020B0604020202020204" pitchFamily="34" charset="0"/>
                  </a:rPr>
                  <a:t>Start of Process</a:t>
                </a:r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5256945" y="1274459"/>
                <a:ext cx="1166496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>
                    <a:cs typeface="Arial" panose="020B0604020202020204" pitchFamily="34" charset="0"/>
                  </a:rPr>
                  <a:t>Action Performed</a:t>
                </a:r>
              </a:p>
            </p:txBody>
          </p:sp>
          <p:sp>
            <p:nvSpPr>
              <p:cNvPr id="104" name="Hexagon 103"/>
              <p:cNvSpPr/>
              <p:nvPr/>
            </p:nvSpPr>
            <p:spPr>
              <a:xfrm>
                <a:off x="4778498" y="1525276"/>
                <a:ext cx="381912" cy="109118"/>
              </a:xfrm>
              <a:prstGeom prst="hexagon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/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5241791" y="1501788"/>
                <a:ext cx="1166496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>
                    <a:cs typeface="Arial" panose="020B0604020202020204" pitchFamily="34" charset="0"/>
                  </a:rPr>
                  <a:t>Decision Step</a:t>
                </a:r>
              </a:p>
            </p:txBody>
          </p:sp>
          <p:sp>
            <p:nvSpPr>
              <p:cNvPr id="107" name="Round Same Side Corner Rectangle 106"/>
              <p:cNvSpPr/>
              <p:nvPr/>
            </p:nvSpPr>
            <p:spPr>
              <a:xfrm>
                <a:off x="4778498" y="1752604"/>
                <a:ext cx="381912" cy="109118"/>
              </a:xfrm>
              <a:prstGeom prst="round2Same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/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5241791" y="1729116"/>
                <a:ext cx="1166496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>
                    <a:cs typeface="Arial" panose="020B0604020202020204" pitchFamily="34" charset="0"/>
                  </a:rPr>
                  <a:t>End of Process</a:t>
                </a:r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4778041" y="1297947"/>
                <a:ext cx="381912" cy="10911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/>
              </a:p>
            </p:txBody>
          </p:sp>
        </p:grpSp>
        <p:sp>
          <p:nvSpPr>
            <p:cNvPr id="59" name="Flowchart: Process 58"/>
            <p:cNvSpPr/>
            <p:nvPr/>
          </p:nvSpPr>
          <p:spPr>
            <a:xfrm>
              <a:off x="137160" y="883920"/>
              <a:ext cx="1554480" cy="36576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sz="800">
                  <a:solidFill>
                    <a:schemeClr val="tx1"/>
                  </a:solidFill>
                  <a:cs typeface="Arial" panose="020B0604020202020204" pitchFamily="34" charset="0"/>
                </a:rPr>
                <a:t>Step 1b: </a:t>
              </a:r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Continue to investigate for contamination</a:t>
              </a: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4486423" y="3031021"/>
              <a:ext cx="323554" cy="18635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62635" tIns="31318" rIns="62635" bIns="31318" rtlCol="0">
              <a:spAutoFit/>
            </a:bodyPr>
            <a:lstStyle/>
            <a:p>
              <a:pPr algn="ctr"/>
              <a:r>
                <a:rPr lang="en-US" sz="800" dirty="0">
                  <a:cs typeface="Arial" panose="020B0604020202020204" pitchFamily="34" charset="0"/>
                </a:rPr>
                <a:t>YES</a:t>
              </a:r>
            </a:p>
          </p:txBody>
        </p:sp>
        <p:sp>
          <p:nvSpPr>
            <p:cNvPr id="249" name="Flowchart: Process 248"/>
            <p:cNvSpPr/>
            <p:nvPr/>
          </p:nvSpPr>
          <p:spPr>
            <a:xfrm>
              <a:off x="4251960" y="6522720"/>
              <a:ext cx="1554480" cy="36576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8: Coordinate alternate water source for impacted customers, if necessary</a:t>
              </a:r>
            </a:p>
          </p:txBody>
        </p:sp>
        <p:cxnSp>
          <p:nvCxnSpPr>
            <p:cNvPr id="250" name="Straight Arrow Connector 249"/>
            <p:cNvCxnSpPr>
              <a:stCxn id="190" idx="2"/>
              <a:endCxn id="249" idx="0"/>
            </p:cNvCxnSpPr>
            <p:nvPr/>
          </p:nvCxnSpPr>
          <p:spPr>
            <a:xfrm>
              <a:off x="5029200" y="6278880"/>
              <a:ext cx="0" cy="24384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5" name="Flowchart: Preparation 254"/>
            <p:cNvSpPr/>
            <p:nvPr/>
          </p:nvSpPr>
          <p:spPr>
            <a:xfrm>
              <a:off x="1127760" y="4160520"/>
              <a:ext cx="1554480" cy="365760"/>
            </a:xfrm>
            <a:prstGeom prst="flowChartPreparation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5a: Are alternate operational responses feasible?</a:t>
              </a:r>
            </a:p>
          </p:txBody>
        </p:sp>
        <p:sp>
          <p:nvSpPr>
            <p:cNvPr id="314" name="TextBox 313"/>
            <p:cNvSpPr txBox="1"/>
            <p:nvPr/>
          </p:nvSpPr>
          <p:spPr>
            <a:xfrm>
              <a:off x="1757143" y="4648200"/>
              <a:ext cx="295714" cy="18635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62635" tIns="31318" rIns="62635" bIns="31318" rtlCol="0">
              <a:spAutoFit/>
            </a:bodyPr>
            <a:lstStyle/>
            <a:p>
              <a:pPr algn="ctr"/>
              <a:r>
                <a:rPr lang="en-US" sz="800" dirty="0">
                  <a:cs typeface="Arial" panose="020B0604020202020204" pitchFamily="34" charset="0"/>
                </a:rPr>
                <a:t>NO</a:t>
              </a:r>
            </a:p>
          </p:txBody>
        </p:sp>
        <p:sp>
          <p:nvSpPr>
            <p:cNvPr id="417" name="TextBox 416"/>
            <p:cNvSpPr txBox="1"/>
            <p:nvPr/>
          </p:nvSpPr>
          <p:spPr>
            <a:xfrm>
              <a:off x="2810023" y="4250221"/>
              <a:ext cx="323554" cy="18635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62635" tIns="31318" rIns="62635" bIns="31318" rtlCol="0">
              <a:spAutoFit/>
            </a:bodyPr>
            <a:lstStyle/>
            <a:p>
              <a:pPr algn="ctr"/>
              <a:r>
                <a:rPr lang="en-US" sz="800" dirty="0">
                  <a:cs typeface="Arial" panose="020B0604020202020204" pitchFamily="34" charset="0"/>
                </a:rPr>
                <a:t>YES</a:t>
              </a:r>
            </a:p>
          </p:txBody>
        </p:sp>
        <p:sp>
          <p:nvSpPr>
            <p:cNvPr id="67" name="Flowchart: Process 66"/>
            <p:cNvSpPr/>
            <p:nvPr/>
          </p:nvSpPr>
          <p:spPr>
            <a:xfrm>
              <a:off x="4251960" y="3474720"/>
              <a:ext cx="1554480" cy="36576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4b: Consider if additional operational response measures are appropriate</a:t>
              </a:r>
            </a:p>
          </p:txBody>
        </p:sp>
        <p:cxnSp>
          <p:nvCxnSpPr>
            <p:cNvPr id="182" name="Straight Arrow Connector 181"/>
            <p:cNvCxnSpPr>
              <a:stCxn id="116" idx="2"/>
              <a:endCxn id="352" idx="0"/>
            </p:cNvCxnSpPr>
            <p:nvPr/>
          </p:nvCxnSpPr>
          <p:spPr>
            <a:xfrm>
              <a:off x="1905000" y="2697480"/>
              <a:ext cx="0" cy="77724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5" name="TextBox 194"/>
            <p:cNvSpPr txBox="1"/>
            <p:nvPr/>
          </p:nvSpPr>
          <p:spPr>
            <a:xfrm>
              <a:off x="1757143" y="2766392"/>
              <a:ext cx="295714" cy="18635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62635" tIns="31318" rIns="62635" bIns="31318" rtlCol="0">
              <a:spAutoFit/>
            </a:bodyPr>
            <a:lstStyle/>
            <a:p>
              <a:pPr algn="ctr"/>
              <a:r>
                <a:rPr lang="en-US" sz="800" dirty="0">
                  <a:cs typeface="Arial" panose="020B0604020202020204" pitchFamily="34" charset="0"/>
                </a:rPr>
                <a:t>NO</a:t>
              </a:r>
            </a:p>
          </p:txBody>
        </p:sp>
        <p:cxnSp>
          <p:nvCxnSpPr>
            <p:cNvPr id="160" name="Elbow Connector 159"/>
            <p:cNvCxnSpPr>
              <a:stCxn id="97" idx="1"/>
              <a:endCxn id="59" idx="2"/>
            </p:cNvCxnSpPr>
            <p:nvPr/>
          </p:nvCxnSpPr>
          <p:spPr>
            <a:xfrm rot="10800000">
              <a:off x="914400" y="1249680"/>
              <a:ext cx="213360" cy="4236720"/>
            </a:xfrm>
            <a:prstGeom prst="bentConnector2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Arrow Connector 112"/>
            <p:cNvCxnSpPr>
              <a:stCxn id="42" idx="2"/>
              <a:endCxn id="190" idx="0"/>
            </p:cNvCxnSpPr>
            <p:nvPr/>
          </p:nvCxnSpPr>
          <p:spPr>
            <a:xfrm>
              <a:off x="5029200" y="5669280"/>
              <a:ext cx="0" cy="24384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id="{C3A905A5-30F5-4728-A2C1-D71456BE1327}"/>
              </a:ext>
            </a:extLst>
          </p:cNvPr>
          <p:cNvSpPr txBox="1"/>
          <p:nvPr/>
        </p:nvSpPr>
        <p:spPr>
          <a:xfrm>
            <a:off x="0" y="0"/>
            <a:ext cx="594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Figure 6.1: Operational Response Planning Decision Tree</a:t>
            </a:r>
          </a:p>
        </p:txBody>
      </p:sp>
    </p:spTree>
    <p:extLst>
      <p:ext uri="{BB962C8B-B14F-4D97-AF65-F5344CB8AC3E}">
        <p14:creationId xmlns:p14="http://schemas.microsoft.com/office/powerpoint/2010/main" val="578033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051560" y="229844"/>
            <a:ext cx="4892040" cy="7085356"/>
            <a:chOff x="1051560" y="229844"/>
            <a:chExt cx="4892040" cy="7085356"/>
          </a:xfrm>
        </p:grpSpPr>
        <p:sp>
          <p:nvSpPr>
            <p:cNvPr id="71" name="Flowchart: Terminator 70"/>
            <p:cNvSpPr/>
            <p:nvPr/>
          </p:nvSpPr>
          <p:spPr>
            <a:xfrm>
              <a:off x="2194560" y="502920"/>
              <a:ext cx="1554480" cy="365760"/>
            </a:xfrm>
            <a:prstGeom prst="flowChartTerminator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2635" tIns="31318" rIns="62635" bIns="31318"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Contamination Incident</a:t>
              </a:r>
            </a:p>
          </p:txBody>
        </p:sp>
        <p:cxnSp>
          <p:nvCxnSpPr>
            <p:cNvPr id="72" name="Straight Arrow Connector 71"/>
            <p:cNvCxnSpPr>
              <a:stCxn id="71" idx="2"/>
              <a:endCxn id="105" idx="0"/>
            </p:cNvCxnSpPr>
            <p:nvPr/>
          </p:nvCxnSpPr>
          <p:spPr>
            <a:xfrm>
              <a:off x="2971800" y="868680"/>
              <a:ext cx="0" cy="32004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2" name="Flowchart: Process 351"/>
            <p:cNvSpPr/>
            <p:nvPr/>
          </p:nvSpPr>
          <p:spPr>
            <a:xfrm>
              <a:off x="1051560" y="1862051"/>
              <a:ext cx="1554480" cy="390698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2a: Populate message templates and prepare for public notification</a:t>
              </a:r>
            </a:p>
          </p:txBody>
        </p:sp>
        <p:sp>
          <p:nvSpPr>
            <p:cNvPr id="105" name="Flowchart: Process 104"/>
            <p:cNvSpPr/>
            <p:nvPr/>
          </p:nvSpPr>
          <p:spPr>
            <a:xfrm>
              <a:off x="2194560" y="1188720"/>
              <a:ext cx="1554480" cy="36576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1: Develop an incident-specific risk communication strategy</a:t>
              </a:r>
            </a:p>
          </p:txBody>
        </p:sp>
        <p:sp>
          <p:nvSpPr>
            <p:cNvPr id="212" name="Right Bracket 211"/>
            <p:cNvSpPr/>
            <p:nvPr/>
          </p:nvSpPr>
          <p:spPr>
            <a:xfrm>
              <a:off x="5715000" y="477982"/>
              <a:ext cx="228600" cy="4322618"/>
            </a:xfrm>
            <a:prstGeom prst="rightBracket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vert="vert270" rIns="0" rtlCol="0" anchor="ctr"/>
            <a:lstStyle/>
            <a:p>
              <a:pPr algn="ctr"/>
              <a:r>
                <a:rPr lang="en-US" sz="706" dirty="0">
                  <a:latin typeface="Arial" panose="020B0604020202020204" pitchFamily="34" charset="0"/>
                  <a:cs typeface="Arial" panose="020B0604020202020204" pitchFamily="34" charset="0"/>
                </a:rPr>
                <a:t>Investigation and Response Phase</a:t>
              </a:r>
            </a:p>
          </p:txBody>
        </p:sp>
        <p:grpSp>
          <p:nvGrpSpPr>
            <p:cNvPr id="99" name="Group 98"/>
            <p:cNvGrpSpPr/>
            <p:nvPr/>
          </p:nvGrpSpPr>
          <p:grpSpPr>
            <a:xfrm>
              <a:off x="3944787" y="229844"/>
              <a:ext cx="1711626" cy="690563"/>
              <a:chOff x="4711815" y="799340"/>
              <a:chExt cx="1711626" cy="690563"/>
            </a:xfrm>
          </p:grpSpPr>
          <p:sp>
            <p:nvSpPr>
              <p:cNvPr id="100" name="TextBox 99"/>
              <p:cNvSpPr txBox="1"/>
              <p:nvPr/>
            </p:nvSpPr>
            <p:spPr>
              <a:xfrm>
                <a:off x="4711815" y="799340"/>
                <a:ext cx="941384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b="1" u="sng" dirty="0">
                    <a:cs typeface="Arial" panose="020B0604020202020204" pitchFamily="34" charset="0"/>
                  </a:rPr>
                  <a:t>LEGEND</a:t>
                </a:r>
                <a:endParaRPr lang="en-US" sz="700" b="1" u="sng" dirty="0">
                  <a:cs typeface="Arial" panose="020B0604020202020204" pitchFamily="34" charset="0"/>
                </a:endParaRPr>
              </a:p>
            </p:txBody>
          </p:sp>
          <p:sp>
            <p:nvSpPr>
              <p:cNvPr id="101" name="Flowchart: Terminator 100"/>
              <p:cNvSpPr/>
              <p:nvPr/>
            </p:nvSpPr>
            <p:spPr>
              <a:xfrm>
                <a:off x="4778041" y="1070120"/>
                <a:ext cx="381912" cy="110114"/>
              </a:xfrm>
              <a:prstGeom prst="flowChartTerminator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5241791" y="1047130"/>
                <a:ext cx="1166496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>
                    <a:cs typeface="Arial" panose="020B0604020202020204" pitchFamily="34" charset="0"/>
                  </a:rPr>
                  <a:t>Start of Process</a:t>
                </a:r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5256945" y="1274459"/>
                <a:ext cx="1166496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>
                    <a:cs typeface="Arial" panose="020B0604020202020204" pitchFamily="34" charset="0"/>
                  </a:rPr>
                  <a:t>Action Performed</a:t>
                </a:r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4778041" y="1297947"/>
                <a:ext cx="381912" cy="10911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/>
              </a:p>
            </p:txBody>
          </p:sp>
        </p:grpSp>
        <p:sp>
          <p:nvSpPr>
            <p:cNvPr id="222" name="Flowchart: Process 221"/>
            <p:cNvSpPr/>
            <p:nvPr/>
          </p:nvSpPr>
          <p:spPr>
            <a:xfrm>
              <a:off x="2194560" y="2560320"/>
              <a:ext cx="1554480" cy="36576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3: Consult with primacy and public health agencies </a:t>
              </a:r>
            </a:p>
          </p:txBody>
        </p:sp>
        <p:sp>
          <p:nvSpPr>
            <p:cNvPr id="114" name="Flowchart: Process 113"/>
            <p:cNvSpPr/>
            <p:nvPr/>
          </p:nvSpPr>
          <p:spPr>
            <a:xfrm>
              <a:off x="2194560" y="4617720"/>
              <a:ext cx="1554480" cy="36576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6a: Issue/revise public notification for confirmed contamination</a:t>
              </a:r>
            </a:p>
          </p:txBody>
        </p:sp>
        <p:sp>
          <p:nvSpPr>
            <p:cNvPr id="116" name="Right Bracket 115"/>
            <p:cNvSpPr/>
            <p:nvPr/>
          </p:nvSpPr>
          <p:spPr>
            <a:xfrm>
              <a:off x="5715000" y="4800600"/>
              <a:ext cx="228600" cy="2514600"/>
            </a:xfrm>
            <a:prstGeom prst="rightBracket">
              <a:avLst>
                <a:gd name="adj" fmla="val 6668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vert="vert270" rIns="0" rtlCol="0" anchor="ctr"/>
            <a:lstStyle/>
            <a:p>
              <a:pPr algn="ctr"/>
              <a:r>
                <a:rPr lang="en-US" sz="706" dirty="0">
                  <a:latin typeface="Arial" panose="020B0604020202020204" pitchFamily="34" charset="0"/>
                  <a:cs typeface="Arial" panose="020B0604020202020204" pitchFamily="34" charset="0"/>
                </a:rPr>
                <a:t>Remediation and Recovery Phase</a:t>
              </a:r>
            </a:p>
          </p:txBody>
        </p:sp>
        <p:sp>
          <p:nvSpPr>
            <p:cNvPr id="69" name="Flowchart: Process 68"/>
            <p:cNvSpPr/>
            <p:nvPr/>
          </p:nvSpPr>
          <p:spPr>
            <a:xfrm>
              <a:off x="2194560" y="3246120"/>
              <a:ext cx="1554480" cy="36576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4a: Issue public notification if required or appropriate</a:t>
              </a:r>
            </a:p>
          </p:txBody>
        </p:sp>
        <p:sp>
          <p:nvSpPr>
            <p:cNvPr id="67" name="Flowchart: Process 66"/>
            <p:cNvSpPr/>
            <p:nvPr/>
          </p:nvSpPr>
          <p:spPr>
            <a:xfrm>
              <a:off x="2194560" y="5303520"/>
              <a:ext cx="1554480" cy="36576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7: Review/revise risk communication strategy for confirmed contamination</a:t>
              </a:r>
            </a:p>
          </p:txBody>
        </p:sp>
        <p:sp>
          <p:nvSpPr>
            <p:cNvPr id="120" name="Flowchart: Process 119"/>
            <p:cNvSpPr/>
            <p:nvPr/>
          </p:nvSpPr>
          <p:spPr>
            <a:xfrm>
              <a:off x="1051560" y="6217920"/>
              <a:ext cx="1554480" cy="36576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8a: Issue public notification for all remediation milestones</a:t>
              </a:r>
            </a:p>
          </p:txBody>
        </p:sp>
        <p:cxnSp>
          <p:nvCxnSpPr>
            <p:cNvPr id="123" name="Elbow Connector 122"/>
            <p:cNvCxnSpPr>
              <a:stCxn id="67" idx="2"/>
              <a:endCxn id="161" idx="0"/>
            </p:cNvCxnSpPr>
            <p:nvPr/>
          </p:nvCxnSpPr>
          <p:spPr>
            <a:xfrm rot="16200000" flipH="1">
              <a:off x="3268980" y="5372100"/>
              <a:ext cx="548640" cy="1143000"/>
            </a:xfrm>
            <a:prstGeom prst="bentConnector3">
              <a:avLst>
                <a:gd name="adj1" fmla="val 50000"/>
              </a:avLst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1" name="Flowchart: Process 160"/>
            <p:cNvSpPr/>
            <p:nvPr/>
          </p:nvSpPr>
          <p:spPr>
            <a:xfrm>
              <a:off x="3337560" y="6217920"/>
              <a:ext cx="1554480" cy="36576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8b: Disseminate contamination and remediation info through public outreach </a:t>
              </a:r>
            </a:p>
          </p:txBody>
        </p:sp>
        <p:sp>
          <p:nvSpPr>
            <p:cNvPr id="192" name="Flowchart: Process 191"/>
            <p:cNvSpPr/>
            <p:nvPr/>
          </p:nvSpPr>
          <p:spPr>
            <a:xfrm>
              <a:off x="1051560" y="6903720"/>
              <a:ext cx="1554480" cy="36576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9: Issue final public notification of return to service</a:t>
              </a:r>
            </a:p>
          </p:txBody>
        </p:sp>
        <p:cxnSp>
          <p:nvCxnSpPr>
            <p:cNvPr id="193" name="Straight Arrow Connector 192"/>
            <p:cNvCxnSpPr>
              <a:stCxn id="120" idx="2"/>
              <a:endCxn id="192" idx="0"/>
            </p:cNvCxnSpPr>
            <p:nvPr/>
          </p:nvCxnSpPr>
          <p:spPr>
            <a:xfrm>
              <a:off x="1828800" y="6583680"/>
              <a:ext cx="0" cy="320040"/>
            </a:xfrm>
            <a:prstGeom prst="straightConnector1">
              <a:avLst/>
            </a:prstGeom>
            <a:ln w="6350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Flowchart: Process 50"/>
            <p:cNvSpPr/>
            <p:nvPr/>
          </p:nvSpPr>
          <p:spPr>
            <a:xfrm>
              <a:off x="4023360" y="3246120"/>
              <a:ext cx="1554480" cy="36576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4b: Notify customers impacted by operational responses</a:t>
              </a:r>
            </a:p>
          </p:txBody>
        </p:sp>
        <p:sp>
          <p:nvSpPr>
            <p:cNvPr id="53" name="Flowchart: Process 52"/>
            <p:cNvSpPr/>
            <p:nvPr/>
          </p:nvSpPr>
          <p:spPr>
            <a:xfrm>
              <a:off x="4023360" y="4617720"/>
              <a:ext cx="1554480" cy="36576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6b: Notify customers impacted by operational responses</a:t>
              </a:r>
            </a:p>
          </p:txBody>
        </p:sp>
        <p:cxnSp>
          <p:nvCxnSpPr>
            <p:cNvPr id="55" name="Straight Arrow Connector 54"/>
            <p:cNvCxnSpPr>
              <a:stCxn id="69" idx="3"/>
              <a:endCxn id="51" idx="1"/>
            </p:cNvCxnSpPr>
            <p:nvPr/>
          </p:nvCxnSpPr>
          <p:spPr>
            <a:xfrm>
              <a:off x="3749040" y="3429000"/>
              <a:ext cx="274320" cy="0"/>
            </a:xfrm>
            <a:prstGeom prst="straightConnector1">
              <a:avLst/>
            </a:prstGeom>
            <a:ln w="63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>
              <a:stCxn id="114" idx="2"/>
              <a:endCxn id="67" idx="0"/>
            </p:cNvCxnSpPr>
            <p:nvPr/>
          </p:nvCxnSpPr>
          <p:spPr>
            <a:xfrm>
              <a:off x="2971800" y="4983480"/>
              <a:ext cx="0" cy="32004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Flowchart: Process 63"/>
            <p:cNvSpPr/>
            <p:nvPr/>
          </p:nvSpPr>
          <p:spPr>
            <a:xfrm>
              <a:off x="2194560" y="3931920"/>
              <a:ext cx="1554480" cy="36576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5:Review/revise risk communication strategy</a:t>
              </a:r>
            </a:p>
          </p:txBody>
        </p:sp>
        <p:cxnSp>
          <p:nvCxnSpPr>
            <p:cNvPr id="80" name="Straight Arrow Connector 79"/>
            <p:cNvCxnSpPr>
              <a:stCxn id="69" idx="2"/>
              <a:endCxn id="64" idx="0"/>
            </p:cNvCxnSpPr>
            <p:nvPr/>
          </p:nvCxnSpPr>
          <p:spPr>
            <a:xfrm>
              <a:off x="2971800" y="3611880"/>
              <a:ext cx="0" cy="32004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Arrow Connector 111"/>
            <p:cNvCxnSpPr>
              <a:cxnSpLocks/>
              <a:stCxn id="114" idx="3"/>
              <a:endCxn id="53" idx="1"/>
            </p:cNvCxnSpPr>
            <p:nvPr/>
          </p:nvCxnSpPr>
          <p:spPr>
            <a:xfrm>
              <a:off x="3749040" y="4800600"/>
              <a:ext cx="274320" cy="0"/>
            </a:xfrm>
            <a:prstGeom prst="straightConnector1">
              <a:avLst/>
            </a:prstGeom>
            <a:ln w="63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Arrow Connector 116"/>
            <p:cNvCxnSpPr>
              <a:stCxn id="64" idx="2"/>
              <a:endCxn id="114" idx="0"/>
            </p:cNvCxnSpPr>
            <p:nvPr/>
          </p:nvCxnSpPr>
          <p:spPr>
            <a:xfrm>
              <a:off x="2971800" y="4297680"/>
              <a:ext cx="0" cy="32004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Arrow Connector 117"/>
            <p:cNvCxnSpPr>
              <a:stCxn id="161" idx="1"/>
              <a:endCxn id="120" idx="3"/>
            </p:cNvCxnSpPr>
            <p:nvPr/>
          </p:nvCxnSpPr>
          <p:spPr>
            <a:xfrm flipH="1">
              <a:off x="2606040" y="6400800"/>
              <a:ext cx="731520" cy="0"/>
            </a:xfrm>
            <a:prstGeom prst="straightConnector1">
              <a:avLst/>
            </a:prstGeom>
            <a:ln w="6350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Flowchart: Process 120"/>
            <p:cNvSpPr/>
            <p:nvPr/>
          </p:nvSpPr>
          <p:spPr>
            <a:xfrm>
              <a:off x="3337560" y="1862051"/>
              <a:ext cx="1554480" cy="390698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2b: Begin public outreach and monitor media outlets, if appropriate</a:t>
              </a:r>
            </a:p>
          </p:txBody>
        </p:sp>
        <p:cxnSp>
          <p:nvCxnSpPr>
            <p:cNvPr id="124" name="Elbow Connector 122"/>
            <p:cNvCxnSpPr>
              <a:stCxn id="105" idx="2"/>
              <a:endCxn id="121" idx="0"/>
            </p:cNvCxnSpPr>
            <p:nvPr/>
          </p:nvCxnSpPr>
          <p:spPr>
            <a:xfrm rot="16200000" flipH="1">
              <a:off x="3389515" y="1136765"/>
              <a:ext cx="307571" cy="1143000"/>
            </a:xfrm>
            <a:prstGeom prst="bentConnector3">
              <a:avLst>
                <a:gd name="adj1" fmla="val 50000"/>
              </a:avLst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Elbow Connector 122"/>
            <p:cNvCxnSpPr>
              <a:stCxn id="105" idx="2"/>
              <a:endCxn id="352" idx="0"/>
            </p:cNvCxnSpPr>
            <p:nvPr/>
          </p:nvCxnSpPr>
          <p:spPr>
            <a:xfrm rot="5400000">
              <a:off x="2246515" y="1136765"/>
              <a:ext cx="307571" cy="1143000"/>
            </a:xfrm>
            <a:prstGeom prst="bentConnector3">
              <a:avLst>
                <a:gd name="adj1" fmla="val 50000"/>
              </a:avLst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Elbow Connector 122"/>
            <p:cNvCxnSpPr>
              <a:stCxn id="352" idx="2"/>
              <a:endCxn id="222" idx="0"/>
            </p:cNvCxnSpPr>
            <p:nvPr/>
          </p:nvCxnSpPr>
          <p:spPr>
            <a:xfrm rot="16200000" flipH="1">
              <a:off x="2246515" y="1835034"/>
              <a:ext cx="307571" cy="1143000"/>
            </a:xfrm>
            <a:prstGeom prst="bentConnector3">
              <a:avLst>
                <a:gd name="adj1" fmla="val 50000"/>
              </a:avLst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Elbow Connector 122"/>
            <p:cNvCxnSpPr>
              <a:stCxn id="121" idx="2"/>
              <a:endCxn id="222" idx="0"/>
            </p:cNvCxnSpPr>
            <p:nvPr/>
          </p:nvCxnSpPr>
          <p:spPr>
            <a:xfrm rot="5400000">
              <a:off x="3389515" y="1835034"/>
              <a:ext cx="307571" cy="1143000"/>
            </a:xfrm>
            <a:prstGeom prst="bentConnector3">
              <a:avLst>
                <a:gd name="adj1" fmla="val 50000"/>
              </a:avLst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Arrow Connector 147"/>
            <p:cNvCxnSpPr>
              <a:stCxn id="222" idx="2"/>
              <a:endCxn id="69" idx="0"/>
            </p:cNvCxnSpPr>
            <p:nvPr/>
          </p:nvCxnSpPr>
          <p:spPr>
            <a:xfrm>
              <a:off x="2971800" y="2926080"/>
              <a:ext cx="0" cy="32004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Elbow Connector 122"/>
            <p:cNvCxnSpPr>
              <a:stCxn id="67" idx="2"/>
              <a:endCxn id="120" idx="0"/>
            </p:cNvCxnSpPr>
            <p:nvPr/>
          </p:nvCxnSpPr>
          <p:spPr>
            <a:xfrm rot="5400000">
              <a:off x="2125980" y="5372100"/>
              <a:ext cx="548640" cy="1143000"/>
            </a:xfrm>
            <a:prstGeom prst="bentConnector3">
              <a:avLst>
                <a:gd name="adj1" fmla="val 50000"/>
              </a:avLst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78B78592-55F1-42C2-ABC2-694FC12EDB7B}"/>
              </a:ext>
            </a:extLst>
          </p:cNvPr>
          <p:cNvSpPr txBox="1"/>
          <p:nvPr/>
        </p:nvSpPr>
        <p:spPr>
          <a:xfrm>
            <a:off x="0" y="0"/>
            <a:ext cx="594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Figure 7.1: Risk Communication Overview</a:t>
            </a:r>
          </a:p>
        </p:txBody>
      </p:sp>
    </p:spTree>
    <p:extLst>
      <p:ext uri="{BB962C8B-B14F-4D97-AF65-F5344CB8AC3E}">
        <p14:creationId xmlns:p14="http://schemas.microsoft.com/office/powerpoint/2010/main" val="2283324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32414" y="399011"/>
            <a:ext cx="5445426" cy="7525789"/>
            <a:chOff x="132414" y="441960"/>
            <a:chExt cx="5445426" cy="7525789"/>
          </a:xfrm>
        </p:grpSpPr>
        <p:cxnSp>
          <p:nvCxnSpPr>
            <p:cNvPr id="166" name="Straight Arrow Connector 165"/>
            <p:cNvCxnSpPr>
              <a:cxnSpLocks/>
              <a:stCxn id="44" idx="2"/>
              <a:endCxn id="86" idx="0"/>
            </p:cNvCxnSpPr>
            <p:nvPr/>
          </p:nvCxnSpPr>
          <p:spPr>
            <a:xfrm>
              <a:off x="4800600" y="6355080"/>
              <a:ext cx="0" cy="39624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Elbow Connector 92"/>
            <p:cNvCxnSpPr>
              <a:stCxn id="65" idx="3"/>
              <a:endCxn id="76" idx="0"/>
            </p:cNvCxnSpPr>
            <p:nvPr/>
          </p:nvCxnSpPr>
          <p:spPr>
            <a:xfrm>
              <a:off x="1691640" y="3512820"/>
              <a:ext cx="3108960" cy="1702031"/>
            </a:xfrm>
            <a:prstGeom prst="bentConnector2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Elbow Connector 92"/>
            <p:cNvCxnSpPr>
              <a:stCxn id="64" idx="2"/>
              <a:endCxn id="88" idx="3"/>
            </p:cNvCxnSpPr>
            <p:nvPr/>
          </p:nvCxnSpPr>
          <p:spPr>
            <a:xfrm rot="5400000">
              <a:off x="1691640" y="3749040"/>
              <a:ext cx="731520" cy="2286000"/>
            </a:xfrm>
            <a:prstGeom prst="bentConnector3">
              <a:avLst>
                <a:gd name="adj1" fmla="val 50000"/>
              </a:avLst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Arrow Connector 179"/>
            <p:cNvCxnSpPr>
              <a:stCxn id="59" idx="2"/>
              <a:endCxn id="66" idx="0"/>
            </p:cNvCxnSpPr>
            <p:nvPr/>
          </p:nvCxnSpPr>
          <p:spPr>
            <a:xfrm>
              <a:off x="2514600" y="2316480"/>
              <a:ext cx="0" cy="391391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9" name="Group 98"/>
            <p:cNvGrpSpPr/>
            <p:nvPr/>
          </p:nvGrpSpPr>
          <p:grpSpPr>
            <a:xfrm>
              <a:off x="132414" y="441960"/>
              <a:ext cx="1711626" cy="1145220"/>
              <a:chOff x="899442" y="1011456"/>
              <a:chExt cx="1711626" cy="1145220"/>
            </a:xfrm>
          </p:grpSpPr>
          <p:sp>
            <p:nvSpPr>
              <p:cNvPr id="100" name="TextBox 99"/>
              <p:cNvSpPr txBox="1"/>
              <p:nvPr/>
            </p:nvSpPr>
            <p:spPr>
              <a:xfrm>
                <a:off x="899442" y="1011456"/>
                <a:ext cx="941384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b="1" u="sng" dirty="0">
                    <a:cs typeface="Arial" panose="020B0604020202020204" pitchFamily="34" charset="0"/>
                  </a:rPr>
                  <a:t>LEGEND</a:t>
                </a:r>
                <a:endParaRPr lang="en-US" sz="700" b="1" u="sng" dirty="0">
                  <a:cs typeface="Arial" panose="020B0604020202020204" pitchFamily="34" charset="0"/>
                </a:endParaRPr>
              </a:p>
            </p:txBody>
          </p:sp>
          <p:sp>
            <p:nvSpPr>
              <p:cNvPr id="101" name="Flowchart: Terminator 100"/>
              <p:cNvSpPr/>
              <p:nvPr/>
            </p:nvSpPr>
            <p:spPr>
              <a:xfrm>
                <a:off x="965668" y="1282236"/>
                <a:ext cx="381912" cy="110114"/>
              </a:xfrm>
              <a:prstGeom prst="flowChartTerminator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1429418" y="1259246"/>
                <a:ext cx="1166496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>
                    <a:cs typeface="Arial" panose="020B0604020202020204" pitchFamily="34" charset="0"/>
                  </a:rPr>
                  <a:t>Start of Process</a:t>
                </a:r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1444572" y="1486575"/>
                <a:ext cx="1166496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>
                    <a:cs typeface="Arial" panose="020B0604020202020204" pitchFamily="34" charset="0"/>
                  </a:rPr>
                  <a:t>Action Performed</a:t>
                </a:r>
              </a:p>
            </p:txBody>
          </p:sp>
          <p:sp>
            <p:nvSpPr>
              <p:cNvPr id="104" name="Hexagon 103"/>
              <p:cNvSpPr/>
              <p:nvPr/>
            </p:nvSpPr>
            <p:spPr>
              <a:xfrm>
                <a:off x="966125" y="1737392"/>
                <a:ext cx="381912" cy="109118"/>
              </a:xfrm>
              <a:prstGeom prst="hexagon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/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1429418" y="1713904"/>
                <a:ext cx="1166496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>
                    <a:cs typeface="Arial" panose="020B0604020202020204" pitchFamily="34" charset="0"/>
                  </a:rPr>
                  <a:t>Decision Step</a:t>
                </a:r>
              </a:p>
            </p:txBody>
          </p:sp>
          <p:sp>
            <p:nvSpPr>
              <p:cNvPr id="107" name="Round Same Side Corner Rectangle 106"/>
              <p:cNvSpPr/>
              <p:nvPr/>
            </p:nvSpPr>
            <p:spPr>
              <a:xfrm>
                <a:off x="966125" y="1964720"/>
                <a:ext cx="381912" cy="109118"/>
              </a:xfrm>
              <a:prstGeom prst="round2Same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/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1429418" y="1941232"/>
                <a:ext cx="1166496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>
                    <a:cs typeface="Arial" panose="020B0604020202020204" pitchFamily="34" charset="0"/>
                  </a:rPr>
                  <a:t>End of Process</a:t>
                </a:r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965668" y="1510063"/>
                <a:ext cx="381912" cy="10911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/>
              </a:p>
            </p:txBody>
          </p:sp>
        </p:grpSp>
        <p:sp>
          <p:nvSpPr>
            <p:cNvPr id="59" name="Flowchart: Preparation 58"/>
            <p:cNvSpPr/>
            <p:nvPr/>
          </p:nvSpPr>
          <p:spPr>
            <a:xfrm>
              <a:off x="1737360" y="1950720"/>
              <a:ext cx="1554480" cy="365760"/>
            </a:xfrm>
            <a:prstGeom prst="flowChartPreparation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2: Has the primacy agency been contacted?</a:t>
              </a:r>
            </a:p>
          </p:txBody>
        </p:sp>
        <p:sp>
          <p:nvSpPr>
            <p:cNvPr id="62" name="Flowchart: Preparation 61"/>
            <p:cNvSpPr/>
            <p:nvPr/>
          </p:nvSpPr>
          <p:spPr>
            <a:xfrm>
              <a:off x="137160" y="4160520"/>
              <a:ext cx="1554480" cy="365760"/>
            </a:xfrm>
            <a:prstGeom prst="flowChartPreparation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4: Have operational changes been authorized?</a:t>
              </a:r>
            </a:p>
          </p:txBody>
        </p:sp>
        <p:sp>
          <p:nvSpPr>
            <p:cNvPr id="63" name="Flowchart: Terminator 62"/>
            <p:cNvSpPr/>
            <p:nvPr/>
          </p:nvSpPr>
          <p:spPr>
            <a:xfrm>
              <a:off x="1737360" y="495300"/>
              <a:ext cx="1554480" cy="365760"/>
            </a:xfrm>
            <a:prstGeom prst="flowChartTerminator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2635" tIns="31318" rIns="62635" bIns="31318"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Contamination Incident</a:t>
              </a:r>
            </a:p>
          </p:txBody>
        </p:sp>
        <p:sp>
          <p:nvSpPr>
            <p:cNvPr id="64" name="Flowchart: Preparation 63"/>
            <p:cNvSpPr/>
            <p:nvPr/>
          </p:nvSpPr>
          <p:spPr>
            <a:xfrm>
              <a:off x="2423160" y="4160520"/>
              <a:ext cx="1554480" cy="365760"/>
            </a:xfrm>
            <a:prstGeom prst="flowChartPreparation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5: Do operational changes impact the public or customers?</a:t>
              </a:r>
            </a:p>
          </p:txBody>
        </p:sp>
        <p:sp>
          <p:nvSpPr>
            <p:cNvPr id="65" name="Flowchart: Preparation 64"/>
            <p:cNvSpPr/>
            <p:nvPr/>
          </p:nvSpPr>
          <p:spPr>
            <a:xfrm>
              <a:off x="137160" y="3329940"/>
              <a:ext cx="1554480" cy="365760"/>
            </a:xfrm>
            <a:prstGeom prst="flowChartPreparation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3: Does primacy agency require public notification?</a:t>
              </a:r>
            </a:p>
          </p:txBody>
        </p:sp>
        <p:sp>
          <p:nvSpPr>
            <p:cNvPr id="66" name="Flowchart: Process 65"/>
            <p:cNvSpPr/>
            <p:nvPr/>
          </p:nvSpPr>
          <p:spPr>
            <a:xfrm>
              <a:off x="1737360" y="2707871"/>
              <a:ext cx="1554480" cy="390698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2a: Contact the primacy agency about public notification requirements</a:t>
              </a:r>
            </a:p>
          </p:txBody>
        </p:sp>
        <p:cxnSp>
          <p:nvCxnSpPr>
            <p:cNvPr id="70" name="Elbow Connector 92"/>
            <p:cNvCxnSpPr>
              <a:stCxn id="66" idx="3"/>
              <a:endCxn id="59" idx="3"/>
            </p:cNvCxnSpPr>
            <p:nvPr/>
          </p:nvCxnSpPr>
          <p:spPr>
            <a:xfrm flipV="1">
              <a:off x="3291840" y="2133600"/>
              <a:ext cx="12700" cy="769620"/>
            </a:xfrm>
            <a:prstGeom prst="bentConnector3">
              <a:avLst>
                <a:gd name="adj1" fmla="val 1800000"/>
              </a:avLst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Elbow Connector 92"/>
            <p:cNvCxnSpPr>
              <a:stCxn id="59" idx="1"/>
              <a:endCxn id="65" idx="0"/>
            </p:cNvCxnSpPr>
            <p:nvPr/>
          </p:nvCxnSpPr>
          <p:spPr>
            <a:xfrm rot="10800000" flipV="1">
              <a:off x="914400" y="2133600"/>
              <a:ext cx="822960" cy="1196340"/>
            </a:xfrm>
            <a:prstGeom prst="bentConnector2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Flowchart: Terminator 75"/>
            <p:cNvSpPr/>
            <p:nvPr/>
          </p:nvSpPr>
          <p:spPr>
            <a:xfrm>
              <a:off x="4160520" y="5214851"/>
              <a:ext cx="1280160" cy="390698"/>
            </a:xfrm>
            <a:prstGeom prst="flowChartTerminator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Issue public notification</a:t>
              </a:r>
            </a:p>
          </p:txBody>
        </p:sp>
        <p:sp>
          <p:nvSpPr>
            <p:cNvPr id="88" name="Rectangle: Top Corners Rounded 87"/>
            <p:cNvSpPr/>
            <p:nvPr/>
          </p:nvSpPr>
          <p:spPr>
            <a:xfrm>
              <a:off x="274320" y="5257800"/>
              <a:ext cx="1280160" cy="390698"/>
            </a:xfrm>
            <a:prstGeom prst="round2Same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Do not issue public notification</a:t>
              </a:r>
            </a:p>
          </p:txBody>
        </p:sp>
        <p:sp>
          <p:nvSpPr>
            <p:cNvPr id="89" name="Flowchart: Preparation 88"/>
            <p:cNvSpPr/>
            <p:nvPr/>
          </p:nvSpPr>
          <p:spPr>
            <a:xfrm>
              <a:off x="1737360" y="1181100"/>
              <a:ext cx="1554480" cy="365760"/>
            </a:xfrm>
            <a:prstGeom prst="flowChartPreparation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1: Is there an immediate threat to public health?</a:t>
              </a:r>
            </a:p>
          </p:txBody>
        </p:sp>
        <p:cxnSp>
          <p:nvCxnSpPr>
            <p:cNvPr id="90" name="Elbow Connector 92"/>
            <p:cNvCxnSpPr>
              <a:stCxn id="89" idx="3"/>
              <a:endCxn id="76" idx="0"/>
            </p:cNvCxnSpPr>
            <p:nvPr/>
          </p:nvCxnSpPr>
          <p:spPr>
            <a:xfrm>
              <a:off x="3291840" y="1363980"/>
              <a:ext cx="1508760" cy="3850871"/>
            </a:xfrm>
            <a:prstGeom prst="bentConnector2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>
              <a:stCxn id="63" idx="2"/>
              <a:endCxn id="89" idx="0"/>
            </p:cNvCxnSpPr>
            <p:nvPr/>
          </p:nvCxnSpPr>
          <p:spPr>
            <a:xfrm>
              <a:off x="2514600" y="861060"/>
              <a:ext cx="0" cy="32004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>
              <a:stCxn id="89" idx="2"/>
              <a:endCxn id="59" idx="0"/>
            </p:cNvCxnSpPr>
            <p:nvPr/>
          </p:nvCxnSpPr>
          <p:spPr>
            <a:xfrm>
              <a:off x="2514600" y="1546860"/>
              <a:ext cx="0" cy="40386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>
              <a:stCxn id="62" idx="3"/>
              <a:endCxn id="64" idx="1"/>
            </p:cNvCxnSpPr>
            <p:nvPr/>
          </p:nvCxnSpPr>
          <p:spPr>
            <a:xfrm>
              <a:off x="1691640" y="4343400"/>
              <a:ext cx="731520" cy="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Arrow Connector 111"/>
            <p:cNvCxnSpPr>
              <a:stCxn id="65" idx="2"/>
              <a:endCxn id="62" idx="0"/>
            </p:cNvCxnSpPr>
            <p:nvPr/>
          </p:nvCxnSpPr>
          <p:spPr>
            <a:xfrm>
              <a:off x="914400" y="3695700"/>
              <a:ext cx="0" cy="46482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Arrow Connector 116"/>
            <p:cNvCxnSpPr>
              <a:stCxn id="62" idx="2"/>
              <a:endCxn id="88" idx="3"/>
            </p:cNvCxnSpPr>
            <p:nvPr/>
          </p:nvCxnSpPr>
          <p:spPr>
            <a:xfrm>
              <a:off x="914400" y="4526280"/>
              <a:ext cx="0" cy="73152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Elbow Connector 92"/>
            <p:cNvCxnSpPr>
              <a:stCxn id="64" idx="3"/>
              <a:endCxn id="76" idx="0"/>
            </p:cNvCxnSpPr>
            <p:nvPr/>
          </p:nvCxnSpPr>
          <p:spPr>
            <a:xfrm>
              <a:off x="3977640" y="4343400"/>
              <a:ext cx="822960" cy="871451"/>
            </a:xfrm>
            <a:prstGeom prst="bentConnector2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TextBox 123"/>
            <p:cNvSpPr txBox="1"/>
            <p:nvPr/>
          </p:nvSpPr>
          <p:spPr>
            <a:xfrm>
              <a:off x="3495823" y="1278421"/>
              <a:ext cx="323554" cy="18635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62635" tIns="31318" rIns="62635" bIns="31318" rtlCol="0">
              <a:spAutoFit/>
            </a:bodyPr>
            <a:lstStyle/>
            <a:p>
              <a:pPr algn="ctr"/>
              <a:r>
                <a:rPr lang="en-US" sz="800" dirty="0">
                  <a:cs typeface="Arial" panose="020B0604020202020204" pitchFamily="34" charset="0"/>
                </a:rPr>
                <a:t>YES</a:t>
              </a: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2366743" y="1600200"/>
              <a:ext cx="295714" cy="18635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62635" tIns="31318" rIns="62635" bIns="31318" rtlCol="0">
              <a:spAutoFit/>
            </a:bodyPr>
            <a:lstStyle/>
            <a:p>
              <a:pPr algn="ctr"/>
              <a:r>
                <a:rPr lang="en-US" sz="800" dirty="0">
                  <a:cs typeface="Arial" panose="020B0604020202020204" pitchFamily="34" charset="0"/>
                </a:rPr>
                <a:t>NO</a:t>
              </a: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209823" y="2048041"/>
              <a:ext cx="323554" cy="18635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62635" tIns="31318" rIns="62635" bIns="31318" rtlCol="0">
              <a:spAutoFit/>
            </a:bodyPr>
            <a:lstStyle/>
            <a:p>
              <a:pPr algn="ctr"/>
              <a:r>
                <a:rPr lang="en-US" sz="800" dirty="0">
                  <a:cs typeface="Arial" panose="020B0604020202020204" pitchFamily="34" charset="0"/>
                </a:rPr>
                <a:t>YES</a:t>
              </a: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1895623" y="3419641"/>
              <a:ext cx="323554" cy="18635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62635" tIns="31318" rIns="62635" bIns="31318" rtlCol="0">
              <a:spAutoFit/>
            </a:bodyPr>
            <a:lstStyle/>
            <a:p>
              <a:pPr algn="ctr"/>
              <a:r>
                <a:rPr lang="en-US" sz="800" dirty="0">
                  <a:cs typeface="Arial" panose="020B0604020202020204" pitchFamily="34" charset="0"/>
                </a:rPr>
                <a:t>YES</a:t>
              </a: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1895623" y="4250221"/>
              <a:ext cx="323554" cy="18635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62635" tIns="31318" rIns="62635" bIns="31318" rtlCol="0">
              <a:spAutoFit/>
            </a:bodyPr>
            <a:lstStyle/>
            <a:p>
              <a:pPr algn="ctr"/>
              <a:r>
                <a:rPr lang="en-US" sz="800" dirty="0">
                  <a:cs typeface="Arial" panose="020B0604020202020204" pitchFamily="34" charset="0"/>
                </a:rPr>
                <a:t>YES</a:t>
              </a:r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2366743" y="2345221"/>
              <a:ext cx="295714" cy="18635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62635" tIns="31318" rIns="62635" bIns="31318" rtlCol="0">
              <a:spAutoFit/>
            </a:bodyPr>
            <a:lstStyle/>
            <a:p>
              <a:pPr algn="ctr"/>
              <a:r>
                <a:rPr lang="en-US" sz="800" dirty="0">
                  <a:cs typeface="Arial" panose="020B0604020202020204" pitchFamily="34" charset="0"/>
                </a:rPr>
                <a:t>NO</a:t>
              </a: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766543" y="3800641"/>
              <a:ext cx="295714" cy="18635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62635" tIns="31318" rIns="62635" bIns="31318" rtlCol="0">
              <a:spAutoFit/>
            </a:bodyPr>
            <a:lstStyle/>
            <a:p>
              <a:pPr algn="ctr"/>
              <a:r>
                <a:rPr lang="en-US" sz="800" dirty="0">
                  <a:cs typeface="Arial" panose="020B0604020202020204" pitchFamily="34" charset="0"/>
                </a:rPr>
                <a:t>NO</a:t>
              </a:r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766543" y="4648200"/>
              <a:ext cx="295714" cy="18635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62635" tIns="31318" rIns="62635" bIns="31318" rtlCol="0">
              <a:spAutoFit/>
            </a:bodyPr>
            <a:lstStyle/>
            <a:p>
              <a:pPr algn="ctr"/>
              <a:r>
                <a:rPr lang="en-US" sz="800" dirty="0">
                  <a:cs typeface="Arial" panose="020B0604020202020204" pitchFamily="34" charset="0"/>
                </a:rPr>
                <a:t>NO</a:t>
              </a:r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3052543" y="4648200"/>
              <a:ext cx="295714" cy="18635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62635" tIns="31318" rIns="62635" bIns="31318" rtlCol="0">
              <a:spAutoFit/>
            </a:bodyPr>
            <a:lstStyle/>
            <a:p>
              <a:pPr algn="ctr"/>
              <a:r>
                <a:rPr lang="en-US" sz="800" dirty="0">
                  <a:cs typeface="Arial" panose="020B0604020202020204" pitchFamily="34" charset="0"/>
                </a:rPr>
                <a:t>NO</a:t>
              </a:r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4191000" y="4250221"/>
              <a:ext cx="323554" cy="18635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62635" tIns="31318" rIns="62635" bIns="31318" rtlCol="0">
              <a:spAutoFit/>
            </a:bodyPr>
            <a:lstStyle/>
            <a:p>
              <a:pPr algn="ctr"/>
              <a:r>
                <a:rPr lang="en-US" sz="800" dirty="0">
                  <a:cs typeface="Arial" panose="020B0604020202020204" pitchFamily="34" charset="0"/>
                </a:rPr>
                <a:t>YES</a:t>
              </a:r>
            </a:p>
          </p:txBody>
        </p:sp>
        <p:sp>
          <p:nvSpPr>
            <p:cNvPr id="44" name="Flowchart: Preparation 43"/>
            <p:cNvSpPr/>
            <p:nvPr/>
          </p:nvSpPr>
          <p:spPr>
            <a:xfrm>
              <a:off x="4023360" y="5989320"/>
              <a:ext cx="1554480" cy="365760"/>
            </a:xfrm>
            <a:prstGeom prst="flowChartPreparation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6: Are there dermal or inhalation exposure risks?</a:t>
              </a:r>
            </a:p>
          </p:txBody>
        </p:sp>
        <p:sp>
          <p:nvSpPr>
            <p:cNvPr id="86" name="Flowchart: Preparation 85"/>
            <p:cNvSpPr/>
            <p:nvPr/>
          </p:nvSpPr>
          <p:spPr>
            <a:xfrm>
              <a:off x="4023360" y="6751320"/>
              <a:ext cx="1554480" cy="365760"/>
            </a:xfrm>
            <a:prstGeom prst="flowChartPreparation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7: Is boiling effective and safe?</a:t>
              </a:r>
            </a:p>
          </p:txBody>
        </p:sp>
        <p:sp>
          <p:nvSpPr>
            <p:cNvPr id="87" name="Rectangle: Top Corners Rounded 86"/>
            <p:cNvSpPr/>
            <p:nvPr/>
          </p:nvSpPr>
          <p:spPr>
            <a:xfrm>
              <a:off x="2072640" y="5976851"/>
              <a:ext cx="1280160" cy="390698"/>
            </a:xfrm>
            <a:prstGeom prst="round2Same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Issue “Do Not Use” order</a:t>
              </a:r>
            </a:p>
          </p:txBody>
        </p:sp>
        <p:sp>
          <p:nvSpPr>
            <p:cNvPr id="91" name="Rectangle: Top Corners Rounded 90"/>
            <p:cNvSpPr/>
            <p:nvPr/>
          </p:nvSpPr>
          <p:spPr>
            <a:xfrm>
              <a:off x="4160520" y="7577051"/>
              <a:ext cx="1280160" cy="390698"/>
            </a:xfrm>
            <a:prstGeom prst="round2Same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Issue “Do Not Drink” order</a:t>
              </a:r>
            </a:p>
          </p:txBody>
        </p:sp>
        <p:sp>
          <p:nvSpPr>
            <p:cNvPr id="93" name="Rectangle: Top Corners Rounded 92"/>
            <p:cNvSpPr/>
            <p:nvPr/>
          </p:nvSpPr>
          <p:spPr>
            <a:xfrm>
              <a:off x="2103120" y="6731231"/>
              <a:ext cx="1280160" cy="390698"/>
            </a:xfrm>
            <a:prstGeom prst="round2Same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Issue “Boil Water” order</a:t>
              </a:r>
            </a:p>
          </p:txBody>
        </p:sp>
        <p:cxnSp>
          <p:nvCxnSpPr>
            <p:cNvPr id="114" name="Straight Arrow Connector 113"/>
            <p:cNvCxnSpPr>
              <a:stCxn id="86" idx="1"/>
              <a:endCxn id="93" idx="0"/>
            </p:cNvCxnSpPr>
            <p:nvPr/>
          </p:nvCxnSpPr>
          <p:spPr>
            <a:xfrm flipH="1" flipV="1">
              <a:off x="3383280" y="6926580"/>
              <a:ext cx="640080" cy="762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/>
            <p:cNvCxnSpPr>
              <a:cxnSpLocks/>
              <a:stCxn id="86" idx="2"/>
              <a:endCxn id="91" idx="3"/>
            </p:cNvCxnSpPr>
            <p:nvPr/>
          </p:nvCxnSpPr>
          <p:spPr>
            <a:xfrm>
              <a:off x="4800600" y="7117080"/>
              <a:ext cx="0" cy="459971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>
              <a:cxnSpLocks/>
              <a:stCxn id="76" idx="2"/>
              <a:endCxn id="44" idx="0"/>
            </p:cNvCxnSpPr>
            <p:nvPr/>
          </p:nvCxnSpPr>
          <p:spPr>
            <a:xfrm>
              <a:off x="4800600" y="5605549"/>
              <a:ext cx="0" cy="383771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Arrow Connector 122"/>
            <p:cNvCxnSpPr>
              <a:stCxn id="44" idx="1"/>
              <a:endCxn id="87" idx="0"/>
            </p:cNvCxnSpPr>
            <p:nvPr/>
          </p:nvCxnSpPr>
          <p:spPr>
            <a:xfrm flipH="1">
              <a:off x="3352800" y="6172200"/>
              <a:ext cx="670560" cy="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TextBox 125"/>
            <p:cNvSpPr txBox="1"/>
            <p:nvPr/>
          </p:nvSpPr>
          <p:spPr>
            <a:xfrm>
              <a:off x="4652743" y="6400800"/>
              <a:ext cx="295714" cy="18635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62635" tIns="31318" rIns="62635" bIns="31318" rtlCol="0">
              <a:spAutoFit/>
            </a:bodyPr>
            <a:lstStyle/>
            <a:p>
              <a:pPr algn="ctr"/>
              <a:r>
                <a:rPr lang="en-US" sz="800" dirty="0">
                  <a:cs typeface="Arial" panose="020B0604020202020204" pitchFamily="34" charset="0"/>
                </a:rPr>
                <a:t>NO</a:t>
              </a: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4652743" y="7239000"/>
              <a:ext cx="295714" cy="18635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62635" tIns="31318" rIns="62635" bIns="31318" rtlCol="0">
              <a:spAutoFit/>
            </a:bodyPr>
            <a:lstStyle/>
            <a:p>
              <a:pPr algn="ctr"/>
              <a:r>
                <a:rPr lang="en-US" sz="800" dirty="0">
                  <a:cs typeface="Arial" panose="020B0604020202020204" pitchFamily="34" charset="0"/>
                </a:rPr>
                <a:t>NO</a:t>
              </a: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3581400" y="6079021"/>
              <a:ext cx="323554" cy="18635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62635" tIns="31318" rIns="62635" bIns="31318" rtlCol="0">
              <a:spAutoFit/>
            </a:bodyPr>
            <a:lstStyle/>
            <a:p>
              <a:pPr algn="ctr"/>
              <a:r>
                <a:rPr lang="en-US" sz="800" dirty="0">
                  <a:cs typeface="Arial" panose="020B0604020202020204" pitchFamily="34" charset="0"/>
                </a:rPr>
                <a:t>YES</a:t>
              </a: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3581400" y="6841021"/>
              <a:ext cx="323554" cy="18635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62635" tIns="31318" rIns="62635" bIns="31318" rtlCol="0">
              <a:spAutoFit/>
            </a:bodyPr>
            <a:lstStyle/>
            <a:p>
              <a:pPr algn="ctr"/>
              <a:r>
                <a:rPr lang="en-US" sz="800" dirty="0">
                  <a:cs typeface="Arial" panose="020B0604020202020204" pitchFamily="34" charset="0"/>
                </a:rPr>
                <a:t>YES</a:t>
              </a:r>
            </a:p>
          </p:txBody>
        </p:sp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id="{E5E568CA-6C84-4720-BC58-D3FD35854498}"/>
              </a:ext>
            </a:extLst>
          </p:cNvPr>
          <p:cNvSpPr txBox="1"/>
          <p:nvPr/>
        </p:nvSpPr>
        <p:spPr>
          <a:xfrm>
            <a:off x="0" y="0"/>
            <a:ext cx="594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Figure 7.2: Public Notification Decision Tree</a:t>
            </a:r>
          </a:p>
        </p:txBody>
      </p:sp>
    </p:spTree>
    <p:extLst>
      <p:ext uri="{BB962C8B-B14F-4D97-AF65-F5344CB8AC3E}">
        <p14:creationId xmlns:p14="http://schemas.microsoft.com/office/powerpoint/2010/main" val="3148050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274320"/>
            <a:ext cx="5867400" cy="7430844"/>
            <a:chOff x="0" y="274320"/>
            <a:chExt cx="5867400" cy="7430844"/>
          </a:xfrm>
        </p:grpSpPr>
        <p:sp>
          <p:nvSpPr>
            <p:cNvPr id="60" name="Rectangle 59"/>
            <p:cNvSpPr/>
            <p:nvPr/>
          </p:nvSpPr>
          <p:spPr>
            <a:xfrm>
              <a:off x="0" y="3886200"/>
              <a:ext cx="5867400" cy="3276600"/>
            </a:xfrm>
            <a:prstGeom prst="rect">
              <a:avLst/>
            </a:prstGeom>
            <a:noFill/>
            <a:ln w="12700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lIns="53788" tIns="31318" rIns="53788" bIns="31318" rtlCol="0" anchor="t" anchorCtr="0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Continuously update response partners, stakeholders, and the public</a:t>
              </a:r>
            </a:p>
            <a:p>
              <a:pPr algn="ctr"/>
              <a:endParaRPr lang="en-US" sz="800" dirty="0">
                <a:solidFill>
                  <a:schemeClr val="tx1"/>
                </a:solidFill>
                <a:cs typeface="Arial" panose="020B0604020202020204" pitchFamily="34" charset="0"/>
              </a:endParaRPr>
            </a:p>
            <a:p>
              <a:pPr algn="ctr"/>
              <a:endParaRPr lang="en-US" sz="800" dirty="0">
                <a:solidFill>
                  <a:schemeClr val="tx1"/>
                </a:solidFill>
                <a:cs typeface="Arial" panose="020B0604020202020204" pitchFamily="34" charset="0"/>
              </a:endParaRPr>
            </a:p>
            <a:p>
              <a:pPr algn="ctr"/>
              <a:endParaRPr lang="en-US" sz="800" dirty="0">
                <a:solidFill>
                  <a:schemeClr val="tx1"/>
                </a:solidFill>
                <a:cs typeface="Arial" panose="020B0604020202020204" pitchFamily="34" charset="0"/>
              </a:endParaRPr>
            </a:p>
            <a:p>
              <a:pPr algn="ctr"/>
              <a:endParaRPr lang="en-US" sz="800" dirty="0">
                <a:solidFill>
                  <a:schemeClr val="tx1"/>
                </a:solidFill>
                <a:cs typeface="Arial" panose="020B0604020202020204" pitchFamily="34" charset="0"/>
              </a:endParaRPr>
            </a:p>
            <a:p>
              <a:pPr algn="ctr"/>
              <a:endParaRPr lang="en-US" sz="800" dirty="0">
                <a:solidFill>
                  <a:schemeClr val="tx1"/>
                </a:solidFill>
                <a:cs typeface="Arial" panose="020B0604020202020204" pitchFamily="34" charset="0"/>
              </a:endParaRPr>
            </a:p>
            <a:p>
              <a:pPr algn="ctr"/>
              <a:endParaRPr lang="en-US" sz="800" dirty="0">
                <a:solidFill>
                  <a:schemeClr val="tx1"/>
                </a:solidFill>
                <a:cs typeface="Arial" panose="020B0604020202020204" pitchFamily="34" charset="0"/>
              </a:endParaRPr>
            </a:p>
            <a:p>
              <a:pPr algn="ctr"/>
              <a:endParaRPr lang="en-US" sz="800" dirty="0">
                <a:solidFill>
                  <a:schemeClr val="tx1"/>
                </a:solidFill>
                <a:cs typeface="Arial" panose="020B0604020202020204" pitchFamily="34" charset="0"/>
              </a:endParaRPr>
            </a:p>
            <a:p>
              <a:pPr algn="ctr"/>
              <a:endParaRPr lang="en-US" sz="800" dirty="0">
                <a:solidFill>
                  <a:schemeClr val="tx1"/>
                </a:solidFill>
                <a:cs typeface="Arial" panose="020B0604020202020204" pitchFamily="34" charset="0"/>
              </a:endParaRPr>
            </a:p>
            <a:p>
              <a:pPr algn="ctr"/>
              <a:endParaRPr lang="en-US" sz="800" dirty="0">
                <a:solidFill>
                  <a:schemeClr val="tx1"/>
                </a:solidFill>
                <a:cs typeface="Arial" panose="020B0604020202020204" pitchFamily="34" charset="0"/>
              </a:endParaRPr>
            </a:p>
            <a:p>
              <a:pPr algn="ctr"/>
              <a:endParaRPr lang="en-US" sz="800" dirty="0">
                <a:solidFill>
                  <a:schemeClr val="tx1"/>
                </a:solidFill>
                <a:cs typeface="Arial" panose="020B0604020202020204" pitchFamily="34" charset="0"/>
              </a:endParaRPr>
            </a:p>
            <a:p>
              <a:pPr algn="ctr"/>
              <a:endParaRPr lang="en-US" sz="800" dirty="0">
                <a:solidFill>
                  <a:schemeClr val="tx1"/>
                </a:solidFill>
                <a:cs typeface="Arial" panose="020B0604020202020204" pitchFamily="34" charset="0"/>
              </a:endParaRPr>
            </a:p>
            <a:p>
              <a:pPr algn="ctr"/>
              <a:endParaRPr lang="en-US" sz="800" dirty="0">
                <a:solidFill>
                  <a:schemeClr val="tx1"/>
                </a:solidFill>
                <a:cs typeface="Arial" panose="020B0604020202020204" pitchFamily="34" charset="0"/>
              </a:endParaRPr>
            </a:p>
            <a:p>
              <a:pPr algn="ctr"/>
              <a:endParaRPr lang="en-US" sz="800" dirty="0">
                <a:solidFill>
                  <a:schemeClr val="tx1"/>
                </a:solidFill>
                <a:cs typeface="Arial" panose="020B0604020202020204" pitchFamily="34" charset="0"/>
              </a:endParaRPr>
            </a:p>
            <a:p>
              <a:pPr algn="ctr"/>
              <a:endParaRPr lang="en-US" sz="800" dirty="0">
                <a:solidFill>
                  <a:schemeClr val="tx1"/>
                </a:solidFill>
                <a:cs typeface="Arial" panose="020B0604020202020204" pitchFamily="34" charset="0"/>
              </a:endParaRPr>
            </a:p>
            <a:p>
              <a:pPr algn="ctr"/>
              <a:endParaRPr lang="en-US" sz="800" dirty="0">
                <a:solidFill>
                  <a:schemeClr val="tx1"/>
                </a:solidFill>
                <a:cs typeface="Arial" panose="020B0604020202020204" pitchFamily="34" charset="0"/>
              </a:endParaRPr>
            </a:p>
            <a:p>
              <a:pPr algn="ctr"/>
              <a:endParaRPr lang="en-US" sz="800" dirty="0">
                <a:solidFill>
                  <a:schemeClr val="tx1"/>
                </a:solidFill>
                <a:cs typeface="Arial" panose="020B0604020202020204" pitchFamily="34" charset="0"/>
              </a:endParaRPr>
            </a:p>
            <a:p>
              <a:pPr algn="ctr"/>
              <a:endParaRPr lang="en-US" sz="800" dirty="0">
                <a:solidFill>
                  <a:schemeClr val="tx1"/>
                </a:solidFill>
                <a:cs typeface="Arial" panose="020B0604020202020204" pitchFamily="34" charset="0"/>
              </a:endParaRPr>
            </a:p>
            <a:p>
              <a:pPr algn="ctr"/>
              <a:endParaRPr lang="en-US" sz="800" dirty="0">
                <a:solidFill>
                  <a:schemeClr val="tx1"/>
                </a:solidFill>
                <a:cs typeface="Arial" panose="020B0604020202020204" pitchFamily="34" charset="0"/>
              </a:endParaRPr>
            </a:p>
            <a:p>
              <a:pPr algn="ctr"/>
              <a:endParaRPr lang="en-US" sz="800" dirty="0">
                <a:solidFill>
                  <a:schemeClr val="tx1"/>
                </a:solidFill>
                <a:cs typeface="Arial" panose="020B0604020202020204" pitchFamily="34" charset="0"/>
              </a:endParaRPr>
            </a:p>
            <a:p>
              <a:pPr algn="ctr"/>
              <a:endParaRPr lang="en-US" sz="800" dirty="0">
                <a:solidFill>
                  <a:schemeClr val="tx1"/>
                </a:solidFill>
                <a:cs typeface="Arial" panose="020B0604020202020204" pitchFamily="34" charset="0"/>
              </a:endParaRPr>
            </a:p>
            <a:p>
              <a:pPr algn="ctr"/>
              <a:endParaRPr lang="en-US" sz="800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71" name="Flowchart: Terminator 70"/>
            <p:cNvSpPr/>
            <p:nvPr/>
          </p:nvSpPr>
          <p:spPr>
            <a:xfrm>
              <a:off x="365760" y="274320"/>
              <a:ext cx="1554480" cy="365760"/>
            </a:xfrm>
            <a:prstGeom prst="flowChartTerminator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2635" tIns="31318" rIns="62635" bIns="31318"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Confirmed contamination incident</a:t>
              </a:r>
            </a:p>
          </p:txBody>
        </p:sp>
        <p:cxnSp>
          <p:nvCxnSpPr>
            <p:cNvPr id="72" name="Straight Arrow Connector 71"/>
            <p:cNvCxnSpPr>
              <a:stCxn id="71" idx="2"/>
              <a:endCxn id="90" idx="0"/>
            </p:cNvCxnSpPr>
            <p:nvPr/>
          </p:nvCxnSpPr>
          <p:spPr>
            <a:xfrm>
              <a:off x="1143000" y="640080"/>
              <a:ext cx="0" cy="32004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3" name="Group 72"/>
            <p:cNvGrpSpPr/>
            <p:nvPr/>
          </p:nvGrpSpPr>
          <p:grpSpPr>
            <a:xfrm>
              <a:off x="3792387" y="304800"/>
              <a:ext cx="1711626" cy="1145220"/>
              <a:chOff x="4711815" y="799340"/>
              <a:chExt cx="1711626" cy="1145220"/>
            </a:xfrm>
          </p:grpSpPr>
          <p:sp>
            <p:nvSpPr>
              <p:cNvPr id="75" name="TextBox 74"/>
              <p:cNvSpPr txBox="1"/>
              <p:nvPr/>
            </p:nvSpPr>
            <p:spPr>
              <a:xfrm>
                <a:off x="4711815" y="799340"/>
                <a:ext cx="941384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b="1" u="sng" dirty="0">
                    <a:cs typeface="Arial" panose="020B0604020202020204" pitchFamily="34" charset="0"/>
                  </a:rPr>
                  <a:t>LEGEND</a:t>
                </a:r>
                <a:endParaRPr lang="en-US" sz="700" b="1" u="sng" dirty="0">
                  <a:cs typeface="Arial" panose="020B0604020202020204" pitchFamily="34" charset="0"/>
                </a:endParaRPr>
              </a:p>
            </p:txBody>
          </p:sp>
          <p:sp>
            <p:nvSpPr>
              <p:cNvPr id="76" name="Flowchart: Terminator 75"/>
              <p:cNvSpPr/>
              <p:nvPr/>
            </p:nvSpPr>
            <p:spPr>
              <a:xfrm>
                <a:off x="4778041" y="1070120"/>
                <a:ext cx="381912" cy="110114"/>
              </a:xfrm>
              <a:prstGeom prst="flowChartTerminator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/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5241791" y="1047130"/>
                <a:ext cx="1166496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>
                    <a:cs typeface="Arial" panose="020B0604020202020204" pitchFamily="34" charset="0"/>
                  </a:rPr>
                  <a:t>Start of Process</a:t>
                </a:r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5256945" y="1274459"/>
                <a:ext cx="1166496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>
                    <a:cs typeface="Arial" panose="020B0604020202020204" pitchFamily="34" charset="0"/>
                  </a:rPr>
                  <a:t>Action Performed</a:t>
                </a:r>
              </a:p>
            </p:txBody>
          </p:sp>
          <p:sp>
            <p:nvSpPr>
              <p:cNvPr id="81" name="Hexagon 80"/>
              <p:cNvSpPr/>
              <p:nvPr/>
            </p:nvSpPr>
            <p:spPr>
              <a:xfrm>
                <a:off x="4778498" y="1525276"/>
                <a:ext cx="381912" cy="109118"/>
              </a:xfrm>
              <a:prstGeom prst="hexagon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/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5241791" y="1501788"/>
                <a:ext cx="1166496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>
                    <a:cs typeface="Arial" panose="020B0604020202020204" pitchFamily="34" charset="0"/>
                  </a:rPr>
                  <a:t>Decision Step</a:t>
                </a:r>
              </a:p>
            </p:txBody>
          </p:sp>
          <p:sp>
            <p:nvSpPr>
              <p:cNvPr id="85" name="Round Same Side Corner Rectangle 84"/>
              <p:cNvSpPr/>
              <p:nvPr/>
            </p:nvSpPr>
            <p:spPr>
              <a:xfrm>
                <a:off x="4778498" y="1752604"/>
                <a:ext cx="381912" cy="109118"/>
              </a:xfrm>
              <a:prstGeom prst="round2Same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/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5241791" y="1729116"/>
                <a:ext cx="1166496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>
                    <a:cs typeface="Arial" panose="020B0604020202020204" pitchFamily="34" charset="0"/>
                  </a:rPr>
                  <a:t>End of Process</a:t>
                </a:r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4778041" y="1297947"/>
                <a:ext cx="381912" cy="10911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/>
              </a:p>
            </p:txBody>
          </p:sp>
        </p:grpSp>
        <p:sp>
          <p:nvSpPr>
            <p:cNvPr id="90" name="Flowchart: Process 89"/>
            <p:cNvSpPr/>
            <p:nvPr/>
          </p:nvSpPr>
          <p:spPr>
            <a:xfrm>
              <a:off x="365760" y="960120"/>
              <a:ext cx="1554480" cy="36576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1: Determine contaminant characteristics</a:t>
              </a:r>
            </a:p>
          </p:txBody>
        </p:sp>
        <p:sp>
          <p:nvSpPr>
            <p:cNvPr id="95" name="Flowchart: Process 94"/>
            <p:cNvSpPr/>
            <p:nvPr/>
          </p:nvSpPr>
          <p:spPr>
            <a:xfrm>
              <a:off x="365760" y="2331720"/>
              <a:ext cx="1554480" cy="36576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3: Perform risk assessment and determine clearance goals</a:t>
              </a:r>
            </a:p>
          </p:txBody>
        </p:sp>
        <p:sp>
          <p:nvSpPr>
            <p:cNvPr id="96" name="Flowchart: Process 95"/>
            <p:cNvSpPr/>
            <p:nvPr/>
          </p:nvSpPr>
          <p:spPr>
            <a:xfrm>
              <a:off x="2194560" y="2331720"/>
              <a:ext cx="1554480" cy="36576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4: Characterize the extent of contamination</a:t>
              </a:r>
            </a:p>
          </p:txBody>
        </p:sp>
        <p:sp>
          <p:nvSpPr>
            <p:cNvPr id="107" name="Flowchart: Process 106"/>
            <p:cNvSpPr/>
            <p:nvPr/>
          </p:nvSpPr>
          <p:spPr>
            <a:xfrm>
              <a:off x="365760" y="4160520"/>
              <a:ext cx="1554480" cy="36576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6: Assess and select water treatment / disposal methods</a:t>
              </a:r>
            </a:p>
          </p:txBody>
        </p:sp>
        <p:sp>
          <p:nvSpPr>
            <p:cNvPr id="108" name="Flowchart: Process 107"/>
            <p:cNvSpPr/>
            <p:nvPr/>
          </p:nvSpPr>
          <p:spPr>
            <a:xfrm>
              <a:off x="2194560" y="4160520"/>
              <a:ext cx="1554480" cy="36576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7: Develop and implement water treatment / disposal strategy</a:t>
              </a:r>
            </a:p>
          </p:txBody>
        </p:sp>
        <p:sp>
          <p:nvSpPr>
            <p:cNvPr id="111" name="Flowchart: Process 110"/>
            <p:cNvSpPr/>
            <p:nvPr/>
          </p:nvSpPr>
          <p:spPr>
            <a:xfrm>
              <a:off x="4023360" y="4160520"/>
              <a:ext cx="1554480" cy="36576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8: Develop and implement infrastructure decontamination strategy</a:t>
              </a:r>
            </a:p>
          </p:txBody>
        </p:sp>
        <p:sp>
          <p:nvSpPr>
            <p:cNvPr id="113" name="Flowchart: Process 112"/>
            <p:cNvSpPr/>
            <p:nvPr/>
          </p:nvSpPr>
          <p:spPr>
            <a:xfrm>
              <a:off x="365760" y="1645920"/>
              <a:ext cx="1554480" cy="36576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3788" tIns="31318" rIns="53788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2: Notify response partners and request assistance</a:t>
              </a:r>
            </a:p>
          </p:txBody>
        </p:sp>
        <p:sp>
          <p:nvSpPr>
            <p:cNvPr id="115" name="Flowchart: Process 114"/>
            <p:cNvSpPr/>
            <p:nvPr/>
          </p:nvSpPr>
          <p:spPr>
            <a:xfrm>
              <a:off x="2194560" y="5074920"/>
              <a:ext cx="1554480" cy="36576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3788" tIns="31318" rIns="53788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10: Evaluate clearance results</a:t>
              </a:r>
            </a:p>
          </p:txBody>
        </p:sp>
        <p:sp>
          <p:nvSpPr>
            <p:cNvPr id="116" name="Flowchart: Preparation 115"/>
            <p:cNvSpPr/>
            <p:nvPr/>
          </p:nvSpPr>
          <p:spPr>
            <a:xfrm>
              <a:off x="2194560" y="5760720"/>
              <a:ext cx="1554480" cy="365760"/>
            </a:xfrm>
            <a:prstGeom prst="flowChartPreparation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1318" rIns="0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11a: Have clearance goals been met?</a:t>
              </a:r>
            </a:p>
          </p:txBody>
        </p:sp>
        <p:sp>
          <p:nvSpPr>
            <p:cNvPr id="118" name="Flowchart: Preparation 117"/>
            <p:cNvSpPr/>
            <p:nvPr/>
          </p:nvSpPr>
          <p:spPr>
            <a:xfrm>
              <a:off x="365760" y="5379720"/>
              <a:ext cx="1554480" cy="365760"/>
            </a:xfrm>
            <a:prstGeom prst="flowChartPreparation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1318" rIns="0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11b: Are clearance goals still appropriate?</a:t>
              </a:r>
            </a:p>
          </p:txBody>
        </p:sp>
        <p:cxnSp>
          <p:nvCxnSpPr>
            <p:cNvPr id="125" name="Elbow Connector 124"/>
            <p:cNvCxnSpPr>
              <a:endCxn id="107" idx="0"/>
            </p:cNvCxnSpPr>
            <p:nvPr/>
          </p:nvCxnSpPr>
          <p:spPr>
            <a:xfrm rot="5400000">
              <a:off x="2453640" y="1813560"/>
              <a:ext cx="1036320" cy="3657600"/>
            </a:xfrm>
            <a:prstGeom prst="bent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Round Same Side Corner Rectangle 125"/>
            <p:cNvSpPr/>
            <p:nvPr/>
          </p:nvSpPr>
          <p:spPr>
            <a:xfrm>
              <a:off x="4160520" y="7382435"/>
              <a:ext cx="1280160" cy="322729"/>
            </a:xfrm>
            <a:prstGeom prst="round2Same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2635" tIns="31318" rIns="62635" bIns="31318"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Complete after-action report and close incident</a:t>
              </a:r>
            </a:p>
          </p:txBody>
        </p:sp>
        <p:sp>
          <p:nvSpPr>
            <p:cNvPr id="128" name="Flowchart: Process 127"/>
            <p:cNvSpPr/>
            <p:nvPr/>
          </p:nvSpPr>
          <p:spPr>
            <a:xfrm>
              <a:off x="4023360" y="5074920"/>
              <a:ext cx="1554480" cy="36576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31318" rIns="107576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9: Develop and implement clearance strategy</a:t>
              </a: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2194560" y="6667500"/>
              <a:ext cx="1554480" cy="36576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3788" tIns="31318" rIns="53788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12: Return to normal operations and service to the public</a:t>
              </a:r>
            </a:p>
          </p:txBody>
        </p:sp>
        <p:cxnSp>
          <p:nvCxnSpPr>
            <p:cNvPr id="131" name="Elbow Connector 130"/>
            <p:cNvCxnSpPr>
              <a:stCxn id="118" idx="1"/>
              <a:endCxn id="95" idx="1"/>
            </p:cNvCxnSpPr>
            <p:nvPr/>
          </p:nvCxnSpPr>
          <p:spPr>
            <a:xfrm rot="10800000">
              <a:off x="365760" y="2514600"/>
              <a:ext cx="12700" cy="3048000"/>
            </a:xfrm>
            <a:prstGeom prst="bentConnector3">
              <a:avLst>
                <a:gd name="adj1" fmla="val 1800000"/>
              </a:avLst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Arrow Connector 137"/>
            <p:cNvCxnSpPr>
              <a:stCxn id="115" idx="2"/>
              <a:endCxn id="116" idx="0"/>
            </p:cNvCxnSpPr>
            <p:nvPr/>
          </p:nvCxnSpPr>
          <p:spPr>
            <a:xfrm>
              <a:off x="2971800" y="5440680"/>
              <a:ext cx="0" cy="32004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Arrow Connector 144"/>
            <p:cNvCxnSpPr>
              <a:stCxn id="118" idx="0"/>
              <a:endCxn id="107" idx="2"/>
            </p:cNvCxnSpPr>
            <p:nvPr/>
          </p:nvCxnSpPr>
          <p:spPr>
            <a:xfrm flipV="1">
              <a:off x="1143000" y="4526280"/>
              <a:ext cx="0" cy="85344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TextBox 121"/>
            <p:cNvSpPr txBox="1"/>
            <p:nvPr/>
          </p:nvSpPr>
          <p:spPr>
            <a:xfrm>
              <a:off x="981223" y="5029200"/>
              <a:ext cx="323554" cy="16282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62635" tIns="31318" rIns="62635" bIns="31318" rtlCol="0">
              <a:spAutoFit/>
            </a:bodyPr>
            <a:lstStyle/>
            <a:p>
              <a:pPr algn="ctr"/>
              <a:r>
                <a:rPr lang="en-US" sz="647" dirty="0">
                  <a:latin typeface="Arial" panose="020B0604020202020204" pitchFamily="34" charset="0"/>
                  <a:cs typeface="Arial" panose="020B0604020202020204" pitchFamily="34" charset="0"/>
                </a:rPr>
                <a:t>YES</a:t>
              </a: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15778" y="5216893"/>
              <a:ext cx="295714" cy="16282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62635" tIns="31318" rIns="62635" bIns="31318" rtlCol="0">
              <a:spAutoFit/>
            </a:bodyPr>
            <a:lstStyle/>
            <a:p>
              <a:pPr algn="ctr"/>
              <a:r>
                <a:rPr lang="en-US" sz="647" dirty="0">
                  <a:latin typeface="Arial" panose="020B0604020202020204" pitchFamily="34" charset="0"/>
                  <a:cs typeface="Arial" panose="020B0604020202020204" pitchFamily="34" charset="0"/>
                </a:rPr>
                <a:t>NO</a:t>
              </a:r>
            </a:p>
          </p:txBody>
        </p:sp>
        <p:cxnSp>
          <p:nvCxnSpPr>
            <p:cNvPr id="150" name="Straight Arrow Connector 149"/>
            <p:cNvCxnSpPr>
              <a:stCxn id="116" idx="2"/>
              <a:endCxn id="129" idx="0"/>
            </p:cNvCxnSpPr>
            <p:nvPr/>
          </p:nvCxnSpPr>
          <p:spPr>
            <a:xfrm>
              <a:off x="2971800" y="6126480"/>
              <a:ext cx="0" cy="54102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TextBox 122"/>
            <p:cNvSpPr txBox="1"/>
            <p:nvPr/>
          </p:nvSpPr>
          <p:spPr>
            <a:xfrm>
              <a:off x="2810023" y="6319386"/>
              <a:ext cx="323554" cy="16282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62635" tIns="31318" rIns="62635" bIns="31318" rtlCol="0">
              <a:spAutoFit/>
            </a:bodyPr>
            <a:lstStyle/>
            <a:p>
              <a:pPr algn="ctr"/>
              <a:r>
                <a:rPr lang="en-US" sz="647" dirty="0">
                  <a:latin typeface="Arial" panose="020B0604020202020204" pitchFamily="34" charset="0"/>
                  <a:cs typeface="Arial" panose="020B0604020202020204" pitchFamily="34" charset="0"/>
                </a:rPr>
                <a:t>YES</a:t>
              </a:r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4023360" y="6667500"/>
              <a:ext cx="1554480" cy="36576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3788" tIns="31318" rIns="53788" bIns="31318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13: Conduct post-remediation monitoring</a:t>
              </a:r>
            </a:p>
          </p:txBody>
        </p:sp>
        <p:cxnSp>
          <p:nvCxnSpPr>
            <p:cNvPr id="154" name="Straight Arrow Connector 153"/>
            <p:cNvCxnSpPr>
              <a:stCxn id="129" idx="3"/>
              <a:endCxn id="153" idx="1"/>
            </p:cNvCxnSpPr>
            <p:nvPr/>
          </p:nvCxnSpPr>
          <p:spPr>
            <a:xfrm>
              <a:off x="3749040" y="6850380"/>
              <a:ext cx="27432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0" name="Flowchart: Process 169"/>
            <p:cNvSpPr/>
            <p:nvPr/>
          </p:nvSpPr>
          <p:spPr>
            <a:xfrm>
              <a:off x="4023360" y="1676400"/>
              <a:ext cx="1554480" cy="167640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576" tIns="0" rIns="107576" bIns="0" rtlCol="0" anchor="t" anchorCtr="0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5: Plan and implement additional response activities</a:t>
              </a:r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4114800" y="2484120"/>
              <a:ext cx="1371600" cy="36576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3788" tIns="0" rIns="53788" bIns="0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5b: Risk communication / public notification</a:t>
              </a:r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4114800" y="2026920"/>
              <a:ext cx="1371600" cy="36576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3788" tIns="0" rIns="53788" bIns="0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5a: Operational responses</a:t>
              </a:r>
            </a:p>
          </p:txBody>
        </p:sp>
        <p:cxnSp>
          <p:nvCxnSpPr>
            <p:cNvPr id="176" name="Straight Arrow Connector 175"/>
            <p:cNvCxnSpPr>
              <a:stCxn id="90" idx="2"/>
              <a:endCxn id="113" idx="0"/>
            </p:cNvCxnSpPr>
            <p:nvPr/>
          </p:nvCxnSpPr>
          <p:spPr>
            <a:xfrm>
              <a:off x="1143000" y="1325880"/>
              <a:ext cx="0" cy="32004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Arrow Connector 178"/>
            <p:cNvCxnSpPr>
              <a:stCxn id="113" idx="2"/>
              <a:endCxn id="95" idx="0"/>
            </p:cNvCxnSpPr>
            <p:nvPr/>
          </p:nvCxnSpPr>
          <p:spPr>
            <a:xfrm>
              <a:off x="1143000" y="2011680"/>
              <a:ext cx="0" cy="32004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Arrow Connector 181"/>
            <p:cNvCxnSpPr>
              <a:stCxn id="95" idx="3"/>
              <a:endCxn id="96" idx="1"/>
            </p:cNvCxnSpPr>
            <p:nvPr/>
          </p:nvCxnSpPr>
          <p:spPr>
            <a:xfrm>
              <a:off x="1920240" y="2514600"/>
              <a:ext cx="27432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Arrow Connector 185"/>
            <p:cNvCxnSpPr>
              <a:stCxn id="96" idx="3"/>
              <a:endCxn id="170" idx="1"/>
            </p:cNvCxnSpPr>
            <p:nvPr/>
          </p:nvCxnSpPr>
          <p:spPr>
            <a:xfrm>
              <a:off x="3749040" y="2514600"/>
              <a:ext cx="27432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Arrow Connector 192"/>
            <p:cNvCxnSpPr>
              <a:stCxn id="107" idx="3"/>
              <a:endCxn id="108" idx="1"/>
            </p:cNvCxnSpPr>
            <p:nvPr/>
          </p:nvCxnSpPr>
          <p:spPr>
            <a:xfrm>
              <a:off x="1920240" y="4343400"/>
              <a:ext cx="27432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Arrow Connector 195"/>
            <p:cNvCxnSpPr>
              <a:stCxn id="108" idx="3"/>
              <a:endCxn id="111" idx="1"/>
            </p:cNvCxnSpPr>
            <p:nvPr/>
          </p:nvCxnSpPr>
          <p:spPr>
            <a:xfrm>
              <a:off x="3749040" y="4343400"/>
              <a:ext cx="27432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Arrow Connector 198"/>
            <p:cNvCxnSpPr>
              <a:stCxn id="111" idx="2"/>
              <a:endCxn id="128" idx="0"/>
            </p:cNvCxnSpPr>
            <p:nvPr/>
          </p:nvCxnSpPr>
          <p:spPr>
            <a:xfrm>
              <a:off x="4800600" y="4526280"/>
              <a:ext cx="0" cy="54864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Arrow Connector 202"/>
            <p:cNvCxnSpPr>
              <a:stCxn id="128" idx="1"/>
              <a:endCxn id="115" idx="3"/>
            </p:cNvCxnSpPr>
            <p:nvPr/>
          </p:nvCxnSpPr>
          <p:spPr>
            <a:xfrm flipH="1">
              <a:off x="3749040" y="5257800"/>
              <a:ext cx="27432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Elbow Connector 266"/>
            <p:cNvCxnSpPr>
              <a:stCxn id="116" idx="1"/>
              <a:endCxn id="118" idx="2"/>
            </p:cNvCxnSpPr>
            <p:nvPr/>
          </p:nvCxnSpPr>
          <p:spPr>
            <a:xfrm rot="10800000">
              <a:off x="1143000" y="5745480"/>
              <a:ext cx="1051560" cy="198120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3" name="TextBox 222"/>
            <p:cNvSpPr txBox="1"/>
            <p:nvPr/>
          </p:nvSpPr>
          <p:spPr>
            <a:xfrm>
              <a:off x="1780736" y="5867400"/>
              <a:ext cx="295714" cy="16282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62635" tIns="31318" rIns="62635" bIns="31318" rtlCol="0">
              <a:spAutoFit/>
            </a:bodyPr>
            <a:lstStyle/>
            <a:p>
              <a:pPr algn="ctr"/>
              <a:r>
                <a:rPr lang="en-US" sz="647" dirty="0">
                  <a:latin typeface="Arial" panose="020B0604020202020204" pitchFamily="34" charset="0"/>
                  <a:cs typeface="Arial" panose="020B0604020202020204" pitchFamily="34" charset="0"/>
                </a:rPr>
                <a:t>NO</a:t>
              </a:r>
            </a:p>
          </p:txBody>
        </p:sp>
        <p:cxnSp>
          <p:nvCxnSpPr>
            <p:cNvPr id="276" name="Straight Arrow Connector 275"/>
            <p:cNvCxnSpPr>
              <a:stCxn id="153" idx="2"/>
              <a:endCxn id="126" idx="3"/>
            </p:cNvCxnSpPr>
            <p:nvPr/>
          </p:nvCxnSpPr>
          <p:spPr>
            <a:xfrm>
              <a:off x="4800600" y="7033260"/>
              <a:ext cx="0" cy="34917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Rectangle 92"/>
            <p:cNvSpPr/>
            <p:nvPr/>
          </p:nvSpPr>
          <p:spPr>
            <a:xfrm>
              <a:off x="4114800" y="2941320"/>
              <a:ext cx="1371600" cy="36576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3788" tIns="0" rIns="53788" bIns="0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cs typeface="Arial" panose="020B0604020202020204" pitchFamily="34" charset="0"/>
                </a:rPr>
                <a:t>Step 5c: Provide long-term alternate water source</a:t>
              </a:r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2CEE45F2-197D-4AD3-9E2D-F441B048FB9B}"/>
              </a:ext>
            </a:extLst>
          </p:cNvPr>
          <p:cNvSpPr txBox="1"/>
          <p:nvPr/>
        </p:nvSpPr>
        <p:spPr>
          <a:xfrm>
            <a:off x="0" y="0"/>
            <a:ext cx="594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Figure 8.1: Remediation and Recovery Phase Decision Tree</a:t>
            </a:r>
          </a:p>
        </p:txBody>
      </p:sp>
    </p:spTree>
    <p:extLst>
      <p:ext uri="{BB962C8B-B14F-4D97-AF65-F5344CB8AC3E}">
        <p14:creationId xmlns:p14="http://schemas.microsoft.com/office/powerpoint/2010/main" val="3567662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Source xmlns="http://schemas.microsoft.com/sharepoint/v3/fields" xsi:nil="true"/>
    <Language xmlns="http://schemas.microsoft.com/sharepoint/v3">English</Language>
    <j747ac98061d40f0aa7bd47e1db5675d xmlns="4ffa91fb-a0ff-4ac5-b2db-65c790d184a4">
      <Terms xmlns="http://schemas.microsoft.com/office/infopath/2007/PartnerControls"/>
    </j747ac98061d40f0aa7bd47e1db5675d>
    <e3f09c3df709400db2417a7161762d62 xmlns="4ffa91fb-a0ff-4ac5-b2db-65c790d184a4">
      <Terms xmlns="http://schemas.microsoft.com/office/infopath/2007/PartnerControls"/>
    </e3f09c3df709400db2417a7161762d62>
    <External_x0020_Contributor xmlns="4ffa91fb-a0ff-4ac5-b2db-65c790d184a4" xsi:nil="true"/>
    <TaxKeywordTaxHTField xmlns="4ffa91fb-a0ff-4ac5-b2db-65c790d184a4">
      <Terms xmlns="http://schemas.microsoft.com/office/infopath/2007/PartnerControls">
        <TermInfo xmlns="http://schemas.microsoft.com/office/infopath/2007/PartnerControls">
          <TermName xmlns="http://schemas.microsoft.com/office/infopath/2007/PartnerControls">decision tree</TermName>
          <TermId xmlns="http://schemas.microsoft.com/office/infopath/2007/PartnerControls">63eaee6b-90d8-4913-b270-0e065bd553ad</TermId>
        </TermInfo>
        <TermInfo xmlns="http://schemas.microsoft.com/office/infopath/2007/PartnerControls">
          <TermName xmlns="http://schemas.microsoft.com/office/infopath/2007/PartnerControls">structure</TermName>
          <TermId xmlns="http://schemas.microsoft.com/office/infopath/2007/PartnerControls">b921f589-1f3f-4c29-a869-155eb8a83308</TermId>
        </TermInfo>
        <TermInfo xmlns="http://schemas.microsoft.com/office/infopath/2007/PartnerControls">
          <TermName xmlns="http://schemas.microsoft.com/office/infopath/2007/PartnerControls">rapid response</TermName>
          <TermId xmlns="http://schemas.microsoft.com/office/infopath/2007/PartnerControls">4993f99d-0590-4f0c-9605-32f99fb02879</TermId>
        </TermInfo>
        <TermInfo xmlns="http://schemas.microsoft.com/office/infopath/2007/PartnerControls">
          <TermName xmlns="http://schemas.microsoft.com/office/infopath/2007/PartnerControls">response procedures</TermName>
          <TermId xmlns="http://schemas.microsoft.com/office/infopath/2007/PartnerControls">4a235808-1233-416b-8571-b6d9c13239eb</TermId>
        </TermInfo>
      </Terms>
    </TaxKeywordTaxHTField>
    <Record xmlns="4ffa91fb-a0ff-4ac5-b2db-65c790d184a4">Shared</Record>
    <Rights xmlns="4ffa91fb-a0ff-4ac5-b2db-65c790d184a4" xsi:nil="true"/>
    <Document_x0020_Creation_x0020_Date xmlns="4ffa91fb-a0ff-4ac5-b2db-65c790d184a4">2018-02-01T13:15:15+00:00</Document_x0020_Creation_x0020_Date>
    <EPA_x0020_Office xmlns="4ffa91fb-a0ff-4ac5-b2db-65c790d184a4" xsi:nil="true"/>
    <CategoryDescription xmlns="http://schemas.microsoft.com/sharepoint.v3" xsi:nil="true"/>
    <Identifier xmlns="4ffa91fb-a0ff-4ac5-b2db-65c790d184a4" xsi:nil="true"/>
    <_Coverage xmlns="http://schemas.microsoft.com/sharepoint/v3/fields" xsi:nil="true"/>
    <Creator xmlns="4ffa91fb-a0ff-4ac5-b2db-65c790d184a4">
      <UserInfo>
        <DisplayName/>
        <AccountId xsi:nil="true"/>
        <AccountType/>
      </UserInfo>
    </Creator>
    <EPA_x0020_Related_x0020_Documents xmlns="4ffa91fb-a0ff-4ac5-b2db-65c790d184a4" xsi:nil="true"/>
    <EPA_x0020_Contributor xmlns="4ffa91fb-a0ff-4ac5-b2db-65c790d184a4">
      <UserInfo>
        <DisplayName/>
        <AccountId xsi:nil="true"/>
        <AccountType/>
      </UserInfo>
    </EPA_x0020_Contributor>
    <TaxCatchAll xmlns="4ffa91fb-a0ff-4ac5-b2db-65c790d184a4">
      <Value>2190</Value>
      <Value>2182</Value>
      <Value>2194</Value>
      <Value>2186</Value>
    </TaxCatchAl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B6113ECCA5D14A822FF5E2A29C550C" ma:contentTypeVersion="26" ma:contentTypeDescription="Create a new document." ma:contentTypeScope="" ma:versionID="56f80a81d5b854d47eb5ab008c8e6939">
  <xsd:schema xmlns:xsd="http://www.w3.org/2001/XMLSchema" xmlns:xs="http://www.w3.org/2001/XMLSchema" xmlns:p="http://schemas.microsoft.com/office/2006/metadata/properties" xmlns:ns1="http://schemas.microsoft.com/sharepoint/v3" xmlns:ns2="4ffa91fb-a0ff-4ac5-b2db-65c790d184a4" xmlns:ns3="http://schemas.microsoft.com/sharepoint.v3" xmlns:ns4="http://schemas.microsoft.com/sharepoint/v3/fields" xmlns:ns5="1ad0269c-2511-4159-98ac-392385d4262d" xmlns:ns6="c9f6474f-2f88-445d-9010-f9e0aaec428b" targetNamespace="http://schemas.microsoft.com/office/2006/metadata/properties" ma:root="true" ma:fieldsID="93f1d56b9da1ddece55bcc3b7234f906" ns1:_="" ns2:_="" ns3:_="" ns4:_="" ns5:_="" ns6:_="">
    <xsd:import namespace="http://schemas.microsoft.com/sharepoint/v3"/>
    <xsd:import namespace="4ffa91fb-a0ff-4ac5-b2db-65c790d184a4"/>
    <xsd:import namespace="http://schemas.microsoft.com/sharepoint.v3"/>
    <xsd:import namespace="http://schemas.microsoft.com/sharepoint/v3/fields"/>
    <xsd:import namespace="1ad0269c-2511-4159-98ac-392385d4262d"/>
    <xsd:import namespace="c9f6474f-2f88-445d-9010-f9e0aaec428b"/>
    <xsd:element name="properties">
      <xsd:complexType>
        <xsd:sequence>
          <xsd:element name="documentManagement">
            <xsd:complexType>
              <xsd:all>
                <xsd:element ref="ns2:Document_x0020_Creation_x0020_Date" minOccurs="0"/>
                <xsd:element ref="ns2:Creator" minOccurs="0"/>
                <xsd:element ref="ns2:EPA_x0020_Office" minOccurs="0"/>
                <xsd:element ref="ns2:Record" minOccurs="0"/>
                <xsd:element ref="ns3:CategoryDescription" minOccurs="0"/>
                <xsd:element ref="ns2:Identifier" minOccurs="0"/>
                <xsd:element ref="ns2:EPA_x0020_Contributor" minOccurs="0"/>
                <xsd:element ref="ns2:External_x0020_Contributor" minOccurs="0"/>
                <xsd:element ref="ns4:_Coverage" minOccurs="0"/>
                <xsd:element ref="ns2:EPA_x0020_Related_x0020_Documents" minOccurs="0"/>
                <xsd:element ref="ns4:_Source" minOccurs="0"/>
                <xsd:element ref="ns2:Rights" minOccurs="0"/>
                <xsd:element ref="ns1:Language" minOccurs="0"/>
                <xsd:element ref="ns2:j747ac98061d40f0aa7bd47e1db5675d" minOccurs="0"/>
                <xsd:element ref="ns2:TaxKeywordTaxHTField" minOccurs="0"/>
                <xsd:element ref="ns2:TaxCatchAllLabel" minOccurs="0"/>
                <xsd:element ref="ns2:TaxCatchAll" minOccurs="0"/>
                <xsd:element ref="ns2:e3f09c3df709400db2417a7161762d62" minOccurs="0"/>
                <xsd:element ref="ns5:SharedWithUsers" minOccurs="0"/>
                <xsd:element ref="ns5:SharedWithDetails" minOccurs="0"/>
                <xsd:element ref="ns6:MediaServiceMetadata" minOccurs="0"/>
                <xsd:element ref="ns6:MediaServiceFastMetadata" minOccurs="0"/>
                <xsd:element ref="ns6:MediaServiceAutoTags" minOccurs="0"/>
                <xsd:element ref="ns6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7" nillable="true" ma:displayName="Language" ma:default="English" ma:description="Select the document language from the drop down." ma:format="Dropdown" ma:internalName="Language" ma:readOnly="false">
      <xsd:simpleType>
        <xsd:restriction base="dms:Choice">
          <xsd:enumeration value="Arabic (Saudi Arabia)"/>
          <xsd:enumeration value="Bulgarian (Bulgaria)"/>
          <xsd:enumeration value="Chinese (Hong Kong S.A.R.)"/>
          <xsd:enumeration value="Chinese (People's Republic of China)"/>
          <xsd:enumeration value="Chinese (Taiwan)"/>
          <xsd:enumeration value="Croatian (Croatia)"/>
          <xsd:enumeration value="Czech (Czech Republic)"/>
          <xsd:enumeration value="Danish (Denmark)"/>
          <xsd:enumeration value="Dutch (Netherlands)"/>
          <xsd:enumeration value="English"/>
          <xsd:enumeration value="Estonian (Estonia)"/>
          <xsd:enumeration value="Finnish (Finland)"/>
          <xsd:enumeration value="French (France)"/>
          <xsd:enumeration value="German (Germany)"/>
          <xsd:enumeration value="Greek (Greece)"/>
          <xsd:enumeration value="Hebrew (Israel)"/>
          <xsd:enumeration value="Hindi (India)"/>
          <xsd:enumeration value="Hungarian (Hungary)"/>
          <xsd:enumeration value="Indonesian (Indonesia)"/>
          <xsd:enumeration value="Italian (Italy)"/>
          <xsd:enumeration value="Japanese (Japan)"/>
          <xsd:enumeration value="Korean (Korea)"/>
          <xsd:enumeration value="Latvian (Latvia)"/>
          <xsd:enumeration value="Lithuanian (Lithuania)"/>
          <xsd:enumeration value="Malay (Malaysia)"/>
          <xsd:enumeration value="Norwegian (Bokmal) (Norway)"/>
          <xsd:enumeration value="Polish (Poland)"/>
          <xsd:enumeration value="Portuguese (Brazil)"/>
          <xsd:enumeration value="Portuguese (Portugal)"/>
          <xsd:enumeration value="Romanian (Romania)"/>
          <xsd:enumeration value="Russian (Russia)"/>
          <xsd:enumeration value="Serbian (Latin) (Serbia)"/>
          <xsd:enumeration value="Slovak (Slovakia)"/>
          <xsd:enumeration value="Slovenian (Slovenia)"/>
          <xsd:enumeration value="Spanish (Spain)"/>
          <xsd:enumeration value="Swedish (Sweden)"/>
          <xsd:enumeration value="Thai (Thailand)"/>
          <xsd:enumeration value="Turkish (Turkey)"/>
          <xsd:enumeration value="Ukrainian (Ukraine)"/>
          <xsd:enumeration value="Urdu (Islamic Republic of Pakistan)"/>
          <xsd:enumeration value="Vietnamese (Vietnam)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fa91fb-a0ff-4ac5-b2db-65c790d184a4" elementFormDefault="qualified">
    <xsd:import namespace="http://schemas.microsoft.com/office/2006/documentManagement/types"/>
    <xsd:import namespace="http://schemas.microsoft.com/office/infopath/2007/PartnerControls"/>
    <xsd:element name="Document_x0020_Creation_x0020_Date" ma:index="2" nillable="true" ma:displayName="Document Date" ma:default="[today]" ma:description="Enter the date this document was last modified. The upload date has been entered by default." ma:format="DateOnly" ma:internalName="Document_x0020_Creation_x0020_Date" ma:readOnly="false">
      <xsd:simpleType>
        <xsd:restriction base="dms:DateTime"/>
      </xsd:simpleType>
    </xsd:element>
    <xsd:element name="Creator" ma:index="3" nillable="true" ma:displayName="Creator" ma:description="Enter the person primarily responsible for the document. The name of the person uploading the document has been entered by default." ma:list="UserInfo" ma:SharePointGroup="0" ma:internalName="Creat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PA_x0020_Office" ma:index="4" nillable="true" ma:displayName="EPA Office" ma:description="Enter the EPA organization primarily responsible for the document. The office of the person uploading the document has been entered by default." ma:internalName="EPA_x0020_Office">
      <xsd:simpleType>
        <xsd:restriction base="dms:Text">
          <xsd:maxLength value="255"/>
        </xsd:restriction>
      </xsd:simpleType>
    </xsd:element>
    <xsd:element name="Record" ma:index="5" nillable="true" ma:displayName="Record" ma:default="Shared" ma:description="For documents that provide evidence of EPA decisions and actions, select &quot;Shared&quot; (open access) or &quot;Private&quot; (restricted access)." ma:format="Dropdown" ma:internalName="Record">
      <xsd:simpleType>
        <xsd:restriction base="dms:Choice">
          <xsd:enumeration value="None"/>
          <xsd:enumeration value="Shared"/>
          <xsd:enumeration value="Private"/>
        </xsd:restriction>
      </xsd:simpleType>
    </xsd:element>
    <xsd:element name="Identifier" ma:index="9" nillable="true" ma:displayName="Identifier" ma:description="Enter all EPA identification numbers applicable to this document, one on each line." ma:internalName="Identifier" ma:readOnly="false">
      <xsd:simpleType>
        <xsd:restriction base="dms:Note">
          <xsd:maxLength value="255"/>
        </xsd:restriction>
      </xsd:simpleType>
    </xsd:element>
    <xsd:element name="EPA_x0020_Contributor" ma:index="11" nillable="true" ma:displayName="EPA Contributor" ma:description="Enter an EPA person who contributed to the creation of the document but is not the primary author." ma:list="UserInfo" ma:SharePointGroup="0" ma:internalName="EPA_x0020_Contribu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xternal_x0020_Contributor" ma:index="12" nillable="true" ma:displayName="External Contributor" ma:description="Enter a non-EPA person who contributed to the creation of the document but is not the primary author." ma:internalName="External_x0020_Contributor" ma:readOnly="false">
      <xsd:simpleType>
        <xsd:restriction base="dms:Note">
          <xsd:maxLength value="255"/>
        </xsd:restriction>
      </xsd:simpleType>
    </xsd:element>
    <xsd:element name="EPA_x0020_Related_x0020_Documents" ma:index="14" nillable="true" ma:displayName="Other Related Documents" ma:description="Enter any related document." ma:internalName="EPA_x0020_Related_x0020_Documents">
      <xsd:simpleType>
        <xsd:restriction base="dms:Note">
          <xsd:maxLength value="255"/>
        </xsd:restriction>
      </xsd:simpleType>
    </xsd:element>
    <xsd:element name="Rights" ma:index="16" nillable="true" ma:displayName="Rights" ma:description="Enter information about intellectual property rights held over the document (e.g. copyright, patent, trademark)." ma:internalName="Rights" ma:readOnly="false">
      <xsd:simpleType>
        <xsd:restriction base="dms:Note">
          <xsd:maxLength value="255"/>
        </xsd:restriction>
      </xsd:simpleType>
    </xsd:element>
    <xsd:element name="j747ac98061d40f0aa7bd47e1db5675d" ma:index="19" nillable="true" ma:taxonomy="true" ma:internalName="j747ac98061d40f0aa7bd47e1db5675d" ma:taxonomyFieldName="Document_x0020_Type" ma:displayName="Document Type" ma:readOnly="false" ma:default="" ma:fieldId="{3747ac98-061d-40f0-aa7b-d47e1db5675d}" ma:sspId="29f62856-1543-49d4-a736-4569d363f533" ma:termSetId="e06cd6a9-a175-4da0-81cb-8dba7aa394a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1" nillable="true" ma:taxonomy="true" ma:internalName="TaxKeywordTaxHTField" ma:taxonomyFieldName="TaxKeyword" ma:displayName="Enterprise Keywords" ma:readOnly="false" ma:fieldId="{23f27201-bee3-471e-b2e7-b64fd8b7ca38}" ma:taxonomyMulti="true" ma:sspId="29f62856-1543-49d4-a736-4569d363f53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Label" ma:index="23" nillable="true" ma:displayName="Taxonomy Catch All Column1" ma:description="" ma:hidden="true" ma:list="{8c9e5fc3-0796-456f-a58e-d4ef9f2e0eb8}" ma:internalName="TaxCatchAllLabel" ma:readOnly="true" ma:showField="CatchAllDataLabel" ma:web="1ad0269c-2511-4159-98ac-392385d4262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4" nillable="true" ma:displayName="Taxonomy Catch All Column" ma:description="" ma:hidden="true" ma:list="{8c9e5fc3-0796-456f-a58e-d4ef9f2e0eb8}" ma:internalName="TaxCatchAll" ma:showField="CatchAllData" ma:web="1ad0269c-2511-4159-98ac-392385d4262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3f09c3df709400db2417a7161762d62" ma:index="28" nillable="true" ma:taxonomy="true" ma:internalName="e3f09c3df709400db2417a7161762d62" ma:taxonomyFieldName="EPA_x0020_Subject" ma:displayName="EPA Subject" ma:readOnly="false" ma:default="" ma:fieldId="{e3f09c3d-f709-400d-b241-7a7161762d62}" ma:taxonomyMulti="true" ma:sspId="29f62856-1543-49d4-a736-4569d363f533" ma:termSetId="7a3d4ae0-7e62-45a2-a406-c6a8a6a8eee3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6" nillable="true" ma:displayName="Description" ma:description="Enter a brief description." ma:internalName="CategoryDescription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Coverage" ma:index="13" nillable="true" ma:displayName="Coverage" ma:description="Enter the geographic location, jurisdiction, or time period for which the document is relevant." ma:internalName="_Coverage" ma:readOnly="false">
      <xsd:simpleType>
        <xsd:restriction base="dms:Text">
          <xsd:maxLength value="255"/>
        </xsd:restriction>
      </xsd:simpleType>
    </xsd:element>
    <xsd:element name="_Source" ma:index="15" nillable="true" ma:displayName="Source" ma:description="Enter a source from which the document is derived." ma:internalName="_Source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d0269c-2511-4159-98ac-392385d4262d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f6474f-2f88-445d-9010-f9e0aaec428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3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3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33" nillable="true" ma:displayName="MediaServiceAutoTags" ma:internalName="MediaServiceAutoTags" ma:readOnly="true">
      <xsd:simpleType>
        <xsd:restriction base="dms:Text"/>
      </xsd:simpleType>
    </xsd:element>
    <xsd:element name="MediaServiceOCR" ma:index="3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?mso-contentType ?>
<SharedContentType xmlns="Microsoft.SharePoint.Taxonomy.ContentTypeSync" SourceId="29f62856-1543-49d4-a736-4569d363f533" ContentTypeId="0x0101" PreviousValue="false"/>
</file>

<file path=customXml/itemProps1.xml><?xml version="1.0" encoding="utf-8"?>
<ds:datastoreItem xmlns:ds="http://schemas.openxmlformats.org/officeDocument/2006/customXml" ds:itemID="{C261CAF4-2129-47F4-81B9-454D3B4AB6AE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835f58bc-085e-4c77-9d5e-74f824ee1237"/>
    <ds:schemaRef ds:uri="http://schemas.microsoft.com/sharepoint/v3"/>
    <ds:schemaRef ds:uri="1ad0269c-2511-4159-98ac-392385d4262d"/>
    <ds:schemaRef ds:uri="http://purl.org/dc/terms/"/>
    <ds:schemaRef ds:uri="http://schemas.microsoft.com/sharepoint/v3/fields"/>
    <ds:schemaRef ds:uri="http://schemas.microsoft.com/sharepoint.v3"/>
    <ds:schemaRef ds:uri="4ffa91fb-a0ff-4ac5-b2db-65c790d184a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18351C4-F07C-4C80-BDD8-8D69C89857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4CFF66-80CF-4A90-936B-BFB00024B849}"/>
</file>

<file path=customXml/itemProps4.xml><?xml version="1.0" encoding="utf-8"?>
<ds:datastoreItem xmlns:ds="http://schemas.openxmlformats.org/officeDocument/2006/customXml" ds:itemID="{E4FDD399-6EA5-4106-8DD3-422BC4EF4838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662DA876-FD96-4C30-A770-510BA2F2F3DF}"/>
</file>

<file path=docProps/app.xml><?xml version="1.0" encoding="utf-8"?>
<Properties xmlns="http://schemas.openxmlformats.org/officeDocument/2006/extended-properties" xmlns:vt="http://schemas.openxmlformats.org/officeDocument/2006/docPropsVTypes">
  <TotalTime>16322</TotalTime>
  <Words>1158</Words>
  <Application>Microsoft Office PowerPoint</Application>
  <PresentationFormat>Custom</PresentationFormat>
  <Paragraphs>280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DSCRP Template Figures Attachment</dc:title>
  <dc:subject>Pop up of all the figures within the larger document</dc:subject>
  <dc:creator>US EPA</dc:creator>
  <cp:keywords>structure ; response procedures ; decision tree ; rapid response</cp:keywords>
  <cp:lastModifiedBy>Platten, William</cp:lastModifiedBy>
  <cp:revision>634</cp:revision>
  <cp:lastPrinted>2016-07-26T17:16:38Z</cp:lastPrinted>
  <dcterms:created xsi:type="dcterms:W3CDTF">2015-12-01T21:22:46Z</dcterms:created>
  <dcterms:modified xsi:type="dcterms:W3CDTF">2018-11-21T18:27:26Z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0x01010059B6113ECCA5D14A822FF5E2A29C550C</vt:lpwstr>
  </property>
  <property fmtid="{D5CDD505-2E9C-101B-9397-08002B2CF9AE}" pid="3" name="TaxKeyword">
    <vt:lpwstr>2190;#decision tree|63eaee6b-90d8-4913-b270-0e065bd553ad;#2182;#structure|b921f589-1f3f-4c29-a869-155eb8a83308;#2194;#rapid response|4993f99d-0590-4f0c-9605-32f99fb02879;#2186;#response procedures|4a235808-1233-416b-8571-b6d9c13239eb</vt:lpwstr>
  </property>
  <property fmtid="{D5CDD505-2E9C-101B-9397-08002B2CF9AE}" pid="4" name="Document Type">
    <vt:lpwstr/>
  </property>
  <property fmtid="{D5CDD505-2E9C-101B-9397-08002B2CF9AE}" pid="5" name="EPA Subject">
    <vt:lpwstr/>
  </property>
</Properties>
</file>