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8"/>
  </p:notesMasterIdLst>
  <p:handoutMasterIdLst>
    <p:handoutMasterId r:id="rId39"/>
  </p:handoutMasterIdLst>
  <p:sldIdLst>
    <p:sldId id="266" r:id="rId5"/>
    <p:sldId id="323" r:id="rId6"/>
    <p:sldId id="315" r:id="rId7"/>
    <p:sldId id="314" r:id="rId8"/>
    <p:sldId id="316" r:id="rId9"/>
    <p:sldId id="262" r:id="rId10"/>
    <p:sldId id="320" r:id="rId11"/>
    <p:sldId id="321" r:id="rId12"/>
    <p:sldId id="325" r:id="rId13"/>
    <p:sldId id="329" r:id="rId14"/>
    <p:sldId id="287" r:id="rId15"/>
    <p:sldId id="305" r:id="rId16"/>
    <p:sldId id="324" r:id="rId17"/>
    <p:sldId id="289" r:id="rId18"/>
    <p:sldId id="330" r:id="rId19"/>
    <p:sldId id="313" r:id="rId20"/>
    <p:sldId id="309" r:id="rId21"/>
    <p:sldId id="310" r:id="rId22"/>
    <p:sldId id="293" r:id="rId23"/>
    <p:sldId id="291" r:id="rId24"/>
    <p:sldId id="308" r:id="rId25"/>
    <p:sldId id="328" r:id="rId26"/>
    <p:sldId id="296" r:id="rId27"/>
    <p:sldId id="311" r:id="rId28"/>
    <p:sldId id="299" r:id="rId29"/>
    <p:sldId id="300" r:id="rId30"/>
    <p:sldId id="294" r:id="rId31"/>
    <p:sldId id="297" r:id="rId32"/>
    <p:sldId id="295" r:id="rId33"/>
    <p:sldId id="302" r:id="rId34"/>
    <p:sldId id="312" r:id="rId35"/>
    <p:sldId id="303" r:id="rId36"/>
    <p:sldId id="322" r:id="rId37"/>
  </p:sldIdLst>
  <p:sldSz cx="9144000" cy="6858000" type="screen4x3"/>
  <p:notesSz cx="7010400" cy="9296400"/>
  <p:custDataLst>
    <p:tags r:id="rId4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EEB500"/>
    <a:srgbClr val="000000"/>
    <a:srgbClr val="FFFFCC"/>
    <a:srgbClr val="0000FF"/>
    <a:srgbClr val="FFFFDD"/>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88" autoAdjust="0"/>
    <p:restoredTop sz="73967" autoAdjust="0"/>
  </p:normalViewPr>
  <p:slideViewPr>
    <p:cSldViewPr>
      <p:cViewPr varScale="1">
        <p:scale>
          <a:sx n="79" d="100"/>
          <a:sy n="79" d="100"/>
        </p:scale>
        <p:origin x="1266" y="84"/>
      </p:cViewPr>
      <p:guideLst>
        <p:guide orient="horz" pos="2160"/>
        <p:guide pos="2880"/>
      </p:guideLst>
    </p:cSldViewPr>
  </p:slideViewPr>
  <p:outlineViewPr>
    <p:cViewPr>
      <p:scale>
        <a:sx n="100" d="100"/>
        <a:sy n="100" d="100"/>
      </p:scale>
      <p:origin x="0" y="-4512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1" d="100"/>
          <a:sy n="81" d="100"/>
        </p:scale>
        <p:origin x="20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8E9D8-0304-44F2-AEF9-F2EF98D3A321}"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89C6D5B6-96C9-40C6-ABA3-63D89FFFAE90}">
      <dgm:prSet/>
      <dgm:spPr/>
      <dgm:t>
        <a:bodyPr/>
        <a:lstStyle/>
        <a:p>
          <a:r>
            <a:rPr lang="en-US"/>
            <a:t>Who, What and Why of Certification</a:t>
          </a:r>
        </a:p>
      </dgm:t>
    </dgm:pt>
    <dgm:pt modelId="{BB33E15B-32DA-4301-8E19-6DD9543C9C08}" type="parTrans" cxnId="{59D8A793-0CF2-45AF-A706-E13E4E716229}">
      <dgm:prSet/>
      <dgm:spPr/>
      <dgm:t>
        <a:bodyPr/>
        <a:lstStyle/>
        <a:p>
          <a:endParaRPr lang="en-US"/>
        </a:p>
      </dgm:t>
    </dgm:pt>
    <dgm:pt modelId="{F7B7031D-2BDC-42A2-95C8-38F9929016DC}" type="sibTrans" cxnId="{59D8A793-0CF2-45AF-A706-E13E4E716229}">
      <dgm:prSet phldrT="1" phldr="0"/>
      <dgm:spPr/>
      <dgm:t>
        <a:bodyPr/>
        <a:lstStyle/>
        <a:p>
          <a:r>
            <a:rPr lang="en-US"/>
            <a:t>1</a:t>
          </a:r>
        </a:p>
      </dgm:t>
    </dgm:pt>
    <dgm:pt modelId="{6BA3F678-39DA-4D13-B400-30EFF8C48209}">
      <dgm:prSet/>
      <dgm:spPr/>
      <dgm:t>
        <a:bodyPr/>
        <a:lstStyle/>
        <a:p>
          <a:r>
            <a:rPr lang="en-US" dirty="0"/>
            <a:t>The 3 Step Process of Certification</a:t>
          </a:r>
        </a:p>
      </dgm:t>
    </dgm:pt>
    <dgm:pt modelId="{163B66C7-264D-4C45-81F4-3A6537A1DC3F}" type="parTrans" cxnId="{9CA97A33-AEF1-49C1-949D-39663C9C38AB}">
      <dgm:prSet/>
      <dgm:spPr/>
      <dgm:t>
        <a:bodyPr/>
        <a:lstStyle/>
        <a:p>
          <a:endParaRPr lang="en-US"/>
        </a:p>
      </dgm:t>
    </dgm:pt>
    <dgm:pt modelId="{D922724B-720C-43BE-AE29-0C3D6E248CD7}" type="sibTrans" cxnId="{9CA97A33-AEF1-49C1-949D-39663C9C38AB}">
      <dgm:prSet phldrT="2" phldr="0"/>
      <dgm:spPr/>
      <dgm:t>
        <a:bodyPr/>
        <a:lstStyle/>
        <a:p>
          <a:r>
            <a:rPr lang="en-US"/>
            <a:t>2</a:t>
          </a:r>
        </a:p>
      </dgm:t>
    </dgm:pt>
    <dgm:pt modelId="{E0767523-C895-4B5C-B46C-E05E07E2A5C8}">
      <dgm:prSet/>
      <dgm:spPr/>
      <dgm:t>
        <a:bodyPr/>
        <a:lstStyle/>
        <a:p>
          <a:r>
            <a:rPr lang="en-US"/>
            <a:t>Screen Shots and Questions</a:t>
          </a:r>
        </a:p>
      </dgm:t>
    </dgm:pt>
    <dgm:pt modelId="{43D316EF-A545-4812-A27B-C33007BCB3EB}" type="parTrans" cxnId="{AB170B3C-7A58-4E9F-9E67-4B47646D6A41}">
      <dgm:prSet/>
      <dgm:spPr/>
      <dgm:t>
        <a:bodyPr/>
        <a:lstStyle/>
        <a:p>
          <a:endParaRPr lang="en-US"/>
        </a:p>
      </dgm:t>
    </dgm:pt>
    <dgm:pt modelId="{84E8E07F-FB70-4041-BCF2-FF07226077E9}" type="sibTrans" cxnId="{AB170B3C-7A58-4E9F-9E67-4B47646D6A41}">
      <dgm:prSet phldrT="3" phldr="0"/>
      <dgm:spPr/>
      <dgm:t>
        <a:bodyPr/>
        <a:lstStyle/>
        <a:p>
          <a:r>
            <a:rPr lang="en-US"/>
            <a:t>3</a:t>
          </a:r>
        </a:p>
      </dgm:t>
    </dgm:pt>
    <dgm:pt modelId="{81D70648-F5B1-4707-AC73-0B7415846503}" type="pres">
      <dgm:prSet presAssocID="{A898E9D8-0304-44F2-AEF9-F2EF98D3A321}" presName="Name0" presStyleCnt="0">
        <dgm:presLayoutVars>
          <dgm:animLvl val="lvl"/>
          <dgm:resizeHandles val="exact"/>
        </dgm:presLayoutVars>
      </dgm:prSet>
      <dgm:spPr/>
    </dgm:pt>
    <dgm:pt modelId="{66B62306-BF76-496E-8F18-E01251A3C87C}" type="pres">
      <dgm:prSet presAssocID="{89C6D5B6-96C9-40C6-ABA3-63D89FFFAE90}" presName="compositeNode" presStyleCnt="0">
        <dgm:presLayoutVars>
          <dgm:bulletEnabled val="1"/>
        </dgm:presLayoutVars>
      </dgm:prSet>
      <dgm:spPr/>
    </dgm:pt>
    <dgm:pt modelId="{273B9119-1E68-49D3-9609-C32BA6CF9C41}" type="pres">
      <dgm:prSet presAssocID="{89C6D5B6-96C9-40C6-ABA3-63D89FFFAE90}" presName="bgRect" presStyleLbl="bgAccFollowNode1" presStyleIdx="0" presStyleCnt="3"/>
      <dgm:spPr/>
    </dgm:pt>
    <dgm:pt modelId="{0AA4BD62-792F-42B5-88F0-2C9D7D4D4BE3}" type="pres">
      <dgm:prSet presAssocID="{F7B7031D-2BDC-42A2-95C8-38F9929016DC}" presName="sibTransNodeCircle" presStyleLbl="alignNode1" presStyleIdx="0" presStyleCnt="6">
        <dgm:presLayoutVars>
          <dgm:chMax val="0"/>
          <dgm:bulletEnabled/>
        </dgm:presLayoutVars>
      </dgm:prSet>
      <dgm:spPr/>
    </dgm:pt>
    <dgm:pt modelId="{F5323038-8518-4825-B42C-9F536E5545B6}" type="pres">
      <dgm:prSet presAssocID="{89C6D5B6-96C9-40C6-ABA3-63D89FFFAE90}" presName="bottomLine" presStyleLbl="alignNode1" presStyleIdx="1" presStyleCnt="6">
        <dgm:presLayoutVars/>
      </dgm:prSet>
      <dgm:spPr/>
    </dgm:pt>
    <dgm:pt modelId="{6CB8A509-7B44-484A-9C2D-2E340F0DA14D}" type="pres">
      <dgm:prSet presAssocID="{89C6D5B6-96C9-40C6-ABA3-63D89FFFAE90}" presName="nodeText" presStyleLbl="bgAccFollowNode1" presStyleIdx="0" presStyleCnt="3">
        <dgm:presLayoutVars>
          <dgm:bulletEnabled val="1"/>
        </dgm:presLayoutVars>
      </dgm:prSet>
      <dgm:spPr/>
    </dgm:pt>
    <dgm:pt modelId="{1D7913E1-27D9-4279-9AB9-73C6815CDA27}" type="pres">
      <dgm:prSet presAssocID="{F7B7031D-2BDC-42A2-95C8-38F9929016DC}" presName="sibTrans" presStyleCnt="0"/>
      <dgm:spPr/>
    </dgm:pt>
    <dgm:pt modelId="{C88FEA46-F5F3-46CA-BC5F-E2312EC23259}" type="pres">
      <dgm:prSet presAssocID="{6BA3F678-39DA-4D13-B400-30EFF8C48209}" presName="compositeNode" presStyleCnt="0">
        <dgm:presLayoutVars>
          <dgm:bulletEnabled val="1"/>
        </dgm:presLayoutVars>
      </dgm:prSet>
      <dgm:spPr/>
    </dgm:pt>
    <dgm:pt modelId="{EB6937FD-E9D7-48B3-A702-13C95DE27263}" type="pres">
      <dgm:prSet presAssocID="{6BA3F678-39DA-4D13-B400-30EFF8C48209}" presName="bgRect" presStyleLbl="bgAccFollowNode1" presStyleIdx="1" presStyleCnt="3"/>
      <dgm:spPr/>
    </dgm:pt>
    <dgm:pt modelId="{2A72A467-D78F-4E11-AFE6-A5CFC6B5C980}" type="pres">
      <dgm:prSet presAssocID="{D922724B-720C-43BE-AE29-0C3D6E248CD7}" presName="sibTransNodeCircle" presStyleLbl="alignNode1" presStyleIdx="2" presStyleCnt="6">
        <dgm:presLayoutVars>
          <dgm:chMax val="0"/>
          <dgm:bulletEnabled/>
        </dgm:presLayoutVars>
      </dgm:prSet>
      <dgm:spPr/>
    </dgm:pt>
    <dgm:pt modelId="{B9865991-5714-410E-A055-4E6ADD9AA2C6}" type="pres">
      <dgm:prSet presAssocID="{6BA3F678-39DA-4D13-B400-30EFF8C48209}" presName="bottomLine" presStyleLbl="alignNode1" presStyleIdx="3" presStyleCnt="6">
        <dgm:presLayoutVars/>
      </dgm:prSet>
      <dgm:spPr/>
    </dgm:pt>
    <dgm:pt modelId="{806D7920-F92D-46DD-BA8D-E7416BBD2CC3}" type="pres">
      <dgm:prSet presAssocID="{6BA3F678-39DA-4D13-B400-30EFF8C48209}" presName="nodeText" presStyleLbl="bgAccFollowNode1" presStyleIdx="1" presStyleCnt="3">
        <dgm:presLayoutVars>
          <dgm:bulletEnabled val="1"/>
        </dgm:presLayoutVars>
      </dgm:prSet>
      <dgm:spPr/>
    </dgm:pt>
    <dgm:pt modelId="{2929F72A-769F-4578-96DE-C9D9F4651469}" type="pres">
      <dgm:prSet presAssocID="{D922724B-720C-43BE-AE29-0C3D6E248CD7}" presName="sibTrans" presStyleCnt="0"/>
      <dgm:spPr/>
    </dgm:pt>
    <dgm:pt modelId="{7C59668D-D2F4-470C-B339-E21C0E547C53}" type="pres">
      <dgm:prSet presAssocID="{E0767523-C895-4B5C-B46C-E05E07E2A5C8}" presName="compositeNode" presStyleCnt="0">
        <dgm:presLayoutVars>
          <dgm:bulletEnabled val="1"/>
        </dgm:presLayoutVars>
      </dgm:prSet>
      <dgm:spPr/>
    </dgm:pt>
    <dgm:pt modelId="{F286D8AC-64CD-4F90-B0AC-E853F685173E}" type="pres">
      <dgm:prSet presAssocID="{E0767523-C895-4B5C-B46C-E05E07E2A5C8}" presName="bgRect" presStyleLbl="bgAccFollowNode1" presStyleIdx="2" presStyleCnt="3"/>
      <dgm:spPr/>
    </dgm:pt>
    <dgm:pt modelId="{BE6AFDA6-8B2A-4C29-AB6B-18A4FCF1B30A}" type="pres">
      <dgm:prSet presAssocID="{84E8E07F-FB70-4041-BCF2-FF07226077E9}" presName="sibTransNodeCircle" presStyleLbl="alignNode1" presStyleIdx="4" presStyleCnt="6">
        <dgm:presLayoutVars>
          <dgm:chMax val="0"/>
          <dgm:bulletEnabled/>
        </dgm:presLayoutVars>
      </dgm:prSet>
      <dgm:spPr/>
    </dgm:pt>
    <dgm:pt modelId="{3B5B27EF-20A8-49AE-8839-4A96CAF9E0AB}" type="pres">
      <dgm:prSet presAssocID="{E0767523-C895-4B5C-B46C-E05E07E2A5C8}" presName="bottomLine" presStyleLbl="alignNode1" presStyleIdx="5" presStyleCnt="6">
        <dgm:presLayoutVars/>
      </dgm:prSet>
      <dgm:spPr/>
    </dgm:pt>
    <dgm:pt modelId="{300ACD4B-B747-4FC9-8506-AE8E4A970266}" type="pres">
      <dgm:prSet presAssocID="{E0767523-C895-4B5C-B46C-E05E07E2A5C8}" presName="nodeText" presStyleLbl="bgAccFollowNode1" presStyleIdx="2" presStyleCnt="3">
        <dgm:presLayoutVars>
          <dgm:bulletEnabled val="1"/>
        </dgm:presLayoutVars>
      </dgm:prSet>
      <dgm:spPr/>
    </dgm:pt>
  </dgm:ptLst>
  <dgm:cxnLst>
    <dgm:cxn modelId="{5D47240F-5C8E-4519-93B7-BB04110B2BDD}" type="presOf" srcId="{E0767523-C895-4B5C-B46C-E05E07E2A5C8}" destId="{F286D8AC-64CD-4F90-B0AC-E853F685173E}" srcOrd="0" destOrd="0" presId="urn:microsoft.com/office/officeart/2016/7/layout/BasicLinearProcessNumbered"/>
    <dgm:cxn modelId="{9CA97A33-AEF1-49C1-949D-39663C9C38AB}" srcId="{A898E9D8-0304-44F2-AEF9-F2EF98D3A321}" destId="{6BA3F678-39DA-4D13-B400-30EFF8C48209}" srcOrd="1" destOrd="0" parTransId="{163B66C7-264D-4C45-81F4-3A6537A1DC3F}" sibTransId="{D922724B-720C-43BE-AE29-0C3D6E248CD7}"/>
    <dgm:cxn modelId="{AB170B3C-7A58-4E9F-9E67-4B47646D6A41}" srcId="{A898E9D8-0304-44F2-AEF9-F2EF98D3A321}" destId="{E0767523-C895-4B5C-B46C-E05E07E2A5C8}" srcOrd="2" destOrd="0" parTransId="{43D316EF-A545-4812-A27B-C33007BCB3EB}" sibTransId="{84E8E07F-FB70-4041-BCF2-FF07226077E9}"/>
    <dgm:cxn modelId="{9A515D4D-4518-4BCE-A5ED-1CD27B308A15}" type="presOf" srcId="{6BA3F678-39DA-4D13-B400-30EFF8C48209}" destId="{EB6937FD-E9D7-48B3-A702-13C95DE27263}" srcOrd="0" destOrd="0" presId="urn:microsoft.com/office/officeart/2016/7/layout/BasicLinearProcessNumbered"/>
    <dgm:cxn modelId="{C1E85A6E-4242-46BF-A5EA-84A0FE9B755C}" type="presOf" srcId="{F7B7031D-2BDC-42A2-95C8-38F9929016DC}" destId="{0AA4BD62-792F-42B5-88F0-2C9D7D4D4BE3}" srcOrd="0" destOrd="0" presId="urn:microsoft.com/office/officeart/2016/7/layout/BasicLinearProcessNumbered"/>
    <dgm:cxn modelId="{DD6E804E-89E3-4A57-85A0-18D5DAB96C74}" type="presOf" srcId="{89C6D5B6-96C9-40C6-ABA3-63D89FFFAE90}" destId="{273B9119-1E68-49D3-9609-C32BA6CF9C41}" srcOrd="0" destOrd="0" presId="urn:microsoft.com/office/officeart/2016/7/layout/BasicLinearProcessNumbered"/>
    <dgm:cxn modelId="{C3D59F70-286A-47AD-8D59-8E82D9F896BD}" type="presOf" srcId="{A898E9D8-0304-44F2-AEF9-F2EF98D3A321}" destId="{81D70648-F5B1-4707-AC73-0B7415846503}" srcOrd="0" destOrd="0" presId="urn:microsoft.com/office/officeart/2016/7/layout/BasicLinearProcessNumbered"/>
    <dgm:cxn modelId="{19D12371-2A01-4EEC-AF28-AA0D70E5C7BF}" type="presOf" srcId="{6BA3F678-39DA-4D13-B400-30EFF8C48209}" destId="{806D7920-F92D-46DD-BA8D-E7416BBD2CC3}" srcOrd="1" destOrd="0" presId="urn:microsoft.com/office/officeart/2016/7/layout/BasicLinearProcessNumbered"/>
    <dgm:cxn modelId="{56143E55-7F7D-414E-814C-BF733F391FBB}" type="presOf" srcId="{84E8E07F-FB70-4041-BCF2-FF07226077E9}" destId="{BE6AFDA6-8B2A-4C29-AB6B-18A4FCF1B30A}" srcOrd="0" destOrd="0" presId="urn:microsoft.com/office/officeart/2016/7/layout/BasicLinearProcessNumbered"/>
    <dgm:cxn modelId="{6F799F88-ACD4-4139-A961-B9F938718C63}" type="presOf" srcId="{D922724B-720C-43BE-AE29-0C3D6E248CD7}" destId="{2A72A467-D78F-4E11-AFE6-A5CFC6B5C980}" srcOrd="0" destOrd="0" presId="urn:microsoft.com/office/officeart/2016/7/layout/BasicLinearProcessNumbered"/>
    <dgm:cxn modelId="{59D8A793-0CF2-45AF-A706-E13E4E716229}" srcId="{A898E9D8-0304-44F2-AEF9-F2EF98D3A321}" destId="{89C6D5B6-96C9-40C6-ABA3-63D89FFFAE90}" srcOrd="0" destOrd="0" parTransId="{BB33E15B-32DA-4301-8E19-6DD9543C9C08}" sibTransId="{F7B7031D-2BDC-42A2-95C8-38F9929016DC}"/>
    <dgm:cxn modelId="{9E1BFB9A-CC6B-424E-BEBF-8076D9B6C1CD}" type="presOf" srcId="{E0767523-C895-4B5C-B46C-E05E07E2A5C8}" destId="{300ACD4B-B747-4FC9-8506-AE8E4A970266}" srcOrd="1" destOrd="0" presId="urn:microsoft.com/office/officeart/2016/7/layout/BasicLinearProcessNumbered"/>
    <dgm:cxn modelId="{B266949B-BBE7-48B9-BD6E-6468F80E5CB1}" type="presOf" srcId="{89C6D5B6-96C9-40C6-ABA3-63D89FFFAE90}" destId="{6CB8A509-7B44-484A-9C2D-2E340F0DA14D}" srcOrd="1" destOrd="0" presId="urn:microsoft.com/office/officeart/2016/7/layout/BasicLinearProcessNumbered"/>
    <dgm:cxn modelId="{D878B13B-E662-4C24-A704-C5A047949E06}" type="presParOf" srcId="{81D70648-F5B1-4707-AC73-0B7415846503}" destId="{66B62306-BF76-496E-8F18-E01251A3C87C}" srcOrd="0" destOrd="0" presId="urn:microsoft.com/office/officeart/2016/7/layout/BasicLinearProcessNumbered"/>
    <dgm:cxn modelId="{3FCA2B96-B764-4E70-A9A5-E099C97EB6E5}" type="presParOf" srcId="{66B62306-BF76-496E-8F18-E01251A3C87C}" destId="{273B9119-1E68-49D3-9609-C32BA6CF9C41}" srcOrd="0" destOrd="0" presId="urn:microsoft.com/office/officeart/2016/7/layout/BasicLinearProcessNumbered"/>
    <dgm:cxn modelId="{E027466F-AD46-4A5C-9498-6647FE70BA05}" type="presParOf" srcId="{66B62306-BF76-496E-8F18-E01251A3C87C}" destId="{0AA4BD62-792F-42B5-88F0-2C9D7D4D4BE3}" srcOrd="1" destOrd="0" presId="urn:microsoft.com/office/officeart/2016/7/layout/BasicLinearProcessNumbered"/>
    <dgm:cxn modelId="{C40EE0D1-7EB2-4481-881F-2DB2970BB04D}" type="presParOf" srcId="{66B62306-BF76-496E-8F18-E01251A3C87C}" destId="{F5323038-8518-4825-B42C-9F536E5545B6}" srcOrd="2" destOrd="0" presId="urn:microsoft.com/office/officeart/2016/7/layout/BasicLinearProcessNumbered"/>
    <dgm:cxn modelId="{3868DF3F-87BB-4206-902C-D2BDE6A3F9EA}" type="presParOf" srcId="{66B62306-BF76-496E-8F18-E01251A3C87C}" destId="{6CB8A509-7B44-484A-9C2D-2E340F0DA14D}" srcOrd="3" destOrd="0" presId="urn:microsoft.com/office/officeart/2016/7/layout/BasicLinearProcessNumbered"/>
    <dgm:cxn modelId="{8C4D8B54-E300-440D-B790-3A41FEA0F951}" type="presParOf" srcId="{81D70648-F5B1-4707-AC73-0B7415846503}" destId="{1D7913E1-27D9-4279-9AB9-73C6815CDA27}" srcOrd="1" destOrd="0" presId="urn:microsoft.com/office/officeart/2016/7/layout/BasicLinearProcessNumbered"/>
    <dgm:cxn modelId="{300750BC-F9BC-43E3-98E2-4013F2AB4949}" type="presParOf" srcId="{81D70648-F5B1-4707-AC73-0B7415846503}" destId="{C88FEA46-F5F3-46CA-BC5F-E2312EC23259}" srcOrd="2" destOrd="0" presId="urn:microsoft.com/office/officeart/2016/7/layout/BasicLinearProcessNumbered"/>
    <dgm:cxn modelId="{E2FF8688-174B-4536-9FD0-DCCE49156AE6}" type="presParOf" srcId="{C88FEA46-F5F3-46CA-BC5F-E2312EC23259}" destId="{EB6937FD-E9D7-48B3-A702-13C95DE27263}" srcOrd="0" destOrd="0" presId="urn:microsoft.com/office/officeart/2016/7/layout/BasicLinearProcessNumbered"/>
    <dgm:cxn modelId="{446F7BB0-DF6F-454E-A4AD-60E3FE5B3223}" type="presParOf" srcId="{C88FEA46-F5F3-46CA-BC5F-E2312EC23259}" destId="{2A72A467-D78F-4E11-AFE6-A5CFC6B5C980}" srcOrd="1" destOrd="0" presId="urn:microsoft.com/office/officeart/2016/7/layout/BasicLinearProcessNumbered"/>
    <dgm:cxn modelId="{F9FA8889-1D47-441B-91FC-16563DFD54D3}" type="presParOf" srcId="{C88FEA46-F5F3-46CA-BC5F-E2312EC23259}" destId="{B9865991-5714-410E-A055-4E6ADD9AA2C6}" srcOrd="2" destOrd="0" presId="urn:microsoft.com/office/officeart/2016/7/layout/BasicLinearProcessNumbered"/>
    <dgm:cxn modelId="{125CB318-4F9C-4F54-B5AD-DFD410BB5FAB}" type="presParOf" srcId="{C88FEA46-F5F3-46CA-BC5F-E2312EC23259}" destId="{806D7920-F92D-46DD-BA8D-E7416BBD2CC3}" srcOrd="3" destOrd="0" presId="urn:microsoft.com/office/officeart/2016/7/layout/BasicLinearProcessNumbered"/>
    <dgm:cxn modelId="{DE7E3D47-910D-427E-9D1A-0D7666CCDBBB}" type="presParOf" srcId="{81D70648-F5B1-4707-AC73-0B7415846503}" destId="{2929F72A-769F-4578-96DE-C9D9F4651469}" srcOrd="3" destOrd="0" presId="urn:microsoft.com/office/officeart/2016/7/layout/BasicLinearProcessNumbered"/>
    <dgm:cxn modelId="{4F2491D3-8978-4D06-876C-7ABE67388481}" type="presParOf" srcId="{81D70648-F5B1-4707-AC73-0B7415846503}" destId="{7C59668D-D2F4-470C-B339-E21C0E547C53}" srcOrd="4" destOrd="0" presId="urn:microsoft.com/office/officeart/2016/7/layout/BasicLinearProcessNumbered"/>
    <dgm:cxn modelId="{FDE4814A-2184-4CCF-8971-9947081CFA0B}" type="presParOf" srcId="{7C59668D-D2F4-470C-B339-E21C0E547C53}" destId="{F286D8AC-64CD-4F90-B0AC-E853F685173E}" srcOrd="0" destOrd="0" presId="urn:microsoft.com/office/officeart/2016/7/layout/BasicLinearProcessNumbered"/>
    <dgm:cxn modelId="{85B3ECDA-AD4E-4E8B-9B3C-D4BF5EDA942B}" type="presParOf" srcId="{7C59668D-D2F4-470C-B339-E21C0E547C53}" destId="{BE6AFDA6-8B2A-4C29-AB6B-18A4FCF1B30A}" srcOrd="1" destOrd="0" presId="urn:microsoft.com/office/officeart/2016/7/layout/BasicLinearProcessNumbered"/>
    <dgm:cxn modelId="{06743756-1C72-4797-92E9-65E53A336631}" type="presParOf" srcId="{7C59668D-D2F4-470C-B339-E21C0E547C53}" destId="{3B5B27EF-20A8-49AE-8839-4A96CAF9E0AB}" srcOrd="2" destOrd="0" presId="urn:microsoft.com/office/officeart/2016/7/layout/BasicLinearProcessNumbered"/>
    <dgm:cxn modelId="{6ABFAB5E-B282-4399-A448-A722E56C8501}" type="presParOf" srcId="{7C59668D-D2F4-470C-B339-E21C0E547C53}" destId="{300ACD4B-B747-4FC9-8506-AE8E4A97026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C6041-22AC-4B7B-BE05-7E186F8F40C8}"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63C19D36-1195-409A-9EE3-A2ADF921C2B6}">
      <dgm:prSet/>
      <dgm:spPr/>
      <dgm:t>
        <a:bodyPr/>
        <a:lstStyle/>
        <a:p>
          <a:r>
            <a:rPr lang="en-US"/>
            <a:t>What is Data Certification?</a:t>
          </a:r>
        </a:p>
      </dgm:t>
    </dgm:pt>
    <dgm:pt modelId="{1EA4BC2F-050A-42ED-8122-47A8E35D4EEE}" type="parTrans" cxnId="{3B9DBFBE-A999-48DA-8767-C8D08CAF7C11}">
      <dgm:prSet/>
      <dgm:spPr/>
      <dgm:t>
        <a:bodyPr/>
        <a:lstStyle/>
        <a:p>
          <a:endParaRPr lang="en-US"/>
        </a:p>
      </dgm:t>
    </dgm:pt>
    <dgm:pt modelId="{A224A788-307A-43B7-ADDD-BDA8D78ED27E}" type="sibTrans" cxnId="{3B9DBFBE-A999-48DA-8767-C8D08CAF7C11}">
      <dgm:prSet phldrT="1" phldr="0"/>
      <dgm:spPr/>
      <dgm:t>
        <a:bodyPr/>
        <a:lstStyle/>
        <a:p>
          <a:r>
            <a:rPr lang="en-US"/>
            <a:t>1</a:t>
          </a:r>
        </a:p>
      </dgm:t>
    </dgm:pt>
    <dgm:pt modelId="{E6CBEF32-3FB3-45A2-9407-A1DDB4BACC07}">
      <dgm:prSet/>
      <dgm:spPr/>
      <dgm:t>
        <a:bodyPr/>
        <a:lstStyle/>
        <a:p>
          <a:r>
            <a:rPr lang="en-US"/>
            <a:t>Who certifies the data?</a:t>
          </a:r>
        </a:p>
      </dgm:t>
    </dgm:pt>
    <dgm:pt modelId="{319098B5-1D83-49EB-A2D5-D6210B7449FE}" type="parTrans" cxnId="{DCA3B37D-E5B4-485A-B212-F3B7271AC911}">
      <dgm:prSet/>
      <dgm:spPr/>
      <dgm:t>
        <a:bodyPr/>
        <a:lstStyle/>
        <a:p>
          <a:endParaRPr lang="en-US"/>
        </a:p>
      </dgm:t>
    </dgm:pt>
    <dgm:pt modelId="{2D138C2C-C653-4BB6-80E0-6345DBF9B82C}" type="sibTrans" cxnId="{DCA3B37D-E5B4-485A-B212-F3B7271AC911}">
      <dgm:prSet phldrT="2" phldr="0"/>
      <dgm:spPr/>
      <dgm:t>
        <a:bodyPr/>
        <a:lstStyle/>
        <a:p>
          <a:r>
            <a:rPr lang="en-US"/>
            <a:t>2</a:t>
          </a:r>
        </a:p>
      </dgm:t>
    </dgm:pt>
    <dgm:pt modelId="{FC8AAEC6-A734-4878-B71B-4D8E3DFB3467}">
      <dgm:prSet/>
      <dgm:spPr/>
      <dgm:t>
        <a:bodyPr/>
        <a:lstStyle/>
        <a:p>
          <a:r>
            <a:rPr lang="en-US"/>
            <a:t>Why do you certify our data?</a:t>
          </a:r>
        </a:p>
      </dgm:t>
    </dgm:pt>
    <dgm:pt modelId="{EF44AB5A-F4D6-4A1B-BF87-3D9ACFB0529A}" type="parTrans" cxnId="{9BE4BB87-16F2-4E9B-A8E6-B08AD8E7D29A}">
      <dgm:prSet/>
      <dgm:spPr/>
      <dgm:t>
        <a:bodyPr/>
        <a:lstStyle/>
        <a:p>
          <a:endParaRPr lang="en-US"/>
        </a:p>
      </dgm:t>
    </dgm:pt>
    <dgm:pt modelId="{F8B40AE1-327C-4EF1-839F-E01445E9305D}" type="sibTrans" cxnId="{9BE4BB87-16F2-4E9B-A8E6-B08AD8E7D29A}">
      <dgm:prSet phldrT="3" phldr="0"/>
      <dgm:spPr/>
      <dgm:t>
        <a:bodyPr/>
        <a:lstStyle/>
        <a:p>
          <a:r>
            <a:rPr lang="en-US"/>
            <a:t>3</a:t>
          </a:r>
        </a:p>
      </dgm:t>
    </dgm:pt>
    <dgm:pt modelId="{0C46FE06-C46A-49AD-A73D-8DF148F480FA}">
      <dgm:prSet/>
      <dgm:spPr/>
      <dgm:t>
        <a:bodyPr/>
        <a:lstStyle/>
        <a:p>
          <a:r>
            <a:rPr lang="en-US"/>
            <a:t>When do you certify our data?</a:t>
          </a:r>
        </a:p>
      </dgm:t>
    </dgm:pt>
    <dgm:pt modelId="{0EFADD9E-C613-4F2F-92F2-513DEC2D88ED}" type="parTrans" cxnId="{EFA4B74C-A98D-4FB2-A6F8-8784791AB674}">
      <dgm:prSet/>
      <dgm:spPr/>
      <dgm:t>
        <a:bodyPr/>
        <a:lstStyle/>
        <a:p>
          <a:endParaRPr lang="en-US"/>
        </a:p>
      </dgm:t>
    </dgm:pt>
    <dgm:pt modelId="{550E1F68-BBEF-4D8B-8D41-8CBF821D481E}" type="sibTrans" cxnId="{EFA4B74C-A98D-4FB2-A6F8-8784791AB674}">
      <dgm:prSet phldrT="4" phldr="0"/>
      <dgm:spPr/>
      <dgm:t>
        <a:bodyPr/>
        <a:lstStyle/>
        <a:p>
          <a:r>
            <a:rPr lang="en-US"/>
            <a:t>4</a:t>
          </a:r>
        </a:p>
      </dgm:t>
    </dgm:pt>
    <dgm:pt modelId="{78C5B6C5-3659-485A-9C31-7C3CF7775533}">
      <dgm:prSet/>
      <dgm:spPr/>
      <dgm:t>
        <a:bodyPr/>
        <a:lstStyle/>
        <a:p>
          <a:r>
            <a:rPr lang="en-US"/>
            <a:t>How do you certify our data?</a:t>
          </a:r>
        </a:p>
      </dgm:t>
    </dgm:pt>
    <dgm:pt modelId="{B0F6EE77-B693-4815-97DA-C3241EEAF964}" type="parTrans" cxnId="{BBD466F6-659C-426D-B1FE-2A829760A1EF}">
      <dgm:prSet/>
      <dgm:spPr/>
      <dgm:t>
        <a:bodyPr/>
        <a:lstStyle/>
        <a:p>
          <a:endParaRPr lang="en-US"/>
        </a:p>
      </dgm:t>
    </dgm:pt>
    <dgm:pt modelId="{4053CCD5-BF06-4866-9E97-8A10B70901C3}" type="sibTrans" cxnId="{BBD466F6-659C-426D-B1FE-2A829760A1EF}">
      <dgm:prSet phldrT="5" phldr="0"/>
      <dgm:spPr/>
      <dgm:t>
        <a:bodyPr/>
        <a:lstStyle/>
        <a:p>
          <a:r>
            <a:rPr lang="en-US"/>
            <a:t>5</a:t>
          </a:r>
        </a:p>
      </dgm:t>
    </dgm:pt>
    <dgm:pt modelId="{8CAA691C-0F69-4ABC-9665-258CEA028B9C}" type="pres">
      <dgm:prSet presAssocID="{928C6041-22AC-4B7B-BE05-7E186F8F40C8}" presName="Name0" presStyleCnt="0">
        <dgm:presLayoutVars>
          <dgm:animLvl val="lvl"/>
          <dgm:resizeHandles val="exact"/>
        </dgm:presLayoutVars>
      </dgm:prSet>
      <dgm:spPr/>
    </dgm:pt>
    <dgm:pt modelId="{F9DA8AAA-E62B-40E3-AA1D-4BBEBD79FE7E}" type="pres">
      <dgm:prSet presAssocID="{63C19D36-1195-409A-9EE3-A2ADF921C2B6}" presName="compositeNode" presStyleCnt="0">
        <dgm:presLayoutVars>
          <dgm:bulletEnabled val="1"/>
        </dgm:presLayoutVars>
      </dgm:prSet>
      <dgm:spPr/>
    </dgm:pt>
    <dgm:pt modelId="{181F7F57-C2E2-4037-9184-CF18858AFE3F}" type="pres">
      <dgm:prSet presAssocID="{63C19D36-1195-409A-9EE3-A2ADF921C2B6}" presName="bgRect" presStyleLbl="bgAccFollowNode1" presStyleIdx="0" presStyleCnt="5"/>
      <dgm:spPr/>
    </dgm:pt>
    <dgm:pt modelId="{73CC7A6D-FC62-4FED-9F33-D59F802621BC}" type="pres">
      <dgm:prSet presAssocID="{A224A788-307A-43B7-ADDD-BDA8D78ED27E}" presName="sibTransNodeCircle" presStyleLbl="alignNode1" presStyleIdx="0" presStyleCnt="10">
        <dgm:presLayoutVars>
          <dgm:chMax val="0"/>
          <dgm:bulletEnabled/>
        </dgm:presLayoutVars>
      </dgm:prSet>
      <dgm:spPr/>
    </dgm:pt>
    <dgm:pt modelId="{20450B57-5704-4D5E-8EFD-714EC320FF6D}" type="pres">
      <dgm:prSet presAssocID="{63C19D36-1195-409A-9EE3-A2ADF921C2B6}" presName="bottomLine" presStyleLbl="alignNode1" presStyleIdx="1" presStyleCnt="10">
        <dgm:presLayoutVars/>
      </dgm:prSet>
      <dgm:spPr/>
    </dgm:pt>
    <dgm:pt modelId="{DBA2813A-781A-46CA-8E67-F8329E607A1B}" type="pres">
      <dgm:prSet presAssocID="{63C19D36-1195-409A-9EE3-A2ADF921C2B6}" presName="nodeText" presStyleLbl="bgAccFollowNode1" presStyleIdx="0" presStyleCnt="5">
        <dgm:presLayoutVars>
          <dgm:bulletEnabled val="1"/>
        </dgm:presLayoutVars>
      </dgm:prSet>
      <dgm:spPr/>
    </dgm:pt>
    <dgm:pt modelId="{018D595C-B42A-4391-9163-FAFE09B4F462}" type="pres">
      <dgm:prSet presAssocID="{A224A788-307A-43B7-ADDD-BDA8D78ED27E}" presName="sibTrans" presStyleCnt="0"/>
      <dgm:spPr/>
    </dgm:pt>
    <dgm:pt modelId="{0E793C38-956C-4C15-8AF2-1F453D534A98}" type="pres">
      <dgm:prSet presAssocID="{E6CBEF32-3FB3-45A2-9407-A1DDB4BACC07}" presName="compositeNode" presStyleCnt="0">
        <dgm:presLayoutVars>
          <dgm:bulletEnabled val="1"/>
        </dgm:presLayoutVars>
      </dgm:prSet>
      <dgm:spPr/>
    </dgm:pt>
    <dgm:pt modelId="{582CCF80-BB00-4729-BAA9-D74A866DB7D6}" type="pres">
      <dgm:prSet presAssocID="{E6CBEF32-3FB3-45A2-9407-A1DDB4BACC07}" presName="bgRect" presStyleLbl="bgAccFollowNode1" presStyleIdx="1" presStyleCnt="5"/>
      <dgm:spPr/>
    </dgm:pt>
    <dgm:pt modelId="{DFC88334-57F7-409E-981D-5DF43B19AFFE}" type="pres">
      <dgm:prSet presAssocID="{2D138C2C-C653-4BB6-80E0-6345DBF9B82C}" presName="sibTransNodeCircle" presStyleLbl="alignNode1" presStyleIdx="2" presStyleCnt="10">
        <dgm:presLayoutVars>
          <dgm:chMax val="0"/>
          <dgm:bulletEnabled/>
        </dgm:presLayoutVars>
      </dgm:prSet>
      <dgm:spPr/>
    </dgm:pt>
    <dgm:pt modelId="{8FBABB3A-55B7-4A33-A574-5AD7E17F4801}" type="pres">
      <dgm:prSet presAssocID="{E6CBEF32-3FB3-45A2-9407-A1DDB4BACC07}" presName="bottomLine" presStyleLbl="alignNode1" presStyleIdx="3" presStyleCnt="10">
        <dgm:presLayoutVars/>
      </dgm:prSet>
      <dgm:spPr/>
    </dgm:pt>
    <dgm:pt modelId="{1F8F258A-6FD4-45B4-B1EC-74BE1192FE8A}" type="pres">
      <dgm:prSet presAssocID="{E6CBEF32-3FB3-45A2-9407-A1DDB4BACC07}" presName="nodeText" presStyleLbl="bgAccFollowNode1" presStyleIdx="1" presStyleCnt="5">
        <dgm:presLayoutVars>
          <dgm:bulletEnabled val="1"/>
        </dgm:presLayoutVars>
      </dgm:prSet>
      <dgm:spPr/>
    </dgm:pt>
    <dgm:pt modelId="{63CB182C-8365-4192-9D6C-2608756066F2}" type="pres">
      <dgm:prSet presAssocID="{2D138C2C-C653-4BB6-80E0-6345DBF9B82C}" presName="sibTrans" presStyleCnt="0"/>
      <dgm:spPr/>
    </dgm:pt>
    <dgm:pt modelId="{C24CA01D-5750-4AD5-8DC0-7B4F4A36977E}" type="pres">
      <dgm:prSet presAssocID="{FC8AAEC6-A734-4878-B71B-4D8E3DFB3467}" presName="compositeNode" presStyleCnt="0">
        <dgm:presLayoutVars>
          <dgm:bulletEnabled val="1"/>
        </dgm:presLayoutVars>
      </dgm:prSet>
      <dgm:spPr/>
    </dgm:pt>
    <dgm:pt modelId="{4C786D77-F660-4B78-A1A8-751D4B885742}" type="pres">
      <dgm:prSet presAssocID="{FC8AAEC6-A734-4878-B71B-4D8E3DFB3467}" presName="bgRect" presStyleLbl="bgAccFollowNode1" presStyleIdx="2" presStyleCnt="5"/>
      <dgm:spPr/>
    </dgm:pt>
    <dgm:pt modelId="{BE191235-7EBC-4CA1-A212-FBF179A8D2D6}" type="pres">
      <dgm:prSet presAssocID="{F8B40AE1-327C-4EF1-839F-E01445E9305D}" presName="sibTransNodeCircle" presStyleLbl="alignNode1" presStyleIdx="4" presStyleCnt="10">
        <dgm:presLayoutVars>
          <dgm:chMax val="0"/>
          <dgm:bulletEnabled/>
        </dgm:presLayoutVars>
      </dgm:prSet>
      <dgm:spPr/>
    </dgm:pt>
    <dgm:pt modelId="{5F3F7607-32D9-46B2-BA8F-955C8AAFF105}" type="pres">
      <dgm:prSet presAssocID="{FC8AAEC6-A734-4878-B71B-4D8E3DFB3467}" presName="bottomLine" presStyleLbl="alignNode1" presStyleIdx="5" presStyleCnt="10">
        <dgm:presLayoutVars/>
      </dgm:prSet>
      <dgm:spPr/>
    </dgm:pt>
    <dgm:pt modelId="{798A0098-A100-4376-906F-6BCF97406912}" type="pres">
      <dgm:prSet presAssocID="{FC8AAEC6-A734-4878-B71B-4D8E3DFB3467}" presName="nodeText" presStyleLbl="bgAccFollowNode1" presStyleIdx="2" presStyleCnt="5">
        <dgm:presLayoutVars>
          <dgm:bulletEnabled val="1"/>
        </dgm:presLayoutVars>
      </dgm:prSet>
      <dgm:spPr/>
    </dgm:pt>
    <dgm:pt modelId="{CC41E555-EB0A-49D7-AE65-412A45078C8F}" type="pres">
      <dgm:prSet presAssocID="{F8B40AE1-327C-4EF1-839F-E01445E9305D}" presName="sibTrans" presStyleCnt="0"/>
      <dgm:spPr/>
    </dgm:pt>
    <dgm:pt modelId="{56157A73-9D3A-414D-9BF1-7287EE783AA9}" type="pres">
      <dgm:prSet presAssocID="{0C46FE06-C46A-49AD-A73D-8DF148F480FA}" presName="compositeNode" presStyleCnt="0">
        <dgm:presLayoutVars>
          <dgm:bulletEnabled val="1"/>
        </dgm:presLayoutVars>
      </dgm:prSet>
      <dgm:spPr/>
    </dgm:pt>
    <dgm:pt modelId="{D7D2C119-AEC9-43B6-940E-D65CC725B21C}" type="pres">
      <dgm:prSet presAssocID="{0C46FE06-C46A-49AD-A73D-8DF148F480FA}" presName="bgRect" presStyleLbl="bgAccFollowNode1" presStyleIdx="3" presStyleCnt="5"/>
      <dgm:spPr/>
    </dgm:pt>
    <dgm:pt modelId="{C9AEC83F-CE3E-40A3-B089-AC3CC908460A}" type="pres">
      <dgm:prSet presAssocID="{550E1F68-BBEF-4D8B-8D41-8CBF821D481E}" presName="sibTransNodeCircle" presStyleLbl="alignNode1" presStyleIdx="6" presStyleCnt="10">
        <dgm:presLayoutVars>
          <dgm:chMax val="0"/>
          <dgm:bulletEnabled/>
        </dgm:presLayoutVars>
      </dgm:prSet>
      <dgm:spPr/>
    </dgm:pt>
    <dgm:pt modelId="{5807F852-593D-43EC-BBD4-FAB988C95DA2}" type="pres">
      <dgm:prSet presAssocID="{0C46FE06-C46A-49AD-A73D-8DF148F480FA}" presName="bottomLine" presStyleLbl="alignNode1" presStyleIdx="7" presStyleCnt="10">
        <dgm:presLayoutVars/>
      </dgm:prSet>
      <dgm:spPr/>
    </dgm:pt>
    <dgm:pt modelId="{2665836B-75B7-4E22-81BE-A89D284F4C5B}" type="pres">
      <dgm:prSet presAssocID="{0C46FE06-C46A-49AD-A73D-8DF148F480FA}" presName="nodeText" presStyleLbl="bgAccFollowNode1" presStyleIdx="3" presStyleCnt="5">
        <dgm:presLayoutVars>
          <dgm:bulletEnabled val="1"/>
        </dgm:presLayoutVars>
      </dgm:prSet>
      <dgm:spPr/>
    </dgm:pt>
    <dgm:pt modelId="{05B568F1-4112-4708-A16E-1D2FF643C950}" type="pres">
      <dgm:prSet presAssocID="{550E1F68-BBEF-4D8B-8D41-8CBF821D481E}" presName="sibTrans" presStyleCnt="0"/>
      <dgm:spPr/>
    </dgm:pt>
    <dgm:pt modelId="{C709D92A-6150-463B-BD28-06D4BA442B86}" type="pres">
      <dgm:prSet presAssocID="{78C5B6C5-3659-485A-9C31-7C3CF7775533}" presName="compositeNode" presStyleCnt="0">
        <dgm:presLayoutVars>
          <dgm:bulletEnabled val="1"/>
        </dgm:presLayoutVars>
      </dgm:prSet>
      <dgm:spPr/>
    </dgm:pt>
    <dgm:pt modelId="{9B50906F-EA4B-41E0-92C1-FB6F575B4EF4}" type="pres">
      <dgm:prSet presAssocID="{78C5B6C5-3659-485A-9C31-7C3CF7775533}" presName="bgRect" presStyleLbl="bgAccFollowNode1" presStyleIdx="4" presStyleCnt="5"/>
      <dgm:spPr/>
    </dgm:pt>
    <dgm:pt modelId="{1B83718F-87F7-45AC-BA38-2E45FF13B4CF}" type="pres">
      <dgm:prSet presAssocID="{4053CCD5-BF06-4866-9E97-8A10B70901C3}" presName="sibTransNodeCircle" presStyleLbl="alignNode1" presStyleIdx="8" presStyleCnt="10">
        <dgm:presLayoutVars>
          <dgm:chMax val="0"/>
          <dgm:bulletEnabled/>
        </dgm:presLayoutVars>
      </dgm:prSet>
      <dgm:spPr/>
    </dgm:pt>
    <dgm:pt modelId="{811AACD3-396A-4BE2-B0DC-49322E0CCEFF}" type="pres">
      <dgm:prSet presAssocID="{78C5B6C5-3659-485A-9C31-7C3CF7775533}" presName="bottomLine" presStyleLbl="alignNode1" presStyleIdx="9" presStyleCnt="10">
        <dgm:presLayoutVars/>
      </dgm:prSet>
      <dgm:spPr/>
    </dgm:pt>
    <dgm:pt modelId="{ACBD990D-5439-4C8D-B831-C5E2A47B8EFA}" type="pres">
      <dgm:prSet presAssocID="{78C5B6C5-3659-485A-9C31-7C3CF7775533}" presName="nodeText" presStyleLbl="bgAccFollowNode1" presStyleIdx="4" presStyleCnt="5">
        <dgm:presLayoutVars>
          <dgm:bulletEnabled val="1"/>
        </dgm:presLayoutVars>
      </dgm:prSet>
      <dgm:spPr/>
    </dgm:pt>
  </dgm:ptLst>
  <dgm:cxnLst>
    <dgm:cxn modelId="{E7949703-F869-42FF-8D6F-238AA8034A43}" type="presOf" srcId="{0C46FE06-C46A-49AD-A73D-8DF148F480FA}" destId="{2665836B-75B7-4E22-81BE-A89D284F4C5B}" srcOrd="1" destOrd="0" presId="urn:microsoft.com/office/officeart/2016/7/layout/BasicLinearProcessNumbered"/>
    <dgm:cxn modelId="{2888BF23-B2CA-4805-B881-3F14D5DE3AA4}" type="presOf" srcId="{A224A788-307A-43B7-ADDD-BDA8D78ED27E}" destId="{73CC7A6D-FC62-4FED-9F33-D59F802621BC}" srcOrd="0" destOrd="0" presId="urn:microsoft.com/office/officeart/2016/7/layout/BasicLinearProcessNumbered"/>
    <dgm:cxn modelId="{E144C440-0C12-42B1-8D90-73D48BCB8DBA}" type="presOf" srcId="{4053CCD5-BF06-4866-9E97-8A10B70901C3}" destId="{1B83718F-87F7-45AC-BA38-2E45FF13B4CF}" srcOrd="0" destOrd="0" presId="urn:microsoft.com/office/officeart/2016/7/layout/BasicLinearProcessNumbered"/>
    <dgm:cxn modelId="{321DF95F-9118-477B-B893-B2D467B8E41C}" type="presOf" srcId="{FC8AAEC6-A734-4878-B71B-4D8E3DFB3467}" destId="{798A0098-A100-4376-906F-6BCF97406912}" srcOrd="1" destOrd="0" presId="urn:microsoft.com/office/officeart/2016/7/layout/BasicLinearProcessNumbered"/>
    <dgm:cxn modelId="{6029CF46-7A63-4821-90CA-BAB9890E1367}" type="presOf" srcId="{928C6041-22AC-4B7B-BE05-7E186F8F40C8}" destId="{8CAA691C-0F69-4ABC-9665-258CEA028B9C}" srcOrd="0" destOrd="0" presId="urn:microsoft.com/office/officeart/2016/7/layout/BasicLinearProcessNumbered"/>
    <dgm:cxn modelId="{EFA4B74C-A98D-4FB2-A6F8-8784791AB674}" srcId="{928C6041-22AC-4B7B-BE05-7E186F8F40C8}" destId="{0C46FE06-C46A-49AD-A73D-8DF148F480FA}" srcOrd="3" destOrd="0" parTransId="{0EFADD9E-C613-4F2F-92F2-513DEC2D88ED}" sibTransId="{550E1F68-BBEF-4D8B-8D41-8CBF821D481E}"/>
    <dgm:cxn modelId="{D292856E-FCD2-49AA-9B4E-4BE55B4FA75E}" type="presOf" srcId="{FC8AAEC6-A734-4878-B71B-4D8E3DFB3467}" destId="{4C786D77-F660-4B78-A1A8-751D4B885742}" srcOrd="0" destOrd="0" presId="urn:microsoft.com/office/officeart/2016/7/layout/BasicLinearProcessNumbered"/>
    <dgm:cxn modelId="{BB372670-0ED7-4DAB-8F52-E58C69E4F2D6}" type="presOf" srcId="{63C19D36-1195-409A-9EE3-A2ADF921C2B6}" destId="{181F7F57-C2E2-4037-9184-CF18858AFE3F}" srcOrd="0" destOrd="0" presId="urn:microsoft.com/office/officeart/2016/7/layout/BasicLinearProcessNumbered"/>
    <dgm:cxn modelId="{14B3B17B-9D59-4F71-9AA5-BF9CFE5C3A66}" type="presOf" srcId="{F8B40AE1-327C-4EF1-839F-E01445E9305D}" destId="{BE191235-7EBC-4CA1-A212-FBF179A8D2D6}" srcOrd="0" destOrd="0" presId="urn:microsoft.com/office/officeart/2016/7/layout/BasicLinearProcessNumbered"/>
    <dgm:cxn modelId="{DCA3B37D-E5B4-485A-B212-F3B7271AC911}" srcId="{928C6041-22AC-4B7B-BE05-7E186F8F40C8}" destId="{E6CBEF32-3FB3-45A2-9407-A1DDB4BACC07}" srcOrd="1" destOrd="0" parTransId="{319098B5-1D83-49EB-A2D5-D6210B7449FE}" sibTransId="{2D138C2C-C653-4BB6-80E0-6345DBF9B82C}"/>
    <dgm:cxn modelId="{9BE4BB87-16F2-4E9B-A8E6-B08AD8E7D29A}" srcId="{928C6041-22AC-4B7B-BE05-7E186F8F40C8}" destId="{FC8AAEC6-A734-4878-B71B-4D8E3DFB3467}" srcOrd="2" destOrd="0" parTransId="{EF44AB5A-F4D6-4A1B-BF87-3D9ACFB0529A}" sibTransId="{F8B40AE1-327C-4EF1-839F-E01445E9305D}"/>
    <dgm:cxn modelId="{AF8EB391-A0E5-48E2-97FD-EE213C4F8955}" type="presOf" srcId="{78C5B6C5-3659-485A-9C31-7C3CF7775533}" destId="{ACBD990D-5439-4C8D-B831-C5E2A47B8EFA}" srcOrd="1" destOrd="0" presId="urn:microsoft.com/office/officeart/2016/7/layout/BasicLinearProcessNumbered"/>
    <dgm:cxn modelId="{3F9155AB-6B27-4966-95BB-26443DCA9C21}" type="presOf" srcId="{550E1F68-BBEF-4D8B-8D41-8CBF821D481E}" destId="{C9AEC83F-CE3E-40A3-B089-AC3CC908460A}" srcOrd="0" destOrd="0" presId="urn:microsoft.com/office/officeart/2016/7/layout/BasicLinearProcessNumbered"/>
    <dgm:cxn modelId="{3B9DBFBE-A999-48DA-8767-C8D08CAF7C11}" srcId="{928C6041-22AC-4B7B-BE05-7E186F8F40C8}" destId="{63C19D36-1195-409A-9EE3-A2ADF921C2B6}" srcOrd="0" destOrd="0" parTransId="{1EA4BC2F-050A-42ED-8122-47A8E35D4EEE}" sibTransId="{A224A788-307A-43B7-ADDD-BDA8D78ED27E}"/>
    <dgm:cxn modelId="{D77693C1-B9C4-4F2C-AA05-50178C78CFB1}" type="presOf" srcId="{2D138C2C-C653-4BB6-80E0-6345DBF9B82C}" destId="{DFC88334-57F7-409E-981D-5DF43B19AFFE}" srcOrd="0" destOrd="0" presId="urn:microsoft.com/office/officeart/2016/7/layout/BasicLinearProcessNumbered"/>
    <dgm:cxn modelId="{96503ECC-9385-4576-8B70-B3A48350125C}" type="presOf" srcId="{E6CBEF32-3FB3-45A2-9407-A1DDB4BACC07}" destId="{1F8F258A-6FD4-45B4-B1EC-74BE1192FE8A}" srcOrd="1" destOrd="0" presId="urn:microsoft.com/office/officeart/2016/7/layout/BasicLinearProcessNumbered"/>
    <dgm:cxn modelId="{6764F4D2-54A1-4842-9741-1613A28E1FF1}" type="presOf" srcId="{63C19D36-1195-409A-9EE3-A2ADF921C2B6}" destId="{DBA2813A-781A-46CA-8E67-F8329E607A1B}" srcOrd="1" destOrd="0" presId="urn:microsoft.com/office/officeart/2016/7/layout/BasicLinearProcessNumbered"/>
    <dgm:cxn modelId="{16DE3DD3-D878-4967-BFBD-F8E54C3B4BCC}" type="presOf" srcId="{E6CBEF32-3FB3-45A2-9407-A1DDB4BACC07}" destId="{582CCF80-BB00-4729-BAA9-D74A866DB7D6}" srcOrd="0" destOrd="0" presId="urn:microsoft.com/office/officeart/2016/7/layout/BasicLinearProcessNumbered"/>
    <dgm:cxn modelId="{762319F3-E585-4D2B-BB87-B15D4EA577B8}" type="presOf" srcId="{0C46FE06-C46A-49AD-A73D-8DF148F480FA}" destId="{D7D2C119-AEC9-43B6-940E-D65CC725B21C}" srcOrd="0" destOrd="0" presId="urn:microsoft.com/office/officeart/2016/7/layout/BasicLinearProcessNumbered"/>
    <dgm:cxn modelId="{BBD466F6-659C-426D-B1FE-2A829760A1EF}" srcId="{928C6041-22AC-4B7B-BE05-7E186F8F40C8}" destId="{78C5B6C5-3659-485A-9C31-7C3CF7775533}" srcOrd="4" destOrd="0" parTransId="{B0F6EE77-B693-4815-97DA-C3241EEAF964}" sibTransId="{4053CCD5-BF06-4866-9E97-8A10B70901C3}"/>
    <dgm:cxn modelId="{90EF76FF-12D1-4041-A4FC-8436555BBB27}" type="presOf" srcId="{78C5B6C5-3659-485A-9C31-7C3CF7775533}" destId="{9B50906F-EA4B-41E0-92C1-FB6F575B4EF4}" srcOrd="0" destOrd="0" presId="urn:microsoft.com/office/officeart/2016/7/layout/BasicLinearProcessNumbered"/>
    <dgm:cxn modelId="{E71558E5-3714-4439-A576-FF5E37B57DF3}" type="presParOf" srcId="{8CAA691C-0F69-4ABC-9665-258CEA028B9C}" destId="{F9DA8AAA-E62B-40E3-AA1D-4BBEBD79FE7E}" srcOrd="0" destOrd="0" presId="urn:microsoft.com/office/officeart/2016/7/layout/BasicLinearProcessNumbered"/>
    <dgm:cxn modelId="{393E9A6A-FCFF-4925-A42B-65B0EF09ECCF}" type="presParOf" srcId="{F9DA8AAA-E62B-40E3-AA1D-4BBEBD79FE7E}" destId="{181F7F57-C2E2-4037-9184-CF18858AFE3F}" srcOrd="0" destOrd="0" presId="urn:microsoft.com/office/officeart/2016/7/layout/BasicLinearProcessNumbered"/>
    <dgm:cxn modelId="{E03D4AD4-D233-4224-A8A3-E9A24BA08203}" type="presParOf" srcId="{F9DA8AAA-E62B-40E3-AA1D-4BBEBD79FE7E}" destId="{73CC7A6D-FC62-4FED-9F33-D59F802621BC}" srcOrd="1" destOrd="0" presId="urn:microsoft.com/office/officeart/2016/7/layout/BasicLinearProcessNumbered"/>
    <dgm:cxn modelId="{B65F5938-558E-4387-8005-36370E57709C}" type="presParOf" srcId="{F9DA8AAA-E62B-40E3-AA1D-4BBEBD79FE7E}" destId="{20450B57-5704-4D5E-8EFD-714EC320FF6D}" srcOrd="2" destOrd="0" presId="urn:microsoft.com/office/officeart/2016/7/layout/BasicLinearProcessNumbered"/>
    <dgm:cxn modelId="{6D97E506-0CE2-4458-B72A-A2A0FE2ACFCB}" type="presParOf" srcId="{F9DA8AAA-E62B-40E3-AA1D-4BBEBD79FE7E}" destId="{DBA2813A-781A-46CA-8E67-F8329E607A1B}" srcOrd="3" destOrd="0" presId="urn:microsoft.com/office/officeart/2016/7/layout/BasicLinearProcessNumbered"/>
    <dgm:cxn modelId="{F9F2BF86-748B-4C6D-9E67-E768C15B90E0}" type="presParOf" srcId="{8CAA691C-0F69-4ABC-9665-258CEA028B9C}" destId="{018D595C-B42A-4391-9163-FAFE09B4F462}" srcOrd="1" destOrd="0" presId="urn:microsoft.com/office/officeart/2016/7/layout/BasicLinearProcessNumbered"/>
    <dgm:cxn modelId="{B152DB0B-5ABD-47A9-8356-5680701704F9}" type="presParOf" srcId="{8CAA691C-0F69-4ABC-9665-258CEA028B9C}" destId="{0E793C38-956C-4C15-8AF2-1F453D534A98}" srcOrd="2" destOrd="0" presId="urn:microsoft.com/office/officeart/2016/7/layout/BasicLinearProcessNumbered"/>
    <dgm:cxn modelId="{A406A7A2-CC9E-4A8B-B573-36EEDAAAFF67}" type="presParOf" srcId="{0E793C38-956C-4C15-8AF2-1F453D534A98}" destId="{582CCF80-BB00-4729-BAA9-D74A866DB7D6}" srcOrd="0" destOrd="0" presId="urn:microsoft.com/office/officeart/2016/7/layout/BasicLinearProcessNumbered"/>
    <dgm:cxn modelId="{9985E35A-3213-4604-B32C-37EB55E87E3F}" type="presParOf" srcId="{0E793C38-956C-4C15-8AF2-1F453D534A98}" destId="{DFC88334-57F7-409E-981D-5DF43B19AFFE}" srcOrd="1" destOrd="0" presId="urn:microsoft.com/office/officeart/2016/7/layout/BasicLinearProcessNumbered"/>
    <dgm:cxn modelId="{269CB903-27E6-4BE8-968C-4CC2204F62B0}" type="presParOf" srcId="{0E793C38-956C-4C15-8AF2-1F453D534A98}" destId="{8FBABB3A-55B7-4A33-A574-5AD7E17F4801}" srcOrd="2" destOrd="0" presId="urn:microsoft.com/office/officeart/2016/7/layout/BasicLinearProcessNumbered"/>
    <dgm:cxn modelId="{7CEE2388-FCD7-4293-A3C2-99ABEFCEF6D5}" type="presParOf" srcId="{0E793C38-956C-4C15-8AF2-1F453D534A98}" destId="{1F8F258A-6FD4-45B4-B1EC-74BE1192FE8A}" srcOrd="3" destOrd="0" presId="urn:microsoft.com/office/officeart/2016/7/layout/BasicLinearProcessNumbered"/>
    <dgm:cxn modelId="{0358EF36-24AD-4830-8DCA-C13767B17570}" type="presParOf" srcId="{8CAA691C-0F69-4ABC-9665-258CEA028B9C}" destId="{63CB182C-8365-4192-9D6C-2608756066F2}" srcOrd="3" destOrd="0" presId="urn:microsoft.com/office/officeart/2016/7/layout/BasicLinearProcessNumbered"/>
    <dgm:cxn modelId="{6E49F72E-61C6-4682-BE81-62DE1659529C}" type="presParOf" srcId="{8CAA691C-0F69-4ABC-9665-258CEA028B9C}" destId="{C24CA01D-5750-4AD5-8DC0-7B4F4A36977E}" srcOrd="4" destOrd="0" presId="urn:microsoft.com/office/officeart/2016/7/layout/BasicLinearProcessNumbered"/>
    <dgm:cxn modelId="{CA9E3482-B3AF-4231-9DB6-D3AF3245E316}" type="presParOf" srcId="{C24CA01D-5750-4AD5-8DC0-7B4F4A36977E}" destId="{4C786D77-F660-4B78-A1A8-751D4B885742}" srcOrd="0" destOrd="0" presId="urn:microsoft.com/office/officeart/2016/7/layout/BasicLinearProcessNumbered"/>
    <dgm:cxn modelId="{EB51E4B3-77EB-4213-8C73-D253F8A3BB06}" type="presParOf" srcId="{C24CA01D-5750-4AD5-8DC0-7B4F4A36977E}" destId="{BE191235-7EBC-4CA1-A212-FBF179A8D2D6}" srcOrd="1" destOrd="0" presId="urn:microsoft.com/office/officeart/2016/7/layout/BasicLinearProcessNumbered"/>
    <dgm:cxn modelId="{1037B9AE-BBDB-4508-B413-F70B30501B7A}" type="presParOf" srcId="{C24CA01D-5750-4AD5-8DC0-7B4F4A36977E}" destId="{5F3F7607-32D9-46B2-BA8F-955C8AAFF105}" srcOrd="2" destOrd="0" presId="urn:microsoft.com/office/officeart/2016/7/layout/BasicLinearProcessNumbered"/>
    <dgm:cxn modelId="{9A692611-3ADF-40D4-9DFA-D9E9F0E50731}" type="presParOf" srcId="{C24CA01D-5750-4AD5-8DC0-7B4F4A36977E}" destId="{798A0098-A100-4376-906F-6BCF97406912}" srcOrd="3" destOrd="0" presId="urn:microsoft.com/office/officeart/2016/7/layout/BasicLinearProcessNumbered"/>
    <dgm:cxn modelId="{7B7D2AE7-3BFA-46E5-B638-B383DBBFE5E7}" type="presParOf" srcId="{8CAA691C-0F69-4ABC-9665-258CEA028B9C}" destId="{CC41E555-EB0A-49D7-AE65-412A45078C8F}" srcOrd="5" destOrd="0" presId="urn:microsoft.com/office/officeart/2016/7/layout/BasicLinearProcessNumbered"/>
    <dgm:cxn modelId="{A4D017C4-9C51-4678-9F54-59C988AC1401}" type="presParOf" srcId="{8CAA691C-0F69-4ABC-9665-258CEA028B9C}" destId="{56157A73-9D3A-414D-9BF1-7287EE783AA9}" srcOrd="6" destOrd="0" presId="urn:microsoft.com/office/officeart/2016/7/layout/BasicLinearProcessNumbered"/>
    <dgm:cxn modelId="{6263BE1D-2A1D-44D9-9999-5F943D6FFD69}" type="presParOf" srcId="{56157A73-9D3A-414D-9BF1-7287EE783AA9}" destId="{D7D2C119-AEC9-43B6-940E-D65CC725B21C}" srcOrd="0" destOrd="0" presId="urn:microsoft.com/office/officeart/2016/7/layout/BasicLinearProcessNumbered"/>
    <dgm:cxn modelId="{8E4FC504-9AD5-40B4-B81E-234CF5F3863D}" type="presParOf" srcId="{56157A73-9D3A-414D-9BF1-7287EE783AA9}" destId="{C9AEC83F-CE3E-40A3-B089-AC3CC908460A}" srcOrd="1" destOrd="0" presId="urn:microsoft.com/office/officeart/2016/7/layout/BasicLinearProcessNumbered"/>
    <dgm:cxn modelId="{F1719B26-C398-4A4D-A2D8-057710008C84}" type="presParOf" srcId="{56157A73-9D3A-414D-9BF1-7287EE783AA9}" destId="{5807F852-593D-43EC-BBD4-FAB988C95DA2}" srcOrd="2" destOrd="0" presId="urn:microsoft.com/office/officeart/2016/7/layout/BasicLinearProcessNumbered"/>
    <dgm:cxn modelId="{9C87D510-57B4-40CF-AEAB-CD245D7FABAA}" type="presParOf" srcId="{56157A73-9D3A-414D-9BF1-7287EE783AA9}" destId="{2665836B-75B7-4E22-81BE-A89D284F4C5B}" srcOrd="3" destOrd="0" presId="urn:microsoft.com/office/officeart/2016/7/layout/BasicLinearProcessNumbered"/>
    <dgm:cxn modelId="{BB3325E7-0D00-4DF5-9520-685451A4F0EF}" type="presParOf" srcId="{8CAA691C-0F69-4ABC-9665-258CEA028B9C}" destId="{05B568F1-4112-4708-A16E-1D2FF643C950}" srcOrd="7" destOrd="0" presId="urn:microsoft.com/office/officeart/2016/7/layout/BasicLinearProcessNumbered"/>
    <dgm:cxn modelId="{085B160B-58E0-4655-A18A-E5743BC79F71}" type="presParOf" srcId="{8CAA691C-0F69-4ABC-9665-258CEA028B9C}" destId="{C709D92A-6150-463B-BD28-06D4BA442B86}" srcOrd="8" destOrd="0" presId="urn:microsoft.com/office/officeart/2016/7/layout/BasicLinearProcessNumbered"/>
    <dgm:cxn modelId="{7CE63276-5112-490A-9C09-898F4D874283}" type="presParOf" srcId="{C709D92A-6150-463B-BD28-06D4BA442B86}" destId="{9B50906F-EA4B-41E0-92C1-FB6F575B4EF4}" srcOrd="0" destOrd="0" presId="urn:microsoft.com/office/officeart/2016/7/layout/BasicLinearProcessNumbered"/>
    <dgm:cxn modelId="{366C8CF7-0290-4ADA-A40B-C3D35D25576B}" type="presParOf" srcId="{C709D92A-6150-463B-BD28-06D4BA442B86}" destId="{1B83718F-87F7-45AC-BA38-2E45FF13B4CF}" srcOrd="1" destOrd="0" presId="urn:microsoft.com/office/officeart/2016/7/layout/BasicLinearProcessNumbered"/>
    <dgm:cxn modelId="{12BA7B81-5F9F-455F-8D77-64F2702B61E7}" type="presParOf" srcId="{C709D92A-6150-463B-BD28-06D4BA442B86}" destId="{811AACD3-396A-4BE2-B0DC-49322E0CCEFF}" srcOrd="2" destOrd="0" presId="urn:microsoft.com/office/officeart/2016/7/layout/BasicLinearProcessNumbered"/>
    <dgm:cxn modelId="{640FE62C-0CEC-4BBD-B9B2-A82E3DFBEAD5}" type="presParOf" srcId="{C709D92A-6150-463B-BD28-06D4BA442B86}" destId="{ACBD990D-5439-4C8D-B831-C5E2A47B8EF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C99F6-91EB-47A4-AE93-DA1B9CB5D45F}"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72E6E6E3-95A5-49C1-BB99-BAAE4E3ACED2}">
      <dgm:prSet/>
      <dgm:spPr>
        <a:solidFill>
          <a:schemeClr val="accent1">
            <a:lumMod val="90000"/>
          </a:schemeClr>
        </a:solidFill>
      </dgm:spPr>
      <dgm:t>
        <a:bodyPr/>
        <a:lstStyle/>
        <a:p>
          <a:r>
            <a:rPr lang="en-US"/>
            <a:t>Step 1: Run Reports</a:t>
          </a:r>
        </a:p>
      </dgm:t>
    </dgm:pt>
    <dgm:pt modelId="{A3ACC1B7-47CB-4D5B-B2E0-F4F4BD3EC986}" type="parTrans" cxnId="{760164E5-2181-4479-8A71-7C32ECD2B700}">
      <dgm:prSet/>
      <dgm:spPr/>
      <dgm:t>
        <a:bodyPr/>
        <a:lstStyle/>
        <a:p>
          <a:endParaRPr lang="en-US"/>
        </a:p>
      </dgm:t>
    </dgm:pt>
    <dgm:pt modelId="{57016C42-BA55-4746-B171-9545E8A59A9E}" type="sibTrans" cxnId="{760164E5-2181-4479-8A71-7C32ECD2B700}">
      <dgm:prSet/>
      <dgm:spPr/>
      <dgm:t>
        <a:bodyPr/>
        <a:lstStyle/>
        <a:p>
          <a:endParaRPr lang="en-US"/>
        </a:p>
      </dgm:t>
    </dgm:pt>
    <dgm:pt modelId="{E21ED753-3614-4727-B477-7E1CF6606B4D}">
      <dgm:prSet/>
      <dgm:spPr/>
      <dgm:t>
        <a:bodyPr/>
        <a:lstStyle/>
        <a:p>
          <a:r>
            <a:rPr lang="en-US"/>
            <a:t>Step 2: Verify and Correct Data</a:t>
          </a:r>
        </a:p>
      </dgm:t>
    </dgm:pt>
    <dgm:pt modelId="{E5A22ECB-B2CC-4D40-A422-79A9CC53875A}" type="parTrans" cxnId="{A654D46D-1ECF-4CE4-8D17-884D2CC028B0}">
      <dgm:prSet/>
      <dgm:spPr/>
      <dgm:t>
        <a:bodyPr/>
        <a:lstStyle/>
        <a:p>
          <a:endParaRPr lang="en-US"/>
        </a:p>
      </dgm:t>
    </dgm:pt>
    <dgm:pt modelId="{48B6D4B0-B9E3-4CA3-8739-8517C24250F5}" type="sibTrans" cxnId="{A654D46D-1ECF-4CE4-8D17-884D2CC028B0}">
      <dgm:prSet/>
      <dgm:spPr/>
      <dgm:t>
        <a:bodyPr/>
        <a:lstStyle/>
        <a:p>
          <a:endParaRPr lang="en-US"/>
        </a:p>
      </dgm:t>
    </dgm:pt>
    <dgm:pt modelId="{13E4289C-1411-4810-B990-30B82731F9FA}">
      <dgm:prSet/>
      <dgm:spPr/>
      <dgm:t>
        <a:bodyPr/>
        <a:lstStyle/>
        <a:p>
          <a:r>
            <a:rPr lang="en-US"/>
            <a:t>Step 3: Data Certification</a:t>
          </a:r>
        </a:p>
      </dgm:t>
    </dgm:pt>
    <dgm:pt modelId="{7073DE48-5F6E-418C-A3D6-6447EE9FD13C}" type="parTrans" cxnId="{507B565C-B5D4-4A6F-91B3-B4A378800A94}">
      <dgm:prSet/>
      <dgm:spPr/>
      <dgm:t>
        <a:bodyPr/>
        <a:lstStyle/>
        <a:p>
          <a:endParaRPr lang="en-US"/>
        </a:p>
      </dgm:t>
    </dgm:pt>
    <dgm:pt modelId="{D9B48A4E-3AB7-4F06-8E28-E810780092DE}" type="sibTrans" cxnId="{507B565C-B5D4-4A6F-91B3-B4A378800A94}">
      <dgm:prSet/>
      <dgm:spPr/>
      <dgm:t>
        <a:bodyPr/>
        <a:lstStyle/>
        <a:p>
          <a:endParaRPr lang="en-US"/>
        </a:p>
      </dgm:t>
    </dgm:pt>
    <dgm:pt modelId="{3426F1A4-12B9-44DD-9AAC-7D69FA9CD735}" type="pres">
      <dgm:prSet presAssocID="{EC3C99F6-91EB-47A4-AE93-DA1B9CB5D45F}" presName="Name0" presStyleCnt="0">
        <dgm:presLayoutVars>
          <dgm:dir/>
          <dgm:resizeHandles val="exact"/>
        </dgm:presLayoutVars>
      </dgm:prSet>
      <dgm:spPr/>
    </dgm:pt>
    <dgm:pt modelId="{A021B62C-727E-4222-AC8E-1B2AD9991008}" type="pres">
      <dgm:prSet presAssocID="{72E6E6E3-95A5-49C1-BB99-BAAE4E3ACED2}" presName="node" presStyleLbl="node1" presStyleIdx="0" presStyleCnt="3">
        <dgm:presLayoutVars>
          <dgm:bulletEnabled val="1"/>
        </dgm:presLayoutVars>
      </dgm:prSet>
      <dgm:spPr/>
    </dgm:pt>
    <dgm:pt modelId="{90DE6E36-E682-411F-BCE0-454995C6266F}" type="pres">
      <dgm:prSet presAssocID="{57016C42-BA55-4746-B171-9545E8A59A9E}" presName="sibTrans" presStyleLbl="sibTrans1D1" presStyleIdx="0" presStyleCnt="2"/>
      <dgm:spPr/>
    </dgm:pt>
    <dgm:pt modelId="{6809E328-0ADC-45F8-8BCC-E052BFC99D3E}" type="pres">
      <dgm:prSet presAssocID="{57016C42-BA55-4746-B171-9545E8A59A9E}" presName="connectorText" presStyleLbl="sibTrans1D1" presStyleIdx="0" presStyleCnt="2"/>
      <dgm:spPr/>
    </dgm:pt>
    <dgm:pt modelId="{81594246-E0CC-4806-B623-D3AE3EF49797}" type="pres">
      <dgm:prSet presAssocID="{E21ED753-3614-4727-B477-7E1CF6606B4D}" presName="node" presStyleLbl="node1" presStyleIdx="1" presStyleCnt="3">
        <dgm:presLayoutVars>
          <dgm:bulletEnabled val="1"/>
        </dgm:presLayoutVars>
      </dgm:prSet>
      <dgm:spPr/>
    </dgm:pt>
    <dgm:pt modelId="{B9C14401-823E-4B51-A535-48CC7C0C511A}" type="pres">
      <dgm:prSet presAssocID="{48B6D4B0-B9E3-4CA3-8739-8517C24250F5}" presName="sibTrans" presStyleLbl="sibTrans1D1" presStyleIdx="1" presStyleCnt="2"/>
      <dgm:spPr/>
    </dgm:pt>
    <dgm:pt modelId="{CF3D76EE-B082-4FE1-98F9-15B721FEB4EF}" type="pres">
      <dgm:prSet presAssocID="{48B6D4B0-B9E3-4CA3-8739-8517C24250F5}" presName="connectorText" presStyleLbl="sibTrans1D1" presStyleIdx="1" presStyleCnt="2"/>
      <dgm:spPr/>
    </dgm:pt>
    <dgm:pt modelId="{09E3254F-930F-4AF8-99AA-1EFE08431F90}" type="pres">
      <dgm:prSet presAssocID="{13E4289C-1411-4810-B990-30B82731F9FA}" presName="node" presStyleLbl="node1" presStyleIdx="2" presStyleCnt="3">
        <dgm:presLayoutVars>
          <dgm:bulletEnabled val="1"/>
        </dgm:presLayoutVars>
      </dgm:prSet>
      <dgm:spPr/>
    </dgm:pt>
  </dgm:ptLst>
  <dgm:cxnLst>
    <dgm:cxn modelId="{6D417504-118F-4EBE-922B-ABC9BCEBF566}" type="presOf" srcId="{48B6D4B0-B9E3-4CA3-8739-8517C24250F5}" destId="{B9C14401-823E-4B51-A535-48CC7C0C511A}" srcOrd="0" destOrd="0" presId="urn:microsoft.com/office/officeart/2016/7/layout/RepeatingBendingProcessNew"/>
    <dgm:cxn modelId="{DB00EB0D-343E-4ED9-AD00-EA06ABDBF6EA}" type="presOf" srcId="{EC3C99F6-91EB-47A4-AE93-DA1B9CB5D45F}" destId="{3426F1A4-12B9-44DD-9AAC-7D69FA9CD735}" srcOrd="0" destOrd="0" presId="urn:microsoft.com/office/officeart/2016/7/layout/RepeatingBendingProcessNew"/>
    <dgm:cxn modelId="{AED45E23-35AB-4851-B84A-916692FECE4B}" type="presOf" srcId="{57016C42-BA55-4746-B171-9545E8A59A9E}" destId="{6809E328-0ADC-45F8-8BCC-E052BFC99D3E}" srcOrd="1" destOrd="0" presId="urn:microsoft.com/office/officeart/2016/7/layout/RepeatingBendingProcessNew"/>
    <dgm:cxn modelId="{C3B8352F-FD3C-4C2E-83FA-E86637AD239E}" type="presOf" srcId="{57016C42-BA55-4746-B171-9545E8A59A9E}" destId="{90DE6E36-E682-411F-BCE0-454995C6266F}" srcOrd="0" destOrd="0" presId="urn:microsoft.com/office/officeart/2016/7/layout/RepeatingBendingProcessNew"/>
    <dgm:cxn modelId="{B0FDE33C-BA10-48A0-947A-DA2332A00075}" type="presOf" srcId="{E21ED753-3614-4727-B477-7E1CF6606B4D}" destId="{81594246-E0CC-4806-B623-D3AE3EF49797}" srcOrd="0" destOrd="0" presId="urn:microsoft.com/office/officeart/2016/7/layout/RepeatingBendingProcessNew"/>
    <dgm:cxn modelId="{8BEA7D3D-580A-481B-B52D-16ACF395F15D}" type="presOf" srcId="{72E6E6E3-95A5-49C1-BB99-BAAE4E3ACED2}" destId="{A021B62C-727E-4222-AC8E-1B2AD9991008}" srcOrd="0" destOrd="0" presId="urn:microsoft.com/office/officeart/2016/7/layout/RepeatingBendingProcessNew"/>
    <dgm:cxn modelId="{507B565C-B5D4-4A6F-91B3-B4A378800A94}" srcId="{EC3C99F6-91EB-47A4-AE93-DA1B9CB5D45F}" destId="{13E4289C-1411-4810-B990-30B82731F9FA}" srcOrd="2" destOrd="0" parTransId="{7073DE48-5F6E-418C-A3D6-6447EE9FD13C}" sibTransId="{D9B48A4E-3AB7-4F06-8E28-E810780092DE}"/>
    <dgm:cxn modelId="{A654D46D-1ECF-4CE4-8D17-884D2CC028B0}" srcId="{EC3C99F6-91EB-47A4-AE93-DA1B9CB5D45F}" destId="{E21ED753-3614-4727-B477-7E1CF6606B4D}" srcOrd="1" destOrd="0" parTransId="{E5A22ECB-B2CC-4D40-A422-79A9CC53875A}" sibTransId="{48B6D4B0-B9E3-4CA3-8739-8517C24250F5}"/>
    <dgm:cxn modelId="{ED13CC93-6A4D-4877-A6FA-84C4AE406AA9}" type="presOf" srcId="{48B6D4B0-B9E3-4CA3-8739-8517C24250F5}" destId="{CF3D76EE-B082-4FE1-98F9-15B721FEB4EF}" srcOrd="1" destOrd="0" presId="urn:microsoft.com/office/officeart/2016/7/layout/RepeatingBendingProcessNew"/>
    <dgm:cxn modelId="{A890ABBB-3F45-4951-8D91-6498D07634FD}" type="presOf" srcId="{13E4289C-1411-4810-B990-30B82731F9FA}" destId="{09E3254F-930F-4AF8-99AA-1EFE08431F90}" srcOrd="0" destOrd="0" presId="urn:microsoft.com/office/officeart/2016/7/layout/RepeatingBendingProcessNew"/>
    <dgm:cxn modelId="{760164E5-2181-4479-8A71-7C32ECD2B700}" srcId="{EC3C99F6-91EB-47A4-AE93-DA1B9CB5D45F}" destId="{72E6E6E3-95A5-49C1-BB99-BAAE4E3ACED2}" srcOrd="0" destOrd="0" parTransId="{A3ACC1B7-47CB-4D5B-B2E0-F4F4BD3EC986}" sibTransId="{57016C42-BA55-4746-B171-9545E8A59A9E}"/>
    <dgm:cxn modelId="{2B8CE877-4645-49C4-843A-6C457A7E176B}" type="presParOf" srcId="{3426F1A4-12B9-44DD-9AAC-7D69FA9CD735}" destId="{A021B62C-727E-4222-AC8E-1B2AD9991008}" srcOrd="0" destOrd="0" presId="urn:microsoft.com/office/officeart/2016/7/layout/RepeatingBendingProcessNew"/>
    <dgm:cxn modelId="{375D98A1-D6F4-4FDE-95D1-93AABB5C7FB0}" type="presParOf" srcId="{3426F1A4-12B9-44DD-9AAC-7D69FA9CD735}" destId="{90DE6E36-E682-411F-BCE0-454995C6266F}" srcOrd="1" destOrd="0" presId="urn:microsoft.com/office/officeart/2016/7/layout/RepeatingBendingProcessNew"/>
    <dgm:cxn modelId="{44A3614D-026F-4029-A560-6191A7CBEF34}" type="presParOf" srcId="{90DE6E36-E682-411F-BCE0-454995C6266F}" destId="{6809E328-0ADC-45F8-8BCC-E052BFC99D3E}" srcOrd="0" destOrd="0" presId="urn:microsoft.com/office/officeart/2016/7/layout/RepeatingBendingProcessNew"/>
    <dgm:cxn modelId="{B4B43A56-47B8-4164-B865-5E9524BC1917}" type="presParOf" srcId="{3426F1A4-12B9-44DD-9AAC-7D69FA9CD735}" destId="{81594246-E0CC-4806-B623-D3AE3EF49797}" srcOrd="2" destOrd="0" presId="urn:microsoft.com/office/officeart/2016/7/layout/RepeatingBendingProcessNew"/>
    <dgm:cxn modelId="{016015DD-E9B6-47AA-8635-3615A280F1EB}" type="presParOf" srcId="{3426F1A4-12B9-44DD-9AAC-7D69FA9CD735}" destId="{B9C14401-823E-4B51-A535-48CC7C0C511A}" srcOrd="3" destOrd="0" presId="urn:microsoft.com/office/officeart/2016/7/layout/RepeatingBendingProcessNew"/>
    <dgm:cxn modelId="{8D08F04B-0E13-4B0E-8BEF-4C1C051B601F}" type="presParOf" srcId="{B9C14401-823E-4B51-A535-48CC7C0C511A}" destId="{CF3D76EE-B082-4FE1-98F9-15B721FEB4EF}" srcOrd="0" destOrd="0" presId="urn:microsoft.com/office/officeart/2016/7/layout/RepeatingBendingProcessNew"/>
    <dgm:cxn modelId="{7F600AE0-7C21-4854-B1E3-EAD91C3F61BE}" type="presParOf" srcId="{3426F1A4-12B9-44DD-9AAC-7D69FA9CD735}" destId="{09E3254F-930F-4AF8-99AA-1EFE08431F90}"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614E4E-8CDB-4695-95D2-A93BCEEDCE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58F61F5-DEAD-4383-9902-4CB66CA08F86}" type="pres">
      <dgm:prSet presAssocID="{3E614E4E-8CDB-4695-95D2-A93BCEEDCEDB}" presName="linear" presStyleCnt="0">
        <dgm:presLayoutVars>
          <dgm:animLvl val="lvl"/>
          <dgm:resizeHandles val="exact"/>
        </dgm:presLayoutVars>
      </dgm:prSet>
      <dgm:spPr/>
    </dgm:pt>
  </dgm:ptLst>
  <dgm:cxnLst>
    <dgm:cxn modelId="{055A0816-20E3-44F6-AFC7-17844A89ADD5}" type="presOf" srcId="{3E614E4E-8CDB-4695-95D2-A93BCEEDCEDB}" destId="{658F61F5-DEAD-4383-9902-4CB66CA08F8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B9119-1E68-49D3-9609-C32BA6CF9C41}">
      <dsp:nvSpPr>
        <dsp:cNvPr id="0" name=""/>
        <dsp:cNvSpPr/>
      </dsp:nvSpPr>
      <dsp:spPr>
        <a:xfrm>
          <a:off x="0" y="137084"/>
          <a:ext cx="2388340" cy="334367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204" tIns="330200" rIns="186204" bIns="330200" numCol="1" spcCol="1270" anchor="t" anchorCtr="0">
          <a:noAutofit/>
        </a:bodyPr>
        <a:lstStyle/>
        <a:p>
          <a:pPr marL="0" lvl="0" indent="0" algn="l" defTabSz="1155700">
            <a:lnSpc>
              <a:spcPct val="90000"/>
            </a:lnSpc>
            <a:spcBef>
              <a:spcPct val="0"/>
            </a:spcBef>
            <a:spcAft>
              <a:spcPct val="35000"/>
            </a:spcAft>
            <a:buNone/>
          </a:pPr>
          <a:r>
            <a:rPr lang="en-US" sz="2600" kern="1200"/>
            <a:t>Who, What and Why of Certification</a:t>
          </a:r>
        </a:p>
      </dsp:txBody>
      <dsp:txXfrm>
        <a:off x="0" y="1407681"/>
        <a:ext cx="2388340" cy="2006205"/>
      </dsp:txXfrm>
    </dsp:sp>
    <dsp:sp modelId="{0AA4BD62-792F-42B5-88F0-2C9D7D4D4BE3}">
      <dsp:nvSpPr>
        <dsp:cNvPr id="0" name=""/>
        <dsp:cNvSpPr/>
      </dsp:nvSpPr>
      <dsp:spPr>
        <a:xfrm>
          <a:off x="692618" y="471451"/>
          <a:ext cx="1003102" cy="1003102"/>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8206" tIns="12700" rIns="7820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39519" y="618352"/>
        <a:ext cx="709300" cy="709300"/>
      </dsp:txXfrm>
    </dsp:sp>
    <dsp:sp modelId="{F5323038-8518-4825-B42C-9F536E5545B6}">
      <dsp:nvSpPr>
        <dsp:cNvPr id="0" name=""/>
        <dsp:cNvSpPr/>
      </dsp:nvSpPr>
      <dsp:spPr>
        <a:xfrm>
          <a:off x="0" y="3480688"/>
          <a:ext cx="2388340" cy="72"/>
        </a:xfrm>
        <a:prstGeom prst="rect">
          <a:avLst/>
        </a:prstGeom>
        <a:solidFill>
          <a:schemeClr val="accent2">
            <a:hueOff val="-2880000"/>
            <a:satOff val="-10001"/>
            <a:lumOff val="12000"/>
            <a:alphaOff val="0"/>
          </a:schemeClr>
        </a:solidFill>
        <a:ln w="25400" cap="flat" cmpd="sng" algn="ctr">
          <a:solidFill>
            <a:schemeClr val="accent2">
              <a:hueOff val="-2880000"/>
              <a:satOff val="-10001"/>
              <a:lumOff val="1200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B6937FD-E9D7-48B3-A702-13C95DE27263}">
      <dsp:nvSpPr>
        <dsp:cNvPr id="0" name=""/>
        <dsp:cNvSpPr/>
      </dsp:nvSpPr>
      <dsp:spPr>
        <a:xfrm>
          <a:off x="2627174" y="137084"/>
          <a:ext cx="2388340" cy="3343676"/>
        </a:xfrm>
        <a:prstGeom prst="rect">
          <a:avLst/>
        </a:prstGeom>
        <a:solidFill>
          <a:schemeClr val="accent2">
            <a:tint val="40000"/>
            <a:alpha val="90000"/>
            <a:hueOff val="-7200000"/>
            <a:satOff val="-9747"/>
            <a:lumOff val="8138"/>
            <a:alphaOff val="0"/>
          </a:schemeClr>
        </a:solidFill>
        <a:ln w="25400" cap="flat" cmpd="sng" algn="ctr">
          <a:solidFill>
            <a:schemeClr val="accent2">
              <a:tint val="40000"/>
              <a:alpha val="90000"/>
              <a:hueOff val="-7200000"/>
              <a:satOff val="-9747"/>
              <a:lumOff val="8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204" tIns="330200" rIns="186204" bIns="330200" numCol="1" spcCol="1270" anchor="t" anchorCtr="0">
          <a:noAutofit/>
        </a:bodyPr>
        <a:lstStyle/>
        <a:p>
          <a:pPr marL="0" lvl="0" indent="0" algn="l" defTabSz="1155700">
            <a:lnSpc>
              <a:spcPct val="90000"/>
            </a:lnSpc>
            <a:spcBef>
              <a:spcPct val="0"/>
            </a:spcBef>
            <a:spcAft>
              <a:spcPct val="35000"/>
            </a:spcAft>
            <a:buNone/>
          </a:pPr>
          <a:r>
            <a:rPr lang="en-US" sz="2600" kern="1200" dirty="0"/>
            <a:t>The 3 Step Process of Certification</a:t>
          </a:r>
        </a:p>
      </dsp:txBody>
      <dsp:txXfrm>
        <a:off x="2627174" y="1407681"/>
        <a:ext cx="2388340" cy="2006205"/>
      </dsp:txXfrm>
    </dsp:sp>
    <dsp:sp modelId="{2A72A467-D78F-4E11-AFE6-A5CFC6B5C980}">
      <dsp:nvSpPr>
        <dsp:cNvPr id="0" name=""/>
        <dsp:cNvSpPr/>
      </dsp:nvSpPr>
      <dsp:spPr>
        <a:xfrm>
          <a:off x="3319793" y="471451"/>
          <a:ext cx="1003102" cy="1003102"/>
        </a:xfrm>
        <a:prstGeom prst="ellipse">
          <a:avLst/>
        </a:prstGeom>
        <a:solidFill>
          <a:schemeClr val="accent2">
            <a:hueOff val="-5760000"/>
            <a:satOff val="-20001"/>
            <a:lumOff val="24000"/>
            <a:alphaOff val="0"/>
          </a:schemeClr>
        </a:solidFill>
        <a:ln w="25400" cap="flat" cmpd="sng" algn="ctr">
          <a:solidFill>
            <a:schemeClr val="accent2">
              <a:hueOff val="-5760000"/>
              <a:satOff val="-20001"/>
              <a:lumOff val="2400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8206" tIns="12700" rIns="7820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66694" y="618352"/>
        <a:ext cx="709300" cy="709300"/>
      </dsp:txXfrm>
    </dsp:sp>
    <dsp:sp modelId="{B9865991-5714-410E-A055-4E6ADD9AA2C6}">
      <dsp:nvSpPr>
        <dsp:cNvPr id="0" name=""/>
        <dsp:cNvSpPr/>
      </dsp:nvSpPr>
      <dsp:spPr>
        <a:xfrm>
          <a:off x="2627174" y="3480688"/>
          <a:ext cx="2388340" cy="72"/>
        </a:xfrm>
        <a:prstGeom prst="rect">
          <a:avLst/>
        </a:prstGeom>
        <a:solidFill>
          <a:schemeClr val="accent2">
            <a:hueOff val="-8640000"/>
            <a:satOff val="-30002"/>
            <a:lumOff val="36001"/>
            <a:alphaOff val="0"/>
          </a:schemeClr>
        </a:solidFill>
        <a:ln w="25400" cap="flat" cmpd="sng" algn="ctr">
          <a:solidFill>
            <a:schemeClr val="accent2">
              <a:hueOff val="-8640000"/>
              <a:satOff val="-30002"/>
              <a:lumOff val="360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286D8AC-64CD-4F90-B0AC-E853F685173E}">
      <dsp:nvSpPr>
        <dsp:cNvPr id="0" name=""/>
        <dsp:cNvSpPr/>
      </dsp:nvSpPr>
      <dsp:spPr>
        <a:xfrm>
          <a:off x="5254348" y="137084"/>
          <a:ext cx="2388340" cy="3343676"/>
        </a:xfrm>
        <a:prstGeom prst="rect">
          <a:avLst/>
        </a:prstGeom>
        <a:solidFill>
          <a:schemeClr val="accent2">
            <a:tint val="40000"/>
            <a:alpha val="90000"/>
            <a:hueOff val="-14400000"/>
            <a:satOff val="-19494"/>
            <a:lumOff val="16275"/>
            <a:alphaOff val="0"/>
          </a:schemeClr>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204" tIns="330200" rIns="186204" bIns="330200" numCol="1" spcCol="1270" anchor="t" anchorCtr="0">
          <a:noAutofit/>
        </a:bodyPr>
        <a:lstStyle/>
        <a:p>
          <a:pPr marL="0" lvl="0" indent="0" algn="l" defTabSz="1155700">
            <a:lnSpc>
              <a:spcPct val="90000"/>
            </a:lnSpc>
            <a:spcBef>
              <a:spcPct val="0"/>
            </a:spcBef>
            <a:spcAft>
              <a:spcPct val="35000"/>
            </a:spcAft>
            <a:buNone/>
          </a:pPr>
          <a:r>
            <a:rPr lang="en-US" sz="2600" kern="1200"/>
            <a:t>Screen Shots and Questions</a:t>
          </a:r>
        </a:p>
      </dsp:txBody>
      <dsp:txXfrm>
        <a:off x="5254348" y="1407681"/>
        <a:ext cx="2388340" cy="2006205"/>
      </dsp:txXfrm>
    </dsp:sp>
    <dsp:sp modelId="{BE6AFDA6-8B2A-4C29-AB6B-18A4FCF1B30A}">
      <dsp:nvSpPr>
        <dsp:cNvPr id="0" name=""/>
        <dsp:cNvSpPr/>
      </dsp:nvSpPr>
      <dsp:spPr>
        <a:xfrm>
          <a:off x="5946967" y="471451"/>
          <a:ext cx="1003102" cy="1003102"/>
        </a:xfrm>
        <a:prstGeom prst="ellipse">
          <a:avLst/>
        </a:prstGeom>
        <a:solidFill>
          <a:schemeClr val="accent2">
            <a:hueOff val="-11520000"/>
            <a:satOff val="-40002"/>
            <a:lumOff val="48001"/>
            <a:alphaOff val="0"/>
          </a:schemeClr>
        </a:solidFill>
        <a:ln w="25400" cap="flat" cmpd="sng" algn="ctr">
          <a:solidFill>
            <a:schemeClr val="accent2">
              <a:hueOff val="-11520000"/>
              <a:satOff val="-40002"/>
              <a:lumOff val="480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78206" tIns="12700" rIns="7820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93868" y="618352"/>
        <a:ext cx="709300" cy="709300"/>
      </dsp:txXfrm>
    </dsp:sp>
    <dsp:sp modelId="{3B5B27EF-20A8-49AE-8839-4A96CAF9E0AB}">
      <dsp:nvSpPr>
        <dsp:cNvPr id="0" name=""/>
        <dsp:cNvSpPr/>
      </dsp:nvSpPr>
      <dsp:spPr>
        <a:xfrm>
          <a:off x="5254348" y="3480688"/>
          <a:ext cx="2388340" cy="72"/>
        </a:xfrm>
        <a:prstGeom prst="rect">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F7F57-C2E2-4037-9184-CF18858AFE3F}">
      <dsp:nvSpPr>
        <dsp:cNvPr id="0" name=""/>
        <dsp:cNvSpPr/>
      </dsp:nvSpPr>
      <dsp:spPr>
        <a:xfrm>
          <a:off x="2612" y="818880"/>
          <a:ext cx="1414345" cy="198008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68" tIns="330200" rIns="110268" bIns="330200" numCol="1" spcCol="1270" anchor="t" anchorCtr="0">
          <a:noAutofit/>
        </a:bodyPr>
        <a:lstStyle/>
        <a:p>
          <a:pPr marL="0" lvl="0" indent="0" algn="l" defTabSz="577850">
            <a:lnSpc>
              <a:spcPct val="90000"/>
            </a:lnSpc>
            <a:spcBef>
              <a:spcPct val="0"/>
            </a:spcBef>
            <a:spcAft>
              <a:spcPct val="35000"/>
            </a:spcAft>
            <a:buNone/>
          </a:pPr>
          <a:r>
            <a:rPr lang="en-US" sz="1300" kern="1200"/>
            <a:t>What is Data Certification?</a:t>
          </a:r>
        </a:p>
      </dsp:txBody>
      <dsp:txXfrm>
        <a:off x="2612" y="1571312"/>
        <a:ext cx="1414345" cy="1188050"/>
      </dsp:txXfrm>
    </dsp:sp>
    <dsp:sp modelId="{73CC7A6D-FC62-4FED-9F33-D59F802621BC}">
      <dsp:nvSpPr>
        <dsp:cNvPr id="0" name=""/>
        <dsp:cNvSpPr/>
      </dsp:nvSpPr>
      <dsp:spPr>
        <a:xfrm>
          <a:off x="412772" y="1016889"/>
          <a:ext cx="594025" cy="594025"/>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313" tIns="12700" rIns="46313" bIns="12700" numCol="1" spcCol="1270" anchor="ctr" anchorCtr="0">
          <a:noAutofit/>
        </a:bodyPr>
        <a:lstStyle/>
        <a:p>
          <a:pPr marL="0" lvl="0" indent="0" algn="ctr" defTabSz="1333500">
            <a:lnSpc>
              <a:spcPct val="90000"/>
            </a:lnSpc>
            <a:spcBef>
              <a:spcPct val="0"/>
            </a:spcBef>
            <a:spcAft>
              <a:spcPct val="35000"/>
            </a:spcAft>
            <a:buNone/>
          </a:pPr>
          <a:r>
            <a:rPr lang="en-US" sz="3000" kern="1200"/>
            <a:t>1</a:t>
          </a:r>
        </a:p>
      </dsp:txBody>
      <dsp:txXfrm>
        <a:off x="499765" y="1103882"/>
        <a:ext cx="420039" cy="420039"/>
      </dsp:txXfrm>
    </dsp:sp>
    <dsp:sp modelId="{20450B57-5704-4D5E-8EFD-714EC320FF6D}">
      <dsp:nvSpPr>
        <dsp:cNvPr id="0" name=""/>
        <dsp:cNvSpPr/>
      </dsp:nvSpPr>
      <dsp:spPr>
        <a:xfrm>
          <a:off x="2612" y="2798892"/>
          <a:ext cx="1414345" cy="72"/>
        </a:xfrm>
        <a:prstGeom prst="rect">
          <a:avLst/>
        </a:prstGeom>
        <a:solidFill>
          <a:schemeClr val="accent2">
            <a:hueOff val="-1600000"/>
            <a:satOff val="-5556"/>
            <a:lumOff val="6667"/>
            <a:alphaOff val="0"/>
          </a:schemeClr>
        </a:solidFill>
        <a:ln w="25400" cap="flat" cmpd="sng" algn="ctr">
          <a:solidFill>
            <a:schemeClr val="accent2">
              <a:hueOff val="-1600000"/>
              <a:satOff val="-5556"/>
              <a:lumOff val="666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82CCF80-BB00-4729-BAA9-D74A866DB7D6}">
      <dsp:nvSpPr>
        <dsp:cNvPr id="0" name=""/>
        <dsp:cNvSpPr/>
      </dsp:nvSpPr>
      <dsp:spPr>
        <a:xfrm>
          <a:off x="1558392" y="818880"/>
          <a:ext cx="1414345" cy="1980083"/>
        </a:xfrm>
        <a:prstGeom prst="rect">
          <a:avLst/>
        </a:prstGeom>
        <a:solidFill>
          <a:schemeClr val="accent2">
            <a:tint val="40000"/>
            <a:alpha val="90000"/>
            <a:hueOff val="-3600000"/>
            <a:satOff val="-4874"/>
            <a:lumOff val="4069"/>
            <a:alphaOff val="0"/>
          </a:schemeClr>
        </a:solidFill>
        <a:ln w="25400" cap="flat" cmpd="sng" algn="ctr">
          <a:solidFill>
            <a:schemeClr val="accent2">
              <a:tint val="40000"/>
              <a:alpha val="90000"/>
              <a:hueOff val="-3600000"/>
              <a:satOff val="-4874"/>
              <a:lumOff val="40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68" tIns="330200" rIns="110268" bIns="330200" numCol="1" spcCol="1270" anchor="t" anchorCtr="0">
          <a:noAutofit/>
        </a:bodyPr>
        <a:lstStyle/>
        <a:p>
          <a:pPr marL="0" lvl="0" indent="0" algn="l" defTabSz="577850">
            <a:lnSpc>
              <a:spcPct val="90000"/>
            </a:lnSpc>
            <a:spcBef>
              <a:spcPct val="0"/>
            </a:spcBef>
            <a:spcAft>
              <a:spcPct val="35000"/>
            </a:spcAft>
            <a:buNone/>
          </a:pPr>
          <a:r>
            <a:rPr lang="en-US" sz="1300" kern="1200"/>
            <a:t>Who certifies the data?</a:t>
          </a:r>
        </a:p>
      </dsp:txBody>
      <dsp:txXfrm>
        <a:off x="1558392" y="1571312"/>
        <a:ext cx="1414345" cy="1188050"/>
      </dsp:txXfrm>
    </dsp:sp>
    <dsp:sp modelId="{DFC88334-57F7-409E-981D-5DF43B19AFFE}">
      <dsp:nvSpPr>
        <dsp:cNvPr id="0" name=""/>
        <dsp:cNvSpPr/>
      </dsp:nvSpPr>
      <dsp:spPr>
        <a:xfrm>
          <a:off x="1968552" y="1016889"/>
          <a:ext cx="594025" cy="594025"/>
        </a:xfrm>
        <a:prstGeom prst="ellipse">
          <a:avLst/>
        </a:prstGeom>
        <a:solidFill>
          <a:schemeClr val="accent2">
            <a:hueOff val="-3200000"/>
            <a:satOff val="-11112"/>
            <a:lumOff val="13334"/>
            <a:alphaOff val="0"/>
          </a:schemeClr>
        </a:solidFill>
        <a:ln w="25400" cap="flat" cmpd="sng" algn="ctr">
          <a:solidFill>
            <a:schemeClr val="accent2">
              <a:hueOff val="-3200000"/>
              <a:satOff val="-11112"/>
              <a:lumOff val="1333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313" tIns="12700" rIns="46313" bIns="12700" numCol="1" spcCol="1270" anchor="ctr" anchorCtr="0">
          <a:noAutofit/>
        </a:bodyPr>
        <a:lstStyle/>
        <a:p>
          <a:pPr marL="0" lvl="0" indent="0" algn="ctr" defTabSz="1333500">
            <a:lnSpc>
              <a:spcPct val="90000"/>
            </a:lnSpc>
            <a:spcBef>
              <a:spcPct val="0"/>
            </a:spcBef>
            <a:spcAft>
              <a:spcPct val="35000"/>
            </a:spcAft>
            <a:buNone/>
          </a:pPr>
          <a:r>
            <a:rPr lang="en-US" sz="3000" kern="1200"/>
            <a:t>2</a:t>
          </a:r>
        </a:p>
      </dsp:txBody>
      <dsp:txXfrm>
        <a:off x="2055545" y="1103882"/>
        <a:ext cx="420039" cy="420039"/>
      </dsp:txXfrm>
    </dsp:sp>
    <dsp:sp modelId="{8FBABB3A-55B7-4A33-A574-5AD7E17F4801}">
      <dsp:nvSpPr>
        <dsp:cNvPr id="0" name=""/>
        <dsp:cNvSpPr/>
      </dsp:nvSpPr>
      <dsp:spPr>
        <a:xfrm>
          <a:off x="1558392" y="2798892"/>
          <a:ext cx="1414345" cy="72"/>
        </a:xfrm>
        <a:prstGeom prst="rect">
          <a:avLst/>
        </a:prstGeom>
        <a:solidFill>
          <a:schemeClr val="accent2">
            <a:hueOff val="-4800000"/>
            <a:satOff val="-16668"/>
            <a:lumOff val="20000"/>
            <a:alphaOff val="0"/>
          </a:schemeClr>
        </a:solidFill>
        <a:ln w="25400" cap="flat" cmpd="sng" algn="ctr">
          <a:solidFill>
            <a:schemeClr val="accent2">
              <a:hueOff val="-4800000"/>
              <a:satOff val="-16668"/>
              <a:lumOff val="2000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C786D77-F660-4B78-A1A8-751D4B885742}">
      <dsp:nvSpPr>
        <dsp:cNvPr id="0" name=""/>
        <dsp:cNvSpPr/>
      </dsp:nvSpPr>
      <dsp:spPr>
        <a:xfrm>
          <a:off x="3114171" y="818880"/>
          <a:ext cx="1414345" cy="1980083"/>
        </a:xfrm>
        <a:prstGeom prst="rect">
          <a:avLst/>
        </a:prstGeom>
        <a:solidFill>
          <a:schemeClr val="accent2">
            <a:tint val="40000"/>
            <a:alpha val="90000"/>
            <a:hueOff val="-7200000"/>
            <a:satOff val="-9747"/>
            <a:lumOff val="8138"/>
            <a:alphaOff val="0"/>
          </a:schemeClr>
        </a:solidFill>
        <a:ln w="25400" cap="flat" cmpd="sng" algn="ctr">
          <a:solidFill>
            <a:schemeClr val="accent2">
              <a:tint val="40000"/>
              <a:alpha val="90000"/>
              <a:hueOff val="-7200000"/>
              <a:satOff val="-9747"/>
              <a:lumOff val="8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68" tIns="330200" rIns="110268" bIns="330200" numCol="1" spcCol="1270" anchor="t" anchorCtr="0">
          <a:noAutofit/>
        </a:bodyPr>
        <a:lstStyle/>
        <a:p>
          <a:pPr marL="0" lvl="0" indent="0" algn="l" defTabSz="577850">
            <a:lnSpc>
              <a:spcPct val="90000"/>
            </a:lnSpc>
            <a:spcBef>
              <a:spcPct val="0"/>
            </a:spcBef>
            <a:spcAft>
              <a:spcPct val="35000"/>
            </a:spcAft>
            <a:buNone/>
          </a:pPr>
          <a:r>
            <a:rPr lang="en-US" sz="1300" kern="1200"/>
            <a:t>Why do you certify our data?</a:t>
          </a:r>
        </a:p>
      </dsp:txBody>
      <dsp:txXfrm>
        <a:off x="3114171" y="1571312"/>
        <a:ext cx="1414345" cy="1188050"/>
      </dsp:txXfrm>
    </dsp:sp>
    <dsp:sp modelId="{BE191235-7EBC-4CA1-A212-FBF179A8D2D6}">
      <dsp:nvSpPr>
        <dsp:cNvPr id="0" name=""/>
        <dsp:cNvSpPr/>
      </dsp:nvSpPr>
      <dsp:spPr>
        <a:xfrm>
          <a:off x="3524331" y="1016889"/>
          <a:ext cx="594025" cy="594025"/>
        </a:xfrm>
        <a:prstGeom prst="ellipse">
          <a:avLst/>
        </a:prstGeom>
        <a:solidFill>
          <a:schemeClr val="accent2">
            <a:hueOff val="-6400000"/>
            <a:satOff val="-22224"/>
            <a:lumOff val="26667"/>
            <a:alphaOff val="0"/>
          </a:schemeClr>
        </a:solidFill>
        <a:ln w="25400" cap="flat" cmpd="sng" algn="ctr">
          <a:solidFill>
            <a:schemeClr val="accent2">
              <a:hueOff val="-6400000"/>
              <a:satOff val="-22224"/>
              <a:lumOff val="2666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313" tIns="12700" rIns="46313" bIns="12700" numCol="1" spcCol="1270" anchor="ctr" anchorCtr="0">
          <a:noAutofit/>
        </a:bodyPr>
        <a:lstStyle/>
        <a:p>
          <a:pPr marL="0" lvl="0" indent="0" algn="ctr" defTabSz="1333500">
            <a:lnSpc>
              <a:spcPct val="90000"/>
            </a:lnSpc>
            <a:spcBef>
              <a:spcPct val="0"/>
            </a:spcBef>
            <a:spcAft>
              <a:spcPct val="35000"/>
            </a:spcAft>
            <a:buNone/>
          </a:pPr>
          <a:r>
            <a:rPr lang="en-US" sz="3000" kern="1200"/>
            <a:t>3</a:t>
          </a:r>
        </a:p>
      </dsp:txBody>
      <dsp:txXfrm>
        <a:off x="3611324" y="1103882"/>
        <a:ext cx="420039" cy="420039"/>
      </dsp:txXfrm>
    </dsp:sp>
    <dsp:sp modelId="{5F3F7607-32D9-46B2-BA8F-955C8AAFF105}">
      <dsp:nvSpPr>
        <dsp:cNvPr id="0" name=""/>
        <dsp:cNvSpPr/>
      </dsp:nvSpPr>
      <dsp:spPr>
        <a:xfrm>
          <a:off x="3114171" y="2798892"/>
          <a:ext cx="1414345" cy="72"/>
        </a:xfrm>
        <a:prstGeom prst="rect">
          <a:avLst/>
        </a:prstGeom>
        <a:solidFill>
          <a:schemeClr val="accent2">
            <a:hueOff val="-8000001"/>
            <a:satOff val="-27779"/>
            <a:lumOff val="33334"/>
            <a:alphaOff val="0"/>
          </a:schemeClr>
        </a:solidFill>
        <a:ln w="25400" cap="flat" cmpd="sng" algn="ctr">
          <a:solidFill>
            <a:schemeClr val="accent2">
              <a:hueOff val="-8000001"/>
              <a:satOff val="-27779"/>
              <a:lumOff val="3333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7D2C119-AEC9-43B6-940E-D65CC725B21C}">
      <dsp:nvSpPr>
        <dsp:cNvPr id="0" name=""/>
        <dsp:cNvSpPr/>
      </dsp:nvSpPr>
      <dsp:spPr>
        <a:xfrm>
          <a:off x="4669951" y="818880"/>
          <a:ext cx="1414345" cy="1980083"/>
        </a:xfrm>
        <a:prstGeom prst="rect">
          <a:avLst/>
        </a:prstGeom>
        <a:solidFill>
          <a:schemeClr val="accent2">
            <a:tint val="40000"/>
            <a:alpha val="90000"/>
            <a:hueOff val="-10800000"/>
            <a:satOff val="-14621"/>
            <a:lumOff val="12206"/>
            <a:alphaOff val="0"/>
          </a:schemeClr>
        </a:solidFill>
        <a:ln w="25400" cap="flat" cmpd="sng" algn="ctr">
          <a:solidFill>
            <a:schemeClr val="accent2">
              <a:tint val="40000"/>
              <a:alpha val="90000"/>
              <a:hueOff val="-10800000"/>
              <a:satOff val="-14621"/>
              <a:lumOff val="122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68" tIns="330200" rIns="110268" bIns="330200" numCol="1" spcCol="1270" anchor="t" anchorCtr="0">
          <a:noAutofit/>
        </a:bodyPr>
        <a:lstStyle/>
        <a:p>
          <a:pPr marL="0" lvl="0" indent="0" algn="l" defTabSz="577850">
            <a:lnSpc>
              <a:spcPct val="90000"/>
            </a:lnSpc>
            <a:spcBef>
              <a:spcPct val="0"/>
            </a:spcBef>
            <a:spcAft>
              <a:spcPct val="35000"/>
            </a:spcAft>
            <a:buNone/>
          </a:pPr>
          <a:r>
            <a:rPr lang="en-US" sz="1300" kern="1200"/>
            <a:t>When do you certify our data?</a:t>
          </a:r>
        </a:p>
      </dsp:txBody>
      <dsp:txXfrm>
        <a:off x="4669951" y="1571312"/>
        <a:ext cx="1414345" cy="1188050"/>
      </dsp:txXfrm>
    </dsp:sp>
    <dsp:sp modelId="{C9AEC83F-CE3E-40A3-B089-AC3CC908460A}">
      <dsp:nvSpPr>
        <dsp:cNvPr id="0" name=""/>
        <dsp:cNvSpPr/>
      </dsp:nvSpPr>
      <dsp:spPr>
        <a:xfrm>
          <a:off x="5080111" y="1016889"/>
          <a:ext cx="594025" cy="594025"/>
        </a:xfrm>
        <a:prstGeom prst="ellipse">
          <a:avLst/>
        </a:prstGeom>
        <a:solidFill>
          <a:schemeClr val="accent2">
            <a:hueOff val="-9600000"/>
            <a:satOff val="-33335"/>
            <a:lumOff val="40001"/>
            <a:alphaOff val="0"/>
          </a:schemeClr>
        </a:solidFill>
        <a:ln w="25400" cap="flat" cmpd="sng" algn="ctr">
          <a:solidFill>
            <a:schemeClr val="accent2">
              <a:hueOff val="-9600000"/>
              <a:satOff val="-33335"/>
              <a:lumOff val="400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313" tIns="12700" rIns="46313" bIns="12700" numCol="1" spcCol="1270" anchor="ctr" anchorCtr="0">
          <a:noAutofit/>
        </a:bodyPr>
        <a:lstStyle/>
        <a:p>
          <a:pPr marL="0" lvl="0" indent="0" algn="ctr" defTabSz="1333500">
            <a:lnSpc>
              <a:spcPct val="90000"/>
            </a:lnSpc>
            <a:spcBef>
              <a:spcPct val="0"/>
            </a:spcBef>
            <a:spcAft>
              <a:spcPct val="35000"/>
            </a:spcAft>
            <a:buNone/>
          </a:pPr>
          <a:r>
            <a:rPr lang="en-US" sz="3000" kern="1200"/>
            <a:t>4</a:t>
          </a:r>
        </a:p>
      </dsp:txBody>
      <dsp:txXfrm>
        <a:off x="5167104" y="1103882"/>
        <a:ext cx="420039" cy="420039"/>
      </dsp:txXfrm>
    </dsp:sp>
    <dsp:sp modelId="{5807F852-593D-43EC-BBD4-FAB988C95DA2}">
      <dsp:nvSpPr>
        <dsp:cNvPr id="0" name=""/>
        <dsp:cNvSpPr/>
      </dsp:nvSpPr>
      <dsp:spPr>
        <a:xfrm>
          <a:off x="4669951" y="2798892"/>
          <a:ext cx="1414345" cy="72"/>
        </a:xfrm>
        <a:prstGeom prst="rect">
          <a:avLst/>
        </a:prstGeom>
        <a:solidFill>
          <a:schemeClr val="accent2">
            <a:hueOff val="-11200000"/>
            <a:satOff val="-38891"/>
            <a:lumOff val="46667"/>
            <a:alphaOff val="0"/>
          </a:schemeClr>
        </a:solidFill>
        <a:ln w="25400" cap="flat" cmpd="sng" algn="ctr">
          <a:solidFill>
            <a:schemeClr val="accent2">
              <a:hueOff val="-11200000"/>
              <a:satOff val="-38891"/>
              <a:lumOff val="4666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B50906F-EA4B-41E0-92C1-FB6F575B4EF4}">
      <dsp:nvSpPr>
        <dsp:cNvPr id="0" name=""/>
        <dsp:cNvSpPr/>
      </dsp:nvSpPr>
      <dsp:spPr>
        <a:xfrm>
          <a:off x="6225731" y="818880"/>
          <a:ext cx="1414345" cy="1980083"/>
        </a:xfrm>
        <a:prstGeom prst="rect">
          <a:avLst/>
        </a:prstGeom>
        <a:solidFill>
          <a:schemeClr val="accent2">
            <a:tint val="40000"/>
            <a:alpha val="90000"/>
            <a:hueOff val="-14400000"/>
            <a:satOff val="-19494"/>
            <a:lumOff val="16275"/>
            <a:alphaOff val="0"/>
          </a:schemeClr>
        </a:solidFill>
        <a:ln w="25400" cap="flat" cmpd="sng" algn="ctr">
          <a:solidFill>
            <a:schemeClr val="accent2">
              <a:tint val="40000"/>
              <a:alpha val="90000"/>
              <a:hueOff val="-14400000"/>
              <a:satOff val="-19494"/>
              <a:lumOff val="1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268" tIns="330200" rIns="110268" bIns="330200" numCol="1" spcCol="1270" anchor="t" anchorCtr="0">
          <a:noAutofit/>
        </a:bodyPr>
        <a:lstStyle/>
        <a:p>
          <a:pPr marL="0" lvl="0" indent="0" algn="l" defTabSz="577850">
            <a:lnSpc>
              <a:spcPct val="90000"/>
            </a:lnSpc>
            <a:spcBef>
              <a:spcPct val="0"/>
            </a:spcBef>
            <a:spcAft>
              <a:spcPct val="35000"/>
            </a:spcAft>
            <a:buNone/>
          </a:pPr>
          <a:r>
            <a:rPr lang="en-US" sz="1300" kern="1200"/>
            <a:t>How do you certify our data?</a:t>
          </a:r>
        </a:p>
      </dsp:txBody>
      <dsp:txXfrm>
        <a:off x="6225731" y="1571312"/>
        <a:ext cx="1414345" cy="1188050"/>
      </dsp:txXfrm>
    </dsp:sp>
    <dsp:sp modelId="{1B83718F-87F7-45AC-BA38-2E45FF13B4CF}">
      <dsp:nvSpPr>
        <dsp:cNvPr id="0" name=""/>
        <dsp:cNvSpPr/>
      </dsp:nvSpPr>
      <dsp:spPr>
        <a:xfrm>
          <a:off x="6635891" y="1016889"/>
          <a:ext cx="594025" cy="594025"/>
        </a:xfrm>
        <a:prstGeom prst="ellipse">
          <a:avLst/>
        </a:prstGeom>
        <a:solidFill>
          <a:schemeClr val="accent2">
            <a:hueOff val="-12800000"/>
            <a:satOff val="-44447"/>
            <a:lumOff val="53334"/>
            <a:alphaOff val="0"/>
          </a:schemeClr>
        </a:solidFill>
        <a:ln w="25400" cap="flat" cmpd="sng" algn="ctr">
          <a:solidFill>
            <a:schemeClr val="accent2">
              <a:hueOff val="-12800000"/>
              <a:satOff val="-44447"/>
              <a:lumOff val="5333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313" tIns="12700" rIns="46313" bIns="12700" numCol="1" spcCol="1270" anchor="ctr" anchorCtr="0">
          <a:noAutofit/>
        </a:bodyPr>
        <a:lstStyle/>
        <a:p>
          <a:pPr marL="0" lvl="0" indent="0" algn="ctr" defTabSz="1333500">
            <a:lnSpc>
              <a:spcPct val="90000"/>
            </a:lnSpc>
            <a:spcBef>
              <a:spcPct val="0"/>
            </a:spcBef>
            <a:spcAft>
              <a:spcPct val="35000"/>
            </a:spcAft>
            <a:buNone/>
          </a:pPr>
          <a:r>
            <a:rPr lang="en-US" sz="3000" kern="1200"/>
            <a:t>5</a:t>
          </a:r>
        </a:p>
      </dsp:txBody>
      <dsp:txXfrm>
        <a:off x="6722884" y="1103882"/>
        <a:ext cx="420039" cy="420039"/>
      </dsp:txXfrm>
    </dsp:sp>
    <dsp:sp modelId="{811AACD3-396A-4BE2-B0DC-49322E0CCEFF}">
      <dsp:nvSpPr>
        <dsp:cNvPr id="0" name=""/>
        <dsp:cNvSpPr/>
      </dsp:nvSpPr>
      <dsp:spPr>
        <a:xfrm>
          <a:off x="6225731" y="2798892"/>
          <a:ext cx="1414345" cy="72"/>
        </a:xfrm>
        <a:prstGeom prst="rect">
          <a:avLst/>
        </a:prstGeom>
        <a:solidFill>
          <a:schemeClr val="accent2">
            <a:hueOff val="-14400000"/>
            <a:satOff val="-50003"/>
            <a:lumOff val="60001"/>
            <a:alphaOff val="0"/>
          </a:schemeClr>
        </a:solidFill>
        <a:ln w="25400" cap="flat" cmpd="sng" algn="ctr">
          <a:solidFill>
            <a:schemeClr val="accent2">
              <a:hueOff val="-14400000"/>
              <a:satOff val="-50003"/>
              <a:lumOff val="600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E6E36-E682-411F-BCE0-454995C6266F}">
      <dsp:nvSpPr>
        <dsp:cNvPr id="0" name=""/>
        <dsp:cNvSpPr/>
      </dsp:nvSpPr>
      <dsp:spPr>
        <a:xfrm>
          <a:off x="2237899" y="1479388"/>
          <a:ext cx="91440" cy="535666"/>
        </a:xfrm>
        <a:custGeom>
          <a:avLst/>
          <a:gdLst/>
          <a:ahLst/>
          <a:cxnLst/>
          <a:rect l="0" t="0" r="0" b="0"/>
          <a:pathLst>
            <a:path>
              <a:moveTo>
                <a:pt x="45720" y="0"/>
              </a:moveTo>
              <a:lnTo>
                <a:pt x="45720" y="535666"/>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9462" y="1744390"/>
        <a:ext cx="28313" cy="5662"/>
      </dsp:txXfrm>
    </dsp:sp>
    <dsp:sp modelId="{A021B62C-727E-4222-AC8E-1B2AD9991008}">
      <dsp:nvSpPr>
        <dsp:cNvPr id="0" name=""/>
        <dsp:cNvSpPr/>
      </dsp:nvSpPr>
      <dsp:spPr>
        <a:xfrm>
          <a:off x="1052605" y="3972"/>
          <a:ext cx="2462026" cy="1477216"/>
        </a:xfrm>
        <a:prstGeom prst="rect">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41" tIns="126634" rIns="120641" bIns="126634" numCol="1" spcCol="1270" anchor="ctr" anchorCtr="0">
          <a:noAutofit/>
        </a:bodyPr>
        <a:lstStyle/>
        <a:p>
          <a:pPr marL="0" lvl="0" indent="0" algn="ctr" defTabSz="1333500">
            <a:lnSpc>
              <a:spcPct val="90000"/>
            </a:lnSpc>
            <a:spcBef>
              <a:spcPct val="0"/>
            </a:spcBef>
            <a:spcAft>
              <a:spcPct val="35000"/>
            </a:spcAft>
            <a:buNone/>
          </a:pPr>
          <a:r>
            <a:rPr lang="en-US" sz="3000" kern="1200"/>
            <a:t>Step 1: Run Reports</a:t>
          </a:r>
        </a:p>
      </dsp:txBody>
      <dsp:txXfrm>
        <a:off x="1052605" y="3972"/>
        <a:ext cx="2462026" cy="1477216"/>
      </dsp:txXfrm>
    </dsp:sp>
    <dsp:sp modelId="{B9C14401-823E-4B51-A535-48CC7C0C511A}">
      <dsp:nvSpPr>
        <dsp:cNvPr id="0" name=""/>
        <dsp:cNvSpPr/>
      </dsp:nvSpPr>
      <dsp:spPr>
        <a:xfrm>
          <a:off x="2237899" y="3522870"/>
          <a:ext cx="91440" cy="535666"/>
        </a:xfrm>
        <a:custGeom>
          <a:avLst/>
          <a:gdLst/>
          <a:ahLst/>
          <a:cxnLst/>
          <a:rect l="0" t="0" r="0" b="0"/>
          <a:pathLst>
            <a:path>
              <a:moveTo>
                <a:pt x="45720" y="0"/>
              </a:moveTo>
              <a:lnTo>
                <a:pt x="45720" y="535666"/>
              </a:lnTo>
            </a:path>
          </a:pathLst>
        </a:custGeom>
        <a:noFill/>
        <a:ln w="9525" cap="flat" cmpd="sng" algn="ctr">
          <a:solidFill>
            <a:schemeClr val="accent5">
              <a:hueOff val="3257026"/>
              <a:satOff val="11196"/>
              <a:lumOff val="-5372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9462" y="3787872"/>
        <a:ext cx="28313" cy="5662"/>
      </dsp:txXfrm>
    </dsp:sp>
    <dsp:sp modelId="{81594246-E0CC-4806-B623-D3AE3EF49797}">
      <dsp:nvSpPr>
        <dsp:cNvPr id="0" name=""/>
        <dsp:cNvSpPr/>
      </dsp:nvSpPr>
      <dsp:spPr>
        <a:xfrm>
          <a:off x="1052605" y="2047454"/>
          <a:ext cx="2462026" cy="1477216"/>
        </a:xfrm>
        <a:prstGeom prst="rect">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41" tIns="126634" rIns="120641" bIns="126634" numCol="1" spcCol="1270" anchor="ctr" anchorCtr="0">
          <a:noAutofit/>
        </a:bodyPr>
        <a:lstStyle/>
        <a:p>
          <a:pPr marL="0" lvl="0" indent="0" algn="ctr" defTabSz="1333500">
            <a:lnSpc>
              <a:spcPct val="90000"/>
            </a:lnSpc>
            <a:spcBef>
              <a:spcPct val="0"/>
            </a:spcBef>
            <a:spcAft>
              <a:spcPct val="35000"/>
            </a:spcAft>
            <a:buNone/>
          </a:pPr>
          <a:r>
            <a:rPr lang="en-US" sz="3000" kern="1200"/>
            <a:t>Step 2: Verify and Correct Data</a:t>
          </a:r>
        </a:p>
      </dsp:txBody>
      <dsp:txXfrm>
        <a:off x="1052605" y="2047454"/>
        <a:ext cx="2462026" cy="1477216"/>
      </dsp:txXfrm>
    </dsp:sp>
    <dsp:sp modelId="{09E3254F-930F-4AF8-99AA-1EFE08431F90}">
      <dsp:nvSpPr>
        <dsp:cNvPr id="0" name=""/>
        <dsp:cNvSpPr/>
      </dsp:nvSpPr>
      <dsp:spPr>
        <a:xfrm>
          <a:off x="1052605" y="4090936"/>
          <a:ext cx="2462026" cy="1477216"/>
        </a:xfrm>
        <a:prstGeom prst="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41" tIns="126634" rIns="120641" bIns="126634" numCol="1" spcCol="1270" anchor="ctr" anchorCtr="0">
          <a:noAutofit/>
        </a:bodyPr>
        <a:lstStyle/>
        <a:p>
          <a:pPr marL="0" lvl="0" indent="0" algn="ctr" defTabSz="1333500">
            <a:lnSpc>
              <a:spcPct val="90000"/>
            </a:lnSpc>
            <a:spcBef>
              <a:spcPct val="0"/>
            </a:spcBef>
            <a:spcAft>
              <a:spcPct val="35000"/>
            </a:spcAft>
            <a:buNone/>
          </a:pPr>
          <a:r>
            <a:rPr lang="en-US" sz="3000" kern="1200"/>
            <a:t>Step 3: Data Certification</a:t>
          </a:r>
        </a:p>
      </dsp:txBody>
      <dsp:txXfrm>
        <a:off x="1052605" y="4090936"/>
        <a:ext cx="2462026" cy="1477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1024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1024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1024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FB20113B-14B8-408F-B7CC-4A95DA7BB382}" type="slidenum">
              <a:rPr lang="en-US"/>
              <a:pPr>
                <a:defRPr/>
              </a:pPr>
              <a:t>‹#›</a:t>
            </a:fld>
            <a:endParaRPr lang="en-US"/>
          </a:p>
        </p:txBody>
      </p:sp>
    </p:spTree>
    <p:extLst>
      <p:ext uri="{BB962C8B-B14F-4D97-AF65-F5344CB8AC3E}">
        <p14:creationId xmlns:p14="http://schemas.microsoft.com/office/powerpoint/2010/main" val="418796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smtClean="0"/>
            </a:lvl1pPr>
          </a:lstStyle>
          <a:p>
            <a:pPr>
              <a:defRPr/>
            </a:pPr>
            <a:fld id="{4C892575-76B2-44B4-A0D4-5723D177CFEF}" type="slidenum">
              <a:rPr lang="en-US"/>
              <a:pPr>
                <a:defRPr/>
              </a:pPr>
              <a:t>‹#›</a:t>
            </a:fld>
            <a:endParaRPr lang="en-US"/>
          </a:p>
        </p:txBody>
      </p:sp>
    </p:spTree>
    <p:extLst>
      <p:ext uri="{BB962C8B-B14F-4D97-AF65-F5344CB8AC3E}">
        <p14:creationId xmlns:p14="http://schemas.microsoft.com/office/powerpoint/2010/main" val="184116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Welcome _ Annual Air Monitoring Data Certification webinar.  </a:t>
            </a:r>
          </a:p>
          <a:p>
            <a:r>
              <a:rPr lang="en-US" dirty="0">
                <a:latin typeface="Arial"/>
                <a:ea typeface="ＭＳ Ｐゴシック"/>
                <a:cs typeface="Arial"/>
              </a:rPr>
              <a:t>Intro - Stuart Gray, NADG/OID?OAQPS in RTP.  </a:t>
            </a:r>
          </a:p>
          <a:p>
            <a:r>
              <a:rPr lang="en-US" dirty="0">
                <a:latin typeface="Arial"/>
                <a:ea typeface="ＭＳ Ｐゴシック"/>
                <a:cs typeface="Arial"/>
              </a:rPr>
              <a:t>Phone rules – no place on hold</a:t>
            </a:r>
          </a:p>
          <a:p>
            <a:r>
              <a:rPr lang="en-US" dirty="0">
                <a:latin typeface="Arial"/>
                <a:ea typeface="ＭＳ Ｐゴシック"/>
                <a:cs typeface="Arial"/>
              </a:rPr>
              <a:t>Questions – post in chat room/write down/ Q&amp;A  </a:t>
            </a:r>
          </a:p>
          <a:p>
            <a:r>
              <a:rPr lang="en-US" dirty="0">
                <a:latin typeface="Arial"/>
                <a:ea typeface="ＭＳ Ｐゴシック"/>
                <a:cs typeface="Arial"/>
              </a:rPr>
              <a:t>Experts - Michael Brooks,(NADG) and Greg Noah, acting point of contact for QA, and Trish Curran from Region 6, both from (AAMG).  </a:t>
            </a:r>
          </a:p>
          <a:p>
            <a:r>
              <a:rPr lang="en-US" dirty="0">
                <a:latin typeface="Arial"/>
                <a:ea typeface="ＭＳ Ｐゴシック"/>
                <a:cs typeface="Arial"/>
              </a:rPr>
              <a:t>During the Q&amp;A portion of the presentation I will unmute the webinar attendees and ask the conference line folks to unmute their lines.</a:t>
            </a:r>
          </a:p>
          <a:p>
            <a:r>
              <a:rPr lang="en-US" dirty="0">
                <a:latin typeface="Arial"/>
                <a:ea typeface="ＭＳ Ｐゴシック"/>
                <a:cs typeface="Arial"/>
              </a:rPr>
              <a:t>Posting powerpoint to AQS webpage following webinar presentation with notes included. </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a:t>
            </a:fld>
            <a:endParaRPr lang="en-US"/>
          </a:p>
        </p:txBody>
      </p:sp>
    </p:spTree>
    <p:extLst>
      <p:ext uri="{BB962C8B-B14F-4D97-AF65-F5344CB8AC3E}">
        <p14:creationId xmlns:p14="http://schemas.microsoft.com/office/powerpoint/2010/main" val="200857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Ambient Monitoring Technology Information Center (AMTIC) website provides additional information on data certification. On the website under Quality Assurance, click on the link………..(Can be found by googling US EPA AMTIC or using  link on AQS webpage(future))</a:t>
            </a:r>
          </a:p>
        </p:txBody>
      </p:sp>
      <p:sp>
        <p:nvSpPr>
          <p:cNvPr id="4" name="Slide Number Placeholder 3"/>
          <p:cNvSpPr>
            <a:spLocks noGrp="1"/>
          </p:cNvSpPr>
          <p:nvPr>
            <p:ph type="sldNum" sz="quarter" idx="5"/>
          </p:nvPr>
        </p:nvSpPr>
        <p:spPr/>
        <p:txBody>
          <a:bodyPr/>
          <a:lstStyle/>
          <a:p>
            <a:pPr>
              <a:defRPr/>
            </a:pPr>
            <a:fld id="{4C892575-76B2-44B4-A0D4-5723D177CFEF}" type="slidenum">
              <a:rPr lang="en-US" smtClean="0"/>
              <a:pPr>
                <a:defRPr/>
              </a:pPr>
              <a:t>10</a:t>
            </a:fld>
            <a:endParaRPr lang="en-US"/>
          </a:p>
        </p:txBody>
      </p:sp>
    </p:spTree>
    <p:extLst>
      <p:ext uri="{BB962C8B-B14F-4D97-AF65-F5344CB8AC3E}">
        <p14:creationId xmlns:p14="http://schemas.microsoft.com/office/powerpoint/2010/main" val="341996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webpage includes these three links, </a:t>
            </a:r>
          </a:p>
          <a:p>
            <a:r>
              <a:rPr lang="en-US" dirty="0"/>
              <a:t>1.) Frequently asked questions, </a:t>
            </a:r>
          </a:p>
          <a:p>
            <a:r>
              <a:rPr lang="en-US" dirty="0"/>
              <a:t>2.) a list of Data Certification Flag values and </a:t>
            </a:r>
          </a:p>
          <a:p>
            <a:r>
              <a:rPr lang="en-US" dirty="0"/>
              <a:t>3.) the Additional Guidance on the Data Certification Process for Calendar Year 2018 Data,</a:t>
            </a:r>
          </a:p>
          <a:p>
            <a:endParaRPr lang="en-US" dirty="0"/>
          </a:p>
          <a:p>
            <a:r>
              <a:rPr lang="en-US" dirty="0"/>
              <a:t>I’d recommend users go to the “Ambient Air Monitoring Data Certification” link and review the list of questions on there. </a:t>
            </a:r>
          </a:p>
          <a:p>
            <a:endParaRPr lang="en-US" dirty="0"/>
          </a:p>
          <a:p>
            <a:r>
              <a:rPr lang="en-US" dirty="0"/>
              <a:t>Also, if you have any questions on the  flag values, the second link, Data Cert Flag values will take you to this….</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11</a:t>
            </a:fld>
            <a:endParaRPr lang="en-US"/>
          </a:p>
        </p:txBody>
      </p:sp>
    </p:spTree>
    <p:extLst>
      <p:ext uri="{BB962C8B-B14F-4D97-AF65-F5344CB8AC3E}">
        <p14:creationId xmlns:p14="http://schemas.microsoft.com/office/powerpoint/2010/main" val="56034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…where you will see this chart.  The chart identifies the different flag values used on the AMP600 report.  The flag values you will most usually see, the Y or N flags, (red arrows) are used to indicate AQS and EPA recommendation on whether or not to accept (concur on) the data certification.</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12</a:t>
            </a:fld>
            <a:endParaRPr lang="en-US"/>
          </a:p>
        </p:txBody>
      </p:sp>
    </p:spTree>
    <p:extLst>
      <p:ext uri="{BB962C8B-B14F-4D97-AF65-F5344CB8AC3E}">
        <p14:creationId xmlns:p14="http://schemas.microsoft.com/office/powerpoint/2010/main" val="3141729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Clicking on the third link will bring you to the “Additional Guidance Related to the 2017 AMP600 Data Certification Process” document found on the AMTIC website. The document provides updated guidance on the Data Certification Process and identifies any changes made since last year.  It also explains how QA and completeness data are evaluated to determine if AQS recommends flags for monitors for (‘Y’) or against (‘N’) concurrence.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13</a:t>
            </a:fld>
            <a:endParaRPr lang="en-US"/>
          </a:p>
        </p:txBody>
      </p:sp>
    </p:spTree>
    <p:extLst>
      <p:ext uri="{BB962C8B-B14F-4D97-AF65-F5344CB8AC3E}">
        <p14:creationId xmlns:p14="http://schemas.microsoft.com/office/powerpoint/2010/main" val="180881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color coded table is found in the “Additional Guidance Related to the 2018 AMP600 Data Certification Process” document found on the AMTIC website. The table describes the flags and how they relate to each category in more detail.</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14</a:t>
            </a:fld>
            <a:endParaRPr lang="en-US"/>
          </a:p>
        </p:txBody>
      </p:sp>
    </p:spTree>
    <p:extLst>
      <p:ext uri="{BB962C8B-B14F-4D97-AF65-F5344CB8AC3E}">
        <p14:creationId xmlns:p14="http://schemas.microsoft.com/office/powerpoint/2010/main" val="157777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flow chart of the certification process.  Three very simple steps.</a:t>
            </a:r>
          </a:p>
        </p:txBody>
      </p:sp>
      <p:sp>
        <p:nvSpPr>
          <p:cNvPr id="4" name="Slide Number Placeholder 3"/>
          <p:cNvSpPr>
            <a:spLocks noGrp="1"/>
          </p:cNvSpPr>
          <p:nvPr>
            <p:ph type="sldNum" sz="quarter" idx="5"/>
          </p:nvPr>
        </p:nvSpPr>
        <p:spPr/>
        <p:txBody>
          <a:bodyPr/>
          <a:lstStyle/>
          <a:p>
            <a:pPr>
              <a:defRPr/>
            </a:pPr>
            <a:fld id="{4C892575-76B2-44B4-A0D4-5723D177CFEF}" type="slidenum">
              <a:rPr lang="en-US" smtClean="0"/>
              <a:pPr>
                <a:defRPr/>
              </a:pPr>
              <a:t>15</a:t>
            </a:fld>
            <a:endParaRPr lang="en-US"/>
          </a:p>
        </p:txBody>
      </p:sp>
    </p:spTree>
    <p:extLst>
      <p:ext uri="{BB962C8B-B14F-4D97-AF65-F5344CB8AC3E}">
        <p14:creationId xmlns:p14="http://schemas.microsoft.com/office/powerpoint/2010/main" val="65037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broken it down into 3 steps. In Step 1…</a:t>
            </a:r>
          </a:p>
          <a:p>
            <a:endParaRPr lang="en-US" dirty="0"/>
          </a:p>
          <a:p>
            <a:r>
              <a:rPr lang="en-US" dirty="0"/>
              <a:t>First, run the AMP600 , aka “Certification Evaluation and Concurrence Report”.  You should be checking looking at this report and considering how to change any red flags or sometimes yellow flags into green flags.</a:t>
            </a:r>
          </a:p>
          <a:p>
            <a:endParaRPr lang="en-US" dirty="0"/>
          </a:p>
          <a:p>
            <a:r>
              <a:rPr lang="en-US" dirty="0"/>
              <a:t>Second, it’s a good idea to run an AMP390, aka “AQS Monitor Description Report” and compare it to your monitoring network plan. You should check the agency role on each of your monitors to ensure that you have a “Certifying Agency Role” designated for each of your monitors, that the information is correct, and make any necessary corrections. </a:t>
            </a:r>
          </a:p>
          <a:p>
            <a:endParaRPr lang="en-US" dirty="0"/>
          </a:p>
          <a:p>
            <a:r>
              <a:rPr lang="en-US" dirty="0"/>
              <a:t>Third, it is also a good idea to run an AMP256 aka “QA Data Quality Indicator Report” to ensure the data you are collecting meets the minimum QA requirements.  There is more QA detail on the QA Data Quality Indicator report than the AMP600. </a:t>
            </a:r>
          </a:p>
          <a:p>
            <a:endParaRPr lang="en-US" dirty="0"/>
          </a:p>
          <a:p>
            <a:r>
              <a:rPr lang="en-US" dirty="0"/>
              <a:t>The AMP600 report gives you some data points for completeness and QA, but these other two reports give you more detailed information. </a:t>
            </a:r>
          </a:p>
          <a:p>
            <a:endParaRPr lang="en-US" dirty="0"/>
          </a:p>
          <a:p>
            <a:r>
              <a:rPr lang="en-US" dirty="0"/>
              <a:t>We recommend running each of these reports on a quarterly basis to ensure no surprises in the final AMP600 report. </a:t>
            </a:r>
          </a:p>
          <a:p>
            <a:r>
              <a:rPr lang="en-US" dirty="0"/>
              <a:t>You should think of certification like doing your taxes.  They recommend you don’t wait until the last minute to file, same goes here.  This should be a lot less painful than doing your taxes, so we recommend not waiting until the end to check your data. </a:t>
            </a:r>
          </a:p>
          <a:p>
            <a:r>
              <a:rPr lang="en-US" dirty="0"/>
              <a:t>Let’s look at how to run an AMP600….</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16</a:t>
            </a:fld>
            <a:endParaRPr lang="en-US"/>
          </a:p>
        </p:txBody>
      </p:sp>
    </p:spTree>
    <p:extLst>
      <p:ext uri="{BB962C8B-B14F-4D97-AF65-F5344CB8AC3E}">
        <p14:creationId xmlns:p14="http://schemas.microsoft.com/office/powerpoint/2010/main" val="80746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from AQS.  To run the AMP600 or Certification Evaluation and Concurrence Report, log into AQS, go to Retrieval&gt;Standard Report Selection from the LOV, and you0’ll get this screen. On the Criteria Set tab (purple arrow), from the LOV in the Report Code field, choose AMP600 (red ellipse), then click on the second tab labeled Data Selection (orange arrow) which will take you to this page…</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17</a:t>
            </a:fld>
            <a:endParaRPr lang="en-US"/>
          </a:p>
        </p:txBody>
      </p:sp>
    </p:spTree>
    <p:extLst>
      <p:ext uri="{BB962C8B-B14F-4D97-AF65-F5344CB8AC3E}">
        <p14:creationId xmlns:p14="http://schemas.microsoft.com/office/powerpoint/2010/main" val="167911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screen, at a minimum, in the “Protocol Criteria” block under “Pollutant type”, from the LOV choose Criteria, place a Start and End Date in the “Date Criteria” block, and an Agency Code and the Agency Name in the “Agency Role” block.  (You will not need any Site ID information because we are talking about all the data submitted by the agency) Then click the Generate Report button (lower red ellipse).</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18</a:t>
            </a:fld>
            <a:endParaRPr lang="en-US"/>
          </a:p>
        </p:txBody>
      </p:sp>
    </p:spTree>
    <p:extLst>
      <p:ext uri="{BB962C8B-B14F-4D97-AF65-F5344CB8AC3E}">
        <p14:creationId xmlns:p14="http://schemas.microsoft.com/office/powerpoint/2010/main" val="92909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AMP600 has 3 pieces: </a:t>
            </a:r>
          </a:p>
          <a:p>
            <a:pPr marL="171450" indent="-171450">
              <a:buFont typeface="Arial" panose="020B0604020202020204" pitchFamily="34" charset="0"/>
              <a:buChar char="•"/>
            </a:pPr>
            <a:r>
              <a:rPr lang="en-US" dirty="0"/>
              <a:t>cover page, </a:t>
            </a:r>
          </a:p>
          <a:p>
            <a:pPr marL="171450" indent="-171450">
              <a:buFont typeface="Arial" panose="020B0604020202020204" pitchFamily="34" charset="0"/>
              <a:buChar char="•"/>
            </a:pPr>
            <a:r>
              <a:rPr lang="en-US" dirty="0"/>
              <a:t>summary page, </a:t>
            </a:r>
          </a:p>
          <a:p>
            <a:pPr marL="171450" indent="-171450">
              <a:buFont typeface="Arial" panose="020B0604020202020204" pitchFamily="34" charset="0"/>
              <a:buChar char="•"/>
            </a:pPr>
            <a:r>
              <a:rPr lang="en-US" dirty="0"/>
              <a:t>detailed pages of monitor information. </a:t>
            </a:r>
          </a:p>
          <a:p>
            <a:pPr marL="171450" indent="-171450">
              <a:buFont typeface="Arial" panose="020B0604020202020204" pitchFamily="34" charset="0"/>
              <a:buChar char="•"/>
            </a:pPr>
            <a:endParaRPr lang="en-US" dirty="0"/>
          </a:p>
          <a:p>
            <a:r>
              <a:rPr lang="en-US" dirty="0"/>
              <a:t>This is an example of the summary page of an AMP600 – Certification Report. It shows a count of the number of monitors that AQS recommends for or against concurrence by pollutant, and it shows all the monitors where AQS recommends against concurrence, indicated by an “N” and the reason. </a:t>
            </a:r>
          </a:p>
          <a:p>
            <a:endParaRPr lang="en-US" dirty="0"/>
          </a:p>
          <a:p>
            <a:r>
              <a:rPr lang="en-US" dirty="0"/>
              <a:t>This allows the user to review their data and make needed corrections prior to certifying.  You will notice a summary of all the monitors “not recommended for Concurrence by AQS” that have been flagged with an “N” listed at the bottom of the form with the reason for the AQS recommendation.</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19</a:t>
            </a:fld>
            <a:endParaRPr lang="en-US"/>
          </a:p>
        </p:txBody>
      </p:sp>
    </p:spTree>
    <p:extLst>
      <p:ext uri="{BB962C8B-B14F-4D97-AF65-F5344CB8AC3E}">
        <p14:creationId xmlns:p14="http://schemas.microsoft.com/office/powerpoint/2010/main" val="1608027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Today’s agenda has only three parts. In the first part we’ll cover  the Who, What and Why of Certification, followed by a breakdown of the process and finally some screen shots and answer some questions.</a:t>
            </a:r>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a:t>
            </a:fld>
            <a:endParaRPr lang="en-US"/>
          </a:p>
        </p:txBody>
      </p:sp>
    </p:spTree>
    <p:extLst>
      <p:ext uri="{BB962C8B-B14F-4D97-AF65-F5344CB8AC3E}">
        <p14:creationId xmlns:p14="http://schemas.microsoft.com/office/powerpoint/2010/main" val="165119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“summary” pages are the “detail” pages that provide the details on each monitor by parameter.  </a:t>
            </a:r>
          </a:p>
          <a:p>
            <a:endParaRPr lang="en-US" dirty="0"/>
          </a:p>
          <a:p>
            <a:r>
              <a:rPr lang="en-US" dirty="0"/>
              <a:t>This is one of the “detail” pages for Ozone, where you can see the statistics that are evaluated for each monitor, along with the classification (Green, Yellow, or Red qualifiers) for each statistic, and the monitor as a whole.  </a:t>
            </a:r>
          </a:p>
          <a:p>
            <a:endParaRPr lang="en-US" dirty="0"/>
          </a:p>
          <a:p>
            <a:r>
              <a:rPr lang="en-US" dirty="0"/>
              <a:t>For a monitor, AQS recommends against concurrence if any statistic is Red, or if there are three or more Yellow statistics.  If everything is green you are good to go, if not, you need to review those “not green” and make any necessary changes </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20</a:t>
            </a:fld>
            <a:endParaRPr lang="en-US"/>
          </a:p>
        </p:txBody>
      </p:sp>
    </p:spTree>
    <p:extLst>
      <p:ext uri="{BB962C8B-B14F-4D97-AF65-F5344CB8AC3E}">
        <p14:creationId xmlns:p14="http://schemas.microsoft.com/office/powerpoint/2010/main" val="470058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of the process is to review all the data and make necessary corrections.  </a:t>
            </a:r>
          </a:p>
          <a:p>
            <a:endParaRPr lang="en-US" dirty="0"/>
          </a:p>
          <a:p>
            <a:r>
              <a:rPr lang="en-US" dirty="0"/>
              <a:t>This task will be simplified by running these reports quarterly and reviewing and correcting the data each quarter.  You will want to make sure that all your air quality monitoring and QA data have been submitted to AQS.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Running the AMP600 Report will calculate a recommended certification flag for each monitor-year based on Part 58 criteria and display the results for all monitors and PQAOs associated with the Certifying Agency.</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21</a:t>
            </a:fld>
            <a:endParaRPr lang="en-US"/>
          </a:p>
        </p:txBody>
      </p:sp>
    </p:spTree>
    <p:extLst>
      <p:ext uri="{BB962C8B-B14F-4D97-AF65-F5344CB8AC3E}">
        <p14:creationId xmlns:p14="http://schemas.microsoft.com/office/powerpoint/2010/main" val="393606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the few anomalies that the agency has before certification, they should use this form to recommend a different “flag value”, and add their comments explaining why they believe a change is warranted.  Following that, the region will recommend a value and presumably make a comment as well. </a:t>
            </a:r>
          </a:p>
          <a:p>
            <a:endParaRPr lang="en-US" dirty="0"/>
          </a:p>
          <a:p>
            <a:r>
              <a:rPr lang="en-US" dirty="0"/>
              <a:t>Here’s how you get to the </a:t>
            </a:r>
            <a:r>
              <a:rPr lang="en-US" b="1" dirty="0"/>
              <a:t>Certification</a:t>
            </a:r>
            <a:r>
              <a:rPr lang="en-US" dirty="0"/>
              <a:t> </a:t>
            </a:r>
            <a:r>
              <a:rPr lang="en-US" b="1" dirty="0"/>
              <a:t>Form</a:t>
            </a:r>
            <a:r>
              <a:rPr lang="en-US" dirty="0"/>
              <a:t>, log into AQS and use the </a:t>
            </a:r>
            <a:r>
              <a:rPr lang="en-US" b="1" dirty="0"/>
              <a:t>Certification</a:t>
            </a:r>
            <a:r>
              <a:rPr lang="en-US" dirty="0"/>
              <a:t> </a:t>
            </a:r>
            <a:r>
              <a:rPr lang="en-US" b="1" dirty="0"/>
              <a:t>Form</a:t>
            </a:r>
            <a:r>
              <a:rPr lang="en-US" dirty="0"/>
              <a:t>,(red circle) clicking on that will bring you to the next screen….</a:t>
            </a:r>
          </a:p>
        </p:txBody>
      </p:sp>
      <p:sp>
        <p:nvSpPr>
          <p:cNvPr id="4" name="Slide Number Placeholder 3"/>
          <p:cNvSpPr>
            <a:spLocks noGrp="1"/>
          </p:cNvSpPr>
          <p:nvPr>
            <p:ph type="sldNum" sz="quarter" idx="5"/>
          </p:nvPr>
        </p:nvSpPr>
        <p:spPr/>
        <p:txBody>
          <a:bodyPr/>
          <a:lstStyle/>
          <a:p>
            <a:pPr>
              <a:defRPr/>
            </a:pPr>
            <a:fld id="{4C892575-76B2-44B4-A0D4-5723D177CFEF}" type="slidenum">
              <a:rPr lang="en-US" smtClean="0"/>
              <a:pPr>
                <a:defRPr/>
              </a:pPr>
              <a:t>22</a:t>
            </a:fld>
            <a:endParaRPr lang="en-US"/>
          </a:p>
        </p:txBody>
      </p:sp>
    </p:spTree>
    <p:extLst>
      <p:ext uri="{BB962C8B-B14F-4D97-AF65-F5344CB8AC3E}">
        <p14:creationId xmlns:p14="http://schemas.microsoft.com/office/powerpoint/2010/main" val="1842688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the certifying agency can recommend a flag different from the flag that AQS recommended.  </a:t>
            </a:r>
          </a:p>
          <a:p>
            <a:endParaRPr lang="en-US" dirty="0"/>
          </a:p>
          <a:p>
            <a:r>
              <a:rPr lang="en-US" dirty="0"/>
              <a:t>The agency must provide a comment to justify their own recommendation.  </a:t>
            </a:r>
          </a:p>
          <a:p>
            <a:endParaRPr lang="en-US" dirty="0"/>
          </a:p>
          <a:p>
            <a:r>
              <a:rPr lang="en-US" dirty="0">
                <a:latin typeface="Arial"/>
                <a:ea typeface="ＭＳ Ｐゴシック"/>
                <a:cs typeface="Arial"/>
              </a:rPr>
              <a:t>As an example, if the AQS Recommended flag was N, the Agency could recommend a Y and provide their reason, (i.e., forest fire) If the certifying agency provides a comment, EPA will review and may or may not provide a comment as well.  Where the certifying agency does not supply a recommended flag in the Monitoring Agency Request column, EPA will assume that the certifying agency did not wish to certify the data from those particular monitors where the field was left blank and will not concur on those monitors, the EPA Evaluation Value field will be left blank or may enter a U flag indicating the monitoring/certifying agency did not submit a certification for this monitor's data. Once a monitoring agency enters a flag it will trigger the EPA Evaluation Value to become an "S" to indicate that the certifying agency has submitted certification but EPA has not finalized their assessment.</a:t>
            </a:r>
            <a:endParaRPr lang="en-US" dirty="0">
              <a:cs typeface="Arial"/>
            </a:endParaRPr>
          </a:p>
          <a:p>
            <a:endParaRPr lang="en-US" dirty="0"/>
          </a:p>
          <a:p>
            <a:r>
              <a:rPr lang="en-US" b="1" dirty="0"/>
              <a:t>Remember to hit SAVE after making any changes.</a:t>
            </a:r>
          </a:p>
          <a:p>
            <a:endParaRPr lang="en-US" dirty="0"/>
          </a:p>
          <a:p>
            <a:r>
              <a:rPr lang="en-US" dirty="0">
                <a:latin typeface="Arial"/>
                <a:ea typeface="ＭＳ Ｐゴシック"/>
                <a:cs typeface="Arial"/>
              </a:rPr>
              <a:t>On July 1st a script will be run and it will change the Monitoring Agency Request from blank to “U” meaning EPA did not receive a certification for those monitor's data. </a:t>
            </a:r>
            <a:endParaRPr lang="en-US" dirty="0">
              <a:cs typeface="Arial"/>
            </a:endParaRP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23</a:t>
            </a:fld>
            <a:endParaRPr lang="en-US"/>
          </a:p>
        </p:txBody>
      </p:sp>
    </p:spTree>
    <p:extLst>
      <p:ext uri="{BB962C8B-B14F-4D97-AF65-F5344CB8AC3E}">
        <p14:creationId xmlns:p14="http://schemas.microsoft.com/office/powerpoint/2010/main" val="3966462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steps of the process:</a:t>
            </a:r>
          </a:p>
          <a:p>
            <a:pPr marL="171450" indent="-171450">
              <a:buFontTx/>
              <a:buChar char="-"/>
            </a:pPr>
            <a:r>
              <a:rPr lang="en-US" dirty="0"/>
              <a:t>(Step 1) you’ve run all three reports, the AMP600, the AMP256, and the AMP390, </a:t>
            </a:r>
          </a:p>
          <a:p>
            <a:pPr marL="171450" indent="-171450">
              <a:buFontTx/>
              <a:buChar char="-"/>
            </a:pPr>
            <a:r>
              <a:rPr lang="en-US" dirty="0"/>
              <a:t>(Step 2) you’ve made corrections to the data and used the Certification Form to make changes to the recommended flags, trying to turn all red flags into green ones, and now you’re ready to certify. </a:t>
            </a:r>
          </a:p>
          <a:p>
            <a:pPr marL="171450" indent="-171450">
              <a:buFontTx/>
              <a:buChar char="-"/>
            </a:pPr>
            <a:endParaRPr lang="en-US" dirty="0"/>
          </a:p>
          <a:p>
            <a:pPr marL="0" indent="0">
              <a:buFontTx/>
              <a:buNone/>
            </a:pPr>
            <a:r>
              <a:rPr lang="en-US" dirty="0"/>
              <a:t>For Step 3, to certify, rerun the AMP 600, review and verify, then sign cover letter and AMP 600 report and submit along with other documentation mentioned earlier. (See slide 9)</a:t>
            </a:r>
          </a:p>
          <a:p>
            <a:pPr marL="0" indent="0">
              <a:buFontTx/>
              <a:buNone/>
            </a:pPr>
            <a:endParaRPr lang="en-US" dirty="0"/>
          </a:p>
          <a:p>
            <a:pPr marL="0" indent="0">
              <a:buFontTx/>
              <a:buNone/>
            </a:pPr>
            <a:r>
              <a:rPr lang="en-US" dirty="0"/>
              <a:t>(An example of an anomaly is if the monitor was down for a period of time and the agency had spoken with the region who determined the data would count.  If they receive an “n” flag value on the AMP600 report, you should be going in and correcting any related data.)  (The AMP600 must be run before this report because it is the values in the AMP600 report that populates these fields.)  Once the report is run, the agency should review the certification report (AMP600).  Note: When making changes to the form or adding information to the form remember to save any changes.</a:t>
            </a:r>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24</a:t>
            </a:fld>
            <a:endParaRPr lang="en-US"/>
          </a:p>
        </p:txBody>
      </p:sp>
    </p:spTree>
    <p:extLst>
      <p:ext uri="{BB962C8B-B14F-4D97-AF65-F5344CB8AC3E}">
        <p14:creationId xmlns:p14="http://schemas.microsoft.com/office/powerpoint/2010/main" val="110079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we’ve pulled up an AMP600 report, this is the summary section of the report.  You’ll notice on the bottom of the screen (gold box) where the Certifying Agency did not request or indicate a flag value.</a:t>
            </a:r>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25</a:t>
            </a:fld>
            <a:endParaRPr lang="en-US"/>
          </a:p>
        </p:txBody>
      </p:sp>
    </p:spTree>
    <p:extLst>
      <p:ext uri="{BB962C8B-B14F-4D97-AF65-F5344CB8AC3E}">
        <p14:creationId xmlns:p14="http://schemas.microsoft.com/office/powerpoint/2010/main" val="162438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is one of the detail pages from an AMP600 report.  The page displays records where the Certifying Agency did not request a value. (gold box)  Again, where they did not recommend a flag, EPA is assuming the Certifying Agency did not wish to certify the data from those monitors.</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26</a:t>
            </a:fld>
            <a:endParaRPr lang="en-US"/>
          </a:p>
        </p:txBody>
      </p:sp>
    </p:spTree>
    <p:extLst>
      <p:ext uri="{BB962C8B-B14F-4D97-AF65-F5344CB8AC3E}">
        <p14:creationId xmlns:p14="http://schemas.microsoft.com/office/powerpoint/2010/main" val="224369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This slide displays a detail page from an AMP600 report before July 1st, after EPA has placed an ‘N’ value in the EPA Concur field.  If the AQS Recommended Flag is an “N” and the Certifying Agency does not record a flag value, and if EPA places an “N” in the EPA Concur column, it means the data from that monitor does not meet the completeness or QA requirements needed.</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27</a:t>
            </a:fld>
            <a:endParaRPr lang="en-US"/>
          </a:p>
        </p:txBody>
      </p:sp>
    </p:spTree>
    <p:extLst>
      <p:ext uri="{BB962C8B-B14F-4D97-AF65-F5344CB8AC3E}">
        <p14:creationId xmlns:p14="http://schemas.microsoft.com/office/powerpoint/2010/main" val="3962307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two conditions that can occur on the AMP600 report.  Again this is the summary page of the AMP600 report:  </a:t>
            </a:r>
          </a:p>
          <a:p>
            <a:endParaRPr lang="en-US" dirty="0"/>
          </a:p>
          <a:p>
            <a:r>
              <a:rPr lang="en-US" dirty="0"/>
              <a:t>The first condition on the top part of the slide displays where the EPA concurrence flag will be automatically changed to ‘M’ if the data for a monitor is changed after it was certified.</a:t>
            </a:r>
          </a:p>
          <a:p>
            <a:endParaRPr lang="en-US" dirty="0"/>
          </a:p>
          <a:p>
            <a:r>
              <a:rPr lang="en-US" dirty="0"/>
              <a:t>The second condition (at the bottom of the slide) indicates if the Certifying Agency requests a Certification Flag that is different than the AQS recommended value, they must provide a justification. That can be accomplished using the Certification Form. </a:t>
            </a:r>
          </a:p>
          <a:p>
            <a:endParaRPr lang="en-US" dirty="0"/>
          </a:p>
          <a:p>
            <a:r>
              <a:rPr lang="en-US" dirty="0"/>
              <a:t>NOTE: An important point to remember is EPA recommends going through this exercise at least quarterly and not to wait until the end of the year to make the final effort easier.</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28</a:t>
            </a:fld>
            <a:endParaRPr lang="en-US"/>
          </a:p>
        </p:txBody>
      </p:sp>
    </p:spTree>
    <p:extLst>
      <p:ext uri="{BB962C8B-B14F-4D97-AF65-F5344CB8AC3E}">
        <p14:creationId xmlns:p14="http://schemas.microsoft.com/office/powerpoint/2010/main" val="3899053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Again, another example, if you see an M flag in the form it means the data has been modified since the most recent cert letter was received from the certifying agency. AQS will automatically reset the certification flag to “M” if any deletion, revision, or addition of concentration data causes a change in the value of a summary statistic. </a:t>
            </a:r>
          </a:p>
          <a:p>
            <a:endParaRPr lang="en-US" dirty="0">
              <a:latin typeface="Arial"/>
              <a:ea typeface="ＭＳ Ｐゴシック"/>
              <a:cs typeface="Arial"/>
            </a:endParaRPr>
          </a:p>
          <a:p>
            <a:r>
              <a:rPr lang="en-US" dirty="0">
                <a:latin typeface="Arial"/>
                <a:ea typeface="ＭＳ Ｐゴシック"/>
                <a:cs typeface="Arial"/>
              </a:rPr>
              <a:t>The agency would need to recertify this changed/modified data.  </a:t>
            </a:r>
          </a:p>
          <a:p>
            <a:endParaRPr lang="en-US" dirty="0">
              <a:latin typeface="Arial"/>
              <a:ea typeface="ＭＳ Ｐゴシック"/>
              <a:cs typeface="Arial"/>
            </a:endParaRPr>
          </a:p>
          <a:p>
            <a:r>
              <a:rPr lang="en-US" dirty="0">
                <a:latin typeface="Arial"/>
                <a:ea typeface="ＭＳ Ｐゴシック"/>
                <a:cs typeface="Arial"/>
              </a:rPr>
              <a:t>The monitoring agency should repeat the normal procedure of submitting a signed certification letter, including submission of a new signed AMP600.  This will allow the Regional Office to repeat their review and reset the certification flag to an appropriate value. EPA may also request an explanation of the changes which can be included in the certification letter.</a:t>
            </a:r>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29</a:t>
            </a:fld>
            <a:endParaRPr lang="en-US"/>
          </a:p>
        </p:txBody>
      </p:sp>
    </p:spTree>
    <p:extLst>
      <p:ext uri="{BB962C8B-B14F-4D97-AF65-F5344CB8AC3E}">
        <p14:creationId xmlns:p14="http://schemas.microsoft.com/office/powerpoint/2010/main" val="360611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Data Certification, the What , Who, Why, When and How.  Let’s answer those questions.</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3</a:t>
            </a:fld>
            <a:endParaRPr lang="en-US"/>
          </a:p>
        </p:txBody>
      </p:sp>
    </p:spTree>
    <p:extLst>
      <p:ext uri="{BB962C8B-B14F-4D97-AF65-F5344CB8AC3E}">
        <p14:creationId xmlns:p14="http://schemas.microsoft.com/office/powerpoint/2010/main" val="6129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displays an example of how the Primary Quality Assurance Organization (PQAO) evaluation criteria affects every monitor for the PQAO.  The PQAO CV statistic was evaluated to be “Yellow”, so every monitor for the PQAO is evaluated to be “Yellow”.  </a:t>
            </a:r>
          </a:p>
          <a:p>
            <a:r>
              <a:rPr lang="en-US" dirty="0"/>
              <a:t>If the PQAO evaluation criteria had failed (“Red”) then all of its monitors would have been “Red”.</a:t>
            </a:r>
          </a:p>
        </p:txBody>
      </p:sp>
      <p:sp>
        <p:nvSpPr>
          <p:cNvPr id="4" name="Slide Number Placeholder 3"/>
          <p:cNvSpPr>
            <a:spLocks noGrp="1"/>
          </p:cNvSpPr>
          <p:nvPr>
            <p:ph type="sldNum" sz="quarter" idx="10"/>
          </p:nvPr>
        </p:nvSpPr>
        <p:spPr/>
        <p:txBody>
          <a:bodyPr/>
          <a:lstStyle/>
          <a:p>
            <a:fld id="{28F94D76-A987-4E24-8F51-6F53303E033E}" type="slidenum">
              <a:rPr lang="en-US" smtClean="0"/>
              <a:pPr/>
              <a:t>30</a:t>
            </a:fld>
            <a:endParaRPr lang="en-US"/>
          </a:p>
        </p:txBody>
      </p:sp>
    </p:spTree>
    <p:extLst>
      <p:ext uri="{BB962C8B-B14F-4D97-AF65-F5344CB8AC3E}">
        <p14:creationId xmlns:p14="http://schemas.microsoft.com/office/powerpoint/2010/main" val="1449865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the only monitors that will show up on your AMP600 report will be regulatory monitors.  Anything the regs allow to be excluded will not be on the AMP600 report.</a:t>
            </a:r>
          </a:p>
          <a:p>
            <a:endParaRPr lang="en-US" dirty="0"/>
          </a:p>
          <a:p>
            <a:r>
              <a:rPr lang="en-US" dirty="0"/>
              <a:t>As a reminder: PM Coarse (10-2.5) and 5 min SO2 data will not be on the AMP600, that is why we mentioned the AMP450NC report.</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31</a:t>
            </a:fld>
            <a:endParaRPr lang="en-US"/>
          </a:p>
        </p:txBody>
      </p:sp>
    </p:spTree>
    <p:extLst>
      <p:ext uri="{BB962C8B-B14F-4D97-AF65-F5344CB8AC3E}">
        <p14:creationId xmlns:p14="http://schemas.microsoft.com/office/powerpoint/2010/main" val="158608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As an example of “too late”: 1-PT QCs must be run every two weeks and achieve at least 75% completeness to pass. If you wait until the end of the year to check that you have the correct number of 1-pt QC checks it may be too late. So, if you enter your data quarterly and run the report and notice no 1-pt QC data, you have a chance to correct and get the needed data the final 3 quarters and receive 75% passing completeness.</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32</a:t>
            </a:fld>
            <a:endParaRPr lang="en-US"/>
          </a:p>
        </p:txBody>
      </p:sp>
    </p:spTree>
    <p:extLst>
      <p:ext uri="{BB962C8B-B14F-4D97-AF65-F5344CB8AC3E}">
        <p14:creationId xmlns:p14="http://schemas.microsoft.com/office/powerpoint/2010/main" val="2703727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33</a:t>
            </a:fld>
            <a:endParaRPr lang="en-US"/>
          </a:p>
        </p:txBody>
      </p:sp>
    </p:spTree>
    <p:extLst>
      <p:ext uri="{BB962C8B-B14F-4D97-AF65-F5344CB8AC3E}">
        <p14:creationId xmlns:p14="http://schemas.microsoft.com/office/powerpoint/2010/main" val="1630863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start with “What is Data Certification?”. Data Certification is a process where the certifying agencies certify their prior year’s air monitoring data to EPA.  </a:t>
            </a:r>
          </a:p>
          <a:p>
            <a:pPr marL="171450" indent="-171450">
              <a:buFont typeface="Arial" panose="020B0604020202020204" pitchFamily="34" charset="0"/>
              <a:buChar char="•"/>
            </a:pPr>
            <a:r>
              <a:rPr lang="en-US" dirty="0"/>
              <a:t>This is required once a year.  </a:t>
            </a:r>
          </a:p>
          <a:p>
            <a:pPr marL="171450" indent="-171450">
              <a:buFont typeface="Arial" panose="020B0604020202020204" pitchFamily="34" charset="0"/>
              <a:buChar char="•"/>
            </a:pPr>
            <a:r>
              <a:rPr lang="en-US" dirty="0"/>
              <a:t>If data “validation” has been thorough and is performed every quarter, data certification is a quick, easy process. </a:t>
            </a:r>
          </a:p>
          <a:p>
            <a:pPr marL="171450" indent="-171450">
              <a:buFont typeface="Arial" panose="020B0604020202020204" pitchFamily="34" charset="0"/>
              <a:buChar char="•"/>
            </a:pPr>
            <a:r>
              <a:rPr lang="en-US" dirty="0"/>
              <a:t>EPA does not “validate” the data submitted by the agency, that is the responsibility of the agency, EPA concurs on the data.</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4</a:t>
            </a:fld>
            <a:endParaRPr lang="en-US"/>
          </a:p>
        </p:txBody>
      </p:sp>
    </p:spTree>
    <p:extLst>
      <p:ext uri="{BB962C8B-B14F-4D97-AF65-F5344CB8AC3E}">
        <p14:creationId xmlns:p14="http://schemas.microsoft.com/office/powerpoint/2010/main" val="221412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process, the signature of the “certifying official” for the agency is required on the AMP600 report. This is submitted to the EPA Regional Administrator for concurrence.  </a:t>
            </a:r>
          </a:p>
          <a:p>
            <a:endParaRPr lang="en-US" dirty="0"/>
          </a:p>
          <a:p>
            <a:r>
              <a:rPr lang="en-US" dirty="0"/>
              <a:t>It is recommended that whenever technically feasible, PQAOs be set up as  “Certifying Agencies” because the PQAO is the person in charge of and responsible for the data. </a:t>
            </a:r>
          </a:p>
          <a:p>
            <a:endParaRPr lang="en-US" dirty="0"/>
          </a:p>
          <a:p>
            <a:r>
              <a:rPr lang="en-US" dirty="0"/>
              <a:t>Run the Monitor Description Report (AMP390) to check your monitors to ensure you have a “Certifying Agency” designated.  Ideally you should designate a Certifying Official when you set up your monitor initially.</a:t>
            </a:r>
          </a:p>
          <a:p>
            <a:endParaRPr lang="en-US" dirty="0"/>
          </a:p>
          <a:p>
            <a:r>
              <a:rPr lang="en-US" dirty="0"/>
              <a:t>Primary Quality Assurance Organization (PQAO) – a monitoring organization or a group of monitoring organizations is a “State, local or other monitoring organization (i.e., tribes) responsible for operating a monitoring site for which quality assurance regulations apply”.</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5</a:t>
            </a:fld>
            <a:endParaRPr lang="en-US"/>
          </a:p>
        </p:txBody>
      </p:sp>
    </p:spTree>
    <p:extLst>
      <p:ext uri="{BB962C8B-B14F-4D97-AF65-F5344CB8AC3E}">
        <p14:creationId xmlns:p14="http://schemas.microsoft.com/office/powerpoint/2010/main" val="51686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certify?</a:t>
            </a:r>
          </a:p>
          <a:p>
            <a:r>
              <a:rPr lang="en-US" dirty="0"/>
              <a:t>Because the regs require you to certify. The regs require you to c</a:t>
            </a:r>
            <a:r>
              <a:rPr lang="en-US" sz="1200" dirty="0"/>
              <a:t>onduct and complete ambient air quality monitoring and QA as per 40 CFR Part 58 and certify and submit all relevant data to AQS.</a:t>
            </a:r>
          </a:p>
          <a:p>
            <a:endParaRPr lang="en-US" dirty="0"/>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6</a:t>
            </a:fld>
            <a:endParaRPr lang="en-US"/>
          </a:p>
        </p:txBody>
      </p:sp>
    </p:spTree>
    <p:extLst>
      <p:ext uri="{BB962C8B-B14F-4D97-AF65-F5344CB8AC3E}">
        <p14:creationId xmlns:p14="http://schemas.microsoft.com/office/powerpoint/2010/main" val="294201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air monitoring data collected from Jan 1, 2018 thru Dec 31, 2018 would need to be submitted and certified by May 1, 2019. This data should be loaded (submitted) quarterly at a minimum and checked and validated quarterly as well.  </a:t>
            </a:r>
          </a:p>
          <a:p>
            <a:r>
              <a:rPr lang="en-US" dirty="0"/>
              <a:t>(User has 180 days from the end of the quarter to submit quarterly data.)</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7</a:t>
            </a:fld>
            <a:endParaRPr lang="en-US"/>
          </a:p>
        </p:txBody>
      </p:sp>
    </p:spTree>
    <p:extLst>
      <p:ext uri="{BB962C8B-B14F-4D97-AF65-F5344CB8AC3E}">
        <p14:creationId xmlns:p14="http://schemas.microsoft.com/office/powerpoint/2010/main" val="40639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certify? The basics…</a:t>
            </a:r>
          </a:p>
          <a:p>
            <a:r>
              <a:rPr lang="en-US" dirty="0"/>
              <a:t>The first item is logging in and running the AMP600 report aka the Certification, Evaluation and Concurrence Report.  You must do this first because you will use the report to review your data for correctness and completeness.  You should be doing this quarterly at a minimum and checking and validating data  </a:t>
            </a:r>
          </a:p>
          <a:p>
            <a:r>
              <a:rPr lang="en-US" dirty="0"/>
              <a:t>Checking your information and if all is in order, you want to print out the report and have the certifying official sign and submit the form/letter to the EPA Regional Administrator for concurrence. (Next slide)</a:t>
            </a:r>
          </a:p>
        </p:txBody>
      </p:sp>
      <p:sp>
        <p:nvSpPr>
          <p:cNvPr id="4" name="Slide Number Placeholder 3"/>
          <p:cNvSpPr>
            <a:spLocks noGrp="1"/>
          </p:cNvSpPr>
          <p:nvPr>
            <p:ph type="sldNum" sz="quarter" idx="10"/>
          </p:nvPr>
        </p:nvSpPr>
        <p:spPr/>
        <p:txBody>
          <a:bodyPr/>
          <a:lstStyle/>
          <a:p>
            <a:pPr>
              <a:defRPr/>
            </a:pPr>
            <a:fld id="{4C892575-76B2-44B4-A0D4-5723D177CFEF}" type="slidenum">
              <a:rPr lang="en-US" smtClean="0"/>
              <a:pPr>
                <a:defRPr/>
              </a:pPr>
              <a:t>8</a:t>
            </a:fld>
            <a:endParaRPr lang="en-US"/>
          </a:p>
        </p:txBody>
      </p:sp>
    </p:spTree>
    <p:extLst>
      <p:ext uri="{BB962C8B-B14F-4D97-AF65-F5344CB8AC3E}">
        <p14:creationId xmlns:p14="http://schemas.microsoft.com/office/powerpoint/2010/main" val="172211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submittals that should be sent to the Regional Administrator for concurrence.</a:t>
            </a:r>
          </a:p>
          <a:p>
            <a:r>
              <a:rPr lang="en-US" dirty="0"/>
              <a:t>Let’s look at some of the resources available to help you through the process…</a:t>
            </a:r>
          </a:p>
        </p:txBody>
      </p:sp>
      <p:sp>
        <p:nvSpPr>
          <p:cNvPr id="4" name="Slide Number Placeholder 3"/>
          <p:cNvSpPr>
            <a:spLocks noGrp="1"/>
          </p:cNvSpPr>
          <p:nvPr>
            <p:ph type="sldNum" sz="quarter" idx="5"/>
          </p:nvPr>
        </p:nvSpPr>
        <p:spPr/>
        <p:txBody>
          <a:bodyPr/>
          <a:lstStyle/>
          <a:p>
            <a:pPr>
              <a:defRPr/>
            </a:pPr>
            <a:fld id="{4C892575-76B2-44B4-A0D4-5723D177CFEF}" type="slidenum">
              <a:rPr lang="en-US" smtClean="0"/>
              <a:pPr>
                <a:defRPr/>
              </a:pPr>
              <a:t>9</a:t>
            </a:fld>
            <a:endParaRPr lang="en-US"/>
          </a:p>
        </p:txBody>
      </p:sp>
    </p:spTree>
    <p:extLst>
      <p:ext uri="{BB962C8B-B14F-4D97-AF65-F5344CB8AC3E}">
        <p14:creationId xmlns:p14="http://schemas.microsoft.com/office/powerpoint/2010/main" val="917208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fld id="{2FC0E326-14BF-4D5B-8B56-0383EAF54A73}" type="datetime1">
              <a:rPr lang="en-US" smtClean="0"/>
              <a:pPr>
                <a:defRPr/>
              </a:pPr>
              <a:t>4/4/2019</a:t>
            </a:fld>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dirty="0" smtClean="0"/>
            </a:lvl1pPr>
          </a:lstStyle>
          <a:p>
            <a:pPr>
              <a:defRPr/>
            </a:pPr>
            <a:r>
              <a:rPr lang="en-US"/>
              <a:t>U.S. Environmental Protection Agency</a:t>
            </a:r>
          </a:p>
        </p:txBody>
      </p:sp>
      <p:sp>
        <p:nvSpPr>
          <p:cNvPr id="8" name="Rectangle 7"/>
          <p:cNvSpPr>
            <a:spLocks noGrp="1" noChangeArrowheads="1"/>
          </p:cNvSpPr>
          <p:nvPr>
            <p:ph type="sldNum" sz="quarter" idx="12"/>
          </p:nvPr>
        </p:nvSpPr>
        <p:spPr/>
        <p:txBody>
          <a:bodyPr/>
          <a:lstStyle>
            <a:lvl1pPr>
              <a:defRPr smtClean="0"/>
            </a:lvl1pPr>
          </a:lstStyle>
          <a:p>
            <a:pPr>
              <a:defRPr/>
            </a:pPr>
            <a:fld id="{CE80E008-ACCA-40DB-9014-A9A803CADA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smtClean="0"/>
            </a:lvl1pPr>
          </a:lstStyle>
          <a:p>
            <a:pPr>
              <a:defRPr/>
            </a:pPr>
            <a:fld id="{ED92C789-6A1E-41B0-8BF4-529EEFAD29E1}" type="datetime1">
              <a:rPr lang="en-US" smtClean="0"/>
              <a:pPr>
                <a:defRPr/>
              </a:pPr>
              <a:t>4/4/2019</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1137C3E9-CAB7-4F6A-B426-4D2B7FA6C29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4C66AD5C-8C31-4A31-BC13-7934614C6CB4}" type="datetime1">
              <a:rPr lang="en-US" smtClean="0"/>
              <a:pPr>
                <a:defRPr/>
              </a:pPr>
              <a:t>4/4/2019</a:t>
            </a:fld>
            <a:endParaRPr lang="en-US"/>
          </a:p>
        </p:txBody>
      </p:sp>
      <p:sp>
        <p:nvSpPr>
          <p:cNvPr id="6" name="Footer Placeholder 4"/>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4202E5F6-1B1E-4862-91DF-C571C211242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01BC996E-ECBB-4A77-B385-9AB57EAA39C1}" type="datetime1">
              <a:rPr lang="en-US" smtClean="0"/>
              <a:pPr>
                <a:defRPr/>
              </a:pPr>
              <a:t>4/4/2019</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6E84AE80-C3E8-4D04-B240-03B24D2E80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a:p>
        </p:txBody>
      </p:sp>
      <p:sp>
        <p:nvSpPr>
          <p:cNvPr id="5" name="Date Placeholder 3"/>
          <p:cNvSpPr>
            <a:spLocks noGrp="1"/>
          </p:cNvSpPr>
          <p:nvPr>
            <p:ph type="dt" sz="half" idx="10"/>
          </p:nvPr>
        </p:nvSpPr>
        <p:spPr/>
        <p:txBody>
          <a:bodyPr/>
          <a:lstStyle>
            <a:lvl1pPr>
              <a:defRPr smtClean="0"/>
            </a:lvl1pPr>
          </a:lstStyle>
          <a:p>
            <a:pPr>
              <a:defRPr/>
            </a:pPr>
            <a:fld id="{D1B79AA9-7184-42EF-9440-BB92FAFF6602}" type="datetime1">
              <a:rPr lang="en-US" smtClean="0"/>
              <a:pPr>
                <a:defRPr/>
              </a:pPr>
              <a:t>4/4/2019</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91A38057-6A1F-4DEA-8C1D-8A825A4139A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15D92D71-6559-4806-BF1D-35BB51A17675}" type="datetime1">
              <a:rPr lang="en-US" smtClean="0"/>
              <a:pPr>
                <a:defRPr/>
              </a:pPr>
              <a:t>4/4/2019</a:t>
            </a:fld>
            <a:endParaRPr lang="en-US"/>
          </a:p>
        </p:txBody>
      </p:sp>
      <p:sp>
        <p:nvSpPr>
          <p:cNvPr id="7" name="Footer Placeholder 5"/>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59783607-C43C-45E2-9E55-D9D4ABF9E45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pPr>
              <a:defRPr/>
            </a:pPr>
            <a:fld id="{A5B444C0-245F-4E43-886F-55DA36C211B2}" type="datetime1">
              <a:rPr lang="en-US" smtClean="0"/>
              <a:pPr>
                <a:defRPr/>
              </a:pPr>
              <a:t>4/4/2019</a:t>
            </a:fld>
            <a:endParaRPr lang="en-US"/>
          </a:p>
        </p:txBody>
      </p:sp>
      <p:sp>
        <p:nvSpPr>
          <p:cNvPr id="5" name="Footer Placeholder 3"/>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8BF990BF-1AC5-4A88-9C23-E88DB6AED6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fld id="{BD757CB0-5EBE-470E-9ADB-31CBF9488C24}" type="datetime1">
              <a:rPr lang="en-US" smtClean="0"/>
              <a:pPr>
                <a:defRPr/>
              </a:pPr>
              <a:t>4/4/2019</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A59A409D-13B5-4BFA-BEF2-B333FB868C3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D8C5882E-D106-4190-8A91-292F7038DFD4}" type="datetime1">
              <a:rPr lang="en-US" smtClean="0"/>
              <a:pPr>
                <a:defRPr/>
              </a:pPr>
              <a:t>4/4/2019</a:t>
            </a:fld>
            <a:endParaRPr lang="en-US"/>
          </a:p>
        </p:txBody>
      </p:sp>
      <p:sp>
        <p:nvSpPr>
          <p:cNvPr id="6" name="Footer Placeholder 4"/>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7" name="Slide Number Placeholder 5"/>
          <p:cNvSpPr>
            <a:spLocks noGrp="1"/>
          </p:cNvSpPr>
          <p:nvPr>
            <p:ph type="sldNum" sz="quarter" idx="12"/>
          </p:nvPr>
        </p:nvSpPr>
        <p:spPr/>
        <p:txBody>
          <a:bodyPr/>
          <a:lstStyle>
            <a:lvl1pPr>
              <a:defRPr smtClean="0"/>
            </a:lvl1pPr>
          </a:lstStyle>
          <a:p>
            <a:pPr>
              <a:defRPr/>
            </a:pPr>
            <a:fld id="{CEA5571E-9320-4765-A720-51F228C417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fld id="{998FD817-9238-45E4-BFCC-F18AA89B112A}" type="datetime1">
              <a:rPr lang="en-US" smtClean="0"/>
              <a:pPr>
                <a:defRPr/>
              </a:pPr>
              <a:t>4/4/2019</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EEC55162-156E-4051-B1F3-5E18511A02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pPr>
              <a:defRPr/>
            </a:pPr>
            <a:fld id="{9A730DC4-211C-4DBB-9198-0133F7078F35}" type="datetime1">
              <a:rPr lang="en-US" smtClean="0"/>
              <a:pPr>
                <a:defRPr/>
              </a:pPr>
              <a:t>4/4/2019</a:t>
            </a:fld>
            <a:endParaRPr lang="en-US"/>
          </a:p>
        </p:txBody>
      </p:sp>
      <p:sp>
        <p:nvSpPr>
          <p:cNvPr id="9" name="Footer Placeholder 7"/>
          <p:cNvSpPr>
            <a:spLocks noGrp="1"/>
          </p:cNvSpPr>
          <p:nvPr>
            <p:ph type="ftr" sz="quarter" idx="11"/>
          </p:nvPr>
        </p:nvSpPr>
        <p:spPr/>
        <p:txBody>
          <a:bodyPr/>
          <a:lstStyle>
            <a:lvl1pPr>
              <a:defRPr dirty="0" smtClean="0"/>
            </a:lvl1pPr>
          </a:lstStyle>
          <a:p>
            <a:pPr>
              <a:defRPr/>
            </a:pPr>
            <a:r>
              <a:rPr lang="en-US"/>
              <a:t>U.S. Environmental Protection Agency</a:t>
            </a:r>
          </a:p>
        </p:txBody>
      </p:sp>
      <p:sp>
        <p:nvSpPr>
          <p:cNvPr id="10" name="Slide Number Placeholder 8"/>
          <p:cNvSpPr>
            <a:spLocks noGrp="1"/>
          </p:cNvSpPr>
          <p:nvPr>
            <p:ph type="sldNum" sz="quarter" idx="12"/>
          </p:nvPr>
        </p:nvSpPr>
        <p:spPr/>
        <p:txBody>
          <a:bodyPr/>
          <a:lstStyle>
            <a:lvl1pPr>
              <a:defRPr smtClean="0"/>
            </a:lvl1pPr>
          </a:lstStyle>
          <a:p>
            <a:pPr>
              <a:defRPr/>
            </a:pPr>
            <a:fld id="{FB921297-F0ED-4C1F-BF57-9948847A5B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pPr>
              <a:defRPr/>
            </a:pPr>
            <a:fld id="{BABEB958-1B46-4097-B54F-0E30F68A0ECD}" type="datetime1">
              <a:rPr lang="en-US" smtClean="0"/>
              <a:pPr>
                <a:defRPr/>
              </a:pPr>
              <a:t>4/4/2019</a:t>
            </a:fld>
            <a:endParaRPr lang="en-US"/>
          </a:p>
        </p:txBody>
      </p:sp>
      <p:sp>
        <p:nvSpPr>
          <p:cNvPr id="5" name="Footer Placeholder 3"/>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6" name="Slide Number Placeholder 4"/>
          <p:cNvSpPr>
            <a:spLocks noGrp="1"/>
          </p:cNvSpPr>
          <p:nvPr>
            <p:ph type="sldNum" sz="quarter" idx="12"/>
          </p:nvPr>
        </p:nvSpPr>
        <p:spPr/>
        <p:txBody>
          <a:bodyPr/>
          <a:lstStyle>
            <a:lvl1pPr>
              <a:defRPr smtClean="0"/>
            </a:lvl1pPr>
          </a:lstStyle>
          <a:p>
            <a:pPr>
              <a:defRPr/>
            </a:pPr>
            <a:fld id="{1C78A7CB-A65C-4BD2-AD64-57AD2EE3B3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fld id="{D45FAD9B-E35A-4EC3-B4CC-E5F1F11CAF4B}" type="datetime1">
              <a:rPr lang="en-US" smtClean="0"/>
              <a:pPr>
                <a:defRPr/>
              </a:pPr>
              <a:t>4/4/2019</a:t>
            </a:fld>
            <a:endParaRPr lang="en-US"/>
          </a:p>
        </p:txBody>
      </p:sp>
      <p:sp>
        <p:nvSpPr>
          <p:cNvPr id="4" name="Footer Placeholder 2"/>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5" name="Slide Number Placeholder 3"/>
          <p:cNvSpPr>
            <a:spLocks noGrp="1"/>
          </p:cNvSpPr>
          <p:nvPr>
            <p:ph type="sldNum" sz="quarter" idx="12"/>
          </p:nvPr>
        </p:nvSpPr>
        <p:spPr/>
        <p:txBody>
          <a:bodyPr/>
          <a:lstStyle>
            <a:lvl1pPr>
              <a:defRPr smtClean="0"/>
            </a:lvl1pPr>
          </a:lstStyle>
          <a:p>
            <a:pPr>
              <a:defRPr/>
            </a:pPr>
            <a:fld id="{F6CEE91D-A776-4927-9F55-A284040309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CA09241C-68B8-45DD-9375-51385F3BDBB6}" type="datetime1">
              <a:rPr lang="en-US" smtClean="0"/>
              <a:pPr>
                <a:defRPr/>
              </a:pPr>
              <a:t>4/4/2019</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C4084572-B0FF-41C4-9F43-7AA9EDDEE6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0EE9A01D-DED2-4A55-8272-2CBB7D67B85F}" type="datetime1">
              <a:rPr lang="en-US" smtClean="0"/>
              <a:pPr>
                <a:defRPr/>
              </a:pPr>
              <a:t>4/4/2019</a:t>
            </a:fld>
            <a:endParaRPr lang="en-US"/>
          </a:p>
        </p:txBody>
      </p:sp>
      <p:sp>
        <p:nvSpPr>
          <p:cNvPr id="7" name="Footer Placeholder 5"/>
          <p:cNvSpPr>
            <a:spLocks noGrp="1"/>
          </p:cNvSpPr>
          <p:nvPr>
            <p:ph type="ftr" sz="quarter" idx="11"/>
          </p:nvPr>
        </p:nvSpPr>
        <p:spPr/>
        <p:txBody>
          <a:bodyPr/>
          <a:lstStyle>
            <a:lvl1pPr>
              <a:defRPr sz="1400" dirty="0" smtClean="0"/>
            </a:lvl1pPr>
          </a:lstStyle>
          <a:p>
            <a:pPr>
              <a:defRPr/>
            </a:pPr>
            <a:r>
              <a:rPr lang="en-US"/>
              <a:t>U.S. Environmental Protection Agency</a:t>
            </a:r>
          </a:p>
        </p:txBody>
      </p:sp>
      <p:sp>
        <p:nvSpPr>
          <p:cNvPr id="8" name="Slide Number Placeholder 6"/>
          <p:cNvSpPr>
            <a:spLocks noGrp="1"/>
          </p:cNvSpPr>
          <p:nvPr>
            <p:ph type="sldNum" sz="quarter" idx="12"/>
          </p:nvPr>
        </p:nvSpPr>
        <p:spPr/>
        <p:txBody>
          <a:bodyPr/>
          <a:lstStyle>
            <a:lvl1pPr>
              <a:defRPr smtClean="0"/>
            </a:lvl1pPr>
          </a:lstStyle>
          <a:p>
            <a:pPr>
              <a:defRPr/>
            </a:pPr>
            <a:fld id="{011993D8-F9E3-4863-A603-4D0481FE89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7"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fld id="{E8B1778B-2289-426D-8EEF-4643CB74D311}" type="datetime1">
              <a:rPr lang="en-US" smtClean="0"/>
              <a:pPr>
                <a:defRPr/>
              </a:pPr>
              <a:t>4/4/2019</a:t>
            </a:fld>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smtClean="0"/>
            </a:lvl1pPr>
          </a:lstStyle>
          <a:p>
            <a:pPr>
              <a:defRPr/>
            </a:pPr>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032B910A-57A9-4E29-B51D-402F84F24C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pa.gov/ttnamti1/qacert.html"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0176"/>
            <a:ext cx="7620000" cy="2375024"/>
          </a:xfrm>
        </p:spPr>
        <p:txBody>
          <a:bodyPr/>
          <a:lstStyle/>
          <a:p>
            <a:r>
              <a:rPr lang="en-US" dirty="0">
                <a:solidFill>
                  <a:srgbClr val="0070C0"/>
                </a:solidFill>
              </a:rPr>
              <a:t>Annual Air Monitoring Data Certification Webinar – March 28, 2019</a:t>
            </a:r>
            <a:endParaRPr lang="en-US"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1</a:t>
            </a:fld>
            <a:endParaRPr lang="en-US" dirty="0"/>
          </a:p>
        </p:txBody>
      </p:sp>
      <p:pic>
        <p:nvPicPr>
          <p:cNvPr id="6" name="Picture 6" descr="A sunset in the background&#10;&#10;Description generated with very high confidence">
            <a:extLst>
              <a:ext uri="{FF2B5EF4-FFF2-40B4-BE49-F238E27FC236}">
                <a16:creationId xmlns:a16="http://schemas.microsoft.com/office/drawing/2014/main" id="{1CEBB1C6-D660-4DB6-AD04-5A0C84AAC185}"/>
              </a:ext>
            </a:extLst>
          </p:cNvPr>
          <p:cNvPicPr>
            <a:picLocks noChangeAspect="1"/>
          </p:cNvPicPr>
          <p:nvPr/>
        </p:nvPicPr>
        <p:blipFill>
          <a:blip r:embed="rId3"/>
          <a:stretch>
            <a:fillRect/>
          </a:stretch>
        </p:blipFill>
        <p:spPr>
          <a:xfrm>
            <a:off x="591395" y="3301287"/>
            <a:ext cx="7924800" cy="31940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3DE9BF-5BB9-4F49-A49F-68A60E842C69}"/>
              </a:ext>
            </a:extLst>
          </p:cNvPr>
          <p:cNvPicPr>
            <a:picLocks noGrp="1" noChangeAspect="1"/>
          </p:cNvPicPr>
          <p:nvPr>
            <p:ph/>
          </p:nvPr>
        </p:nvPicPr>
        <p:blipFill>
          <a:blip r:embed="rId3"/>
          <a:stretch>
            <a:fillRect/>
          </a:stretch>
        </p:blipFill>
        <p:spPr>
          <a:xfrm>
            <a:off x="990600" y="1246556"/>
            <a:ext cx="6934200" cy="5037030"/>
          </a:xfrm>
          <a:prstGeom prst="rect">
            <a:avLst/>
          </a:prstGeom>
        </p:spPr>
      </p:pic>
      <p:sp>
        <p:nvSpPr>
          <p:cNvPr id="2" name="Slide Number Placeholder 1">
            <a:extLst>
              <a:ext uri="{FF2B5EF4-FFF2-40B4-BE49-F238E27FC236}">
                <a16:creationId xmlns:a16="http://schemas.microsoft.com/office/drawing/2014/main" id="{FF79940E-9EFE-456D-BC90-913E588C5DFF}"/>
              </a:ext>
            </a:extLst>
          </p:cNvPr>
          <p:cNvSpPr>
            <a:spLocks noGrp="1"/>
          </p:cNvSpPr>
          <p:nvPr>
            <p:ph type="sldNum" sz="quarter" idx="12"/>
          </p:nvPr>
        </p:nvSpPr>
        <p:spPr/>
        <p:txBody>
          <a:bodyPr/>
          <a:lstStyle/>
          <a:p>
            <a:pPr>
              <a:defRPr/>
            </a:pPr>
            <a:fld id="{F6CEE91D-A776-4927-9F55-A284040309EA}" type="slidenum">
              <a:rPr lang="en-US" smtClean="0"/>
              <a:pPr>
                <a:defRPr/>
              </a:pPr>
              <a:t>10</a:t>
            </a:fld>
            <a:endParaRPr lang="en-US"/>
          </a:p>
        </p:txBody>
      </p:sp>
      <p:sp>
        <p:nvSpPr>
          <p:cNvPr id="5" name="Oval 4">
            <a:extLst>
              <a:ext uri="{FF2B5EF4-FFF2-40B4-BE49-F238E27FC236}">
                <a16:creationId xmlns:a16="http://schemas.microsoft.com/office/drawing/2014/main" id="{DE7B2A1B-D362-4ED4-BAC3-83BEE79AADB2}"/>
              </a:ext>
            </a:extLst>
          </p:cNvPr>
          <p:cNvSpPr/>
          <p:nvPr/>
        </p:nvSpPr>
        <p:spPr bwMode="auto">
          <a:xfrm>
            <a:off x="5562600" y="5715000"/>
            <a:ext cx="2438400" cy="457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6" name="TextBox 5">
            <a:extLst>
              <a:ext uri="{FF2B5EF4-FFF2-40B4-BE49-F238E27FC236}">
                <a16:creationId xmlns:a16="http://schemas.microsoft.com/office/drawing/2014/main" id="{D5EAA154-D3AC-4DED-A932-052C709B06FC}"/>
              </a:ext>
            </a:extLst>
          </p:cNvPr>
          <p:cNvSpPr txBox="1"/>
          <p:nvPr/>
        </p:nvSpPr>
        <p:spPr>
          <a:xfrm>
            <a:off x="304800" y="0"/>
            <a:ext cx="6096000" cy="1200329"/>
          </a:xfrm>
          <a:prstGeom prst="rect">
            <a:avLst/>
          </a:prstGeom>
          <a:noFill/>
        </p:spPr>
        <p:txBody>
          <a:bodyPr wrap="square" rtlCol="0">
            <a:spAutoFit/>
          </a:bodyPr>
          <a:lstStyle/>
          <a:p>
            <a:r>
              <a:rPr lang="en-US" b="1">
                <a:solidFill>
                  <a:srgbClr val="FFFF00"/>
                </a:solidFill>
              </a:rPr>
              <a:t>Resource: Data Certification Information On AMTIC (Ambient Monitoring Technology Information Center)</a:t>
            </a:r>
            <a:endParaRPr lang="en-US" b="1" dirty="0">
              <a:solidFill>
                <a:srgbClr val="FFFF00"/>
              </a:solidFill>
            </a:endParaRPr>
          </a:p>
        </p:txBody>
      </p:sp>
    </p:spTree>
    <p:extLst>
      <p:ext uri="{BB962C8B-B14F-4D97-AF65-F5344CB8AC3E}">
        <p14:creationId xmlns:p14="http://schemas.microsoft.com/office/powerpoint/2010/main" val="323658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11</a:t>
            </a:fld>
            <a:endParaRPr lang="en-US"/>
          </a:p>
        </p:txBody>
      </p:sp>
      <p:sp>
        <p:nvSpPr>
          <p:cNvPr id="5" name="TextBox 4"/>
          <p:cNvSpPr txBox="1"/>
          <p:nvPr/>
        </p:nvSpPr>
        <p:spPr>
          <a:xfrm>
            <a:off x="304801" y="41404"/>
            <a:ext cx="6248399" cy="1015663"/>
          </a:xfrm>
          <a:prstGeom prst="rect">
            <a:avLst/>
          </a:prstGeom>
          <a:noFill/>
        </p:spPr>
        <p:txBody>
          <a:bodyPr wrap="square" rtlCol="0">
            <a:spAutoFit/>
          </a:bodyPr>
          <a:lstStyle/>
          <a:p>
            <a:r>
              <a:rPr lang="en-US" sz="2000" b="1" dirty="0">
                <a:solidFill>
                  <a:srgbClr val="FFFF00"/>
                </a:solidFill>
              </a:rPr>
              <a:t>Resource: Data Certification Information On AMTIC (Ambient Monitoring Technology Information Center)</a:t>
            </a:r>
          </a:p>
        </p:txBody>
      </p:sp>
      <p:sp>
        <p:nvSpPr>
          <p:cNvPr id="7" name="TextBox 6"/>
          <p:cNvSpPr txBox="1"/>
          <p:nvPr/>
        </p:nvSpPr>
        <p:spPr>
          <a:xfrm>
            <a:off x="228600" y="1524000"/>
            <a:ext cx="8686799" cy="646331"/>
          </a:xfrm>
          <a:prstGeom prst="rect">
            <a:avLst/>
          </a:prstGeom>
          <a:noFill/>
        </p:spPr>
        <p:txBody>
          <a:bodyPr wrap="square" rtlCol="0">
            <a:spAutoFit/>
          </a:bodyPr>
          <a:lstStyle/>
          <a:p>
            <a:r>
              <a:rPr lang="en-US" sz="1800" dirty="0"/>
              <a:t>The AMTIC website for data certification and Validation is located at </a:t>
            </a:r>
            <a:r>
              <a:rPr lang="en-US" sz="1800" dirty="0">
                <a:solidFill>
                  <a:srgbClr val="0070C0"/>
                </a:solidFill>
              </a:rPr>
              <a:t>https://www3.epa.gov/ttn/amtic/qacert.html</a:t>
            </a:r>
          </a:p>
        </p:txBody>
      </p:sp>
      <p:pic>
        <p:nvPicPr>
          <p:cNvPr id="3" name="Picture 2">
            <a:extLst>
              <a:ext uri="{FF2B5EF4-FFF2-40B4-BE49-F238E27FC236}">
                <a16:creationId xmlns:a16="http://schemas.microsoft.com/office/drawing/2014/main" id="{44AD98FB-D08B-475E-9597-F234C6BF24D3}"/>
              </a:ext>
            </a:extLst>
          </p:cNvPr>
          <p:cNvPicPr>
            <a:picLocks noChangeAspect="1"/>
          </p:cNvPicPr>
          <p:nvPr/>
        </p:nvPicPr>
        <p:blipFill>
          <a:blip r:embed="rId3"/>
          <a:stretch>
            <a:fillRect/>
          </a:stretch>
        </p:blipFill>
        <p:spPr>
          <a:xfrm>
            <a:off x="224210" y="2667000"/>
            <a:ext cx="8673260" cy="2495550"/>
          </a:xfrm>
          <a:prstGeom prst="rect">
            <a:avLst/>
          </a:prstGeom>
          <a:ln>
            <a:solidFill>
              <a:schemeClr val="tx1"/>
            </a:solidFill>
          </a:ln>
        </p:spPr>
      </p:pic>
    </p:spTree>
    <p:extLst>
      <p:ext uri="{BB962C8B-B14F-4D97-AF65-F5344CB8AC3E}">
        <p14:creationId xmlns:p14="http://schemas.microsoft.com/office/powerpoint/2010/main" val="3248719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12</a:t>
            </a:fld>
            <a:endParaRPr lang="en-US"/>
          </a:p>
        </p:txBody>
      </p:sp>
      <p:pic>
        <p:nvPicPr>
          <p:cNvPr id="4" name="Picture 3"/>
          <p:cNvPicPr>
            <a:picLocks noChangeAspect="1"/>
          </p:cNvPicPr>
          <p:nvPr/>
        </p:nvPicPr>
        <p:blipFill>
          <a:blip r:embed="rId3"/>
          <a:stretch>
            <a:fillRect/>
          </a:stretch>
        </p:blipFill>
        <p:spPr>
          <a:xfrm>
            <a:off x="302982" y="1207055"/>
            <a:ext cx="7394156" cy="5652912"/>
          </a:xfrm>
          <a:prstGeom prst="rect">
            <a:avLst/>
          </a:prstGeom>
        </p:spPr>
      </p:pic>
      <p:sp>
        <p:nvSpPr>
          <p:cNvPr id="6" name="TextBox 5"/>
          <p:cNvSpPr txBox="1"/>
          <p:nvPr/>
        </p:nvSpPr>
        <p:spPr>
          <a:xfrm>
            <a:off x="457200" y="143731"/>
            <a:ext cx="5776390" cy="430887"/>
          </a:xfrm>
          <a:prstGeom prst="rect">
            <a:avLst/>
          </a:prstGeom>
          <a:noFill/>
        </p:spPr>
        <p:txBody>
          <a:bodyPr wrap="none" rtlCol="0">
            <a:spAutoFit/>
          </a:bodyPr>
          <a:lstStyle/>
          <a:p>
            <a:r>
              <a:rPr lang="en-US" sz="2200" b="1" dirty="0">
                <a:solidFill>
                  <a:srgbClr val="FFFF00"/>
                </a:solidFill>
              </a:rPr>
              <a:t>Resource: Data Certification Flags Values</a:t>
            </a:r>
          </a:p>
        </p:txBody>
      </p:sp>
      <p:sp>
        <p:nvSpPr>
          <p:cNvPr id="3" name="Arrow: Right 2">
            <a:extLst>
              <a:ext uri="{FF2B5EF4-FFF2-40B4-BE49-F238E27FC236}">
                <a16:creationId xmlns:a16="http://schemas.microsoft.com/office/drawing/2014/main" id="{74C1CAFA-4FDF-4DE6-BFC2-79311F5C9FA6}"/>
              </a:ext>
            </a:extLst>
          </p:cNvPr>
          <p:cNvSpPr/>
          <p:nvPr/>
        </p:nvSpPr>
        <p:spPr bwMode="auto">
          <a:xfrm>
            <a:off x="-511126" y="3690611"/>
            <a:ext cx="915280" cy="6858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5" name="Arrow: Right 4">
            <a:extLst>
              <a:ext uri="{FF2B5EF4-FFF2-40B4-BE49-F238E27FC236}">
                <a16:creationId xmlns:a16="http://schemas.microsoft.com/office/drawing/2014/main" id="{B7E5BCC1-43F5-48AD-9611-C12C0792E730}"/>
              </a:ext>
            </a:extLst>
          </p:cNvPr>
          <p:cNvSpPr/>
          <p:nvPr/>
        </p:nvSpPr>
        <p:spPr bwMode="auto">
          <a:xfrm>
            <a:off x="-535189" y="5173659"/>
            <a:ext cx="915280" cy="6858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385758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B5283B-C3DE-4D54-8614-7506550A5CBE}"/>
              </a:ext>
            </a:extLst>
          </p:cNvPr>
          <p:cNvSpPr>
            <a:spLocks noGrp="1"/>
          </p:cNvSpPr>
          <p:nvPr>
            <p:ph type="sldNum" sz="quarter" idx="12"/>
          </p:nvPr>
        </p:nvSpPr>
        <p:spPr/>
        <p:txBody>
          <a:bodyPr/>
          <a:lstStyle/>
          <a:p>
            <a:pPr>
              <a:defRPr/>
            </a:pPr>
            <a:fld id="{F6CEE91D-A776-4927-9F55-A284040309EA}" type="slidenum">
              <a:rPr lang="en-US" smtClean="0"/>
              <a:pPr>
                <a:defRPr/>
              </a:pPr>
              <a:t>13</a:t>
            </a:fld>
            <a:endParaRPr lang="en-US"/>
          </a:p>
        </p:txBody>
      </p:sp>
      <p:pic>
        <p:nvPicPr>
          <p:cNvPr id="3" name="Picture 2">
            <a:extLst>
              <a:ext uri="{FF2B5EF4-FFF2-40B4-BE49-F238E27FC236}">
                <a16:creationId xmlns:a16="http://schemas.microsoft.com/office/drawing/2014/main" id="{83D88BA7-072F-4093-BA3E-45AA9FBB11E7}"/>
              </a:ext>
            </a:extLst>
          </p:cNvPr>
          <p:cNvPicPr>
            <a:picLocks noChangeAspect="1"/>
          </p:cNvPicPr>
          <p:nvPr/>
        </p:nvPicPr>
        <p:blipFill>
          <a:blip r:embed="rId3"/>
          <a:stretch>
            <a:fillRect/>
          </a:stretch>
        </p:blipFill>
        <p:spPr>
          <a:xfrm>
            <a:off x="58651" y="1518542"/>
            <a:ext cx="7027950" cy="5339458"/>
          </a:xfrm>
          <a:prstGeom prst="rect">
            <a:avLst/>
          </a:prstGeom>
        </p:spPr>
      </p:pic>
      <p:sp>
        <p:nvSpPr>
          <p:cNvPr id="4" name="TextBox 3">
            <a:extLst>
              <a:ext uri="{FF2B5EF4-FFF2-40B4-BE49-F238E27FC236}">
                <a16:creationId xmlns:a16="http://schemas.microsoft.com/office/drawing/2014/main" id="{B9C88132-0755-4382-BFC3-D6623EC6565C}"/>
              </a:ext>
            </a:extLst>
          </p:cNvPr>
          <p:cNvSpPr txBox="1"/>
          <p:nvPr/>
        </p:nvSpPr>
        <p:spPr>
          <a:xfrm>
            <a:off x="533400" y="152400"/>
            <a:ext cx="4648200" cy="769441"/>
          </a:xfrm>
          <a:prstGeom prst="rect">
            <a:avLst/>
          </a:prstGeom>
          <a:noFill/>
        </p:spPr>
        <p:txBody>
          <a:bodyPr wrap="square" rtlCol="0">
            <a:spAutoFit/>
          </a:bodyPr>
          <a:lstStyle/>
          <a:p>
            <a:r>
              <a:rPr lang="en-US" sz="2200" b="1" dirty="0">
                <a:solidFill>
                  <a:srgbClr val="FFFF00"/>
                </a:solidFill>
              </a:rPr>
              <a:t>Resource: Annual Guidance on Data Certification Process</a:t>
            </a:r>
          </a:p>
        </p:txBody>
      </p:sp>
    </p:spTree>
    <p:extLst>
      <p:ext uri="{BB962C8B-B14F-4D97-AF65-F5344CB8AC3E}">
        <p14:creationId xmlns:p14="http://schemas.microsoft.com/office/powerpoint/2010/main" val="298958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14</a:t>
            </a:fld>
            <a:endParaRPr lang="en-US" dirty="0"/>
          </a:p>
        </p:txBody>
      </p:sp>
      <p:sp>
        <p:nvSpPr>
          <p:cNvPr id="5" name="Rectangle 4"/>
          <p:cNvSpPr/>
          <p:nvPr/>
        </p:nvSpPr>
        <p:spPr>
          <a:xfrm>
            <a:off x="-12290" y="-69167"/>
            <a:ext cx="6705600" cy="1107996"/>
          </a:xfrm>
          <a:prstGeom prst="rect">
            <a:avLst/>
          </a:prstGeom>
        </p:spPr>
        <p:txBody>
          <a:bodyPr wrap="square">
            <a:spAutoFit/>
          </a:bodyPr>
          <a:lstStyle/>
          <a:p>
            <a:r>
              <a:rPr lang="en-US" sz="2200" b="1" dirty="0">
                <a:solidFill>
                  <a:srgbClr val="FFFF00"/>
                </a:solidFill>
                <a:latin typeface="+mn-lt"/>
              </a:rPr>
              <a:t>Resource: Criteria that Generate Green (Acceptable) Warning (Yellow) and “N” Qualifiers (Red)</a:t>
            </a:r>
            <a:endParaRPr lang="en-US" sz="2200" dirty="0">
              <a:solidFill>
                <a:srgbClr val="FFFF00"/>
              </a:solidFill>
              <a:latin typeface="+mn-lt"/>
            </a:endParaRPr>
          </a:p>
        </p:txBody>
      </p:sp>
      <p:pic>
        <p:nvPicPr>
          <p:cNvPr id="2" name="Picture 1">
            <a:extLst>
              <a:ext uri="{FF2B5EF4-FFF2-40B4-BE49-F238E27FC236}">
                <a16:creationId xmlns:a16="http://schemas.microsoft.com/office/drawing/2014/main" id="{CA6C2566-E6B6-486E-A2EA-4FCC26692BFD}"/>
              </a:ext>
            </a:extLst>
          </p:cNvPr>
          <p:cNvPicPr>
            <a:picLocks noChangeAspect="1"/>
          </p:cNvPicPr>
          <p:nvPr/>
        </p:nvPicPr>
        <p:blipFill>
          <a:blip r:embed="rId3"/>
          <a:stretch>
            <a:fillRect/>
          </a:stretch>
        </p:blipFill>
        <p:spPr>
          <a:xfrm>
            <a:off x="334079" y="1142999"/>
            <a:ext cx="6771453" cy="5482659"/>
          </a:xfrm>
          <a:prstGeom prst="rect">
            <a:avLst/>
          </a:prstGeom>
        </p:spPr>
      </p:pic>
      <p:sp>
        <p:nvSpPr>
          <p:cNvPr id="6" name="TextBox 5">
            <a:extLst>
              <a:ext uri="{FF2B5EF4-FFF2-40B4-BE49-F238E27FC236}">
                <a16:creationId xmlns:a16="http://schemas.microsoft.com/office/drawing/2014/main" id="{CD1832AC-C80B-41F5-9FA7-E98988876358}"/>
              </a:ext>
            </a:extLst>
          </p:cNvPr>
          <p:cNvSpPr txBox="1"/>
          <p:nvPr/>
        </p:nvSpPr>
        <p:spPr>
          <a:xfrm>
            <a:off x="7346730" y="2533848"/>
            <a:ext cx="1534236" cy="1938992"/>
          </a:xfrm>
          <a:prstGeom prst="rect">
            <a:avLst/>
          </a:prstGeom>
          <a:noFill/>
        </p:spPr>
        <p:txBody>
          <a:bodyPr wrap="square" rtlCol="0">
            <a:spAutoFit/>
          </a:bodyPr>
          <a:lstStyle/>
          <a:p>
            <a:r>
              <a:rPr lang="en-US" dirty="0"/>
              <a:t>Check guidance </a:t>
            </a:r>
          </a:p>
          <a:p>
            <a:r>
              <a:rPr lang="en-US" dirty="0"/>
              <a:t>annually</a:t>
            </a:r>
          </a:p>
          <a:p>
            <a:r>
              <a:rPr lang="en-US" dirty="0"/>
              <a:t>for changes</a:t>
            </a:r>
          </a:p>
        </p:txBody>
      </p:sp>
    </p:spTree>
    <p:extLst>
      <p:ext uri="{BB962C8B-B14F-4D97-AF65-F5344CB8AC3E}">
        <p14:creationId xmlns:p14="http://schemas.microsoft.com/office/powerpoint/2010/main" val="330505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3D4E31-0CDB-4518-879F-DF7B476D2198}"/>
              </a:ext>
            </a:extLst>
          </p:cNvPr>
          <p:cNvSpPr>
            <a:spLocks noGrp="1"/>
          </p:cNvSpPr>
          <p:nvPr>
            <p:ph type="title"/>
          </p:nvPr>
        </p:nvSpPr>
        <p:spPr>
          <a:xfrm>
            <a:off x="628650" y="811161"/>
            <a:ext cx="2501695" cy="5403370"/>
          </a:xfrm>
        </p:spPr>
        <p:txBody>
          <a:bodyPr>
            <a:normAutofit/>
          </a:bodyPr>
          <a:lstStyle/>
          <a:p>
            <a:r>
              <a:rPr lang="en-US">
                <a:solidFill>
                  <a:srgbClr val="FFFFFF"/>
                </a:solidFill>
              </a:rPr>
              <a:t>Data Certification Process</a:t>
            </a:r>
          </a:p>
        </p:txBody>
      </p:sp>
      <p:sp>
        <p:nvSpPr>
          <p:cNvPr id="13" name="Rectangle 12">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4FA41EA-EA9D-4BEE-ABCE-D0256E4CB9E2}"/>
              </a:ext>
            </a:extLst>
          </p:cNvPr>
          <p:cNvSpPr>
            <a:spLocks noGrp="1"/>
          </p:cNvSpPr>
          <p:nvPr>
            <p:ph type="sldNum" sz="quarter" idx="12"/>
          </p:nvPr>
        </p:nvSpPr>
        <p:spPr>
          <a:xfrm>
            <a:off x="8250174" y="6108192"/>
            <a:ext cx="411480" cy="548640"/>
          </a:xfrm>
          <a:prstGeom prst="ellipse">
            <a:avLst/>
          </a:prstGeom>
          <a:solidFill>
            <a:srgbClr val="898989"/>
          </a:solidFill>
        </p:spPr>
        <p:txBody>
          <a:bodyPr>
            <a:normAutofit fontScale="92500" lnSpcReduction="20000"/>
          </a:bodyPr>
          <a:lstStyle/>
          <a:p>
            <a:pPr algn="ctr">
              <a:spcAft>
                <a:spcPts val="600"/>
              </a:spcAft>
              <a:defRPr/>
            </a:pPr>
            <a:fld id="{A59A409D-13B5-4BFA-BEF2-B333FB868C3F}" type="slidenum">
              <a:rPr lang="en-US" sz="1300">
                <a:solidFill>
                  <a:srgbClr val="FFFFFF">
                    <a:alpha val="80000"/>
                  </a:srgbClr>
                </a:solidFill>
              </a:rPr>
              <a:pPr algn="ctr">
                <a:spcAft>
                  <a:spcPts val="600"/>
                </a:spcAft>
                <a:defRPr/>
              </a:pPr>
              <a:t>15</a:t>
            </a:fld>
            <a:endParaRPr lang="en-US" sz="1300">
              <a:solidFill>
                <a:srgbClr val="FFFFFF">
                  <a:alpha val="80000"/>
                </a:srgbClr>
              </a:solidFill>
            </a:endParaRPr>
          </a:p>
        </p:txBody>
      </p:sp>
      <p:graphicFrame>
        <p:nvGraphicFramePr>
          <p:cNvPr id="6" name="Content Placeholder 2">
            <a:extLst>
              <a:ext uri="{FF2B5EF4-FFF2-40B4-BE49-F238E27FC236}">
                <a16:creationId xmlns:a16="http://schemas.microsoft.com/office/drawing/2014/main" id="{88907720-6BFA-4BFE-BFBA-EABBD9F3AB69}"/>
              </a:ext>
            </a:extLst>
          </p:cNvPr>
          <p:cNvGraphicFramePr>
            <a:graphicFrameLocks noGrp="1"/>
          </p:cNvGraphicFramePr>
          <p:nvPr>
            <p:ph idx="1"/>
            <p:extLst>
              <p:ext uri="{D42A27DB-BD31-4B8C-83A1-F6EECF244321}">
                <p14:modId xmlns:p14="http://schemas.microsoft.com/office/powerpoint/2010/main" val="76084510"/>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a:extLst>
              <a:ext uri="{FF2B5EF4-FFF2-40B4-BE49-F238E27FC236}">
                <a16:creationId xmlns:a16="http://schemas.microsoft.com/office/drawing/2014/main" id="{7A8F1707-9962-4C30-BCEF-3F4B26809A72}"/>
              </a:ext>
            </a:extLst>
          </p:cNvPr>
          <p:cNvCxnSpPr/>
          <p:nvPr/>
        </p:nvCxnSpPr>
        <p:spPr bwMode="auto">
          <a:xfrm>
            <a:off x="6400800" y="2133600"/>
            <a:ext cx="0" cy="5334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97644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99176" y="6309360"/>
            <a:ext cx="816173" cy="365125"/>
          </a:xfrm>
        </p:spPr>
        <p:txBody>
          <a:bodyPr vert="horz" lIns="91440" tIns="45720" rIns="91440" bIns="45720" rtlCol="0" anchor="ctr">
            <a:normAutofit/>
          </a:bodyPr>
          <a:lstStyle/>
          <a:p>
            <a:pPr eaLnBrk="1" hangingPunct="1">
              <a:spcAft>
                <a:spcPts val="600"/>
              </a:spcAft>
              <a:defRPr/>
            </a:pPr>
            <a:fld id="{F6CEE91D-A776-4927-9F55-A284040309EA}" type="slidenum">
              <a:rPr lang="en-US" sz="1000">
                <a:solidFill>
                  <a:prstClr val="black">
                    <a:tint val="75000"/>
                  </a:prstClr>
                </a:solidFill>
                <a:latin typeface="+mn-lt"/>
                <a:ea typeface="+mn-ea"/>
              </a:rPr>
              <a:pPr eaLnBrk="1" hangingPunct="1">
                <a:spcAft>
                  <a:spcPts val="600"/>
                </a:spcAft>
                <a:defRPr/>
              </a:pPr>
              <a:t>16</a:t>
            </a:fld>
            <a:endParaRPr lang="en-US" sz="1000">
              <a:solidFill>
                <a:prstClr val="black">
                  <a:tint val="75000"/>
                </a:prstClr>
              </a:solidFill>
              <a:latin typeface="+mn-lt"/>
              <a:ea typeface="+mn-ea"/>
            </a:endParaRPr>
          </a:p>
        </p:txBody>
      </p:sp>
      <p:sp>
        <p:nvSpPr>
          <p:cNvPr id="6" name="Content Placeholder 4"/>
          <p:cNvSpPr txBox="1">
            <a:spLocks/>
          </p:cNvSpPr>
          <p:nvPr/>
        </p:nvSpPr>
        <p:spPr>
          <a:xfrm>
            <a:off x="304800" y="1981200"/>
            <a:ext cx="8229600" cy="4572000"/>
          </a:xfrm>
          <a:prstGeom prst="rect">
            <a:avLst/>
          </a:prstGeom>
        </p:spPr>
        <p:txBody>
          <a:bodyPr wrap="square">
            <a:noAutofit/>
          </a:bodyPr>
          <a:lstStyle/>
          <a:p>
            <a:pPr marL="457200" indent="-457200">
              <a:lnSpc>
                <a:spcPct val="90000"/>
              </a:lnSpc>
              <a:spcBef>
                <a:spcPct val="20000"/>
              </a:spcBef>
              <a:buFont typeface="+mj-lt"/>
              <a:buAutoNum type="arabicPeriod"/>
            </a:pPr>
            <a:r>
              <a:rPr lang="en-US" sz="2200" dirty="0"/>
              <a:t>Run the Certification Evaluation and Concurrence Report (AMP600)  - This will calculate a recommended certification flag for each monitor-year based Part 58 criteria, and will display the results for all monitors and PQAOs associated with the Certifying Agency.</a:t>
            </a:r>
          </a:p>
          <a:p>
            <a:pPr marL="457200" indent="-457200">
              <a:lnSpc>
                <a:spcPct val="90000"/>
              </a:lnSpc>
              <a:spcBef>
                <a:spcPct val="20000"/>
              </a:spcBef>
              <a:buFont typeface="+mj-lt"/>
              <a:buAutoNum type="arabicPeriod"/>
            </a:pPr>
            <a:r>
              <a:rPr lang="en-US" sz="2200" dirty="0"/>
              <a:t>Run the AQS Monitor Description Report (AMP390) – This will show all Agency Roles for each monitor. Need to ensure there is an assigned Certifying Agency role designated for each monitor and compare against Monitoring Network Plan. Use AQS (Batch MD transaction or Maintain&gt;Monitor) to correct any discrepancies. </a:t>
            </a:r>
          </a:p>
          <a:p>
            <a:pPr marL="457200" indent="-457200">
              <a:lnSpc>
                <a:spcPct val="90000"/>
              </a:lnSpc>
              <a:spcBef>
                <a:spcPct val="20000"/>
              </a:spcBef>
              <a:buFont typeface="+mj-lt"/>
              <a:buAutoNum type="arabicPeriod"/>
            </a:pPr>
            <a:r>
              <a:rPr lang="en-US" sz="2200" dirty="0"/>
              <a:t>Run the QA Data Quality Indicator Report (AMP256) – This will give you a more detailed look at the QA data.  Use the guidance document to check QA.  Use guidance doc to check QA.</a:t>
            </a:r>
          </a:p>
          <a:p>
            <a:pPr marL="457200" indent="-457200">
              <a:lnSpc>
                <a:spcPct val="90000"/>
              </a:lnSpc>
              <a:spcBef>
                <a:spcPct val="20000"/>
              </a:spcBef>
              <a:buFont typeface="+mj-lt"/>
              <a:buAutoNum type="arabicPeriod"/>
            </a:pPr>
            <a:endParaRPr lang="en-US" dirty="0"/>
          </a:p>
          <a:p>
            <a:pPr>
              <a:lnSpc>
                <a:spcPct val="90000"/>
              </a:lnSpc>
              <a:spcBef>
                <a:spcPct val="20000"/>
              </a:spcBef>
            </a:pPr>
            <a:endParaRPr lang="en-US" dirty="0"/>
          </a:p>
        </p:txBody>
      </p:sp>
      <p:graphicFrame>
        <p:nvGraphicFramePr>
          <p:cNvPr id="8" name="Title 6">
            <a:extLst>
              <a:ext uri="{FF2B5EF4-FFF2-40B4-BE49-F238E27FC236}">
                <a16:creationId xmlns:a16="http://schemas.microsoft.com/office/drawing/2014/main" id="{FD17997C-CD48-4A24-8476-795F68D33AAA}"/>
              </a:ext>
            </a:extLst>
          </p:cNvPr>
          <p:cNvGraphicFramePr/>
          <p:nvPr>
            <p:extLst>
              <p:ext uri="{D42A27DB-BD31-4B8C-83A1-F6EECF244321}">
                <p14:modId xmlns:p14="http://schemas.microsoft.com/office/powerpoint/2010/main" val="4095863562"/>
              </p:ext>
            </p:extLst>
          </p:nvPr>
        </p:nvGraphicFramePr>
        <p:xfrm>
          <a:off x="685800" y="609600"/>
          <a:ext cx="609600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8CF6F3E-F1B9-48B3-AF17-98D8995A16D6}"/>
              </a:ext>
            </a:extLst>
          </p:cNvPr>
          <p:cNvSpPr txBox="1"/>
          <p:nvPr/>
        </p:nvSpPr>
        <p:spPr>
          <a:xfrm>
            <a:off x="533400" y="1275347"/>
            <a:ext cx="8077200" cy="646331"/>
          </a:xfrm>
          <a:prstGeom prst="rect">
            <a:avLst/>
          </a:prstGeom>
          <a:noFill/>
        </p:spPr>
        <p:txBody>
          <a:bodyPr wrap="square" rtlCol="0">
            <a:spAutoFit/>
          </a:bodyPr>
          <a:lstStyle/>
          <a:p>
            <a:r>
              <a:rPr lang="en-US" sz="3600" b="1" dirty="0"/>
              <a:t>Step 1: Run Reports </a:t>
            </a:r>
          </a:p>
        </p:txBody>
      </p:sp>
    </p:spTree>
    <p:extLst>
      <p:ext uri="{BB962C8B-B14F-4D97-AF65-F5344CB8AC3E}">
        <p14:creationId xmlns:p14="http://schemas.microsoft.com/office/powerpoint/2010/main" val="388755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063" y="1219200"/>
            <a:ext cx="8408193" cy="541520"/>
          </a:xfrm>
        </p:spPr>
        <p:txBody>
          <a:bodyPr vert="horz" lIns="91440" tIns="45720" rIns="91440" bIns="45720" rtlCol="0" anchor="ctr">
            <a:normAutofit fontScale="90000"/>
          </a:bodyPr>
          <a:lstStyle/>
          <a:p>
            <a:pPr eaLnBrk="1" hangingPunct="1">
              <a:lnSpc>
                <a:spcPct val="90000"/>
              </a:lnSpc>
            </a:pPr>
            <a:r>
              <a:rPr lang="en-US" sz="2800" b="1" kern="1200" dirty="0">
                <a:solidFill>
                  <a:srgbClr val="FF0000"/>
                </a:solidFill>
                <a:latin typeface="+mj-lt"/>
                <a:ea typeface="+mj-ea"/>
                <a:cs typeface="+mj-cs"/>
              </a:rPr>
              <a:t>Requesting an AMP600 or Certification Evaluation and Concurrence Report</a:t>
            </a:r>
            <a:endParaRPr lang="en-US" sz="2800" kern="1200" dirty="0">
              <a:solidFill>
                <a:schemeClr val="bg1"/>
              </a:solidFill>
              <a:latin typeface="+mj-lt"/>
              <a:ea typeface="+mj-ea"/>
              <a:cs typeface="+mj-cs"/>
            </a:endParaRP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defRPr/>
            </a:pPr>
            <a:fld id="{EEC55162-156E-4051-B1F3-5E18511A0275}" type="slidenum">
              <a:rPr lang="en-US" sz="1200" smtClean="0">
                <a:solidFill>
                  <a:schemeClr val="tx1">
                    <a:tint val="75000"/>
                  </a:schemeClr>
                </a:solidFill>
                <a:latin typeface="+mn-lt"/>
                <a:ea typeface="+mn-ea"/>
              </a:rPr>
              <a:pPr eaLnBrk="1" hangingPunct="1">
                <a:spcAft>
                  <a:spcPts val="600"/>
                </a:spcAft>
                <a:defRPr/>
              </a:pPr>
              <a:t>17</a:t>
            </a:fld>
            <a:endParaRPr lang="en-US" sz="1200">
              <a:solidFill>
                <a:schemeClr val="tx1">
                  <a:tint val="75000"/>
                </a:schemeClr>
              </a:solidFill>
              <a:latin typeface="+mn-lt"/>
              <a:ea typeface="+mn-ea"/>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2057399"/>
            <a:ext cx="8178799" cy="4298951"/>
          </a:xfrm>
          <a:prstGeom prst="rect">
            <a:avLst/>
          </a:prstGeom>
        </p:spPr>
      </p:pic>
      <p:sp>
        <p:nvSpPr>
          <p:cNvPr id="3" name="Oval 2">
            <a:extLst>
              <a:ext uri="{FF2B5EF4-FFF2-40B4-BE49-F238E27FC236}">
                <a16:creationId xmlns:a16="http://schemas.microsoft.com/office/drawing/2014/main" id="{829842D6-A33D-44CD-877A-A2A87E5E4C23}"/>
              </a:ext>
            </a:extLst>
          </p:cNvPr>
          <p:cNvSpPr/>
          <p:nvPr/>
        </p:nvSpPr>
        <p:spPr bwMode="auto">
          <a:xfrm>
            <a:off x="482600" y="3276600"/>
            <a:ext cx="2336800" cy="5334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6" name="Arrow: Right 5">
            <a:extLst>
              <a:ext uri="{FF2B5EF4-FFF2-40B4-BE49-F238E27FC236}">
                <a16:creationId xmlns:a16="http://schemas.microsoft.com/office/drawing/2014/main" id="{7A6E533B-22BB-472D-BBD4-5A7C40CD2D4A}"/>
              </a:ext>
            </a:extLst>
          </p:cNvPr>
          <p:cNvSpPr/>
          <p:nvPr/>
        </p:nvSpPr>
        <p:spPr bwMode="auto">
          <a:xfrm>
            <a:off x="-838200" y="2152606"/>
            <a:ext cx="1320800" cy="457200"/>
          </a:xfrm>
          <a:prstGeom prst="rightArrow">
            <a:avLst/>
          </a:prstGeom>
          <a:no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7" name="Arrow: Down 6">
            <a:extLst>
              <a:ext uri="{FF2B5EF4-FFF2-40B4-BE49-F238E27FC236}">
                <a16:creationId xmlns:a16="http://schemas.microsoft.com/office/drawing/2014/main" id="{6EA57E61-6405-4905-9FD8-2BB97AA462D4}"/>
              </a:ext>
            </a:extLst>
          </p:cNvPr>
          <p:cNvSpPr/>
          <p:nvPr/>
        </p:nvSpPr>
        <p:spPr bwMode="auto">
          <a:xfrm>
            <a:off x="1817437" y="1639160"/>
            <a:ext cx="838200" cy="541520"/>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423825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b="332"/>
          <a:stretch/>
        </p:blipFill>
        <p:spPr>
          <a:xfrm>
            <a:off x="0" y="-10960"/>
            <a:ext cx="9143980" cy="5451274"/>
          </a:xfrm>
          <a:prstGeom prst="rect">
            <a:avLst/>
          </a:prstGeom>
        </p:spPr>
      </p:pic>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eaLnBrk="1" hangingPunct="1">
              <a:lnSpc>
                <a:spcPct val="90000"/>
              </a:lnSpc>
            </a:pPr>
            <a:r>
              <a:rPr lang="en-US" sz="3100" kern="1200">
                <a:solidFill>
                  <a:schemeClr val="tx1">
                    <a:lumMod val="85000"/>
                    <a:lumOff val="15000"/>
                  </a:schemeClr>
                </a:solidFill>
              </a:rPr>
              <a:t>Request Criteria</a:t>
            </a:r>
          </a:p>
        </p:txBody>
      </p:sp>
      <p:sp>
        <p:nvSpPr>
          <p:cNvPr id="5" name="Slide Number Placeholder 4"/>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eaLnBrk="1" hangingPunct="1">
              <a:spcAft>
                <a:spcPts val="600"/>
              </a:spcAft>
              <a:defRPr/>
            </a:pPr>
            <a:fld id="{EEC55162-156E-4051-B1F3-5E18511A0275}" type="slidenum">
              <a:rPr lang="en-US" sz="1200">
                <a:solidFill>
                  <a:srgbClr val="FFFFFF"/>
                </a:solidFill>
                <a:latin typeface="+mn-lt"/>
                <a:ea typeface="+mn-ea"/>
              </a:rPr>
              <a:pPr defTabSz="457200" eaLnBrk="1" hangingPunct="1">
                <a:spcAft>
                  <a:spcPts val="600"/>
                </a:spcAft>
                <a:defRPr/>
              </a:pPr>
              <a:t>18</a:t>
            </a:fld>
            <a:endParaRPr lang="en-US" sz="1200">
              <a:solidFill>
                <a:srgbClr val="FFFFFF"/>
              </a:solidFill>
              <a:latin typeface="+mn-lt"/>
              <a:ea typeface="+mn-ea"/>
            </a:endParaRPr>
          </a:p>
        </p:txBody>
      </p:sp>
      <p:sp>
        <p:nvSpPr>
          <p:cNvPr id="3" name="Rectangle 2">
            <a:extLst>
              <a:ext uri="{FF2B5EF4-FFF2-40B4-BE49-F238E27FC236}">
                <a16:creationId xmlns:a16="http://schemas.microsoft.com/office/drawing/2014/main" id="{2D7B1E3D-4FD9-4DB9-A2C0-285ABC83F80A}"/>
              </a:ext>
            </a:extLst>
          </p:cNvPr>
          <p:cNvSpPr/>
          <p:nvPr/>
        </p:nvSpPr>
        <p:spPr bwMode="auto">
          <a:xfrm>
            <a:off x="5715000" y="2593133"/>
            <a:ext cx="386013" cy="15006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6" name="Rectangle 5">
            <a:extLst>
              <a:ext uri="{FF2B5EF4-FFF2-40B4-BE49-F238E27FC236}">
                <a16:creationId xmlns:a16="http://schemas.microsoft.com/office/drawing/2014/main" id="{902683F6-FDDA-476C-9C47-48C481F0BFB1}"/>
              </a:ext>
            </a:extLst>
          </p:cNvPr>
          <p:cNvSpPr/>
          <p:nvPr/>
        </p:nvSpPr>
        <p:spPr bwMode="auto">
          <a:xfrm>
            <a:off x="7233986" y="2593133"/>
            <a:ext cx="386013" cy="15006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7" name="Rectangle 6">
            <a:extLst>
              <a:ext uri="{FF2B5EF4-FFF2-40B4-BE49-F238E27FC236}">
                <a16:creationId xmlns:a16="http://schemas.microsoft.com/office/drawing/2014/main" id="{674307E1-6921-435A-B09C-B22A7E874CC1}"/>
              </a:ext>
            </a:extLst>
          </p:cNvPr>
          <p:cNvSpPr/>
          <p:nvPr/>
        </p:nvSpPr>
        <p:spPr bwMode="auto">
          <a:xfrm>
            <a:off x="392906" y="2819400"/>
            <a:ext cx="1435894" cy="152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4" charset="-128"/>
            </a:endParaRPr>
          </a:p>
        </p:txBody>
      </p:sp>
      <p:sp>
        <p:nvSpPr>
          <p:cNvPr id="8" name="Rectangle 7">
            <a:extLst>
              <a:ext uri="{FF2B5EF4-FFF2-40B4-BE49-F238E27FC236}">
                <a16:creationId xmlns:a16="http://schemas.microsoft.com/office/drawing/2014/main" id="{37F548E9-B416-4FF9-B958-4555770AD956}"/>
              </a:ext>
            </a:extLst>
          </p:cNvPr>
          <p:cNvSpPr/>
          <p:nvPr/>
        </p:nvSpPr>
        <p:spPr bwMode="auto">
          <a:xfrm>
            <a:off x="4617056" y="4343400"/>
            <a:ext cx="675773" cy="1524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9" name="Rectangle 8">
            <a:extLst>
              <a:ext uri="{FF2B5EF4-FFF2-40B4-BE49-F238E27FC236}">
                <a16:creationId xmlns:a16="http://schemas.microsoft.com/office/drawing/2014/main" id="{F0C82FBD-0252-4EFD-B7F6-2BF914D2A5C3}"/>
              </a:ext>
            </a:extLst>
          </p:cNvPr>
          <p:cNvSpPr/>
          <p:nvPr/>
        </p:nvSpPr>
        <p:spPr bwMode="auto">
          <a:xfrm>
            <a:off x="5562600" y="4343400"/>
            <a:ext cx="2514600" cy="15006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0" name="Oval 9">
            <a:extLst>
              <a:ext uri="{FF2B5EF4-FFF2-40B4-BE49-F238E27FC236}">
                <a16:creationId xmlns:a16="http://schemas.microsoft.com/office/drawing/2014/main" id="{229FAB21-9C85-4369-8075-EADF61985647}"/>
              </a:ext>
            </a:extLst>
          </p:cNvPr>
          <p:cNvSpPr/>
          <p:nvPr/>
        </p:nvSpPr>
        <p:spPr bwMode="auto">
          <a:xfrm>
            <a:off x="1066800" y="0"/>
            <a:ext cx="1600200" cy="5334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1" name="Oval 10">
            <a:extLst>
              <a:ext uri="{FF2B5EF4-FFF2-40B4-BE49-F238E27FC236}">
                <a16:creationId xmlns:a16="http://schemas.microsoft.com/office/drawing/2014/main" id="{A73DAA17-026E-46EF-8CC9-989643160E83}"/>
              </a:ext>
            </a:extLst>
          </p:cNvPr>
          <p:cNvSpPr/>
          <p:nvPr/>
        </p:nvSpPr>
        <p:spPr bwMode="auto">
          <a:xfrm>
            <a:off x="3124200" y="4724400"/>
            <a:ext cx="2590800" cy="744836"/>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150264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19</a:t>
            </a:fld>
            <a:endParaRPr lang="en-US"/>
          </a:p>
        </p:txBody>
      </p:sp>
      <p:sp>
        <p:nvSpPr>
          <p:cNvPr id="4" name="Rectangle 3"/>
          <p:cNvSpPr/>
          <p:nvPr/>
        </p:nvSpPr>
        <p:spPr bwMode="auto">
          <a:xfrm>
            <a:off x="1905000" y="1981200"/>
            <a:ext cx="3200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nvGrpSpPr>
          <p:cNvPr id="8" name="Group 7"/>
          <p:cNvGrpSpPr/>
          <p:nvPr/>
        </p:nvGrpSpPr>
        <p:grpSpPr>
          <a:xfrm>
            <a:off x="114300" y="1081548"/>
            <a:ext cx="8915400" cy="5638800"/>
            <a:chOff x="0" y="1447800"/>
            <a:chExt cx="9124950" cy="5638800"/>
          </a:xfrm>
        </p:grpSpPr>
        <p:pic>
          <p:nvPicPr>
            <p:cNvPr id="3" name="Picture 2"/>
            <p:cNvPicPr>
              <a:picLocks noChangeAspect="1"/>
            </p:cNvPicPr>
            <p:nvPr/>
          </p:nvPicPr>
          <p:blipFill>
            <a:blip r:embed="rId3"/>
            <a:stretch>
              <a:fillRect/>
            </a:stretch>
          </p:blipFill>
          <p:spPr>
            <a:xfrm>
              <a:off x="0" y="1447800"/>
              <a:ext cx="9124950" cy="5638800"/>
            </a:xfrm>
            <a:prstGeom prst="rect">
              <a:avLst/>
            </a:prstGeom>
            <a:ln>
              <a:solidFill>
                <a:srgbClr val="FFC000"/>
              </a:solidFill>
            </a:ln>
          </p:spPr>
        </p:pic>
        <p:sp>
          <p:nvSpPr>
            <p:cNvPr id="5" name="Rectangle 4"/>
            <p:cNvSpPr/>
            <p:nvPr/>
          </p:nvSpPr>
          <p:spPr bwMode="auto">
            <a:xfrm>
              <a:off x="838200" y="4343400"/>
              <a:ext cx="426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6" name="Rectangle 5"/>
            <p:cNvSpPr/>
            <p:nvPr/>
          </p:nvSpPr>
          <p:spPr bwMode="auto">
            <a:xfrm>
              <a:off x="838200" y="5105400"/>
              <a:ext cx="3810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5105400"/>
              <a:ext cx="152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
        <p:nvSpPr>
          <p:cNvPr id="9" name="Rectangle 8"/>
          <p:cNvSpPr/>
          <p:nvPr/>
        </p:nvSpPr>
        <p:spPr bwMode="auto">
          <a:xfrm>
            <a:off x="1975553" y="1614948"/>
            <a:ext cx="3126904"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1" name="5-Point Star 10"/>
          <p:cNvSpPr/>
          <p:nvPr/>
        </p:nvSpPr>
        <p:spPr bwMode="auto">
          <a:xfrm>
            <a:off x="5334000" y="47710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12" name="5-Point Star 11"/>
          <p:cNvSpPr/>
          <p:nvPr/>
        </p:nvSpPr>
        <p:spPr bwMode="auto">
          <a:xfrm>
            <a:off x="5334000" y="49234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13" name="Rectangle 12"/>
          <p:cNvSpPr/>
          <p:nvPr/>
        </p:nvSpPr>
        <p:spPr bwMode="auto">
          <a:xfrm>
            <a:off x="4698151" y="4730496"/>
            <a:ext cx="9906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4" name="TextBox 13"/>
          <p:cNvSpPr txBox="1"/>
          <p:nvPr/>
        </p:nvSpPr>
        <p:spPr>
          <a:xfrm>
            <a:off x="-59746" y="400890"/>
            <a:ext cx="5748497" cy="461665"/>
          </a:xfrm>
          <a:prstGeom prst="rect">
            <a:avLst/>
          </a:prstGeom>
          <a:noFill/>
        </p:spPr>
        <p:txBody>
          <a:bodyPr wrap="none" rtlCol="0">
            <a:spAutoFit/>
          </a:bodyPr>
          <a:lstStyle/>
          <a:p>
            <a:r>
              <a:rPr lang="en-US" b="1" dirty="0">
                <a:solidFill>
                  <a:srgbClr val="FFFF00"/>
                </a:solidFill>
              </a:rPr>
              <a:t>Before Certifying Agency Certification</a:t>
            </a:r>
          </a:p>
        </p:txBody>
      </p:sp>
      <p:sp>
        <p:nvSpPr>
          <p:cNvPr id="16" name="TextBox 15"/>
          <p:cNvSpPr txBox="1"/>
          <p:nvPr/>
        </p:nvSpPr>
        <p:spPr>
          <a:xfrm>
            <a:off x="381000" y="-13153"/>
            <a:ext cx="4485038" cy="523220"/>
          </a:xfrm>
          <a:prstGeom prst="rect">
            <a:avLst/>
          </a:prstGeom>
          <a:noFill/>
        </p:spPr>
        <p:txBody>
          <a:bodyPr wrap="square" rtlCol="0">
            <a:spAutoFit/>
          </a:bodyPr>
          <a:lstStyle/>
          <a:p>
            <a:r>
              <a:rPr lang="en-US" b="1" dirty="0">
                <a:solidFill>
                  <a:srgbClr val="FFFF00"/>
                </a:solidFill>
              </a:rPr>
              <a:t>AMP600 Summary </a:t>
            </a:r>
            <a:r>
              <a:rPr lang="en-US" sz="2800" b="1" dirty="0">
                <a:solidFill>
                  <a:srgbClr val="FFFF00"/>
                </a:solidFill>
              </a:rPr>
              <a:t>Report</a:t>
            </a:r>
          </a:p>
        </p:txBody>
      </p:sp>
      <p:sp>
        <p:nvSpPr>
          <p:cNvPr id="10" name="Rectangle 9"/>
          <p:cNvSpPr/>
          <p:nvPr/>
        </p:nvSpPr>
        <p:spPr bwMode="auto">
          <a:xfrm>
            <a:off x="3581400" y="4730496"/>
            <a:ext cx="304800" cy="1066800"/>
          </a:xfrm>
          <a:prstGeom prst="rect">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58714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29E-C290-4376-9D08-9A1E293ECD9D}"/>
              </a:ext>
            </a:extLst>
          </p:cNvPr>
          <p:cNvSpPr>
            <a:spLocks noGrp="1"/>
          </p:cNvSpPr>
          <p:nvPr>
            <p:ph type="title"/>
          </p:nvPr>
        </p:nvSpPr>
        <p:spPr>
          <a:xfrm>
            <a:off x="652653" y="606564"/>
            <a:ext cx="7838694" cy="1325563"/>
          </a:xfrm>
        </p:spPr>
        <p:txBody>
          <a:bodyPr anchor="ctr">
            <a:normAutofit/>
          </a:bodyPr>
          <a:lstStyle/>
          <a:p>
            <a:r>
              <a:rPr lang="en-US" dirty="0"/>
              <a:t>Agenda</a:t>
            </a:r>
          </a:p>
        </p:txBody>
      </p:sp>
      <p:graphicFrame>
        <p:nvGraphicFramePr>
          <p:cNvPr id="6" name="Content Placeholder 2">
            <a:extLst>
              <a:ext uri="{FF2B5EF4-FFF2-40B4-BE49-F238E27FC236}">
                <a16:creationId xmlns:a16="http://schemas.microsoft.com/office/drawing/2014/main" id="{06664C92-BA78-4812-B1C9-66D3D3F1EC69}"/>
              </a:ext>
            </a:extLst>
          </p:cNvPr>
          <p:cNvGraphicFramePr>
            <a:graphicFrameLocks noGrp="1"/>
          </p:cNvGraphicFramePr>
          <p:nvPr>
            <p:ph idx="1"/>
            <p:extLst>
              <p:ext uri="{D42A27DB-BD31-4B8C-83A1-F6EECF244321}">
                <p14:modId xmlns:p14="http://schemas.microsoft.com/office/powerpoint/2010/main" val="2383704895"/>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4515821-E77E-4930-808B-BA86326A4BBD}"/>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A59A409D-13B5-4BFA-BEF2-B333FB868C3F}" type="slidenum">
              <a:rPr lang="en-US" sz="1000">
                <a:solidFill>
                  <a:prstClr val="black">
                    <a:tint val="75000"/>
                  </a:prstClr>
                </a:solidFill>
              </a:rPr>
              <a:pPr>
                <a:spcAft>
                  <a:spcPts val="600"/>
                </a:spcAft>
                <a:defRPr/>
              </a:pPr>
              <a:t>2</a:t>
            </a:fld>
            <a:endParaRPr lang="en-US" sz="1000">
              <a:solidFill>
                <a:prstClr val="black">
                  <a:tint val="75000"/>
                </a:prstClr>
              </a:solidFill>
            </a:endParaRPr>
          </a:p>
        </p:txBody>
      </p:sp>
    </p:spTree>
    <p:extLst>
      <p:ext uri="{BB962C8B-B14F-4D97-AF65-F5344CB8AC3E}">
        <p14:creationId xmlns:p14="http://schemas.microsoft.com/office/powerpoint/2010/main" val="97551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83286" y="6105525"/>
            <a:ext cx="1905000" cy="457200"/>
          </a:xfrm>
        </p:spPr>
        <p:txBody>
          <a:bodyPr/>
          <a:lstStyle/>
          <a:p>
            <a:pPr>
              <a:defRPr/>
            </a:pPr>
            <a:fld id="{F6CEE91D-A776-4927-9F55-A284040309EA}" type="slidenum">
              <a:rPr lang="en-US" smtClean="0"/>
              <a:pPr>
                <a:defRPr/>
              </a:pPr>
              <a:t>20</a:t>
            </a:fld>
            <a:endParaRPr lang="en-US"/>
          </a:p>
        </p:txBody>
      </p:sp>
      <p:grpSp>
        <p:nvGrpSpPr>
          <p:cNvPr id="9" name="Group 8"/>
          <p:cNvGrpSpPr/>
          <p:nvPr/>
        </p:nvGrpSpPr>
        <p:grpSpPr>
          <a:xfrm>
            <a:off x="0" y="1447800"/>
            <a:ext cx="9001125" cy="4886325"/>
            <a:chOff x="169914" y="1590675"/>
            <a:chExt cx="9001125" cy="4886325"/>
          </a:xfrm>
        </p:grpSpPr>
        <p:pic>
          <p:nvPicPr>
            <p:cNvPr id="3" name="Picture 2"/>
            <p:cNvPicPr>
              <a:picLocks noChangeAspect="1"/>
            </p:cNvPicPr>
            <p:nvPr/>
          </p:nvPicPr>
          <p:blipFill>
            <a:blip r:embed="rId3"/>
            <a:stretch>
              <a:fillRect/>
            </a:stretch>
          </p:blipFill>
          <p:spPr>
            <a:xfrm>
              <a:off x="169914" y="1590675"/>
              <a:ext cx="9001125" cy="4886325"/>
            </a:xfrm>
            <a:prstGeom prst="rect">
              <a:avLst/>
            </a:prstGeom>
          </p:spPr>
        </p:pic>
        <p:sp>
          <p:nvSpPr>
            <p:cNvPr id="4" name="5-Point Star 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5" name="5-Point Star 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6" name="Rectangle 5"/>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8" name="Rectangle 7"/>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
        <p:nvSpPr>
          <p:cNvPr id="10" name="TextBox 9"/>
          <p:cNvSpPr txBox="1"/>
          <p:nvPr/>
        </p:nvSpPr>
        <p:spPr>
          <a:xfrm>
            <a:off x="938045" y="63027"/>
            <a:ext cx="3522118" cy="954107"/>
          </a:xfrm>
          <a:prstGeom prst="rect">
            <a:avLst/>
          </a:prstGeom>
          <a:noFill/>
        </p:spPr>
        <p:txBody>
          <a:bodyPr wrap="none" rtlCol="0">
            <a:spAutoFit/>
          </a:bodyPr>
          <a:lstStyle/>
          <a:p>
            <a:pPr algn="ctr"/>
            <a:r>
              <a:rPr lang="en-US" sz="2800" b="1" dirty="0">
                <a:solidFill>
                  <a:srgbClr val="FFFF00"/>
                </a:solidFill>
              </a:rPr>
              <a:t>AMP600- Ozone</a:t>
            </a:r>
          </a:p>
          <a:p>
            <a:pPr algn="ctr"/>
            <a:r>
              <a:rPr lang="en-US" sz="2800" b="1" dirty="0">
                <a:solidFill>
                  <a:srgbClr val="FFFF00"/>
                </a:solidFill>
              </a:rPr>
              <a:t>Before Certification</a:t>
            </a:r>
          </a:p>
        </p:txBody>
      </p:sp>
      <p:sp>
        <p:nvSpPr>
          <p:cNvPr id="11" name="Rectangle 10"/>
          <p:cNvSpPr/>
          <p:nvPr/>
        </p:nvSpPr>
        <p:spPr bwMode="auto">
          <a:xfrm>
            <a:off x="8182589" y="3438525"/>
            <a:ext cx="363792" cy="259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2" name="Rectangle 11"/>
          <p:cNvSpPr/>
          <p:nvPr/>
        </p:nvSpPr>
        <p:spPr bwMode="auto">
          <a:xfrm>
            <a:off x="8546382" y="3438525"/>
            <a:ext cx="275303" cy="251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3" name="Rectangle 12"/>
          <p:cNvSpPr/>
          <p:nvPr/>
        </p:nvSpPr>
        <p:spPr bwMode="auto">
          <a:xfrm>
            <a:off x="8148079" y="3448595"/>
            <a:ext cx="245904" cy="2578064"/>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a:t>No </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a:p>
          <a:p>
            <a:pPr marL="0" marR="0" indent="0" algn="l" defTabSz="914400" rtl="0" eaLnBrk="0" fontAlgn="base" latinLnBrk="0" hangingPunct="0">
              <a:lnSpc>
                <a:spcPct val="100000"/>
              </a:lnSpc>
              <a:spcBef>
                <a:spcPct val="0"/>
              </a:spcBef>
              <a:spcAft>
                <a:spcPct val="0"/>
              </a:spcAft>
              <a:buClrTx/>
              <a:buSzTx/>
              <a:buFontTx/>
              <a:buNone/>
              <a:tabLst/>
            </a:pPr>
            <a:r>
              <a:rPr lang="en-US" sz="1600" dirty="0"/>
              <a:t>v</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err="1"/>
              <a:t>alues</a:t>
            </a:r>
            <a:endParaRPr kumimoji="0" 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7294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0199-DF71-4554-924E-AC0EB3A96DDA}"/>
              </a:ext>
            </a:extLst>
          </p:cNvPr>
          <p:cNvSpPr>
            <a:spLocks noGrp="1"/>
          </p:cNvSpPr>
          <p:nvPr>
            <p:ph type="ctrTitle"/>
          </p:nvPr>
        </p:nvSpPr>
        <p:spPr>
          <a:xfrm>
            <a:off x="381000" y="838200"/>
            <a:ext cx="8077200" cy="1447800"/>
          </a:xfrm>
        </p:spPr>
        <p:txBody>
          <a:bodyPr/>
          <a:lstStyle/>
          <a:p>
            <a:r>
              <a:rPr lang="en-US" dirty="0"/>
              <a:t>Step 2: Data Review and Correction</a:t>
            </a:r>
          </a:p>
        </p:txBody>
      </p:sp>
      <p:sp>
        <p:nvSpPr>
          <p:cNvPr id="3" name="Subtitle 2">
            <a:extLst>
              <a:ext uri="{FF2B5EF4-FFF2-40B4-BE49-F238E27FC236}">
                <a16:creationId xmlns:a16="http://schemas.microsoft.com/office/drawing/2014/main" id="{6FF3DDEF-938B-4AFD-A6C2-9BB0E473629E}"/>
              </a:ext>
            </a:extLst>
          </p:cNvPr>
          <p:cNvSpPr>
            <a:spLocks noGrp="1"/>
          </p:cNvSpPr>
          <p:nvPr>
            <p:ph type="subTitle" idx="1"/>
          </p:nvPr>
        </p:nvSpPr>
        <p:spPr>
          <a:xfrm>
            <a:off x="914400" y="1905001"/>
            <a:ext cx="7442407" cy="4267200"/>
          </a:xfrm>
        </p:spPr>
        <p:txBody>
          <a:bodyPr/>
          <a:lstStyle/>
          <a:p>
            <a:pPr algn="l"/>
            <a:r>
              <a:rPr lang="en-US" sz="2000" dirty="0"/>
              <a:t>Review the AMP600 report.  For ‘N’ recommendations of Flags:</a:t>
            </a:r>
          </a:p>
          <a:p>
            <a:pPr marL="857250" lvl="1" indent="-457200">
              <a:buFont typeface="+mj-lt"/>
              <a:buAutoNum type="arabicPeriod"/>
            </a:pPr>
            <a:r>
              <a:rPr lang="en-US" sz="2000" dirty="0"/>
              <a:t>Has any ambient monitoring data not yet been submitted?</a:t>
            </a:r>
          </a:p>
          <a:p>
            <a:pPr marL="857250" lvl="1" indent="-457200">
              <a:buFont typeface="+mj-lt"/>
              <a:buAutoNum type="arabicPeriod"/>
            </a:pPr>
            <a:r>
              <a:rPr lang="en-US" sz="2000" dirty="0"/>
              <a:t>Has any QA/QC data (QA transactions) not been submitted?</a:t>
            </a:r>
          </a:p>
          <a:p>
            <a:pPr marL="857250" lvl="1" indent="-457200">
              <a:buFont typeface="+mj-lt"/>
              <a:buAutoNum type="arabicPeriod"/>
            </a:pPr>
            <a:r>
              <a:rPr lang="en-US" sz="2000" dirty="0"/>
              <a:t>Should any ambient monitoring data be invalidated and removed from AQS based on QA/QC results?</a:t>
            </a:r>
          </a:p>
          <a:p>
            <a:pPr algn="l"/>
            <a:r>
              <a:rPr lang="en-US" sz="2000" dirty="0"/>
              <a:t>-To make changes to the AQS recommended flags on the AMP600 Report, use the AQS </a:t>
            </a:r>
            <a:r>
              <a:rPr lang="en-US" sz="2000" b="1" u="sng" dirty="0"/>
              <a:t>Certification Form </a:t>
            </a:r>
            <a:r>
              <a:rPr lang="en-US" sz="2000" dirty="0"/>
              <a:t>to accept or override the AQS recommended value (flag).</a:t>
            </a:r>
          </a:p>
          <a:p>
            <a:pPr algn="l"/>
            <a:r>
              <a:rPr lang="en-US" sz="2000" dirty="0"/>
              <a:t>-Running AMP256 and AMP390 will give you more detail on the data.</a:t>
            </a:r>
          </a:p>
          <a:p>
            <a:pPr marL="857250" lvl="1" indent="-457200">
              <a:buFont typeface="+mj-lt"/>
              <a:buAutoNum type="arabicPeriod"/>
            </a:pPr>
            <a:endParaRPr lang="en-US" sz="2000" dirty="0"/>
          </a:p>
          <a:p>
            <a:pPr algn="l"/>
            <a:endParaRPr lang="en-US" sz="2400" dirty="0"/>
          </a:p>
          <a:p>
            <a:pPr lvl="0" algn="l"/>
            <a:endParaRPr lang="en-US" sz="2400" dirty="0"/>
          </a:p>
          <a:p>
            <a:r>
              <a:rPr lang="en-US" dirty="0"/>
              <a:t> </a:t>
            </a:r>
          </a:p>
          <a:p>
            <a:endParaRPr lang="en-US" dirty="0"/>
          </a:p>
        </p:txBody>
      </p:sp>
      <p:sp>
        <p:nvSpPr>
          <p:cNvPr id="4" name="Slide Number Placeholder 3"/>
          <p:cNvSpPr>
            <a:spLocks noGrp="1"/>
          </p:cNvSpPr>
          <p:nvPr>
            <p:ph type="sldNum" sz="quarter" idx="12"/>
          </p:nvPr>
        </p:nvSpPr>
        <p:spPr>
          <a:xfrm flipH="1">
            <a:off x="8458200" y="6477000"/>
            <a:ext cx="228600" cy="228600"/>
          </a:xfrm>
          <a:prstGeom prst="ellipse">
            <a:avLst/>
          </a:prstGeom>
          <a:solidFill>
            <a:srgbClr val="898989"/>
          </a:solidFill>
        </p:spPr>
        <p:txBody>
          <a:bodyPr vert="horz" lIns="91440" tIns="45720" rIns="91440" bIns="45720" rtlCol="0" anchor="ctr">
            <a:normAutofit fontScale="40000" lnSpcReduction="20000"/>
          </a:bodyPr>
          <a:lstStyle/>
          <a:p>
            <a:pPr algn="ctr" eaLnBrk="1" hangingPunct="1">
              <a:spcAft>
                <a:spcPts val="600"/>
              </a:spcAft>
              <a:defRPr/>
            </a:pPr>
            <a:endParaRPr lang="en-US" sz="1300" dirty="0">
              <a:solidFill>
                <a:srgbClr val="FFFFFF">
                  <a:alpha val="80000"/>
                </a:srgbClr>
              </a:solidFill>
              <a:latin typeface="+mn-lt"/>
              <a:ea typeface="+mn-ea"/>
            </a:endParaRPr>
          </a:p>
        </p:txBody>
      </p:sp>
    </p:spTree>
    <p:extLst>
      <p:ext uri="{BB962C8B-B14F-4D97-AF65-F5344CB8AC3E}">
        <p14:creationId xmlns:p14="http://schemas.microsoft.com/office/powerpoint/2010/main" val="3800868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3276-EF6E-47C8-AA7C-30D2E0CB8B76}"/>
              </a:ext>
            </a:extLst>
          </p:cNvPr>
          <p:cNvSpPr>
            <a:spLocks noGrp="1"/>
          </p:cNvSpPr>
          <p:nvPr>
            <p:ph type="title"/>
          </p:nvPr>
        </p:nvSpPr>
        <p:spPr>
          <a:xfrm>
            <a:off x="1913908" y="743268"/>
            <a:ext cx="5858492" cy="1707604"/>
          </a:xfrm>
        </p:spPr>
        <p:txBody>
          <a:bodyPr/>
          <a:lstStyle/>
          <a:p>
            <a:r>
              <a:rPr lang="en-US" dirty="0"/>
              <a:t>Use the Certification Form</a:t>
            </a:r>
          </a:p>
        </p:txBody>
      </p:sp>
      <p:pic>
        <p:nvPicPr>
          <p:cNvPr id="5" name="Content Placeholder 4">
            <a:extLst>
              <a:ext uri="{FF2B5EF4-FFF2-40B4-BE49-F238E27FC236}">
                <a16:creationId xmlns:a16="http://schemas.microsoft.com/office/drawing/2014/main" id="{E2F0E6C7-BF09-4457-904C-7C233020269E}"/>
              </a:ext>
            </a:extLst>
          </p:cNvPr>
          <p:cNvPicPr>
            <a:picLocks noGrp="1" noChangeAspect="1"/>
          </p:cNvPicPr>
          <p:nvPr>
            <p:ph idx="1"/>
          </p:nvPr>
        </p:nvPicPr>
        <p:blipFill>
          <a:blip r:embed="rId3"/>
          <a:stretch>
            <a:fillRect/>
          </a:stretch>
        </p:blipFill>
        <p:spPr>
          <a:xfrm>
            <a:off x="800100" y="1890018"/>
            <a:ext cx="7086600" cy="4570940"/>
          </a:xfrm>
          <a:prstGeom prst="rect">
            <a:avLst/>
          </a:prstGeom>
        </p:spPr>
      </p:pic>
      <p:sp>
        <p:nvSpPr>
          <p:cNvPr id="4" name="Slide Number Placeholder 3">
            <a:extLst>
              <a:ext uri="{FF2B5EF4-FFF2-40B4-BE49-F238E27FC236}">
                <a16:creationId xmlns:a16="http://schemas.microsoft.com/office/drawing/2014/main" id="{B30152EA-CD05-425F-B130-5C8B7AA62ECC}"/>
              </a:ext>
            </a:extLst>
          </p:cNvPr>
          <p:cNvSpPr>
            <a:spLocks noGrp="1"/>
          </p:cNvSpPr>
          <p:nvPr>
            <p:ph type="sldNum" sz="quarter" idx="12"/>
          </p:nvPr>
        </p:nvSpPr>
        <p:spPr/>
        <p:txBody>
          <a:bodyPr/>
          <a:lstStyle/>
          <a:p>
            <a:pPr>
              <a:defRPr/>
            </a:pPr>
            <a:fld id="{A59A409D-13B5-4BFA-BEF2-B333FB868C3F}" type="slidenum">
              <a:rPr lang="en-US" smtClean="0"/>
              <a:pPr>
                <a:defRPr/>
              </a:pPr>
              <a:t>22</a:t>
            </a:fld>
            <a:endParaRPr lang="en-US" dirty="0"/>
          </a:p>
        </p:txBody>
      </p:sp>
      <p:sp>
        <p:nvSpPr>
          <p:cNvPr id="6" name="Oval 5">
            <a:extLst>
              <a:ext uri="{FF2B5EF4-FFF2-40B4-BE49-F238E27FC236}">
                <a16:creationId xmlns:a16="http://schemas.microsoft.com/office/drawing/2014/main" id="{18ED505E-1A84-4E39-93D7-916597EE713F}"/>
              </a:ext>
            </a:extLst>
          </p:cNvPr>
          <p:cNvSpPr/>
          <p:nvPr/>
        </p:nvSpPr>
        <p:spPr bwMode="auto">
          <a:xfrm>
            <a:off x="4157354" y="1890018"/>
            <a:ext cx="685800" cy="5334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64930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23</a:t>
            </a:fld>
            <a:endParaRPr lang="en-US"/>
          </a:p>
        </p:txBody>
      </p:sp>
      <p:sp>
        <p:nvSpPr>
          <p:cNvPr id="4" name="TextBox 3"/>
          <p:cNvSpPr txBox="1"/>
          <p:nvPr/>
        </p:nvSpPr>
        <p:spPr>
          <a:xfrm>
            <a:off x="223090" y="63824"/>
            <a:ext cx="4869729" cy="830997"/>
          </a:xfrm>
          <a:prstGeom prst="rect">
            <a:avLst/>
          </a:prstGeom>
          <a:noFill/>
        </p:spPr>
        <p:txBody>
          <a:bodyPr wrap="square" rtlCol="0">
            <a:spAutoFit/>
          </a:bodyPr>
          <a:lstStyle/>
          <a:p>
            <a:pPr algn="ctr"/>
            <a:r>
              <a:rPr lang="en-US" b="1" dirty="0">
                <a:solidFill>
                  <a:srgbClr val="FFFF00"/>
                </a:solidFill>
              </a:rPr>
              <a:t>Certification Form for </a:t>
            </a:r>
          </a:p>
          <a:p>
            <a:pPr algn="ctr"/>
            <a:r>
              <a:rPr lang="en-US" b="1" dirty="0">
                <a:solidFill>
                  <a:srgbClr val="FFFF00"/>
                </a:solidFill>
              </a:rPr>
              <a:t>Certifying Agency</a:t>
            </a:r>
          </a:p>
        </p:txBody>
      </p:sp>
      <p:sp>
        <p:nvSpPr>
          <p:cNvPr id="10" name="TextBox 9"/>
          <p:cNvSpPr txBox="1"/>
          <p:nvPr/>
        </p:nvSpPr>
        <p:spPr>
          <a:xfrm>
            <a:off x="496155" y="5757803"/>
            <a:ext cx="7504845" cy="707886"/>
          </a:xfrm>
          <a:prstGeom prst="rect">
            <a:avLst/>
          </a:prstGeom>
          <a:noFill/>
        </p:spPr>
        <p:txBody>
          <a:bodyPr wrap="square" rtlCol="0">
            <a:spAutoFit/>
          </a:bodyPr>
          <a:lstStyle/>
          <a:p>
            <a:r>
              <a:rPr lang="en-US" sz="2000" dirty="0">
                <a:solidFill>
                  <a:srgbClr val="FF0000"/>
                </a:solidFill>
              </a:rPr>
              <a:t>If certifying this data, the Region will not concur without a Certifying Agency comment</a:t>
            </a:r>
          </a:p>
        </p:txBody>
      </p:sp>
      <p:grpSp>
        <p:nvGrpSpPr>
          <p:cNvPr id="26" name="Group 25"/>
          <p:cNvGrpSpPr/>
          <p:nvPr/>
        </p:nvGrpSpPr>
        <p:grpSpPr>
          <a:xfrm>
            <a:off x="212652" y="1169872"/>
            <a:ext cx="8826024" cy="4433887"/>
            <a:chOff x="-1309438" y="716798"/>
            <a:chExt cx="8826024" cy="4433887"/>
          </a:xfrm>
        </p:grpSpPr>
        <p:grpSp>
          <p:nvGrpSpPr>
            <p:cNvPr id="11" name="Group 10"/>
            <p:cNvGrpSpPr/>
            <p:nvPr/>
          </p:nvGrpSpPr>
          <p:grpSpPr>
            <a:xfrm>
              <a:off x="-1309438" y="716798"/>
              <a:ext cx="8826024" cy="4433887"/>
              <a:chOff x="152400" y="1371600"/>
              <a:chExt cx="8826024" cy="4433887"/>
            </a:xfrm>
          </p:grpSpPr>
          <p:pic>
            <p:nvPicPr>
              <p:cNvPr id="3" name="Picture 2"/>
              <p:cNvPicPr>
                <a:picLocks noChangeAspect="1"/>
              </p:cNvPicPr>
              <p:nvPr/>
            </p:nvPicPr>
            <p:blipFill>
              <a:blip r:embed="rId3"/>
              <a:stretch>
                <a:fillRect/>
              </a:stretch>
            </p:blipFill>
            <p:spPr>
              <a:xfrm>
                <a:off x="152400" y="1371600"/>
                <a:ext cx="8826024" cy="4433887"/>
              </a:xfrm>
              <a:prstGeom prst="rect">
                <a:avLst/>
              </a:prstGeom>
            </p:spPr>
          </p:pic>
          <p:sp>
            <p:nvSpPr>
              <p:cNvPr id="5" name="Rectangle 4"/>
              <p:cNvSpPr/>
              <p:nvPr/>
            </p:nvSpPr>
            <p:spPr bwMode="auto">
              <a:xfrm>
                <a:off x="2057400" y="1600200"/>
                <a:ext cx="2342878"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6" name="Rectangle 5"/>
              <p:cNvSpPr/>
              <p:nvPr/>
            </p:nvSpPr>
            <p:spPr bwMode="auto">
              <a:xfrm>
                <a:off x="1524000" y="1600200"/>
                <a:ext cx="228600"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7" name="Rectangle 6"/>
              <p:cNvSpPr/>
              <p:nvPr/>
            </p:nvSpPr>
            <p:spPr bwMode="auto">
              <a:xfrm>
                <a:off x="762000" y="31242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8" name="5-Point Star 7"/>
              <p:cNvSpPr/>
              <p:nvPr/>
            </p:nvSpPr>
            <p:spPr bwMode="auto">
              <a:xfrm>
                <a:off x="2260362" y="52578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9" name="5-Point Star 8"/>
              <p:cNvSpPr/>
              <p:nvPr/>
            </p:nvSpPr>
            <p:spPr bwMode="auto">
              <a:xfrm>
                <a:off x="2260362" y="54102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
          <p:nvSpPr>
            <p:cNvPr id="19" name="Rectangle 18"/>
            <p:cNvSpPr/>
            <p:nvPr/>
          </p:nvSpPr>
          <p:spPr bwMode="auto">
            <a:xfrm>
              <a:off x="1502802" y="2469398"/>
              <a:ext cx="97398" cy="265970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Tree>
    <p:extLst>
      <p:ext uri="{BB962C8B-B14F-4D97-AF65-F5344CB8AC3E}">
        <p14:creationId xmlns:p14="http://schemas.microsoft.com/office/powerpoint/2010/main" val="83615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0"/>
                                        <p:tgtEl>
                                          <p:spTgt spid="26"/>
                                        </p:tgtEl>
                                        <p:attrNameLst>
                                          <p:attrName>ppt_x</p:attrName>
                                        </p:attrNameLst>
                                      </p:cBhvr>
                                      <p:tavLst>
                                        <p:tav tm="0">
                                          <p:val>
                                            <p:strVal val="ppt_x"/>
                                          </p:val>
                                        </p:tav>
                                        <p:tav tm="100000">
                                          <p:val>
                                            <p:strVal val="ppt_x"/>
                                          </p:val>
                                        </p:tav>
                                      </p:tavLst>
                                    </p:anim>
                                    <p:anim calcmode="lin" valueType="num">
                                      <p:cBhvr additive="base">
                                        <p:cTn id="7" dur="5000"/>
                                        <p:tgtEl>
                                          <p:spTgt spid="26"/>
                                        </p:tgtEl>
                                        <p:attrNameLst>
                                          <p:attrName>ppt_y</p:attrName>
                                        </p:attrNameLst>
                                      </p:cBhvr>
                                      <p:tavLst>
                                        <p:tav tm="0">
                                          <p:val>
                                            <p:strVal val="ppt_y"/>
                                          </p:val>
                                        </p:tav>
                                        <p:tav tm="100000">
                                          <p:val>
                                            <p:strVal val="1+ppt_h/2"/>
                                          </p:val>
                                        </p:tav>
                                      </p:tavLst>
                                    </p:anim>
                                    <p:set>
                                      <p:cBhvr>
                                        <p:cTn id="8" dur="1" fill="hold">
                                          <p:stCondLst>
                                            <p:cond delay="4999"/>
                                          </p:stCondLst>
                                        </p:cTn>
                                        <p:tgtEl>
                                          <p:spTgt spid="26"/>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534400" cy="609600"/>
          </a:xfrm>
        </p:spPr>
        <p:txBody>
          <a:bodyPr/>
          <a:lstStyle/>
          <a:p>
            <a:r>
              <a:rPr lang="en-US" sz="3600" b="1" kern="1200" dirty="0">
                <a:latin typeface="Arial" charset="0"/>
                <a:ea typeface="ＭＳ Ｐゴシック" pitchFamily="84" charset="-128"/>
                <a:cs typeface="+mn-cs"/>
              </a:rPr>
              <a:t>Step 3:  Data Certification</a:t>
            </a:r>
          </a:p>
        </p:txBody>
      </p:sp>
      <p:sp>
        <p:nvSpPr>
          <p:cNvPr id="3" name="Content Placeholder 2"/>
          <p:cNvSpPr>
            <a:spLocks noGrp="1"/>
          </p:cNvSpPr>
          <p:nvPr>
            <p:ph idx="1"/>
          </p:nvPr>
        </p:nvSpPr>
        <p:spPr>
          <a:xfrm>
            <a:off x="609600" y="1828800"/>
            <a:ext cx="7772400" cy="3761030"/>
          </a:xfrm>
        </p:spPr>
        <p:txBody>
          <a:bodyPr wrap="square">
            <a:spAutoFit/>
          </a:bodyPr>
          <a:lstStyle/>
          <a:p>
            <a:pPr marL="457200" indent="-457200">
              <a:buFont typeface="+mj-lt"/>
              <a:buAutoNum type="arabicPeriod"/>
            </a:pPr>
            <a:r>
              <a:rPr lang="en-US" dirty="0"/>
              <a:t>Rerun certification report (AMP600) and verify results are final</a:t>
            </a:r>
          </a:p>
          <a:p>
            <a:pPr marL="457200" indent="-457200">
              <a:buFont typeface="+mj-lt"/>
              <a:buAutoNum type="arabicPeriod"/>
            </a:pPr>
            <a:r>
              <a:rPr lang="en-US" dirty="0"/>
              <a:t>Sign cover letter and AMP600, and submit along with other documentation</a:t>
            </a:r>
          </a:p>
          <a:p>
            <a:pPr marL="457200" indent="-457200">
              <a:buFont typeface="+mj-lt"/>
              <a:buAutoNum type="arabicPeriod"/>
            </a:pPr>
            <a:endParaRPr lang="en-US" sz="2000" dirty="0"/>
          </a:p>
          <a:p>
            <a:pPr marL="0" indent="0">
              <a:buNone/>
            </a:pPr>
            <a:endParaRPr lang="en-US" sz="2000" dirty="0"/>
          </a:p>
          <a:p>
            <a:pPr marL="0" indent="0">
              <a:buNone/>
            </a:pPr>
            <a:r>
              <a:rPr lang="en-US" sz="2000" dirty="0"/>
              <a:t>Note: Additional detail about QA statistical values can be obtained by running the QA Data Quality Indicator Report (AMP256)</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24</a:t>
            </a:fld>
            <a:endParaRPr lang="en-US" dirty="0"/>
          </a:p>
        </p:txBody>
      </p:sp>
    </p:spTree>
    <p:extLst>
      <p:ext uri="{BB962C8B-B14F-4D97-AF65-F5344CB8AC3E}">
        <p14:creationId xmlns:p14="http://schemas.microsoft.com/office/powerpoint/2010/main" val="2163846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25</a:t>
            </a:fld>
            <a:endParaRPr lang="en-US"/>
          </a:p>
        </p:txBody>
      </p:sp>
      <p:sp>
        <p:nvSpPr>
          <p:cNvPr id="4" name="Rectangle 3"/>
          <p:cNvSpPr/>
          <p:nvPr/>
        </p:nvSpPr>
        <p:spPr bwMode="auto">
          <a:xfrm>
            <a:off x="1905000" y="1981200"/>
            <a:ext cx="3200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nvGrpSpPr>
          <p:cNvPr id="8" name="Group 7"/>
          <p:cNvGrpSpPr/>
          <p:nvPr/>
        </p:nvGrpSpPr>
        <p:grpSpPr>
          <a:xfrm>
            <a:off x="114300" y="1081548"/>
            <a:ext cx="8915400" cy="5638800"/>
            <a:chOff x="0" y="1447800"/>
            <a:chExt cx="9124950" cy="5638800"/>
          </a:xfrm>
        </p:grpSpPr>
        <p:pic>
          <p:nvPicPr>
            <p:cNvPr id="3" name="Picture 2"/>
            <p:cNvPicPr>
              <a:picLocks noChangeAspect="1"/>
            </p:cNvPicPr>
            <p:nvPr/>
          </p:nvPicPr>
          <p:blipFill>
            <a:blip r:embed="rId3"/>
            <a:stretch>
              <a:fillRect/>
            </a:stretch>
          </p:blipFill>
          <p:spPr>
            <a:xfrm>
              <a:off x="0" y="1447800"/>
              <a:ext cx="9124950" cy="5638800"/>
            </a:xfrm>
            <a:prstGeom prst="rect">
              <a:avLst/>
            </a:prstGeom>
          </p:spPr>
        </p:pic>
        <p:sp>
          <p:nvSpPr>
            <p:cNvPr id="5" name="Rectangle 4"/>
            <p:cNvSpPr/>
            <p:nvPr/>
          </p:nvSpPr>
          <p:spPr bwMode="auto">
            <a:xfrm>
              <a:off x="838200" y="4343400"/>
              <a:ext cx="426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6" name="Rectangle 5"/>
            <p:cNvSpPr/>
            <p:nvPr/>
          </p:nvSpPr>
          <p:spPr bwMode="auto">
            <a:xfrm>
              <a:off x="838200" y="5105400"/>
              <a:ext cx="3810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5105400"/>
              <a:ext cx="152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
        <p:nvSpPr>
          <p:cNvPr id="9" name="Rectangle 8"/>
          <p:cNvSpPr/>
          <p:nvPr/>
        </p:nvSpPr>
        <p:spPr bwMode="auto">
          <a:xfrm>
            <a:off x="1975553" y="1614948"/>
            <a:ext cx="3126904"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1" name="5-Point Star 10"/>
          <p:cNvSpPr/>
          <p:nvPr/>
        </p:nvSpPr>
        <p:spPr bwMode="auto">
          <a:xfrm>
            <a:off x="5334000" y="47710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12" name="5-Point Star 11"/>
          <p:cNvSpPr/>
          <p:nvPr/>
        </p:nvSpPr>
        <p:spPr bwMode="auto">
          <a:xfrm>
            <a:off x="5334000" y="492341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15" name="TextBox 14"/>
          <p:cNvSpPr txBox="1"/>
          <p:nvPr/>
        </p:nvSpPr>
        <p:spPr>
          <a:xfrm>
            <a:off x="46704" y="408492"/>
            <a:ext cx="5058564" cy="430887"/>
          </a:xfrm>
          <a:prstGeom prst="rect">
            <a:avLst/>
          </a:prstGeom>
          <a:noFill/>
        </p:spPr>
        <p:txBody>
          <a:bodyPr wrap="none" rtlCol="0">
            <a:spAutoFit/>
          </a:bodyPr>
          <a:lstStyle/>
          <a:p>
            <a:r>
              <a:rPr lang="en-US" sz="2200" b="1" dirty="0">
                <a:solidFill>
                  <a:srgbClr val="FFFF00"/>
                </a:solidFill>
              </a:rPr>
              <a:t>After Certifying Agency Certification</a:t>
            </a:r>
          </a:p>
        </p:txBody>
      </p:sp>
      <p:sp>
        <p:nvSpPr>
          <p:cNvPr id="16" name="TextBox 15"/>
          <p:cNvSpPr txBox="1"/>
          <p:nvPr/>
        </p:nvSpPr>
        <p:spPr>
          <a:xfrm>
            <a:off x="1462767" y="27815"/>
            <a:ext cx="2872902" cy="461665"/>
          </a:xfrm>
          <a:prstGeom prst="rect">
            <a:avLst/>
          </a:prstGeom>
          <a:noFill/>
        </p:spPr>
        <p:txBody>
          <a:bodyPr wrap="none" rtlCol="0">
            <a:spAutoFit/>
          </a:bodyPr>
          <a:lstStyle/>
          <a:p>
            <a:r>
              <a:rPr lang="en-US" b="1" dirty="0">
                <a:solidFill>
                  <a:srgbClr val="FFFF00"/>
                </a:solidFill>
              </a:rPr>
              <a:t>AMP600 Summary</a:t>
            </a:r>
          </a:p>
        </p:txBody>
      </p:sp>
      <p:sp>
        <p:nvSpPr>
          <p:cNvPr id="18" name="Rectangle 17"/>
          <p:cNvSpPr/>
          <p:nvPr/>
        </p:nvSpPr>
        <p:spPr bwMode="auto">
          <a:xfrm>
            <a:off x="4648200" y="4730496"/>
            <a:ext cx="304800" cy="1066800"/>
          </a:xfrm>
          <a:prstGeom prst="rect">
            <a:avLst/>
          </a:prstGeom>
          <a:noFill/>
          <a:ln w="508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584733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83286" y="6105525"/>
            <a:ext cx="1905000" cy="457200"/>
          </a:xfrm>
        </p:spPr>
        <p:txBody>
          <a:bodyPr/>
          <a:lstStyle/>
          <a:p>
            <a:pPr>
              <a:defRPr/>
            </a:pPr>
            <a:fld id="{F6CEE91D-A776-4927-9F55-A284040309EA}" type="slidenum">
              <a:rPr lang="en-US" smtClean="0"/>
              <a:pPr>
                <a:defRPr/>
              </a:pPr>
              <a:t>26</a:t>
            </a:fld>
            <a:endParaRPr lang="en-US"/>
          </a:p>
        </p:txBody>
      </p:sp>
      <p:grpSp>
        <p:nvGrpSpPr>
          <p:cNvPr id="9" name="Group 8"/>
          <p:cNvGrpSpPr/>
          <p:nvPr/>
        </p:nvGrpSpPr>
        <p:grpSpPr>
          <a:xfrm>
            <a:off x="0" y="1447800"/>
            <a:ext cx="9001125" cy="4886325"/>
            <a:chOff x="169914" y="1590675"/>
            <a:chExt cx="9001125" cy="4886325"/>
          </a:xfrm>
        </p:grpSpPr>
        <p:pic>
          <p:nvPicPr>
            <p:cNvPr id="3" name="Picture 2"/>
            <p:cNvPicPr>
              <a:picLocks noChangeAspect="1"/>
            </p:cNvPicPr>
            <p:nvPr/>
          </p:nvPicPr>
          <p:blipFill>
            <a:blip r:embed="rId3"/>
            <a:stretch>
              <a:fillRect/>
            </a:stretch>
          </p:blipFill>
          <p:spPr>
            <a:xfrm>
              <a:off x="169914" y="1590675"/>
              <a:ext cx="9001125" cy="4886325"/>
            </a:xfrm>
            <a:prstGeom prst="rect">
              <a:avLst/>
            </a:prstGeom>
          </p:spPr>
        </p:pic>
        <p:sp>
          <p:nvSpPr>
            <p:cNvPr id="4" name="5-Point Star 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5" name="5-Point Star 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6" name="Rectangle 5"/>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7" name="Rectangle 6"/>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8" name="Rectangle 7"/>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
        <p:nvSpPr>
          <p:cNvPr id="12" name="Rectangle 11"/>
          <p:cNvSpPr/>
          <p:nvPr/>
        </p:nvSpPr>
        <p:spPr bwMode="auto">
          <a:xfrm>
            <a:off x="8546382" y="3438525"/>
            <a:ext cx="275303" cy="251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6" name="TextBox 15"/>
          <p:cNvSpPr txBox="1"/>
          <p:nvPr/>
        </p:nvSpPr>
        <p:spPr>
          <a:xfrm>
            <a:off x="228600" y="76200"/>
            <a:ext cx="5492016" cy="830997"/>
          </a:xfrm>
          <a:prstGeom prst="rect">
            <a:avLst/>
          </a:prstGeom>
          <a:noFill/>
        </p:spPr>
        <p:txBody>
          <a:bodyPr wrap="none" rtlCol="0">
            <a:spAutoFit/>
          </a:bodyPr>
          <a:lstStyle/>
          <a:p>
            <a:pPr algn="ctr"/>
            <a:r>
              <a:rPr lang="en-US" b="1" dirty="0">
                <a:solidFill>
                  <a:srgbClr val="FFFF00"/>
                </a:solidFill>
              </a:rPr>
              <a:t>AMP600</a:t>
            </a:r>
          </a:p>
          <a:p>
            <a:pPr algn="ctr"/>
            <a:r>
              <a:rPr lang="en-US" b="1" dirty="0">
                <a:solidFill>
                  <a:srgbClr val="FFFF00"/>
                </a:solidFill>
              </a:rPr>
              <a:t>After Certifying Agency Certification</a:t>
            </a:r>
          </a:p>
        </p:txBody>
      </p:sp>
      <p:sp>
        <p:nvSpPr>
          <p:cNvPr id="10" name="Rectangle 9"/>
          <p:cNvSpPr/>
          <p:nvPr/>
        </p:nvSpPr>
        <p:spPr bwMode="auto">
          <a:xfrm>
            <a:off x="8153400" y="3438525"/>
            <a:ext cx="392982" cy="2590800"/>
          </a:xfrm>
          <a:prstGeom prst="rect">
            <a:avLst/>
          </a:prstGeom>
          <a:noFill/>
          <a:ln w="41275" cap="flat" cmpd="sng" algn="ctr">
            <a:solidFill>
              <a:srgbClr val="EEB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549496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665" y="1279779"/>
            <a:ext cx="9001125" cy="4886325"/>
            <a:chOff x="19665" y="1279779"/>
            <a:chExt cx="9001125" cy="4886325"/>
          </a:xfrm>
        </p:grpSpPr>
        <p:grpSp>
          <p:nvGrpSpPr>
            <p:cNvPr id="4" name="Group 3"/>
            <p:cNvGrpSpPr/>
            <p:nvPr/>
          </p:nvGrpSpPr>
          <p:grpSpPr>
            <a:xfrm>
              <a:off x="19665" y="1279779"/>
              <a:ext cx="9001125" cy="4886325"/>
              <a:chOff x="169914" y="1590675"/>
              <a:chExt cx="9001125" cy="4886325"/>
            </a:xfrm>
          </p:grpSpPr>
          <p:pic>
            <p:nvPicPr>
              <p:cNvPr id="5" name="Picture 4"/>
              <p:cNvPicPr>
                <a:picLocks noChangeAspect="1"/>
              </p:cNvPicPr>
              <p:nvPr/>
            </p:nvPicPr>
            <p:blipFill>
              <a:blip r:embed="rId3"/>
              <a:stretch>
                <a:fillRect/>
              </a:stretch>
            </p:blipFill>
            <p:spPr>
              <a:xfrm>
                <a:off x="169914" y="1590675"/>
                <a:ext cx="9001125" cy="4886325"/>
              </a:xfrm>
              <a:prstGeom prst="rect">
                <a:avLst/>
              </a:prstGeom>
            </p:spPr>
          </p:pic>
          <p:sp>
            <p:nvSpPr>
              <p:cNvPr id="6" name="5-Point Star 5"/>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7" name="5-Point Star 6"/>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8" name="Rectangle 7"/>
              <p:cNvSpPr/>
              <p:nvPr/>
            </p:nvSpPr>
            <p:spPr bwMode="auto">
              <a:xfrm>
                <a:off x="2133600" y="1828800"/>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9" name="Rectangle 8"/>
              <p:cNvSpPr/>
              <p:nvPr/>
            </p:nvSpPr>
            <p:spPr bwMode="auto">
              <a:xfrm>
                <a:off x="2133600" y="2143125"/>
                <a:ext cx="3886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0" name="Rectangle 9"/>
              <p:cNvSpPr/>
              <p:nvPr/>
            </p:nvSpPr>
            <p:spPr bwMode="auto">
              <a:xfrm>
                <a:off x="457200" y="3581400"/>
                <a:ext cx="152400" cy="2590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
          <p:nvSpPr>
            <p:cNvPr id="11" name="Rectangle 10"/>
            <p:cNvSpPr/>
            <p:nvPr/>
          </p:nvSpPr>
          <p:spPr bwMode="auto">
            <a:xfrm>
              <a:off x="8534400" y="3270504"/>
              <a:ext cx="304800" cy="2520696"/>
            </a:xfrm>
            <a:prstGeom prst="rect">
              <a:avLst/>
            </a:prstGeom>
            <a:noFill/>
            <a:ln w="50800" cap="flat" cmpd="sng" algn="ctr">
              <a:solidFill>
                <a:srgbClr val="EEB5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4" charset="-128"/>
              </a:endParaRPr>
            </a:p>
          </p:txBody>
        </p:sp>
      </p:grpSp>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27</a:t>
            </a:fld>
            <a:endParaRPr lang="en-US"/>
          </a:p>
        </p:txBody>
      </p:sp>
      <p:sp>
        <p:nvSpPr>
          <p:cNvPr id="3" name="Slide Number Placeholder 1"/>
          <p:cNvSpPr txBox="1">
            <a:spLocks/>
          </p:cNvSpPr>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smtClean="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a:lstStyle>
          <a:p>
            <a:pPr>
              <a:defRPr/>
            </a:pPr>
            <a:fld id="{F6CEE91D-A776-4927-9F55-A284040309EA}" type="slidenum">
              <a:rPr lang="en-US" smtClean="0"/>
              <a:pPr>
                <a:defRPr/>
              </a:pPr>
              <a:t>27</a:t>
            </a:fld>
            <a:endParaRPr lang="en-US"/>
          </a:p>
        </p:txBody>
      </p:sp>
      <p:sp>
        <p:nvSpPr>
          <p:cNvPr id="14" name="TextBox 13"/>
          <p:cNvSpPr txBox="1"/>
          <p:nvPr/>
        </p:nvSpPr>
        <p:spPr>
          <a:xfrm>
            <a:off x="356741" y="9832"/>
            <a:ext cx="4956230" cy="830997"/>
          </a:xfrm>
          <a:prstGeom prst="rect">
            <a:avLst/>
          </a:prstGeom>
          <a:noFill/>
        </p:spPr>
        <p:txBody>
          <a:bodyPr wrap="none" rtlCol="0">
            <a:spAutoFit/>
          </a:bodyPr>
          <a:lstStyle/>
          <a:p>
            <a:pPr algn="ctr"/>
            <a:r>
              <a:rPr lang="en-US" b="1" dirty="0">
                <a:solidFill>
                  <a:srgbClr val="FFFF00"/>
                </a:solidFill>
              </a:rPr>
              <a:t>AMP600</a:t>
            </a:r>
          </a:p>
          <a:p>
            <a:pPr algn="ctr"/>
            <a:r>
              <a:rPr lang="en-US" b="1" dirty="0">
                <a:solidFill>
                  <a:srgbClr val="FFFF00"/>
                </a:solidFill>
              </a:rPr>
              <a:t>After EPA Regional Concurrence</a:t>
            </a:r>
          </a:p>
        </p:txBody>
      </p:sp>
      <p:grpSp>
        <p:nvGrpSpPr>
          <p:cNvPr id="22" name="Group 21"/>
          <p:cNvGrpSpPr/>
          <p:nvPr/>
        </p:nvGrpSpPr>
        <p:grpSpPr>
          <a:xfrm>
            <a:off x="2953516" y="762000"/>
            <a:ext cx="3828283" cy="6324599"/>
            <a:chOff x="7733378" y="3054096"/>
            <a:chExt cx="1437661" cy="3422904"/>
          </a:xfrm>
        </p:grpSpPr>
        <p:pic>
          <p:nvPicPr>
            <p:cNvPr id="23" name="Picture 22"/>
            <p:cNvPicPr>
              <a:picLocks noChangeAspect="1"/>
            </p:cNvPicPr>
            <p:nvPr/>
          </p:nvPicPr>
          <p:blipFill rotWithShape="1">
            <a:blip r:embed="rId3"/>
            <a:srcRect l="84028" t="29949"/>
            <a:stretch/>
          </p:blipFill>
          <p:spPr>
            <a:xfrm>
              <a:off x="7733378" y="3054096"/>
              <a:ext cx="1437661" cy="3422904"/>
            </a:xfrm>
            <a:prstGeom prst="rect">
              <a:avLst/>
            </a:prstGeom>
          </p:spPr>
        </p:pic>
        <p:sp>
          <p:nvSpPr>
            <p:cNvPr id="24" name="5-Point Star 23"/>
            <p:cNvSpPr/>
            <p:nvPr/>
          </p:nvSpPr>
          <p:spPr bwMode="auto">
            <a:xfrm>
              <a:off x="8563897" y="48006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sp>
          <p:nvSpPr>
            <p:cNvPr id="25" name="5-Point Star 24"/>
            <p:cNvSpPr/>
            <p:nvPr/>
          </p:nvSpPr>
          <p:spPr bwMode="auto">
            <a:xfrm>
              <a:off x="8563897" y="5486400"/>
              <a:ext cx="152400" cy="1524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Arial" charset="0"/>
                <a:ea typeface="ＭＳ Ｐゴシック" pitchFamily="84" charset="-128"/>
              </a:endParaRPr>
            </a:p>
          </p:txBody>
        </p:sp>
      </p:grpSp>
    </p:spTree>
    <p:extLst>
      <p:ext uri="{BB962C8B-B14F-4D97-AF65-F5344CB8AC3E}">
        <p14:creationId xmlns:p14="http://schemas.microsoft.com/office/powerpoint/2010/main" val="26057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28</a:t>
            </a:fld>
            <a:endParaRPr lang="en-US"/>
          </a:p>
        </p:txBody>
      </p:sp>
      <p:pic>
        <p:nvPicPr>
          <p:cNvPr id="3" name="Picture 2"/>
          <p:cNvPicPr>
            <a:picLocks noChangeAspect="1"/>
          </p:cNvPicPr>
          <p:nvPr/>
        </p:nvPicPr>
        <p:blipFill rotWithShape="1">
          <a:blip r:embed="rId3"/>
          <a:srcRect t="17194" r="4925"/>
          <a:stretch/>
        </p:blipFill>
        <p:spPr>
          <a:xfrm>
            <a:off x="-28924" y="1277590"/>
            <a:ext cx="9131042" cy="5025442"/>
          </a:xfrm>
          <a:prstGeom prst="rect">
            <a:avLst/>
          </a:prstGeom>
        </p:spPr>
      </p:pic>
      <p:sp>
        <p:nvSpPr>
          <p:cNvPr id="4" name="TextBox 3"/>
          <p:cNvSpPr txBox="1"/>
          <p:nvPr/>
        </p:nvSpPr>
        <p:spPr>
          <a:xfrm>
            <a:off x="413657" y="6305490"/>
            <a:ext cx="8120043" cy="400110"/>
          </a:xfrm>
          <a:prstGeom prst="rect">
            <a:avLst/>
          </a:prstGeom>
          <a:noFill/>
        </p:spPr>
        <p:txBody>
          <a:bodyPr wrap="none" rtlCol="0">
            <a:spAutoFit/>
          </a:bodyPr>
          <a:lstStyle/>
          <a:p>
            <a:r>
              <a:rPr lang="en-US" sz="2000" dirty="0">
                <a:solidFill>
                  <a:srgbClr val="FF0000"/>
                </a:solidFill>
              </a:rPr>
              <a:t>Comment required if Cert Agency changes AQS Recommended Flag</a:t>
            </a:r>
          </a:p>
        </p:txBody>
      </p:sp>
      <p:cxnSp>
        <p:nvCxnSpPr>
          <p:cNvPr id="5" name="Straight Arrow Connector 4"/>
          <p:cNvCxnSpPr/>
          <p:nvPr/>
        </p:nvCxnSpPr>
        <p:spPr bwMode="auto">
          <a:xfrm flipV="1">
            <a:off x="1371600" y="5943600"/>
            <a:ext cx="685800" cy="43777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8" name="TextBox 7"/>
          <p:cNvSpPr txBox="1"/>
          <p:nvPr/>
        </p:nvSpPr>
        <p:spPr>
          <a:xfrm>
            <a:off x="356741" y="9832"/>
            <a:ext cx="4956230" cy="830997"/>
          </a:xfrm>
          <a:prstGeom prst="rect">
            <a:avLst/>
          </a:prstGeom>
          <a:noFill/>
        </p:spPr>
        <p:txBody>
          <a:bodyPr wrap="none" rtlCol="0">
            <a:spAutoFit/>
          </a:bodyPr>
          <a:lstStyle/>
          <a:p>
            <a:pPr algn="ctr"/>
            <a:r>
              <a:rPr lang="en-US" b="1" dirty="0">
                <a:solidFill>
                  <a:srgbClr val="FFFF00"/>
                </a:solidFill>
              </a:rPr>
              <a:t>AMP600</a:t>
            </a:r>
          </a:p>
          <a:p>
            <a:pPr algn="ctr"/>
            <a:r>
              <a:rPr lang="en-US" b="1" dirty="0">
                <a:solidFill>
                  <a:srgbClr val="FFFF00"/>
                </a:solidFill>
              </a:rPr>
              <a:t>After EPA Regional Concurrence</a:t>
            </a:r>
          </a:p>
        </p:txBody>
      </p:sp>
      <p:grpSp>
        <p:nvGrpSpPr>
          <p:cNvPr id="16" name="Group 15"/>
          <p:cNvGrpSpPr/>
          <p:nvPr/>
        </p:nvGrpSpPr>
        <p:grpSpPr>
          <a:xfrm>
            <a:off x="76200" y="2090313"/>
            <a:ext cx="8229600" cy="4429681"/>
            <a:chOff x="76200" y="2090313"/>
            <a:chExt cx="8229600" cy="4429681"/>
          </a:xfrm>
        </p:grpSpPr>
        <p:cxnSp>
          <p:nvCxnSpPr>
            <p:cNvPr id="6" name="Straight Arrow Connector 5"/>
            <p:cNvCxnSpPr/>
            <p:nvPr/>
          </p:nvCxnSpPr>
          <p:spPr bwMode="auto">
            <a:xfrm flipV="1">
              <a:off x="5541803" y="5762625"/>
              <a:ext cx="1781524" cy="75736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7" name="Straight Arrow Connector 6"/>
            <p:cNvCxnSpPr/>
            <p:nvPr/>
          </p:nvCxnSpPr>
          <p:spPr bwMode="auto">
            <a:xfrm flipV="1">
              <a:off x="5541803" y="5762625"/>
              <a:ext cx="2209800" cy="71437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grpSp>
          <p:nvGrpSpPr>
            <p:cNvPr id="22" name="Group 21"/>
            <p:cNvGrpSpPr/>
            <p:nvPr/>
          </p:nvGrpSpPr>
          <p:grpSpPr>
            <a:xfrm>
              <a:off x="76200" y="2090313"/>
              <a:ext cx="8229600" cy="3672312"/>
              <a:chOff x="457200" y="2666999"/>
              <a:chExt cx="8229600" cy="3093919"/>
            </a:xfrm>
          </p:grpSpPr>
          <p:sp>
            <p:nvSpPr>
              <p:cNvPr id="10" name="TextBox 9"/>
              <p:cNvSpPr txBox="1"/>
              <p:nvPr/>
            </p:nvSpPr>
            <p:spPr>
              <a:xfrm>
                <a:off x="5403516" y="3213239"/>
                <a:ext cx="3025187" cy="338554"/>
              </a:xfrm>
              <a:prstGeom prst="rect">
                <a:avLst/>
              </a:prstGeom>
              <a:noFill/>
            </p:spPr>
            <p:txBody>
              <a:bodyPr wrap="none" rtlCol="0">
                <a:spAutoFit/>
              </a:bodyPr>
              <a:lstStyle/>
              <a:p>
                <a:r>
                  <a:rPr lang="en-US" sz="1600" dirty="0">
                    <a:solidFill>
                      <a:srgbClr val="FF0000"/>
                    </a:solidFill>
                  </a:rPr>
                  <a:t>Data changed after certification</a:t>
                </a:r>
              </a:p>
            </p:txBody>
          </p:sp>
          <p:cxnSp>
            <p:nvCxnSpPr>
              <p:cNvPr id="12" name="Straight Arrow Connector 11"/>
              <p:cNvCxnSpPr>
                <a:stCxn id="10" idx="0"/>
              </p:cNvCxnSpPr>
              <p:nvPr/>
            </p:nvCxnSpPr>
            <p:spPr bwMode="auto">
              <a:xfrm flipV="1">
                <a:off x="6916110" y="2737462"/>
                <a:ext cx="1770690" cy="47577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9" name="Rectangle 18"/>
              <p:cNvSpPr/>
              <p:nvPr/>
            </p:nvSpPr>
            <p:spPr bwMode="auto">
              <a:xfrm>
                <a:off x="457200" y="2666999"/>
                <a:ext cx="152400" cy="14092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20" name="Rectangle 19"/>
              <p:cNvSpPr/>
              <p:nvPr/>
            </p:nvSpPr>
            <p:spPr bwMode="auto">
              <a:xfrm>
                <a:off x="1627237" y="2940076"/>
                <a:ext cx="4171858" cy="17247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21" name="Rectangle 20"/>
              <p:cNvSpPr/>
              <p:nvPr/>
            </p:nvSpPr>
            <p:spPr bwMode="auto">
              <a:xfrm>
                <a:off x="457200" y="4581009"/>
                <a:ext cx="152400" cy="117990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grpSp>
    </p:spTree>
    <p:extLst>
      <p:ext uri="{BB962C8B-B14F-4D97-AF65-F5344CB8AC3E}">
        <p14:creationId xmlns:p14="http://schemas.microsoft.com/office/powerpoint/2010/main" val="1109388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EE91D-A776-4927-9F55-A284040309EA}" type="slidenum">
              <a:rPr lang="en-US" smtClean="0"/>
              <a:pPr>
                <a:defRPr/>
              </a:pPr>
              <a:t>29</a:t>
            </a:fld>
            <a:endParaRPr lang="en-US"/>
          </a:p>
        </p:txBody>
      </p:sp>
      <p:sp>
        <p:nvSpPr>
          <p:cNvPr id="4" name="TextBox 3"/>
          <p:cNvSpPr txBox="1"/>
          <p:nvPr/>
        </p:nvSpPr>
        <p:spPr>
          <a:xfrm>
            <a:off x="872835" y="66464"/>
            <a:ext cx="3280065" cy="523220"/>
          </a:xfrm>
          <a:prstGeom prst="rect">
            <a:avLst/>
          </a:prstGeom>
          <a:noFill/>
        </p:spPr>
        <p:txBody>
          <a:bodyPr wrap="none" rtlCol="0">
            <a:spAutoFit/>
          </a:bodyPr>
          <a:lstStyle/>
          <a:p>
            <a:r>
              <a:rPr lang="en-US" sz="2800" b="1" dirty="0">
                <a:solidFill>
                  <a:srgbClr val="FFFF00"/>
                </a:solidFill>
              </a:rPr>
              <a:t>Certification Form</a:t>
            </a:r>
          </a:p>
        </p:txBody>
      </p:sp>
      <p:sp>
        <p:nvSpPr>
          <p:cNvPr id="7" name="TextBox 6"/>
          <p:cNvSpPr txBox="1"/>
          <p:nvPr/>
        </p:nvSpPr>
        <p:spPr>
          <a:xfrm>
            <a:off x="304800" y="5372190"/>
            <a:ext cx="8458200" cy="1200329"/>
          </a:xfrm>
          <a:prstGeom prst="rect">
            <a:avLst/>
          </a:prstGeom>
          <a:noFill/>
        </p:spPr>
        <p:txBody>
          <a:bodyPr wrap="square" rtlCol="0">
            <a:spAutoFit/>
          </a:bodyPr>
          <a:lstStyle/>
          <a:p>
            <a:pPr algn="ctr"/>
            <a:r>
              <a:rPr lang="en-US" dirty="0">
                <a:solidFill>
                  <a:srgbClr val="FF0000"/>
                </a:solidFill>
              </a:rPr>
              <a:t>Since the only value that shows up in AQS is the EPA concurrence flag, any change in data by the Monitoring Organization will show up as “M” for modified</a:t>
            </a:r>
          </a:p>
        </p:txBody>
      </p:sp>
      <p:grpSp>
        <p:nvGrpSpPr>
          <p:cNvPr id="11" name="Group 10"/>
          <p:cNvGrpSpPr/>
          <p:nvPr/>
        </p:nvGrpSpPr>
        <p:grpSpPr>
          <a:xfrm>
            <a:off x="381000" y="1143000"/>
            <a:ext cx="7543800" cy="4077151"/>
            <a:chOff x="152400" y="1371600"/>
            <a:chExt cx="6257214" cy="3243262"/>
          </a:xfrm>
        </p:grpSpPr>
        <p:pic>
          <p:nvPicPr>
            <p:cNvPr id="3" name="Picture 2"/>
            <p:cNvPicPr>
              <a:picLocks noChangeAspect="1"/>
            </p:cNvPicPr>
            <p:nvPr/>
          </p:nvPicPr>
          <p:blipFill rotWithShape="1">
            <a:blip r:embed="rId3"/>
            <a:srcRect r="32479"/>
            <a:stretch/>
          </p:blipFill>
          <p:spPr>
            <a:xfrm>
              <a:off x="152400" y="1371600"/>
              <a:ext cx="6257214" cy="3243262"/>
            </a:xfrm>
            <a:prstGeom prst="rect">
              <a:avLst/>
            </a:prstGeom>
            <a:ln w="28575">
              <a:noFill/>
            </a:ln>
          </p:spPr>
        </p:pic>
        <p:sp>
          <p:nvSpPr>
            <p:cNvPr id="8" name="Rectangle 7"/>
            <p:cNvSpPr/>
            <p:nvPr/>
          </p:nvSpPr>
          <p:spPr bwMode="auto">
            <a:xfrm>
              <a:off x="2057400" y="1600200"/>
              <a:ext cx="25146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9" name="Rectangle 8"/>
            <p:cNvSpPr/>
            <p:nvPr/>
          </p:nvSpPr>
          <p:spPr bwMode="auto">
            <a:xfrm>
              <a:off x="1524000" y="1600200"/>
              <a:ext cx="2286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
          <p:nvSpPr>
            <p:cNvPr id="10" name="Rectangle 9"/>
            <p:cNvSpPr/>
            <p:nvPr/>
          </p:nvSpPr>
          <p:spPr bwMode="auto">
            <a:xfrm>
              <a:off x="762000" y="3200400"/>
              <a:ext cx="152400" cy="121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grpSp>
      <p:sp>
        <p:nvSpPr>
          <p:cNvPr id="5" name="Freeform 4"/>
          <p:cNvSpPr/>
          <p:nvPr/>
        </p:nvSpPr>
        <p:spPr bwMode="auto">
          <a:xfrm>
            <a:off x="4050890" y="3826565"/>
            <a:ext cx="776403" cy="1522183"/>
          </a:xfrm>
          <a:custGeom>
            <a:avLst/>
            <a:gdLst>
              <a:gd name="connsiteX0" fmla="*/ 0 w 776403"/>
              <a:gd name="connsiteY0" fmla="*/ 57177 h 1522183"/>
              <a:gd name="connsiteX1" fmla="*/ 668594 w 776403"/>
              <a:gd name="connsiteY1" fmla="*/ 175164 h 1522183"/>
              <a:gd name="connsiteX2" fmla="*/ 766916 w 776403"/>
              <a:gd name="connsiteY2" fmla="*/ 1522183 h 1522183"/>
            </a:gdLst>
            <a:ahLst/>
            <a:cxnLst>
              <a:cxn ang="0">
                <a:pos x="connsiteX0" y="connsiteY0"/>
              </a:cxn>
              <a:cxn ang="0">
                <a:pos x="connsiteX1" y="connsiteY1"/>
              </a:cxn>
              <a:cxn ang="0">
                <a:pos x="connsiteX2" y="connsiteY2"/>
              </a:cxn>
            </a:cxnLst>
            <a:rect l="l" t="t" r="r" b="b"/>
            <a:pathLst>
              <a:path w="776403" h="1522183">
                <a:moveTo>
                  <a:pt x="0" y="57177"/>
                </a:moveTo>
                <a:cubicBezTo>
                  <a:pt x="270387" y="-5914"/>
                  <a:pt x="540775" y="-69004"/>
                  <a:pt x="668594" y="175164"/>
                </a:cubicBezTo>
                <a:cubicBezTo>
                  <a:pt x="796413" y="419332"/>
                  <a:pt x="781664" y="970757"/>
                  <a:pt x="766916" y="1522183"/>
                </a:cubicBezTo>
              </a:path>
            </a:pathLst>
          </a:cu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98237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6C6C-37D5-448C-A5C1-540BC641A5C3}"/>
              </a:ext>
            </a:extLst>
          </p:cNvPr>
          <p:cNvSpPr>
            <a:spLocks noGrp="1"/>
          </p:cNvSpPr>
          <p:nvPr>
            <p:ph type="title"/>
          </p:nvPr>
        </p:nvSpPr>
        <p:spPr>
          <a:xfrm>
            <a:off x="652653" y="606564"/>
            <a:ext cx="7838694" cy="1325563"/>
          </a:xfrm>
        </p:spPr>
        <p:txBody>
          <a:bodyPr anchor="ctr">
            <a:normAutofit/>
          </a:bodyPr>
          <a:lstStyle/>
          <a:p>
            <a:r>
              <a:rPr lang="en-US" dirty="0"/>
              <a:t>Data Certification</a:t>
            </a:r>
          </a:p>
        </p:txBody>
      </p:sp>
      <p:graphicFrame>
        <p:nvGraphicFramePr>
          <p:cNvPr id="6" name="Content Placeholder 2">
            <a:extLst>
              <a:ext uri="{FF2B5EF4-FFF2-40B4-BE49-F238E27FC236}">
                <a16:creationId xmlns:a16="http://schemas.microsoft.com/office/drawing/2014/main" id="{EE4D01AC-320F-4D6A-8142-271F35523069}"/>
              </a:ext>
            </a:extLst>
          </p:cNvPr>
          <p:cNvGraphicFramePr>
            <a:graphicFrameLocks noGrp="1"/>
          </p:cNvGraphicFramePr>
          <p:nvPr>
            <p:ph idx="1"/>
            <p:extLst>
              <p:ext uri="{D42A27DB-BD31-4B8C-83A1-F6EECF244321}">
                <p14:modId xmlns:p14="http://schemas.microsoft.com/office/powerpoint/2010/main" val="4073699070"/>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B8B2565-095A-47B7-9864-6B896D403859}"/>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A59A409D-13B5-4BFA-BEF2-B333FB868C3F}" type="slidenum">
              <a:rPr lang="en-US" sz="1000">
                <a:solidFill>
                  <a:prstClr val="black">
                    <a:tint val="75000"/>
                  </a:prstClr>
                </a:solidFill>
              </a:rPr>
              <a:pPr>
                <a:spcAft>
                  <a:spcPts val="600"/>
                </a:spcAft>
                <a:defRPr/>
              </a:pPr>
              <a:t>3</a:t>
            </a:fld>
            <a:endParaRPr lang="en-US" sz="1000">
              <a:solidFill>
                <a:prstClr val="black">
                  <a:tint val="75000"/>
                </a:prstClr>
              </a:solidFill>
            </a:endParaRPr>
          </a:p>
        </p:txBody>
      </p:sp>
    </p:spTree>
    <p:extLst>
      <p:ext uri="{BB962C8B-B14F-4D97-AF65-F5344CB8AC3E}">
        <p14:creationId xmlns:p14="http://schemas.microsoft.com/office/powerpoint/2010/main" val="3658358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305" y="5724435"/>
            <a:ext cx="8628337" cy="1200329"/>
          </a:xfrm>
          <a:prstGeom prst="rect">
            <a:avLst/>
          </a:prstGeom>
        </p:spPr>
        <p:txBody>
          <a:bodyPr wrap="square">
            <a:spAutoFit/>
          </a:bodyPr>
          <a:lstStyle/>
          <a:p>
            <a:pPr algn="ctr"/>
            <a:r>
              <a:rPr lang="en-US" sz="1600" dirty="0">
                <a:solidFill>
                  <a:srgbClr val="FF0000"/>
                </a:solidFill>
              </a:rPr>
              <a:t>See “additional Information Related to AMP600 Certification Process”  at </a:t>
            </a:r>
            <a:r>
              <a:rPr lang="en-US" sz="1600" dirty="0">
                <a:hlinkClick r:id="rId3"/>
              </a:rPr>
              <a:t>http://www.epa.gov/ttnamti1/qacert.html</a:t>
            </a:r>
            <a:endParaRPr lang="en-US" sz="1600" dirty="0"/>
          </a:p>
          <a:p>
            <a:endParaRPr lang="en-US" sz="2000" dirty="0"/>
          </a:p>
          <a:p>
            <a:endParaRPr lang="en-US" sz="2000" dirty="0"/>
          </a:p>
        </p:txBody>
      </p:sp>
      <p:sp>
        <p:nvSpPr>
          <p:cNvPr id="2" name="TextBox 1"/>
          <p:cNvSpPr txBox="1"/>
          <p:nvPr/>
        </p:nvSpPr>
        <p:spPr>
          <a:xfrm>
            <a:off x="7374" y="-71936"/>
            <a:ext cx="4288162" cy="830997"/>
          </a:xfrm>
          <a:prstGeom prst="rect">
            <a:avLst/>
          </a:prstGeom>
          <a:noFill/>
        </p:spPr>
        <p:txBody>
          <a:bodyPr wrap="none" rtlCol="0">
            <a:spAutoFit/>
          </a:bodyPr>
          <a:lstStyle/>
          <a:p>
            <a:r>
              <a:rPr lang="en-US" b="1" dirty="0">
                <a:solidFill>
                  <a:srgbClr val="FFFF00"/>
                </a:solidFill>
              </a:rPr>
              <a:t>How the AMP600 Works</a:t>
            </a:r>
          </a:p>
          <a:p>
            <a:r>
              <a:rPr lang="en-US" b="1" dirty="0">
                <a:solidFill>
                  <a:srgbClr val="FFFF00"/>
                </a:solidFill>
              </a:rPr>
              <a:t>(Found On AMTIC webpage)</a:t>
            </a:r>
          </a:p>
        </p:txBody>
      </p:sp>
      <p:grpSp>
        <p:nvGrpSpPr>
          <p:cNvPr id="19" name="Group 18"/>
          <p:cNvGrpSpPr/>
          <p:nvPr/>
        </p:nvGrpSpPr>
        <p:grpSpPr>
          <a:xfrm>
            <a:off x="304800" y="1981200"/>
            <a:ext cx="8153400" cy="3810000"/>
            <a:chOff x="304800" y="1981200"/>
            <a:chExt cx="8153400" cy="3810000"/>
          </a:xfrm>
        </p:grpSpPr>
        <p:pic>
          <p:nvPicPr>
            <p:cNvPr id="20" name="Picture 2"/>
            <p:cNvPicPr>
              <a:picLocks noChangeAspect="1" noChangeArrowheads="1"/>
            </p:cNvPicPr>
            <p:nvPr/>
          </p:nvPicPr>
          <p:blipFill>
            <a:blip r:embed="rId4" cstate="print"/>
            <a:srcRect l="4376" t="14065" r="52933" b="36060"/>
            <a:stretch>
              <a:fillRect/>
            </a:stretch>
          </p:blipFill>
          <p:spPr bwMode="auto">
            <a:xfrm>
              <a:off x="304800" y="1981200"/>
              <a:ext cx="8153400" cy="3810000"/>
            </a:xfrm>
            <a:prstGeom prst="rect">
              <a:avLst/>
            </a:prstGeom>
            <a:noFill/>
            <a:ln w="9525">
              <a:noFill/>
              <a:miter lim="800000"/>
              <a:headEnd/>
              <a:tailEnd/>
            </a:ln>
          </p:spPr>
        </p:pic>
        <p:sp>
          <p:nvSpPr>
            <p:cNvPr id="21" name="Rectangle 20"/>
            <p:cNvSpPr/>
            <p:nvPr/>
          </p:nvSpPr>
          <p:spPr>
            <a:xfrm>
              <a:off x="1447800" y="2895600"/>
              <a:ext cx="320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24000" y="2514600"/>
              <a:ext cx="3200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 y="4572000"/>
              <a:ext cx="609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Straight Arrow Connector 28"/>
          <p:cNvCxnSpPr/>
          <p:nvPr/>
        </p:nvCxnSpPr>
        <p:spPr>
          <a:xfrm flipH="1" flipV="1">
            <a:off x="3733800" y="3810000"/>
            <a:ext cx="1600200" cy="12192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sp>
        <p:nvSpPr>
          <p:cNvPr id="32" name="TextBox 31"/>
          <p:cNvSpPr txBox="1"/>
          <p:nvPr/>
        </p:nvSpPr>
        <p:spPr>
          <a:xfrm>
            <a:off x="152400" y="1063861"/>
            <a:ext cx="3886200" cy="1015663"/>
          </a:xfrm>
          <a:prstGeom prst="rect">
            <a:avLst/>
          </a:prstGeom>
          <a:noFill/>
        </p:spPr>
        <p:txBody>
          <a:bodyPr wrap="square" rtlCol="0">
            <a:spAutoFit/>
          </a:bodyPr>
          <a:lstStyle/>
          <a:p>
            <a:r>
              <a:rPr lang="en-US" sz="1200" b="1" dirty="0"/>
              <a:t>PQAO Level Flags</a:t>
            </a:r>
          </a:p>
          <a:p>
            <a:r>
              <a:rPr lang="en-US" sz="1200" dirty="0"/>
              <a:t>For  Collocation and PEP,  AQS Recommended flags are generated </a:t>
            </a:r>
            <a:r>
              <a:rPr lang="en-US" sz="1200" dirty="0">
                <a:solidFill>
                  <a:srgbClr val="FF0000"/>
                </a:solidFill>
              </a:rPr>
              <a:t>at the PQAO level</a:t>
            </a:r>
            <a:r>
              <a:rPr lang="en-US" sz="1200" dirty="0"/>
              <a:t> and then “transfered” back to each site</a:t>
            </a:r>
          </a:p>
          <a:p>
            <a:r>
              <a:rPr lang="en-US" sz="1200" dirty="0"/>
              <a:t> </a:t>
            </a:r>
          </a:p>
        </p:txBody>
      </p:sp>
      <p:cxnSp>
        <p:nvCxnSpPr>
          <p:cNvPr id="33" name="Straight Arrow Connector 32"/>
          <p:cNvCxnSpPr/>
          <p:nvPr/>
        </p:nvCxnSpPr>
        <p:spPr>
          <a:xfrm flipV="1">
            <a:off x="7239000" y="1991032"/>
            <a:ext cx="609600" cy="1590368"/>
          </a:xfrm>
          <a:prstGeom prst="straightConnector1">
            <a:avLst/>
          </a:prstGeom>
          <a:ln w="15875">
            <a:tailEnd type="arrow"/>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flipH="1">
            <a:off x="6667500" y="1981200"/>
            <a:ext cx="1866900" cy="2739599"/>
          </a:xfrm>
          <a:prstGeom prst="straightConnector1">
            <a:avLst/>
          </a:prstGeom>
          <a:ln w="15875">
            <a:tailEnd type="arrow"/>
          </a:ln>
        </p:spPr>
        <p:style>
          <a:lnRef idx="1">
            <a:schemeClr val="accent2"/>
          </a:lnRef>
          <a:fillRef idx="0">
            <a:schemeClr val="accent2"/>
          </a:fillRef>
          <a:effectRef idx="0">
            <a:schemeClr val="accent2"/>
          </a:effectRef>
          <a:fontRef idx="minor">
            <a:schemeClr val="tx1"/>
          </a:fontRef>
        </p:style>
      </p:cxnSp>
      <p:sp>
        <p:nvSpPr>
          <p:cNvPr id="7" name="Rectangle 6"/>
          <p:cNvSpPr/>
          <p:nvPr/>
        </p:nvSpPr>
        <p:spPr bwMode="auto">
          <a:xfrm>
            <a:off x="7220565" y="1190932"/>
            <a:ext cx="16764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a:t>PEP PQAO Critera based on Bias estimate, not completeness</a:t>
            </a:r>
            <a:endParaRPr kumimoji="0" lang="en-US" sz="14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1195775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534400" cy="609600"/>
          </a:xfrm>
        </p:spPr>
        <p:txBody>
          <a:bodyPr/>
          <a:lstStyle/>
          <a:p>
            <a:r>
              <a:rPr lang="en-US" sz="2400" kern="1200" dirty="0">
                <a:solidFill>
                  <a:srgbClr val="0070C0"/>
                </a:solidFill>
                <a:latin typeface="Arial" charset="0"/>
                <a:ea typeface="ＭＳ Ｐゴシック" pitchFamily="84" charset="-128"/>
                <a:cs typeface="+mn-cs"/>
              </a:rPr>
              <a:t>Review: What Monitoring Data must have Monitoring Agencies Certified on May 1, 2017?</a:t>
            </a:r>
          </a:p>
        </p:txBody>
      </p:sp>
      <p:sp>
        <p:nvSpPr>
          <p:cNvPr id="3" name="Content Placeholder 2"/>
          <p:cNvSpPr>
            <a:spLocks noGrp="1"/>
          </p:cNvSpPr>
          <p:nvPr>
            <p:ph idx="1"/>
          </p:nvPr>
        </p:nvSpPr>
        <p:spPr>
          <a:xfrm>
            <a:off x="687897" y="2590800"/>
            <a:ext cx="7772400" cy="2382191"/>
          </a:xfrm>
        </p:spPr>
        <p:txBody>
          <a:bodyPr wrap="square">
            <a:spAutoFit/>
          </a:bodyPr>
          <a:lstStyle/>
          <a:p>
            <a:pPr marL="0" indent="0">
              <a:buNone/>
            </a:pPr>
            <a:r>
              <a:rPr lang="en-US" sz="2400" dirty="0"/>
              <a:t>Only data collected by FRM, FEM, and ARM monitors at SLAMS and SPM monitoring stations that meet Appendix A must be certified</a:t>
            </a:r>
            <a:r>
              <a:rPr lang="en-US" sz="2400" baseline="30000" dirty="0"/>
              <a:t>1</a:t>
            </a:r>
            <a:r>
              <a:rPr lang="en-US" sz="2400" dirty="0"/>
              <a:t>. In practice this refers to monitoring data for CO, NO</a:t>
            </a:r>
            <a:r>
              <a:rPr lang="en-US" sz="2400" baseline="-25000" dirty="0"/>
              <a:t>2</a:t>
            </a:r>
            <a:r>
              <a:rPr lang="en-US" sz="2400" dirty="0"/>
              <a:t>, SO</a:t>
            </a:r>
            <a:r>
              <a:rPr lang="en-US" sz="2400" baseline="-25000" dirty="0"/>
              <a:t>2</a:t>
            </a:r>
            <a:r>
              <a:rPr lang="en-US" sz="2400" dirty="0"/>
              <a:t> (hourly and 5-minute average data), Ozone, Lead, PM</a:t>
            </a:r>
            <a:r>
              <a:rPr lang="en-US" sz="2400" baseline="-25000" dirty="0"/>
              <a:t>10</a:t>
            </a:r>
            <a:r>
              <a:rPr lang="en-US" sz="2400" dirty="0"/>
              <a:t>, PM</a:t>
            </a:r>
            <a:r>
              <a:rPr lang="en-US" sz="2400" baseline="-25000" dirty="0"/>
              <a:t>10-2.5</a:t>
            </a:r>
            <a:r>
              <a:rPr lang="en-US" sz="2400" dirty="0"/>
              <a:t>, and PM</a:t>
            </a:r>
            <a:r>
              <a:rPr lang="en-US" sz="2400" baseline="-25000" dirty="0"/>
              <a:t>2.5</a:t>
            </a:r>
            <a:r>
              <a:rPr lang="en-US" sz="2400" dirty="0"/>
              <a:t>.</a:t>
            </a:r>
          </a:p>
          <a:p>
            <a:pPr marL="0" indent="0">
              <a:buNone/>
            </a:pPr>
            <a:endParaRPr lang="en-US" sz="2400" dirty="0"/>
          </a:p>
        </p:txBody>
      </p:sp>
      <p:sp>
        <p:nvSpPr>
          <p:cNvPr id="4" name="Slide Number Placeholder 3"/>
          <p:cNvSpPr>
            <a:spLocks noGrp="1"/>
          </p:cNvSpPr>
          <p:nvPr>
            <p:ph type="sldNum" sz="quarter" idx="12"/>
          </p:nvPr>
        </p:nvSpPr>
        <p:spPr/>
        <p:txBody>
          <a:bodyPr/>
          <a:lstStyle/>
          <a:p>
            <a:pPr>
              <a:defRPr/>
            </a:pPr>
            <a:fld id="{A59A409D-13B5-4BFA-BEF2-B333FB868C3F}" type="slidenum">
              <a:rPr lang="en-US" smtClean="0"/>
              <a:pPr>
                <a:defRPr/>
              </a:pPr>
              <a:t>31</a:t>
            </a:fld>
            <a:endParaRPr lang="en-US" dirty="0"/>
          </a:p>
        </p:txBody>
      </p:sp>
      <p:sp>
        <p:nvSpPr>
          <p:cNvPr id="5" name="TextBox 4"/>
          <p:cNvSpPr txBox="1"/>
          <p:nvPr/>
        </p:nvSpPr>
        <p:spPr>
          <a:xfrm>
            <a:off x="762000" y="5334000"/>
            <a:ext cx="7543800" cy="738664"/>
          </a:xfrm>
          <a:prstGeom prst="rect">
            <a:avLst/>
          </a:prstGeom>
          <a:noFill/>
        </p:spPr>
        <p:txBody>
          <a:bodyPr wrap="square" rtlCol="0">
            <a:spAutoFit/>
          </a:bodyPr>
          <a:lstStyle/>
          <a:p>
            <a:r>
              <a:rPr lang="en-US" sz="1400" baseline="30000" dirty="0"/>
              <a:t>1</a:t>
            </a:r>
            <a:r>
              <a:rPr lang="en-US" sz="1400" dirty="0"/>
              <a:t> Data certification requirements may also be included in auxiliary agreements such as MOA’s between states and operators of industrial networks, for example, SO</a:t>
            </a:r>
            <a:r>
              <a:rPr lang="en-US" sz="1400" baseline="-25000" dirty="0"/>
              <a:t>2</a:t>
            </a:r>
            <a:r>
              <a:rPr lang="en-US" sz="1400" dirty="0"/>
              <a:t> monitors being installed to comply with the Data Requirements Rule.</a:t>
            </a:r>
          </a:p>
        </p:txBody>
      </p:sp>
      <p:pic>
        <p:nvPicPr>
          <p:cNvPr id="6" name="Picture 5">
            <a:extLst>
              <a:ext uri="{FF2B5EF4-FFF2-40B4-BE49-F238E27FC236}">
                <a16:creationId xmlns:a16="http://schemas.microsoft.com/office/drawing/2014/main" id="{CBBD20C0-2B39-46DF-8EB5-5E4EC029CDF5}"/>
              </a:ext>
            </a:extLst>
          </p:cNvPr>
          <p:cNvPicPr>
            <a:picLocks noChangeAspect="1"/>
          </p:cNvPicPr>
          <p:nvPr/>
        </p:nvPicPr>
        <p:blipFill>
          <a:blip r:embed="rId3"/>
          <a:stretch>
            <a:fillRect/>
          </a:stretch>
        </p:blipFill>
        <p:spPr>
          <a:xfrm>
            <a:off x="6738550" y="4572000"/>
            <a:ext cx="779689" cy="762000"/>
          </a:xfrm>
          <a:prstGeom prst="rect">
            <a:avLst/>
          </a:prstGeom>
        </p:spPr>
      </p:pic>
    </p:spTree>
    <p:extLst>
      <p:ext uri="{BB962C8B-B14F-4D97-AF65-F5344CB8AC3E}">
        <p14:creationId xmlns:p14="http://schemas.microsoft.com/office/powerpoint/2010/main" val="2888330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that is standing in the grass&#10;&#10;Description generated with very high confidence">
            <a:extLst>
              <a:ext uri="{FF2B5EF4-FFF2-40B4-BE49-F238E27FC236}">
                <a16:creationId xmlns:a16="http://schemas.microsoft.com/office/drawing/2014/main" id="{08E3397F-112A-4FFA-A886-32BB9B3369EF}"/>
              </a:ext>
            </a:extLst>
          </p:cNvPr>
          <p:cNvPicPr>
            <a:picLocks noChangeAspect="1"/>
          </p:cNvPicPr>
          <p:nvPr/>
        </p:nvPicPr>
        <p:blipFill rotWithShape="1">
          <a:blip r:embed="rId3"/>
          <a:srcRect t="11808" b="10568"/>
          <a:stretch/>
        </p:blipFill>
        <p:spPr>
          <a:xfrm>
            <a:off x="20" y="10"/>
            <a:ext cx="9143980" cy="4666928"/>
          </a:xfrm>
          <a:prstGeom prst="rect">
            <a:avLst/>
          </a:prstGeom>
        </p:spPr>
      </p:pic>
      <p:pic>
        <p:nvPicPr>
          <p:cNvPr id="14"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748" y="4551037"/>
            <a:ext cx="3766337" cy="1509931"/>
          </a:xfrm>
        </p:spPr>
        <p:txBody>
          <a:bodyPr>
            <a:normAutofit/>
          </a:bodyPr>
          <a:lstStyle/>
          <a:p>
            <a:pPr>
              <a:lnSpc>
                <a:spcPct val="90000"/>
              </a:lnSpc>
            </a:pPr>
            <a:r>
              <a:rPr lang="en-US" sz="2500" b="1">
                <a:solidFill>
                  <a:srgbClr val="000000"/>
                </a:solidFill>
              </a:rPr>
              <a:t>Certification Process:</a:t>
            </a:r>
            <a:br>
              <a:rPr lang="en-US" sz="2500" b="1">
                <a:solidFill>
                  <a:srgbClr val="000000"/>
                </a:solidFill>
              </a:rPr>
            </a:br>
            <a:r>
              <a:rPr lang="en-US" sz="2500" b="1">
                <a:solidFill>
                  <a:srgbClr val="000000"/>
                </a:solidFill>
              </a:rPr>
              <a:t> Thoughts and Steps Forward</a:t>
            </a:r>
            <a:br>
              <a:rPr lang="en-US" sz="2500" b="1">
                <a:solidFill>
                  <a:srgbClr val="000000"/>
                </a:solidFill>
              </a:rPr>
            </a:br>
            <a:endParaRPr lang="en-US" sz="2500">
              <a:solidFill>
                <a:srgbClr val="000000"/>
              </a:solidFill>
            </a:endParaRPr>
          </a:p>
        </p:txBody>
      </p:sp>
      <p:sp>
        <p:nvSpPr>
          <p:cNvPr id="3" name="Content Placeholder 2"/>
          <p:cNvSpPr>
            <a:spLocks noGrp="1"/>
          </p:cNvSpPr>
          <p:nvPr>
            <p:ph idx="1"/>
          </p:nvPr>
        </p:nvSpPr>
        <p:spPr>
          <a:xfrm>
            <a:off x="4574207" y="4767129"/>
            <a:ext cx="3975493" cy="1717572"/>
          </a:xfrm>
        </p:spPr>
        <p:txBody>
          <a:bodyPr anchor="ctr">
            <a:normAutofit/>
          </a:bodyPr>
          <a:lstStyle/>
          <a:p>
            <a:pPr>
              <a:lnSpc>
                <a:spcPct val="90000"/>
              </a:lnSpc>
            </a:pPr>
            <a:r>
              <a:rPr lang="en-US" sz="1200" b="1" dirty="0">
                <a:solidFill>
                  <a:srgbClr val="000000"/>
                </a:solidFill>
              </a:rPr>
              <a:t>Use it often </a:t>
            </a:r>
          </a:p>
          <a:p>
            <a:pPr lvl="1">
              <a:lnSpc>
                <a:spcPct val="90000"/>
              </a:lnSpc>
            </a:pPr>
            <a:r>
              <a:rPr lang="en-US" sz="1200" b="1" dirty="0">
                <a:solidFill>
                  <a:srgbClr val="000000"/>
                </a:solidFill>
              </a:rPr>
              <a:t>Don’t wait till May to run the report</a:t>
            </a:r>
          </a:p>
          <a:p>
            <a:pPr lvl="1">
              <a:lnSpc>
                <a:spcPct val="90000"/>
              </a:lnSpc>
            </a:pPr>
            <a:r>
              <a:rPr lang="en-US" sz="1200" b="1" dirty="0">
                <a:solidFill>
                  <a:srgbClr val="000000"/>
                </a:solidFill>
              </a:rPr>
              <a:t>It can run on a partial year based on the date the report is run. This may not be perfect but can help.</a:t>
            </a:r>
          </a:p>
          <a:p>
            <a:pPr lvl="1">
              <a:lnSpc>
                <a:spcPct val="90000"/>
              </a:lnSpc>
            </a:pPr>
            <a:endParaRPr lang="en-US" sz="1200" b="1" dirty="0">
              <a:solidFill>
                <a:srgbClr val="000000"/>
              </a:solidFill>
            </a:endParaRPr>
          </a:p>
          <a:p>
            <a:pPr>
              <a:lnSpc>
                <a:spcPct val="90000"/>
              </a:lnSpc>
            </a:pPr>
            <a:r>
              <a:rPr lang="en-US" sz="1200" b="1" dirty="0">
                <a:solidFill>
                  <a:srgbClr val="000000"/>
                </a:solidFill>
              </a:rPr>
              <a:t>By the time data is in AQS it may be too late</a:t>
            </a:r>
          </a:p>
          <a:p>
            <a:pPr lvl="1">
              <a:lnSpc>
                <a:spcPct val="90000"/>
              </a:lnSpc>
            </a:pPr>
            <a:r>
              <a:rPr lang="en-US" sz="1200" b="1" dirty="0">
                <a:solidFill>
                  <a:srgbClr val="000000"/>
                </a:solidFill>
              </a:rPr>
              <a:t>Internal QC is critical</a:t>
            </a:r>
          </a:p>
          <a:p>
            <a:pPr marL="0" indent="0">
              <a:lnSpc>
                <a:spcPct val="90000"/>
              </a:lnSpc>
              <a:buNone/>
            </a:pPr>
            <a:endParaRPr lang="en-US" sz="1200" dirty="0">
              <a:solidFill>
                <a:srgbClr val="000000"/>
              </a:solidFill>
            </a:endParaRPr>
          </a:p>
          <a:p>
            <a:pPr lvl="1">
              <a:lnSpc>
                <a:spcPct val="90000"/>
              </a:lnSpc>
            </a:pPr>
            <a:endParaRPr lang="en-US" sz="12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defRPr/>
            </a:pPr>
            <a:fld id="{A59A409D-13B5-4BFA-BEF2-B333FB868C3F}" type="slidenum">
              <a:rPr lang="en-US" sz="1000">
                <a:solidFill>
                  <a:srgbClr val="898989"/>
                </a:solidFill>
              </a:rPr>
              <a:pPr>
                <a:spcAft>
                  <a:spcPts val="600"/>
                </a:spcAft>
                <a:defRPr/>
              </a:pPr>
              <a:t>32</a:t>
            </a:fld>
            <a:endParaRPr lang="en-US" sz="1000">
              <a:solidFill>
                <a:srgbClr val="898989"/>
              </a:solidFill>
            </a:endParaRPr>
          </a:p>
        </p:txBody>
      </p:sp>
    </p:spTree>
    <p:extLst>
      <p:ext uri="{BB962C8B-B14F-4D97-AF65-F5344CB8AC3E}">
        <p14:creationId xmlns:p14="http://schemas.microsoft.com/office/powerpoint/2010/main" val="1434126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0F4986-07F9-48DE-B9C0-25C61D7D58E0}"/>
              </a:ext>
            </a:extLst>
          </p:cNvPr>
          <p:cNvSpPr>
            <a:spLocks noGrp="1"/>
          </p:cNvSpPr>
          <p:nvPr>
            <p:ph type="title"/>
          </p:nvPr>
        </p:nvSpPr>
        <p:spPr/>
        <p:txBody>
          <a:bodyPr/>
          <a:lstStyle/>
          <a:p>
            <a:r>
              <a:rPr lang="en-US" dirty="0">
                <a:latin typeface="Arial Rounded MT Bold" panose="020F0704030504030204" pitchFamily="34" charset="0"/>
              </a:rPr>
              <a:t>Questions and Answers</a:t>
            </a:r>
          </a:p>
        </p:txBody>
      </p:sp>
      <p:pic>
        <p:nvPicPr>
          <p:cNvPr id="7" name="Content Placeholder 6">
            <a:extLst>
              <a:ext uri="{FF2B5EF4-FFF2-40B4-BE49-F238E27FC236}">
                <a16:creationId xmlns:a16="http://schemas.microsoft.com/office/drawing/2014/main" id="{534F837E-CAC1-478A-B7CE-9660D7A86A87}"/>
              </a:ext>
            </a:extLst>
          </p:cNvPr>
          <p:cNvPicPr>
            <a:picLocks noGrp="1" noChangeAspect="1"/>
          </p:cNvPicPr>
          <p:nvPr>
            <p:ph sz="half" idx="1"/>
          </p:nvPr>
        </p:nvPicPr>
        <p:blipFill>
          <a:blip r:embed="rId3"/>
          <a:stretch>
            <a:fillRect/>
          </a:stretch>
        </p:blipFill>
        <p:spPr>
          <a:xfrm>
            <a:off x="685800" y="2743200"/>
            <a:ext cx="3810000" cy="3124199"/>
          </a:xfrm>
          <a:prstGeom prst="rect">
            <a:avLst/>
          </a:prstGeom>
        </p:spPr>
      </p:pic>
      <p:sp>
        <p:nvSpPr>
          <p:cNvPr id="2" name="Content Placeholder 1">
            <a:extLst>
              <a:ext uri="{FF2B5EF4-FFF2-40B4-BE49-F238E27FC236}">
                <a16:creationId xmlns:a16="http://schemas.microsoft.com/office/drawing/2014/main" id="{595F9F23-5EAC-4825-B250-5BD008DFC7ED}"/>
              </a:ext>
            </a:extLst>
          </p:cNvPr>
          <p:cNvSpPr>
            <a:spLocks noGrp="1"/>
          </p:cNvSpPr>
          <p:nvPr>
            <p:ph sz="half" idx="2"/>
          </p:nvPr>
        </p:nvSpPr>
        <p:spPr/>
        <p:txBody>
          <a:bodyPr/>
          <a:lstStyle/>
          <a:p>
            <a:pPr marL="0" indent="0">
              <a:buNone/>
            </a:pPr>
            <a:r>
              <a:rPr lang="en-US"/>
              <a:t>Questions?/Problems?</a:t>
            </a:r>
            <a:endParaRPr lang="en-US" dirty="0"/>
          </a:p>
          <a:p>
            <a:r>
              <a:rPr lang="en-US" dirty="0"/>
              <a:t>Call EPA Enterprise IT Service Desk @ 1-866-411-4372, option 9, or</a:t>
            </a:r>
          </a:p>
          <a:p>
            <a:r>
              <a:rPr lang="en-US" dirty="0"/>
              <a:t>Email EISD@epa.gov</a:t>
            </a:r>
          </a:p>
        </p:txBody>
      </p:sp>
      <p:sp>
        <p:nvSpPr>
          <p:cNvPr id="4" name="Slide Number Placeholder 3">
            <a:extLst>
              <a:ext uri="{FF2B5EF4-FFF2-40B4-BE49-F238E27FC236}">
                <a16:creationId xmlns:a16="http://schemas.microsoft.com/office/drawing/2014/main" id="{9716A1F9-6FD5-4CCF-8669-6CC607DD43A1}"/>
              </a:ext>
            </a:extLst>
          </p:cNvPr>
          <p:cNvSpPr>
            <a:spLocks noGrp="1"/>
          </p:cNvSpPr>
          <p:nvPr>
            <p:ph type="sldNum" sz="quarter" idx="12"/>
          </p:nvPr>
        </p:nvSpPr>
        <p:spPr/>
        <p:txBody>
          <a:bodyPr/>
          <a:lstStyle/>
          <a:p>
            <a:pPr>
              <a:defRPr/>
            </a:pPr>
            <a:fld id="{A59A409D-13B5-4BFA-BEF2-B333FB868C3F}" type="slidenum">
              <a:rPr lang="en-US" smtClean="0"/>
              <a:pPr>
                <a:defRPr/>
              </a:pPr>
              <a:t>33</a:t>
            </a:fld>
            <a:endParaRPr lang="en-US" dirty="0"/>
          </a:p>
        </p:txBody>
      </p:sp>
    </p:spTree>
    <p:extLst>
      <p:ext uri="{BB962C8B-B14F-4D97-AF65-F5344CB8AC3E}">
        <p14:creationId xmlns:p14="http://schemas.microsoft.com/office/powerpoint/2010/main" val="301943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3429000"/>
          </a:xfrm>
        </p:spPr>
        <p:txBody>
          <a:bodyPr/>
          <a:lstStyle/>
          <a:p>
            <a:pPr marL="287338" indent="-287338">
              <a:buFont typeface="Wingdings" panose="05000000000000000000" pitchFamily="2" charset="2"/>
              <a:buChar char="Ø"/>
              <a:defRPr/>
            </a:pPr>
            <a:r>
              <a:rPr lang="en-US" dirty="0"/>
              <a:t>Formal statement attesting to ambient data completeness and accuracy</a:t>
            </a:r>
          </a:p>
          <a:p>
            <a:pPr marL="287338" indent="-287338">
              <a:buFont typeface="Wingdings" panose="05000000000000000000" pitchFamily="2" charset="2"/>
              <a:buChar char="Ø"/>
              <a:defRPr/>
            </a:pPr>
            <a:r>
              <a:rPr lang="en-US" dirty="0"/>
              <a:t>Submitted by certifying agencies to EPA on annual basis</a:t>
            </a:r>
          </a:p>
          <a:p>
            <a:pPr marL="287338" indent="-287338">
              <a:buFont typeface="Wingdings" panose="05000000000000000000" pitchFamily="2" charset="2"/>
              <a:buChar char="Ø"/>
              <a:defRPr/>
            </a:pPr>
            <a:r>
              <a:rPr lang="en-US" dirty="0"/>
              <a:t>Process that combines a required action by the PQAO followed by an EPA review and concurrence</a:t>
            </a:r>
          </a:p>
        </p:txBody>
      </p:sp>
      <p:sp>
        <p:nvSpPr>
          <p:cNvPr id="6" name="Slide Number Placeholder 5"/>
          <p:cNvSpPr>
            <a:spLocks noGrp="1"/>
          </p:cNvSpPr>
          <p:nvPr>
            <p:ph type="sldNum" sz="quarter" idx="12"/>
          </p:nvPr>
        </p:nvSpPr>
        <p:spPr/>
        <p:txBody>
          <a:bodyPr/>
          <a:lstStyle/>
          <a:p>
            <a:pPr>
              <a:defRPr/>
            </a:pPr>
            <a:fld id="{A59A409D-13B5-4BFA-BEF2-B333FB868C3F}" type="slidenum">
              <a:rPr lang="en-US" smtClean="0"/>
              <a:pPr>
                <a:defRPr/>
              </a:pPr>
              <a:t>4</a:t>
            </a:fld>
            <a:endParaRPr lang="en-US" dirty="0"/>
          </a:p>
        </p:txBody>
      </p:sp>
      <p:sp>
        <p:nvSpPr>
          <p:cNvPr id="7" name="TextBox 6"/>
          <p:cNvSpPr txBox="1"/>
          <p:nvPr/>
        </p:nvSpPr>
        <p:spPr>
          <a:xfrm>
            <a:off x="457200" y="143731"/>
            <a:ext cx="4543231" cy="461665"/>
          </a:xfrm>
          <a:prstGeom prst="rect">
            <a:avLst/>
          </a:prstGeom>
          <a:noFill/>
        </p:spPr>
        <p:txBody>
          <a:bodyPr wrap="none" rtlCol="0">
            <a:spAutoFit/>
          </a:bodyPr>
          <a:lstStyle/>
          <a:p>
            <a:r>
              <a:rPr lang="en-US" b="1" dirty="0">
                <a:solidFill>
                  <a:srgbClr val="FFFF00"/>
                </a:solidFill>
              </a:rPr>
              <a:t>1.) What is Data Certification?</a:t>
            </a:r>
          </a:p>
        </p:txBody>
      </p:sp>
    </p:spTree>
    <p:extLst>
      <p:ext uri="{BB962C8B-B14F-4D97-AF65-F5344CB8AC3E}">
        <p14:creationId xmlns:p14="http://schemas.microsoft.com/office/powerpoint/2010/main" val="796798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2B7C-3809-430B-81C0-38A831F7A6BD}"/>
              </a:ext>
            </a:extLst>
          </p:cNvPr>
          <p:cNvSpPr>
            <a:spLocks noGrp="1"/>
          </p:cNvSpPr>
          <p:nvPr>
            <p:ph type="title"/>
          </p:nvPr>
        </p:nvSpPr>
        <p:spPr>
          <a:xfrm>
            <a:off x="491490" y="365125"/>
            <a:ext cx="3840085" cy="2746894"/>
          </a:xfrm>
        </p:spPr>
        <p:txBody>
          <a:bodyPr>
            <a:normAutofit/>
          </a:bodyPr>
          <a:lstStyle/>
          <a:p>
            <a:r>
              <a:rPr lang="en-US" dirty="0"/>
              <a:t>2.) Who certifies the data?</a:t>
            </a:r>
          </a:p>
        </p:txBody>
      </p:sp>
      <p:sp>
        <p:nvSpPr>
          <p:cNvPr id="3" name="Content Placeholder 2">
            <a:extLst>
              <a:ext uri="{FF2B5EF4-FFF2-40B4-BE49-F238E27FC236}">
                <a16:creationId xmlns:a16="http://schemas.microsoft.com/office/drawing/2014/main" id="{36D51C0A-5D2D-430E-91F6-F6DCB191BCCB}"/>
              </a:ext>
            </a:extLst>
          </p:cNvPr>
          <p:cNvSpPr>
            <a:spLocks noGrp="1"/>
          </p:cNvSpPr>
          <p:nvPr>
            <p:ph idx="1"/>
          </p:nvPr>
        </p:nvSpPr>
        <p:spPr>
          <a:xfrm>
            <a:off x="491490" y="2714734"/>
            <a:ext cx="3840085" cy="3322528"/>
          </a:xfrm>
        </p:spPr>
        <p:txBody>
          <a:bodyPr>
            <a:normAutofit/>
          </a:bodyPr>
          <a:lstStyle/>
          <a:p>
            <a:r>
              <a:rPr lang="en-US" sz="2400" dirty="0"/>
              <a:t>The State, or where appropriate the Local or Tribal agency, certifies their annual air monitoring data to the Regional Administrator</a:t>
            </a:r>
            <a:endParaRPr lang="en-US" sz="2400">
              <a:cs typeface="Arial"/>
            </a:endParaRPr>
          </a:p>
          <a:p>
            <a:endParaRPr lang="en-US" sz="1600"/>
          </a:p>
          <a:p>
            <a:endParaRPr lang="en-US" sz="1600"/>
          </a:p>
        </p:txBody>
      </p:sp>
      <p:sp>
        <p:nvSpPr>
          <p:cNvPr id="4" name="Slide Number Placeholder 3">
            <a:extLst>
              <a:ext uri="{FF2B5EF4-FFF2-40B4-BE49-F238E27FC236}">
                <a16:creationId xmlns:a16="http://schemas.microsoft.com/office/drawing/2014/main" id="{1E17AE24-EFC5-498B-9632-005D986ADB70}"/>
              </a:ext>
            </a:extLst>
          </p:cNvPr>
          <p:cNvSpPr>
            <a:spLocks noGrp="1"/>
          </p:cNvSpPr>
          <p:nvPr>
            <p:ph type="sldNum" sz="quarter" idx="12"/>
          </p:nvPr>
        </p:nvSpPr>
        <p:spPr>
          <a:xfrm>
            <a:off x="5206365" y="6356350"/>
            <a:ext cx="874395" cy="365125"/>
          </a:xfrm>
        </p:spPr>
        <p:txBody>
          <a:bodyPr>
            <a:normAutofit/>
          </a:bodyPr>
          <a:lstStyle/>
          <a:p>
            <a:pPr>
              <a:spcAft>
                <a:spcPts val="600"/>
              </a:spcAft>
              <a:defRPr/>
            </a:pPr>
            <a:fld id="{A59A409D-13B5-4BFA-BEF2-B333FB868C3F}" type="slidenum">
              <a:rPr lang="en-US" smtClean="0"/>
              <a:pPr>
                <a:spcAft>
                  <a:spcPts val="600"/>
                </a:spcAft>
                <a:defRPr/>
              </a:pPr>
              <a:t>5</a:t>
            </a:fld>
            <a:endParaRPr lang="en-US"/>
          </a:p>
        </p:txBody>
      </p:sp>
      <p:pic>
        <p:nvPicPr>
          <p:cNvPr id="7" name="Picture 6">
            <a:extLst>
              <a:ext uri="{FF2B5EF4-FFF2-40B4-BE49-F238E27FC236}">
                <a16:creationId xmlns:a16="http://schemas.microsoft.com/office/drawing/2014/main" id="{7265E683-FDC7-45A1-978C-0030F1BFF97B}"/>
              </a:ext>
            </a:extLst>
          </p:cNvPr>
          <p:cNvPicPr>
            <a:picLocks noChangeAspect="1"/>
          </p:cNvPicPr>
          <p:nvPr/>
        </p:nvPicPr>
        <p:blipFill rotWithShape="1">
          <a:blip r:embed="rId3"/>
          <a:srcRect l="27119" r="22308"/>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5534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6"/>
          <p:cNvSpPr txBox="1">
            <a:spLocks/>
          </p:cNvSpPr>
          <p:nvPr/>
        </p:nvSpPr>
        <p:spPr>
          <a:xfrm>
            <a:off x="628650" y="963877"/>
            <a:ext cx="2620771" cy="4930246"/>
          </a:xfrm>
          <a:prstGeom prst="rect">
            <a:avLst/>
          </a:prstGeom>
        </p:spPr>
        <p:txBody>
          <a:bodyPr vert="horz" lIns="91440" tIns="45720" rIns="91440" bIns="45720" rtlCol="0" anchor="ctr">
            <a:normAutofit/>
          </a:bodyPr>
          <a:lstStyle/>
          <a:p>
            <a:pPr algn="r" eaLnBrk="1" hangingPunct="1">
              <a:lnSpc>
                <a:spcPct val="90000"/>
              </a:lnSpc>
              <a:spcAft>
                <a:spcPts val="600"/>
              </a:spcAft>
            </a:pPr>
            <a:r>
              <a:rPr lang="en-US" sz="4400" b="1" kern="1200" dirty="0">
                <a:solidFill>
                  <a:schemeClr val="accent2"/>
                </a:solidFill>
                <a:latin typeface="Arial"/>
                <a:ea typeface="+mj-ea"/>
                <a:cs typeface="Calibri"/>
              </a:rPr>
              <a:t>3.) Why do you certify your data?</a:t>
            </a:r>
          </a:p>
        </p:txBody>
      </p:sp>
      <p:sp>
        <p:nvSpPr>
          <p:cNvPr id="6" name="TextBox 5"/>
          <p:cNvSpPr txBox="1"/>
          <p:nvPr/>
        </p:nvSpPr>
        <p:spPr>
          <a:xfrm>
            <a:off x="3732023" y="963877"/>
            <a:ext cx="4783327" cy="4930246"/>
          </a:xfrm>
          <a:prstGeom prst="rect">
            <a:avLst/>
          </a:prstGeom>
        </p:spPr>
        <p:txBody>
          <a:bodyPr vert="horz" lIns="91440" tIns="45720" rIns="91440" bIns="45720" rtlCol="0" anchor="ctr">
            <a:normAutofit/>
          </a:bodyPr>
          <a:lstStyle/>
          <a:p>
            <a:pPr indent="-228600" eaLnBrk="1" hangingPunct="1">
              <a:lnSpc>
                <a:spcPct val="90000"/>
              </a:lnSpc>
              <a:spcAft>
                <a:spcPts val="600"/>
              </a:spcAft>
              <a:buFont typeface="Arial" panose="020B0604020202020204" pitchFamily="34" charset="0"/>
              <a:buChar char="•"/>
            </a:pPr>
            <a:r>
              <a:rPr lang="en-US" sz="1300">
                <a:latin typeface="+mn-lt"/>
                <a:ea typeface="+mn-ea"/>
              </a:rPr>
              <a:t>§ 58.15   Annual air monitoring data certification.</a:t>
            </a:r>
          </a:p>
          <a:p>
            <a:pPr indent="-228600" eaLnBrk="1" hangingPunct="1">
              <a:lnSpc>
                <a:spcPct val="90000"/>
              </a:lnSpc>
              <a:spcAft>
                <a:spcPts val="600"/>
              </a:spcAft>
              <a:buFont typeface="Arial" panose="020B0604020202020204" pitchFamily="34" charset="0"/>
              <a:buChar char="•"/>
            </a:pPr>
            <a:endParaRPr lang="en-US" sz="1300">
              <a:latin typeface="+mn-lt"/>
              <a:ea typeface="+mn-ea"/>
            </a:endParaRPr>
          </a:p>
          <a:p>
            <a:pPr indent="-228600" eaLnBrk="1" hangingPunct="1">
              <a:lnSpc>
                <a:spcPct val="90000"/>
              </a:lnSpc>
              <a:spcAft>
                <a:spcPts val="600"/>
              </a:spcAft>
              <a:buFont typeface="Arial" panose="020B0604020202020204" pitchFamily="34" charset="0"/>
              <a:buChar char="•"/>
            </a:pPr>
            <a:r>
              <a:rPr lang="en-US" sz="1300">
                <a:latin typeface="+mn-lt"/>
                <a:ea typeface="+mn-ea"/>
              </a:rPr>
              <a:t>(a) The State, or where appropriate local, agency shall submit to the EPA Regional Administrator an annual air monitoring data certification letter to certify data collected by FRM, FEM, and ARM monitors at SLAMS and SPM sites that meet criteria in appendix A to this part from January 1 to December 31 of the previous year. ... The annual data certification letter is due by May 1 of each year.“</a:t>
            </a:r>
          </a:p>
          <a:p>
            <a:pPr indent="-228600" eaLnBrk="1" hangingPunct="1">
              <a:lnSpc>
                <a:spcPct val="90000"/>
              </a:lnSpc>
              <a:spcAft>
                <a:spcPts val="600"/>
              </a:spcAft>
              <a:buFont typeface="Arial" panose="020B0604020202020204" pitchFamily="34" charset="0"/>
              <a:buChar char="•"/>
            </a:pPr>
            <a:endParaRPr lang="en-US" sz="1300">
              <a:latin typeface="+mn-lt"/>
              <a:ea typeface="+mn-ea"/>
            </a:endParaRPr>
          </a:p>
          <a:p>
            <a:pPr indent="-228600" eaLnBrk="1" hangingPunct="1">
              <a:lnSpc>
                <a:spcPct val="90000"/>
              </a:lnSpc>
              <a:spcAft>
                <a:spcPts val="600"/>
              </a:spcAft>
              <a:buFont typeface="Arial" panose="020B0604020202020204" pitchFamily="34" charset="0"/>
              <a:buChar char="•"/>
            </a:pPr>
            <a:r>
              <a:rPr lang="en-US" sz="1300">
                <a:latin typeface="+mn-lt"/>
                <a:ea typeface="+mn-ea"/>
              </a:rPr>
              <a:t>(b) Along with each certification letter, the state shall submit to the Regional Administrator an annual summary report of all the ambient air quality data collected by FRM, FEM, and ARM monitors at SLAMS and SPM sites. …”</a:t>
            </a:r>
          </a:p>
          <a:p>
            <a:pPr indent="-228600" eaLnBrk="1" hangingPunct="1">
              <a:lnSpc>
                <a:spcPct val="90000"/>
              </a:lnSpc>
              <a:spcAft>
                <a:spcPts val="600"/>
              </a:spcAft>
              <a:buFont typeface="Arial" panose="020B0604020202020204" pitchFamily="34" charset="0"/>
              <a:buChar char="•"/>
            </a:pPr>
            <a:endParaRPr lang="en-US" sz="1300">
              <a:latin typeface="+mn-lt"/>
              <a:ea typeface="+mn-ea"/>
            </a:endParaRPr>
          </a:p>
          <a:p>
            <a:pPr indent="-228600" eaLnBrk="1" hangingPunct="1">
              <a:lnSpc>
                <a:spcPct val="90000"/>
              </a:lnSpc>
              <a:spcAft>
                <a:spcPts val="600"/>
              </a:spcAft>
              <a:buFont typeface="Arial" panose="020B0604020202020204" pitchFamily="34" charset="0"/>
              <a:buChar char="•"/>
            </a:pPr>
            <a:r>
              <a:rPr lang="en-US" sz="1300">
                <a:latin typeface="+mn-lt"/>
                <a:ea typeface="+mn-ea"/>
              </a:rPr>
              <a:t>(c) Along with each certification letter, the State shall submit to the Regional Administrator a summary of the precision and accuracy data for all ambient air quality data collected by FRM, FEM, and ARM monitors at SLAMS and SPM sites. …”</a:t>
            </a:r>
          </a:p>
          <a:p>
            <a:pPr indent="-228600" eaLnBrk="1" hangingPunct="1">
              <a:lnSpc>
                <a:spcPct val="90000"/>
              </a:lnSpc>
              <a:spcAft>
                <a:spcPts val="600"/>
              </a:spcAft>
              <a:buFont typeface="Arial" panose="020B0604020202020204" pitchFamily="34" charset="0"/>
              <a:buChar char="•"/>
            </a:pPr>
            <a:endParaRPr lang="en-US" sz="1300">
              <a:latin typeface="+mn-lt"/>
              <a:ea typeface="+mn-ea"/>
            </a:endParaRPr>
          </a:p>
        </p:txBody>
      </p:sp>
      <p:sp>
        <p:nvSpPr>
          <p:cNvPr id="4" name="Slide Number Placeholder 3"/>
          <p:cNvSpPr>
            <a:spLocks noGrp="1"/>
          </p:cNvSpPr>
          <p:nvPr>
            <p:ph type="sldNum" sz="quarter" idx="12"/>
          </p:nvPr>
        </p:nvSpPr>
        <p:spPr>
          <a:xfrm>
            <a:off x="7928637" y="6033479"/>
            <a:ext cx="586712" cy="365125"/>
          </a:xfrm>
        </p:spPr>
        <p:txBody>
          <a:bodyPr vert="horz" lIns="91440" tIns="45720" rIns="91440" bIns="45720" rtlCol="0" anchor="ctr">
            <a:normAutofit/>
          </a:bodyPr>
          <a:lstStyle/>
          <a:p>
            <a:pPr eaLnBrk="1" hangingPunct="1">
              <a:spcAft>
                <a:spcPts val="600"/>
              </a:spcAft>
              <a:defRPr/>
            </a:pPr>
            <a:fld id="{F6CEE91D-A776-4927-9F55-A284040309EA}" type="slidenum">
              <a:rPr lang="en-US" sz="900">
                <a:solidFill>
                  <a:schemeClr val="tx1">
                    <a:alpha val="80000"/>
                  </a:schemeClr>
                </a:solidFill>
                <a:latin typeface="+mn-lt"/>
                <a:ea typeface="+mn-ea"/>
              </a:rPr>
              <a:pPr eaLnBrk="1" hangingPunct="1">
                <a:spcAft>
                  <a:spcPts val="600"/>
                </a:spcAft>
                <a:defRPr/>
              </a:pPr>
              <a:t>6</a:t>
            </a:fld>
            <a:endParaRPr lang="en-US" sz="900">
              <a:solidFill>
                <a:schemeClr val="tx1">
                  <a:alpha val="80000"/>
                </a:schemeClr>
              </a:solidFill>
              <a:latin typeface="+mn-lt"/>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E1EB4-6932-4EC8-B78C-07F716A9A213}"/>
              </a:ext>
            </a:extLst>
          </p:cNvPr>
          <p:cNvSpPr>
            <a:spLocks noGrp="1"/>
          </p:cNvSpPr>
          <p:nvPr>
            <p:ph type="title"/>
          </p:nvPr>
        </p:nvSpPr>
        <p:spPr/>
        <p:txBody>
          <a:bodyPr/>
          <a:lstStyle/>
          <a:p>
            <a:r>
              <a:rPr lang="en-US" b="1" dirty="0"/>
              <a:t>4.) When - do - you - certify?</a:t>
            </a:r>
            <a:endParaRPr lang="en-US" b="1" dirty="0">
              <a:cs typeface="Arial"/>
            </a:endParaRPr>
          </a:p>
        </p:txBody>
      </p:sp>
      <p:sp>
        <p:nvSpPr>
          <p:cNvPr id="3" name="Content Placeholder 2">
            <a:extLst>
              <a:ext uri="{FF2B5EF4-FFF2-40B4-BE49-F238E27FC236}">
                <a16:creationId xmlns:a16="http://schemas.microsoft.com/office/drawing/2014/main" id="{9BE4F67E-1BED-450B-BED2-0CA01FE2F5D1}"/>
              </a:ext>
            </a:extLst>
          </p:cNvPr>
          <p:cNvSpPr>
            <a:spLocks noGrp="1"/>
          </p:cNvSpPr>
          <p:nvPr>
            <p:ph idx="1"/>
          </p:nvPr>
        </p:nvSpPr>
        <p:spPr/>
        <p:txBody>
          <a:bodyPr/>
          <a:lstStyle/>
          <a:p>
            <a:r>
              <a:rPr lang="en-US" dirty="0"/>
              <a:t>Certification and submittal of annual air monitoring data are due by </a:t>
            </a:r>
            <a:r>
              <a:rPr lang="en-US" b="1" u="sng" dirty="0"/>
              <a:t>May 1</a:t>
            </a:r>
            <a:r>
              <a:rPr lang="en-US" b="1" u="sng" baseline="30000" dirty="0"/>
              <a:t>st </a:t>
            </a:r>
            <a:r>
              <a:rPr lang="en-US" dirty="0"/>
              <a:t>of the following year.</a:t>
            </a:r>
          </a:p>
          <a:p>
            <a:endParaRPr lang="en-US" dirty="0"/>
          </a:p>
        </p:txBody>
      </p:sp>
      <p:sp>
        <p:nvSpPr>
          <p:cNvPr id="4" name="Slide Number Placeholder 3">
            <a:extLst>
              <a:ext uri="{FF2B5EF4-FFF2-40B4-BE49-F238E27FC236}">
                <a16:creationId xmlns:a16="http://schemas.microsoft.com/office/drawing/2014/main" id="{A5F585DC-BED9-4A05-B536-892A42C2B5D0}"/>
              </a:ext>
            </a:extLst>
          </p:cNvPr>
          <p:cNvSpPr>
            <a:spLocks noGrp="1"/>
          </p:cNvSpPr>
          <p:nvPr>
            <p:ph type="sldNum" sz="quarter" idx="12"/>
          </p:nvPr>
        </p:nvSpPr>
        <p:spPr/>
        <p:txBody>
          <a:bodyPr/>
          <a:lstStyle/>
          <a:p>
            <a:pPr>
              <a:defRPr/>
            </a:pPr>
            <a:fld id="{A59A409D-13B5-4BFA-BEF2-B333FB868C3F}" type="slidenum">
              <a:rPr lang="en-US" smtClean="0"/>
              <a:pPr>
                <a:defRPr/>
              </a:pPr>
              <a:t>7</a:t>
            </a:fld>
            <a:endParaRPr lang="en-US" dirty="0"/>
          </a:p>
        </p:txBody>
      </p:sp>
      <p:pic>
        <p:nvPicPr>
          <p:cNvPr id="5" name="Picture 4">
            <a:extLst>
              <a:ext uri="{FF2B5EF4-FFF2-40B4-BE49-F238E27FC236}">
                <a16:creationId xmlns:a16="http://schemas.microsoft.com/office/drawing/2014/main" id="{04E83334-DBBF-46D4-A8D6-575260A37995}"/>
              </a:ext>
            </a:extLst>
          </p:cNvPr>
          <p:cNvPicPr>
            <a:picLocks noChangeAspect="1"/>
          </p:cNvPicPr>
          <p:nvPr/>
        </p:nvPicPr>
        <p:blipFill>
          <a:blip r:embed="rId3"/>
          <a:stretch>
            <a:fillRect/>
          </a:stretch>
        </p:blipFill>
        <p:spPr>
          <a:xfrm>
            <a:off x="685800" y="4381500"/>
            <a:ext cx="2538412" cy="1725191"/>
          </a:xfrm>
          <a:prstGeom prst="rect">
            <a:avLst/>
          </a:prstGeom>
        </p:spPr>
      </p:pic>
      <p:sp>
        <p:nvSpPr>
          <p:cNvPr id="8" name="TextBox 7">
            <a:extLst>
              <a:ext uri="{FF2B5EF4-FFF2-40B4-BE49-F238E27FC236}">
                <a16:creationId xmlns:a16="http://schemas.microsoft.com/office/drawing/2014/main" id="{AC1F784C-63FA-48A7-A7FD-DD33DA98F736}"/>
              </a:ext>
            </a:extLst>
          </p:cNvPr>
          <p:cNvSpPr txBox="1"/>
          <p:nvPr/>
        </p:nvSpPr>
        <p:spPr>
          <a:xfrm>
            <a:off x="304800" y="225266"/>
            <a:ext cx="5453063" cy="492443"/>
          </a:xfrm>
          <a:prstGeom prst="rect">
            <a:avLst/>
          </a:prstGeom>
          <a:noFill/>
        </p:spPr>
        <p:txBody>
          <a:bodyPr wrap="square" rtlCol="0">
            <a:spAutoFit/>
          </a:bodyPr>
          <a:lstStyle/>
          <a:p>
            <a:r>
              <a:rPr lang="en-US" sz="2600" b="1" dirty="0">
                <a:solidFill>
                  <a:srgbClr val="FFFF00"/>
                </a:solidFill>
              </a:rPr>
              <a:t>When do you certify your data?</a:t>
            </a:r>
          </a:p>
        </p:txBody>
      </p:sp>
      <p:pic>
        <p:nvPicPr>
          <p:cNvPr id="9" name="Picture 9" descr="A screenshot of a cell phone&#10;&#10;Description generated with high confidence">
            <a:extLst>
              <a:ext uri="{FF2B5EF4-FFF2-40B4-BE49-F238E27FC236}">
                <a16:creationId xmlns:a16="http://schemas.microsoft.com/office/drawing/2014/main" id="{930657ED-AD9E-4881-B3E3-68E715EEEA67}"/>
              </a:ext>
            </a:extLst>
          </p:cNvPr>
          <p:cNvPicPr>
            <a:picLocks noChangeAspect="1"/>
          </p:cNvPicPr>
          <p:nvPr/>
        </p:nvPicPr>
        <p:blipFill>
          <a:blip r:embed="rId4"/>
          <a:stretch>
            <a:fillRect/>
          </a:stretch>
        </p:blipFill>
        <p:spPr>
          <a:xfrm>
            <a:off x="3887327" y="4022607"/>
            <a:ext cx="3632824" cy="2731644"/>
          </a:xfrm>
          <a:prstGeom prst="rect">
            <a:avLst/>
          </a:prstGeom>
        </p:spPr>
      </p:pic>
      <p:sp>
        <p:nvSpPr>
          <p:cNvPr id="7" name="Oval 6">
            <a:extLst>
              <a:ext uri="{FF2B5EF4-FFF2-40B4-BE49-F238E27FC236}">
                <a16:creationId xmlns:a16="http://schemas.microsoft.com/office/drawing/2014/main" id="{7BB3D05E-D731-43D7-8727-ABB3B50AE8B9}"/>
              </a:ext>
            </a:extLst>
          </p:cNvPr>
          <p:cNvSpPr/>
          <p:nvPr/>
        </p:nvSpPr>
        <p:spPr bwMode="auto">
          <a:xfrm flipV="1">
            <a:off x="5281447" y="4055140"/>
            <a:ext cx="829569" cy="99076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263474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7B860-06A0-4303-8331-24B219C5017C}"/>
              </a:ext>
            </a:extLst>
          </p:cNvPr>
          <p:cNvSpPr>
            <a:spLocks noGrp="1"/>
          </p:cNvSpPr>
          <p:nvPr>
            <p:ph type="title"/>
          </p:nvPr>
        </p:nvSpPr>
        <p:spPr>
          <a:xfrm>
            <a:off x="762000" y="990600"/>
            <a:ext cx="7620000" cy="1600200"/>
          </a:xfrm>
        </p:spPr>
        <p:txBody>
          <a:bodyPr/>
          <a:lstStyle/>
          <a:p>
            <a:r>
              <a:rPr lang="en-US" sz="4400" dirty="0">
                <a:latin typeface="Cooper Black" panose="0208090404030B020404" pitchFamily="18" charset="0"/>
              </a:rPr>
              <a:t>5.) How do you certify?</a:t>
            </a:r>
          </a:p>
        </p:txBody>
      </p:sp>
      <p:sp>
        <p:nvSpPr>
          <p:cNvPr id="3" name="Content Placeholder 2">
            <a:extLst>
              <a:ext uri="{FF2B5EF4-FFF2-40B4-BE49-F238E27FC236}">
                <a16:creationId xmlns:a16="http://schemas.microsoft.com/office/drawing/2014/main" id="{89CCF8AC-870C-476F-A237-19C894C7977A}"/>
              </a:ext>
            </a:extLst>
          </p:cNvPr>
          <p:cNvSpPr>
            <a:spLocks noGrp="1"/>
          </p:cNvSpPr>
          <p:nvPr>
            <p:ph idx="1"/>
          </p:nvPr>
        </p:nvSpPr>
        <p:spPr>
          <a:xfrm>
            <a:off x="685800" y="2438400"/>
            <a:ext cx="7772400" cy="3810000"/>
          </a:xfrm>
        </p:spPr>
        <p:txBody>
          <a:bodyPr/>
          <a:lstStyle/>
          <a:p>
            <a:r>
              <a:rPr lang="en-US" dirty="0"/>
              <a:t>Log into AQS and run the AMP600 report</a:t>
            </a:r>
          </a:p>
          <a:p>
            <a:r>
              <a:rPr lang="en-US" dirty="0"/>
              <a:t>Ensure the information is complete and correct, if not make corrections and rerun</a:t>
            </a:r>
          </a:p>
          <a:p>
            <a:r>
              <a:rPr lang="en-US" dirty="0"/>
              <a:t>Print out the report</a:t>
            </a:r>
          </a:p>
          <a:p>
            <a:r>
              <a:rPr lang="en-US" dirty="0"/>
              <a:t>Have the PQAO official or delegated official sign where indicated and submit to EPA Regional Administrator for concurrence  before May 1, 2019.</a:t>
            </a:r>
          </a:p>
        </p:txBody>
      </p:sp>
      <p:sp>
        <p:nvSpPr>
          <p:cNvPr id="4" name="Slide Number Placeholder 3">
            <a:extLst>
              <a:ext uri="{FF2B5EF4-FFF2-40B4-BE49-F238E27FC236}">
                <a16:creationId xmlns:a16="http://schemas.microsoft.com/office/drawing/2014/main" id="{D9F72CF8-E2A9-43D7-9BC0-8D669DB68DDA}"/>
              </a:ext>
            </a:extLst>
          </p:cNvPr>
          <p:cNvSpPr>
            <a:spLocks noGrp="1"/>
          </p:cNvSpPr>
          <p:nvPr>
            <p:ph type="sldNum" sz="quarter" idx="12"/>
          </p:nvPr>
        </p:nvSpPr>
        <p:spPr/>
        <p:txBody>
          <a:bodyPr/>
          <a:lstStyle/>
          <a:p>
            <a:pPr>
              <a:defRPr/>
            </a:pPr>
            <a:fld id="{A59A409D-13B5-4BFA-BEF2-B333FB868C3F}" type="slidenum">
              <a:rPr lang="en-US" smtClean="0"/>
              <a:pPr>
                <a:defRPr/>
              </a:pPr>
              <a:t>8</a:t>
            </a:fld>
            <a:endParaRPr lang="en-US" dirty="0"/>
          </a:p>
        </p:txBody>
      </p:sp>
    </p:spTree>
    <p:extLst>
      <p:ext uri="{BB962C8B-B14F-4D97-AF65-F5344CB8AC3E}">
        <p14:creationId xmlns:p14="http://schemas.microsoft.com/office/powerpoint/2010/main" val="33432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63D900-E041-4CB6-9AB4-F18580104FC3}"/>
              </a:ext>
            </a:extLst>
          </p:cNvPr>
          <p:cNvSpPr>
            <a:spLocks noGrp="1"/>
          </p:cNvSpPr>
          <p:nvPr>
            <p:ph type="sldNum" sz="quarter" idx="12"/>
          </p:nvPr>
        </p:nvSpPr>
        <p:spPr/>
        <p:txBody>
          <a:bodyPr/>
          <a:lstStyle/>
          <a:p>
            <a:pPr>
              <a:defRPr/>
            </a:pPr>
            <a:fld id="{F6CEE91D-A776-4927-9F55-A284040309EA}" type="slidenum">
              <a:rPr lang="en-US" smtClean="0"/>
              <a:pPr>
                <a:defRPr/>
              </a:pPr>
              <a:t>9</a:t>
            </a:fld>
            <a:endParaRPr lang="en-US"/>
          </a:p>
        </p:txBody>
      </p:sp>
      <p:sp>
        <p:nvSpPr>
          <p:cNvPr id="3" name="Rectangle 2">
            <a:extLst>
              <a:ext uri="{FF2B5EF4-FFF2-40B4-BE49-F238E27FC236}">
                <a16:creationId xmlns:a16="http://schemas.microsoft.com/office/drawing/2014/main" id="{D85C0207-DC8A-43E1-85A4-A63CBD622D82}"/>
              </a:ext>
            </a:extLst>
          </p:cNvPr>
          <p:cNvSpPr/>
          <p:nvPr/>
        </p:nvSpPr>
        <p:spPr>
          <a:xfrm>
            <a:off x="838200" y="1524000"/>
            <a:ext cx="7239000" cy="4893647"/>
          </a:xfrm>
          <a:prstGeom prst="rect">
            <a:avLst/>
          </a:prstGeom>
        </p:spPr>
        <p:txBody>
          <a:bodyPr wrap="square">
            <a:spAutoFit/>
          </a:bodyPr>
          <a:lstStyle/>
          <a:p>
            <a:r>
              <a:rPr lang="en-US" dirty="0"/>
              <a:t>Certification involves submitting the following…</a:t>
            </a:r>
          </a:p>
          <a:p>
            <a:r>
              <a:rPr lang="en-US" dirty="0"/>
              <a:t>	- a signed certification letter, </a:t>
            </a:r>
          </a:p>
          <a:p>
            <a:r>
              <a:rPr lang="en-US" dirty="0"/>
              <a:t>	- a signed AMP600 -Data Evaluation and 	Concurrence Report Summary, (This report 	includes an annual summary report of all the 	collected ambient air quality data and a 	summary of the precision and accuracy (QA) 	data.</a:t>
            </a:r>
          </a:p>
          <a:p>
            <a:r>
              <a:rPr lang="en-US" dirty="0"/>
              <a:t>	- an AMP450NC for 5-min SO</a:t>
            </a:r>
            <a:r>
              <a:rPr lang="en-US" baseline="-25000" dirty="0"/>
              <a:t>2</a:t>
            </a:r>
            <a:r>
              <a:rPr lang="en-US" dirty="0"/>
              <a:t> data.</a:t>
            </a:r>
          </a:p>
          <a:p>
            <a:r>
              <a:rPr lang="en-US" dirty="0"/>
              <a:t>	- and, if applicable, an AMP450NC for PM10-	2.5 data (NCore), </a:t>
            </a:r>
          </a:p>
          <a:p>
            <a:r>
              <a:rPr lang="en-US" dirty="0"/>
              <a:t>This should not be the time when an agency is “validating” their data in AQS.</a:t>
            </a:r>
          </a:p>
        </p:txBody>
      </p:sp>
    </p:spTree>
    <p:extLst>
      <p:ext uri="{BB962C8B-B14F-4D97-AF65-F5344CB8AC3E}">
        <p14:creationId xmlns:p14="http://schemas.microsoft.com/office/powerpoint/2010/main" val="3735312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nnual Air Monitoring Data Certification&amp;#x0D;&amp;#x0A;Potential Changes to the Process&amp;#x0D;&amp;#x0A;&amp;#x0D;&amp;#x0A;Briefing for Steve Page&amp;#x0D;&amp;#x0A;November XX, 201&quot;/&gt;&lt;property id=&quot;20307&quot; value=&quot;266&quot;/&gt;&lt;/object&gt;&lt;object type=&quot;3&quot; unique_id=&quot;10005&quot;&gt;&lt;property id=&quot;20148&quot; value=&quot;5&quot;/&gt;&lt;property id=&quot;20300&quot; value=&quot;Slide 2 - &amp;quot;Issue Statement&amp;quot;&quot;/&gt;&lt;property id=&quot;20307&quot; value=&quot;271&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77&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8&quot;/&gt;&lt;/object&gt;&lt;object type=&quot;3&quot; unique_id=&quot;10011&quot;&gt;&lt;property id=&quot;20148&quot; value=&quot;5&quot;/&gt;&lt;property id=&quot;20300&quot; value=&quot;Slide 8&quot;/&gt;&lt;property id=&quot;20307&quot; value=&quot;279&quot;/&gt;&lt;/object&gt;&lt;object type=&quot;3&quot; unique_id=&quot;10012&quot;&gt;&lt;property id=&quot;20148&quot; value=&quot;5&quot;/&gt;&lt;property id=&quot;20300&quot; value=&quot;Slide 9&quot;/&gt;&lt;property id=&quot;20307&quot; value=&quot;280&quot;/&gt;&lt;/object&gt;&lt;object type=&quot;3&quot; unique_id=&quot;10013&quot;&gt;&lt;property id=&quot;20148&quot; value=&quot;5&quot;/&gt;&lt;property id=&quot;20300&quot; value=&quot;Slide 10 - &amp;quot;Net Impact of Proposed Changes&amp;quot;&quot;/&gt;&lt;property id=&quot;20307&quot; value=&quot;282&quot;/&gt;&lt;/object&gt;&lt;object type=&quot;3&quot; unique_id=&quot;10014&quot;&gt;&lt;property id=&quot;20148&quot; value=&quot;5&quot;/&gt;&lt;property id=&quot;20300&quot; value=&quot;Slide 11&quot;/&gt;&lt;property id=&quot;20307&quot; value=&quot;261&quot;/&gt;&lt;/object&gt;&lt;object type=&quot;3&quot; unique_id=&quot;10015&quot;&gt;&lt;property id=&quot;20148&quot; value=&quot;5&quot;/&gt;&lt;property id=&quot;20300&quot; value=&quot;Slide 12 - &amp;quot;Key Dates&amp;quot;&quot;/&gt;&lt;property id=&quot;20307&quot; value=&quot;276&quot;/&gt;&lt;/object&gt;&lt;object type=&quot;3&quot; unique_id=&quot;10016&quot;&gt;&lt;property id=&quot;20148&quot; value=&quot;5&quot;/&gt;&lt;property id=&quot;20300&quot; value=&quot;Slide 13 - &amp;quot;Next Steps&amp;quot;&quot;/&gt;&lt;property id=&quot;20307&quot; value=&quot;283&quot;/&gt;&lt;/object&gt;&lt;object type=&quot;3&quot; unique_id=&quot;10017&quot;&gt;&lt;property id=&quot;20148&quot; value=&quot;5&quot;/&gt;&lt;property id=&quot;20300&quot; value=&quot;Slide 14 - &amp;quot;Additional Information&amp;quot;&quot;/&gt;&lt;property id=&quot;20307&quot; value=&quot;281&quot;/&gt;&lt;/object&gt;&lt;object type=&quot;3&quot; unique_id=&quot;10018&quot;&gt;&lt;property id=&quot;20148&quot; value=&quot;5&quot;/&gt;&lt;property id=&quot;20300&quot; value=&quot;Slide 15&quot;/&gt;&lt;property id=&quot;20307&quot; value=&quot;284&quot;/&gt;&lt;/object&gt;&lt;object type=&quot;3&quot; unique_id=&quot;10019&quot;&gt;&lt;property id=&quot;20148&quot; value=&quot;5&quot;/&gt;&lt;property id=&quot;20300&quot; value=&quot;Slide 16&quot;/&gt;&lt;property id=&quot;20307&quot; value=&quot;285&quot;/&gt;&lt;/object&gt;&lt;/object&gt;&lt;/object&gt;&lt;/database&gt;"/>
  <p:tag name="SECTOMILLISECCONVERTED" val="1"/>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1D34D33B964B4F9EEC817C5601A1B1" ma:contentTypeVersion="26" ma:contentTypeDescription="Create a new document." ma:contentTypeScope="" ma:versionID="d71c08c42bfdf82a94ea1a8bb6848d63">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d8dd676-26ca-4e08-b90f-b4e0026a58ac" xmlns:ns6="37b09c99-b5e9-46ab-b6e7-1bc8b6961410" targetNamespace="http://schemas.microsoft.com/office/2006/metadata/properties" ma:root="true" ma:fieldsID="7f0f9b758df2baac1c2e04cf265a0eb6" ns1:_="" ns2:_="" ns3:_="" ns4:_="" ns5:_="" ns6:_="">
    <xsd:import namespace="http://schemas.microsoft.com/sharepoint/v3"/>
    <xsd:import namespace="4ffa91fb-a0ff-4ac5-b2db-65c790d184a4"/>
    <xsd:import namespace="http://schemas.microsoft.com/sharepoint.v3"/>
    <xsd:import namespace="http://schemas.microsoft.com/sharepoint/v3/fields"/>
    <xsd:import namespace="7d8dd676-26ca-4e08-b90f-b4e0026a58ac"/>
    <xsd:import namespace="37b09c99-b5e9-46ab-b6e7-1bc8b6961410"/>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EventHashCode" minOccurs="0"/>
                <xsd:element ref="ns6: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aec54597-794d-48fd-aaaa-4eaa50f4ff1d}" ma:internalName="TaxCatchAllLabel" ma:readOnly="true" ma:showField="CatchAllDataLabel"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aec54597-794d-48fd-aaaa-4eaa50f4ff1d}" ma:internalName="TaxCatchAll" ma:showField="CatchAllData" ma:web="7d8dd676-26ca-4e08-b90f-b4e0026a58a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8dd676-26ca-4e08-b90f-b4e0026a58ac"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b09c99-b5e9-46ab-b6e7-1bc8b6961410"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2016-08-01T04:00:00+00:00</Document_x0020_Creation_x0020_Date>
    <EPA_x0020_Office xmlns="4ffa91fb-a0ff-4ac5-b2db-65c790d184a4">R01-OSRR-ORR2-RWMS</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Gray, Stuart</DisplayName>
        <AccountId>7361</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7d8dd676-26ca-4e08-b90f-b4e0026a58ac">
      <UserInfo>
        <DisplayName>Coats, Robert</DisplayName>
        <AccountId>1353</AccountId>
        <AccountType/>
      </UserInfo>
      <UserInfo>
        <DisplayName>Brooks, MichaelS</DisplayName>
        <AccountId>13</AccountId>
        <AccountType/>
      </UserInfo>
      <UserInfo>
        <DisplayName>Chapman, Chris</DisplayName>
        <AccountId>1991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A9823-71A9-42A0-9F3E-23C4821F9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7d8dd676-26ca-4e08-b90f-b4e0026a58ac"/>
    <ds:schemaRef ds:uri="37b09c99-b5e9-46ab-b6e7-1bc8b69614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8B7FBA-4E65-450A-8997-043C07E301AD}">
  <ds:schemaRefs>
    <ds:schemaRef ds:uri="http://purl.org/dc/terms/"/>
    <ds:schemaRef ds:uri="37b09c99-b5e9-46ab-b6e7-1bc8b6961410"/>
    <ds:schemaRef ds:uri="http://schemas.microsoft.com/office/2006/documentManagement/types"/>
    <ds:schemaRef ds:uri="http://schemas.microsoft.com/office/infopath/2007/PartnerControls"/>
    <ds:schemaRef ds:uri="7d8dd676-26ca-4e08-b90f-b4e0026a58ac"/>
    <ds:schemaRef ds:uri="http://schemas.openxmlformats.org/package/2006/metadata/core-properties"/>
    <ds:schemaRef ds:uri="http://purl.org/dc/elements/1.1/"/>
    <ds:schemaRef ds:uri="http://schemas.microsoft.com/office/2006/metadata/properties"/>
    <ds:schemaRef ds:uri="http://schemas.microsoft.com/sharepoint/v3/fields"/>
    <ds:schemaRef ds:uri="http://schemas.microsoft.com/sharepoint.v3"/>
    <ds:schemaRef ds:uri="http://schemas.microsoft.com/sharepoint/v3"/>
    <ds:schemaRef ds:uri="4ffa91fb-a0ff-4ac5-b2db-65c790d184a4"/>
    <ds:schemaRef ds:uri="http://www.w3.org/XML/1998/namespace"/>
    <ds:schemaRef ds:uri="http://purl.org/dc/dcmitype/"/>
  </ds:schemaRefs>
</ds:datastoreItem>
</file>

<file path=customXml/itemProps3.xml><?xml version="1.0" encoding="utf-8"?>
<ds:datastoreItem xmlns:ds="http://schemas.openxmlformats.org/officeDocument/2006/customXml" ds:itemID="{213D614D-F669-4BA1-9DCE-AD9E980A98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TotalTime>
  <Words>3401</Words>
  <Application>Microsoft Office PowerPoint</Application>
  <PresentationFormat>On-screen Show (4:3)</PresentationFormat>
  <Paragraphs>308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ＭＳ Ｐゴシック</vt:lpstr>
      <vt:lpstr>Arial</vt:lpstr>
      <vt:lpstr>Arial Rounded MT Bold</vt:lpstr>
      <vt:lpstr>Calibri</vt:lpstr>
      <vt:lpstr>Cooper Black</vt:lpstr>
      <vt:lpstr>Wingdings</vt:lpstr>
      <vt:lpstr>Blank Presentation</vt:lpstr>
      <vt:lpstr>Annual Air Monitoring Data Certification Webinar – March 28, 2019</vt:lpstr>
      <vt:lpstr>Agenda</vt:lpstr>
      <vt:lpstr>Data Certification</vt:lpstr>
      <vt:lpstr>PowerPoint Presentation</vt:lpstr>
      <vt:lpstr>2.) Who certifies the data?</vt:lpstr>
      <vt:lpstr>PowerPoint Presentation</vt:lpstr>
      <vt:lpstr>4.) When - do - you - certify?</vt:lpstr>
      <vt:lpstr>5.) How do you certify?</vt:lpstr>
      <vt:lpstr>PowerPoint Presentation</vt:lpstr>
      <vt:lpstr>PowerPoint Presentation</vt:lpstr>
      <vt:lpstr>PowerPoint Presentation</vt:lpstr>
      <vt:lpstr>PowerPoint Presentation</vt:lpstr>
      <vt:lpstr>PowerPoint Presentation</vt:lpstr>
      <vt:lpstr>PowerPoint Presentation</vt:lpstr>
      <vt:lpstr>Data Certification Process</vt:lpstr>
      <vt:lpstr>PowerPoint Presentation</vt:lpstr>
      <vt:lpstr>Requesting an AMP600 or Certification Evaluation and Concurrence Report</vt:lpstr>
      <vt:lpstr>Request Criteria</vt:lpstr>
      <vt:lpstr>PowerPoint Presentation</vt:lpstr>
      <vt:lpstr>PowerPoint Presentation</vt:lpstr>
      <vt:lpstr>Step 2: Data Review and Correction</vt:lpstr>
      <vt:lpstr>Use the Certification Form</vt:lpstr>
      <vt:lpstr>PowerPoint Presentation</vt:lpstr>
      <vt:lpstr>Step 3:  Data Certification</vt:lpstr>
      <vt:lpstr>PowerPoint Presentation</vt:lpstr>
      <vt:lpstr>PowerPoint Presentation</vt:lpstr>
      <vt:lpstr>PowerPoint Presentation</vt:lpstr>
      <vt:lpstr>PowerPoint Presentation</vt:lpstr>
      <vt:lpstr>PowerPoint Presentation</vt:lpstr>
      <vt:lpstr>PowerPoint Presentation</vt:lpstr>
      <vt:lpstr>Review: What Monitoring Data must have Monitoring Agencies Certified on May 1, 2017?</vt:lpstr>
      <vt:lpstr>Certification Process:  Thoughts and Steps Forward </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Air Monitoring Data Certification Webinar – March 28, 2019</dc:title>
  <dc:creator>Gray, Stuart</dc:creator>
  <cp:lastModifiedBy>Gray, Stuart</cp:lastModifiedBy>
  <cp:revision>4</cp:revision>
  <dcterms:created xsi:type="dcterms:W3CDTF">2019-03-28T19:42:27Z</dcterms:created>
  <dcterms:modified xsi:type="dcterms:W3CDTF">2019-04-04T18:44:15Z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EPA Subject">
    <vt:lpwstr/>
  </property>
  <property fmtid="{D5CDD505-2E9C-101B-9397-08002B2CF9AE}" pid="4" name="AuthorIds_UIVersion_14336">
    <vt:lpwstr>7361</vt:lpwstr>
  </property>
  <property fmtid="{D5CDD505-2E9C-101B-9397-08002B2CF9AE}" pid="5" name="Document Type">
    <vt:lpwstr/>
  </property>
</Properties>
</file>