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92" r:id="rId3"/>
    <p:sldId id="258" r:id="rId4"/>
    <p:sldId id="271" r:id="rId5"/>
    <p:sldId id="265" r:id="rId6"/>
    <p:sldId id="266" r:id="rId7"/>
    <p:sldId id="272" r:id="rId8"/>
    <p:sldId id="268" r:id="rId9"/>
    <p:sldId id="275" r:id="rId10"/>
    <p:sldId id="276" r:id="rId11"/>
    <p:sldId id="277" r:id="rId12"/>
    <p:sldId id="278" r:id="rId13"/>
    <p:sldId id="290" r:id="rId14"/>
    <p:sldId id="279" r:id="rId15"/>
    <p:sldId id="280" r:id="rId16"/>
    <p:sldId id="291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69" r:id="rId27"/>
    <p:sldId id="273" r:id="rId28"/>
    <p:sldId id="274" r:id="rId29"/>
    <p:sldId id="270" r:id="rId3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99" autoAdjust="0"/>
    <p:restoredTop sz="89915" autoAdjust="0"/>
  </p:normalViewPr>
  <p:slideViewPr>
    <p:cSldViewPr>
      <p:cViewPr varScale="1">
        <p:scale>
          <a:sx n="87" d="100"/>
          <a:sy n="87" d="100"/>
        </p:scale>
        <p:origin x="108" y="276"/>
      </p:cViewPr>
      <p:guideLst>
        <p:guide orient="horz" pos="2160"/>
        <p:guide pos="384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9310CA-3265-794B-9667-74C43907CA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83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DCB221-53F5-9D4C-857A-7C1790BB1E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19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102113-60B5-7145-9881-D86C17BFA20F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5812C6-064A-5149-A139-EEE1DA118750}" type="slidenum">
              <a:rPr lang="en-US"/>
              <a:pPr/>
              <a:t>3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Elastic is good for data crunching, ingesting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CB221-53F5-9D4C-857A-7C1790BB1E4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25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Didn’t have time to learn a new search engine from the bottom up in the short time we had to implement.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CB221-53F5-9D4C-857A-7C1790BB1E4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47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Yes, during the shutdown.  Implemented because our GSA contract was going to end.  Not as tested as it would have been if we had not shutdown.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CB221-53F5-9D4C-857A-7C1790BB1E4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6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CB221-53F5-9D4C-857A-7C1790BB1E4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52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7" name="Picture 1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6" b="30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378" name="Picture 1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1676400"/>
            <a:ext cx="6502400" cy="44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286000"/>
            <a:ext cx="10363200" cy="1143000"/>
          </a:xfrm>
        </p:spPr>
        <p:txBody>
          <a:bodyPr/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556000" y="6248400"/>
            <a:ext cx="5080000" cy="457200"/>
          </a:xfrm>
        </p:spPr>
        <p:txBody>
          <a:bodyPr/>
          <a:lstStyle>
            <a:lvl1pPr>
              <a:defRPr sz="1500"/>
            </a:lvl1pPr>
          </a:lstStyle>
          <a:p>
            <a:endParaRPr lang="en-US" sz="1000"/>
          </a:p>
          <a:p>
            <a:r>
              <a:rPr lang="en-US"/>
              <a:t>U.S. Environmental Protection Agency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5D0E6B5-5212-2645-9D25-A4FAB70B57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737AA-F0EE-364A-865E-2C4A601141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1600200"/>
            <a:ext cx="2590800" cy="4495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600200"/>
            <a:ext cx="7569200" cy="4495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7D372-C0A6-3044-A5DC-E91F984344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26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1600200"/>
            <a:ext cx="101600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2667000"/>
            <a:ext cx="5080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2667000"/>
            <a:ext cx="5080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40000" y="6248400"/>
            <a:ext cx="7315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3919560-74C7-1349-9B22-F055011B8C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35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1600200"/>
            <a:ext cx="101600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914400" y="2667000"/>
            <a:ext cx="103632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40000" y="6248400"/>
            <a:ext cx="7315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CB426AF-9893-0842-9F78-10A7C57097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25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1600200"/>
            <a:ext cx="101600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667000"/>
            <a:ext cx="5080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667000"/>
            <a:ext cx="5080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40000" y="6248400"/>
            <a:ext cx="7315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4DDA71E7-BA0B-864D-A139-6BE12CC3D4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56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1600200"/>
            <a:ext cx="103632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40000" y="6248400"/>
            <a:ext cx="7315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B1F2C5D3-4914-F244-8AB6-9473D37E26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8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775DE-E9DB-E640-B957-1128773742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5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9A62D-779D-254E-B404-6D72FC9628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90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667000"/>
            <a:ext cx="50800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667000"/>
            <a:ext cx="50800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EA05B-89B6-344E-8D9C-0CA8AC50D9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8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76574-EFB5-0E45-833B-4678D33991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77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EFAFF-96A9-224E-A209-4B6BBD39C8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3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8F6F1-498B-9444-87E6-03492B6338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3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C7A4A-4A79-B349-8738-33C2779159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64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75694-C40F-3E4A-A462-4FECB7C01E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6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Picture 17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6" b="30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1600200"/>
            <a:ext cx="1016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667000"/>
            <a:ext cx="10363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40000" y="6248400"/>
            <a:ext cx="731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A1DD795-FC05-CE4C-87BE-5B31F1943F1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000"/>
          </a:p>
          <a:p>
            <a:r>
              <a:rPr lang="en-US"/>
              <a:t>U.S. Environmental Protection Agency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1828800"/>
            <a:ext cx="7772400" cy="1600200"/>
          </a:xfrm>
        </p:spPr>
        <p:txBody>
          <a:bodyPr/>
          <a:lstStyle/>
          <a:p>
            <a:r>
              <a:rPr lang="en-US" b="0" dirty="0"/>
              <a:t>Improving the Search User Experience: Migrating from GSA to Fusion at the EPA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Lucidworks Fusion 3.x and 4.x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8CEA2-BF68-4B1C-9547-39988E3AD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Fusion for Release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C21B1-24EC-4BF2-8289-4F10B9307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438400"/>
            <a:ext cx="7772400" cy="3810000"/>
          </a:xfrm>
        </p:spPr>
        <p:txBody>
          <a:bodyPr/>
          <a:lstStyle/>
          <a:p>
            <a:r>
              <a:rPr lang="en-US" dirty="0"/>
              <a:t>Query test set </a:t>
            </a:r>
          </a:p>
          <a:p>
            <a:pPr lvl="1"/>
            <a:r>
              <a:rPr lang="en-US" sz="2200" dirty="0"/>
              <a:t>Top queries</a:t>
            </a:r>
          </a:p>
          <a:p>
            <a:pPr lvl="3"/>
            <a:r>
              <a:rPr lang="en-US" sz="2200" dirty="0"/>
              <a:t>Internal query reports and Google Analytics reports</a:t>
            </a:r>
          </a:p>
          <a:p>
            <a:pPr lvl="3"/>
            <a:r>
              <a:rPr lang="en-US" sz="2200" dirty="0"/>
              <a:t>Some best bets (key match) from GSA</a:t>
            </a:r>
          </a:p>
          <a:p>
            <a:pPr lvl="1"/>
            <a:r>
              <a:rPr lang="en-US" sz="2200" dirty="0"/>
              <a:t>Also used some queries from the long tail of queries.</a:t>
            </a:r>
          </a:p>
          <a:p>
            <a:r>
              <a:rPr lang="en-US" dirty="0"/>
              <a:t>Conducted two types of tests</a:t>
            </a:r>
          </a:p>
          <a:p>
            <a:pPr lvl="1"/>
            <a:r>
              <a:rPr lang="en-US" sz="2200" dirty="0"/>
              <a:t>Relevance testing – depth of best document</a:t>
            </a:r>
          </a:p>
          <a:p>
            <a:pPr lvl="1"/>
            <a:r>
              <a:rPr lang="en-US" sz="2200" dirty="0"/>
              <a:t>Precision testing –  evaluation of top results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1D898-80E9-4E74-BF09-C938F9F5B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774140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DF3DF-0BC1-44DC-B143-8C0E06338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Testing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6DFD6-12DB-4369-9A63-E5C9927E3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362200"/>
            <a:ext cx="7772400" cy="3962400"/>
          </a:xfrm>
        </p:spPr>
        <p:txBody>
          <a:bodyPr/>
          <a:lstStyle/>
          <a:p>
            <a:r>
              <a:rPr lang="en-US" dirty="0"/>
              <a:t>Automated test with quantitative results we could compare to GSA.</a:t>
            </a:r>
          </a:p>
          <a:p>
            <a:r>
              <a:rPr lang="en-US" dirty="0"/>
              <a:t>Already had identified best documents/URLs for top queries = best bets from the GSA.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B7056E-99E6-4351-A892-22509419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3842936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DCA9A-8788-4A94-B1C8-0A0E5D481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Testing –</a:t>
            </a:r>
            <a:br>
              <a:rPr lang="en-US" dirty="0"/>
            </a:br>
            <a:r>
              <a:rPr lang="en-US" dirty="0"/>
              <a:t> Different Boost 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FC70D-2E59-4000-A05C-97B2E2627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Ran iterations of test with different boost configurations</a:t>
            </a:r>
          </a:p>
          <a:p>
            <a:pPr lvl="3"/>
            <a:r>
              <a:rPr lang="en-US" dirty="0"/>
              <a:t>Title </a:t>
            </a:r>
          </a:p>
          <a:p>
            <a:pPr lvl="3"/>
            <a:r>
              <a:rPr lang="en-US" dirty="0"/>
              <a:t>Description</a:t>
            </a:r>
          </a:p>
          <a:p>
            <a:pPr lvl="3"/>
            <a:r>
              <a:rPr lang="en-US" dirty="0"/>
              <a:t>Keywords</a:t>
            </a:r>
          </a:p>
          <a:p>
            <a:pPr lvl="3"/>
            <a:r>
              <a:rPr lang="en-US" dirty="0" err="1"/>
              <a:t>Mimetype</a:t>
            </a:r>
            <a:r>
              <a:rPr lang="en-US" dirty="0"/>
              <a:t> boosts - html pages, web area home pages</a:t>
            </a:r>
          </a:p>
          <a:p>
            <a:pPr lvl="3"/>
            <a:r>
              <a:rPr lang="en-US" dirty="0"/>
              <a:t>Signals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395254-2E05-48E0-8B68-5E651E9DB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1246809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D201D-EE29-45F3-8064-62866817A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Testing </a:t>
            </a:r>
            <a:br>
              <a:rPr lang="en-US" dirty="0"/>
            </a:br>
            <a:r>
              <a:rPr lang="en-US" dirty="0"/>
              <a:t> Results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C66EE9-4991-4A0A-B08C-25A71ED08B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8160" y="2841523"/>
            <a:ext cx="8615680" cy="24384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436A8D-67B1-401C-9373-703FF5E53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589918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89064-DF8C-4A72-9835-4EFB501F7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Testing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6BF6-5DF0-4BB9-BFBC-CFAA0E320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438400"/>
            <a:ext cx="7924800" cy="3810000"/>
          </a:xfrm>
        </p:spPr>
        <p:txBody>
          <a:bodyPr/>
          <a:lstStyle/>
          <a:p>
            <a:pPr marL="57150" indent="0">
              <a:buNone/>
            </a:pPr>
            <a:endParaRPr lang="en-US" sz="2400" dirty="0"/>
          </a:p>
          <a:p>
            <a:pPr marL="400050"/>
            <a:r>
              <a:rPr lang="en-US" dirty="0"/>
              <a:t>After identifying best boost configurations based on depth of best document test results, we did a couple iterations of precision testing</a:t>
            </a:r>
          </a:p>
          <a:p>
            <a:pPr marL="400050"/>
            <a:r>
              <a:rPr lang="en-US" dirty="0"/>
              <a:t>Non-automated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0DE109-7560-4EEA-849C-0486D66A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075795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C10E8-5E7E-442A-83B6-A3536D30D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914B0-04BF-4919-9FD3-F6CE30468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scaled-down version of depth of best document test set</a:t>
            </a:r>
          </a:p>
          <a:p>
            <a:r>
              <a:rPr lang="en-US" dirty="0"/>
              <a:t>Librarians analyzed top 5 results </a:t>
            </a:r>
          </a:p>
          <a:p>
            <a:r>
              <a:rPr lang="en-US" dirty="0"/>
              <a:t>Rated results according to relevance: relevant, near relevant, irrelevant, misplaced.</a:t>
            </a:r>
          </a:p>
          <a:p>
            <a:r>
              <a:rPr lang="en-US" dirty="0"/>
              <a:t>Assigned number according to how many fell into each category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27A12A-4D27-4FFF-B2E7-99EA9557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319176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2C1D5-B137-4D42-AC4C-0E7E611D8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Testing Results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02CE61-487F-4060-ACDF-869EC2AF6C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2862623"/>
            <a:ext cx="7772400" cy="303775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472EE6-5AF5-4251-9FBE-8B886AFED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3162499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811D2-EAE3-41CA-9CD5-6D04B972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Limited Stakeholder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D5DDB-5D35-41D3-A619-8A162A8ED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Stakeholder testing</a:t>
            </a:r>
          </a:p>
          <a:p>
            <a:pPr lvl="1"/>
            <a:r>
              <a:rPr lang="en-US" dirty="0"/>
              <a:t>Collected and evaluated general comments/impressions of search results using queries of tester’s choice.</a:t>
            </a:r>
          </a:p>
          <a:p>
            <a:r>
              <a:rPr lang="en-US" dirty="0"/>
              <a:t>Limited testing due to release date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F2E4C6-3275-4AF4-B524-C6F0AB80C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430568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8CEA2-BF68-4B1C-9547-39988E3AD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Entity Extraction – 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C21B1-24EC-4BF2-8289-4F10B9307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590800"/>
            <a:ext cx="7772400" cy="3810000"/>
          </a:xfrm>
        </p:spPr>
        <p:txBody>
          <a:bodyPr/>
          <a:lstStyle/>
          <a:p>
            <a:r>
              <a:rPr lang="en-US" dirty="0"/>
              <a:t>Multiple platforms</a:t>
            </a:r>
          </a:p>
          <a:p>
            <a:pPr lvl="1"/>
            <a:r>
              <a:rPr lang="en-US" dirty="0"/>
              <a:t>Different representations for same semantic value</a:t>
            </a:r>
          </a:p>
          <a:p>
            <a:r>
              <a:rPr lang="en-US" dirty="0"/>
              <a:t>Entity extraction combines</a:t>
            </a:r>
          </a:p>
          <a:p>
            <a:pPr lvl="1"/>
            <a:r>
              <a:rPr lang="en-US" dirty="0"/>
              <a:t>Explicit metadata coded in document metatags</a:t>
            </a:r>
          </a:p>
          <a:p>
            <a:pPr lvl="1"/>
            <a:r>
              <a:rPr lang="en-US" dirty="0"/>
              <a:t>Derived metadata from context/location</a:t>
            </a:r>
          </a:p>
          <a:p>
            <a:r>
              <a:rPr lang="en-US" dirty="0"/>
              <a:t>Used for </a:t>
            </a:r>
          </a:p>
          <a:p>
            <a:pPr lvl="1"/>
            <a:r>
              <a:rPr lang="en-US" dirty="0"/>
              <a:t>Faceted search</a:t>
            </a:r>
          </a:p>
          <a:p>
            <a:pPr lvl="1"/>
            <a:r>
              <a:rPr lang="en-US" dirty="0"/>
              <a:t>Results filtering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1D898-80E9-4E74-BF09-C938F9F5B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1422854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496B0-F5EF-4191-9118-EE6C4D775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Explicit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C9D60-4D5E-4D07-9075-ACBE71E00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DC.language</a:t>
            </a:r>
            <a:r>
              <a:rPr lang="en-US" sz="1600" dirty="0"/>
              <a:t>" content="en"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DC.Subject.epachannel</a:t>
            </a:r>
            <a:r>
              <a:rPr lang="en-US" sz="1600" dirty="0"/>
              <a:t>" content="Laws &amp;amp; Regulations"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DC.type</a:t>
            </a:r>
            <a:r>
              <a:rPr lang="en-US" sz="1600" dirty="0"/>
              <a:t>" content="Collections and Lists"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DC.date.created</a:t>
            </a:r>
            <a:r>
              <a:rPr lang="en-US" sz="1600" dirty="0"/>
              <a:t>" content="2014-09-26"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DC.date.modified</a:t>
            </a:r>
            <a:r>
              <a:rPr lang="en-US" sz="1600" dirty="0"/>
              <a:t>" content="2018-09-13"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DC.date.reviewed</a:t>
            </a:r>
            <a:r>
              <a:rPr lang="en-US" sz="1600" dirty="0"/>
              <a:t>" content="2019-09-13"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DC.creator</a:t>
            </a:r>
            <a:r>
              <a:rPr lang="en-US" sz="1600" dirty="0"/>
              <a:t>" content="US EPA,OW"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WebArea</a:t>
            </a:r>
            <a:r>
              <a:rPr lang="en-US" sz="1600" dirty="0"/>
              <a:t>" content="Impaired Waters and TMDLs"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WebAreaType</a:t>
            </a:r>
            <a:r>
              <a:rPr lang="en-US" sz="1600" dirty="0"/>
              <a:t>" content="Microsite" /&gt;</a:t>
            </a:r>
          </a:p>
          <a:p>
            <a:pPr marL="0" indent="0">
              <a:buNone/>
            </a:pPr>
            <a:r>
              <a:rPr lang="en-US" sz="1600" dirty="0"/>
              <a:t>&lt;meta name="</a:t>
            </a:r>
            <a:r>
              <a:rPr lang="en-US" sz="1600" dirty="0" err="1"/>
              <a:t>ContentType</a:t>
            </a:r>
            <a:r>
              <a:rPr lang="en-US" sz="1600" dirty="0"/>
              <a:t>" content="Web Area" /&gt;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1602C-6A50-4B41-90E6-400AF4883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632638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90CF6-2FAB-475D-983A-7090ACF7C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Notice: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58C68-D39A-456B-B8B7-3BE9AA664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presentation reflects the view of the author.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A2D31-6A08-43E9-94FF-A760FCDA6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714763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D929D-50E9-40F2-998C-F3A3123C0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Derived Metadata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530CA-CE06-4E01-B38B-E56BDDC27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Rules to exclude kids content from professional and regulatory content</a:t>
            </a:r>
          </a:p>
          <a:p>
            <a:pPr marL="0" indent="0">
              <a:buNone/>
            </a:pPr>
            <a:br>
              <a:rPr lang="en-US" sz="1600" dirty="0"/>
            </a:br>
            <a:r>
              <a:rPr lang="en-US" sz="1600" dirty="0"/>
              <a:t>exclusive	</a:t>
            </a:r>
            <a:r>
              <a:rPr lang="en-US" sz="1600" dirty="0" err="1"/>
              <a:t>DC.title</a:t>
            </a:r>
            <a:r>
              <a:rPr lang="en-US" sz="1600" dirty="0"/>
              <a:t>	all these words	kids	</a:t>
            </a:r>
            <a:r>
              <a:rPr lang="en-US" sz="1600" dirty="0" err="1"/>
              <a:t>specialcollection_s</a:t>
            </a:r>
            <a:r>
              <a:rPr lang="en-US" sz="1600" dirty="0"/>
              <a:t>	Professional exclusive	URL	all these words	kids	</a:t>
            </a:r>
            <a:r>
              <a:rPr lang="en-US" sz="1600" dirty="0" err="1"/>
              <a:t>specialcollection_s</a:t>
            </a:r>
            <a:r>
              <a:rPr lang="en-US" sz="1600" dirty="0"/>
              <a:t>	Professional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66C37E-16DC-4370-86EA-6F1E01F54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3055506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20B6F-216E-4654-9B32-A4B285275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Entity Extraction with GSA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8C0EA-E001-4482-843C-9525AEED4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Regular expression (pattern) based</a:t>
            </a:r>
          </a:p>
          <a:p>
            <a:r>
              <a:rPr lang="en-US" dirty="0"/>
              <a:t>Two entity dictionary flavors, metadata/URL</a:t>
            </a:r>
          </a:p>
          <a:p>
            <a:pPr lvl="1"/>
            <a:r>
              <a:rPr lang="en-US" dirty="0"/>
              <a:t>Joined by </a:t>
            </a:r>
            <a:r>
              <a:rPr lang="en-US" dirty="0" err="1"/>
              <a:t>metadictionaries</a:t>
            </a:r>
            <a:endParaRPr lang="en-US" dirty="0"/>
          </a:p>
          <a:p>
            <a:r>
              <a:rPr lang="en-US" dirty="0"/>
              <a:t>Glaring deficiencies</a:t>
            </a:r>
          </a:p>
          <a:p>
            <a:pPr lvl="1"/>
            <a:r>
              <a:rPr lang="en-US" dirty="0"/>
              <a:t>No NOT operator</a:t>
            </a:r>
          </a:p>
          <a:p>
            <a:pPr lvl="1"/>
            <a:r>
              <a:rPr lang="en-US" dirty="0"/>
              <a:t>No AND/OR or group syntax </a:t>
            </a:r>
          </a:p>
          <a:p>
            <a:pPr lvl="1"/>
            <a:r>
              <a:rPr lang="en-US" dirty="0"/>
              <a:t>Required reindex when dictionary changed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1509AA-BDCE-4FA3-88BC-24BD1B824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431879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95A52-CADA-4E4C-846A-A5809D9FD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Fusion Entity Extraction – How?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E2354-F2C9-4788-B6D3-049796045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Wrote our own</a:t>
            </a:r>
          </a:p>
          <a:p>
            <a:r>
              <a:rPr lang="en-US" dirty="0"/>
              <a:t>Regular expression based (PCRE)</a:t>
            </a:r>
          </a:p>
          <a:p>
            <a:r>
              <a:rPr lang="en-US" dirty="0"/>
              <a:t>Support for exclusions (NOT), groups, AND/OR, multiple comparison operators</a:t>
            </a:r>
          </a:p>
          <a:p>
            <a:r>
              <a:rPr lang="en-US" dirty="0"/>
              <a:t>Examples</a:t>
            </a:r>
          </a:p>
          <a:p>
            <a:pPr lvl="1"/>
            <a:r>
              <a:rPr lang="en-US" sz="1200" dirty="0"/>
              <a:t>exclusive  URL	phrase	www3.epa.gov/recyclecity	</a:t>
            </a:r>
            <a:r>
              <a:rPr lang="en-US" sz="1200" dirty="0" err="1"/>
              <a:t>specialcollection_s</a:t>
            </a:r>
            <a:r>
              <a:rPr lang="en-US" sz="1200" dirty="0"/>
              <a:t>	Professional</a:t>
            </a:r>
          </a:p>
          <a:p>
            <a:pPr lvl="1"/>
            <a:r>
              <a:rPr lang="en-US" sz="1200" dirty="0"/>
              <a:t>Inclusive  </a:t>
            </a:r>
            <a:r>
              <a:rPr lang="en-US" sz="1200" dirty="0" err="1"/>
              <a:t>WebArea</a:t>
            </a:r>
            <a:r>
              <a:rPr lang="en-US" sz="1200" dirty="0"/>
              <a:t> 	Impaired Waters 	</a:t>
            </a:r>
            <a:r>
              <a:rPr lang="en-US" sz="1200" dirty="0" err="1"/>
              <a:t>specialcollection_s</a:t>
            </a:r>
            <a:r>
              <a:rPr lang="en-US" sz="1200" dirty="0"/>
              <a:t>	Water	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CE259A-BD2D-4486-8A80-CCF319BD9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761864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2399D-0846-43EC-9386-EF88E7694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Entity Extraction - Next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03D93-8FC4-4EE9-B7C5-2097B04C7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 for Fusion entity extraction tool</a:t>
            </a:r>
          </a:p>
          <a:p>
            <a:r>
              <a:rPr lang="en-US" dirty="0"/>
              <a:t>Completely rethink how we look at organizing search results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4CACA-0E02-4A91-A7C4-18718F146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219618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84787-9C20-48C2-9E6B-A8509C37A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Search Results Using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134BD-7516-40A5-8220-28F5F92F3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EPA has hundreds of “websites” </a:t>
            </a:r>
          </a:p>
          <a:p>
            <a:r>
              <a:rPr lang="en-US" dirty="0"/>
              <a:t>Content owners can code HTML search forms to filter their results</a:t>
            </a:r>
          </a:p>
          <a:p>
            <a:r>
              <a:rPr lang="en-US" dirty="0"/>
              <a:t>Example search form code</a:t>
            </a:r>
          </a:p>
          <a:p>
            <a:pPr lvl="1"/>
            <a:r>
              <a:rPr lang="en-US" sz="1200" dirty="0"/>
              <a:t>&lt;input type=“hidden” name=“</a:t>
            </a:r>
            <a:r>
              <a:rPr lang="en-US" sz="1200" dirty="0" err="1"/>
              <a:t>inmeta</a:t>
            </a:r>
            <a:r>
              <a:rPr lang="en-US" sz="1200" dirty="0"/>
              <a:t>” value=“</a:t>
            </a:r>
            <a:r>
              <a:rPr lang="en-US" sz="1200" dirty="0" err="1"/>
              <a:t>WebArea</a:t>
            </a:r>
            <a:r>
              <a:rPr lang="en-US" sz="1200" dirty="0"/>
              <a:t>=Impaired Water”/&gt;</a:t>
            </a:r>
          </a:p>
          <a:p>
            <a:pPr lvl="1"/>
            <a:r>
              <a:rPr lang="en-US" sz="1200" dirty="0"/>
              <a:t>&lt;input type=“hidden” name=“</a:t>
            </a:r>
            <a:r>
              <a:rPr lang="en-US" sz="1200" dirty="0" err="1"/>
              <a:t>inmeta</a:t>
            </a:r>
            <a:r>
              <a:rPr lang="en-US" sz="1200" dirty="0"/>
              <a:t>” value=“</a:t>
            </a:r>
            <a:r>
              <a:rPr lang="en-US" sz="1200" dirty="0" err="1"/>
              <a:t>WebArea</a:t>
            </a:r>
            <a:r>
              <a:rPr lang="en-US" sz="1200" dirty="0"/>
              <a:t>=Waters of the US”/&gt;</a:t>
            </a:r>
          </a:p>
          <a:p>
            <a:pPr lvl="1"/>
            <a:r>
              <a:rPr lang="en-US" sz="1200" dirty="0"/>
              <a:t>&lt;input type=“hidden” name=“</a:t>
            </a:r>
            <a:r>
              <a:rPr lang="en-US" sz="1200" dirty="0" err="1"/>
              <a:t>inmeta</a:t>
            </a:r>
            <a:r>
              <a:rPr lang="en-US" sz="1200" dirty="0"/>
              <a:t>” value=“</a:t>
            </a:r>
            <a:r>
              <a:rPr lang="en-US" sz="1200" dirty="0" err="1"/>
              <a:t>DocType</a:t>
            </a:r>
            <a:r>
              <a:rPr lang="en-US" sz="1200" dirty="0"/>
              <a:t>=pdf”/&gt;</a:t>
            </a:r>
          </a:p>
          <a:p>
            <a:r>
              <a:rPr lang="en-US" sz="2400" dirty="0"/>
              <a:t>Creates this query: (</a:t>
            </a:r>
            <a:r>
              <a:rPr lang="en-US" sz="2400" dirty="0" err="1"/>
              <a:t>WebArea</a:t>
            </a:r>
            <a:r>
              <a:rPr lang="en-US" sz="2400" dirty="0"/>
              <a:t>=“</a:t>
            </a:r>
            <a:r>
              <a:rPr lang="en-US" sz="2400" dirty="0" err="1"/>
              <a:t>Imparied</a:t>
            </a:r>
            <a:r>
              <a:rPr lang="en-US" sz="2400" dirty="0"/>
              <a:t> Water” OR </a:t>
            </a:r>
            <a:r>
              <a:rPr lang="en-US" sz="2400" dirty="0" err="1"/>
              <a:t>WebArea</a:t>
            </a:r>
            <a:r>
              <a:rPr lang="en-US" sz="2400" dirty="0"/>
              <a:t>=“Waters of the US”) AND </a:t>
            </a:r>
            <a:r>
              <a:rPr lang="en-US" sz="2400" dirty="0" err="1"/>
              <a:t>DocType</a:t>
            </a:r>
            <a:r>
              <a:rPr lang="en-US" sz="2400" dirty="0"/>
              <a:t>=pdf</a:t>
            </a:r>
            <a:br>
              <a:rPr lang="en-US" sz="1600" dirty="0"/>
            </a:br>
            <a:endParaRPr lang="en-US" sz="16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DD3B7-5B19-4B38-BBB6-36105DC43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1862120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00A91-AF1D-4A33-8964-CE121375B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Bets - Why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08B2B-EFBE-4362-826E-F2FB466B7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Google Search Appliance Terminology</a:t>
            </a:r>
          </a:p>
          <a:p>
            <a:r>
              <a:rPr lang="en-US" dirty="0"/>
              <a:t>Librarian curated best URLs for queries</a:t>
            </a:r>
          </a:p>
          <a:p>
            <a:r>
              <a:rPr lang="en-US" dirty="0"/>
              <a:t>Fusion Landing pages didn’t satisfy need</a:t>
            </a:r>
          </a:p>
          <a:p>
            <a:r>
              <a:rPr lang="en-US" dirty="0"/>
              <a:t>Signals tend to train Fusion to boost these documents over time</a:t>
            </a:r>
          </a:p>
          <a:p>
            <a:r>
              <a:rPr lang="en-US" dirty="0"/>
              <a:t>Periodic review</a:t>
            </a:r>
          </a:p>
          <a:p>
            <a:pPr lvl="1"/>
            <a:r>
              <a:rPr lang="en-US" dirty="0"/>
              <a:t>The Best Bet is removed if in the top 5 without 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EA52F6-E038-47D3-B2C6-1756CC1F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207307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EB69-C1A2-4C2C-9B89-17F539150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Search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43D1B-AA28-4C3A-8B1C-E5640EFB2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667000"/>
            <a:ext cx="7772400" cy="3581400"/>
          </a:xfrm>
        </p:spPr>
        <p:txBody>
          <a:bodyPr/>
          <a:lstStyle/>
          <a:p>
            <a:r>
              <a:rPr lang="en-US" dirty="0"/>
              <a:t>Released Jan 5, 2019</a:t>
            </a:r>
          </a:p>
          <a:p>
            <a:r>
              <a:rPr lang="en-US" dirty="0"/>
              <a:t>Still adding our features</a:t>
            </a:r>
          </a:p>
          <a:p>
            <a:r>
              <a:rPr lang="en-US" dirty="0"/>
              <a:t>Future goals</a:t>
            </a:r>
          </a:p>
          <a:p>
            <a:pPr lvl="1"/>
            <a:r>
              <a:rPr lang="en-US" dirty="0"/>
              <a:t>Improve search with the new tools and less custom code</a:t>
            </a:r>
          </a:p>
          <a:p>
            <a:pPr lvl="1"/>
            <a:r>
              <a:rPr lang="en-US" dirty="0"/>
              <a:t>Use AI to improve search</a:t>
            </a:r>
          </a:p>
          <a:p>
            <a:pPr lvl="1"/>
            <a:r>
              <a:rPr lang="en-US" dirty="0"/>
              <a:t>Use connectors to add more EPA content into the index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8CE49C-71E7-434F-9C7B-A483F93EB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220098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B9D4A-ED87-404B-A4CE-65D74D1CB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the user experience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AE993-30B4-484A-80DE-4118F8CCF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review our combined google analytics/Foresee survey data quarterly</a:t>
            </a:r>
          </a:p>
          <a:p>
            <a:r>
              <a:rPr lang="en-US" dirty="0"/>
              <a:t>We review our top 50 search </a:t>
            </a:r>
            <a:r>
              <a:rPr lang="en-US"/>
              <a:t>terms monthly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BC4E9E-EF29-4F50-B66A-0B1CBA2C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1670988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4C193-AA36-4137-9E88-1329E8948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8086F-8DE8-4811-902D-83D30C743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was a hard transition</a:t>
            </a:r>
          </a:p>
          <a:p>
            <a:r>
              <a:rPr lang="en-US" dirty="0"/>
              <a:t>We are happy with the product and the advantages that it will give us in the future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76EE77-2361-49FC-B24E-A6D55E393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4472683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2A931-9ECD-427D-8B5F-8FBABB460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44EAA-C943-4BBD-A9F6-CFB23AF35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Contact</a:t>
            </a:r>
          </a:p>
          <a:p>
            <a:pPr marL="0" indent="0">
              <a:buNone/>
            </a:pPr>
            <a:r>
              <a:rPr lang="en-US" dirty="0"/>
              <a:t>Judy Dew</a:t>
            </a:r>
          </a:p>
          <a:p>
            <a:pPr marL="0" indent="0">
              <a:buNone/>
            </a:pPr>
            <a:r>
              <a:rPr lang="en-US" dirty="0"/>
              <a:t>Information Management Specialist</a:t>
            </a:r>
          </a:p>
          <a:p>
            <a:pPr marL="0" indent="0">
              <a:buNone/>
            </a:pPr>
            <a:r>
              <a:rPr lang="en-US" dirty="0"/>
              <a:t>USEPA, Office of Mission Support</a:t>
            </a:r>
          </a:p>
          <a:p>
            <a:pPr marL="0" indent="0">
              <a:buNone/>
            </a:pPr>
            <a:r>
              <a:rPr lang="en-US" dirty="0"/>
              <a:t>Dew.judy@epa.gov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3A8AB-3CB9-4E3F-8C7D-79F189DDD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3792177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957389"/>
            <a:ext cx="7772400" cy="579437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r>
              <a:rPr lang="en-US" dirty="0"/>
              <a:t>Google Search Appliance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667000"/>
            <a:ext cx="7772400" cy="3733800"/>
          </a:xfrm>
        </p:spPr>
        <p:txBody>
          <a:bodyPr/>
          <a:lstStyle/>
          <a:p>
            <a:r>
              <a:rPr lang="en-US" dirty="0"/>
              <a:t>Used for 8 years</a:t>
            </a:r>
          </a:p>
          <a:p>
            <a:r>
              <a:rPr lang="en-US" dirty="0"/>
              <a:t>Abrupt end of product and no replacement</a:t>
            </a:r>
          </a:p>
          <a:p>
            <a:r>
              <a:rPr lang="en-US" dirty="0"/>
              <a:t>Inexpensive and easy to maintain</a:t>
            </a:r>
          </a:p>
          <a:p>
            <a:pPr lvl="1"/>
            <a:r>
              <a:rPr lang="en-US" dirty="0"/>
              <a:t>Not configurable</a:t>
            </a:r>
          </a:p>
          <a:p>
            <a:pPr lvl="1"/>
            <a:r>
              <a:rPr lang="en-US" dirty="0"/>
              <a:t>Not much customization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D64E7-C58D-4920-8B1A-FEE3906C7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Decided to Move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0D216-9742-4F7B-89EB-589A0A6D6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Decided to move to a modern search engine</a:t>
            </a:r>
          </a:p>
          <a:p>
            <a:pPr lvl="1"/>
            <a:r>
              <a:rPr lang="en-US" dirty="0"/>
              <a:t>More future proof </a:t>
            </a:r>
          </a:p>
          <a:p>
            <a:pPr lvl="1"/>
            <a:r>
              <a:rPr lang="en-US" dirty="0"/>
              <a:t>Use AI capabilities</a:t>
            </a:r>
          </a:p>
          <a:p>
            <a:pPr lvl="1"/>
            <a:r>
              <a:rPr lang="en-US" dirty="0"/>
              <a:t>Government mandate to use open source products (LucidWorks Fusion is value added SOLR)</a:t>
            </a:r>
          </a:p>
          <a:p>
            <a:pPr lvl="1"/>
            <a:r>
              <a:rPr lang="en-US" dirty="0"/>
              <a:t>Lot of connectors including Sharepoint and Drupal.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431E2B-674E-4B61-9877-F48064386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3835205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7420-CD0C-4422-9457-6ADBCEC92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Source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2BE1D-1202-4291-8599-695ADAB28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up two demos with limited content</a:t>
            </a:r>
          </a:p>
          <a:p>
            <a:pPr lvl="1"/>
            <a:r>
              <a:rPr lang="en-US" dirty="0"/>
              <a:t>Apache SOLR</a:t>
            </a:r>
          </a:p>
          <a:p>
            <a:pPr lvl="1"/>
            <a:r>
              <a:rPr lang="en-US" dirty="0"/>
              <a:t>Elastic (Lucene-based, AWS &amp; </a:t>
            </a:r>
            <a:r>
              <a:rPr lang="en-US" dirty="0" err="1"/>
              <a:t>.Net</a:t>
            </a:r>
            <a:r>
              <a:rPr lang="en-US" dirty="0"/>
              <a:t> implementation) </a:t>
            </a:r>
          </a:p>
          <a:p>
            <a:r>
              <a:rPr lang="en-US" dirty="0"/>
              <a:t>EPA content is mostly unstructured, a strength of Apache Solr</a:t>
            </a:r>
          </a:p>
          <a:p>
            <a:r>
              <a:rPr lang="en-US" dirty="0"/>
              <a:t>Clear that Apache Solr was a better fit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763A85-BCC4-4D49-8222-ED58AA85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234885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3CC41-12D4-4288-B160-2EE233CE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Had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A549C-FBDF-4C44-931B-0D693B739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giant learning curve</a:t>
            </a:r>
          </a:p>
          <a:p>
            <a:r>
              <a:rPr lang="en-US" dirty="0"/>
              <a:t>EPA preference to use internal servers</a:t>
            </a:r>
          </a:p>
          <a:p>
            <a:r>
              <a:rPr lang="en-US" dirty="0"/>
              <a:t>Had a choice of 4.0 or 3.1  </a:t>
            </a:r>
          </a:p>
          <a:p>
            <a:pPr lvl="1"/>
            <a:r>
              <a:rPr lang="en-US" dirty="0"/>
              <a:t>Picked older version because of stability.</a:t>
            </a:r>
          </a:p>
          <a:p>
            <a:pPr lvl="1"/>
            <a:r>
              <a:rPr lang="en-US" dirty="0"/>
              <a:t>Still had a known bug that wasn’t fixed.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CAE253-0D8E-45F4-B1B5-8A8EEC4BF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1750595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74A91-2C04-4882-BF19-6ADD67822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Lucidworks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52923-68D8-4427-BE68-EC5378B94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Lucidworks provided a framework </a:t>
            </a:r>
          </a:p>
          <a:p>
            <a:pPr lvl="1"/>
            <a:r>
              <a:rPr lang="en-US" dirty="0"/>
              <a:t>Didn’t start from very beginning</a:t>
            </a:r>
          </a:p>
          <a:p>
            <a:pPr lvl="1"/>
            <a:r>
              <a:rPr lang="en-US" dirty="0"/>
              <a:t>Had tools built in</a:t>
            </a:r>
          </a:p>
          <a:p>
            <a:pPr lvl="1"/>
            <a:r>
              <a:rPr lang="en-US" dirty="0"/>
              <a:t>Required less technical expertise to manage index than other choices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3A32B8-DEC6-416C-AC8E-3F42C110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2543139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D8246-AAC0-4266-A3A1-5C82E6C5B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Search Engine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C629B-7804-48C7-B3B2-36D42DBE3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590800"/>
            <a:ext cx="7772400" cy="3810000"/>
          </a:xfrm>
        </p:spPr>
        <p:txBody>
          <a:bodyPr/>
          <a:lstStyle/>
          <a:p>
            <a:r>
              <a:rPr lang="en-US" dirty="0"/>
              <a:t>Intranet – February – July 2018</a:t>
            </a:r>
          </a:p>
          <a:p>
            <a:pPr lvl="1"/>
            <a:r>
              <a:rPr lang="en-US" dirty="0"/>
              <a:t>Fusion 3.8</a:t>
            </a:r>
          </a:p>
          <a:p>
            <a:r>
              <a:rPr lang="en-US" dirty="0"/>
              <a:t>Public Search July, 2018 – Jan 5, 2019</a:t>
            </a:r>
          </a:p>
          <a:p>
            <a:pPr lvl="1"/>
            <a:r>
              <a:rPr lang="en-US" dirty="0"/>
              <a:t>Fusion 4.1</a:t>
            </a:r>
          </a:p>
          <a:p>
            <a:pPr lvl="1"/>
            <a:r>
              <a:rPr lang="en-US" dirty="0"/>
              <a:t>More features</a:t>
            </a:r>
          </a:p>
          <a:p>
            <a:pPr lvl="2"/>
            <a:r>
              <a:rPr lang="en-US" dirty="0"/>
              <a:t>Spell check</a:t>
            </a:r>
          </a:p>
          <a:p>
            <a:pPr lvl="2"/>
            <a:r>
              <a:rPr lang="en-US" dirty="0"/>
              <a:t>Autocomplete</a:t>
            </a:r>
          </a:p>
          <a:p>
            <a:pPr lvl="2"/>
            <a:r>
              <a:rPr lang="en-US" dirty="0"/>
              <a:t>FAQs</a:t>
            </a:r>
          </a:p>
          <a:p>
            <a:pPr lvl="2"/>
            <a:r>
              <a:rPr lang="en-US" dirty="0"/>
              <a:t>Faceted search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7EB843-188A-477F-8FAC-647BC8018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1885116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EFD96-872A-4CC3-B93C-59213A0B8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Fusion for Release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314D8-B7BB-4D4C-8BE1-3FCF4BC61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Relevance</a:t>
            </a:r>
          </a:p>
          <a:p>
            <a:pPr lvl="1"/>
            <a:r>
              <a:rPr lang="en-US" dirty="0"/>
              <a:t>Precision – search engine returned more relevant than irrelevant documents, quality of results.</a:t>
            </a:r>
          </a:p>
          <a:p>
            <a:pPr lvl="1"/>
            <a:r>
              <a:rPr lang="en-US" dirty="0"/>
              <a:t>Recall – search engine returned all relevant documents, completeness of results.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3D853-7F8C-48BA-BD09-F9705FAB1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U.S. Environmental Protection Agency</a:t>
            </a:r>
          </a:p>
        </p:txBody>
      </p:sp>
    </p:spTree>
    <p:extLst>
      <p:ext uri="{BB962C8B-B14F-4D97-AF65-F5344CB8AC3E}">
        <p14:creationId xmlns:p14="http://schemas.microsoft.com/office/powerpoint/2010/main" val="190365138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1282</Words>
  <Application>Microsoft Office PowerPoint</Application>
  <PresentationFormat>Widescreen</PresentationFormat>
  <Paragraphs>226</Paragraphs>
  <Slides>29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Arial</vt:lpstr>
      <vt:lpstr>Blank Presentation</vt:lpstr>
      <vt:lpstr>Improving the Search User Experience: Migrating from GSA to Fusion at the EPA</vt:lpstr>
      <vt:lpstr>Notice:</vt:lpstr>
      <vt:lpstr>Google Search Appliance</vt:lpstr>
      <vt:lpstr>Decided to Move Forward</vt:lpstr>
      <vt:lpstr>Open Source Options</vt:lpstr>
      <vt:lpstr>We Had Problems</vt:lpstr>
      <vt:lpstr>Why Lucidworks</vt:lpstr>
      <vt:lpstr>Current Search Engine History</vt:lpstr>
      <vt:lpstr>Testing Fusion for Release </vt:lpstr>
      <vt:lpstr>Testing Fusion for Release</vt:lpstr>
      <vt:lpstr>Relevance Testing  </vt:lpstr>
      <vt:lpstr>Relevance Testing –  Different Boost Configurations</vt:lpstr>
      <vt:lpstr>Relevance Testing   Results</vt:lpstr>
      <vt:lpstr>Precision Testing </vt:lpstr>
      <vt:lpstr>Precision Testing</vt:lpstr>
      <vt:lpstr>Precision Testing Results</vt:lpstr>
      <vt:lpstr>Limited Stakeholder Testing</vt:lpstr>
      <vt:lpstr>Entity Extraction – Why?</vt:lpstr>
      <vt:lpstr>Sample Explicit Metadata</vt:lpstr>
      <vt:lpstr>Sample Derived Metadata Rules</vt:lpstr>
      <vt:lpstr>Entity Extraction with GSA</vt:lpstr>
      <vt:lpstr>Fusion Entity Extraction – How?</vt:lpstr>
      <vt:lpstr>Entity Extraction - Next</vt:lpstr>
      <vt:lpstr>Filtering Search Results Using Metadata</vt:lpstr>
      <vt:lpstr>Best Bets - Why</vt:lpstr>
      <vt:lpstr>Public Search </vt:lpstr>
      <vt:lpstr>Improving the user experience </vt:lpstr>
      <vt:lpstr>Summary</vt:lpstr>
      <vt:lpstr>Questions?</vt:lpstr>
    </vt:vector>
  </TitlesOfParts>
  <Company>Office 2004 Test Drive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Dew, Judy</cp:lastModifiedBy>
  <cp:revision>59</cp:revision>
  <dcterms:created xsi:type="dcterms:W3CDTF">2011-02-09T16:00:48Z</dcterms:created>
  <dcterms:modified xsi:type="dcterms:W3CDTF">2019-09-09T12:42:35Z</dcterms:modified>
</cp:coreProperties>
</file>