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65" r:id="rId3"/>
    <p:sldId id="275" r:id="rId4"/>
    <p:sldId id="377" r:id="rId5"/>
    <p:sldId id="379" r:id="rId6"/>
    <p:sldId id="375" r:id="rId7"/>
    <p:sldId id="366" r:id="rId8"/>
    <p:sldId id="368" r:id="rId9"/>
    <p:sldId id="293" r:id="rId10"/>
    <p:sldId id="367" r:id="rId11"/>
    <p:sldId id="372" r:id="rId12"/>
    <p:sldId id="369" r:id="rId13"/>
    <p:sldId id="380" r:id="rId14"/>
    <p:sldId id="376" r:id="rId15"/>
    <p:sldId id="371" r:id="rId16"/>
    <p:sldId id="370" r:id="rId17"/>
    <p:sldId id="382" r:id="rId18"/>
    <p:sldId id="374" r:id="rId19"/>
    <p:sldId id="256" r:id="rId20"/>
    <p:sldId id="3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AE9B4C-A275-46DE-95C6-E7BA81496ED1}">
          <p14:sldIdLst>
            <p14:sldId id="257"/>
            <p14:sldId id="365"/>
            <p14:sldId id="275"/>
            <p14:sldId id="377"/>
            <p14:sldId id="379"/>
            <p14:sldId id="375"/>
            <p14:sldId id="366"/>
            <p14:sldId id="368"/>
            <p14:sldId id="293"/>
            <p14:sldId id="367"/>
            <p14:sldId id="372"/>
            <p14:sldId id="369"/>
            <p14:sldId id="380"/>
            <p14:sldId id="376"/>
            <p14:sldId id="371"/>
            <p14:sldId id="370"/>
            <p14:sldId id="382"/>
            <p14:sldId id="374"/>
            <p14:sldId id="256"/>
            <p14:sldId id="3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Heather@CalRecycle" initials="WH" lastIdx="2" clrIdx="0">
    <p:extLst>
      <p:ext uri="{19B8F6BF-5375-455C-9EA6-DF929625EA0E}">
        <p15:presenceInfo xmlns:p15="http://schemas.microsoft.com/office/powerpoint/2012/main" userId="S::Heather.Williams@CalRecycle.ca.gov::60555ac1-f418-4061-a8ba-a40d4717e2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84136" autoAdjust="0"/>
  </p:normalViewPr>
  <p:slideViewPr>
    <p:cSldViewPr snapToGrid="0">
      <p:cViewPr varScale="1">
        <p:scale>
          <a:sx n="93" d="100"/>
          <a:sy n="93" d="100"/>
        </p:scale>
        <p:origin x="1098" y="72"/>
      </p:cViewPr>
      <p:guideLst/>
    </p:cSldViewPr>
  </p:slideViewPr>
  <p:outlineViewPr>
    <p:cViewPr>
      <p:scale>
        <a:sx n="33" d="100"/>
        <a:sy n="33" d="100"/>
      </p:scale>
      <p:origin x="0" y="-409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8E923-14A5-4F00-AAE1-DF9D505EC67F}"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F6C4F540-6BBA-444D-BDE4-0EBB08FD7454}">
      <dgm:prSet custT="1"/>
      <dgm:spPr/>
      <dgm:t>
        <a:bodyPr/>
        <a:lstStyle/>
        <a:p>
          <a:pPr>
            <a:lnSpc>
              <a:spcPct val="100000"/>
            </a:lnSpc>
          </a:pPr>
          <a:r>
            <a:rPr lang="en-US" sz="2800" dirty="0"/>
            <a:t>Grantee will solicit, evaluate and select individual project sites statewide. </a:t>
          </a:r>
        </a:p>
      </dgm:t>
      <dgm:extLst>
        <a:ext uri="{E40237B7-FDA0-4F09-8148-C483321AD2D9}">
          <dgm14:cNvPr xmlns:dgm14="http://schemas.microsoft.com/office/drawing/2010/diagram" id="0" name="" descr="Grantee will solicit, evaluate and select individual project sites statewide. &#10;"/>
        </a:ext>
      </dgm:extLst>
    </dgm:pt>
    <dgm:pt modelId="{78F30A8C-1852-4CEF-8B77-1BFB346629CC}" type="parTrans" cxnId="{F54EA95F-5CEA-4E54-89EA-097CF22D5E69}">
      <dgm:prSet/>
      <dgm:spPr/>
      <dgm:t>
        <a:bodyPr/>
        <a:lstStyle/>
        <a:p>
          <a:endParaRPr lang="en-US"/>
        </a:p>
      </dgm:t>
    </dgm:pt>
    <dgm:pt modelId="{7789C9FD-EF38-4453-9021-E0FBECF82DCC}" type="sibTrans" cxnId="{F54EA95F-5CEA-4E54-89EA-097CF22D5E69}">
      <dgm:prSet phldrT="1" phldr="0"/>
      <dgm:spPr/>
      <dgm:t>
        <a:bodyPr/>
        <a:lstStyle/>
        <a:p>
          <a:endParaRPr lang="en-US"/>
        </a:p>
      </dgm:t>
    </dgm:pt>
    <dgm:pt modelId="{A20E9AEB-BFE2-4433-B375-98F943723574}">
      <dgm:prSet custT="1"/>
      <dgm:spPr/>
      <dgm:t>
        <a:bodyPr/>
        <a:lstStyle/>
        <a:p>
          <a:pPr>
            <a:lnSpc>
              <a:spcPct val="100000"/>
            </a:lnSpc>
          </a:pPr>
          <a:r>
            <a:rPr lang="en-US" sz="2000" dirty="0"/>
            <a:t>Grantee will coordinate with groups representing project sites to identify and address the unique needs of each community throughout creation and implementation of a project site plan.</a:t>
          </a:r>
        </a:p>
      </dgm:t>
      <dgm:extLst>
        <a:ext uri="{E40237B7-FDA0-4F09-8148-C483321AD2D9}">
          <dgm14:cNvPr xmlns:dgm14="http://schemas.microsoft.com/office/drawing/2010/diagram" id="0" name="" descr="Grantee will solicit, evaluate and select individual project sites statewide. Grantee will coordinate with groups representing project sites to identify and address the unique needs of each community throughout creation and implementation of a project site plan.&#10;Grantee will coordinate with groups representing project sites to identify and address the unique needs of each community throughout creation and implementation of a project site plan.&#10;"/>
        </a:ext>
      </dgm:extLst>
    </dgm:pt>
    <dgm:pt modelId="{F844291C-6B5C-4640-8EE8-E2594BFBF972}" type="parTrans" cxnId="{C415052E-3BBE-4A1B-8D93-BB943DE60513}">
      <dgm:prSet/>
      <dgm:spPr/>
      <dgm:t>
        <a:bodyPr/>
        <a:lstStyle/>
        <a:p>
          <a:endParaRPr lang="en-US"/>
        </a:p>
      </dgm:t>
    </dgm:pt>
    <dgm:pt modelId="{4A90FB44-3A98-41C4-98CA-B26E60D5A873}" type="sibTrans" cxnId="{C415052E-3BBE-4A1B-8D93-BB943DE60513}">
      <dgm:prSet phldrT="2" phldr="0"/>
      <dgm:spPr/>
      <dgm:t>
        <a:bodyPr/>
        <a:lstStyle/>
        <a:p>
          <a:endParaRPr lang="en-US"/>
        </a:p>
      </dgm:t>
    </dgm:pt>
    <dgm:pt modelId="{DA4F4BCE-DA4E-4E30-9374-3142BB10E05B}">
      <dgm:prSet custT="1"/>
      <dgm:spPr/>
      <dgm:t>
        <a:bodyPr/>
        <a:lstStyle/>
        <a:p>
          <a:pPr>
            <a:lnSpc>
              <a:spcPct val="100000"/>
            </a:lnSpc>
          </a:pPr>
          <a:r>
            <a:rPr lang="en-US" sz="2000" dirty="0"/>
            <a:t>Grantee will provide education on composting fundamentals, equipment, techniques, data collection and best management practices to managers of each project site.</a:t>
          </a:r>
        </a:p>
      </dgm:t>
      <dgm:extLst>
        <a:ext uri="{E40237B7-FDA0-4F09-8148-C483321AD2D9}">
          <dgm14:cNvPr xmlns:dgm14="http://schemas.microsoft.com/office/drawing/2010/diagram" id="0" name="" descr="Grantee will provide education on composting fundamentals, equipment, techniques, data collection and best management practices to managers of each project site."/>
        </a:ext>
      </dgm:extLst>
    </dgm:pt>
    <dgm:pt modelId="{E4295D2B-4583-42C4-9C21-A3F97DD5FC22}" type="parTrans" cxnId="{03F43764-1CF4-4467-A88C-9DBB64145651}">
      <dgm:prSet/>
      <dgm:spPr/>
      <dgm:t>
        <a:bodyPr/>
        <a:lstStyle/>
        <a:p>
          <a:endParaRPr lang="en-US"/>
        </a:p>
      </dgm:t>
    </dgm:pt>
    <dgm:pt modelId="{FDE07C5D-220D-476F-99C5-E7592A719A21}" type="sibTrans" cxnId="{03F43764-1CF4-4467-A88C-9DBB64145651}">
      <dgm:prSet phldrT="3" phldr="0"/>
      <dgm:spPr/>
      <dgm:t>
        <a:bodyPr/>
        <a:lstStyle/>
        <a:p>
          <a:endParaRPr lang="en-US"/>
        </a:p>
      </dgm:t>
    </dgm:pt>
    <dgm:pt modelId="{45281E66-8791-4D60-8AE8-9D8C27EBF3A1}" type="pres">
      <dgm:prSet presAssocID="{C148E923-14A5-4F00-AAE1-DF9D505EC67F}" presName="root" presStyleCnt="0">
        <dgm:presLayoutVars>
          <dgm:dir/>
          <dgm:resizeHandles val="exact"/>
        </dgm:presLayoutVars>
      </dgm:prSet>
      <dgm:spPr/>
    </dgm:pt>
    <dgm:pt modelId="{0BC7BC99-2F5B-43F5-AD07-243F5A7E443D}" type="pres">
      <dgm:prSet presAssocID="{F6C4F540-6BBA-444D-BDE4-0EBB08FD7454}" presName="compNode" presStyleCnt="0"/>
      <dgm:spPr/>
    </dgm:pt>
    <dgm:pt modelId="{D5D4A109-1FAF-4FF0-8592-F1A25B5F6CBC}" type="pres">
      <dgm:prSet presAssocID="{F6C4F540-6BBA-444D-BDE4-0EBB08FD7454}" presName="bgRect" presStyleLbl="bgShp" presStyleIdx="0" presStyleCnt="3"/>
      <dgm:spPr/>
    </dgm:pt>
    <dgm:pt modelId="{AC97C0A3-2D90-43D5-BAAF-96E1ACE15D72}" type="pres">
      <dgm:prSet presAssocID="{F6C4F540-6BBA-444D-BDE4-0EBB08FD745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B6FB0B1-3A5C-428B-A8A7-6FEF22AE3996}" type="pres">
      <dgm:prSet presAssocID="{F6C4F540-6BBA-444D-BDE4-0EBB08FD7454}" presName="spaceRect" presStyleCnt="0"/>
      <dgm:spPr/>
    </dgm:pt>
    <dgm:pt modelId="{49A4CAE6-6BCB-4DB1-A63F-AE7F3B6FEE68}" type="pres">
      <dgm:prSet presAssocID="{F6C4F540-6BBA-444D-BDE4-0EBB08FD7454}" presName="parTx" presStyleLbl="revTx" presStyleIdx="0" presStyleCnt="3">
        <dgm:presLayoutVars>
          <dgm:chMax val="0"/>
          <dgm:chPref val="0"/>
        </dgm:presLayoutVars>
      </dgm:prSet>
      <dgm:spPr/>
    </dgm:pt>
    <dgm:pt modelId="{2259CD0E-4ADA-4B6D-9433-425BEE96289D}" type="pres">
      <dgm:prSet presAssocID="{7789C9FD-EF38-4453-9021-E0FBECF82DCC}" presName="sibTrans" presStyleCnt="0"/>
      <dgm:spPr/>
    </dgm:pt>
    <dgm:pt modelId="{77B41784-50B0-43E6-9D73-D7135D820D47}" type="pres">
      <dgm:prSet presAssocID="{A20E9AEB-BFE2-4433-B375-98F943723574}" presName="compNode" presStyleCnt="0"/>
      <dgm:spPr/>
    </dgm:pt>
    <dgm:pt modelId="{567A55BD-9BD5-4B0E-B212-3C2A41867F04}" type="pres">
      <dgm:prSet presAssocID="{A20E9AEB-BFE2-4433-B375-98F943723574}" presName="bgRect" presStyleLbl="bgShp" presStyleIdx="1" presStyleCnt="3"/>
      <dgm:spPr/>
    </dgm:pt>
    <dgm:pt modelId="{F6B22E9F-54FB-4BD6-A4A3-943FFBA62590}" type="pres">
      <dgm:prSet presAssocID="{A20E9AEB-BFE2-4433-B375-98F94372357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a:ext>
      </dgm:extLst>
    </dgm:pt>
    <dgm:pt modelId="{22F41918-FF57-4EBA-BC75-236443064093}" type="pres">
      <dgm:prSet presAssocID="{A20E9AEB-BFE2-4433-B375-98F943723574}" presName="spaceRect" presStyleCnt="0"/>
      <dgm:spPr/>
    </dgm:pt>
    <dgm:pt modelId="{3AFDB885-88AD-438A-A324-4975134644BB}" type="pres">
      <dgm:prSet presAssocID="{A20E9AEB-BFE2-4433-B375-98F943723574}" presName="parTx" presStyleLbl="revTx" presStyleIdx="1" presStyleCnt="3">
        <dgm:presLayoutVars>
          <dgm:chMax val="0"/>
          <dgm:chPref val="0"/>
        </dgm:presLayoutVars>
      </dgm:prSet>
      <dgm:spPr/>
    </dgm:pt>
    <dgm:pt modelId="{02EAF61F-37C3-407C-8FD6-626C207FA269}" type="pres">
      <dgm:prSet presAssocID="{4A90FB44-3A98-41C4-98CA-B26E60D5A873}" presName="sibTrans" presStyleCnt="0"/>
      <dgm:spPr/>
    </dgm:pt>
    <dgm:pt modelId="{45A5779C-507A-4508-BC84-FEDDE23E61FC}" type="pres">
      <dgm:prSet presAssocID="{DA4F4BCE-DA4E-4E30-9374-3142BB10E05B}" presName="compNode" presStyleCnt="0"/>
      <dgm:spPr/>
    </dgm:pt>
    <dgm:pt modelId="{CA9B8530-57CE-4EB6-A0C3-B933C885480D}" type="pres">
      <dgm:prSet presAssocID="{DA4F4BCE-DA4E-4E30-9374-3142BB10E05B}" presName="bgRect" presStyleLbl="bgShp" presStyleIdx="2" presStyleCnt="3"/>
      <dgm:spPr/>
    </dgm:pt>
    <dgm:pt modelId="{21860E1D-09CC-4B18-AFBF-BCF04B486A82}" type="pres">
      <dgm:prSet presAssocID="{DA4F4BCE-DA4E-4E30-9374-3142BB10E05B}"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stainability"/>
        </a:ext>
      </dgm:extLst>
    </dgm:pt>
    <dgm:pt modelId="{65B9B39B-541C-4ABA-8C20-05E9AD6DAF1D}" type="pres">
      <dgm:prSet presAssocID="{DA4F4BCE-DA4E-4E30-9374-3142BB10E05B}" presName="spaceRect" presStyleCnt="0"/>
      <dgm:spPr/>
    </dgm:pt>
    <dgm:pt modelId="{2482628C-EE5B-4E62-B86A-9D8F80022856}" type="pres">
      <dgm:prSet presAssocID="{DA4F4BCE-DA4E-4E30-9374-3142BB10E05B}" presName="parTx" presStyleLbl="revTx" presStyleIdx="2" presStyleCnt="3">
        <dgm:presLayoutVars>
          <dgm:chMax val="0"/>
          <dgm:chPref val="0"/>
        </dgm:presLayoutVars>
      </dgm:prSet>
      <dgm:spPr/>
    </dgm:pt>
  </dgm:ptLst>
  <dgm:cxnLst>
    <dgm:cxn modelId="{C415052E-3BBE-4A1B-8D93-BB943DE60513}" srcId="{C148E923-14A5-4F00-AAE1-DF9D505EC67F}" destId="{A20E9AEB-BFE2-4433-B375-98F943723574}" srcOrd="1" destOrd="0" parTransId="{F844291C-6B5C-4640-8EE8-E2594BFBF972}" sibTransId="{4A90FB44-3A98-41C4-98CA-B26E60D5A873}"/>
    <dgm:cxn modelId="{3122723C-7757-4A25-A4FF-13E1524444F4}" type="presOf" srcId="{F6C4F540-6BBA-444D-BDE4-0EBB08FD7454}" destId="{49A4CAE6-6BCB-4DB1-A63F-AE7F3B6FEE68}" srcOrd="0" destOrd="0" presId="urn:microsoft.com/office/officeart/2018/2/layout/IconVerticalSolidList"/>
    <dgm:cxn modelId="{A64FF95B-A930-4743-B593-766B224ACEC2}" type="presOf" srcId="{C148E923-14A5-4F00-AAE1-DF9D505EC67F}" destId="{45281E66-8791-4D60-8AE8-9D8C27EBF3A1}" srcOrd="0" destOrd="0" presId="urn:microsoft.com/office/officeart/2018/2/layout/IconVerticalSolidList"/>
    <dgm:cxn modelId="{F54EA95F-5CEA-4E54-89EA-097CF22D5E69}" srcId="{C148E923-14A5-4F00-AAE1-DF9D505EC67F}" destId="{F6C4F540-6BBA-444D-BDE4-0EBB08FD7454}" srcOrd="0" destOrd="0" parTransId="{78F30A8C-1852-4CEF-8B77-1BFB346629CC}" sibTransId="{7789C9FD-EF38-4453-9021-E0FBECF82DCC}"/>
    <dgm:cxn modelId="{03F43764-1CF4-4467-A88C-9DBB64145651}" srcId="{C148E923-14A5-4F00-AAE1-DF9D505EC67F}" destId="{DA4F4BCE-DA4E-4E30-9374-3142BB10E05B}" srcOrd="2" destOrd="0" parTransId="{E4295D2B-4583-42C4-9C21-A3F97DD5FC22}" sibTransId="{FDE07C5D-220D-476F-99C5-E7592A719A21}"/>
    <dgm:cxn modelId="{27E9F4C0-16D1-4B38-93DB-695987691E1B}" type="presOf" srcId="{A20E9AEB-BFE2-4433-B375-98F943723574}" destId="{3AFDB885-88AD-438A-A324-4975134644BB}" srcOrd="0" destOrd="0" presId="urn:microsoft.com/office/officeart/2018/2/layout/IconVerticalSolidList"/>
    <dgm:cxn modelId="{35F7A5E8-2294-4478-9B14-FF7F66D4D814}" type="presOf" srcId="{DA4F4BCE-DA4E-4E30-9374-3142BB10E05B}" destId="{2482628C-EE5B-4E62-B86A-9D8F80022856}" srcOrd="0" destOrd="0" presId="urn:microsoft.com/office/officeart/2018/2/layout/IconVerticalSolidList"/>
    <dgm:cxn modelId="{A21D2BAE-65C8-4D59-9CDB-0F9084C42ED7}" type="presParOf" srcId="{45281E66-8791-4D60-8AE8-9D8C27EBF3A1}" destId="{0BC7BC99-2F5B-43F5-AD07-243F5A7E443D}" srcOrd="0" destOrd="0" presId="urn:microsoft.com/office/officeart/2018/2/layout/IconVerticalSolidList"/>
    <dgm:cxn modelId="{D77AF2F2-A882-468E-9817-25F6AB1DAB5F}" type="presParOf" srcId="{0BC7BC99-2F5B-43F5-AD07-243F5A7E443D}" destId="{D5D4A109-1FAF-4FF0-8592-F1A25B5F6CBC}" srcOrd="0" destOrd="0" presId="urn:microsoft.com/office/officeart/2018/2/layout/IconVerticalSolidList"/>
    <dgm:cxn modelId="{EC902BC0-695A-4DE6-BDEB-7679B2157E8F}" type="presParOf" srcId="{0BC7BC99-2F5B-43F5-AD07-243F5A7E443D}" destId="{AC97C0A3-2D90-43D5-BAAF-96E1ACE15D72}" srcOrd="1" destOrd="0" presId="urn:microsoft.com/office/officeart/2018/2/layout/IconVerticalSolidList"/>
    <dgm:cxn modelId="{EDF036E0-456F-4EAE-93AA-76613D87F584}" type="presParOf" srcId="{0BC7BC99-2F5B-43F5-AD07-243F5A7E443D}" destId="{2B6FB0B1-3A5C-428B-A8A7-6FEF22AE3996}" srcOrd="2" destOrd="0" presId="urn:microsoft.com/office/officeart/2018/2/layout/IconVerticalSolidList"/>
    <dgm:cxn modelId="{FAC94608-208E-46DF-B8EC-9A310A5BDEB8}" type="presParOf" srcId="{0BC7BC99-2F5B-43F5-AD07-243F5A7E443D}" destId="{49A4CAE6-6BCB-4DB1-A63F-AE7F3B6FEE68}" srcOrd="3" destOrd="0" presId="urn:microsoft.com/office/officeart/2018/2/layout/IconVerticalSolidList"/>
    <dgm:cxn modelId="{4E38568D-5CBD-48A7-9FBA-9F1041600EB8}" type="presParOf" srcId="{45281E66-8791-4D60-8AE8-9D8C27EBF3A1}" destId="{2259CD0E-4ADA-4B6D-9433-425BEE96289D}" srcOrd="1" destOrd="0" presId="urn:microsoft.com/office/officeart/2018/2/layout/IconVerticalSolidList"/>
    <dgm:cxn modelId="{A595EACC-7C3C-4FC8-9D7D-4940DF5AE115}" type="presParOf" srcId="{45281E66-8791-4D60-8AE8-9D8C27EBF3A1}" destId="{77B41784-50B0-43E6-9D73-D7135D820D47}" srcOrd="2" destOrd="0" presId="urn:microsoft.com/office/officeart/2018/2/layout/IconVerticalSolidList"/>
    <dgm:cxn modelId="{D97E3470-0504-4016-9FB8-D6B536FC29F1}" type="presParOf" srcId="{77B41784-50B0-43E6-9D73-D7135D820D47}" destId="{567A55BD-9BD5-4B0E-B212-3C2A41867F04}" srcOrd="0" destOrd="0" presId="urn:microsoft.com/office/officeart/2018/2/layout/IconVerticalSolidList"/>
    <dgm:cxn modelId="{D0700898-B147-4363-A513-460301131809}" type="presParOf" srcId="{77B41784-50B0-43E6-9D73-D7135D820D47}" destId="{F6B22E9F-54FB-4BD6-A4A3-943FFBA62590}" srcOrd="1" destOrd="0" presId="urn:microsoft.com/office/officeart/2018/2/layout/IconVerticalSolidList"/>
    <dgm:cxn modelId="{59C21C56-97F2-405D-B0EE-6960ACBF319D}" type="presParOf" srcId="{77B41784-50B0-43E6-9D73-D7135D820D47}" destId="{22F41918-FF57-4EBA-BC75-236443064093}" srcOrd="2" destOrd="0" presId="urn:microsoft.com/office/officeart/2018/2/layout/IconVerticalSolidList"/>
    <dgm:cxn modelId="{E42D9C55-3B68-4159-8836-313C32EFC391}" type="presParOf" srcId="{77B41784-50B0-43E6-9D73-D7135D820D47}" destId="{3AFDB885-88AD-438A-A324-4975134644BB}" srcOrd="3" destOrd="0" presId="urn:microsoft.com/office/officeart/2018/2/layout/IconVerticalSolidList"/>
    <dgm:cxn modelId="{B95554CE-FF58-487D-A9D2-1AA347567712}" type="presParOf" srcId="{45281E66-8791-4D60-8AE8-9D8C27EBF3A1}" destId="{02EAF61F-37C3-407C-8FD6-626C207FA269}" srcOrd="3" destOrd="0" presId="urn:microsoft.com/office/officeart/2018/2/layout/IconVerticalSolidList"/>
    <dgm:cxn modelId="{1F8BC6E2-B0FE-4A31-B21E-32FB3F272701}" type="presParOf" srcId="{45281E66-8791-4D60-8AE8-9D8C27EBF3A1}" destId="{45A5779C-507A-4508-BC84-FEDDE23E61FC}" srcOrd="4" destOrd="0" presId="urn:microsoft.com/office/officeart/2018/2/layout/IconVerticalSolidList"/>
    <dgm:cxn modelId="{1700333D-5D1A-4DAA-A8BA-3411637E59B7}" type="presParOf" srcId="{45A5779C-507A-4508-BC84-FEDDE23E61FC}" destId="{CA9B8530-57CE-4EB6-A0C3-B933C885480D}" srcOrd="0" destOrd="0" presId="urn:microsoft.com/office/officeart/2018/2/layout/IconVerticalSolidList"/>
    <dgm:cxn modelId="{D26D47D2-032D-4856-83DD-9DD86785AD6B}" type="presParOf" srcId="{45A5779C-507A-4508-BC84-FEDDE23E61FC}" destId="{21860E1D-09CC-4B18-AFBF-BCF04B486A82}" srcOrd="1" destOrd="0" presId="urn:microsoft.com/office/officeart/2018/2/layout/IconVerticalSolidList"/>
    <dgm:cxn modelId="{DB4DD7FE-3C1A-42EE-83D5-FA04379F752B}" type="presParOf" srcId="{45A5779C-507A-4508-BC84-FEDDE23E61FC}" destId="{65B9B39B-541C-4ABA-8C20-05E9AD6DAF1D}" srcOrd="2" destOrd="0" presId="urn:microsoft.com/office/officeart/2018/2/layout/IconVerticalSolidList"/>
    <dgm:cxn modelId="{F73E6EB9-C9A9-40FA-948E-890D5F6DE0F7}" type="presParOf" srcId="{45A5779C-507A-4508-BC84-FEDDE23E61FC}" destId="{2482628C-EE5B-4E62-B86A-9D8F800228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DC011-DC97-45F5-8A9B-B84DE70200EA}" type="doc">
      <dgm:prSet loTypeId="urn:microsoft.com/office/officeart/2005/8/layout/process4" loCatId="process" qsTypeId="urn:microsoft.com/office/officeart/2005/8/quickstyle/simple5" qsCatId="simple" csTypeId="urn:microsoft.com/office/officeart/2005/8/colors/accent6_5" csCatId="accent6" phldr="1"/>
      <dgm:spPr/>
      <dgm:t>
        <a:bodyPr/>
        <a:lstStyle/>
        <a:p>
          <a:endParaRPr lang="en-US"/>
        </a:p>
      </dgm:t>
    </dgm:pt>
    <dgm:pt modelId="{5B4B19D3-0EAA-4FD3-AA31-EA834185A833}">
      <dgm:prSet custT="1"/>
      <dgm:spPr/>
      <dgm:t>
        <a:bodyPr/>
        <a:lstStyle/>
        <a:p>
          <a:r>
            <a:rPr lang="en-US" sz="2000" dirty="0"/>
            <a:t>Must be operated by a community group with the capacity and desire to operate a composting site</a:t>
          </a:r>
          <a:r>
            <a:rPr lang="en-US" sz="1900" dirty="0"/>
            <a:t>.</a:t>
          </a:r>
        </a:p>
      </dgm:t>
    </dgm:pt>
    <dgm:pt modelId="{EFFFE956-6023-46FA-AD45-B8958D154CC8}" type="parTrans" cxnId="{0585098F-E587-4DE4-8834-20B0ED3F7224}">
      <dgm:prSet/>
      <dgm:spPr/>
      <dgm:t>
        <a:bodyPr/>
        <a:lstStyle/>
        <a:p>
          <a:endParaRPr lang="en-US"/>
        </a:p>
      </dgm:t>
    </dgm:pt>
    <dgm:pt modelId="{7B33A141-C26D-4734-A600-415DFEC98B15}" type="sibTrans" cxnId="{0585098F-E587-4DE4-8834-20B0ED3F7224}">
      <dgm:prSet/>
      <dgm:spPr/>
      <dgm:t>
        <a:bodyPr/>
        <a:lstStyle/>
        <a:p>
          <a:endParaRPr lang="en-US"/>
        </a:p>
      </dgm:t>
    </dgm:pt>
    <dgm:pt modelId="{DF44930B-2EB5-45C5-82E1-527633C4AC23}">
      <dgm:prSet/>
      <dgm:spPr/>
      <dgm:t>
        <a:bodyPr/>
        <a:lstStyle/>
        <a:p>
          <a:r>
            <a:rPr lang="en-US" dirty="0"/>
            <a:t>Must demonstrate group is authorized to access and use the site for the entire grant term.</a:t>
          </a:r>
        </a:p>
      </dgm:t>
    </dgm:pt>
    <dgm:pt modelId="{7568DD1C-CABE-4D29-A66F-3D4E0AF7CA4A}" type="parTrans" cxnId="{AE4D1ECD-7AEB-4C5D-A49D-374C2EEE3E6F}">
      <dgm:prSet/>
      <dgm:spPr/>
      <dgm:t>
        <a:bodyPr/>
        <a:lstStyle/>
        <a:p>
          <a:endParaRPr lang="en-US"/>
        </a:p>
      </dgm:t>
    </dgm:pt>
    <dgm:pt modelId="{32066350-D93B-43EB-893A-554C739A32A7}" type="sibTrans" cxnId="{AE4D1ECD-7AEB-4C5D-A49D-374C2EEE3E6F}">
      <dgm:prSet/>
      <dgm:spPr/>
      <dgm:t>
        <a:bodyPr/>
        <a:lstStyle/>
        <a:p>
          <a:endParaRPr lang="en-US"/>
        </a:p>
      </dgm:t>
    </dgm:pt>
    <dgm:pt modelId="{F50FB80A-E420-49D9-94CA-FE1D7646ABCB}">
      <dgm:prSet custT="1"/>
      <dgm:spPr>
        <a:solidFill>
          <a:schemeClr val="accent6">
            <a:lumMod val="60000"/>
            <a:lumOff val="40000"/>
          </a:schemeClr>
        </a:solidFill>
      </dgm:spPr>
      <dgm:t>
        <a:bodyPr/>
        <a:lstStyle/>
        <a:p>
          <a:r>
            <a:rPr lang="en-US" sz="2400" dirty="0">
              <a:solidFill>
                <a:schemeClr val="bg1"/>
              </a:solidFill>
            </a:rPr>
            <a:t>After the requirements have been met applications will be ranked</a:t>
          </a:r>
          <a:r>
            <a:rPr lang="en-US" sz="1900" dirty="0">
              <a:solidFill>
                <a:schemeClr val="bg1"/>
              </a:solidFill>
            </a:rPr>
            <a:t>.</a:t>
          </a:r>
        </a:p>
        <a:p>
          <a:endParaRPr lang="en-US" sz="1900" dirty="0"/>
        </a:p>
      </dgm:t>
    </dgm:pt>
    <dgm:pt modelId="{26EBC911-B1F8-4155-B098-C330C59FAD0C}" type="parTrans" cxnId="{77EF18EE-ECF9-4935-AB4F-34BBCABF0703}">
      <dgm:prSet/>
      <dgm:spPr/>
      <dgm:t>
        <a:bodyPr/>
        <a:lstStyle/>
        <a:p>
          <a:endParaRPr lang="en-US"/>
        </a:p>
      </dgm:t>
    </dgm:pt>
    <dgm:pt modelId="{B57DC1A3-CF34-4721-9B48-08E700740F09}" type="sibTrans" cxnId="{77EF18EE-ECF9-4935-AB4F-34BBCABF0703}">
      <dgm:prSet/>
      <dgm:spPr/>
      <dgm:t>
        <a:bodyPr/>
        <a:lstStyle/>
        <a:p>
          <a:endParaRPr lang="en-US"/>
        </a:p>
      </dgm:t>
    </dgm:pt>
    <dgm:pt modelId="{6C5872B8-FEB4-4E41-9695-66E274BA4415}">
      <dgm:prSet custT="1"/>
      <dgm:spPr/>
      <dgm:t>
        <a:bodyPr/>
        <a:lstStyle/>
        <a:p>
          <a:r>
            <a:rPr lang="en-US" sz="2000" dirty="0"/>
            <a:t>Rank 1 - Applications from Disadvantaged communities </a:t>
          </a:r>
          <a:br>
            <a:rPr lang="en-US" sz="2000" dirty="0"/>
          </a:br>
          <a:r>
            <a:rPr lang="en-US" sz="2000" dirty="0"/>
            <a:t>as identified by </a:t>
          </a:r>
          <a:r>
            <a:rPr lang="en-US" sz="2000" dirty="0" err="1"/>
            <a:t>CalEnviroScreen</a:t>
          </a:r>
          <a:r>
            <a:rPr lang="en-US" sz="1600" dirty="0"/>
            <a:t>.</a:t>
          </a:r>
        </a:p>
      </dgm:t>
    </dgm:pt>
    <dgm:pt modelId="{C37DD857-72EC-4413-957D-1E7C91AD5281}" type="parTrans" cxnId="{C33D8422-4D1A-4796-ACA1-9CAA18DA4F72}">
      <dgm:prSet/>
      <dgm:spPr/>
      <dgm:t>
        <a:bodyPr/>
        <a:lstStyle/>
        <a:p>
          <a:endParaRPr lang="en-US"/>
        </a:p>
      </dgm:t>
    </dgm:pt>
    <dgm:pt modelId="{9460D7DC-4801-4078-8E67-E77AC6C3E051}" type="sibTrans" cxnId="{C33D8422-4D1A-4796-ACA1-9CAA18DA4F72}">
      <dgm:prSet/>
      <dgm:spPr/>
      <dgm:t>
        <a:bodyPr/>
        <a:lstStyle/>
        <a:p>
          <a:endParaRPr lang="en-US"/>
        </a:p>
      </dgm:t>
    </dgm:pt>
    <dgm:pt modelId="{FFDA53D6-1D1F-4552-9ADC-6D611BC97A49}">
      <dgm:prSet custT="1"/>
      <dgm:spPr/>
      <dgm:t>
        <a:bodyPr/>
        <a:lstStyle/>
        <a:p>
          <a:r>
            <a:rPr lang="en-US" sz="2100" dirty="0"/>
            <a:t>Rank 2 - Applications from Low-Income communities and buffer zones of Disadvantaged </a:t>
          </a:r>
          <a:r>
            <a:rPr lang="en-US" sz="2000" dirty="0"/>
            <a:t>communities</a:t>
          </a:r>
          <a:r>
            <a:rPr lang="en-US" sz="2100" dirty="0"/>
            <a:t>.</a:t>
          </a:r>
        </a:p>
      </dgm:t>
    </dgm:pt>
    <dgm:pt modelId="{F0B52BC0-1B00-4DC9-8385-683584CEB110}" type="parTrans" cxnId="{4ED8B6F4-94FB-4068-B7BA-B929442FD627}">
      <dgm:prSet/>
      <dgm:spPr/>
      <dgm:t>
        <a:bodyPr/>
        <a:lstStyle/>
        <a:p>
          <a:endParaRPr lang="en-US"/>
        </a:p>
      </dgm:t>
    </dgm:pt>
    <dgm:pt modelId="{2C36ACB4-18D1-4002-AA63-83D6E386465E}" type="sibTrans" cxnId="{4ED8B6F4-94FB-4068-B7BA-B929442FD627}">
      <dgm:prSet/>
      <dgm:spPr/>
      <dgm:t>
        <a:bodyPr/>
        <a:lstStyle/>
        <a:p>
          <a:endParaRPr lang="en-US"/>
        </a:p>
      </dgm:t>
    </dgm:pt>
    <dgm:pt modelId="{B7E6E687-73CA-4B9A-A03F-7B3957C3B68E}">
      <dgm:prSet custT="1"/>
      <dgm:spPr/>
      <dgm:t>
        <a:bodyPr/>
        <a:lstStyle/>
        <a:p>
          <a:r>
            <a:rPr lang="en-US" sz="2000" dirty="0"/>
            <a:t>Rank 3 – Applications from interested community groups throughout the state</a:t>
          </a:r>
          <a:r>
            <a:rPr lang="en-US" sz="2500" dirty="0"/>
            <a:t>.</a:t>
          </a:r>
        </a:p>
      </dgm:t>
    </dgm:pt>
    <dgm:pt modelId="{E8C60B93-16C4-4387-8EB5-2B5B4FE93FF3}" type="parTrans" cxnId="{131F269D-C86B-46A8-8E5A-EC5EA97C6578}">
      <dgm:prSet/>
      <dgm:spPr/>
      <dgm:t>
        <a:bodyPr/>
        <a:lstStyle/>
        <a:p>
          <a:endParaRPr lang="en-US"/>
        </a:p>
      </dgm:t>
    </dgm:pt>
    <dgm:pt modelId="{EC6833DD-9880-4AC2-8C19-38B202A19321}" type="sibTrans" cxnId="{131F269D-C86B-46A8-8E5A-EC5EA97C6578}">
      <dgm:prSet/>
      <dgm:spPr/>
      <dgm:t>
        <a:bodyPr/>
        <a:lstStyle/>
        <a:p>
          <a:endParaRPr lang="en-US"/>
        </a:p>
      </dgm:t>
    </dgm:pt>
    <dgm:pt modelId="{E4B6621E-43A7-493A-A774-7CB5D98C6DA2}">
      <dgm:prSet/>
      <dgm:spPr>
        <a:gradFill flip="none" rotWithShape="1">
          <a:gsLst>
            <a:gs pos="17000">
              <a:schemeClr val="accent6">
                <a:alpha val="90000"/>
                <a:hueOff val="0"/>
                <a:satOff val="0"/>
                <a:lumOff val="0"/>
                <a:alphaOff val="-13333"/>
                <a:satMod val="103000"/>
                <a:lumMod val="102000"/>
                <a:tint val="94000"/>
              </a:schemeClr>
            </a:gs>
            <a:gs pos="66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path path="circle">
            <a:fillToRect l="100000" t="100000"/>
          </a:path>
          <a:tileRect r="-100000" b="-100000"/>
        </a:gradFill>
      </dgm:spPr>
      <dgm:t>
        <a:bodyPr/>
        <a:lstStyle/>
        <a:p>
          <a:r>
            <a:rPr lang="en-US" dirty="0"/>
            <a:t>Must be publicly accessible.</a:t>
          </a:r>
        </a:p>
      </dgm:t>
    </dgm:pt>
    <dgm:pt modelId="{25680D5B-5A79-4644-9ED1-2F10FA764AE2}" type="parTrans" cxnId="{C2A67FAE-B41B-4D87-BB10-B3627EAF98DE}">
      <dgm:prSet/>
      <dgm:spPr/>
      <dgm:t>
        <a:bodyPr/>
        <a:lstStyle/>
        <a:p>
          <a:endParaRPr lang="en-US"/>
        </a:p>
      </dgm:t>
    </dgm:pt>
    <dgm:pt modelId="{87DC84DD-A1E2-42A7-B2ED-DAED02FC0781}" type="sibTrans" cxnId="{C2A67FAE-B41B-4D87-BB10-B3627EAF98DE}">
      <dgm:prSet/>
      <dgm:spPr/>
      <dgm:t>
        <a:bodyPr/>
        <a:lstStyle/>
        <a:p>
          <a:endParaRPr lang="en-US"/>
        </a:p>
      </dgm:t>
    </dgm:pt>
    <dgm:pt modelId="{9C3AB5B0-45D0-4A6C-BF10-0FD77B1B2FAD}" type="pres">
      <dgm:prSet presAssocID="{C60DC011-DC97-45F5-8A9B-B84DE70200EA}" presName="Name0" presStyleCnt="0">
        <dgm:presLayoutVars>
          <dgm:dir/>
          <dgm:animLvl val="lvl"/>
          <dgm:resizeHandles val="exact"/>
        </dgm:presLayoutVars>
      </dgm:prSet>
      <dgm:spPr/>
    </dgm:pt>
    <dgm:pt modelId="{2FA5638B-5875-439F-932E-12801BE8E103}" type="pres">
      <dgm:prSet presAssocID="{F50FB80A-E420-49D9-94CA-FE1D7646ABCB}" presName="boxAndChildren" presStyleCnt="0"/>
      <dgm:spPr/>
    </dgm:pt>
    <dgm:pt modelId="{79FA1A1C-836B-4105-A730-1B33DB6CB789}" type="pres">
      <dgm:prSet presAssocID="{F50FB80A-E420-49D9-94CA-FE1D7646ABCB}" presName="parentTextBox" presStyleLbl="node1" presStyleIdx="0" presStyleCnt="4"/>
      <dgm:spPr/>
    </dgm:pt>
    <dgm:pt modelId="{86E6A2FB-A7BD-48C0-95E9-2A05BCAEE302}" type="pres">
      <dgm:prSet presAssocID="{F50FB80A-E420-49D9-94CA-FE1D7646ABCB}" presName="entireBox" presStyleLbl="node1" presStyleIdx="0" presStyleCnt="4" custScaleY="155201"/>
      <dgm:spPr/>
    </dgm:pt>
    <dgm:pt modelId="{C7589693-B166-415B-ACEF-7B11F0669918}" type="pres">
      <dgm:prSet presAssocID="{F50FB80A-E420-49D9-94CA-FE1D7646ABCB}" presName="descendantBox" presStyleCnt="0"/>
      <dgm:spPr/>
    </dgm:pt>
    <dgm:pt modelId="{34B0BD88-AEAE-4E16-BAA6-F0B8DA193B7A}" type="pres">
      <dgm:prSet presAssocID="{6C5872B8-FEB4-4E41-9695-66E274BA4415}" presName="childTextBox" presStyleLbl="fgAccFollowNode1" presStyleIdx="0" presStyleCnt="3" custScaleY="224176">
        <dgm:presLayoutVars>
          <dgm:bulletEnabled val="1"/>
        </dgm:presLayoutVars>
      </dgm:prSet>
      <dgm:spPr/>
    </dgm:pt>
    <dgm:pt modelId="{DD939D5B-7372-4F82-B76A-68DDFBF6470F}" type="pres">
      <dgm:prSet presAssocID="{FFDA53D6-1D1F-4552-9ADC-6D611BC97A49}" presName="childTextBox" presStyleLbl="fgAccFollowNode1" presStyleIdx="1" presStyleCnt="3" custScaleY="224176">
        <dgm:presLayoutVars>
          <dgm:bulletEnabled val="1"/>
        </dgm:presLayoutVars>
      </dgm:prSet>
      <dgm:spPr/>
    </dgm:pt>
    <dgm:pt modelId="{8A99EE9D-6944-4410-B5BC-5E35E3666E0C}" type="pres">
      <dgm:prSet presAssocID="{B7E6E687-73CA-4B9A-A03F-7B3957C3B68E}" presName="childTextBox" presStyleLbl="fgAccFollowNode1" presStyleIdx="2" presStyleCnt="3" custScaleX="94866" custScaleY="224176">
        <dgm:presLayoutVars>
          <dgm:bulletEnabled val="1"/>
        </dgm:presLayoutVars>
      </dgm:prSet>
      <dgm:spPr/>
    </dgm:pt>
    <dgm:pt modelId="{44B4F71C-04BC-4EE1-BD59-AAB4E4961FCF}" type="pres">
      <dgm:prSet presAssocID="{87DC84DD-A1E2-42A7-B2ED-DAED02FC0781}" presName="sp" presStyleCnt="0"/>
      <dgm:spPr/>
    </dgm:pt>
    <dgm:pt modelId="{8FBD78E6-A4BC-4478-9237-7A1133A72174}" type="pres">
      <dgm:prSet presAssocID="{E4B6621E-43A7-493A-A774-7CB5D98C6DA2}" presName="arrowAndChildren" presStyleCnt="0"/>
      <dgm:spPr/>
    </dgm:pt>
    <dgm:pt modelId="{B62B74A7-A71A-4EE6-945B-8811FD962BCF}" type="pres">
      <dgm:prSet presAssocID="{E4B6621E-43A7-493A-A774-7CB5D98C6DA2}" presName="parentTextArrow" presStyleLbl="node1" presStyleIdx="1" presStyleCnt="4" custScaleY="43172"/>
      <dgm:spPr/>
    </dgm:pt>
    <dgm:pt modelId="{6EFCEDC9-A63D-4775-A0DC-090E21A6FCE0}" type="pres">
      <dgm:prSet presAssocID="{32066350-D93B-43EB-893A-554C739A32A7}" presName="sp" presStyleCnt="0"/>
      <dgm:spPr/>
    </dgm:pt>
    <dgm:pt modelId="{9817421B-BC3E-41BF-A462-63B23F947A8C}" type="pres">
      <dgm:prSet presAssocID="{DF44930B-2EB5-45C5-82E1-527633C4AC23}" presName="arrowAndChildren" presStyleCnt="0"/>
      <dgm:spPr/>
    </dgm:pt>
    <dgm:pt modelId="{E77728F6-CE22-4206-91C0-4D389C37C6AE}" type="pres">
      <dgm:prSet presAssocID="{DF44930B-2EB5-45C5-82E1-527633C4AC23}" presName="parentTextArrow" presStyleLbl="node1" presStyleIdx="2" presStyleCnt="4" custScaleY="47023" custLinFactNeighborX="-117" custLinFactNeighborY="313"/>
      <dgm:spPr/>
    </dgm:pt>
    <dgm:pt modelId="{94BCCCFE-4C12-4A55-B7AE-A15445977A65}" type="pres">
      <dgm:prSet presAssocID="{7B33A141-C26D-4734-A600-415DFEC98B15}" presName="sp" presStyleCnt="0"/>
      <dgm:spPr/>
    </dgm:pt>
    <dgm:pt modelId="{5D2E4832-0E77-4C97-A5EB-DB191A99124D}" type="pres">
      <dgm:prSet presAssocID="{5B4B19D3-0EAA-4FD3-AA31-EA834185A833}" presName="arrowAndChildren" presStyleCnt="0"/>
      <dgm:spPr/>
    </dgm:pt>
    <dgm:pt modelId="{09CEF82C-1C78-4323-B5E3-B00C902AFB76}" type="pres">
      <dgm:prSet presAssocID="{5B4B19D3-0EAA-4FD3-AA31-EA834185A833}" presName="parentTextArrow" presStyleLbl="node1" presStyleIdx="3" presStyleCnt="4" custScaleY="45283"/>
      <dgm:spPr/>
    </dgm:pt>
  </dgm:ptLst>
  <dgm:cxnLst>
    <dgm:cxn modelId="{C33D8422-4D1A-4796-ACA1-9CAA18DA4F72}" srcId="{F50FB80A-E420-49D9-94CA-FE1D7646ABCB}" destId="{6C5872B8-FEB4-4E41-9695-66E274BA4415}" srcOrd="0" destOrd="0" parTransId="{C37DD857-72EC-4413-957D-1E7C91AD5281}" sibTransId="{9460D7DC-4801-4078-8E67-E77AC6C3E051}"/>
    <dgm:cxn modelId="{AF1B4153-46EE-4E8B-973C-742372377CC1}" type="presOf" srcId="{FFDA53D6-1D1F-4552-9ADC-6D611BC97A49}" destId="{DD939D5B-7372-4F82-B76A-68DDFBF6470F}" srcOrd="0" destOrd="0" presId="urn:microsoft.com/office/officeart/2005/8/layout/process4"/>
    <dgm:cxn modelId="{B7775853-DC92-4947-88DE-391D009779F4}" type="presOf" srcId="{C60DC011-DC97-45F5-8A9B-B84DE70200EA}" destId="{9C3AB5B0-45D0-4A6C-BF10-0FD77B1B2FAD}" srcOrd="0" destOrd="0" presId="urn:microsoft.com/office/officeart/2005/8/layout/process4"/>
    <dgm:cxn modelId="{A520B381-B197-4E2C-979F-437E8D7AE3F1}" type="presOf" srcId="{DF44930B-2EB5-45C5-82E1-527633C4AC23}" destId="{E77728F6-CE22-4206-91C0-4D389C37C6AE}" srcOrd="0" destOrd="0" presId="urn:microsoft.com/office/officeart/2005/8/layout/process4"/>
    <dgm:cxn modelId="{0585098F-E587-4DE4-8834-20B0ED3F7224}" srcId="{C60DC011-DC97-45F5-8A9B-B84DE70200EA}" destId="{5B4B19D3-0EAA-4FD3-AA31-EA834185A833}" srcOrd="0" destOrd="0" parTransId="{EFFFE956-6023-46FA-AD45-B8958D154CC8}" sibTransId="{7B33A141-C26D-4734-A600-415DFEC98B15}"/>
    <dgm:cxn modelId="{131F269D-C86B-46A8-8E5A-EC5EA97C6578}" srcId="{F50FB80A-E420-49D9-94CA-FE1D7646ABCB}" destId="{B7E6E687-73CA-4B9A-A03F-7B3957C3B68E}" srcOrd="2" destOrd="0" parTransId="{E8C60B93-16C4-4387-8EB5-2B5B4FE93FF3}" sibTransId="{EC6833DD-9880-4AC2-8C19-38B202A19321}"/>
    <dgm:cxn modelId="{BE1829A1-D138-49D5-87C0-28DEE4D523D7}" type="presOf" srcId="{F50FB80A-E420-49D9-94CA-FE1D7646ABCB}" destId="{79FA1A1C-836B-4105-A730-1B33DB6CB789}" srcOrd="0" destOrd="0" presId="urn:microsoft.com/office/officeart/2005/8/layout/process4"/>
    <dgm:cxn modelId="{C2A67FAE-B41B-4D87-BB10-B3627EAF98DE}" srcId="{C60DC011-DC97-45F5-8A9B-B84DE70200EA}" destId="{E4B6621E-43A7-493A-A774-7CB5D98C6DA2}" srcOrd="2" destOrd="0" parTransId="{25680D5B-5A79-4644-9ED1-2F10FA764AE2}" sibTransId="{87DC84DD-A1E2-42A7-B2ED-DAED02FC0781}"/>
    <dgm:cxn modelId="{A49FF1B2-4520-42CC-AEE1-BABF9AEB3C28}" type="presOf" srcId="{5B4B19D3-0EAA-4FD3-AA31-EA834185A833}" destId="{09CEF82C-1C78-4323-B5E3-B00C902AFB76}" srcOrd="0" destOrd="0" presId="urn:microsoft.com/office/officeart/2005/8/layout/process4"/>
    <dgm:cxn modelId="{760FBDB8-4161-418A-84EC-4EB85A2A5075}" type="presOf" srcId="{F50FB80A-E420-49D9-94CA-FE1D7646ABCB}" destId="{86E6A2FB-A7BD-48C0-95E9-2A05BCAEE302}" srcOrd="1" destOrd="0" presId="urn:microsoft.com/office/officeart/2005/8/layout/process4"/>
    <dgm:cxn modelId="{FEE86FBB-CAC7-4A3F-A66C-3503FB5B6984}" type="presOf" srcId="{6C5872B8-FEB4-4E41-9695-66E274BA4415}" destId="{34B0BD88-AEAE-4E16-BAA6-F0B8DA193B7A}" srcOrd="0" destOrd="0" presId="urn:microsoft.com/office/officeart/2005/8/layout/process4"/>
    <dgm:cxn modelId="{2FA769C3-A464-4FA1-8349-34582E3BF6A2}" type="presOf" srcId="{B7E6E687-73CA-4B9A-A03F-7B3957C3B68E}" destId="{8A99EE9D-6944-4410-B5BC-5E35E3666E0C}" srcOrd="0" destOrd="0" presId="urn:microsoft.com/office/officeart/2005/8/layout/process4"/>
    <dgm:cxn modelId="{0A49AAC6-2B92-42C4-9259-D3972DBE35DD}" type="presOf" srcId="{E4B6621E-43A7-493A-A774-7CB5D98C6DA2}" destId="{B62B74A7-A71A-4EE6-945B-8811FD962BCF}" srcOrd="0" destOrd="0" presId="urn:microsoft.com/office/officeart/2005/8/layout/process4"/>
    <dgm:cxn modelId="{AE4D1ECD-7AEB-4C5D-A49D-374C2EEE3E6F}" srcId="{C60DC011-DC97-45F5-8A9B-B84DE70200EA}" destId="{DF44930B-2EB5-45C5-82E1-527633C4AC23}" srcOrd="1" destOrd="0" parTransId="{7568DD1C-CABE-4D29-A66F-3D4E0AF7CA4A}" sibTransId="{32066350-D93B-43EB-893A-554C739A32A7}"/>
    <dgm:cxn modelId="{77EF18EE-ECF9-4935-AB4F-34BBCABF0703}" srcId="{C60DC011-DC97-45F5-8A9B-B84DE70200EA}" destId="{F50FB80A-E420-49D9-94CA-FE1D7646ABCB}" srcOrd="3" destOrd="0" parTransId="{26EBC911-B1F8-4155-B098-C330C59FAD0C}" sibTransId="{B57DC1A3-CF34-4721-9B48-08E700740F09}"/>
    <dgm:cxn modelId="{4ED8B6F4-94FB-4068-B7BA-B929442FD627}" srcId="{F50FB80A-E420-49D9-94CA-FE1D7646ABCB}" destId="{FFDA53D6-1D1F-4552-9ADC-6D611BC97A49}" srcOrd="1" destOrd="0" parTransId="{F0B52BC0-1B00-4DC9-8385-683584CEB110}" sibTransId="{2C36ACB4-18D1-4002-AA63-83D6E386465E}"/>
    <dgm:cxn modelId="{A580D22D-B41E-40A4-B733-9037A57EED88}" type="presParOf" srcId="{9C3AB5B0-45D0-4A6C-BF10-0FD77B1B2FAD}" destId="{2FA5638B-5875-439F-932E-12801BE8E103}" srcOrd="0" destOrd="0" presId="urn:microsoft.com/office/officeart/2005/8/layout/process4"/>
    <dgm:cxn modelId="{568DF416-C7E5-4644-B096-D1DB06957244}" type="presParOf" srcId="{2FA5638B-5875-439F-932E-12801BE8E103}" destId="{79FA1A1C-836B-4105-A730-1B33DB6CB789}" srcOrd="0" destOrd="0" presId="urn:microsoft.com/office/officeart/2005/8/layout/process4"/>
    <dgm:cxn modelId="{28B64064-A937-4EA2-94B8-8385B611ABC3}" type="presParOf" srcId="{2FA5638B-5875-439F-932E-12801BE8E103}" destId="{86E6A2FB-A7BD-48C0-95E9-2A05BCAEE302}" srcOrd="1" destOrd="0" presId="urn:microsoft.com/office/officeart/2005/8/layout/process4"/>
    <dgm:cxn modelId="{6A3F4CB7-55B1-4A9C-A02A-009B30643050}" type="presParOf" srcId="{2FA5638B-5875-439F-932E-12801BE8E103}" destId="{C7589693-B166-415B-ACEF-7B11F0669918}" srcOrd="2" destOrd="0" presId="urn:microsoft.com/office/officeart/2005/8/layout/process4"/>
    <dgm:cxn modelId="{3F542AA6-97CC-4EAD-A8A1-F8B30819FB05}" type="presParOf" srcId="{C7589693-B166-415B-ACEF-7B11F0669918}" destId="{34B0BD88-AEAE-4E16-BAA6-F0B8DA193B7A}" srcOrd="0" destOrd="0" presId="urn:microsoft.com/office/officeart/2005/8/layout/process4"/>
    <dgm:cxn modelId="{AB19F91F-689F-4C61-A0E0-F31B47D30068}" type="presParOf" srcId="{C7589693-B166-415B-ACEF-7B11F0669918}" destId="{DD939D5B-7372-4F82-B76A-68DDFBF6470F}" srcOrd="1" destOrd="0" presId="urn:microsoft.com/office/officeart/2005/8/layout/process4"/>
    <dgm:cxn modelId="{49D29669-E1E7-4668-85BB-A8EB67F6AA91}" type="presParOf" srcId="{C7589693-B166-415B-ACEF-7B11F0669918}" destId="{8A99EE9D-6944-4410-B5BC-5E35E3666E0C}" srcOrd="2" destOrd="0" presId="urn:microsoft.com/office/officeart/2005/8/layout/process4"/>
    <dgm:cxn modelId="{7E23B4E9-0C50-4345-9D8D-88F37A6909DE}" type="presParOf" srcId="{9C3AB5B0-45D0-4A6C-BF10-0FD77B1B2FAD}" destId="{44B4F71C-04BC-4EE1-BD59-AAB4E4961FCF}" srcOrd="1" destOrd="0" presId="urn:microsoft.com/office/officeart/2005/8/layout/process4"/>
    <dgm:cxn modelId="{0172DE96-5FCC-4C2E-A599-97B241724D5E}" type="presParOf" srcId="{9C3AB5B0-45D0-4A6C-BF10-0FD77B1B2FAD}" destId="{8FBD78E6-A4BC-4478-9237-7A1133A72174}" srcOrd="2" destOrd="0" presId="urn:microsoft.com/office/officeart/2005/8/layout/process4"/>
    <dgm:cxn modelId="{9923F7C9-86CA-414D-A35D-5DEC17674864}" type="presParOf" srcId="{8FBD78E6-A4BC-4478-9237-7A1133A72174}" destId="{B62B74A7-A71A-4EE6-945B-8811FD962BCF}" srcOrd="0" destOrd="0" presId="urn:microsoft.com/office/officeart/2005/8/layout/process4"/>
    <dgm:cxn modelId="{91D6508C-4D3C-49CF-9418-BAFBEC3BBDE7}" type="presParOf" srcId="{9C3AB5B0-45D0-4A6C-BF10-0FD77B1B2FAD}" destId="{6EFCEDC9-A63D-4775-A0DC-090E21A6FCE0}" srcOrd="3" destOrd="0" presId="urn:microsoft.com/office/officeart/2005/8/layout/process4"/>
    <dgm:cxn modelId="{BDA10D49-F7B5-45E4-B5C9-17A18C61BE8B}" type="presParOf" srcId="{9C3AB5B0-45D0-4A6C-BF10-0FD77B1B2FAD}" destId="{9817421B-BC3E-41BF-A462-63B23F947A8C}" srcOrd="4" destOrd="0" presId="urn:microsoft.com/office/officeart/2005/8/layout/process4"/>
    <dgm:cxn modelId="{B3C6AA56-8EF1-4808-B6A0-363C44FDF0A1}" type="presParOf" srcId="{9817421B-BC3E-41BF-A462-63B23F947A8C}" destId="{E77728F6-CE22-4206-91C0-4D389C37C6AE}" srcOrd="0" destOrd="0" presId="urn:microsoft.com/office/officeart/2005/8/layout/process4"/>
    <dgm:cxn modelId="{E0D67F2C-DC8D-4074-808A-9A79B8721AF1}" type="presParOf" srcId="{9C3AB5B0-45D0-4A6C-BF10-0FD77B1B2FAD}" destId="{94BCCCFE-4C12-4A55-B7AE-A15445977A65}" srcOrd="5" destOrd="0" presId="urn:microsoft.com/office/officeart/2005/8/layout/process4"/>
    <dgm:cxn modelId="{C886F92C-1B40-417A-B7B2-E6CB70495A0E}" type="presParOf" srcId="{9C3AB5B0-45D0-4A6C-BF10-0FD77B1B2FAD}" destId="{5D2E4832-0E77-4C97-A5EB-DB191A99124D}" srcOrd="6" destOrd="0" presId="urn:microsoft.com/office/officeart/2005/8/layout/process4"/>
    <dgm:cxn modelId="{58062D06-A49B-4756-AB0D-124506BE778B}" type="presParOf" srcId="{5D2E4832-0E77-4C97-A5EB-DB191A99124D}" destId="{09CEF82C-1C78-4323-B5E3-B00C902AFB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8E923-14A5-4F00-AAE1-DF9D505EC67F}" type="doc">
      <dgm:prSet loTypeId="urn:microsoft.com/office/officeart/2018/2/layout/IconLabelList" loCatId="icon" qsTypeId="urn:microsoft.com/office/officeart/2005/8/quickstyle/simple1" qsCatId="simple" csTypeId="urn:microsoft.com/office/officeart/2005/8/colors/accent6_4" csCatId="accent6" phldr="1"/>
      <dgm:spPr/>
      <dgm:t>
        <a:bodyPr/>
        <a:lstStyle/>
        <a:p>
          <a:endParaRPr lang="en-US"/>
        </a:p>
      </dgm:t>
    </dgm:pt>
    <dgm:pt modelId="{F6C4F540-6BBA-444D-BDE4-0EBB08FD7454}">
      <dgm:prSet custT="1"/>
      <dgm:spPr/>
      <dgm:t>
        <a:bodyPr/>
        <a:lstStyle/>
        <a:p>
          <a:pPr>
            <a:lnSpc>
              <a:spcPct val="100000"/>
            </a:lnSpc>
          </a:pPr>
          <a:r>
            <a:rPr lang="en-US" sz="2000" dirty="0"/>
            <a:t>Environmental education</a:t>
          </a:r>
        </a:p>
      </dgm:t>
    </dgm:pt>
    <dgm:pt modelId="{78F30A8C-1852-4CEF-8B77-1BFB346629CC}" type="parTrans" cxnId="{F54EA95F-5CEA-4E54-89EA-097CF22D5E69}">
      <dgm:prSet/>
      <dgm:spPr/>
      <dgm:t>
        <a:bodyPr/>
        <a:lstStyle/>
        <a:p>
          <a:endParaRPr lang="en-US"/>
        </a:p>
      </dgm:t>
    </dgm:pt>
    <dgm:pt modelId="{7789C9FD-EF38-4453-9021-E0FBECF82DCC}" type="sibTrans" cxnId="{F54EA95F-5CEA-4E54-89EA-097CF22D5E69}">
      <dgm:prSet phldrT="1" phldr="0"/>
      <dgm:spPr/>
      <dgm:t>
        <a:bodyPr/>
        <a:lstStyle/>
        <a:p>
          <a:endParaRPr lang="en-US"/>
        </a:p>
      </dgm:t>
    </dgm:pt>
    <dgm:pt modelId="{A20E9AEB-BFE2-4433-B375-98F943723574}">
      <dgm:prSet custT="1"/>
      <dgm:spPr/>
      <dgm:t>
        <a:bodyPr/>
        <a:lstStyle/>
        <a:p>
          <a:pPr>
            <a:lnSpc>
              <a:spcPct val="100000"/>
            </a:lnSpc>
          </a:pPr>
          <a:r>
            <a:rPr lang="en-US" sz="2000" dirty="0"/>
            <a:t>Food waste composting</a:t>
          </a:r>
        </a:p>
        <a:p>
          <a:pPr>
            <a:defRPr cap="all"/>
          </a:pPr>
          <a:endParaRPr lang="en-US" sz="1300" dirty="0"/>
        </a:p>
      </dgm:t>
    </dgm:pt>
    <dgm:pt modelId="{F844291C-6B5C-4640-8EE8-E2594BFBF972}" type="parTrans" cxnId="{C415052E-3BBE-4A1B-8D93-BB943DE60513}">
      <dgm:prSet/>
      <dgm:spPr/>
      <dgm:t>
        <a:bodyPr/>
        <a:lstStyle/>
        <a:p>
          <a:endParaRPr lang="en-US"/>
        </a:p>
      </dgm:t>
    </dgm:pt>
    <dgm:pt modelId="{4A90FB44-3A98-41C4-98CA-B26E60D5A873}" type="sibTrans" cxnId="{C415052E-3BBE-4A1B-8D93-BB943DE60513}">
      <dgm:prSet phldrT="2" phldr="0"/>
      <dgm:spPr/>
      <dgm:t>
        <a:bodyPr/>
        <a:lstStyle/>
        <a:p>
          <a:endParaRPr lang="en-US"/>
        </a:p>
      </dgm:t>
    </dgm:pt>
    <dgm:pt modelId="{DA4F4BCE-DA4E-4E30-9374-3142BB10E05B}">
      <dgm:prSet custT="1"/>
      <dgm:spPr/>
      <dgm:t>
        <a:bodyPr/>
        <a:lstStyle/>
        <a:p>
          <a:pPr>
            <a:lnSpc>
              <a:spcPct val="100000"/>
            </a:lnSpc>
          </a:pPr>
          <a:r>
            <a:rPr lang="en-US" sz="2000" dirty="0"/>
            <a:t>Composting tools and equipment </a:t>
          </a:r>
        </a:p>
        <a:p>
          <a:pPr>
            <a:defRPr cap="all"/>
          </a:pPr>
          <a:endParaRPr lang="en-US" sz="1300" dirty="0"/>
        </a:p>
      </dgm:t>
    </dgm:pt>
    <dgm:pt modelId="{E4295D2B-4583-42C4-9C21-A3F97DD5FC22}" type="parTrans" cxnId="{03F43764-1CF4-4467-A88C-9DBB64145651}">
      <dgm:prSet/>
      <dgm:spPr/>
      <dgm:t>
        <a:bodyPr/>
        <a:lstStyle/>
        <a:p>
          <a:endParaRPr lang="en-US"/>
        </a:p>
      </dgm:t>
    </dgm:pt>
    <dgm:pt modelId="{FDE07C5D-220D-476F-99C5-E7592A719A21}" type="sibTrans" cxnId="{03F43764-1CF4-4467-A88C-9DBB64145651}">
      <dgm:prSet phldrT="3" phldr="0"/>
      <dgm:spPr/>
      <dgm:t>
        <a:bodyPr/>
        <a:lstStyle/>
        <a:p>
          <a:endParaRPr lang="en-US"/>
        </a:p>
      </dgm:t>
    </dgm:pt>
    <dgm:pt modelId="{3309595D-4FE3-44F6-AB4F-12AD457066F5}">
      <dgm:prSet custT="1"/>
      <dgm:spPr/>
      <dgm:t>
        <a:bodyPr/>
        <a:lstStyle/>
        <a:p>
          <a:pPr>
            <a:lnSpc>
              <a:spcPct val="100000"/>
            </a:lnSpc>
          </a:pPr>
          <a:r>
            <a:rPr lang="en-US" sz="1300" dirty="0"/>
            <a:t> </a:t>
          </a:r>
          <a:r>
            <a:rPr lang="en-US" sz="2000" dirty="0"/>
            <a:t>Staff to manage and support composting operations</a:t>
          </a:r>
        </a:p>
      </dgm:t>
    </dgm:pt>
    <dgm:pt modelId="{A325E189-6CE4-4054-A6B3-8FC1D432A747}" type="parTrans" cxnId="{C63D1551-173C-464B-A586-F2CF9F864EF2}">
      <dgm:prSet/>
      <dgm:spPr/>
      <dgm:t>
        <a:bodyPr/>
        <a:lstStyle/>
        <a:p>
          <a:endParaRPr lang="en-US"/>
        </a:p>
      </dgm:t>
    </dgm:pt>
    <dgm:pt modelId="{79436D57-8ECE-4E7A-BD10-8702D99B8511}" type="sibTrans" cxnId="{C63D1551-173C-464B-A586-F2CF9F864EF2}">
      <dgm:prSet/>
      <dgm:spPr/>
      <dgm:t>
        <a:bodyPr/>
        <a:lstStyle/>
        <a:p>
          <a:endParaRPr lang="en-US"/>
        </a:p>
      </dgm:t>
    </dgm:pt>
    <dgm:pt modelId="{CF55AAE2-B582-4B73-BC9F-7892F69A8357}">
      <dgm:prSet custT="1"/>
      <dgm:spPr/>
      <dgm:t>
        <a:bodyPr/>
        <a:lstStyle/>
        <a:p>
          <a:pPr>
            <a:lnSpc>
              <a:spcPct val="100000"/>
            </a:lnSpc>
          </a:pPr>
          <a:r>
            <a:rPr lang="en-US" sz="2000" dirty="0"/>
            <a:t>Guidance on permitting and regulatory requirements</a:t>
          </a:r>
        </a:p>
      </dgm:t>
    </dgm:pt>
    <dgm:pt modelId="{53AFA2E8-8935-4520-A6FF-451AAB2E1454}" type="parTrans" cxnId="{72A6C68D-2E9A-4C5C-9A3A-95FD8F45760A}">
      <dgm:prSet/>
      <dgm:spPr/>
      <dgm:t>
        <a:bodyPr/>
        <a:lstStyle/>
        <a:p>
          <a:endParaRPr lang="en-US"/>
        </a:p>
      </dgm:t>
    </dgm:pt>
    <dgm:pt modelId="{DDD94E87-1E3B-4A53-84C0-8E6F93D91105}" type="sibTrans" cxnId="{72A6C68D-2E9A-4C5C-9A3A-95FD8F45760A}">
      <dgm:prSet/>
      <dgm:spPr/>
      <dgm:t>
        <a:bodyPr/>
        <a:lstStyle/>
        <a:p>
          <a:endParaRPr lang="en-US"/>
        </a:p>
      </dgm:t>
    </dgm:pt>
    <dgm:pt modelId="{7BAEA4C5-9CD4-4CD3-B889-B6DF448816A2}" type="pres">
      <dgm:prSet presAssocID="{C148E923-14A5-4F00-AAE1-DF9D505EC67F}" presName="root" presStyleCnt="0">
        <dgm:presLayoutVars>
          <dgm:dir/>
          <dgm:resizeHandles val="exact"/>
        </dgm:presLayoutVars>
      </dgm:prSet>
      <dgm:spPr/>
    </dgm:pt>
    <dgm:pt modelId="{62861538-E085-46CF-A393-797525318DD3}" type="pres">
      <dgm:prSet presAssocID="{F6C4F540-6BBA-444D-BDE4-0EBB08FD7454}" presName="compNode" presStyleCnt="0"/>
      <dgm:spPr/>
    </dgm:pt>
    <dgm:pt modelId="{05A6EC56-071A-4E07-BEB2-8A388071B371}" type="pres">
      <dgm:prSet presAssocID="{F6C4F540-6BBA-444D-BDE4-0EBB08FD7454}" presName="iconRect" presStyleLbl="node1" presStyleIdx="0" presStyleCnt="5" custScaleX="170762" custScaleY="1833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4240A082-202A-4221-ABC5-310F5026B5DF}" type="pres">
      <dgm:prSet presAssocID="{F6C4F540-6BBA-444D-BDE4-0EBB08FD7454}" presName="spaceRect" presStyleCnt="0"/>
      <dgm:spPr/>
    </dgm:pt>
    <dgm:pt modelId="{BD08C37D-A256-404E-B787-1D60696F1A2B}" type="pres">
      <dgm:prSet presAssocID="{F6C4F540-6BBA-444D-BDE4-0EBB08FD7454}" presName="textRect" presStyleLbl="revTx" presStyleIdx="0" presStyleCnt="5" custScaleX="124957">
        <dgm:presLayoutVars>
          <dgm:chMax val="1"/>
          <dgm:chPref val="1"/>
        </dgm:presLayoutVars>
      </dgm:prSet>
      <dgm:spPr/>
    </dgm:pt>
    <dgm:pt modelId="{10C161C9-DFF1-420D-82A1-1B32F8F18FD1}" type="pres">
      <dgm:prSet presAssocID="{7789C9FD-EF38-4453-9021-E0FBECF82DCC}" presName="sibTrans" presStyleCnt="0"/>
      <dgm:spPr/>
    </dgm:pt>
    <dgm:pt modelId="{38800C3F-CA89-4C07-97BE-15AA0E9F3ECE}" type="pres">
      <dgm:prSet presAssocID="{A20E9AEB-BFE2-4433-B375-98F943723574}" presName="compNode" presStyleCnt="0"/>
      <dgm:spPr/>
    </dgm:pt>
    <dgm:pt modelId="{A5CA099C-77A8-493E-BC8C-F3538142F884}" type="pres">
      <dgm:prSet presAssocID="{A20E9AEB-BFE2-4433-B375-98F943723574}" presName="iconRect" presStyleLbl="node1" presStyleIdx="1" presStyleCnt="5" custScaleX="164642" custScaleY="1812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Sign"/>
        </a:ext>
      </dgm:extLst>
    </dgm:pt>
    <dgm:pt modelId="{4CCF7740-BD7C-4F98-8326-47A7EC404B18}" type="pres">
      <dgm:prSet presAssocID="{A20E9AEB-BFE2-4433-B375-98F943723574}" presName="spaceRect" presStyleCnt="0"/>
      <dgm:spPr/>
    </dgm:pt>
    <dgm:pt modelId="{1F24A180-13E6-4C2A-B79D-799008A675CE}" type="pres">
      <dgm:prSet presAssocID="{A20E9AEB-BFE2-4433-B375-98F943723574}" presName="textRect" presStyleLbl="revTx" presStyleIdx="1" presStyleCnt="5">
        <dgm:presLayoutVars>
          <dgm:chMax val="1"/>
          <dgm:chPref val="1"/>
        </dgm:presLayoutVars>
      </dgm:prSet>
      <dgm:spPr/>
    </dgm:pt>
    <dgm:pt modelId="{90133E70-2976-40C6-BA4A-296ED9E6CEE7}" type="pres">
      <dgm:prSet presAssocID="{4A90FB44-3A98-41C4-98CA-B26E60D5A873}" presName="sibTrans" presStyleCnt="0"/>
      <dgm:spPr/>
    </dgm:pt>
    <dgm:pt modelId="{5ABF3649-D2E1-467D-9079-F721C2CB40DE}" type="pres">
      <dgm:prSet presAssocID="{DA4F4BCE-DA4E-4E30-9374-3142BB10E05B}" presName="compNode" presStyleCnt="0"/>
      <dgm:spPr/>
    </dgm:pt>
    <dgm:pt modelId="{725AD429-2A97-4EB5-9AA2-37A6C6416894}" type="pres">
      <dgm:prSet presAssocID="{DA4F4BCE-DA4E-4E30-9374-3142BB10E05B}" presName="iconRect" presStyleLbl="node1" presStyleIdx="2" presStyleCnt="5" custScaleX="152247" custScaleY="1515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634C08DD-F9F3-4741-86B2-1F52275116B2}" type="pres">
      <dgm:prSet presAssocID="{DA4F4BCE-DA4E-4E30-9374-3142BB10E05B}" presName="spaceRect" presStyleCnt="0"/>
      <dgm:spPr/>
    </dgm:pt>
    <dgm:pt modelId="{D33DF73C-10D2-4EAD-BB61-DBB48B55135D}" type="pres">
      <dgm:prSet presAssocID="{DA4F4BCE-DA4E-4E30-9374-3142BB10E05B}" presName="textRect" presStyleLbl="revTx" presStyleIdx="2" presStyleCnt="5">
        <dgm:presLayoutVars>
          <dgm:chMax val="1"/>
          <dgm:chPref val="1"/>
        </dgm:presLayoutVars>
      </dgm:prSet>
      <dgm:spPr/>
    </dgm:pt>
    <dgm:pt modelId="{6727865E-D661-4B80-82A5-27E5E408D2BB}" type="pres">
      <dgm:prSet presAssocID="{FDE07C5D-220D-476F-99C5-E7592A719A21}" presName="sibTrans" presStyleCnt="0"/>
      <dgm:spPr/>
    </dgm:pt>
    <dgm:pt modelId="{6D4E006E-87A5-4026-8FB6-BAAD523E5AA1}" type="pres">
      <dgm:prSet presAssocID="{3309595D-4FE3-44F6-AB4F-12AD457066F5}" presName="compNode" presStyleCnt="0"/>
      <dgm:spPr/>
    </dgm:pt>
    <dgm:pt modelId="{80422A89-C508-475C-9367-FCBE71907F57}" type="pres">
      <dgm:prSet presAssocID="{3309595D-4FE3-44F6-AB4F-12AD457066F5}" presName="iconRect" presStyleLbl="node1" presStyleIdx="3" presStyleCnt="5" custScaleX="190924" custScaleY="16794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A11FBDEC-3BED-438E-B977-E8DDF8D62D09}" type="pres">
      <dgm:prSet presAssocID="{3309595D-4FE3-44F6-AB4F-12AD457066F5}" presName="spaceRect" presStyleCnt="0"/>
      <dgm:spPr/>
    </dgm:pt>
    <dgm:pt modelId="{116ACF50-E565-481F-92DF-60E915705741}" type="pres">
      <dgm:prSet presAssocID="{3309595D-4FE3-44F6-AB4F-12AD457066F5}" presName="textRect" presStyleLbl="revTx" presStyleIdx="3" presStyleCnt="5" custScaleY="139338">
        <dgm:presLayoutVars>
          <dgm:chMax val="1"/>
          <dgm:chPref val="1"/>
        </dgm:presLayoutVars>
      </dgm:prSet>
      <dgm:spPr/>
    </dgm:pt>
    <dgm:pt modelId="{ED38F405-10D8-44D7-A143-EC3605BFE3AA}" type="pres">
      <dgm:prSet presAssocID="{79436D57-8ECE-4E7A-BD10-8702D99B8511}" presName="sibTrans" presStyleCnt="0"/>
      <dgm:spPr/>
    </dgm:pt>
    <dgm:pt modelId="{D8C24A8E-FC46-4C8A-8A98-7599686C18AC}" type="pres">
      <dgm:prSet presAssocID="{CF55AAE2-B582-4B73-BC9F-7892F69A8357}" presName="compNode" presStyleCnt="0"/>
      <dgm:spPr/>
    </dgm:pt>
    <dgm:pt modelId="{766FF673-CCBA-4DC3-8499-37482380C0E5}" type="pres">
      <dgm:prSet presAssocID="{CF55AAE2-B582-4B73-BC9F-7892F69A8357}" presName="iconRect" presStyleLbl="node1" presStyleIdx="4" presStyleCnt="5" custScaleX="171269" custScaleY="165315" custLinFactNeighborX="19038" custLinFactNeighborY="-730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65F16860-4E83-45E4-9AAC-F00258DB6E68}" type="pres">
      <dgm:prSet presAssocID="{CF55AAE2-B582-4B73-BC9F-7892F69A8357}" presName="spaceRect" presStyleCnt="0"/>
      <dgm:spPr/>
    </dgm:pt>
    <dgm:pt modelId="{431FC2D3-9B7E-4C15-B239-1DA6372B49D8}" type="pres">
      <dgm:prSet presAssocID="{CF55AAE2-B582-4B73-BC9F-7892F69A8357}" presName="textRect" presStyleLbl="revTx" presStyleIdx="4" presStyleCnt="5" custScaleX="145956" custScaleY="117314" custLinFactNeighborX="9398" custLinFactNeighborY="-6314">
        <dgm:presLayoutVars>
          <dgm:chMax val="1"/>
          <dgm:chPref val="1"/>
        </dgm:presLayoutVars>
      </dgm:prSet>
      <dgm:spPr/>
    </dgm:pt>
  </dgm:ptLst>
  <dgm:cxnLst>
    <dgm:cxn modelId="{C415052E-3BBE-4A1B-8D93-BB943DE60513}" srcId="{C148E923-14A5-4F00-AAE1-DF9D505EC67F}" destId="{A20E9AEB-BFE2-4433-B375-98F943723574}" srcOrd="1" destOrd="0" parTransId="{F844291C-6B5C-4640-8EE8-E2594BFBF972}" sibTransId="{4A90FB44-3A98-41C4-98CA-B26E60D5A873}"/>
    <dgm:cxn modelId="{C3A3445E-1636-4B1A-A667-38DF74D5E93D}" type="presOf" srcId="{F6C4F540-6BBA-444D-BDE4-0EBB08FD7454}" destId="{BD08C37D-A256-404E-B787-1D60696F1A2B}" srcOrd="0" destOrd="0" presId="urn:microsoft.com/office/officeart/2018/2/layout/IconLabelList"/>
    <dgm:cxn modelId="{F54EA95F-5CEA-4E54-89EA-097CF22D5E69}" srcId="{C148E923-14A5-4F00-AAE1-DF9D505EC67F}" destId="{F6C4F540-6BBA-444D-BDE4-0EBB08FD7454}" srcOrd="0" destOrd="0" parTransId="{78F30A8C-1852-4CEF-8B77-1BFB346629CC}" sibTransId="{7789C9FD-EF38-4453-9021-E0FBECF82DCC}"/>
    <dgm:cxn modelId="{03F43764-1CF4-4467-A88C-9DBB64145651}" srcId="{C148E923-14A5-4F00-AAE1-DF9D505EC67F}" destId="{DA4F4BCE-DA4E-4E30-9374-3142BB10E05B}" srcOrd="2" destOrd="0" parTransId="{E4295D2B-4583-42C4-9C21-A3F97DD5FC22}" sibTransId="{FDE07C5D-220D-476F-99C5-E7592A719A21}"/>
    <dgm:cxn modelId="{B408F470-1CFB-40F6-B7B4-ACA360032611}" type="presOf" srcId="{CF55AAE2-B582-4B73-BC9F-7892F69A8357}" destId="{431FC2D3-9B7E-4C15-B239-1DA6372B49D8}" srcOrd="0" destOrd="0" presId="urn:microsoft.com/office/officeart/2018/2/layout/IconLabelList"/>
    <dgm:cxn modelId="{C63D1551-173C-464B-A586-F2CF9F864EF2}" srcId="{C148E923-14A5-4F00-AAE1-DF9D505EC67F}" destId="{3309595D-4FE3-44F6-AB4F-12AD457066F5}" srcOrd="3" destOrd="0" parTransId="{A325E189-6CE4-4054-A6B3-8FC1D432A747}" sibTransId="{79436D57-8ECE-4E7A-BD10-8702D99B8511}"/>
    <dgm:cxn modelId="{5D1D5674-7F2D-48CC-B056-A2D954817CF1}" type="presOf" srcId="{A20E9AEB-BFE2-4433-B375-98F943723574}" destId="{1F24A180-13E6-4C2A-B79D-799008A675CE}" srcOrd="0" destOrd="0" presId="urn:microsoft.com/office/officeart/2018/2/layout/IconLabelList"/>
    <dgm:cxn modelId="{72A6C68D-2E9A-4C5C-9A3A-95FD8F45760A}" srcId="{C148E923-14A5-4F00-AAE1-DF9D505EC67F}" destId="{CF55AAE2-B582-4B73-BC9F-7892F69A8357}" srcOrd="4" destOrd="0" parTransId="{53AFA2E8-8935-4520-A6FF-451AAB2E1454}" sibTransId="{DDD94E87-1E3B-4A53-84C0-8E6F93D91105}"/>
    <dgm:cxn modelId="{CF1A24AD-2E54-4BC1-8222-114F5E9C7793}" type="presOf" srcId="{DA4F4BCE-DA4E-4E30-9374-3142BB10E05B}" destId="{D33DF73C-10D2-4EAD-BB61-DBB48B55135D}" srcOrd="0" destOrd="0" presId="urn:microsoft.com/office/officeart/2018/2/layout/IconLabelList"/>
    <dgm:cxn modelId="{BB20F1C3-C8F4-4238-A2DA-C5BDAB85C973}" type="presOf" srcId="{C148E923-14A5-4F00-AAE1-DF9D505EC67F}" destId="{7BAEA4C5-9CD4-4CD3-B889-B6DF448816A2}" srcOrd="0" destOrd="0" presId="urn:microsoft.com/office/officeart/2018/2/layout/IconLabelList"/>
    <dgm:cxn modelId="{A8DD24EA-EF11-4365-AE1B-BF53D6CE5785}" type="presOf" srcId="{3309595D-4FE3-44F6-AB4F-12AD457066F5}" destId="{116ACF50-E565-481F-92DF-60E915705741}" srcOrd="0" destOrd="0" presId="urn:microsoft.com/office/officeart/2018/2/layout/IconLabelList"/>
    <dgm:cxn modelId="{6A43DEEA-AD62-4FE4-81D9-63596C73BCBA}" type="presParOf" srcId="{7BAEA4C5-9CD4-4CD3-B889-B6DF448816A2}" destId="{62861538-E085-46CF-A393-797525318DD3}" srcOrd="0" destOrd="0" presId="urn:microsoft.com/office/officeart/2018/2/layout/IconLabelList"/>
    <dgm:cxn modelId="{817E8C36-7B92-4486-B36F-A915F80BA763}" type="presParOf" srcId="{62861538-E085-46CF-A393-797525318DD3}" destId="{05A6EC56-071A-4E07-BEB2-8A388071B371}" srcOrd="0" destOrd="0" presId="urn:microsoft.com/office/officeart/2018/2/layout/IconLabelList"/>
    <dgm:cxn modelId="{428A7565-96A1-4560-8927-A0949A43E5D7}" type="presParOf" srcId="{62861538-E085-46CF-A393-797525318DD3}" destId="{4240A082-202A-4221-ABC5-310F5026B5DF}" srcOrd="1" destOrd="0" presId="urn:microsoft.com/office/officeart/2018/2/layout/IconLabelList"/>
    <dgm:cxn modelId="{C63D9F05-433A-42D3-B552-2D0EA34D8B02}" type="presParOf" srcId="{62861538-E085-46CF-A393-797525318DD3}" destId="{BD08C37D-A256-404E-B787-1D60696F1A2B}" srcOrd="2" destOrd="0" presId="urn:microsoft.com/office/officeart/2018/2/layout/IconLabelList"/>
    <dgm:cxn modelId="{82E351F9-5EC7-4452-A25C-98FAD4C6AB65}" type="presParOf" srcId="{7BAEA4C5-9CD4-4CD3-B889-B6DF448816A2}" destId="{10C161C9-DFF1-420D-82A1-1B32F8F18FD1}" srcOrd="1" destOrd="0" presId="urn:microsoft.com/office/officeart/2018/2/layout/IconLabelList"/>
    <dgm:cxn modelId="{FF3CBF0A-861B-40BB-BD33-2CBDF4895833}" type="presParOf" srcId="{7BAEA4C5-9CD4-4CD3-B889-B6DF448816A2}" destId="{38800C3F-CA89-4C07-97BE-15AA0E9F3ECE}" srcOrd="2" destOrd="0" presId="urn:microsoft.com/office/officeart/2018/2/layout/IconLabelList"/>
    <dgm:cxn modelId="{E46B64DA-8A3F-4E93-A789-D5B55DD4FBF7}" type="presParOf" srcId="{38800C3F-CA89-4C07-97BE-15AA0E9F3ECE}" destId="{A5CA099C-77A8-493E-BC8C-F3538142F884}" srcOrd="0" destOrd="0" presId="urn:microsoft.com/office/officeart/2018/2/layout/IconLabelList"/>
    <dgm:cxn modelId="{8D7081B1-5C75-4E19-AE88-A88338E1FC16}" type="presParOf" srcId="{38800C3F-CA89-4C07-97BE-15AA0E9F3ECE}" destId="{4CCF7740-BD7C-4F98-8326-47A7EC404B18}" srcOrd="1" destOrd="0" presId="urn:microsoft.com/office/officeart/2018/2/layout/IconLabelList"/>
    <dgm:cxn modelId="{6DB63DCE-7F3B-4F9D-BAFC-5BF8868504AB}" type="presParOf" srcId="{38800C3F-CA89-4C07-97BE-15AA0E9F3ECE}" destId="{1F24A180-13E6-4C2A-B79D-799008A675CE}" srcOrd="2" destOrd="0" presId="urn:microsoft.com/office/officeart/2018/2/layout/IconLabelList"/>
    <dgm:cxn modelId="{082B0B87-847E-4997-ABD8-37F6455B14C3}" type="presParOf" srcId="{7BAEA4C5-9CD4-4CD3-B889-B6DF448816A2}" destId="{90133E70-2976-40C6-BA4A-296ED9E6CEE7}" srcOrd="3" destOrd="0" presId="urn:microsoft.com/office/officeart/2018/2/layout/IconLabelList"/>
    <dgm:cxn modelId="{88E00CA4-4F35-44DB-9874-F4329C944DD5}" type="presParOf" srcId="{7BAEA4C5-9CD4-4CD3-B889-B6DF448816A2}" destId="{5ABF3649-D2E1-467D-9079-F721C2CB40DE}" srcOrd="4" destOrd="0" presId="urn:microsoft.com/office/officeart/2018/2/layout/IconLabelList"/>
    <dgm:cxn modelId="{A20A45A0-E29C-4105-BE09-7F580C967DCF}" type="presParOf" srcId="{5ABF3649-D2E1-467D-9079-F721C2CB40DE}" destId="{725AD429-2A97-4EB5-9AA2-37A6C6416894}" srcOrd="0" destOrd="0" presId="urn:microsoft.com/office/officeart/2018/2/layout/IconLabelList"/>
    <dgm:cxn modelId="{B15DA0EF-7C68-410E-AB11-60676AF8EDE5}" type="presParOf" srcId="{5ABF3649-D2E1-467D-9079-F721C2CB40DE}" destId="{634C08DD-F9F3-4741-86B2-1F52275116B2}" srcOrd="1" destOrd="0" presId="urn:microsoft.com/office/officeart/2018/2/layout/IconLabelList"/>
    <dgm:cxn modelId="{5A75EF27-BDC3-4AF4-AE00-976823FEA3E2}" type="presParOf" srcId="{5ABF3649-D2E1-467D-9079-F721C2CB40DE}" destId="{D33DF73C-10D2-4EAD-BB61-DBB48B55135D}" srcOrd="2" destOrd="0" presId="urn:microsoft.com/office/officeart/2018/2/layout/IconLabelList"/>
    <dgm:cxn modelId="{B496916A-D5AF-4AB4-AFF4-6D5791C02583}" type="presParOf" srcId="{7BAEA4C5-9CD4-4CD3-B889-B6DF448816A2}" destId="{6727865E-D661-4B80-82A5-27E5E408D2BB}" srcOrd="5" destOrd="0" presId="urn:microsoft.com/office/officeart/2018/2/layout/IconLabelList"/>
    <dgm:cxn modelId="{8035C84C-701E-405D-AD9D-C9A745FD7F5A}" type="presParOf" srcId="{7BAEA4C5-9CD4-4CD3-B889-B6DF448816A2}" destId="{6D4E006E-87A5-4026-8FB6-BAAD523E5AA1}" srcOrd="6" destOrd="0" presId="urn:microsoft.com/office/officeart/2018/2/layout/IconLabelList"/>
    <dgm:cxn modelId="{6E91AFBE-84DD-49EC-8474-60CE9E8281F8}" type="presParOf" srcId="{6D4E006E-87A5-4026-8FB6-BAAD523E5AA1}" destId="{80422A89-C508-475C-9367-FCBE71907F57}" srcOrd="0" destOrd="0" presId="urn:microsoft.com/office/officeart/2018/2/layout/IconLabelList"/>
    <dgm:cxn modelId="{666EFC6F-2A27-4F3F-AE38-E7350D67B733}" type="presParOf" srcId="{6D4E006E-87A5-4026-8FB6-BAAD523E5AA1}" destId="{A11FBDEC-3BED-438E-B977-E8DDF8D62D09}" srcOrd="1" destOrd="0" presId="urn:microsoft.com/office/officeart/2018/2/layout/IconLabelList"/>
    <dgm:cxn modelId="{B7B1D927-F603-413F-BCBE-B323842DF3C9}" type="presParOf" srcId="{6D4E006E-87A5-4026-8FB6-BAAD523E5AA1}" destId="{116ACF50-E565-481F-92DF-60E915705741}" srcOrd="2" destOrd="0" presId="urn:microsoft.com/office/officeart/2018/2/layout/IconLabelList"/>
    <dgm:cxn modelId="{F96102C4-4BB6-44EA-A7CD-91033102365F}" type="presParOf" srcId="{7BAEA4C5-9CD4-4CD3-B889-B6DF448816A2}" destId="{ED38F405-10D8-44D7-A143-EC3605BFE3AA}" srcOrd="7" destOrd="0" presId="urn:microsoft.com/office/officeart/2018/2/layout/IconLabelList"/>
    <dgm:cxn modelId="{7D29E2F0-8BB4-4739-B045-F0171AEB20F2}" type="presParOf" srcId="{7BAEA4C5-9CD4-4CD3-B889-B6DF448816A2}" destId="{D8C24A8E-FC46-4C8A-8A98-7599686C18AC}" srcOrd="8" destOrd="0" presId="urn:microsoft.com/office/officeart/2018/2/layout/IconLabelList"/>
    <dgm:cxn modelId="{955BC357-3E02-4D77-8AAD-32CF3A357222}" type="presParOf" srcId="{D8C24A8E-FC46-4C8A-8A98-7599686C18AC}" destId="{766FF673-CCBA-4DC3-8499-37482380C0E5}" srcOrd="0" destOrd="0" presId="urn:microsoft.com/office/officeart/2018/2/layout/IconLabelList"/>
    <dgm:cxn modelId="{BC97819A-65AA-4D94-9348-79F8CC9F5416}" type="presParOf" srcId="{D8C24A8E-FC46-4C8A-8A98-7599686C18AC}" destId="{65F16860-4E83-45E4-9AAC-F00258DB6E68}" srcOrd="1" destOrd="0" presId="urn:microsoft.com/office/officeart/2018/2/layout/IconLabelList"/>
    <dgm:cxn modelId="{8CC0760B-6A2B-4138-8883-6A1236A9C275}" type="presParOf" srcId="{D8C24A8E-FC46-4C8A-8A98-7599686C18AC}" destId="{431FC2D3-9B7E-4C15-B239-1DA6372B49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A109-1FAF-4FF0-8592-F1A25B5F6CBC}">
      <dsp:nvSpPr>
        <dsp:cNvPr id="0" name=""/>
        <dsp:cNvSpPr/>
      </dsp:nvSpPr>
      <dsp:spPr>
        <a:xfrm>
          <a:off x="0" y="5703"/>
          <a:ext cx="6741026" cy="169139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7C0A3-2D90-43D5-BAAF-96E1ACE15D72}">
      <dsp:nvSpPr>
        <dsp:cNvPr id="0" name=""/>
        <dsp:cNvSpPr/>
      </dsp:nvSpPr>
      <dsp:spPr>
        <a:xfrm>
          <a:off x="511645" y="386266"/>
          <a:ext cx="931174" cy="9302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4CAE6-6BCB-4DB1-A63F-AE7F3B6FEE68}">
      <dsp:nvSpPr>
        <dsp:cNvPr id="0" name=""/>
        <dsp:cNvSpPr/>
      </dsp:nvSpPr>
      <dsp:spPr>
        <a:xfrm>
          <a:off x="1954465" y="5703"/>
          <a:ext cx="4631125" cy="169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81" tIns="179181" rIns="179181" bIns="179181" numCol="1" spcCol="1270" anchor="ctr" anchorCtr="0">
          <a:noAutofit/>
        </a:bodyPr>
        <a:lstStyle/>
        <a:p>
          <a:pPr marL="0" lvl="0" indent="0" algn="l" defTabSz="1244600">
            <a:lnSpc>
              <a:spcPct val="100000"/>
            </a:lnSpc>
            <a:spcBef>
              <a:spcPct val="0"/>
            </a:spcBef>
            <a:spcAft>
              <a:spcPct val="35000"/>
            </a:spcAft>
            <a:buNone/>
          </a:pPr>
          <a:r>
            <a:rPr lang="en-US" sz="2800" kern="1200" dirty="0"/>
            <a:t>Grantee will solicit, evaluate and select individual project sites statewide. </a:t>
          </a:r>
        </a:p>
      </dsp:txBody>
      <dsp:txXfrm>
        <a:off x="1954465" y="5703"/>
        <a:ext cx="4631125" cy="1693044"/>
      </dsp:txXfrm>
    </dsp:sp>
    <dsp:sp modelId="{567A55BD-9BD5-4B0E-B212-3C2A41867F04}">
      <dsp:nvSpPr>
        <dsp:cNvPr id="0" name=""/>
        <dsp:cNvSpPr/>
      </dsp:nvSpPr>
      <dsp:spPr>
        <a:xfrm>
          <a:off x="0" y="2074979"/>
          <a:ext cx="6741026" cy="169139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22E9F-54FB-4BD6-A4A3-943FFBA62590}">
      <dsp:nvSpPr>
        <dsp:cNvPr id="0" name=""/>
        <dsp:cNvSpPr/>
      </dsp:nvSpPr>
      <dsp:spPr>
        <a:xfrm>
          <a:off x="511645" y="2455542"/>
          <a:ext cx="931174" cy="9302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DB885-88AD-438A-A324-4975134644BB}">
      <dsp:nvSpPr>
        <dsp:cNvPr id="0" name=""/>
        <dsp:cNvSpPr/>
      </dsp:nvSpPr>
      <dsp:spPr>
        <a:xfrm>
          <a:off x="1954465" y="2074979"/>
          <a:ext cx="4631125" cy="169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81" tIns="179181" rIns="179181" bIns="179181" numCol="1" spcCol="1270" anchor="ctr" anchorCtr="0">
          <a:noAutofit/>
        </a:bodyPr>
        <a:lstStyle/>
        <a:p>
          <a:pPr marL="0" lvl="0" indent="0" algn="l" defTabSz="889000">
            <a:lnSpc>
              <a:spcPct val="100000"/>
            </a:lnSpc>
            <a:spcBef>
              <a:spcPct val="0"/>
            </a:spcBef>
            <a:spcAft>
              <a:spcPct val="35000"/>
            </a:spcAft>
            <a:buNone/>
          </a:pPr>
          <a:r>
            <a:rPr lang="en-US" sz="2000" kern="1200" dirty="0"/>
            <a:t>Grantee will coordinate with groups representing project sites to identify and address the unique needs of each community throughout creation and implementation of a project site plan.</a:t>
          </a:r>
        </a:p>
      </dsp:txBody>
      <dsp:txXfrm>
        <a:off x="1954465" y="2074979"/>
        <a:ext cx="4631125" cy="1693044"/>
      </dsp:txXfrm>
    </dsp:sp>
    <dsp:sp modelId="{CA9B8530-57CE-4EB6-A0C3-B933C885480D}">
      <dsp:nvSpPr>
        <dsp:cNvPr id="0" name=""/>
        <dsp:cNvSpPr/>
      </dsp:nvSpPr>
      <dsp:spPr>
        <a:xfrm>
          <a:off x="0" y="4144255"/>
          <a:ext cx="6741026" cy="169139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60E1D-09CC-4B18-AFBF-BCF04B486A82}">
      <dsp:nvSpPr>
        <dsp:cNvPr id="0" name=""/>
        <dsp:cNvSpPr/>
      </dsp:nvSpPr>
      <dsp:spPr>
        <a:xfrm>
          <a:off x="511645" y="4524818"/>
          <a:ext cx="931174" cy="9302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2628C-EE5B-4E62-B86A-9D8F80022856}">
      <dsp:nvSpPr>
        <dsp:cNvPr id="0" name=""/>
        <dsp:cNvSpPr/>
      </dsp:nvSpPr>
      <dsp:spPr>
        <a:xfrm>
          <a:off x="1954465" y="4144255"/>
          <a:ext cx="4631125" cy="1693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81" tIns="179181" rIns="179181" bIns="179181" numCol="1" spcCol="1270" anchor="ctr" anchorCtr="0">
          <a:noAutofit/>
        </a:bodyPr>
        <a:lstStyle/>
        <a:p>
          <a:pPr marL="0" lvl="0" indent="0" algn="l" defTabSz="889000">
            <a:lnSpc>
              <a:spcPct val="100000"/>
            </a:lnSpc>
            <a:spcBef>
              <a:spcPct val="0"/>
            </a:spcBef>
            <a:spcAft>
              <a:spcPct val="35000"/>
            </a:spcAft>
            <a:buNone/>
          </a:pPr>
          <a:r>
            <a:rPr lang="en-US" sz="2000" kern="1200" dirty="0"/>
            <a:t>Grantee will provide education on composting fundamentals, equipment, techniques, data collection and best management practices to managers of each project site.</a:t>
          </a:r>
        </a:p>
      </dsp:txBody>
      <dsp:txXfrm>
        <a:off x="1954465" y="4144255"/>
        <a:ext cx="4631125" cy="1693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6A2FB-A7BD-48C0-95E9-2A05BCAEE302}">
      <dsp:nvSpPr>
        <dsp:cNvPr id="0" name=""/>
        <dsp:cNvSpPr/>
      </dsp:nvSpPr>
      <dsp:spPr>
        <a:xfrm>
          <a:off x="0" y="2904216"/>
          <a:ext cx="10685783" cy="2209699"/>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After the requirements have been met applications will be ranked</a:t>
          </a:r>
          <a:r>
            <a:rPr lang="en-US" sz="1900" kern="1200" dirty="0">
              <a:solidFill>
                <a:schemeClr val="bg1"/>
              </a:solidFill>
            </a:rPr>
            <a:t>.</a:t>
          </a:r>
        </a:p>
        <a:p>
          <a:pPr marL="0" lvl="0" indent="0" algn="ctr" defTabSz="1066800">
            <a:lnSpc>
              <a:spcPct val="90000"/>
            </a:lnSpc>
            <a:spcBef>
              <a:spcPct val="0"/>
            </a:spcBef>
            <a:spcAft>
              <a:spcPct val="35000"/>
            </a:spcAft>
            <a:buNone/>
          </a:pPr>
          <a:endParaRPr lang="en-US" sz="1900" kern="1200" dirty="0"/>
        </a:p>
      </dsp:txBody>
      <dsp:txXfrm>
        <a:off x="0" y="2904216"/>
        <a:ext cx="10685783" cy="1193237"/>
      </dsp:txXfrm>
    </dsp:sp>
    <dsp:sp modelId="{34B0BD88-AEAE-4E16-BAA6-F0B8DA193B7A}">
      <dsp:nvSpPr>
        <dsp:cNvPr id="0" name=""/>
        <dsp:cNvSpPr/>
      </dsp:nvSpPr>
      <dsp:spPr>
        <a:xfrm>
          <a:off x="4252" y="3630906"/>
          <a:ext cx="3621061" cy="146820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Rank 1 - Applications from Disadvantaged communities </a:t>
          </a:r>
          <a:br>
            <a:rPr lang="en-US" sz="2000" kern="1200" dirty="0"/>
          </a:br>
          <a:r>
            <a:rPr lang="en-US" sz="2000" kern="1200" dirty="0"/>
            <a:t>as identified by </a:t>
          </a:r>
          <a:r>
            <a:rPr lang="en-US" sz="2000" kern="1200" dirty="0" err="1"/>
            <a:t>CalEnviroScreen</a:t>
          </a:r>
          <a:r>
            <a:rPr lang="en-US" sz="1600" kern="1200" dirty="0"/>
            <a:t>.</a:t>
          </a:r>
        </a:p>
      </dsp:txBody>
      <dsp:txXfrm>
        <a:off x="4252" y="3630906"/>
        <a:ext cx="3621061" cy="1468201"/>
      </dsp:txXfrm>
    </dsp:sp>
    <dsp:sp modelId="{DD939D5B-7372-4F82-B76A-68DDFBF6470F}">
      <dsp:nvSpPr>
        <dsp:cNvPr id="0" name=""/>
        <dsp:cNvSpPr/>
      </dsp:nvSpPr>
      <dsp:spPr>
        <a:xfrm>
          <a:off x="3625313" y="3630906"/>
          <a:ext cx="3621061" cy="1468201"/>
        </a:xfrm>
        <a:prstGeom prst="rect">
          <a:avLst/>
        </a:prstGeom>
        <a:solidFill>
          <a:schemeClr val="accent6">
            <a:alpha val="90000"/>
            <a:tint val="40000"/>
            <a:hueOff val="0"/>
            <a:satOff val="0"/>
            <a:lumOff val="0"/>
            <a:alphaOff val="-2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Rank 2 - Applications from Low-Income communities and buffer zones of Disadvantaged </a:t>
          </a:r>
          <a:r>
            <a:rPr lang="en-US" sz="2000" kern="1200" dirty="0"/>
            <a:t>communities</a:t>
          </a:r>
          <a:r>
            <a:rPr lang="en-US" sz="2100" kern="1200" dirty="0"/>
            <a:t>.</a:t>
          </a:r>
        </a:p>
      </dsp:txBody>
      <dsp:txXfrm>
        <a:off x="3625313" y="3630906"/>
        <a:ext cx="3621061" cy="1468201"/>
      </dsp:txXfrm>
    </dsp:sp>
    <dsp:sp modelId="{8A99EE9D-6944-4410-B5BC-5E35E3666E0C}">
      <dsp:nvSpPr>
        <dsp:cNvPr id="0" name=""/>
        <dsp:cNvSpPr/>
      </dsp:nvSpPr>
      <dsp:spPr>
        <a:xfrm>
          <a:off x="7246374" y="3630906"/>
          <a:ext cx="3435155" cy="1468201"/>
        </a:xfrm>
        <a:prstGeom prst="rect">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Rank 3 – Applications from interested community groups throughout the state</a:t>
          </a:r>
          <a:r>
            <a:rPr lang="en-US" sz="2500" kern="1200" dirty="0"/>
            <a:t>.</a:t>
          </a:r>
        </a:p>
      </dsp:txBody>
      <dsp:txXfrm>
        <a:off x="7246374" y="3630906"/>
        <a:ext cx="3435155" cy="1468201"/>
      </dsp:txXfrm>
    </dsp:sp>
    <dsp:sp modelId="{B62B74A7-A71A-4EE6-945B-8811FD962BCF}">
      <dsp:nvSpPr>
        <dsp:cNvPr id="0" name=""/>
        <dsp:cNvSpPr/>
      </dsp:nvSpPr>
      <dsp:spPr>
        <a:xfrm rot="10800000">
          <a:off x="0" y="1980212"/>
          <a:ext cx="10685783" cy="945360"/>
        </a:xfrm>
        <a:prstGeom prst="upArrowCallout">
          <a:avLst/>
        </a:prstGeom>
        <a:gradFill flip="none" rotWithShape="1">
          <a:gsLst>
            <a:gs pos="17000">
              <a:schemeClr val="accent6">
                <a:alpha val="90000"/>
                <a:hueOff val="0"/>
                <a:satOff val="0"/>
                <a:lumOff val="0"/>
                <a:alphaOff val="-13333"/>
                <a:satMod val="103000"/>
                <a:lumMod val="102000"/>
                <a:tint val="94000"/>
              </a:schemeClr>
            </a:gs>
            <a:gs pos="66000">
              <a:schemeClr val="accent6">
                <a:alpha val="90000"/>
                <a:hueOff val="0"/>
                <a:satOff val="0"/>
                <a:lumOff val="0"/>
                <a:alphaOff val="-13333"/>
                <a:satMod val="110000"/>
                <a:lumMod val="100000"/>
                <a:shade val="100000"/>
              </a:schemeClr>
            </a:gs>
            <a:gs pos="100000">
              <a:schemeClr val="accent6">
                <a:alpha val="90000"/>
                <a:hueOff val="0"/>
                <a:satOff val="0"/>
                <a:lumOff val="0"/>
                <a:alphaOff val="-13333"/>
                <a:lumMod val="99000"/>
                <a:satMod val="120000"/>
                <a:shade val="78000"/>
              </a:schemeClr>
            </a:gs>
          </a:gsLst>
          <a:path path="circle">
            <a:fillToRect l="100000" t="100000"/>
          </a:path>
          <a:tileRect r="-100000" b="-10000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Must be publicly accessible.</a:t>
          </a:r>
        </a:p>
      </dsp:txBody>
      <dsp:txXfrm rot="10800000">
        <a:off x="0" y="1980212"/>
        <a:ext cx="10685783" cy="614267"/>
      </dsp:txXfrm>
    </dsp:sp>
    <dsp:sp modelId="{E77728F6-CE22-4206-91C0-4D389C37C6AE}">
      <dsp:nvSpPr>
        <dsp:cNvPr id="0" name=""/>
        <dsp:cNvSpPr/>
      </dsp:nvSpPr>
      <dsp:spPr>
        <a:xfrm rot="10800000">
          <a:off x="0" y="978735"/>
          <a:ext cx="10685783" cy="1029687"/>
        </a:xfrm>
        <a:prstGeom prst="upArrowCallout">
          <a:avLst/>
        </a:prstGeom>
        <a:gradFill rotWithShape="0">
          <a:gsLst>
            <a:gs pos="0">
              <a:schemeClr val="accent6">
                <a:alpha val="90000"/>
                <a:hueOff val="0"/>
                <a:satOff val="0"/>
                <a:lumOff val="0"/>
                <a:alphaOff val="-26667"/>
                <a:satMod val="103000"/>
                <a:lumMod val="102000"/>
                <a:tint val="94000"/>
              </a:schemeClr>
            </a:gs>
            <a:gs pos="50000">
              <a:schemeClr val="accent6">
                <a:alpha val="90000"/>
                <a:hueOff val="0"/>
                <a:satOff val="0"/>
                <a:lumOff val="0"/>
                <a:alphaOff val="-26667"/>
                <a:satMod val="110000"/>
                <a:lumMod val="100000"/>
                <a:shade val="100000"/>
              </a:schemeClr>
            </a:gs>
            <a:gs pos="100000">
              <a:schemeClr val="accent6">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Must demonstrate group is authorized to access and use the site for the entire grant term.</a:t>
          </a:r>
        </a:p>
      </dsp:txBody>
      <dsp:txXfrm rot="10800000">
        <a:off x="0" y="978735"/>
        <a:ext cx="10685783" cy="669060"/>
      </dsp:txXfrm>
    </dsp:sp>
    <dsp:sp modelId="{09CEF82C-1C78-4323-B5E3-B00C902AFB76}">
      <dsp:nvSpPr>
        <dsp:cNvPr id="0" name=""/>
        <dsp:cNvSpPr/>
      </dsp:nvSpPr>
      <dsp:spPr>
        <a:xfrm rot="10800000">
          <a:off x="0" y="1652"/>
          <a:ext cx="10685783" cy="991585"/>
        </a:xfrm>
        <a:prstGeom prst="upArrowCallou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Must be operated by a community group with the capacity and desire to operate a composting site</a:t>
          </a:r>
          <a:r>
            <a:rPr lang="en-US" sz="1900" kern="1200" dirty="0"/>
            <a:t>.</a:t>
          </a:r>
        </a:p>
      </dsp:txBody>
      <dsp:txXfrm rot="10800000">
        <a:off x="0" y="1652"/>
        <a:ext cx="10685783" cy="644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6EC56-071A-4E07-BEB2-8A388071B371}">
      <dsp:nvSpPr>
        <dsp:cNvPr id="0" name=""/>
        <dsp:cNvSpPr/>
      </dsp:nvSpPr>
      <dsp:spPr>
        <a:xfrm>
          <a:off x="1109930" y="250515"/>
          <a:ext cx="1204872" cy="1293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8C37D-A256-404E-B787-1D60696F1A2B}">
      <dsp:nvSpPr>
        <dsp:cNvPr id="0" name=""/>
        <dsp:cNvSpPr/>
      </dsp:nvSpPr>
      <dsp:spPr>
        <a:xfrm>
          <a:off x="732723" y="1605520"/>
          <a:ext cx="1959286" cy="108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Environmental education</a:t>
          </a:r>
        </a:p>
      </dsp:txBody>
      <dsp:txXfrm>
        <a:off x="732723" y="1605520"/>
        <a:ext cx="1959286" cy="1080428"/>
      </dsp:txXfrm>
    </dsp:sp>
    <dsp:sp modelId="{A5CA099C-77A8-493E-BC8C-F3538142F884}">
      <dsp:nvSpPr>
        <dsp:cNvPr id="0" name=""/>
        <dsp:cNvSpPr/>
      </dsp:nvSpPr>
      <dsp:spPr>
        <a:xfrm>
          <a:off x="3169543" y="254163"/>
          <a:ext cx="1161690" cy="1279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4A180-13E6-4C2A-B79D-799008A675CE}">
      <dsp:nvSpPr>
        <dsp:cNvPr id="0" name=""/>
        <dsp:cNvSpPr/>
      </dsp:nvSpPr>
      <dsp:spPr>
        <a:xfrm>
          <a:off x="2966404" y="1601872"/>
          <a:ext cx="1567968" cy="108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Food waste composting</a:t>
          </a:r>
        </a:p>
        <a:p>
          <a:pPr marL="0" lvl="0" indent="0" algn="ctr" defTabSz="889000">
            <a:spcBef>
              <a:spcPct val="0"/>
            </a:spcBef>
            <a:spcAft>
              <a:spcPct val="35000"/>
            </a:spcAft>
            <a:buNone/>
            <a:defRPr cap="all"/>
          </a:pPr>
          <a:endParaRPr lang="en-US" sz="1300" kern="1200" dirty="0"/>
        </a:p>
      </dsp:txBody>
      <dsp:txXfrm>
        <a:off x="2966404" y="1601872"/>
        <a:ext cx="1567968" cy="1080428"/>
      </dsp:txXfrm>
    </dsp:sp>
    <dsp:sp modelId="{725AD429-2A97-4EB5-9AA2-37A6C6416894}">
      <dsp:nvSpPr>
        <dsp:cNvPr id="0" name=""/>
        <dsp:cNvSpPr/>
      </dsp:nvSpPr>
      <dsp:spPr>
        <a:xfrm>
          <a:off x="5055635" y="306688"/>
          <a:ext cx="1074233" cy="1069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DF73C-10D2-4EAD-BB61-DBB48B55135D}">
      <dsp:nvSpPr>
        <dsp:cNvPr id="0" name=""/>
        <dsp:cNvSpPr/>
      </dsp:nvSpPr>
      <dsp:spPr>
        <a:xfrm>
          <a:off x="4808767" y="1549347"/>
          <a:ext cx="1567968" cy="108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Composting tools and equipment </a:t>
          </a:r>
        </a:p>
        <a:p>
          <a:pPr marL="0" lvl="0" indent="0" algn="ctr" defTabSz="889000">
            <a:spcBef>
              <a:spcPct val="0"/>
            </a:spcBef>
            <a:spcAft>
              <a:spcPct val="35000"/>
            </a:spcAft>
            <a:buNone/>
            <a:defRPr cap="all"/>
          </a:pPr>
          <a:endParaRPr lang="en-US" sz="1300" kern="1200" dirty="0"/>
        </a:p>
      </dsp:txBody>
      <dsp:txXfrm>
        <a:off x="4808767" y="1549347"/>
        <a:ext cx="1567968" cy="1080428"/>
      </dsp:txXfrm>
    </dsp:sp>
    <dsp:sp modelId="{80422A89-C508-475C-9367-FCBE71907F57}">
      <dsp:nvSpPr>
        <dsp:cNvPr id="0" name=""/>
        <dsp:cNvSpPr/>
      </dsp:nvSpPr>
      <dsp:spPr>
        <a:xfrm>
          <a:off x="1599694" y="3077941"/>
          <a:ext cx="1347132" cy="1185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ACF50-E565-481F-92DF-60E915705741}">
      <dsp:nvSpPr>
        <dsp:cNvPr id="0" name=""/>
        <dsp:cNvSpPr/>
      </dsp:nvSpPr>
      <dsp:spPr>
        <a:xfrm>
          <a:off x="1489276" y="4166047"/>
          <a:ext cx="1567968" cy="150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 </a:t>
          </a:r>
          <a:r>
            <a:rPr lang="en-US" sz="2000" kern="1200" dirty="0"/>
            <a:t>Staff to manage and support composting operations</a:t>
          </a:r>
        </a:p>
      </dsp:txBody>
      <dsp:txXfrm>
        <a:off x="1489276" y="4166047"/>
        <a:ext cx="1567968" cy="1505447"/>
      </dsp:txXfrm>
    </dsp:sp>
    <dsp:sp modelId="{766FF673-CCBA-4DC3-8499-37482380C0E5}">
      <dsp:nvSpPr>
        <dsp:cNvPr id="0" name=""/>
        <dsp:cNvSpPr/>
      </dsp:nvSpPr>
      <dsp:spPr>
        <a:xfrm>
          <a:off x="4006016" y="3090555"/>
          <a:ext cx="1208449" cy="11664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FC2D3-9B7E-4C15-B239-1DA6372B49D8}">
      <dsp:nvSpPr>
        <dsp:cNvPr id="0" name=""/>
        <dsp:cNvSpPr/>
      </dsp:nvSpPr>
      <dsp:spPr>
        <a:xfrm>
          <a:off x="3478997" y="4271653"/>
          <a:ext cx="2288544" cy="1267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Guidance on permitting and regulatory requirements</a:t>
          </a:r>
        </a:p>
      </dsp:txBody>
      <dsp:txXfrm>
        <a:off x="3478997" y="4271653"/>
        <a:ext cx="2288544" cy="12674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3119D-76E9-4637-883E-9B85B734AABE}"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F625E-1440-4BB4-A55E-82D6B71CB2CA}" type="slidenum">
              <a:rPr lang="en-US" smtClean="0"/>
              <a:t>‹#›</a:t>
            </a:fld>
            <a:endParaRPr lang="en-US"/>
          </a:p>
        </p:txBody>
      </p:sp>
    </p:spTree>
    <p:extLst>
      <p:ext uri="{BB962C8B-B14F-4D97-AF65-F5344CB8AC3E}">
        <p14:creationId xmlns:p14="http://schemas.microsoft.com/office/powerpoint/2010/main" val="361970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675">
              <a:defRPr sz="2900">
                <a:solidFill>
                  <a:schemeClr val="tx1"/>
                </a:solidFill>
                <a:latin typeface="Arial" panose="020B0604020202020204" pitchFamily="34" charset="0"/>
              </a:defRPr>
            </a:lvl1pPr>
            <a:lvl2pPr marL="755249" indent="-290480" defTabSz="945675">
              <a:defRPr sz="2900">
                <a:solidFill>
                  <a:schemeClr val="tx1"/>
                </a:solidFill>
                <a:latin typeface="Arial" panose="020B0604020202020204" pitchFamily="34" charset="0"/>
              </a:defRPr>
            </a:lvl2pPr>
            <a:lvl3pPr marL="1161922" indent="-232384" defTabSz="945675">
              <a:defRPr sz="2900">
                <a:solidFill>
                  <a:schemeClr val="tx1"/>
                </a:solidFill>
                <a:latin typeface="Arial" panose="020B0604020202020204" pitchFamily="34" charset="0"/>
              </a:defRPr>
            </a:lvl3pPr>
            <a:lvl4pPr marL="1626691" indent="-232384" defTabSz="945675">
              <a:defRPr sz="2900">
                <a:solidFill>
                  <a:schemeClr val="tx1"/>
                </a:solidFill>
                <a:latin typeface="Arial" panose="020B0604020202020204" pitchFamily="34" charset="0"/>
              </a:defRPr>
            </a:lvl4pPr>
            <a:lvl5pPr marL="2091459" indent="-232384" defTabSz="945675">
              <a:defRPr sz="2900">
                <a:solidFill>
                  <a:schemeClr val="tx1"/>
                </a:solidFill>
                <a:latin typeface="Arial" panose="020B0604020202020204" pitchFamily="34" charset="0"/>
              </a:defRPr>
            </a:lvl5pPr>
            <a:lvl6pPr marL="2556227" indent="-232384" defTabSz="945675" eaLnBrk="0" fontAlgn="base" hangingPunct="0">
              <a:spcBef>
                <a:spcPct val="0"/>
              </a:spcBef>
              <a:spcAft>
                <a:spcPct val="0"/>
              </a:spcAft>
              <a:defRPr sz="2900">
                <a:solidFill>
                  <a:schemeClr val="tx1"/>
                </a:solidFill>
                <a:latin typeface="Arial" panose="020B0604020202020204" pitchFamily="34" charset="0"/>
              </a:defRPr>
            </a:lvl6pPr>
            <a:lvl7pPr marL="3020996" indent="-232384" defTabSz="945675" eaLnBrk="0" fontAlgn="base" hangingPunct="0">
              <a:spcBef>
                <a:spcPct val="0"/>
              </a:spcBef>
              <a:spcAft>
                <a:spcPct val="0"/>
              </a:spcAft>
              <a:defRPr sz="2900">
                <a:solidFill>
                  <a:schemeClr val="tx1"/>
                </a:solidFill>
                <a:latin typeface="Arial" panose="020B0604020202020204" pitchFamily="34" charset="0"/>
              </a:defRPr>
            </a:lvl7pPr>
            <a:lvl8pPr marL="3485765" indent="-232384" defTabSz="945675" eaLnBrk="0" fontAlgn="base" hangingPunct="0">
              <a:spcBef>
                <a:spcPct val="0"/>
              </a:spcBef>
              <a:spcAft>
                <a:spcPct val="0"/>
              </a:spcAft>
              <a:defRPr sz="2900">
                <a:solidFill>
                  <a:schemeClr val="tx1"/>
                </a:solidFill>
                <a:latin typeface="Arial" panose="020B0604020202020204" pitchFamily="34" charset="0"/>
              </a:defRPr>
            </a:lvl8pPr>
            <a:lvl9pPr marL="3950534" indent="-232384" defTabSz="945675" eaLnBrk="0" fontAlgn="base" hangingPunct="0">
              <a:spcBef>
                <a:spcPct val="0"/>
              </a:spcBef>
              <a:spcAft>
                <a:spcPct val="0"/>
              </a:spcAft>
              <a:defRPr sz="2900">
                <a:solidFill>
                  <a:schemeClr val="tx1"/>
                </a:solidFill>
                <a:latin typeface="Arial" panose="020B0604020202020204" pitchFamily="34" charset="0"/>
              </a:defRPr>
            </a:lvl9pPr>
          </a:lstStyle>
          <a:p>
            <a:r>
              <a:rPr lang="fr-FR" altLang="en-US" sz="1200">
                <a:latin typeface="Trebuchet MS" panose="020B0603020202020204" pitchFamily="34" charset="0"/>
              </a:rPr>
              <a:t>DPR Brown Bag</a:t>
            </a:r>
            <a:endParaRPr lang="en-US" altLang="en-US" sz="1200">
              <a:latin typeface="Trebuchet MS" panose="020B0603020202020204" pitchFamily="34" charset="0"/>
            </a:endParaRP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675">
              <a:defRPr sz="2900">
                <a:solidFill>
                  <a:schemeClr val="tx1"/>
                </a:solidFill>
                <a:latin typeface="Arial" panose="020B0604020202020204" pitchFamily="34" charset="0"/>
              </a:defRPr>
            </a:lvl1pPr>
            <a:lvl2pPr marL="755249" indent="-290480" defTabSz="945675">
              <a:defRPr sz="2900">
                <a:solidFill>
                  <a:schemeClr val="tx1"/>
                </a:solidFill>
                <a:latin typeface="Arial" panose="020B0604020202020204" pitchFamily="34" charset="0"/>
              </a:defRPr>
            </a:lvl2pPr>
            <a:lvl3pPr marL="1161922" indent="-232384" defTabSz="945675">
              <a:defRPr sz="2900">
                <a:solidFill>
                  <a:schemeClr val="tx1"/>
                </a:solidFill>
                <a:latin typeface="Arial" panose="020B0604020202020204" pitchFamily="34" charset="0"/>
              </a:defRPr>
            </a:lvl3pPr>
            <a:lvl4pPr marL="1626691" indent="-232384" defTabSz="945675">
              <a:defRPr sz="2900">
                <a:solidFill>
                  <a:schemeClr val="tx1"/>
                </a:solidFill>
                <a:latin typeface="Arial" panose="020B0604020202020204" pitchFamily="34" charset="0"/>
              </a:defRPr>
            </a:lvl4pPr>
            <a:lvl5pPr marL="2091459" indent="-232384" defTabSz="945675">
              <a:defRPr sz="2900">
                <a:solidFill>
                  <a:schemeClr val="tx1"/>
                </a:solidFill>
                <a:latin typeface="Arial" panose="020B0604020202020204" pitchFamily="34" charset="0"/>
              </a:defRPr>
            </a:lvl5pPr>
            <a:lvl6pPr marL="2556227" indent="-232384" defTabSz="945675" eaLnBrk="0" fontAlgn="base" hangingPunct="0">
              <a:spcBef>
                <a:spcPct val="0"/>
              </a:spcBef>
              <a:spcAft>
                <a:spcPct val="0"/>
              </a:spcAft>
              <a:defRPr sz="2900">
                <a:solidFill>
                  <a:schemeClr val="tx1"/>
                </a:solidFill>
                <a:latin typeface="Arial" panose="020B0604020202020204" pitchFamily="34" charset="0"/>
              </a:defRPr>
            </a:lvl6pPr>
            <a:lvl7pPr marL="3020996" indent="-232384" defTabSz="945675" eaLnBrk="0" fontAlgn="base" hangingPunct="0">
              <a:spcBef>
                <a:spcPct val="0"/>
              </a:spcBef>
              <a:spcAft>
                <a:spcPct val="0"/>
              </a:spcAft>
              <a:defRPr sz="2900">
                <a:solidFill>
                  <a:schemeClr val="tx1"/>
                </a:solidFill>
                <a:latin typeface="Arial" panose="020B0604020202020204" pitchFamily="34" charset="0"/>
              </a:defRPr>
            </a:lvl7pPr>
            <a:lvl8pPr marL="3485765" indent="-232384" defTabSz="945675" eaLnBrk="0" fontAlgn="base" hangingPunct="0">
              <a:spcBef>
                <a:spcPct val="0"/>
              </a:spcBef>
              <a:spcAft>
                <a:spcPct val="0"/>
              </a:spcAft>
              <a:defRPr sz="2900">
                <a:solidFill>
                  <a:schemeClr val="tx1"/>
                </a:solidFill>
                <a:latin typeface="Arial" panose="020B0604020202020204" pitchFamily="34" charset="0"/>
              </a:defRPr>
            </a:lvl8pPr>
            <a:lvl9pPr marL="3950534" indent="-232384" defTabSz="945675" eaLnBrk="0" fontAlgn="base" hangingPunct="0">
              <a:spcBef>
                <a:spcPct val="0"/>
              </a:spcBef>
              <a:spcAft>
                <a:spcPct val="0"/>
              </a:spcAft>
              <a:defRPr sz="2900">
                <a:solidFill>
                  <a:schemeClr val="tx1"/>
                </a:solidFill>
                <a:latin typeface="Arial" panose="020B0604020202020204" pitchFamily="34" charset="0"/>
              </a:defRPr>
            </a:lvl9pPr>
          </a:lstStyle>
          <a:p>
            <a:r>
              <a:rPr lang="en-US" altLang="en-US" sz="1200">
                <a:latin typeface="Trebuchet MS" panose="020B0603020202020204" pitchFamily="34" charset="0"/>
              </a:rPr>
              <a:t>11/18/2014</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675">
              <a:defRPr sz="2900">
                <a:solidFill>
                  <a:schemeClr val="tx1"/>
                </a:solidFill>
                <a:latin typeface="Arial" panose="020B0604020202020204" pitchFamily="34" charset="0"/>
              </a:defRPr>
            </a:lvl1pPr>
            <a:lvl2pPr marL="755249" indent="-290480" defTabSz="945675">
              <a:defRPr sz="2900">
                <a:solidFill>
                  <a:schemeClr val="tx1"/>
                </a:solidFill>
                <a:latin typeface="Arial" panose="020B0604020202020204" pitchFamily="34" charset="0"/>
              </a:defRPr>
            </a:lvl2pPr>
            <a:lvl3pPr marL="1161922" indent="-232384" defTabSz="945675">
              <a:defRPr sz="2900">
                <a:solidFill>
                  <a:schemeClr val="tx1"/>
                </a:solidFill>
                <a:latin typeface="Arial" panose="020B0604020202020204" pitchFamily="34" charset="0"/>
              </a:defRPr>
            </a:lvl3pPr>
            <a:lvl4pPr marL="1626691" indent="-232384" defTabSz="945675">
              <a:defRPr sz="2900">
                <a:solidFill>
                  <a:schemeClr val="tx1"/>
                </a:solidFill>
                <a:latin typeface="Arial" panose="020B0604020202020204" pitchFamily="34" charset="0"/>
              </a:defRPr>
            </a:lvl4pPr>
            <a:lvl5pPr marL="2091459" indent="-232384" defTabSz="945675">
              <a:defRPr sz="2900">
                <a:solidFill>
                  <a:schemeClr val="tx1"/>
                </a:solidFill>
                <a:latin typeface="Arial" panose="020B0604020202020204" pitchFamily="34" charset="0"/>
              </a:defRPr>
            </a:lvl5pPr>
            <a:lvl6pPr marL="2556227" indent="-232384" defTabSz="945675" eaLnBrk="0" fontAlgn="base" hangingPunct="0">
              <a:spcBef>
                <a:spcPct val="0"/>
              </a:spcBef>
              <a:spcAft>
                <a:spcPct val="0"/>
              </a:spcAft>
              <a:defRPr sz="2900">
                <a:solidFill>
                  <a:schemeClr val="tx1"/>
                </a:solidFill>
                <a:latin typeface="Arial" panose="020B0604020202020204" pitchFamily="34" charset="0"/>
              </a:defRPr>
            </a:lvl6pPr>
            <a:lvl7pPr marL="3020996" indent="-232384" defTabSz="945675" eaLnBrk="0" fontAlgn="base" hangingPunct="0">
              <a:spcBef>
                <a:spcPct val="0"/>
              </a:spcBef>
              <a:spcAft>
                <a:spcPct val="0"/>
              </a:spcAft>
              <a:defRPr sz="2900">
                <a:solidFill>
                  <a:schemeClr val="tx1"/>
                </a:solidFill>
                <a:latin typeface="Arial" panose="020B0604020202020204" pitchFamily="34" charset="0"/>
              </a:defRPr>
            </a:lvl7pPr>
            <a:lvl8pPr marL="3485765" indent="-232384" defTabSz="945675" eaLnBrk="0" fontAlgn="base" hangingPunct="0">
              <a:spcBef>
                <a:spcPct val="0"/>
              </a:spcBef>
              <a:spcAft>
                <a:spcPct val="0"/>
              </a:spcAft>
              <a:defRPr sz="2900">
                <a:solidFill>
                  <a:schemeClr val="tx1"/>
                </a:solidFill>
                <a:latin typeface="Arial" panose="020B0604020202020204" pitchFamily="34" charset="0"/>
              </a:defRPr>
            </a:lvl8pPr>
            <a:lvl9pPr marL="3950534" indent="-232384" defTabSz="945675" eaLnBrk="0" fontAlgn="base" hangingPunct="0">
              <a:spcBef>
                <a:spcPct val="0"/>
              </a:spcBef>
              <a:spcAft>
                <a:spcPct val="0"/>
              </a:spcAft>
              <a:defRPr sz="2900">
                <a:solidFill>
                  <a:schemeClr val="tx1"/>
                </a:solidFill>
                <a:latin typeface="Arial" panose="020B0604020202020204" pitchFamily="34" charset="0"/>
              </a:defRPr>
            </a:lvl9pPr>
          </a:lstStyle>
          <a:p>
            <a:r>
              <a:rPr lang="en-US" altLang="en-US" sz="1200">
                <a:latin typeface="Trebuchet MS" panose="020B0603020202020204" pitchFamily="34" charset="0"/>
              </a:rPr>
              <a:t>CUWCC May 2014</a:t>
            </a:r>
          </a:p>
        </p:txBody>
      </p:sp>
    </p:spTree>
    <p:extLst>
      <p:ext uri="{BB962C8B-B14F-4D97-AF65-F5344CB8AC3E}">
        <p14:creationId xmlns:p14="http://schemas.microsoft.com/office/powerpoint/2010/main" val="94115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Received Feb 11, 2019, Accepted June 24,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Tautges NE, </a:t>
            </a:r>
            <a:r>
              <a:rPr lang="en-US" sz="1200" dirty="0" err="1">
                <a:solidFill>
                  <a:schemeClr val="bg1"/>
                </a:solidFill>
                <a:latin typeface="Arial" panose="020B0604020202020204" pitchFamily="34" charset="0"/>
                <a:cs typeface="Arial" panose="020B0604020202020204" pitchFamily="34" charset="0"/>
              </a:rPr>
              <a:t>Chiartas</a:t>
            </a:r>
            <a:r>
              <a:rPr lang="en-US" sz="1200" dirty="0">
                <a:solidFill>
                  <a:schemeClr val="bg1"/>
                </a:solidFill>
                <a:latin typeface="Arial" panose="020B0604020202020204" pitchFamily="34" charset="0"/>
                <a:cs typeface="Arial" panose="020B0604020202020204" pitchFamily="34" charset="0"/>
              </a:rPr>
              <a:t> JL, Gaudin ACM, </a:t>
            </a:r>
            <a:r>
              <a:rPr lang="en-US" sz="1200" dirty="0" err="1">
                <a:solidFill>
                  <a:schemeClr val="bg1"/>
                </a:solidFill>
                <a:latin typeface="Arial" panose="020B0604020202020204" pitchFamily="34" charset="0"/>
                <a:cs typeface="Arial" panose="020B0604020202020204" pitchFamily="34" charset="0"/>
              </a:rPr>
              <a:t>O’Geen</a:t>
            </a:r>
            <a:r>
              <a:rPr lang="en-US" sz="1200" dirty="0">
                <a:solidFill>
                  <a:schemeClr val="bg1"/>
                </a:solidFill>
                <a:latin typeface="Arial" panose="020B0604020202020204" pitchFamily="34" charset="0"/>
                <a:cs typeface="Arial" panose="020B0604020202020204" pitchFamily="34" charset="0"/>
              </a:rPr>
              <a:t> AT, Herrera I, Scow KM. Deep soil inventories reveal that impacts of cover crops and compost on soil carbon sequestration differ in surface and subsurface soils. Glob Change Biol. 2019;00:1–14. https ://doi.org/10.1111/gcb.14762</a:t>
            </a:r>
          </a:p>
          <a:p>
            <a:endParaRPr lang="en-US" dirty="0"/>
          </a:p>
        </p:txBody>
      </p:sp>
      <p:sp>
        <p:nvSpPr>
          <p:cNvPr id="4" name="Slide Number Placeholder 3"/>
          <p:cNvSpPr>
            <a:spLocks noGrp="1"/>
          </p:cNvSpPr>
          <p:nvPr>
            <p:ph type="sldNum" sz="quarter" idx="10"/>
          </p:nvPr>
        </p:nvSpPr>
        <p:spPr/>
        <p:txBody>
          <a:bodyPr/>
          <a:lstStyle/>
          <a:p>
            <a:fld id="{EB6EE639-2428-4BAD-8BA5-754868045C84}" type="slidenum">
              <a:rPr lang="en-US" smtClean="0"/>
              <a:t>5</a:t>
            </a:fld>
            <a:endParaRPr lang="en-US"/>
          </a:p>
        </p:txBody>
      </p:sp>
    </p:spTree>
    <p:extLst>
      <p:ext uri="{BB962C8B-B14F-4D97-AF65-F5344CB8AC3E}">
        <p14:creationId xmlns:p14="http://schemas.microsoft.com/office/powerpoint/2010/main" val="99167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EJ definition: The fair treatment of people of all races, cultures, and in-comes regarding the development, adoption, implementation, and enforcement of environmental laws, regulations, and policies.</a:t>
            </a:r>
          </a:p>
        </p:txBody>
      </p:sp>
      <p:sp>
        <p:nvSpPr>
          <p:cNvPr id="4" name="Slide Number Placeholder 3"/>
          <p:cNvSpPr>
            <a:spLocks noGrp="1"/>
          </p:cNvSpPr>
          <p:nvPr>
            <p:ph type="sldNum" sz="quarter" idx="5"/>
          </p:nvPr>
        </p:nvSpPr>
        <p:spPr/>
        <p:txBody>
          <a:bodyPr/>
          <a:lstStyle/>
          <a:p>
            <a:fld id="{E1CF625E-1440-4BB4-A55E-82D6B71CB2CA}" type="slidenum">
              <a:rPr lang="en-US" smtClean="0"/>
              <a:t>7</a:t>
            </a:fld>
            <a:endParaRPr lang="en-US"/>
          </a:p>
        </p:txBody>
      </p:sp>
    </p:spTree>
    <p:extLst>
      <p:ext uri="{BB962C8B-B14F-4D97-AF65-F5344CB8AC3E}">
        <p14:creationId xmlns:p14="http://schemas.microsoft.com/office/powerpoint/2010/main" val="264292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F625E-1440-4BB4-A55E-82D6B71CB2CA}" type="slidenum">
              <a:rPr lang="en-US" smtClean="0"/>
              <a:t>8</a:t>
            </a:fld>
            <a:endParaRPr lang="en-US"/>
          </a:p>
        </p:txBody>
      </p:sp>
    </p:spTree>
    <p:extLst>
      <p:ext uri="{BB962C8B-B14F-4D97-AF65-F5344CB8AC3E}">
        <p14:creationId xmlns:p14="http://schemas.microsoft.com/office/powerpoint/2010/main" val="61805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69367-549D-4955-A6ED-9385B0B3F41D}" type="slidenum">
              <a:rPr lang="en-US" smtClean="0"/>
              <a:t>9</a:t>
            </a:fld>
            <a:endParaRPr lang="en-US"/>
          </a:p>
        </p:txBody>
      </p:sp>
    </p:spTree>
    <p:extLst>
      <p:ext uri="{BB962C8B-B14F-4D97-AF65-F5344CB8AC3E}">
        <p14:creationId xmlns:p14="http://schemas.microsoft.com/office/powerpoint/2010/main" val="40646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F625E-1440-4BB4-A55E-82D6B71CB2CA}" type="slidenum">
              <a:rPr lang="en-US" smtClean="0"/>
              <a:t>10</a:t>
            </a:fld>
            <a:endParaRPr lang="en-US"/>
          </a:p>
        </p:txBody>
      </p:sp>
    </p:spTree>
    <p:extLst>
      <p:ext uri="{BB962C8B-B14F-4D97-AF65-F5344CB8AC3E}">
        <p14:creationId xmlns:p14="http://schemas.microsoft.com/office/powerpoint/2010/main" val="258527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F625E-1440-4BB4-A55E-82D6B71CB2CA}" type="slidenum">
              <a:rPr lang="en-US" smtClean="0"/>
              <a:t>11</a:t>
            </a:fld>
            <a:endParaRPr lang="en-US"/>
          </a:p>
        </p:txBody>
      </p:sp>
    </p:spTree>
    <p:extLst>
      <p:ext uri="{BB962C8B-B14F-4D97-AF65-F5344CB8AC3E}">
        <p14:creationId xmlns:p14="http://schemas.microsoft.com/office/powerpoint/2010/main" val="305745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F625E-1440-4BB4-A55E-82D6B71CB2CA}" type="slidenum">
              <a:rPr lang="en-US" smtClean="0"/>
              <a:t>14</a:t>
            </a:fld>
            <a:endParaRPr lang="en-US"/>
          </a:p>
        </p:txBody>
      </p:sp>
    </p:spTree>
    <p:extLst>
      <p:ext uri="{BB962C8B-B14F-4D97-AF65-F5344CB8AC3E}">
        <p14:creationId xmlns:p14="http://schemas.microsoft.com/office/powerpoint/2010/main" val="196249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1CF625E-1440-4BB4-A55E-82D6B71CB2CA}" type="slidenum">
              <a:rPr lang="en-US" smtClean="0"/>
              <a:t>17</a:t>
            </a:fld>
            <a:endParaRPr lang="en-US"/>
          </a:p>
        </p:txBody>
      </p:sp>
    </p:spTree>
    <p:extLst>
      <p:ext uri="{BB962C8B-B14F-4D97-AF65-F5344CB8AC3E}">
        <p14:creationId xmlns:p14="http://schemas.microsoft.com/office/powerpoint/2010/main" val="11319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E5DB-0385-41ED-B608-4B690F0962A3}"/>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020C217-AA23-4850-AB13-4EADC206AE7A}"/>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DDF5A4-1E2A-4D1B-AC85-599AB2AE09FD}"/>
              </a:ext>
            </a:extLst>
          </p:cNvPr>
          <p:cNvSpPr>
            <a:spLocks noGrp="1"/>
          </p:cNvSpPr>
          <p:nvPr>
            <p:ph type="dt" sz="half" idx="10"/>
          </p:nvPr>
        </p:nvSpPr>
        <p:spPr/>
        <p:txBody>
          <a:bodyPr/>
          <a:lstStyle/>
          <a:p>
            <a:fld id="{D8BF75A3-F16F-4357-8D04-EBA37505D3A2}" type="datetime1">
              <a:rPr lang="en-US" smtClean="0"/>
              <a:t>11/12/2019</a:t>
            </a:fld>
            <a:endParaRPr lang="en-US"/>
          </a:p>
        </p:txBody>
      </p:sp>
      <p:sp>
        <p:nvSpPr>
          <p:cNvPr id="5" name="Footer Placeholder 4">
            <a:extLst>
              <a:ext uri="{FF2B5EF4-FFF2-40B4-BE49-F238E27FC236}">
                <a16:creationId xmlns:a16="http://schemas.microsoft.com/office/drawing/2014/main" id="{04D94D23-5E7A-4812-B969-32034E298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795C0-091F-4D3C-A480-9A3868C52824}"/>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278984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2133-D8B7-4D64-B38D-E5AABB1842E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100CE84-01C0-409E-984C-AAA883029322}"/>
              </a:ext>
            </a:extLst>
          </p:cNvPr>
          <p:cNvSpPr>
            <a:spLocks noGrp="1"/>
          </p:cNvSpPr>
          <p:nvPr>
            <p:ph type="body" orient="vert" idx="1"/>
          </p:nvPr>
        </p:nvSpPr>
        <p:spPr/>
        <p:txBody>
          <a:bodyPr vert="eaVert">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0D9E03-0588-48AA-832B-7B11A4AB3DC6}"/>
              </a:ext>
            </a:extLst>
          </p:cNvPr>
          <p:cNvSpPr>
            <a:spLocks noGrp="1"/>
          </p:cNvSpPr>
          <p:nvPr>
            <p:ph type="dt" sz="half" idx="10"/>
          </p:nvPr>
        </p:nvSpPr>
        <p:spPr/>
        <p:txBody>
          <a:bodyPr/>
          <a:lstStyle/>
          <a:p>
            <a:fld id="{2C202F58-8431-43B3-8917-407BE3B1B50E}" type="datetime1">
              <a:rPr lang="en-US" smtClean="0"/>
              <a:t>11/12/2019</a:t>
            </a:fld>
            <a:endParaRPr lang="en-US"/>
          </a:p>
        </p:txBody>
      </p:sp>
      <p:sp>
        <p:nvSpPr>
          <p:cNvPr id="5" name="Footer Placeholder 4">
            <a:extLst>
              <a:ext uri="{FF2B5EF4-FFF2-40B4-BE49-F238E27FC236}">
                <a16:creationId xmlns:a16="http://schemas.microsoft.com/office/drawing/2014/main" id="{02425A5A-1CB3-46A0-AE0D-A84F2EAF0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C02D1-F7A5-4F9C-B74E-7C8980B2ABB6}"/>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107193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3A8EF-003D-49C7-A69F-C997B49FED04}"/>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728FD97-EABD-47C9-A92F-146D11AFFBE8}"/>
              </a:ext>
            </a:extLst>
          </p:cNvPr>
          <p:cNvSpPr>
            <a:spLocks noGrp="1"/>
          </p:cNvSpPr>
          <p:nvPr>
            <p:ph type="body" orient="vert" idx="1"/>
          </p:nvPr>
        </p:nvSpPr>
        <p:spPr>
          <a:xfrm>
            <a:off x="838200" y="365125"/>
            <a:ext cx="7734300" cy="5811838"/>
          </a:xfrm>
        </p:spPr>
        <p:txBody>
          <a:bodyPr vert="eaVert">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7A17ACE-5CA6-4E2F-A314-062B34E17DB8}"/>
              </a:ext>
            </a:extLst>
          </p:cNvPr>
          <p:cNvSpPr>
            <a:spLocks noGrp="1"/>
          </p:cNvSpPr>
          <p:nvPr>
            <p:ph type="dt" sz="half" idx="10"/>
          </p:nvPr>
        </p:nvSpPr>
        <p:spPr/>
        <p:txBody>
          <a:bodyPr/>
          <a:lstStyle/>
          <a:p>
            <a:fld id="{26846052-386A-4E58-9A00-4A893CE4401C}" type="datetime1">
              <a:rPr lang="en-US" smtClean="0"/>
              <a:t>11/12/2019</a:t>
            </a:fld>
            <a:endParaRPr lang="en-US"/>
          </a:p>
        </p:txBody>
      </p:sp>
      <p:sp>
        <p:nvSpPr>
          <p:cNvPr id="5" name="Footer Placeholder 4">
            <a:extLst>
              <a:ext uri="{FF2B5EF4-FFF2-40B4-BE49-F238E27FC236}">
                <a16:creationId xmlns:a16="http://schemas.microsoft.com/office/drawing/2014/main" id="{BC79B42D-D03B-446B-93AA-271FE0DB0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D60F1-DF65-4607-974B-70725341CC85}"/>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47350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A084F8-1E34-4CB4-81E1-BEC85017482B}" type="datetime1">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0FBC2-59BC-4D2D-AE37-D06A86BEED92}" type="slidenum">
              <a:rPr lang="en-US" smtClean="0"/>
              <a:t>‹#›</a:t>
            </a:fld>
            <a:endParaRPr lang="en-US"/>
          </a:p>
        </p:txBody>
      </p:sp>
    </p:spTree>
    <p:extLst>
      <p:ext uri="{BB962C8B-B14F-4D97-AF65-F5344CB8AC3E}">
        <p14:creationId xmlns:p14="http://schemas.microsoft.com/office/powerpoint/2010/main" val="12201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FE2B-DD0B-4270-AA28-24C308BD743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FBB877-A783-458D-9073-12E7D7D37D94}"/>
              </a:ext>
            </a:extLst>
          </p:cNvPr>
          <p:cNvSpPr>
            <a:spLocks noGrp="1"/>
          </p:cNvSpPr>
          <p:nvPr>
            <p:ph idx="1"/>
          </p:nvPr>
        </p:nvSpPr>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D13636-9E6A-4D3C-AEA4-28F758812F17}"/>
              </a:ext>
            </a:extLst>
          </p:cNvPr>
          <p:cNvSpPr>
            <a:spLocks noGrp="1"/>
          </p:cNvSpPr>
          <p:nvPr>
            <p:ph type="dt" sz="half" idx="10"/>
          </p:nvPr>
        </p:nvSpPr>
        <p:spPr/>
        <p:txBody>
          <a:bodyPr/>
          <a:lstStyle/>
          <a:p>
            <a:fld id="{9F1FD047-D2DD-4FC9-BE80-A0951248013C}" type="datetime1">
              <a:rPr lang="en-US" smtClean="0"/>
              <a:t>11/12/2019</a:t>
            </a:fld>
            <a:endParaRPr lang="en-US"/>
          </a:p>
        </p:txBody>
      </p:sp>
      <p:sp>
        <p:nvSpPr>
          <p:cNvPr id="5" name="Footer Placeholder 4">
            <a:extLst>
              <a:ext uri="{FF2B5EF4-FFF2-40B4-BE49-F238E27FC236}">
                <a16:creationId xmlns:a16="http://schemas.microsoft.com/office/drawing/2014/main" id="{414BA05B-3641-42B0-ADB3-015D1C78F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6407E-F291-4A09-9EDE-20771A1C1A59}"/>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175903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75AF-C754-4F25-A811-2D8028588D20}"/>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F17EDD-C5DE-479B-8644-52010230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76F4D-4A4D-4F3C-9C90-31EC307C1DB1}"/>
              </a:ext>
            </a:extLst>
          </p:cNvPr>
          <p:cNvSpPr>
            <a:spLocks noGrp="1"/>
          </p:cNvSpPr>
          <p:nvPr>
            <p:ph type="dt" sz="half" idx="10"/>
          </p:nvPr>
        </p:nvSpPr>
        <p:spPr/>
        <p:txBody>
          <a:bodyPr/>
          <a:lstStyle/>
          <a:p>
            <a:fld id="{59D282B5-FFD5-40FF-BBF7-5C77E574E709}" type="datetime1">
              <a:rPr lang="en-US" smtClean="0"/>
              <a:t>11/12/2019</a:t>
            </a:fld>
            <a:endParaRPr lang="en-US" dirty="0"/>
          </a:p>
        </p:txBody>
      </p:sp>
      <p:sp>
        <p:nvSpPr>
          <p:cNvPr id="5" name="Footer Placeholder 4">
            <a:extLst>
              <a:ext uri="{FF2B5EF4-FFF2-40B4-BE49-F238E27FC236}">
                <a16:creationId xmlns:a16="http://schemas.microsoft.com/office/drawing/2014/main" id="{298BD635-2704-43DC-A396-B1A8A9578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89999F-8A8C-45C0-A54C-13F558726C27}"/>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389285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CFF0-6856-4F55-BB80-7A50AC99B318}"/>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6BF230-F57F-4AAD-90AB-ECED835796C5}"/>
              </a:ext>
            </a:extLst>
          </p:cNvPr>
          <p:cNvSpPr>
            <a:spLocks noGrp="1"/>
          </p:cNvSpPr>
          <p:nvPr>
            <p:ph sz="half" idx="1"/>
          </p:nvPr>
        </p:nvSpPr>
        <p:spPr>
          <a:xfrm>
            <a:off x="838200" y="1825625"/>
            <a:ext cx="5181600" cy="4351338"/>
          </a:xfr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9B1697-3006-406E-BEB2-9CFA62595454}"/>
              </a:ext>
            </a:extLst>
          </p:cNvPr>
          <p:cNvSpPr>
            <a:spLocks noGrp="1"/>
          </p:cNvSpPr>
          <p:nvPr>
            <p:ph sz="half" idx="2"/>
          </p:nvPr>
        </p:nvSpPr>
        <p:spPr>
          <a:xfrm>
            <a:off x="6172200" y="1825625"/>
            <a:ext cx="5181600" cy="4351338"/>
          </a:xfr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C7C7C7-1288-4CC1-A159-4BC00A3E3E8C}"/>
              </a:ext>
            </a:extLst>
          </p:cNvPr>
          <p:cNvSpPr>
            <a:spLocks noGrp="1"/>
          </p:cNvSpPr>
          <p:nvPr>
            <p:ph type="dt" sz="half" idx="10"/>
          </p:nvPr>
        </p:nvSpPr>
        <p:spPr/>
        <p:txBody>
          <a:bodyPr/>
          <a:lstStyle/>
          <a:p>
            <a:fld id="{639D08C4-CAF7-46C0-AAF2-7E87C52728F2}" type="datetime1">
              <a:rPr lang="en-US" smtClean="0"/>
              <a:t>11/12/2019</a:t>
            </a:fld>
            <a:endParaRPr lang="en-US"/>
          </a:p>
        </p:txBody>
      </p:sp>
      <p:sp>
        <p:nvSpPr>
          <p:cNvPr id="6" name="Footer Placeholder 5">
            <a:extLst>
              <a:ext uri="{FF2B5EF4-FFF2-40B4-BE49-F238E27FC236}">
                <a16:creationId xmlns:a16="http://schemas.microsoft.com/office/drawing/2014/main" id="{FADF8E0B-FCB3-4916-A190-FA3B4A6F0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D5D86-4C97-4A2A-ACB2-8F65E45AC371}"/>
              </a:ext>
            </a:extLst>
          </p:cNvPr>
          <p:cNvSpPr>
            <a:spLocks noGrp="1"/>
          </p:cNvSpPr>
          <p:nvPr>
            <p:ph type="sldNum" sz="quarter" idx="12"/>
          </p:nvPr>
        </p:nvSpPr>
        <p:spPr/>
        <p:txBody>
          <a:bodyPr/>
          <a:lstStyle/>
          <a:p>
            <a:fld id="{31C29160-B891-4AB7-8618-1331FBD51096}" type="slidenum">
              <a:rPr lang="en-US" smtClean="0"/>
              <a:t>‹#›</a:t>
            </a:fld>
            <a:endParaRPr lang="en-US"/>
          </a:p>
        </p:txBody>
      </p:sp>
      <p:sp>
        <p:nvSpPr>
          <p:cNvPr id="9" name="Text Placeholder 8">
            <a:extLst>
              <a:ext uri="{FF2B5EF4-FFF2-40B4-BE49-F238E27FC236}">
                <a16:creationId xmlns:a16="http://schemas.microsoft.com/office/drawing/2014/main" id="{7721BB94-FD3E-4BF7-9D48-E4C9EF21A92A}"/>
              </a:ext>
            </a:extLst>
          </p:cNvPr>
          <p:cNvSpPr>
            <a:spLocks noGrp="1"/>
          </p:cNvSpPr>
          <p:nvPr>
            <p:ph type="body" sz="quarter" idx="13"/>
          </p:nvPr>
        </p:nvSpPr>
        <p:spPr>
          <a:xfrm>
            <a:off x="2163762" y="5851525"/>
            <a:ext cx="6446837" cy="7228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66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D7AE-BFFB-4C2F-B81C-56934AF6FBAB}"/>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81D257-2E22-466F-9CC0-8C58DBCDFB8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D5598-7955-42C3-80D8-108BFDF2172F}"/>
              </a:ext>
            </a:extLst>
          </p:cNvPr>
          <p:cNvSpPr>
            <a:spLocks noGrp="1"/>
          </p:cNvSpPr>
          <p:nvPr>
            <p:ph sz="half" idx="2"/>
          </p:nvPr>
        </p:nvSpPr>
        <p:spPr>
          <a:xfrm>
            <a:off x="839788" y="2505075"/>
            <a:ext cx="5157787" cy="3684588"/>
          </a:xfr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D2502C1-AEE0-48D0-B20D-828EF12A73D4}"/>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DC39D-75A2-44E2-A8D5-FD90E0DC0837}"/>
              </a:ext>
            </a:extLst>
          </p:cNvPr>
          <p:cNvSpPr>
            <a:spLocks noGrp="1"/>
          </p:cNvSpPr>
          <p:nvPr>
            <p:ph sz="quarter" idx="4"/>
          </p:nvPr>
        </p:nvSpPr>
        <p:spPr>
          <a:xfrm>
            <a:off x="6172200" y="2505075"/>
            <a:ext cx="5183188" cy="3684588"/>
          </a:xfr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3CBB5D-FCA8-4DAE-9887-319DBF8DABCA}"/>
              </a:ext>
            </a:extLst>
          </p:cNvPr>
          <p:cNvSpPr>
            <a:spLocks noGrp="1"/>
          </p:cNvSpPr>
          <p:nvPr>
            <p:ph type="dt" sz="half" idx="10"/>
          </p:nvPr>
        </p:nvSpPr>
        <p:spPr/>
        <p:txBody>
          <a:bodyPr/>
          <a:lstStyle/>
          <a:p>
            <a:fld id="{37B5E2A0-18A7-4581-9536-DFD4377062C8}" type="datetime1">
              <a:rPr lang="en-US" smtClean="0"/>
              <a:t>11/12/2019</a:t>
            </a:fld>
            <a:endParaRPr lang="en-US"/>
          </a:p>
        </p:txBody>
      </p:sp>
      <p:sp>
        <p:nvSpPr>
          <p:cNvPr id="8" name="Footer Placeholder 7">
            <a:extLst>
              <a:ext uri="{FF2B5EF4-FFF2-40B4-BE49-F238E27FC236}">
                <a16:creationId xmlns:a16="http://schemas.microsoft.com/office/drawing/2014/main" id="{C5F81A58-7602-4D06-BA3A-C948D4D67B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DA115-D46B-4AE6-A81B-152CB6380B70}"/>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42819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4CF7-3339-4E5B-A27E-32FC56ADF4E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9F4A7B7-0FF9-49A5-89AE-7B829E293860}"/>
              </a:ext>
            </a:extLst>
          </p:cNvPr>
          <p:cNvSpPr>
            <a:spLocks noGrp="1"/>
          </p:cNvSpPr>
          <p:nvPr>
            <p:ph type="dt" sz="half" idx="10"/>
          </p:nvPr>
        </p:nvSpPr>
        <p:spPr/>
        <p:txBody>
          <a:bodyPr/>
          <a:lstStyle/>
          <a:p>
            <a:fld id="{7302F4EC-CA69-479F-802B-B353DAE90669}" type="datetime1">
              <a:rPr lang="en-US" smtClean="0"/>
              <a:t>11/12/2019</a:t>
            </a:fld>
            <a:endParaRPr lang="en-US"/>
          </a:p>
        </p:txBody>
      </p:sp>
      <p:sp>
        <p:nvSpPr>
          <p:cNvPr id="4" name="Footer Placeholder 3">
            <a:extLst>
              <a:ext uri="{FF2B5EF4-FFF2-40B4-BE49-F238E27FC236}">
                <a16:creationId xmlns:a16="http://schemas.microsoft.com/office/drawing/2014/main" id="{1AC551B4-826B-47F5-8D0C-5C7F448BE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DD967-191C-4FFA-A1D8-D2EB027630AA}"/>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242082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B9D54-3D7E-4D88-B69A-21CD29866806}"/>
              </a:ext>
            </a:extLst>
          </p:cNvPr>
          <p:cNvSpPr>
            <a:spLocks noGrp="1"/>
          </p:cNvSpPr>
          <p:nvPr>
            <p:ph type="dt" sz="half" idx="10"/>
          </p:nvPr>
        </p:nvSpPr>
        <p:spPr/>
        <p:txBody>
          <a:bodyPr/>
          <a:lstStyle/>
          <a:p>
            <a:fld id="{EBB934B7-ADDE-460E-B34E-614CEECA0E83}" type="datetime1">
              <a:rPr lang="en-US" smtClean="0"/>
              <a:t>11/12/2019</a:t>
            </a:fld>
            <a:endParaRPr lang="en-US"/>
          </a:p>
        </p:txBody>
      </p:sp>
      <p:sp>
        <p:nvSpPr>
          <p:cNvPr id="3" name="Footer Placeholder 2">
            <a:extLst>
              <a:ext uri="{FF2B5EF4-FFF2-40B4-BE49-F238E27FC236}">
                <a16:creationId xmlns:a16="http://schemas.microsoft.com/office/drawing/2014/main" id="{39FCC75F-AD7B-4ABA-8220-C4AC06B228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85962F-717F-4104-BBFB-BAB5BD5DEE21}"/>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80573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453A-302F-4A22-B6D9-7B1272680D87}"/>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40E804-98FB-4CA1-9AD0-5881C83D54E7}"/>
              </a:ext>
            </a:extLst>
          </p:cNvPr>
          <p:cNvSpPr>
            <a:spLocks noGrp="1"/>
          </p:cNvSpPr>
          <p:nvPr>
            <p:ph idx="1"/>
          </p:nvPr>
        </p:nvSpPr>
        <p:spPr>
          <a:xfrm>
            <a:off x="5183188" y="987425"/>
            <a:ext cx="6172200" cy="4873625"/>
          </a:xfr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F216412-28B8-49C8-A550-717A95D569CD}"/>
              </a:ext>
            </a:extLst>
          </p:cNvPr>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970BA-9EA2-4753-815A-5FA0997C43E3}"/>
              </a:ext>
            </a:extLst>
          </p:cNvPr>
          <p:cNvSpPr>
            <a:spLocks noGrp="1"/>
          </p:cNvSpPr>
          <p:nvPr>
            <p:ph type="dt" sz="half" idx="10"/>
          </p:nvPr>
        </p:nvSpPr>
        <p:spPr/>
        <p:txBody>
          <a:bodyPr/>
          <a:lstStyle/>
          <a:p>
            <a:fld id="{EDBDD143-BD14-4462-A5D2-E0AEFC752264}" type="datetime1">
              <a:rPr lang="en-US" smtClean="0"/>
              <a:t>11/12/2019</a:t>
            </a:fld>
            <a:endParaRPr lang="en-US"/>
          </a:p>
        </p:txBody>
      </p:sp>
      <p:sp>
        <p:nvSpPr>
          <p:cNvPr id="6" name="Footer Placeholder 5">
            <a:extLst>
              <a:ext uri="{FF2B5EF4-FFF2-40B4-BE49-F238E27FC236}">
                <a16:creationId xmlns:a16="http://schemas.microsoft.com/office/drawing/2014/main" id="{B3C211DF-597E-44CD-B384-D263FDC20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56163-790C-4149-8050-876FA6B3191C}"/>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31925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1851-A4C1-4B0A-898F-D4923FDDDF7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218D5D6-7E58-4B37-96BB-77ED1D4E7104}"/>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DCEDF-F14C-4F64-939A-46346BFB93BF}"/>
              </a:ext>
            </a:extLst>
          </p:cNvPr>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DF574-07AB-4745-AA67-001A4D1921D7}"/>
              </a:ext>
            </a:extLst>
          </p:cNvPr>
          <p:cNvSpPr>
            <a:spLocks noGrp="1"/>
          </p:cNvSpPr>
          <p:nvPr>
            <p:ph type="dt" sz="half" idx="10"/>
          </p:nvPr>
        </p:nvSpPr>
        <p:spPr/>
        <p:txBody>
          <a:bodyPr/>
          <a:lstStyle/>
          <a:p>
            <a:fld id="{0AA73941-626E-4DFE-99B7-5EA59CCE86D3}" type="datetime1">
              <a:rPr lang="en-US" smtClean="0"/>
              <a:t>11/12/2019</a:t>
            </a:fld>
            <a:endParaRPr lang="en-US"/>
          </a:p>
        </p:txBody>
      </p:sp>
      <p:sp>
        <p:nvSpPr>
          <p:cNvPr id="6" name="Footer Placeholder 5">
            <a:extLst>
              <a:ext uri="{FF2B5EF4-FFF2-40B4-BE49-F238E27FC236}">
                <a16:creationId xmlns:a16="http://schemas.microsoft.com/office/drawing/2014/main" id="{B5578728-B77C-48FD-8819-1D74986A7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3E1E2-F89F-4823-8873-1EB24B91FA15}"/>
              </a:ext>
            </a:extLst>
          </p:cNvPr>
          <p:cNvSpPr>
            <a:spLocks noGrp="1"/>
          </p:cNvSpPr>
          <p:nvPr>
            <p:ph type="sldNum" sz="quarter" idx="12"/>
          </p:nvPr>
        </p:nvSpPr>
        <p:spPr/>
        <p:txBody>
          <a:bodyPr/>
          <a:lstStyle/>
          <a:p>
            <a:fld id="{31C29160-B891-4AB7-8618-1331FBD51096}" type="slidenum">
              <a:rPr lang="en-US" smtClean="0"/>
              <a:t>‹#›</a:t>
            </a:fld>
            <a:endParaRPr lang="en-US"/>
          </a:p>
        </p:txBody>
      </p:sp>
    </p:spTree>
    <p:extLst>
      <p:ext uri="{BB962C8B-B14F-4D97-AF65-F5344CB8AC3E}">
        <p14:creationId xmlns:p14="http://schemas.microsoft.com/office/powerpoint/2010/main" val="297074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73868-A8F1-402E-AD2E-73DA7265E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0CB5FF-1418-40A8-86BC-86B245750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EC1976-9323-4BDB-8415-8A878F5C6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7CC8B-7D36-43D2-BAB4-C87EDAC5F89B}" type="datetime1">
              <a:rPr lang="en-US" smtClean="0"/>
              <a:t>11/12/2019</a:t>
            </a:fld>
            <a:endParaRPr lang="en-US"/>
          </a:p>
        </p:txBody>
      </p:sp>
      <p:sp>
        <p:nvSpPr>
          <p:cNvPr id="5" name="Footer Placeholder 4">
            <a:extLst>
              <a:ext uri="{FF2B5EF4-FFF2-40B4-BE49-F238E27FC236}">
                <a16:creationId xmlns:a16="http://schemas.microsoft.com/office/drawing/2014/main" id="{97B6B124-B6BB-40D1-ACF2-CE1FB237B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E3FD3-E739-42D3-8819-DDA103CAF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9160-B891-4AB7-8618-1331FBD51096}" type="slidenum">
              <a:rPr lang="en-US" smtClean="0"/>
              <a:t>‹#›</a:t>
            </a:fld>
            <a:endParaRPr lang="en-US"/>
          </a:p>
        </p:txBody>
      </p:sp>
    </p:spTree>
    <p:extLst>
      <p:ext uri="{BB962C8B-B14F-4D97-AF65-F5344CB8AC3E}">
        <p14:creationId xmlns:p14="http://schemas.microsoft.com/office/powerpoint/2010/main" val="15011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climateinvestments.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alrecycle.ca.gov/climate/grantsloans/communitycomposti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Heather.Williams@calrecycle.ca.gov"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descr="Heather Williams&#10;CalRecycle">
            <a:extLst>
              <a:ext uri="{FF2B5EF4-FFF2-40B4-BE49-F238E27FC236}">
                <a16:creationId xmlns:a16="http://schemas.microsoft.com/office/drawing/2014/main" id="{E619532F-F1F0-EE4E-A9FF-B280C4B56731}"/>
              </a:ext>
            </a:extLst>
          </p:cNvPr>
          <p:cNvSpPr>
            <a:spLocks noGrp="1"/>
          </p:cNvSpPr>
          <p:nvPr>
            <p:ph type="subTitle" idx="1"/>
          </p:nvPr>
        </p:nvSpPr>
        <p:spPr>
          <a:xfrm>
            <a:off x="6230271" y="5251665"/>
            <a:ext cx="5161606" cy="972180"/>
          </a:xfrm>
        </p:spPr>
        <p:txBody>
          <a:bodyPr anchor="b">
            <a:normAutofit/>
          </a:bodyPr>
          <a:lstStyle/>
          <a:p>
            <a:pPr algn="l"/>
            <a:r>
              <a:rPr lang="en-US" sz="2000" dirty="0"/>
              <a:t>Heather Williams &amp; </a:t>
            </a:r>
            <a:r>
              <a:rPr lang="en-US" sz="2000"/>
              <a:t>Bob Horowitz</a:t>
            </a:r>
            <a:endParaRPr lang="en-US" sz="2000" dirty="0"/>
          </a:p>
          <a:p>
            <a:pPr algn="l"/>
            <a:r>
              <a:rPr lang="en-US" sz="2000" dirty="0"/>
              <a:t>CalRecycle</a:t>
            </a:r>
          </a:p>
        </p:txBody>
      </p:sp>
      <p:sp>
        <p:nvSpPr>
          <p:cNvPr id="32" name="Freeform: Shape 31">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Food scraps being put into compost pile"/>
          <p:cNvPicPr>
            <a:picLocks noChangeAspect="1"/>
          </p:cNvPicPr>
          <p:nvPr/>
        </p:nvPicPr>
        <p:blipFill rotWithShape="1">
          <a:blip r:embed="rId2">
            <a:extLst>
              <a:ext uri="{28A0092B-C50C-407E-A947-70E740481C1C}">
                <a14:useLocalDpi xmlns:a14="http://schemas.microsoft.com/office/drawing/2010/main" val="0"/>
              </a:ext>
            </a:extLst>
          </a:blip>
          <a:srcRect l="16896" r="30646" b="1"/>
          <a:stretch/>
        </p:blipFill>
        <p:spPr>
          <a:xfrm>
            <a:off x="1" y="647373"/>
            <a:ext cx="5385130" cy="6210629"/>
          </a:xfrm>
          <a:custGeom>
            <a:avLst/>
            <a:gdLst>
              <a:gd name="connsiteX0" fmla="*/ 2203018 w 5385130"/>
              <a:gd name="connsiteY0" fmla="*/ 0 h 6210629"/>
              <a:gd name="connsiteX1" fmla="*/ 5385130 w 5385130"/>
              <a:gd name="connsiteY1" fmla="*/ 3182112 h 6210629"/>
              <a:gd name="connsiteX2" fmla="*/ 3441640 w 5385130"/>
              <a:gd name="connsiteY2" fmla="*/ 6114158 h 6210629"/>
              <a:gd name="connsiteX3" fmla="*/ 3178061 w 5385130"/>
              <a:gd name="connsiteY3" fmla="*/ 6210629 h 6210629"/>
              <a:gd name="connsiteX4" fmla="*/ 1233206 w 5385130"/>
              <a:gd name="connsiteY4" fmla="*/ 6210629 h 6210629"/>
              <a:gd name="connsiteX5" fmla="*/ 1108901 w 5385130"/>
              <a:gd name="connsiteY5" fmla="*/ 6171135 h 6210629"/>
              <a:gd name="connsiteX6" fmla="*/ 178899 w 5385130"/>
              <a:gd name="connsiteY6" fmla="*/ 5637585 h 6210629"/>
              <a:gd name="connsiteX7" fmla="*/ 0 w 5385130"/>
              <a:gd name="connsiteY7" fmla="*/ 5474990 h 6210629"/>
              <a:gd name="connsiteX8" fmla="*/ 0 w 5385130"/>
              <a:gd name="connsiteY8" fmla="*/ 889234 h 6210629"/>
              <a:gd name="connsiteX9" fmla="*/ 178899 w 5385130"/>
              <a:gd name="connsiteY9" fmla="*/ 726640 h 6210629"/>
              <a:gd name="connsiteX10" fmla="*/ 2203018 w 5385130"/>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34" name="Freeform: Shape 33">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Pile of fresh food waste scraps">
            <a:extLst>
              <a:ext uri="{FF2B5EF4-FFF2-40B4-BE49-F238E27FC236}">
                <a16:creationId xmlns:a16="http://schemas.microsoft.com/office/drawing/2014/main" id="{BAB6725A-347F-479A-A7A6-6C1579F3F83A}"/>
              </a:ext>
            </a:extLst>
          </p:cNvPr>
          <p:cNvPicPr>
            <a:picLocks noChangeAspect="1"/>
          </p:cNvPicPr>
          <p:nvPr/>
        </p:nvPicPr>
        <p:blipFill rotWithShape="1">
          <a:blip r:embed="rId3">
            <a:extLst>
              <a:ext uri="{28A0092B-C50C-407E-A947-70E740481C1C}">
                <a14:useLocalDpi xmlns:a14="http://schemas.microsoft.com/office/drawing/2010/main" val="0"/>
              </a:ext>
            </a:extLst>
          </a:blip>
          <a:srcRect l="4974" t="12419" r="3069" b="8613"/>
          <a:stretch/>
        </p:blipFill>
        <p:spPr>
          <a:xfrm>
            <a:off x="5385131" y="0"/>
            <a:ext cx="4189408" cy="2398426"/>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itle 1">
            <a:extLst>
              <a:ext uri="{FF2B5EF4-FFF2-40B4-BE49-F238E27FC236}">
                <a16:creationId xmlns:a16="http://schemas.microsoft.com/office/drawing/2014/main" id="{81395BCF-3174-374A-AA0B-2C72B35CB6A3}"/>
              </a:ext>
            </a:extLst>
          </p:cNvPr>
          <p:cNvSpPr>
            <a:spLocks noGrp="1"/>
          </p:cNvSpPr>
          <p:nvPr>
            <p:ph type="ctrTitle"/>
          </p:nvPr>
        </p:nvSpPr>
        <p:spPr>
          <a:xfrm>
            <a:off x="6230271" y="3164749"/>
            <a:ext cx="5242259" cy="1922251"/>
          </a:xfrm>
        </p:spPr>
        <p:txBody>
          <a:bodyPr anchor="t">
            <a:normAutofit/>
          </a:bodyPr>
          <a:lstStyle/>
          <a:p>
            <a:pPr algn="l"/>
            <a:r>
              <a:rPr lang="en-US" sz="3700" dirty="0"/>
              <a:t>Building local resilience through community composting</a:t>
            </a:r>
          </a:p>
        </p:txBody>
      </p:sp>
      <p:sp>
        <p:nvSpPr>
          <p:cNvPr id="4" name="Slide Number Placeholder 3">
            <a:extLst>
              <a:ext uri="{FF2B5EF4-FFF2-40B4-BE49-F238E27FC236}">
                <a16:creationId xmlns:a16="http://schemas.microsoft.com/office/drawing/2014/main" id="{37219996-4697-42C0-8D9B-0A28B24DED76}"/>
              </a:ext>
            </a:extLst>
          </p:cNvPr>
          <p:cNvSpPr>
            <a:spLocks noGrp="1"/>
          </p:cNvSpPr>
          <p:nvPr>
            <p:ph type="sldNum" sz="quarter" idx="12"/>
          </p:nvPr>
        </p:nvSpPr>
        <p:spPr/>
        <p:txBody>
          <a:bodyPr/>
          <a:lstStyle/>
          <a:p>
            <a:fld id="{31C29160-B891-4AB7-8618-1331FBD51096}" type="slidenum">
              <a:rPr lang="en-US" smtClean="0"/>
              <a:t>1</a:t>
            </a:fld>
            <a:endParaRPr lang="en-US"/>
          </a:p>
        </p:txBody>
      </p:sp>
    </p:spTree>
    <p:extLst>
      <p:ext uri="{BB962C8B-B14F-4D97-AF65-F5344CB8AC3E}">
        <p14:creationId xmlns:p14="http://schemas.microsoft.com/office/powerpoint/2010/main" val="6413460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38C73F-53A4-4A1D-8DD5-D2E520DEC5F6}"/>
              </a:ext>
            </a:extLst>
          </p:cNvPr>
          <p:cNvSpPr>
            <a:spLocks noGrp="1"/>
          </p:cNvSpPr>
          <p:nvPr>
            <p:ph idx="1"/>
          </p:nvPr>
        </p:nvSpPr>
        <p:spPr>
          <a:xfrm>
            <a:off x="2517845" y="2409833"/>
            <a:ext cx="9030689" cy="3826842"/>
          </a:xfrm>
        </p:spPr>
        <p:txBody>
          <a:bodyPr>
            <a:noAutofit/>
          </a:bodyPr>
          <a:lstStyle/>
          <a:p>
            <a:pPr>
              <a:spcBef>
                <a:spcPts val="0"/>
              </a:spcBef>
              <a:spcAft>
                <a:spcPts val="1200"/>
              </a:spcAft>
            </a:pPr>
            <a:r>
              <a:rPr lang="en-US" sz="2000" dirty="0"/>
              <a:t>The program is currently in development and will provide funding from the Greenhouse Gas Reduction Fund (GGRF) to assist community groups statewide with composting.</a:t>
            </a:r>
          </a:p>
          <a:p>
            <a:pPr>
              <a:spcBef>
                <a:spcPts val="0"/>
              </a:spcBef>
              <a:spcAft>
                <a:spcPts val="1200"/>
              </a:spcAft>
            </a:pPr>
            <a:r>
              <a:rPr lang="en-US" sz="2000" dirty="0"/>
              <a:t>This program is part of California Climate Investments, a statewide program that puts billions of Cap-and-Trade dollars to work reducing greenhouse gas emissions, strengthening the economy and improving public health and the environment— particularly in disadvantaged communities. The Cap-and-Trade program also creates a financial incentive for industries to invest in clean technologies and develop innovative ways to reduce pollution. At least 35 percent of these investments are made in disadvantaged and low-income communities. For more information, visit </a:t>
            </a:r>
            <a:r>
              <a:rPr lang="en-US" sz="2000" dirty="0">
                <a:hlinkClick r:id="rId3"/>
              </a:rPr>
              <a:t>California Climate Investments</a:t>
            </a:r>
            <a:r>
              <a:rPr lang="en-US" sz="2000" dirty="0"/>
              <a:t>. </a:t>
            </a:r>
          </a:p>
        </p:txBody>
      </p:sp>
      <p:pic>
        <p:nvPicPr>
          <p:cNvPr id="6" name="Picture 5" descr="logo for California Climate Investments">
            <a:extLst>
              <a:ext uri="{FF2B5EF4-FFF2-40B4-BE49-F238E27FC236}">
                <a16:creationId xmlns:a16="http://schemas.microsoft.com/office/drawing/2014/main" id="{FB82E581-C04B-42F0-9BD7-76749FBB9244}"/>
              </a:ext>
            </a:extLst>
          </p:cNvPr>
          <p:cNvPicPr>
            <a:picLocks noChangeAspect="1"/>
          </p:cNvPicPr>
          <p:nvPr/>
        </p:nvPicPr>
        <p:blipFill>
          <a:blip r:embed="rId4"/>
          <a:stretch>
            <a:fillRect/>
          </a:stretch>
        </p:blipFill>
        <p:spPr>
          <a:xfrm>
            <a:off x="472768" y="3239729"/>
            <a:ext cx="2045077" cy="2053968"/>
          </a:xfrm>
          <a:prstGeom prst="rect">
            <a:avLst/>
          </a:prstGeom>
        </p:spPr>
      </p:pic>
      <p:sp>
        <p:nvSpPr>
          <p:cNvPr id="2" name="Title 1">
            <a:extLst>
              <a:ext uri="{FF2B5EF4-FFF2-40B4-BE49-F238E27FC236}">
                <a16:creationId xmlns:a16="http://schemas.microsoft.com/office/drawing/2014/main" id="{9E95FAC2-8AA0-4B23-94E2-7B87A1D159B1}"/>
              </a:ext>
            </a:extLst>
          </p:cNvPr>
          <p:cNvSpPr>
            <a:spLocks noGrp="1"/>
          </p:cNvSpPr>
          <p:nvPr>
            <p:ph type="title"/>
          </p:nvPr>
        </p:nvSpPr>
        <p:spPr>
          <a:xfrm>
            <a:off x="650345" y="474974"/>
            <a:ext cx="10891309" cy="1302718"/>
          </a:xfrm>
        </p:spPr>
        <p:txBody>
          <a:bodyPr anchor="b">
            <a:noAutofit/>
          </a:bodyPr>
          <a:lstStyle/>
          <a:p>
            <a:r>
              <a:rPr lang="en-US" dirty="0"/>
              <a:t>Community Composting for Green Spaces Grant Program </a:t>
            </a:r>
          </a:p>
        </p:txBody>
      </p:sp>
      <p:sp>
        <p:nvSpPr>
          <p:cNvPr id="4" name="Slide Number Placeholder 3">
            <a:extLst>
              <a:ext uri="{FF2B5EF4-FFF2-40B4-BE49-F238E27FC236}">
                <a16:creationId xmlns:a16="http://schemas.microsoft.com/office/drawing/2014/main" id="{C5E13DDC-5235-41C2-9D23-EF61714ABC26}"/>
              </a:ext>
            </a:extLst>
          </p:cNvPr>
          <p:cNvSpPr>
            <a:spLocks noGrp="1"/>
          </p:cNvSpPr>
          <p:nvPr>
            <p:ph type="sldNum" sz="quarter" idx="12"/>
          </p:nvPr>
        </p:nvSpPr>
        <p:spPr/>
        <p:txBody>
          <a:bodyPr/>
          <a:lstStyle/>
          <a:p>
            <a:fld id="{31C29160-B891-4AB7-8618-1331FBD51096}"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98801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A23E4C-E0E8-4BC4-9D60-62CAF7386BFA}"/>
              </a:ext>
            </a:extLst>
          </p:cNvPr>
          <p:cNvSpPr>
            <a:spLocks noGrp="1"/>
          </p:cNvSpPr>
          <p:nvPr>
            <p:ph idx="1"/>
          </p:nvPr>
        </p:nvSpPr>
        <p:spPr>
          <a:xfrm>
            <a:off x="7842738" y="597878"/>
            <a:ext cx="3727939" cy="5627076"/>
          </a:xfrm>
        </p:spPr>
        <p:txBody>
          <a:bodyPr anchor="ctr">
            <a:normAutofit/>
          </a:bodyPr>
          <a:lstStyle/>
          <a:p>
            <a:r>
              <a:rPr lang="en-US" sz="2000" dirty="0">
                <a:solidFill>
                  <a:srgbClr val="FFFFFF"/>
                </a:solidFill>
              </a:rPr>
              <a:t>Promote community-based solutions to reduce food and green waste and increase organic material diversion. </a:t>
            </a:r>
          </a:p>
          <a:p>
            <a:r>
              <a:rPr lang="en-US" sz="2000" dirty="0">
                <a:solidFill>
                  <a:srgbClr val="FFFFFF"/>
                </a:solidFill>
              </a:rPr>
              <a:t>Grow community composting programs statewide. </a:t>
            </a:r>
          </a:p>
          <a:p>
            <a:r>
              <a:rPr lang="en-US" sz="2000" dirty="0">
                <a:solidFill>
                  <a:srgbClr val="FFFFFF"/>
                </a:solidFill>
              </a:rPr>
              <a:t>Build strong working relationships with established community groups to increase the capacity and sustainability of groups. </a:t>
            </a:r>
          </a:p>
          <a:p>
            <a:r>
              <a:rPr lang="en-US" sz="2000" dirty="0">
                <a:solidFill>
                  <a:srgbClr val="FFFFFF"/>
                </a:solidFill>
              </a:rPr>
              <a:t>Identify success factors for community composting programs and provide models for effective and sustainable community composting operations.</a:t>
            </a:r>
          </a:p>
        </p:txBody>
      </p:sp>
      <p:pic>
        <p:nvPicPr>
          <p:cNvPr id="6" name="Picture 5" descr="hands holding compost">
            <a:extLst>
              <a:ext uri="{FF2B5EF4-FFF2-40B4-BE49-F238E27FC236}">
                <a16:creationId xmlns:a16="http://schemas.microsoft.com/office/drawing/2014/main" id="{11C6D5F2-14A5-4F0E-A3D3-476EF554D746}"/>
              </a:ext>
            </a:extLst>
          </p:cNvPr>
          <p:cNvPicPr>
            <a:picLocks noChangeAspect="1"/>
          </p:cNvPicPr>
          <p:nvPr/>
        </p:nvPicPr>
        <p:blipFill rotWithShape="1">
          <a:blip r:embed="rId3">
            <a:extLst>
              <a:ext uri="{28A0092B-C50C-407E-A947-70E740481C1C}">
                <a14:useLocalDpi xmlns:a14="http://schemas.microsoft.com/office/drawing/2010/main" val="0"/>
              </a:ext>
            </a:extLst>
          </a:blip>
          <a:srcRect r="2" b="376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F5A91B6C-71EF-4FC6-85A2-E0699DCA0F4D}"/>
              </a:ext>
            </a:extLst>
          </p:cNvPr>
          <p:cNvSpPr>
            <a:spLocks noGrp="1"/>
          </p:cNvSpPr>
          <p:nvPr>
            <p:ph type="title"/>
          </p:nvPr>
        </p:nvSpPr>
        <p:spPr>
          <a:xfrm>
            <a:off x="524256" y="4767072"/>
            <a:ext cx="6594189" cy="1625210"/>
          </a:xfrm>
        </p:spPr>
        <p:txBody>
          <a:bodyPr>
            <a:normAutofit/>
          </a:bodyPr>
          <a:lstStyle/>
          <a:p>
            <a:pPr algn="r"/>
            <a:r>
              <a:rPr lang="en-US" sz="5400" dirty="0">
                <a:solidFill>
                  <a:srgbClr val="FFFFFF"/>
                </a:solidFill>
              </a:rPr>
              <a:t>Goals of this New Program</a:t>
            </a:r>
          </a:p>
        </p:txBody>
      </p:sp>
      <p:sp>
        <p:nvSpPr>
          <p:cNvPr id="4" name="Slide Number Placeholder 3">
            <a:extLst>
              <a:ext uri="{FF2B5EF4-FFF2-40B4-BE49-F238E27FC236}">
                <a16:creationId xmlns:a16="http://schemas.microsoft.com/office/drawing/2014/main" id="{4BB4F0B1-2D8B-4989-AC25-39A2C92D60B5}"/>
              </a:ext>
            </a:extLst>
          </p:cNvPr>
          <p:cNvSpPr>
            <a:spLocks noGrp="1"/>
          </p:cNvSpPr>
          <p:nvPr>
            <p:ph type="sldNum" sz="quarter" idx="12"/>
          </p:nvPr>
        </p:nvSpPr>
        <p:spPr>
          <a:xfrm>
            <a:off x="8827477" y="6170886"/>
            <a:ext cx="2743200" cy="365125"/>
          </a:xfrm>
        </p:spPr>
        <p:txBody>
          <a:bodyPr/>
          <a:lstStyle/>
          <a:p>
            <a:fld id="{31C29160-B891-4AB7-8618-1331FBD51096}"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65718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74B52-2749-40E3-AB17-B352AAAE5BF5}"/>
              </a:ext>
            </a:extLst>
          </p:cNvPr>
          <p:cNvSpPr>
            <a:spLocks noGrp="1"/>
          </p:cNvSpPr>
          <p:nvPr>
            <p:ph idx="1"/>
          </p:nvPr>
        </p:nvSpPr>
        <p:spPr>
          <a:xfrm>
            <a:off x="655320" y="2644518"/>
            <a:ext cx="9013052" cy="3515121"/>
          </a:xfrm>
        </p:spPr>
        <p:txBody>
          <a:bodyPr>
            <a:normAutofit/>
          </a:bodyPr>
          <a:lstStyle/>
          <a:p>
            <a:r>
              <a:rPr lang="en-US" sz="2400" dirty="0"/>
              <a:t>CalRecycle will select one grantee to implement the program statewide. </a:t>
            </a:r>
          </a:p>
          <a:p>
            <a:r>
              <a:rPr lang="en-US" sz="2400" dirty="0"/>
              <a:t>The grantee will identify community groups that have access to a site appropriate for community composting and are interested in managing a community composting site. </a:t>
            </a:r>
          </a:p>
          <a:p>
            <a:r>
              <a:rPr lang="en-US" sz="2400" dirty="0"/>
              <a:t>Projects located in and serving disadvantaged communities will have priority.</a:t>
            </a:r>
          </a:p>
          <a:p>
            <a:r>
              <a:rPr lang="en-US" sz="2400" dirty="0"/>
              <a:t>The grantee will work with community groups to plan and develop selected community composting project sites.</a:t>
            </a:r>
          </a:p>
          <a:p>
            <a:endParaRPr lang="en-US" sz="2000" dirty="0"/>
          </a:p>
          <a:p>
            <a:endParaRPr lang="en-US" sz="2000" dirty="0"/>
          </a:p>
        </p:txBody>
      </p:sp>
      <p:sp>
        <p:nvSpPr>
          <p:cNvPr id="2" name="Title 1">
            <a:extLst>
              <a:ext uri="{FF2B5EF4-FFF2-40B4-BE49-F238E27FC236}">
                <a16:creationId xmlns:a16="http://schemas.microsoft.com/office/drawing/2014/main" id="{2CBAE535-47C7-4D50-8D89-E90C06B55895}"/>
              </a:ext>
            </a:extLst>
          </p:cNvPr>
          <p:cNvSpPr>
            <a:spLocks noGrp="1"/>
          </p:cNvSpPr>
          <p:nvPr>
            <p:ph type="title"/>
          </p:nvPr>
        </p:nvSpPr>
        <p:spPr>
          <a:xfrm>
            <a:off x="655320" y="365125"/>
            <a:ext cx="9013052" cy="1623312"/>
          </a:xfrm>
        </p:spPr>
        <p:txBody>
          <a:bodyPr anchor="b">
            <a:normAutofit/>
          </a:bodyPr>
          <a:lstStyle/>
          <a:p>
            <a:r>
              <a:rPr lang="en-US" sz="5400" dirty="0"/>
              <a:t>Grant structure</a:t>
            </a:r>
          </a:p>
        </p:txBody>
      </p:sp>
      <p:sp>
        <p:nvSpPr>
          <p:cNvPr id="4" name="Slide Number Placeholder 3">
            <a:extLst>
              <a:ext uri="{FF2B5EF4-FFF2-40B4-BE49-F238E27FC236}">
                <a16:creationId xmlns:a16="http://schemas.microsoft.com/office/drawing/2014/main" id="{CA85D8DE-51D3-448C-A766-4E56E6F08F0A}"/>
              </a:ext>
            </a:extLst>
          </p:cNvPr>
          <p:cNvSpPr>
            <a:spLocks noGrp="1"/>
          </p:cNvSpPr>
          <p:nvPr>
            <p:ph type="sldNum" sz="quarter" idx="12"/>
          </p:nvPr>
        </p:nvSpPr>
        <p:spPr/>
        <p:txBody>
          <a:bodyPr/>
          <a:lstStyle/>
          <a:p>
            <a:fld id="{31C29160-B891-4AB7-8618-1331FBD51096}" type="slidenum">
              <a:rPr lang="en-US" smtClean="0"/>
              <a:t>12</a:t>
            </a:fld>
            <a:endParaRPr lang="en-US"/>
          </a:p>
        </p:txBody>
      </p:sp>
    </p:spTree>
    <p:extLst>
      <p:ext uri="{BB962C8B-B14F-4D97-AF65-F5344CB8AC3E}">
        <p14:creationId xmlns:p14="http://schemas.microsoft.com/office/powerpoint/2010/main" val="40594250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DEF6F3A-DCD4-4996-82CD-059141AEA5C2}"/>
              </a:ext>
            </a:extLst>
          </p:cNvPr>
          <p:cNvGraphicFramePr>
            <a:graphicFrameLocks noGrp="1"/>
          </p:cNvGraphicFramePr>
          <p:nvPr>
            <p:ph idx="1"/>
            <p:extLst>
              <p:ext uri="{D42A27DB-BD31-4B8C-83A1-F6EECF244321}">
                <p14:modId xmlns:p14="http://schemas.microsoft.com/office/powerpoint/2010/main" val="2025735133"/>
              </p:ext>
            </p:extLst>
          </p:nvPr>
        </p:nvGraphicFramePr>
        <p:xfrm>
          <a:off x="3906481" y="825771"/>
          <a:ext cx="7878871" cy="5206457"/>
        </p:xfrm>
        <a:graphic>
          <a:graphicData uri="http://schemas.openxmlformats.org/drawingml/2006/table">
            <a:tbl>
              <a:tblPr firstRow="1" bandRow="1" bandCol="1"/>
              <a:tblGrid>
                <a:gridCol w="2222753">
                  <a:extLst>
                    <a:ext uri="{9D8B030D-6E8A-4147-A177-3AD203B41FA5}">
                      <a16:colId xmlns:a16="http://schemas.microsoft.com/office/drawing/2014/main" val="3871147418"/>
                    </a:ext>
                  </a:extLst>
                </a:gridCol>
                <a:gridCol w="5656118">
                  <a:extLst>
                    <a:ext uri="{9D8B030D-6E8A-4147-A177-3AD203B41FA5}">
                      <a16:colId xmlns:a16="http://schemas.microsoft.com/office/drawing/2014/main" val="3533821223"/>
                    </a:ext>
                  </a:extLst>
                </a:gridCol>
              </a:tblGrid>
              <a:tr h="903514">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Dec 2019</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Criteria and RFA released</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86219"/>
                  </a:ext>
                </a:extLst>
              </a:tr>
              <a:tr h="919778">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Jan 2019</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Post Notice of Funds Available, application, and related instructions and documents</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193345"/>
                  </a:ext>
                </a:extLst>
              </a:tr>
              <a:tr h="838200">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Jan/Feb 2020</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Question and Answer Period</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603995"/>
                  </a:ext>
                </a:extLst>
              </a:tr>
              <a:tr h="508993">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Feb 2020</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Applications due</a:t>
                      </a:r>
                      <a:endParaRPr lang="en-US"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623487"/>
                  </a:ext>
                </a:extLst>
              </a:tr>
              <a:tr h="508993">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 2020</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application evaluation/review process</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225273"/>
                  </a:ext>
                </a:extLst>
              </a:tr>
              <a:tr h="508993">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Apr 2020</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Grant Award</a:t>
                      </a:r>
                      <a:endParaRPr lang="en-US" sz="2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429191"/>
                  </a:ext>
                </a:extLst>
              </a:tr>
              <a:tr h="508993">
                <a:tc>
                  <a:txBody>
                    <a:bodyPr/>
                    <a:lstStyle/>
                    <a:p>
                      <a:pPr marL="0" marR="0">
                        <a:spcBef>
                          <a:spcPts val="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May 2020</a:t>
                      </a:r>
                      <a:endParaRPr lang="en-US" sz="2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Grant Agreement distributed and executed</a:t>
                      </a:r>
                      <a:endParaRPr lang="en-US" sz="2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320502"/>
                  </a:ext>
                </a:extLst>
              </a:tr>
              <a:tr h="508993">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Apr 1, 2022</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Grant term ends</a:t>
                      </a:r>
                      <a:endParaRPr lang="en-US"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352" marR="61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777592"/>
                  </a:ext>
                </a:extLst>
              </a:tr>
            </a:tbl>
          </a:graphicData>
        </a:graphic>
      </p:graphicFrame>
      <p:sp>
        <p:nvSpPr>
          <p:cNvPr id="2" name="Title 1">
            <a:extLst>
              <a:ext uri="{FF2B5EF4-FFF2-40B4-BE49-F238E27FC236}">
                <a16:creationId xmlns:a16="http://schemas.microsoft.com/office/drawing/2014/main" id="{1BB09BC1-6477-46A4-AFA9-4C9356A530B8}"/>
              </a:ext>
            </a:extLst>
          </p:cNvPr>
          <p:cNvSpPr>
            <a:spLocks noGrp="1"/>
          </p:cNvSpPr>
          <p:nvPr>
            <p:ph type="title"/>
          </p:nvPr>
        </p:nvSpPr>
        <p:spPr>
          <a:xfrm>
            <a:off x="522214" y="1899556"/>
            <a:ext cx="2982686" cy="3058886"/>
          </a:xfrm>
          <a:prstGeom prst="ellipse">
            <a:avLst/>
          </a:prstGeom>
          <a:solidFill>
            <a:srgbClr val="262626"/>
          </a:solidFill>
          <a:ln w="174625" cmpd="thinThick">
            <a:solidFill>
              <a:srgbClr val="262626"/>
            </a:solidFill>
          </a:ln>
        </p:spPr>
        <p:txBody>
          <a:bodyPr anchor="ctr">
            <a:normAutofit/>
          </a:bodyPr>
          <a:lstStyle/>
          <a:p>
            <a:pPr algn="ctr"/>
            <a:r>
              <a:rPr lang="en-US" sz="3600">
                <a:solidFill>
                  <a:srgbClr val="FFFFFF"/>
                </a:solidFill>
              </a:rPr>
              <a:t>Program Timeline</a:t>
            </a:r>
            <a:endParaRPr lang="en-US" sz="3600" dirty="0">
              <a:solidFill>
                <a:srgbClr val="FFFFFF"/>
              </a:solidFill>
            </a:endParaRPr>
          </a:p>
        </p:txBody>
      </p:sp>
      <p:sp>
        <p:nvSpPr>
          <p:cNvPr id="3" name="Slide Number Placeholder 2">
            <a:extLst>
              <a:ext uri="{FF2B5EF4-FFF2-40B4-BE49-F238E27FC236}">
                <a16:creationId xmlns:a16="http://schemas.microsoft.com/office/drawing/2014/main" id="{88A2919E-194E-4320-891B-4F6B06B905DC}"/>
              </a:ext>
            </a:extLst>
          </p:cNvPr>
          <p:cNvSpPr>
            <a:spLocks noGrp="1"/>
          </p:cNvSpPr>
          <p:nvPr>
            <p:ph type="sldNum" sz="quarter" idx="12"/>
          </p:nvPr>
        </p:nvSpPr>
        <p:spPr/>
        <p:txBody>
          <a:bodyPr/>
          <a:lstStyle/>
          <a:p>
            <a:fld id="{31C29160-B891-4AB7-8618-1331FBD51096}"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4880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72AEEB5-5ED1-48F5-A144-5B1F0EE4CB24}"/>
              </a:ext>
            </a:extLst>
          </p:cNvPr>
          <p:cNvGraphicFramePr>
            <a:graphicFrameLocks noGrp="1"/>
          </p:cNvGraphicFramePr>
          <p:nvPr>
            <p:ph idx="1"/>
            <p:extLst>
              <p:ext uri="{D42A27DB-BD31-4B8C-83A1-F6EECF244321}">
                <p14:modId xmlns:p14="http://schemas.microsoft.com/office/powerpoint/2010/main" val="4291593547"/>
              </p:ext>
            </p:extLst>
          </p:nvPr>
        </p:nvGraphicFramePr>
        <p:xfrm>
          <a:off x="5114090" y="495475"/>
          <a:ext cx="6741026" cy="5843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3E3ECDE-6944-4975-9238-D142251EB27F}"/>
              </a:ext>
            </a:extLst>
          </p:cNvPr>
          <p:cNvSpPr>
            <a:spLocks noGrp="1"/>
          </p:cNvSpPr>
          <p:nvPr>
            <p:ph type="title"/>
          </p:nvPr>
        </p:nvSpPr>
        <p:spPr>
          <a:xfrm>
            <a:off x="863028" y="1012004"/>
            <a:ext cx="3420213" cy="4795408"/>
          </a:xfrm>
        </p:spPr>
        <p:txBody>
          <a:bodyPr>
            <a:normAutofit/>
          </a:bodyPr>
          <a:lstStyle/>
          <a:p>
            <a:r>
              <a:rPr lang="en-US" dirty="0">
                <a:solidFill>
                  <a:srgbClr val="FFFFFF"/>
                </a:solidFill>
              </a:rPr>
              <a:t>Community engagement</a:t>
            </a:r>
          </a:p>
        </p:txBody>
      </p:sp>
      <p:sp>
        <p:nvSpPr>
          <p:cNvPr id="3" name="Slide Number Placeholder 2">
            <a:extLst>
              <a:ext uri="{FF2B5EF4-FFF2-40B4-BE49-F238E27FC236}">
                <a16:creationId xmlns:a16="http://schemas.microsoft.com/office/drawing/2014/main" id="{E25D83E9-9D4A-4422-824E-CA9A5680F510}"/>
              </a:ext>
            </a:extLst>
          </p:cNvPr>
          <p:cNvSpPr>
            <a:spLocks noGrp="1"/>
          </p:cNvSpPr>
          <p:nvPr>
            <p:ph type="sldNum" sz="quarter" idx="12"/>
          </p:nvPr>
        </p:nvSpPr>
        <p:spPr/>
        <p:txBody>
          <a:bodyPr/>
          <a:lstStyle/>
          <a:p>
            <a:fld id="{31C29160-B891-4AB7-8618-1331FBD51096}"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39874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5" name="Content Placeholder 2" descr="Must be operated by a community group with the capacity and desire to operate a composting site. Must demonstrate group is authorized to access and use the site for the entire grant term. Site must be publicly accessible. After requirements are met applications will be ranked. Rank 1 disadvantaged communities as identified by CalEnvironscreen. Rank 2 low-income and buffer zones. Rank 3 other interested community groups. ">
            <a:extLst>
              <a:ext uri="{FF2B5EF4-FFF2-40B4-BE49-F238E27FC236}">
                <a16:creationId xmlns:a16="http://schemas.microsoft.com/office/drawing/2014/main" id="{2A09850B-0012-4448-A4AD-64CCF29AB57C}"/>
              </a:ext>
            </a:extLst>
          </p:cNvPr>
          <p:cNvGraphicFramePr>
            <a:graphicFrameLocks noGrp="1"/>
          </p:cNvGraphicFramePr>
          <p:nvPr>
            <p:ph idx="1"/>
            <p:extLst>
              <p:ext uri="{D42A27DB-BD31-4B8C-83A1-F6EECF244321}">
                <p14:modId xmlns:p14="http://schemas.microsoft.com/office/powerpoint/2010/main" val="2334464193"/>
              </p:ext>
            </p:extLst>
          </p:nvPr>
        </p:nvGraphicFramePr>
        <p:xfrm>
          <a:off x="763006" y="1315232"/>
          <a:ext cx="10685783" cy="511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44AA6F7-AF05-4468-9C81-197D59E76CAA}"/>
              </a:ext>
            </a:extLst>
          </p:cNvPr>
          <p:cNvSpPr>
            <a:spLocks noGrp="1"/>
          </p:cNvSpPr>
          <p:nvPr>
            <p:ph type="title"/>
          </p:nvPr>
        </p:nvSpPr>
        <p:spPr>
          <a:xfrm>
            <a:off x="833002" y="214490"/>
            <a:ext cx="10520702" cy="1298222"/>
          </a:xfrm>
        </p:spPr>
        <p:txBody>
          <a:bodyPr>
            <a:normAutofit/>
          </a:bodyPr>
          <a:lstStyle/>
          <a:p>
            <a:r>
              <a:rPr lang="en-US" dirty="0"/>
              <a:t>Eligible project sites</a:t>
            </a:r>
          </a:p>
        </p:txBody>
      </p:sp>
      <p:sp>
        <p:nvSpPr>
          <p:cNvPr id="3" name="Slide Number Placeholder 2">
            <a:extLst>
              <a:ext uri="{FF2B5EF4-FFF2-40B4-BE49-F238E27FC236}">
                <a16:creationId xmlns:a16="http://schemas.microsoft.com/office/drawing/2014/main" id="{2FF0FF25-60A1-4D66-8298-76DA51DA261A}"/>
              </a:ext>
            </a:extLst>
          </p:cNvPr>
          <p:cNvSpPr>
            <a:spLocks noGrp="1"/>
          </p:cNvSpPr>
          <p:nvPr>
            <p:ph type="sldNum" sz="quarter" idx="12"/>
          </p:nvPr>
        </p:nvSpPr>
        <p:spPr/>
        <p:txBody>
          <a:bodyPr/>
          <a:lstStyle/>
          <a:p>
            <a:fld id="{31C29160-B891-4AB7-8618-1331FBD51096}" type="slidenum">
              <a:rPr lang="en-US" smtClean="0"/>
              <a:t>15</a:t>
            </a:fld>
            <a:endParaRPr lang="en-US"/>
          </a:p>
        </p:txBody>
      </p:sp>
    </p:spTree>
    <p:extLst>
      <p:ext uri="{BB962C8B-B14F-4D97-AF65-F5344CB8AC3E}">
        <p14:creationId xmlns:p14="http://schemas.microsoft.com/office/powerpoint/2010/main" val="29328661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E715F5-7466-4BFB-91FA-5EE4174E158C}"/>
              </a:ext>
              <a:ext uri="{C183D7F6-B498-43B3-948B-1728B52AA6E4}">
                <adec:decorative xmlns:adec="http://schemas.microsoft.com/office/drawing/2017/decorative" val="1"/>
              </a:ext>
            </a:extLst>
          </p:cNvPr>
          <p:cNvSpPr/>
          <p:nvPr/>
        </p:nvSpPr>
        <p:spPr>
          <a:xfrm>
            <a:off x="0" y="0"/>
            <a:ext cx="2931090" cy="685641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4D8723-4751-48D0-8A45-E48BBC73F461}"/>
              </a:ext>
            </a:extLst>
          </p:cNvPr>
          <p:cNvSpPr>
            <a:spLocks noGrp="1"/>
          </p:cNvSpPr>
          <p:nvPr>
            <p:ph idx="1"/>
          </p:nvPr>
        </p:nvSpPr>
        <p:spPr>
          <a:xfrm>
            <a:off x="7459579" y="320842"/>
            <a:ext cx="4249822" cy="6128084"/>
          </a:xfrm>
        </p:spPr>
        <p:txBody>
          <a:bodyPr anchor="ctr">
            <a:normAutofit/>
          </a:bodyPr>
          <a:lstStyle/>
          <a:p>
            <a:pPr marL="0" indent="0">
              <a:buNone/>
            </a:pPr>
            <a:r>
              <a:rPr lang="en-US" sz="2400" dirty="0"/>
              <a:t>Potential eligible expenses for project sites include, but are not limited to:</a:t>
            </a:r>
          </a:p>
          <a:p>
            <a:pPr lvl="0"/>
            <a:r>
              <a:rPr lang="en-US" sz="2400" dirty="0"/>
              <a:t>Tools</a:t>
            </a:r>
          </a:p>
          <a:p>
            <a:pPr lvl="0"/>
            <a:r>
              <a:rPr lang="en-US" sz="2400" dirty="0"/>
              <a:t>Fencing</a:t>
            </a:r>
          </a:p>
          <a:p>
            <a:pPr lvl="0"/>
            <a:r>
              <a:rPr lang="en-US" sz="2400" dirty="0"/>
              <a:t>Bulking material</a:t>
            </a:r>
          </a:p>
          <a:p>
            <a:pPr lvl="0"/>
            <a:r>
              <a:rPr lang="en-US" sz="2400" dirty="0"/>
              <a:t>Containers</a:t>
            </a:r>
          </a:p>
          <a:p>
            <a:pPr lvl="0"/>
            <a:r>
              <a:rPr lang="en-US" sz="2400" dirty="0"/>
              <a:t>Signage</a:t>
            </a:r>
          </a:p>
          <a:p>
            <a:pPr lvl="0"/>
            <a:r>
              <a:rPr lang="en-US" sz="2400" dirty="0"/>
              <a:t>Trees</a:t>
            </a:r>
          </a:p>
          <a:p>
            <a:pPr lvl="0"/>
            <a:r>
              <a:rPr lang="en-US" sz="2400" dirty="0"/>
              <a:t>Staff training</a:t>
            </a:r>
          </a:p>
          <a:p>
            <a:pPr lvl="0"/>
            <a:r>
              <a:rPr lang="en-US" sz="2400" dirty="0"/>
              <a:t>Community outreach</a:t>
            </a:r>
          </a:p>
          <a:p>
            <a:pPr lvl="0"/>
            <a:r>
              <a:rPr lang="en-US" sz="2400" dirty="0"/>
              <a:t>Soil/Compost testing</a:t>
            </a:r>
          </a:p>
          <a:p>
            <a:endParaRPr lang="en-US" sz="1800" dirty="0"/>
          </a:p>
        </p:txBody>
      </p:sp>
      <p:pic>
        <p:nvPicPr>
          <p:cNvPr id="4" name="Picture 3" descr="Full compost bin with pitchfork leaned against it.">
            <a:extLst>
              <a:ext uri="{FF2B5EF4-FFF2-40B4-BE49-F238E27FC236}">
                <a16:creationId xmlns:a16="http://schemas.microsoft.com/office/drawing/2014/main" id="{859BB724-DF48-41E3-84A9-504A8605540E}"/>
              </a:ext>
            </a:extLst>
          </p:cNvPr>
          <p:cNvPicPr>
            <a:picLocks noChangeAspect="1"/>
          </p:cNvPicPr>
          <p:nvPr/>
        </p:nvPicPr>
        <p:blipFill rotWithShape="1">
          <a:blip r:embed="rId2"/>
          <a:srcRect l="5745"/>
          <a:stretch/>
        </p:blipFill>
        <p:spPr>
          <a:xfrm>
            <a:off x="2215656" y="1587"/>
            <a:ext cx="4846882" cy="6856413"/>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B6591919-5681-49AE-B1A9-62327EA22403}"/>
              </a:ext>
            </a:extLst>
          </p:cNvPr>
          <p:cNvSpPr>
            <a:spLocks noGrp="1"/>
          </p:cNvSpPr>
          <p:nvPr>
            <p:ph type="title"/>
          </p:nvPr>
        </p:nvSpPr>
        <p:spPr>
          <a:xfrm>
            <a:off x="375428" y="485775"/>
            <a:ext cx="2931090" cy="5719762"/>
          </a:xfrm>
        </p:spPr>
        <p:txBody>
          <a:bodyPr>
            <a:normAutofit/>
          </a:bodyPr>
          <a:lstStyle/>
          <a:p>
            <a:r>
              <a:rPr lang="en-US" sz="4000" dirty="0">
                <a:solidFill>
                  <a:schemeClr val="bg1"/>
                </a:solidFill>
              </a:rPr>
              <a:t>Eligible expenses</a:t>
            </a:r>
          </a:p>
        </p:txBody>
      </p:sp>
      <p:sp>
        <p:nvSpPr>
          <p:cNvPr id="6" name="Slide Number Placeholder 5">
            <a:extLst>
              <a:ext uri="{FF2B5EF4-FFF2-40B4-BE49-F238E27FC236}">
                <a16:creationId xmlns:a16="http://schemas.microsoft.com/office/drawing/2014/main" id="{FA54206C-6493-4EB8-9ED9-79D80809DB60}"/>
              </a:ext>
            </a:extLst>
          </p:cNvPr>
          <p:cNvSpPr>
            <a:spLocks noGrp="1"/>
          </p:cNvSpPr>
          <p:nvPr>
            <p:ph type="sldNum" sz="quarter" idx="12"/>
          </p:nvPr>
        </p:nvSpPr>
        <p:spPr/>
        <p:txBody>
          <a:bodyPr/>
          <a:lstStyle/>
          <a:p>
            <a:fld id="{31C29160-B891-4AB7-8618-1331FBD51096}"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60817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takeholders have demonstrated an interest in Environmental ecucation, Food waste composting, composting tools and equipment, staff to manage and support composting operating, and guidance on permitting and regulatory requirements. ">
            <a:extLst>
              <a:ext uri="{FF2B5EF4-FFF2-40B4-BE49-F238E27FC236}">
                <a16:creationId xmlns:a16="http://schemas.microsoft.com/office/drawing/2014/main" id="{872AEEB5-5ED1-48F5-A144-5B1F0EE4CB24}"/>
              </a:ext>
            </a:extLst>
          </p:cNvPr>
          <p:cNvGraphicFramePr>
            <a:graphicFrameLocks noGrp="1"/>
          </p:cNvGraphicFramePr>
          <p:nvPr>
            <p:ph idx="1"/>
          </p:nvPr>
        </p:nvGraphicFramePr>
        <p:xfrm>
          <a:off x="4244340" y="467995"/>
          <a:ext cx="7109460" cy="5922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AC18AC89-0EDA-4E06-9814-F6E06DF8B99A}"/>
              </a:ext>
            </a:extLst>
          </p:cNvPr>
          <p:cNvSpPr>
            <a:spLocks noGrp="1"/>
          </p:cNvSpPr>
          <p:nvPr>
            <p:ph type="title"/>
          </p:nvPr>
        </p:nvSpPr>
        <p:spPr>
          <a:xfrm>
            <a:off x="105508" y="140677"/>
            <a:ext cx="3786554" cy="6580798"/>
          </a:xfrm>
          <a:solidFill>
            <a:schemeClr val="tx1">
              <a:lumMod val="75000"/>
              <a:lumOff val="25000"/>
            </a:schemeClr>
          </a:solidFill>
        </p:spPr>
        <p:txBody>
          <a:bodyPr/>
          <a:lstStyle/>
          <a:p>
            <a:r>
              <a:rPr lang="en-US" dirty="0">
                <a:solidFill>
                  <a:schemeClr val="bg1"/>
                </a:solidFill>
              </a:rPr>
              <a:t> Stakeholder</a:t>
            </a:r>
            <a:br>
              <a:rPr lang="en-US" dirty="0">
                <a:solidFill>
                  <a:schemeClr val="bg1"/>
                </a:solidFill>
              </a:rPr>
            </a:br>
            <a:r>
              <a:rPr lang="en-US" dirty="0">
                <a:solidFill>
                  <a:schemeClr val="bg1"/>
                </a:solidFill>
              </a:rPr>
              <a:t> Input</a:t>
            </a:r>
          </a:p>
        </p:txBody>
      </p:sp>
      <p:sp>
        <p:nvSpPr>
          <p:cNvPr id="3" name="Slide Number Placeholder 2">
            <a:extLst>
              <a:ext uri="{FF2B5EF4-FFF2-40B4-BE49-F238E27FC236}">
                <a16:creationId xmlns:a16="http://schemas.microsoft.com/office/drawing/2014/main" id="{E25D83E9-9D4A-4422-824E-CA9A5680F510}"/>
              </a:ext>
            </a:extLst>
          </p:cNvPr>
          <p:cNvSpPr>
            <a:spLocks noGrp="1"/>
          </p:cNvSpPr>
          <p:nvPr>
            <p:ph type="sldNum" sz="quarter" idx="12"/>
          </p:nvPr>
        </p:nvSpPr>
        <p:spPr>
          <a:xfrm>
            <a:off x="8610600" y="6356350"/>
            <a:ext cx="2743200" cy="365125"/>
          </a:xfrm>
        </p:spPr>
        <p:txBody>
          <a:bodyPr>
            <a:normAutofit/>
          </a:bodyPr>
          <a:lstStyle/>
          <a:p>
            <a:pPr>
              <a:spcAft>
                <a:spcPts val="600"/>
              </a:spcAft>
            </a:pPr>
            <a:fld id="{31C29160-B891-4AB7-8618-1331FBD51096}" type="slidenum">
              <a:rPr lang="en-US"/>
              <a:pPr>
                <a:spcAft>
                  <a:spcPts val="600"/>
                </a:spcAft>
              </a:pPr>
              <a:t>17</a:t>
            </a:fld>
            <a:endParaRPr lang="en-US"/>
          </a:p>
        </p:txBody>
      </p:sp>
    </p:spTree>
    <p:extLst>
      <p:ext uri="{BB962C8B-B14F-4D97-AF65-F5344CB8AC3E}">
        <p14:creationId xmlns:p14="http://schemas.microsoft.com/office/powerpoint/2010/main" val="337258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oup of people turning an active compost pile.">
            <a:extLst>
              <a:ext uri="{FF2B5EF4-FFF2-40B4-BE49-F238E27FC236}">
                <a16:creationId xmlns:a16="http://schemas.microsoft.com/office/drawing/2014/main" id="{26943AE8-367A-43A9-99B9-64D19E355F5D}"/>
              </a:ext>
            </a:extLst>
          </p:cNvPr>
          <p:cNvPicPr>
            <a:picLocks noChangeAspect="1"/>
          </p:cNvPicPr>
          <p:nvPr/>
        </p:nvPicPr>
        <p:blipFill rotWithShape="1">
          <a:blip r:embed="rId2">
            <a:extLst>
              <a:ext uri="{28A0092B-C50C-407E-A947-70E740481C1C}">
                <a14:useLocalDpi xmlns:a14="http://schemas.microsoft.com/office/drawing/2010/main" val="0"/>
              </a:ext>
            </a:extLst>
          </a:blip>
          <a:srcRect r="1" b="22411"/>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A5F9A2-5AAC-427A-B132-2E44233DABCC}"/>
              </a:ext>
            </a:extLst>
          </p:cNvPr>
          <p:cNvSpPr>
            <a:spLocks noGrp="1"/>
          </p:cNvSpPr>
          <p:nvPr>
            <p:ph idx="1"/>
          </p:nvPr>
        </p:nvSpPr>
        <p:spPr>
          <a:xfrm>
            <a:off x="7753611" y="538620"/>
            <a:ext cx="3914133" cy="5699342"/>
          </a:xfrm>
        </p:spPr>
        <p:txBody>
          <a:bodyPr anchor="ctr">
            <a:normAutofit/>
          </a:bodyPr>
          <a:lstStyle/>
          <a:p>
            <a:r>
              <a:rPr lang="en-US" sz="2400" dirty="0">
                <a:solidFill>
                  <a:srgbClr val="FFFFFF"/>
                </a:solidFill>
              </a:rPr>
              <a:t>Build and empower the community </a:t>
            </a:r>
          </a:p>
          <a:p>
            <a:r>
              <a:rPr lang="en-US" sz="2400" dirty="0">
                <a:solidFill>
                  <a:srgbClr val="FFFFFF"/>
                </a:solidFill>
              </a:rPr>
              <a:t>Support gardens</a:t>
            </a:r>
          </a:p>
          <a:p>
            <a:r>
              <a:rPr lang="en-US" sz="2400" dirty="0">
                <a:solidFill>
                  <a:srgbClr val="FFFFFF"/>
                </a:solidFill>
              </a:rPr>
              <a:t>Improve local soils</a:t>
            </a:r>
          </a:p>
          <a:p>
            <a:r>
              <a:rPr lang="en-US" sz="2400" dirty="0">
                <a:solidFill>
                  <a:srgbClr val="FFFFFF"/>
                </a:solidFill>
              </a:rPr>
              <a:t>Enhance local food security</a:t>
            </a:r>
          </a:p>
          <a:p>
            <a:r>
              <a:rPr lang="en-US" sz="2400" dirty="0">
                <a:solidFill>
                  <a:srgbClr val="FFFFFF"/>
                </a:solidFill>
              </a:rPr>
              <a:t>Promote creation of green spaces</a:t>
            </a:r>
          </a:p>
          <a:p>
            <a:r>
              <a:rPr lang="en-US" sz="2400" dirty="0">
                <a:solidFill>
                  <a:srgbClr val="FFFFFF"/>
                </a:solidFill>
              </a:rPr>
              <a:t>Lead to greener neighborhoods</a:t>
            </a:r>
          </a:p>
          <a:p>
            <a:r>
              <a:rPr lang="en-US" sz="2400" dirty="0">
                <a:solidFill>
                  <a:srgbClr val="FFFFFF"/>
                </a:solidFill>
              </a:rPr>
              <a:t>Increase local use of compost and carbon sequestration </a:t>
            </a:r>
          </a:p>
        </p:txBody>
      </p:sp>
      <p:sp>
        <p:nvSpPr>
          <p:cNvPr id="2" name="Title 1">
            <a:extLst>
              <a:ext uri="{FF2B5EF4-FFF2-40B4-BE49-F238E27FC236}">
                <a16:creationId xmlns:a16="http://schemas.microsoft.com/office/drawing/2014/main" id="{7FBAD097-A1EC-487E-A07C-AA5254683E71}"/>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Expected Co-Benefits of Grant Program</a:t>
            </a:r>
          </a:p>
        </p:txBody>
      </p:sp>
      <p:sp>
        <p:nvSpPr>
          <p:cNvPr id="4" name="Slide Number Placeholder 3">
            <a:extLst>
              <a:ext uri="{FF2B5EF4-FFF2-40B4-BE49-F238E27FC236}">
                <a16:creationId xmlns:a16="http://schemas.microsoft.com/office/drawing/2014/main" id="{E12BCEFB-7FB4-4BB1-9B9A-6702E43E7268}"/>
              </a:ext>
            </a:extLst>
          </p:cNvPr>
          <p:cNvSpPr>
            <a:spLocks noGrp="1"/>
          </p:cNvSpPr>
          <p:nvPr>
            <p:ph type="sldNum" sz="quarter" idx="12"/>
          </p:nvPr>
        </p:nvSpPr>
        <p:spPr>
          <a:xfrm>
            <a:off x="8924544" y="6164382"/>
            <a:ext cx="2743200" cy="365125"/>
          </a:xfrm>
        </p:spPr>
        <p:txBody>
          <a:bodyPr/>
          <a:lstStyle/>
          <a:p>
            <a:fld id="{31C29160-B891-4AB7-8618-1331FBD51096}"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296384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BEDC2-A13E-44E5-88D8-A600610C373E}"/>
              </a:ext>
            </a:extLst>
          </p:cNvPr>
          <p:cNvSpPr>
            <a:spLocks noGrp="1"/>
          </p:cNvSpPr>
          <p:nvPr>
            <p:ph type="ctrTitle"/>
          </p:nvPr>
        </p:nvSpPr>
        <p:spPr>
          <a:xfrm>
            <a:off x="1267325" y="4526844"/>
            <a:ext cx="9785685" cy="1591734"/>
          </a:xfrm>
          <a:solidFill>
            <a:srgbClr val="FFFFFF"/>
          </a:solidFill>
          <a:ln w="38100">
            <a:solidFill>
              <a:srgbClr val="404040"/>
            </a:solidFill>
            <a:miter lim="800000"/>
          </a:ln>
        </p:spPr>
        <p:txBody>
          <a:bodyPr anchor="ctr">
            <a:normAutofit/>
          </a:bodyPr>
          <a:lstStyle/>
          <a:p>
            <a:pPr>
              <a:spcAft>
                <a:spcPts val="3000"/>
              </a:spcAft>
            </a:pPr>
            <a:r>
              <a:rPr lang="en-US" sz="2200" dirty="0">
                <a:solidFill>
                  <a:srgbClr val="404040"/>
                </a:solidFill>
              </a:rPr>
              <a:t>Visit the </a:t>
            </a:r>
            <a:r>
              <a:rPr lang="en-US" sz="2200" b="1" dirty="0">
                <a:solidFill>
                  <a:srgbClr val="404040"/>
                </a:solidFill>
              </a:rPr>
              <a:t>Community Composting for Green Spaces Grant Program</a:t>
            </a:r>
            <a:r>
              <a:rPr lang="en-US" sz="2200" dirty="0">
                <a:solidFill>
                  <a:srgbClr val="404040"/>
                </a:solidFill>
              </a:rPr>
              <a:t> webpage for more information. </a:t>
            </a:r>
            <a:r>
              <a:rPr lang="en-US" sz="2200" dirty="0">
                <a:solidFill>
                  <a:srgbClr val="404040"/>
                </a:solidFill>
                <a:hlinkClick r:id="rId2"/>
              </a:rPr>
              <a:t>https://www.calrecycle.ca.gov/climate/grantsloans/communitycomposting/</a:t>
            </a:r>
            <a:endParaRPr lang="en-US" sz="2200" dirty="0">
              <a:solidFill>
                <a:srgbClr val="404040"/>
              </a:solidFill>
            </a:endParaRPr>
          </a:p>
        </p:txBody>
      </p:sp>
      <p:pic>
        <p:nvPicPr>
          <p:cNvPr id="4" name="Picture 3" descr="Screenshot of Community Composting for Green Spaces Grant Program webpage.">
            <a:extLst>
              <a:ext uri="{FF2B5EF4-FFF2-40B4-BE49-F238E27FC236}">
                <a16:creationId xmlns:a16="http://schemas.microsoft.com/office/drawing/2014/main" id="{0ED45853-A830-48B9-9A87-D4DACFF88CB3}"/>
              </a:ext>
            </a:extLst>
          </p:cNvPr>
          <p:cNvPicPr>
            <a:picLocks noChangeAspect="1"/>
          </p:cNvPicPr>
          <p:nvPr/>
        </p:nvPicPr>
        <p:blipFill>
          <a:blip r:embed="rId3"/>
          <a:stretch>
            <a:fillRect/>
          </a:stretch>
        </p:blipFill>
        <p:spPr>
          <a:xfrm>
            <a:off x="286711" y="309210"/>
            <a:ext cx="11618578" cy="4217634"/>
          </a:xfrm>
          <a:prstGeom prst="rect">
            <a:avLst/>
          </a:prstGeom>
        </p:spPr>
      </p:pic>
      <p:sp>
        <p:nvSpPr>
          <p:cNvPr id="3" name="Slide Number Placeholder 2">
            <a:extLst>
              <a:ext uri="{FF2B5EF4-FFF2-40B4-BE49-F238E27FC236}">
                <a16:creationId xmlns:a16="http://schemas.microsoft.com/office/drawing/2014/main" id="{958631C6-42C4-4C2E-92AF-8D8F42F6EEA0}"/>
              </a:ext>
            </a:extLst>
          </p:cNvPr>
          <p:cNvSpPr>
            <a:spLocks noGrp="1"/>
          </p:cNvSpPr>
          <p:nvPr>
            <p:ph type="sldNum" sz="quarter" idx="12"/>
          </p:nvPr>
        </p:nvSpPr>
        <p:spPr/>
        <p:txBody>
          <a:bodyPr/>
          <a:lstStyle/>
          <a:p>
            <a:fld id="{31C29160-B891-4AB7-8618-1331FBD51096}" type="slidenum">
              <a:rPr lang="en-US"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109161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A712C2-6B3C-4737-8247-CE0D3D87105F}"/>
              </a:ext>
            </a:extLst>
          </p:cNvPr>
          <p:cNvSpPr>
            <a:spLocks noGrp="1"/>
          </p:cNvSpPr>
          <p:nvPr>
            <p:ph idx="1"/>
          </p:nvPr>
        </p:nvSpPr>
        <p:spPr>
          <a:xfrm>
            <a:off x="588723" y="1828800"/>
            <a:ext cx="10960273" cy="4622103"/>
          </a:xfrm>
        </p:spPr>
        <p:txBody>
          <a:bodyPr numCol="2" anchor="ctr">
            <a:noAutofit/>
          </a:bodyPr>
          <a:lstStyle/>
          <a:p>
            <a:pPr marL="0" indent="0">
              <a:lnSpc>
                <a:spcPct val="130000"/>
              </a:lnSpc>
              <a:spcBef>
                <a:spcPts val="0"/>
              </a:spcBef>
              <a:buNone/>
            </a:pPr>
            <a:r>
              <a:rPr lang="en-US" sz="2800" b="1" dirty="0">
                <a:latin typeface="+mn-lt"/>
              </a:rPr>
              <a:t>CalRecycle administers a range of programs: </a:t>
            </a:r>
          </a:p>
          <a:p>
            <a:pPr>
              <a:lnSpc>
                <a:spcPct val="130000"/>
              </a:lnSpc>
              <a:spcBef>
                <a:spcPts val="0"/>
              </a:spcBef>
            </a:pPr>
            <a:r>
              <a:rPr lang="en-US" sz="2800" u="sng" dirty="0">
                <a:latin typeface="+mn-lt"/>
              </a:rPr>
              <a:t>Organics management</a:t>
            </a:r>
          </a:p>
          <a:p>
            <a:pPr>
              <a:lnSpc>
                <a:spcPct val="130000"/>
              </a:lnSpc>
              <a:spcBef>
                <a:spcPts val="0"/>
              </a:spcBef>
            </a:pPr>
            <a:r>
              <a:rPr lang="en-US" sz="2800" u="sng" dirty="0">
                <a:latin typeface="+mn-lt"/>
              </a:rPr>
              <a:t>Food-scrap composting </a:t>
            </a:r>
          </a:p>
          <a:p>
            <a:pPr>
              <a:lnSpc>
                <a:spcPct val="130000"/>
              </a:lnSpc>
              <a:spcBef>
                <a:spcPts val="0"/>
              </a:spcBef>
            </a:pPr>
            <a:r>
              <a:rPr lang="en-US" sz="2800" dirty="0">
                <a:latin typeface="+mn-lt"/>
              </a:rPr>
              <a:t>Beverage container</a:t>
            </a:r>
          </a:p>
          <a:p>
            <a:pPr>
              <a:lnSpc>
                <a:spcPct val="130000"/>
              </a:lnSpc>
              <a:spcBef>
                <a:spcPts val="0"/>
              </a:spcBef>
            </a:pPr>
            <a:r>
              <a:rPr lang="en-US" sz="2800" dirty="0">
                <a:latin typeface="+mn-lt"/>
              </a:rPr>
              <a:t>Electronic-waste recycling </a:t>
            </a:r>
          </a:p>
          <a:p>
            <a:pPr>
              <a:lnSpc>
                <a:spcPct val="130000"/>
              </a:lnSpc>
              <a:spcBef>
                <a:spcPts val="0"/>
              </a:spcBef>
            </a:pPr>
            <a:r>
              <a:rPr lang="en-US" sz="2800" dirty="0">
                <a:latin typeface="+mn-lt"/>
              </a:rPr>
              <a:t>Used tires </a:t>
            </a:r>
          </a:p>
          <a:p>
            <a:pPr>
              <a:lnSpc>
                <a:spcPct val="130000"/>
              </a:lnSpc>
              <a:spcBef>
                <a:spcPts val="0"/>
              </a:spcBef>
            </a:pPr>
            <a:r>
              <a:rPr lang="en-US" sz="2800" dirty="0">
                <a:latin typeface="+mn-lt"/>
              </a:rPr>
              <a:t>Used motor oil </a:t>
            </a:r>
          </a:p>
          <a:p>
            <a:pPr>
              <a:lnSpc>
                <a:spcPct val="130000"/>
              </a:lnSpc>
              <a:spcBef>
                <a:spcPts val="0"/>
              </a:spcBef>
            </a:pPr>
            <a:r>
              <a:rPr lang="en-US" sz="2800" dirty="0">
                <a:latin typeface="+mn-lt"/>
              </a:rPr>
              <a:t>Carpet </a:t>
            </a:r>
          </a:p>
          <a:p>
            <a:pPr>
              <a:lnSpc>
                <a:spcPct val="130000"/>
              </a:lnSpc>
              <a:spcBef>
                <a:spcPts val="0"/>
              </a:spcBef>
            </a:pPr>
            <a:r>
              <a:rPr lang="en-US" sz="2800" dirty="0">
                <a:latin typeface="+mn-lt"/>
              </a:rPr>
              <a:t>Paint </a:t>
            </a:r>
          </a:p>
          <a:p>
            <a:pPr>
              <a:lnSpc>
                <a:spcPct val="130000"/>
              </a:lnSpc>
              <a:spcBef>
                <a:spcPts val="0"/>
              </a:spcBef>
            </a:pPr>
            <a:r>
              <a:rPr lang="en-US" sz="2800" dirty="0">
                <a:latin typeface="+mn-lt"/>
              </a:rPr>
              <a:t>Mattresses </a:t>
            </a:r>
          </a:p>
          <a:p>
            <a:pPr>
              <a:lnSpc>
                <a:spcPct val="130000"/>
              </a:lnSpc>
              <a:spcBef>
                <a:spcPts val="0"/>
              </a:spcBef>
            </a:pPr>
            <a:r>
              <a:rPr lang="en-US" sz="2800" dirty="0">
                <a:latin typeface="+mn-lt"/>
              </a:rPr>
              <a:t>Rigid plastic containers </a:t>
            </a:r>
          </a:p>
          <a:p>
            <a:pPr>
              <a:lnSpc>
                <a:spcPct val="130000"/>
              </a:lnSpc>
              <a:spcBef>
                <a:spcPts val="0"/>
              </a:spcBef>
            </a:pPr>
            <a:r>
              <a:rPr lang="en-US" sz="2800" dirty="0">
                <a:latin typeface="+mn-lt"/>
              </a:rPr>
              <a:t>Newsprint </a:t>
            </a:r>
          </a:p>
          <a:p>
            <a:pPr>
              <a:lnSpc>
                <a:spcPct val="130000"/>
              </a:lnSpc>
              <a:spcBef>
                <a:spcPts val="0"/>
              </a:spcBef>
            </a:pPr>
            <a:r>
              <a:rPr lang="en-US" sz="2800" dirty="0">
                <a:latin typeface="+mn-lt"/>
              </a:rPr>
              <a:t>Construction and demolition debris</a:t>
            </a:r>
          </a:p>
          <a:p>
            <a:pPr>
              <a:lnSpc>
                <a:spcPct val="130000"/>
              </a:lnSpc>
              <a:spcBef>
                <a:spcPts val="0"/>
              </a:spcBef>
            </a:pPr>
            <a:r>
              <a:rPr lang="en-US" sz="2800" dirty="0">
                <a:latin typeface="+mn-lt"/>
              </a:rPr>
              <a:t>Medical sharps waste </a:t>
            </a:r>
          </a:p>
          <a:p>
            <a:pPr>
              <a:lnSpc>
                <a:spcPct val="130000"/>
              </a:lnSpc>
              <a:spcBef>
                <a:spcPts val="0"/>
              </a:spcBef>
            </a:pPr>
            <a:r>
              <a:rPr lang="en-US" sz="2800" dirty="0">
                <a:latin typeface="+mn-lt"/>
              </a:rPr>
              <a:t>Household hazardous waste </a:t>
            </a:r>
          </a:p>
        </p:txBody>
      </p:sp>
      <p:sp>
        <p:nvSpPr>
          <p:cNvPr id="2" name="Title 1">
            <a:extLst>
              <a:ext uri="{FF2B5EF4-FFF2-40B4-BE49-F238E27FC236}">
                <a16:creationId xmlns:a16="http://schemas.microsoft.com/office/drawing/2014/main" id="{DC7A00BB-A1C5-4427-92EA-88A402663F7E}"/>
              </a:ext>
            </a:extLst>
          </p:cNvPr>
          <p:cNvSpPr>
            <a:spLocks noGrp="1"/>
          </p:cNvSpPr>
          <p:nvPr>
            <p:ph type="title"/>
          </p:nvPr>
        </p:nvSpPr>
        <p:spPr>
          <a:xfrm>
            <a:off x="838200" y="0"/>
            <a:ext cx="10515600" cy="1765139"/>
          </a:xfrm>
        </p:spPr>
        <p:txBody>
          <a:bodyPr>
            <a:noAutofit/>
          </a:bodyPr>
          <a:lstStyle/>
          <a:p>
            <a:r>
              <a:rPr lang="en-US" sz="3200" dirty="0">
                <a:solidFill>
                  <a:schemeClr val="bg1"/>
                </a:solidFill>
              </a:rPr>
              <a:t>CalRecycle’s vision is to inspire and challenge Californians to achieve the highest waste reduction, recycling and reuse goals in the nation.</a:t>
            </a:r>
            <a:endParaRPr lang="en-US" sz="3200" dirty="0">
              <a:solidFill>
                <a:schemeClr val="bg1"/>
              </a:solidFill>
              <a:latin typeface="+mn-lt"/>
            </a:endParaRPr>
          </a:p>
        </p:txBody>
      </p:sp>
      <p:sp>
        <p:nvSpPr>
          <p:cNvPr id="4" name="Slide Number Placeholder 3">
            <a:extLst>
              <a:ext uri="{FF2B5EF4-FFF2-40B4-BE49-F238E27FC236}">
                <a16:creationId xmlns:a16="http://schemas.microsoft.com/office/drawing/2014/main" id="{1F601AC4-29EF-45F5-8688-21A21F605A4D}"/>
              </a:ext>
            </a:extLst>
          </p:cNvPr>
          <p:cNvSpPr>
            <a:spLocks noGrp="1"/>
          </p:cNvSpPr>
          <p:nvPr>
            <p:ph type="sldNum" sz="quarter" idx="12"/>
          </p:nvPr>
        </p:nvSpPr>
        <p:spPr/>
        <p:txBody>
          <a:bodyPr/>
          <a:lstStyle/>
          <a:p>
            <a:fld id="{31C29160-B891-4AB7-8618-1331FBD51096}" type="slidenum">
              <a:rPr lang="en-US" smtClean="0"/>
              <a:t>2</a:t>
            </a:fld>
            <a:endParaRPr lang="en-US"/>
          </a:p>
        </p:txBody>
      </p:sp>
    </p:spTree>
    <p:extLst>
      <p:ext uri="{BB962C8B-B14F-4D97-AF65-F5344CB8AC3E}">
        <p14:creationId xmlns:p14="http://schemas.microsoft.com/office/powerpoint/2010/main" val="20265065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619532F-F1F0-EE4E-A9FF-B280C4B56731}"/>
              </a:ext>
            </a:extLst>
          </p:cNvPr>
          <p:cNvSpPr>
            <a:spLocks noGrp="1"/>
          </p:cNvSpPr>
          <p:nvPr>
            <p:ph type="body" idx="1"/>
          </p:nvPr>
        </p:nvSpPr>
        <p:spPr>
          <a:xfrm>
            <a:off x="6746627" y="4750893"/>
            <a:ext cx="4645250" cy="1147863"/>
          </a:xfrm>
        </p:spPr>
        <p:txBody>
          <a:bodyPr vert="horz" lIns="91440" tIns="45720" rIns="91440" bIns="45720" rtlCol="0" anchor="t">
            <a:normAutofit/>
          </a:bodyPr>
          <a:lstStyle/>
          <a:p>
            <a:r>
              <a:rPr lang="en-US" sz="1900" kern="1200" dirty="0">
                <a:solidFill>
                  <a:schemeClr val="bg1"/>
                </a:solidFill>
                <a:latin typeface="+mn-lt"/>
                <a:ea typeface="+mn-ea"/>
                <a:cs typeface="+mn-cs"/>
              </a:rPr>
              <a:t>Heather Williams</a:t>
            </a:r>
          </a:p>
          <a:p>
            <a:r>
              <a:rPr lang="en-US" sz="1900" kern="1200" dirty="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Heather.Williams@calrecycle.ca.gov</a:t>
            </a:r>
            <a:endParaRPr lang="en-US" sz="1900" kern="1200" dirty="0">
              <a:solidFill>
                <a:schemeClr val="bg1"/>
              </a:solidFill>
              <a:latin typeface="+mn-lt"/>
              <a:ea typeface="+mn-ea"/>
              <a:cs typeface="+mn-cs"/>
            </a:endParaRPr>
          </a:p>
          <a:p>
            <a:r>
              <a:rPr lang="en-US" sz="1900" kern="1200" dirty="0">
                <a:solidFill>
                  <a:schemeClr val="bg1"/>
                </a:solidFill>
                <a:latin typeface="+mn-lt"/>
                <a:ea typeface="+mn-ea"/>
                <a:cs typeface="+mn-cs"/>
              </a:rPr>
              <a:t>916-341-6815</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alRecycle logo">
            <a:extLst>
              <a:ext uri="{FF2B5EF4-FFF2-40B4-BE49-F238E27FC236}">
                <a16:creationId xmlns:a16="http://schemas.microsoft.com/office/drawing/2014/main" id="{42F93C36-E29D-4DC3-A872-AF048046FB02}"/>
              </a:ext>
            </a:extLst>
          </p:cNvPr>
          <p:cNvPicPr>
            <a:picLocks noChangeAspect="1"/>
          </p:cNvPicPr>
          <p:nvPr/>
        </p:nvPicPr>
        <p:blipFill>
          <a:blip r:embed="rId3"/>
          <a:stretch>
            <a:fillRect/>
          </a:stretch>
        </p:blipFill>
        <p:spPr>
          <a:xfrm>
            <a:off x="476975" y="1600500"/>
            <a:ext cx="5070203" cy="1166147"/>
          </a:xfrm>
          <a:prstGeom prst="rect">
            <a:avLst/>
          </a:prstGeom>
        </p:spPr>
      </p:pic>
      <p:sp>
        <p:nvSpPr>
          <p:cNvPr id="2" name="Title 1">
            <a:extLst>
              <a:ext uri="{FF2B5EF4-FFF2-40B4-BE49-F238E27FC236}">
                <a16:creationId xmlns:a16="http://schemas.microsoft.com/office/drawing/2014/main" id="{81395BCF-3174-374A-AA0B-2C72B35CB6A3}"/>
              </a:ext>
            </a:extLst>
          </p:cNvPr>
          <p:cNvSpPr>
            <a:spLocks noGrp="1"/>
          </p:cNvSpPr>
          <p:nvPr>
            <p:ph type="title"/>
          </p:nvPr>
        </p:nvSpPr>
        <p:spPr>
          <a:xfrm>
            <a:off x="6746628" y="1783959"/>
            <a:ext cx="4645250" cy="2366010"/>
          </a:xfrm>
        </p:spPr>
        <p:txBody>
          <a:bodyPr vert="horz" lIns="91440" tIns="45720" rIns="91440" bIns="45720" rtlCol="0" anchor="b">
            <a:normAutofit/>
          </a:bodyPr>
          <a:lstStyle/>
          <a:p>
            <a:r>
              <a:rPr lang="en-US" kern="1200" dirty="0">
                <a:solidFill>
                  <a:schemeClr val="bg1"/>
                </a:solidFill>
                <a:latin typeface="+mj-lt"/>
                <a:ea typeface="+mj-ea"/>
                <a:cs typeface="+mj-cs"/>
              </a:rPr>
              <a:t>Thank you for your time.</a:t>
            </a:r>
          </a:p>
        </p:txBody>
      </p:sp>
      <p:sp>
        <p:nvSpPr>
          <p:cNvPr id="5" name="Slide Number Placeholder 4">
            <a:extLst>
              <a:ext uri="{FF2B5EF4-FFF2-40B4-BE49-F238E27FC236}">
                <a16:creationId xmlns:a16="http://schemas.microsoft.com/office/drawing/2014/main" id="{44602C28-50A9-456E-B405-A0F4AAE8288D}"/>
              </a:ext>
            </a:extLst>
          </p:cNvPr>
          <p:cNvSpPr>
            <a:spLocks noGrp="1"/>
          </p:cNvSpPr>
          <p:nvPr>
            <p:ph type="sldNum" sz="quarter" idx="12"/>
          </p:nvPr>
        </p:nvSpPr>
        <p:spPr/>
        <p:txBody>
          <a:bodyPr/>
          <a:lstStyle/>
          <a:p>
            <a:fld id="{31C29160-B891-4AB7-8618-1331FBD51096}"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197904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8C5A60F2-CBF4-4816-87BB-A82E7057613F}"/>
              </a:ext>
              <a:ext uri="{C183D7F6-B498-43B3-948B-1728B52AA6E4}">
                <adec:decorative xmlns:adec="http://schemas.microsoft.com/office/drawing/2017/decorative" val="1"/>
              </a:ext>
            </a:extLst>
          </p:cNvPr>
          <p:cNvSpPr/>
          <p:nvPr/>
        </p:nvSpPr>
        <p:spPr>
          <a:xfrm>
            <a:off x="219072" y="1930957"/>
            <a:ext cx="2880094" cy="2990849"/>
          </a:xfrm>
          <a:prstGeom prst="flowChartConnector">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ontent Placeholder 2"/>
          <p:cNvSpPr>
            <a:spLocks noGrp="1"/>
          </p:cNvSpPr>
          <p:nvPr>
            <p:ph idx="1"/>
          </p:nvPr>
        </p:nvSpPr>
        <p:spPr>
          <a:xfrm>
            <a:off x="3152775" y="466725"/>
            <a:ext cx="8734425" cy="5919314"/>
          </a:xfrm>
        </p:spPr>
        <p:txBody>
          <a:bodyPr>
            <a:noAutofit/>
          </a:bodyPr>
          <a:lstStyle/>
          <a:p>
            <a:pPr marL="0" indent="0">
              <a:spcBef>
                <a:spcPts val="0"/>
              </a:spcBef>
              <a:spcAft>
                <a:spcPts val="600"/>
              </a:spcAft>
              <a:buNone/>
              <a:defRPr/>
            </a:pPr>
            <a:r>
              <a:rPr lang="en-US" altLang="en-US" sz="2000" b="1" i="1" dirty="0">
                <a:solidFill>
                  <a:schemeClr val="accent6">
                    <a:lumMod val="50000"/>
                  </a:schemeClr>
                </a:solidFill>
              </a:rPr>
              <a:t>Integrated Waste Management Act: AB 939 (1989)</a:t>
            </a:r>
          </a:p>
          <a:p>
            <a:pPr marL="457200" indent="-457200">
              <a:spcBef>
                <a:spcPts val="0"/>
              </a:spcBef>
              <a:spcAft>
                <a:spcPts val="600"/>
              </a:spcAft>
              <a:defRPr/>
            </a:pPr>
            <a:r>
              <a:rPr lang="en-US" altLang="en-US" sz="2000" dirty="0"/>
              <a:t>Defined composting as recycling. All cities and counties must divert half of all solid waste away from landfills.</a:t>
            </a:r>
          </a:p>
          <a:p>
            <a:pPr marL="0" indent="0">
              <a:spcBef>
                <a:spcPts val="0"/>
              </a:spcBef>
              <a:spcAft>
                <a:spcPts val="600"/>
              </a:spcAft>
              <a:buNone/>
              <a:defRPr/>
            </a:pPr>
            <a:r>
              <a:rPr lang="en-US" altLang="en-US" sz="2000" b="1" i="1" dirty="0">
                <a:solidFill>
                  <a:schemeClr val="accent6">
                    <a:lumMod val="50000"/>
                  </a:schemeClr>
                </a:solidFill>
              </a:rPr>
              <a:t>Mandatory Commercial Recycling (2011)</a:t>
            </a:r>
          </a:p>
          <a:p>
            <a:pPr marL="457200" indent="-457200">
              <a:spcBef>
                <a:spcPts val="0"/>
              </a:spcBef>
              <a:spcAft>
                <a:spcPts val="600"/>
              </a:spcAft>
              <a:defRPr/>
            </a:pPr>
            <a:r>
              <a:rPr lang="en-US" altLang="en-US" sz="2000" dirty="0"/>
              <a:t>Statewide goal of 75% recycling, composting, source reduction</a:t>
            </a:r>
          </a:p>
          <a:p>
            <a:pPr marL="0" indent="0">
              <a:spcBef>
                <a:spcPts val="0"/>
              </a:spcBef>
              <a:spcAft>
                <a:spcPts val="600"/>
              </a:spcAft>
              <a:buNone/>
              <a:defRPr/>
            </a:pPr>
            <a:r>
              <a:rPr lang="en-US" altLang="en-US" sz="2000" b="1" i="1" dirty="0">
                <a:solidFill>
                  <a:schemeClr val="accent6">
                    <a:lumMod val="50000"/>
                  </a:schemeClr>
                </a:solidFill>
              </a:rPr>
              <a:t>Mandatory Commercial Organics Recycling (2014)</a:t>
            </a:r>
          </a:p>
          <a:p>
            <a:pPr marL="342900" indent="-342900">
              <a:spcBef>
                <a:spcPts val="0"/>
              </a:spcBef>
              <a:spcAft>
                <a:spcPts val="600"/>
              </a:spcAft>
              <a:defRPr/>
            </a:pPr>
            <a:r>
              <a:rPr lang="en-US" altLang="en-US" sz="2000" dirty="0"/>
              <a:t>Businesses generating specified amounts of organic waste must arrange for recycling services</a:t>
            </a:r>
          </a:p>
          <a:p>
            <a:pPr marL="0" lvl="1" indent="0">
              <a:spcBef>
                <a:spcPts val="0"/>
              </a:spcBef>
              <a:spcAft>
                <a:spcPts val="600"/>
              </a:spcAft>
              <a:buNone/>
              <a:defRPr/>
            </a:pPr>
            <a:r>
              <a:rPr lang="en-US" altLang="en-US" sz="2000" b="1" i="1" dirty="0">
                <a:solidFill>
                  <a:schemeClr val="accent6">
                    <a:lumMod val="50000"/>
                  </a:schemeClr>
                </a:solidFill>
              </a:rPr>
              <a:t>Green Material Used as Alternative Daily Cover (2014)</a:t>
            </a:r>
          </a:p>
          <a:p>
            <a:pPr marL="457200" lvl="1" indent="-457200">
              <a:spcBef>
                <a:spcPts val="0"/>
              </a:spcBef>
              <a:spcAft>
                <a:spcPts val="600"/>
              </a:spcAft>
              <a:defRPr/>
            </a:pPr>
            <a:r>
              <a:rPr lang="en-US" altLang="en-US" sz="2000" dirty="0"/>
              <a:t>Green materials used to cover landfill face at the end of the day no longer counts as diversion after Jan. 1, 2020.</a:t>
            </a:r>
          </a:p>
          <a:p>
            <a:pPr marL="0" lvl="1" indent="0">
              <a:spcBef>
                <a:spcPts val="0"/>
              </a:spcBef>
              <a:spcAft>
                <a:spcPts val="600"/>
              </a:spcAft>
              <a:buNone/>
              <a:defRPr/>
            </a:pPr>
            <a:r>
              <a:rPr lang="en-US" altLang="en-US" sz="2000" b="1" i="1" dirty="0">
                <a:solidFill>
                  <a:schemeClr val="accent6">
                    <a:lumMod val="50000"/>
                  </a:schemeClr>
                </a:solidFill>
              </a:rPr>
              <a:t>Short-Lived Climate Pollutants (SLCP): Organic Waste Methane Emissions Reductions, (2015) </a:t>
            </a:r>
          </a:p>
          <a:p>
            <a:pPr marL="457200" lvl="1" indent="-457200">
              <a:spcBef>
                <a:spcPts val="0"/>
              </a:spcBef>
              <a:spcAft>
                <a:spcPts val="600"/>
              </a:spcAft>
              <a:defRPr/>
            </a:pPr>
            <a:r>
              <a:rPr lang="en-US" altLang="en-US" sz="2000" dirty="0"/>
              <a:t>Reduce man made methane emissions 40% by 2030.</a:t>
            </a:r>
          </a:p>
          <a:p>
            <a:pPr marL="457200" lvl="1" indent="-457200">
              <a:spcBef>
                <a:spcPts val="0"/>
              </a:spcBef>
              <a:spcAft>
                <a:spcPts val="600"/>
              </a:spcAft>
              <a:defRPr/>
            </a:pPr>
            <a:r>
              <a:rPr lang="en-US" altLang="en-US" sz="2000" dirty="0"/>
              <a:t>Reduce organic materials going to landfills by 75% by 2025. </a:t>
            </a:r>
          </a:p>
          <a:p>
            <a:pPr marL="457200" lvl="1" indent="-457200">
              <a:spcBef>
                <a:spcPts val="0"/>
              </a:spcBef>
              <a:spcAft>
                <a:spcPts val="600"/>
              </a:spcAft>
              <a:defRPr/>
            </a:pPr>
            <a:r>
              <a:rPr lang="en-US" altLang="en-US" sz="2000" dirty="0"/>
              <a:t>Rescue 20% of currently disposed edible food for human consumption by 2025. </a:t>
            </a:r>
          </a:p>
        </p:txBody>
      </p:sp>
      <p:sp>
        <p:nvSpPr>
          <p:cNvPr id="3" name="TextBox 2">
            <a:extLst>
              <a:ext uri="{FF2B5EF4-FFF2-40B4-BE49-F238E27FC236}">
                <a16:creationId xmlns:a16="http://schemas.microsoft.com/office/drawing/2014/main" id="{1AAF7530-046E-4ECF-85F1-E8963442F749}"/>
              </a:ext>
            </a:extLst>
          </p:cNvPr>
          <p:cNvSpPr txBox="1"/>
          <p:nvPr/>
        </p:nvSpPr>
        <p:spPr>
          <a:xfrm>
            <a:off x="1734951" y="6106936"/>
            <a:ext cx="8734425" cy="461665"/>
          </a:xfrm>
          <a:custGeom>
            <a:avLst/>
            <a:gdLst>
              <a:gd name="connsiteX0" fmla="*/ 0 w 8734425"/>
              <a:gd name="connsiteY0" fmla="*/ 0 h 461665"/>
              <a:gd name="connsiteX1" fmla="*/ 756984 w 8734425"/>
              <a:gd name="connsiteY1" fmla="*/ 0 h 461665"/>
              <a:gd name="connsiteX2" fmla="*/ 1339279 w 8734425"/>
              <a:gd name="connsiteY2" fmla="*/ 0 h 461665"/>
              <a:gd name="connsiteX3" fmla="*/ 1834229 w 8734425"/>
              <a:gd name="connsiteY3" fmla="*/ 0 h 461665"/>
              <a:gd name="connsiteX4" fmla="*/ 2329180 w 8734425"/>
              <a:gd name="connsiteY4" fmla="*/ 0 h 461665"/>
              <a:gd name="connsiteX5" fmla="*/ 2649442 w 8734425"/>
              <a:gd name="connsiteY5" fmla="*/ 0 h 461665"/>
              <a:gd name="connsiteX6" fmla="*/ 3319082 w 8734425"/>
              <a:gd name="connsiteY6" fmla="*/ 0 h 461665"/>
              <a:gd name="connsiteX7" fmla="*/ 3814032 w 8734425"/>
              <a:gd name="connsiteY7" fmla="*/ 0 h 461665"/>
              <a:gd name="connsiteX8" fmla="*/ 4134295 w 8734425"/>
              <a:gd name="connsiteY8" fmla="*/ 0 h 461665"/>
              <a:gd name="connsiteX9" fmla="*/ 4541901 w 8734425"/>
              <a:gd name="connsiteY9" fmla="*/ 0 h 461665"/>
              <a:gd name="connsiteX10" fmla="*/ 5211540 w 8734425"/>
              <a:gd name="connsiteY10" fmla="*/ 0 h 461665"/>
              <a:gd name="connsiteX11" fmla="*/ 5706491 w 8734425"/>
              <a:gd name="connsiteY11" fmla="*/ 0 h 461665"/>
              <a:gd name="connsiteX12" fmla="*/ 6463475 w 8734425"/>
              <a:gd name="connsiteY12" fmla="*/ 0 h 461665"/>
              <a:gd name="connsiteX13" fmla="*/ 7133114 w 8734425"/>
              <a:gd name="connsiteY13" fmla="*/ 0 h 461665"/>
              <a:gd name="connsiteX14" fmla="*/ 7890097 w 8734425"/>
              <a:gd name="connsiteY14" fmla="*/ 0 h 461665"/>
              <a:gd name="connsiteX15" fmla="*/ 8734425 w 8734425"/>
              <a:gd name="connsiteY15" fmla="*/ 0 h 461665"/>
              <a:gd name="connsiteX16" fmla="*/ 8734425 w 8734425"/>
              <a:gd name="connsiteY16" fmla="*/ 461665 h 461665"/>
              <a:gd name="connsiteX17" fmla="*/ 7977442 w 8734425"/>
              <a:gd name="connsiteY17" fmla="*/ 461665 h 461665"/>
              <a:gd name="connsiteX18" fmla="*/ 7482491 w 8734425"/>
              <a:gd name="connsiteY18" fmla="*/ 461665 h 461665"/>
              <a:gd name="connsiteX19" fmla="*/ 7162229 w 8734425"/>
              <a:gd name="connsiteY19" fmla="*/ 461665 h 461665"/>
              <a:gd name="connsiteX20" fmla="*/ 6492589 w 8734425"/>
              <a:gd name="connsiteY20" fmla="*/ 461665 h 461665"/>
              <a:gd name="connsiteX21" fmla="*/ 6084983 w 8734425"/>
              <a:gd name="connsiteY21" fmla="*/ 461665 h 461665"/>
              <a:gd name="connsiteX22" fmla="*/ 5327999 w 8734425"/>
              <a:gd name="connsiteY22" fmla="*/ 461665 h 461665"/>
              <a:gd name="connsiteX23" fmla="*/ 4833049 w 8734425"/>
              <a:gd name="connsiteY23" fmla="*/ 461665 h 461665"/>
              <a:gd name="connsiteX24" fmla="*/ 4163409 w 8734425"/>
              <a:gd name="connsiteY24" fmla="*/ 461665 h 461665"/>
              <a:gd name="connsiteX25" fmla="*/ 3755803 w 8734425"/>
              <a:gd name="connsiteY25" fmla="*/ 461665 h 461665"/>
              <a:gd name="connsiteX26" fmla="*/ 3348196 w 8734425"/>
              <a:gd name="connsiteY26" fmla="*/ 461665 h 461665"/>
              <a:gd name="connsiteX27" fmla="*/ 2591213 w 8734425"/>
              <a:gd name="connsiteY27" fmla="*/ 461665 h 461665"/>
              <a:gd name="connsiteX28" fmla="*/ 1921574 w 8734425"/>
              <a:gd name="connsiteY28" fmla="*/ 461665 h 461665"/>
              <a:gd name="connsiteX29" fmla="*/ 1513967 w 8734425"/>
              <a:gd name="connsiteY29" fmla="*/ 461665 h 461665"/>
              <a:gd name="connsiteX30" fmla="*/ 931672 w 8734425"/>
              <a:gd name="connsiteY30" fmla="*/ 461665 h 461665"/>
              <a:gd name="connsiteX31" fmla="*/ 0 w 8734425"/>
              <a:gd name="connsiteY31" fmla="*/ 461665 h 461665"/>
              <a:gd name="connsiteX32" fmla="*/ 0 w 8734425"/>
              <a:gd name="connsiteY3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34425" h="461665" extrusionOk="0">
                <a:moveTo>
                  <a:pt x="0" y="0"/>
                </a:moveTo>
                <a:cubicBezTo>
                  <a:pt x="249500" y="-64570"/>
                  <a:pt x="470060" y="48614"/>
                  <a:pt x="756984" y="0"/>
                </a:cubicBezTo>
                <a:cubicBezTo>
                  <a:pt x="1043908" y="-48614"/>
                  <a:pt x="1206379" y="3197"/>
                  <a:pt x="1339279" y="0"/>
                </a:cubicBezTo>
                <a:cubicBezTo>
                  <a:pt x="1472179" y="-3197"/>
                  <a:pt x="1729470" y="51879"/>
                  <a:pt x="1834229" y="0"/>
                </a:cubicBezTo>
                <a:cubicBezTo>
                  <a:pt x="1938988" y="-51879"/>
                  <a:pt x="2092710" y="23930"/>
                  <a:pt x="2329180" y="0"/>
                </a:cubicBezTo>
                <a:cubicBezTo>
                  <a:pt x="2565650" y="-23930"/>
                  <a:pt x="2544819" y="16339"/>
                  <a:pt x="2649442" y="0"/>
                </a:cubicBezTo>
                <a:cubicBezTo>
                  <a:pt x="2754065" y="-16339"/>
                  <a:pt x="3147448" y="7183"/>
                  <a:pt x="3319082" y="0"/>
                </a:cubicBezTo>
                <a:cubicBezTo>
                  <a:pt x="3490716" y="-7183"/>
                  <a:pt x="3699290" y="32216"/>
                  <a:pt x="3814032" y="0"/>
                </a:cubicBezTo>
                <a:cubicBezTo>
                  <a:pt x="3928774" y="-32216"/>
                  <a:pt x="3978911" y="6857"/>
                  <a:pt x="4134295" y="0"/>
                </a:cubicBezTo>
                <a:cubicBezTo>
                  <a:pt x="4289679" y="-6857"/>
                  <a:pt x="4417313" y="41640"/>
                  <a:pt x="4541901" y="0"/>
                </a:cubicBezTo>
                <a:cubicBezTo>
                  <a:pt x="4666489" y="-41640"/>
                  <a:pt x="5052109" y="905"/>
                  <a:pt x="5211540" y="0"/>
                </a:cubicBezTo>
                <a:cubicBezTo>
                  <a:pt x="5370971" y="-905"/>
                  <a:pt x="5511325" y="51624"/>
                  <a:pt x="5706491" y="0"/>
                </a:cubicBezTo>
                <a:cubicBezTo>
                  <a:pt x="5901657" y="-51624"/>
                  <a:pt x="6108344" y="2325"/>
                  <a:pt x="6463475" y="0"/>
                </a:cubicBezTo>
                <a:cubicBezTo>
                  <a:pt x="6818606" y="-2325"/>
                  <a:pt x="6866211" y="55313"/>
                  <a:pt x="7133114" y="0"/>
                </a:cubicBezTo>
                <a:cubicBezTo>
                  <a:pt x="7400017" y="-55313"/>
                  <a:pt x="7659423" y="15363"/>
                  <a:pt x="7890097" y="0"/>
                </a:cubicBezTo>
                <a:cubicBezTo>
                  <a:pt x="8120771" y="-15363"/>
                  <a:pt x="8394309" y="100406"/>
                  <a:pt x="8734425" y="0"/>
                </a:cubicBezTo>
                <a:cubicBezTo>
                  <a:pt x="8740685" y="96607"/>
                  <a:pt x="8705693" y="322199"/>
                  <a:pt x="8734425" y="461665"/>
                </a:cubicBezTo>
                <a:cubicBezTo>
                  <a:pt x="8384115" y="538601"/>
                  <a:pt x="8202303" y="420594"/>
                  <a:pt x="7977442" y="461665"/>
                </a:cubicBezTo>
                <a:cubicBezTo>
                  <a:pt x="7752581" y="502736"/>
                  <a:pt x="7650319" y="447733"/>
                  <a:pt x="7482491" y="461665"/>
                </a:cubicBezTo>
                <a:cubicBezTo>
                  <a:pt x="7314663" y="475597"/>
                  <a:pt x="7320054" y="424263"/>
                  <a:pt x="7162229" y="461665"/>
                </a:cubicBezTo>
                <a:cubicBezTo>
                  <a:pt x="7004404" y="499067"/>
                  <a:pt x="6737178" y="392284"/>
                  <a:pt x="6492589" y="461665"/>
                </a:cubicBezTo>
                <a:cubicBezTo>
                  <a:pt x="6248000" y="531046"/>
                  <a:pt x="6247638" y="453281"/>
                  <a:pt x="6084983" y="461665"/>
                </a:cubicBezTo>
                <a:cubicBezTo>
                  <a:pt x="5922328" y="470049"/>
                  <a:pt x="5511990" y="413334"/>
                  <a:pt x="5327999" y="461665"/>
                </a:cubicBezTo>
                <a:cubicBezTo>
                  <a:pt x="5144008" y="509996"/>
                  <a:pt x="5009897" y="428482"/>
                  <a:pt x="4833049" y="461665"/>
                </a:cubicBezTo>
                <a:cubicBezTo>
                  <a:pt x="4656201" y="494848"/>
                  <a:pt x="4333094" y="388488"/>
                  <a:pt x="4163409" y="461665"/>
                </a:cubicBezTo>
                <a:cubicBezTo>
                  <a:pt x="3993724" y="534842"/>
                  <a:pt x="3931570" y="439358"/>
                  <a:pt x="3755803" y="461665"/>
                </a:cubicBezTo>
                <a:cubicBezTo>
                  <a:pt x="3580036" y="483972"/>
                  <a:pt x="3466256" y="435845"/>
                  <a:pt x="3348196" y="461665"/>
                </a:cubicBezTo>
                <a:cubicBezTo>
                  <a:pt x="3230136" y="487485"/>
                  <a:pt x="2804375" y="441030"/>
                  <a:pt x="2591213" y="461665"/>
                </a:cubicBezTo>
                <a:cubicBezTo>
                  <a:pt x="2378051" y="482300"/>
                  <a:pt x="2065255" y="437640"/>
                  <a:pt x="1921574" y="461665"/>
                </a:cubicBezTo>
                <a:cubicBezTo>
                  <a:pt x="1777893" y="485690"/>
                  <a:pt x="1619264" y="428032"/>
                  <a:pt x="1513967" y="461665"/>
                </a:cubicBezTo>
                <a:cubicBezTo>
                  <a:pt x="1408670" y="495298"/>
                  <a:pt x="1127028" y="425380"/>
                  <a:pt x="931672" y="461665"/>
                </a:cubicBezTo>
                <a:cubicBezTo>
                  <a:pt x="736317" y="497950"/>
                  <a:pt x="347176" y="413608"/>
                  <a:pt x="0" y="461665"/>
                </a:cubicBezTo>
                <a:cubicBezTo>
                  <a:pt x="-35118" y="241709"/>
                  <a:pt x="8737" y="136124"/>
                  <a:pt x="0" y="0"/>
                </a:cubicBezTo>
                <a:close/>
              </a:path>
            </a:pathLst>
          </a:custGeom>
          <a:noFill/>
          <a:ln w="57150" cmpd="sng">
            <a:solidFill>
              <a:schemeClr val="tx1"/>
            </a:solidFill>
            <a:extLst>
              <a:ext uri="{C807C97D-BFC1-408E-A445-0C87EB9F89A2}">
                <ask:lineSketchStyleProps xmlns:ask="http://schemas.microsoft.com/office/drawing/2018/sketchyshapes" sd="582923002">
                  <a:prstGeom prst="rect">
                    <a:avLst/>
                  </a:prstGeom>
                  <ask:type>
                    <ask:lineSketchScribble/>
                  </ask:type>
                </ask:lineSketchStyleProps>
              </a:ext>
            </a:extLst>
          </a:ln>
        </p:spPr>
        <p:txBody>
          <a:bodyPr wrap="square" rtlCol="0">
            <a:spAutoFit/>
          </a:bodyPr>
          <a:lstStyle/>
          <a:p>
            <a:pPr algn="ctr">
              <a:spcAft>
                <a:spcPts val="600"/>
              </a:spcAft>
            </a:pPr>
            <a:r>
              <a:rPr lang="en-US" sz="2400" b="1" dirty="0"/>
              <a:t>Must double existing organics infrastructure to attain these goals.</a:t>
            </a:r>
          </a:p>
        </p:txBody>
      </p:sp>
      <p:sp>
        <p:nvSpPr>
          <p:cNvPr id="21506" name="Title 1"/>
          <p:cNvSpPr>
            <a:spLocks noGrp="1"/>
          </p:cNvSpPr>
          <p:nvPr>
            <p:ph type="title"/>
          </p:nvPr>
        </p:nvSpPr>
        <p:spPr>
          <a:xfrm>
            <a:off x="92256" y="2227689"/>
            <a:ext cx="3133725" cy="2181225"/>
          </a:xfrm>
        </p:spPr>
        <p:txBody>
          <a:bodyPr>
            <a:normAutofit fontScale="90000"/>
          </a:bodyPr>
          <a:lstStyle/>
          <a:p>
            <a:pPr algn="ctr"/>
            <a:r>
              <a:rPr lang="en-US" altLang="en-US" sz="4000" b="1" dirty="0">
                <a:solidFill>
                  <a:schemeClr val="bg1"/>
                </a:solidFill>
                <a:latin typeface="Georgia" panose="02040502050405020303" pitchFamily="18" charset="0"/>
              </a:rPr>
              <a:t>CA</a:t>
            </a:r>
            <a:br>
              <a:rPr lang="en-US" altLang="en-US" sz="4000" b="1" dirty="0">
                <a:solidFill>
                  <a:schemeClr val="bg1"/>
                </a:solidFill>
                <a:latin typeface="Georgia" panose="02040502050405020303" pitchFamily="18" charset="0"/>
              </a:rPr>
            </a:br>
            <a:r>
              <a:rPr lang="en-US" altLang="en-US" sz="4000" b="1" dirty="0">
                <a:solidFill>
                  <a:schemeClr val="bg1"/>
                </a:solidFill>
                <a:latin typeface="Georgia" panose="02040502050405020303" pitchFamily="18" charset="0"/>
              </a:rPr>
              <a:t>Organics Policy Drivers</a:t>
            </a:r>
            <a:endParaRPr lang="en-US" altLang="en-US" sz="4000" b="1" i="1" dirty="0">
              <a:solidFill>
                <a:schemeClr val="bg1"/>
              </a:solidFill>
              <a:latin typeface="Georgia" panose="02040502050405020303" pitchFamily="18" charset="0"/>
            </a:endParaRPr>
          </a:p>
        </p:txBody>
      </p:sp>
      <p:sp>
        <p:nvSpPr>
          <p:cNvPr id="21508" name="Slide Number Placeholder 3"/>
          <p:cNvSpPr>
            <a:spLocks noGrp="1"/>
          </p:cNvSpPr>
          <p:nvPr>
            <p:ph type="sldNum" sz="quarter" idx="12"/>
          </p:nvPr>
        </p:nvSpPr>
        <p:spPr bwMode="auto">
          <a:xfrm>
            <a:off x="11160037" y="6294758"/>
            <a:ext cx="55131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E75275-C304-4C5A-8850-7C6C11C905DD}" type="slidenum">
              <a:rPr lang="en-US" altLang="en-US" sz="1200">
                <a:latin typeface="Arial" panose="020B0604020202020204" pitchFamily="34" charset="0"/>
              </a:rPr>
              <a:pPr>
                <a:spcBef>
                  <a:spcPct val="0"/>
                </a:spcBef>
                <a:buFontTx/>
                <a:buNone/>
              </a:pPr>
              <a:t>3</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227533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7D36E-030D-4468-8B38-AFAFDF6A4B35}"/>
              </a:ext>
            </a:extLst>
          </p:cNvPr>
          <p:cNvSpPr>
            <a:spLocks noGrp="1"/>
          </p:cNvSpPr>
          <p:nvPr>
            <p:ph idx="1"/>
          </p:nvPr>
        </p:nvSpPr>
        <p:spPr>
          <a:xfrm>
            <a:off x="621322" y="1594339"/>
            <a:ext cx="5397895" cy="4689230"/>
          </a:xfrm>
        </p:spPr>
        <p:txBody>
          <a:bodyPr anchor="t">
            <a:normAutofit lnSpcReduction="10000"/>
          </a:bodyPr>
          <a:lstStyle/>
          <a:p>
            <a:pPr marL="457200" indent="-457200"/>
            <a:r>
              <a:rPr lang="en-US" sz="2400" dirty="0"/>
              <a:t>The odor free product of the biological-chemical breakdown of organic material</a:t>
            </a:r>
          </a:p>
          <a:p>
            <a:pPr marL="457200" indent="-457200"/>
            <a:r>
              <a:rPr lang="en-US" sz="2400" dirty="0"/>
              <a:t>Sanitized by the early high-heat stage (PFRP): pest &amp; pathogens controlled</a:t>
            </a:r>
          </a:p>
          <a:p>
            <a:pPr marL="457200" indent="-457200"/>
            <a:r>
              <a:rPr lang="en-US" sz="2400" dirty="0"/>
              <a:t>Can be tilled into the soil or used as a top dressing</a:t>
            </a:r>
          </a:p>
          <a:p>
            <a:pPr marL="457200" indent="-457200"/>
            <a:r>
              <a:rPr lang="en-US" sz="2400" dirty="0"/>
              <a:t>Source of organic matter, carbon, primary, secondary and trace nutrients</a:t>
            </a:r>
          </a:p>
          <a:p>
            <a:pPr marL="457200" indent="-457200"/>
            <a:r>
              <a:rPr lang="en-US" sz="2400" b="1" dirty="0">
                <a:solidFill>
                  <a:schemeClr val="accent6">
                    <a:lumMod val="60000"/>
                    <a:lumOff val="40000"/>
                  </a:schemeClr>
                </a:solidFill>
              </a:rPr>
              <a:t>Not feedstock, a finished product</a:t>
            </a:r>
          </a:p>
        </p:txBody>
      </p:sp>
      <p:sp>
        <p:nvSpPr>
          <p:cNvPr id="15"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10" descr="Large pile of compost">
            <a:extLst>
              <a:ext uri="{FF2B5EF4-FFF2-40B4-BE49-F238E27FC236}">
                <a16:creationId xmlns:a16="http://schemas.microsoft.com/office/drawing/2014/main" id="{2142E385-2F53-40E8-B572-B6D447AE3A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119"/>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a:extLst>
              <a:ext uri="{FF2B5EF4-FFF2-40B4-BE49-F238E27FC236}">
                <a16:creationId xmlns:a16="http://schemas.microsoft.com/office/drawing/2014/main" id="{F2AD4660-1EE5-41E3-9BCA-B3EE75CE6041}"/>
              </a:ext>
            </a:extLst>
          </p:cNvPr>
          <p:cNvSpPr>
            <a:spLocks noGrp="1"/>
          </p:cNvSpPr>
          <p:nvPr>
            <p:ph type="title"/>
          </p:nvPr>
        </p:nvSpPr>
        <p:spPr>
          <a:xfrm>
            <a:off x="785525" y="328247"/>
            <a:ext cx="5006336" cy="1418492"/>
          </a:xfrm>
        </p:spPr>
        <p:txBody>
          <a:bodyPr>
            <a:normAutofit/>
          </a:bodyPr>
          <a:lstStyle/>
          <a:p>
            <a:r>
              <a:rPr lang="en-US" dirty="0"/>
              <a:t>What is compost?</a:t>
            </a:r>
          </a:p>
        </p:txBody>
      </p:sp>
      <p:sp>
        <p:nvSpPr>
          <p:cNvPr id="5" name="Slide Number Placeholder 4">
            <a:extLst>
              <a:ext uri="{FF2B5EF4-FFF2-40B4-BE49-F238E27FC236}">
                <a16:creationId xmlns:a16="http://schemas.microsoft.com/office/drawing/2014/main" id="{7F0035DB-559C-42A6-BAF1-D1AABD96BF78}"/>
              </a:ext>
            </a:extLst>
          </p:cNvPr>
          <p:cNvSpPr>
            <a:spLocks noGrp="1"/>
          </p:cNvSpPr>
          <p:nvPr>
            <p:ph type="sldNum" sz="quarter" idx="12"/>
          </p:nvPr>
        </p:nvSpPr>
        <p:spPr/>
        <p:txBody>
          <a:bodyPr/>
          <a:lstStyle/>
          <a:p>
            <a:fld id="{31C29160-B891-4AB7-8618-1331FBD51096}" type="slidenum">
              <a:rPr lang="en-US" smtClean="0"/>
              <a:t>4</a:t>
            </a:fld>
            <a:endParaRPr lang="en-US"/>
          </a:p>
        </p:txBody>
      </p:sp>
    </p:spTree>
    <p:extLst>
      <p:ext uri="{BB962C8B-B14F-4D97-AF65-F5344CB8AC3E}">
        <p14:creationId xmlns:p14="http://schemas.microsoft.com/office/powerpoint/2010/main" val="37717150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173" y="898791"/>
            <a:ext cx="8886823" cy="5451331"/>
          </a:xfrm>
        </p:spPr>
        <p:txBody>
          <a:bodyPr>
            <a:normAutofit/>
          </a:bodyPr>
          <a:lstStyle/>
          <a:p>
            <a:pPr>
              <a:lnSpc>
                <a:spcPts val="2850"/>
              </a:lnSpc>
            </a:pPr>
            <a:r>
              <a:rPr lang="en-US" sz="2800" dirty="0">
                <a:solidFill>
                  <a:schemeClr val="bg1"/>
                </a:solidFill>
              </a:rPr>
              <a:t>Tracked soil carbon changes throughout surface and subsoil layers in an agricultural system.</a:t>
            </a:r>
          </a:p>
          <a:p>
            <a:pPr>
              <a:lnSpc>
                <a:spcPts val="2850"/>
              </a:lnSpc>
            </a:pPr>
            <a:r>
              <a:rPr lang="en-US" sz="2800" dirty="0">
                <a:solidFill>
                  <a:schemeClr val="bg1"/>
                </a:solidFill>
              </a:rPr>
              <a:t>Gains in Soil Organic Carbon over the 19-year period translated to a rate of .66% increase in soil Carbon per year, exceeding the target of the 4-per-1000 initiative</a:t>
            </a:r>
          </a:p>
          <a:p>
            <a:pPr>
              <a:lnSpc>
                <a:spcPts val="2850"/>
              </a:lnSpc>
            </a:pPr>
            <a:r>
              <a:rPr lang="en-US" sz="2800" dirty="0">
                <a:solidFill>
                  <a:schemeClr val="bg1"/>
                </a:solidFill>
              </a:rPr>
              <a:t>Substantial increases in soil Carbon are achievable even in semi-arid climates. </a:t>
            </a:r>
          </a:p>
          <a:p>
            <a:pPr>
              <a:lnSpc>
                <a:spcPts val="2850"/>
              </a:lnSpc>
            </a:pPr>
            <a:r>
              <a:rPr lang="en-US" sz="2800" dirty="0">
                <a:solidFill>
                  <a:schemeClr val="bg1"/>
                </a:solidFill>
              </a:rPr>
              <a:t>Soil Organic Carbon losses observed in plots with winter cover crops and no compost application.  </a:t>
            </a:r>
          </a:p>
          <a:p>
            <a:pPr>
              <a:lnSpc>
                <a:spcPts val="2850"/>
              </a:lnSpc>
            </a:pPr>
            <a:r>
              <a:rPr lang="en-US" sz="2800" dirty="0">
                <a:solidFill>
                  <a:schemeClr val="bg1"/>
                </a:solidFill>
              </a:rPr>
              <a:t>Supports importance of recording soil Carbon data on deep soil profile.</a:t>
            </a:r>
          </a:p>
        </p:txBody>
      </p:sp>
      <p:cxnSp>
        <p:nvCxnSpPr>
          <p:cNvPr id="6" name="Straight Connector 5">
            <a:extLst>
              <a:ext uri="{FF2B5EF4-FFF2-40B4-BE49-F238E27FC236}">
                <a16:creationId xmlns:a16="http://schemas.microsoft.com/office/drawing/2014/main" id="{6668031A-0C7E-4C41-A527-34EF64176A40}"/>
              </a:ext>
              <a:ext uri="{C183D7F6-B498-43B3-948B-1728B52AA6E4}">
                <adec:decorative xmlns:adec="http://schemas.microsoft.com/office/drawing/2017/decorative" val="1"/>
              </a:ext>
            </a:extLst>
          </p:cNvPr>
          <p:cNvCxnSpPr>
            <a:cxnSpLocks/>
          </p:cNvCxnSpPr>
          <p:nvPr/>
        </p:nvCxnSpPr>
        <p:spPr>
          <a:xfrm>
            <a:off x="2977346" y="814387"/>
            <a:ext cx="0" cy="5229225"/>
          </a:xfrm>
          <a:prstGeom prst="line">
            <a:avLst/>
          </a:prstGeom>
          <a:ln>
            <a:solidFill>
              <a:schemeClr val="bg2">
                <a:lumMod val="50000"/>
              </a:schemeClr>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B918BAC-0D87-465F-9922-A1C222183B31}"/>
              </a:ext>
            </a:extLst>
          </p:cNvPr>
          <p:cNvSpPr txBox="1"/>
          <p:nvPr/>
        </p:nvSpPr>
        <p:spPr>
          <a:xfrm>
            <a:off x="199342" y="4940689"/>
            <a:ext cx="280083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Tautges, et al., (2019)</a:t>
            </a:r>
            <a:endParaRPr lang="en-US" sz="2000" dirty="0"/>
          </a:p>
        </p:txBody>
      </p:sp>
      <p:sp>
        <p:nvSpPr>
          <p:cNvPr id="2" name="Title 1"/>
          <p:cNvSpPr>
            <a:spLocks noGrp="1"/>
          </p:cNvSpPr>
          <p:nvPr>
            <p:ph type="title"/>
          </p:nvPr>
        </p:nvSpPr>
        <p:spPr>
          <a:xfrm>
            <a:off x="305004" y="1551253"/>
            <a:ext cx="2400300" cy="3094039"/>
          </a:xfrm>
          <a:solidFill>
            <a:schemeClr val="bg1"/>
          </a:solidFill>
        </p:spPr>
        <p:txBody>
          <a:bodyPr>
            <a:normAutofit/>
          </a:bodyPr>
          <a:lstStyle/>
          <a:p>
            <a:r>
              <a:rPr lang="en-US" sz="4000" dirty="0">
                <a:latin typeface="Arial" panose="020B0604020202020204" pitchFamily="34" charset="0"/>
                <a:cs typeface="Arial" panose="020B0604020202020204" pitchFamily="34" charset="0"/>
              </a:rPr>
              <a:t>New Research out of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UC Davis</a:t>
            </a:r>
          </a:p>
        </p:txBody>
      </p:sp>
      <p:sp>
        <p:nvSpPr>
          <p:cNvPr id="5" name="Slide Number Placeholder 4">
            <a:extLst>
              <a:ext uri="{FF2B5EF4-FFF2-40B4-BE49-F238E27FC236}">
                <a16:creationId xmlns:a16="http://schemas.microsoft.com/office/drawing/2014/main" id="{683EA13B-CAD0-46B7-8DA0-BA86B06680FF}"/>
              </a:ext>
            </a:extLst>
          </p:cNvPr>
          <p:cNvSpPr>
            <a:spLocks noGrp="1"/>
          </p:cNvSpPr>
          <p:nvPr>
            <p:ph type="sldNum" sz="quarter" idx="12"/>
          </p:nvPr>
        </p:nvSpPr>
        <p:spPr/>
        <p:txBody>
          <a:bodyPr/>
          <a:lstStyle/>
          <a:p>
            <a:fld id="{31C29160-B891-4AB7-8618-1331FBD51096}"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86905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0A73CC-7786-45CE-B73E-18B602273135}"/>
              </a:ext>
            </a:extLst>
          </p:cNvPr>
          <p:cNvSpPr>
            <a:spLocks noGrp="1"/>
          </p:cNvSpPr>
          <p:nvPr>
            <p:ph idx="1"/>
          </p:nvPr>
        </p:nvSpPr>
        <p:spPr>
          <a:xfrm>
            <a:off x="328247" y="2410694"/>
            <a:ext cx="6072554" cy="4223394"/>
          </a:xfrm>
        </p:spPr>
        <p:txBody>
          <a:bodyPr>
            <a:noAutofit/>
          </a:bodyPr>
          <a:lstStyle/>
          <a:p>
            <a:pPr>
              <a:spcBef>
                <a:spcPts val="0"/>
              </a:spcBef>
              <a:spcAft>
                <a:spcPts val="600"/>
              </a:spcAft>
            </a:pPr>
            <a:r>
              <a:rPr lang="en-US" sz="2000" dirty="0"/>
              <a:t>Improve water holding capacity of soil.</a:t>
            </a:r>
          </a:p>
          <a:p>
            <a:pPr>
              <a:spcBef>
                <a:spcPts val="0"/>
              </a:spcBef>
              <a:spcAft>
                <a:spcPts val="600"/>
              </a:spcAft>
            </a:pPr>
            <a:r>
              <a:rPr lang="en-US" sz="2000" dirty="0"/>
              <a:t>Improve soil structure – increase porosity and lower bulk density </a:t>
            </a:r>
          </a:p>
          <a:p>
            <a:pPr>
              <a:spcBef>
                <a:spcPts val="0"/>
              </a:spcBef>
              <a:spcAft>
                <a:spcPts val="600"/>
              </a:spcAft>
            </a:pPr>
            <a:r>
              <a:rPr lang="en-US" sz="2000" dirty="0"/>
              <a:t>Increase moisture infiltration and permeability of heavy soils – reducing erosion and runoff. </a:t>
            </a:r>
          </a:p>
          <a:p>
            <a:pPr>
              <a:spcBef>
                <a:spcPts val="0"/>
              </a:spcBef>
              <a:spcAft>
                <a:spcPts val="600"/>
              </a:spcAft>
            </a:pPr>
            <a:r>
              <a:rPr lang="en-US" sz="2000" dirty="0"/>
              <a:t>Buffer soil pH and improve nutrient-holding capacity.</a:t>
            </a:r>
          </a:p>
          <a:p>
            <a:pPr>
              <a:spcBef>
                <a:spcPts val="0"/>
              </a:spcBef>
              <a:spcAft>
                <a:spcPts val="600"/>
              </a:spcAft>
            </a:pPr>
            <a:r>
              <a:rPr lang="en-US" sz="2000" dirty="0"/>
              <a:t>Supply beneficial microorganisms to the soil - improving nutrient uptake and suppressing certain soil-borne diseases.</a:t>
            </a:r>
          </a:p>
          <a:p>
            <a:pPr>
              <a:spcBef>
                <a:spcPts val="0"/>
              </a:spcBef>
              <a:spcAft>
                <a:spcPts val="600"/>
              </a:spcAft>
            </a:pPr>
            <a:r>
              <a:rPr lang="en-US" sz="2000" dirty="0"/>
              <a:t>A food source for beneficial microbes already in the soil.</a:t>
            </a:r>
          </a:p>
          <a:p>
            <a:pPr>
              <a:spcBef>
                <a:spcPts val="0"/>
              </a:spcBef>
              <a:spcAft>
                <a:spcPts val="600"/>
              </a:spcAft>
            </a:pPr>
            <a:r>
              <a:rPr lang="en-US" sz="2000" dirty="0"/>
              <a:t>Provide macro- and micro-nutrients</a:t>
            </a:r>
          </a:p>
        </p:txBody>
      </p:sp>
      <p:pic>
        <p:nvPicPr>
          <p:cNvPr id="4" name="Picture 3" descr="Basket full of veggies held walking in a garden.">
            <a:extLst>
              <a:ext uri="{FF2B5EF4-FFF2-40B4-BE49-F238E27FC236}">
                <a16:creationId xmlns:a16="http://schemas.microsoft.com/office/drawing/2014/main" id="{C1302516-346F-4516-AF91-9B6EA8B118C1}"/>
              </a:ext>
            </a:extLst>
          </p:cNvPr>
          <p:cNvPicPr>
            <a:picLocks noChangeAspect="1"/>
          </p:cNvPicPr>
          <p:nvPr/>
        </p:nvPicPr>
        <p:blipFill rotWithShape="1">
          <a:blip r:embed="rId2"/>
          <a:srcRect l="22768" r="15784"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5D32A27F-5483-4233-B8AA-23A977B698AB}"/>
              </a:ext>
            </a:extLst>
          </p:cNvPr>
          <p:cNvSpPr>
            <a:spLocks noGrp="1"/>
          </p:cNvSpPr>
          <p:nvPr>
            <p:ph type="title"/>
          </p:nvPr>
        </p:nvSpPr>
        <p:spPr>
          <a:xfrm>
            <a:off x="655320" y="365125"/>
            <a:ext cx="5120114" cy="1522284"/>
          </a:xfrm>
        </p:spPr>
        <p:txBody>
          <a:bodyPr>
            <a:normAutofit/>
          </a:bodyPr>
          <a:lstStyle/>
          <a:p>
            <a:r>
              <a:rPr lang="en-US" dirty="0"/>
              <a:t>Benefits of compost use</a:t>
            </a:r>
          </a:p>
        </p:txBody>
      </p:sp>
      <p:sp>
        <p:nvSpPr>
          <p:cNvPr id="5" name="Slide Number Placeholder 4">
            <a:extLst>
              <a:ext uri="{FF2B5EF4-FFF2-40B4-BE49-F238E27FC236}">
                <a16:creationId xmlns:a16="http://schemas.microsoft.com/office/drawing/2014/main" id="{5B233D84-9B94-48DD-9733-FA09746B86F0}"/>
              </a:ext>
            </a:extLst>
          </p:cNvPr>
          <p:cNvSpPr>
            <a:spLocks noGrp="1"/>
          </p:cNvSpPr>
          <p:nvPr>
            <p:ph type="sldNum" sz="quarter" idx="12"/>
          </p:nvPr>
        </p:nvSpPr>
        <p:spPr/>
        <p:txBody>
          <a:bodyPr/>
          <a:lstStyle/>
          <a:p>
            <a:fld id="{31C29160-B891-4AB7-8618-1331FBD51096}"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409924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5B9F31-1D54-4D25-ACA1-CCDECD10B176}"/>
              </a:ext>
            </a:extLst>
          </p:cNvPr>
          <p:cNvSpPr>
            <a:spLocks noGrp="1"/>
          </p:cNvSpPr>
          <p:nvPr>
            <p:ph idx="1"/>
          </p:nvPr>
        </p:nvSpPr>
        <p:spPr>
          <a:xfrm>
            <a:off x="4976031" y="963877"/>
            <a:ext cx="6377769" cy="4930246"/>
          </a:xfrm>
        </p:spPr>
        <p:txBody>
          <a:bodyPr anchor="ctr">
            <a:normAutofit/>
          </a:bodyPr>
          <a:lstStyle/>
          <a:p>
            <a:pPr marL="0" indent="0">
              <a:buNone/>
            </a:pPr>
            <a:r>
              <a:rPr lang="en-US" sz="3200" dirty="0"/>
              <a:t>CalRecycle is working to increase protection of public health and safety, and the environment, within disadvantaged communities, while minimizing or mitigating the impacts of solid waste infrastructure on disadvantaged communities.</a:t>
            </a:r>
          </a:p>
        </p:txBody>
      </p:sp>
      <p:sp>
        <p:nvSpPr>
          <p:cNvPr id="2" name="Title 1">
            <a:extLst>
              <a:ext uri="{FF2B5EF4-FFF2-40B4-BE49-F238E27FC236}">
                <a16:creationId xmlns:a16="http://schemas.microsoft.com/office/drawing/2014/main" id="{7EED74E8-A0BC-4E02-9CF2-8C892BC4D1D2}"/>
              </a:ext>
            </a:extLst>
          </p:cNvPr>
          <p:cNvSpPr>
            <a:spLocks noGrp="1"/>
          </p:cNvSpPr>
          <p:nvPr>
            <p:ph type="title"/>
          </p:nvPr>
        </p:nvSpPr>
        <p:spPr>
          <a:xfrm>
            <a:off x="838200" y="963877"/>
            <a:ext cx="3494362" cy="4930246"/>
          </a:xfrm>
        </p:spPr>
        <p:txBody>
          <a:bodyPr>
            <a:normAutofit/>
          </a:bodyPr>
          <a:lstStyle/>
          <a:p>
            <a:pPr algn="r"/>
            <a:r>
              <a:rPr lang="en-US" sz="4000" dirty="0">
                <a:solidFill>
                  <a:schemeClr val="accent6">
                    <a:lumMod val="50000"/>
                  </a:schemeClr>
                </a:solidFill>
              </a:rPr>
              <a:t>Environmental Justice</a:t>
            </a:r>
          </a:p>
        </p:txBody>
      </p:sp>
      <p:sp>
        <p:nvSpPr>
          <p:cNvPr id="4" name="Slide Number Placeholder 3">
            <a:extLst>
              <a:ext uri="{FF2B5EF4-FFF2-40B4-BE49-F238E27FC236}">
                <a16:creationId xmlns:a16="http://schemas.microsoft.com/office/drawing/2014/main" id="{E8BF8652-2657-493F-88FA-B67EE7BDCAB8}"/>
              </a:ext>
            </a:extLst>
          </p:cNvPr>
          <p:cNvSpPr>
            <a:spLocks noGrp="1"/>
          </p:cNvSpPr>
          <p:nvPr>
            <p:ph type="sldNum" sz="quarter" idx="12"/>
          </p:nvPr>
        </p:nvSpPr>
        <p:spPr>
          <a:xfrm>
            <a:off x="8610600" y="6172835"/>
            <a:ext cx="2743200" cy="365125"/>
          </a:xfrm>
        </p:spPr>
        <p:txBody>
          <a:bodyPr/>
          <a:lstStyle/>
          <a:p>
            <a:fld id="{31C29160-B891-4AB7-8618-1331FBD51096}"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92869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F0FAA-127F-48CC-BE79-6388A76D755A}"/>
              </a:ext>
            </a:extLst>
          </p:cNvPr>
          <p:cNvSpPr>
            <a:spLocks noGrp="1"/>
          </p:cNvSpPr>
          <p:nvPr>
            <p:ph idx="1"/>
          </p:nvPr>
        </p:nvSpPr>
        <p:spPr>
          <a:xfrm>
            <a:off x="570451" y="1758462"/>
            <a:ext cx="6012329" cy="4632399"/>
          </a:xfrm>
        </p:spPr>
        <p:txBody>
          <a:bodyPr anchor="t">
            <a:normAutofit lnSpcReduction="10000"/>
          </a:bodyPr>
          <a:lstStyle/>
          <a:p>
            <a:r>
              <a:rPr lang="en-US" sz="2000" dirty="0"/>
              <a:t>Provides convenient organic waste diversion opportunities within a community.</a:t>
            </a:r>
          </a:p>
          <a:p>
            <a:r>
              <a:rPr lang="en-US" sz="2000" dirty="0"/>
              <a:t>Keeps community resources within the community.</a:t>
            </a:r>
          </a:p>
          <a:p>
            <a:r>
              <a:rPr lang="en-US" sz="2000" dirty="0"/>
              <a:t>Provides environmental education opportunities to the surrounding community.</a:t>
            </a:r>
          </a:p>
          <a:p>
            <a:r>
              <a:rPr lang="en-US" sz="2000" dirty="0"/>
              <a:t>Results in local knowledge of composting and the benefits of compost use.</a:t>
            </a:r>
          </a:p>
          <a:p>
            <a:r>
              <a:rPr lang="en-US" sz="2000" dirty="0"/>
              <a:t>Can be located at community gardens, schools, farms, universities, libraries, parks and other green spaces.</a:t>
            </a:r>
          </a:p>
          <a:p>
            <a:r>
              <a:rPr lang="en-US" sz="2000" dirty="0"/>
              <a:t>Engages those served in correctly sorting organic waste. </a:t>
            </a:r>
          </a:p>
          <a:p>
            <a:r>
              <a:rPr lang="en-US" sz="2000" dirty="0"/>
              <a:t>Encourages local collaboration on efforts to protect the climate.</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hild mixing compost into planter box">
            <a:extLst>
              <a:ext uri="{FF2B5EF4-FFF2-40B4-BE49-F238E27FC236}">
                <a16:creationId xmlns:a16="http://schemas.microsoft.com/office/drawing/2014/main" id="{235929C7-C7DD-4AD1-A094-5D83110363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E2A54F3D-5B9A-4F79-8AA8-AC6BA75D016F}"/>
              </a:ext>
            </a:extLst>
          </p:cNvPr>
          <p:cNvSpPr>
            <a:spLocks noGrp="1"/>
          </p:cNvSpPr>
          <p:nvPr>
            <p:ph type="title"/>
          </p:nvPr>
        </p:nvSpPr>
        <p:spPr>
          <a:xfrm>
            <a:off x="437322" y="258417"/>
            <a:ext cx="6312819" cy="1500045"/>
          </a:xfrm>
        </p:spPr>
        <p:txBody>
          <a:bodyPr>
            <a:normAutofit/>
          </a:bodyPr>
          <a:lstStyle/>
          <a:p>
            <a:r>
              <a:rPr lang="en-US" dirty="0"/>
              <a:t>Community Composting</a:t>
            </a:r>
          </a:p>
        </p:txBody>
      </p:sp>
      <p:sp>
        <p:nvSpPr>
          <p:cNvPr id="5" name="Slide Number Placeholder 4">
            <a:extLst>
              <a:ext uri="{FF2B5EF4-FFF2-40B4-BE49-F238E27FC236}">
                <a16:creationId xmlns:a16="http://schemas.microsoft.com/office/drawing/2014/main" id="{F29E78A6-61E5-4AF3-97D8-3F21F2D9D693}"/>
              </a:ext>
            </a:extLst>
          </p:cNvPr>
          <p:cNvSpPr>
            <a:spLocks noGrp="1"/>
          </p:cNvSpPr>
          <p:nvPr>
            <p:ph type="sldNum" sz="quarter" idx="12"/>
          </p:nvPr>
        </p:nvSpPr>
        <p:spPr/>
        <p:txBody>
          <a:bodyPr/>
          <a:lstStyle/>
          <a:p>
            <a:fld id="{31C29160-B891-4AB7-8618-1331FBD51096}" type="slidenum">
              <a:rPr lang="en-US" smtClean="0"/>
              <a:t>8</a:t>
            </a:fld>
            <a:endParaRPr lang="en-US"/>
          </a:p>
        </p:txBody>
      </p:sp>
    </p:spTree>
    <p:extLst>
      <p:ext uri="{BB962C8B-B14F-4D97-AF65-F5344CB8AC3E}">
        <p14:creationId xmlns:p14="http://schemas.microsoft.com/office/powerpoint/2010/main" val="3533773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283E8-BEDB-4F59-A892-E5C023EA40D9}"/>
              </a:ext>
              <a:ext uri="{C183D7F6-B498-43B3-948B-1728B52AA6E4}">
                <adec:decorative xmlns:adec="http://schemas.microsoft.com/office/drawing/2017/decorative" val="1"/>
              </a:ext>
            </a:extLst>
          </p:cNvPr>
          <p:cNvSpPr/>
          <p:nvPr/>
        </p:nvSpPr>
        <p:spPr>
          <a:xfrm>
            <a:off x="8905875" y="1642572"/>
            <a:ext cx="2869565" cy="3572856"/>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0C3AD5-8AD5-4A91-B89A-74FC4F699023}"/>
              </a:ext>
              <a:ext uri="{C183D7F6-B498-43B3-948B-1728B52AA6E4}">
                <adec:decorative xmlns:adec="http://schemas.microsoft.com/office/drawing/2017/decorative" val="1"/>
              </a:ext>
            </a:extLst>
          </p:cNvPr>
          <p:cNvSpPr/>
          <p:nvPr/>
        </p:nvSpPr>
        <p:spPr>
          <a:xfrm>
            <a:off x="8992360" y="1739573"/>
            <a:ext cx="2711960" cy="3378854"/>
          </a:xfrm>
          <a:prstGeom prst="rect">
            <a:avLst/>
          </a:prstGeom>
          <a:noFill/>
          <a:ln w="22225" cmpd="thickThi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CA Code of Regulations&#10;(Title 17, Div. 7, Ch. 3.1, Article 2"/>
          <p:cNvSpPr/>
          <p:nvPr/>
        </p:nvSpPr>
        <p:spPr>
          <a:xfrm>
            <a:off x="9144000" y="3878619"/>
            <a:ext cx="2631440" cy="923330"/>
          </a:xfrm>
          <a:prstGeom prst="rect">
            <a:avLst/>
          </a:prstGeom>
        </p:spPr>
        <p:txBody>
          <a:bodyPr wrap="square">
            <a:spAutoFit/>
          </a:bodyPr>
          <a:lstStyle/>
          <a:p>
            <a:r>
              <a:rPr lang="en-US" dirty="0"/>
              <a:t>CA Code of Regulations</a:t>
            </a:r>
            <a:br>
              <a:rPr lang="en-US" dirty="0"/>
            </a:br>
            <a:r>
              <a:rPr lang="en-US" dirty="0"/>
              <a:t>(Title 17, Div. 7, Ch. 3.1, Article 2)</a:t>
            </a:r>
          </a:p>
        </p:txBody>
      </p:sp>
      <p:pic>
        <p:nvPicPr>
          <p:cNvPr id="6" name="Picture 2" descr="CalRecycle logo"/>
          <p:cNvPicPr>
            <a:picLocks noChangeAspect="1" noChangeArrowheads="1"/>
          </p:cNvPicPr>
          <p:nvPr/>
        </p:nvPicPr>
        <p:blipFill rotWithShape="1">
          <a:blip r:embed="rId3">
            <a:extLst>
              <a:ext uri="{28A0092B-C50C-407E-A947-70E740481C1C}">
                <a14:useLocalDpi xmlns:a14="http://schemas.microsoft.com/office/drawing/2010/main" val="0"/>
              </a:ext>
            </a:extLst>
          </a:blip>
          <a:srcRect t="9955" b="8978"/>
          <a:stretch/>
        </p:blipFill>
        <p:spPr bwMode="auto">
          <a:xfrm>
            <a:off x="9165122" y="2026223"/>
            <a:ext cx="2318385" cy="18794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0" y="1739572"/>
            <a:ext cx="9005445" cy="5118427"/>
          </a:xfrm>
        </p:spPr>
        <p:txBody>
          <a:bodyPr>
            <a:normAutofit/>
          </a:bodyPr>
          <a:lstStyle/>
          <a:p>
            <a:pPr lvl="1"/>
            <a:r>
              <a:rPr lang="en-US" sz="3000" dirty="0">
                <a:latin typeface="Arial" panose="020B0604020202020204" pitchFamily="34" charset="0"/>
                <a:cs typeface="Arial" panose="020B0604020202020204" pitchFamily="34" charset="0"/>
              </a:rPr>
              <a:t>Less than 100 cubic yards/750 sq. ft of materials on site at any time</a:t>
            </a:r>
          </a:p>
          <a:p>
            <a:pPr lvl="1"/>
            <a:r>
              <a:rPr lang="en-US" sz="3000" dirty="0">
                <a:latin typeface="Arial" panose="020B0604020202020204" pitchFamily="34" charset="0"/>
                <a:cs typeface="Arial" panose="020B0604020202020204" pitchFamily="34" charset="0"/>
              </a:rPr>
              <a:t>Vermicomposting</a:t>
            </a:r>
          </a:p>
          <a:p>
            <a:pPr lvl="1"/>
            <a:r>
              <a:rPr lang="en-US" sz="3000" dirty="0">
                <a:latin typeface="Arial" panose="020B0604020202020204" pitchFamily="34" charset="0"/>
                <a:cs typeface="Arial" panose="020B0604020202020204" pitchFamily="34" charset="0"/>
              </a:rPr>
              <a:t>Agricultural exemption</a:t>
            </a:r>
          </a:p>
          <a:p>
            <a:pPr lvl="1"/>
            <a:r>
              <a:rPr lang="en-US" sz="3000" dirty="0">
                <a:latin typeface="Arial" panose="020B0604020202020204" pitchFamily="34" charset="0"/>
                <a:cs typeface="Arial" panose="020B0604020202020204" pitchFamily="34" charset="0"/>
              </a:rPr>
              <a:t>Check in with your </a:t>
            </a:r>
            <a:r>
              <a:rPr lang="en-US" sz="3000" b="1" dirty="0">
                <a:latin typeface="Arial" panose="020B0604020202020204" pitchFamily="34" charset="0"/>
                <a:cs typeface="Arial" panose="020B0604020202020204" pitchFamily="34" charset="0"/>
              </a:rPr>
              <a:t>L</a:t>
            </a:r>
            <a:r>
              <a:rPr lang="en-US" sz="3000" dirty="0">
                <a:latin typeface="Arial" panose="020B0604020202020204" pitchFamily="34" charset="0"/>
                <a:cs typeface="Arial" panose="020B0604020202020204" pitchFamily="34" charset="0"/>
              </a:rPr>
              <a:t>ocal </a:t>
            </a:r>
            <a:r>
              <a:rPr lang="en-US" sz="3000" b="1" dirty="0">
                <a:latin typeface="Arial" panose="020B0604020202020204" pitchFamily="34" charset="0"/>
                <a:cs typeface="Arial" panose="020B0604020202020204" pitchFamily="34" charset="0"/>
              </a:rPr>
              <a:t>E</a:t>
            </a:r>
            <a:r>
              <a:rPr lang="en-US" sz="3000" dirty="0">
                <a:latin typeface="Arial" panose="020B0604020202020204" pitchFamily="34" charset="0"/>
                <a:cs typeface="Arial" panose="020B0604020202020204" pitchFamily="34" charset="0"/>
              </a:rPr>
              <a:t>nforcement </a:t>
            </a:r>
            <a:r>
              <a:rPr lang="en-US" sz="3000" b="1" dirty="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gency for assistance and guidance</a:t>
            </a:r>
          </a:p>
          <a:p>
            <a:pPr lvl="1"/>
            <a:r>
              <a:rPr lang="en-US" sz="3000" dirty="0">
                <a:latin typeface="Arial" panose="020B0604020202020204" pitchFamily="34" charset="0"/>
                <a:cs typeface="Arial" panose="020B0604020202020204" pitchFamily="34" charset="0"/>
              </a:rPr>
              <a:t>LEA is usually city or county environmental health department</a:t>
            </a:r>
          </a:p>
          <a:p>
            <a:pPr lvl="1"/>
            <a:r>
              <a:rPr lang="en-US" sz="3000" dirty="0">
                <a:latin typeface="Arial" panose="020B0604020202020204" pitchFamily="34" charset="0"/>
                <a:cs typeface="Arial" panose="020B0604020202020204" pitchFamily="34" charset="0"/>
              </a:rPr>
              <a:t>You cannot create a nuisance (odors, varmints)</a:t>
            </a:r>
          </a:p>
        </p:txBody>
      </p:sp>
      <p:sp>
        <p:nvSpPr>
          <p:cNvPr id="2" name="Title 1"/>
          <p:cNvSpPr>
            <a:spLocks noGrp="1"/>
          </p:cNvSpPr>
          <p:nvPr>
            <p:ph type="title"/>
          </p:nvPr>
        </p:nvSpPr>
        <p:spPr>
          <a:xfrm>
            <a:off x="666875" y="179888"/>
            <a:ext cx="11037445" cy="1320800"/>
          </a:xfrm>
        </p:spPr>
        <p:txBody>
          <a:bodyPr>
            <a:normAutofit/>
          </a:bodyPr>
          <a:lstStyle/>
          <a:p>
            <a:r>
              <a:rPr lang="en-US" sz="4900" b="1" dirty="0">
                <a:solidFill>
                  <a:schemeClr val="accent6">
                    <a:lumMod val="75000"/>
                  </a:schemeClr>
                </a:solidFill>
                <a:latin typeface="Arial" panose="020B0604020202020204" pitchFamily="34" charset="0"/>
                <a:cs typeface="Arial" panose="020B0604020202020204" pitchFamily="34" charset="0"/>
              </a:rPr>
              <a:t>Site permitting: Excluded sites</a:t>
            </a:r>
            <a:br>
              <a:rPr lang="en-US" sz="4900" b="1" dirty="0">
                <a:solidFill>
                  <a:srgbClr val="92D050"/>
                </a:solidFill>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Does not need solid waste permit, might need other types of permits</a:t>
            </a:r>
          </a:p>
        </p:txBody>
      </p:sp>
      <p:sp>
        <p:nvSpPr>
          <p:cNvPr id="4" name="Slide Number Placeholder 3">
            <a:extLst>
              <a:ext uri="{FF2B5EF4-FFF2-40B4-BE49-F238E27FC236}">
                <a16:creationId xmlns:a16="http://schemas.microsoft.com/office/drawing/2014/main" id="{D4E9E5C7-1AAA-4FE4-B90D-3DCE0E3B6AAC}"/>
              </a:ext>
            </a:extLst>
          </p:cNvPr>
          <p:cNvSpPr>
            <a:spLocks noGrp="1"/>
          </p:cNvSpPr>
          <p:nvPr>
            <p:ph type="sldNum" sz="quarter" idx="12"/>
          </p:nvPr>
        </p:nvSpPr>
        <p:spPr/>
        <p:txBody>
          <a:bodyPr/>
          <a:lstStyle/>
          <a:p>
            <a:fld id="{1550FBC2-59BC-4D2D-AE37-D06A86BEED92}"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572703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7313AF5-81B1-4510-B9C4-42772DC1FB6E}" vid="{B30F484A-3E12-4BA7-96F3-20ACC3898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1384</Words>
  <Application>Microsoft Office PowerPoint</Application>
  <PresentationFormat>Widescreen</PresentationFormat>
  <Paragraphs>178</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vt:lpstr>
      <vt:lpstr>Trebuchet MS</vt:lpstr>
      <vt:lpstr>Office Theme</vt:lpstr>
      <vt:lpstr>Building local resilience through community composting</vt:lpstr>
      <vt:lpstr>CalRecycle’s vision is to inspire and challenge Californians to achieve the highest waste reduction, recycling and reuse goals in the nation.</vt:lpstr>
      <vt:lpstr>CA Organics Policy Drivers</vt:lpstr>
      <vt:lpstr>What is compost?</vt:lpstr>
      <vt:lpstr>New Research out of  UC Davis</vt:lpstr>
      <vt:lpstr>Benefits of compost use</vt:lpstr>
      <vt:lpstr>Environmental Justice</vt:lpstr>
      <vt:lpstr>Community Composting</vt:lpstr>
      <vt:lpstr>Site permitting: Excluded sites Does not need solid waste permit, might need other types of permits</vt:lpstr>
      <vt:lpstr>Community Composting for Green Spaces Grant Program </vt:lpstr>
      <vt:lpstr>Goals of this New Program</vt:lpstr>
      <vt:lpstr>Grant structure</vt:lpstr>
      <vt:lpstr>Program Timeline</vt:lpstr>
      <vt:lpstr>Community engagement</vt:lpstr>
      <vt:lpstr>Eligible project sites</vt:lpstr>
      <vt:lpstr>Eligible expenses</vt:lpstr>
      <vt:lpstr> Stakeholder  Input</vt:lpstr>
      <vt:lpstr>Expected Co-Benefits of Grant Program</vt:lpstr>
      <vt:lpstr>Visit the Community Composting for Green Spaces Grant Program webpage for more information. https://www.calrecycle.ca.gov/climate/grantsloans/communitycomposting/</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local resilience through community composting</dc:title>
  <dc:creator>Williams, Heather@CalRecycle</dc:creator>
  <cp:lastModifiedBy>Horowitz, Robert@CalRecycle</cp:lastModifiedBy>
  <cp:revision>88</cp:revision>
  <dcterms:created xsi:type="dcterms:W3CDTF">2019-10-21T15:29:18Z</dcterms:created>
  <dcterms:modified xsi:type="dcterms:W3CDTF">2019-11-12T22:15:54Z</dcterms:modified>
</cp:coreProperties>
</file>