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3" autoAdjust="0"/>
    <p:restoredTop sz="94660"/>
  </p:normalViewPr>
  <p:slideViewPr>
    <p:cSldViewPr snapToGrid="0">
      <p:cViewPr varScale="1">
        <p:scale>
          <a:sx n="40" d="100"/>
          <a:sy n="40" d="100"/>
        </p:scale>
        <p:origin x="10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6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8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98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55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4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9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72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56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6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9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5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6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4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1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5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FA08C6F-A26B-49D6-B4B5-3F511499EF9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FD05893-A671-445B-B7DA-76889981E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8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alpb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14C9-11CC-474A-B3B6-31CA7AF272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299411"/>
            <a:ext cx="9008533" cy="102649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California Public Banks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9B3D1-3FA2-4F17-A8F0-6CF2D9723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5277" y="3681663"/>
            <a:ext cx="7766936" cy="187692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Eras Medium ITC" panose="020B0602030504020804" pitchFamily="34" charset="0"/>
              </a:rPr>
              <a:t>Funding </a:t>
            </a:r>
            <a:r>
              <a:rPr lang="en-US" sz="4000" dirty="0" err="1">
                <a:solidFill>
                  <a:srgbClr val="00B050"/>
                </a:solidFill>
                <a:latin typeface="Eras Medium ITC" panose="020B0602030504020804" pitchFamily="34" charset="0"/>
              </a:rPr>
              <a:t>BioResource</a:t>
            </a:r>
            <a:r>
              <a:rPr lang="en-US" sz="4000" dirty="0">
                <a:solidFill>
                  <a:srgbClr val="00B050"/>
                </a:solidFill>
                <a:latin typeface="Eras Medium ITC" panose="020B0602030504020804" pitchFamily="34" charset="0"/>
              </a:rPr>
              <a:t> Projects</a:t>
            </a:r>
          </a:p>
          <a:p>
            <a:pPr algn="ctr"/>
            <a:endParaRPr lang="en-US" sz="3200" dirty="0">
              <a:solidFill>
                <a:srgbClr val="00B050"/>
              </a:solidFill>
              <a:latin typeface="Eras Medium ITC" panose="020B0602030504020804" pitchFamily="34" charset="0"/>
            </a:endParaRPr>
          </a:p>
          <a:p>
            <a:pPr algn="ctr"/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californiapublicbankingalliance.org</a:t>
            </a:r>
          </a:p>
          <a:p>
            <a:pPr algn="ctr"/>
            <a:endParaRPr lang="en-US" sz="3200" dirty="0">
              <a:solidFill>
                <a:srgbClr val="00B050"/>
              </a:solidFill>
            </a:endParaRPr>
          </a:p>
          <a:p>
            <a:pPr algn="ctr"/>
            <a:endParaRPr lang="en-US" sz="3200" dirty="0">
              <a:solidFill>
                <a:srgbClr val="00B050"/>
              </a:solidFill>
            </a:endParaRPr>
          </a:p>
          <a:p>
            <a:pPr algn="ctr"/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5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39879-5345-4A47-B33C-6E553980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632" y="685800"/>
            <a:ext cx="8976392" cy="1752599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00B050"/>
                </a:solidFill>
                <a:latin typeface="Eras Bold ITC" panose="020B0907030504020204" pitchFamily="34" charset="0"/>
              </a:rPr>
              <a:t>AB 857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4EF97-8D59-483E-9A22-1D8FD3C90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471" y="2277977"/>
            <a:ext cx="10018713" cy="3950369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3600" dirty="0">
                <a:solidFill>
                  <a:srgbClr val="00B050"/>
                </a:solidFill>
                <a:latin typeface="Eras Medium ITC" panose="020B0602030504020804" pitchFamily="34" charset="0"/>
              </a:rPr>
              <a:t>An all-volunteer grassroots effort; no professional lobbyists</a:t>
            </a:r>
          </a:p>
          <a:p>
            <a:pPr>
              <a:buClr>
                <a:srgbClr val="00B050"/>
              </a:buClr>
            </a:pPr>
            <a:r>
              <a:rPr lang="en-US" sz="3600" dirty="0">
                <a:solidFill>
                  <a:srgbClr val="00B050"/>
                </a:solidFill>
                <a:latin typeface="Eras Medium ITC" panose="020B0602030504020804" pitchFamily="34" charset="0"/>
              </a:rPr>
              <a:t>Over 180 sponsoring organizations</a:t>
            </a:r>
          </a:p>
          <a:p>
            <a:pPr>
              <a:buClr>
                <a:srgbClr val="00B050"/>
              </a:buClr>
            </a:pPr>
            <a:r>
              <a:rPr lang="en-US" sz="3600" dirty="0">
                <a:solidFill>
                  <a:srgbClr val="00B050"/>
                </a:solidFill>
                <a:latin typeface="Eras Medium ITC" panose="020B0602030504020804" pitchFamily="34" charset="0"/>
              </a:rPr>
              <a:t>Signed by Gavin Newsom in October 2019</a:t>
            </a:r>
          </a:p>
          <a:p>
            <a:pPr>
              <a:buClr>
                <a:srgbClr val="00B050"/>
              </a:buClr>
            </a:pPr>
            <a:r>
              <a:rPr lang="en-US" sz="3600" dirty="0">
                <a:solidFill>
                  <a:srgbClr val="00B050"/>
                </a:solidFill>
                <a:latin typeface="Eras Medium ITC" panose="020B0602030504020804" pitchFamily="34" charset="0"/>
              </a:rPr>
              <a:t>Provides a pathway for CA localities and regions to open public banks</a:t>
            </a:r>
          </a:p>
        </p:txBody>
      </p:sp>
    </p:spTree>
    <p:extLst>
      <p:ext uri="{BB962C8B-B14F-4D97-AF65-F5344CB8AC3E}">
        <p14:creationId xmlns:p14="http://schemas.microsoft.com/office/powerpoint/2010/main" val="138595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7F2D-701F-48DA-AF5A-D2323AD6E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343" y="733927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00B050"/>
                </a:solidFill>
                <a:latin typeface="Eras Bold ITC" panose="020B0907030504020204" pitchFamily="34" charset="0"/>
              </a:rPr>
              <a:t>What Is a Public Bank?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AF87E-A1B4-440E-B9A2-2CC0F4804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8058" y="2398292"/>
            <a:ext cx="10018713" cy="3685675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Owned by the public</a:t>
            </a:r>
          </a:p>
          <a:p>
            <a:pPr>
              <a:buClr>
                <a:srgbClr val="00B050"/>
              </a:buClr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Could have retail services, but currently likely to be almost entirely limited to taking money from public entities (cities, counties, water boards)</a:t>
            </a:r>
          </a:p>
          <a:p>
            <a:pPr>
              <a:buClr>
                <a:srgbClr val="00B050"/>
              </a:buClr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Must be “owned” by one or more cities (or counties), but can manage deposits from many depositors</a:t>
            </a:r>
          </a:p>
          <a:p>
            <a:pPr>
              <a:buClr>
                <a:srgbClr val="00B050"/>
              </a:buClr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Committed to the needs of the local community</a:t>
            </a:r>
          </a:p>
        </p:txBody>
      </p:sp>
    </p:spTree>
    <p:extLst>
      <p:ext uri="{BB962C8B-B14F-4D97-AF65-F5344CB8AC3E}">
        <p14:creationId xmlns:p14="http://schemas.microsoft.com/office/powerpoint/2010/main" val="262135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D40F-0F2C-4CCA-B265-26A2F6376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753" y="637674"/>
            <a:ext cx="10018713" cy="17525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Who Supports CA Public Banks?</a:t>
            </a:r>
            <a:r>
              <a:rPr lang="en-US" dirty="0">
                <a:latin typeface="Eras Bold ITC" panose="020B0907030504020204" pitchFamily="34" charset="0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FCB5A-7AFF-4BB2-94CA-3760F604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321" y="2029327"/>
            <a:ext cx="10018713" cy="4443664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17 California cities and counties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CA Democratic party, plus 550 individual delegates and 10 county Democratic Party councils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15 labor unions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Over 180 community groups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California Grange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Thousands of individual Californians</a:t>
            </a:r>
          </a:p>
        </p:txBody>
      </p:sp>
    </p:spTree>
    <p:extLst>
      <p:ext uri="{BB962C8B-B14F-4D97-AF65-F5344CB8AC3E}">
        <p14:creationId xmlns:p14="http://schemas.microsoft.com/office/powerpoint/2010/main" val="101123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8C67-EE38-4435-9277-173629E7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44490" y="601579"/>
            <a:ext cx="10018713" cy="17525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Why a Public Bank?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2C4A1-A1B3-43D3-A539-8B91622E7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61672"/>
            <a:ext cx="10018713" cy="3589422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Divestment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Savings in bank costs and fees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The unmatched success of the Bank of North Dakota, as well as international public banks.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Local reinvestment of saved bank costs, and profits, based on local needs</a:t>
            </a:r>
          </a:p>
        </p:txBody>
      </p:sp>
    </p:spTree>
    <p:extLst>
      <p:ext uri="{BB962C8B-B14F-4D97-AF65-F5344CB8AC3E}">
        <p14:creationId xmlns:p14="http://schemas.microsoft.com/office/powerpoint/2010/main" val="19438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812F-0EAA-4890-BC9B-A9EF6B34B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877" y="661737"/>
            <a:ext cx="10018713" cy="17525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What Can a Public Bank Do for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4F168-3966-4C66-846E-5B7E89914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068" y="2069433"/>
            <a:ext cx="10018713" cy="4788567"/>
          </a:xfrm>
        </p:spPr>
        <p:txBody>
          <a:bodyPr>
            <a:noAutofit/>
          </a:bodyPr>
          <a:lstStyle/>
          <a:p>
            <a:endParaRPr lang="en-US" dirty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</a:pPr>
            <a:r>
              <a:rPr lang="en-US" dirty="0">
                <a:solidFill>
                  <a:srgbClr val="00B050"/>
                </a:solidFill>
                <a:latin typeface="Eras Medium ITC" panose="020B0602030504020804" pitchFamily="34" charset="0"/>
              </a:rPr>
              <a:t>Fractional reserve lending and the creation of new money</a:t>
            </a:r>
          </a:p>
          <a:p>
            <a:pPr>
              <a:buClr>
                <a:srgbClr val="00B050"/>
              </a:buClr>
            </a:pPr>
            <a:r>
              <a:rPr lang="en-US" dirty="0">
                <a:solidFill>
                  <a:srgbClr val="00B050"/>
                </a:solidFill>
                <a:latin typeface="Eras Medium ITC" panose="020B0602030504020804" pitchFamily="34" charset="0"/>
              </a:rPr>
              <a:t>Managed by bankers, regulated for risk like any other bank</a:t>
            </a:r>
          </a:p>
          <a:p>
            <a:pPr>
              <a:buClr>
                <a:srgbClr val="00B050"/>
              </a:buClr>
            </a:pPr>
            <a:r>
              <a:rPr lang="en-US" dirty="0">
                <a:solidFill>
                  <a:srgbClr val="00B050"/>
                </a:solidFill>
                <a:latin typeface="Eras Medium ITC" panose="020B0602030504020804" pitchFamily="34" charset="0"/>
              </a:rPr>
              <a:t>Mandate to serve the public good and particularly the local good</a:t>
            </a:r>
          </a:p>
          <a:p>
            <a:pPr>
              <a:buClr>
                <a:srgbClr val="00B050"/>
              </a:buClr>
            </a:pPr>
            <a:r>
              <a:rPr lang="en-US" dirty="0">
                <a:solidFill>
                  <a:srgbClr val="00B050"/>
                </a:solidFill>
                <a:latin typeface="Eras Medium ITC" panose="020B0602030504020804" pitchFamily="34" charset="0"/>
              </a:rPr>
              <a:t>Opens the door to: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  <a:latin typeface="Eras Medium ITC" panose="020B0602030504020804" pitchFamily="34" charset="0"/>
              </a:rPr>
              <a:t>Participation loans with community banks and credit unions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  <a:latin typeface="Eras Medium ITC" panose="020B0602030504020804" pitchFamily="34" charset="0"/>
              </a:rPr>
              <a:t>Managing government remediation and improvement funds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  <a:latin typeface="Eras Medium ITC" panose="020B0602030504020804" pitchFamily="34" charset="0"/>
              </a:rPr>
              <a:t>Combination funding with for-profit and not-for-profit sources of funding</a:t>
            </a:r>
          </a:p>
          <a:p>
            <a:pPr>
              <a:buClr>
                <a:srgbClr val="00B050"/>
              </a:buClr>
            </a:pPr>
            <a:r>
              <a:rPr lang="en-US" dirty="0">
                <a:solidFill>
                  <a:srgbClr val="00B050"/>
                </a:solidFill>
                <a:latin typeface="Eras Medium ITC" panose="020B0602030504020804" pitchFamily="34" charset="0"/>
              </a:rPr>
              <a:t>More available money = more projects funded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336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ECD-F91D-493C-8E1A-C672ECC3E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7469" y="685800"/>
            <a:ext cx="10018713" cy="1752599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18807-35F3-4A4B-8170-55C92520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298" y="2149641"/>
            <a:ext cx="10018713" cy="4022559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Ideally, two public bank charter applications in 2020, for doors opening in 2021.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Two more in 2021 for doors opening in 2022.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Likely first applicants: Los Angeles, East Bay, San Jose. 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San Francisco staged opening plan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Each bank will take some time to get off the ground and rolling</a:t>
            </a:r>
            <a:r>
              <a:rPr lang="en-US" sz="3200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9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E74D-76D8-4CF2-9A2E-5A86F9B1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287" y="481263"/>
            <a:ext cx="10018713" cy="1752599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B050"/>
                </a:solidFill>
                <a:latin typeface="Eras Bold ITC" panose="020B0907030504020204" pitchFamily="34" charset="0"/>
              </a:rPr>
              <a:t>What’s Next?</a:t>
            </a:r>
            <a:r>
              <a:rPr lang="en-US" dirty="0">
                <a:solidFill>
                  <a:srgbClr val="00B050"/>
                </a:solidFill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86A25-5648-447A-822A-B8F39F6B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184" y="2779295"/>
            <a:ext cx="10018713" cy="3124201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We are here to learn from each other.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Questions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Ideas</a:t>
            </a:r>
          </a:p>
          <a:p>
            <a:pPr>
              <a:buClr>
                <a:srgbClr val="00B050"/>
              </a:buClr>
            </a:pPr>
            <a:r>
              <a:rPr lang="en-US" sz="3200" dirty="0">
                <a:solidFill>
                  <a:srgbClr val="00B050"/>
                </a:solidFill>
                <a:latin typeface="Eras Medium ITC" panose="020B0602030504020804" pitchFamily="34" charset="0"/>
              </a:rPr>
              <a:t>Areas public bank advocates should be researching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californiapublicbankingalliance.org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calpba@gmail.com</a:t>
            </a:r>
            <a:r>
              <a:rPr lang="en-US" sz="2800" dirty="0">
                <a:solidFill>
                  <a:srgbClr val="00B050"/>
                </a:solidFill>
                <a:latin typeface="Eras Medium ITC" panose="020B06020305040208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8837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1">
      <a:dk1>
        <a:sysClr val="windowText" lastClr="000000"/>
      </a:dk1>
      <a:lt1>
        <a:sysClr val="window" lastClr="FFFFFF"/>
      </a:lt1>
      <a:dk2>
        <a:srgbClr val="00B050"/>
      </a:dk2>
      <a:lt2>
        <a:srgbClr val="CDD0D1"/>
      </a:lt2>
      <a:accent1>
        <a:srgbClr val="00B050"/>
      </a:accent1>
      <a:accent2>
        <a:srgbClr val="00B050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210</TotalTime>
  <Words>354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Corbel</vt:lpstr>
      <vt:lpstr>Eras Bold ITC</vt:lpstr>
      <vt:lpstr>Eras Medium ITC</vt:lpstr>
      <vt:lpstr>Wingdings</vt:lpstr>
      <vt:lpstr>Parallax</vt:lpstr>
      <vt:lpstr>California Public Banks</vt:lpstr>
      <vt:lpstr>AB 857</vt:lpstr>
      <vt:lpstr>What Is a Public Bank?</vt:lpstr>
      <vt:lpstr>Who Supports CA Public Banks? </vt:lpstr>
      <vt:lpstr>Why a Public Bank?</vt:lpstr>
      <vt:lpstr>What Can a Public Bank Do for You?</vt:lpstr>
      <vt:lpstr>Timeline</vt:lpstr>
      <vt:lpstr>What’s Next?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Public Banks</dc:title>
  <dc:creator>kith</dc:creator>
  <cp:lastModifiedBy>kith</cp:lastModifiedBy>
  <cp:revision>13</cp:revision>
  <dcterms:created xsi:type="dcterms:W3CDTF">2019-11-09T21:32:24Z</dcterms:created>
  <dcterms:modified xsi:type="dcterms:W3CDTF">2019-11-13T06:41:49Z</dcterms:modified>
</cp:coreProperties>
</file>