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0DD0BE-AA39-473A-A1DE-A461D03A3B06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993956-D748-4DAE-9F95-3FCF3E6FFFC8}">
      <dgm:prSet phldrT="[Text]"/>
      <dgm:spPr/>
      <dgm:t>
        <a:bodyPr/>
        <a:lstStyle/>
        <a:p>
          <a:r>
            <a:rPr lang="en-US" dirty="0" smtClean="0"/>
            <a:t>Regulatory Setting</a:t>
          </a:r>
          <a:endParaRPr lang="en-US" dirty="0"/>
        </a:p>
      </dgm:t>
    </dgm:pt>
    <dgm:pt modelId="{7242B88B-19CE-47CE-9771-D345F0A708C7}" type="parTrans" cxnId="{34FAB929-72FA-4A9F-9EA6-81AD4DABEC05}">
      <dgm:prSet/>
      <dgm:spPr/>
      <dgm:t>
        <a:bodyPr/>
        <a:lstStyle/>
        <a:p>
          <a:endParaRPr lang="en-US"/>
        </a:p>
      </dgm:t>
    </dgm:pt>
    <dgm:pt modelId="{5C925F8A-7887-4FD7-8B0F-69923E67D022}" type="sibTrans" cxnId="{34FAB929-72FA-4A9F-9EA6-81AD4DABEC05}">
      <dgm:prSet/>
      <dgm:spPr/>
      <dgm:t>
        <a:bodyPr/>
        <a:lstStyle/>
        <a:p>
          <a:endParaRPr lang="en-US"/>
        </a:p>
      </dgm:t>
    </dgm:pt>
    <dgm:pt modelId="{750CC43D-BA19-4CFC-BE07-7F5DD75444DF}">
      <dgm:prSet phldrT="[Text]"/>
      <dgm:spPr/>
      <dgm:t>
        <a:bodyPr/>
        <a:lstStyle/>
        <a:p>
          <a:r>
            <a:rPr lang="en-US" dirty="0" smtClean="0"/>
            <a:t>Incentives &amp; Revenue</a:t>
          </a:r>
          <a:endParaRPr lang="en-US" dirty="0"/>
        </a:p>
      </dgm:t>
    </dgm:pt>
    <dgm:pt modelId="{B46DFAB0-090F-489C-9114-7CC057632D04}" type="parTrans" cxnId="{3FC66FEB-7455-44AA-B99E-4650F1D3A2E1}">
      <dgm:prSet/>
      <dgm:spPr/>
      <dgm:t>
        <a:bodyPr/>
        <a:lstStyle/>
        <a:p>
          <a:endParaRPr lang="en-US"/>
        </a:p>
      </dgm:t>
    </dgm:pt>
    <dgm:pt modelId="{50FF91B8-0281-4457-A86C-4AE3500F20FD}" type="sibTrans" cxnId="{3FC66FEB-7455-44AA-B99E-4650F1D3A2E1}">
      <dgm:prSet/>
      <dgm:spPr/>
      <dgm:t>
        <a:bodyPr/>
        <a:lstStyle/>
        <a:p>
          <a:endParaRPr lang="en-US"/>
        </a:p>
      </dgm:t>
    </dgm:pt>
    <dgm:pt modelId="{ADB75953-043B-4AD4-A8BF-77B20CA6FA54}">
      <dgm:prSet phldrT="[Text]"/>
      <dgm:spPr/>
      <dgm:t>
        <a:bodyPr/>
        <a:lstStyle/>
        <a:p>
          <a:r>
            <a:rPr lang="en-US" dirty="0" smtClean="0"/>
            <a:t>Investor Appetite</a:t>
          </a:r>
          <a:endParaRPr lang="en-US" dirty="0"/>
        </a:p>
      </dgm:t>
    </dgm:pt>
    <dgm:pt modelId="{7754D92A-40E2-41F0-B1FD-FDA545019BA0}" type="parTrans" cxnId="{357EFE3E-BA17-48F3-BD36-48302A28D222}">
      <dgm:prSet/>
      <dgm:spPr/>
      <dgm:t>
        <a:bodyPr/>
        <a:lstStyle/>
        <a:p>
          <a:endParaRPr lang="en-US"/>
        </a:p>
      </dgm:t>
    </dgm:pt>
    <dgm:pt modelId="{9280A319-2CC4-4732-BFF9-7D5F0A6CE7AB}" type="sibTrans" cxnId="{357EFE3E-BA17-48F3-BD36-48302A28D222}">
      <dgm:prSet/>
      <dgm:spPr/>
      <dgm:t>
        <a:bodyPr/>
        <a:lstStyle/>
        <a:p>
          <a:endParaRPr lang="en-US"/>
        </a:p>
      </dgm:t>
    </dgm:pt>
    <dgm:pt modelId="{DE11D6C6-2DE7-452F-B559-A7B3A435185A}" type="pres">
      <dgm:prSet presAssocID="{1A0DD0BE-AA39-473A-A1DE-A461D03A3B06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AC96F14A-B7DC-4EFA-BE42-C3847064F37E}" type="pres">
      <dgm:prSet presAssocID="{E3993956-D748-4DAE-9F95-3FCF3E6FFFC8}" presName="Accent1" presStyleCnt="0"/>
      <dgm:spPr/>
    </dgm:pt>
    <dgm:pt modelId="{119FF089-FA85-4FDE-9A3A-0E96F00BAD6A}" type="pres">
      <dgm:prSet presAssocID="{E3993956-D748-4DAE-9F95-3FCF3E6FFFC8}" presName="Accent" presStyleLbl="node1" presStyleIdx="0" presStyleCnt="3" custScaleX="81440" custScaleY="71049" custLinFactNeighborX="70782" custLinFactNeighborY="3483"/>
      <dgm:spPr>
        <a:solidFill>
          <a:srgbClr val="FF0000"/>
        </a:solidFill>
      </dgm:spPr>
    </dgm:pt>
    <dgm:pt modelId="{FD4B1C77-8589-44CB-A31F-A676C02F0E2B}" type="pres">
      <dgm:prSet presAssocID="{E3993956-D748-4DAE-9F95-3FCF3E6FFFC8}" presName="Parent1" presStyleLbl="revTx" presStyleIdx="0" presStyleCnt="3" custLinFactX="27581" custLinFactNeighborX="100000" custLinFactNeighborY="668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DF011E-90A7-424D-A6DF-98E27BCA0895}" type="pres">
      <dgm:prSet presAssocID="{750CC43D-BA19-4CFC-BE07-7F5DD75444DF}" presName="Accent2" presStyleCnt="0"/>
      <dgm:spPr/>
    </dgm:pt>
    <dgm:pt modelId="{F9F054A4-971A-4004-85E9-D2D6FF43700C}" type="pres">
      <dgm:prSet presAssocID="{750CC43D-BA19-4CFC-BE07-7F5DD75444DF}" presName="Accent" presStyleLbl="node1" presStyleIdx="1" presStyleCnt="3" custScaleX="83863" custScaleY="65032" custLinFactNeighborX="81075" custLinFactNeighborY="-11605"/>
      <dgm:spPr>
        <a:solidFill>
          <a:srgbClr val="FFC000"/>
        </a:solidFill>
      </dgm:spPr>
    </dgm:pt>
    <dgm:pt modelId="{541B4D43-C066-4FCB-B0B7-0BBBEF37848B}" type="pres">
      <dgm:prSet presAssocID="{750CC43D-BA19-4CFC-BE07-7F5DD75444DF}" presName="Parent2" presStyleLbl="revTx" presStyleIdx="1" presStyleCnt="3" custLinFactX="47873" custLinFactNeighborX="100000" custLinFactNeighborY="-424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2CBC3F-776A-4A2E-951D-4B9EC29135BE}" type="pres">
      <dgm:prSet presAssocID="{ADB75953-043B-4AD4-A8BF-77B20CA6FA54}" presName="Accent3" presStyleCnt="0"/>
      <dgm:spPr/>
    </dgm:pt>
    <dgm:pt modelId="{BDECFFB4-B484-4E89-8A3F-AB0099BE6313}" type="pres">
      <dgm:prSet presAssocID="{ADB75953-043B-4AD4-A8BF-77B20CA6FA54}" presName="Accent" presStyleLbl="node1" presStyleIdx="2" presStyleCnt="3" custScaleX="87643" custScaleY="71668" custLinFactNeighborX="85273" custLinFactNeighborY="-29672"/>
      <dgm:spPr>
        <a:solidFill>
          <a:srgbClr val="00B050"/>
        </a:solidFill>
      </dgm:spPr>
    </dgm:pt>
    <dgm:pt modelId="{40090156-8E08-4F3F-9CC4-6D52DF02F041}" type="pres">
      <dgm:prSet presAssocID="{ADB75953-043B-4AD4-A8BF-77B20CA6FA54}" presName="Parent3" presStyleLbl="revTx" presStyleIdx="2" presStyleCnt="3" custScaleY="103091" custLinFactX="34730" custLinFactNeighborX="100000" custLinFactNeighborY="-999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C66FEB-7455-44AA-B99E-4650F1D3A2E1}" srcId="{1A0DD0BE-AA39-473A-A1DE-A461D03A3B06}" destId="{750CC43D-BA19-4CFC-BE07-7F5DD75444DF}" srcOrd="1" destOrd="0" parTransId="{B46DFAB0-090F-489C-9114-7CC057632D04}" sibTransId="{50FF91B8-0281-4457-A86C-4AE3500F20FD}"/>
    <dgm:cxn modelId="{FCE17D73-5598-440F-B654-565BB82FDD47}" type="presOf" srcId="{E3993956-D748-4DAE-9F95-3FCF3E6FFFC8}" destId="{FD4B1C77-8589-44CB-A31F-A676C02F0E2B}" srcOrd="0" destOrd="0" presId="urn:microsoft.com/office/officeart/2009/layout/CircleArrowProcess"/>
    <dgm:cxn modelId="{B61C69E1-E8B0-4E1E-BAEA-E11A8A8E74EF}" type="presOf" srcId="{ADB75953-043B-4AD4-A8BF-77B20CA6FA54}" destId="{40090156-8E08-4F3F-9CC4-6D52DF02F041}" srcOrd="0" destOrd="0" presId="urn:microsoft.com/office/officeart/2009/layout/CircleArrowProcess"/>
    <dgm:cxn modelId="{357EFE3E-BA17-48F3-BD36-48302A28D222}" srcId="{1A0DD0BE-AA39-473A-A1DE-A461D03A3B06}" destId="{ADB75953-043B-4AD4-A8BF-77B20CA6FA54}" srcOrd="2" destOrd="0" parTransId="{7754D92A-40E2-41F0-B1FD-FDA545019BA0}" sibTransId="{9280A319-2CC4-4732-BFF9-7D5F0A6CE7AB}"/>
    <dgm:cxn modelId="{BC01AB66-A1E7-41FC-B699-A9C1C6EC1D13}" type="presOf" srcId="{750CC43D-BA19-4CFC-BE07-7F5DD75444DF}" destId="{541B4D43-C066-4FCB-B0B7-0BBBEF37848B}" srcOrd="0" destOrd="0" presId="urn:microsoft.com/office/officeart/2009/layout/CircleArrowProcess"/>
    <dgm:cxn modelId="{8A8F0213-C607-40D3-93B2-20F31910B81C}" type="presOf" srcId="{1A0DD0BE-AA39-473A-A1DE-A461D03A3B06}" destId="{DE11D6C6-2DE7-452F-B559-A7B3A435185A}" srcOrd="0" destOrd="0" presId="urn:microsoft.com/office/officeart/2009/layout/CircleArrowProcess"/>
    <dgm:cxn modelId="{34FAB929-72FA-4A9F-9EA6-81AD4DABEC05}" srcId="{1A0DD0BE-AA39-473A-A1DE-A461D03A3B06}" destId="{E3993956-D748-4DAE-9F95-3FCF3E6FFFC8}" srcOrd="0" destOrd="0" parTransId="{7242B88B-19CE-47CE-9771-D345F0A708C7}" sibTransId="{5C925F8A-7887-4FD7-8B0F-69923E67D022}"/>
    <dgm:cxn modelId="{5A0043EE-2D90-40FB-9609-4B3E67CEDE62}" type="presParOf" srcId="{DE11D6C6-2DE7-452F-B559-A7B3A435185A}" destId="{AC96F14A-B7DC-4EFA-BE42-C3847064F37E}" srcOrd="0" destOrd="0" presId="urn:microsoft.com/office/officeart/2009/layout/CircleArrowProcess"/>
    <dgm:cxn modelId="{6B072E98-00FD-4E99-8926-212D6D31EB2F}" type="presParOf" srcId="{AC96F14A-B7DC-4EFA-BE42-C3847064F37E}" destId="{119FF089-FA85-4FDE-9A3A-0E96F00BAD6A}" srcOrd="0" destOrd="0" presId="urn:microsoft.com/office/officeart/2009/layout/CircleArrowProcess"/>
    <dgm:cxn modelId="{84D0CFE6-5459-42ED-984F-495B397FE523}" type="presParOf" srcId="{DE11D6C6-2DE7-452F-B559-A7B3A435185A}" destId="{FD4B1C77-8589-44CB-A31F-A676C02F0E2B}" srcOrd="1" destOrd="0" presId="urn:microsoft.com/office/officeart/2009/layout/CircleArrowProcess"/>
    <dgm:cxn modelId="{3C2E1BB7-CA2A-4A81-BFCC-813F51926492}" type="presParOf" srcId="{DE11D6C6-2DE7-452F-B559-A7B3A435185A}" destId="{CCDF011E-90A7-424D-A6DF-98E27BCA0895}" srcOrd="2" destOrd="0" presId="urn:microsoft.com/office/officeart/2009/layout/CircleArrowProcess"/>
    <dgm:cxn modelId="{62241D54-EB04-4829-984D-9E751D447CCE}" type="presParOf" srcId="{CCDF011E-90A7-424D-A6DF-98E27BCA0895}" destId="{F9F054A4-971A-4004-85E9-D2D6FF43700C}" srcOrd="0" destOrd="0" presId="urn:microsoft.com/office/officeart/2009/layout/CircleArrowProcess"/>
    <dgm:cxn modelId="{C32EC4C7-782A-4260-8C4D-FFF142B22FC6}" type="presParOf" srcId="{DE11D6C6-2DE7-452F-B559-A7B3A435185A}" destId="{541B4D43-C066-4FCB-B0B7-0BBBEF37848B}" srcOrd="3" destOrd="0" presId="urn:microsoft.com/office/officeart/2009/layout/CircleArrowProcess"/>
    <dgm:cxn modelId="{F9B23042-DDFB-4681-8E41-293EBEAA314A}" type="presParOf" srcId="{DE11D6C6-2DE7-452F-B559-A7B3A435185A}" destId="{D22CBC3F-776A-4A2E-951D-4B9EC29135BE}" srcOrd="4" destOrd="0" presId="urn:microsoft.com/office/officeart/2009/layout/CircleArrowProcess"/>
    <dgm:cxn modelId="{D7725092-0D78-4F0B-B828-16E40242F08F}" type="presParOf" srcId="{D22CBC3F-776A-4A2E-951D-4B9EC29135BE}" destId="{BDECFFB4-B484-4E89-8A3F-AB0099BE6313}" srcOrd="0" destOrd="0" presId="urn:microsoft.com/office/officeart/2009/layout/CircleArrowProcess"/>
    <dgm:cxn modelId="{CAB0F0CB-96BA-4BFD-B7BD-B581B4D72A28}" type="presParOf" srcId="{DE11D6C6-2DE7-452F-B559-A7B3A435185A}" destId="{40090156-8E08-4F3F-9CC4-6D52DF02F041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FF089-FA85-4FDE-9A3A-0E96F00BAD6A}">
      <dsp:nvSpPr>
        <dsp:cNvPr id="0" name=""/>
        <dsp:cNvSpPr/>
      </dsp:nvSpPr>
      <dsp:spPr>
        <a:xfrm>
          <a:off x="5226062" y="438435"/>
          <a:ext cx="2124076" cy="185334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4B1C77-8589-44CB-A31F-A676C02F0E2B}">
      <dsp:nvSpPr>
        <dsp:cNvPr id="0" name=""/>
        <dsp:cNvSpPr/>
      </dsp:nvSpPr>
      <dsp:spPr>
        <a:xfrm>
          <a:off x="5563442" y="960146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Regulatory Setting</a:t>
          </a:r>
          <a:endParaRPr lang="en-US" sz="2400" kern="1200" dirty="0"/>
        </a:p>
      </dsp:txBody>
      <dsp:txXfrm>
        <a:off x="5563442" y="960146"/>
        <a:ext cx="1449298" cy="724475"/>
      </dsp:txXfrm>
    </dsp:sp>
    <dsp:sp modelId="{F9F054A4-971A-4004-85E9-D2D6FF43700C}">
      <dsp:nvSpPr>
        <dsp:cNvPr id="0" name=""/>
        <dsp:cNvSpPr/>
      </dsp:nvSpPr>
      <dsp:spPr>
        <a:xfrm>
          <a:off x="4738517" y="1622139"/>
          <a:ext cx="2187272" cy="169638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1B4D43-C066-4FCB-B0B7-0BBBEF37848B}">
      <dsp:nvSpPr>
        <dsp:cNvPr id="0" name=""/>
        <dsp:cNvSpPr/>
      </dsp:nvSpPr>
      <dsp:spPr>
        <a:xfrm>
          <a:off x="5136068" y="2111670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Incentives &amp; Revenue</a:t>
          </a:r>
          <a:endParaRPr lang="en-US" sz="2400" kern="1200" dirty="0"/>
        </a:p>
      </dsp:txBody>
      <dsp:txXfrm>
        <a:off x="5136068" y="2111670"/>
        <a:ext cx="1449298" cy="724475"/>
      </dsp:txXfrm>
    </dsp:sp>
    <dsp:sp modelId="{BDECFFB4-B484-4E89-8A3F-AB0099BE6313}">
      <dsp:nvSpPr>
        <dsp:cNvPr id="0" name=""/>
        <dsp:cNvSpPr/>
      </dsp:nvSpPr>
      <dsp:spPr>
        <a:xfrm>
          <a:off x="5372807" y="2799345"/>
          <a:ext cx="1963908" cy="160658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090156-8E08-4F3F-9CC4-6D52DF02F041}">
      <dsp:nvSpPr>
        <dsp:cNvPr id="0" name=""/>
        <dsp:cNvSpPr/>
      </dsp:nvSpPr>
      <dsp:spPr>
        <a:xfrm>
          <a:off x="5670481" y="3193757"/>
          <a:ext cx="1449298" cy="746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Investor Appetite</a:t>
          </a:r>
          <a:endParaRPr lang="en-US" sz="2400" kern="1200" dirty="0"/>
        </a:p>
      </dsp:txBody>
      <dsp:txXfrm>
        <a:off x="5670481" y="3193757"/>
        <a:ext cx="1449298" cy="746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10ABC-3FF4-41F4-8030-59023E840B52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A0FD8-9F40-43B0-8350-B754DA0DC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37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75D0A-22F4-4B75-A860-46F6C0DFA1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2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1DA0-BDD9-4DEF-A725-66EED0C1E520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6203-04FB-48DD-877E-F60275CA0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1DA0-BDD9-4DEF-A725-66EED0C1E520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6203-04FB-48DD-877E-F60275CA0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75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1DA0-BDD9-4DEF-A725-66EED0C1E520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6203-04FB-48DD-877E-F60275CA0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75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1DA0-BDD9-4DEF-A725-66EED0C1E520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6203-04FB-48DD-877E-F60275CA0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22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1DA0-BDD9-4DEF-A725-66EED0C1E520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6203-04FB-48DD-877E-F60275CA0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2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1DA0-BDD9-4DEF-A725-66EED0C1E520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6203-04FB-48DD-877E-F60275CA0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2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1DA0-BDD9-4DEF-A725-66EED0C1E520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6203-04FB-48DD-877E-F60275CA0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90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1DA0-BDD9-4DEF-A725-66EED0C1E520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6203-04FB-48DD-877E-F60275CA0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89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1DA0-BDD9-4DEF-A725-66EED0C1E520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6203-04FB-48DD-877E-F60275CA0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77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1DA0-BDD9-4DEF-A725-66EED0C1E520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6203-04FB-48DD-877E-F60275CA0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30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1DA0-BDD9-4DEF-A725-66EED0C1E520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6203-04FB-48DD-877E-F60275CA0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83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E1DA0-BDD9-4DEF-A725-66EED0C1E520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36203-04FB-48DD-877E-F60275CA0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4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24449" y="152400"/>
            <a:ext cx="8229600" cy="14478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49" y="492773"/>
            <a:ext cx="1371600" cy="13144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08070" y="397884"/>
            <a:ext cx="6858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California Pollution Control Financing Authority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51942" y="1353180"/>
            <a:ext cx="655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529468"/>
                </a:solidFill>
              </a:rPr>
              <a:t>Meeting the Demand for Bio-Resource Recovery in California:  </a:t>
            </a:r>
            <a:endParaRPr lang="en-US" sz="2800" b="1" dirty="0">
              <a:solidFill>
                <a:srgbClr val="529468"/>
              </a:solidFill>
            </a:endParaRPr>
          </a:p>
          <a:p>
            <a:pPr algn="ctr"/>
            <a:r>
              <a:rPr lang="en-US" sz="2800" b="1" dirty="0">
                <a:solidFill>
                  <a:srgbClr val="529468"/>
                </a:solidFill>
              </a:rPr>
              <a:t>Accelerating and De-Risking Private </a:t>
            </a:r>
            <a:r>
              <a:rPr lang="en-US" sz="2800" b="1" dirty="0" smtClean="0">
                <a:solidFill>
                  <a:srgbClr val="529468"/>
                </a:solidFill>
              </a:rPr>
              <a:t>Capital</a:t>
            </a:r>
            <a:endParaRPr lang="en-US" sz="2800" b="1" dirty="0">
              <a:solidFill>
                <a:srgbClr val="52946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8549" y="5283864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Reneé Webster-Hawkins</a:t>
            </a:r>
          </a:p>
          <a:p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Executive Director</a:t>
            </a:r>
          </a:p>
          <a:p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November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15,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2019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06839" y="2862474"/>
            <a:ext cx="706481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Presented to the California </a:t>
            </a:r>
            <a:r>
              <a:rPr lang="en-US" sz="2000" i="1" dirty="0" err="1" smtClean="0"/>
              <a:t>BioResources</a:t>
            </a:r>
            <a:r>
              <a:rPr lang="en-US" sz="2000" i="1" dirty="0" smtClean="0"/>
              <a:t> Alliance Symposium 2019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75" y="3539582"/>
            <a:ext cx="6670309" cy="275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614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24449" y="152400"/>
            <a:ext cx="8229600" cy="14478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49" y="492773"/>
            <a:ext cx="1371600" cy="13144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08070" y="397884"/>
            <a:ext cx="6858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California Pollution Control Financing Authority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2225" y="1353180"/>
            <a:ext cx="6723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529468"/>
                </a:solidFill>
              </a:rPr>
              <a:t>Meeting the Demand for Bio-Resource Recovery in California:  </a:t>
            </a:r>
            <a:endParaRPr lang="en-US" sz="2000" b="1" dirty="0">
              <a:solidFill>
                <a:srgbClr val="529468"/>
              </a:solidFill>
            </a:endParaRPr>
          </a:p>
          <a:p>
            <a:pPr algn="ctr"/>
            <a:r>
              <a:rPr lang="en-US" sz="2000" b="1" dirty="0">
                <a:solidFill>
                  <a:srgbClr val="529468"/>
                </a:solidFill>
              </a:rPr>
              <a:t>Accelerating and De-Risking Private </a:t>
            </a:r>
            <a:r>
              <a:rPr lang="en-US" sz="2000" b="1" dirty="0" smtClean="0">
                <a:solidFill>
                  <a:srgbClr val="529468"/>
                </a:solidFill>
              </a:rPr>
              <a:t>Capital</a:t>
            </a:r>
            <a:endParaRPr lang="en-US" sz="2000" b="1" dirty="0">
              <a:solidFill>
                <a:srgbClr val="52946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548" y="5121939"/>
            <a:ext cx="3214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Reneé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Webster-Hawkins</a:t>
            </a: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rwebster@treasurer.ca.gov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Executive Director</a:t>
            </a:r>
          </a:p>
          <a:p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November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15,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2019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4183" y="2145904"/>
            <a:ext cx="67839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Q&amp;A</a:t>
            </a:r>
            <a:endParaRPr lang="en-US" sz="2000" i="1" dirty="0" smtClean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2595" y="2907850"/>
            <a:ext cx="8287455" cy="355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81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5334000"/>
            <a:ext cx="4704272" cy="1143000"/>
          </a:xfrm>
        </p:spPr>
        <p:txBody>
          <a:bodyPr/>
          <a:lstStyle/>
          <a:p>
            <a:pPr algn="l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6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51" y="5486400"/>
            <a:ext cx="990600" cy="933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7967" y="6107668"/>
            <a:ext cx="4862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California Pollution Control Financing Authority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1102" y="842665"/>
            <a:ext cx="1095554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rgbClr val="00B050"/>
                </a:solidFill>
              </a:rPr>
              <a:t>What does CPCFA do?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CPCFA’s financing programs stimulate environmental cleanup, community economic development and job growth throughout the state</a:t>
            </a:r>
            <a:r>
              <a:rPr lang="en-US" sz="1600" dirty="0" smtClean="0"/>
              <a:t>.</a:t>
            </a:r>
          </a:p>
          <a:p>
            <a:pPr lvl="1"/>
            <a:endParaRPr lang="en-US" sz="16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rgbClr val="00B050"/>
                </a:solidFill>
              </a:rPr>
              <a:t>What was CPCFA’s original purpose?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i="1" dirty="0"/>
              <a:t>Founded in 1973 as a conduit bond issuer for private pollution control facilities serving a public benefit.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Tax-exempt bond financing provides qualified borrowers with lower interest costs than conventional financing.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Fees assessed on bond issuances to large businesses established the Small Business Assistance Fund (SBAF) to offset costs of issuance for small business </a:t>
            </a:r>
            <a:r>
              <a:rPr lang="en-US" sz="1600" dirty="0" smtClean="0"/>
              <a:t>borrowers</a:t>
            </a:r>
          </a:p>
          <a:p>
            <a:pPr lvl="1"/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rgbClr val="00B050"/>
                </a:solidFill>
              </a:rPr>
              <a:t>How has CPCFA innovated and evolved?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Positive fund balance in the SBAF supported the creation of innovative financing programs in addition to conduit bond issuances.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i="1" dirty="0" err="1" smtClean="0">
                <a:solidFill>
                  <a:schemeClr val="accent6">
                    <a:lumMod val="75000"/>
                  </a:schemeClr>
                </a:solidFill>
              </a:rPr>
              <a:t>CALReUSE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</a:rPr>
              <a:t>: Grants 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and loans for assessment of brownfield and infill development sites.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</a:rPr>
              <a:t>CalCAP: Loan 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Loss Reserve Accounts 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</a:rPr>
              <a:t>that incentivize green manufacturing and B Corporations.</a:t>
            </a:r>
            <a:endParaRPr lang="en-US" sz="1600" i="1" dirty="0">
              <a:solidFill>
                <a:schemeClr val="accent6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Partnerships with state and federal agencies increased the </a:t>
            </a:r>
            <a:r>
              <a:rPr lang="en-US" sz="1600" dirty="0"/>
              <a:t>funds </a:t>
            </a:r>
            <a:r>
              <a:rPr lang="en-US" sz="1600" dirty="0"/>
              <a:t>and </a:t>
            </a:r>
            <a:r>
              <a:rPr lang="en-US" sz="1600" dirty="0"/>
              <a:t>credit enhancement programs </a:t>
            </a:r>
            <a:r>
              <a:rPr lang="en-US" sz="1600" dirty="0"/>
              <a:t>administered by CPCFA</a:t>
            </a:r>
            <a:r>
              <a:rPr lang="en-US" sz="1600" dirty="0"/>
              <a:t>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State: 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CARB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1600" i="1" dirty="0" err="1" smtClean="0">
                <a:solidFill>
                  <a:schemeClr val="accent6">
                    <a:lumMod val="75000"/>
                  </a:schemeClr>
                </a:solidFill>
              </a:rPr>
              <a:t>CalRecycle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</a:rPr>
              <a:t>, HCD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CEC, General Fund</a:t>
            </a:r>
            <a:endParaRPr lang="en-US" sz="1600" i="1" dirty="0">
              <a:solidFill>
                <a:schemeClr val="accent6">
                  <a:lumMod val="75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Federal: 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US Treasury</a:t>
            </a:r>
            <a:endParaRPr lang="en-US" sz="1600" i="1" dirty="0">
              <a:solidFill>
                <a:schemeClr val="accent6">
                  <a:lumMod val="75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6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343401" y="381000"/>
            <a:ext cx="3542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History: What is CPCFA?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1" y="5180761"/>
            <a:ext cx="1248884" cy="123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74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5334000"/>
            <a:ext cx="4756030" cy="1143000"/>
          </a:xfrm>
        </p:spPr>
        <p:txBody>
          <a:bodyPr/>
          <a:lstStyle/>
          <a:p>
            <a:pPr algn="l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6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04" y="5486400"/>
            <a:ext cx="990600" cy="933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7620" y="6107668"/>
            <a:ext cx="4862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California Pollution Control Financing Authority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5004" y="898899"/>
            <a:ext cx="10860655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/>
              <a:t>CPCFA’s VISION</a:t>
            </a:r>
            <a:endParaRPr lang="en-US" sz="1700" dirty="0"/>
          </a:p>
          <a:p>
            <a:r>
              <a:rPr lang="en-US" sz="1700" dirty="0"/>
              <a:t>California Pollution Control Financing Authority is the premier state agency uniquely qualified to </a:t>
            </a:r>
            <a:r>
              <a:rPr lang="en-US" sz="1700" b="1" dirty="0"/>
              <a:t>attract private capital </a:t>
            </a:r>
            <a:r>
              <a:rPr lang="en-US" sz="1700" dirty="0"/>
              <a:t>to business enterprises through public financing and incentives to make California economically prosperous, environmentally clean and resilient to climate change</a:t>
            </a:r>
            <a:r>
              <a:rPr lang="en-US" sz="1700" dirty="0"/>
              <a:t>.</a:t>
            </a:r>
          </a:p>
          <a:p>
            <a:endParaRPr lang="en-US" sz="1700" dirty="0"/>
          </a:p>
        </p:txBody>
      </p:sp>
      <p:sp>
        <p:nvSpPr>
          <p:cNvPr id="3" name="TextBox 2"/>
          <p:cNvSpPr txBox="1"/>
          <p:nvPr/>
        </p:nvSpPr>
        <p:spPr>
          <a:xfrm>
            <a:off x="4343401" y="381000"/>
            <a:ext cx="3542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Mission &amp; Vision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50000" b="871"/>
          <a:stretch/>
        </p:blipFill>
        <p:spPr>
          <a:xfrm>
            <a:off x="8410318" y="2654531"/>
            <a:ext cx="2972058" cy="21272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5004" y="2102346"/>
            <a:ext cx="718742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/>
              <a:t>CPCFA’s MISSION STATEMENT</a:t>
            </a:r>
            <a:endParaRPr lang="en-US" sz="1700" dirty="0"/>
          </a:p>
          <a:p>
            <a:r>
              <a:rPr lang="en-US" sz="1700" dirty="0"/>
              <a:t>As public servants, CPCFA is committed to promoting </a:t>
            </a:r>
            <a:r>
              <a:rPr lang="en-US" sz="1700" b="1" dirty="0"/>
              <a:t>broad and equitable access to private capital</a:t>
            </a:r>
            <a:r>
              <a:rPr lang="en-US" sz="1700" dirty="0"/>
              <a:t> through the delivery of </a:t>
            </a:r>
            <a:r>
              <a:rPr lang="en-US" sz="1700" b="1" dirty="0"/>
              <a:t>diverse financing options </a:t>
            </a:r>
            <a:r>
              <a:rPr lang="en-US" sz="1700" dirty="0"/>
              <a:t>to California businesses and environmental industries by being: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i="1" dirty="0">
                <a:solidFill>
                  <a:schemeClr val="accent6"/>
                </a:solidFill>
              </a:rPr>
              <a:t>A statewide flag bearer in the issuance of green bonds and new technologies for solid waste, waste water, recycling, and water furnishing infrastructure.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A leader in offering innovative and prudent financial risk mitigation tools, embracing new financing technologies.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At the forefront of community-driven projects that restore the environment, protect public health, and promote economic independence and climate resilience especially in disadvantaged and underserved communities.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48034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2476" y="980688"/>
            <a:ext cx="6383547" cy="20313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The Pollution Control Tax-Exempt Bond Financing Program facilitates low cost capital through </a:t>
            </a:r>
            <a:r>
              <a:rPr lang="en-US" b="1" i="1" dirty="0"/>
              <a:t>private activity, tax-exempt bonds. </a:t>
            </a:r>
            <a:r>
              <a:rPr lang="en-US" dirty="0"/>
              <a:t>The securities pay for acquisition, construction or installation of qualified pollution control, water furnishing, waste disposal, waste recovery facilities and </a:t>
            </a:r>
            <a:r>
              <a:rPr lang="en-US" dirty="0" smtClean="0"/>
              <a:t>equipment. Tax-exempt </a:t>
            </a:r>
            <a:r>
              <a:rPr lang="en-US" dirty="0"/>
              <a:t>bond financing assists qualified borrowers to get </a:t>
            </a:r>
            <a:r>
              <a:rPr lang="en-US" b="1" dirty="0"/>
              <a:t>lower interest </a:t>
            </a:r>
            <a:r>
              <a:rPr lang="en-US" dirty="0"/>
              <a:t>than through conventional loans.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34045" y="980688"/>
            <a:ext cx="4304582" cy="535531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Types of </a:t>
            </a:r>
            <a:r>
              <a:rPr lang="en-US" dirty="0" smtClean="0"/>
              <a:t>projects defined by the Internal Revenue Service which </a:t>
            </a:r>
            <a:r>
              <a:rPr lang="en-US" dirty="0"/>
              <a:t>qualify for tax-exempt bond </a:t>
            </a:r>
            <a:r>
              <a:rPr lang="en-US" dirty="0" smtClean="0"/>
              <a:t>financing:</a:t>
            </a:r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Curbside collection facilities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Recycling </a:t>
            </a:r>
            <a:r>
              <a:rPr lang="en-US" dirty="0" smtClean="0"/>
              <a:t>facilities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Anaerobic digesters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Composting facilities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Materials recovery facilities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Transfer station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Landfills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Waste-to-energy facilities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Qualified solid waste or hazardous waste disposal projects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Waste recovery facilities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Purchase of collection vehicles and residential waste containers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Water Furnishing Facilities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Wastewater Treatment </a:t>
            </a:r>
            <a:r>
              <a:rPr lang="en-US" dirty="0" smtClean="0"/>
              <a:t>Facilities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43401" y="381000"/>
            <a:ext cx="3542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Pollution Control Bonds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Content Placeholder 6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04" y="5486400"/>
            <a:ext cx="990600" cy="933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37620" y="6107668"/>
            <a:ext cx="4862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California Pollution Control Financing Authority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059" y="3469795"/>
            <a:ext cx="3810330" cy="9370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052" y="4121267"/>
            <a:ext cx="3432345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7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53340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6"/>
          <p:cNvPicPr>
            <a:picLocks noGrp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562600"/>
            <a:ext cx="990600" cy="933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0016" y="6183868"/>
            <a:ext cx="4862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California Pollution Control Financing Authority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380999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Green Bond and Climate Resilience Financing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7675" y="2536865"/>
            <a:ext cx="3352800" cy="1940957"/>
          </a:xfrm>
          <a:prstGeom prst="roundRect">
            <a:avLst/>
          </a:prstGeom>
          <a:ln w="53975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n>
                  <a:solidFill>
                    <a:srgbClr val="00B050"/>
                  </a:solidFill>
                </a:ln>
              </a:rPr>
              <a:t>New! In October 2018, CPCFA signed the Green Bond Pledge, and has established a transparent framework for Green Bond designation for qualifying projects.</a:t>
            </a:r>
            <a:endParaRPr lang="en-US" dirty="0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1147762" y="494525"/>
            <a:ext cx="2366963" cy="1639076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CPCFA is the First Financing Authority in California to sign the Green Bond Pledge!</a:t>
            </a:r>
            <a:endParaRPr lang="en-US" sz="1400" i="1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3425" y="924998"/>
            <a:ext cx="72199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accent6"/>
                </a:solidFill>
              </a:rPr>
              <a:t>CPCFA Green Bond Framework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Independent technical report or second-party verification that the project is consistent with Green Bond Principles or the taxonomy under the Climate Bond Initiative and in support of California environmental and clean energy policies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Bonds subject to post-issuance verification of the use and management of proceeds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Periodic report through project completion date that project objectives have been met and project has not changed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38675" y="3713858"/>
            <a:ext cx="68961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accent6"/>
                </a:solidFill>
              </a:rPr>
              <a:t>Benefits of a CPCFA-issued Green Bond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Attracts bond purchasers interested in ESG investments.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CPCFA is a nationally credible issuer supporting new technologies.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Advantage in basis points beginning to be seen.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Small businesses can have costs of green bond verification or certification reimbursed by CPCFA’s SBAF.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26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075" y="876300"/>
            <a:ext cx="5229225" cy="2390775"/>
          </a:xfrm>
        </p:spPr>
        <p:txBody>
          <a:bodyPr/>
          <a:lstStyle/>
          <a:p>
            <a:pPr algn="ctr"/>
            <a:r>
              <a:rPr lang="en-US" sz="1800" b="1" u="sng" dirty="0" smtClean="0"/>
              <a:t>Project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Prototype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</a:t>
            </a:r>
            <a:r>
              <a:rPr lang="en-US" dirty="0" smtClean="0"/>
              <a:t>nanticipated delays (2000 – 2020)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Engineering contract disagreements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Unforeseen Disruptions in Economy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Great Recession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Tax Cuts and Jobs Act of 2017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Steel tariffs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380999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Green Bond Project: 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CalPlant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LLC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550" y="876300"/>
            <a:ext cx="5486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Project Highlights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Rice-straw to medium density fiberboard manufacturing plant in Willows, CA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$228 mm issued in 2017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$80 mm issued in 2019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Unrated debt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Patented technology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Processes 275,000 tons of rice straw from 100,000 acres annually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Methane emission reductions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Water conservation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Reduction of VOCs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Produces 112 million square feet of MDF per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Offset </a:t>
            </a:r>
            <a:r>
              <a:rPr lang="en-US" dirty="0"/>
              <a:t>out-of-state wood as feedstock for home building </a:t>
            </a:r>
            <a:r>
              <a:rPr lang="en-US" dirty="0" smtClean="0"/>
              <a:t>industry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Naturally water-resistant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Contracts with rice farmers = $25 mm annual savings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Strong leadership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First board due January 2020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75" y="3705225"/>
            <a:ext cx="5372774" cy="217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50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075" y="876300"/>
            <a:ext cx="5229225" cy="2390775"/>
          </a:xfrm>
        </p:spPr>
        <p:txBody>
          <a:bodyPr/>
          <a:lstStyle/>
          <a:p>
            <a:pPr algn="ctr"/>
            <a:r>
              <a:rPr lang="en-US" sz="1800" b="1" u="sng" dirty="0" smtClean="0"/>
              <a:t>Project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Prototype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</a:t>
            </a:r>
            <a:r>
              <a:rPr lang="en-US" dirty="0" smtClean="0"/>
              <a:t>nanticipated delays (seven year development)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Complicated ownership, equity and tax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Unforeseen Disruptions in Economy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Tax Cuts and Jobs Act of 2017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Steel tariffs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380999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Green Bond Project: Rialto 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BioEnergy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LLC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9125" y="876300"/>
            <a:ext cx="4076700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Project Highlights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Organic waste and solid waste treatment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$117 mm issued in 2019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Unrated debt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Food waste (700 tons/day) and </a:t>
            </a:r>
            <a:r>
              <a:rPr lang="en-US" sz="1700" dirty="0" err="1" smtClean="0"/>
              <a:t>biosolids</a:t>
            </a:r>
            <a:r>
              <a:rPr lang="en-US" sz="1700" dirty="0" smtClean="0"/>
              <a:t> (300 tons/day)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GHG/methane emission reductions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Renewable energy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Recycling organics = landfill diversion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Produces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2.5 MW renewable electricity from methane sold to SoCal Edison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Natural gas suitable for pipeline injections to Anaheim Public Utilities and Southwest 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Benefit from SB 1383 mandating landfill diversion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825" y="3267075"/>
            <a:ext cx="7037758" cy="271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79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225" y="3316165"/>
            <a:ext cx="2800350" cy="198505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0050" y="4790844"/>
            <a:ext cx="5781675" cy="2390775"/>
          </a:xfrm>
        </p:spPr>
        <p:txBody>
          <a:bodyPr/>
          <a:lstStyle/>
          <a:p>
            <a:pPr algn="ctr"/>
            <a:r>
              <a:rPr lang="en-US" sz="1800" b="1" u="sng" dirty="0" smtClean="0"/>
              <a:t>Project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Financing Uncertainties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PG&amp;E wildfires and bankruptcy stall approval of PPA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Small size of issuance makes it difficult to attract investors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Complications with NMTC, ITC and government grants &amp; loans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380999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Green Bond Project: North Fork Community Power, LLC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9125" y="876300"/>
            <a:ext cx="49911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Project Highlights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Forestry residue biomass power plant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$10.4 mm tax-exempt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$4.7 mm taxable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Unrated debt</a:t>
            </a:r>
            <a:endParaRPr lang="en-US" sz="1700" i="1" dirty="0" smtClean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i="1" dirty="0" smtClean="0">
                <a:solidFill>
                  <a:srgbClr val="FF0000"/>
                </a:solidFill>
              </a:rPr>
              <a:t>PENDING!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Dead and felled trees converted into hydrogen rich gas and </a:t>
            </a:r>
            <a:r>
              <a:rPr lang="en-US" sz="1700" dirty="0" err="1" smtClean="0"/>
              <a:t>biochar</a:t>
            </a:r>
            <a:endParaRPr lang="en-US" sz="17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18,000 bone dry tons per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Produces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2.0 MW renewable electricity from methane sold to PG&amp;E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20-30 BTU waste heat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300-600 pounds of bio char per hour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175" y="1104495"/>
            <a:ext cx="3836194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05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80999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Opportunities and Challenges for 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Bioresource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Financing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51" y="874397"/>
            <a:ext cx="45910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Opportunities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Accelerating investor interest in green projects and climate resilience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Landfill diversion and recycling mandates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Prioritization of forest management and re-use of agricultural waste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Tax-exempt bonds issued to private project developers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Pooled bonds for small issues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76926" y="874397"/>
            <a:ext cx="4886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Challenges</a:t>
            </a:r>
          </a:p>
          <a:p>
            <a:endParaRPr lang="en-US" b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9091440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750" y="3614451"/>
            <a:ext cx="4754956" cy="271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32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1080</Words>
  <Application>Microsoft Office PowerPoint</Application>
  <PresentationFormat>Widescreen</PresentationFormat>
  <Paragraphs>156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Wingdings</vt:lpstr>
      <vt:lpstr>Office Theme</vt:lpstr>
      <vt:lpstr> </vt:lpstr>
      <vt:lpstr> </vt:lpstr>
      <vt:lpstr> 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>State Treasurer's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Renee Webster-Hawkins</dc:creator>
  <cp:lastModifiedBy>Renee Webster-Hawkins</cp:lastModifiedBy>
  <cp:revision>18</cp:revision>
  <dcterms:created xsi:type="dcterms:W3CDTF">2019-11-14T22:39:27Z</dcterms:created>
  <dcterms:modified xsi:type="dcterms:W3CDTF">2019-11-15T21:05:51Z</dcterms:modified>
</cp:coreProperties>
</file>