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4" r:id="rId7"/>
    <p:sldId id="263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10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648D5-D951-42FE-9B1C-754378763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B3A0E-A91C-449D-A18E-57A1BE183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5EBD1-D0D0-4FA3-AACE-5E8099FC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BE2-A43C-42EE-9784-DDC4ED9BCC5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A464C-2B71-4B64-8DA2-26B5FFA7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CE994-D83E-452D-BE9E-DBE2C84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0F4-1CAC-4F72-B530-403BBE7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0142-E36C-4A31-AE17-8E795C19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F1F0F-8266-4BF2-9F75-8F14B86C4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A9D9A-E145-4E5B-AB2F-E631D211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BE2-A43C-42EE-9784-DDC4ED9BCC5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2C41F-55BF-4758-9DC8-8AAEBBE6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2A629-DAE3-42DD-B619-845249AD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0F4-1CAC-4F72-B530-403BBE7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2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86948-44A8-4211-9757-638C83B99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710E9-230A-438A-BE94-172F20AC8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41324-1DDF-4853-A892-7D649FFD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BE2-A43C-42EE-9784-DDC4ED9BCC5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AD565-F0A0-4C9F-8F25-1B5D59B4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B3270-273D-4070-B572-41EACCC9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0F4-1CAC-4F72-B530-403BBE7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2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E962-C30A-4B24-82A3-85B91FFD2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1D7C4-407A-4FF2-B337-273F4467C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887CA-A756-4E54-A6E3-37F886B9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BE2-A43C-42EE-9784-DDC4ED9BCC5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352AE-E54A-46BE-BEF0-526B2908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44619-C82D-4637-9688-6A72B858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0F4-1CAC-4F72-B530-403BBE7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B958-D42E-4554-9B79-7CBCD814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AD69F-5819-4EE8-9670-AC8D7A3BE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1F825-1F29-45D5-B2F0-1A243322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BE2-A43C-42EE-9784-DDC4ED9BCC5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B3CE7-5EC6-4EEA-8966-BFA0317BA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50402-4AD4-452A-B7CD-DFBE858D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0F4-1CAC-4F72-B530-403BBE7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2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570D-21AB-443C-8AC3-24E72CA2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BDCA1-9286-4E5A-A636-BE48D342D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C5D7A-49DE-458F-8A40-14CCA6D9A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6FF13-3DD8-48D1-8847-187CF45A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BE2-A43C-42EE-9784-DDC4ED9BCC5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DBC8F-EC05-4928-8ADB-F54A8CEC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6E864-E8C6-4088-AEEA-4C1772D2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0F4-1CAC-4F72-B530-403BBE7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2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F0CD-5126-4718-BE35-58FEDD10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8EB9B-70C7-4A42-8DF8-20BED4732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93201-64F0-40BB-B8A0-4F1B5CD23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2447B9-C3CB-4C58-98CD-38FC697E2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541B9-ACFD-4338-BC9C-BDAFE3AA4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C1884B-168F-4974-87AC-BDEE820D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BE2-A43C-42EE-9784-DDC4ED9BCC5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B224F-79E8-450D-BA9A-8FFE8E65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4A289-BDAD-4DFA-A30C-2C0D31B8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0F4-1CAC-4F72-B530-403BBE7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9F33-8087-44FE-8B07-07607B4FF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7A2C03-80A9-4DE8-81FB-ED13D3F2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BE2-A43C-42EE-9784-DDC4ED9BCC5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7F065-EC33-4EAE-8FAC-C7A4E55A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62B42-887F-46A2-AED3-CFD86623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0F4-1CAC-4F72-B530-403BBE7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721B2-7464-48BB-93A0-5884BDE2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BE2-A43C-42EE-9784-DDC4ED9BCC5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F046FE-55EE-4177-A7EB-0A96E333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2E102-D3FF-4AC9-9335-1CFCA26C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0F4-1CAC-4F72-B530-403BBE7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1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8314-5316-4C31-A290-4790418F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5940E-CD11-4E60-B2F3-5B80B1915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F80B0-A3FA-4C8E-8C83-A67E4860A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0D1CF-0FCB-41C6-97DE-4AF6C502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BE2-A43C-42EE-9784-DDC4ED9BCC5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CCE8F-405A-4DDD-983B-9DB62252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0537C-247E-4693-8F03-FD8084B1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0F4-1CAC-4F72-B530-403BBE7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6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B7F7-A5BD-4A16-A4A9-0BAF457D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6D53B3-7F99-49B6-A8E1-DBD3F3CA1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E7098-4AB2-447D-A672-54AFDC9B8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4D0F7-CBF1-41B2-BDEF-71BD074C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1BE2-A43C-42EE-9784-DDC4ED9BCC5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78D08-175D-43DD-899C-99DBF38E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9A82D-9179-42CB-B231-3DBD19F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D0F4-1CAC-4F72-B530-403BBE7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8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CAEE0-A8CE-43AB-9A9E-36C72DBF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ECFE4-2FB5-4D5C-8850-0431A8C30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D67E8-9B66-452F-AA62-4654F059F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1BE2-A43C-42EE-9784-DDC4ED9BCC5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3B308-11A9-4DDA-B8E5-991B1AFD0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59612-35F3-41B6-98CF-0804BE085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D0F4-1CAC-4F72-B530-403BBE7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4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ved=2ahUKEwjYqvXqreXlAhVJpZ4KHXnvAKwQjRx6BAgBEAQ&amp;url=https%3A%2F%2Fwww.boardeffect.com%2Fblog%2Fcommon-501c3-rules-regulations%2F&amp;psig=AOvVaw20G6zA4GWUdc5977BT-JpZ&amp;ust=157367163393249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holding, hand&#10;&#10;Description automatically generated">
            <a:extLst>
              <a:ext uri="{FF2B5EF4-FFF2-40B4-BE49-F238E27FC236}">
                <a16:creationId xmlns:a16="http://schemas.microsoft.com/office/drawing/2014/main" id="{EE19F6C8-B88F-4CAC-A347-6599FE734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7EEA7-6038-4188-898F-AF52AFEC4D35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Organic Waste Diversion: Local Government Perspectives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C88984-A9E1-4CF8-8DD0-5AFE6FC90E55}"/>
              </a:ext>
            </a:extLst>
          </p:cNvPr>
          <p:cNvSpPr txBox="1"/>
          <p:nvPr/>
        </p:nvSpPr>
        <p:spPr>
          <a:xfrm>
            <a:off x="8318023" y="5405907"/>
            <a:ext cx="326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 Goncharoff</a:t>
            </a:r>
          </a:p>
          <a:p>
            <a:pPr algn="ctr"/>
            <a:r>
              <a:rPr lang="en-US" sz="2400" dirty="0"/>
              <a:t>Santa Cruz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EE675C-89EB-4387-AFE8-96642D7651D5}"/>
              </a:ext>
            </a:extLst>
          </p:cNvPr>
          <p:cNvSpPr txBox="1"/>
          <p:nvPr/>
        </p:nvSpPr>
        <p:spPr>
          <a:xfrm>
            <a:off x="638629" y="6236904"/>
            <a:ext cx="722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 Black" panose="020B0A04020102020204" pitchFamily="34" charset="0"/>
              </a:rPr>
              <a:t>2019 California Bioresources Alliance Symposium </a:t>
            </a:r>
          </a:p>
        </p:txBody>
      </p:sp>
    </p:spTree>
    <p:extLst>
      <p:ext uri="{BB962C8B-B14F-4D97-AF65-F5344CB8AC3E}">
        <p14:creationId xmlns:p14="http://schemas.microsoft.com/office/powerpoint/2010/main" val="160569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9AB40-31EC-4380-8B85-064F60C56963}"/>
              </a:ext>
            </a:extLst>
          </p:cNvPr>
          <p:cNvSpPr/>
          <p:nvPr/>
        </p:nvSpPr>
        <p:spPr>
          <a:xfrm>
            <a:off x="6806263" y="133669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Expectations vs. Reality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A3666EA0-1A18-4D39-A2F2-A4D4CE105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r="29319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6063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C2E38F8B-9706-478C-86CD-B9A0D8C4B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r="196" b="4"/>
          <a:stretch/>
        </p:blipFill>
        <p:spPr>
          <a:xfrm>
            <a:off x="0" y="-148282"/>
            <a:ext cx="12324522" cy="70062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E6972F-A4C3-47C6-824B-4445D37115BA}"/>
              </a:ext>
            </a:extLst>
          </p:cNvPr>
          <p:cNvSpPr/>
          <p:nvPr/>
        </p:nvSpPr>
        <p:spPr>
          <a:xfrm>
            <a:off x="8537713" y="-148282"/>
            <a:ext cx="3786809" cy="700628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ED955-092E-4046-9D75-96861339BECA}"/>
              </a:ext>
            </a:extLst>
          </p:cNvPr>
          <p:cNvSpPr txBox="1"/>
          <p:nvPr/>
        </p:nvSpPr>
        <p:spPr>
          <a:xfrm>
            <a:off x="8716617" y="1112376"/>
            <a:ext cx="33364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 Black" panose="020B0A04020102020204" pitchFamily="34" charset="0"/>
              </a:rPr>
              <a:t>AB 1826, SB 1383:</a:t>
            </a:r>
          </a:p>
          <a:p>
            <a:r>
              <a:rPr lang="en-US" sz="2200" dirty="0">
                <a:solidFill>
                  <a:srgbClr val="FFFF00"/>
                </a:solidFill>
                <a:latin typeface="Arial Black" panose="020B0A04020102020204" pitchFamily="34" charset="0"/>
              </a:rPr>
              <a:t>“This bill imposes no new costs on local government.”</a:t>
            </a:r>
          </a:p>
          <a:p>
            <a:endParaRPr lang="en-US" sz="2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Arial Black" panose="020B0A04020102020204" pitchFamily="34" charset="0"/>
              </a:rPr>
              <a:t>CalRecycle: “Estimated costs of required new facilities: $3 Billion”</a:t>
            </a:r>
          </a:p>
          <a:p>
            <a:endParaRPr lang="en-US" sz="2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en-US" sz="2200" dirty="0">
                <a:solidFill>
                  <a:srgbClr val="FFFF00"/>
                </a:solidFill>
                <a:latin typeface="Arial Black" panose="020B0A04020102020204" pitchFamily="34" charset="0"/>
              </a:rPr>
              <a:t>Deadline for Compliance: 2021</a:t>
            </a:r>
          </a:p>
        </p:txBody>
      </p:sp>
    </p:spTree>
    <p:extLst>
      <p:ext uri="{BB962C8B-B14F-4D97-AF65-F5344CB8AC3E}">
        <p14:creationId xmlns:p14="http://schemas.microsoft.com/office/powerpoint/2010/main" val="196468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4CEBE2-0AFB-4A18-8FD4-F544B538A1B5}"/>
              </a:ext>
            </a:extLst>
          </p:cNvPr>
          <p:cNvSpPr/>
          <p:nvPr/>
        </p:nvSpPr>
        <p:spPr>
          <a:xfrm>
            <a:off x="1355036" y="4494396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Choices of Technology	*	Issues of Scale</a:t>
            </a:r>
          </a:p>
        </p:txBody>
      </p:sp>
      <p:pic>
        <p:nvPicPr>
          <p:cNvPr id="3" name="Picture 2" descr="A picture containing animal, cake, person, tree&#10;&#10;Description automatically generated">
            <a:extLst>
              <a:ext uri="{FF2B5EF4-FFF2-40B4-BE49-F238E27FC236}">
                <a16:creationId xmlns:a16="http://schemas.microsoft.com/office/drawing/2014/main" id="{157C159E-C9FF-49D9-B37B-D2A454B49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2058" b="2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Picture 4" descr="A large white building&#10;&#10;Description automatically generated">
            <a:extLst>
              <a:ext uri="{FF2B5EF4-FFF2-40B4-BE49-F238E27FC236}">
                <a16:creationId xmlns:a16="http://schemas.microsoft.com/office/drawing/2014/main" id="{F0B33FE0-D6C7-44B3-ACE0-81A3B9B11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67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ruck parked on the side of a road&#10;&#10;Description automatically generated">
            <a:extLst>
              <a:ext uri="{FF2B5EF4-FFF2-40B4-BE49-F238E27FC236}">
                <a16:creationId xmlns:a16="http://schemas.microsoft.com/office/drawing/2014/main" id="{5A87D52D-1888-4D2B-960D-D1C40CAEC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r="42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AA4EAAD-A131-478D-91B4-0B9E1C19487A}"/>
              </a:ext>
            </a:extLst>
          </p:cNvPr>
          <p:cNvSpPr/>
          <p:nvPr/>
        </p:nvSpPr>
        <p:spPr>
          <a:xfrm>
            <a:off x="9363075" y="4933950"/>
            <a:ext cx="1209675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AB023-898F-47E8-94C0-C7792B1D6FD8}"/>
              </a:ext>
            </a:extLst>
          </p:cNvPr>
          <p:cNvSpPr/>
          <p:nvPr/>
        </p:nvSpPr>
        <p:spPr>
          <a:xfrm>
            <a:off x="7678058" y="3360617"/>
            <a:ext cx="4196004" cy="2474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Hauler: 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Collection challenges, Franchise agreements; Inspection Requirements; Rate changes, Taxes!</a:t>
            </a:r>
          </a:p>
        </p:txBody>
      </p:sp>
    </p:spTree>
    <p:extLst>
      <p:ext uri="{BB962C8B-B14F-4D97-AF65-F5344CB8AC3E}">
        <p14:creationId xmlns:p14="http://schemas.microsoft.com/office/powerpoint/2010/main" val="234481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indoor, sitting, box&#10;&#10;Description automatically generated">
            <a:extLst>
              <a:ext uri="{FF2B5EF4-FFF2-40B4-BE49-F238E27FC236}">
                <a16:creationId xmlns:a16="http://schemas.microsoft.com/office/drawing/2014/main" id="{38F1E7E8-0176-4FB8-966D-29FE0612D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B0334-C9D9-4E2E-AEBE-046720AC3E57}"/>
              </a:ext>
            </a:extLst>
          </p:cNvPr>
          <p:cNvSpPr txBox="1"/>
          <p:nvPr/>
        </p:nvSpPr>
        <p:spPr>
          <a:xfrm>
            <a:off x="2824922" y="1648950"/>
            <a:ext cx="7573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Tracking and reporting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45954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B98B2D-F3F2-43E1-BC2D-E2D4B5883D14}"/>
              </a:ext>
            </a:extLst>
          </p:cNvPr>
          <p:cNvSpPr txBox="1"/>
          <p:nvPr/>
        </p:nvSpPr>
        <p:spPr>
          <a:xfrm>
            <a:off x="6280474" y="1856531"/>
            <a:ext cx="5721143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Jurisdiction Issues: Schools, State and Federal Agencies, Special Districts, Other?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person, boy, standing, man&#10;&#10;Description automatically generated">
            <a:extLst>
              <a:ext uri="{FF2B5EF4-FFF2-40B4-BE49-F238E27FC236}">
                <a16:creationId xmlns:a16="http://schemas.microsoft.com/office/drawing/2014/main" id="{006E4748-61E8-414F-865E-CB3F80D41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4" r="10624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6117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gulations">
            <a:hlinkClick r:id="rId2"/>
            <a:extLst>
              <a:ext uri="{FF2B5EF4-FFF2-40B4-BE49-F238E27FC236}">
                <a16:creationId xmlns:a16="http://schemas.microsoft.com/office/drawing/2014/main" id="{3743C123-93F6-4A68-BE3D-47FBA00B6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574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gear, photo, metalware, object&#10;&#10;Description automatically generated">
            <a:extLst>
              <a:ext uri="{FF2B5EF4-FFF2-40B4-BE49-F238E27FC236}">
                <a16:creationId xmlns:a16="http://schemas.microsoft.com/office/drawing/2014/main" id="{3B1C7045-2B85-4491-811F-CF015EAE92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/>
        </p:blipFill>
        <p:spPr>
          <a:xfrm>
            <a:off x="-319315" y="-217714"/>
            <a:ext cx="10606315" cy="70757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56F8A9-86B0-41E3-A381-D2DF501AEA43}"/>
              </a:ext>
            </a:extLst>
          </p:cNvPr>
          <p:cNvSpPr/>
          <p:nvPr/>
        </p:nvSpPr>
        <p:spPr>
          <a:xfrm>
            <a:off x="7155543" y="-148282"/>
            <a:ext cx="5168979" cy="700628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B5917-BFAD-41FA-BE23-032442CEC3C9}"/>
              </a:ext>
            </a:extLst>
          </p:cNvPr>
          <p:cNvSpPr txBox="1"/>
          <p:nvPr/>
        </p:nvSpPr>
        <p:spPr>
          <a:xfrm>
            <a:off x="7758831" y="1009363"/>
            <a:ext cx="42735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PERMITTING</a:t>
            </a:r>
            <a:b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Local Permitting Agencies</a:t>
            </a:r>
          </a:p>
          <a:p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CalRecycle</a:t>
            </a:r>
          </a:p>
          <a:p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Regional Water Quality Control Board</a:t>
            </a:r>
          </a:p>
          <a:p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Air Quality Management Districts</a:t>
            </a:r>
          </a:p>
          <a:p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Coastal Commission</a:t>
            </a:r>
          </a:p>
          <a:p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 Fish and Wildlife</a:t>
            </a:r>
          </a:p>
          <a:p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US Fish and Wildlife</a:t>
            </a:r>
          </a:p>
          <a:p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Federal Aviation Administration</a:t>
            </a:r>
          </a:p>
          <a:p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Other? </a:t>
            </a:r>
          </a:p>
        </p:txBody>
      </p:sp>
    </p:spTree>
    <p:extLst>
      <p:ext uri="{BB962C8B-B14F-4D97-AF65-F5344CB8AC3E}">
        <p14:creationId xmlns:p14="http://schemas.microsoft.com/office/powerpoint/2010/main" val="359818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1D846C4-6087-41CC-80B2-C50DC97CB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408" b="411"/>
          <a:stretch/>
        </p:blipFill>
        <p:spPr>
          <a:xfrm>
            <a:off x="0" y="-33679"/>
            <a:ext cx="12990286" cy="69253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D6585-ACA4-43A8-A1E6-1534123BCD54}"/>
              </a:ext>
            </a:extLst>
          </p:cNvPr>
          <p:cNvSpPr/>
          <p:nvPr/>
        </p:nvSpPr>
        <p:spPr>
          <a:xfrm>
            <a:off x="8786476" y="0"/>
            <a:ext cx="420381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5FAB8D-B509-4992-9A16-689C3AD3854F}"/>
              </a:ext>
            </a:extLst>
          </p:cNvPr>
          <p:cNvSpPr txBox="1"/>
          <p:nvPr/>
        </p:nvSpPr>
        <p:spPr>
          <a:xfrm>
            <a:off x="9095866" y="1288696"/>
            <a:ext cx="358502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Interagency Cooperation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Local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Regional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Statewide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Obstacles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986297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105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Goncharoff</dc:creator>
  <cp:lastModifiedBy>Tim Goncharoff</cp:lastModifiedBy>
  <cp:revision>23</cp:revision>
  <dcterms:created xsi:type="dcterms:W3CDTF">2019-11-12T18:54:32Z</dcterms:created>
  <dcterms:modified xsi:type="dcterms:W3CDTF">2019-11-13T00:05:11Z</dcterms:modified>
</cp:coreProperties>
</file>