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  <p:sldMasterId id="2147483671" r:id="rId2"/>
    <p:sldMasterId id="2147483675" r:id="rId3"/>
  </p:sldMasterIdLst>
  <p:notesMasterIdLst>
    <p:notesMasterId r:id="rId7"/>
  </p:notesMasterIdLst>
  <p:handoutMasterIdLst>
    <p:handoutMasterId r:id="rId8"/>
  </p:handoutMasterIdLst>
  <p:sldIdLst>
    <p:sldId id="868" r:id="rId4"/>
    <p:sldId id="535" r:id="rId5"/>
    <p:sldId id="773" r:id="rId6"/>
  </p:sldIdLst>
  <p:sldSz cx="9144000" cy="6858000" type="screen4x3"/>
  <p:notesSz cx="7315200" cy="96012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521415D9-36F7-43E2-AB2F-B90AF26B5E84}">
      <p14:sectionLst xmlns:p14="http://schemas.microsoft.com/office/powerpoint/2010/main">
        <p14:section name="Default Section" id="{9C152A6F-0EBC-4381-95D3-ECFA4073CA72}">
          <p14:sldIdLst>
            <p14:sldId id="868"/>
            <p14:sldId id="535"/>
            <p14:sldId id="7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zach knight" initials="zk" lastIdx="8" clrIdx="6"/>
  <p:cmAuthor id="1" name="Owner" initials="O" lastIdx="20" clrIdx="0"/>
  <p:cmAuthor id="2" name="Chad Reed" initials="CR" lastIdx="17" clrIdx="1"/>
  <p:cmAuthor id="3" name="Leigh Madeira" initials="LM" lastIdx="20" clrIdx="2"/>
  <p:cmAuthor id="4" name="Myles Gray" initials="" lastIdx="1" clrIdx="3"/>
  <p:cmAuthor id="5" name="Nick Wobbrock" initials="NW" lastIdx="2" clrIdx="4"/>
  <p:cmAuthor id="6" name="Philip Saksa" initials="PS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38442"/>
    <a:srgbClr val="47A247"/>
    <a:srgbClr val="285C94"/>
    <a:srgbClr val="39B54A"/>
    <a:srgbClr val="3070A5"/>
    <a:srgbClr val="F2F2F2"/>
    <a:srgbClr val="9966FF"/>
    <a:srgbClr val="0099CC"/>
    <a:srgbClr val="13A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15" autoAdjust="0"/>
    <p:restoredTop sz="96717" autoAdjust="0"/>
  </p:normalViewPr>
  <p:slideViewPr>
    <p:cSldViewPr snapToGrid="0" snapToObjects="1">
      <p:cViewPr varScale="1">
        <p:scale>
          <a:sx n="91" d="100"/>
          <a:sy n="91" d="100"/>
        </p:scale>
        <p:origin x="4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864"/>
    </p:cViewPr>
  </p:sorterViewPr>
  <p:notesViewPr>
    <p:cSldViewPr snapToGrid="0" snapToObjects="1">
      <p:cViewPr varScale="1">
        <p:scale>
          <a:sx n="78" d="100"/>
          <a:sy n="78" d="100"/>
        </p:scale>
        <p:origin x="-2526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3F1984-A1F2-476D-817C-6EEBBD8914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9D0F2-BDBC-40FF-9DFB-1A4A7931F6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BBFF7-A93D-4053-BECF-D46583BD713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AA1A1-E87D-413B-8237-3D3E0CFFE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84CFA-9E13-484D-BCA5-BFD09A1D4D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06645-7005-4D4A-B4A2-DBB00010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43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169919" cy="480060"/>
          </a:xfrm>
          <a:prstGeom prst="rect">
            <a:avLst/>
          </a:prstGeom>
          <a:noFill/>
          <a:ln>
            <a:noFill/>
          </a:ln>
        </p:spPr>
        <p:txBody>
          <a:bodyPr lIns="96645" tIns="96645" rIns="96645" bIns="9664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83306" marR="0" indent="0" algn="l" rtl="0">
              <a:spcBef>
                <a:spcPts val="0"/>
              </a:spcBef>
              <a:defRPr/>
            </a:lvl2pPr>
            <a:lvl3pPr marL="966612" marR="0" indent="0" algn="l" rtl="0">
              <a:spcBef>
                <a:spcPts val="0"/>
              </a:spcBef>
              <a:defRPr/>
            </a:lvl3pPr>
            <a:lvl4pPr marL="1449918" marR="0" indent="0" algn="l" rtl="0">
              <a:spcBef>
                <a:spcPts val="0"/>
              </a:spcBef>
              <a:defRPr/>
            </a:lvl4pPr>
            <a:lvl5pPr marL="1933224" marR="0" indent="0" algn="l" rtl="0">
              <a:spcBef>
                <a:spcPts val="0"/>
              </a:spcBef>
              <a:defRPr/>
            </a:lvl5pPr>
            <a:lvl6pPr marL="2416531" marR="0" indent="0" algn="l" rtl="0">
              <a:spcBef>
                <a:spcPts val="0"/>
              </a:spcBef>
              <a:defRPr/>
            </a:lvl6pPr>
            <a:lvl7pPr marL="2899837" marR="0" indent="0" algn="l" rtl="0">
              <a:spcBef>
                <a:spcPts val="0"/>
              </a:spcBef>
              <a:defRPr/>
            </a:lvl7pPr>
            <a:lvl8pPr marL="3383143" marR="0" indent="0" algn="l" rtl="0">
              <a:spcBef>
                <a:spcPts val="0"/>
              </a:spcBef>
              <a:defRPr/>
            </a:lvl8pPr>
            <a:lvl9pPr marL="3866449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19" cy="480060"/>
          </a:xfrm>
          <a:prstGeom prst="rect">
            <a:avLst/>
          </a:prstGeom>
          <a:noFill/>
          <a:ln>
            <a:noFill/>
          </a:ln>
        </p:spPr>
        <p:txBody>
          <a:bodyPr lIns="96645" tIns="96645" rIns="96645" bIns="9664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83306" marR="0" indent="0" algn="l" rtl="0">
              <a:spcBef>
                <a:spcPts val="0"/>
              </a:spcBef>
              <a:defRPr/>
            </a:lvl2pPr>
            <a:lvl3pPr marL="966612" marR="0" indent="0" algn="l" rtl="0">
              <a:spcBef>
                <a:spcPts val="0"/>
              </a:spcBef>
              <a:defRPr/>
            </a:lvl3pPr>
            <a:lvl4pPr marL="1449918" marR="0" indent="0" algn="l" rtl="0">
              <a:spcBef>
                <a:spcPts val="0"/>
              </a:spcBef>
              <a:defRPr/>
            </a:lvl4pPr>
            <a:lvl5pPr marL="1933224" marR="0" indent="0" algn="l" rtl="0">
              <a:spcBef>
                <a:spcPts val="0"/>
              </a:spcBef>
              <a:defRPr/>
            </a:lvl5pPr>
            <a:lvl6pPr marL="2416531" marR="0" indent="0" algn="l" rtl="0">
              <a:spcBef>
                <a:spcPts val="0"/>
              </a:spcBef>
              <a:defRPr/>
            </a:lvl6pPr>
            <a:lvl7pPr marL="2899837" marR="0" indent="0" algn="l" rtl="0">
              <a:spcBef>
                <a:spcPts val="0"/>
              </a:spcBef>
              <a:defRPr/>
            </a:lvl7pPr>
            <a:lvl8pPr marL="3383143" marR="0" indent="0" algn="l" rtl="0">
              <a:spcBef>
                <a:spcPts val="0"/>
              </a:spcBef>
              <a:defRPr/>
            </a:lvl8pPr>
            <a:lvl9pPr marL="3866449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59" cy="4320540"/>
          </a:xfrm>
          <a:prstGeom prst="rect">
            <a:avLst/>
          </a:prstGeom>
          <a:noFill/>
          <a:ln>
            <a:noFill/>
          </a:ln>
        </p:spPr>
        <p:txBody>
          <a:bodyPr lIns="96645" tIns="96645" rIns="96645" bIns="9664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1" y="9119474"/>
            <a:ext cx="3169919" cy="480060"/>
          </a:xfrm>
          <a:prstGeom prst="rect">
            <a:avLst/>
          </a:prstGeom>
          <a:noFill/>
          <a:ln>
            <a:noFill/>
          </a:ln>
        </p:spPr>
        <p:txBody>
          <a:bodyPr lIns="96645" tIns="96645" rIns="96645" bIns="9664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83306" marR="0" indent="0" algn="l" rtl="0">
              <a:spcBef>
                <a:spcPts val="0"/>
              </a:spcBef>
              <a:defRPr/>
            </a:lvl2pPr>
            <a:lvl3pPr marL="966612" marR="0" indent="0" algn="l" rtl="0">
              <a:spcBef>
                <a:spcPts val="0"/>
              </a:spcBef>
              <a:defRPr/>
            </a:lvl3pPr>
            <a:lvl4pPr marL="1449918" marR="0" indent="0" algn="l" rtl="0">
              <a:spcBef>
                <a:spcPts val="0"/>
              </a:spcBef>
              <a:defRPr/>
            </a:lvl4pPr>
            <a:lvl5pPr marL="1933224" marR="0" indent="0" algn="l" rtl="0">
              <a:spcBef>
                <a:spcPts val="0"/>
              </a:spcBef>
              <a:defRPr/>
            </a:lvl5pPr>
            <a:lvl6pPr marL="2416531" marR="0" indent="0" algn="l" rtl="0">
              <a:spcBef>
                <a:spcPts val="0"/>
              </a:spcBef>
              <a:defRPr/>
            </a:lvl6pPr>
            <a:lvl7pPr marL="2899837" marR="0" indent="0" algn="l" rtl="0">
              <a:spcBef>
                <a:spcPts val="0"/>
              </a:spcBef>
              <a:defRPr/>
            </a:lvl7pPr>
            <a:lvl8pPr marL="3383143" marR="0" indent="0" algn="l" rtl="0">
              <a:spcBef>
                <a:spcPts val="0"/>
              </a:spcBef>
              <a:defRPr/>
            </a:lvl8pPr>
            <a:lvl9pPr marL="3866449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19" cy="480060"/>
          </a:xfrm>
          <a:prstGeom prst="rect">
            <a:avLst/>
          </a:prstGeom>
          <a:noFill/>
          <a:ln>
            <a:noFill/>
          </a:ln>
        </p:spPr>
        <p:txBody>
          <a:bodyPr lIns="96645" tIns="48309" rIns="96645" bIns="48309" anchor="b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3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mtClean="0"/>
              <a:pPr>
                <a:buSzPct val="25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3115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/>
              <a:pPr>
                <a:buSzPct val="25000"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9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/>
              <a:pPr>
                <a:buSzPct val="25000"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40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59" cy="4320540"/>
          </a:xfrm>
          <a:prstGeom prst="rect">
            <a:avLst/>
          </a:prstGeom>
          <a:noFill/>
          <a:ln>
            <a:noFill/>
          </a:ln>
        </p:spPr>
        <p:txBody>
          <a:bodyPr lIns="96645" tIns="48309" rIns="96645" bIns="48309" anchor="t" anchorCtr="0">
            <a:noAutofit/>
          </a:bodyPr>
          <a:lstStyle/>
          <a:p>
            <a:endParaRPr lang="en-US" sz="1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19" cy="480060"/>
          </a:xfrm>
          <a:prstGeom prst="rect">
            <a:avLst/>
          </a:prstGeom>
          <a:noFill/>
          <a:ln>
            <a:noFill/>
          </a:ln>
        </p:spPr>
        <p:txBody>
          <a:bodyPr lIns="96645" tIns="48309" rIns="96645" bIns="48309" anchor="b" anchorCtr="0">
            <a:noAutofit/>
          </a:bodyPr>
          <a:lstStyle/>
          <a:p>
            <a:pPr defTabSz="966612">
              <a:buSzPct val="25000"/>
              <a:defRPr/>
            </a:pPr>
            <a:fld id="{00000000-1234-1234-1234-123412341234}" type="slidenum">
              <a:rPr lang="en-US">
                <a:solidFill>
                  <a:prstClr val="black"/>
                </a:solidFill>
              </a:rPr>
              <a:pPr defTabSz="966612">
                <a:buSzPct val="25000"/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7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tandar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15857"/>
            <a:ext cx="8229600" cy="10710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>
                <a:solidFill>
                  <a:srgbClr val="038442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406107"/>
            <a:ext cx="8229600" cy="44554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6100" indent="-342900" algn="l" rtl="0">
              <a:spcBef>
                <a:spcPts val="640"/>
              </a:spcBef>
              <a:buClr>
                <a:srgbClr val="3070A5"/>
              </a:buClr>
              <a:buFont typeface="Arial" panose="020B0604020202020204" pitchFamily="34" charset="0"/>
              <a:buChar char="►"/>
              <a:defRPr>
                <a:solidFill>
                  <a:srgbClr val="038442"/>
                </a:solidFill>
              </a:defRPr>
            </a:lvl1pPr>
            <a:lvl2pPr marL="74295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  <p:sp>
        <p:nvSpPr>
          <p:cNvPr id="9" name="Shape 15"/>
          <p:cNvSpPr txBox="1">
            <a:spLocks/>
          </p:cNvSpPr>
          <p:nvPr userDrawn="1"/>
        </p:nvSpPr>
        <p:spPr>
          <a:xfrm>
            <a:off x="3692106" y="6432700"/>
            <a:ext cx="1647645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SzPct val="25000"/>
            </a:pPr>
            <a:r>
              <a:rPr lang="en-US" dirty="0"/>
              <a:t>Page</a:t>
            </a:r>
            <a:r>
              <a:rPr lang="en-US" baseline="0" dirty="0"/>
              <a:t> </a:t>
            </a:r>
            <a:fld id="{00000000-1234-1234-1234-123412341234}" type="slidenum">
              <a:rPr lang="en-US" smtClean="0"/>
              <a:pPr>
                <a:buSzPct val="25000"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988934" y="4666919"/>
            <a:ext cx="7190154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pic" idx="2"/>
          </p:nvPr>
        </p:nvSpPr>
        <p:spPr>
          <a:xfrm>
            <a:off x="988934" y="547479"/>
            <a:ext cx="7190154" cy="404446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988934" y="5233657"/>
            <a:ext cx="7190154" cy="46489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ctr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467553" y="6137823"/>
            <a:ext cx="127007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1192508" y="6137823"/>
            <a:ext cx="327504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62287" cy="68671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1471036" y="2015975"/>
            <a:ext cx="7691252" cy="3319689"/>
          </a:xfrm>
          <a:prstGeom prst="rect">
            <a:avLst/>
          </a:prstGeom>
          <a:solidFill>
            <a:srgbClr val="285C9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-7145" y="2015975"/>
            <a:ext cx="1371599" cy="3319689"/>
          </a:xfrm>
          <a:prstGeom prst="rect">
            <a:avLst/>
          </a:prstGeom>
          <a:solidFill>
            <a:srgbClr val="47A24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ctrTitle" hasCustomPrompt="1"/>
          </p:nvPr>
        </p:nvSpPr>
        <p:spPr>
          <a:xfrm>
            <a:off x="1626590" y="2208059"/>
            <a:ext cx="6831609" cy="29493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r>
              <a:rPr lang="en-US" dirty="0"/>
              <a:t>ABC</a:t>
            </a:r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2312389" y="5636442"/>
            <a:ext cx="6145809" cy="6015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600"/>
              </a:spcBef>
              <a:buClr>
                <a:schemeClr val="dk1"/>
              </a:buClr>
              <a:buFont typeface="Arial"/>
              <a:buNone/>
              <a:defRPr>
                <a:solidFill>
                  <a:srgbClr val="038442"/>
                </a:solidFill>
                <a:latin typeface="Calibri" panose="020F0502020204030204" pitchFamily="34" charset="0"/>
              </a:defRPr>
            </a:lvl1pPr>
            <a:lvl2pPr marL="457200" marR="0" indent="0" algn="ctr" rtl="0">
              <a:spcBef>
                <a:spcPts val="560"/>
              </a:spcBef>
              <a:buClr>
                <a:srgbClr val="889EB0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9EB0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9pPr>
          </a:lstStyle>
          <a:p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2" y="59559"/>
            <a:ext cx="3120271" cy="12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09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0"/>
            <a:ext cx="9162287" cy="68671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011274" y="1331312"/>
            <a:ext cx="6631472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>
                <a:latin typeface="Calibri" panose="020F0502020204030204" pitchFamily="34" charset="0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011274" y="3308550"/>
            <a:ext cx="6631472" cy="13581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7F7F7F"/>
              </a:buClr>
              <a:buFont typeface="Calibri"/>
              <a:buNone/>
              <a:defRPr>
                <a:latin typeface="Calibri" panose="020F0502020204030204" pitchFamily="34" charset="0"/>
              </a:defRPr>
            </a:lvl1pPr>
            <a:lvl2pPr marL="4572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9pPr>
          </a:lstStyle>
          <a:p>
            <a:endParaRPr dirty="0"/>
          </a:p>
        </p:txBody>
      </p:sp>
      <p:sp>
        <p:nvSpPr>
          <p:cNvPr id="28" name="Shape 28"/>
          <p:cNvSpPr/>
          <p:nvPr/>
        </p:nvSpPr>
        <p:spPr>
          <a:xfrm>
            <a:off x="-1" y="2838206"/>
            <a:ext cx="932688" cy="328314"/>
          </a:xfrm>
          <a:prstGeom prst="rect">
            <a:avLst/>
          </a:prstGeom>
          <a:solidFill>
            <a:srgbClr val="47A24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29"/>
          <p:cNvSpPr/>
          <p:nvPr/>
        </p:nvSpPr>
        <p:spPr>
          <a:xfrm>
            <a:off x="1011274" y="2838206"/>
            <a:ext cx="6631470" cy="328314"/>
          </a:xfrm>
          <a:prstGeom prst="rect">
            <a:avLst/>
          </a:prstGeom>
          <a:solidFill>
            <a:srgbClr val="285C9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384" y="5936358"/>
            <a:ext cx="1950109" cy="80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1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15857"/>
            <a:ext cx="8229600" cy="10710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>
                <a:solidFill>
                  <a:srgbClr val="038442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406107"/>
            <a:ext cx="8229600" cy="44554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6100" indent="-342900" algn="l" rtl="0">
              <a:spcBef>
                <a:spcPts val="640"/>
              </a:spcBef>
              <a:buClr>
                <a:srgbClr val="038442"/>
              </a:buClr>
              <a:buFont typeface="Arial" panose="020B0604020202020204" pitchFamily="34" charset="0"/>
              <a:buChar char="►"/>
              <a:defRPr>
                <a:solidFill>
                  <a:srgbClr val="038442"/>
                </a:solidFill>
              </a:defRPr>
            </a:lvl1pPr>
            <a:lvl2pPr marL="74295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Shape 15"/>
          <p:cNvSpPr txBox="1">
            <a:spLocks/>
          </p:cNvSpPr>
          <p:nvPr userDrawn="1"/>
        </p:nvSpPr>
        <p:spPr>
          <a:xfrm>
            <a:off x="3692106" y="6389570"/>
            <a:ext cx="1647645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SzPct val="25000"/>
            </a:pPr>
            <a:endParaRPr lang="en-US" dirty="0"/>
          </a:p>
        </p:txBody>
      </p:sp>
      <p:cxnSp>
        <p:nvCxnSpPr>
          <p:cNvPr id="11" name="Straight Connector 24"/>
          <p:cNvCxnSpPr>
            <a:cxnSpLocks noChangeShapeType="1"/>
          </p:cNvCxnSpPr>
          <p:nvPr userDrawn="1"/>
        </p:nvCxnSpPr>
        <p:spPr bwMode="auto">
          <a:xfrm flipH="1">
            <a:off x="1173188" y="6342901"/>
            <a:ext cx="6918384" cy="0"/>
          </a:xfrm>
          <a:prstGeom prst="line">
            <a:avLst/>
          </a:prstGeom>
          <a:ln w="22225">
            <a:solidFill>
              <a:srgbClr val="47A247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15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62287" cy="68671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1471036" y="2015975"/>
            <a:ext cx="7691252" cy="3319689"/>
          </a:xfrm>
          <a:prstGeom prst="rect">
            <a:avLst/>
          </a:prstGeom>
          <a:solidFill>
            <a:srgbClr val="285C9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-7145" y="2015975"/>
            <a:ext cx="1371599" cy="3319689"/>
          </a:xfrm>
          <a:prstGeom prst="rect">
            <a:avLst/>
          </a:prstGeom>
          <a:solidFill>
            <a:srgbClr val="47A24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ctrTitle" hasCustomPrompt="1"/>
          </p:nvPr>
        </p:nvSpPr>
        <p:spPr>
          <a:xfrm>
            <a:off x="1626590" y="2208059"/>
            <a:ext cx="6831609" cy="29493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r>
              <a:rPr lang="en-US" dirty="0"/>
              <a:t>ABC</a:t>
            </a:r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2312389" y="5636442"/>
            <a:ext cx="6145809" cy="6015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600"/>
              </a:spcBef>
              <a:buClr>
                <a:schemeClr val="dk1"/>
              </a:buClr>
              <a:buFont typeface="Arial"/>
              <a:buNone/>
              <a:defRPr>
                <a:solidFill>
                  <a:srgbClr val="038442"/>
                </a:solidFill>
                <a:latin typeface="Calibri" panose="020F0502020204030204" pitchFamily="34" charset="0"/>
              </a:defRPr>
            </a:lvl1pPr>
            <a:lvl2pPr marL="457200" marR="0" indent="0" algn="ctr" rtl="0">
              <a:spcBef>
                <a:spcPts val="560"/>
              </a:spcBef>
              <a:buClr>
                <a:srgbClr val="889EB0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9EB0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9EB0"/>
              </a:buClr>
              <a:buFont typeface="Arial"/>
              <a:buNone/>
              <a:defRPr/>
            </a:lvl9pPr>
          </a:lstStyle>
          <a:p>
            <a:endParaRPr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2" y="59559"/>
            <a:ext cx="3120271" cy="12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8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0"/>
            <a:ext cx="9162287" cy="68671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011274" y="1331312"/>
            <a:ext cx="6631472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>
                <a:latin typeface="Calibri" panose="020F0502020204030204" pitchFamily="34" charset="0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011274" y="3308550"/>
            <a:ext cx="6631472" cy="135815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7F7F7F"/>
              </a:buClr>
              <a:buFont typeface="Calibri"/>
              <a:buNone/>
              <a:defRPr>
                <a:latin typeface="Calibri" panose="020F0502020204030204" pitchFamily="34" charset="0"/>
              </a:defRPr>
            </a:lvl1pPr>
            <a:lvl2pPr marL="4572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9EB0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9EB0"/>
              </a:buClr>
              <a:buFont typeface="Arial"/>
              <a:buNone/>
              <a:defRPr/>
            </a:lvl9pPr>
          </a:lstStyle>
          <a:p>
            <a:endParaRPr dirty="0"/>
          </a:p>
        </p:txBody>
      </p:sp>
      <p:sp>
        <p:nvSpPr>
          <p:cNvPr id="28" name="Shape 28"/>
          <p:cNvSpPr/>
          <p:nvPr/>
        </p:nvSpPr>
        <p:spPr>
          <a:xfrm>
            <a:off x="-1" y="2838206"/>
            <a:ext cx="932688" cy="328314"/>
          </a:xfrm>
          <a:prstGeom prst="rect">
            <a:avLst/>
          </a:prstGeom>
          <a:solidFill>
            <a:srgbClr val="47A247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29"/>
          <p:cNvSpPr/>
          <p:nvPr/>
        </p:nvSpPr>
        <p:spPr>
          <a:xfrm>
            <a:off x="1011274" y="2838206"/>
            <a:ext cx="6631470" cy="328314"/>
          </a:xfrm>
          <a:prstGeom prst="rect">
            <a:avLst/>
          </a:prstGeom>
          <a:solidFill>
            <a:srgbClr val="285C9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384" y="5936358"/>
            <a:ext cx="1950109" cy="80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7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15857"/>
            <a:ext cx="8229600" cy="10710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>
                <a:solidFill>
                  <a:srgbClr val="038442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406107"/>
            <a:ext cx="8229600" cy="44554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6100" indent="-342900" algn="l" rtl="0">
              <a:spcBef>
                <a:spcPts val="640"/>
              </a:spcBef>
              <a:buClr>
                <a:srgbClr val="038442"/>
              </a:buClr>
              <a:buSzPct val="75000"/>
              <a:buFont typeface="Arial" panose="020B0604020202020204" pitchFamily="34" charset="0"/>
              <a:buChar char="►"/>
              <a:defRPr sz="1600">
                <a:solidFill>
                  <a:srgbClr val="038442"/>
                </a:solidFill>
                <a:latin typeface="Calibri" panose="020F0502020204030204" pitchFamily="34" charset="0"/>
              </a:defRPr>
            </a:lvl1pPr>
            <a:lvl2pPr marL="74295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532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33109"/>
            <a:ext cx="8229600" cy="1053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400375"/>
            <a:ext cx="8229600" cy="43576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3692106" y="6449952"/>
            <a:ext cx="1647645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ct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buSzPct val="25000"/>
            </a:pPr>
            <a:r>
              <a:rPr lang="en-US" dirty="0"/>
              <a:t>Page </a:t>
            </a:r>
            <a:fld id="{00000000-1234-1234-1234-123412341234}" type="slidenum">
              <a:rPr lang="en-US" smtClean="0"/>
              <a:pPr>
                <a:buSzPct val="25000"/>
              </a:pPr>
              <a:t>‹#›</a:t>
            </a:fld>
            <a:endParaRPr lang="en-US" dirty="0"/>
          </a:p>
        </p:txBody>
      </p:sp>
      <p:cxnSp>
        <p:nvCxnSpPr>
          <p:cNvPr id="18" name="Straight Connector 24"/>
          <p:cNvCxnSpPr>
            <a:cxnSpLocks noChangeShapeType="1"/>
          </p:cNvCxnSpPr>
          <p:nvPr userDrawn="1"/>
        </p:nvCxnSpPr>
        <p:spPr bwMode="auto">
          <a:xfrm flipH="1">
            <a:off x="466725" y="1103444"/>
            <a:ext cx="8220075" cy="0"/>
          </a:xfrm>
          <a:prstGeom prst="line">
            <a:avLst/>
          </a:prstGeom>
          <a:ln w="22225">
            <a:solidFill>
              <a:srgbClr val="47A247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4"/>
          <p:cNvCxnSpPr>
            <a:cxnSpLocks noChangeShapeType="1"/>
          </p:cNvCxnSpPr>
          <p:nvPr userDrawn="1"/>
        </p:nvCxnSpPr>
        <p:spPr bwMode="auto">
          <a:xfrm flipH="1" flipV="1">
            <a:off x="457200" y="6320386"/>
            <a:ext cx="6346808" cy="21272"/>
          </a:xfrm>
          <a:prstGeom prst="line">
            <a:avLst/>
          </a:prstGeom>
          <a:ln w="22225">
            <a:solidFill>
              <a:srgbClr val="47A247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854" y="6101779"/>
            <a:ext cx="1721603" cy="713298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marR="0" indent="-139700" algn="l" rtl="0">
        <a:lnSpc>
          <a:spcPct val="100000"/>
        </a:lnSpc>
        <a:spcBef>
          <a:spcPts val="0"/>
        </a:spcBef>
        <a:spcAft>
          <a:spcPts val="0"/>
        </a:spcAft>
        <a:buSzPct val="75000"/>
        <a:buFont typeface="Arial" panose="020B0604020202020204" pitchFamily="34" charset="0"/>
        <a:buChar char="►"/>
        <a:defRPr sz="1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 userDrawn="1"/>
        </p:nvSpPr>
        <p:spPr>
          <a:xfrm>
            <a:off x="782" y="5903211"/>
            <a:ext cx="969262" cy="768651"/>
          </a:xfrm>
          <a:prstGeom prst="rect">
            <a:avLst/>
          </a:prstGeom>
          <a:solidFill>
            <a:srgbClr val="3070A5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0"/>
          <p:cNvSpPr/>
          <p:nvPr/>
        </p:nvSpPr>
        <p:spPr>
          <a:xfrm>
            <a:off x="1047259" y="5948707"/>
            <a:ext cx="8026999" cy="768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33109"/>
            <a:ext cx="8229600" cy="1053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400375"/>
            <a:ext cx="8229600" cy="43576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1192508" y="6137823"/>
            <a:ext cx="327504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467553" y="6137823"/>
            <a:ext cx="127007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3692106" y="6156668"/>
            <a:ext cx="1647645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ct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buSzPct val="25000"/>
            </a:pPr>
            <a:r>
              <a:rPr lang="en-US" dirty="0"/>
              <a:t>Confidential</a:t>
            </a:r>
          </a:p>
        </p:txBody>
      </p:sp>
      <p:cxnSp>
        <p:nvCxnSpPr>
          <p:cNvPr id="18" name="Straight Connector 24"/>
          <p:cNvCxnSpPr>
            <a:cxnSpLocks noChangeShapeType="1"/>
          </p:cNvCxnSpPr>
          <p:nvPr userDrawn="1"/>
        </p:nvCxnSpPr>
        <p:spPr bwMode="auto">
          <a:xfrm flipH="1">
            <a:off x="466725" y="1103444"/>
            <a:ext cx="8220075" cy="0"/>
          </a:xfrm>
          <a:prstGeom prst="line">
            <a:avLst/>
          </a:prstGeom>
          <a:ln w="22225">
            <a:solidFill>
              <a:srgbClr val="47A247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15"/>
          <p:cNvSpPr txBox="1">
            <a:spLocks/>
          </p:cNvSpPr>
          <p:nvPr userDrawn="1"/>
        </p:nvSpPr>
        <p:spPr>
          <a:xfrm>
            <a:off x="1" y="5903211"/>
            <a:ext cx="970044" cy="768651"/>
          </a:xfrm>
          <a:prstGeom prst="rect">
            <a:avLst/>
          </a:prstGeom>
          <a:solidFill>
            <a:srgbClr val="285C9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SzPct val="25000"/>
            </a:pPr>
            <a:fld id="{00000000-1234-1234-1234-123412341234}" type="slidenum">
              <a:rPr lang="en-US" smtClean="0">
                <a:solidFill>
                  <a:schemeClr val="bg1"/>
                </a:solidFill>
              </a:rPr>
              <a:pPr>
                <a:buSzPct val="25000"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24"/>
          <p:cNvCxnSpPr>
            <a:cxnSpLocks noChangeShapeType="1"/>
          </p:cNvCxnSpPr>
          <p:nvPr userDrawn="1"/>
        </p:nvCxnSpPr>
        <p:spPr bwMode="auto">
          <a:xfrm flipH="1">
            <a:off x="1173188" y="6342901"/>
            <a:ext cx="6918384" cy="0"/>
          </a:xfrm>
          <a:prstGeom prst="line">
            <a:avLst/>
          </a:prstGeom>
          <a:ln w="22225">
            <a:solidFill>
              <a:srgbClr val="47A247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014" y="5900177"/>
            <a:ext cx="488674" cy="88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172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marR="0" indent="-139700" algn="l" rtl="0">
        <a:lnSpc>
          <a:spcPct val="100000"/>
        </a:lnSpc>
        <a:spcBef>
          <a:spcPts val="0"/>
        </a:spcBef>
        <a:spcAft>
          <a:spcPts val="0"/>
        </a:spcAft>
        <a:buSzPct val="75000"/>
        <a:buFont typeface="Arial" panose="020B0604020202020204" pitchFamily="34" charset="0"/>
        <a:buChar char="►"/>
        <a:defRPr sz="1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33109"/>
            <a:ext cx="8229600" cy="1053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400375"/>
            <a:ext cx="8229600" cy="43576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rgbClr val="003057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2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70656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L="546100" marR="0" indent="-342900" algn="l" rtl="0">
        <a:lnSpc>
          <a:spcPct val="100000"/>
        </a:lnSpc>
        <a:spcBef>
          <a:spcPts val="0"/>
        </a:spcBef>
        <a:spcAft>
          <a:spcPts val="0"/>
        </a:spcAft>
        <a:buClr>
          <a:srgbClr val="038442"/>
        </a:buClr>
        <a:buFont typeface="+mj-lt"/>
        <a:buAutoNum type="arabicPeriod"/>
        <a:defRPr sz="1600" b="0" i="0" u="none" strike="noStrike" cap="none" baseline="0">
          <a:solidFill>
            <a:srgbClr val="038442"/>
          </a:solidFill>
          <a:latin typeface="Calibri" panose="020F0502020204030204" pitchFamily="34" charset="0"/>
          <a:ea typeface="Calibri" panose="020F050202020403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285C9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610"/>
                    </a14:imgEffect>
                  </a14:imgLayer>
                </a14:imgProps>
              </a:ext>
            </a:extLst>
          </a:blip>
          <a:srcRect b="10000"/>
          <a:stretch/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0564" y="5609492"/>
            <a:ext cx="5042873" cy="116058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kern="0" dirty="0">
                <a:solidFill>
                  <a:srgbClr val="75777B">
                    <a:lumMod val="75000"/>
                  </a:srgbClr>
                </a:solidFill>
                <a:latin typeface="Calibri" panose="020F0502020204030204" pitchFamily="34" charset="0"/>
                <a:sym typeface="Arial"/>
                <a:rtl val="0"/>
              </a:rPr>
              <a:t>Zach Knight</a:t>
            </a:r>
          </a:p>
          <a:p>
            <a:pPr algn="ctr"/>
            <a:r>
              <a:rPr lang="en-US" sz="2000" kern="0" dirty="0">
                <a:solidFill>
                  <a:srgbClr val="75777B">
                    <a:lumMod val="75000"/>
                  </a:srgbClr>
                </a:solidFill>
                <a:latin typeface="Calibri" panose="020F0502020204030204" pitchFamily="34" charset="0"/>
                <a:sym typeface="Arial"/>
                <a:rtl val="0"/>
              </a:rPr>
              <a:t>Co-Founder and Managing Partner</a:t>
            </a:r>
          </a:p>
          <a:p>
            <a:pPr algn="ctr"/>
            <a:r>
              <a:rPr lang="en-US" sz="2000" dirty="0">
                <a:solidFill>
                  <a:srgbClr val="75777B">
                    <a:lumMod val="75000"/>
                  </a:srgbClr>
                </a:solidFill>
                <a:latin typeface="Calibri" panose="020F0502020204030204" pitchFamily="34" charset="0"/>
              </a:rPr>
              <a:t>zach</a:t>
            </a:r>
            <a:r>
              <a:rPr lang="en-US" sz="2000" kern="0" dirty="0">
                <a:solidFill>
                  <a:srgbClr val="75777B">
                    <a:lumMod val="75000"/>
                  </a:srgbClr>
                </a:solidFill>
                <a:latin typeface="Calibri" panose="020F0502020204030204" pitchFamily="34" charset="0"/>
                <a:sym typeface="Arial"/>
                <a:rtl val="0"/>
              </a:rPr>
              <a:t>@blueforestconservation.com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8" y="109662"/>
            <a:ext cx="4767485" cy="16448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515" y="3395622"/>
            <a:ext cx="4767485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77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/>
        </p:nvSpPr>
        <p:spPr>
          <a:xfrm>
            <a:off x="2175420" y="1382227"/>
            <a:ext cx="5027604" cy="4766044"/>
          </a:xfrm>
          <a:prstGeom prst="roundRect">
            <a:avLst/>
          </a:prstGeom>
          <a:solidFill>
            <a:srgbClr val="285C9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57"/>
            <a:ext cx="8351980" cy="1071071"/>
          </a:xfrm>
        </p:spPr>
        <p:txBody>
          <a:bodyPr/>
          <a:lstStyle/>
          <a:p>
            <a:r>
              <a:rPr lang="en-US" dirty="0"/>
              <a:t>Connecting Investor Capital to Conservation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45556" y="2105500"/>
            <a:ext cx="1554480" cy="850363"/>
          </a:xfrm>
          <a:prstGeom prst="roundRect">
            <a:avLst/>
          </a:prstGeom>
          <a:solidFill>
            <a:srgbClr val="285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Investor Capital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45556" y="4376826"/>
            <a:ext cx="1563624" cy="1591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Immense, untapped resource to finance conservation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39216" y="2098654"/>
            <a:ext cx="1554480" cy="850363"/>
          </a:xfrm>
          <a:prstGeom prst="roundRect">
            <a:avLst/>
          </a:prstGeom>
          <a:solidFill>
            <a:srgbClr val="285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Evaluation of Benefits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07996" y="2098653"/>
            <a:ext cx="1554480" cy="850363"/>
          </a:xfrm>
          <a:prstGeom prst="roundRect">
            <a:avLst/>
          </a:prstGeom>
          <a:solidFill>
            <a:srgbClr val="285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Innovative Contracts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76776" y="2098652"/>
            <a:ext cx="1554480" cy="850363"/>
          </a:xfrm>
          <a:prstGeom prst="roundRect">
            <a:avLst/>
          </a:prstGeom>
          <a:solidFill>
            <a:srgbClr val="285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Financial Vehicle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0436" y="2105500"/>
            <a:ext cx="1554480" cy="850363"/>
          </a:xfrm>
          <a:prstGeom prst="roundRect">
            <a:avLst/>
          </a:prstGeom>
          <a:solidFill>
            <a:srgbClr val="285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Ecosystem Services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39216" y="4376827"/>
            <a:ext cx="1554480" cy="15863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1800" b="1" dirty="0">
                <a:solidFill>
                  <a:srgbClr val="285C94"/>
                </a:solidFill>
                <a:latin typeface="Calibri" panose="020F0502020204030204" pitchFamily="34" charset="0"/>
              </a:rPr>
              <a:t>Quantifies benefits accruing to multiple stakeholders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907996" y="4376827"/>
            <a:ext cx="1554480" cy="15863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1800" b="1" dirty="0">
                <a:solidFill>
                  <a:srgbClr val="285C94"/>
                </a:solidFill>
                <a:latin typeface="Calibri" panose="020F0502020204030204" pitchFamily="34" charset="0"/>
              </a:rPr>
              <a:t>Monetizes multi-faceted benefits as payments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43283" y="4376827"/>
            <a:ext cx="1554480" cy="15863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1800" b="1" dirty="0">
                <a:solidFill>
                  <a:srgbClr val="285C94"/>
                </a:solidFill>
                <a:latin typeface="Calibri" panose="020F0502020204030204" pitchFamily="34" charset="0"/>
              </a:rPr>
              <a:t>Converts contractual payments into investor returns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58740" y="4381568"/>
            <a:ext cx="1554480" cy="15863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Fire, water, and hydro benefits valuable to stakeholders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251975" y="1247821"/>
            <a:ext cx="4845787" cy="8503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rgbClr val="285C94"/>
                </a:solidFill>
                <a:latin typeface="Calibri" panose="020F0502020204030204" pitchFamily="34" charset="0"/>
              </a:rPr>
              <a:t>Forest Resilience Bond</a:t>
            </a:r>
          </a:p>
        </p:txBody>
      </p:sp>
      <p:pic>
        <p:nvPicPr>
          <p:cNvPr id="2054" name="Picture 6" descr="http://cdn.flaticon.com/png/256/48609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196" y="3842113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age.freepik.com/free-icon/tape-measure_318-47605.png"/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78598" y="3842113"/>
            <a:ext cx="875716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AutoShape 10" descr="http://uxrepo.com/static/icon-sets/ionicons/svg/ios7-lightbulb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AutoShape 12" descr="http://uxrepo.com/static/icon-sets/ionicons/svg/ios7-lightbulb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AutoShape 16" descr="http://uxrepo.com/static/icon-sets/ionicons/svg/ios7-lightbulb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AutoShape 24" descr="http://uxrepo.com/static/icon-sets/ionicons/svg/ios7-lightbulb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570436" y="3842113"/>
            <a:ext cx="1582293" cy="640080"/>
            <a:chOff x="570436" y="3980342"/>
            <a:chExt cx="1582293" cy="640080"/>
          </a:xfrm>
        </p:grpSpPr>
        <p:pic>
          <p:nvPicPr>
            <p:cNvPr id="47" name="Picture 8" descr="https://image.freepik.com/free-icon/sweat-or-tear-drop-outline_318-46702.pn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15364" y="3980342"/>
              <a:ext cx="452204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16" descr="https://s-media-cache-ak0.pinimg.com/originals/8b/ae/84/8bae848d93372cecb161c576715d1742.gif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416" y="3980342"/>
              <a:ext cx="480313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3" name="Picture 25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436" y="3980342"/>
              <a:ext cx="64008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77" name="Picture 29" descr="http://www.iconshock.com/img_vista/IPHONE/business/jpg/stock_market_icon.jpg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3976" y="3842113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http://www.iconsdb.com/icons/preview/black/banknotes-xxl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2756" y="3842113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9"/>
          <p:cNvGrpSpPr/>
          <p:nvPr/>
        </p:nvGrpSpPr>
        <p:grpSpPr>
          <a:xfrm>
            <a:off x="570435" y="3031760"/>
            <a:ext cx="8229601" cy="822162"/>
            <a:chOff x="570435" y="3276319"/>
            <a:chExt cx="8229601" cy="822162"/>
          </a:xfrm>
          <a:solidFill>
            <a:srgbClr val="038442"/>
          </a:solidFill>
        </p:grpSpPr>
        <p:sp>
          <p:nvSpPr>
            <p:cNvPr id="40" name="Right Arrow 39"/>
            <p:cNvSpPr/>
            <p:nvPr/>
          </p:nvSpPr>
          <p:spPr>
            <a:xfrm>
              <a:off x="4378912" y="3276319"/>
              <a:ext cx="4421124" cy="822162"/>
            </a:xfrm>
            <a:prstGeom prst="rightArrow">
              <a:avLst>
                <a:gd name="adj1" fmla="val 50000"/>
                <a:gd name="adj2" fmla="val 6422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ight Arrow 69"/>
            <p:cNvSpPr/>
            <p:nvPr/>
          </p:nvSpPr>
          <p:spPr>
            <a:xfrm rot="10800000">
              <a:off x="570435" y="3276319"/>
              <a:ext cx="7021211" cy="822162"/>
            </a:xfrm>
            <a:prstGeom prst="rightArrow">
              <a:avLst>
                <a:gd name="adj1" fmla="val 50000"/>
                <a:gd name="adj2" fmla="val 6422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408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1AAAD5-58B1-422F-B93F-335FAC266971}"/>
              </a:ext>
            </a:extLst>
          </p:cNvPr>
          <p:cNvSpPr/>
          <p:nvPr/>
        </p:nvSpPr>
        <p:spPr>
          <a:xfrm>
            <a:off x="3426436" y="1297224"/>
            <a:ext cx="2291129" cy="916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Investors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9EFC72-A165-40AA-B811-478698EF0C07}"/>
              </a:ext>
            </a:extLst>
          </p:cNvPr>
          <p:cNvSpPr/>
          <p:nvPr/>
        </p:nvSpPr>
        <p:spPr>
          <a:xfrm>
            <a:off x="3426436" y="2962514"/>
            <a:ext cx="2295144" cy="1192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FRB Yuba </a:t>
            </a:r>
          </a:p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Project I LLC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178C32-57A5-4170-BFD0-DF7DF0BE398B}"/>
              </a:ext>
            </a:extLst>
          </p:cNvPr>
          <p:cNvSpPr/>
          <p:nvPr/>
        </p:nvSpPr>
        <p:spPr>
          <a:xfrm>
            <a:off x="457200" y="4895525"/>
            <a:ext cx="2295144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CA State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3CFE2A-A6DC-4AC8-B66E-60D1CF9723FC}"/>
              </a:ext>
            </a:extLst>
          </p:cNvPr>
          <p:cNvSpPr/>
          <p:nvPr/>
        </p:nvSpPr>
        <p:spPr>
          <a:xfrm>
            <a:off x="6391656" y="4895525"/>
            <a:ext cx="2295144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US Forest Service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343914-D078-44F7-80BF-E5B6035EC7AE}"/>
              </a:ext>
            </a:extLst>
          </p:cNvPr>
          <p:cNvSpPr/>
          <p:nvPr/>
        </p:nvSpPr>
        <p:spPr>
          <a:xfrm>
            <a:off x="3426436" y="4895525"/>
            <a:ext cx="2295144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National Forest Foundation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5F0B9F-C1A1-486F-B734-5221DAC02B93}"/>
              </a:ext>
            </a:extLst>
          </p:cNvPr>
          <p:cNvSpPr/>
          <p:nvPr/>
        </p:nvSpPr>
        <p:spPr>
          <a:xfrm>
            <a:off x="552573" y="3101579"/>
            <a:ext cx="2295144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</a:rPr>
              <a:t>Yuba Water Agency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FF25D-F74F-4F98-A90C-A8EBC94B4A60}"/>
              </a:ext>
            </a:extLst>
          </p:cNvPr>
          <p:cNvGrpSpPr/>
          <p:nvPr/>
        </p:nvGrpSpPr>
        <p:grpSpPr>
          <a:xfrm>
            <a:off x="3540642" y="2122669"/>
            <a:ext cx="1972521" cy="816985"/>
            <a:chOff x="3451860" y="2045970"/>
            <a:chExt cx="1535758" cy="49530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4A7A07B-D3E8-43A3-B81D-3FB42CB74D69}"/>
                </a:ext>
              </a:extLst>
            </p:cNvPr>
            <p:cNvCxnSpPr>
              <a:cxnSpLocks/>
            </p:cNvCxnSpPr>
            <p:nvPr/>
          </p:nvCxnSpPr>
          <p:spPr>
            <a:xfrm>
              <a:off x="3451860" y="2129790"/>
              <a:ext cx="0" cy="411480"/>
            </a:xfrm>
            <a:prstGeom prst="straightConnector1">
              <a:avLst/>
            </a:prstGeom>
            <a:ln w="12700">
              <a:solidFill>
                <a:srgbClr val="47A2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CCA36E-342F-4147-9F78-8F40E134D37B}"/>
                </a:ext>
              </a:extLst>
            </p:cNvPr>
            <p:cNvCxnSpPr>
              <a:cxnSpLocks/>
            </p:cNvCxnSpPr>
            <p:nvPr/>
          </p:nvCxnSpPr>
          <p:spPr>
            <a:xfrm>
              <a:off x="4175760" y="2122170"/>
              <a:ext cx="0" cy="41148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8BC8AFF-64AB-4276-A143-C3C825A96C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9660" y="2125218"/>
              <a:ext cx="0" cy="411480"/>
            </a:xfrm>
            <a:prstGeom prst="straightConnector1">
              <a:avLst/>
            </a:prstGeom>
            <a:ln w="12700">
              <a:solidFill>
                <a:srgbClr val="47A2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89A3A-65E8-4A15-9558-1F6913032663}"/>
                </a:ext>
              </a:extLst>
            </p:cNvPr>
            <p:cNvSpPr/>
            <p:nvPr/>
          </p:nvSpPr>
          <p:spPr>
            <a:xfrm>
              <a:off x="4095749" y="2045970"/>
              <a:ext cx="891869" cy="4610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2">
                      <a:lumMod val="75000"/>
                    </a:schemeClr>
                  </a:solidFill>
                  <a:latin typeface="Lato" panose="020F0502020204030203" pitchFamily="34" charset="0"/>
                </a:rPr>
                <a:t>Loan Agreements</a:t>
              </a: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411BFF-D54C-498A-B953-C266588F582F}"/>
              </a:ext>
            </a:extLst>
          </p:cNvPr>
          <p:cNvCxnSpPr>
            <a:cxnSpLocks/>
          </p:cNvCxnSpPr>
          <p:nvPr/>
        </p:nvCxnSpPr>
        <p:spPr>
          <a:xfrm>
            <a:off x="2786638" y="5111911"/>
            <a:ext cx="621602" cy="0"/>
          </a:xfrm>
          <a:prstGeom prst="straightConnector1">
            <a:avLst/>
          </a:prstGeom>
          <a:ln w="12700">
            <a:solidFill>
              <a:srgbClr val="47A2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0861CC0-A355-49F5-97DC-0FD7BACCB718}"/>
              </a:ext>
            </a:extLst>
          </p:cNvPr>
          <p:cNvCxnSpPr>
            <a:cxnSpLocks/>
          </p:cNvCxnSpPr>
          <p:nvPr/>
        </p:nvCxnSpPr>
        <p:spPr>
          <a:xfrm flipH="1">
            <a:off x="2772991" y="5672277"/>
            <a:ext cx="667512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FCA0B63-C07B-4E60-B6DF-73C5B9CFB41D}"/>
              </a:ext>
            </a:extLst>
          </p:cNvPr>
          <p:cNvSpPr/>
          <p:nvPr/>
        </p:nvSpPr>
        <p:spPr>
          <a:xfrm>
            <a:off x="2571576" y="5755403"/>
            <a:ext cx="939731" cy="46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</a:rPr>
              <a:t>Grant Agreement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EEDA9B9-4307-4A84-BA2A-74C961B5427C}"/>
              </a:ext>
            </a:extLst>
          </p:cNvPr>
          <p:cNvCxnSpPr>
            <a:cxnSpLocks/>
          </p:cNvCxnSpPr>
          <p:nvPr/>
        </p:nvCxnSpPr>
        <p:spPr>
          <a:xfrm flipH="1">
            <a:off x="5721580" y="5111911"/>
            <a:ext cx="670077" cy="0"/>
          </a:xfrm>
          <a:prstGeom prst="straightConnector1">
            <a:avLst/>
          </a:prstGeom>
          <a:ln w="12700">
            <a:solidFill>
              <a:srgbClr val="47A2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181EABB-A949-42F7-8697-E8E961018A99}"/>
              </a:ext>
            </a:extLst>
          </p:cNvPr>
          <p:cNvCxnSpPr>
            <a:cxnSpLocks/>
          </p:cNvCxnSpPr>
          <p:nvPr/>
        </p:nvCxnSpPr>
        <p:spPr>
          <a:xfrm flipH="1">
            <a:off x="5721581" y="5672277"/>
            <a:ext cx="670075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627F4505-C5A9-45CE-9A47-F4BCCDEF1FB1}"/>
              </a:ext>
            </a:extLst>
          </p:cNvPr>
          <p:cNvSpPr/>
          <p:nvPr/>
        </p:nvSpPr>
        <p:spPr>
          <a:xfrm>
            <a:off x="5560547" y="5755403"/>
            <a:ext cx="1055827" cy="46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</a:rPr>
              <a:t>Stewardship Agreement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CC00C60-34CC-4FE4-9440-CE4C22115EDC}"/>
              </a:ext>
            </a:extLst>
          </p:cNvPr>
          <p:cNvCxnSpPr>
            <a:cxnSpLocks/>
          </p:cNvCxnSpPr>
          <p:nvPr/>
        </p:nvCxnSpPr>
        <p:spPr>
          <a:xfrm>
            <a:off x="2847717" y="3421005"/>
            <a:ext cx="559767" cy="0"/>
          </a:xfrm>
          <a:prstGeom prst="straightConnector1">
            <a:avLst/>
          </a:prstGeom>
          <a:ln w="12700">
            <a:solidFill>
              <a:srgbClr val="47A2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CFB996F-ED2A-4483-B55A-C191B75BA885}"/>
              </a:ext>
            </a:extLst>
          </p:cNvPr>
          <p:cNvCxnSpPr>
            <a:cxnSpLocks/>
          </p:cNvCxnSpPr>
          <p:nvPr/>
        </p:nvCxnSpPr>
        <p:spPr>
          <a:xfrm flipH="1">
            <a:off x="2847717" y="3735916"/>
            <a:ext cx="573943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7D91E2F-6684-4BD3-8EBE-5DBD185E0008}"/>
              </a:ext>
            </a:extLst>
          </p:cNvPr>
          <p:cNvSpPr/>
          <p:nvPr/>
        </p:nvSpPr>
        <p:spPr>
          <a:xfrm>
            <a:off x="6578315" y="2013946"/>
            <a:ext cx="1921826" cy="67627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rgbClr val="000000"/>
                </a:solidFill>
                <a:latin typeface="Lato" panose="020F0502020204030203" pitchFamily="34" charset="0"/>
              </a:rPr>
              <a:t>Legend:</a:t>
            </a:r>
          </a:p>
          <a:p>
            <a:pPr algn="ctr"/>
            <a:r>
              <a:rPr lang="en-US" b="1" dirty="0">
                <a:solidFill>
                  <a:srgbClr val="47A247"/>
                </a:solidFill>
                <a:latin typeface="Lato" panose="020F0502020204030203" pitchFamily="34" charset="0"/>
              </a:rPr>
              <a:t>Green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Lato" panose="020F0502020204030203" pitchFamily="34" charset="0"/>
              </a:rPr>
              <a:t>= cash flows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</a:rPr>
              <a:t>Orange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Lato" panose="020F0502020204030203" pitchFamily="34" charset="0"/>
              </a:rPr>
              <a:t>= contracts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162748-3B50-4F73-A8D7-6D9AD358AA00}"/>
              </a:ext>
            </a:extLst>
          </p:cNvPr>
          <p:cNvGrpSpPr/>
          <p:nvPr/>
        </p:nvGrpSpPr>
        <p:grpSpPr>
          <a:xfrm>
            <a:off x="3585739" y="4061225"/>
            <a:ext cx="1972521" cy="816985"/>
            <a:chOff x="3451860" y="2045970"/>
            <a:chExt cx="1535758" cy="495300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27D37B0-3032-4C96-91F4-50993A00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451860" y="2129790"/>
              <a:ext cx="0" cy="411480"/>
            </a:xfrm>
            <a:prstGeom prst="straightConnector1">
              <a:avLst/>
            </a:prstGeom>
            <a:ln w="12700">
              <a:solidFill>
                <a:srgbClr val="47A2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2287E1F-1095-421B-8105-369015CB00E0}"/>
                </a:ext>
              </a:extLst>
            </p:cNvPr>
            <p:cNvCxnSpPr>
              <a:cxnSpLocks/>
            </p:cNvCxnSpPr>
            <p:nvPr/>
          </p:nvCxnSpPr>
          <p:spPr>
            <a:xfrm>
              <a:off x="4175760" y="2122170"/>
              <a:ext cx="0" cy="41148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59FC000-CB21-4BC7-B240-CBA5AF022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9660" y="2125218"/>
              <a:ext cx="0" cy="411480"/>
            </a:xfrm>
            <a:prstGeom prst="straightConnector1">
              <a:avLst/>
            </a:prstGeom>
            <a:ln w="12700">
              <a:solidFill>
                <a:srgbClr val="47A2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0A3F23-CEB3-4D48-B033-C5E3463B1339}"/>
                </a:ext>
              </a:extLst>
            </p:cNvPr>
            <p:cNvSpPr/>
            <p:nvPr/>
          </p:nvSpPr>
          <p:spPr>
            <a:xfrm>
              <a:off x="4095749" y="2045970"/>
              <a:ext cx="891869" cy="4610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2">
                      <a:lumMod val="75000"/>
                    </a:schemeClr>
                  </a:solidFill>
                  <a:latin typeface="Lato" panose="020F0502020204030203" pitchFamily="34" charset="0"/>
                </a:rPr>
                <a:t>Loan Agreements</a:t>
              </a:r>
            </a:p>
          </p:txBody>
        </p:sp>
      </p:grpSp>
      <p:sp>
        <p:nvSpPr>
          <p:cNvPr id="48" name="Shape 89">
            <a:extLst>
              <a:ext uri="{FF2B5EF4-FFF2-40B4-BE49-F238E27FC236}">
                <a16:creationId xmlns:a16="http://schemas.microsoft.com/office/drawing/2014/main" id="{A3F0FDFC-0EF5-499D-94B0-5974C79ACE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82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dirty="0">
                <a:ea typeface="Calibri"/>
                <a:cs typeface="Calibri Light"/>
                <a:sym typeface="Calibri"/>
              </a:rPr>
              <a:t>Flow of Funds</a:t>
            </a:r>
            <a:endParaRPr lang="en-US" sz="3600" b="0" i="0" u="none" strike="noStrike" cap="none" baseline="0" dirty="0">
              <a:solidFill>
                <a:srgbClr val="3070A5"/>
              </a:solidFill>
              <a:ea typeface="Calibri"/>
              <a:cs typeface="Calibri Light"/>
              <a:sym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619128-ED89-4F0C-9FBB-3DAE0CB15D76}"/>
              </a:ext>
            </a:extLst>
          </p:cNvPr>
          <p:cNvSpPr/>
          <p:nvPr/>
        </p:nvSpPr>
        <p:spPr>
          <a:xfrm>
            <a:off x="2657964" y="3841114"/>
            <a:ext cx="939731" cy="46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</a:rPr>
              <a:t>Service Contract</a:t>
            </a:r>
          </a:p>
        </p:txBody>
      </p:sp>
    </p:spTree>
    <p:extLst>
      <p:ext uri="{BB962C8B-B14F-4D97-AF65-F5344CB8AC3E}">
        <p14:creationId xmlns:p14="http://schemas.microsoft.com/office/powerpoint/2010/main" val="2954286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erkeley-Haas Color Palette">
      <a:dk1>
        <a:srgbClr val="003057"/>
      </a:dk1>
      <a:lt1>
        <a:srgbClr val="FFFFFF"/>
      </a:lt1>
      <a:dk2>
        <a:srgbClr val="75777B"/>
      </a:dk2>
      <a:lt2>
        <a:srgbClr val="C3BDAD"/>
      </a:lt2>
      <a:accent1>
        <a:srgbClr val="0072CE"/>
      </a:accent1>
      <a:accent2>
        <a:srgbClr val="D8623F"/>
      </a:accent2>
      <a:accent3>
        <a:srgbClr val="6AA603"/>
      </a:accent3>
      <a:accent4>
        <a:srgbClr val="EFB82B"/>
      </a:accent4>
      <a:accent5>
        <a:srgbClr val="EA4D6C"/>
      </a:accent5>
      <a:accent6>
        <a:srgbClr val="9BBFAD"/>
      </a:accent6>
      <a:hlink>
        <a:srgbClr val="B2B3B2"/>
      </a:hlink>
      <a:folHlink>
        <a:srgbClr val="7778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Berkeley-Haas Color Palette">
      <a:dk1>
        <a:srgbClr val="003057"/>
      </a:dk1>
      <a:lt1>
        <a:srgbClr val="FFFFFF"/>
      </a:lt1>
      <a:dk2>
        <a:srgbClr val="75777B"/>
      </a:dk2>
      <a:lt2>
        <a:srgbClr val="C3BDAD"/>
      </a:lt2>
      <a:accent1>
        <a:srgbClr val="0072CE"/>
      </a:accent1>
      <a:accent2>
        <a:srgbClr val="D8623F"/>
      </a:accent2>
      <a:accent3>
        <a:srgbClr val="6AA603"/>
      </a:accent3>
      <a:accent4>
        <a:srgbClr val="EFB82B"/>
      </a:accent4>
      <a:accent5>
        <a:srgbClr val="EA4D6C"/>
      </a:accent5>
      <a:accent6>
        <a:srgbClr val="9BBFAD"/>
      </a:accent6>
      <a:hlink>
        <a:srgbClr val="B2B3B2"/>
      </a:hlink>
      <a:folHlink>
        <a:srgbClr val="7778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Berkeley-Haas Color Palette">
      <a:dk1>
        <a:srgbClr val="003057"/>
      </a:dk1>
      <a:lt1>
        <a:srgbClr val="FFFFFF"/>
      </a:lt1>
      <a:dk2>
        <a:srgbClr val="75777B"/>
      </a:dk2>
      <a:lt2>
        <a:srgbClr val="C3BDAD"/>
      </a:lt2>
      <a:accent1>
        <a:srgbClr val="0072CE"/>
      </a:accent1>
      <a:accent2>
        <a:srgbClr val="D8623F"/>
      </a:accent2>
      <a:accent3>
        <a:srgbClr val="6AA603"/>
      </a:accent3>
      <a:accent4>
        <a:srgbClr val="EFB82B"/>
      </a:accent4>
      <a:accent5>
        <a:srgbClr val="EA4D6C"/>
      </a:accent5>
      <a:accent6>
        <a:srgbClr val="9BBFAD"/>
      </a:accent6>
      <a:hlink>
        <a:srgbClr val="B2B3B2"/>
      </a:hlink>
      <a:folHlink>
        <a:srgbClr val="7778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59457</TotalTime>
  <Words>106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Lato</vt:lpstr>
      <vt:lpstr>Office Theme</vt:lpstr>
      <vt:lpstr>1_Office Theme</vt:lpstr>
      <vt:lpstr>2_Office Theme</vt:lpstr>
      <vt:lpstr>PowerPoint Presentation</vt:lpstr>
      <vt:lpstr>Connecting Investor Capital to Conservation</vt:lpstr>
      <vt:lpstr>Flow of Funds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Interim Presentation: Process Summary &amp; Research Insights  Kate Chadwick Zeina Fayyaz Masahiro Fujiu Zach Knight</dc:title>
  <dc:creator>Chad Reed</dc:creator>
  <cp:lastModifiedBy>MT</cp:lastModifiedBy>
  <cp:revision>601</cp:revision>
  <cp:lastPrinted>2019-10-28T11:15:06Z</cp:lastPrinted>
  <dcterms:modified xsi:type="dcterms:W3CDTF">2019-11-13T19:17:24Z</dcterms:modified>
</cp:coreProperties>
</file>