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4"/>
  </p:sldMasterIdLst>
  <p:notesMasterIdLst>
    <p:notesMasterId r:id="rId64"/>
  </p:notesMasterIdLst>
  <p:handoutMasterIdLst>
    <p:handoutMasterId r:id="rId65"/>
  </p:handoutMasterIdLst>
  <p:sldIdLst>
    <p:sldId id="258" r:id="rId45"/>
    <p:sldId id="592" r:id="rId46"/>
    <p:sldId id="593" r:id="rId47"/>
    <p:sldId id="602" r:id="rId48"/>
    <p:sldId id="596" r:id="rId49"/>
    <p:sldId id="597" r:id="rId50"/>
    <p:sldId id="598" r:id="rId51"/>
    <p:sldId id="374" r:id="rId52"/>
    <p:sldId id="623" r:id="rId53"/>
    <p:sldId id="624" r:id="rId54"/>
    <p:sldId id="599" r:id="rId55"/>
    <p:sldId id="606" r:id="rId56"/>
    <p:sldId id="620" r:id="rId57"/>
    <p:sldId id="608" r:id="rId58"/>
    <p:sldId id="621" r:id="rId59"/>
    <p:sldId id="622" r:id="rId60"/>
    <p:sldId id="613" r:id="rId61"/>
    <p:sldId id="583" r:id="rId62"/>
    <p:sldId id="585" r:id="rId6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B3A"/>
    <a:srgbClr val="10B414"/>
    <a:srgbClr val="00C459"/>
    <a:srgbClr val="00D25F"/>
    <a:srgbClr val="A2A3A2"/>
    <a:srgbClr val="00462E"/>
    <a:srgbClr val="D4E50B"/>
    <a:srgbClr val="004620"/>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3" autoAdjust="0"/>
    <p:restoredTop sz="88259" autoAdjust="0"/>
  </p:normalViewPr>
  <p:slideViewPr>
    <p:cSldViewPr>
      <p:cViewPr varScale="1">
        <p:scale>
          <a:sx n="55" d="100"/>
          <a:sy n="55" d="100"/>
        </p:scale>
        <p:origin x="1162" y="38"/>
      </p:cViewPr>
      <p:guideLst>
        <p:guide orient="horz" pos="2160"/>
        <p:guide pos="2880"/>
      </p:guideLst>
    </p:cSldViewPr>
  </p:slideViewPr>
  <p:outlineViewPr>
    <p:cViewPr>
      <p:scale>
        <a:sx n="33" d="100"/>
        <a:sy n="33" d="100"/>
      </p:scale>
      <p:origin x="0" y="-36859"/>
    </p:cViewPr>
  </p:outlineViewPr>
  <p:notesTextViewPr>
    <p:cViewPr>
      <p:scale>
        <a:sx n="3" d="2"/>
        <a:sy n="3" d="2"/>
      </p:scale>
      <p:origin x="0" y="0"/>
    </p:cViewPr>
  </p:notesTextViewPr>
  <p:sorterViewPr>
    <p:cViewPr varScale="1">
      <p:scale>
        <a:sx n="1" d="1"/>
        <a:sy n="1" d="1"/>
      </p:scale>
      <p:origin x="0" y="-5870"/>
    </p:cViewPr>
  </p:sorterViewPr>
  <p:notesViewPr>
    <p:cSldViewPr>
      <p:cViewPr varScale="1">
        <p:scale>
          <a:sx n="64" d="100"/>
          <a:sy n="64" d="100"/>
        </p:scale>
        <p:origin x="15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5.xml"/><Relationship Id="rId57" Type="http://schemas.openxmlformats.org/officeDocument/2006/relationships/slide" Target="slides/slide13.xml"/><Relationship Id="rId61"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1.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0.xml"/><Relationship Id="rId62"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0" tIns="46580" rIns="93160" bIns="46580" rtlCol="0"/>
          <a:lstStyle>
            <a:lvl1pPr algn="l">
              <a:defRPr sz="1200"/>
            </a:lvl1pPr>
          </a:lstStyle>
          <a:p>
            <a:r>
              <a:rPr lang="en-US" dirty="0"/>
              <a:t>Scientific Integrity</a:t>
            </a:r>
          </a:p>
        </p:txBody>
      </p:sp>
      <p:sp>
        <p:nvSpPr>
          <p:cNvPr id="3" name="Date Placeholder 2"/>
          <p:cNvSpPr>
            <a:spLocks noGrp="1"/>
          </p:cNvSpPr>
          <p:nvPr>
            <p:ph type="dt" sz="quarter" idx="1"/>
          </p:nvPr>
        </p:nvSpPr>
        <p:spPr>
          <a:xfrm>
            <a:off x="5265809" y="1"/>
            <a:ext cx="4028440" cy="351737"/>
          </a:xfrm>
          <a:prstGeom prst="rect">
            <a:avLst/>
          </a:prstGeom>
        </p:spPr>
        <p:txBody>
          <a:bodyPr vert="horz" lIns="93160" tIns="46580" rIns="93160" bIns="46580" rtlCol="0"/>
          <a:lstStyle>
            <a:lvl1pPr algn="r">
              <a:defRPr sz="1200"/>
            </a:lvl1pPr>
          </a:lstStyle>
          <a:p>
            <a:fld id="{0B030219-7D2B-49F6-A277-A35DD84308C0}" type="datetimeFigureOut">
              <a:rPr lang="en-US" smtClean="0"/>
              <a:t>1/7/2020</a:t>
            </a:fld>
            <a:endParaRPr lang="en-US"/>
          </a:p>
        </p:txBody>
      </p:sp>
      <p:sp>
        <p:nvSpPr>
          <p:cNvPr id="4" name="Footer Placeholder 3"/>
          <p:cNvSpPr>
            <a:spLocks noGrp="1"/>
          </p:cNvSpPr>
          <p:nvPr>
            <p:ph type="ftr" sz="quarter" idx="2"/>
          </p:nvPr>
        </p:nvSpPr>
        <p:spPr>
          <a:xfrm>
            <a:off x="0" y="6658665"/>
            <a:ext cx="4028440" cy="351736"/>
          </a:xfrm>
          <a:prstGeom prst="rect">
            <a:avLst/>
          </a:prstGeom>
        </p:spPr>
        <p:txBody>
          <a:bodyPr vert="horz" lIns="93160" tIns="46580" rIns="93160" bIns="46580" rtlCol="0" anchor="b"/>
          <a:lstStyle>
            <a:lvl1pPr algn="l">
              <a:defRPr sz="1200"/>
            </a:lvl1pPr>
          </a:lstStyle>
          <a:p>
            <a:r>
              <a:rPr lang="en-US" dirty="0"/>
              <a:t>Deliberative</a:t>
            </a:r>
          </a:p>
          <a:p>
            <a:r>
              <a:rPr lang="en-US" dirty="0"/>
              <a:t>Not for Citation or Circulation</a:t>
            </a:r>
          </a:p>
        </p:txBody>
      </p:sp>
      <p:sp>
        <p:nvSpPr>
          <p:cNvPr id="5" name="Slide Number Placeholder 4"/>
          <p:cNvSpPr>
            <a:spLocks noGrp="1"/>
          </p:cNvSpPr>
          <p:nvPr>
            <p:ph type="sldNum" sz="quarter" idx="3"/>
          </p:nvPr>
        </p:nvSpPr>
        <p:spPr>
          <a:xfrm>
            <a:off x="5265809" y="6658665"/>
            <a:ext cx="4028440" cy="351736"/>
          </a:xfrm>
          <a:prstGeom prst="rect">
            <a:avLst/>
          </a:prstGeom>
        </p:spPr>
        <p:txBody>
          <a:bodyPr vert="horz" lIns="93160" tIns="46580" rIns="93160" bIns="46580" rtlCol="0" anchor="b"/>
          <a:lstStyle>
            <a:lvl1pPr algn="r">
              <a:defRPr sz="1200"/>
            </a:lvl1pPr>
          </a:lstStyle>
          <a:p>
            <a:fld id="{2912F850-018C-4007-9A7C-8F8B5A60B302}" type="slidenum">
              <a:rPr lang="en-US" smtClean="0"/>
              <a:t>‹#›</a:t>
            </a:fld>
            <a:endParaRPr lang="en-US"/>
          </a:p>
        </p:txBody>
      </p:sp>
    </p:spTree>
    <p:extLst>
      <p:ext uri="{BB962C8B-B14F-4D97-AF65-F5344CB8AC3E}">
        <p14:creationId xmlns:p14="http://schemas.microsoft.com/office/powerpoint/2010/main" val="1440344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0" tIns="46580" rIns="93160" bIns="4658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60" tIns="46580" rIns="93160" bIns="46580" rtlCol="0"/>
          <a:lstStyle>
            <a:lvl1pPr algn="r">
              <a:defRPr sz="1200"/>
            </a:lvl1pPr>
          </a:lstStyle>
          <a:p>
            <a:fld id="{658CD3B5-B3A2-479F-AC32-40C996F82EB0}" type="datetimeFigureOut">
              <a:rPr lang="en-US" smtClean="0"/>
              <a:pPr/>
              <a:t>1/7/2020</a:t>
            </a:fld>
            <a:endParaRPr lang="en-US"/>
          </a:p>
        </p:txBody>
      </p:sp>
      <p:sp>
        <p:nvSpPr>
          <p:cNvPr id="4" name="Slide Image Placeholder 3"/>
          <p:cNvSpPr>
            <a:spLocks noGrp="1" noRot="1" noChangeAspect="1"/>
          </p:cNvSpPr>
          <p:nvPr>
            <p:ph type="sldImg" idx="2"/>
          </p:nvPr>
        </p:nvSpPr>
        <p:spPr>
          <a:xfrm>
            <a:off x="2895600" y="523875"/>
            <a:ext cx="3505200" cy="2628900"/>
          </a:xfrm>
          <a:prstGeom prst="rect">
            <a:avLst/>
          </a:prstGeom>
          <a:noFill/>
          <a:ln w="12700">
            <a:solidFill>
              <a:prstClr val="black"/>
            </a:solidFill>
          </a:ln>
        </p:spPr>
        <p:txBody>
          <a:bodyPr vert="horz" lIns="93160" tIns="46580" rIns="93160" bIns="46580"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60" tIns="46580" rIns="93160" bIns="46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60" tIns="46580" rIns="93160"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60" tIns="46580" rIns="93160" bIns="46580"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1404256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a:p>
        </p:txBody>
      </p:sp>
    </p:spTree>
    <p:extLst>
      <p:ext uri="{BB962C8B-B14F-4D97-AF65-F5344CB8AC3E}">
        <p14:creationId xmlns:p14="http://schemas.microsoft.com/office/powerpoint/2010/main" val="3906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 QAPP helps you organize your project planning efforts, ensure all important project details are included, and confirm that your project goals will be achievable.</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10</a:t>
            </a:fld>
            <a:endParaRPr lang="en-US"/>
          </a:p>
        </p:txBody>
      </p:sp>
    </p:spTree>
    <p:extLst>
      <p:ext uri="{BB962C8B-B14F-4D97-AF65-F5344CB8AC3E}">
        <p14:creationId xmlns:p14="http://schemas.microsoft.com/office/powerpoint/2010/main" val="66610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EPA requires, in its financial assistance regulations, that all projects involving the </a:t>
            </a:r>
            <a:r>
              <a:rPr lang="en-US" b="1" dirty="0">
                <a:effectLst/>
                <a:latin typeface="Calibri" panose="020F0502020204030204" pitchFamily="34" charset="0"/>
                <a:ea typeface="Calibri" panose="020F0502020204030204" pitchFamily="34" charset="0"/>
                <a:cs typeface="Times New Roman" panose="02020603050405020304" pitchFamily="18" charset="0"/>
              </a:rPr>
              <a:t>collection or use of environmental data</a:t>
            </a:r>
            <a:r>
              <a:rPr lang="en-US" dirty="0">
                <a:effectLst/>
                <a:latin typeface="Calibri" panose="020F0502020204030204" pitchFamily="34" charset="0"/>
                <a:ea typeface="Calibri" panose="020F0502020204030204" pitchFamily="34" charset="0"/>
                <a:cs typeface="Times New Roman" panose="02020603050405020304" pitchFamily="18" charset="0"/>
              </a:rPr>
              <a:t> must have a QAPP.</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11</a:t>
            </a:fld>
            <a:endParaRPr lang="en-US"/>
          </a:p>
        </p:txBody>
      </p:sp>
    </p:spTree>
    <p:extLst>
      <p:ext uri="{BB962C8B-B14F-4D97-AF65-F5344CB8AC3E}">
        <p14:creationId xmlns:p14="http://schemas.microsoft.com/office/powerpoint/2010/main" val="183331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solidFill>
                  <a:schemeClr val="accent1"/>
                </a:solidFill>
              </a:rPr>
              <a:t>A QAPP must be written and approved before you start collecting data.</a:t>
            </a:r>
          </a:p>
          <a:p>
            <a:pPr marL="628650" lvl="1" indent="-171450">
              <a:buFont typeface="Arial" panose="020B0604020202020204" pitchFamily="34" charset="0"/>
              <a:buChar char="•"/>
            </a:pPr>
            <a:r>
              <a:rPr lang="en-US" dirty="0"/>
              <a:t>Your grant condition requires you to send copies of the QAPP to both the EPA Tribal Coordinator or Grant Officer and the Regional Quality Assurance Manager no later than 30 days before you begin sampling.</a:t>
            </a:r>
          </a:p>
          <a:p>
            <a:pPr marL="628650" lvl="1" indent="-171450">
              <a:buFont typeface="Arial" panose="020B0604020202020204" pitchFamily="34" charset="0"/>
              <a:buChar char="•"/>
            </a:pPr>
            <a:r>
              <a:rPr lang="en-US" dirty="0"/>
              <a:t>Therefore, you should begin to plan and document the technical and QA/QC activities of your project with this timeframe in mind.</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a:p>
        </p:txBody>
      </p:sp>
    </p:spTree>
    <p:extLst>
      <p:ext uri="{BB962C8B-B14F-4D97-AF65-F5344CB8AC3E}">
        <p14:creationId xmlns:p14="http://schemas.microsoft.com/office/powerpoint/2010/main" val="85562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800" dirty="0"/>
              <a:t>Time</a:t>
            </a:r>
            <a:r>
              <a:rPr lang="en-US" sz="1800" baseline="0" dirty="0"/>
              <a:t> it takes to develop/write QAPP dependent on complexity of the project (1 week to 1 month to several months)</a:t>
            </a:r>
            <a:endParaRPr lang="en-US" sz="1800" dirty="0"/>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13</a:t>
            </a:fld>
            <a:endParaRPr lang="en-US"/>
          </a:p>
        </p:txBody>
      </p:sp>
    </p:spTree>
    <p:extLst>
      <p:ext uri="{BB962C8B-B14F-4D97-AF65-F5344CB8AC3E}">
        <p14:creationId xmlns:p14="http://schemas.microsoft.com/office/powerpoint/2010/main" val="311076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{Provide links to attendees}</a:t>
            </a:r>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a:p>
        </p:txBody>
      </p:sp>
    </p:spTree>
    <p:extLst>
      <p:ext uri="{BB962C8B-B14F-4D97-AF65-F5344CB8AC3E}">
        <p14:creationId xmlns:p14="http://schemas.microsoft.com/office/powerpoint/2010/main" val="265327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E4D71-1CBD-4053-A361-2337617C0F39}" type="slidenum">
              <a:rPr lang="en-US" smtClean="0"/>
              <a:pPr/>
              <a:t>15</a:t>
            </a:fld>
            <a:endParaRPr lang="en-US"/>
          </a:p>
        </p:txBody>
      </p:sp>
    </p:spTree>
    <p:extLst>
      <p:ext uri="{BB962C8B-B14F-4D97-AF65-F5344CB8AC3E}">
        <p14:creationId xmlns:p14="http://schemas.microsoft.com/office/powerpoint/2010/main" val="159361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anose="05000000000000000000" pitchFamily="2" charset="2"/>
              <a:buNone/>
            </a:pPr>
            <a:r>
              <a:rPr lang="en-US" sz="2400" dirty="0"/>
              <a:t>There are 4 groups of project information that all QAPPs must address:</a:t>
            </a:r>
          </a:p>
          <a:p>
            <a:pPr marL="857250" lvl="1" indent="-457200">
              <a:buFont typeface="+mj-lt"/>
              <a:buAutoNum type="arabicPeriod"/>
            </a:pPr>
            <a:r>
              <a:rPr lang="en-US" sz="2400" dirty="0"/>
              <a:t>Project Management</a:t>
            </a:r>
          </a:p>
          <a:p>
            <a:pPr marL="857250" lvl="1" indent="-457200">
              <a:buFont typeface="+mj-lt"/>
              <a:buAutoNum type="arabicPeriod"/>
            </a:pPr>
            <a:r>
              <a:rPr lang="en-US" sz="2400" dirty="0"/>
              <a:t>Data Generation and Acquisition</a:t>
            </a:r>
          </a:p>
          <a:p>
            <a:pPr marL="857250" lvl="1" indent="-457200">
              <a:buFont typeface="+mj-lt"/>
              <a:buAutoNum type="arabicPeriod"/>
            </a:pPr>
            <a:r>
              <a:rPr lang="en-US" sz="2400" dirty="0"/>
              <a:t>Assessment and Oversight</a:t>
            </a:r>
          </a:p>
          <a:p>
            <a:pPr marL="857250" lvl="1" indent="-457200">
              <a:buFont typeface="+mj-lt"/>
              <a:buAutoNum type="arabicPeriod"/>
            </a:pPr>
            <a:r>
              <a:rPr lang="en-US" sz="2400" dirty="0"/>
              <a:t>Data Validation and Usability</a:t>
            </a:r>
          </a:p>
          <a:p>
            <a:pPr marL="400050" lvl="1" indent="0">
              <a:buFont typeface="+mj-lt"/>
              <a:buNone/>
            </a:pPr>
            <a:endParaRPr lang="en-US" sz="2400" dirty="0"/>
          </a:p>
          <a:p>
            <a:r>
              <a:rPr lang="en-US" sz="2400" dirty="0"/>
              <a:t>Each group contains a number of elements which are discussed in more detail in the following slides.</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17</a:t>
            </a:fld>
            <a:endParaRPr lang="en-US"/>
          </a:p>
        </p:txBody>
      </p:sp>
    </p:spTree>
    <p:extLst>
      <p:ext uri="{BB962C8B-B14F-4D97-AF65-F5344CB8AC3E}">
        <p14:creationId xmlns:p14="http://schemas.microsoft.com/office/powerpoint/2010/main" val="3297999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couple of important points to remember when planning your project and writing the QAPP:</a:t>
            </a:r>
          </a:p>
          <a:p>
            <a:pPr marL="628650" lvl="1" indent="-171450">
              <a:buFont typeface="Arial" panose="020B0604020202020204" pitchFamily="34" charset="0"/>
              <a:buChar char="•"/>
            </a:pPr>
            <a:r>
              <a:rPr lang="en-US" dirty="0"/>
              <a:t>The level of detail in each QAPP will vary according to the type of work being performed and the intended use of the data.</a:t>
            </a:r>
          </a:p>
          <a:p>
            <a:pPr marL="1085850" lvl="2" indent="-171450">
              <a:buFont typeface="Arial" panose="020B0604020202020204" pitchFamily="34" charset="0"/>
              <a:buChar char="•"/>
            </a:pPr>
            <a:r>
              <a:rPr lang="en-US" dirty="0"/>
              <a:t>In other words, the amount of information in a QAPP is dependent upon the level of complexity of the projects.</a:t>
            </a:r>
          </a:p>
          <a:p>
            <a:pPr marL="628650" lvl="1" indent="-171450">
              <a:buFont typeface="Arial" panose="020B0604020202020204" pitchFamily="34" charset="0"/>
              <a:buChar char="•"/>
            </a:pPr>
            <a:r>
              <a:rPr lang="en-US" dirty="0"/>
              <a:t>Although a QAPP is usually comprised of 24 elements, not all elements apply to every project.</a:t>
            </a:r>
          </a:p>
          <a:p>
            <a:pPr marL="1085850" lvl="2" indent="-171450">
              <a:buFont typeface="Arial" panose="020B0604020202020204" pitchFamily="34" charset="0"/>
              <a:buChar char="•"/>
            </a:pPr>
            <a:r>
              <a:rPr lang="en-US" dirty="0"/>
              <a:t>So if an element does not apply to your project, then you just need to state this and explain why.</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18</a:t>
            </a:fld>
            <a:endParaRPr lang="en-US"/>
          </a:p>
        </p:txBody>
      </p:sp>
    </p:spTree>
    <p:extLst>
      <p:ext uri="{BB962C8B-B14F-4D97-AF65-F5344CB8AC3E}">
        <p14:creationId xmlns:p14="http://schemas.microsoft.com/office/powerpoint/2010/main" val="341475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19</a:t>
            </a:fld>
            <a:endParaRPr lang="en-US"/>
          </a:p>
        </p:txBody>
      </p:sp>
    </p:spTree>
    <p:extLst>
      <p:ext uri="{BB962C8B-B14F-4D97-AF65-F5344CB8AC3E}">
        <p14:creationId xmlns:p14="http://schemas.microsoft.com/office/powerpoint/2010/main" val="215156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If this is the first time you’ve planned an environmental project, then you should contact the EPA Region 10 Quality Assurance Team through your EPA Tribal Coordinator or Grant Officer for assistance before you begin.</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a:t>
            </a:fld>
            <a:endParaRPr lang="en-US"/>
          </a:p>
        </p:txBody>
      </p:sp>
    </p:spTree>
    <p:extLst>
      <p:ext uri="{BB962C8B-B14F-4D97-AF65-F5344CB8AC3E}">
        <p14:creationId xmlns:p14="http://schemas.microsoft.com/office/powerpoint/2010/main" val="116392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 QAPP is a written document that describes your plan for collecting and using environmental information and data.  It documents the results of the planning that you’ve done.</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3</a:t>
            </a:fld>
            <a:endParaRPr lang="en-US"/>
          </a:p>
        </p:txBody>
      </p:sp>
    </p:spTree>
    <p:extLst>
      <p:ext uri="{BB962C8B-B14F-4D97-AF65-F5344CB8AC3E}">
        <p14:creationId xmlns:p14="http://schemas.microsoft.com/office/powerpoint/2010/main" val="38017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Any measurements or information that describe: </a:t>
            </a:r>
          </a:p>
          <a:p>
            <a:pPr marL="628650" lvl="1" indent="-171450">
              <a:buFont typeface="Arial" panose="020B0604020202020204" pitchFamily="34" charset="0"/>
              <a:buChar char="•"/>
            </a:pPr>
            <a:r>
              <a:rPr lang="en-US" dirty="0"/>
              <a:t>environmental processes, </a:t>
            </a:r>
          </a:p>
          <a:p>
            <a:pPr marL="628650" lvl="1" indent="-171450">
              <a:buFont typeface="Arial" panose="020B0604020202020204" pitchFamily="34" charset="0"/>
              <a:buChar char="•"/>
            </a:pPr>
            <a:r>
              <a:rPr lang="en-US" dirty="0"/>
              <a:t>location,</a:t>
            </a:r>
          </a:p>
          <a:p>
            <a:pPr marL="628650" lvl="1" indent="-171450">
              <a:buFont typeface="Arial" panose="020B0604020202020204" pitchFamily="34" charset="0"/>
              <a:buChar char="•"/>
            </a:pPr>
            <a:r>
              <a:rPr lang="en-US" dirty="0"/>
              <a:t>conditions; </a:t>
            </a:r>
          </a:p>
          <a:p>
            <a:pPr marL="628650" lvl="1" indent="-171450">
              <a:buFont typeface="Arial" panose="020B0604020202020204" pitchFamily="34" charset="0"/>
              <a:buChar char="•"/>
            </a:pPr>
            <a:r>
              <a:rPr lang="en-US" dirty="0"/>
              <a:t>ecological or health effects and consequences; or </a:t>
            </a:r>
          </a:p>
          <a:p>
            <a:pPr marL="628650" lvl="1" indent="-171450">
              <a:buFont typeface="Arial" panose="020B0604020202020204" pitchFamily="34" charset="0"/>
              <a:buChar char="•"/>
            </a:pPr>
            <a:r>
              <a:rPr lang="en-US" dirty="0"/>
              <a:t>the performance of environmental technology.</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4</a:t>
            </a:fld>
            <a:endParaRPr lang="en-US"/>
          </a:p>
        </p:txBody>
      </p:sp>
    </p:spTree>
    <p:extLst>
      <p:ext uri="{BB962C8B-B14F-4D97-AF65-F5344CB8AC3E}">
        <p14:creationId xmlns:p14="http://schemas.microsoft.com/office/powerpoint/2010/main" val="146015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Therefore, some examples of when your project will need a QAPP are:</a:t>
            </a:r>
          </a:p>
          <a:p>
            <a:pPr marL="628650" lvl="1" indent="-171450">
              <a:buFont typeface="Arial" panose="020B0604020202020204" pitchFamily="34" charset="0"/>
              <a:buChar char="•"/>
            </a:pPr>
            <a:r>
              <a:rPr lang="en-US" dirty="0"/>
              <a:t>Monitoring, Sampling, Analysis…</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5</a:t>
            </a:fld>
            <a:endParaRPr lang="en-US"/>
          </a:p>
        </p:txBody>
      </p:sp>
    </p:spTree>
    <p:extLst>
      <p:ext uri="{BB962C8B-B14F-4D97-AF65-F5344CB8AC3E}">
        <p14:creationId xmlns:p14="http://schemas.microsoft.com/office/powerpoint/2010/main" val="206617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Surveys, studies...</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6</a:t>
            </a:fld>
            <a:endParaRPr lang="en-US"/>
          </a:p>
        </p:txBody>
      </p:sp>
    </p:spTree>
    <p:extLst>
      <p:ext uri="{BB962C8B-B14F-4D97-AF65-F5344CB8AC3E}">
        <p14:creationId xmlns:p14="http://schemas.microsoft.com/office/powerpoint/2010/main" val="215027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mapping, modeling, clean up, assessment, etc..</a:t>
            </a:r>
          </a:p>
          <a:p>
            <a:pPr marL="228600" indent="-22860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7</a:t>
            </a:fld>
            <a:endParaRPr lang="en-US"/>
          </a:p>
        </p:txBody>
      </p:sp>
    </p:spTree>
    <p:extLst>
      <p:ext uri="{BB962C8B-B14F-4D97-AF65-F5344CB8AC3E}">
        <p14:creationId xmlns:p14="http://schemas.microsoft.com/office/powerpoint/2010/main" val="279397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en-US" dirty="0">
                <a:effectLst/>
                <a:latin typeface="Calibri" panose="020F0502020204030204" pitchFamily="34" charset="0"/>
                <a:ea typeface="Calibri" panose="020F0502020204030204" pitchFamily="34" charset="0"/>
                <a:cs typeface="Times New Roman" panose="02020603050405020304" pitchFamily="18" charset="0"/>
              </a:rPr>
              <a:t>A sound </a:t>
            </a:r>
            <a:r>
              <a:rPr lang="en-US" b="1" dirty="0">
                <a:effectLst/>
                <a:latin typeface="Calibri" panose="020F0502020204030204" pitchFamily="34" charset="0"/>
                <a:ea typeface="Calibri" panose="020F0502020204030204" pitchFamily="34" charset="0"/>
                <a:cs typeface="Times New Roman" panose="02020603050405020304" pitchFamily="18" charset="0"/>
              </a:rPr>
              <a:t>scientific approach</a:t>
            </a:r>
            <a:r>
              <a:rPr lang="en-US" dirty="0">
                <a:effectLst/>
                <a:latin typeface="Calibri" panose="020F0502020204030204" pitchFamily="34" charset="0"/>
                <a:ea typeface="Calibri" panose="020F0502020204030204" pitchFamily="34" charset="0"/>
                <a:cs typeface="Times New Roman" panose="02020603050405020304" pitchFamily="18" charset="0"/>
              </a:rPr>
              <a:t> should be used to support your environmental study and the decisions you make. </a:t>
            </a:r>
          </a:p>
          <a:p>
            <a:pPr marL="628650" lvl="1" indent="-1714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It’s important to assure that the</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results make sense – and are accurate, usable, and defensible.</a:t>
            </a:r>
            <a:endParaRPr lang="en-US" dirty="0"/>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8</a:t>
            </a:fld>
            <a:endParaRPr lang="en-US"/>
          </a:p>
        </p:txBody>
      </p:sp>
    </p:spTree>
    <p:extLst>
      <p:ext uri="{BB962C8B-B14F-4D97-AF65-F5344CB8AC3E}">
        <p14:creationId xmlns:p14="http://schemas.microsoft.com/office/powerpoint/2010/main" val="360077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QAPP documents how quality assurance (QA) and quality control (QC) will be incorporated into technical activities to ensure that the data you collect will meet the needs of your project.</a:t>
            </a:r>
          </a:p>
          <a:p>
            <a:pPr marL="628650" marR="0" lvl="1" indent="-1714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QA = complete system to assure quality (Example: review/approval of QAPPs, training)</a:t>
            </a:r>
          </a:p>
          <a:p>
            <a:pPr marL="628650" marR="0" lvl="1" indent="-171450">
              <a:lnSpc>
                <a:spcPct val="107000"/>
              </a:lnSpc>
              <a:spcBef>
                <a:spcPts val="0"/>
              </a:spcBef>
              <a:spcAft>
                <a:spcPts val="800"/>
              </a:spcAft>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QC = techniques and activities used to fulfill quality requirements (Example: precision and accuracy measurements)</a:t>
            </a:r>
          </a:p>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a:p>
        </p:txBody>
      </p:sp>
    </p:spTree>
    <p:extLst>
      <p:ext uri="{BB962C8B-B14F-4D97-AF65-F5344CB8AC3E}">
        <p14:creationId xmlns:p14="http://schemas.microsoft.com/office/powerpoint/2010/main" val="28945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9BB2BFC6-BCBA-AA46-BAA9-B9946102E589}" type="datetime1">
              <a:rPr lang="en-US" smtClean="0"/>
              <a:t>1/7/2020</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r>
              <a:rPr lang="en-US"/>
              <a:t>Please Do Not Cite, Circulate or Quote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33CB55F5-A3CF-1A41-BEA2-A20178639C4B}" type="datetime1">
              <a:rPr lang="en-US" smtClean="0"/>
              <a:t>1/7/2020</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Please Do Not Cite, Circulate or Quote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E05E0A94-5FA5-9B4C-B7ED-5746D504F8E1}" type="datetime1">
              <a:rPr lang="en-US" smtClean="0"/>
              <a:t>1/7/2020</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r>
              <a:rPr lang="en-US"/>
              <a:t>Please Do Not Cite, Circulate or Quote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584302BF-019E-0A46-B166-4B2CF43C4D0C}" type="datetime1">
              <a:rPr lang="en-US" smtClean="0"/>
              <a:t>1/7/2020</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r>
              <a:rPr lang="en-US"/>
              <a:t>Please Do Not Cite, Circulate or Quote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51B3C-0326-534C-90F9-A90416116072}" type="datetime1">
              <a:rPr lang="en-US" smtClean="0"/>
              <a:t>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Please Do Not Cite, Circulate or Quote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7"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sites/production/files/2015-06/documents/g5-final.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epa.gov/citizen-science/quality-assurance-handbook-and-guidance-documents-citizen-science-project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Brown.DonaldM@ep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524000"/>
            <a:ext cx="9144000" cy="2514600"/>
          </a:xfrm>
        </p:spPr>
        <p:txBody>
          <a:bodyPr>
            <a:normAutofit fontScale="85000" lnSpcReduction="10000"/>
          </a:bodyPr>
          <a:lstStyle/>
          <a:p>
            <a:pPr marL="0" indent="0" algn="ctr">
              <a:buNone/>
            </a:pPr>
            <a:r>
              <a:rPr lang="en-US" b="1" dirty="0">
                <a:solidFill>
                  <a:schemeClr val="accent3">
                    <a:lumMod val="50000"/>
                  </a:schemeClr>
                </a:solidFill>
              </a:rPr>
              <a:t>			</a:t>
            </a:r>
          </a:p>
          <a:p>
            <a:pPr marL="0" indent="0" algn="ctr">
              <a:buNone/>
            </a:pPr>
            <a:r>
              <a:rPr lang="en-US" sz="4000" b="1" dirty="0">
                <a:solidFill>
                  <a:schemeClr val="accent3">
                    <a:lumMod val="50000"/>
                  </a:schemeClr>
                </a:solidFill>
              </a:rPr>
              <a:t>	</a:t>
            </a:r>
          </a:p>
          <a:p>
            <a:pPr marL="0" indent="0" algn="ctr">
              <a:buNone/>
            </a:pPr>
            <a:r>
              <a:rPr lang="en-US" sz="6000" b="1" dirty="0">
                <a:solidFill>
                  <a:srgbClr val="00B050"/>
                </a:solidFill>
              </a:rPr>
              <a:t>Quality Assurance Project Plans</a:t>
            </a:r>
          </a:p>
        </p:txBody>
      </p:sp>
      <p:sp>
        <p:nvSpPr>
          <p:cNvPr id="7" name="Text Placeholder 1"/>
          <p:cNvSpPr>
            <a:spLocks noGrp="1"/>
          </p:cNvSpPr>
          <p:nvPr>
            <p:ph type="body" sz="quarter" idx="4294967295"/>
          </p:nvPr>
        </p:nvSpPr>
        <p:spPr>
          <a:xfrm>
            <a:off x="457200" y="3505200"/>
            <a:ext cx="8229600" cy="810126"/>
          </a:xfrm>
        </p:spPr>
        <p:txBody>
          <a:bodyPr>
            <a:normAutofit fontScale="25000" lnSpcReduction="20000"/>
          </a:bodyPr>
          <a:lstStyle/>
          <a:p>
            <a:pPr marL="0" indent="0" algn="ctr">
              <a:buNone/>
            </a:pPr>
            <a:r>
              <a:rPr lang="en-US" b="1" dirty="0">
                <a:solidFill>
                  <a:schemeClr val="accent3">
                    <a:lumMod val="50000"/>
                  </a:schemeClr>
                </a:solidFill>
              </a:rPr>
              <a:t>			</a:t>
            </a:r>
          </a:p>
          <a:p>
            <a:pPr marL="0" indent="0" algn="ctr">
              <a:buNone/>
            </a:pPr>
            <a:r>
              <a:rPr lang="en-US" sz="4000" b="1" dirty="0">
                <a:solidFill>
                  <a:schemeClr val="accent3">
                    <a:lumMod val="50000"/>
                  </a:schemeClr>
                </a:solidFill>
              </a:rPr>
              <a:t>	</a:t>
            </a:r>
          </a:p>
          <a:p>
            <a:pPr marL="0" indent="0" algn="ctr">
              <a:buNone/>
            </a:pPr>
            <a:r>
              <a:rPr lang="en-US" sz="11200" b="1" dirty="0">
                <a:solidFill>
                  <a:schemeClr val="tx2"/>
                </a:solidFill>
              </a:rPr>
              <a:t>A Guide to Developing a Successful Project Plan</a:t>
            </a:r>
          </a:p>
        </p:txBody>
      </p:sp>
      <p:sp>
        <p:nvSpPr>
          <p:cNvPr id="8" name="Text Placeholder 1"/>
          <p:cNvSpPr>
            <a:spLocks noGrp="1"/>
          </p:cNvSpPr>
          <p:nvPr>
            <p:ph type="body" sz="quarter" idx="4294967295"/>
          </p:nvPr>
        </p:nvSpPr>
        <p:spPr>
          <a:xfrm>
            <a:off x="457200" y="4724400"/>
            <a:ext cx="8229600" cy="1752600"/>
          </a:xfrm>
        </p:spPr>
        <p:txBody>
          <a:bodyPr>
            <a:normAutofit lnSpcReduction="10000"/>
          </a:bodyPr>
          <a:lstStyle/>
          <a:p>
            <a:pPr marL="0" indent="0" algn="ctr">
              <a:buNone/>
            </a:pPr>
            <a:r>
              <a:rPr lang="en-US" sz="1600" b="1" dirty="0">
                <a:solidFill>
                  <a:schemeClr val="accent3">
                    <a:lumMod val="50000"/>
                  </a:schemeClr>
                </a:solidFill>
              </a:rPr>
              <a:t>			</a:t>
            </a:r>
          </a:p>
          <a:p>
            <a:pPr marL="0" indent="0" algn="ctr">
              <a:buNone/>
            </a:pPr>
            <a:r>
              <a:rPr lang="en-US" sz="2000" b="1" dirty="0">
                <a:solidFill>
                  <a:schemeClr val="accent3">
                    <a:lumMod val="50000"/>
                  </a:schemeClr>
                </a:solidFill>
              </a:rPr>
              <a:t>	</a:t>
            </a:r>
          </a:p>
          <a:p>
            <a:pPr marL="0" indent="0">
              <a:buNone/>
            </a:pPr>
            <a:r>
              <a:rPr lang="en-US" sz="2000" b="1" dirty="0">
                <a:solidFill>
                  <a:schemeClr val="bg1">
                    <a:lumMod val="50000"/>
                  </a:schemeClr>
                </a:solidFill>
              </a:rPr>
              <a:t>Donald M. Brown</a:t>
            </a:r>
          </a:p>
          <a:p>
            <a:pPr marL="0" indent="0">
              <a:buNone/>
            </a:pPr>
            <a:r>
              <a:rPr lang="en-US" sz="2000" b="1" dirty="0">
                <a:solidFill>
                  <a:schemeClr val="bg1">
                    <a:lumMod val="50000"/>
                  </a:schemeClr>
                </a:solidFill>
              </a:rPr>
              <a:t>US EPA Region 10 Quality Assurance Manager</a:t>
            </a:r>
          </a:p>
          <a:p>
            <a:pPr marL="0" indent="0">
              <a:buNone/>
            </a:pPr>
            <a:r>
              <a:rPr lang="en-US" sz="2000" b="1" dirty="0">
                <a:solidFill>
                  <a:schemeClr val="bg1">
                    <a:lumMod val="50000"/>
                  </a:schemeClr>
                </a:solidFill>
              </a:rPr>
              <a:t>December 2019</a:t>
            </a:r>
            <a:endParaRPr lang="en-US" sz="1800" b="1" dirty="0">
              <a:solidFill>
                <a:schemeClr val="bg1">
                  <a:lumMod val="50000"/>
                </a:schemeClr>
              </a:solidFill>
            </a:endParaRPr>
          </a:p>
        </p:txBody>
      </p:sp>
    </p:spTree>
    <p:extLst>
      <p:ext uri="{BB962C8B-B14F-4D97-AF65-F5344CB8AC3E}">
        <p14:creationId xmlns:p14="http://schemas.microsoft.com/office/powerpoint/2010/main" val="407888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359B3A"/>
                </a:solidFill>
                <a:latin typeface="+mn-lt"/>
              </a:rPr>
              <a:t>Why do I need to write a QAPP?</a:t>
            </a:r>
          </a:p>
        </p:txBody>
      </p:sp>
      <p:sp>
        <p:nvSpPr>
          <p:cNvPr id="3" name="TextBox 2"/>
          <p:cNvSpPr txBox="1"/>
          <p:nvPr/>
        </p:nvSpPr>
        <p:spPr>
          <a:xfrm>
            <a:off x="463402" y="2286000"/>
            <a:ext cx="8343900" cy="3416320"/>
          </a:xfrm>
          <a:prstGeom prst="rect">
            <a:avLst/>
          </a:prstGeom>
          <a:noFill/>
        </p:spPr>
        <p:txBody>
          <a:bodyPr wrap="square" rtlCol="0">
            <a:spAutoFit/>
          </a:bodyPr>
          <a:lstStyle/>
          <a:p>
            <a:pPr lvl="1" indent="-457200">
              <a:buClr>
                <a:srgbClr val="359B3A"/>
              </a:buClr>
              <a:buFont typeface="Wingdings" panose="05000000000000000000" pitchFamily="2" charset="2"/>
              <a:buChar char="ü"/>
            </a:pPr>
            <a:r>
              <a:rPr lang="en-US" sz="4000" b="1" dirty="0">
                <a:solidFill>
                  <a:schemeClr val="tx2"/>
                </a:solidFill>
              </a:rPr>
              <a:t>Organizes project planning so you can:</a:t>
            </a:r>
          </a:p>
          <a:p>
            <a:pPr lvl="2" indent="-457200">
              <a:buClr>
                <a:srgbClr val="359B3A"/>
              </a:buClr>
              <a:buFont typeface="Arial" panose="020B0604020202020204" pitchFamily="34" charset="0"/>
              <a:buChar char="•"/>
            </a:pPr>
            <a:r>
              <a:rPr lang="en-US" sz="3400" b="1" dirty="0">
                <a:solidFill>
                  <a:schemeClr val="tx2"/>
                </a:solidFill>
              </a:rPr>
              <a:t>Ensure all important project </a:t>
            </a:r>
            <a:r>
              <a:rPr lang="en-US" sz="3400" b="1" u="sng" dirty="0">
                <a:solidFill>
                  <a:schemeClr val="tx2"/>
                </a:solidFill>
              </a:rPr>
              <a:t>details</a:t>
            </a:r>
            <a:r>
              <a:rPr lang="en-US" sz="3400" b="1" dirty="0">
                <a:solidFill>
                  <a:schemeClr val="tx2"/>
                </a:solidFill>
              </a:rPr>
              <a:t> are included</a:t>
            </a:r>
          </a:p>
          <a:p>
            <a:pPr lvl="2" indent="-457200">
              <a:buClr>
                <a:srgbClr val="359B3A"/>
              </a:buClr>
              <a:buFont typeface="Arial" panose="020B0604020202020204" pitchFamily="34" charset="0"/>
              <a:buChar char="•"/>
            </a:pPr>
            <a:r>
              <a:rPr lang="en-US" sz="3400" b="1" dirty="0">
                <a:solidFill>
                  <a:schemeClr val="tx2"/>
                </a:solidFill>
              </a:rPr>
              <a:t>Confirm that your project </a:t>
            </a:r>
            <a:r>
              <a:rPr lang="en-US" sz="3400" b="1" u="sng" dirty="0">
                <a:solidFill>
                  <a:schemeClr val="tx2"/>
                </a:solidFill>
              </a:rPr>
              <a:t>goals will be achievable</a:t>
            </a:r>
            <a:endParaRPr lang="en-US" sz="3400" u="sng" dirty="0">
              <a:solidFill>
                <a:schemeClr val="tx2"/>
              </a:solidFill>
            </a:endParaRPr>
          </a:p>
        </p:txBody>
      </p:sp>
    </p:spTree>
    <p:extLst>
      <p:ext uri="{BB962C8B-B14F-4D97-AF65-F5344CB8AC3E}">
        <p14:creationId xmlns:p14="http://schemas.microsoft.com/office/powerpoint/2010/main" val="429051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359B3A"/>
                </a:solidFill>
                <a:latin typeface="+mn-lt"/>
              </a:rPr>
              <a:t>Why do I need to write a QAPP?</a:t>
            </a:r>
          </a:p>
        </p:txBody>
      </p:sp>
      <p:sp>
        <p:nvSpPr>
          <p:cNvPr id="3" name="TextBox 2"/>
          <p:cNvSpPr txBox="1"/>
          <p:nvPr/>
        </p:nvSpPr>
        <p:spPr>
          <a:xfrm>
            <a:off x="457200" y="2438400"/>
            <a:ext cx="8229600" cy="2554545"/>
          </a:xfrm>
          <a:prstGeom prst="rect">
            <a:avLst/>
          </a:prstGeom>
          <a:noFill/>
        </p:spPr>
        <p:txBody>
          <a:bodyPr wrap="square" rtlCol="0">
            <a:spAutoFit/>
          </a:bodyPr>
          <a:lstStyle/>
          <a:p>
            <a:pPr marL="571500" indent="-457200">
              <a:buClr>
                <a:srgbClr val="359B3A"/>
              </a:buClr>
              <a:buFont typeface="Wingdings" panose="05000000000000000000" pitchFamily="2" charset="2"/>
              <a:buChar char="ü"/>
            </a:pPr>
            <a:r>
              <a:rPr lang="en-US" sz="4000" b="1" dirty="0">
                <a:solidFill>
                  <a:schemeClr val="tx2"/>
                </a:solidFill>
              </a:rPr>
              <a:t>EPA financial assistance regulations require a QAPP for all projects involving collection or use of environmental data.</a:t>
            </a:r>
          </a:p>
        </p:txBody>
      </p:sp>
    </p:spTree>
    <p:extLst>
      <p:ext uri="{BB962C8B-B14F-4D97-AF65-F5344CB8AC3E}">
        <p14:creationId xmlns:p14="http://schemas.microsoft.com/office/powerpoint/2010/main" val="154610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457200"/>
            <a:ext cx="5943600" cy="584775"/>
          </a:xfrm>
        </p:spPr>
        <p:txBody>
          <a:bodyPr>
            <a:spAutoFit/>
          </a:bodyPr>
          <a:lstStyle/>
          <a:p>
            <a:r>
              <a:rPr lang="en-US" dirty="0">
                <a:solidFill>
                  <a:srgbClr val="359B3A"/>
                </a:solidFill>
              </a:rPr>
              <a:t>When do I prepare a QAPP?</a:t>
            </a:r>
          </a:p>
        </p:txBody>
      </p:sp>
      <p:sp>
        <p:nvSpPr>
          <p:cNvPr id="8" name="TextBox 7"/>
          <p:cNvSpPr txBox="1"/>
          <p:nvPr/>
        </p:nvSpPr>
        <p:spPr>
          <a:xfrm>
            <a:off x="2461510" y="3581400"/>
            <a:ext cx="4220980" cy="2215991"/>
          </a:xfrm>
          <a:prstGeom prst="rect">
            <a:avLst/>
          </a:prstGeom>
          <a:noFill/>
        </p:spPr>
        <p:txBody>
          <a:bodyPr wrap="square" rtlCol="0">
            <a:spAutoFit/>
          </a:bodyPr>
          <a:lstStyle/>
          <a:p>
            <a:pPr algn="ctr">
              <a:buClr>
                <a:srgbClr val="359B3A"/>
              </a:buClr>
            </a:pPr>
            <a:r>
              <a:rPr lang="en-US" sz="3000" b="1" dirty="0">
                <a:solidFill>
                  <a:schemeClr val="tx2"/>
                </a:solidFill>
              </a:rPr>
              <a:t>Send to EPA no later than</a:t>
            </a:r>
          </a:p>
          <a:p>
            <a:pPr algn="ctr">
              <a:buClr>
                <a:srgbClr val="359B3A"/>
              </a:buClr>
            </a:pPr>
            <a:r>
              <a:rPr lang="en-US" sz="4800" b="1" dirty="0">
                <a:solidFill>
                  <a:schemeClr val="tx2"/>
                </a:solidFill>
              </a:rPr>
              <a:t>30 days</a:t>
            </a:r>
          </a:p>
          <a:p>
            <a:pPr algn="ctr">
              <a:buClr>
                <a:srgbClr val="359B3A"/>
              </a:buClr>
            </a:pPr>
            <a:r>
              <a:rPr lang="en-US" sz="3000" b="1" dirty="0">
                <a:solidFill>
                  <a:schemeClr val="tx2"/>
                </a:solidFill>
              </a:rPr>
              <a:t> before you begin sampling.</a:t>
            </a:r>
          </a:p>
        </p:txBody>
      </p:sp>
      <p:sp>
        <p:nvSpPr>
          <p:cNvPr id="3" name="TextBox 2"/>
          <p:cNvSpPr txBox="1"/>
          <p:nvPr/>
        </p:nvSpPr>
        <p:spPr>
          <a:xfrm>
            <a:off x="304800" y="1858348"/>
            <a:ext cx="7924800" cy="1077218"/>
          </a:xfrm>
          <a:prstGeom prst="rect">
            <a:avLst/>
          </a:prstGeom>
          <a:noFill/>
        </p:spPr>
        <p:txBody>
          <a:bodyPr wrap="square" rtlCol="0">
            <a:spAutoFit/>
          </a:bodyPr>
          <a:lstStyle/>
          <a:p>
            <a:pPr algn="ctr"/>
            <a:r>
              <a:rPr lang="en-US" sz="3200" b="1" dirty="0">
                <a:solidFill>
                  <a:srgbClr val="00B050"/>
                </a:solidFill>
              </a:rPr>
              <a:t>A QAPP must be written and approved </a:t>
            </a:r>
            <a:r>
              <a:rPr lang="en-US" sz="3200" b="1" u="sng" dirty="0">
                <a:solidFill>
                  <a:srgbClr val="00B050"/>
                </a:solidFill>
              </a:rPr>
              <a:t>before</a:t>
            </a:r>
            <a:r>
              <a:rPr lang="en-US" sz="3200" b="1" dirty="0">
                <a:solidFill>
                  <a:srgbClr val="00B050"/>
                </a:solidFill>
              </a:rPr>
              <a:t> you start collecting data.</a:t>
            </a:r>
          </a:p>
        </p:txBody>
      </p:sp>
    </p:spTree>
    <p:extLst>
      <p:ext uri="{BB962C8B-B14F-4D97-AF65-F5344CB8AC3E}">
        <p14:creationId xmlns:p14="http://schemas.microsoft.com/office/powerpoint/2010/main" val="330009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457200"/>
            <a:ext cx="5943600" cy="685800"/>
          </a:xfrm>
        </p:spPr>
        <p:txBody>
          <a:bodyPr>
            <a:noAutofit/>
          </a:bodyPr>
          <a:lstStyle/>
          <a:p>
            <a:r>
              <a:rPr lang="en-US" sz="2400" dirty="0">
                <a:solidFill>
                  <a:srgbClr val="359B3A"/>
                </a:solidFill>
              </a:rPr>
              <a:t>What is the process to get my QAPP approved?</a:t>
            </a:r>
          </a:p>
        </p:txBody>
      </p:sp>
      <p:pic>
        <p:nvPicPr>
          <p:cNvPr id="4" name="Picture 3" descr="Flow Chart for Grant and QAPP Approval Process for Data Collection Activities">
            <a:extLst>
              <a:ext uri="{FF2B5EF4-FFF2-40B4-BE49-F238E27FC236}">
                <a16:creationId xmlns:a16="http://schemas.microsoft.com/office/drawing/2014/main" id="{B246116F-73B4-4EF0-8F4C-6C51999E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3999" cy="5410200"/>
          </a:xfrm>
          <a:prstGeom prst="rect">
            <a:avLst/>
          </a:prstGeom>
        </p:spPr>
      </p:pic>
    </p:spTree>
    <p:extLst>
      <p:ext uri="{BB962C8B-B14F-4D97-AF65-F5344CB8AC3E}">
        <p14:creationId xmlns:p14="http://schemas.microsoft.com/office/powerpoint/2010/main" val="295568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86100" y="609600"/>
            <a:ext cx="5791200" cy="461665"/>
          </a:xfrm>
        </p:spPr>
        <p:txBody>
          <a:bodyPr wrap="square">
            <a:spAutoFit/>
          </a:bodyPr>
          <a:lstStyle/>
          <a:p>
            <a:r>
              <a:rPr lang="en-US" sz="2400" dirty="0">
                <a:solidFill>
                  <a:srgbClr val="359B3A"/>
                </a:solidFill>
              </a:rPr>
              <a:t>Where can I find help writing a QAPP?</a:t>
            </a:r>
          </a:p>
        </p:txBody>
      </p:sp>
      <p:sp>
        <p:nvSpPr>
          <p:cNvPr id="3" name="TextBox 2"/>
          <p:cNvSpPr txBox="1"/>
          <p:nvPr/>
        </p:nvSpPr>
        <p:spPr>
          <a:xfrm>
            <a:off x="304800" y="1676400"/>
            <a:ext cx="8534400" cy="5509200"/>
          </a:xfrm>
          <a:prstGeom prst="rect">
            <a:avLst/>
          </a:prstGeom>
          <a:noFill/>
        </p:spPr>
        <p:txBody>
          <a:bodyPr wrap="square" rtlCol="0">
            <a:spAutoFit/>
          </a:bodyPr>
          <a:lstStyle/>
          <a:p>
            <a:r>
              <a:rPr lang="en-US" sz="3200" b="1" dirty="0">
                <a:solidFill>
                  <a:srgbClr val="00B050"/>
                </a:solidFill>
              </a:rPr>
              <a:t>Download</a:t>
            </a:r>
          </a:p>
          <a:p>
            <a:pPr marL="457200" indent="-457200">
              <a:buClr>
                <a:srgbClr val="359B3A"/>
              </a:buClr>
              <a:buFont typeface="Wingdings" panose="05000000000000000000" pitchFamily="2" charset="2"/>
              <a:buChar char="ü"/>
            </a:pPr>
            <a:r>
              <a:rPr lang="en-US" sz="3200" b="1" dirty="0">
                <a:solidFill>
                  <a:schemeClr val="tx2"/>
                </a:solidFill>
              </a:rPr>
              <a:t>EPA Requirements for Quality Assurance Project Plans (QA/R-5)</a:t>
            </a:r>
          </a:p>
          <a:p>
            <a:pPr lvl="2"/>
            <a:r>
              <a:rPr lang="en-US" sz="3200" b="1" dirty="0">
                <a:solidFill>
                  <a:schemeClr val="tx2"/>
                </a:solidFill>
                <a:hlinkClick r:id="rId3"/>
              </a:rPr>
              <a:t>https://www.epa.gov/sites/production/files/2015-06/documents/g5-final.pdf</a:t>
            </a:r>
            <a:endParaRPr lang="en-US" sz="3200" b="1" dirty="0">
              <a:solidFill>
                <a:schemeClr val="tx2"/>
              </a:solidFill>
            </a:endParaRPr>
          </a:p>
          <a:p>
            <a:r>
              <a:rPr lang="en-US" sz="3200" b="1" dirty="0">
                <a:solidFill>
                  <a:srgbClr val="00B050"/>
                </a:solidFill>
              </a:rPr>
              <a:t>Or</a:t>
            </a:r>
          </a:p>
          <a:p>
            <a:pPr marL="457200" indent="-457200">
              <a:buClr>
                <a:srgbClr val="359B3A"/>
              </a:buClr>
              <a:buFont typeface="Wingdings" panose="05000000000000000000" pitchFamily="2" charset="2"/>
              <a:buChar char="ü"/>
            </a:pPr>
            <a:r>
              <a:rPr lang="en-US" sz="3200" b="1" dirty="0">
                <a:solidFill>
                  <a:schemeClr val="tx2"/>
                </a:solidFill>
              </a:rPr>
              <a:t>EPA Guidance for Quality Assurance Project Plans (QA/G-5)</a:t>
            </a:r>
          </a:p>
          <a:p>
            <a:pPr lvl="2"/>
            <a:r>
              <a:rPr lang="en-US" sz="3200" b="1" dirty="0">
                <a:solidFill>
                  <a:schemeClr val="tx2"/>
                </a:solidFill>
                <a:hlinkClick r:id="rId3"/>
              </a:rPr>
              <a:t>https://www.epa.gov/sites/production/files/2015-06/documents/g5-final.pdf</a:t>
            </a:r>
            <a:endParaRPr lang="en-US" sz="3200" b="1" dirty="0">
              <a:solidFill>
                <a:schemeClr val="tx2"/>
              </a:solidFill>
            </a:endParaRPr>
          </a:p>
          <a:p>
            <a:pPr lvl="2"/>
            <a:endParaRPr lang="en-US" sz="3200" b="1" dirty="0">
              <a:solidFill>
                <a:schemeClr val="tx2"/>
              </a:solidFill>
            </a:endParaRPr>
          </a:p>
        </p:txBody>
      </p:sp>
    </p:spTree>
    <p:extLst>
      <p:ext uri="{BB962C8B-B14F-4D97-AF65-F5344CB8AC3E}">
        <p14:creationId xmlns:p14="http://schemas.microsoft.com/office/powerpoint/2010/main" val="51748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6BC8B-96DB-447C-931D-1E7CD7DF14EC}"/>
              </a:ext>
            </a:extLst>
          </p:cNvPr>
          <p:cNvSpPr>
            <a:spLocks noGrp="1"/>
          </p:cNvSpPr>
          <p:nvPr>
            <p:ph type="body" sz="quarter" idx="10"/>
          </p:nvPr>
        </p:nvSpPr>
        <p:spPr/>
        <p:txBody>
          <a:bodyPr>
            <a:normAutofit/>
          </a:bodyPr>
          <a:lstStyle/>
          <a:p>
            <a:r>
              <a:rPr lang="en-US" dirty="0">
                <a:solidFill>
                  <a:srgbClr val="359B3A"/>
                </a:solidFill>
              </a:rPr>
              <a:t>New R10 QAPP Template</a:t>
            </a:r>
          </a:p>
        </p:txBody>
      </p:sp>
      <p:pic>
        <p:nvPicPr>
          <p:cNvPr id="10" name="Picture 9">
            <a:extLst>
              <a:ext uri="{FF2B5EF4-FFF2-40B4-BE49-F238E27FC236}">
                <a16:creationId xmlns:a16="http://schemas.microsoft.com/office/drawing/2014/main" id="{A16A1354-6383-4EAC-9D9E-13D7B0B3B42A}"/>
              </a:ext>
            </a:extLst>
          </p:cNvPr>
          <p:cNvPicPr>
            <a:picLocks noChangeAspect="1"/>
          </p:cNvPicPr>
          <p:nvPr/>
        </p:nvPicPr>
        <p:blipFill rotWithShape="1">
          <a:blip r:embed="rId3">
            <a:extLst>
              <a:ext uri="{28A0092B-C50C-407E-A947-70E740481C1C}">
                <a14:useLocalDpi xmlns:a14="http://schemas.microsoft.com/office/drawing/2010/main" val="0"/>
              </a:ext>
            </a:extLst>
          </a:blip>
          <a:srcRect b="33333"/>
          <a:stretch/>
        </p:blipFill>
        <p:spPr>
          <a:xfrm>
            <a:off x="0" y="1331842"/>
            <a:ext cx="4724400" cy="5449957"/>
          </a:xfrm>
          <a:prstGeom prst="rect">
            <a:avLst/>
          </a:prstGeom>
        </p:spPr>
      </p:pic>
      <p:cxnSp>
        <p:nvCxnSpPr>
          <p:cNvPr id="14" name="Straight Arrow Connector 13">
            <a:extLst>
              <a:ext uri="{FF2B5EF4-FFF2-40B4-BE49-F238E27FC236}">
                <a16:creationId xmlns:a16="http://schemas.microsoft.com/office/drawing/2014/main" id="{1F624AD8-9EB2-4237-8D69-0DE7FB1DBA19}"/>
              </a:ext>
            </a:extLst>
          </p:cNvPr>
          <p:cNvCxnSpPr/>
          <p:nvPr/>
        </p:nvCxnSpPr>
        <p:spPr>
          <a:xfrm>
            <a:off x="3886200" y="2209800"/>
            <a:ext cx="16764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548E9F-E383-4496-AEE5-AF9F05EC0AB0}"/>
              </a:ext>
            </a:extLst>
          </p:cNvPr>
          <p:cNvCxnSpPr>
            <a:cxnSpLocks/>
            <a:endCxn id="23" idx="1"/>
          </p:cNvCxnSpPr>
          <p:nvPr/>
        </p:nvCxnSpPr>
        <p:spPr>
          <a:xfrm>
            <a:off x="4528103" y="2743200"/>
            <a:ext cx="179649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1F169F-771E-49D2-AE60-093727017A01}"/>
              </a:ext>
            </a:extLst>
          </p:cNvPr>
          <p:cNvCxnSpPr>
            <a:cxnSpLocks/>
          </p:cNvCxnSpPr>
          <p:nvPr/>
        </p:nvCxnSpPr>
        <p:spPr>
          <a:xfrm flipV="1">
            <a:off x="4528103" y="3042667"/>
            <a:ext cx="1948897" cy="246361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E85822-F18D-4028-878D-89975561BCDB}"/>
              </a:ext>
            </a:extLst>
          </p:cNvPr>
          <p:cNvCxnSpPr/>
          <p:nvPr/>
        </p:nvCxnSpPr>
        <p:spPr>
          <a:xfrm>
            <a:off x="4373217" y="6248400"/>
            <a:ext cx="16764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478F3D6-5544-43D6-8D26-F11AE0A5D3D1}"/>
              </a:ext>
            </a:extLst>
          </p:cNvPr>
          <p:cNvSpPr txBox="1"/>
          <p:nvPr/>
        </p:nvSpPr>
        <p:spPr>
          <a:xfrm>
            <a:off x="5638800" y="1982067"/>
            <a:ext cx="3318012" cy="461665"/>
          </a:xfrm>
          <a:prstGeom prst="rect">
            <a:avLst/>
          </a:prstGeom>
          <a:noFill/>
        </p:spPr>
        <p:txBody>
          <a:bodyPr wrap="square" rtlCol="0">
            <a:spAutoFit/>
          </a:bodyPr>
          <a:lstStyle/>
          <a:p>
            <a:r>
              <a:rPr lang="en-US" sz="2400" dirty="0">
                <a:solidFill>
                  <a:schemeClr val="tx2">
                    <a:lumMod val="60000"/>
                    <a:lumOff val="40000"/>
                  </a:schemeClr>
                </a:solidFill>
                <a:latin typeface="Arial Black" panose="020B0A04020102020204" pitchFamily="34" charset="0"/>
              </a:rPr>
              <a:t>Template #, Title</a:t>
            </a:r>
          </a:p>
        </p:txBody>
      </p:sp>
      <p:sp>
        <p:nvSpPr>
          <p:cNvPr id="23" name="TextBox 22">
            <a:extLst>
              <a:ext uri="{FF2B5EF4-FFF2-40B4-BE49-F238E27FC236}">
                <a16:creationId xmlns:a16="http://schemas.microsoft.com/office/drawing/2014/main" id="{17E8C547-3ED5-478B-891C-2256F0A28375}"/>
              </a:ext>
            </a:extLst>
          </p:cNvPr>
          <p:cNvSpPr txBox="1"/>
          <p:nvPr/>
        </p:nvSpPr>
        <p:spPr>
          <a:xfrm>
            <a:off x="6324600" y="2512367"/>
            <a:ext cx="2703444" cy="461665"/>
          </a:xfrm>
          <a:prstGeom prst="rect">
            <a:avLst/>
          </a:prstGeom>
          <a:noFill/>
        </p:spPr>
        <p:txBody>
          <a:bodyPr wrap="square" rtlCol="0">
            <a:spAutoFit/>
          </a:bodyPr>
          <a:lstStyle/>
          <a:p>
            <a:r>
              <a:rPr lang="en-US" sz="2400" dirty="0">
                <a:solidFill>
                  <a:schemeClr val="tx2">
                    <a:lumMod val="60000"/>
                    <a:lumOff val="40000"/>
                  </a:schemeClr>
                </a:solidFill>
                <a:latin typeface="Arial Black" panose="020B0A04020102020204" pitchFamily="34" charset="0"/>
              </a:rPr>
              <a:t>Instructions</a:t>
            </a:r>
          </a:p>
        </p:txBody>
      </p:sp>
      <p:sp>
        <p:nvSpPr>
          <p:cNvPr id="26" name="TextBox 25">
            <a:extLst>
              <a:ext uri="{FF2B5EF4-FFF2-40B4-BE49-F238E27FC236}">
                <a16:creationId xmlns:a16="http://schemas.microsoft.com/office/drawing/2014/main" id="{6774F5DE-5B4C-46FA-87C4-951E6A238955}"/>
              </a:ext>
            </a:extLst>
          </p:cNvPr>
          <p:cNvSpPr txBox="1"/>
          <p:nvPr/>
        </p:nvSpPr>
        <p:spPr>
          <a:xfrm>
            <a:off x="6049617" y="5953438"/>
            <a:ext cx="3318012" cy="830997"/>
          </a:xfrm>
          <a:prstGeom prst="rect">
            <a:avLst/>
          </a:prstGeom>
          <a:noFill/>
        </p:spPr>
        <p:txBody>
          <a:bodyPr wrap="square" rtlCol="0">
            <a:spAutoFit/>
          </a:bodyPr>
          <a:lstStyle/>
          <a:p>
            <a:r>
              <a:rPr lang="en-US" sz="2400" dirty="0">
                <a:solidFill>
                  <a:schemeClr val="tx2">
                    <a:lumMod val="60000"/>
                    <a:lumOff val="40000"/>
                  </a:schemeClr>
                </a:solidFill>
                <a:latin typeface="Arial Black" panose="020B0A04020102020204" pitchFamily="34" charset="0"/>
              </a:rPr>
              <a:t>Example to Replace</a:t>
            </a:r>
          </a:p>
        </p:txBody>
      </p:sp>
      <p:cxnSp>
        <p:nvCxnSpPr>
          <p:cNvPr id="27" name="Straight Arrow Connector 26">
            <a:extLst>
              <a:ext uri="{FF2B5EF4-FFF2-40B4-BE49-F238E27FC236}">
                <a16:creationId xmlns:a16="http://schemas.microsoft.com/office/drawing/2014/main" id="{17F962B9-B6C1-464B-A9A0-FE97C8F90AC4}"/>
              </a:ext>
            </a:extLst>
          </p:cNvPr>
          <p:cNvCxnSpPr>
            <a:cxnSpLocks/>
          </p:cNvCxnSpPr>
          <p:nvPr/>
        </p:nvCxnSpPr>
        <p:spPr>
          <a:xfrm>
            <a:off x="4615898" y="3748399"/>
            <a:ext cx="1632502" cy="220503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5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0D081-BDD6-4937-A8DF-9E2688C6A67D}"/>
              </a:ext>
            </a:extLst>
          </p:cNvPr>
          <p:cNvSpPr>
            <a:spLocks noGrp="1"/>
          </p:cNvSpPr>
          <p:nvPr>
            <p:ph type="body" sz="quarter" idx="10"/>
          </p:nvPr>
        </p:nvSpPr>
        <p:spPr/>
        <p:txBody>
          <a:bodyPr>
            <a:normAutofit fontScale="85000" lnSpcReduction="10000"/>
          </a:bodyPr>
          <a:lstStyle/>
          <a:p>
            <a:r>
              <a:rPr lang="en-US" dirty="0">
                <a:solidFill>
                  <a:srgbClr val="359B3A"/>
                </a:solidFill>
              </a:rPr>
              <a:t>Citizen Science QAPP Template</a:t>
            </a:r>
          </a:p>
        </p:txBody>
      </p:sp>
      <p:sp>
        <p:nvSpPr>
          <p:cNvPr id="5" name="Text Placeholder 4">
            <a:extLst>
              <a:ext uri="{FF2B5EF4-FFF2-40B4-BE49-F238E27FC236}">
                <a16:creationId xmlns:a16="http://schemas.microsoft.com/office/drawing/2014/main" id="{424FA48C-80B2-4A19-B80A-32DBBB08DAAD}"/>
              </a:ext>
            </a:extLst>
          </p:cNvPr>
          <p:cNvSpPr>
            <a:spLocks noGrp="1"/>
          </p:cNvSpPr>
          <p:nvPr>
            <p:ph type="body" sz="quarter" idx="14"/>
          </p:nvPr>
        </p:nvSpPr>
        <p:spPr>
          <a:xfrm>
            <a:off x="5293625" y="2438400"/>
            <a:ext cx="3581400" cy="2721935"/>
          </a:xfrm>
        </p:spPr>
        <p:txBody>
          <a:bodyPr>
            <a:normAutofit/>
          </a:bodyPr>
          <a:lstStyle/>
          <a:p>
            <a:pPr indent="0">
              <a:buNone/>
            </a:pPr>
            <a:r>
              <a:rPr lang="en-US" sz="2000" dirty="0">
                <a:hlinkClick r:id="rId2"/>
              </a:rPr>
              <a:t>https://www.epa.gov/citizen-science/quality-assurance-handbook-and-guidance-documents-citizen-science-projects</a:t>
            </a:r>
            <a:endParaRPr lang="en-US" sz="2000" dirty="0"/>
          </a:p>
        </p:txBody>
      </p:sp>
      <p:pic>
        <p:nvPicPr>
          <p:cNvPr id="7" name="Picture 6" descr="Image of the Citizen Science Handbook">
            <a:extLst>
              <a:ext uri="{FF2B5EF4-FFF2-40B4-BE49-F238E27FC236}">
                <a16:creationId xmlns:a16="http://schemas.microsoft.com/office/drawing/2014/main" id="{8E728C87-D5E8-4245-953C-32E3A6CD68DF}"/>
              </a:ext>
            </a:extLst>
          </p:cNvPr>
          <p:cNvPicPr>
            <a:picLocks noChangeAspect="1"/>
          </p:cNvPicPr>
          <p:nvPr/>
        </p:nvPicPr>
        <p:blipFill>
          <a:blip r:embed="rId3"/>
          <a:stretch>
            <a:fillRect/>
          </a:stretch>
        </p:blipFill>
        <p:spPr>
          <a:xfrm>
            <a:off x="152400" y="1447800"/>
            <a:ext cx="5141225" cy="5334000"/>
          </a:xfrm>
          <a:prstGeom prst="rect">
            <a:avLst/>
          </a:prstGeom>
        </p:spPr>
      </p:pic>
    </p:spTree>
    <p:extLst>
      <p:ext uri="{BB962C8B-B14F-4D97-AF65-F5344CB8AC3E}">
        <p14:creationId xmlns:p14="http://schemas.microsoft.com/office/powerpoint/2010/main" val="42125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71800" y="533400"/>
            <a:ext cx="5943600" cy="685800"/>
          </a:xfrm>
        </p:spPr>
        <p:txBody>
          <a:bodyPr>
            <a:noAutofit/>
          </a:bodyPr>
          <a:lstStyle/>
          <a:p>
            <a:r>
              <a:rPr lang="en-US" sz="2400" dirty="0">
                <a:solidFill>
                  <a:srgbClr val="359B3A"/>
                </a:solidFill>
              </a:rPr>
              <a:t>What do I need to include in my QAPP?</a:t>
            </a:r>
          </a:p>
        </p:txBody>
      </p:sp>
      <p:sp>
        <p:nvSpPr>
          <p:cNvPr id="8" name="TextBox 7"/>
          <p:cNvSpPr txBox="1"/>
          <p:nvPr/>
        </p:nvSpPr>
        <p:spPr>
          <a:xfrm>
            <a:off x="0" y="1752600"/>
            <a:ext cx="9144000" cy="4801314"/>
          </a:xfrm>
          <a:prstGeom prst="rect">
            <a:avLst/>
          </a:prstGeom>
          <a:noFill/>
        </p:spPr>
        <p:txBody>
          <a:bodyPr wrap="square" rtlCol="0">
            <a:spAutoFit/>
          </a:bodyPr>
          <a:lstStyle/>
          <a:p>
            <a:pPr marL="57150" algn="ctr">
              <a:buClr>
                <a:srgbClr val="359B3A"/>
              </a:buClr>
            </a:pPr>
            <a:r>
              <a:rPr lang="en-US" sz="6600" b="1" dirty="0">
                <a:solidFill>
                  <a:srgbClr val="00B050"/>
                </a:solidFill>
              </a:rPr>
              <a:t>24 Required Elements</a:t>
            </a:r>
          </a:p>
          <a:p>
            <a:pPr marL="628650" indent="-571500">
              <a:buClr>
                <a:srgbClr val="359B3A"/>
              </a:buClr>
              <a:buFont typeface="Arial" panose="020B0604020202020204" pitchFamily="34" charset="0"/>
              <a:buChar char="•"/>
            </a:pPr>
            <a:r>
              <a:rPr lang="en-US" sz="4000" b="1" dirty="0">
                <a:solidFill>
                  <a:schemeClr val="tx2"/>
                </a:solidFill>
              </a:rPr>
              <a:t>Project Management</a:t>
            </a:r>
          </a:p>
          <a:p>
            <a:pPr marL="628650" indent="-571500">
              <a:buClr>
                <a:srgbClr val="359B3A"/>
              </a:buClr>
              <a:buFont typeface="Arial" panose="020B0604020202020204" pitchFamily="34" charset="0"/>
              <a:buChar char="•"/>
            </a:pPr>
            <a:r>
              <a:rPr lang="en-US" sz="4000" b="1" dirty="0">
                <a:solidFill>
                  <a:schemeClr val="tx2"/>
                </a:solidFill>
              </a:rPr>
              <a:t>Data Generation and Acquisition</a:t>
            </a:r>
          </a:p>
          <a:p>
            <a:pPr marL="628650" indent="-571500">
              <a:buClr>
                <a:srgbClr val="359B3A"/>
              </a:buClr>
              <a:buFont typeface="Arial" panose="020B0604020202020204" pitchFamily="34" charset="0"/>
              <a:buChar char="•"/>
            </a:pPr>
            <a:r>
              <a:rPr lang="en-US" sz="4000" b="1" dirty="0">
                <a:solidFill>
                  <a:schemeClr val="tx2"/>
                </a:solidFill>
              </a:rPr>
              <a:t>Assessment and Oversight</a:t>
            </a:r>
          </a:p>
          <a:p>
            <a:pPr marL="628650" indent="-571500">
              <a:buClr>
                <a:srgbClr val="359B3A"/>
              </a:buClr>
              <a:buFont typeface="Arial" panose="020B0604020202020204" pitchFamily="34" charset="0"/>
              <a:buChar char="•"/>
            </a:pPr>
            <a:r>
              <a:rPr lang="en-US" sz="4000" b="1" dirty="0">
                <a:solidFill>
                  <a:schemeClr val="tx2"/>
                </a:solidFill>
              </a:rPr>
              <a:t>Data Validation and Usability</a:t>
            </a:r>
          </a:p>
          <a:p>
            <a:pPr marL="57150" algn="ctr">
              <a:buClr>
                <a:srgbClr val="359B3A"/>
              </a:buClr>
            </a:pPr>
            <a:br>
              <a:rPr lang="en-US" sz="4000" b="1" dirty="0">
                <a:solidFill>
                  <a:schemeClr val="tx2"/>
                </a:solidFill>
                <a:highlight>
                  <a:srgbClr val="FFFF00"/>
                </a:highlight>
              </a:rPr>
            </a:br>
            <a:r>
              <a:rPr lang="en-US" sz="4000" b="1" dirty="0">
                <a:solidFill>
                  <a:schemeClr val="tx2"/>
                </a:solidFill>
              </a:rPr>
              <a:t>*See the Region 10 QAPP Checklist*</a:t>
            </a:r>
          </a:p>
        </p:txBody>
      </p:sp>
    </p:spTree>
    <p:extLst>
      <p:ext uri="{BB962C8B-B14F-4D97-AF65-F5344CB8AC3E}">
        <p14:creationId xmlns:p14="http://schemas.microsoft.com/office/powerpoint/2010/main" val="99474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a:bodyPr>
          <a:lstStyle/>
          <a:p>
            <a:r>
              <a:rPr lang="en-US" dirty="0">
                <a:solidFill>
                  <a:srgbClr val="359B3A"/>
                </a:solidFill>
              </a:rPr>
              <a:t>QAPP Writing Tips</a:t>
            </a:r>
          </a:p>
        </p:txBody>
      </p:sp>
      <p:sp>
        <p:nvSpPr>
          <p:cNvPr id="5" name="Text Placeholder 4"/>
          <p:cNvSpPr>
            <a:spLocks noGrp="1"/>
          </p:cNvSpPr>
          <p:nvPr>
            <p:ph type="body" sz="quarter" idx="14"/>
          </p:nvPr>
        </p:nvSpPr>
        <p:spPr>
          <a:xfrm>
            <a:off x="152400" y="1600200"/>
            <a:ext cx="8668187"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219293" y="1752600"/>
            <a:ext cx="85344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33463" indent="-742950">
              <a:lnSpc>
                <a:spcPct val="90000"/>
              </a:lnSpc>
              <a:buClr>
                <a:srgbClr val="359B3A"/>
              </a:buClr>
              <a:buSzPct val="125000"/>
              <a:buFont typeface="+mj-lt"/>
              <a:buAutoNum type="arabicPeriod"/>
            </a:pPr>
            <a:r>
              <a:rPr lang="en-US" altLang="en-US" b="1" dirty="0">
                <a:solidFill>
                  <a:schemeClr val="tx2"/>
                </a:solidFill>
              </a:rPr>
              <a:t>The </a:t>
            </a:r>
            <a:r>
              <a:rPr lang="en-US" altLang="en-US" b="1" dirty="0">
                <a:solidFill>
                  <a:srgbClr val="00B050"/>
                </a:solidFill>
              </a:rPr>
              <a:t>level of detail</a:t>
            </a:r>
            <a:r>
              <a:rPr lang="en-US" altLang="en-US" b="1" dirty="0">
                <a:solidFill>
                  <a:schemeClr val="tx2"/>
                </a:solidFill>
              </a:rPr>
              <a:t> in each QAPP will vary according to the type of work being performed and the intended use of the data.</a:t>
            </a:r>
          </a:p>
          <a:p>
            <a:pPr marL="1033463" indent="-742950">
              <a:lnSpc>
                <a:spcPct val="90000"/>
              </a:lnSpc>
              <a:buClr>
                <a:srgbClr val="359B3A"/>
              </a:buClr>
              <a:buSzPct val="125000"/>
              <a:buFont typeface="+mj-lt"/>
              <a:buAutoNum type="arabicPeriod"/>
            </a:pPr>
            <a:r>
              <a:rPr lang="en-US" altLang="en-US" b="1" dirty="0">
                <a:solidFill>
                  <a:schemeClr val="tx2"/>
                </a:solidFill>
              </a:rPr>
              <a:t>Although a QAPP is usually comprised of 24 elements, </a:t>
            </a:r>
            <a:r>
              <a:rPr lang="en-US" altLang="en-US" b="1" dirty="0">
                <a:solidFill>
                  <a:srgbClr val="00B050"/>
                </a:solidFill>
              </a:rPr>
              <a:t>not all elements apply</a:t>
            </a:r>
            <a:r>
              <a:rPr lang="en-US" altLang="en-US" b="1" dirty="0">
                <a:solidFill>
                  <a:schemeClr val="tx2"/>
                </a:solidFill>
              </a:rPr>
              <a:t> to every project.</a:t>
            </a:r>
          </a:p>
        </p:txBody>
      </p:sp>
    </p:spTree>
    <p:extLst>
      <p:ext uri="{BB962C8B-B14F-4D97-AF65-F5344CB8AC3E}">
        <p14:creationId xmlns:p14="http://schemas.microsoft.com/office/powerpoint/2010/main" val="180525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solidFill>
                  <a:srgbClr val="359B3A"/>
                </a:solidFill>
              </a:rPr>
              <a:t>Questions?</a:t>
            </a:r>
          </a:p>
        </p:txBody>
      </p:sp>
      <p:sp>
        <p:nvSpPr>
          <p:cNvPr id="5" name="Rectangle 4"/>
          <p:cNvSpPr/>
          <p:nvPr/>
        </p:nvSpPr>
        <p:spPr>
          <a:xfrm>
            <a:off x="457200" y="1510605"/>
            <a:ext cx="8229600" cy="1815882"/>
          </a:xfrm>
          <a:prstGeom prst="rect">
            <a:avLst/>
          </a:prstGeom>
        </p:spPr>
        <p:txBody>
          <a:bodyPr wrap="square">
            <a:spAutoFit/>
          </a:bodyPr>
          <a:lstStyle/>
          <a:p>
            <a:pPr>
              <a:spcBef>
                <a:spcPct val="50000"/>
              </a:spcBef>
            </a:pPr>
            <a:r>
              <a:rPr lang="en-US" altLang="ja-JP" sz="2800" b="1" dirty="0">
                <a:solidFill>
                  <a:schemeClr val="tx2"/>
                </a:solidFill>
              </a:rPr>
              <a:t>Contact your Tribal Coordinator to get in touch with the R10 Quality Assurance Manager or the Quality Assurance Team for help with writing a QAPP or questions on the QA processes.</a:t>
            </a:r>
          </a:p>
        </p:txBody>
      </p:sp>
      <p:sp>
        <p:nvSpPr>
          <p:cNvPr id="6" name="TextBox 5"/>
          <p:cNvSpPr txBox="1"/>
          <p:nvPr/>
        </p:nvSpPr>
        <p:spPr>
          <a:xfrm>
            <a:off x="0" y="3620126"/>
            <a:ext cx="9144000" cy="830997"/>
          </a:xfrm>
          <a:prstGeom prst="rect">
            <a:avLst/>
          </a:prstGeom>
          <a:noFill/>
        </p:spPr>
        <p:txBody>
          <a:bodyPr wrap="square" rtlCol="0">
            <a:spAutoFit/>
          </a:bodyPr>
          <a:lstStyle/>
          <a:p>
            <a:pPr algn="ctr"/>
            <a:r>
              <a:rPr lang="en-US" sz="4800" b="1" dirty="0">
                <a:solidFill>
                  <a:srgbClr val="00B050"/>
                </a:solidFill>
              </a:rPr>
              <a:t>Remember, safety first!</a:t>
            </a:r>
          </a:p>
        </p:txBody>
      </p:sp>
      <p:sp>
        <p:nvSpPr>
          <p:cNvPr id="7" name="TextBox 6"/>
          <p:cNvSpPr txBox="1"/>
          <p:nvPr/>
        </p:nvSpPr>
        <p:spPr>
          <a:xfrm>
            <a:off x="2743200" y="4678740"/>
            <a:ext cx="3657600" cy="1569660"/>
          </a:xfrm>
          <a:prstGeom prst="rect">
            <a:avLst/>
          </a:prstGeom>
          <a:noFill/>
        </p:spPr>
        <p:txBody>
          <a:bodyPr wrap="square" rtlCol="0">
            <a:spAutoFit/>
          </a:bodyPr>
          <a:lstStyle/>
          <a:p>
            <a:pPr algn="ctr"/>
            <a:r>
              <a:rPr lang="en-US" sz="2400" b="1" dirty="0">
                <a:solidFill>
                  <a:schemeClr val="tx2"/>
                </a:solidFill>
              </a:rPr>
              <a:t>Donald M. Brown</a:t>
            </a:r>
          </a:p>
          <a:p>
            <a:pPr algn="ctr"/>
            <a:r>
              <a:rPr lang="en-US" sz="2400" b="1" dirty="0">
                <a:solidFill>
                  <a:schemeClr val="tx2"/>
                </a:solidFill>
              </a:rPr>
              <a:t>USEPA R10 RQAM</a:t>
            </a:r>
          </a:p>
          <a:p>
            <a:pPr algn="ctr"/>
            <a:r>
              <a:rPr lang="en-US" sz="2400" b="1" dirty="0">
                <a:solidFill>
                  <a:schemeClr val="tx2"/>
                </a:solidFill>
                <a:hlinkClick r:id="rId3"/>
              </a:rPr>
              <a:t>Brown.DonaldM@epa.gov</a:t>
            </a:r>
            <a:endParaRPr lang="en-US" sz="2400" b="1" dirty="0">
              <a:solidFill>
                <a:schemeClr val="tx2"/>
              </a:solidFill>
            </a:endParaRPr>
          </a:p>
          <a:p>
            <a:pPr algn="ctr"/>
            <a:r>
              <a:rPr lang="en-US" sz="2400" b="1" dirty="0">
                <a:solidFill>
                  <a:schemeClr val="tx2"/>
                </a:solidFill>
              </a:rPr>
              <a:t>(206) 553-0717</a:t>
            </a:r>
          </a:p>
        </p:txBody>
      </p:sp>
    </p:spTree>
    <p:extLst>
      <p:ext uri="{BB962C8B-B14F-4D97-AF65-F5344CB8AC3E}">
        <p14:creationId xmlns:p14="http://schemas.microsoft.com/office/powerpoint/2010/main" val="187480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36227" y="2057400"/>
            <a:ext cx="9144001" cy="3505200"/>
          </a:xfrm>
          <a:prstGeom prst="rect">
            <a:avLst/>
          </a:prstGeom>
          <a:effectLst>
            <a:glow rad="228600">
              <a:schemeClr val="accent2">
                <a:satMod val="175000"/>
                <a:alpha val="40000"/>
              </a:schemeClr>
            </a:glow>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a:solidFill>
                  <a:schemeClr val="tx2"/>
                </a:solidFill>
              </a:rPr>
              <a:t>Contact</a:t>
            </a:r>
            <a:r>
              <a:rPr lang="en-US" sz="4400" dirty="0">
                <a:solidFill>
                  <a:schemeClr val="tx2"/>
                </a:solidFill>
              </a:rPr>
              <a:t> </a:t>
            </a:r>
            <a:r>
              <a:rPr lang="en-US" sz="3600" dirty="0">
                <a:solidFill>
                  <a:schemeClr val="tx2"/>
                </a:solidFill>
              </a:rPr>
              <a:t>the EPA Region 10 QA Team through your EPA </a:t>
            </a:r>
          </a:p>
          <a:p>
            <a:pPr marL="0" indent="0" algn="ctr">
              <a:buFont typeface="Arial" pitchFamily="34" charset="0"/>
              <a:buNone/>
            </a:pPr>
            <a:r>
              <a:rPr lang="en-US" sz="3600" dirty="0">
                <a:solidFill>
                  <a:schemeClr val="tx2"/>
                </a:solidFill>
              </a:rPr>
              <a:t>Tribal Coordinator/Grant Officer </a:t>
            </a:r>
          </a:p>
          <a:p>
            <a:pPr marL="0" indent="0" algn="ctr">
              <a:buFont typeface="Arial" pitchFamily="34" charset="0"/>
              <a:buNone/>
            </a:pPr>
            <a:r>
              <a:rPr lang="en-US" sz="3600" dirty="0">
                <a:solidFill>
                  <a:schemeClr val="tx2"/>
                </a:solidFill>
              </a:rPr>
              <a:t>for assistance</a:t>
            </a:r>
          </a:p>
        </p:txBody>
      </p:sp>
      <p:sp>
        <p:nvSpPr>
          <p:cNvPr id="2" name="TextBox 1"/>
          <p:cNvSpPr txBox="1"/>
          <p:nvPr/>
        </p:nvSpPr>
        <p:spPr>
          <a:xfrm>
            <a:off x="0" y="4648200"/>
            <a:ext cx="8915400" cy="830997"/>
          </a:xfrm>
          <a:prstGeom prst="rect">
            <a:avLst/>
          </a:prstGeom>
          <a:noFill/>
          <a:effectLst>
            <a:glow rad="101600">
              <a:schemeClr val="accent1">
                <a:satMod val="175000"/>
                <a:alpha val="40000"/>
              </a:schemeClr>
            </a:glow>
          </a:effectLst>
        </p:spPr>
        <p:txBody>
          <a:bodyPr wrap="square" rtlCol="0">
            <a:spAutoFit/>
          </a:bodyPr>
          <a:lstStyle/>
          <a:p>
            <a:pPr algn="ctr"/>
            <a:r>
              <a:rPr lang="en-US" sz="4800" b="1" dirty="0">
                <a:solidFill>
                  <a:srgbClr val="00B050"/>
                </a:solidFill>
                <a:effectLst>
                  <a:glow rad="889000">
                    <a:srgbClr val="10B414">
                      <a:alpha val="38000"/>
                    </a:srgbClr>
                  </a:glow>
                </a:effectLst>
              </a:rPr>
              <a:t>before you begin</a:t>
            </a:r>
          </a:p>
        </p:txBody>
      </p:sp>
    </p:spTree>
    <p:extLst>
      <p:ext uri="{BB962C8B-B14F-4D97-AF65-F5344CB8AC3E}">
        <p14:creationId xmlns:p14="http://schemas.microsoft.com/office/powerpoint/2010/main" val="349975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a:bodyPr>
          <a:lstStyle/>
          <a:p>
            <a:r>
              <a:rPr lang="en-US" dirty="0">
                <a:solidFill>
                  <a:srgbClr val="359B3A"/>
                </a:solidFill>
              </a:rPr>
              <a:t>What is a QAPP?</a:t>
            </a:r>
          </a:p>
        </p:txBody>
      </p:sp>
      <p:sp>
        <p:nvSpPr>
          <p:cNvPr id="5" name="Text Placeholder 4"/>
          <p:cNvSpPr>
            <a:spLocks noGrp="1"/>
          </p:cNvSpPr>
          <p:nvPr>
            <p:ph type="body" sz="quarter" idx="14"/>
          </p:nvPr>
        </p:nvSpPr>
        <p:spPr>
          <a:xfrm>
            <a:off x="24193" y="2971800"/>
            <a:ext cx="4419600" cy="3886200"/>
          </a:xfrm>
        </p:spPr>
        <p:txBody>
          <a:bodyPr>
            <a:normAutofit/>
          </a:bodyPr>
          <a:lstStyle/>
          <a:p>
            <a:pPr indent="0" algn="ctr">
              <a:buClr>
                <a:schemeClr val="tx1"/>
              </a:buClr>
              <a:buNone/>
            </a:pPr>
            <a:r>
              <a:rPr lang="en-US" altLang="en-US" sz="3600" dirty="0">
                <a:solidFill>
                  <a:schemeClr val="tx2"/>
                </a:solidFill>
              </a:rPr>
              <a:t>…that describes how you will </a:t>
            </a:r>
            <a:r>
              <a:rPr lang="en-US" altLang="en-US" sz="3600" u="sng" dirty="0">
                <a:solidFill>
                  <a:schemeClr val="tx2"/>
                </a:solidFill>
              </a:rPr>
              <a:t>collect</a:t>
            </a:r>
            <a:r>
              <a:rPr lang="en-US" altLang="en-US" sz="3600" dirty="0">
                <a:solidFill>
                  <a:schemeClr val="tx2"/>
                </a:solidFill>
              </a:rPr>
              <a:t> and </a:t>
            </a:r>
            <a:r>
              <a:rPr lang="en-US" altLang="en-US" sz="3600" u="sng" dirty="0">
                <a:solidFill>
                  <a:schemeClr val="tx2"/>
                </a:solidFill>
              </a:rPr>
              <a:t>use</a:t>
            </a:r>
            <a:r>
              <a:rPr lang="en-US" altLang="en-US" sz="3600" dirty="0">
                <a:solidFill>
                  <a:schemeClr val="tx2"/>
                </a:solidFill>
              </a:rPr>
              <a:t> environmental </a:t>
            </a:r>
            <a:r>
              <a:rPr lang="en-US" altLang="en-US" sz="3600" u="sng" dirty="0">
                <a:solidFill>
                  <a:schemeClr val="tx2"/>
                </a:solidFill>
              </a:rPr>
              <a:t>information</a:t>
            </a:r>
            <a:r>
              <a:rPr lang="en-US" altLang="en-US" sz="3600" dirty="0">
                <a:solidFill>
                  <a:schemeClr val="tx2"/>
                </a:solidFill>
              </a:rPr>
              <a:t> and </a:t>
            </a:r>
            <a:r>
              <a:rPr lang="en-US" altLang="en-US" sz="3600" u="sng" dirty="0">
                <a:solidFill>
                  <a:schemeClr val="tx2"/>
                </a:solidFill>
              </a:rPr>
              <a:t>data</a:t>
            </a:r>
          </a:p>
          <a:p>
            <a:pPr lvl="0" indent="0">
              <a:buClr>
                <a:schemeClr val="tx1"/>
              </a:buClr>
              <a:buNone/>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219293" y="1752600"/>
            <a:ext cx="8924707" cy="91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indent="0" algn="ctr">
              <a:lnSpc>
                <a:spcPct val="90000"/>
              </a:lnSpc>
              <a:buClr>
                <a:srgbClr val="359B3A"/>
              </a:buClr>
              <a:buSzPct val="125000"/>
              <a:buNone/>
            </a:pPr>
            <a:r>
              <a:rPr lang="en-US" altLang="en-US" sz="6000" b="1" dirty="0">
                <a:solidFill>
                  <a:srgbClr val="00D25F"/>
                </a:solidFill>
              </a:rPr>
              <a:t>In short…it is just a plan…</a:t>
            </a:r>
          </a:p>
          <a:p>
            <a:pPr marL="290513" indent="0">
              <a:lnSpc>
                <a:spcPct val="90000"/>
              </a:lnSpc>
              <a:buClr>
                <a:srgbClr val="359B3A"/>
              </a:buClr>
              <a:buSzPct val="125000"/>
              <a:buNone/>
            </a:pPr>
            <a:endParaRPr lang="en-US" altLang="en-US" sz="4000" b="1" dirty="0">
              <a:solidFill>
                <a:schemeClr val="tx2"/>
              </a:solidFill>
            </a:endParaRPr>
          </a:p>
        </p:txBody>
      </p:sp>
      <p:pic>
        <p:nvPicPr>
          <p:cNvPr id="6" name="Picture 5" descr="Action Plan: Who, what, when, how&#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793" y="3488040"/>
            <a:ext cx="4700207" cy="3369960"/>
          </a:xfrm>
          <a:prstGeom prst="rect">
            <a:avLst/>
          </a:prstGeom>
        </p:spPr>
      </p:pic>
    </p:spTree>
    <p:extLst>
      <p:ext uri="{BB962C8B-B14F-4D97-AF65-F5344CB8AC3E}">
        <p14:creationId xmlns:p14="http://schemas.microsoft.com/office/powerpoint/2010/main" val="234959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fontScale="92500"/>
          </a:bodyPr>
          <a:lstStyle/>
          <a:p>
            <a:r>
              <a:rPr lang="en-US" dirty="0">
                <a:solidFill>
                  <a:srgbClr val="359B3A"/>
                </a:solidFill>
              </a:rPr>
              <a:t>What are environmental data?</a:t>
            </a:r>
          </a:p>
        </p:txBody>
      </p:sp>
      <p:sp>
        <p:nvSpPr>
          <p:cNvPr id="5" name="Text Placeholder 4"/>
          <p:cNvSpPr>
            <a:spLocks noGrp="1"/>
          </p:cNvSpPr>
          <p:nvPr>
            <p:ph type="body" sz="quarter" idx="14"/>
          </p:nvPr>
        </p:nvSpPr>
        <p:spPr>
          <a:xfrm>
            <a:off x="152400" y="1600200"/>
            <a:ext cx="8668187"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pic>
        <p:nvPicPr>
          <p:cNvPr id="7" name="Content Placeholder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362199"/>
            <a:ext cx="5105400" cy="4495801"/>
          </a:xfrm>
          <a:prstGeom prst="rect">
            <a:avLst/>
          </a:prstGeom>
        </p:spPr>
      </p:pic>
      <p:sp>
        <p:nvSpPr>
          <p:cNvPr id="8" name="TextBox 7"/>
          <p:cNvSpPr txBox="1"/>
          <p:nvPr/>
        </p:nvSpPr>
        <p:spPr>
          <a:xfrm>
            <a:off x="381000" y="1795697"/>
            <a:ext cx="4343400" cy="2893100"/>
          </a:xfrm>
          <a:prstGeom prst="rect">
            <a:avLst/>
          </a:prstGeom>
          <a:noFill/>
        </p:spPr>
        <p:txBody>
          <a:bodyPr wrap="square" rtlCol="0">
            <a:spAutoFit/>
          </a:bodyPr>
          <a:lstStyle/>
          <a:p>
            <a:pPr marL="457200" indent="-457200">
              <a:buClr>
                <a:srgbClr val="359B3A"/>
              </a:buClr>
              <a:buFont typeface="Arial" panose="020B0604020202020204" pitchFamily="34" charset="0"/>
              <a:buChar char="•"/>
            </a:pPr>
            <a:r>
              <a:rPr lang="en-US" sz="2600" b="1" dirty="0">
                <a:solidFill>
                  <a:schemeClr val="tx2"/>
                </a:solidFill>
              </a:rPr>
              <a:t>Environmental processes</a:t>
            </a:r>
          </a:p>
          <a:p>
            <a:pPr marL="457200" indent="-457200">
              <a:buClr>
                <a:srgbClr val="359B3A"/>
              </a:buClr>
              <a:buFont typeface="Arial" panose="020B0604020202020204" pitchFamily="34" charset="0"/>
              <a:buChar char="•"/>
            </a:pPr>
            <a:r>
              <a:rPr lang="en-US" sz="2600" b="1" dirty="0">
                <a:solidFill>
                  <a:schemeClr val="tx2"/>
                </a:solidFill>
              </a:rPr>
              <a:t>Location</a:t>
            </a:r>
          </a:p>
          <a:p>
            <a:pPr marL="457200" indent="-457200">
              <a:buClr>
                <a:srgbClr val="359B3A"/>
              </a:buClr>
              <a:buFont typeface="Arial" panose="020B0604020202020204" pitchFamily="34" charset="0"/>
              <a:buChar char="•"/>
            </a:pPr>
            <a:r>
              <a:rPr lang="en-US" sz="2600" b="1" dirty="0">
                <a:solidFill>
                  <a:schemeClr val="tx2"/>
                </a:solidFill>
              </a:rPr>
              <a:t>Conditions</a:t>
            </a:r>
          </a:p>
          <a:p>
            <a:pPr marL="457200" indent="-457200">
              <a:buClr>
                <a:srgbClr val="359B3A"/>
              </a:buClr>
              <a:buFont typeface="Arial" panose="020B0604020202020204" pitchFamily="34" charset="0"/>
              <a:buChar char="•"/>
            </a:pPr>
            <a:r>
              <a:rPr lang="en-US" sz="2600" b="1" dirty="0">
                <a:solidFill>
                  <a:schemeClr val="tx2"/>
                </a:solidFill>
              </a:rPr>
              <a:t>Ecological or health effects and consequences</a:t>
            </a:r>
          </a:p>
          <a:p>
            <a:pPr marL="457200" indent="-457200">
              <a:buClr>
                <a:srgbClr val="359B3A"/>
              </a:buClr>
              <a:buFont typeface="Arial" panose="020B0604020202020204" pitchFamily="34" charset="0"/>
              <a:buChar char="•"/>
            </a:pPr>
            <a:r>
              <a:rPr lang="en-US" sz="2600" b="1" dirty="0">
                <a:solidFill>
                  <a:schemeClr val="tx2"/>
                </a:solidFill>
              </a:rPr>
              <a:t>Performance of environmental technology</a:t>
            </a:r>
          </a:p>
        </p:txBody>
      </p:sp>
    </p:spTree>
    <p:extLst>
      <p:ext uri="{BB962C8B-B14F-4D97-AF65-F5344CB8AC3E}">
        <p14:creationId xmlns:p14="http://schemas.microsoft.com/office/powerpoint/2010/main" val="193791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a:bodyPr>
          <a:lstStyle/>
          <a:p>
            <a:r>
              <a:rPr lang="en-US" dirty="0">
                <a:solidFill>
                  <a:srgbClr val="359B3A"/>
                </a:solidFill>
              </a:rPr>
              <a:t>Environmental Data</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98" y="3810000"/>
            <a:ext cx="2857500" cy="28575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755" y="1602698"/>
            <a:ext cx="3351250" cy="2038740"/>
          </a:xfrm>
          <a:prstGeom prst="rect">
            <a:avLst/>
          </a:prstGeom>
        </p:spPr>
      </p:pic>
      <p:sp>
        <p:nvSpPr>
          <p:cNvPr id="8" name="TextBox 7"/>
          <p:cNvSpPr txBox="1"/>
          <p:nvPr/>
        </p:nvSpPr>
        <p:spPr>
          <a:xfrm>
            <a:off x="438150" y="1914182"/>
            <a:ext cx="1981200" cy="1415772"/>
          </a:xfrm>
          <a:prstGeom prst="rect">
            <a:avLst/>
          </a:prstGeom>
          <a:noFill/>
        </p:spPr>
        <p:txBody>
          <a:bodyPr wrap="square" rtlCol="0">
            <a:spAutoFit/>
          </a:bodyPr>
          <a:lstStyle/>
          <a:p>
            <a:r>
              <a:rPr lang="en-US" sz="3000" b="1" u="sng" dirty="0">
                <a:solidFill>
                  <a:schemeClr val="tx2"/>
                </a:solidFill>
              </a:rPr>
              <a:t>Monitoring</a:t>
            </a:r>
          </a:p>
          <a:p>
            <a:pPr marL="457200" indent="-457200">
              <a:buClr>
                <a:srgbClr val="359B3A"/>
              </a:buClr>
              <a:buSzPct val="120000"/>
              <a:buFont typeface="Arial" panose="020B0604020202020204" pitchFamily="34" charset="0"/>
              <a:buChar char="•"/>
            </a:pPr>
            <a:r>
              <a:rPr lang="en-US" sz="2800" b="1" dirty="0">
                <a:solidFill>
                  <a:schemeClr val="tx2"/>
                </a:solidFill>
              </a:rPr>
              <a:t>Water</a:t>
            </a:r>
          </a:p>
          <a:p>
            <a:pPr marL="457200" indent="-457200">
              <a:buClr>
                <a:srgbClr val="359B3A"/>
              </a:buClr>
              <a:buSzPct val="120000"/>
              <a:buFont typeface="Arial" panose="020B0604020202020204" pitchFamily="34" charset="0"/>
              <a:buChar char="•"/>
            </a:pPr>
            <a:r>
              <a:rPr lang="en-US" sz="2800" b="1" dirty="0">
                <a:solidFill>
                  <a:schemeClr val="tx2"/>
                </a:solidFill>
              </a:rPr>
              <a:t>Air</a:t>
            </a:r>
          </a:p>
        </p:txBody>
      </p:sp>
      <p:sp>
        <p:nvSpPr>
          <p:cNvPr id="10" name="TextBox 9"/>
          <p:cNvSpPr txBox="1"/>
          <p:nvPr/>
        </p:nvSpPr>
        <p:spPr>
          <a:xfrm>
            <a:off x="3444921" y="3077170"/>
            <a:ext cx="2133600" cy="1846659"/>
          </a:xfrm>
          <a:prstGeom prst="rect">
            <a:avLst/>
          </a:prstGeom>
          <a:noFill/>
        </p:spPr>
        <p:txBody>
          <a:bodyPr wrap="square" rtlCol="0">
            <a:spAutoFit/>
          </a:bodyPr>
          <a:lstStyle/>
          <a:p>
            <a:r>
              <a:rPr lang="en-US" sz="3000" b="1" u="sng" dirty="0">
                <a:solidFill>
                  <a:schemeClr val="tx2"/>
                </a:solidFill>
              </a:rPr>
              <a:t>Sampling</a:t>
            </a:r>
          </a:p>
          <a:p>
            <a:pPr marL="457200" indent="-457200">
              <a:buClr>
                <a:srgbClr val="359B3A"/>
              </a:buClr>
              <a:buSzPct val="120000"/>
              <a:buFont typeface="Arial" panose="020B0604020202020204" pitchFamily="34" charset="0"/>
              <a:buChar char="•"/>
            </a:pPr>
            <a:r>
              <a:rPr lang="en-US" sz="2800" b="1" dirty="0">
                <a:solidFill>
                  <a:schemeClr val="tx2"/>
                </a:solidFill>
              </a:rPr>
              <a:t>Water</a:t>
            </a:r>
          </a:p>
          <a:p>
            <a:pPr marL="457200" indent="-457200">
              <a:buClr>
                <a:srgbClr val="359B3A"/>
              </a:buClr>
              <a:buSzPct val="120000"/>
              <a:buFont typeface="Arial" panose="020B0604020202020204" pitchFamily="34" charset="0"/>
              <a:buChar char="•"/>
            </a:pPr>
            <a:r>
              <a:rPr lang="en-US" sz="2800" b="1" dirty="0">
                <a:solidFill>
                  <a:schemeClr val="tx2"/>
                </a:solidFill>
              </a:rPr>
              <a:t>Soil</a:t>
            </a:r>
          </a:p>
          <a:p>
            <a:pPr marL="457200" indent="-457200">
              <a:buClr>
                <a:srgbClr val="359B3A"/>
              </a:buClr>
              <a:buSzPct val="120000"/>
              <a:buFont typeface="Arial" panose="020B0604020202020204" pitchFamily="34" charset="0"/>
              <a:buChar char="•"/>
            </a:pPr>
            <a:r>
              <a:rPr lang="en-US" sz="2800" b="1" dirty="0">
                <a:solidFill>
                  <a:schemeClr val="tx2"/>
                </a:solidFill>
              </a:rPr>
              <a:t>Biological</a:t>
            </a:r>
          </a:p>
        </p:txBody>
      </p:sp>
      <p:sp>
        <p:nvSpPr>
          <p:cNvPr id="11" name="TextBox 10"/>
          <p:cNvSpPr txBox="1"/>
          <p:nvPr/>
        </p:nvSpPr>
        <p:spPr>
          <a:xfrm>
            <a:off x="6477774" y="4736752"/>
            <a:ext cx="2285225" cy="1415772"/>
          </a:xfrm>
          <a:prstGeom prst="rect">
            <a:avLst/>
          </a:prstGeom>
          <a:noFill/>
        </p:spPr>
        <p:txBody>
          <a:bodyPr wrap="square" rtlCol="0">
            <a:spAutoFit/>
          </a:bodyPr>
          <a:lstStyle/>
          <a:p>
            <a:r>
              <a:rPr lang="en-US" sz="3000" b="1" u="sng" dirty="0">
                <a:solidFill>
                  <a:schemeClr val="tx2"/>
                </a:solidFill>
              </a:rPr>
              <a:t>Analysis</a:t>
            </a:r>
          </a:p>
          <a:p>
            <a:pPr marL="457200" indent="-457200">
              <a:buClr>
                <a:srgbClr val="359B3A"/>
              </a:buClr>
              <a:buSzPct val="120000"/>
              <a:buFont typeface="Arial" panose="020B0604020202020204" pitchFamily="34" charset="0"/>
              <a:buChar char="•"/>
            </a:pPr>
            <a:r>
              <a:rPr lang="en-US" sz="2800" b="1" dirty="0">
                <a:solidFill>
                  <a:schemeClr val="tx2"/>
                </a:solidFill>
              </a:rPr>
              <a:t>Laboratory</a:t>
            </a:r>
          </a:p>
          <a:p>
            <a:pPr marL="457200" indent="-457200">
              <a:buClr>
                <a:srgbClr val="359B3A"/>
              </a:buClr>
              <a:buSzPct val="120000"/>
              <a:buFont typeface="Arial" panose="020B0604020202020204" pitchFamily="34" charset="0"/>
              <a:buChar char="•"/>
            </a:pPr>
            <a:r>
              <a:rPr lang="en-US" sz="2800" b="1" dirty="0">
                <a:solidFill>
                  <a:schemeClr val="tx2"/>
                </a:solidFill>
              </a:rPr>
              <a:t>Field</a:t>
            </a:r>
          </a:p>
        </p:txBody>
      </p:sp>
    </p:spTree>
    <p:extLst>
      <p:ext uri="{BB962C8B-B14F-4D97-AF65-F5344CB8AC3E}">
        <p14:creationId xmlns:p14="http://schemas.microsoft.com/office/powerpoint/2010/main" val="333322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a:bodyPr>
          <a:lstStyle/>
          <a:p>
            <a:r>
              <a:rPr lang="en-US" dirty="0">
                <a:solidFill>
                  <a:srgbClr val="359B3A"/>
                </a:solidFill>
              </a:rPr>
              <a:t>Environmental Data</a:t>
            </a:r>
          </a:p>
        </p:txBody>
      </p:sp>
      <p:sp>
        <p:nvSpPr>
          <p:cNvPr id="8" name="TextBox 7"/>
          <p:cNvSpPr txBox="1"/>
          <p:nvPr/>
        </p:nvSpPr>
        <p:spPr>
          <a:xfrm>
            <a:off x="228600" y="1796321"/>
            <a:ext cx="3619812" cy="2277547"/>
          </a:xfrm>
          <a:prstGeom prst="rect">
            <a:avLst/>
          </a:prstGeom>
          <a:noFill/>
        </p:spPr>
        <p:txBody>
          <a:bodyPr wrap="square" rtlCol="0">
            <a:spAutoFit/>
          </a:bodyPr>
          <a:lstStyle/>
          <a:p>
            <a:r>
              <a:rPr lang="en-US" sz="3000" b="1" u="sng" dirty="0">
                <a:solidFill>
                  <a:schemeClr val="tx2"/>
                </a:solidFill>
              </a:rPr>
              <a:t>Surveys</a:t>
            </a:r>
          </a:p>
          <a:p>
            <a:pPr marL="457200" indent="-457200">
              <a:buClr>
                <a:srgbClr val="359B3A"/>
              </a:buClr>
              <a:buSzPct val="120000"/>
              <a:buFont typeface="Arial" panose="020B0604020202020204" pitchFamily="34" charset="0"/>
              <a:buChar char="•"/>
            </a:pPr>
            <a:r>
              <a:rPr lang="en-US" sz="2800" b="1" dirty="0">
                <a:solidFill>
                  <a:schemeClr val="tx2"/>
                </a:solidFill>
              </a:rPr>
              <a:t>Photographic</a:t>
            </a:r>
          </a:p>
          <a:p>
            <a:pPr marL="457200" indent="-457200">
              <a:buClr>
                <a:srgbClr val="359B3A"/>
              </a:buClr>
              <a:buSzPct val="120000"/>
              <a:buFont typeface="Arial" panose="020B0604020202020204" pitchFamily="34" charset="0"/>
              <a:buChar char="•"/>
            </a:pPr>
            <a:r>
              <a:rPr lang="en-US" sz="2800" b="1" dirty="0">
                <a:solidFill>
                  <a:schemeClr val="tx2"/>
                </a:solidFill>
              </a:rPr>
              <a:t>Plant or Ecological</a:t>
            </a:r>
          </a:p>
          <a:p>
            <a:pPr marL="457200" indent="-457200">
              <a:buClr>
                <a:srgbClr val="359B3A"/>
              </a:buClr>
              <a:buSzPct val="120000"/>
              <a:buFont typeface="Arial" panose="020B0604020202020204" pitchFamily="34" charset="0"/>
              <a:buChar char="•"/>
            </a:pPr>
            <a:r>
              <a:rPr lang="en-US" sz="2800" b="1" dirty="0">
                <a:solidFill>
                  <a:schemeClr val="tx2"/>
                </a:solidFill>
              </a:rPr>
              <a:t>Fish Consumption</a:t>
            </a:r>
          </a:p>
          <a:p>
            <a:pPr marL="457200" indent="-457200">
              <a:buClr>
                <a:srgbClr val="359B3A"/>
              </a:buClr>
              <a:buSzPct val="120000"/>
              <a:buFont typeface="Arial" panose="020B0604020202020204" pitchFamily="34" charset="0"/>
              <a:buChar char="•"/>
            </a:pPr>
            <a:endParaRPr lang="en-US" sz="2800" b="1" dirty="0">
              <a:solidFill>
                <a:schemeClr val="tx2"/>
              </a:solidFill>
            </a:endParaRPr>
          </a:p>
        </p:txBody>
      </p:sp>
      <p:sp>
        <p:nvSpPr>
          <p:cNvPr id="10" name="TextBox 9"/>
          <p:cNvSpPr txBox="1"/>
          <p:nvPr/>
        </p:nvSpPr>
        <p:spPr>
          <a:xfrm>
            <a:off x="1600200" y="4073868"/>
            <a:ext cx="3505200" cy="2277547"/>
          </a:xfrm>
          <a:prstGeom prst="rect">
            <a:avLst/>
          </a:prstGeom>
          <a:noFill/>
        </p:spPr>
        <p:txBody>
          <a:bodyPr wrap="square" rtlCol="0">
            <a:spAutoFit/>
          </a:bodyPr>
          <a:lstStyle/>
          <a:p>
            <a:r>
              <a:rPr lang="en-US" sz="3000" b="1" u="sng" dirty="0">
                <a:solidFill>
                  <a:schemeClr val="tx2"/>
                </a:solidFill>
              </a:rPr>
              <a:t>Studies</a:t>
            </a:r>
          </a:p>
          <a:p>
            <a:pPr marL="457200" indent="-457200">
              <a:buClr>
                <a:srgbClr val="359B3A"/>
              </a:buClr>
              <a:buSzPct val="120000"/>
              <a:buFont typeface="Arial" panose="020B0604020202020204" pitchFamily="34" charset="0"/>
              <a:buChar char="•"/>
            </a:pPr>
            <a:r>
              <a:rPr lang="en-US" sz="2800" b="1" dirty="0">
                <a:solidFill>
                  <a:schemeClr val="tx2"/>
                </a:solidFill>
              </a:rPr>
              <a:t>Baseline Study</a:t>
            </a:r>
          </a:p>
          <a:p>
            <a:pPr marL="457200" indent="-457200">
              <a:buClr>
                <a:srgbClr val="359B3A"/>
              </a:buClr>
              <a:buSzPct val="120000"/>
              <a:buFont typeface="Arial" panose="020B0604020202020204" pitchFamily="34" charset="0"/>
              <a:buChar char="•"/>
            </a:pPr>
            <a:r>
              <a:rPr lang="en-US" sz="2800" b="1" dirty="0">
                <a:solidFill>
                  <a:schemeClr val="tx2"/>
                </a:solidFill>
              </a:rPr>
              <a:t>Erosion Study</a:t>
            </a:r>
          </a:p>
          <a:p>
            <a:pPr marL="457200" indent="-457200">
              <a:buClr>
                <a:srgbClr val="359B3A"/>
              </a:buClr>
              <a:buSzPct val="120000"/>
              <a:buFont typeface="Arial" panose="020B0604020202020204" pitchFamily="34" charset="0"/>
              <a:buChar char="•"/>
            </a:pPr>
            <a:r>
              <a:rPr lang="en-US" sz="2800" b="1" dirty="0">
                <a:solidFill>
                  <a:schemeClr val="tx2"/>
                </a:solidFill>
              </a:rPr>
              <a:t>Fish Study</a:t>
            </a:r>
          </a:p>
          <a:p>
            <a:pPr marL="457200" indent="-457200">
              <a:buClr>
                <a:srgbClr val="359B3A"/>
              </a:buClr>
              <a:buSzPct val="120000"/>
              <a:buFont typeface="Arial" panose="020B0604020202020204" pitchFamily="34" charset="0"/>
              <a:buChar char="•"/>
            </a:pPr>
            <a:r>
              <a:rPr lang="en-US" sz="2800" b="1" dirty="0">
                <a:solidFill>
                  <a:schemeClr val="tx2"/>
                </a:solidFill>
              </a:rPr>
              <a:t>Bird/Wildlife Study</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58643"/>
            <a:ext cx="4280236" cy="2752902"/>
          </a:xfrm>
          <a:prstGeom prst="rect">
            <a:avLst/>
          </a:prstGeom>
        </p:spPr>
      </p:pic>
    </p:spTree>
    <p:extLst>
      <p:ext uri="{BB962C8B-B14F-4D97-AF65-F5344CB8AC3E}">
        <p14:creationId xmlns:p14="http://schemas.microsoft.com/office/powerpoint/2010/main" val="283484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rmAutofit/>
          </a:bodyPr>
          <a:lstStyle/>
          <a:p>
            <a:r>
              <a:rPr lang="en-US" dirty="0">
                <a:solidFill>
                  <a:srgbClr val="359B3A"/>
                </a:solidFill>
              </a:rPr>
              <a:t>Environmental Data</a:t>
            </a:r>
          </a:p>
        </p:txBody>
      </p:sp>
      <p:sp>
        <p:nvSpPr>
          <p:cNvPr id="10" name="TextBox 9"/>
          <p:cNvSpPr txBox="1"/>
          <p:nvPr/>
        </p:nvSpPr>
        <p:spPr>
          <a:xfrm>
            <a:off x="212361" y="1741943"/>
            <a:ext cx="3727554" cy="2677656"/>
          </a:xfrm>
          <a:prstGeom prst="rect">
            <a:avLst/>
          </a:prstGeom>
          <a:noFill/>
        </p:spPr>
        <p:txBody>
          <a:bodyPr wrap="square" rtlCol="0">
            <a:spAutoFit/>
          </a:bodyPr>
          <a:lstStyle/>
          <a:p>
            <a:pPr marL="457200" indent="-457200">
              <a:buClr>
                <a:srgbClr val="359B3A"/>
              </a:buClr>
              <a:buSzPct val="120000"/>
              <a:buFont typeface="Arial" panose="020B0604020202020204" pitchFamily="34" charset="0"/>
              <a:buChar char="•"/>
            </a:pPr>
            <a:r>
              <a:rPr lang="en-US" sz="2800" b="1" dirty="0">
                <a:solidFill>
                  <a:schemeClr val="tx2"/>
                </a:solidFill>
              </a:rPr>
              <a:t>GPS Coordinates</a:t>
            </a:r>
          </a:p>
          <a:p>
            <a:pPr marL="457200" indent="-457200">
              <a:buClr>
                <a:srgbClr val="359B3A"/>
              </a:buClr>
              <a:buSzPct val="120000"/>
              <a:buFont typeface="Arial" panose="020B0604020202020204" pitchFamily="34" charset="0"/>
              <a:buChar char="•"/>
            </a:pPr>
            <a:r>
              <a:rPr lang="en-US" sz="2800" b="1" dirty="0">
                <a:solidFill>
                  <a:schemeClr val="tx2"/>
                </a:solidFill>
              </a:rPr>
              <a:t>Watershed Mapping</a:t>
            </a:r>
          </a:p>
          <a:p>
            <a:pPr marL="457200" indent="-457200">
              <a:buClr>
                <a:srgbClr val="359B3A"/>
              </a:buClr>
              <a:buSzPct val="120000"/>
              <a:buFont typeface="Arial" panose="020B0604020202020204" pitchFamily="34" charset="0"/>
              <a:buChar char="•"/>
            </a:pPr>
            <a:r>
              <a:rPr lang="en-US" sz="2800" b="1" dirty="0">
                <a:solidFill>
                  <a:schemeClr val="tx2"/>
                </a:solidFill>
              </a:rPr>
              <a:t>Modeling</a:t>
            </a:r>
          </a:p>
          <a:p>
            <a:pPr marL="457200" indent="-457200">
              <a:buClr>
                <a:srgbClr val="359B3A"/>
              </a:buClr>
              <a:buSzPct val="120000"/>
              <a:buFont typeface="Arial" panose="020B0604020202020204" pitchFamily="34" charset="0"/>
              <a:buChar char="•"/>
            </a:pPr>
            <a:r>
              <a:rPr lang="en-US" sz="2800" b="1" dirty="0">
                <a:solidFill>
                  <a:schemeClr val="tx2"/>
                </a:solidFill>
              </a:rPr>
              <a:t>Debris Clean-up</a:t>
            </a:r>
          </a:p>
          <a:p>
            <a:pPr marL="457200" indent="-457200">
              <a:buClr>
                <a:srgbClr val="359B3A"/>
              </a:buClr>
              <a:buSzPct val="120000"/>
              <a:buFont typeface="Arial" panose="020B0604020202020204" pitchFamily="34" charset="0"/>
              <a:buChar char="•"/>
            </a:pPr>
            <a:r>
              <a:rPr lang="en-US" sz="2800" b="1" dirty="0">
                <a:solidFill>
                  <a:schemeClr val="tx2"/>
                </a:solidFill>
              </a:rPr>
              <a:t>Sediment Assessment</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276" y="1911245"/>
            <a:ext cx="3727554" cy="2854147"/>
          </a:xfrm>
          <a:prstGeom prst="rect">
            <a:avLst/>
          </a:prstGeom>
        </p:spPr>
      </p:pic>
    </p:spTree>
    <p:extLst>
      <p:ext uri="{BB962C8B-B14F-4D97-AF65-F5344CB8AC3E}">
        <p14:creationId xmlns:p14="http://schemas.microsoft.com/office/powerpoint/2010/main" val="273125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359B3A"/>
                </a:solidFill>
                <a:latin typeface="+mn-lt"/>
              </a:rPr>
              <a:t>Why do I need to write a QAPP?</a:t>
            </a:r>
          </a:p>
        </p:txBody>
      </p:sp>
      <p:sp>
        <p:nvSpPr>
          <p:cNvPr id="3" name="TextBox 2"/>
          <p:cNvSpPr txBox="1"/>
          <p:nvPr/>
        </p:nvSpPr>
        <p:spPr>
          <a:xfrm>
            <a:off x="0" y="2438400"/>
            <a:ext cx="4495800" cy="2862322"/>
          </a:xfrm>
          <a:prstGeom prst="rect">
            <a:avLst/>
          </a:prstGeom>
          <a:noFill/>
        </p:spPr>
        <p:txBody>
          <a:bodyPr wrap="square" rtlCol="0">
            <a:spAutoFit/>
          </a:bodyPr>
          <a:lstStyle/>
          <a:p>
            <a:pPr marL="571500" indent="-457200">
              <a:buClr>
                <a:srgbClr val="359B3A"/>
              </a:buClr>
              <a:buFont typeface="Wingdings" panose="05000000000000000000" pitchFamily="2" charset="2"/>
              <a:buChar char="ü"/>
            </a:pPr>
            <a:r>
              <a:rPr lang="en-US" sz="3600" b="1" dirty="0">
                <a:solidFill>
                  <a:schemeClr val="tx2"/>
                </a:solidFill>
              </a:rPr>
              <a:t>Need a sound scientific approach to support the study and decisions you make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464632"/>
            <a:ext cx="3352800" cy="3021767"/>
          </a:xfrm>
          <a:prstGeom prst="rect">
            <a:avLst/>
          </a:prstGeom>
        </p:spPr>
      </p:pic>
    </p:spTree>
    <p:extLst>
      <p:ext uri="{BB962C8B-B14F-4D97-AF65-F5344CB8AC3E}">
        <p14:creationId xmlns:p14="http://schemas.microsoft.com/office/powerpoint/2010/main" val="249328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359B3A"/>
                </a:solidFill>
                <a:latin typeface="+mn-lt"/>
              </a:rPr>
              <a:t>Why do I need to write a QAPP?</a:t>
            </a:r>
          </a:p>
        </p:txBody>
      </p:sp>
      <p:sp>
        <p:nvSpPr>
          <p:cNvPr id="3" name="TextBox 2"/>
          <p:cNvSpPr txBox="1"/>
          <p:nvPr/>
        </p:nvSpPr>
        <p:spPr>
          <a:xfrm>
            <a:off x="152400" y="2667000"/>
            <a:ext cx="8839200" cy="2554545"/>
          </a:xfrm>
          <a:prstGeom prst="rect">
            <a:avLst/>
          </a:prstGeom>
          <a:noFill/>
        </p:spPr>
        <p:txBody>
          <a:bodyPr wrap="square" rtlCol="0">
            <a:spAutoFit/>
          </a:bodyPr>
          <a:lstStyle/>
          <a:p>
            <a:pPr lvl="1" indent="-457200">
              <a:buClr>
                <a:srgbClr val="359B3A"/>
              </a:buClr>
              <a:buFont typeface="Wingdings" panose="05000000000000000000" pitchFamily="2" charset="2"/>
              <a:buChar char="ü"/>
            </a:pPr>
            <a:r>
              <a:rPr lang="en-US" sz="4000" b="1" dirty="0">
                <a:solidFill>
                  <a:schemeClr val="tx2"/>
                </a:solidFill>
              </a:rPr>
              <a:t>Documents </a:t>
            </a:r>
            <a:r>
              <a:rPr lang="en-US" sz="4000" b="1" u="sng" dirty="0">
                <a:solidFill>
                  <a:schemeClr val="tx2"/>
                </a:solidFill>
              </a:rPr>
              <a:t>quality assurance</a:t>
            </a:r>
            <a:r>
              <a:rPr lang="en-US" sz="4000" b="1" dirty="0">
                <a:solidFill>
                  <a:schemeClr val="tx2"/>
                </a:solidFill>
              </a:rPr>
              <a:t> (QA) and </a:t>
            </a:r>
            <a:r>
              <a:rPr lang="en-US" sz="4000" b="1" u="sng" dirty="0">
                <a:solidFill>
                  <a:schemeClr val="tx2"/>
                </a:solidFill>
              </a:rPr>
              <a:t>quality control</a:t>
            </a:r>
            <a:r>
              <a:rPr lang="en-US" sz="4000" b="1" dirty="0">
                <a:solidFill>
                  <a:schemeClr val="tx2"/>
                </a:solidFill>
              </a:rPr>
              <a:t> (QC) to ensure that the data you collect will meet the needs of your project</a:t>
            </a:r>
            <a:endParaRPr lang="en-US" sz="4000" dirty="0">
              <a:solidFill>
                <a:schemeClr val="tx2"/>
              </a:solidFill>
            </a:endParaRPr>
          </a:p>
        </p:txBody>
      </p:sp>
    </p:spTree>
    <p:extLst>
      <p:ext uri="{BB962C8B-B14F-4D97-AF65-F5344CB8AC3E}">
        <p14:creationId xmlns:p14="http://schemas.microsoft.com/office/powerpoint/2010/main" val="1430785613"/>
      </p:ext>
    </p:extLst>
  </p:cSld>
  <p:clrMapOvr>
    <a:masterClrMapping/>
  </p:clrMapOvr>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640D752-62D5-4E72-A82B-DB9E1C3E8A51}">
  <ds:schemaRefs>
    <ds:schemaRef ds:uri="ESRI.ArcGIS.Mapping.OfficeIntegration.PowerPointInfo"/>
  </ds:schemaRefs>
</ds:datastoreItem>
</file>

<file path=customXml/itemProps10.xml><?xml version="1.0" encoding="utf-8"?>
<ds:datastoreItem xmlns:ds="http://schemas.openxmlformats.org/officeDocument/2006/customXml" ds:itemID="{32EFC50B-BDD9-44FB-A57D-454A252BD538}">
  <ds:schemaRefs>
    <ds:schemaRef ds:uri="ESRI.ArcGIS.Mapping.OfficeIntegration.PowerPointInfo"/>
  </ds:schemaRefs>
</ds:datastoreItem>
</file>

<file path=customXml/itemProps11.xml><?xml version="1.0" encoding="utf-8"?>
<ds:datastoreItem xmlns:ds="http://schemas.openxmlformats.org/officeDocument/2006/customXml" ds:itemID="{92DAA6FF-59CC-4A11-B74C-1E1ADAF20A07}">
  <ds:schemaRefs>
    <ds:schemaRef ds:uri="ESRI.ArcGIS.Mapping.OfficeIntegration.PowerPointInfo"/>
  </ds:schemaRefs>
</ds:datastoreItem>
</file>

<file path=customXml/itemProps12.xml><?xml version="1.0" encoding="utf-8"?>
<ds:datastoreItem xmlns:ds="http://schemas.openxmlformats.org/officeDocument/2006/customXml" ds:itemID="{359FCC83-7898-4CA7-ACE6-9414E510F402}">
  <ds:schemaRefs>
    <ds:schemaRef ds:uri="ESRI.ArcGIS.Mapping.OfficeIntegration.PowerPointInfo"/>
  </ds:schemaRefs>
</ds:datastoreItem>
</file>

<file path=customXml/itemProps13.xml><?xml version="1.0" encoding="utf-8"?>
<ds:datastoreItem xmlns:ds="http://schemas.openxmlformats.org/officeDocument/2006/customXml" ds:itemID="{B160C779-6563-4C32-A6AE-561DEF24AAE8}">
  <ds:schemaRefs>
    <ds:schemaRef ds:uri="ESRI.ArcGIS.Mapping.OfficeIntegration.PowerPointInfo"/>
  </ds:schemaRefs>
</ds:datastoreItem>
</file>

<file path=customXml/itemProps14.xml><?xml version="1.0" encoding="utf-8"?>
<ds:datastoreItem xmlns:ds="http://schemas.openxmlformats.org/officeDocument/2006/customXml" ds:itemID="{B88D38F6-35AD-4420-AA45-24AE696BAC72}">
  <ds:schemaRefs>
    <ds:schemaRef ds:uri="ESRI.ArcGIS.Mapping.OfficeIntegration.PowerPointInfo"/>
  </ds:schemaRefs>
</ds:datastoreItem>
</file>

<file path=customXml/itemProps15.xml><?xml version="1.0" encoding="utf-8"?>
<ds:datastoreItem xmlns:ds="http://schemas.openxmlformats.org/officeDocument/2006/customXml" ds:itemID="{BF6C8D4C-9F37-46A1-B7CC-DD95837E8770}">
  <ds:schemaRefs>
    <ds:schemaRef ds:uri="ESRI.ArcGIS.Mapping.OfficeIntegration.PowerPointInfo"/>
  </ds:schemaRefs>
</ds:datastoreItem>
</file>

<file path=customXml/itemProps16.xml><?xml version="1.0" encoding="utf-8"?>
<ds:datastoreItem xmlns:ds="http://schemas.openxmlformats.org/officeDocument/2006/customXml" ds:itemID="{5F97B6CC-8567-4D4C-B976-AD693027F21C}">
  <ds:schemaRefs>
    <ds:schemaRef ds:uri="ESRI.ArcGIS.Mapping.OfficeIntegration.PowerPointInfo"/>
  </ds:schemaRefs>
</ds:datastoreItem>
</file>

<file path=customXml/itemProps17.xml><?xml version="1.0" encoding="utf-8"?>
<ds:datastoreItem xmlns:ds="http://schemas.openxmlformats.org/officeDocument/2006/customXml" ds:itemID="{146873D0-FCB6-45DC-9BBA-65B926BDA715}">
  <ds:schemaRefs>
    <ds:schemaRef ds:uri="ESRI.ArcGIS.Mapping.OfficeIntegration.PowerPointInfo"/>
  </ds:schemaRefs>
</ds:datastoreItem>
</file>

<file path=customXml/itemProps18.xml><?xml version="1.0" encoding="utf-8"?>
<ds:datastoreItem xmlns:ds="http://schemas.openxmlformats.org/officeDocument/2006/customXml" ds:itemID="{B54A896A-924C-43ED-B38D-D9A2AD6E815F}">
  <ds:schemaRefs>
    <ds:schemaRef ds:uri="ESRI.ArcGIS.Mapping.OfficeIntegration.PowerPointInfo"/>
  </ds:schemaRefs>
</ds:datastoreItem>
</file>

<file path=customXml/itemProps19.xml><?xml version="1.0" encoding="utf-8"?>
<ds:datastoreItem xmlns:ds="http://schemas.openxmlformats.org/officeDocument/2006/customXml" ds:itemID="{D5EBD405-9EAA-4E18-924C-F3D6E55F5DB9}">
  <ds:schemaRefs>
    <ds:schemaRef ds:uri="ESRI.ArcGIS.Mapping.OfficeIntegration.PowerPointInfo"/>
  </ds:schemaRefs>
</ds:datastoreItem>
</file>

<file path=customXml/itemProps2.xml><?xml version="1.0" encoding="utf-8"?>
<ds:datastoreItem xmlns:ds="http://schemas.openxmlformats.org/officeDocument/2006/customXml" ds:itemID="{5F45D3D9-7178-4384-B7AC-A016AF816DA8}">
  <ds:schemaRefs>
    <ds:schemaRef ds:uri="ESRI.ArcGIS.Mapping.OfficeIntegration.PowerPointInfo"/>
  </ds:schemaRefs>
</ds:datastoreItem>
</file>

<file path=customXml/itemProps20.xml><?xml version="1.0" encoding="utf-8"?>
<ds:datastoreItem xmlns:ds="http://schemas.openxmlformats.org/officeDocument/2006/customXml" ds:itemID="{4567695D-8816-4676-891F-CF7C99FF1248}">
  <ds:schemaRefs>
    <ds:schemaRef ds:uri="ESRI.ArcGIS.Mapping.OfficeIntegration.PowerPointInfo"/>
  </ds:schemaRefs>
</ds:datastoreItem>
</file>

<file path=customXml/itemProps21.xml><?xml version="1.0" encoding="utf-8"?>
<ds:datastoreItem xmlns:ds="http://schemas.openxmlformats.org/officeDocument/2006/customXml" ds:itemID="{F49D2C56-7095-45F9-B0DF-3BA952CF26DF}">
  <ds:schemaRefs>
    <ds:schemaRef ds:uri="ESRI.ArcGIS.Mapping.OfficeIntegration.PowerPointInfo"/>
  </ds:schemaRefs>
</ds:datastoreItem>
</file>

<file path=customXml/itemProps22.xml><?xml version="1.0" encoding="utf-8"?>
<ds:datastoreItem xmlns:ds="http://schemas.openxmlformats.org/officeDocument/2006/customXml" ds:itemID="{0564664E-4D45-46DD-8B4A-C774163EE816}">
  <ds:schemaRefs>
    <ds:schemaRef ds:uri="ESRI.ArcGIS.Mapping.OfficeIntegration.PowerPointInfo"/>
  </ds:schemaRefs>
</ds:datastoreItem>
</file>

<file path=customXml/itemProps23.xml><?xml version="1.0" encoding="utf-8"?>
<ds:datastoreItem xmlns:ds="http://schemas.openxmlformats.org/officeDocument/2006/customXml" ds:itemID="{F92885C4-444E-40A3-87AB-124762F76952}">
  <ds:schemaRefs>
    <ds:schemaRef ds:uri="ESRI.ArcGIS.Mapping.OfficeIntegration.PowerPointInfo"/>
  </ds:schemaRefs>
</ds:datastoreItem>
</file>

<file path=customXml/itemProps24.xml><?xml version="1.0" encoding="utf-8"?>
<ds:datastoreItem xmlns:ds="http://schemas.openxmlformats.org/officeDocument/2006/customXml" ds:itemID="{EDB24ACD-D612-4578-AF4F-B68DAF8FCED5}">
  <ds:schemaRefs>
    <ds:schemaRef ds:uri="ESRI.ArcGIS.Mapping.OfficeIntegration.PowerPointInfo"/>
  </ds:schemaRefs>
</ds:datastoreItem>
</file>

<file path=customXml/itemProps25.xml><?xml version="1.0" encoding="utf-8"?>
<ds:datastoreItem xmlns:ds="http://schemas.openxmlformats.org/officeDocument/2006/customXml" ds:itemID="{18318A81-1E90-46D0-8B43-E880702254F2}">
  <ds:schemaRefs>
    <ds:schemaRef ds:uri="ESRI.ArcGIS.Mapping.OfficeIntegration.PowerPointInfo"/>
  </ds:schemaRefs>
</ds:datastoreItem>
</file>

<file path=customXml/itemProps26.xml><?xml version="1.0" encoding="utf-8"?>
<ds:datastoreItem xmlns:ds="http://schemas.openxmlformats.org/officeDocument/2006/customXml" ds:itemID="{8752E795-F653-4ED9-B2C7-47120C124B0D}">
  <ds:schemaRefs>
    <ds:schemaRef ds:uri="ESRI.ArcGIS.Mapping.OfficeIntegration.PowerPointInfo"/>
  </ds:schemaRefs>
</ds:datastoreItem>
</file>

<file path=customXml/itemProps27.xml><?xml version="1.0" encoding="utf-8"?>
<ds:datastoreItem xmlns:ds="http://schemas.openxmlformats.org/officeDocument/2006/customXml" ds:itemID="{D73377AF-6E71-4B70-8F2D-3A7F91A78E87}">
  <ds:schemaRefs>
    <ds:schemaRef ds:uri="ESRI.ArcGIS.Mapping.OfficeIntegration.PowerPointInfo"/>
  </ds:schemaRefs>
</ds:datastoreItem>
</file>

<file path=customXml/itemProps28.xml><?xml version="1.0" encoding="utf-8"?>
<ds:datastoreItem xmlns:ds="http://schemas.openxmlformats.org/officeDocument/2006/customXml" ds:itemID="{F85355FC-1970-4418-9F20-4C54F93D1861}">
  <ds:schemaRefs>
    <ds:schemaRef ds:uri="ESRI.ArcGIS.Mapping.OfficeIntegration.PowerPointInfo"/>
  </ds:schemaRefs>
</ds:datastoreItem>
</file>

<file path=customXml/itemProps29.xml><?xml version="1.0" encoding="utf-8"?>
<ds:datastoreItem xmlns:ds="http://schemas.openxmlformats.org/officeDocument/2006/customXml" ds:itemID="{E3676FF5-05AA-43AB-930B-777CC9D14712}">
  <ds:schemaRefs>
    <ds:schemaRef ds:uri="ESRI.ArcGIS.Mapping.OfficeIntegration.PowerPointInfo"/>
  </ds:schemaRefs>
</ds:datastoreItem>
</file>

<file path=customXml/itemProps3.xml><?xml version="1.0" encoding="utf-8"?>
<ds:datastoreItem xmlns:ds="http://schemas.openxmlformats.org/officeDocument/2006/customXml" ds:itemID="{C48499DA-4A3A-423B-8847-051599CE3DA6}">
  <ds:schemaRefs>
    <ds:schemaRef ds:uri="ESRI.ArcGIS.Mapping.OfficeIntegration.PowerPointInfo"/>
  </ds:schemaRefs>
</ds:datastoreItem>
</file>

<file path=customXml/itemProps30.xml><?xml version="1.0" encoding="utf-8"?>
<ds:datastoreItem xmlns:ds="http://schemas.openxmlformats.org/officeDocument/2006/customXml" ds:itemID="{1960B2AD-17FE-430B-AE74-AF192847A9F4}">
  <ds:schemaRefs>
    <ds:schemaRef ds:uri="ESRI.ArcGIS.Mapping.OfficeIntegration.PowerPointInfo"/>
  </ds:schemaRefs>
</ds:datastoreItem>
</file>

<file path=customXml/itemProps31.xml><?xml version="1.0" encoding="utf-8"?>
<ds:datastoreItem xmlns:ds="http://schemas.openxmlformats.org/officeDocument/2006/customXml" ds:itemID="{31A367E5-A092-43AB-B56E-4CCBC8545D99}">
  <ds:schemaRefs>
    <ds:schemaRef ds:uri="ESRI.ArcGIS.Mapping.OfficeIntegration.PowerPointInfo"/>
  </ds:schemaRefs>
</ds:datastoreItem>
</file>

<file path=customXml/itemProps32.xml><?xml version="1.0" encoding="utf-8"?>
<ds:datastoreItem xmlns:ds="http://schemas.openxmlformats.org/officeDocument/2006/customXml" ds:itemID="{FD6B2529-203A-4F09-8289-683949F4AEC2}">
  <ds:schemaRefs>
    <ds:schemaRef ds:uri="ESRI.ArcGIS.Mapping.OfficeIntegration.PowerPointInfo"/>
  </ds:schemaRefs>
</ds:datastoreItem>
</file>

<file path=customXml/itemProps33.xml><?xml version="1.0" encoding="utf-8"?>
<ds:datastoreItem xmlns:ds="http://schemas.openxmlformats.org/officeDocument/2006/customXml" ds:itemID="{09BB59DE-905B-4434-82F8-9FA5A3FB1703}">
  <ds:schemaRefs>
    <ds:schemaRef ds:uri="ESRI.ArcGIS.Mapping.OfficeIntegration.PowerPointInfo"/>
  </ds:schemaRefs>
</ds:datastoreItem>
</file>

<file path=customXml/itemProps34.xml><?xml version="1.0" encoding="utf-8"?>
<ds:datastoreItem xmlns:ds="http://schemas.openxmlformats.org/officeDocument/2006/customXml" ds:itemID="{76D62373-B22A-451B-ACD8-1754BF32BB86}">
  <ds:schemaRefs>
    <ds:schemaRef ds:uri="ESRI.ArcGIS.Mapping.OfficeIntegration.PowerPointInfo"/>
  </ds:schemaRefs>
</ds:datastoreItem>
</file>

<file path=customXml/itemProps35.xml><?xml version="1.0" encoding="utf-8"?>
<ds:datastoreItem xmlns:ds="http://schemas.openxmlformats.org/officeDocument/2006/customXml" ds:itemID="{B289C135-57BE-4FD4-86DD-BF11E5C75393}">
  <ds:schemaRefs>
    <ds:schemaRef ds:uri="ESRI.ArcGIS.Mapping.OfficeIntegration.PowerPointInfo"/>
  </ds:schemaRefs>
</ds:datastoreItem>
</file>

<file path=customXml/itemProps36.xml><?xml version="1.0" encoding="utf-8"?>
<ds:datastoreItem xmlns:ds="http://schemas.openxmlformats.org/officeDocument/2006/customXml" ds:itemID="{A2907C9B-65D3-4321-9F03-369992942C27}">
  <ds:schemaRefs>
    <ds:schemaRef ds:uri="ESRI.ArcGIS.Mapping.OfficeIntegration.PowerPointInfo"/>
  </ds:schemaRefs>
</ds:datastoreItem>
</file>

<file path=customXml/itemProps37.xml><?xml version="1.0" encoding="utf-8"?>
<ds:datastoreItem xmlns:ds="http://schemas.openxmlformats.org/officeDocument/2006/customXml" ds:itemID="{354E5105-2CD0-4C44-95C4-F31835A12023}">
  <ds:schemaRefs>
    <ds:schemaRef ds:uri="ESRI.ArcGIS.Mapping.OfficeIntegration.PowerPointInfo"/>
  </ds:schemaRefs>
</ds:datastoreItem>
</file>

<file path=customXml/itemProps38.xml><?xml version="1.0" encoding="utf-8"?>
<ds:datastoreItem xmlns:ds="http://schemas.openxmlformats.org/officeDocument/2006/customXml" ds:itemID="{F0C859FC-E935-4756-88C0-8E8453F306C1}">
  <ds:schemaRefs>
    <ds:schemaRef ds:uri="ESRI.ArcGIS.Mapping.OfficeIntegration.PowerPointInfo"/>
  </ds:schemaRefs>
</ds:datastoreItem>
</file>

<file path=customXml/itemProps39.xml><?xml version="1.0" encoding="utf-8"?>
<ds:datastoreItem xmlns:ds="http://schemas.openxmlformats.org/officeDocument/2006/customXml" ds:itemID="{F678E79F-062B-4530-8652-7567704A0B0A}">
  <ds:schemaRefs>
    <ds:schemaRef ds:uri="ESRI.ArcGIS.Mapping.OfficeIntegration.PowerPointInfo"/>
  </ds:schemaRefs>
</ds:datastoreItem>
</file>

<file path=customXml/itemProps4.xml><?xml version="1.0" encoding="utf-8"?>
<ds:datastoreItem xmlns:ds="http://schemas.openxmlformats.org/officeDocument/2006/customXml" ds:itemID="{18384F0F-2F4F-4AB2-9FA0-E7A17D107AFA}">
  <ds:schemaRefs>
    <ds:schemaRef ds:uri="ESRI.ArcGIS.Mapping.OfficeIntegration.PowerPointInfo"/>
  </ds:schemaRefs>
</ds:datastoreItem>
</file>

<file path=customXml/itemProps40.xml><?xml version="1.0" encoding="utf-8"?>
<ds:datastoreItem xmlns:ds="http://schemas.openxmlformats.org/officeDocument/2006/customXml" ds:itemID="{F13EEFBC-35E3-4140-B196-DAF4F17A140C}">
  <ds:schemaRefs>
    <ds:schemaRef ds:uri="ESRI.ArcGIS.Mapping.OfficeIntegration.PowerPointInfo"/>
  </ds:schemaRefs>
</ds:datastoreItem>
</file>

<file path=customXml/itemProps41.xml><?xml version="1.0" encoding="utf-8"?>
<ds:datastoreItem xmlns:ds="http://schemas.openxmlformats.org/officeDocument/2006/customXml" ds:itemID="{806263B8-9CBA-44C1-BDDF-47A59BE8CB05}">
  <ds:schemaRefs>
    <ds:schemaRef ds:uri="ESRI.ArcGIS.Mapping.OfficeIntegration.PowerPointInfo"/>
  </ds:schemaRefs>
</ds:datastoreItem>
</file>

<file path=customXml/itemProps42.xml><?xml version="1.0" encoding="utf-8"?>
<ds:datastoreItem xmlns:ds="http://schemas.openxmlformats.org/officeDocument/2006/customXml" ds:itemID="{15543223-A71C-4938-BF10-92D1FDD63F10}">
  <ds:schemaRefs>
    <ds:schemaRef ds:uri="ESRI.ArcGIS.Mapping.OfficeIntegration.PowerPointInfo"/>
  </ds:schemaRefs>
</ds:datastoreItem>
</file>

<file path=customXml/itemProps43.xml><?xml version="1.0" encoding="utf-8"?>
<ds:datastoreItem xmlns:ds="http://schemas.openxmlformats.org/officeDocument/2006/customXml" ds:itemID="{F3BB747C-7A46-4944-BF80-C0175FC71D41}">
  <ds:schemaRefs>
    <ds:schemaRef ds:uri="ESRI.ArcGIS.Mapping.OfficeIntegration.PowerPointInfo"/>
  </ds:schemaRefs>
</ds:datastoreItem>
</file>

<file path=customXml/itemProps5.xml><?xml version="1.0" encoding="utf-8"?>
<ds:datastoreItem xmlns:ds="http://schemas.openxmlformats.org/officeDocument/2006/customXml" ds:itemID="{A7F0BA12-291D-4322-879E-EC93554627B2}">
  <ds:schemaRefs>
    <ds:schemaRef ds:uri="ESRI.ArcGIS.Mapping.OfficeIntegration.PowerPointInfo"/>
  </ds:schemaRefs>
</ds:datastoreItem>
</file>

<file path=customXml/itemProps6.xml><?xml version="1.0" encoding="utf-8"?>
<ds:datastoreItem xmlns:ds="http://schemas.openxmlformats.org/officeDocument/2006/customXml" ds:itemID="{35356935-D40A-433F-8674-FC46AB19E6DD}">
  <ds:schemaRefs>
    <ds:schemaRef ds:uri="ESRI.ArcGIS.Mapping.OfficeIntegration.PowerPointInfo"/>
  </ds:schemaRefs>
</ds:datastoreItem>
</file>

<file path=customXml/itemProps7.xml><?xml version="1.0" encoding="utf-8"?>
<ds:datastoreItem xmlns:ds="http://schemas.openxmlformats.org/officeDocument/2006/customXml" ds:itemID="{EE9A42D6-902A-40D8-99F6-56C74200F5B5}">
  <ds:schemaRefs>
    <ds:schemaRef ds:uri="ESRI.ArcGIS.Mapping.OfficeIntegration.PowerPointInfo"/>
  </ds:schemaRefs>
</ds:datastoreItem>
</file>

<file path=customXml/itemProps8.xml><?xml version="1.0" encoding="utf-8"?>
<ds:datastoreItem xmlns:ds="http://schemas.openxmlformats.org/officeDocument/2006/customXml" ds:itemID="{16A3A544-2CAC-4F89-8FAE-B46BF4C40AFD}">
  <ds:schemaRefs>
    <ds:schemaRef ds:uri="ESRI.ArcGIS.Mapping.OfficeIntegration.PowerPointInfo"/>
  </ds:schemaRefs>
</ds:datastoreItem>
</file>

<file path=customXml/itemProps9.xml><?xml version="1.0" encoding="utf-8"?>
<ds:datastoreItem xmlns:ds="http://schemas.openxmlformats.org/officeDocument/2006/customXml" ds:itemID="{64EE0192-6F79-421D-9F86-F010076F417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32091</TotalTime>
  <Words>1061</Words>
  <Application>Microsoft Office PowerPoint</Application>
  <PresentationFormat>On-screen Show (4:3)</PresentationFormat>
  <Paragraphs>153</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Gill Sans MT</vt:lpstr>
      <vt:lpstr>Wingdings</vt: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Project Plans: EPA Region 10 Guide to Developing a Successful Project Plan</dc:title>
  <dc:creator>US EPA, Region 10</dc:creator>
  <cp:keywords>QAPP</cp:keywords>
  <cp:lastModifiedBy>Bert, Charles</cp:lastModifiedBy>
  <cp:revision>592</cp:revision>
  <cp:lastPrinted>2017-01-04T23:35:09Z</cp:lastPrinted>
  <dcterms:created xsi:type="dcterms:W3CDTF">2013-09-27T18:09:44Z</dcterms:created>
  <dcterms:modified xsi:type="dcterms:W3CDTF">2020-01-07T19:07:56Z</dcterms:modified>
</cp:coreProperties>
</file>