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4"/>
    <p:sldMasterId id="2147483710" r:id="rId5"/>
  </p:sldMasterIdLst>
  <p:notesMasterIdLst>
    <p:notesMasterId r:id="rId22"/>
  </p:notesMasterIdLst>
  <p:handoutMasterIdLst>
    <p:handoutMasterId r:id="rId23"/>
  </p:handoutMasterIdLst>
  <p:sldIdLst>
    <p:sldId id="256" r:id="rId6"/>
    <p:sldId id="605" r:id="rId7"/>
    <p:sldId id="627" r:id="rId8"/>
    <p:sldId id="624" r:id="rId9"/>
    <p:sldId id="606" r:id="rId10"/>
    <p:sldId id="607" r:id="rId11"/>
    <p:sldId id="615" r:id="rId12"/>
    <p:sldId id="616" r:id="rId13"/>
    <p:sldId id="617" r:id="rId14"/>
    <p:sldId id="619" r:id="rId15"/>
    <p:sldId id="620" r:id="rId16"/>
    <p:sldId id="622" r:id="rId17"/>
    <p:sldId id="625" r:id="rId18"/>
    <p:sldId id="626" r:id="rId19"/>
    <p:sldId id="629" r:id="rId20"/>
    <p:sldId id="640" r:id="rId21"/>
  </p:sldIdLst>
  <p:sldSz cx="9144000" cy="6858000" type="screen4x3"/>
  <p:notesSz cx="6858000" cy="1724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640" userDrawn="1">
          <p15:clr>
            <a:srgbClr val="A4A3A4"/>
          </p15:clr>
        </p15:guide>
        <p15:guide id="3" pos="288" userDrawn="1">
          <p15:clr>
            <a:srgbClr val="A4A3A4"/>
          </p15:clr>
        </p15:guide>
        <p15:guide id="4" pos="1920" userDrawn="1">
          <p15:clr>
            <a:srgbClr val="A4A3A4"/>
          </p15:clr>
        </p15:guide>
        <p15:guide id="5" orient="horz" pos="528" userDrawn="1">
          <p15:clr>
            <a:srgbClr val="A4A3A4"/>
          </p15:clr>
        </p15:guide>
        <p15:guide id="6" pos="1872" userDrawn="1">
          <p15:clr>
            <a:srgbClr val="A4A3A4"/>
          </p15:clr>
        </p15:guide>
        <p15:guide id="7" orient="horz" pos="225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n Penn" initials="IP" lastIdx="2" clrIdx="0"/>
  <p:cmAuthor id="1" name="mirandamaupin" initials="mm" lastIdx="11" clrIdx="1"/>
  <p:cmAuthor id="2" name="Matt Robbie" initials="MR" lastIdx="25" clrIdx="2">
    <p:extLst>
      <p:ext uri="{19B8F6BF-5375-455C-9EA6-DF929625EA0E}">
        <p15:presenceInfo xmlns:p15="http://schemas.microsoft.com/office/powerpoint/2012/main" userId="S-1-5-21-1762735792-2312552712-2657262591-1050" providerId="AD"/>
      </p:ext>
    </p:extLst>
  </p:cmAuthor>
  <p:cmAuthor id="3" name="Matt Robbie" initials="MR [2]" lastIdx="39" clrIdx="3">
    <p:extLst>
      <p:ext uri="{19B8F6BF-5375-455C-9EA6-DF929625EA0E}">
        <p15:presenceInfo xmlns:p15="http://schemas.microsoft.com/office/powerpoint/2012/main" userId="Matt Robbie" providerId="None"/>
      </p:ext>
    </p:extLst>
  </p:cmAuthor>
  <p:cmAuthor id="4" name="Beth Schermerhorn" initials="BS" lastIdx="30" clrIdx="4">
    <p:extLst>
      <p:ext uri="{19B8F6BF-5375-455C-9EA6-DF929625EA0E}">
        <p15:presenceInfo xmlns:p15="http://schemas.microsoft.com/office/powerpoint/2012/main" userId="Beth Schermerhorn" providerId="None"/>
      </p:ext>
    </p:extLst>
  </p:cmAuthor>
  <p:cmAuthor id="5" name="Beth Schermerhorn" initials="BS [2]" lastIdx="59" clrIdx="5">
    <p:extLst>
      <p:ext uri="{19B8F6BF-5375-455C-9EA6-DF929625EA0E}">
        <p15:presenceInfo xmlns:p15="http://schemas.microsoft.com/office/powerpoint/2012/main" userId="S-1-5-21-1762735792-2312552712-2657262591-4206" providerId="AD"/>
      </p:ext>
    </p:extLst>
  </p:cmAuthor>
  <p:cmAuthor id="6" name="Miranda Maupin" initials="MM" lastIdx="30" clrIdx="6">
    <p:extLst>
      <p:ext uri="{19B8F6BF-5375-455C-9EA6-DF929625EA0E}">
        <p15:presenceInfo xmlns:p15="http://schemas.microsoft.com/office/powerpoint/2012/main" userId="S-1-5-21-1762735792-2312552712-2657262591-1083" providerId="AD"/>
      </p:ext>
    </p:extLst>
  </p:cmAuthor>
  <p:cmAuthor id="7" name="Miranda Maupin" initials="MM [2]" lastIdx="7" clrIdx="7">
    <p:extLst>
      <p:ext uri="{19B8F6BF-5375-455C-9EA6-DF929625EA0E}">
        <p15:presenceInfo xmlns:p15="http://schemas.microsoft.com/office/powerpoint/2012/main" userId="Miranda Maupin" providerId="None"/>
      </p:ext>
    </p:extLst>
  </p:cmAuthor>
  <p:cmAuthor id="8" name="Catherine Brown" initials="CB" lastIdx="1" clrIdx="8">
    <p:extLst>
      <p:ext uri="{19B8F6BF-5375-455C-9EA6-DF929625EA0E}">
        <p15:presenceInfo xmlns:p15="http://schemas.microsoft.com/office/powerpoint/2012/main" userId="Catherine Brown" providerId="None"/>
      </p:ext>
    </p:extLst>
  </p:cmAuthor>
  <p:cmAuthor id="9" name="Alisa Hefner" initials="AH" lastIdx="32" clrIdx="9">
    <p:extLst>
      <p:ext uri="{19B8F6BF-5375-455C-9EA6-DF929625EA0E}">
        <p15:presenceInfo xmlns:p15="http://schemas.microsoft.com/office/powerpoint/2012/main" userId="S-1-5-21-1762735792-2312552712-2657262591-1023" providerId="AD"/>
      </p:ext>
    </p:extLst>
  </p:cmAuthor>
  <p:cmAuthor id="10" name="Miranda Maupin" initials="MM [3]" lastIdx="35" clrIdx="10">
    <p:extLst>
      <p:ext uri="{19B8F6BF-5375-455C-9EA6-DF929625EA0E}">
        <p15:presenceInfo xmlns:p15="http://schemas.microsoft.com/office/powerpoint/2012/main" userId="S::mmaupin@skeo.com::a4c2da2c-efeb-47e8-98cd-d8f1dca5dcb1" providerId="AD"/>
      </p:ext>
    </p:extLst>
  </p:cmAuthor>
  <p:cmAuthor id="11" name="Haley Gannon" initials="HG" lastIdx="3" clrIdx="11">
    <p:extLst>
      <p:ext uri="{19B8F6BF-5375-455C-9EA6-DF929625EA0E}">
        <p15:presenceInfo xmlns:p15="http://schemas.microsoft.com/office/powerpoint/2012/main" userId="S::hgannon@skeo.com::04d4c336-aca7-4b43-a4db-a9780878cf01" providerId="AD"/>
      </p:ext>
    </p:extLst>
  </p:cmAuthor>
  <p:cmAuthor id="12" name="Bruce Thompson" initials="BT" lastIdx="2" clrIdx="12">
    <p:extLst>
      <p:ext uri="{19B8F6BF-5375-455C-9EA6-DF929625EA0E}">
        <p15:presenceInfo xmlns:p15="http://schemas.microsoft.com/office/powerpoint/2012/main" userId="Bruce Thomp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6E6E"/>
    <a:srgbClr val="F79421"/>
    <a:srgbClr val="79C9DD"/>
    <a:srgbClr val="FF6600"/>
    <a:srgbClr val="FCB52C"/>
    <a:srgbClr val="000000"/>
    <a:srgbClr val="996600"/>
    <a:srgbClr val="CCCC00"/>
    <a:srgbClr val="29702A"/>
    <a:srgbClr val="F2E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F02C61-D0CF-C66A-BC1A-FE45805A3AEE}" v="1" dt="2020-06-19T15:42:35.774"/>
    <p1510:client id="{EC70F5BD-4E9B-3775-7D6A-914C7A7A6553}" v="14" dt="2020-06-19T17:47:29.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975" autoAdjust="0"/>
  </p:normalViewPr>
  <p:slideViewPr>
    <p:cSldViewPr snapToGrid="0">
      <p:cViewPr varScale="1">
        <p:scale>
          <a:sx n="58" d="100"/>
          <a:sy n="58" d="100"/>
        </p:scale>
        <p:origin x="2334" y="42"/>
      </p:cViewPr>
      <p:guideLst>
        <p:guide pos="5640"/>
        <p:guide pos="288"/>
        <p:guide pos="1920"/>
        <p:guide orient="horz" pos="528"/>
        <p:guide pos="1872"/>
        <p:guide orient="horz" pos="2256"/>
      </p:guideLst>
    </p:cSldViewPr>
  </p:slideViewPr>
  <p:notesTextViewPr>
    <p:cViewPr>
      <p:scale>
        <a:sx n="1" d="1"/>
        <a:sy n="1" d="1"/>
      </p:scale>
      <p:origin x="0" y="0"/>
    </p:cViewPr>
  </p:notesTextViewPr>
  <p:sorterViewPr>
    <p:cViewPr varScale="1">
      <p:scale>
        <a:sx n="100" d="100"/>
        <a:sy n="100" d="100"/>
      </p:scale>
      <p:origin x="0" y="-3880"/>
    </p:cViewPr>
  </p:sorterViewPr>
  <p:notesViewPr>
    <p:cSldViewPr snapToGrid="0">
      <p:cViewPr varScale="1">
        <p:scale>
          <a:sx n="66" d="100"/>
          <a:sy n="66" d="100"/>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epa.gov/community-port-collaboration/community-port-collaboration-pilot-projects"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epa.gov/community-port-collaboration/community-port-collaboration-pilot-projects"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781AB-C50B-45E8-9455-A48496AE8A1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06E7DC0-A7B4-4FB8-8748-DD52D43AD371}">
      <dgm:prSet/>
      <dgm:spPr/>
      <dgm:t>
        <a:bodyPr/>
        <a:lstStyle/>
        <a:p>
          <a:r>
            <a:rPr lang="en-US" u="sng" dirty="0">
              <a:hlinkClick xmlns:r="http://schemas.openxmlformats.org/officeDocument/2006/relationships" r:id="rId1"/>
            </a:rPr>
            <a:t>Community-Port Collaboration Pilot Projects</a:t>
          </a:r>
          <a:r>
            <a:rPr lang="en-US" dirty="0"/>
            <a:t> </a:t>
          </a:r>
        </a:p>
      </dgm:t>
    </dgm:pt>
    <dgm:pt modelId="{33E0ED65-8789-438D-A694-8B96B56FB696}" type="parTrans" cxnId="{0917010B-1945-48D2-85F0-AECF3036EF12}">
      <dgm:prSet/>
      <dgm:spPr/>
      <dgm:t>
        <a:bodyPr/>
        <a:lstStyle/>
        <a:p>
          <a:endParaRPr lang="en-US"/>
        </a:p>
      </dgm:t>
    </dgm:pt>
    <dgm:pt modelId="{ACD6777F-EB0E-4BDF-97CB-8C49C3B54F8E}" type="sibTrans" cxnId="{0917010B-1945-48D2-85F0-AECF3036EF12}">
      <dgm:prSet/>
      <dgm:spPr/>
      <dgm:t>
        <a:bodyPr/>
        <a:lstStyle/>
        <a:p>
          <a:endParaRPr lang="en-US"/>
        </a:p>
      </dgm:t>
    </dgm:pt>
    <dgm:pt modelId="{07BFD377-4ACE-4822-9365-3E5F283A9B51}">
      <dgm:prSet/>
      <dgm:spPr/>
      <dgm:t>
        <a:bodyPr/>
        <a:lstStyle/>
        <a:p>
          <a:r>
            <a:rPr lang="en-US" dirty="0"/>
            <a:t>Technical assistance provided to 4 pilot communities.</a:t>
          </a:r>
        </a:p>
      </dgm:t>
    </dgm:pt>
    <dgm:pt modelId="{AB946C85-14D5-4381-B48A-79DC5928F4E4}" type="parTrans" cxnId="{E831101E-A120-407E-A41B-2AD399D39BC4}">
      <dgm:prSet/>
      <dgm:spPr/>
      <dgm:t>
        <a:bodyPr/>
        <a:lstStyle/>
        <a:p>
          <a:endParaRPr lang="en-US"/>
        </a:p>
      </dgm:t>
    </dgm:pt>
    <dgm:pt modelId="{A0E5B821-BB5C-4933-9885-CEC87B338467}" type="sibTrans" cxnId="{E831101E-A120-407E-A41B-2AD399D39BC4}">
      <dgm:prSet/>
      <dgm:spPr/>
      <dgm:t>
        <a:bodyPr/>
        <a:lstStyle/>
        <a:p>
          <a:endParaRPr lang="en-US"/>
        </a:p>
      </dgm:t>
    </dgm:pt>
    <dgm:pt modelId="{2466E94D-658A-44B0-AA2A-95144A52F74A}">
      <dgm:prSet/>
      <dgm:spPr/>
      <dgm:t>
        <a:bodyPr/>
        <a:lstStyle/>
        <a:p>
          <a:r>
            <a:rPr lang="en-US" dirty="0"/>
            <a:t>Key lessons learned from pilots and additional tools developed based on pilot outcomes</a:t>
          </a:r>
        </a:p>
      </dgm:t>
    </dgm:pt>
    <dgm:pt modelId="{E01A2D2F-A039-47E3-99DB-4E08EA86562C}" type="parTrans" cxnId="{B17D6A19-B152-4D38-BD6A-ED10ACC438F2}">
      <dgm:prSet/>
      <dgm:spPr/>
      <dgm:t>
        <a:bodyPr/>
        <a:lstStyle/>
        <a:p>
          <a:endParaRPr lang="en-US"/>
        </a:p>
      </dgm:t>
    </dgm:pt>
    <dgm:pt modelId="{854E03F2-5E2A-44FA-A7C9-184FEA21ADAD}" type="sibTrans" cxnId="{B17D6A19-B152-4D38-BD6A-ED10ACC438F2}">
      <dgm:prSet/>
      <dgm:spPr/>
      <dgm:t>
        <a:bodyPr/>
        <a:lstStyle/>
        <a:p>
          <a:endParaRPr lang="en-US"/>
        </a:p>
      </dgm:t>
    </dgm:pt>
    <dgm:pt modelId="{610A3F6E-D997-4ECF-9ED7-7714F760D68C}" type="pres">
      <dgm:prSet presAssocID="{420781AB-C50B-45E8-9455-A48496AE8A18}" presName="vert0" presStyleCnt="0">
        <dgm:presLayoutVars>
          <dgm:dir/>
          <dgm:animOne val="branch"/>
          <dgm:animLvl val="lvl"/>
        </dgm:presLayoutVars>
      </dgm:prSet>
      <dgm:spPr/>
    </dgm:pt>
    <dgm:pt modelId="{F00E12D6-B07D-4E08-B709-BBF9F15FF3C5}" type="pres">
      <dgm:prSet presAssocID="{606E7DC0-A7B4-4FB8-8748-DD52D43AD371}" presName="thickLine" presStyleLbl="alignNode1" presStyleIdx="0" presStyleCnt="3"/>
      <dgm:spPr/>
    </dgm:pt>
    <dgm:pt modelId="{5FE182AF-D852-4C4D-9694-24EDFB596645}" type="pres">
      <dgm:prSet presAssocID="{606E7DC0-A7B4-4FB8-8748-DD52D43AD371}" presName="horz1" presStyleCnt="0"/>
      <dgm:spPr/>
    </dgm:pt>
    <dgm:pt modelId="{A3096C74-FC58-42F9-BCB9-0C51BB9E8992}" type="pres">
      <dgm:prSet presAssocID="{606E7DC0-A7B4-4FB8-8748-DD52D43AD371}" presName="tx1" presStyleLbl="revTx" presStyleIdx="0" presStyleCnt="3"/>
      <dgm:spPr/>
    </dgm:pt>
    <dgm:pt modelId="{D817A807-3AF0-4CC8-A65B-5B6D42043E93}" type="pres">
      <dgm:prSet presAssocID="{606E7DC0-A7B4-4FB8-8748-DD52D43AD371}" presName="vert1" presStyleCnt="0"/>
      <dgm:spPr/>
    </dgm:pt>
    <dgm:pt modelId="{D03E45E7-0399-4D54-AB61-5DFEEFA2CA12}" type="pres">
      <dgm:prSet presAssocID="{07BFD377-4ACE-4822-9365-3E5F283A9B51}" presName="thickLine" presStyleLbl="alignNode1" presStyleIdx="1" presStyleCnt="3"/>
      <dgm:spPr/>
    </dgm:pt>
    <dgm:pt modelId="{6B061233-DB69-4DEB-A492-84585F0F85BD}" type="pres">
      <dgm:prSet presAssocID="{07BFD377-4ACE-4822-9365-3E5F283A9B51}" presName="horz1" presStyleCnt="0"/>
      <dgm:spPr/>
    </dgm:pt>
    <dgm:pt modelId="{F07966B5-F4AB-4E3D-AC7A-82448CFB8919}" type="pres">
      <dgm:prSet presAssocID="{07BFD377-4ACE-4822-9365-3E5F283A9B51}" presName="tx1" presStyleLbl="revTx" presStyleIdx="1" presStyleCnt="3"/>
      <dgm:spPr/>
    </dgm:pt>
    <dgm:pt modelId="{829B1409-32DA-4E42-8A3A-2A32C380EC17}" type="pres">
      <dgm:prSet presAssocID="{07BFD377-4ACE-4822-9365-3E5F283A9B51}" presName="vert1" presStyleCnt="0"/>
      <dgm:spPr/>
    </dgm:pt>
    <dgm:pt modelId="{831C6249-27D5-4453-9245-56AC4CD22089}" type="pres">
      <dgm:prSet presAssocID="{2466E94D-658A-44B0-AA2A-95144A52F74A}" presName="thickLine" presStyleLbl="alignNode1" presStyleIdx="2" presStyleCnt="3"/>
      <dgm:spPr/>
    </dgm:pt>
    <dgm:pt modelId="{CD8C0C92-2E00-479B-AEBD-BB8B24855F74}" type="pres">
      <dgm:prSet presAssocID="{2466E94D-658A-44B0-AA2A-95144A52F74A}" presName="horz1" presStyleCnt="0"/>
      <dgm:spPr/>
    </dgm:pt>
    <dgm:pt modelId="{57A27B63-A720-43AD-8E05-B9A1E2DA1C47}" type="pres">
      <dgm:prSet presAssocID="{2466E94D-658A-44B0-AA2A-95144A52F74A}" presName="tx1" presStyleLbl="revTx" presStyleIdx="2" presStyleCnt="3"/>
      <dgm:spPr/>
    </dgm:pt>
    <dgm:pt modelId="{1DA55E39-19D6-4ADA-8624-49C9B16BB346}" type="pres">
      <dgm:prSet presAssocID="{2466E94D-658A-44B0-AA2A-95144A52F74A}" presName="vert1" presStyleCnt="0"/>
      <dgm:spPr/>
    </dgm:pt>
  </dgm:ptLst>
  <dgm:cxnLst>
    <dgm:cxn modelId="{0917010B-1945-48D2-85F0-AECF3036EF12}" srcId="{420781AB-C50B-45E8-9455-A48496AE8A18}" destId="{606E7DC0-A7B4-4FB8-8748-DD52D43AD371}" srcOrd="0" destOrd="0" parTransId="{33E0ED65-8789-438D-A694-8B96B56FB696}" sibTransId="{ACD6777F-EB0E-4BDF-97CB-8C49C3B54F8E}"/>
    <dgm:cxn modelId="{B17D6A19-B152-4D38-BD6A-ED10ACC438F2}" srcId="{420781AB-C50B-45E8-9455-A48496AE8A18}" destId="{2466E94D-658A-44B0-AA2A-95144A52F74A}" srcOrd="2" destOrd="0" parTransId="{E01A2D2F-A039-47E3-99DB-4E08EA86562C}" sibTransId="{854E03F2-5E2A-44FA-A7C9-184FEA21ADAD}"/>
    <dgm:cxn modelId="{E831101E-A120-407E-A41B-2AD399D39BC4}" srcId="{420781AB-C50B-45E8-9455-A48496AE8A18}" destId="{07BFD377-4ACE-4822-9365-3E5F283A9B51}" srcOrd="1" destOrd="0" parTransId="{AB946C85-14D5-4381-B48A-79DC5928F4E4}" sibTransId="{A0E5B821-BB5C-4933-9885-CEC87B338467}"/>
    <dgm:cxn modelId="{BAFB3A5A-C726-41C0-A528-C1D71D76FAB8}" type="presOf" srcId="{07BFD377-4ACE-4822-9365-3E5F283A9B51}" destId="{F07966B5-F4AB-4E3D-AC7A-82448CFB8919}" srcOrd="0" destOrd="0" presId="urn:microsoft.com/office/officeart/2008/layout/LinedList"/>
    <dgm:cxn modelId="{BC33A483-C449-45CF-9093-B0D184E90DB6}" type="presOf" srcId="{2466E94D-658A-44B0-AA2A-95144A52F74A}" destId="{57A27B63-A720-43AD-8E05-B9A1E2DA1C47}" srcOrd="0" destOrd="0" presId="urn:microsoft.com/office/officeart/2008/layout/LinedList"/>
    <dgm:cxn modelId="{FB978FCE-E670-447B-866F-D5A739D670D7}" type="presOf" srcId="{420781AB-C50B-45E8-9455-A48496AE8A18}" destId="{610A3F6E-D997-4ECF-9ED7-7714F760D68C}" srcOrd="0" destOrd="0" presId="urn:microsoft.com/office/officeart/2008/layout/LinedList"/>
    <dgm:cxn modelId="{9A4AACE6-E778-45AB-8C20-8E0E4939A35A}" type="presOf" srcId="{606E7DC0-A7B4-4FB8-8748-DD52D43AD371}" destId="{A3096C74-FC58-42F9-BCB9-0C51BB9E8992}" srcOrd="0" destOrd="0" presId="urn:microsoft.com/office/officeart/2008/layout/LinedList"/>
    <dgm:cxn modelId="{872B04BD-FDD7-412F-BF2F-1A764BC6BFCB}" type="presParOf" srcId="{610A3F6E-D997-4ECF-9ED7-7714F760D68C}" destId="{F00E12D6-B07D-4E08-B709-BBF9F15FF3C5}" srcOrd="0" destOrd="0" presId="urn:microsoft.com/office/officeart/2008/layout/LinedList"/>
    <dgm:cxn modelId="{E1B0156B-D329-4ED4-A0C3-0D3327676635}" type="presParOf" srcId="{610A3F6E-D997-4ECF-9ED7-7714F760D68C}" destId="{5FE182AF-D852-4C4D-9694-24EDFB596645}" srcOrd="1" destOrd="0" presId="urn:microsoft.com/office/officeart/2008/layout/LinedList"/>
    <dgm:cxn modelId="{1DF505A4-6215-4EE1-93D0-59BDC248F10E}" type="presParOf" srcId="{5FE182AF-D852-4C4D-9694-24EDFB596645}" destId="{A3096C74-FC58-42F9-BCB9-0C51BB9E8992}" srcOrd="0" destOrd="0" presId="urn:microsoft.com/office/officeart/2008/layout/LinedList"/>
    <dgm:cxn modelId="{9948E822-8B24-4683-87A7-45D4DE1AE69E}" type="presParOf" srcId="{5FE182AF-D852-4C4D-9694-24EDFB596645}" destId="{D817A807-3AF0-4CC8-A65B-5B6D42043E93}" srcOrd="1" destOrd="0" presId="urn:microsoft.com/office/officeart/2008/layout/LinedList"/>
    <dgm:cxn modelId="{A602D553-CEAC-421A-A896-64ADCE17191B}" type="presParOf" srcId="{610A3F6E-D997-4ECF-9ED7-7714F760D68C}" destId="{D03E45E7-0399-4D54-AB61-5DFEEFA2CA12}" srcOrd="2" destOrd="0" presId="urn:microsoft.com/office/officeart/2008/layout/LinedList"/>
    <dgm:cxn modelId="{9AD8ED6B-29A1-4C20-8464-F42AD452903F}" type="presParOf" srcId="{610A3F6E-D997-4ECF-9ED7-7714F760D68C}" destId="{6B061233-DB69-4DEB-A492-84585F0F85BD}" srcOrd="3" destOrd="0" presId="urn:microsoft.com/office/officeart/2008/layout/LinedList"/>
    <dgm:cxn modelId="{256E71C7-C257-4F69-ADF4-4D9E8D4DCDC4}" type="presParOf" srcId="{6B061233-DB69-4DEB-A492-84585F0F85BD}" destId="{F07966B5-F4AB-4E3D-AC7A-82448CFB8919}" srcOrd="0" destOrd="0" presId="urn:microsoft.com/office/officeart/2008/layout/LinedList"/>
    <dgm:cxn modelId="{A22253A5-B94B-4FAF-B21B-34A3C7297F5F}" type="presParOf" srcId="{6B061233-DB69-4DEB-A492-84585F0F85BD}" destId="{829B1409-32DA-4E42-8A3A-2A32C380EC17}" srcOrd="1" destOrd="0" presId="urn:microsoft.com/office/officeart/2008/layout/LinedList"/>
    <dgm:cxn modelId="{844E65E9-8C74-4251-BD7A-1916A04E51C0}" type="presParOf" srcId="{610A3F6E-D997-4ECF-9ED7-7714F760D68C}" destId="{831C6249-27D5-4453-9245-56AC4CD22089}" srcOrd="4" destOrd="0" presId="urn:microsoft.com/office/officeart/2008/layout/LinedList"/>
    <dgm:cxn modelId="{91756E74-B269-427D-AB80-F01251EDEF10}" type="presParOf" srcId="{610A3F6E-D997-4ECF-9ED7-7714F760D68C}" destId="{CD8C0C92-2E00-479B-AEBD-BB8B24855F74}" srcOrd="5" destOrd="0" presId="urn:microsoft.com/office/officeart/2008/layout/LinedList"/>
    <dgm:cxn modelId="{5E24ADAD-63E6-42DE-888F-A9C90316D0FC}" type="presParOf" srcId="{CD8C0C92-2E00-479B-AEBD-BB8B24855F74}" destId="{57A27B63-A720-43AD-8E05-B9A1E2DA1C47}" srcOrd="0" destOrd="0" presId="urn:microsoft.com/office/officeart/2008/layout/LinedList"/>
    <dgm:cxn modelId="{065A4EBD-912F-4246-B9C1-9A121967FE28}" type="presParOf" srcId="{CD8C0C92-2E00-479B-AEBD-BB8B24855F74}" destId="{1DA55E39-19D6-4ADA-8624-49C9B16BB34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17E2E6-9625-4C10-ACA5-F895CDC6BBA8}"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E1407EB-004F-4BA5-BD47-7BE0B8426763}">
      <dgm:prSet/>
      <dgm:spPr/>
      <dgm:t>
        <a:bodyPr/>
        <a:lstStyle/>
        <a:p>
          <a:r>
            <a:rPr lang="en-US" b="1" dirty="0"/>
            <a:t>Ports Primer for Communities</a:t>
          </a:r>
          <a:r>
            <a:rPr lang="en-US" dirty="0"/>
            <a:t>: An Overview of Ports Planning and Operations to Support Community Participation   </a:t>
          </a:r>
        </a:p>
      </dgm:t>
    </dgm:pt>
    <dgm:pt modelId="{65F94BEB-A1F2-4A55-BFB0-9B5FAAB46E1C}" type="parTrans" cxnId="{02509B46-E32D-40D6-936A-CB8D71FEAFB2}">
      <dgm:prSet/>
      <dgm:spPr/>
      <dgm:t>
        <a:bodyPr/>
        <a:lstStyle/>
        <a:p>
          <a:endParaRPr lang="en-US"/>
        </a:p>
      </dgm:t>
    </dgm:pt>
    <dgm:pt modelId="{A55C259A-E95F-40DC-B190-9E5F80DC65D4}" type="sibTrans" cxnId="{02509B46-E32D-40D6-936A-CB8D71FEAFB2}">
      <dgm:prSet/>
      <dgm:spPr/>
      <dgm:t>
        <a:bodyPr/>
        <a:lstStyle/>
        <a:p>
          <a:endParaRPr lang="en-US"/>
        </a:p>
      </dgm:t>
    </dgm:pt>
    <dgm:pt modelId="{9BB9A849-95A2-4F6A-BB89-8E0B0AF004B2}">
      <dgm:prSet/>
      <dgm:spPr/>
      <dgm:t>
        <a:bodyPr/>
        <a:lstStyle/>
        <a:p>
          <a:r>
            <a:rPr lang="en-US" b="1"/>
            <a:t>Community Action Roadmap</a:t>
          </a:r>
          <a:r>
            <a:rPr lang="en-US"/>
            <a:t>: Empowering Near-Port Communities </a:t>
          </a:r>
        </a:p>
      </dgm:t>
    </dgm:pt>
    <dgm:pt modelId="{8989F032-3115-471C-96A0-FBBEA6A19512}" type="parTrans" cxnId="{97E45499-CAB3-41DD-B2C4-DB5639076BC3}">
      <dgm:prSet/>
      <dgm:spPr/>
      <dgm:t>
        <a:bodyPr/>
        <a:lstStyle/>
        <a:p>
          <a:endParaRPr lang="en-US"/>
        </a:p>
      </dgm:t>
    </dgm:pt>
    <dgm:pt modelId="{6205FC5B-D7DD-42FE-BEB0-51E98853DAAB}" type="sibTrans" cxnId="{97E45499-CAB3-41DD-B2C4-DB5639076BC3}">
      <dgm:prSet/>
      <dgm:spPr/>
      <dgm:t>
        <a:bodyPr/>
        <a:lstStyle/>
        <a:p>
          <a:endParaRPr lang="en-US"/>
        </a:p>
      </dgm:t>
    </dgm:pt>
    <dgm:pt modelId="{CC776109-339E-48D7-BB60-E19A61E87AF4}">
      <dgm:prSet/>
      <dgm:spPr/>
      <dgm:t>
        <a:bodyPr/>
        <a:lstStyle/>
        <a:p>
          <a:r>
            <a:rPr lang="en-US" b="1" dirty="0"/>
            <a:t>Environmental Justice (EJ) Primer for Ports</a:t>
          </a:r>
          <a:r>
            <a:rPr lang="en-US" dirty="0"/>
            <a:t>: The Good Neighbor Guide to Building Partnerships and Social Equity with Communities </a:t>
          </a:r>
        </a:p>
      </dgm:t>
    </dgm:pt>
    <dgm:pt modelId="{D45962BA-F7E1-4EC0-B353-5B6657DDB466}" type="parTrans" cxnId="{0774B611-2FC7-4157-97F5-7BDC9B719D1E}">
      <dgm:prSet/>
      <dgm:spPr/>
      <dgm:t>
        <a:bodyPr/>
        <a:lstStyle/>
        <a:p>
          <a:endParaRPr lang="en-US"/>
        </a:p>
      </dgm:t>
    </dgm:pt>
    <dgm:pt modelId="{27850E84-3543-4C4C-9E38-8287AA09D8C1}" type="sibTrans" cxnId="{0774B611-2FC7-4157-97F5-7BDC9B719D1E}">
      <dgm:prSet/>
      <dgm:spPr/>
      <dgm:t>
        <a:bodyPr/>
        <a:lstStyle/>
        <a:p>
          <a:endParaRPr lang="en-US"/>
        </a:p>
      </dgm:t>
    </dgm:pt>
    <dgm:pt modelId="{BB8D8BB1-3723-4185-AA64-A216217CFF04}" type="pres">
      <dgm:prSet presAssocID="{DE17E2E6-9625-4C10-ACA5-F895CDC6BBA8}" presName="linear" presStyleCnt="0">
        <dgm:presLayoutVars>
          <dgm:animLvl val="lvl"/>
          <dgm:resizeHandles val="exact"/>
        </dgm:presLayoutVars>
      </dgm:prSet>
      <dgm:spPr/>
    </dgm:pt>
    <dgm:pt modelId="{D407D087-348A-490D-BB36-F9F7823F1804}" type="pres">
      <dgm:prSet presAssocID="{4E1407EB-004F-4BA5-BD47-7BE0B8426763}" presName="parentText" presStyleLbl="node1" presStyleIdx="0" presStyleCnt="3">
        <dgm:presLayoutVars>
          <dgm:chMax val="0"/>
          <dgm:bulletEnabled val="1"/>
        </dgm:presLayoutVars>
      </dgm:prSet>
      <dgm:spPr/>
    </dgm:pt>
    <dgm:pt modelId="{5E3773D5-E107-4F55-8FE0-661D29DECE65}" type="pres">
      <dgm:prSet presAssocID="{A55C259A-E95F-40DC-B190-9E5F80DC65D4}" presName="spacer" presStyleCnt="0"/>
      <dgm:spPr/>
    </dgm:pt>
    <dgm:pt modelId="{CACBCF07-D6B1-43FA-81A0-BB915CFCA222}" type="pres">
      <dgm:prSet presAssocID="{9BB9A849-95A2-4F6A-BB89-8E0B0AF004B2}" presName="parentText" presStyleLbl="node1" presStyleIdx="1" presStyleCnt="3">
        <dgm:presLayoutVars>
          <dgm:chMax val="0"/>
          <dgm:bulletEnabled val="1"/>
        </dgm:presLayoutVars>
      </dgm:prSet>
      <dgm:spPr/>
    </dgm:pt>
    <dgm:pt modelId="{8739D460-736D-43AC-A2F9-0FFB75039A01}" type="pres">
      <dgm:prSet presAssocID="{6205FC5B-D7DD-42FE-BEB0-51E98853DAAB}" presName="spacer" presStyleCnt="0"/>
      <dgm:spPr/>
    </dgm:pt>
    <dgm:pt modelId="{B25E812A-7FF6-40FF-89BB-B0C45661DA46}" type="pres">
      <dgm:prSet presAssocID="{CC776109-339E-48D7-BB60-E19A61E87AF4}" presName="parentText" presStyleLbl="node1" presStyleIdx="2" presStyleCnt="3">
        <dgm:presLayoutVars>
          <dgm:chMax val="0"/>
          <dgm:bulletEnabled val="1"/>
        </dgm:presLayoutVars>
      </dgm:prSet>
      <dgm:spPr/>
    </dgm:pt>
  </dgm:ptLst>
  <dgm:cxnLst>
    <dgm:cxn modelId="{0774B611-2FC7-4157-97F5-7BDC9B719D1E}" srcId="{DE17E2E6-9625-4C10-ACA5-F895CDC6BBA8}" destId="{CC776109-339E-48D7-BB60-E19A61E87AF4}" srcOrd="2" destOrd="0" parTransId="{D45962BA-F7E1-4EC0-B353-5B6657DDB466}" sibTransId="{27850E84-3543-4C4C-9E38-8287AA09D8C1}"/>
    <dgm:cxn modelId="{8738E015-FFE6-4A8C-B00E-68185DAF2CCB}" type="presOf" srcId="{CC776109-339E-48D7-BB60-E19A61E87AF4}" destId="{B25E812A-7FF6-40FF-89BB-B0C45661DA46}" srcOrd="0" destOrd="0" presId="urn:microsoft.com/office/officeart/2005/8/layout/vList2"/>
    <dgm:cxn modelId="{F6951A2C-C458-4782-ACBA-59EE4C7683D6}" type="presOf" srcId="{9BB9A849-95A2-4F6A-BB89-8E0B0AF004B2}" destId="{CACBCF07-D6B1-43FA-81A0-BB915CFCA222}" srcOrd="0" destOrd="0" presId="urn:microsoft.com/office/officeart/2005/8/layout/vList2"/>
    <dgm:cxn modelId="{02509B46-E32D-40D6-936A-CB8D71FEAFB2}" srcId="{DE17E2E6-9625-4C10-ACA5-F895CDC6BBA8}" destId="{4E1407EB-004F-4BA5-BD47-7BE0B8426763}" srcOrd="0" destOrd="0" parTransId="{65F94BEB-A1F2-4A55-BFB0-9B5FAAB46E1C}" sibTransId="{A55C259A-E95F-40DC-B190-9E5F80DC65D4}"/>
    <dgm:cxn modelId="{3E883B80-8E3A-43AE-B6C5-688E571FC34E}" type="presOf" srcId="{4E1407EB-004F-4BA5-BD47-7BE0B8426763}" destId="{D407D087-348A-490D-BB36-F9F7823F1804}" srcOrd="0" destOrd="0" presId="urn:microsoft.com/office/officeart/2005/8/layout/vList2"/>
    <dgm:cxn modelId="{97E45499-CAB3-41DD-B2C4-DB5639076BC3}" srcId="{DE17E2E6-9625-4C10-ACA5-F895CDC6BBA8}" destId="{9BB9A849-95A2-4F6A-BB89-8E0B0AF004B2}" srcOrd="1" destOrd="0" parTransId="{8989F032-3115-471C-96A0-FBBEA6A19512}" sibTransId="{6205FC5B-D7DD-42FE-BEB0-51E98853DAAB}"/>
    <dgm:cxn modelId="{E76951B3-CA73-4798-9378-4C311D7E8BEA}" type="presOf" srcId="{DE17E2E6-9625-4C10-ACA5-F895CDC6BBA8}" destId="{BB8D8BB1-3723-4185-AA64-A216217CFF04}" srcOrd="0" destOrd="0" presId="urn:microsoft.com/office/officeart/2005/8/layout/vList2"/>
    <dgm:cxn modelId="{8D22D51F-031B-4EA7-A32C-49DCD992A708}" type="presParOf" srcId="{BB8D8BB1-3723-4185-AA64-A216217CFF04}" destId="{D407D087-348A-490D-BB36-F9F7823F1804}" srcOrd="0" destOrd="0" presId="urn:microsoft.com/office/officeart/2005/8/layout/vList2"/>
    <dgm:cxn modelId="{D852138F-A9C8-4A72-B458-38A8C81B54E1}" type="presParOf" srcId="{BB8D8BB1-3723-4185-AA64-A216217CFF04}" destId="{5E3773D5-E107-4F55-8FE0-661D29DECE65}" srcOrd="1" destOrd="0" presId="urn:microsoft.com/office/officeart/2005/8/layout/vList2"/>
    <dgm:cxn modelId="{815F8545-D6ED-4173-8D74-59D86DD49165}" type="presParOf" srcId="{BB8D8BB1-3723-4185-AA64-A216217CFF04}" destId="{CACBCF07-D6B1-43FA-81A0-BB915CFCA222}" srcOrd="2" destOrd="0" presId="urn:microsoft.com/office/officeart/2005/8/layout/vList2"/>
    <dgm:cxn modelId="{B97AE310-773C-43C4-B41B-5360A68048E8}" type="presParOf" srcId="{BB8D8BB1-3723-4185-AA64-A216217CFF04}" destId="{8739D460-736D-43AC-A2F9-0FFB75039A01}" srcOrd="3" destOrd="0" presId="urn:microsoft.com/office/officeart/2005/8/layout/vList2"/>
    <dgm:cxn modelId="{5EA8BA31-9A76-4598-A914-03728ADC0CB3}" type="presParOf" srcId="{BB8D8BB1-3723-4185-AA64-A216217CFF04}" destId="{B25E812A-7FF6-40FF-89BB-B0C45661DA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7D2EA2-4341-451B-A073-C6913ED361E5}"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82ED04E-DAF5-4851-BB53-93B01287E4D5}">
      <dgm:prSet/>
      <dgm:spPr/>
      <dgm:t>
        <a:bodyPr/>
        <a:lstStyle/>
        <a:p>
          <a:r>
            <a:rPr lang="en-US"/>
            <a:t>New Orleans, Louisiana</a:t>
          </a:r>
        </a:p>
      </dgm:t>
    </dgm:pt>
    <dgm:pt modelId="{6509C7A0-4669-4615-9AC9-EA06E9B5401F}" type="parTrans" cxnId="{F8A09F7E-0E19-426C-97B3-74DA9C3E7225}">
      <dgm:prSet/>
      <dgm:spPr/>
      <dgm:t>
        <a:bodyPr/>
        <a:lstStyle/>
        <a:p>
          <a:endParaRPr lang="en-US"/>
        </a:p>
      </dgm:t>
    </dgm:pt>
    <dgm:pt modelId="{356D054A-B80A-4DE9-8578-CDEDF5FC85A5}" type="sibTrans" cxnId="{F8A09F7E-0E19-426C-97B3-74DA9C3E7225}">
      <dgm:prSet/>
      <dgm:spPr/>
      <dgm:t>
        <a:bodyPr/>
        <a:lstStyle/>
        <a:p>
          <a:endParaRPr lang="en-US"/>
        </a:p>
      </dgm:t>
    </dgm:pt>
    <dgm:pt modelId="{EE842BB3-4AB9-493E-9904-76CC17D477E1}">
      <dgm:prSet/>
      <dgm:spPr/>
      <dgm:t>
        <a:bodyPr/>
        <a:lstStyle/>
        <a:p>
          <a:r>
            <a:rPr lang="en-US"/>
            <a:t>Savannah, Georgia</a:t>
          </a:r>
        </a:p>
      </dgm:t>
    </dgm:pt>
    <dgm:pt modelId="{C3DC4D8D-A4BF-4EB1-9699-856C49D2A71F}" type="parTrans" cxnId="{DBE9CCE7-4A9F-4647-8CB5-07DC1534292F}">
      <dgm:prSet/>
      <dgm:spPr/>
      <dgm:t>
        <a:bodyPr/>
        <a:lstStyle/>
        <a:p>
          <a:endParaRPr lang="en-US"/>
        </a:p>
      </dgm:t>
    </dgm:pt>
    <dgm:pt modelId="{EFEE97EE-3527-4792-8B01-80ECF7BEF18A}" type="sibTrans" cxnId="{DBE9CCE7-4A9F-4647-8CB5-07DC1534292F}">
      <dgm:prSet/>
      <dgm:spPr/>
      <dgm:t>
        <a:bodyPr/>
        <a:lstStyle/>
        <a:p>
          <a:endParaRPr lang="en-US"/>
        </a:p>
      </dgm:t>
    </dgm:pt>
    <dgm:pt modelId="{1FE092B8-29E3-467F-B440-E3FBB917CF12}">
      <dgm:prSet/>
      <dgm:spPr/>
      <dgm:t>
        <a:bodyPr/>
        <a:lstStyle/>
        <a:p>
          <a:r>
            <a:rPr lang="en-US" dirty="0"/>
            <a:t>Seattle, Washington</a:t>
          </a:r>
        </a:p>
      </dgm:t>
    </dgm:pt>
    <dgm:pt modelId="{16808E45-5D70-4BBF-8193-CE0748730E87}" type="parTrans" cxnId="{F259FF9E-3CD6-4538-921F-6FCB4D33493D}">
      <dgm:prSet/>
      <dgm:spPr/>
      <dgm:t>
        <a:bodyPr/>
        <a:lstStyle/>
        <a:p>
          <a:endParaRPr lang="en-US"/>
        </a:p>
      </dgm:t>
    </dgm:pt>
    <dgm:pt modelId="{75DAF543-83F3-45E6-81AE-B0382D952FB5}" type="sibTrans" cxnId="{F259FF9E-3CD6-4538-921F-6FCB4D33493D}">
      <dgm:prSet/>
      <dgm:spPr/>
      <dgm:t>
        <a:bodyPr/>
        <a:lstStyle/>
        <a:p>
          <a:endParaRPr lang="en-US"/>
        </a:p>
      </dgm:t>
    </dgm:pt>
    <dgm:pt modelId="{8379567E-5CD6-4272-A541-40511671C8F3}">
      <dgm:prSet/>
      <dgm:spPr/>
      <dgm:t>
        <a:bodyPr/>
        <a:lstStyle/>
        <a:p>
          <a:r>
            <a:rPr lang="en-US"/>
            <a:t>Providence, Rhode Island</a:t>
          </a:r>
        </a:p>
      </dgm:t>
    </dgm:pt>
    <dgm:pt modelId="{1AD7D421-B564-4A2B-89A7-B67D0A255E71}" type="parTrans" cxnId="{B3EE5140-2AD7-4F3E-A1DE-56690FCF008E}">
      <dgm:prSet/>
      <dgm:spPr/>
      <dgm:t>
        <a:bodyPr/>
        <a:lstStyle/>
        <a:p>
          <a:endParaRPr lang="en-US"/>
        </a:p>
      </dgm:t>
    </dgm:pt>
    <dgm:pt modelId="{27E00A0D-3C19-465A-BD9C-DA2FCD8ECAF2}" type="sibTrans" cxnId="{B3EE5140-2AD7-4F3E-A1DE-56690FCF008E}">
      <dgm:prSet/>
      <dgm:spPr/>
      <dgm:t>
        <a:bodyPr/>
        <a:lstStyle/>
        <a:p>
          <a:endParaRPr lang="en-US"/>
        </a:p>
      </dgm:t>
    </dgm:pt>
    <dgm:pt modelId="{E84AED22-8BDF-467D-A6D7-1C8847047CA1}" type="pres">
      <dgm:prSet presAssocID="{757D2EA2-4341-451B-A073-C6913ED361E5}" presName="vert0" presStyleCnt="0">
        <dgm:presLayoutVars>
          <dgm:dir/>
          <dgm:animOne val="branch"/>
          <dgm:animLvl val="lvl"/>
        </dgm:presLayoutVars>
      </dgm:prSet>
      <dgm:spPr/>
    </dgm:pt>
    <dgm:pt modelId="{39744C5F-36B4-4672-8ED9-250511801D7D}" type="pres">
      <dgm:prSet presAssocID="{C82ED04E-DAF5-4851-BB53-93B01287E4D5}" presName="thickLine" presStyleLbl="alignNode1" presStyleIdx="0" presStyleCnt="4"/>
      <dgm:spPr/>
    </dgm:pt>
    <dgm:pt modelId="{1458E732-A272-4E2E-B8DA-5CB0944A1519}" type="pres">
      <dgm:prSet presAssocID="{C82ED04E-DAF5-4851-BB53-93B01287E4D5}" presName="horz1" presStyleCnt="0"/>
      <dgm:spPr/>
    </dgm:pt>
    <dgm:pt modelId="{D62675E6-4007-4459-8CA4-A7EAFD87DE12}" type="pres">
      <dgm:prSet presAssocID="{C82ED04E-DAF5-4851-BB53-93B01287E4D5}" presName="tx1" presStyleLbl="revTx" presStyleIdx="0" presStyleCnt="4"/>
      <dgm:spPr/>
    </dgm:pt>
    <dgm:pt modelId="{55548716-0DEB-465A-88BF-6D6D898D81A1}" type="pres">
      <dgm:prSet presAssocID="{C82ED04E-DAF5-4851-BB53-93B01287E4D5}" presName="vert1" presStyleCnt="0"/>
      <dgm:spPr/>
    </dgm:pt>
    <dgm:pt modelId="{62395605-D3DD-4D67-A23C-8CC3C338DE86}" type="pres">
      <dgm:prSet presAssocID="{EE842BB3-4AB9-493E-9904-76CC17D477E1}" presName="thickLine" presStyleLbl="alignNode1" presStyleIdx="1" presStyleCnt="4"/>
      <dgm:spPr/>
    </dgm:pt>
    <dgm:pt modelId="{6434F8BB-9B98-4A28-85BA-84727C47E594}" type="pres">
      <dgm:prSet presAssocID="{EE842BB3-4AB9-493E-9904-76CC17D477E1}" presName="horz1" presStyleCnt="0"/>
      <dgm:spPr/>
    </dgm:pt>
    <dgm:pt modelId="{3347F1D7-BFF1-4349-A7B4-998440687623}" type="pres">
      <dgm:prSet presAssocID="{EE842BB3-4AB9-493E-9904-76CC17D477E1}" presName="tx1" presStyleLbl="revTx" presStyleIdx="1" presStyleCnt="4"/>
      <dgm:spPr/>
    </dgm:pt>
    <dgm:pt modelId="{0B99AE55-F072-441D-942C-F9F400D61227}" type="pres">
      <dgm:prSet presAssocID="{EE842BB3-4AB9-493E-9904-76CC17D477E1}" presName="vert1" presStyleCnt="0"/>
      <dgm:spPr/>
    </dgm:pt>
    <dgm:pt modelId="{976F0259-FCAC-4014-A47E-33AB27C0458B}" type="pres">
      <dgm:prSet presAssocID="{1FE092B8-29E3-467F-B440-E3FBB917CF12}" presName="thickLine" presStyleLbl="alignNode1" presStyleIdx="2" presStyleCnt="4"/>
      <dgm:spPr/>
    </dgm:pt>
    <dgm:pt modelId="{82C61453-BBE9-4F92-BEA0-504363154821}" type="pres">
      <dgm:prSet presAssocID="{1FE092B8-29E3-467F-B440-E3FBB917CF12}" presName="horz1" presStyleCnt="0"/>
      <dgm:spPr/>
    </dgm:pt>
    <dgm:pt modelId="{05D0EEAB-AD52-4E99-A08F-7CB55DBDCF66}" type="pres">
      <dgm:prSet presAssocID="{1FE092B8-29E3-467F-B440-E3FBB917CF12}" presName="tx1" presStyleLbl="revTx" presStyleIdx="2" presStyleCnt="4"/>
      <dgm:spPr/>
    </dgm:pt>
    <dgm:pt modelId="{D07BDC06-5E9E-4F34-BAF9-6768774DF30C}" type="pres">
      <dgm:prSet presAssocID="{1FE092B8-29E3-467F-B440-E3FBB917CF12}" presName="vert1" presStyleCnt="0"/>
      <dgm:spPr/>
    </dgm:pt>
    <dgm:pt modelId="{66D27D19-BF8A-4588-B757-4B442F01A2E8}" type="pres">
      <dgm:prSet presAssocID="{8379567E-5CD6-4272-A541-40511671C8F3}" presName="thickLine" presStyleLbl="alignNode1" presStyleIdx="3" presStyleCnt="4"/>
      <dgm:spPr/>
    </dgm:pt>
    <dgm:pt modelId="{5934EC84-181B-411C-81C0-745103D0F3D5}" type="pres">
      <dgm:prSet presAssocID="{8379567E-5CD6-4272-A541-40511671C8F3}" presName="horz1" presStyleCnt="0"/>
      <dgm:spPr/>
    </dgm:pt>
    <dgm:pt modelId="{F533B214-1F49-4786-B640-CAB4F9FBD34B}" type="pres">
      <dgm:prSet presAssocID="{8379567E-5CD6-4272-A541-40511671C8F3}" presName="tx1" presStyleLbl="revTx" presStyleIdx="3" presStyleCnt="4"/>
      <dgm:spPr/>
    </dgm:pt>
    <dgm:pt modelId="{22865787-5920-4C22-B7C2-075D77C54FFA}" type="pres">
      <dgm:prSet presAssocID="{8379567E-5CD6-4272-A541-40511671C8F3}" presName="vert1" presStyleCnt="0"/>
      <dgm:spPr/>
    </dgm:pt>
  </dgm:ptLst>
  <dgm:cxnLst>
    <dgm:cxn modelId="{7DBC8A2A-6CD5-48ED-B3A2-55FFAB33A1F0}" type="presOf" srcId="{EE842BB3-4AB9-493E-9904-76CC17D477E1}" destId="{3347F1D7-BFF1-4349-A7B4-998440687623}" srcOrd="0" destOrd="0" presId="urn:microsoft.com/office/officeart/2008/layout/LinedList"/>
    <dgm:cxn modelId="{B3EE5140-2AD7-4F3E-A1DE-56690FCF008E}" srcId="{757D2EA2-4341-451B-A073-C6913ED361E5}" destId="{8379567E-5CD6-4272-A541-40511671C8F3}" srcOrd="3" destOrd="0" parTransId="{1AD7D421-B564-4A2B-89A7-B67D0A255E71}" sibTransId="{27E00A0D-3C19-465A-BD9C-DA2FCD8ECAF2}"/>
    <dgm:cxn modelId="{6CE92E5E-F36E-4F93-B1C7-A1245D16280E}" type="presOf" srcId="{1FE092B8-29E3-467F-B440-E3FBB917CF12}" destId="{05D0EEAB-AD52-4E99-A08F-7CB55DBDCF66}" srcOrd="0" destOrd="0" presId="urn:microsoft.com/office/officeart/2008/layout/LinedList"/>
    <dgm:cxn modelId="{F8A09F7E-0E19-426C-97B3-74DA9C3E7225}" srcId="{757D2EA2-4341-451B-A073-C6913ED361E5}" destId="{C82ED04E-DAF5-4851-BB53-93B01287E4D5}" srcOrd="0" destOrd="0" parTransId="{6509C7A0-4669-4615-9AC9-EA06E9B5401F}" sibTransId="{356D054A-B80A-4DE9-8578-CDEDF5FC85A5}"/>
    <dgm:cxn modelId="{F259FF9E-3CD6-4538-921F-6FCB4D33493D}" srcId="{757D2EA2-4341-451B-A073-C6913ED361E5}" destId="{1FE092B8-29E3-467F-B440-E3FBB917CF12}" srcOrd="2" destOrd="0" parTransId="{16808E45-5D70-4BBF-8193-CE0748730E87}" sibTransId="{75DAF543-83F3-45E6-81AE-B0382D952FB5}"/>
    <dgm:cxn modelId="{3B63ACAF-0B29-4989-9437-433422F59C85}" type="presOf" srcId="{C82ED04E-DAF5-4851-BB53-93B01287E4D5}" destId="{D62675E6-4007-4459-8CA4-A7EAFD87DE12}" srcOrd="0" destOrd="0" presId="urn:microsoft.com/office/officeart/2008/layout/LinedList"/>
    <dgm:cxn modelId="{14698EE5-14DD-4139-95F2-53D5DF35B177}" type="presOf" srcId="{757D2EA2-4341-451B-A073-C6913ED361E5}" destId="{E84AED22-8BDF-467D-A6D7-1C8847047CA1}" srcOrd="0" destOrd="0" presId="urn:microsoft.com/office/officeart/2008/layout/LinedList"/>
    <dgm:cxn modelId="{DBE9CCE7-4A9F-4647-8CB5-07DC1534292F}" srcId="{757D2EA2-4341-451B-A073-C6913ED361E5}" destId="{EE842BB3-4AB9-493E-9904-76CC17D477E1}" srcOrd="1" destOrd="0" parTransId="{C3DC4D8D-A4BF-4EB1-9699-856C49D2A71F}" sibTransId="{EFEE97EE-3527-4792-8B01-80ECF7BEF18A}"/>
    <dgm:cxn modelId="{DC39CDF4-D4B6-40DB-95C2-8DD255B9E020}" type="presOf" srcId="{8379567E-5CD6-4272-A541-40511671C8F3}" destId="{F533B214-1F49-4786-B640-CAB4F9FBD34B}" srcOrd="0" destOrd="0" presId="urn:microsoft.com/office/officeart/2008/layout/LinedList"/>
    <dgm:cxn modelId="{F13A1EAE-0112-49EB-B923-45D003B7F5F3}" type="presParOf" srcId="{E84AED22-8BDF-467D-A6D7-1C8847047CA1}" destId="{39744C5F-36B4-4672-8ED9-250511801D7D}" srcOrd="0" destOrd="0" presId="urn:microsoft.com/office/officeart/2008/layout/LinedList"/>
    <dgm:cxn modelId="{490ED633-836A-4F91-A860-D93C5C6C6492}" type="presParOf" srcId="{E84AED22-8BDF-467D-A6D7-1C8847047CA1}" destId="{1458E732-A272-4E2E-B8DA-5CB0944A1519}" srcOrd="1" destOrd="0" presId="urn:microsoft.com/office/officeart/2008/layout/LinedList"/>
    <dgm:cxn modelId="{4D5A3BF2-39B5-45DA-8BBF-98AD6677123E}" type="presParOf" srcId="{1458E732-A272-4E2E-B8DA-5CB0944A1519}" destId="{D62675E6-4007-4459-8CA4-A7EAFD87DE12}" srcOrd="0" destOrd="0" presId="urn:microsoft.com/office/officeart/2008/layout/LinedList"/>
    <dgm:cxn modelId="{FD51D96D-74DB-4FC8-A5EF-6342024415A8}" type="presParOf" srcId="{1458E732-A272-4E2E-B8DA-5CB0944A1519}" destId="{55548716-0DEB-465A-88BF-6D6D898D81A1}" srcOrd="1" destOrd="0" presId="urn:microsoft.com/office/officeart/2008/layout/LinedList"/>
    <dgm:cxn modelId="{952CD78F-A3CF-4E6D-AF96-9791964DA036}" type="presParOf" srcId="{E84AED22-8BDF-467D-A6D7-1C8847047CA1}" destId="{62395605-D3DD-4D67-A23C-8CC3C338DE86}" srcOrd="2" destOrd="0" presId="urn:microsoft.com/office/officeart/2008/layout/LinedList"/>
    <dgm:cxn modelId="{06C5C360-BD82-4344-9F18-C55EA37D166F}" type="presParOf" srcId="{E84AED22-8BDF-467D-A6D7-1C8847047CA1}" destId="{6434F8BB-9B98-4A28-85BA-84727C47E594}" srcOrd="3" destOrd="0" presId="urn:microsoft.com/office/officeart/2008/layout/LinedList"/>
    <dgm:cxn modelId="{6752017F-AB8B-48DD-AC6E-EC68ACD12E93}" type="presParOf" srcId="{6434F8BB-9B98-4A28-85BA-84727C47E594}" destId="{3347F1D7-BFF1-4349-A7B4-998440687623}" srcOrd="0" destOrd="0" presId="urn:microsoft.com/office/officeart/2008/layout/LinedList"/>
    <dgm:cxn modelId="{1484694A-62AE-41B2-B206-1AE8E26979B8}" type="presParOf" srcId="{6434F8BB-9B98-4A28-85BA-84727C47E594}" destId="{0B99AE55-F072-441D-942C-F9F400D61227}" srcOrd="1" destOrd="0" presId="urn:microsoft.com/office/officeart/2008/layout/LinedList"/>
    <dgm:cxn modelId="{49170200-93BD-4276-91F5-ACA64EC63A7D}" type="presParOf" srcId="{E84AED22-8BDF-467D-A6D7-1C8847047CA1}" destId="{976F0259-FCAC-4014-A47E-33AB27C0458B}" srcOrd="4" destOrd="0" presId="urn:microsoft.com/office/officeart/2008/layout/LinedList"/>
    <dgm:cxn modelId="{05372091-15F3-4E4A-A970-4DCD33673B09}" type="presParOf" srcId="{E84AED22-8BDF-467D-A6D7-1C8847047CA1}" destId="{82C61453-BBE9-4F92-BEA0-504363154821}" srcOrd="5" destOrd="0" presId="urn:microsoft.com/office/officeart/2008/layout/LinedList"/>
    <dgm:cxn modelId="{39764A1B-B339-4B41-A937-5969AA9AB271}" type="presParOf" srcId="{82C61453-BBE9-4F92-BEA0-504363154821}" destId="{05D0EEAB-AD52-4E99-A08F-7CB55DBDCF66}" srcOrd="0" destOrd="0" presId="urn:microsoft.com/office/officeart/2008/layout/LinedList"/>
    <dgm:cxn modelId="{9459A2B4-3967-4455-A4FA-AA2104DC3621}" type="presParOf" srcId="{82C61453-BBE9-4F92-BEA0-504363154821}" destId="{D07BDC06-5E9E-4F34-BAF9-6768774DF30C}" srcOrd="1" destOrd="0" presId="urn:microsoft.com/office/officeart/2008/layout/LinedList"/>
    <dgm:cxn modelId="{2554D635-5893-420F-9CF8-8A6D960EA2B4}" type="presParOf" srcId="{E84AED22-8BDF-467D-A6D7-1C8847047CA1}" destId="{66D27D19-BF8A-4588-B757-4B442F01A2E8}" srcOrd="6" destOrd="0" presId="urn:microsoft.com/office/officeart/2008/layout/LinedList"/>
    <dgm:cxn modelId="{302ECE63-9C24-4ECB-91F1-917B6C98BB26}" type="presParOf" srcId="{E84AED22-8BDF-467D-A6D7-1C8847047CA1}" destId="{5934EC84-181B-411C-81C0-745103D0F3D5}" srcOrd="7" destOrd="0" presId="urn:microsoft.com/office/officeart/2008/layout/LinedList"/>
    <dgm:cxn modelId="{FF577574-BDF1-4748-A797-CB39890CA78C}" type="presParOf" srcId="{5934EC84-181B-411C-81C0-745103D0F3D5}" destId="{F533B214-1F49-4786-B640-CAB4F9FBD34B}" srcOrd="0" destOrd="0" presId="urn:microsoft.com/office/officeart/2008/layout/LinedList"/>
    <dgm:cxn modelId="{B97982C6-6A28-462C-B6E4-AB6BEB845DA7}" type="presParOf" srcId="{5934EC84-181B-411C-81C0-745103D0F3D5}" destId="{22865787-5920-4C22-B7C2-075D77C54FF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45BAD-C6D5-459C-8A40-CADD627CD65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5B9BA00-8840-494A-A9CB-2E8D754D26FB}">
      <dgm:prSet/>
      <dgm:spPr/>
      <dgm:t>
        <a:bodyPr/>
        <a:lstStyle/>
        <a:p>
          <a:r>
            <a:rPr lang="en-US"/>
            <a:t>1. Planting the Seeds for Success</a:t>
          </a:r>
        </a:p>
      </dgm:t>
    </dgm:pt>
    <dgm:pt modelId="{59018C1D-B973-40B0-A5AA-794D009C4956}" type="parTrans" cxnId="{43DDDD05-F239-404F-95F9-D9458A9EAF89}">
      <dgm:prSet/>
      <dgm:spPr/>
      <dgm:t>
        <a:bodyPr/>
        <a:lstStyle/>
        <a:p>
          <a:endParaRPr lang="en-US"/>
        </a:p>
      </dgm:t>
    </dgm:pt>
    <dgm:pt modelId="{CAA00B6C-B90F-46D7-878C-3F0CB42024BC}" type="sibTrans" cxnId="{43DDDD05-F239-404F-95F9-D9458A9EAF89}">
      <dgm:prSet/>
      <dgm:spPr/>
      <dgm:t>
        <a:bodyPr/>
        <a:lstStyle/>
        <a:p>
          <a:endParaRPr lang="en-US"/>
        </a:p>
      </dgm:t>
    </dgm:pt>
    <dgm:pt modelId="{77E266B7-B136-49B8-8892-B75D1E00945D}">
      <dgm:prSet/>
      <dgm:spPr/>
      <dgm:t>
        <a:bodyPr/>
        <a:lstStyle/>
        <a:p>
          <a:r>
            <a:rPr lang="en-US"/>
            <a:t>2. Setting an Equitable Table</a:t>
          </a:r>
        </a:p>
      </dgm:t>
    </dgm:pt>
    <dgm:pt modelId="{59CA916A-C56E-4A57-B500-9BFCD219E7B1}" type="parTrans" cxnId="{5F7132F7-921F-414A-9FEC-34B6C92E9DD6}">
      <dgm:prSet/>
      <dgm:spPr/>
      <dgm:t>
        <a:bodyPr/>
        <a:lstStyle/>
        <a:p>
          <a:endParaRPr lang="en-US"/>
        </a:p>
      </dgm:t>
    </dgm:pt>
    <dgm:pt modelId="{CFF47D38-5845-40B4-9E8C-36B2BEEF6B98}" type="sibTrans" cxnId="{5F7132F7-921F-414A-9FEC-34B6C92E9DD6}">
      <dgm:prSet/>
      <dgm:spPr/>
      <dgm:t>
        <a:bodyPr/>
        <a:lstStyle/>
        <a:p>
          <a:endParaRPr lang="en-US"/>
        </a:p>
      </dgm:t>
    </dgm:pt>
    <dgm:pt modelId="{BC501088-B2BA-42FA-810A-A162DE1F4B4A}">
      <dgm:prSet/>
      <dgm:spPr/>
      <dgm:t>
        <a:bodyPr/>
        <a:lstStyle/>
        <a:p>
          <a:r>
            <a:rPr lang="en-US"/>
            <a:t>3. Identifying the Right Partners </a:t>
          </a:r>
        </a:p>
      </dgm:t>
    </dgm:pt>
    <dgm:pt modelId="{326DF555-3C7C-4082-AA5F-9697E6E0D66D}" type="parTrans" cxnId="{60ADF91C-9A4C-418E-829A-76DFC0629CF7}">
      <dgm:prSet/>
      <dgm:spPr/>
      <dgm:t>
        <a:bodyPr/>
        <a:lstStyle/>
        <a:p>
          <a:endParaRPr lang="en-US"/>
        </a:p>
      </dgm:t>
    </dgm:pt>
    <dgm:pt modelId="{80EB6E2D-8CB7-4A4F-8209-A481921709C7}" type="sibTrans" cxnId="{60ADF91C-9A4C-418E-829A-76DFC0629CF7}">
      <dgm:prSet/>
      <dgm:spPr/>
      <dgm:t>
        <a:bodyPr/>
        <a:lstStyle/>
        <a:p>
          <a:endParaRPr lang="en-US"/>
        </a:p>
      </dgm:t>
    </dgm:pt>
    <dgm:pt modelId="{218631D7-8D67-40CB-A6DE-CF4C22A804BF}">
      <dgm:prSet/>
      <dgm:spPr/>
      <dgm:t>
        <a:bodyPr/>
        <a:lstStyle/>
        <a:p>
          <a:r>
            <a:rPr lang="en-US"/>
            <a:t>4. Building Trust and Mutual Respect</a:t>
          </a:r>
        </a:p>
      </dgm:t>
    </dgm:pt>
    <dgm:pt modelId="{9EB215D7-3C96-4F7E-AE45-0522A37D243D}" type="parTrans" cxnId="{1D2D8481-DBED-410A-9CDA-C2601E6BF789}">
      <dgm:prSet/>
      <dgm:spPr/>
      <dgm:t>
        <a:bodyPr/>
        <a:lstStyle/>
        <a:p>
          <a:endParaRPr lang="en-US"/>
        </a:p>
      </dgm:t>
    </dgm:pt>
    <dgm:pt modelId="{B9A8B147-FE9B-44D2-8B02-D4657A00FDD1}" type="sibTrans" cxnId="{1D2D8481-DBED-410A-9CDA-C2601E6BF789}">
      <dgm:prSet/>
      <dgm:spPr/>
      <dgm:t>
        <a:bodyPr/>
        <a:lstStyle/>
        <a:p>
          <a:endParaRPr lang="en-US"/>
        </a:p>
      </dgm:t>
    </dgm:pt>
    <dgm:pt modelId="{C8C78300-CF33-41C2-BB84-6E025E051E75}">
      <dgm:prSet/>
      <dgm:spPr/>
      <dgm:t>
        <a:bodyPr/>
        <a:lstStyle/>
        <a:p>
          <a:r>
            <a:rPr lang="en-US"/>
            <a:t>5. Developing Shared Understanding</a:t>
          </a:r>
        </a:p>
      </dgm:t>
    </dgm:pt>
    <dgm:pt modelId="{A5C54D78-C7CE-4D0C-AA43-07FE0AF83880}" type="parTrans" cxnId="{E6F92F1F-BD86-422C-B219-8B253F46B63F}">
      <dgm:prSet/>
      <dgm:spPr/>
      <dgm:t>
        <a:bodyPr/>
        <a:lstStyle/>
        <a:p>
          <a:endParaRPr lang="en-US"/>
        </a:p>
      </dgm:t>
    </dgm:pt>
    <dgm:pt modelId="{557F91B4-6F07-4905-9824-DDF8113FC98C}" type="sibTrans" cxnId="{E6F92F1F-BD86-422C-B219-8B253F46B63F}">
      <dgm:prSet/>
      <dgm:spPr/>
      <dgm:t>
        <a:bodyPr/>
        <a:lstStyle/>
        <a:p>
          <a:endParaRPr lang="en-US"/>
        </a:p>
      </dgm:t>
    </dgm:pt>
    <dgm:pt modelId="{3537EC3F-979B-4366-B0EF-AD3199562F57}">
      <dgm:prSet/>
      <dgm:spPr/>
      <dgm:t>
        <a:bodyPr/>
        <a:lstStyle/>
        <a:p>
          <a:r>
            <a:rPr lang="en-US"/>
            <a:t>6. Agreeing to Process and Outcomes</a:t>
          </a:r>
        </a:p>
      </dgm:t>
    </dgm:pt>
    <dgm:pt modelId="{39E7CF9D-F440-4519-876E-86E901C59BC5}" type="parTrans" cxnId="{1B2FB715-7CF3-405C-BF64-4348E3197A8C}">
      <dgm:prSet/>
      <dgm:spPr/>
      <dgm:t>
        <a:bodyPr/>
        <a:lstStyle/>
        <a:p>
          <a:endParaRPr lang="en-US"/>
        </a:p>
      </dgm:t>
    </dgm:pt>
    <dgm:pt modelId="{BDC9E8EF-B74A-45FF-8F80-3E6CB9DCDD6E}" type="sibTrans" cxnId="{1B2FB715-7CF3-405C-BF64-4348E3197A8C}">
      <dgm:prSet/>
      <dgm:spPr/>
      <dgm:t>
        <a:bodyPr/>
        <a:lstStyle/>
        <a:p>
          <a:endParaRPr lang="en-US"/>
        </a:p>
      </dgm:t>
    </dgm:pt>
    <dgm:pt modelId="{6AB3A720-6270-438B-AE96-019F17606877}">
      <dgm:prSet/>
      <dgm:spPr/>
      <dgm:t>
        <a:bodyPr/>
        <a:lstStyle/>
        <a:p>
          <a:r>
            <a:rPr lang="en-US"/>
            <a:t>7. Flexibility and Collaboration </a:t>
          </a:r>
        </a:p>
      </dgm:t>
    </dgm:pt>
    <dgm:pt modelId="{2AFB5EE3-C26F-4BE3-BA79-4BAFF2FF4B52}" type="parTrans" cxnId="{91897CFA-8FC9-4485-A150-AA8BCA4CBF0D}">
      <dgm:prSet/>
      <dgm:spPr/>
      <dgm:t>
        <a:bodyPr/>
        <a:lstStyle/>
        <a:p>
          <a:endParaRPr lang="en-US"/>
        </a:p>
      </dgm:t>
    </dgm:pt>
    <dgm:pt modelId="{2C17DEF4-933E-4A00-8C61-ED276660FB3F}" type="sibTrans" cxnId="{91897CFA-8FC9-4485-A150-AA8BCA4CBF0D}">
      <dgm:prSet/>
      <dgm:spPr/>
      <dgm:t>
        <a:bodyPr/>
        <a:lstStyle/>
        <a:p>
          <a:endParaRPr lang="en-US"/>
        </a:p>
      </dgm:t>
    </dgm:pt>
    <dgm:pt modelId="{CDEAA765-37F5-4F81-BB0C-4637B91A2493}">
      <dgm:prSet/>
      <dgm:spPr/>
      <dgm:t>
        <a:bodyPr/>
        <a:lstStyle/>
        <a:p>
          <a:r>
            <a:rPr lang="en-US"/>
            <a:t>8. Accountability and Celebrations. </a:t>
          </a:r>
        </a:p>
      </dgm:t>
    </dgm:pt>
    <dgm:pt modelId="{5056F750-3AD7-4E7C-9D0D-B9318273FF4A}" type="parTrans" cxnId="{BF3C31C2-E7D2-454E-B89E-2F87DB39B51F}">
      <dgm:prSet/>
      <dgm:spPr/>
      <dgm:t>
        <a:bodyPr/>
        <a:lstStyle/>
        <a:p>
          <a:endParaRPr lang="en-US"/>
        </a:p>
      </dgm:t>
    </dgm:pt>
    <dgm:pt modelId="{9DCE70C5-1E65-4762-8B71-727B5DE51D6E}" type="sibTrans" cxnId="{BF3C31C2-E7D2-454E-B89E-2F87DB39B51F}">
      <dgm:prSet/>
      <dgm:spPr/>
      <dgm:t>
        <a:bodyPr/>
        <a:lstStyle/>
        <a:p>
          <a:endParaRPr lang="en-US"/>
        </a:p>
      </dgm:t>
    </dgm:pt>
    <dgm:pt modelId="{6C88FC1E-F419-4A77-BE38-FE3E7FEF6280}" type="pres">
      <dgm:prSet presAssocID="{EA945BAD-C6D5-459C-8A40-CADD627CD650}" presName="vert0" presStyleCnt="0">
        <dgm:presLayoutVars>
          <dgm:dir/>
          <dgm:animOne val="branch"/>
          <dgm:animLvl val="lvl"/>
        </dgm:presLayoutVars>
      </dgm:prSet>
      <dgm:spPr/>
    </dgm:pt>
    <dgm:pt modelId="{C7738AC4-FBD7-4970-973A-FDB7B8C96A2E}" type="pres">
      <dgm:prSet presAssocID="{75B9BA00-8840-494A-A9CB-2E8D754D26FB}" presName="thickLine" presStyleLbl="alignNode1" presStyleIdx="0" presStyleCnt="8"/>
      <dgm:spPr/>
    </dgm:pt>
    <dgm:pt modelId="{74726A96-0B44-4F3D-A103-ED5C6C7B47CF}" type="pres">
      <dgm:prSet presAssocID="{75B9BA00-8840-494A-A9CB-2E8D754D26FB}" presName="horz1" presStyleCnt="0"/>
      <dgm:spPr/>
    </dgm:pt>
    <dgm:pt modelId="{A85228D1-7D29-49D0-8776-FA3FD432D5BB}" type="pres">
      <dgm:prSet presAssocID="{75B9BA00-8840-494A-A9CB-2E8D754D26FB}" presName="tx1" presStyleLbl="revTx" presStyleIdx="0" presStyleCnt="8"/>
      <dgm:spPr/>
    </dgm:pt>
    <dgm:pt modelId="{BE78C9F2-77F9-4047-BAF2-AA49C143199A}" type="pres">
      <dgm:prSet presAssocID="{75B9BA00-8840-494A-A9CB-2E8D754D26FB}" presName="vert1" presStyleCnt="0"/>
      <dgm:spPr/>
    </dgm:pt>
    <dgm:pt modelId="{79436881-9678-4B22-B2BA-EDC1475D5DC5}" type="pres">
      <dgm:prSet presAssocID="{77E266B7-B136-49B8-8892-B75D1E00945D}" presName="thickLine" presStyleLbl="alignNode1" presStyleIdx="1" presStyleCnt="8"/>
      <dgm:spPr/>
    </dgm:pt>
    <dgm:pt modelId="{508F8D26-D2E9-4F9C-87E7-F891E63EF81A}" type="pres">
      <dgm:prSet presAssocID="{77E266B7-B136-49B8-8892-B75D1E00945D}" presName="horz1" presStyleCnt="0"/>
      <dgm:spPr/>
    </dgm:pt>
    <dgm:pt modelId="{42558CCD-2336-4F4C-8B80-50BD514A3672}" type="pres">
      <dgm:prSet presAssocID="{77E266B7-B136-49B8-8892-B75D1E00945D}" presName="tx1" presStyleLbl="revTx" presStyleIdx="1" presStyleCnt="8"/>
      <dgm:spPr/>
    </dgm:pt>
    <dgm:pt modelId="{371EB80E-7BA2-4BCD-9DD2-6BBEF358CD85}" type="pres">
      <dgm:prSet presAssocID="{77E266B7-B136-49B8-8892-B75D1E00945D}" presName="vert1" presStyleCnt="0"/>
      <dgm:spPr/>
    </dgm:pt>
    <dgm:pt modelId="{74A9DD3E-29A3-4475-B390-EEEA75FE001B}" type="pres">
      <dgm:prSet presAssocID="{BC501088-B2BA-42FA-810A-A162DE1F4B4A}" presName="thickLine" presStyleLbl="alignNode1" presStyleIdx="2" presStyleCnt="8"/>
      <dgm:spPr/>
    </dgm:pt>
    <dgm:pt modelId="{9939099E-C085-488E-B634-6BCBDE08346C}" type="pres">
      <dgm:prSet presAssocID="{BC501088-B2BA-42FA-810A-A162DE1F4B4A}" presName="horz1" presStyleCnt="0"/>
      <dgm:spPr/>
    </dgm:pt>
    <dgm:pt modelId="{724803E4-1100-4237-8090-CBDD57CD50F1}" type="pres">
      <dgm:prSet presAssocID="{BC501088-B2BA-42FA-810A-A162DE1F4B4A}" presName="tx1" presStyleLbl="revTx" presStyleIdx="2" presStyleCnt="8"/>
      <dgm:spPr/>
    </dgm:pt>
    <dgm:pt modelId="{8D7D7B71-F5E9-48D4-B931-872355CF89F5}" type="pres">
      <dgm:prSet presAssocID="{BC501088-B2BA-42FA-810A-A162DE1F4B4A}" presName="vert1" presStyleCnt="0"/>
      <dgm:spPr/>
    </dgm:pt>
    <dgm:pt modelId="{994CAB8A-A97A-470E-ACB9-D3E7490D53FB}" type="pres">
      <dgm:prSet presAssocID="{218631D7-8D67-40CB-A6DE-CF4C22A804BF}" presName="thickLine" presStyleLbl="alignNode1" presStyleIdx="3" presStyleCnt="8"/>
      <dgm:spPr/>
    </dgm:pt>
    <dgm:pt modelId="{44AE454B-4567-42E9-853A-F86D8A70F5DC}" type="pres">
      <dgm:prSet presAssocID="{218631D7-8D67-40CB-A6DE-CF4C22A804BF}" presName="horz1" presStyleCnt="0"/>
      <dgm:spPr/>
    </dgm:pt>
    <dgm:pt modelId="{84F85851-EE24-4206-B537-1B7A4BEF016B}" type="pres">
      <dgm:prSet presAssocID="{218631D7-8D67-40CB-A6DE-CF4C22A804BF}" presName="tx1" presStyleLbl="revTx" presStyleIdx="3" presStyleCnt="8"/>
      <dgm:spPr/>
    </dgm:pt>
    <dgm:pt modelId="{C3EADF40-807F-4D29-8C6A-4CCF39A679D7}" type="pres">
      <dgm:prSet presAssocID="{218631D7-8D67-40CB-A6DE-CF4C22A804BF}" presName="vert1" presStyleCnt="0"/>
      <dgm:spPr/>
    </dgm:pt>
    <dgm:pt modelId="{D57A8333-9328-4FC2-A9C1-66C69C48742E}" type="pres">
      <dgm:prSet presAssocID="{C8C78300-CF33-41C2-BB84-6E025E051E75}" presName="thickLine" presStyleLbl="alignNode1" presStyleIdx="4" presStyleCnt="8"/>
      <dgm:spPr/>
    </dgm:pt>
    <dgm:pt modelId="{BE7E1732-08DA-487D-920A-34DDDDAC15B3}" type="pres">
      <dgm:prSet presAssocID="{C8C78300-CF33-41C2-BB84-6E025E051E75}" presName="horz1" presStyleCnt="0"/>
      <dgm:spPr/>
    </dgm:pt>
    <dgm:pt modelId="{F5CE8F20-4DC8-4501-BBA1-1EB13949D3F3}" type="pres">
      <dgm:prSet presAssocID="{C8C78300-CF33-41C2-BB84-6E025E051E75}" presName="tx1" presStyleLbl="revTx" presStyleIdx="4" presStyleCnt="8"/>
      <dgm:spPr/>
    </dgm:pt>
    <dgm:pt modelId="{2F0FBCD7-936E-4CCB-BDDF-CA5F70D8C330}" type="pres">
      <dgm:prSet presAssocID="{C8C78300-CF33-41C2-BB84-6E025E051E75}" presName="vert1" presStyleCnt="0"/>
      <dgm:spPr/>
    </dgm:pt>
    <dgm:pt modelId="{B595CF21-6377-42E1-8BE5-3DACBED96AF6}" type="pres">
      <dgm:prSet presAssocID="{3537EC3F-979B-4366-B0EF-AD3199562F57}" presName="thickLine" presStyleLbl="alignNode1" presStyleIdx="5" presStyleCnt="8"/>
      <dgm:spPr/>
    </dgm:pt>
    <dgm:pt modelId="{BE51B3CF-0625-4E5E-9D4B-D597E075DCC7}" type="pres">
      <dgm:prSet presAssocID="{3537EC3F-979B-4366-B0EF-AD3199562F57}" presName="horz1" presStyleCnt="0"/>
      <dgm:spPr/>
    </dgm:pt>
    <dgm:pt modelId="{21B79CA7-2CED-4864-8218-2131A8DAADF7}" type="pres">
      <dgm:prSet presAssocID="{3537EC3F-979B-4366-B0EF-AD3199562F57}" presName="tx1" presStyleLbl="revTx" presStyleIdx="5" presStyleCnt="8"/>
      <dgm:spPr/>
    </dgm:pt>
    <dgm:pt modelId="{BAECC67C-B00C-4A66-9958-8E55B376690D}" type="pres">
      <dgm:prSet presAssocID="{3537EC3F-979B-4366-B0EF-AD3199562F57}" presName="vert1" presStyleCnt="0"/>
      <dgm:spPr/>
    </dgm:pt>
    <dgm:pt modelId="{B68A1507-A6F9-4F2F-A451-E36DD7D651FE}" type="pres">
      <dgm:prSet presAssocID="{6AB3A720-6270-438B-AE96-019F17606877}" presName="thickLine" presStyleLbl="alignNode1" presStyleIdx="6" presStyleCnt="8"/>
      <dgm:spPr/>
    </dgm:pt>
    <dgm:pt modelId="{9886EBA4-55F8-4B7E-8C3B-FB39D9765C1E}" type="pres">
      <dgm:prSet presAssocID="{6AB3A720-6270-438B-AE96-019F17606877}" presName="horz1" presStyleCnt="0"/>
      <dgm:spPr/>
    </dgm:pt>
    <dgm:pt modelId="{AFE770D3-3542-4C7A-B6A6-5FE4378956E6}" type="pres">
      <dgm:prSet presAssocID="{6AB3A720-6270-438B-AE96-019F17606877}" presName="tx1" presStyleLbl="revTx" presStyleIdx="6" presStyleCnt="8"/>
      <dgm:spPr/>
    </dgm:pt>
    <dgm:pt modelId="{E4FA6241-34AD-4B03-AD68-A3F7B6D81DB3}" type="pres">
      <dgm:prSet presAssocID="{6AB3A720-6270-438B-AE96-019F17606877}" presName="vert1" presStyleCnt="0"/>
      <dgm:spPr/>
    </dgm:pt>
    <dgm:pt modelId="{4DBE8D34-2CF4-4BC8-AC6E-0C9F18D30AAE}" type="pres">
      <dgm:prSet presAssocID="{CDEAA765-37F5-4F81-BB0C-4637B91A2493}" presName="thickLine" presStyleLbl="alignNode1" presStyleIdx="7" presStyleCnt="8"/>
      <dgm:spPr/>
    </dgm:pt>
    <dgm:pt modelId="{84BFC772-E802-4613-9C1A-0104E7F5088D}" type="pres">
      <dgm:prSet presAssocID="{CDEAA765-37F5-4F81-BB0C-4637B91A2493}" presName="horz1" presStyleCnt="0"/>
      <dgm:spPr/>
    </dgm:pt>
    <dgm:pt modelId="{1363383E-5643-434E-98B6-387476A064F7}" type="pres">
      <dgm:prSet presAssocID="{CDEAA765-37F5-4F81-BB0C-4637B91A2493}" presName="tx1" presStyleLbl="revTx" presStyleIdx="7" presStyleCnt="8"/>
      <dgm:spPr/>
    </dgm:pt>
    <dgm:pt modelId="{BFA492E0-F319-4A53-A564-DA266AE1C44E}" type="pres">
      <dgm:prSet presAssocID="{CDEAA765-37F5-4F81-BB0C-4637B91A2493}" presName="vert1" presStyleCnt="0"/>
      <dgm:spPr/>
    </dgm:pt>
  </dgm:ptLst>
  <dgm:cxnLst>
    <dgm:cxn modelId="{43DDDD05-F239-404F-95F9-D9458A9EAF89}" srcId="{EA945BAD-C6D5-459C-8A40-CADD627CD650}" destId="{75B9BA00-8840-494A-A9CB-2E8D754D26FB}" srcOrd="0" destOrd="0" parTransId="{59018C1D-B973-40B0-A5AA-794D009C4956}" sibTransId="{CAA00B6C-B90F-46D7-878C-3F0CB42024BC}"/>
    <dgm:cxn modelId="{512FA506-4623-4E35-A99C-AEF4AC252071}" type="presOf" srcId="{6AB3A720-6270-438B-AE96-019F17606877}" destId="{AFE770D3-3542-4C7A-B6A6-5FE4378956E6}" srcOrd="0" destOrd="0" presId="urn:microsoft.com/office/officeart/2008/layout/LinedList"/>
    <dgm:cxn modelId="{1B2FB715-7CF3-405C-BF64-4348E3197A8C}" srcId="{EA945BAD-C6D5-459C-8A40-CADD627CD650}" destId="{3537EC3F-979B-4366-B0EF-AD3199562F57}" srcOrd="5" destOrd="0" parTransId="{39E7CF9D-F440-4519-876E-86E901C59BC5}" sibTransId="{BDC9E8EF-B74A-45FF-8F80-3E6CB9DCDD6E}"/>
    <dgm:cxn modelId="{47F6CF1A-75B1-4DEE-BF0A-220A58CC51DC}" type="presOf" srcId="{BC501088-B2BA-42FA-810A-A162DE1F4B4A}" destId="{724803E4-1100-4237-8090-CBDD57CD50F1}" srcOrd="0" destOrd="0" presId="urn:microsoft.com/office/officeart/2008/layout/LinedList"/>
    <dgm:cxn modelId="{60ADF91C-9A4C-418E-829A-76DFC0629CF7}" srcId="{EA945BAD-C6D5-459C-8A40-CADD627CD650}" destId="{BC501088-B2BA-42FA-810A-A162DE1F4B4A}" srcOrd="2" destOrd="0" parTransId="{326DF555-3C7C-4082-AA5F-9697E6E0D66D}" sibTransId="{80EB6E2D-8CB7-4A4F-8209-A481921709C7}"/>
    <dgm:cxn modelId="{E6F92F1F-BD86-422C-B219-8B253F46B63F}" srcId="{EA945BAD-C6D5-459C-8A40-CADD627CD650}" destId="{C8C78300-CF33-41C2-BB84-6E025E051E75}" srcOrd="4" destOrd="0" parTransId="{A5C54D78-C7CE-4D0C-AA43-07FE0AF83880}" sibTransId="{557F91B4-6F07-4905-9824-DDF8113FC98C}"/>
    <dgm:cxn modelId="{D9D88563-CCE1-46BF-BE09-CCE5F68A82FF}" type="presOf" srcId="{EA945BAD-C6D5-459C-8A40-CADD627CD650}" destId="{6C88FC1E-F419-4A77-BE38-FE3E7FEF6280}" srcOrd="0" destOrd="0" presId="urn:microsoft.com/office/officeart/2008/layout/LinedList"/>
    <dgm:cxn modelId="{8A80F065-AF25-4972-AB48-BE16F3FA3B6B}" type="presOf" srcId="{C8C78300-CF33-41C2-BB84-6E025E051E75}" destId="{F5CE8F20-4DC8-4501-BBA1-1EB13949D3F3}" srcOrd="0" destOrd="0" presId="urn:microsoft.com/office/officeart/2008/layout/LinedList"/>
    <dgm:cxn modelId="{35752549-5272-4844-96FD-11A15B22A848}" type="presOf" srcId="{218631D7-8D67-40CB-A6DE-CF4C22A804BF}" destId="{84F85851-EE24-4206-B537-1B7A4BEF016B}" srcOrd="0" destOrd="0" presId="urn:microsoft.com/office/officeart/2008/layout/LinedList"/>
    <dgm:cxn modelId="{1D2D8481-DBED-410A-9CDA-C2601E6BF789}" srcId="{EA945BAD-C6D5-459C-8A40-CADD627CD650}" destId="{218631D7-8D67-40CB-A6DE-CF4C22A804BF}" srcOrd="3" destOrd="0" parTransId="{9EB215D7-3C96-4F7E-AE45-0522A37D243D}" sibTransId="{B9A8B147-FE9B-44D2-8B02-D4657A00FDD1}"/>
    <dgm:cxn modelId="{BF3C31C2-E7D2-454E-B89E-2F87DB39B51F}" srcId="{EA945BAD-C6D5-459C-8A40-CADD627CD650}" destId="{CDEAA765-37F5-4F81-BB0C-4637B91A2493}" srcOrd="7" destOrd="0" parTransId="{5056F750-3AD7-4E7C-9D0D-B9318273FF4A}" sibTransId="{9DCE70C5-1E65-4762-8B71-727B5DE51D6E}"/>
    <dgm:cxn modelId="{A477B4C6-BB3C-4B7F-ACA0-64EA40597504}" type="presOf" srcId="{3537EC3F-979B-4366-B0EF-AD3199562F57}" destId="{21B79CA7-2CED-4864-8218-2131A8DAADF7}" srcOrd="0" destOrd="0" presId="urn:microsoft.com/office/officeart/2008/layout/LinedList"/>
    <dgm:cxn modelId="{BAD09ED4-0857-4BFE-8642-1C2D808EDD8D}" type="presOf" srcId="{77E266B7-B136-49B8-8892-B75D1E00945D}" destId="{42558CCD-2336-4F4C-8B80-50BD514A3672}" srcOrd="0" destOrd="0" presId="urn:microsoft.com/office/officeart/2008/layout/LinedList"/>
    <dgm:cxn modelId="{5F7132F7-921F-414A-9FEC-34B6C92E9DD6}" srcId="{EA945BAD-C6D5-459C-8A40-CADD627CD650}" destId="{77E266B7-B136-49B8-8892-B75D1E00945D}" srcOrd="1" destOrd="0" parTransId="{59CA916A-C56E-4A57-B500-9BFCD219E7B1}" sibTransId="{CFF47D38-5845-40B4-9E8C-36B2BEEF6B98}"/>
    <dgm:cxn modelId="{91897CFA-8FC9-4485-A150-AA8BCA4CBF0D}" srcId="{EA945BAD-C6D5-459C-8A40-CADD627CD650}" destId="{6AB3A720-6270-438B-AE96-019F17606877}" srcOrd="6" destOrd="0" parTransId="{2AFB5EE3-C26F-4BE3-BA79-4BAFF2FF4B52}" sibTransId="{2C17DEF4-933E-4A00-8C61-ED276660FB3F}"/>
    <dgm:cxn modelId="{9711E3FC-A184-4DE0-BB6E-13AD38204EE1}" type="presOf" srcId="{CDEAA765-37F5-4F81-BB0C-4637B91A2493}" destId="{1363383E-5643-434E-98B6-387476A064F7}" srcOrd="0" destOrd="0" presId="urn:microsoft.com/office/officeart/2008/layout/LinedList"/>
    <dgm:cxn modelId="{2FC5C3FF-CD8C-4F2F-BFE6-74F16FF0E792}" type="presOf" srcId="{75B9BA00-8840-494A-A9CB-2E8D754D26FB}" destId="{A85228D1-7D29-49D0-8776-FA3FD432D5BB}" srcOrd="0" destOrd="0" presId="urn:microsoft.com/office/officeart/2008/layout/LinedList"/>
    <dgm:cxn modelId="{D365260F-2857-4D06-9449-1113F82C14A9}" type="presParOf" srcId="{6C88FC1E-F419-4A77-BE38-FE3E7FEF6280}" destId="{C7738AC4-FBD7-4970-973A-FDB7B8C96A2E}" srcOrd="0" destOrd="0" presId="urn:microsoft.com/office/officeart/2008/layout/LinedList"/>
    <dgm:cxn modelId="{84085511-3B7A-4764-843B-F8E8A41D73B2}" type="presParOf" srcId="{6C88FC1E-F419-4A77-BE38-FE3E7FEF6280}" destId="{74726A96-0B44-4F3D-A103-ED5C6C7B47CF}" srcOrd="1" destOrd="0" presId="urn:microsoft.com/office/officeart/2008/layout/LinedList"/>
    <dgm:cxn modelId="{92AA5EBC-135D-45CD-9344-85B517F806CD}" type="presParOf" srcId="{74726A96-0B44-4F3D-A103-ED5C6C7B47CF}" destId="{A85228D1-7D29-49D0-8776-FA3FD432D5BB}" srcOrd="0" destOrd="0" presId="urn:microsoft.com/office/officeart/2008/layout/LinedList"/>
    <dgm:cxn modelId="{AC8DBB4A-0A5F-4B0B-8633-3A717E0B3884}" type="presParOf" srcId="{74726A96-0B44-4F3D-A103-ED5C6C7B47CF}" destId="{BE78C9F2-77F9-4047-BAF2-AA49C143199A}" srcOrd="1" destOrd="0" presId="urn:microsoft.com/office/officeart/2008/layout/LinedList"/>
    <dgm:cxn modelId="{4E291446-2852-4E6E-95E7-24EABAD397A3}" type="presParOf" srcId="{6C88FC1E-F419-4A77-BE38-FE3E7FEF6280}" destId="{79436881-9678-4B22-B2BA-EDC1475D5DC5}" srcOrd="2" destOrd="0" presId="urn:microsoft.com/office/officeart/2008/layout/LinedList"/>
    <dgm:cxn modelId="{B03C2BF8-B265-4AEE-8240-3EFA61E3C186}" type="presParOf" srcId="{6C88FC1E-F419-4A77-BE38-FE3E7FEF6280}" destId="{508F8D26-D2E9-4F9C-87E7-F891E63EF81A}" srcOrd="3" destOrd="0" presId="urn:microsoft.com/office/officeart/2008/layout/LinedList"/>
    <dgm:cxn modelId="{4C7753E2-77F1-4D06-B237-50AE4E365CBC}" type="presParOf" srcId="{508F8D26-D2E9-4F9C-87E7-F891E63EF81A}" destId="{42558CCD-2336-4F4C-8B80-50BD514A3672}" srcOrd="0" destOrd="0" presId="urn:microsoft.com/office/officeart/2008/layout/LinedList"/>
    <dgm:cxn modelId="{230349C3-612A-4793-B763-0B19F243DC4E}" type="presParOf" srcId="{508F8D26-D2E9-4F9C-87E7-F891E63EF81A}" destId="{371EB80E-7BA2-4BCD-9DD2-6BBEF358CD85}" srcOrd="1" destOrd="0" presId="urn:microsoft.com/office/officeart/2008/layout/LinedList"/>
    <dgm:cxn modelId="{D612CA41-28FD-471D-BEFC-88821A264613}" type="presParOf" srcId="{6C88FC1E-F419-4A77-BE38-FE3E7FEF6280}" destId="{74A9DD3E-29A3-4475-B390-EEEA75FE001B}" srcOrd="4" destOrd="0" presId="urn:microsoft.com/office/officeart/2008/layout/LinedList"/>
    <dgm:cxn modelId="{AA009960-915A-4D87-88D0-83D1B605E149}" type="presParOf" srcId="{6C88FC1E-F419-4A77-BE38-FE3E7FEF6280}" destId="{9939099E-C085-488E-B634-6BCBDE08346C}" srcOrd="5" destOrd="0" presId="urn:microsoft.com/office/officeart/2008/layout/LinedList"/>
    <dgm:cxn modelId="{3E0AE7D9-7E5F-4F16-9488-3F07C947E69D}" type="presParOf" srcId="{9939099E-C085-488E-B634-6BCBDE08346C}" destId="{724803E4-1100-4237-8090-CBDD57CD50F1}" srcOrd="0" destOrd="0" presId="urn:microsoft.com/office/officeart/2008/layout/LinedList"/>
    <dgm:cxn modelId="{7A922CEC-1CCF-47C3-B872-0581CA21AD91}" type="presParOf" srcId="{9939099E-C085-488E-B634-6BCBDE08346C}" destId="{8D7D7B71-F5E9-48D4-B931-872355CF89F5}" srcOrd="1" destOrd="0" presId="urn:microsoft.com/office/officeart/2008/layout/LinedList"/>
    <dgm:cxn modelId="{0D8928A6-1FA2-47D0-9212-F6DC440E3DD4}" type="presParOf" srcId="{6C88FC1E-F419-4A77-BE38-FE3E7FEF6280}" destId="{994CAB8A-A97A-470E-ACB9-D3E7490D53FB}" srcOrd="6" destOrd="0" presId="urn:microsoft.com/office/officeart/2008/layout/LinedList"/>
    <dgm:cxn modelId="{DE28247A-9AD1-4442-AFB7-4CCABCA96013}" type="presParOf" srcId="{6C88FC1E-F419-4A77-BE38-FE3E7FEF6280}" destId="{44AE454B-4567-42E9-853A-F86D8A70F5DC}" srcOrd="7" destOrd="0" presId="urn:microsoft.com/office/officeart/2008/layout/LinedList"/>
    <dgm:cxn modelId="{F18B3A35-783C-4CB2-B43F-AF93462A6514}" type="presParOf" srcId="{44AE454B-4567-42E9-853A-F86D8A70F5DC}" destId="{84F85851-EE24-4206-B537-1B7A4BEF016B}" srcOrd="0" destOrd="0" presId="urn:microsoft.com/office/officeart/2008/layout/LinedList"/>
    <dgm:cxn modelId="{623D20B2-CAA5-45D4-8B19-CA8146E5BBE4}" type="presParOf" srcId="{44AE454B-4567-42E9-853A-F86D8A70F5DC}" destId="{C3EADF40-807F-4D29-8C6A-4CCF39A679D7}" srcOrd="1" destOrd="0" presId="urn:microsoft.com/office/officeart/2008/layout/LinedList"/>
    <dgm:cxn modelId="{92A1EF4B-3D6A-4F59-B17D-83EF9619BB51}" type="presParOf" srcId="{6C88FC1E-F419-4A77-BE38-FE3E7FEF6280}" destId="{D57A8333-9328-4FC2-A9C1-66C69C48742E}" srcOrd="8" destOrd="0" presId="urn:microsoft.com/office/officeart/2008/layout/LinedList"/>
    <dgm:cxn modelId="{9A6FF126-56F2-4403-A4BE-80AAAD9D5938}" type="presParOf" srcId="{6C88FC1E-F419-4A77-BE38-FE3E7FEF6280}" destId="{BE7E1732-08DA-487D-920A-34DDDDAC15B3}" srcOrd="9" destOrd="0" presId="urn:microsoft.com/office/officeart/2008/layout/LinedList"/>
    <dgm:cxn modelId="{743D5E4E-8883-4068-AC0B-F73B70DD20FC}" type="presParOf" srcId="{BE7E1732-08DA-487D-920A-34DDDDAC15B3}" destId="{F5CE8F20-4DC8-4501-BBA1-1EB13949D3F3}" srcOrd="0" destOrd="0" presId="urn:microsoft.com/office/officeart/2008/layout/LinedList"/>
    <dgm:cxn modelId="{1A835B8B-408E-4AFF-A12C-D78A12F41D10}" type="presParOf" srcId="{BE7E1732-08DA-487D-920A-34DDDDAC15B3}" destId="{2F0FBCD7-936E-4CCB-BDDF-CA5F70D8C330}" srcOrd="1" destOrd="0" presId="urn:microsoft.com/office/officeart/2008/layout/LinedList"/>
    <dgm:cxn modelId="{9CEE9F20-16F9-4AFD-A9AC-9AE09A7D2680}" type="presParOf" srcId="{6C88FC1E-F419-4A77-BE38-FE3E7FEF6280}" destId="{B595CF21-6377-42E1-8BE5-3DACBED96AF6}" srcOrd="10" destOrd="0" presId="urn:microsoft.com/office/officeart/2008/layout/LinedList"/>
    <dgm:cxn modelId="{C799D79C-34B8-4E63-995A-2E38793B7750}" type="presParOf" srcId="{6C88FC1E-F419-4A77-BE38-FE3E7FEF6280}" destId="{BE51B3CF-0625-4E5E-9D4B-D597E075DCC7}" srcOrd="11" destOrd="0" presId="urn:microsoft.com/office/officeart/2008/layout/LinedList"/>
    <dgm:cxn modelId="{9BC3D562-B77F-43F1-A98F-CF3431A1CAFF}" type="presParOf" srcId="{BE51B3CF-0625-4E5E-9D4B-D597E075DCC7}" destId="{21B79CA7-2CED-4864-8218-2131A8DAADF7}" srcOrd="0" destOrd="0" presId="urn:microsoft.com/office/officeart/2008/layout/LinedList"/>
    <dgm:cxn modelId="{12667054-B620-41B0-92F9-9536F7757483}" type="presParOf" srcId="{BE51B3CF-0625-4E5E-9D4B-D597E075DCC7}" destId="{BAECC67C-B00C-4A66-9958-8E55B376690D}" srcOrd="1" destOrd="0" presId="urn:microsoft.com/office/officeart/2008/layout/LinedList"/>
    <dgm:cxn modelId="{7AA171B1-0C28-4F1B-ABBA-580E715AB35C}" type="presParOf" srcId="{6C88FC1E-F419-4A77-BE38-FE3E7FEF6280}" destId="{B68A1507-A6F9-4F2F-A451-E36DD7D651FE}" srcOrd="12" destOrd="0" presId="urn:microsoft.com/office/officeart/2008/layout/LinedList"/>
    <dgm:cxn modelId="{CB0C1FC3-B955-40C0-9EFF-CF142460D596}" type="presParOf" srcId="{6C88FC1E-F419-4A77-BE38-FE3E7FEF6280}" destId="{9886EBA4-55F8-4B7E-8C3B-FB39D9765C1E}" srcOrd="13" destOrd="0" presId="urn:microsoft.com/office/officeart/2008/layout/LinedList"/>
    <dgm:cxn modelId="{BCAE304B-6E4A-40BE-BFFE-248EE9908535}" type="presParOf" srcId="{9886EBA4-55F8-4B7E-8C3B-FB39D9765C1E}" destId="{AFE770D3-3542-4C7A-B6A6-5FE4378956E6}" srcOrd="0" destOrd="0" presId="urn:microsoft.com/office/officeart/2008/layout/LinedList"/>
    <dgm:cxn modelId="{CCB5C3E2-5954-4D67-A262-E8DEFC4A69CD}" type="presParOf" srcId="{9886EBA4-55F8-4B7E-8C3B-FB39D9765C1E}" destId="{E4FA6241-34AD-4B03-AD68-A3F7B6D81DB3}" srcOrd="1" destOrd="0" presId="urn:microsoft.com/office/officeart/2008/layout/LinedList"/>
    <dgm:cxn modelId="{AC6CE7D4-829C-497F-BAC2-C56D6ACBAA04}" type="presParOf" srcId="{6C88FC1E-F419-4A77-BE38-FE3E7FEF6280}" destId="{4DBE8D34-2CF4-4BC8-AC6E-0C9F18D30AAE}" srcOrd="14" destOrd="0" presId="urn:microsoft.com/office/officeart/2008/layout/LinedList"/>
    <dgm:cxn modelId="{339720C1-6BB5-42AF-8DA3-9D975F7AE020}" type="presParOf" srcId="{6C88FC1E-F419-4A77-BE38-FE3E7FEF6280}" destId="{84BFC772-E802-4613-9C1A-0104E7F5088D}" srcOrd="15" destOrd="0" presId="urn:microsoft.com/office/officeart/2008/layout/LinedList"/>
    <dgm:cxn modelId="{DF05C0EC-2F9E-4614-BF04-2CD04F56BBE9}" type="presParOf" srcId="{84BFC772-E802-4613-9C1A-0104E7F5088D}" destId="{1363383E-5643-434E-98B6-387476A064F7}" srcOrd="0" destOrd="0" presId="urn:microsoft.com/office/officeart/2008/layout/LinedList"/>
    <dgm:cxn modelId="{D05E1A80-22F4-48DB-AC29-7A1DF204B38A}" type="presParOf" srcId="{84BFC772-E802-4613-9C1A-0104E7F5088D}" destId="{BFA492E0-F319-4A53-A564-DA266AE1C44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E12D6-B07D-4E08-B709-BBF9F15FF3C5}">
      <dsp:nvSpPr>
        <dsp:cNvPr id="0" name=""/>
        <dsp:cNvSpPr/>
      </dsp:nvSpPr>
      <dsp:spPr>
        <a:xfrm>
          <a:off x="0" y="2484"/>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096C74-FC58-42F9-BCB9-0C51BB9E8992}">
      <dsp:nvSpPr>
        <dsp:cNvPr id="0" name=""/>
        <dsp:cNvSpPr/>
      </dsp:nvSpPr>
      <dsp:spPr>
        <a:xfrm>
          <a:off x="0" y="2484"/>
          <a:ext cx="5796200"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u="sng" kern="1200" dirty="0">
              <a:hlinkClick xmlns:r="http://schemas.openxmlformats.org/officeDocument/2006/relationships" r:id="rId1"/>
            </a:rPr>
            <a:t>Community-Port Collaboration Pilot Projects</a:t>
          </a:r>
          <a:r>
            <a:rPr lang="en-US" sz="3400" kern="1200" dirty="0"/>
            <a:t> </a:t>
          </a:r>
        </a:p>
      </dsp:txBody>
      <dsp:txXfrm>
        <a:off x="0" y="2484"/>
        <a:ext cx="5796200" cy="1694118"/>
      </dsp:txXfrm>
    </dsp:sp>
    <dsp:sp modelId="{D03E45E7-0399-4D54-AB61-5DFEEFA2CA12}">
      <dsp:nvSpPr>
        <dsp:cNvPr id="0" name=""/>
        <dsp:cNvSpPr/>
      </dsp:nvSpPr>
      <dsp:spPr>
        <a:xfrm>
          <a:off x="0" y="1696602"/>
          <a:ext cx="5796200" cy="0"/>
        </a:xfrm>
        <a:prstGeom prst="line">
          <a:avLst/>
        </a:prstGeom>
        <a:solidFill>
          <a:schemeClr val="accent2">
            <a:hueOff val="977227"/>
            <a:satOff val="-15767"/>
            <a:lumOff val="-2745"/>
            <a:alphaOff val="0"/>
          </a:schemeClr>
        </a:solidFill>
        <a:ln w="10795" cap="flat" cmpd="sng" algn="ctr">
          <a:solidFill>
            <a:schemeClr val="accent2">
              <a:hueOff val="977227"/>
              <a:satOff val="-15767"/>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966B5-F4AB-4E3D-AC7A-82448CFB8919}">
      <dsp:nvSpPr>
        <dsp:cNvPr id="0" name=""/>
        <dsp:cNvSpPr/>
      </dsp:nvSpPr>
      <dsp:spPr>
        <a:xfrm>
          <a:off x="0" y="1696602"/>
          <a:ext cx="5796200"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Technical assistance provided to 4 pilot communities.</a:t>
          </a:r>
        </a:p>
      </dsp:txBody>
      <dsp:txXfrm>
        <a:off x="0" y="1696602"/>
        <a:ext cx="5796200" cy="1694118"/>
      </dsp:txXfrm>
    </dsp:sp>
    <dsp:sp modelId="{831C6249-27D5-4453-9245-56AC4CD22089}">
      <dsp:nvSpPr>
        <dsp:cNvPr id="0" name=""/>
        <dsp:cNvSpPr/>
      </dsp:nvSpPr>
      <dsp:spPr>
        <a:xfrm>
          <a:off x="0" y="3390721"/>
          <a:ext cx="5796200"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A27B63-A720-43AD-8E05-B9A1E2DA1C47}">
      <dsp:nvSpPr>
        <dsp:cNvPr id="0" name=""/>
        <dsp:cNvSpPr/>
      </dsp:nvSpPr>
      <dsp:spPr>
        <a:xfrm>
          <a:off x="0" y="3390721"/>
          <a:ext cx="5796200"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Key lessons learned from pilots and additional tools developed based on pilot outcomes</a:t>
          </a:r>
        </a:p>
      </dsp:txBody>
      <dsp:txXfrm>
        <a:off x="0" y="3390721"/>
        <a:ext cx="5796200" cy="1694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7D087-348A-490D-BB36-F9F7823F1804}">
      <dsp:nvSpPr>
        <dsp:cNvPr id="0" name=""/>
        <dsp:cNvSpPr/>
      </dsp:nvSpPr>
      <dsp:spPr>
        <a:xfrm>
          <a:off x="0" y="46692"/>
          <a:ext cx="5796200" cy="1620486"/>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Ports Primer for Communities</a:t>
          </a:r>
          <a:r>
            <a:rPr lang="en-US" sz="2300" kern="1200" dirty="0"/>
            <a:t>: An Overview of Ports Planning and Operations to Support Community Participation   </a:t>
          </a:r>
        </a:p>
      </dsp:txBody>
      <dsp:txXfrm>
        <a:off x="79106" y="125798"/>
        <a:ext cx="5637988" cy="1462274"/>
      </dsp:txXfrm>
    </dsp:sp>
    <dsp:sp modelId="{CACBCF07-D6B1-43FA-81A0-BB915CFCA222}">
      <dsp:nvSpPr>
        <dsp:cNvPr id="0" name=""/>
        <dsp:cNvSpPr/>
      </dsp:nvSpPr>
      <dsp:spPr>
        <a:xfrm>
          <a:off x="0" y="1733418"/>
          <a:ext cx="5796200" cy="1620486"/>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Community Action Roadmap</a:t>
          </a:r>
          <a:r>
            <a:rPr lang="en-US" sz="2300" kern="1200"/>
            <a:t>: Empowering Near-Port Communities </a:t>
          </a:r>
        </a:p>
      </dsp:txBody>
      <dsp:txXfrm>
        <a:off x="79106" y="1812524"/>
        <a:ext cx="5637988" cy="1462274"/>
      </dsp:txXfrm>
    </dsp:sp>
    <dsp:sp modelId="{B25E812A-7FF6-40FF-89BB-B0C45661DA46}">
      <dsp:nvSpPr>
        <dsp:cNvPr id="0" name=""/>
        <dsp:cNvSpPr/>
      </dsp:nvSpPr>
      <dsp:spPr>
        <a:xfrm>
          <a:off x="0" y="3420145"/>
          <a:ext cx="5796200" cy="1620486"/>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Environmental Justice (EJ) Primer for Ports</a:t>
          </a:r>
          <a:r>
            <a:rPr lang="en-US" sz="2300" kern="1200" dirty="0"/>
            <a:t>: The Good Neighbor Guide to Building Partnerships and Social Equity with Communities </a:t>
          </a:r>
        </a:p>
      </dsp:txBody>
      <dsp:txXfrm>
        <a:off x="79106" y="3499251"/>
        <a:ext cx="5637988" cy="1462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44C5F-36B4-4672-8ED9-250511801D7D}">
      <dsp:nvSpPr>
        <dsp:cNvPr id="0" name=""/>
        <dsp:cNvSpPr/>
      </dsp:nvSpPr>
      <dsp:spPr>
        <a:xfrm>
          <a:off x="0" y="0"/>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675E6-4007-4459-8CA4-A7EAFD87DE12}">
      <dsp:nvSpPr>
        <dsp:cNvPr id="0" name=""/>
        <dsp:cNvSpPr/>
      </dsp:nvSpPr>
      <dsp:spPr>
        <a:xfrm>
          <a:off x="0" y="0"/>
          <a:ext cx="5796200"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New Orleans, Louisiana</a:t>
          </a:r>
        </a:p>
      </dsp:txBody>
      <dsp:txXfrm>
        <a:off x="0" y="0"/>
        <a:ext cx="5796200" cy="1271831"/>
      </dsp:txXfrm>
    </dsp:sp>
    <dsp:sp modelId="{62395605-D3DD-4D67-A23C-8CC3C338DE86}">
      <dsp:nvSpPr>
        <dsp:cNvPr id="0" name=""/>
        <dsp:cNvSpPr/>
      </dsp:nvSpPr>
      <dsp:spPr>
        <a:xfrm>
          <a:off x="0" y="1271831"/>
          <a:ext cx="5796200" cy="0"/>
        </a:xfrm>
        <a:prstGeom prst="line">
          <a:avLst/>
        </a:prstGeom>
        <a:solidFill>
          <a:schemeClr val="accent2">
            <a:hueOff val="651485"/>
            <a:satOff val="-10511"/>
            <a:lumOff val="-1830"/>
            <a:alphaOff val="0"/>
          </a:schemeClr>
        </a:solidFill>
        <a:ln w="10795" cap="flat" cmpd="sng" algn="ctr">
          <a:solidFill>
            <a:schemeClr val="accent2">
              <a:hueOff val="651485"/>
              <a:satOff val="-10511"/>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7F1D7-BFF1-4349-A7B4-998440687623}">
      <dsp:nvSpPr>
        <dsp:cNvPr id="0" name=""/>
        <dsp:cNvSpPr/>
      </dsp:nvSpPr>
      <dsp:spPr>
        <a:xfrm>
          <a:off x="0" y="1271831"/>
          <a:ext cx="5796200"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Savannah, Georgia</a:t>
          </a:r>
        </a:p>
      </dsp:txBody>
      <dsp:txXfrm>
        <a:off x="0" y="1271831"/>
        <a:ext cx="5796200" cy="1271831"/>
      </dsp:txXfrm>
    </dsp:sp>
    <dsp:sp modelId="{976F0259-FCAC-4014-A47E-33AB27C0458B}">
      <dsp:nvSpPr>
        <dsp:cNvPr id="0" name=""/>
        <dsp:cNvSpPr/>
      </dsp:nvSpPr>
      <dsp:spPr>
        <a:xfrm>
          <a:off x="0" y="2543662"/>
          <a:ext cx="5796200" cy="0"/>
        </a:xfrm>
        <a:prstGeom prst="line">
          <a:avLst/>
        </a:prstGeom>
        <a:solidFill>
          <a:schemeClr val="accent2">
            <a:hueOff val="1302969"/>
            <a:satOff val="-21023"/>
            <a:lumOff val="-3660"/>
            <a:alphaOff val="0"/>
          </a:schemeClr>
        </a:solidFill>
        <a:ln w="10795" cap="flat" cmpd="sng" algn="ctr">
          <a:solidFill>
            <a:schemeClr val="accent2">
              <a:hueOff val="1302969"/>
              <a:satOff val="-21023"/>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D0EEAB-AD52-4E99-A08F-7CB55DBDCF66}">
      <dsp:nvSpPr>
        <dsp:cNvPr id="0" name=""/>
        <dsp:cNvSpPr/>
      </dsp:nvSpPr>
      <dsp:spPr>
        <a:xfrm>
          <a:off x="0" y="2543662"/>
          <a:ext cx="5796200"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Seattle, Washington</a:t>
          </a:r>
        </a:p>
      </dsp:txBody>
      <dsp:txXfrm>
        <a:off x="0" y="2543662"/>
        <a:ext cx="5796200" cy="1271831"/>
      </dsp:txXfrm>
    </dsp:sp>
    <dsp:sp modelId="{66D27D19-BF8A-4588-B757-4B442F01A2E8}">
      <dsp:nvSpPr>
        <dsp:cNvPr id="0" name=""/>
        <dsp:cNvSpPr/>
      </dsp:nvSpPr>
      <dsp:spPr>
        <a:xfrm>
          <a:off x="0" y="3815493"/>
          <a:ext cx="5796200" cy="0"/>
        </a:xfrm>
        <a:prstGeom prst="line">
          <a:avLst/>
        </a:prstGeom>
        <a:solidFill>
          <a:schemeClr val="accent2">
            <a:hueOff val="1954454"/>
            <a:satOff val="-31534"/>
            <a:lumOff val="-5490"/>
            <a:alphaOff val="0"/>
          </a:schemeClr>
        </a:solidFill>
        <a:ln w="10795" cap="flat" cmpd="sng" algn="ctr">
          <a:solidFill>
            <a:schemeClr val="accent2">
              <a:hueOff val="1954454"/>
              <a:satOff val="-31534"/>
              <a:lumOff val="-5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33B214-1F49-4786-B640-CAB4F9FBD34B}">
      <dsp:nvSpPr>
        <dsp:cNvPr id="0" name=""/>
        <dsp:cNvSpPr/>
      </dsp:nvSpPr>
      <dsp:spPr>
        <a:xfrm>
          <a:off x="0" y="3815493"/>
          <a:ext cx="5796200"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Providence, Rhode Island</a:t>
          </a:r>
        </a:p>
      </dsp:txBody>
      <dsp:txXfrm>
        <a:off x="0" y="3815493"/>
        <a:ext cx="5796200" cy="12718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38AC4-FBD7-4970-973A-FDB7B8C96A2E}">
      <dsp:nvSpPr>
        <dsp:cNvPr id="0" name=""/>
        <dsp:cNvSpPr/>
      </dsp:nvSpPr>
      <dsp:spPr>
        <a:xfrm>
          <a:off x="0" y="0"/>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228D1-7D29-49D0-8776-FA3FD432D5BB}">
      <dsp:nvSpPr>
        <dsp:cNvPr id="0" name=""/>
        <dsp:cNvSpPr/>
      </dsp:nvSpPr>
      <dsp:spPr>
        <a:xfrm>
          <a:off x="0" y="0"/>
          <a:ext cx="5796200"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1. Planting the Seeds for Success</a:t>
          </a:r>
        </a:p>
      </dsp:txBody>
      <dsp:txXfrm>
        <a:off x="0" y="0"/>
        <a:ext cx="5796200" cy="635915"/>
      </dsp:txXfrm>
    </dsp:sp>
    <dsp:sp modelId="{79436881-9678-4B22-B2BA-EDC1475D5DC5}">
      <dsp:nvSpPr>
        <dsp:cNvPr id="0" name=""/>
        <dsp:cNvSpPr/>
      </dsp:nvSpPr>
      <dsp:spPr>
        <a:xfrm>
          <a:off x="0" y="635915"/>
          <a:ext cx="57962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58CCD-2336-4F4C-8B80-50BD514A3672}">
      <dsp:nvSpPr>
        <dsp:cNvPr id="0" name=""/>
        <dsp:cNvSpPr/>
      </dsp:nvSpPr>
      <dsp:spPr>
        <a:xfrm>
          <a:off x="0" y="635915"/>
          <a:ext cx="5796200"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2. Setting an Equitable Table</a:t>
          </a:r>
        </a:p>
      </dsp:txBody>
      <dsp:txXfrm>
        <a:off x="0" y="635915"/>
        <a:ext cx="5796200" cy="635915"/>
      </dsp:txXfrm>
    </dsp:sp>
    <dsp:sp modelId="{74A9DD3E-29A3-4475-B390-EEEA75FE001B}">
      <dsp:nvSpPr>
        <dsp:cNvPr id="0" name=""/>
        <dsp:cNvSpPr/>
      </dsp:nvSpPr>
      <dsp:spPr>
        <a:xfrm>
          <a:off x="0" y="1271831"/>
          <a:ext cx="5796200"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803E4-1100-4237-8090-CBDD57CD50F1}">
      <dsp:nvSpPr>
        <dsp:cNvPr id="0" name=""/>
        <dsp:cNvSpPr/>
      </dsp:nvSpPr>
      <dsp:spPr>
        <a:xfrm>
          <a:off x="0" y="1271831"/>
          <a:ext cx="5796200"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3. Identifying the Right Partners </a:t>
          </a:r>
        </a:p>
      </dsp:txBody>
      <dsp:txXfrm>
        <a:off x="0" y="1271831"/>
        <a:ext cx="5796200" cy="635915"/>
      </dsp:txXfrm>
    </dsp:sp>
    <dsp:sp modelId="{994CAB8A-A97A-470E-ACB9-D3E7490D53FB}">
      <dsp:nvSpPr>
        <dsp:cNvPr id="0" name=""/>
        <dsp:cNvSpPr/>
      </dsp:nvSpPr>
      <dsp:spPr>
        <a:xfrm>
          <a:off x="0" y="1907746"/>
          <a:ext cx="5796200"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85851-EE24-4206-B537-1B7A4BEF016B}">
      <dsp:nvSpPr>
        <dsp:cNvPr id="0" name=""/>
        <dsp:cNvSpPr/>
      </dsp:nvSpPr>
      <dsp:spPr>
        <a:xfrm>
          <a:off x="0" y="1907746"/>
          <a:ext cx="5796200"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4. Building Trust and Mutual Respect</a:t>
          </a:r>
        </a:p>
      </dsp:txBody>
      <dsp:txXfrm>
        <a:off x="0" y="1907746"/>
        <a:ext cx="5796200" cy="635915"/>
      </dsp:txXfrm>
    </dsp:sp>
    <dsp:sp modelId="{D57A8333-9328-4FC2-A9C1-66C69C48742E}">
      <dsp:nvSpPr>
        <dsp:cNvPr id="0" name=""/>
        <dsp:cNvSpPr/>
      </dsp:nvSpPr>
      <dsp:spPr>
        <a:xfrm>
          <a:off x="0" y="2543662"/>
          <a:ext cx="5796200"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E8F20-4DC8-4501-BBA1-1EB13949D3F3}">
      <dsp:nvSpPr>
        <dsp:cNvPr id="0" name=""/>
        <dsp:cNvSpPr/>
      </dsp:nvSpPr>
      <dsp:spPr>
        <a:xfrm>
          <a:off x="0" y="2543662"/>
          <a:ext cx="5796200"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5. Developing Shared Understanding</a:t>
          </a:r>
        </a:p>
      </dsp:txBody>
      <dsp:txXfrm>
        <a:off x="0" y="2543662"/>
        <a:ext cx="5796200" cy="635915"/>
      </dsp:txXfrm>
    </dsp:sp>
    <dsp:sp modelId="{B595CF21-6377-42E1-8BE5-3DACBED96AF6}">
      <dsp:nvSpPr>
        <dsp:cNvPr id="0" name=""/>
        <dsp:cNvSpPr/>
      </dsp:nvSpPr>
      <dsp:spPr>
        <a:xfrm>
          <a:off x="0" y="3179577"/>
          <a:ext cx="5796200"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79CA7-2CED-4864-8218-2131A8DAADF7}">
      <dsp:nvSpPr>
        <dsp:cNvPr id="0" name=""/>
        <dsp:cNvSpPr/>
      </dsp:nvSpPr>
      <dsp:spPr>
        <a:xfrm>
          <a:off x="0" y="3179577"/>
          <a:ext cx="5796200"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6. Agreeing to Process and Outcomes</a:t>
          </a:r>
        </a:p>
      </dsp:txBody>
      <dsp:txXfrm>
        <a:off x="0" y="3179577"/>
        <a:ext cx="5796200" cy="635915"/>
      </dsp:txXfrm>
    </dsp:sp>
    <dsp:sp modelId="{B68A1507-A6F9-4F2F-A451-E36DD7D651FE}">
      <dsp:nvSpPr>
        <dsp:cNvPr id="0" name=""/>
        <dsp:cNvSpPr/>
      </dsp:nvSpPr>
      <dsp:spPr>
        <a:xfrm>
          <a:off x="0" y="3815492"/>
          <a:ext cx="5796200"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770D3-3542-4C7A-B6A6-5FE4378956E6}">
      <dsp:nvSpPr>
        <dsp:cNvPr id="0" name=""/>
        <dsp:cNvSpPr/>
      </dsp:nvSpPr>
      <dsp:spPr>
        <a:xfrm>
          <a:off x="0" y="3815493"/>
          <a:ext cx="5796200"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7. Flexibility and Collaboration </a:t>
          </a:r>
        </a:p>
      </dsp:txBody>
      <dsp:txXfrm>
        <a:off x="0" y="3815493"/>
        <a:ext cx="5796200" cy="635915"/>
      </dsp:txXfrm>
    </dsp:sp>
    <dsp:sp modelId="{4DBE8D34-2CF4-4BC8-AC6E-0C9F18D30AAE}">
      <dsp:nvSpPr>
        <dsp:cNvPr id="0" name=""/>
        <dsp:cNvSpPr/>
      </dsp:nvSpPr>
      <dsp:spPr>
        <a:xfrm>
          <a:off x="0" y="4451408"/>
          <a:ext cx="5796200"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63383E-5643-434E-98B6-387476A064F7}">
      <dsp:nvSpPr>
        <dsp:cNvPr id="0" name=""/>
        <dsp:cNvSpPr/>
      </dsp:nvSpPr>
      <dsp:spPr>
        <a:xfrm>
          <a:off x="0" y="4451408"/>
          <a:ext cx="5796200" cy="6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8. Accountability and Celebrations. </a:t>
          </a:r>
        </a:p>
      </dsp:txBody>
      <dsp:txXfrm>
        <a:off x="0" y="4451408"/>
        <a:ext cx="5796200" cy="6359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8" tIns="46419" rIns="92838" bIns="46419" rtlCol="0"/>
          <a:lstStyle>
            <a:lvl1pPr algn="l">
              <a:defRPr sz="1200"/>
            </a:lvl1pPr>
          </a:lstStyle>
          <a:p>
            <a:r>
              <a:rPr lang="en-US"/>
              <a:t>Hidden Lane Site – Reuse Suitability Analysis</a:t>
            </a:r>
          </a:p>
        </p:txBody>
      </p:sp>
      <p:sp>
        <p:nvSpPr>
          <p:cNvPr id="4" name="Footer Placeholder 3"/>
          <p:cNvSpPr>
            <a:spLocks noGrp="1"/>
          </p:cNvSpPr>
          <p:nvPr>
            <p:ph type="ftr" sz="quarter" idx="2"/>
          </p:nvPr>
        </p:nvSpPr>
        <p:spPr>
          <a:xfrm>
            <a:off x="0" y="8829968"/>
            <a:ext cx="3037840" cy="464820"/>
          </a:xfrm>
          <a:prstGeom prst="rect">
            <a:avLst/>
          </a:prstGeom>
        </p:spPr>
        <p:txBody>
          <a:bodyPr vert="horz" lIns="92838" tIns="46419" rIns="92838" bIns="46419" rtlCol="0" anchor="b"/>
          <a:lstStyle>
            <a:lvl1pPr algn="l">
              <a:defRPr sz="1200"/>
            </a:lvl1pPr>
          </a:lstStyle>
          <a:p>
            <a:endParaRPr lang="en-US"/>
          </a:p>
        </p:txBody>
      </p:sp>
    </p:spTree>
    <p:extLst>
      <p:ext uri="{BB962C8B-B14F-4D97-AF65-F5344CB8AC3E}">
        <p14:creationId xmlns:p14="http://schemas.microsoft.com/office/powerpoint/2010/main" val="7562647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8" tIns="46419" rIns="92838" bIns="46419" rtlCol="0"/>
          <a:lstStyle>
            <a:lvl1pPr algn="l">
              <a:defRPr sz="1200">
                <a:solidFill>
                  <a:schemeClr val="tx1"/>
                </a:solidFill>
              </a:defRPr>
            </a:lvl1pPr>
          </a:lstStyle>
          <a:p>
            <a:r>
              <a:rPr lang="en-US"/>
              <a:t>Hidden Lane Site – Reuse Suitability Analysis</a:t>
            </a:r>
          </a:p>
        </p:txBody>
      </p:sp>
      <p:sp>
        <p:nvSpPr>
          <p:cNvPr id="3" name="Date Placeholder 2"/>
          <p:cNvSpPr>
            <a:spLocks noGrp="1"/>
          </p:cNvSpPr>
          <p:nvPr>
            <p:ph type="dt" idx="1"/>
          </p:nvPr>
        </p:nvSpPr>
        <p:spPr>
          <a:xfrm>
            <a:off x="3970938" y="0"/>
            <a:ext cx="3037840" cy="464820"/>
          </a:xfrm>
          <a:prstGeom prst="rect">
            <a:avLst/>
          </a:prstGeom>
        </p:spPr>
        <p:txBody>
          <a:bodyPr vert="horz" lIns="92838" tIns="46419" rIns="92838" bIns="46419" rtlCol="0"/>
          <a:lstStyle>
            <a:lvl1pPr algn="r">
              <a:defRPr sz="1200"/>
            </a:lvl1pPr>
          </a:lstStyle>
          <a:p>
            <a:r>
              <a:rPr lang="en-US"/>
              <a:t>August 2018</a:t>
            </a:r>
          </a:p>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8" tIns="46419" rIns="92838" bIns="4641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8" tIns="46419" rIns="92838" bIns="464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838" tIns="46419" rIns="92838" bIns="4641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2838" tIns="46419" rIns="92838" bIns="46419" rtlCol="0" anchor="b"/>
          <a:lstStyle>
            <a:lvl1pPr algn="r">
              <a:defRPr sz="1200"/>
            </a:lvl1pPr>
          </a:lstStyle>
          <a:p>
            <a:fld id="{940E9735-C313-4813-9E29-089B50BEBF46}" type="slidenum">
              <a:rPr lang="en-US" smtClean="0"/>
              <a:pPr/>
              <a:t>‹#›</a:t>
            </a:fld>
            <a:endParaRPr lang="en-US"/>
          </a:p>
        </p:txBody>
      </p:sp>
    </p:spTree>
    <p:extLst>
      <p:ext uri="{BB962C8B-B14F-4D97-AF65-F5344CB8AC3E}">
        <p14:creationId xmlns:p14="http://schemas.microsoft.com/office/powerpoint/2010/main" val="3963280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pa.gov/community-port-collaboration-and-capacity-building/pilot-projects-port-and-near-port-communit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pa.gov/community-port-collaboration-and-capacity-building/draft-ports-primer-communitie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epa.gov/community-port-collaboration" TargetMode="External"/><Relationship Id="rId5" Type="http://schemas.openxmlformats.org/officeDocument/2006/relationships/hyperlink" Target="https://www.epa.gov/community-port-collaboration-and-capacity-building/draft-environmental-justice-primer-ports" TargetMode="External"/><Relationship Id="rId4" Type="http://schemas.openxmlformats.org/officeDocument/2006/relationships/hyperlink" Target="https://www.epa.gov/community-port-collaboration-and-capacity-building/draft-community-action-roadma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_Toc12263566"/><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111356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effectLst/>
                <a:latin typeface="+mn-lt"/>
                <a:ea typeface="+mn-ea"/>
                <a:cs typeface="+mn-cs"/>
              </a:rPr>
              <a:t>4. Building trust and mutual respect.</a:t>
            </a:r>
          </a:p>
          <a:p>
            <a:r>
              <a:rPr lang="en-US" sz="1200" kern="1200" dirty="0">
                <a:solidFill>
                  <a:schemeClr val="tx1"/>
                </a:solidFill>
                <a:effectLst/>
                <a:latin typeface="+mn-lt"/>
                <a:ea typeface="+mn-ea"/>
                <a:cs typeface="+mn-cs"/>
              </a:rPr>
              <a:t>Building trust and mutual respect and establishing personal relationships are keys to success. Building principled relationships fosters a safe environment for clear and open communication; in return, valuing feedback from all partners cultivates the spirit of being on the same team. </a:t>
            </a:r>
          </a:p>
        </p:txBody>
      </p:sp>
    </p:spTree>
    <p:extLst>
      <p:ext uri="{BB962C8B-B14F-4D97-AF65-F5344CB8AC3E}">
        <p14:creationId xmlns:p14="http://schemas.microsoft.com/office/powerpoint/2010/main" val="2037138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effectLst/>
                <a:latin typeface="+mn-lt"/>
                <a:ea typeface="+mn-ea"/>
                <a:cs typeface="+mn-cs"/>
              </a:rPr>
              <a:t>5. Developing shared understanding</a:t>
            </a:r>
          </a:p>
          <a:p>
            <a:r>
              <a:rPr lang="en-US" sz="1200" kern="1200" dirty="0">
                <a:solidFill>
                  <a:schemeClr val="tx1"/>
                </a:solidFill>
                <a:effectLst/>
                <a:latin typeface="+mn-lt"/>
                <a:ea typeface="+mn-ea"/>
                <a:cs typeface="+mn-cs"/>
              </a:rPr>
              <a:t>Moving forward productively is difficult without a shared understanding of historical context, as well as other key issues and topics between partners. Taking time to help partners develop this shared understanding is a key ingredient for enabling partners to think more creatively about ways to address persistent environmental challenges and related issues facing near-port communities.</a:t>
            </a:r>
            <a:r>
              <a:rPr lang="en-US" dirty="0"/>
              <a:t>   Conducting port tours for community members and community tours for port officials is a very valuable way to advance shared understanding.</a:t>
            </a:r>
            <a:endParaRPr lang="en-US" sz="1200" kern="1200" dirty="0">
              <a:solidFill>
                <a:schemeClr val="tx1"/>
              </a:solidFill>
              <a:effectLst/>
              <a:latin typeface="+mn-lt"/>
              <a:cs typeface="Calibri"/>
            </a:endParaRPr>
          </a:p>
        </p:txBody>
      </p:sp>
    </p:spTree>
    <p:extLst>
      <p:ext uri="{BB962C8B-B14F-4D97-AF65-F5344CB8AC3E}">
        <p14:creationId xmlns:p14="http://schemas.microsoft.com/office/powerpoint/2010/main" val="1214785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effectLst/>
                <a:latin typeface="+mn-lt"/>
                <a:ea typeface="+mn-ea"/>
                <a:cs typeface="+mn-cs"/>
              </a:rPr>
              <a:t>6. Agreeing to a process and a prospective outcome.</a:t>
            </a:r>
          </a:p>
          <a:p>
            <a:r>
              <a:rPr lang="en-US" sz="1200" kern="1200" dirty="0">
                <a:solidFill>
                  <a:schemeClr val="tx1"/>
                </a:solidFill>
                <a:effectLst/>
                <a:latin typeface="+mn-lt"/>
                <a:ea typeface="+mn-ea"/>
                <a:cs typeface="+mn-cs"/>
              </a:rPr>
              <a:t>An effective partnership requires a well-thought-out process and a focus on outcomes. Although it can feel intimidating to start a process by thinking ahead to the end and attempting to identify outcomes, agreeing upfront and committing to a shared process and goals for outcomes can keep everyone moving in the same direction, even during periods of disagreement, and can increase a project’s success over the long-term.</a:t>
            </a:r>
          </a:p>
        </p:txBody>
      </p:sp>
    </p:spTree>
    <p:extLst>
      <p:ext uri="{BB962C8B-B14F-4D97-AF65-F5344CB8AC3E}">
        <p14:creationId xmlns:p14="http://schemas.microsoft.com/office/powerpoint/2010/main" val="988461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effectLst/>
                <a:latin typeface="+mn-lt"/>
                <a:ea typeface="+mn-ea"/>
                <a:cs typeface="+mn-cs"/>
              </a:rPr>
              <a:t>7. Building flexibility and collaboration into the process.</a:t>
            </a:r>
          </a:p>
          <a:p>
            <a:r>
              <a:rPr lang="en-US" sz="1200" kern="1200" dirty="0">
                <a:solidFill>
                  <a:schemeClr val="tx1"/>
                </a:solidFill>
                <a:effectLst/>
                <a:latin typeface="+mn-lt"/>
                <a:ea typeface="+mn-ea"/>
                <a:cs typeface="+mn-cs"/>
              </a:rPr>
              <a:t>Partnerships are frequently complex and multi-dimensional. Moreover, they are affected by the dynamic nature of local conditions and context, whether in communities or in business organizations. To better protect against these challenges, it is important to build flexibility into the process and encourage opportunities for widespread collaboration to the extent possible. </a:t>
            </a:r>
          </a:p>
        </p:txBody>
      </p:sp>
    </p:spTree>
    <p:extLst>
      <p:ext uri="{BB962C8B-B14F-4D97-AF65-F5344CB8AC3E}">
        <p14:creationId xmlns:p14="http://schemas.microsoft.com/office/powerpoint/2010/main" val="3613505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effectLst/>
                <a:latin typeface="+mn-lt"/>
                <a:ea typeface="+mn-ea"/>
                <a:cs typeface="+mn-cs"/>
              </a:rPr>
              <a:t>8. Establish accountability and celebrations for achieving outcomes.</a:t>
            </a:r>
          </a:p>
          <a:p>
            <a:r>
              <a:rPr lang="en-US" sz="1200" kern="1200" dirty="0">
                <a:solidFill>
                  <a:schemeClr val="tx1"/>
                </a:solidFill>
                <a:effectLst/>
                <a:latin typeface="+mn-lt"/>
                <a:ea typeface="+mn-ea"/>
                <a:cs typeface="+mn-cs"/>
              </a:rPr>
              <a:t>Partnerships work better when they incorporate methods for keeping partners accountable to each other and the overall partnership effort accountable. Partnerships also increase the chances for success when they take time to celebrate minor and major achievements.</a:t>
            </a:r>
          </a:p>
        </p:txBody>
      </p:sp>
    </p:spTree>
    <p:extLst>
      <p:ext uri="{BB962C8B-B14F-4D97-AF65-F5344CB8AC3E}">
        <p14:creationId xmlns:p14="http://schemas.microsoft.com/office/powerpoint/2010/main" val="404714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Visit the program website to access more tools including:</a:t>
            </a:r>
          </a:p>
          <a:p>
            <a:pPr marL="285750" indent="-285750">
              <a:buFont typeface="Arial" panose="020B0604020202020204" pitchFamily="34" charset="0"/>
              <a:buChar char="•"/>
            </a:pPr>
            <a:r>
              <a:rPr lang="en-US" sz="1200" dirty="0"/>
              <a:t>Case Studies</a:t>
            </a:r>
          </a:p>
          <a:p>
            <a:pPr marL="285750" indent="-285750">
              <a:buFont typeface="Arial" panose="020B0604020202020204" pitchFamily="34" charset="0"/>
              <a:buChar char="•"/>
            </a:pPr>
            <a:r>
              <a:rPr lang="en-US" sz="1200" dirty="0"/>
              <a:t>Lessons Learned Report</a:t>
            </a:r>
          </a:p>
          <a:p>
            <a:pPr marL="285750" indent="-285750">
              <a:buFont typeface="Arial" panose="020B0604020202020204" pitchFamily="34" charset="0"/>
              <a:buChar char="•"/>
            </a:pPr>
            <a:r>
              <a:rPr lang="en-US" sz="1200" dirty="0"/>
              <a:t>Worksheets</a:t>
            </a:r>
          </a:p>
          <a:p>
            <a:pPr marL="285750" indent="-285750">
              <a:buFont typeface="Arial" panose="020B0604020202020204" pitchFamily="34" charset="0"/>
              <a:buChar char="•"/>
            </a:pPr>
            <a:r>
              <a:rPr lang="en-US" sz="1200" dirty="0"/>
              <a:t>Training modules</a:t>
            </a:r>
          </a:p>
          <a:p>
            <a:pPr marL="285750" indent="-285750">
              <a:buFont typeface="Arial" panose="020B0604020202020204" pitchFamily="34" charset="0"/>
              <a:buChar char="•"/>
            </a:pPr>
            <a:r>
              <a:rPr lang="en-US" sz="1200" dirty="0"/>
              <a:t>Resource materials</a:t>
            </a:r>
          </a:p>
          <a:p>
            <a:pPr marL="285750" indent="-285750">
              <a:buFont typeface="Arial" panose="020B0604020202020204" pitchFamily="34" charset="0"/>
              <a:buChar char="•"/>
            </a:pPr>
            <a:r>
              <a:rPr lang="en-US" sz="1200" dirty="0"/>
              <a:t>And more!</a:t>
            </a: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43296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143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u="sng" dirty="0">
                <a:solidFill>
                  <a:schemeClr val="tx1"/>
                </a:solidFill>
              </a:rPr>
              <a:t>Community-Port Collaboration Pilot Projects</a:t>
            </a:r>
            <a:endParaRPr lang="en-US" sz="1800" dirty="0">
              <a:solidFill>
                <a:schemeClr val="tx1"/>
              </a:solidFill>
            </a:endParaRPr>
          </a:p>
          <a:p>
            <a:pPr marL="0" indent="0">
              <a:buNone/>
            </a:pPr>
            <a:endParaRPr lang="en-US" sz="1200" dirty="0">
              <a:solidFill>
                <a:schemeClr val="tx1"/>
              </a:solidFill>
            </a:endParaRPr>
          </a:p>
          <a:p>
            <a:r>
              <a:rPr lang="en-US" sz="1200" dirty="0">
                <a:solidFill>
                  <a:schemeClr val="tx1"/>
                </a:solidFill>
              </a:rPr>
              <a:t>Technical assistance provided to 4 pilot communities, and</a:t>
            </a:r>
          </a:p>
          <a:p>
            <a:r>
              <a:rPr lang="en-US" sz="1200" dirty="0">
                <a:solidFill>
                  <a:schemeClr val="tx1"/>
                </a:solidFill>
              </a:rPr>
              <a:t>Key lessons learned from the pilots and additional tools developed based on pilot outcomes</a:t>
            </a:r>
          </a:p>
        </p:txBody>
      </p:sp>
    </p:spTree>
    <p:extLst>
      <p:ext uri="{BB962C8B-B14F-4D97-AF65-F5344CB8AC3E}">
        <p14:creationId xmlns:p14="http://schemas.microsoft.com/office/powerpoint/2010/main" val="671134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Project Background</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U.S. Environmental Protection Agency’s (</a:t>
            </a:r>
            <a:r>
              <a:rPr lang="en-US" sz="1200" u="sng" kern="1200" dirty="0">
                <a:solidFill>
                  <a:schemeClr val="tx1"/>
                </a:solidFill>
                <a:effectLst/>
                <a:latin typeface="+mn-lt"/>
                <a:ea typeface="+mn-ea"/>
                <a:cs typeface="+mn-cs"/>
                <a:hlinkClick r:id="rId3"/>
              </a:rPr>
              <a:t>EPA’s) Community-Port Collaboration Pilot Projects </a:t>
            </a:r>
            <a:r>
              <a:rPr lang="en-US" sz="1200" kern="1200" dirty="0">
                <a:solidFill>
                  <a:schemeClr val="tx1"/>
                </a:solidFill>
                <a:effectLst/>
                <a:latin typeface="+mn-lt"/>
                <a:ea typeface="+mn-ea"/>
                <a:cs typeface="+mn-cs"/>
              </a:rPr>
              <a:t>includes pilot projects conducted in four communities. The pilot projects support the goal of improving air quality and environmental conditions at and near ports that can lead to improved public health in communities and better outcomes for port infrastructure development.  Successful partnerships were developed from the pilot projects by equipping port operators and community stakeholders with information, skills and tools to effectively develop and implement collaborative actions. </a:t>
            </a:r>
          </a:p>
        </p:txBody>
      </p:sp>
    </p:spTree>
    <p:extLst>
      <p:ext uri="{BB962C8B-B14F-4D97-AF65-F5344CB8AC3E}">
        <p14:creationId xmlns:p14="http://schemas.microsoft.com/office/powerpoint/2010/main" val="1327146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pilot communities utilized tools in the Community-Port Collaboration Toolkit. The toolkit includes the:</a:t>
            </a:r>
          </a:p>
          <a:p>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3"/>
              </a:rPr>
              <a:t>Ports Primer for Communities: An Overview of Ports Planning and Operations to Support Community Participation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interactive tool and reference document that characterizes the port industry sector, including environmental and community health impacts associated with port activities.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4"/>
              </a:rPr>
              <a:t>Community Action Roadmap: Empowering Near-Port Communities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implementation companion for the Ports Primer for Communities that provides a step-by-step process for building collaborations and preparing community stakeholders.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hlinkClick r:id="rId5"/>
              </a:rPr>
              <a:t>Environmental Justice (EJ) Primer for Ports: The Good Neighbor Guide to Building Partnerships and Social Equity with Communities</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Designed to inform the port industry sector of the perspectives, priorities, and challenges often unique to communities with EJ concerns.</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in-depth information on these, go to the EPA Community-Port Collaboration website at </a:t>
            </a:r>
            <a:r>
              <a:rPr lang="en-US" sz="1200" dirty="0">
                <a:hlinkClick r:id="rId6"/>
              </a:rPr>
              <a:t>www.epa.gov/community-port-collaboration</a:t>
            </a:r>
            <a:r>
              <a:rPr lang="en-US" sz="1200" kern="1200" dirty="0">
                <a:solidFill>
                  <a:schemeClr val="tx1"/>
                </a:solidFill>
                <a:effectLst/>
                <a:latin typeface="+mn-lt"/>
                <a:ea typeface="+mn-ea"/>
                <a:cs typeface="+mn-cs"/>
              </a:rPr>
              <a:t>. Training modules on each of these tools is available.</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723560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In 2016, EPA selected three applicants from more than twenty near-port communities’ and ports’ applications to receive technical assistance and pilot a </a:t>
            </a:r>
            <a:r>
              <a:rPr lang="en-US" sz="1200" u="sng" kern="1200" dirty="0">
                <a:solidFill>
                  <a:schemeClr val="tx1"/>
                </a:solidFill>
                <a:effectLst/>
                <a:latin typeface="+mn-lt"/>
                <a:ea typeface="+mn-ea"/>
                <a:cs typeface="+mn-cs"/>
              </a:rPr>
              <a:t>draft community-port collaboration toolkit </a:t>
            </a:r>
            <a:r>
              <a:rPr lang="en-US" sz="1200" kern="1200" dirty="0">
                <a:solidFill>
                  <a:schemeClr val="tx1"/>
                </a:solidFill>
                <a:effectLst/>
                <a:latin typeface="+mn-lt"/>
                <a:ea typeface="+mn-ea"/>
                <a:cs typeface="+mn-cs"/>
              </a:rPr>
              <a:t>as part of the Community-Port Collaboration Pilot Projects.</a:t>
            </a:r>
          </a:p>
          <a:p>
            <a:r>
              <a:rPr lang="en-US" sz="1200" kern="1200" dirty="0">
                <a:solidFill>
                  <a:schemeClr val="tx1"/>
                </a:solidFill>
                <a:effectLst/>
                <a:latin typeface="+mn-lt"/>
                <a:ea typeface="+mn-ea"/>
                <a:cs typeface="+mn-cs"/>
              </a:rPr>
              <a:t>The pilot projects included:</a:t>
            </a:r>
          </a:p>
          <a:p>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New Orleans, Louisiana</a:t>
            </a:r>
            <a:r>
              <a:rPr lang="en-US" sz="1200" kern="1200" dirty="0">
                <a:solidFill>
                  <a:schemeClr val="tx1"/>
                </a:solidFill>
                <a:effectLst/>
                <a:latin typeface="+mn-lt"/>
                <a:ea typeface="+mn-ea"/>
                <a:cs typeface="+mn-cs"/>
              </a:rPr>
              <a:t>: Port of New Orleans (Port NOLA), in collaboration with the Deep South Center for Environmental Justice and the Lower 9th Ward Center for Sustainable Engagement and Development, applied to participate in the pilot program to build collaborative relationships between the port and near-port communities.</a:t>
            </a:r>
          </a:p>
          <a:p>
            <a:pPr lvl="0"/>
            <a:endParaRPr lang="en-US" sz="1200" kern="1200" dirty="0">
              <a:solidFill>
                <a:schemeClr val="tx1"/>
              </a:solidFill>
              <a:effectLst/>
              <a:latin typeface="+mn-lt"/>
              <a:ea typeface="+mn-ea"/>
              <a:cs typeface="+mn-cs"/>
            </a:endParaRPr>
          </a:p>
          <a:p>
            <a:pPr lvl="0"/>
            <a:r>
              <a:rPr lang="en-US" sz="1200" i="1" u="sng" kern="1200" dirty="0">
                <a:solidFill>
                  <a:schemeClr val="tx1"/>
                </a:solidFill>
                <a:effectLst/>
                <a:latin typeface="+mn-lt"/>
                <a:ea typeface="+mn-ea"/>
                <a:cs typeface="+mn-cs"/>
              </a:rPr>
              <a:t>Savannah, Georgia</a:t>
            </a:r>
            <a:r>
              <a:rPr lang="en-US" sz="1200" u="sng" kern="1200" dirty="0">
                <a:solidFill>
                  <a:schemeClr val="tx1"/>
                </a:solidFill>
                <a:effectLst/>
                <a:latin typeface="+mn-lt"/>
                <a:ea typeface="+mn-ea"/>
                <a:cs typeface="+mn-cs"/>
              </a:rPr>
              <a:t>: Harambee House, Inc. / Citizens for Environmental Justice </a:t>
            </a:r>
            <a:r>
              <a:rPr lang="en-US" sz="1200" kern="1200" dirty="0">
                <a:solidFill>
                  <a:schemeClr val="tx1"/>
                </a:solidFill>
                <a:effectLst/>
                <a:latin typeface="+mn-lt"/>
                <a:ea typeface="+mn-ea"/>
                <a:cs typeface="+mn-cs"/>
              </a:rPr>
              <a:t>(Harambee House) applied to participate in the pilot program to strengthen collaboration between near-port communities, </a:t>
            </a:r>
            <a:r>
              <a:rPr lang="en-US" sz="1200" u="sng" kern="1200" dirty="0">
                <a:solidFill>
                  <a:schemeClr val="tx1"/>
                </a:solidFill>
                <a:effectLst/>
                <a:latin typeface="+mn-lt"/>
                <a:ea typeface="+mn-ea"/>
                <a:cs typeface="+mn-cs"/>
              </a:rPr>
              <a:t>Georgia Ports Authority</a:t>
            </a:r>
            <a:r>
              <a:rPr lang="en-US" sz="1200" kern="1200" dirty="0">
                <a:solidFill>
                  <a:schemeClr val="tx1"/>
                </a:solidFill>
                <a:effectLst/>
                <a:latin typeface="+mn-lt"/>
                <a:ea typeface="+mn-ea"/>
                <a:cs typeface="+mn-cs"/>
              </a:rPr>
              <a:t> and other Port of Savannah terminal operator/owners.</a:t>
            </a:r>
          </a:p>
          <a:p>
            <a:pPr lvl="0"/>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Seattle, Washington</a:t>
            </a:r>
            <a:r>
              <a:rPr lang="en-US" sz="1200" kern="1200">
                <a:solidFill>
                  <a:schemeClr val="tx1"/>
                </a:solidFill>
                <a:effectLst/>
                <a:latin typeface="+mn-lt"/>
                <a:ea typeface="+mn-ea"/>
                <a:cs typeface="+mn-cs"/>
              </a:rPr>
              <a:t>: The Port of Seattle, in collaboration with the local non-profit organization Just Health Action, applied to participate in the pilot program to build collaborative relationships between the port and two </a:t>
            </a:r>
            <a:r>
              <a:rPr lang="en-US"/>
              <a:t>near-port</a:t>
            </a:r>
            <a:r>
              <a:rPr lang="en-US" sz="1200" kern="1200">
                <a:solidFill>
                  <a:schemeClr val="tx1"/>
                </a:solidFill>
                <a:effectLst/>
                <a:latin typeface="+mn-lt"/>
                <a:ea typeface="+mn-ea"/>
                <a:cs typeface="+mn-cs"/>
              </a:rPr>
              <a:t> communities.</a:t>
            </a:r>
            <a:endParaRPr lang="en-US" sz="1200" kern="1200">
              <a:solidFill>
                <a:schemeClr val="tx1"/>
              </a:solidFill>
              <a:effectLst/>
              <a:latin typeface="+mn-lt"/>
              <a:cs typeface="Calibri"/>
            </a:endParaRPr>
          </a:p>
          <a:p>
            <a:r>
              <a:rPr lang="en-US" sz="1200" kern="1200" dirty="0">
                <a:solidFill>
                  <a:schemeClr val="tx1"/>
                </a:solidFill>
                <a:effectLst/>
                <a:latin typeface="+mn-lt"/>
                <a:ea typeface="+mn-ea"/>
                <a:cs typeface="+mn-cs"/>
              </a:rPr>
              <a:t>Region-sponsored pilot:</a:t>
            </a:r>
          </a:p>
          <a:p>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Providence, Rhode Island</a:t>
            </a:r>
            <a:r>
              <a:rPr lang="en-US" sz="1200" kern="1200" dirty="0">
                <a:solidFill>
                  <a:schemeClr val="tx1"/>
                </a:solidFill>
                <a:effectLst/>
                <a:latin typeface="+mn-lt"/>
                <a:ea typeface="+mn-ea"/>
                <a:cs typeface="+mn-cs"/>
              </a:rPr>
              <a:t>: In 2017, EPA initiated a streamlined additional pilot project working with the Environmental Justice League of Rhode Island (EJLRI) and near-port community stakeholders of the Port of Providence (</a:t>
            </a:r>
            <a:r>
              <a:rPr lang="en-US" sz="1200" kern="1200" dirty="0" err="1">
                <a:solidFill>
                  <a:schemeClr val="tx1"/>
                </a:solidFill>
                <a:effectLst/>
                <a:latin typeface="+mn-lt"/>
                <a:ea typeface="+mn-ea"/>
                <a:cs typeface="+mn-cs"/>
              </a:rPr>
              <a:t>ProvPort</a:t>
            </a:r>
            <a:r>
              <a:rPr lang="en-US" sz="1200" kern="1200" dirty="0">
                <a:solidFill>
                  <a:schemeClr val="tx1"/>
                </a:solidFill>
                <a:effectLst/>
                <a:latin typeface="+mn-lt"/>
                <a:ea typeface="+mn-ea"/>
                <a:cs typeface="+mn-cs"/>
              </a:rPr>
              <a:t>) in Providence, Rhode Island.</a:t>
            </a:r>
          </a:p>
        </p:txBody>
      </p:sp>
    </p:spTree>
    <p:extLst>
      <p:ext uri="{BB962C8B-B14F-4D97-AF65-F5344CB8AC3E}">
        <p14:creationId xmlns:p14="http://schemas.microsoft.com/office/powerpoint/2010/main" val="259938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none" kern="1200" dirty="0">
                <a:solidFill>
                  <a:schemeClr val="tx1"/>
                </a:solidFill>
                <a:effectLst/>
                <a:latin typeface="+mn-lt"/>
                <a:ea typeface="+mn-ea"/>
                <a:cs typeface="+mn-cs"/>
                <a:hlinkClick r:id="rId3" action="ppaction://hlinkfile">
                  <a:extLst>
                    <a:ext uri="{A12FA001-AC4F-418D-AE19-62706E023703}">
                      <ahyp:hlinkClr xmlns:ahyp="http://schemas.microsoft.com/office/drawing/2018/hyperlinkcolor" val="tx"/>
                    </a:ext>
                  </a:extLst>
                </a:hlinkClick>
              </a:rPr>
              <a:t>This following slides share Lessons Learned for applying these tools in other communities</a:t>
            </a:r>
          </a:p>
          <a:p>
            <a:pPr marL="0" indent="0">
              <a:buNone/>
            </a:pPr>
            <a:r>
              <a:rPr lang="en-US" sz="1200" u="none" kern="1200" dirty="0">
                <a:solidFill>
                  <a:schemeClr val="tx1"/>
                </a:solidFill>
                <a:effectLst/>
                <a:latin typeface="+mn-lt"/>
                <a:ea typeface="+mn-ea"/>
                <a:cs typeface="+mn-cs"/>
              </a:rPr>
              <a:t>1. Planting the Seeds for Success (what you need to get started) </a:t>
            </a:r>
          </a:p>
          <a:p>
            <a:r>
              <a:rPr lang="en-US" sz="1200" u="none" kern="1200" dirty="0">
                <a:solidFill>
                  <a:schemeClr val="tx1"/>
                </a:solidFill>
                <a:effectLst/>
                <a:latin typeface="+mn-lt"/>
                <a:ea typeface="+mn-ea"/>
                <a:cs typeface="+mn-cs"/>
              </a:rPr>
              <a:t>2. Setting an Equitable Table</a:t>
            </a:r>
          </a:p>
          <a:p>
            <a:r>
              <a:rPr lang="en-US" sz="1200" u="none" kern="1200" dirty="0">
                <a:solidFill>
                  <a:schemeClr val="tx1"/>
                </a:solidFill>
                <a:effectLst/>
                <a:latin typeface="+mn-lt"/>
                <a:ea typeface="+mn-ea"/>
                <a:cs typeface="+mn-cs"/>
              </a:rPr>
              <a:t>3. Identifying the Right Partners beyond the Environmental Justice Community and Port Operators</a:t>
            </a:r>
          </a:p>
          <a:p>
            <a:r>
              <a:rPr lang="en-US" sz="1200" u="none" kern="1200" dirty="0">
                <a:solidFill>
                  <a:schemeClr val="tx1"/>
                </a:solidFill>
                <a:effectLst/>
                <a:latin typeface="+mn-lt"/>
                <a:ea typeface="+mn-ea"/>
                <a:cs typeface="+mn-cs"/>
              </a:rPr>
              <a:t>4. Building Trust and Mutual Respect</a:t>
            </a:r>
          </a:p>
          <a:p>
            <a:r>
              <a:rPr lang="en-US" sz="1200" u="none" kern="1200" dirty="0">
                <a:solidFill>
                  <a:schemeClr val="tx1"/>
                </a:solidFill>
                <a:effectLst/>
                <a:latin typeface="+mn-lt"/>
                <a:ea typeface="+mn-ea"/>
                <a:cs typeface="+mn-cs"/>
              </a:rPr>
              <a:t>5. Developing Shared Understanding</a:t>
            </a:r>
          </a:p>
          <a:p>
            <a:r>
              <a:rPr lang="en-US" sz="1200" u="none" kern="1200" dirty="0">
                <a:solidFill>
                  <a:schemeClr val="tx1"/>
                </a:solidFill>
                <a:effectLst/>
                <a:latin typeface="+mn-lt"/>
                <a:ea typeface="+mn-ea"/>
                <a:cs typeface="+mn-cs"/>
              </a:rPr>
              <a:t>6. Agreeing to a Process and a Prospective Outcome</a:t>
            </a:r>
          </a:p>
          <a:p>
            <a:r>
              <a:rPr lang="en-US" sz="1200" u="none" kern="1200" dirty="0">
                <a:solidFill>
                  <a:schemeClr val="tx1"/>
                </a:solidFill>
                <a:effectLst/>
                <a:latin typeface="+mn-lt"/>
                <a:ea typeface="+mn-ea"/>
                <a:cs typeface="+mn-cs"/>
              </a:rPr>
              <a:t>7. Building Flexibility and Collaboration into the Process</a:t>
            </a:r>
          </a:p>
          <a:p>
            <a:r>
              <a:rPr lang="en-US" sz="1200" u="none" kern="1200" dirty="0">
                <a:solidFill>
                  <a:schemeClr val="tx1"/>
                </a:solidFill>
                <a:effectLst/>
                <a:latin typeface="+mn-lt"/>
                <a:ea typeface="+mn-ea"/>
                <a:cs typeface="+mn-cs"/>
              </a:rPr>
              <a:t>8. Establish Accountability and Celebrations for Achieving Outcomes</a:t>
            </a:r>
          </a:p>
          <a:p>
            <a:endParaRPr lang="en-US" sz="1200" u="none" kern="1200" dirty="0">
              <a:solidFill>
                <a:schemeClr val="tx1"/>
              </a:solidFill>
              <a:effectLst/>
              <a:latin typeface="+mn-lt"/>
              <a:ea typeface="+mn-ea"/>
              <a:cs typeface="+mn-cs"/>
            </a:endParaRPr>
          </a:p>
          <a:p>
            <a:endParaRPr lang="en-US" sz="1200" u="none" kern="1200" dirty="0">
              <a:solidFill>
                <a:schemeClr val="tx1"/>
              </a:solidFill>
              <a:effectLst/>
              <a:latin typeface="+mn-lt"/>
              <a:ea typeface="+mn-ea"/>
              <a:cs typeface="+mn-cs"/>
            </a:endParaRPr>
          </a:p>
          <a:p>
            <a:endParaRPr lang="en-US" sz="1200" u="non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3447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1. Planting the seeds for success (what you need to get started).</a:t>
            </a:r>
          </a:p>
          <a:p>
            <a:r>
              <a:rPr lang="en-US" sz="1200" kern="1200" dirty="0">
                <a:solidFill>
                  <a:schemeClr val="tx1"/>
                </a:solidFill>
                <a:effectLst/>
                <a:latin typeface="+mn-lt"/>
                <a:ea typeface="+mn-ea"/>
                <a:cs typeface="+mn-cs"/>
              </a:rPr>
              <a:t>The ingredients for a successful collaboration or partnership project between ports and near-port communities may not be readily apparent at the beginning. Work may be necessary to lay the groundwork in order to “plant the seeds for success.” This may include helping frame what a genuine, principled partnership might entail, the level of commitment from key parties that are necessary to establish a partnership, using a neutral, third-party facilitator, and strategizing on how to distinguish between individual perspectives and organizational perspectives when discussing partnership priorities and making recommendations. </a:t>
            </a:r>
          </a:p>
        </p:txBody>
      </p:sp>
    </p:spTree>
    <p:extLst>
      <p:ext uri="{BB962C8B-B14F-4D97-AF65-F5344CB8AC3E}">
        <p14:creationId xmlns:p14="http://schemas.microsoft.com/office/powerpoint/2010/main" val="74442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effectLst/>
                <a:latin typeface="+mn-lt"/>
                <a:ea typeface="+mn-ea"/>
                <a:cs typeface="+mn-cs"/>
              </a:rPr>
              <a:t>2. Setting an equitable table.</a:t>
            </a:r>
          </a:p>
          <a:p>
            <a:r>
              <a:rPr lang="en-US" sz="1200" kern="1200" dirty="0">
                <a:solidFill>
                  <a:schemeClr val="tx1"/>
                </a:solidFill>
                <a:effectLst/>
                <a:latin typeface="+mn-lt"/>
                <a:ea typeface="+mn-ea"/>
                <a:cs typeface="+mn-cs"/>
              </a:rPr>
              <a:t>Organizations and stakeholder groups have different resources and abilities to participate in partnership projects. However, by recognizing these differences early, steps can be taken to bolster the participation of those groups that have limited time, resources or organizational capacity. If groups with less means are not given the opportunity to participate as equals, the partnership’s effectiveness will be undermined and its credibility will be greatly diminished.</a:t>
            </a:r>
          </a:p>
        </p:txBody>
      </p:sp>
    </p:spTree>
    <p:extLst>
      <p:ext uri="{BB962C8B-B14F-4D97-AF65-F5344CB8AC3E}">
        <p14:creationId xmlns:p14="http://schemas.microsoft.com/office/powerpoint/2010/main" val="271546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a:solidFill>
                  <a:schemeClr val="tx1"/>
                </a:solidFill>
                <a:effectLst/>
                <a:latin typeface="+mn-lt"/>
                <a:ea typeface="+mn-ea"/>
                <a:cs typeface="+mn-cs"/>
              </a:rPr>
              <a:t>3. Identifying the right partners beyond the environmental justice community and port operators.</a:t>
            </a:r>
          </a:p>
          <a:p>
            <a:r>
              <a:rPr lang="en-US" sz="1200" kern="1200" dirty="0">
                <a:solidFill>
                  <a:schemeClr val="tx1"/>
                </a:solidFill>
                <a:effectLst/>
                <a:latin typeface="+mn-lt"/>
                <a:ea typeface="+mn-ea"/>
                <a:cs typeface="+mn-cs"/>
              </a:rPr>
              <a:t>Ports partnerships need to involve more than the port industry and the nearby environmental justice community to be successful. It is important to consider and engage a wide range of partners, including local governments, academic institutions, health agencies, state and regional transportation agencies and nearby businesses. It is also important to consider engaging other community leaders that may not be directly tied to the environmental justice community.</a:t>
            </a:r>
          </a:p>
        </p:txBody>
      </p:sp>
    </p:spTree>
    <p:extLst>
      <p:ext uri="{BB962C8B-B14F-4D97-AF65-F5344CB8AC3E}">
        <p14:creationId xmlns:p14="http://schemas.microsoft.com/office/powerpoint/2010/main" val="25973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34F6880-1C7B-4FC8-8A6A-55AD13CB00ED}" type="datetimeFigureOut">
              <a:rPr lang="en-US" smtClean="0"/>
              <a:t>7/20/2020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5DB16-49FA-40EA-9D0B-B1318C442892}" type="slidenum">
              <a:rPr lang="en-US" smtClean="0"/>
              <a:t>‹#›</a:t>
            </a:fld>
            <a:endParaRPr lang="en-US"/>
          </a:p>
        </p:txBody>
      </p:sp>
    </p:spTree>
    <p:extLst>
      <p:ext uri="{BB962C8B-B14F-4D97-AF65-F5344CB8AC3E}">
        <p14:creationId xmlns:p14="http://schemas.microsoft.com/office/powerpoint/2010/main" val="45022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7/20/2020</a:t>
            </a:fld>
            <a:endParaRPr lang="en-US"/>
          </a:p>
        </p:txBody>
      </p:sp>
      <p:sp>
        <p:nvSpPr>
          <p:cNvPr id="8" name="Footer Placeholder 7"/>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40361517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7/20/2020</a:t>
            </a:fld>
            <a:endParaRPr lang="en-US"/>
          </a:p>
        </p:txBody>
      </p:sp>
      <p:sp>
        <p:nvSpPr>
          <p:cNvPr id="8" name="Footer Placeholder 7"/>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265866025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rgbClr val="79C9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34F6880-1C7B-4FC8-8A6A-55AD13CB00ED}" type="datetimeFigureOut">
              <a:rPr lang="en-US" smtClean="0"/>
              <a:t>7/20/2020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85DB16-49FA-40EA-9D0B-B1318C442892}" type="slidenum">
              <a:rPr lang="en-US" smtClean="0"/>
              <a:t>‹#›</a:t>
            </a:fld>
            <a:endParaRPr lang="en-US" dirty="0"/>
          </a:p>
        </p:txBody>
      </p:sp>
    </p:spTree>
    <p:extLst>
      <p:ext uri="{BB962C8B-B14F-4D97-AF65-F5344CB8AC3E}">
        <p14:creationId xmlns:p14="http://schemas.microsoft.com/office/powerpoint/2010/main" val="1928961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16815" y="785450"/>
            <a:ext cx="5966745" cy="532038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F6880-1C7B-4FC8-8A6A-55AD13CB00ED}" type="datetimeFigureOut">
              <a:rPr lang="en-US" smtClean="0"/>
              <a:t>7/20/2020</a:t>
            </a:fld>
            <a:endParaRPr lang="en-US" dirty="0"/>
          </a:p>
        </p:txBody>
      </p:sp>
      <p:sp>
        <p:nvSpPr>
          <p:cNvPr id="5" name="Footer Placeholder 4"/>
          <p:cNvSpPr>
            <a:spLocks noGrp="1"/>
          </p:cNvSpPr>
          <p:nvPr>
            <p:ph type="ftr" sz="quarter" idx="11"/>
          </p:nvPr>
        </p:nvSpPr>
        <p:spPr/>
        <p:txBody>
          <a:bodyPr/>
          <a:lstStyle/>
          <a:p>
            <a:r>
              <a:rPr lang="en-US" dirty="0">
                <a:solidFill>
                  <a:schemeClr val="bg1"/>
                </a:solidFill>
              </a:rPr>
              <a:t>CAA Permitting Guide</a:t>
            </a:r>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3108529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3828930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F34F6880-1C7B-4FC8-8A6A-55AD13CB00ED}" type="datetimeFigureOut">
              <a:rPr lang="en-US" smtClean="0"/>
              <a:t>7/20/2020</a:t>
            </a:fld>
            <a:endParaRPr lang="en-US" dirty="0"/>
          </a:p>
        </p:txBody>
      </p:sp>
      <p:sp>
        <p:nvSpPr>
          <p:cNvPr id="9" name="Footer Placeholder 8"/>
          <p:cNvSpPr>
            <a:spLocks noGrp="1"/>
          </p:cNvSpPr>
          <p:nvPr>
            <p:ph type="ftr" sz="quarter" idx="11"/>
          </p:nvPr>
        </p:nvSpPr>
        <p:spPr/>
        <p:txBody>
          <a:bodyPr/>
          <a:lstStyle/>
          <a:p>
            <a:r>
              <a:rPr lang="en-US" dirty="0">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dirty="0"/>
          </a:p>
        </p:txBody>
      </p:sp>
      <p:cxnSp>
        <p:nvCxnSpPr>
          <p:cNvPr id="11" name="Straight Connector 10">
            <a:extLst>
              <a:ext uri="{FF2B5EF4-FFF2-40B4-BE49-F238E27FC236}">
                <a16:creationId xmlns:a16="http://schemas.microsoft.com/office/drawing/2014/main" id="{9FAA086D-56AC-4BE9-9A46-1E140779F5A1}"/>
              </a:ext>
            </a:extLst>
          </p:cNvPr>
          <p:cNvCxnSpPr/>
          <p:nvPr userDrawn="1"/>
        </p:nvCxnSpPr>
        <p:spPr>
          <a:xfrm>
            <a:off x="457200" y="685800"/>
            <a:ext cx="868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75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F34F6880-1C7B-4FC8-8A6A-55AD13CB00ED}" type="datetimeFigureOut">
              <a:rPr lang="en-US" smtClean="0"/>
              <a:t>7/20/2020</a:t>
            </a:fld>
            <a:endParaRPr lang="en-US" dirty="0"/>
          </a:p>
        </p:txBody>
      </p:sp>
      <p:sp>
        <p:nvSpPr>
          <p:cNvPr id="11" name="Footer Placeholder 10"/>
          <p:cNvSpPr>
            <a:spLocks noGrp="1"/>
          </p:cNvSpPr>
          <p:nvPr>
            <p:ph type="ftr" sz="quarter" idx="11"/>
          </p:nvPr>
        </p:nvSpPr>
        <p:spPr/>
        <p:txBody>
          <a:bodyPr/>
          <a:lstStyle/>
          <a:p>
            <a:r>
              <a:rPr lang="en-US" dirty="0">
                <a:solidFill>
                  <a:schemeClr val="bg1"/>
                </a:solidFill>
              </a:rPr>
              <a:t>CAA Permitting Guide</a:t>
            </a:r>
          </a:p>
        </p:txBody>
      </p:sp>
      <p:sp>
        <p:nvSpPr>
          <p:cNvPr id="12" name="Slide Number Placeholder 11"/>
          <p:cNvSpPr>
            <a:spLocks noGrp="1"/>
          </p:cNvSpPr>
          <p:nvPr>
            <p:ph type="sldNum" sz="quarter" idx="12"/>
          </p:nvPr>
        </p:nvSpPr>
        <p:spPr/>
        <p:txBody>
          <a:bodyPr/>
          <a:lstStyle/>
          <a:p>
            <a:fld id="{9C8C2430-CBAF-4D9E-8321-8A011BFF5987}" type="slidenum">
              <a:rPr lang="en-US" smtClean="0"/>
              <a:pPr/>
              <a:t>‹#›</a:t>
            </a:fld>
            <a:endParaRPr lang="en-US" dirty="0"/>
          </a:p>
        </p:txBody>
      </p:sp>
      <p:cxnSp>
        <p:nvCxnSpPr>
          <p:cNvPr id="13" name="Straight Connector 12">
            <a:extLst>
              <a:ext uri="{FF2B5EF4-FFF2-40B4-BE49-F238E27FC236}">
                <a16:creationId xmlns:a16="http://schemas.microsoft.com/office/drawing/2014/main" id="{13AD7422-DAC0-45DF-B6EE-5F3C83661F9F}"/>
              </a:ext>
            </a:extLst>
          </p:cNvPr>
          <p:cNvCxnSpPr/>
          <p:nvPr userDrawn="1"/>
        </p:nvCxnSpPr>
        <p:spPr>
          <a:xfrm>
            <a:off x="457200" y="685800"/>
            <a:ext cx="868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901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F34F6880-1C7B-4FC8-8A6A-55AD13CB00ED}" type="datetimeFigureOut">
              <a:rPr lang="en-US" smtClean="0"/>
              <a:t>7/20/2020</a:t>
            </a:fld>
            <a:endParaRPr lang="en-US" dirty="0"/>
          </a:p>
        </p:txBody>
      </p:sp>
      <p:sp>
        <p:nvSpPr>
          <p:cNvPr id="7" name="Footer Placeholder 6"/>
          <p:cNvSpPr>
            <a:spLocks noGrp="1"/>
          </p:cNvSpPr>
          <p:nvPr>
            <p:ph type="ftr" sz="quarter" idx="11"/>
          </p:nvPr>
        </p:nvSpPr>
        <p:spPr/>
        <p:txBody>
          <a:bodyPr/>
          <a:lstStyle/>
          <a:p>
            <a:r>
              <a:rPr lang="en-US" dirty="0">
                <a:solidFill>
                  <a:schemeClr val="bg1"/>
                </a:solidFill>
              </a:rPr>
              <a:t>DRAFT - Hidden Lane Landfill – Reuse Suitability Analysis</a:t>
            </a:r>
            <a:endParaRPr lang="en-US" dirty="0"/>
          </a:p>
        </p:txBody>
      </p:sp>
      <p:sp>
        <p:nvSpPr>
          <p:cNvPr id="8" name="Slide Number Placeholder 7"/>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887029813"/>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4F6880-1C7B-4FC8-8A6A-55AD13CB00ED}" type="datetimeFigureOut">
              <a:rPr lang="en-US" smtClean="0"/>
              <a:t>7/20/2020</a:t>
            </a:fld>
            <a:endParaRPr lang="en-US" dirty="0"/>
          </a:p>
        </p:txBody>
      </p:sp>
      <p:sp>
        <p:nvSpPr>
          <p:cNvPr id="6" name="Footer Placeholder 5"/>
          <p:cNvSpPr>
            <a:spLocks noGrp="1"/>
          </p:cNvSpPr>
          <p:nvPr>
            <p:ph type="ftr" sz="quarter" idx="11"/>
          </p:nvPr>
        </p:nvSpPr>
        <p:spPr/>
        <p:txBody>
          <a:bodyPr/>
          <a:lstStyle/>
          <a:p>
            <a:r>
              <a:rPr lang="en-US" dirty="0">
                <a:solidFill>
                  <a:schemeClr val="bg1"/>
                </a:solidFill>
              </a:rPr>
              <a:t>CAA Permitting Guide</a:t>
            </a:r>
          </a:p>
        </p:txBody>
      </p:sp>
      <p:sp>
        <p:nvSpPr>
          <p:cNvPr id="7" name="Slide Number Placeholder 6"/>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2551830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7/20/2020</a:t>
            </a:fld>
            <a:endParaRPr lang="en-US" dirty="0"/>
          </a:p>
        </p:txBody>
      </p:sp>
      <p:sp>
        <p:nvSpPr>
          <p:cNvPr id="9" name="Footer Placeholder 8"/>
          <p:cNvSpPr>
            <a:spLocks noGrp="1"/>
          </p:cNvSpPr>
          <p:nvPr>
            <p:ph type="ftr" sz="quarter" idx="11"/>
          </p:nvPr>
        </p:nvSpPr>
        <p:spPr/>
        <p:txBody>
          <a:bodyPr/>
          <a:lstStyle/>
          <a:p>
            <a:r>
              <a:rPr lang="en-US" dirty="0">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3372415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616815" y="785450"/>
            <a:ext cx="5966745" cy="532038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F6880-1C7B-4FC8-8A6A-55AD13CB00ED}" type="datetimeFigureOut">
              <a:rPr lang="en-US" smtClean="0"/>
              <a:t>7/20/2020</a:t>
            </a:fld>
            <a:endParaRPr lang="en-US"/>
          </a:p>
        </p:txBody>
      </p:sp>
      <p:sp>
        <p:nvSpPr>
          <p:cNvPr id="5" name="Footer Placeholder 4"/>
          <p:cNvSpPr>
            <a:spLocks noGrp="1"/>
          </p:cNvSpPr>
          <p:nvPr>
            <p:ph type="ftr" sz="quarter" idx="11"/>
          </p:nvPr>
        </p:nvSpPr>
        <p:spPr/>
        <p:txBody>
          <a:bodyPr/>
          <a:lstStyle/>
          <a:p>
            <a:r>
              <a:rPr lang="en-US">
                <a:solidFill>
                  <a:schemeClr val="bg1"/>
                </a:solidFill>
              </a:rPr>
              <a:t>CAA Permitting Guide</a:t>
            </a:r>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841105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7/20/2020</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r>
              <a:rPr lang="en-US" dirty="0">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284842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7/20/2020</a:t>
            </a:fld>
            <a:endParaRPr lang="en-US" dirty="0"/>
          </a:p>
        </p:txBody>
      </p:sp>
      <p:sp>
        <p:nvSpPr>
          <p:cNvPr id="8" name="Footer Placeholder 7"/>
          <p:cNvSpPr>
            <a:spLocks noGrp="1"/>
          </p:cNvSpPr>
          <p:nvPr>
            <p:ph type="ftr" sz="quarter" idx="11"/>
          </p:nvPr>
        </p:nvSpPr>
        <p:spPr/>
        <p:txBody>
          <a:bodyPr/>
          <a:lstStyle/>
          <a:p>
            <a:r>
              <a:rPr lang="en-US" dirty="0">
                <a:solidFill>
                  <a:schemeClr val="bg1"/>
                </a:solidFill>
              </a:rPr>
              <a:t>DRAFT - Hidden Lane Landfill – Reuse Suitability Analysis</a:t>
            </a:r>
            <a:endParaRPr lang="en-US" dirty="0"/>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840914081"/>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F6880-1C7B-4FC8-8A6A-55AD13CB00ED}" type="datetimeFigureOut">
              <a:rPr lang="en-US" smtClean="0"/>
              <a:t>7/20/2020</a:t>
            </a:fld>
            <a:endParaRPr lang="en-US" dirty="0"/>
          </a:p>
        </p:txBody>
      </p:sp>
      <p:sp>
        <p:nvSpPr>
          <p:cNvPr id="8" name="Footer Placeholder 7"/>
          <p:cNvSpPr>
            <a:spLocks noGrp="1"/>
          </p:cNvSpPr>
          <p:nvPr>
            <p:ph type="ftr" sz="quarter" idx="11"/>
          </p:nvPr>
        </p:nvSpPr>
        <p:spPr/>
        <p:txBody>
          <a:bodyPr/>
          <a:lstStyle/>
          <a:p>
            <a:r>
              <a:rPr lang="en-US" dirty="0">
                <a:solidFill>
                  <a:schemeClr val="bg1"/>
                </a:solidFill>
              </a:rPr>
              <a:t>DRAFT - Hidden Lane Landfill – Reuse Suitability Analysis</a:t>
            </a:r>
            <a:endParaRPr lang="en-US" dirty="0"/>
          </a:p>
        </p:txBody>
      </p:sp>
      <p:sp>
        <p:nvSpPr>
          <p:cNvPr id="9" name="Slide Number Placeholder 8"/>
          <p:cNvSpPr>
            <a:spLocks noGrp="1"/>
          </p:cNvSpPr>
          <p:nvPr>
            <p:ph type="sldNum" sz="quarter" idx="12"/>
          </p:nvPr>
        </p:nvSpPr>
        <p:spPr/>
        <p:txBody>
          <a:body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329710928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377654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F34F6880-1C7B-4FC8-8A6A-55AD13CB00ED}" type="datetimeFigureOut">
              <a:rPr lang="en-US" smtClean="0"/>
              <a:t>7/20/2020</a:t>
            </a:fld>
            <a:endParaRPr lang="en-US"/>
          </a:p>
        </p:txBody>
      </p:sp>
      <p:sp>
        <p:nvSpPr>
          <p:cNvPr id="9" name="Footer Placeholder 8"/>
          <p:cNvSpPr>
            <a:spLocks noGrp="1"/>
          </p:cNvSpPr>
          <p:nvPr>
            <p:ph type="ftr" sz="quarter" idx="11"/>
          </p:nvPr>
        </p:nvSpPr>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cxnSp>
        <p:nvCxnSpPr>
          <p:cNvPr id="11" name="Straight Connector 10">
            <a:extLst>
              <a:ext uri="{FF2B5EF4-FFF2-40B4-BE49-F238E27FC236}">
                <a16:creationId xmlns:a16="http://schemas.microsoft.com/office/drawing/2014/main" id="{9FAA086D-56AC-4BE9-9A46-1E140779F5A1}"/>
              </a:ext>
            </a:extLst>
          </p:cNvPr>
          <p:cNvCxnSpPr/>
          <p:nvPr userDrawn="1"/>
        </p:nvCxnSpPr>
        <p:spPr>
          <a:xfrm>
            <a:off x="457200" y="685800"/>
            <a:ext cx="868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91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F34F6880-1C7B-4FC8-8A6A-55AD13CB00ED}" type="datetimeFigureOut">
              <a:rPr lang="en-US" smtClean="0"/>
              <a:t>7/20/2020</a:t>
            </a:fld>
            <a:endParaRPr lang="en-US"/>
          </a:p>
        </p:txBody>
      </p:sp>
      <p:sp>
        <p:nvSpPr>
          <p:cNvPr id="11" name="Footer Placeholder 10"/>
          <p:cNvSpPr>
            <a:spLocks noGrp="1"/>
          </p:cNvSpPr>
          <p:nvPr>
            <p:ph type="ftr" sz="quarter" idx="11"/>
          </p:nvPr>
        </p:nvSpPr>
        <p:spPr/>
        <p:txBody>
          <a:bodyPr/>
          <a:lstStyle/>
          <a:p>
            <a:r>
              <a:rPr lang="en-US">
                <a:solidFill>
                  <a:schemeClr val="bg1"/>
                </a:solidFill>
              </a:rPr>
              <a:t>CAA Permitting Guide</a:t>
            </a:r>
          </a:p>
        </p:txBody>
      </p:sp>
      <p:sp>
        <p:nvSpPr>
          <p:cNvPr id="12" name="Slide Number Placeholder 11"/>
          <p:cNvSpPr>
            <a:spLocks noGrp="1"/>
          </p:cNvSpPr>
          <p:nvPr>
            <p:ph type="sldNum" sz="quarter" idx="12"/>
          </p:nvPr>
        </p:nvSpPr>
        <p:spPr/>
        <p:txBody>
          <a:bodyPr/>
          <a:lstStyle/>
          <a:p>
            <a:fld id="{9C8C2430-CBAF-4D9E-8321-8A011BFF5987}" type="slidenum">
              <a:rPr lang="en-US" smtClean="0"/>
              <a:pPr/>
              <a:t>‹#›</a:t>
            </a:fld>
            <a:endParaRPr lang="en-US"/>
          </a:p>
        </p:txBody>
      </p:sp>
      <p:cxnSp>
        <p:nvCxnSpPr>
          <p:cNvPr id="13" name="Straight Connector 12">
            <a:extLst>
              <a:ext uri="{FF2B5EF4-FFF2-40B4-BE49-F238E27FC236}">
                <a16:creationId xmlns:a16="http://schemas.microsoft.com/office/drawing/2014/main" id="{13AD7422-DAC0-45DF-B6EE-5F3C83661F9F}"/>
              </a:ext>
            </a:extLst>
          </p:cNvPr>
          <p:cNvCxnSpPr/>
          <p:nvPr userDrawn="1"/>
        </p:nvCxnSpPr>
        <p:spPr>
          <a:xfrm>
            <a:off x="457200" y="685800"/>
            <a:ext cx="86868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868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F34F6880-1C7B-4FC8-8A6A-55AD13CB00ED}" type="datetimeFigureOut">
              <a:rPr lang="en-US" smtClean="0"/>
              <a:t>7/20/2020</a:t>
            </a:fld>
            <a:endParaRPr lang="en-US"/>
          </a:p>
        </p:txBody>
      </p:sp>
      <p:sp>
        <p:nvSpPr>
          <p:cNvPr id="7" name="Footer Placeholder 6"/>
          <p:cNvSpPr>
            <a:spLocks noGrp="1"/>
          </p:cNvSpPr>
          <p:nvPr>
            <p:ph type="ftr" sz="quarter" idx="11"/>
          </p:nvPr>
        </p:nvSpPr>
        <p:spPr/>
        <p:txBody>
          <a:bodyPr/>
          <a:lstStyle/>
          <a:p>
            <a:r>
              <a:rPr lang="en-US">
                <a:solidFill>
                  <a:schemeClr val="bg1"/>
                </a:solidFill>
              </a:rPr>
              <a:t>DRAFT - Hidden Lane Landfill – Reuse Suitability Analysis</a:t>
            </a:r>
            <a:endParaRPr lang="en-US"/>
          </a:p>
        </p:txBody>
      </p:sp>
      <p:sp>
        <p:nvSpPr>
          <p:cNvPr id="8" name="Slide Number Placeholder 7"/>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39341906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34F6880-1C7B-4FC8-8A6A-55AD13CB00ED}" type="datetimeFigureOut">
              <a:rPr lang="en-US" smtClean="0"/>
              <a:t>7/20/2020</a:t>
            </a:fld>
            <a:endParaRPr lang="en-US"/>
          </a:p>
        </p:txBody>
      </p:sp>
      <p:sp>
        <p:nvSpPr>
          <p:cNvPr id="6" name="Footer Placeholder 5"/>
          <p:cNvSpPr>
            <a:spLocks noGrp="1"/>
          </p:cNvSpPr>
          <p:nvPr>
            <p:ph type="ftr" sz="quarter" idx="11"/>
          </p:nvPr>
        </p:nvSpPr>
        <p:spPr/>
        <p:txBody>
          <a:bodyPr/>
          <a:lstStyle/>
          <a:p>
            <a:r>
              <a:rPr lang="en-US">
                <a:solidFill>
                  <a:schemeClr val="bg1"/>
                </a:solidFill>
              </a:rPr>
              <a:t>CAA Permitting Guide</a:t>
            </a:r>
          </a:p>
        </p:txBody>
      </p:sp>
      <p:sp>
        <p:nvSpPr>
          <p:cNvPr id="7" name="Slide Number Placeholder 6"/>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70271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7/20/2020</a:t>
            </a:fld>
            <a:endParaRPr lang="en-US"/>
          </a:p>
        </p:txBody>
      </p:sp>
      <p:sp>
        <p:nvSpPr>
          <p:cNvPr id="9" name="Footer Placeholder 8"/>
          <p:cNvSpPr>
            <a:spLocks noGrp="1"/>
          </p:cNvSpPr>
          <p:nvPr>
            <p:ph type="ftr" sz="quarter" idx="11"/>
          </p:nvPr>
        </p:nvSpPr>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0160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34F6880-1C7B-4FC8-8A6A-55AD13CB00ED}" type="datetimeFigureOut">
              <a:rPr lang="en-US" smtClean="0"/>
              <a:t>7/20/2020</a:t>
            </a:fld>
            <a:endParaRPr lang="en-US"/>
          </a:p>
        </p:txBody>
      </p:sp>
      <p:sp>
        <p:nvSpPr>
          <p:cNvPr id="9" name="Footer Placeholder 8"/>
          <p:cNvSpPr>
            <a:spLocks noGrp="1"/>
          </p:cNvSpPr>
          <p:nvPr>
            <p:ph type="ftr" sz="quarter" idx="11"/>
          </p:nvPr>
        </p:nvSpPr>
        <p:spPr>
          <a:xfrm>
            <a:off x="2624326" y="6356351"/>
            <a:ext cx="4433638" cy="365125"/>
          </a:xfrm>
        </p:spPr>
        <p:txBody>
          <a:bodyPr/>
          <a:lstStyle/>
          <a:p>
            <a:r>
              <a:rPr lang="en-US">
                <a:solidFill>
                  <a:schemeClr val="bg1"/>
                </a:solidFill>
              </a:rPr>
              <a:t>CAA Permitting Guide</a:t>
            </a:r>
          </a:p>
        </p:txBody>
      </p:sp>
      <p:sp>
        <p:nvSpPr>
          <p:cNvPr id="10" name="Slide Number Placeholder 9"/>
          <p:cNvSpPr>
            <a:spLocks noGrp="1"/>
          </p:cNvSpPr>
          <p:nvPr>
            <p:ph type="sldNum" sz="quarter" idx="12"/>
          </p:nvPr>
        </p:nvSpPr>
        <p:spPr/>
        <p:txBody>
          <a:bodyPr/>
          <a:lstStyle/>
          <a:p>
            <a:fld id="{9C8C2430-CBAF-4D9E-8321-8A011BFF5987}" type="slidenum">
              <a:rPr lang="en-US" smtClean="0"/>
              <a:pPr/>
              <a:t>‹#›</a:t>
            </a:fld>
            <a:endParaRPr lang="en-US"/>
          </a:p>
        </p:txBody>
      </p:sp>
    </p:spTree>
    <p:extLst>
      <p:ext uri="{BB962C8B-B14F-4D97-AF65-F5344CB8AC3E}">
        <p14:creationId xmlns:p14="http://schemas.microsoft.com/office/powerpoint/2010/main" val="114693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7/20/2020</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solidFill>
                  <a:schemeClr val="bg1"/>
                </a:solidFill>
              </a:rPr>
              <a:t>DRAFT - Hidden Lane Landfill – Reuse Suitability Analysis</a:t>
            </a:r>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9C8C2430-CBAF-4D9E-8321-8A011BFF5987}" type="slidenum">
              <a:rPr lang="en-US" smtClean="0"/>
              <a:pPr/>
              <a:t>‹#›</a:t>
            </a:fld>
            <a:endParaRPr lang="en-US"/>
          </a:p>
        </p:txBody>
      </p:sp>
    </p:spTree>
    <p:extLst>
      <p:ext uri="{BB962C8B-B14F-4D97-AF65-F5344CB8AC3E}">
        <p14:creationId xmlns:p14="http://schemas.microsoft.com/office/powerpoint/2010/main" val="19970265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rgbClr val="79C9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F79421">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dirty="0"/>
              <a:pPr/>
              <a:t>7/20/2020</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dirty="0">
                <a:solidFill>
                  <a:schemeClr val="bg1"/>
                </a:solidFill>
              </a:rPr>
              <a:t>DRAFT - Hidden Lane Landfill – Reuse Suitability Analysis</a:t>
            </a:r>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9C8C2430-CBAF-4D9E-8321-8A011BFF5987}" type="slidenum">
              <a:rPr lang="en-US" smtClean="0"/>
              <a:pPr/>
              <a:t>‹#›</a:t>
            </a:fld>
            <a:endParaRPr lang="en-US" dirty="0"/>
          </a:p>
        </p:txBody>
      </p:sp>
    </p:spTree>
    <p:extLst>
      <p:ext uri="{BB962C8B-B14F-4D97-AF65-F5344CB8AC3E}">
        <p14:creationId xmlns:p14="http://schemas.microsoft.com/office/powerpoint/2010/main" val="285603857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pa.gov/community-port-collabora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ebcms.appdev.epa.gov/community-port-collaboration/community-port-collaboration-pilot-projec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386" y="1176528"/>
            <a:ext cx="6095371" cy="3822192"/>
          </a:xfrm>
        </p:spPr>
        <p:txBody>
          <a:bodyPr>
            <a:noAutofit/>
          </a:bodyPr>
          <a:lstStyle/>
          <a:p>
            <a:r>
              <a:rPr lang="en-US" sz="3600" dirty="0">
                <a:ea typeface="+mj-lt"/>
                <a:cs typeface="+mj-lt"/>
              </a:rPr>
              <a:t>Community-Port Collaboration  Pilot Projects</a:t>
            </a:r>
            <a:br>
              <a:rPr lang="en-US" sz="3600" dirty="0">
                <a:ea typeface="+mj-lt"/>
                <a:cs typeface="+mj-lt"/>
              </a:rPr>
            </a:br>
            <a:br>
              <a:rPr lang="en-US" sz="3600" dirty="0">
                <a:ea typeface="+mj-lt"/>
                <a:cs typeface="+mj-lt"/>
              </a:rPr>
            </a:br>
            <a:r>
              <a:rPr lang="en-US" sz="3600" dirty="0">
                <a:ea typeface="+mj-lt"/>
                <a:cs typeface="+mj-lt"/>
              </a:rPr>
              <a:t> </a:t>
            </a:r>
            <a:br>
              <a:rPr lang="en-US" sz="3600" dirty="0">
                <a:ea typeface="+mj-lt"/>
                <a:cs typeface="+mj-lt"/>
              </a:rPr>
            </a:br>
            <a:br>
              <a:rPr lang="en-US" sz="3600" dirty="0">
                <a:ea typeface="+mj-lt"/>
                <a:cs typeface="+mj-lt"/>
              </a:rPr>
            </a:br>
            <a:r>
              <a:rPr lang="en-US" sz="3600" dirty="0">
                <a:ea typeface="+mj-lt"/>
                <a:cs typeface="+mj-lt"/>
              </a:rPr>
              <a:t>Overview &amp; Lessons Learned </a:t>
            </a:r>
            <a:endParaRPr lang="en-US" sz="2400" dirty="0"/>
          </a:p>
        </p:txBody>
      </p:sp>
      <p:sp>
        <p:nvSpPr>
          <p:cNvPr id="3" name="Subtitle 2"/>
          <p:cNvSpPr>
            <a:spLocks noGrp="1"/>
          </p:cNvSpPr>
          <p:nvPr>
            <p:ph type="subTitle" idx="1"/>
          </p:nvPr>
        </p:nvSpPr>
        <p:spPr>
          <a:xfrm>
            <a:off x="802386" y="4724836"/>
            <a:ext cx="5486400" cy="2795079"/>
          </a:xfrm>
        </p:spPr>
        <p:txBody>
          <a:bodyPr>
            <a:noAutofit/>
          </a:bodyPr>
          <a:lstStyle/>
          <a:p>
            <a:endParaRPr lang="en-US" sz="1800" dirty="0">
              <a:solidFill>
                <a:schemeClr val="bg1"/>
              </a:solidFill>
            </a:endParaRPr>
          </a:p>
          <a:p>
            <a:endParaRPr lang="en-US" sz="1800" dirty="0">
              <a:solidFill>
                <a:schemeClr val="bg1"/>
              </a:solidFill>
            </a:endParaRPr>
          </a:p>
          <a:p>
            <a:r>
              <a:rPr lang="en-US" sz="1800" dirty="0">
                <a:solidFill>
                  <a:schemeClr val="bg1"/>
                </a:solidFill>
              </a:rPr>
              <a:t>U.S. EPA Office of Transportation and Air Quality</a:t>
            </a:r>
          </a:p>
        </p:txBody>
      </p:sp>
      <p:sp>
        <p:nvSpPr>
          <p:cNvPr id="4" name="Rectangle 3">
            <a:extLst>
              <a:ext uri="{FF2B5EF4-FFF2-40B4-BE49-F238E27FC236}">
                <a16:creationId xmlns:a16="http://schemas.microsoft.com/office/drawing/2014/main" id="{5AB753F1-038D-4CAD-B5A6-F6698808457A}"/>
              </a:ext>
            </a:extLst>
          </p:cNvPr>
          <p:cNvSpPr/>
          <p:nvPr/>
        </p:nvSpPr>
        <p:spPr>
          <a:xfrm>
            <a:off x="7880770" y="2310825"/>
            <a:ext cx="1072730" cy="584775"/>
          </a:xfrm>
          <a:prstGeom prst="rect">
            <a:avLst/>
          </a:prstGeom>
          <a:noFill/>
        </p:spPr>
        <p:txBody>
          <a:bodyPr wrap="none" lIns="91440" tIns="45720" rIns="91440" bIns="45720">
            <a:spAutoFit/>
          </a:bodyPr>
          <a:lstStyle/>
          <a:p>
            <a:pPr algn="ctr"/>
            <a:r>
              <a:rPr lang="en-US" sz="3200" b="0" cap="none" spc="0">
                <a:ln w="0"/>
                <a:solidFill>
                  <a:srgbClr val="FF6600"/>
                </a:solidFill>
                <a:effectLst>
                  <a:outerShdw blurRad="38100" dist="19050" dir="2700000" algn="tl" rotWithShape="0">
                    <a:schemeClr val="dk1">
                      <a:alpha val="40000"/>
                    </a:schemeClr>
                  </a:outerShdw>
                </a:effectLst>
              </a:rPr>
              <a:t>Draft</a:t>
            </a:r>
          </a:p>
        </p:txBody>
      </p:sp>
      <p:cxnSp>
        <p:nvCxnSpPr>
          <p:cNvPr id="6" name="Straight Connector 5">
            <a:extLst>
              <a:ext uri="{FF2B5EF4-FFF2-40B4-BE49-F238E27FC236}">
                <a16:creationId xmlns:a16="http://schemas.microsoft.com/office/drawing/2014/main" id="{B4CE83B9-3DB4-4199-A4FD-4A1FEE617A7E}"/>
              </a:ext>
            </a:extLst>
          </p:cNvPr>
          <p:cNvCxnSpPr>
            <a:cxnSpLocks/>
          </p:cNvCxnSpPr>
          <p:nvPr/>
        </p:nvCxnSpPr>
        <p:spPr>
          <a:xfrm>
            <a:off x="941799" y="3720320"/>
            <a:ext cx="534698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cake, table&#10;&#10;Description automatically generated">
            <a:extLst>
              <a:ext uri="{FF2B5EF4-FFF2-40B4-BE49-F238E27FC236}">
                <a16:creationId xmlns:a16="http://schemas.microsoft.com/office/drawing/2014/main" id="{C6729007-CCA9-4BFB-A81B-B5B5085956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684" t="-2868" r="8239" b="2868"/>
          <a:stretch/>
        </p:blipFill>
        <p:spPr>
          <a:xfrm>
            <a:off x="7037171" y="690114"/>
            <a:ext cx="1988399" cy="5286174"/>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E71101-AAD9-4B92-A939-4F764F7521BC}"/>
              </a:ext>
            </a:extLst>
          </p:cNvPr>
          <p:cNvSpPr>
            <a:spLocks noGrp="1"/>
          </p:cNvSpPr>
          <p:nvPr>
            <p:ph type="title"/>
          </p:nvPr>
        </p:nvSpPr>
        <p:spPr>
          <a:xfrm>
            <a:off x="370695" y="1683144"/>
            <a:ext cx="2081191" cy="3491712"/>
          </a:xfrm>
        </p:spPr>
        <p:txBody>
          <a:bodyPr>
            <a:normAutofit/>
          </a:bodyPr>
          <a:lstStyle/>
          <a:p>
            <a:r>
              <a:rPr lang="en-US" dirty="0">
                <a:ea typeface="+mj-lt"/>
                <a:cs typeface="+mj-lt"/>
              </a:rPr>
              <a:t>Lesson 4: Building Trust and Mutual Respect</a:t>
            </a:r>
            <a:endParaRPr lang="en-US" dirty="0"/>
          </a:p>
        </p:txBody>
      </p:sp>
      <p:sp>
        <p:nvSpPr>
          <p:cNvPr id="3" name="Content Placeholder 2">
            <a:extLst>
              <a:ext uri="{FF2B5EF4-FFF2-40B4-BE49-F238E27FC236}">
                <a16:creationId xmlns:a16="http://schemas.microsoft.com/office/drawing/2014/main" id="{B40AC79F-51DF-4DC6-B64A-7B50D09A92EF}"/>
              </a:ext>
            </a:extLst>
          </p:cNvPr>
          <p:cNvSpPr>
            <a:spLocks noGrp="1"/>
          </p:cNvSpPr>
          <p:nvPr>
            <p:ph idx="1"/>
          </p:nvPr>
        </p:nvSpPr>
        <p:spPr>
          <a:xfrm>
            <a:off x="3271204" y="1683143"/>
            <a:ext cx="4970533" cy="4023594"/>
          </a:xfrm>
        </p:spPr>
        <p:txBody>
          <a:bodyPr>
            <a:normAutofit/>
          </a:bodyPr>
          <a:lstStyle/>
          <a:p>
            <a:r>
              <a:rPr lang="en-US" sz="2400" dirty="0"/>
              <a:t>Design the process to build trust and mutual respect.</a:t>
            </a:r>
          </a:p>
          <a:p>
            <a:r>
              <a:rPr lang="en-US" sz="2400" dirty="0"/>
              <a:t>Focus on building personal and professional relationships.</a:t>
            </a:r>
          </a:p>
          <a:p>
            <a:r>
              <a:rPr lang="en-US" sz="2400" dirty="0"/>
              <a:t>Foster a safe environment for clear and open communication.</a:t>
            </a:r>
          </a:p>
          <a:p>
            <a:r>
              <a:rPr lang="en-US" sz="2400" dirty="0"/>
              <a:t> Value feedback from all partners to cultivate a spirit of being on the same team. </a:t>
            </a:r>
          </a:p>
          <a:p>
            <a:pPr marL="0" indent="0">
              <a:buNone/>
            </a:pPr>
            <a:endParaRPr lang="en-US" dirty="0"/>
          </a:p>
        </p:txBody>
      </p:sp>
      <p:sp>
        <p:nvSpPr>
          <p:cNvPr id="14" name="Freeform: Shape 13">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3AD6BCB6-2DBB-42C1-8587-49DD18E9C58D}"/>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10</a:t>
            </a:fld>
            <a:endParaRPr lang="en-US"/>
          </a:p>
        </p:txBody>
      </p:sp>
    </p:spTree>
    <p:extLst>
      <p:ext uri="{BB962C8B-B14F-4D97-AF65-F5344CB8AC3E}">
        <p14:creationId xmlns:p14="http://schemas.microsoft.com/office/powerpoint/2010/main" val="4094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E26ADF9-6841-48F6-8C1A-4684209BEE16}"/>
              </a:ext>
            </a:extLst>
          </p:cNvPr>
          <p:cNvSpPr>
            <a:spLocks noGrp="1"/>
          </p:cNvSpPr>
          <p:nvPr>
            <p:ph type="title"/>
          </p:nvPr>
        </p:nvSpPr>
        <p:spPr>
          <a:xfrm>
            <a:off x="216936" y="1123837"/>
            <a:ext cx="4838332" cy="1255469"/>
          </a:xfrm>
        </p:spPr>
        <p:txBody>
          <a:bodyPr>
            <a:normAutofit/>
          </a:bodyPr>
          <a:lstStyle/>
          <a:p>
            <a:r>
              <a:rPr lang="en-US" dirty="0"/>
              <a:t>Lesson 5: Developing Shared Understanding</a:t>
            </a:r>
          </a:p>
        </p:txBody>
      </p:sp>
      <p:sp>
        <p:nvSpPr>
          <p:cNvPr id="3" name="Content Placeholder 2">
            <a:extLst>
              <a:ext uri="{FF2B5EF4-FFF2-40B4-BE49-F238E27FC236}">
                <a16:creationId xmlns:a16="http://schemas.microsoft.com/office/drawing/2014/main" id="{E0C33693-F603-4CC4-B350-BA18B04747E3}"/>
              </a:ext>
            </a:extLst>
          </p:cNvPr>
          <p:cNvSpPr>
            <a:spLocks noGrp="1"/>
          </p:cNvSpPr>
          <p:nvPr>
            <p:ph idx="1"/>
          </p:nvPr>
        </p:nvSpPr>
        <p:spPr>
          <a:xfrm>
            <a:off x="225516" y="2289216"/>
            <a:ext cx="4923448" cy="3736400"/>
          </a:xfrm>
        </p:spPr>
        <p:txBody>
          <a:bodyPr anchor="t">
            <a:normAutofit lnSpcReduction="10000"/>
          </a:bodyPr>
          <a:lstStyle/>
          <a:p>
            <a:r>
              <a:rPr lang="en-US" sz="2300" dirty="0">
                <a:solidFill>
                  <a:srgbClr val="FFFFFF"/>
                </a:solidFill>
              </a:rPr>
              <a:t>Set the stage with a shared understanding of historical context.</a:t>
            </a:r>
          </a:p>
          <a:p>
            <a:r>
              <a:rPr lang="en-US" sz="2300" dirty="0">
                <a:solidFill>
                  <a:srgbClr val="FFFFFF"/>
                </a:solidFill>
              </a:rPr>
              <a:t>Exchange key issues and topics between partners. </a:t>
            </a:r>
          </a:p>
          <a:p>
            <a:r>
              <a:rPr lang="en-US" sz="2300" dirty="0">
                <a:solidFill>
                  <a:srgbClr val="FFFFFF"/>
                </a:solidFill>
              </a:rPr>
              <a:t>Take time to help partners develop this shared understanding. </a:t>
            </a:r>
          </a:p>
          <a:p>
            <a:r>
              <a:rPr lang="en-US" sz="2300" dirty="0">
                <a:solidFill>
                  <a:schemeClr val="bg1"/>
                </a:solidFill>
                <a:ea typeface="+mn-lt"/>
                <a:cs typeface="+mn-lt"/>
              </a:rPr>
              <a:t>Conduct port and community tours </a:t>
            </a:r>
            <a:endParaRPr lang="en-US" sz="2300" dirty="0">
              <a:solidFill>
                <a:schemeClr val="bg1"/>
              </a:solidFill>
            </a:endParaRPr>
          </a:p>
          <a:p>
            <a:r>
              <a:rPr lang="en-US" sz="2300" dirty="0">
                <a:solidFill>
                  <a:srgbClr val="FFFFFF"/>
                </a:solidFill>
              </a:rPr>
              <a:t>Enable partners to think more creatively about ways to address persistent environmental challenges. </a:t>
            </a:r>
          </a:p>
          <a:p>
            <a:endParaRPr lang="en-US" dirty="0">
              <a:solidFill>
                <a:srgbClr val="FFFFFF"/>
              </a:solidFill>
              <a:ea typeface="+mn-lt"/>
              <a:cs typeface="+mn-lt"/>
            </a:endParaRPr>
          </a:p>
          <a:p>
            <a:endParaRPr lang="en-US" dirty="0">
              <a:solidFill>
                <a:srgbClr val="FFFFFF"/>
              </a:solidFill>
            </a:endParaRPr>
          </a:p>
          <a:p>
            <a:endParaRPr lang="en-US" b="1" dirty="0">
              <a:solidFill>
                <a:srgbClr val="FFFFFF"/>
              </a:solidFill>
            </a:endParaRPr>
          </a:p>
          <a:p>
            <a:endParaRPr lang="en-US" dirty="0">
              <a:solidFill>
                <a:srgbClr val="FFFFFF"/>
              </a:solidFill>
            </a:endParaRPr>
          </a:p>
        </p:txBody>
      </p:sp>
      <p:pic>
        <p:nvPicPr>
          <p:cNvPr id="6" name="Content Placeholder 6" descr="A bridge over a body of water&#10;&#10;Description automatically generated">
            <a:extLst>
              <a:ext uri="{FF2B5EF4-FFF2-40B4-BE49-F238E27FC236}">
                <a16:creationId xmlns:a16="http://schemas.microsoft.com/office/drawing/2014/main" id="{A00EAD64-7C60-4F71-AE48-0DC3288DB7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35" r="12328" b="3"/>
          <a:stretch/>
        </p:blipFill>
        <p:spPr>
          <a:xfrm>
            <a:off x="5658774" y="759599"/>
            <a:ext cx="2833714" cy="5330650"/>
          </a:xfrm>
          <a:prstGeom prst="rect">
            <a:avLst/>
          </a:prstGeom>
        </p:spPr>
      </p:pic>
      <p:sp>
        <p:nvSpPr>
          <p:cNvPr id="5" name="Slide Number Placeholder 4">
            <a:extLst>
              <a:ext uri="{FF2B5EF4-FFF2-40B4-BE49-F238E27FC236}">
                <a16:creationId xmlns:a16="http://schemas.microsoft.com/office/drawing/2014/main" id="{AB9F440F-00B9-48C5-8902-774F928802F6}"/>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11</a:t>
            </a:fld>
            <a:endParaRPr lang="en-US"/>
          </a:p>
        </p:txBody>
      </p:sp>
    </p:spTree>
    <p:extLst>
      <p:ext uri="{BB962C8B-B14F-4D97-AF65-F5344CB8AC3E}">
        <p14:creationId xmlns:p14="http://schemas.microsoft.com/office/powerpoint/2010/main" val="314957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alking down a sidewalk&#10;&#10;Description automatically generated">
            <a:extLst>
              <a:ext uri="{FF2B5EF4-FFF2-40B4-BE49-F238E27FC236}">
                <a16:creationId xmlns:a16="http://schemas.microsoft.com/office/drawing/2014/main" id="{D100602A-2DA6-4B0C-9F5A-E163800453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092" b="17084"/>
          <a:stretch/>
        </p:blipFill>
        <p:spPr>
          <a:xfrm>
            <a:off x="20" y="1"/>
            <a:ext cx="9141694" cy="6858000"/>
          </a:xfrm>
          <a:prstGeom prst="rect">
            <a:avLst/>
          </a:prstGeom>
        </p:spPr>
      </p:pic>
      <p:sp>
        <p:nvSpPr>
          <p:cNvPr id="14" name="Rectangle 13">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2C2ADE-92C8-406F-84F9-3DC571C209F0}"/>
              </a:ext>
            </a:extLst>
          </p:cNvPr>
          <p:cNvSpPr>
            <a:spLocks noGrp="1"/>
          </p:cNvSpPr>
          <p:nvPr>
            <p:ph type="title"/>
          </p:nvPr>
        </p:nvSpPr>
        <p:spPr>
          <a:xfrm>
            <a:off x="216936" y="1123837"/>
            <a:ext cx="4838332" cy="1255469"/>
          </a:xfrm>
        </p:spPr>
        <p:txBody>
          <a:bodyPr>
            <a:normAutofit/>
          </a:bodyPr>
          <a:lstStyle/>
          <a:p>
            <a:r>
              <a:rPr lang="en-US" dirty="0">
                <a:ea typeface="+mj-lt"/>
                <a:cs typeface="+mj-lt"/>
              </a:rPr>
              <a:t>Lesson 6: Agreeing to a Process and Outcome</a:t>
            </a:r>
            <a:endParaRPr lang="en-US" dirty="0"/>
          </a:p>
        </p:txBody>
      </p:sp>
      <p:sp>
        <p:nvSpPr>
          <p:cNvPr id="3" name="Content Placeholder 2">
            <a:extLst>
              <a:ext uri="{FF2B5EF4-FFF2-40B4-BE49-F238E27FC236}">
                <a16:creationId xmlns:a16="http://schemas.microsoft.com/office/drawing/2014/main" id="{5ADF6DC1-F0EF-4D15-BBF9-7E9503F0F6CF}"/>
              </a:ext>
            </a:extLst>
          </p:cNvPr>
          <p:cNvSpPr>
            <a:spLocks noGrp="1"/>
          </p:cNvSpPr>
          <p:nvPr>
            <p:ph idx="1"/>
          </p:nvPr>
        </p:nvSpPr>
        <p:spPr>
          <a:xfrm>
            <a:off x="216936" y="2510395"/>
            <a:ext cx="4838331" cy="3416680"/>
          </a:xfrm>
        </p:spPr>
        <p:txBody>
          <a:bodyPr anchor="t">
            <a:normAutofit lnSpcReduction="10000"/>
          </a:bodyPr>
          <a:lstStyle/>
          <a:p>
            <a:r>
              <a:rPr lang="en-US" sz="2400" dirty="0">
                <a:solidFill>
                  <a:srgbClr val="FFFFFF"/>
                </a:solidFill>
              </a:rPr>
              <a:t>An effective partnership requires a well-thought-out process. </a:t>
            </a:r>
          </a:p>
          <a:p>
            <a:r>
              <a:rPr lang="en-US" sz="2400" dirty="0">
                <a:solidFill>
                  <a:srgbClr val="FFFFFF"/>
                </a:solidFill>
              </a:rPr>
              <a:t>Spend time upfront to develop a shared process and goals for outcomes </a:t>
            </a:r>
          </a:p>
          <a:p>
            <a:r>
              <a:rPr lang="en-US" sz="2400" dirty="0">
                <a:solidFill>
                  <a:srgbClr val="FFFFFF"/>
                </a:solidFill>
              </a:rPr>
              <a:t>As conflicts arise, keep everyone moving in the same direction by returning to the process and outcomes established at the beginning. </a:t>
            </a:r>
          </a:p>
        </p:txBody>
      </p:sp>
      <p:sp>
        <p:nvSpPr>
          <p:cNvPr id="16" name="Rectangle 15">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6D760A63-E8B9-46EB-8818-4CBCFE3F997D}"/>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a:solidFill>
                  <a:srgbClr val="FFFFFF"/>
                </a:solidFill>
              </a:rPr>
              <a:pPr>
                <a:spcAft>
                  <a:spcPts val="600"/>
                </a:spcAft>
              </a:pPr>
              <a:t>12</a:t>
            </a:fld>
            <a:endParaRPr lang="en-US">
              <a:solidFill>
                <a:srgbClr val="FFFFFF"/>
              </a:solidFill>
            </a:endParaRPr>
          </a:p>
        </p:txBody>
      </p:sp>
    </p:spTree>
    <p:extLst>
      <p:ext uri="{BB962C8B-B14F-4D97-AF65-F5344CB8AC3E}">
        <p14:creationId xmlns:p14="http://schemas.microsoft.com/office/powerpoint/2010/main" val="54533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2ADE-92C8-406F-84F9-3DC571C209F0}"/>
              </a:ext>
            </a:extLst>
          </p:cNvPr>
          <p:cNvSpPr>
            <a:spLocks noGrp="1"/>
          </p:cNvSpPr>
          <p:nvPr>
            <p:ph type="title"/>
          </p:nvPr>
        </p:nvSpPr>
        <p:spPr>
          <a:xfrm>
            <a:off x="189689" y="1123837"/>
            <a:ext cx="2317984" cy="4601183"/>
          </a:xfrm>
        </p:spPr>
        <p:txBody>
          <a:bodyPr>
            <a:normAutofit/>
          </a:bodyPr>
          <a:lstStyle/>
          <a:p>
            <a:r>
              <a:rPr lang="en-US" dirty="0">
                <a:ea typeface="+mj-lt"/>
                <a:cs typeface="+mj-lt"/>
              </a:rPr>
              <a:t>Step 7</a:t>
            </a:r>
            <a:r>
              <a:rPr lang="en-US" dirty="0"/>
              <a:t>: </a:t>
            </a:r>
            <a:r>
              <a:rPr lang="en-US" dirty="0">
                <a:ea typeface="+mj-lt"/>
                <a:cs typeface="+mj-lt"/>
              </a:rPr>
              <a:t>Building Flexibility and Collaboration into the Process</a:t>
            </a:r>
            <a:endParaRPr lang="en-US" dirty="0"/>
          </a:p>
        </p:txBody>
      </p:sp>
      <p:sp>
        <p:nvSpPr>
          <p:cNvPr id="3" name="Content Placeholder 2">
            <a:extLst>
              <a:ext uri="{FF2B5EF4-FFF2-40B4-BE49-F238E27FC236}">
                <a16:creationId xmlns:a16="http://schemas.microsoft.com/office/drawing/2014/main" id="{5ADF6DC1-F0EF-4D15-BBF9-7E9503F0F6CF}"/>
              </a:ext>
            </a:extLst>
          </p:cNvPr>
          <p:cNvSpPr>
            <a:spLocks noGrp="1"/>
          </p:cNvSpPr>
          <p:nvPr>
            <p:ph idx="1"/>
          </p:nvPr>
        </p:nvSpPr>
        <p:spPr>
          <a:xfrm>
            <a:off x="2925606" y="758951"/>
            <a:ext cx="2689418" cy="5330951"/>
          </a:xfrm>
        </p:spPr>
        <p:txBody>
          <a:bodyPr>
            <a:noAutofit/>
          </a:bodyPr>
          <a:lstStyle/>
          <a:p>
            <a:r>
              <a:rPr lang="en-US" sz="2300" dirty="0"/>
              <a:t>Partnerships are frequently complex and multi-dimensional. </a:t>
            </a:r>
          </a:p>
          <a:p>
            <a:r>
              <a:rPr lang="en-US" sz="2300" dirty="0"/>
              <a:t>Partnerships reflect the dynamic nature of local conditions and context. </a:t>
            </a:r>
          </a:p>
          <a:p>
            <a:r>
              <a:rPr lang="en-US" sz="2300" dirty="0"/>
              <a:t>Build flexibility into the process and encourage opportunities for collaboration as the project evolves.</a:t>
            </a:r>
            <a:endParaRPr lang="en-US" sz="2300" dirty="0">
              <a:ea typeface="+mn-lt"/>
              <a:cs typeface="+mn-lt"/>
            </a:endParaRPr>
          </a:p>
        </p:txBody>
      </p:sp>
      <p:pic>
        <p:nvPicPr>
          <p:cNvPr id="7" name="Picture 6" descr="A person walking down a sidewalk&#10;&#10;Description automatically generated">
            <a:extLst>
              <a:ext uri="{FF2B5EF4-FFF2-40B4-BE49-F238E27FC236}">
                <a16:creationId xmlns:a16="http://schemas.microsoft.com/office/drawing/2014/main" id="{D100602A-2DA6-4B0C-9F5A-E163800453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473" r="41668" b="3"/>
          <a:stretch/>
        </p:blipFill>
        <p:spPr>
          <a:xfrm>
            <a:off x="5863590" y="758952"/>
            <a:ext cx="2713074" cy="5330952"/>
          </a:xfrm>
          <a:prstGeom prst="rect">
            <a:avLst/>
          </a:prstGeom>
        </p:spPr>
      </p:pic>
      <p:sp>
        <p:nvSpPr>
          <p:cNvPr id="5" name="Slide Number Placeholder 4">
            <a:extLst>
              <a:ext uri="{FF2B5EF4-FFF2-40B4-BE49-F238E27FC236}">
                <a16:creationId xmlns:a16="http://schemas.microsoft.com/office/drawing/2014/main" id="{6D760A63-E8B9-46EB-8818-4CBCFE3F997D}"/>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13</a:t>
            </a:fld>
            <a:endParaRPr lang="en-US"/>
          </a:p>
        </p:txBody>
      </p:sp>
    </p:spTree>
    <p:extLst>
      <p:ext uri="{BB962C8B-B14F-4D97-AF65-F5344CB8AC3E}">
        <p14:creationId xmlns:p14="http://schemas.microsoft.com/office/powerpoint/2010/main" val="2436917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arge body of water with a city in the background&#10;&#10;Description automatically generated">
            <a:extLst>
              <a:ext uri="{FF2B5EF4-FFF2-40B4-BE49-F238E27FC236}">
                <a16:creationId xmlns:a16="http://schemas.microsoft.com/office/drawing/2014/main" id="{C993D7C7-F2C8-4D4B-AE8A-4419ECA857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59" t="9091" r="10253"/>
          <a:stretch/>
        </p:blipFill>
        <p:spPr>
          <a:xfrm>
            <a:off x="20" y="1"/>
            <a:ext cx="9141694" cy="6858000"/>
          </a:xfrm>
          <a:prstGeom prst="rect">
            <a:avLst/>
          </a:prstGeom>
        </p:spPr>
      </p:pic>
      <p:sp>
        <p:nvSpPr>
          <p:cNvPr id="26" name="Rectangle 25">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2C2ADE-92C8-406F-84F9-3DC571C209F0}"/>
              </a:ext>
            </a:extLst>
          </p:cNvPr>
          <p:cNvSpPr>
            <a:spLocks noGrp="1"/>
          </p:cNvSpPr>
          <p:nvPr>
            <p:ph type="title"/>
          </p:nvPr>
        </p:nvSpPr>
        <p:spPr>
          <a:xfrm>
            <a:off x="216936" y="1123837"/>
            <a:ext cx="4838332" cy="1255469"/>
          </a:xfrm>
        </p:spPr>
        <p:txBody>
          <a:bodyPr>
            <a:normAutofit/>
          </a:bodyPr>
          <a:lstStyle/>
          <a:p>
            <a:r>
              <a:rPr lang="en-US" sz="2800" dirty="0">
                <a:ea typeface="+mj-lt"/>
                <a:cs typeface="+mj-lt"/>
              </a:rPr>
              <a:t>Lesson 8</a:t>
            </a:r>
            <a:r>
              <a:rPr lang="en-US" sz="2800" dirty="0"/>
              <a:t>: </a:t>
            </a:r>
            <a:r>
              <a:rPr lang="en-US" sz="2800" dirty="0">
                <a:ea typeface="+mj-lt"/>
                <a:cs typeface="+mj-lt"/>
              </a:rPr>
              <a:t>Establish Accountability and Celebrations</a:t>
            </a:r>
            <a:endParaRPr lang="en-US" sz="2800" dirty="0"/>
          </a:p>
        </p:txBody>
      </p:sp>
      <p:sp>
        <p:nvSpPr>
          <p:cNvPr id="3" name="Content Placeholder 2">
            <a:extLst>
              <a:ext uri="{FF2B5EF4-FFF2-40B4-BE49-F238E27FC236}">
                <a16:creationId xmlns:a16="http://schemas.microsoft.com/office/drawing/2014/main" id="{5ADF6DC1-F0EF-4D15-BBF9-7E9503F0F6CF}"/>
              </a:ext>
            </a:extLst>
          </p:cNvPr>
          <p:cNvSpPr>
            <a:spLocks noGrp="1"/>
          </p:cNvSpPr>
          <p:nvPr>
            <p:ph idx="1"/>
          </p:nvPr>
        </p:nvSpPr>
        <p:spPr>
          <a:xfrm>
            <a:off x="216936" y="2510395"/>
            <a:ext cx="4838331" cy="3274586"/>
          </a:xfrm>
        </p:spPr>
        <p:txBody>
          <a:bodyPr anchor="t">
            <a:normAutofit/>
          </a:bodyPr>
          <a:lstStyle/>
          <a:p>
            <a:r>
              <a:rPr lang="en-US" sz="2400" dirty="0">
                <a:solidFill>
                  <a:srgbClr val="FFFFFF"/>
                </a:solidFill>
              </a:rPr>
              <a:t>Proactively build success into the partnership process.</a:t>
            </a:r>
          </a:p>
          <a:p>
            <a:r>
              <a:rPr lang="en-US" sz="2400" dirty="0">
                <a:solidFill>
                  <a:srgbClr val="FFFFFF"/>
                </a:solidFill>
              </a:rPr>
              <a:t>Include structures to help keep partners accountable to each other. </a:t>
            </a:r>
          </a:p>
          <a:p>
            <a:r>
              <a:rPr lang="en-US" sz="2400" dirty="0">
                <a:solidFill>
                  <a:srgbClr val="FFFFFF"/>
                </a:solidFill>
              </a:rPr>
              <a:t>Take time to celebrate minor and major achievements.</a:t>
            </a:r>
          </a:p>
        </p:txBody>
      </p:sp>
      <p:sp>
        <p:nvSpPr>
          <p:cNvPr id="28" name="Rectangle 27">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6D760A63-E8B9-46EB-8818-4CBCFE3F997D}"/>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418865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189689" y="1123837"/>
            <a:ext cx="2459962" cy="4601183"/>
          </a:xfrm>
        </p:spPr>
        <p:txBody>
          <a:bodyPr>
            <a:normAutofit/>
          </a:bodyPr>
          <a:lstStyle/>
          <a:p>
            <a:r>
              <a:rPr lang="en-US" dirty="0"/>
              <a:t>Website</a:t>
            </a:r>
            <a:br>
              <a:rPr lang="en-US" dirty="0"/>
            </a:br>
            <a:endParaRPr lang="en-US" dirty="0"/>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975601" y="6356350"/>
            <a:ext cx="1148195" cy="365125"/>
          </a:xfrm>
        </p:spPr>
        <p:txBody>
          <a:bodyPr vert="horz" lIns="91440" tIns="45720" rIns="91440" bIns="45720" rtlCol="0">
            <a:normAutofit/>
          </a:bodyPr>
          <a:lstStyle/>
          <a:p>
            <a:pPr>
              <a:spcAft>
                <a:spcPts val="600"/>
              </a:spcAft>
            </a:pPr>
            <a:fld id="{9C8C2430-CBAF-4D9E-8321-8A011BFF5987}" type="slidenum">
              <a:rPr lang="en-US" smtClean="0"/>
              <a:pPr>
                <a:spcAft>
                  <a:spcPts val="600"/>
                </a:spcAft>
              </a:pPr>
              <a:t>15</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a:p>
        </p:txBody>
      </p:sp>
      <p:sp>
        <p:nvSpPr>
          <p:cNvPr id="7" name="TextBox 6">
            <a:extLst>
              <a:ext uri="{FF2B5EF4-FFF2-40B4-BE49-F238E27FC236}">
                <a16:creationId xmlns:a16="http://schemas.microsoft.com/office/drawing/2014/main" id="{63E90A4A-A80C-4FA4-85A7-F56A2F40DDFC}"/>
              </a:ext>
            </a:extLst>
          </p:cNvPr>
          <p:cNvSpPr txBox="1"/>
          <p:nvPr/>
        </p:nvSpPr>
        <p:spPr>
          <a:xfrm>
            <a:off x="2873829" y="898071"/>
            <a:ext cx="5519058" cy="3200876"/>
          </a:xfrm>
          <a:prstGeom prst="rect">
            <a:avLst/>
          </a:prstGeom>
          <a:noFill/>
        </p:spPr>
        <p:txBody>
          <a:bodyPr wrap="square" rtlCol="0" anchor="t">
            <a:spAutoFit/>
          </a:bodyPr>
          <a:lstStyle/>
          <a:p>
            <a:r>
              <a:rPr lang="en-US" sz="2400" b="1" dirty="0"/>
              <a:t>Visit the Website for more Tools </a:t>
            </a:r>
          </a:p>
          <a:p>
            <a:pPr marL="285750" indent="-285750">
              <a:buFont typeface="Arial" panose="020B0604020202020204" pitchFamily="34" charset="0"/>
              <a:buChar char="•"/>
            </a:pPr>
            <a:r>
              <a:rPr lang="en-US" sz="2400" dirty="0"/>
              <a:t>Case Studies</a:t>
            </a:r>
          </a:p>
          <a:p>
            <a:pPr marL="285750" indent="-285750">
              <a:buFont typeface="Arial" panose="020B0604020202020204" pitchFamily="34" charset="0"/>
              <a:buChar char="•"/>
            </a:pPr>
            <a:r>
              <a:rPr lang="en-US" sz="2400" dirty="0"/>
              <a:t>Worksheets</a:t>
            </a:r>
          </a:p>
          <a:p>
            <a:pPr marL="285750" indent="-285750">
              <a:buFont typeface="Arial" panose="020B0604020202020204" pitchFamily="34" charset="0"/>
              <a:buChar char="•"/>
            </a:pPr>
            <a:r>
              <a:rPr lang="en-US" sz="2400" dirty="0"/>
              <a:t>Training modules</a:t>
            </a:r>
          </a:p>
          <a:p>
            <a:pPr marL="285750" indent="-285750">
              <a:buFont typeface="Arial" panose="020B0604020202020204" pitchFamily="34" charset="0"/>
              <a:buChar char="•"/>
            </a:pPr>
            <a:r>
              <a:rPr lang="en-US" sz="2400" dirty="0"/>
              <a:t>Resource materials</a:t>
            </a:r>
          </a:p>
          <a:p>
            <a:pPr marL="285750" indent="-285750">
              <a:buFont typeface="Arial" panose="020B0604020202020204" pitchFamily="34" charset="0"/>
              <a:buChar char="•"/>
            </a:pPr>
            <a:r>
              <a:rPr lang="en-US" sz="2400" dirty="0"/>
              <a:t>And more!</a:t>
            </a:r>
          </a:p>
          <a:p>
            <a:r>
              <a:rPr lang="en-US" sz="2200" dirty="0">
                <a:hlinkClick r:id="rId3"/>
              </a:rPr>
              <a:t>www.epa.gov/community-port-collaboration</a:t>
            </a:r>
            <a:endParaRPr lang="en-US" sz="2200" dirty="0"/>
          </a:p>
          <a:p>
            <a:endParaRPr lang="en-US" dirty="0"/>
          </a:p>
          <a:p>
            <a:endParaRPr lang="en-US" dirty="0"/>
          </a:p>
        </p:txBody>
      </p:sp>
      <p:pic>
        <p:nvPicPr>
          <p:cNvPr id="9" name="Content Placeholder 8">
            <a:extLst>
              <a:ext uri="{FF2B5EF4-FFF2-40B4-BE49-F238E27FC236}">
                <a16:creationId xmlns:a16="http://schemas.microsoft.com/office/drawing/2014/main" id="{DB1C07F5-B108-49D3-ABD2-87DDD903B500}"/>
              </a:ext>
            </a:extLst>
          </p:cNvPr>
          <p:cNvPicPr>
            <a:picLocks noGrp="1" noChangeAspect="1"/>
          </p:cNvPicPr>
          <p:nvPr>
            <p:ph idx="1"/>
          </p:nvPr>
        </p:nvPicPr>
        <p:blipFill>
          <a:blip r:embed="rId4"/>
          <a:stretch>
            <a:fillRect/>
          </a:stretch>
        </p:blipFill>
        <p:spPr>
          <a:xfrm>
            <a:off x="2649651" y="3688978"/>
            <a:ext cx="5967413" cy="2849934"/>
          </a:xfrm>
          <a:prstGeom prst="rect">
            <a:avLst/>
          </a:prstGeom>
        </p:spPr>
      </p:pic>
    </p:spTree>
    <p:extLst>
      <p:ext uri="{BB962C8B-B14F-4D97-AF65-F5344CB8AC3E}">
        <p14:creationId xmlns:p14="http://schemas.microsoft.com/office/powerpoint/2010/main" val="1857568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7A328-75C3-48A0-BCD1-5CB1005602E7}"/>
              </a:ext>
            </a:extLst>
          </p:cNvPr>
          <p:cNvSpPr>
            <a:spLocks noGrp="1"/>
          </p:cNvSpPr>
          <p:nvPr>
            <p:ph type="title"/>
          </p:nvPr>
        </p:nvSpPr>
        <p:spPr>
          <a:xfrm>
            <a:off x="189689" y="1123838"/>
            <a:ext cx="2210612" cy="1145833"/>
          </a:xfrm>
        </p:spPr>
        <p:txBody>
          <a:bodyPr>
            <a:normAutofit/>
          </a:bodyPr>
          <a:lstStyle/>
          <a:p>
            <a:r>
              <a:rPr lang="en-US" sz="2000" dirty="0"/>
              <a:t>Acknowledgements</a:t>
            </a:r>
          </a:p>
        </p:txBody>
      </p:sp>
      <p:sp>
        <p:nvSpPr>
          <p:cNvPr id="3" name="Content Placeholder 2">
            <a:extLst>
              <a:ext uri="{FF2B5EF4-FFF2-40B4-BE49-F238E27FC236}">
                <a16:creationId xmlns:a16="http://schemas.microsoft.com/office/drawing/2014/main" id="{B4034D81-87A3-439C-8E0D-77C4148134AE}"/>
              </a:ext>
            </a:extLst>
          </p:cNvPr>
          <p:cNvSpPr>
            <a:spLocks noGrp="1"/>
          </p:cNvSpPr>
          <p:nvPr>
            <p:ph idx="1"/>
          </p:nvPr>
        </p:nvSpPr>
        <p:spPr>
          <a:xfrm>
            <a:off x="2616815" y="1504648"/>
            <a:ext cx="5966745" cy="4601183"/>
          </a:xfrm>
        </p:spPr>
        <p:txBody>
          <a:bodyPr>
            <a:normAutofit/>
          </a:bodyPr>
          <a:lstStyle/>
          <a:p>
            <a:pPr marL="0" indent="0">
              <a:buNone/>
            </a:pPr>
            <a:r>
              <a:rPr lang="en-US" sz="2400" dirty="0"/>
              <a:t>The community-port collaboration pilot projects and associated resources have been developed by:</a:t>
            </a:r>
          </a:p>
          <a:p>
            <a:r>
              <a:rPr lang="en-US" sz="2400" dirty="0"/>
              <a:t>Environmental Protection Agency’s Office of Transportation and Air Quality (OTAQ),</a:t>
            </a:r>
          </a:p>
          <a:p>
            <a:r>
              <a:rPr lang="en-US" sz="2400" dirty="0"/>
              <a:t>In partnership with Regional Offices and the Office of Environmental Justice, </a:t>
            </a:r>
          </a:p>
          <a:p>
            <a:r>
              <a:rPr lang="en-US" sz="2400" dirty="0"/>
              <a:t>To support ports and near-ports communities in improving local quality of life. </a:t>
            </a:r>
          </a:p>
        </p:txBody>
      </p:sp>
      <p:sp>
        <p:nvSpPr>
          <p:cNvPr id="4" name="Footer Placeholder 3">
            <a:extLst>
              <a:ext uri="{FF2B5EF4-FFF2-40B4-BE49-F238E27FC236}">
                <a16:creationId xmlns:a16="http://schemas.microsoft.com/office/drawing/2014/main" id="{9BB27E3C-BDFA-4C4A-969A-92E9DC00AD3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Corbel" panose="020B0503020204020204"/>
                <a:ea typeface="+mn-ea"/>
                <a:cs typeface="+mn-cs"/>
              </a:rPr>
              <a:t>CAA Permitting Guide</a:t>
            </a:r>
          </a:p>
        </p:txBody>
      </p:sp>
      <p:sp>
        <p:nvSpPr>
          <p:cNvPr id="5" name="Slide Number Placeholder 4">
            <a:extLst>
              <a:ext uri="{FF2B5EF4-FFF2-40B4-BE49-F238E27FC236}">
                <a16:creationId xmlns:a16="http://schemas.microsoft.com/office/drawing/2014/main" id="{343CA21A-37C6-468A-A97D-EDDB4910A8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8C2430-CBAF-4D9E-8321-8A011BFF5987}" type="slidenum">
              <a:rPr kumimoji="0" lang="en-US" sz="11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1" i="0" u="none" strike="noStrike" kern="1200" cap="none" spc="0" normalizeH="0" baseline="0" noProof="0" dirty="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67104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189689" y="1123837"/>
            <a:ext cx="2210611" cy="4601183"/>
          </a:xfrm>
        </p:spPr>
        <p:txBody>
          <a:bodyPr>
            <a:normAutofit/>
          </a:bodyPr>
          <a:lstStyle/>
          <a:p>
            <a:r>
              <a:rPr lang="en-US" dirty="0"/>
              <a:t>Overview of Training</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975601" y="6356350"/>
            <a:ext cx="1148195" cy="365125"/>
          </a:xfrm>
        </p:spPr>
        <p:txBody>
          <a:bodyPr vert="horz" lIns="91440" tIns="45720" rIns="91440" bIns="45720" rtlCol="0">
            <a:normAutofit/>
          </a:bodyPr>
          <a:lstStyle/>
          <a:p>
            <a:pPr>
              <a:spcAft>
                <a:spcPts val="600"/>
              </a:spcAft>
            </a:pPr>
            <a:fld id="{9C8C2430-CBAF-4D9E-8321-8A011BFF5987}" type="slidenum">
              <a:rPr lang="en-US"/>
              <a:pPr>
                <a:spcAft>
                  <a:spcPts val="600"/>
                </a:spcAft>
              </a:pPr>
              <a:t>2</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a:p>
        </p:txBody>
      </p:sp>
      <p:graphicFrame>
        <p:nvGraphicFramePr>
          <p:cNvPr id="8" name="Content Placeholder 2">
            <a:extLst>
              <a:ext uri="{FF2B5EF4-FFF2-40B4-BE49-F238E27FC236}">
                <a16:creationId xmlns:a16="http://schemas.microsoft.com/office/drawing/2014/main" id="{52DCACDA-B7AC-4232-9F07-CB47D4B511C3}"/>
              </a:ext>
            </a:extLst>
          </p:cNvPr>
          <p:cNvGraphicFramePr>
            <a:graphicFrameLocks noGrp="1"/>
          </p:cNvGraphicFramePr>
          <p:nvPr>
            <p:ph idx="1"/>
            <p:extLst>
              <p:ext uri="{D42A27DB-BD31-4B8C-83A1-F6EECF244321}">
                <p14:modId xmlns:p14="http://schemas.microsoft.com/office/powerpoint/2010/main" val="2717181051"/>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427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370695" y="1683144"/>
            <a:ext cx="2081191" cy="3491712"/>
          </a:xfrm>
        </p:spPr>
        <p:txBody>
          <a:bodyPr>
            <a:normAutofit/>
          </a:bodyPr>
          <a:lstStyle/>
          <a:p>
            <a:r>
              <a:rPr lang="en-US" dirty="0"/>
              <a:t>Project Goals</a:t>
            </a:r>
          </a:p>
        </p:txBody>
      </p:sp>
      <p:sp>
        <p:nvSpPr>
          <p:cNvPr id="3" name="Content Placeholder 2">
            <a:extLst>
              <a:ext uri="{FF2B5EF4-FFF2-40B4-BE49-F238E27FC236}">
                <a16:creationId xmlns:a16="http://schemas.microsoft.com/office/drawing/2014/main" id="{F6A7FEBB-A4F2-453F-90B4-3E12700EAB84}"/>
              </a:ext>
            </a:extLst>
          </p:cNvPr>
          <p:cNvSpPr>
            <a:spLocks noGrp="1"/>
          </p:cNvSpPr>
          <p:nvPr>
            <p:ph idx="1"/>
          </p:nvPr>
        </p:nvSpPr>
        <p:spPr>
          <a:xfrm>
            <a:off x="3238764" y="762000"/>
            <a:ext cx="4970533" cy="5959476"/>
          </a:xfrm>
        </p:spPr>
        <p:txBody>
          <a:bodyPr>
            <a:noAutofit/>
          </a:bodyPr>
          <a:lstStyle/>
          <a:p>
            <a:pPr marL="0" indent="0">
              <a:buNone/>
            </a:pPr>
            <a:r>
              <a:rPr lang="en-US" sz="2800" u="sng" dirty="0">
                <a:hlinkClick r:id="rId3"/>
              </a:rPr>
              <a:t>Community-Port Collaboration Pilot Projects</a:t>
            </a:r>
            <a:endParaRPr lang="en-US" sz="2800" dirty="0"/>
          </a:p>
          <a:p>
            <a:r>
              <a:rPr lang="en-US" sz="2400" dirty="0">
                <a:cs typeface="Arial" panose="020B0604020202020204" pitchFamily="34" charset="0"/>
              </a:rPr>
              <a:t>Improve air quality and environmental conditions at and near ports that can lead to improved public health in communities and better outcomes for port infrastructure development,</a:t>
            </a:r>
          </a:p>
          <a:p>
            <a:endParaRPr lang="en-US" sz="900" dirty="0">
              <a:cs typeface="Arial" panose="020B0604020202020204" pitchFamily="34" charset="0"/>
            </a:endParaRPr>
          </a:p>
          <a:p>
            <a:r>
              <a:rPr lang="en-US" sz="2400" dirty="0">
                <a:cs typeface="Arial" panose="020B0604020202020204" pitchFamily="34" charset="0"/>
              </a:rPr>
              <a:t>Successful partnerships </a:t>
            </a:r>
            <a:r>
              <a:rPr lang="en-US" sz="2400" dirty="0"/>
              <a:t>were developed from the pilot projects by equipping port operators and community stakeholders with information, skills and tools to effectively develop and implement collaborative actions. </a:t>
            </a:r>
            <a:endParaRPr lang="en-US" sz="2400" dirty="0">
              <a:cs typeface="Arial" panose="020B0604020202020204" pitchFamily="34" charset="0"/>
            </a:endParaRPr>
          </a:p>
        </p:txBody>
      </p:sp>
      <p:sp>
        <p:nvSpPr>
          <p:cNvPr id="15" name="Freeform: Shape 14">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975601" y="6356350"/>
            <a:ext cx="1148195" cy="365125"/>
          </a:xfrm>
        </p:spPr>
        <p:txBody>
          <a:bodyPr vert="horz" lIns="91440" tIns="45720" rIns="91440" bIns="45720" rtlCol="0">
            <a:normAutofit/>
          </a:bodyPr>
          <a:lstStyle/>
          <a:p>
            <a:pPr>
              <a:spcAft>
                <a:spcPts val="600"/>
              </a:spcAft>
            </a:pPr>
            <a:fld id="{9C8C2430-CBAF-4D9E-8321-8A011BFF5987}" type="slidenum">
              <a:rPr lang="en-US"/>
              <a:pPr>
                <a:spcAft>
                  <a:spcPts val="600"/>
                </a:spcAft>
              </a:pPr>
              <a:t>3</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a:p>
        </p:txBody>
      </p:sp>
    </p:spTree>
    <p:extLst>
      <p:ext uri="{BB962C8B-B14F-4D97-AF65-F5344CB8AC3E}">
        <p14:creationId xmlns:p14="http://schemas.microsoft.com/office/powerpoint/2010/main" val="58408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E5AF-AA4E-4E7B-8B0E-4450DF3B45FA}"/>
              </a:ext>
            </a:extLst>
          </p:cNvPr>
          <p:cNvSpPr>
            <a:spLocks noGrp="1"/>
          </p:cNvSpPr>
          <p:nvPr>
            <p:ph type="title"/>
          </p:nvPr>
        </p:nvSpPr>
        <p:spPr>
          <a:xfrm>
            <a:off x="189689" y="1123837"/>
            <a:ext cx="2354006" cy="4601183"/>
          </a:xfrm>
        </p:spPr>
        <p:txBody>
          <a:bodyPr>
            <a:normAutofit/>
          </a:bodyPr>
          <a:lstStyle/>
          <a:p>
            <a:r>
              <a:rPr lang="en-US" dirty="0"/>
              <a:t>Utilized Community-Port Collaboration Toolkit</a:t>
            </a:r>
          </a:p>
        </p:txBody>
      </p:sp>
      <p:sp>
        <p:nvSpPr>
          <p:cNvPr id="5" name="Slide Number Placeholder 4">
            <a:extLst>
              <a:ext uri="{FF2B5EF4-FFF2-40B4-BE49-F238E27FC236}">
                <a16:creationId xmlns:a16="http://schemas.microsoft.com/office/drawing/2014/main" id="{5AF04749-0DFE-4C69-8B92-AE2A782CFDFC}"/>
              </a:ext>
            </a:extLst>
          </p:cNvPr>
          <p:cNvSpPr>
            <a:spLocks noGrp="1"/>
          </p:cNvSpPr>
          <p:nvPr>
            <p:ph type="sldNum" sz="quarter" idx="12"/>
          </p:nvPr>
        </p:nvSpPr>
        <p:spPr>
          <a:xfrm>
            <a:off x="7975601" y="6356350"/>
            <a:ext cx="1148195" cy="365125"/>
          </a:xfrm>
        </p:spPr>
        <p:txBody>
          <a:bodyPr vert="horz" lIns="91440" tIns="45720" rIns="91440" bIns="45720" rtlCol="0">
            <a:normAutofit/>
          </a:bodyPr>
          <a:lstStyle/>
          <a:p>
            <a:pPr>
              <a:spcAft>
                <a:spcPts val="600"/>
              </a:spcAft>
            </a:pPr>
            <a:fld id="{9C8C2430-CBAF-4D9E-8321-8A011BFF5987}" type="slidenum">
              <a:rPr lang="en-US"/>
              <a:pPr>
                <a:spcAft>
                  <a:spcPts val="600"/>
                </a:spcAft>
              </a:pPr>
              <a:t>4</a:t>
            </a:fld>
            <a:endParaRPr lang="en-US"/>
          </a:p>
        </p:txBody>
      </p:sp>
      <p:sp>
        <p:nvSpPr>
          <p:cNvPr id="6" name="Title 1">
            <a:extLst>
              <a:ext uri="{FF2B5EF4-FFF2-40B4-BE49-F238E27FC236}">
                <a16:creationId xmlns:a16="http://schemas.microsoft.com/office/drawing/2014/main" id="{D0BC3217-BE51-4F37-ADCE-171339277E5A}"/>
              </a:ext>
            </a:extLst>
          </p:cNvPr>
          <p:cNvSpPr txBox="1">
            <a:spLocks/>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endParaRPr lang="en-US"/>
          </a:p>
        </p:txBody>
      </p:sp>
      <p:graphicFrame>
        <p:nvGraphicFramePr>
          <p:cNvPr id="8" name="Content Placeholder 2">
            <a:extLst>
              <a:ext uri="{FF2B5EF4-FFF2-40B4-BE49-F238E27FC236}">
                <a16:creationId xmlns:a16="http://schemas.microsoft.com/office/drawing/2014/main" id="{A21BA91E-B513-414A-B17D-DF5296E7D6D1}"/>
              </a:ext>
            </a:extLst>
          </p:cNvPr>
          <p:cNvGraphicFramePr>
            <a:graphicFrameLocks noGrp="1"/>
          </p:cNvGraphicFramePr>
          <p:nvPr>
            <p:ph idx="1"/>
            <p:extLst>
              <p:ext uri="{D42A27DB-BD31-4B8C-83A1-F6EECF244321}">
                <p14:modId xmlns:p14="http://schemas.microsoft.com/office/powerpoint/2010/main" val="51756468"/>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40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61133-0FA2-4517-84D9-6389A6666A8C}"/>
              </a:ext>
            </a:extLst>
          </p:cNvPr>
          <p:cNvSpPr>
            <a:spLocks noGrp="1"/>
          </p:cNvSpPr>
          <p:nvPr>
            <p:ph type="title"/>
          </p:nvPr>
        </p:nvSpPr>
        <p:spPr>
          <a:xfrm>
            <a:off x="189689" y="1123837"/>
            <a:ext cx="2210611" cy="4601183"/>
          </a:xfrm>
        </p:spPr>
        <p:txBody>
          <a:bodyPr>
            <a:normAutofit/>
          </a:bodyPr>
          <a:lstStyle/>
          <a:p>
            <a:r>
              <a:rPr lang="en-US" dirty="0"/>
              <a:t>Pilot Projects</a:t>
            </a:r>
          </a:p>
        </p:txBody>
      </p:sp>
      <p:sp>
        <p:nvSpPr>
          <p:cNvPr id="5" name="Slide Number Placeholder 4">
            <a:extLst>
              <a:ext uri="{FF2B5EF4-FFF2-40B4-BE49-F238E27FC236}">
                <a16:creationId xmlns:a16="http://schemas.microsoft.com/office/drawing/2014/main" id="{3EF22DE9-4D14-4C46-8FB4-52627BCE12CB}"/>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5</a:t>
            </a:fld>
            <a:endParaRPr lang="en-US"/>
          </a:p>
        </p:txBody>
      </p:sp>
      <p:graphicFrame>
        <p:nvGraphicFramePr>
          <p:cNvPr id="7" name="Content Placeholder 2">
            <a:extLst>
              <a:ext uri="{FF2B5EF4-FFF2-40B4-BE49-F238E27FC236}">
                <a16:creationId xmlns:a16="http://schemas.microsoft.com/office/drawing/2014/main" id="{2CCCA1DE-FA35-4774-8FB1-EFA854C332BF}"/>
              </a:ext>
            </a:extLst>
          </p:cNvPr>
          <p:cNvGraphicFramePr>
            <a:graphicFrameLocks noGrp="1"/>
          </p:cNvGraphicFramePr>
          <p:nvPr>
            <p:ph idx="1"/>
            <p:extLst>
              <p:ext uri="{D42A27DB-BD31-4B8C-83A1-F6EECF244321}">
                <p14:modId xmlns:p14="http://schemas.microsoft.com/office/powerpoint/2010/main" val="1073600490"/>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476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FF2-240F-439F-BB66-6C925A90BD61}"/>
              </a:ext>
            </a:extLst>
          </p:cNvPr>
          <p:cNvSpPr>
            <a:spLocks noGrp="1"/>
          </p:cNvSpPr>
          <p:nvPr>
            <p:ph type="title"/>
          </p:nvPr>
        </p:nvSpPr>
        <p:spPr>
          <a:xfrm>
            <a:off x="189689" y="1123837"/>
            <a:ext cx="2210611" cy="4601183"/>
          </a:xfrm>
        </p:spPr>
        <p:txBody>
          <a:bodyPr>
            <a:normAutofit/>
          </a:bodyPr>
          <a:lstStyle/>
          <a:p>
            <a:r>
              <a:rPr lang="en-US" dirty="0"/>
              <a:t>Lessons Learned</a:t>
            </a:r>
          </a:p>
        </p:txBody>
      </p:sp>
      <p:sp>
        <p:nvSpPr>
          <p:cNvPr id="4" name="Footer Placeholder 3">
            <a:extLst>
              <a:ext uri="{FF2B5EF4-FFF2-40B4-BE49-F238E27FC236}">
                <a16:creationId xmlns:a16="http://schemas.microsoft.com/office/drawing/2014/main" id="{85E96FF8-6B27-4A9F-AD34-5DE588D61A9E}"/>
              </a:ext>
            </a:extLst>
          </p:cNvPr>
          <p:cNvSpPr>
            <a:spLocks noGrp="1"/>
          </p:cNvSpPr>
          <p:nvPr>
            <p:ph type="ftr" sz="quarter" idx="11"/>
          </p:nvPr>
        </p:nvSpPr>
        <p:spPr>
          <a:xfrm>
            <a:off x="2750344" y="6356350"/>
            <a:ext cx="4585245" cy="365125"/>
          </a:xfrm>
        </p:spPr>
        <p:txBody>
          <a:bodyPr>
            <a:normAutofit/>
          </a:bodyPr>
          <a:lstStyle/>
          <a:p>
            <a:pPr>
              <a:spcAft>
                <a:spcPts val="600"/>
              </a:spcAft>
            </a:pPr>
            <a:r>
              <a:rPr lang="en-US"/>
              <a:t>CAA Permitting Guide</a:t>
            </a:r>
          </a:p>
        </p:txBody>
      </p:sp>
      <p:sp>
        <p:nvSpPr>
          <p:cNvPr id="5" name="Slide Number Placeholder 4">
            <a:extLst>
              <a:ext uri="{FF2B5EF4-FFF2-40B4-BE49-F238E27FC236}">
                <a16:creationId xmlns:a16="http://schemas.microsoft.com/office/drawing/2014/main" id="{34606A4D-EB2E-4333-A5C7-6B452CF2009B}"/>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6</a:t>
            </a:fld>
            <a:endParaRPr lang="en-US"/>
          </a:p>
        </p:txBody>
      </p:sp>
      <p:graphicFrame>
        <p:nvGraphicFramePr>
          <p:cNvPr id="18" name="Content Placeholder 2">
            <a:extLst>
              <a:ext uri="{FF2B5EF4-FFF2-40B4-BE49-F238E27FC236}">
                <a16:creationId xmlns:a16="http://schemas.microsoft.com/office/drawing/2014/main" id="{CF3541C5-0C6C-4748-A1B6-E3201AB083D7}"/>
              </a:ext>
            </a:extLst>
          </p:cNvPr>
          <p:cNvGraphicFramePr>
            <a:graphicFrameLocks noGrp="1"/>
          </p:cNvGraphicFramePr>
          <p:nvPr>
            <p:ph idx="1"/>
            <p:extLst>
              <p:ext uri="{D42A27DB-BD31-4B8C-83A1-F6EECF244321}">
                <p14:modId xmlns:p14="http://schemas.microsoft.com/office/powerpoint/2010/main" val="3730679697"/>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9508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3">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arge body of water with a city in the background&#10;&#10;Description automatically generated">
            <a:extLst>
              <a:ext uri="{FF2B5EF4-FFF2-40B4-BE49-F238E27FC236}">
                <a16:creationId xmlns:a16="http://schemas.microsoft.com/office/drawing/2014/main" id="{BFFC5E03-0925-428F-A12F-C5B9CAD8F8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59" t="9091" r="10253"/>
          <a:stretch/>
        </p:blipFill>
        <p:spPr>
          <a:xfrm>
            <a:off x="20" y="1"/>
            <a:ext cx="9141694" cy="6858000"/>
          </a:xfrm>
          <a:prstGeom prst="rect">
            <a:avLst/>
          </a:prstGeom>
        </p:spPr>
      </p:pic>
      <p:sp>
        <p:nvSpPr>
          <p:cNvPr id="23" name="Rectangle 15">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4614D29-1B37-446B-B304-CA7B821AB0AC}"/>
              </a:ext>
            </a:extLst>
          </p:cNvPr>
          <p:cNvSpPr>
            <a:spLocks noGrp="1"/>
          </p:cNvSpPr>
          <p:nvPr>
            <p:ph type="title"/>
          </p:nvPr>
        </p:nvSpPr>
        <p:spPr>
          <a:xfrm>
            <a:off x="219580" y="758952"/>
            <a:ext cx="4838332" cy="1255469"/>
          </a:xfrm>
        </p:spPr>
        <p:txBody>
          <a:bodyPr>
            <a:normAutofit/>
          </a:bodyPr>
          <a:lstStyle/>
          <a:p>
            <a:r>
              <a:rPr lang="en-US" dirty="0">
                <a:ea typeface="+mj-lt"/>
                <a:cs typeface="+mj-lt"/>
              </a:rPr>
              <a:t>Lesson 1: Planting the Seeds for Success</a:t>
            </a:r>
            <a:endParaRPr lang="en-US" dirty="0"/>
          </a:p>
          <a:p>
            <a:endParaRPr lang="en-US" dirty="0"/>
          </a:p>
        </p:txBody>
      </p:sp>
      <p:sp>
        <p:nvSpPr>
          <p:cNvPr id="3" name="Content Placeholder 2">
            <a:extLst>
              <a:ext uri="{FF2B5EF4-FFF2-40B4-BE49-F238E27FC236}">
                <a16:creationId xmlns:a16="http://schemas.microsoft.com/office/drawing/2014/main" id="{D7F9F3E8-E29B-464A-8ED1-DC3298F0C816}"/>
              </a:ext>
            </a:extLst>
          </p:cNvPr>
          <p:cNvSpPr>
            <a:spLocks noGrp="1"/>
          </p:cNvSpPr>
          <p:nvPr>
            <p:ph idx="1"/>
          </p:nvPr>
        </p:nvSpPr>
        <p:spPr>
          <a:xfrm>
            <a:off x="219581" y="1690353"/>
            <a:ext cx="4838331" cy="4860060"/>
          </a:xfrm>
        </p:spPr>
        <p:txBody>
          <a:bodyPr anchor="t">
            <a:normAutofit/>
          </a:bodyPr>
          <a:lstStyle/>
          <a:p>
            <a:r>
              <a:rPr lang="en-US" sz="2200" dirty="0">
                <a:solidFill>
                  <a:srgbClr val="FFFFFF"/>
                </a:solidFill>
              </a:rPr>
              <a:t>Discussing partnership priorities </a:t>
            </a:r>
          </a:p>
          <a:p>
            <a:r>
              <a:rPr lang="en-US" sz="2200" dirty="0">
                <a:solidFill>
                  <a:srgbClr val="FFFFFF"/>
                </a:solidFill>
              </a:rPr>
              <a:t>Frame principles of a genuine, principled partnership </a:t>
            </a:r>
          </a:p>
          <a:p>
            <a:r>
              <a:rPr lang="en-US" sz="2200" dirty="0">
                <a:solidFill>
                  <a:srgbClr val="FFFFFF"/>
                </a:solidFill>
              </a:rPr>
              <a:t>Confirm the level of commitment necessary from key parties to establish a partnership</a:t>
            </a:r>
          </a:p>
          <a:p>
            <a:r>
              <a:rPr lang="en-US" sz="2200" dirty="0">
                <a:solidFill>
                  <a:srgbClr val="FFFFFF"/>
                </a:solidFill>
              </a:rPr>
              <a:t>Enlist a neutral, third-party facilitator experienced in working with environmental justice communities</a:t>
            </a:r>
          </a:p>
          <a:p>
            <a:r>
              <a:rPr lang="en-US" sz="2200" dirty="0">
                <a:solidFill>
                  <a:srgbClr val="FFFFFF"/>
                </a:solidFill>
              </a:rPr>
              <a:t>Distinguish between individual perspectives and organizational perspectives during the process </a:t>
            </a:r>
            <a:endParaRPr lang="en-US" sz="1500" dirty="0">
              <a:solidFill>
                <a:srgbClr val="FFFFFF"/>
              </a:solidFill>
            </a:endParaRPr>
          </a:p>
          <a:p>
            <a:endParaRPr lang="en-US" sz="1500" dirty="0">
              <a:solidFill>
                <a:srgbClr val="FFFFFF"/>
              </a:solidFill>
            </a:endParaRPr>
          </a:p>
        </p:txBody>
      </p:sp>
      <p:sp>
        <p:nvSpPr>
          <p:cNvPr id="24" name="Rectangle 17">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CAF2DB8A-09E3-4007-ACD8-6E4BA9F54782}"/>
              </a:ext>
            </a:extLst>
          </p:cNvPr>
          <p:cNvSpPr>
            <a:spLocks noGrp="1"/>
          </p:cNvSpPr>
          <p:nvPr>
            <p:ph type="sldNum" sz="quarter" idx="12"/>
          </p:nvPr>
        </p:nvSpPr>
        <p:spPr>
          <a:xfrm>
            <a:off x="7975602" y="6356351"/>
            <a:ext cx="1148195" cy="365125"/>
          </a:xfrm>
        </p:spPr>
        <p:txBody>
          <a:bodyPr>
            <a:normAutofit/>
          </a:bodyPr>
          <a:lstStyle/>
          <a:p>
            <a:pPr>
              <a:spcAft>
                <a:spcPts val="600"/>
              </a:spcAft>
            </a:pPr>
            <a:fld id="{9C8C2430-CBAF-4D9E-8321-8A011BFF5987}" type="slidenum">
              <a:rPr lang="en-US">
                <a:solidFill>
                  <a:srgbClr val="FFFFFF"/>
                </a:solidFill>
              </a:rPr>
              <a:pPr>
                <a:spcAft>
                  <a:spcPts val="600"/>
                </a:spcAft>
              </a:pPr>
              <a:t>7</a:t>
            </a:fld>
            <a:endParaRPr lang="en-US">
              <a:solidFill>
                <a:srgbClr val="FFFFFF"/>
              </a:solidFill>
            </a:endParaRPr>
          </a:p>
        </p:txBody>
      </p:sp>
    </p:spTree>
    <p:extLst>
      <p:ext uri="{BB962C8B-B14F-4D97-AF65-F5344CB8AC3E}">
        <p14:creationId xmlns:p14="http://schemas.microsoft.com/office/powerpoint/2010/main" val="424537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8681E7-F41E-4069-B3A1-792C1317DA16}"/>
              </a:ext>
            </a:extLst>
          </p:cNvPr>
          <p:cNvSpPr>
            <a:spLocks noGrp="1"/>
          </p:cNvSpPr>
          <p:nvPr>
            <p:ph type="title"/>
          </p:nvPr>
        </p:nvSpPr>
        <p:spPr>
          <a:xfrm>
            <a:off x="370695" y="1683144"/>
            <a:ext cx="2081191" cy="3491712"/>
          </a:xfrm>
        </p:spPr>
        <p:txBody>
          <a:bodyPr>
            <a:normAutofit/>
          </a:bodyPr>
          <a:lstStyle/>
          <a:p>
            <a:r>
              <a:rPr lang="en-US" dirty="0">
                <a:ea typeface="+mj-lt"/>
                <a:cs typeface="+mj-lt"/>
              </a:rPr>
              <a:t>Lesson 2: Setting an Equitable Table</a:t>
            </a:r>
            <a:endParaRPr lang="en-US" dirty="0"/>
          </a:p>
        </p:txBody>
      </p:sp>
      <p:sp>
        <p:nvSpPr>
          <p:cNvPr id="3" name="Content Placeholder 2">
            <a:extLst>
              <a:ext uri="{FF2B5EF4-FFF2-40B4-BE49-F238E27FC236}">
                <a16:creationId xmlns:a16="http://schemas.microsoft.com/office/drawing/2014/main" id="{930309DF-9D5F-49EE-B5FD-D49F87EDC625}"/>
              </a:ext>
            </a:extLst>
          </p:cNvPr>
          <p:cNvSpPr>
            <a:spLocks noGrp="1"/>
          </p:cNvSpPr>
          <p:nvPr>
            <p:ph idx="1"/>
          </p:nvPr>
        </p:nvSpPr>
        <p:spPr>
          <a:xfrm>
            <a:off x="3271204" y="1683143"/>
            <a:ext cx="4970533" cy="4276982"/>
          </a:xfrm>
        </p:spPr>
        <p:txBody>
          <a:bodyPr>
            <a:normAutofit lnSpcReduction="10000"/>
          </a:bodyPr>
          <a:lstStyle/>
          <a:p>
            <a:r>
              <a:rPr lang="en-US" sz="2400" dirty="0"/>
              <a:t>Stakeholder groups have different resources and abilities to participate in partnership projects.  </a:t>
            </a:r>
          </a:p>
          <a:p>
            <a:r>
              <a:rPr lang="en-US" sz="2400" dirty="0"/>
              <a:t>Recognize these differences early and take steps to support the participation of those groups with limited time, resources or organizational capacity. </a:t>
            </a:r>
          </a:p>
          <a:p>
            <a:r>
              <a:rPr lang="en-US" sz="2400" dirty="0"/>
              <a:t>Without this early investment to level the playing field, the partnership will lack a solid foundation to flourish. </a:t>
            </a:r>
            <a:endParaRPr lang="en-US" sz="2400" dirty="0">
              <a:ea typeface="+mn-lt"/>
              <a:cs typeface="+mn-lt"/>
            </a:endParaRPr>
          </a:p>
        </p:txBody>
      </p:sp>
      <p:sp>
        <p:nvSpPr>
          <p:cNvPr id="14" name="Freeform: Shape 13">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31D20FE2-6B84-4FFE-9A91-72E1B678A4C3}"/>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smtClean="0"/>
              <a:pPr>
                <a:spcAft>
                  <a:spcPts val="600"/>
                </a:spcAft>
              </a:pPr>
              <a:t>8</a:t>
            </a:fld>
            <a:endParaRPr lang="en-US"/>
          </a:p>
        </p:txBody>
      </p:sp>
    </p:spTree>
    <p:extLst>
      <p:ext uri="{BB962C8B-B14F-4D97-AF65-F5344CB8AC3E}">
        <p14:creationId xmlns:p14="http://schemas.microsoft.com/office/powerpoint/2010/main" val="354083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6A55C8-89F1-439D-863D-E208C0AC8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ake, table&#10;&#10;Description automatically generated">
            <a:extLst>
              <a:ext uri="{FF2B5EF4-FFF2-40B4-BE49-F238E27FC236}">
                <a16:creationId xmlns:a16="http://schemas.microsoft.com/office/drawing/2014/main" id="{000F6AD8-D295-49DA-A63E-61410A8B06A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91" r="19112"/>
          <a:stretch/>
        </p:blipFill>
        <p:spPr>
          <a:xfrm>
            <a:off x="20" y="1"/>
            <a:ext cx="9141694" cy="6858000"/>
          </a:xfrm>
          <a:prstGeom prst="rect">
            <a:avLst/>
          </a:prstGeom>
        </p:spPr>
      </p:pic>
      <p:sp>
        <p:nvSpPr>
          <p:cNvPr id="13" name="Rectangle 12">
            <a:extLst>
              <a:ext uri="{FF2B5EF4-FFF2-40B4-BE49-F238E27FC236}">
                <a16:creationId xmlns:a16="http://schemas.microsoft.com/office/drawing/2014/main" id="{E4A1FD7E-EAEC-40B9-B75B-432F9DA75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28936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6D0A9E6-B944-4337-BE83-3B2DD8F63B78}"/>
              </a:ext>
            </a:extLst>
          </p:cNvPr>
          <p:cNvSpPr>
            <a:spLocks noGrp="1"/>
          </p:cNvSpPr>
          <p:nvPr>
            <p:ph type="title"/>
          </p:nvPr>
        </p:nvSpPr>
        <p:spPr>
          <a:xfrm>
            <a:off x="216936" y="1123837"/>
            <a:ext cx="4838332" cy="1255469"/>
          </a:xfrm>
        </p:spPr>
        <p:txBody>
          <a:bodyPr>
            <a:normAutofit/>
          </a:bodyPr>
          <a:lstStyle/>
          <a:p>
            <a:r>
              <a:rPr lang="en-US" dirty="0">
                <a:ea typeface="+mj-lt"/>
                <a:cs typeface="+mj-lt"/>
              </a:rPr>
              <a:t>Lesson 3: Identifying the Right Partners</a:t>
            </a:r>
          </a:p>
          <a:p>
            <a:endParaRPr lang="en-US" dirty="0"/>
          </a:p>
        </p:txBody>
      </p:sp>
      <p:sp>
        <p:nvSpPr>
          <p:cNvPr id="3" name="Content Placeholder 2">
            <a:extLst>
              <a:ext uri="{FF2B5EF4-FFF2-40B4-BE49-F238E27FC236}">
                <a16:creationId xmlns:a16="http://schemas.microsoft.com/office/drawing/2014/main" id="{FC167662-9E2F-45BC-8E11-DC036C608E32}"/>
              </a:ext>
            </a:extLst>
          </p:cNvPr>
          <p:cNvSpPr>
            <a:spLocks noGrp="1"/>
          </p:cNvSpPr>
          <p:nvPr>
            <p:ph idx="1"/>
          </p:nvPr>
        </p:nvSpPr>
        <p:spPr>
          <a:xfrm>
            <a:off x="333985" y="1985440"/>
            <a:ext cx="4838331" cy="4250726"/>
          </a:xfrm>
        </p:spPr>
        <p:txBody>
          <a:bodyPr anchor="t">
            <a:normAutofit fontScale="92500"/>
          </a:bodyPr>
          <a:lstStyle/>
          <a:p>
            <a:r>
              <a:rPr lang="en-US" sz="2400" dirty="0">
                <a:solidFill>
                  <a:srgbClr val="FFFFFF"/>
                </a:solidFill>
              </a:rPr>
              <a:t>To be successful, involve stakeholders beyond the port operators and the nearby environmental justice community. </a:t>
            </a:r>
          </a:p>
          <a:p>
            <a:r>
              <a:rPr lang="en-US" sz="2400" dirty="0">
                <a:solidFill>
                  <a:srgbClr val="FFFFFF"/>
                </a:solidFill>
              </a:rPr>
              <a:t>Engage a wide range of partners, including local governments, academic institutions, health agencies, state and regional transportation agencies and nearby businesses.</a:t>
            </a:r>
          </a:p>
          <a:p>
            <a:r>
              <a:rPr lang="en-US" sz="2400" dirty="0">
                <a:solidFill>
                  <a:srgbClr val="FFFFFF"/>
                </a:solidFill>
              </a:rPr>
              <a:t>Consider engaging other community leaders that may not be directly tied to the environmental justice community.</a:t>
            </a:r>
            <a:endParaRPr lang="en-US" sz="2400" dirty="0">
              <a:solidFill>
                <a:srgbClr val="FFFFFF"/>
              </a:solidFill>
              <a:ea typeface="+mn-lt"/>
              <a:cs typeface="+mn-lt"/>
            </a:endParaRPr>
          </a:p>
          <a:p>
            <a:endParaRPr lang="en-US" dirty="0">
              <a:solidFill>
                <a:srgbClr val="FFFFFF"/>
              </a:solidFill>
              <a:ea typeface="+mn-lt"/>
              <a:cs typeface="+mn-lt"/>
            </a:endParaRPr>
          </a:p>
        </p:txBody>
      </p:sp>
      <p:sp>
        <p:nvSpPr>
          <p:cNvPr id="15" name="Rectangle 14">
            <a:extLst>
              <a:ext uri="{FF2B5EF4-FFF2-40B4-BE49-F238E27FC236}">
                <a16:creationId xmlns:a16="http://schemas.microsoft.com/office/drawing/2014/main" id="{AC88629E-396B-4C99-B284-F30AABDF2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16458C21-8DF8-42C5-BB62-B149E18245C6}"/>
              </a:ext>
            </a:extLst>
          </p:cNvPr>
          <p:cNvSpPr>
            <a:spLocks noGrp="1"/>
          </p:cNvSpPr>
          <p:nvPr>
            <p:ph type="sldNum" sz="quarter" idx="12"/>
          </p:nvPr>
        </p:nvSpPr>
        <p:spPr>
          <a:xfrm>
            <a:off x="7975601" y="6356350"/>
            <a:ext cx="1148195" cy="365125"/>
          </a:xfrm>
        </p:spPr>
        <p:txBody>
          <a:bodyPr>
            <a:normAutofit/>
          </a:bodyPr>
          <a:lstStyle/>
          <a:p>
            <a:pPr>
              <a:spcAft>
                <a:spcPts val="600"/>
              </a:spcAft>
            </a:pPr>
            <a:fld id="{9C8C2430-CBAF-4D9E-8321-8A011BFF5987}"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189932828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C4ECF4989F5E46B43244A699A7C3EE" ma:contentTypeVersion="29" ma:contentTypeDescription="Create a new document." ma:contentTypeScope="" ma:versionID="52f3d6eb455e7c77c4e34bed23d2c351">
  <xsd:schema xmlns:xsd="http://www.w3.org/2001/XMLSchema" xmlns:xs="http://www.w3.org/2001/XMLSchema" xmlns:p="http://schemas.microsoft.com/office/2006/metadata/properties" xmlns:ns2="906918b8-db1a-456d-a3fd-e97f140f6751" xmlns:ns3="7240a39a-c5b2-404d-9b59-2cc04b67793b" targetNamespace="http://schemas.microsoft.com/office/2006/metadata/properties" ma:root="true" ma:fieldsID="f5ac23358b3565e39a9d7ab8041ad597" ns2:_="" ns3:_="">
    <xsd:import namespace="906918b8-db1a-456d-a3fd-e97f140f6751"/>
    <xsd:import namespace="7240a39a-c5b2-404d-9b59-2cc04b6779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918b8-db1a-456d-a3fd-e97f140f675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0a39a-c5b2-404d-9b59-2cc04b6779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F20F2F-E1CC-4B1B-8365-16E376A12F68}">
  <ds:schemaRefs>
    <ds:schemaRef ds:uri="http://schemas.microsoft.com/sharepoint/v3/contenttype/forms"/>
  </ds:schemaRefs>
</ds:datastoreItem>
</file>

<file path=customXml/itemProps2.xml><?xml version="1.0" encoding="utf-8"?>
<ds:datastoreItem xmlns:ds="http://schemas.openxmlformats.org/officeDocument/2006/customXml" ds:itemID="{C264C240-60E9-43A1-92F5-25140E8EDF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918b8-db1a-456d-a3fd-e97f140f6751"/>
    <ds:schemaRef ds:uri="7240a39a-c5b2-404d-9b59-2cc04b6779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AEA3C7-450A-4212-A6FF-8755B52A6FF7}">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240a39a-c5b2-404d-9b59-2cc04b67793b"/>
    <ds:schemaRef ds:uri="http://purl.org/dc/terms/"/>
    <ds:schemaRef ds:uri="906918b8-db1a-456d-a3fd-e97f140f675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10287</TotalTime>
  <Words>1479</Words>
  <Application>Microsoft Office PowerPoint</Application>
  <PresentationFormat>On-screen Show (4:3)</PresentationFormat>
  <Paragraphs>164</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Corbel</vt:lpstr>
      <vt:lpstr>Wingdings 2</vt:lpstr>
      <vt:lpstr>Frame</vt:lpstr>
      <vt:lpstr>1_Frame</vt:lpstr>
      <vt:lpstr>Community-Port Collaboration  Pilot Projects     Overview &amp; Lessons Learned </vt:lpstr>
      <vt:lpstr>Overview of Training</vt:lpstr>
      <vt:lpstr>Project Goals</vt:lpstr>
      <vt:lpstr>Utilized Community-Port Collaboration Toolkit</vt:lpstr>
      <vt:lpstr>Pilot Projects</vt:lpstr>
      <vt:lpstr>Lessons Learned</vt:lpstr>
      <vt:lpstr>Lesson 1: Planting the Seeds for Success </vt:lpstr>
      <vt:lpstr>Lesson 2: Setting an Equitable Table</vt:lpstr>
      <vt:lpstr>Lesson 3: Identifying the Right Partners </vt:lpstr>
      <vt:lpstr>Lesson 4: Building Trust and Mutual Respect</vt:lpstr>
      <vt:lpstr>Lesson 5: Developing Shared Understanding</vt:lpstr>
      <vt:lpstr>Lesson 6: Agreeing to a Process and Outcome</vt:lpstr>
      <vt:lpstr>Step 7: Building Flexibility and Collaboration into the Process</vt:lpstr>
      <vt:lpstr>Lesson 8: Establish Accountability and Celebrations</vt:lpstr>
      <vt:lpstr>Website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Community-Port Collaboration Pilot Projects: Overview &amp; Lessons Learned (July 2020)</dc:title>
  <dc:subject>Introduction to training modules for facilitating collaboration and development of community action projects to improve quality of life in near-port communities; activities, case studies, worksheets are included to promote community participation.</dc:subject>
  <dc:creator>U.S. EPA;OAR;Office of Transportation and Air Quality;Transportation and Climate Division</dc:creator>
  <cp:keywords>overview;near;port;infrastructure;community;action;capacity;building;technical;assistance;trust;accountability;collaboration;stakeholders;partnership;tool;kit;primer;roadmap;environmental;justice;public;health;pilot;project;case;study;modules</cp:keywords>
  <cp:lastModifiedBy>Schweinfurth, Rob</cp:lastModifiedBy>
  <cp:revision>47</cp:revision>
  <dcterms:created xsi:type="dcterms:W3CDTF">2019-07-25T18:25:49Z</dcterms:created>
  <dcterms:modified xsi:type="dcterms:W3CDTF">2020-07-20T16:10:03Z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0x010100E4C4ECF4989F5E46B43244A699A7C3EE</vt:lpwstr>
  </property>
</Properties>
</file>