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660" r:id="rId1"/>
  </p:sldMasterIdLst>
  <p:notesMasterIdLst>
    <p:notesMasterId r:id="rId54"/>
  </p:notesMasterIdLst>
  <p:sldIdLst>
    <p:sldId id="258" r:id="rId2"/>
    <p:sldId id="259" r:id="rId3"/>
    <p:sldId id="260" r:id="rId4"/>
    <p:sldId id="261" r:id="rId5"/>
    <p:sldId id="262" r:id="rId6"/>
    <p:sldId id="389" r:id="rId7"/>
    <p:sldId id="390" r:id="rId8"/>
    <p:sldId id="391" r:id="rId9"/>
    <p:sldId id="446" r:id="rId10"/>
    <p:sldId id="393" r:id="rId11"/>
    <p:sldId id="395" r:id="rId12"/>
    <p:sldId id="447" r:id="rId13"/>
    <p:sldId id="396" r:id="rId14"/>
    <p:sldId id="397" r:id="rId15"/>
    <p:sldId id="398" r:id="rId16"/>
    <p:sldId id="399" r:id="rId17"/>
    <p:sldId id="448" r:id="rId18"/>
    <p:sldId id="400" r:id="rId19"/>
    <p:sldId id="401" r:id="rId20"/>
    <p:sldId id="443" r:id="rId21"/>
    <p:sldId id="402" r:id="rId22"/>
    <p:sldId id="408" r:id="rId23"/>
    <p:sldId id="407" r:id="rId24"/>
    <p:sldId id="409" r:id="rId25"/>
    <p:sldId id="410" r:id="rId26"/>
    <p:sldId id="411" r:id="rId27"/>
    <p:sldId id="412" r:id="rId28"/>
    <p:sldId id="413" r:id="rId29"/>
    <p:sldId id="415" r:id="rId30"/>
    <p:sldId id="416" r:id="rId31"/>
    <p:sldId id="414" r:id="rId32"/>
    <p:sldId id="418" r:id="rId33"/>
    <p:sldId id="419" r:id="rId34"/>
    <p:sldId id="420" r:id="rId35"/>
    <p:sldId id="421" r:id="rId36"/>
    <p:sldId id="424" r:id="rId37"/>
    <p:sldId id="425" r:id="rId38"/>
    <p:sldId id="433" r:id="rId39"/>
    <p:sldId id="434" r:id="rId40"/>
    <p:sldId id="426" r:id="rId41"/>
    <p:sldId id="427" r:id="rId42"/>
    <p:sldId id="428" r:id="rId43"/>
    <p:sldId id="429" r:id="rId44"/>
    <p:sldId id="430" r:id="rId45"/>
    <p:sldId id="431" r:id="rId46"/>
    <p:sldId id="436" r:id="rId47"/>
    <p:sldId id="437" r:id="rId48"/>
    <p:sldId id="439" r:id="rId49"/>
    <p:sldId id="432" r:id="rId50"/>
    <p:sldId id="440" r:id="rId51"/>
    <p:sldId id="438" r:id="rId52"/>
    <p:sldId id="445" r:id="rId53"/>
  </p:sldIdLst>
  <p:sldSz cx="9144000" cy="6858000" type="screen4x3"/>
  <p:notesSz cx="6858000" cy="18573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4" name="Author" initials="A" lastIdx="0" clrIdx="3"/>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009444"/>
    <a:srgbClr val="00542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1921A2D-DE35-4941-91E1-F4618D0A3795}" v="257" dt="2020-10-08T02:46:07.12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618" autoAdjust="0"/>
    <p:restoredTop sz="58491" autoAdjust="0"/>
  </p:normalViewPr>
  <p:slideViewPr>
    <p:cSldViewPr snapToGrid="0">
      <p:cViewPr varScale="1">
        <p:scale>
          <a:sx n="58" d="100"/>
          <a:sy n="58" d="100"/>
        </p:scale>
        <p:origin x="1404" y="7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6A75045-61BB-4336-A79A-6120215E3875}" type="datetimeFigureOut">
              <a:rPr lang="en-US" smtClean="0"/>
              <a:t>10/27/2020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E6F91B4-55F4-4436-A63E-CB05760C1CCC}" type="slidenum">
              <a:rPr lang="en-US" smtClean="0"/>
              <a:t>‹#›</a:t>
            </a:fld>
            <a:endParaRPr lang="en-US"/>
          </a:p>
        </p:txBody>
      </p:sp>
    </p:spTree>
    <p:extLst>
      <p:ext uri="{BB962C8B-B14F-4D97-AF65-F5344CB8AC3E}">
        <p14:creationId xmlns:p14="http://schemas.microsoft.com/office/powerpoint/2010/main" val="30517255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www.cpsc.gov/" TargetMode="External"/><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3" Type="http://schemas.openxmlformats.org/officeDocument/2006/relationships/hyperlink" Target="https://www.fws.gov/birds/bird-enthusiasts/hunting/nontoxic.php" TargetMode="External"/><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3" Type="http://schemas.openxmlformats.org/officeDocument/2006/relationships/hyperlink" Target="http://www.cdc.gov/nceh/lead/prevention/blood-lead-levels.htm" TargetMode="External"/><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E6F91B4-55F4-4436-A63E-CB05760C1CCC}" type="slidenum">
              <a:rPr lang="en-US" smtClean="0"/>
              <a:t>1</a:t>
            </a:fld>
            <a:endParaRPr lang="en-US"/>
          </a:p>
        </p:txBody>
      </p:sp>
    </p:spTree>
    <p:extLst>
      <p:ext uri="{BB962C8B-B14F-4D97-AF65-F5344CB8AC3E}">
        <p14:creationId xmlns:p14="http://schemas.microsoft.com/office/powerpoint/2010/main" val="2239446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Today’s session will be approximately 70 minutes, we will discuss:</a:t>
            </a:r>
          </a:p>
          <a:p>
            <a:pPr marL="171450" indent="-171450">
              <a:buFont typeface="Arial" panose="020B0604020202020204" pitchFamily="34" charset="0"/>
              <a:buChar char="•"/>
            </a:pPr>
            <a:r>
              <a:rPr lang="en-US" dirty="0"/>
              <a:t>Potential Sources of Lead Exposure;</a:t>
            </a:r>
          </a:p>
          <a:p>
            <a:pPr marL="171450" indent="-171450">
              <a:buFont typeface="Arial" panose="020B0604020202020204" pitchFamily="34" charset="0"/>
              <a:buChar char="•"/>
            </a:pPr>
            <a:r>
              <a:rPr lang="en-US" dirty="0"/>
              <a:t>Vulnerable Populations;</a:t>
            </a:r>
          </a:p>
          <a:p>
            <a:pPr marL="171450" indent="-171450">
              <a:buFont typeface="Arial" panose="020B0604020202020204" pitchFamily="34" charset="0"/>
              <a:buChar char="•"/>
            </a:pPr>
            <a:r>
              <a:rPr lang="en-US" dirty="0"/>
              <a:t>Impacts and Effects of Lead Exposure; and</a:t>
            </a:r>
          </a:p>
          <a:p>
            <a:pPr marL="171450" indent="-171450">
              <a:buFont typeface="Arial" panose="020B0604020202020204" pitchFamily="34" charset="0"/>
              <a:buChar char="•"/>
            </a:pPr>
            <a:r>
              <a:rPr lang="en-US" dirty="0"/>
              <a:t>Taking Action.</a:t>
            </a:r>
          </a:p>
          <a:p>
            <a:endParaRPr lang="en-US" dirty="0"/>
          </a:p>
        </p:txBody>
      </p:sp>
      <p:sp>
        <p:nvSpPr>
          <p:cNvPr id="4" name="Slide Number Placeholder 3"/>
          <p:cNvSpPr>
            <a:spLocks noGrp="1"/>
          </p:cNvSpPr>
          <p:nvPr>
            <p:ph type="sldNum" sz="quarter" idx="5"/>
          </p:nvPr>
        </p:nvSpPr>
        <p:spPr/>
        <p:txBody>
          <a:bodyPr/>
          <a:lstStyle/>
          <a:p>
            <a:fld id="{EE6F91B4-55F4-4436-A63E-CB05760C1CCC}" type="slidenum">
              <a:rPr lang="en-US" smtClean="0"/>
              <a:t>2</a:t>
            </a:fld>
            <a:endParaRPr lang="en-US"/>
          </a:p>
        </p:txBody>
      </p:sp>
    </p:spTree>
    <p:extLst>
      <p:ext uri="{BB962C8B-B14F-4D97-AF65-F5344CB8AC3E}">
        <p14:creationId xmlns:p14="http://schemas.microsoft.com/office/powerpoint/2010/main" val="27801929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Upon the completion of Module 1, participants will be able to:</a:t>
            </a:r>
          </a:p>
          <a:p>
            <a:pPr marL="171450" indent="-171450" rtl="0" fontAlgn="base">
              <a:buFont typeface="Arial" panose="020B0604020202020204" pitchFamily="34" charset="0"/>
              <a:buChar char="•"/>
            </a:pPr>
            <a:r>
              <a:rPr lang="en-US" sz="1200" b="0" i="0" kern="1200" dirty="0">
                <a:solidFill>
                  <a:schemeClr val="tx1"/>
                </a:solidFill>
                <a:effectLst/>
                <a:latin typeface="+mn-lt"/>
                <a:ea typeface="+mn-ea"/>
                <a:cs typeface="+mn-cs"/>
              </a:rPr>
              <a:t>List three sources of lead exposure;  </a:t>
            </a:r>
          </a:p>
          <a:p>
            <a:pPr marL="171450" indent="-171450" rtl="0" fontAlgn="base">
              <a:buFont typeface="Arial" panose="020B0604020202020204" pitchFamily="34" charset="0"/>
              <a:buChar char="•"/>
            </a:pPr>
            <a:r>
              <a:rPr lang="en-US" sz="1200" b="0" i="0" kern="1200" dirty="0">
                <a:solidFill>
                  <a:schemeClr val="tx1"/>
                </a:solidFill>
                <a:effectLst/>
                <a:latin typeface="+mn-lt"/>
                <a:ea typeface="+mn-ea"/>
                <a:cs typeface="+mn-cs"/>
              </a:rPr>
              <a:t>List three health effects of lead exposure in children; </a:t>
            </a:r>
          </a:p>
          <a:p>
            <a:pPr marL="171450" indent="-171450" rtl="0" fontAlgn="base">
              <a:buFont typeface="Arial" panose="020B0604020202020204" pitchFamily="34" charset="0"/>
              <a:buChar char="•"/>
            </a:pPr>
            <a:r>
              <a:rPr lang="en-US" sz="1200" b="0" i="0" kern="1200" dirty="0">
                <a:solidFill>
                  <a:schemeClr val="tx1"/>
                </a:solidFill>
                <a:effectLst/>
                <a:latin typeface="+mn-lt"/>
                <a:ea typeface="+mn-ea"/>
                <a:cs typeface="+mn-cs"/>
              </a:rPr>
              <a:t>Explain how lead impacts our cultural practices and wildlife; and </a:t>
            </a:r>
          </a:p>
          <a:p>
            <a:pPr marL="171450" indent="-171450" rtl="0" fontAlgn="base">
              <a:buFont typeface="Arial" panose="020B0604020202020204" pitchFamily="34" charset="0"/>
              <a:buChar char="•"/>
            </a:pPr>
            <a:r>
              <a:rPr lang="en-US" sz="1200" b="0" i="0" kern="1200" dirty="0">
                <a:solidFill>
                  <a:schemeClr val="tx1"/>
                </a:solidFill>
                <a:effectLst/>
                <a:latin typeface="+mn-lt"/>
                <a:ea typeface="+mn-ea"/>
                <a:cs typeface="+mn-cs"/>
              </a:rPr>
              <a:t>List three actions that can minimize or eliminate potential exposure to lead.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EE6F91B4-55F4-4436-A63E-CB05760C1CCC}" type="slidenum">
              <a:rPr lang="en-US" smtClean="0"/>
              <a:t>3</a:t>
            </a:fld>
            <a:endParaRPr lang="en-US"/>
          </a:p>
        </p:txBody>
      </p:sp>
    </p:spTree>
    <p:extLst>
      <p:ext uri="{BB962C8B-B14F-4D97-AF65-F5344CB8AC3E}">
        <p14:creationId xmlns:p14="http://schemas.microsoft.com/office/powerpoint/2010/main" val="12930140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u="sng" kern="1200" dirty="0">
                <a:solidFill>
                  <a:schemeClr val="tx1"/>
                </a:solidFill>
                <a:effectLst/>
                <a:latin typeface="+mn-lt"/>
                <a:ea typeface="+mn-ea"/>
                <a:cs typeface="+mn-cs"/>
              </a:rPr>
              <a:t>I. Introduction</a:t>
            </a:r>
          </a:p>
          <a:p>
            <a:r>
              <a:rPr lang="en-US" sz="1200" b="1" i="1" kern="1200" dirty="0">
                <a:solidFill>
                  <a:schemeClr val="tx1"/>
                </a:solidFill>
                <a:effectLst/>
                <a:latin typeface="+mn-lt"/>
                <a:ea typeface="+mn-ea"/>
                <a:cs typeface="+mn-cs"/>
              </a:rPr>
              <a:t>Instructor Note:</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Allow participants to introduce themselves. Use the questions below to determine participants’ current knowledge and awareness of lead and lead poisoning. Record participants’ responses on a flipchart for future reference. Remember to place an emphasis on the sentence: “Please keep in mind that lead exposure and lead poisoning are preventable – we can take actions to reduce potential exposure to lead, and there are laws in place to protect us.”</a:t>
            </a:r>
          </a:p>
          <a:p>
            <a:endParaRPr lang="en-US" sz="1200" i="1"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You may have heard of lead or lead poisoning before today but may not know much about it. Our goal today is for you to walk away with an understanding of lead. We will learn:</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What lead is;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Where lead is found;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How lead can harm both children and adults; and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Potential impacts on the environment, wildlife and cultural practices. </a:t>
            </a:r>
          </a:p>
          <a:p>
            <a:endParaRPr lang="en-US" dirty="0"/>
          </a:p>
          <a:p>
            <a:r>
              <a:rPr lang="en-US" sz="1200" kern="1200" dirty="0">
                <a:solidFill>
                  <a:schemeClr val="tx1"/>
                </a:solidFill>
                <a:effectLst/>
                <a:latin typeface="+mn-lt"/>
                <a:ea typeface="+mn-ea"/>
                <a:cs typeface="+mn-cs"/>
              </a:rPr>
              <a:t>Please keep in mind that lead exposure and lead poisoning are preventable – we can take actions to reduce potential exposure to lead, and there are laws in place to protect us. At the end of this session, we will discuss several actions we can take as a community and as individuals to reduce potential lead exposure.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Before we begin, I have a few questions for the group to gain a better understanding of what you already know about lead and lead poisoning:</a:t>
            </a:r>
          </a:p>
          <a:p>
            <a:endParaRPr lang="en-US" sz="1200" kern="1200" dirty="0">
              <a:solidFill>
                <a:schemeClr val="tx1"/>
              </a:solidFill>
              <a:effectLst/>
              <a:latin typeface="+mn-lt"/>
              <a:ea typeface="+mn-ea"/>
              <a:cs typeface="+mn-cs"/>
            </a:endParaRPr>
          </a:p>
          <a:p>
            <a:pPr rtl="0" fontAlgn="base"/>
            <a:r>
              <a:rPr lang="en-US" sz="1200" b="0" i="0" kern="1200" dirty="0">
                <a:solidFill>
                  <a:schemeClr val="tx1"/>
                </a:solidFill>
                <a:effectLst/>
                <a:latin typeface="+mn-lt"/>
                <a:ea typeface="+mn-ea"/>
                <a:cs typeface="+mn-cs"/>
              </a:rPr>
              <a:t>1. How many of you have ever heard of lead or lead poisoning before today? </a:t>
            </a:r>
            <a:r>
              <a:rPr lang="en-US" sz="1200" b="1" i="1" kern="1200" dirty="0">
                <a:solidFill>
                  <a:schemeClr val="tx1"/>
                </a:solidFill>
                <a:effectLst/>
                <a:latin typeface="+mn-lt"/>
                <a:ea typeface="+mn-ea"/>
                <a:cs typeface="+mn-cs"/>
              </a:rPr>
              <a:t>Instructor Note: </a:t>
            </a:r>
            <a:r>
              <a:rPr lang="en-US" sz="1200" b="0" i="1" kern="1200" dirty="0">
                <a:solidFill>
                  <a:schemeClr val="tx1"/>
                </a:solidFill>
                <a:effectLst/>
                <a:latin typeface="+mn-lt"/>
                <a:ea typeface="+mn-ea"/>
                <a:cs typeface="+mn-cs"/>
              </a:rPr>
              <a:t>This can be as simple as having participants raise their hands or respond with “yes” or “no” or you can allow participants time to share specific stories.</a:t>
            </a:r>
            <a:r>
              <a:rPr lang="en-US" sz="1200" b="0" i="0" kern="1200" dirty="0">
                <a:solidFill>
                  <a:schemeClr val="tx1"/>
                </a:solidFill>
                <a:effectLst/>
                <a:latin typeface="+mn-lt"/>
                <a:ea typeface="+mn-ea"/>
                <a:cs typeface="+mn-cs"/>
              </a:rPr>
              <a:t>  </a:t>
            </a:r>
          </a:p>
          <a:p>
            <a:pPr rtl="0" fontAlgn="base"/>
            <a:r>
              <a:rPr lang="en-US" sz="1200" b="0" i="0" kern="1200" dirty="0">
                <a:solidFill>
                  <a:schemeClr val="tx1"/>
                </a:solidFill>
                <a:effectLst/>
                <a:latin typeface="+mn-lt"/>
                <a:ea typeface="+mn-ea"/>
                <a:cs typeface="+mn-cs"/>
              </a:rPr>
              <a:t> </a:t>
            </a:r>
          </a:p>
          <a:p>
            <a:pPr rtl="0" fontAlgn="base"/>
            <a:r>
              <a:rPr lang="en-US" sz="1200" b="0" i="0" kern="1200" dirty="0">
                <a:solidFill>
                  <a:schemeClr val="tx1"/>
                </a:solidFill>
                <a:effectLst/>
                <a:latin typeface="+mn-lt"/>
                <a:ea typeface="+mn-ea"/>
                <a:cs typeface="+mn-cs"/>
              </a:rPr>
              <a:t>2. What are some things you have heard about lead or lead poisoning? </a:t>
            </a:r>
            <a:r>
              <a:rPr lang="en-US" sz="1200" b="1" i="1" kern="1200" dirty="0">
                <a:solidFill>
                  <a:schemeClr val="tx1"/>
                </a:solidFill>
                <a:effectLst/>
                <a:latin typeface="+mn-lt"/>
                <a:ea typeface="+mn-ea"/>
                <a:cs typeface="+mn-cs"/>
              </a:rPr>
              <a:t>Instructor Note: </a:t>
            </a:r>
            <a:r>
              <a:rPr lang="en-US" sz="1200" b="0" i="1" kern="1200" dirty="0">
                <a:solidFill>
                  <a:schemeClr val="tx1"/>
                </a:solidFill>
                <a:effectLst/>
                <a:latin typeface="+mn-lt"/>
                <a:ea typeface="+mn-ea"/>
                <a:cs typeface="+mn-cs"/>
              </a:rPr>
              <a:t>This is another good time to allow participants to share specific pieces of information and/or stories.</a:t>
            </a:r>
            <a:r>
              <a:rPr lang="en-US" sz="1200" b="0" i="0" kern="1200" dirty="0">
                <a:solidFill>
                  <a:schemeClr val="tx1"/>
                </a:solidFill>
                <a:effectLst/>
                <a:latin typeface="+mn-lt"/>
                <a:ea typeface="+mn-ea"/>
                <a:cs typeface="+mn-cs"/>
              </a:rPr>
              <a:t>  </a:t>
            </a:r>
          </a:p>
          <a:p>
            <a:pPr rtl="0" fontAlgn="base"/>
            <a:r>
              <a:rPr lang="en-US" sz="1200" b="0" i="0" kern="1200" dirty="0">
                <a:solidFill>
                  <a:schemeClr val="tx1"/>
                </a:solidFill>
                <a:effectLst/>
                <a:latin typeface="+mn-lt"/>
                <a:ea typeface="+mn-ea"/>
                <a:cs typeface="+mn-cs"/>
              </a:rPr>
              <a:t> </a:t>
            </a:r>
          </a:p>
          <a:p>
            <a:pPr lvl="0"/>
            <a:r>
              <a:rPr lang="en-US" sz="1200" b="0" i="0" kern="1200" dirty="0">
                <a:solidFill>
                  <a:schemeClr val="tx1"/>
                </a:solidFill>
                <a:effectLst/>
                <a:latin typeface="+mn-lt"/>
                <a:ea typeface="+mn-ea"/>
                <a:cs typeface="+mn-cs"/>
              </a:rPr>
              <a:t>3. </a:t>
            </a:r>
            <a:r>
              <a:rPr lang="en-US" sz="1200" kern="1200" dirty="0">
                <a:solidFill>
                  <a:schemeClr val="tx1"/>
                </a:solidFill>
                <a:effectLst/>
                <a:latin typeface="+mn-lt"/>
                <a:ea typeface="+mn-ea"/>
                <a:cs typeface="+mn-cs"/>
              </a:rPr>
              <a:t>Does anyone know what year their house or apartment was built; was it built before or after 1978?  For those of you who live in a house or apartment built before 1978, this session is going to provide you with information about lead-based paint that may be in your home. </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EE6F91B4-55F4-4436-A63E-CB05760C1CCC}" type="slidenum">
              <a:rPr lang="en-US" smtClean="0"/>
              <a:t>4</a:t>
            </a:fld>
            <a:endParaRPr lang="en-US"/>
          </a:p>
        </p:txBody>
      </p:sp>
    </p:spTree>
    <p:extLst>
      <p:ext uri="{BB962C8B-B14F-4D97-AF65-F5344CB8AC3E}">
        <p14:creationId xmlns:p14="http://schemas.microsoft.com/office/powerpoint/2010/main" val="28651671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Let’s make a list of questions you have about lead and the health impacts of being exposed to lead with the hope that by the time we have covered all of the modules included within the </a:t>
            </a:r>
            <a:r>
              <a:rPr lang="en-US" sz="1200" i="1" kern="1200" dirty="0">
                <a:solidFill>
                  <a:schemeClr val="tx1"/>
                </a:solidFill>
                <a:effectLst/>
                <a:latin typeface="+mn-lt"/>
                <a:ea typeface="+mn-ea"/>
                <a:cs typeface="+mn-cs"/>
              </a:rPr>
              <a:t>Lead Awareness in Indian Country: Keeping Our Children Healthy!</a:t>
            </a:r>
            <a:r>
              <a:rPr lang="en-US" sz="1200" kern="1200" dirty="0">
                <a:solidFill>
                  <a:schemeClr val="tx1"/>
                </a:solidFill>
                <a:effectLst/>
                <a:latin typeface="+mn-lt"/>
                <a:ea typeface="+mn-ea"/>
                <a:cs typeface="+mn-cs"/>
              </a:rPr>
              <a:t> Curriculum we will have covered and answered all your questions. If you do not have a question right now, you are more than welcome to come up and add your question later. </a:t>
            </a:r>
          </a:p>
          <a:p>
            <a:endParaRPr lang="en-US" sz="1200" b="1" i="1" kern="1200" dirty="0">
              <a:solidFill>
                <a:schemeClr val="tx1"/>
              </a:solidFill>
              <a:effectLst/>
              <a:latin typeface="+mn-lt"/>
              <a:ea typeface="+mn-ea"/>
              <a:cs typeface="+mn-cs"/>
            </a:endParaRPr>
          </a:p>
          <a:p>
            <a:r>
              <a:rPr lang="en-US" sz="1200" b="1" i="1" kern="1200" dirty="0">
                <a:solidFill>
                  <a:schemeClr val="tx1"/>
                </a:solidFill>
                <a:effectLst/>
                <a:latin typeface="+mn-lt"/>
                <a:ea typeface="+mn-ea"/>
                <a:cs typeface="+mn-cs"/>
              </a:rPr>
              <a:t>Instructor Note:</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Allow participants time to think and then have them share their questions. Have a participant write questions on the flipchart so you can facilitate the conversation. Refer back to the flipchart throughout.</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EE6F91B4-55F4-4436-A63E-CB05760C1CCC}" type="slidenum">
              <a:rPr lang="en-US" smtClean="0"/>
              <a:t>5</a:t>
            </a:fld>
            <a:endParaRPr lang="en-US"/>
          </a:p>
        </p:txBody>
      </p:sp>
    </p:spTree>
    <p:extLst>
      <p:ext uri="{BB962C8B-B14F-4D97-AF65-F5344CB8AC3E}">
        <p14:creationId xmlns:p14="http://schemas.microsoft.com/office/powerpoint/2010/main" val="12002492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03238" y="249238"/>
            <a:ext cx="5851525" cy="4389437"/>
          </a:xfrm>
          <a:prstGeom prst="rect">
            <a:avLst/>
          </a:prstGeom>
        </p:spPr>
      </p:sp>
      <p:sp>
        <p:nvSpPr>
          <p:cNvPr id="3" name="Notes Placeholder 2"/>
          <p:cNvSpPr>
            <a:spLocks noGrp="1"/>
          </p:cNvSpPr>
          <p:nvPr>
            <p:ph type="body" idx="1"/>
          </p:nvPr>
        </p:nvSpPr>
        <p:spPr>
          <a:xfrm>
            <a:off x="213824" y="4797545"/>
            <a:ext cx="6430352" cy="4396559"/>
          </a:xfrm>
          <a:prstGeom prst="rect">
            <a:avLst/>
          </a:prstGeom>
        </p:spPr>
        <p:txBody>
          <a:bodyPr/>
          <a:lstStyle/>
          <a:p>
            <a:r>
              <a:rPr lang="en-US" sz="1200" b="1" i="1" kern="1200" dirty="0">
                <a:solidFill>
                  <a:schemeClr val="tx1"/>
                </a:solidFill>
                <a:effectLst/>
                <a:latin typeface="+mn-lt"/>
                <a:ea typeface="+mn-ea"/>
                <a:cs typeface="+mn-cs"/>
              </a:rPr>
              <a:t>ANIMATED SLIDE – Text boxes will appear in order when each click occurs. </a:t>
            </a:r>
          </a:p>
          <a:p>
            <a:r>
              <a:rPr lang="en-US" sz="1200" kern="1200" dirty="0">
                <a:solidFill>
                  <a:schemeClr val="tx1"/>
                </a:solidFill>
                <a:effectLst/>
                <a:latin typeface="+mn-lt"/>
                <a:ea typeface="+mn-ea"/>
                <a:cs typeface="+mn-cs"/>
              </a:rPr>
              <a:t>I would like to acknowledge that the information we are covering today may seem alarming, but when we become aware of and educated on this subject, we are empowered to take preventative action to safeguard our health. Preventing lead exposure in young children (under age six) is especially important because as their bodies grow and develop, they are more vulnerable to the permanent harmful impacts of lead. As parents, grandparents, teachers, tribal leaders and others who care about our community wellbeing, we can take simple actions right now to prevent lead exposure, which at the same time can benefit the overall health of our land and our families. Exposure to lead is preventable!</a:t>
            </a:r>
          </a:p>
          <a:p>
            <a:endParaRPr lang="en-US" sz="1200" kern="1200" dirty="0">
              <a:solidFill>
                <a:schemeClr val="tx1"/>
              </a:solidFill>
              <a:effectLst/>
              <a:latin typeface="+mn-lt"/>
              <a:ea typeface="+mn-ea"/>
              <a:cs typeface="+mn-cs"/>
            </a:endParaRPr>
          </a:p>
          <a:p>
            <a:pPr rtl="0" fontAlgn="base"/>
            <a:r>
              <a:rPr lang="en-US" sz="1200" b="1" i="1" kern="1200" dirty="0">
                <a:solidFill>
                  <a:schemeClr val="tx1"/>
                </a:solidFill>
                <a:effectLst/>
                <a:latin typeface="+mn-lt"/>
                <a:ea typeface="+mn-ea"/>
                <a:cs typeface="+mn-cs"/>
              </a:rPr>
              <a:t>Instructor Note:</a:t>
            </a:r>
            <a:r>
              <a:rPr lang="en-US" sz="1200" b="0" i="0" kern="1200" dirty="0">
                <a:solidFill>
                  <a:schemeClr val="tx1"/>
                </a:solidFill>
                <a:effectLst/>
                <a:latin typeface="+mn-lt"/>
                <a:ea typeface="+mn-ea"/>
                <a:cs typeface="+mn-cs"/>
              </a:rPr>
              <a:t> </a:t>
            </a:r>
            <a:r>
              <a:rPr lang="en-US" sz="1200" b="0" i="1" kern="1200" dirty="0">
                <a:solidFill>
                  <a:schemeClr val="tx1"/>
                </a:solidFill>
                <a:effectLst/>
                <a:latin typeface="+mn-lt"/>
                <a:ea typeface="+mn-ea"/>
                <a:cs typeface="+mn-cs"/>
              </a:rPr>
              <a:t>Give a copy of the Module 1 Worksheet, Module 1 Key Messages and a pencil to each participant. </a:t>
            </a:r>
            <a:r>
              <a:rPr lang="en-US" sz="1200" b="0" i="0" kern="1200" dirty="0">
                <a:solidFill>
                  <a:schemeClr val="tx1"/>
                </a:solidFill>
                <a:effectLst/>
                <a:latin typeface="+mn-lt"/>
                <a:ea typeface="+mn-ea"/>
                <a:cs typeface="+mn-cs"/>
              </a:rPr>
              <a:t> </a:t>
            </a:r>
          </a:p>
          <a:p>
            <a:pPr rtl="0" fontAlgn="base"/>
            <a:r>
              <a:rPr lang="en-US" sz="1200" b="0" i="0" kern="1200" dirty="0">
                <a:solidFill>
                  <a:schemeClr val="tx1"/>
                </a:solidFill>
                <a:effectLst/>
                <a:latin typeface="+mn-lt"/>
                <a:ea typeface="+mn-ea"/>
                <a:cs typeface="+mn-cs"/>
              </a:rPr>
              <a:t> </a:t>
            </a:r>
          </a:p>
          <a:p>
            <a:pPr rtl="0" fontAlgn="base"/>
            <a:r>
              <a:rPr lang="en-US" sz="1200" b="0" i="0" kern="1200" dirty="0">
                <a:solidFill>
                  <a:schemeClr val="tx1"/>
                </a:solidFill>
                <a:effectLst/>
                <a:latin typeface="+mn-lt"/>
                <a:ea typeface="+mn-ea"/>
                <a:cs typeface="+mn-cs"/>
              </a:rPr>
              <a:t>Here are two handouts we will use today, the worksheet and key messages. We will use the worksheet during this session as a discussion tool and to review what we learned together. The key messages is a take-home resource that summarizes information covered. </a:t>
            </a:r>
          </a:p>
          <a:p>
            <a:pPr rtl="0" fontAlgn="base"/>
            <a:r>
              <a:rPr lang="en-US" sz="1200" b="0" i="0" kern="1200" dirty="0">
                <a:solidFill>
                  <a:schemeClr val="tx1"/>
                </a:solidFill>
                <a:effectLst/>
                <a:latin typeface="+mn-lt"/>
                <a:ea typeface="+mn-ea"/>
                <a:cs typeface="+mn-cs"/>
              </a:rPr>
              <a:t> </a:t>
            </a:r>
          </a:p>
          <a:p>
            <a:pPr rtl="0" fontAlgn="base"/>
            <a:r>
              <a:rPr lang="en-US" sz="1200" b="0" i="0" kern="1200" dirty="0">
                <a:solidFill>
                  <a:schemeClr val="tx1"/>
                </a:solidFill>
                <a:effectLst/>
                <a:latin typeface="+mn-lt"/>
                <a:ea typeface="+mn-ea"/>
                <a:cs typeface="+mn-cs"/>
              </a:rPr>
              <a:t>Let’s go over the image on the front of the worksheet. The image shows simple actions we can take to reduce potential exposure to lead. We will learn more details about each action throughout different sessions.  </a:t>
            </a:r>
          </a:p>
          <a:p>
            <a:endParaRPr lang="en-US" dirty="0"/>
          </a:p>
          <a:p>
            <a:pPr lvl="0"/>
            <a:r>
              <a:rPr lang="en-US" sz="1200" u="sng" kern="1200" dirty="0">
                <a:solidFill>
                  <a:schemeClr val="tx1"/>
                </a:solidFill>
                <a:effectLst/>
                <a:latin typeface="+mn-lt"/>
                <a:ea typeface="+mn-ea"/>
                <a:cs typeface="+mn-cs"/>
              </a:rPr>
              <a:t>Actions to Reduce Potential Lead Exposure</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Clean your home once a week using a clean, wet or damp cloth, sponge or mop to minimize dust, which may contain lead.</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Eat a well-balanced diet with foods high in calcium, iron and vitamin C to help reduce the absorption of lead.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Use soap and water (warm or cold) to wash children’s hands several times a day, especially after playing outside or with animals.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Play in grass and dirt not contaminated with lead, and use designated picnic, camping and hiking areas.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Hire a certified lead professional when renovation, repair or painting will disturb painted surfaces in a home built before 1978. Keep family out of the work area.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Change and wash clothes, remove shoes and shower to avoid tracking lead into the home from soil, work sites or hobbies.</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Wash daily any items your child uses regularly, such as pacifiers and toys, to minimize exposure to dust, which may contain lead. </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Flush your home’s pipes by running your tap, taking a shower or doing a load of laundry or dishes before drinking or cooking.</a:t>
            </a:r>
          </a:p>
          <a:p>
            <a:pPr marL="0" indent="0">
              <a:buFont typeface="Arial" panose="020B0604020202020204" pitchFamily="34" charset="0"/>
              <a:buNone/>
            </a:pPr>
            <a:r>
              <a:rPr lang="en-US" sz="1200" kern="1200" dirty="0">
                <a:solidFill>
                  <a:schemeClr val="tx1"/>
                </a:solidFill>
                <a:effectLst/>
                <a:latin typeface="+mn-lt"/>
                <a:ea typeface="+mn-ea"/>
                <a:cs typeface="+mn-cs"/>
              </a:rPr>
              <a:t>  </a:t>
            </a:r>
          </a:p>
          <a:p>
            <a:pPr marL="0" indent="0">
              <a:buFont typeface="Arial" panose="020B0604020202020204" pitchFamily="34" charset="0"/>
              <a:buNone/>
            </a:pPr>
            <a:r>
              <a:rPr lang="en-US" sz="1200" kern="1200" dirty="0">
                <a:solidFill>
                  <a:schemeClr val="tx1"/>
                </a:solidFill>
                <a:effectLst/>
                <a:latin typeface="+mn-lt"/>
                <a:ea typeface="+mn-ea"/>
                <a:cs typeface="+mn-cs"/>
              </a:rPr>
              <a:t>These are a few of the actions we can take to reduce our potential exposure to lead. Later in this session, we will revisit these actions and learn more. </a:t>
            </a:r>
            <a:endParaRPr lang="en-US" dirty="0"/>
          </a:p>
        </p:txBody>
      </p:sp>
      <p:sp>
        <p:nvSpPr>
          <p:cNvPr id="4" name="Slide Number Placeholder 3"/>
          <p:cNvSpPr>
            <a:spLocks noGrp="1"/>
          </p:cNvSpPr>
          <p:nvPr>
            <p:ph type="sldNum" sz="quarter" idx="10"/>
          </p:nvPr>
        </p:nvSpPr>
        <p:spPr>
          <a:xfrm>
            <a:off x="4143589" y="202475150"/>
            <a:ext cx="3169919" cy="10695539"/>
          </a:xfrm>
          <a:prstGeom prst="rect">
            <a:avLst/>
          </a:prstGeom>
        </p:spPr>
        <p:txBody>
          <a:bodyPr lIns="161712" tIns="80856" rIns="161712" bIns="80856"/>
          <a:lstStyle/>
          <a:p>
            <a:fld id="{906272EC-7B22-49FD-BD2D-D410FAF21729}" type="slidenum">
              <a:rPr lang="es-MX" smtClean="0"/>
              <a:t>6</a:t>
            </a:fld>
            <a:endParaRPr lang="es-MX"/>
          </a:p>
        </p:txBody>
      </p:sp>
    </p:spTree>
    <p:extLst>
      <p:ext uri="{BB962C8B-B14F-4D97-AF65-F5344CB8AC3E}">
        <p14:creationId xmlns:p14="http://schemas.microsoft.com/office/powerpoint/2010/main" val="31618594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u="sng" kern="1200" dirty="0">
                <a:solidFill>
                  <a:schemeClr val="tx1"/>
                </a:solidFill>
                <a:effectLst/>
                <a:latin typeface="+mn-lt"/>
                <a:ea typeface="+mn-ea"/>
                <a:cs typeface="+mn-cs"/>
              </a:rPr>
              <a:t>II. Potential Sources of Lead Exposure</a:t>
            </a:r>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kern="1200" dirty="0">
                <a:solidFill>
                  <a:schemeClr val="tx1"/>
                </a:solidFill>
                <a:effectLst/>
                <a:latin typeface="+mn-lt"/>
                <a:ea typeface="+mn-ea"/>
                <a:cs typeface="+mn-cs"/>
              </a:rPr>
              <a:t>Instructor Note:</a:t>
            </a:r>
            <a:r>
              <a:rPr lang="en-US" sz="1200" i="1" kern="1200" dirty="0">
                <a:solidFill>
                  <a:schemeClr val="tx1"/>
                </a:solidFill>
                <a:effectLst/>
                <a:latin typeface="+mn-lt"/>
                <a:ea typeface="+mn-ea"/>
                <a:cs typeface="+mn-cs"/>
              </a:rPr>
              <a:t> This section is meant to provide participants with a brief introduction. Various examples of exposure are provided; actual exposure depends on a variety of factors, such as: source, location, manufacturing processes, age and condition of products. Throughout this section, emphasize that these are potential sources of lead exposure so as not to alarm participants. If needed, use information provided within the Taking Action section to assist with your discussion.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u="sng"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u="sng" kern="1200" dirty="0">
                <a:solidFill>
                  <a:schemeClr val="tx1"/>
                </a:solidFill>
                <a:effectLst/>
                <a:latin typeface="+mn-lt"/>
                <a:ea typeface="+mn-ea"/>
                <a:cs typeface="+mn-cs"/>
              </a:rPr>
              <a:t>a. What is Lead?</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Lead is a naturally occurring bluish-gray metal found in small amounts in the earth’s crust. Lead is mined and then used in products to make them durable and last longer. Once lead is used in a product, it is nearly impossible to identify with the naked eye. Lead does not biodegrade or disappear from the environment over time.</a:t>
            </a:r>
            <a:endParaRPr lang="en-US" dirty="0"/>
          </a:p>
        </p:txBody>
      </p:sp>
      <p:sp>
        <p:nvSpPr>
          <p:cNvPr id="4" name="Slide Number Placeholder 3"/>
          <p:cNvSpPr>
            <a:spLocks noGrp="1"/>
          </p:cNvSpPr>
          <p:nvPr>
            <p:ph type="sldNum" sz="quarter" idx="5"/>
          </p:nvPr>
        </p:nvSpPr>
        <p:spPr/>
        <p:txBody>
          <a:bodyPr/>
          <a:lstStyle/>
          <a:p>
            <a:fld id="{EE6F91B4-55F4-4436-A63E-CB05760C1CCC}" type="slidenum">
              <a:rPr lang="en-US" smtClean="0"/>
              <a:t>7</a:t>
            </a:fld>
            <a:endParaRPr lang="en-US"/>
          </a:p>
        </p:txBody>
      </p:sp>
    </p:spTree>
    <p:extLst>
      <p:ext uri="{BB962C8B-B14F-4D97-AF65-F5344CB8AC3E}">
        <p14:creationId xmlns:p14="http://schemas.microsoft.com/office/powerpoint/2010/main" val="39259693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u="sng" kern="1200" dirty="0">
                <a:solidFill>
                  <a:schemeClr val="tx1"/>
                </a:solidFill>
                <a:effectLst/>
                <a:latin typeface="+mn-lt"/>
                <a:ea typeface="+mn-ea"/>
                <a:cs typeface="+mn-cs"/>
              </a:rPr>
              <a:t>b. Where is Lead Found and How is it Used?</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Lead has been mined and used for a long time and can be found in many different products and places. Where do you think lead can be found? Take a moment to glance around the space we are in and think about your everyday activities. Pencils may come to mind, but they are made with graphite and not lead.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i="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kern="1200" dirty="0">
                <a:solidFill>
                  <a:schemeClr val="tx1"/>
                </a:solidFill>
                <a:effectLst/>
                <a:latin typeface="+mn-lt"/>
                <a:ea typeface="+mn-ea"/>
                <a:cs typeface="+mn-cs"/>
              </a:rPr>
              <a:t>Instructor Note:</a:t>
            </a:r>
            <a:r>
              <a:rPr lang="en-US" sz="1200" i="1" kern="1200" dirty="0">
                <a:solidFill>
                  <a:schemeClr val="tx1"/>
                </a:solidFill>
                <a:effectLst/>
                <a:latin typeface="+mn-lt"/>
                <a:ea typeface="+mn-ea"/>
                <a:cs typeface="+mn-cs"/>
              </a:rPr>
              <a:t> Give participants time to think and talk with each other. If they are unable to think of something, you can either prompt them by suggesting items or simply state: “Don’t worry if you cannot think of something. Today we will learn where lead is found and how to prevent exposure.”</a:t>
            </a:r>
            <a:endParaRPr lang="en-US" sz="1200" kern="1200" dirty="0">
              <a:solidFill>
                <a:schemeClr val="tx1"/>
              </a:solidFill>
              <a:effectLst/>
              <a:latin typeface="+mn-lt"/>
              <a:ea typeface="+mn-ea"/>
              <a:cs typeface="+mn-cs"/>
            </a:endParaRPr>
          </a:p>
          <a:p>
            <a:endParaRPr lang="en-US" dirty="0"/>
          </a:p>
          <a:p>
            <a:r>
              <a:rPr lang="en-US" sz="1200" kern="1200" dirty="0">
                <a:solidFill>
                  <a:schemeClr val="tx1"/>
                </a:solidFill>
                <a:effectLst/>
                <a:latin typeface="+mn-lt"/>
                <a:ea typeface="+mn-ea"/>
                <a:cs typeface="+mn-cs"/>
              </a:rPr>
              <a:t>Congress has passed several laws related to lead. These laws address lead in paint, dust and soil; lead in the air; lead in water; and disposal of lead waste. As a result, these laws limit the amount of lead that can be in products, outdoor air, emissions from some industrial sources, waste waters and more.</a:t>
            </a:r>
            <a:endParaRPr lang="en-US" dirty="0"/>
          </a:p>
        </p:txBody>
      </p:sp>
      <p:sp>
        <p:nvSpPr>
          <p:cNvPr id="4" name="Slide Number Placeholder 3"/>
          <p:cNvSpPr>
            <a:spLocks noGrp="1"/>
          </p:cNvSpPr>
          <p:nvPr>
            <p:ph type="sldNum" sz="quarter" idx="5"/>
          </p:nvPr>
        </p:nvSpPr>
        <p:spPr/>
        <p:txBody>
          <a:bodyPr/>
          <a:lstStyle/>
          <a:p>
            <a:fld id="{EE6F91B4-55F4-4436-A63E-CB05760C1CCC}" type="slidenum">
              <a:rPr lang="en-US" smtClean="0"/>
              <a:t>8</a:t>
            </a:fld>
            <a:endParaRPr lang="en-US"/>
          </a:p>
        </p:txBody>
      </p:sp>
    </p:spTree>
    <p:extLst>
      <p:ext uri="{BB962C8B-B14F-4D97-AF65-F5344CB8AC3E}">
        <p14:creationId xmlns:p14="http://schemas.microsoft.com/office/powerpoint/2010/main" val="40551983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Unfortunately, lead can be found in all parts of our environment – the air, soil, water and inside our homes Much of our exposure comes from human activities including the use of fossil fuels including past use of leaded gasoline, some types of industrial facilities (e.g., mining and manufacturing), leaded aviation fuel and past use of lead-based paint in homes.</a:t>
            </a:r>
            <a:endParaRPr lang="en-US" dirty="0"/>
          </a:p>
        </p:txBody>
      </p:sp>
      <p:sp>
        <p:nvSpPr>
          <p:cNvPr id="4" name="Slide Number Placeholder 3"/>
          <p:cNvSpPr>
            <a:spLocks noGrp="1"/>
          </p:cNvSpPr>
          <p:nvPr>
            <p:ph type="sldNum" sz="quarter" idx="5"/>
          </p:nvPr>
        </p:nvSpPr>
        <p:spPr/>
        <p:txBody>
          <a:bodyPr/>
          <a:lstStyle/>
          <a:p>
            <a:fld id="{EE6F91B4-55F4-4436-A63E-CB05760C1CCC}" type="slidenum">
              <a:rPr lang="en-US" smtClean="0"/>
              <a:t>9</a:t>
            </a:fld>
            <a:endParaRPr lang="en-US"/>
          </a:p>
        </p:txBody>
      </p:sp>
    </p:spTree>
    <p:extLst>
      <p:ext uri="{BB962C8B-B14F-4D97-AF65-F5344CB8AC3E}">
        <p14:creationId xmlns:p14="http://schemas.microsoft.com/office/powerpoint/2010/main" val="21718181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Historically, lead compounds were added to paints to enhance color, reduce corrosion or shorten drying time. Lead-based paint, if present in older homes built before 1978,  may be a major source of exposure to lead to those who live there. When painted surfaces are not properly maintained, paint can deteriorate, peel, chip, chalk or crack. When lead-based paint is old and worn or is subject to constant rubbing (as on doors and windowsills), lead-based paint chips and dust can scatter and become a hazard. These hazards can be breathed in or swallowed by children, residents and workers. Lead dust can also be scattered when paint is disturbed during renovation, repair or remodeling.</a:t>
            </a:r>
            <a:endParaRPr lang="en-US" dirty="0"/>
          </a:p>
        </p:txBody>
      </p:sp>
      <p:sp>
        <p:nvSpPr>
          <p:cNvPr id="4" name="Slide Number Placeholder 3"/>
          <p:cNvSpPr>
            <a:spLocks noGrp="1"/>
          </p:cNvSpPr>
          <p:nvPr>
            <p:ph type="sldNum" sz="quarter" idx="5"/>
          </p:nvPr>
        </p:nvSpPr>
        <p:spPr/>
        <p:txBody>
          <a:bodyPr/>
          <a:lstStyle/>
          <a:p>
            <a:fld id="{EE6F91B4-55F4-4436-A63E-CB05760C1CCC}" type="slidenum">
              <a:rPr lang="en-US" smtClean="0"/>
              <a:t>10</a:t>
            </a:fld>
            <a:endParaRPr lang="en-US"/>
          </a:p>
        </p:txBody>
      </p:sp>
    </p:spTree>
    <p:extLst>
      <p:ext uri="{BB962C8B-B14F-4D97-AF65-F5344CB8AC3E}">
        <p14:creationId xmlns:p14="http://schemas.microsoft.com/office/powerpoint/2010/main" val="35171059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Today, one of the most common ways children can be exposed to lead is through contact with lead-based paint chips and dust in buildings and homes that have lead-based paint present when they put toys, fingers and other objects in their mouths as part of their normal behavior. Lead-based paint has a "sweet" taste, which makes it appealing to young children, so they may also lick or bite chewable lead-based paint surfaces. </a:t>
            </a:r>
          </a:p>
        </p:txBody>
      </p:sp>
      <p:sp>
        <p:nvSpPr>
          <p:cNvPr id="4" name="Slide Number Placeholder 3"/>
          <p:cNvSpPr>
            <a:spLocks noGrp="1"/>
          </p:cNvSpPr>
          <p:nvPr>
            <p:ph type="sldNum" sz="quarter" idx="5"/>
          </p:nvPr>
        </p:nvSpPr>
        <p:spPr/>
        <p:txBody>
          <a:bodyPr/>
          <a:lstStyle/>
          <a:p>
            <a:fld id="{EE6F91B4-55F4-4436-A63E-CB05760C1CCC}" type="slidenum">
              <a:rPr lang="en-US" smtClean="0"/>
              <a:t>11</a:t>
            </a:fld>
            <a:endParaRPr lang="en-US"/>
          </a:p>
        </p:txBody>
      </p:sp>
    </p:spTree>
    <p:extLst>
      <p:ext uri="{BB962C8B-B14F-4D97-AF65-F5344CB8AC3E}">
        <p14:creationId xmlns:p14="http://schemas.microsoft.com/office/powerpoint/2010/main" val="913976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When lead-based paint is in good condition and is not on an impact or friction surface, like a window, the paint is usually not a hazard.</a:t>
            </a:r>
            <a:r>
              <a:rPr lang="en-US" dirty="0">
                <a:effectLst/>
              </a:rPr>
              <a:t> </a:t>
            </a:r>
            <a:r>
              <a:rPr lang="en-US" sz="1200" kern="1200" dirty="0">
                <a:solidFill>
                  <a:schemeClr val="tx1"/>
                </a:solidFill>
                <a:effectLst/>
                <a:latin typeface="+mn-lt"/>
                <a:ea typeface="+mn-ea"/>
                <a:cs typeface="+mn-cs"/>
              </a:rPr>
              <a:t>Childhood lead exposure and lead poisoning from lead-based paint and other sources is preventable. The key is to keep children from coming into contact with lead. Throughout the Curriculum we will discuss how to limit contact with lead to prevent exposure.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Later in the curriculum (</a:t>
            </a:r>
            <a:r>
              <a:rPr lang="en-US" sz="1200" i="1" kern="1200" dirty="0">
                <a:solidFill>
                  <a:schemeClr val="tx1"/>
                </a:solidFill>
                <a:effectLst/>
                <a:latin typeface="+mn-lt"/>
                <a:ea typeface="+mn-ea"/>
                <a:cs typeface="+mn-cs"/>
              </a:rPr>
              <a:t>Module 2</a:t>
            </a:r>
            <a:r>
              <a:rPr lang="en-US" sz="1200" kern="1200" dirty="0">
                <a:solidFill>
                  <a:schemeClr val="tx1"/>
                </a:solidFill>
                <a:effectLst/>
                <a:latin typeface="+mn-lt"/>
                <a:ea typeface="+mn-ea"/>
                <a:cs typeface="+mn-cs"/>
              </a:rPr>
              <a:t>), we will discuss how cleaning techniques can limit a child’s contact with lead-based paint chips and dust as well as discuss how you should hire a certified lead professional to test and work on older homes or buildings (</a:t>
            </a:r>
            <a:r>
              <a:rPr lang="en-US" sz="1200" i="1" kern="1200" dirty="0">
                <a:solidFill>
                  <a:schemeClr val="tx1"/>
                </a:solidFill>
                <a:effectLst/>
                <a:latin typeface="+mn-lt"/>
                <a:ea typeface="+mn-ea"/>
                <a:cs typeface="+mn-cs"/>
              </a:rPr>
              <a:t>Module 4</a:t>
            </a:r>
            <a:r>
              <a:rPr lang="en-US" sz="1200" kern="1200" dirty="0">
                <a:solidFill>
                  <a:schemeClr val="tx1"/>
                </a:solidFill>
                <a:effectLst/>
                <a:latin typeface="+mn-lt"/>
                <a:ea typeface="+mn-ea"/>
                <a:cs typeface="+mn-cs"/>
              </a:rPr>
              <a:t>).</a:t>
            </a:r>
            <a:endParaRPr lang="en-US" dirty="0"/>
          </a:p>
        </p:txBody>
      </p:sp>
      <p:sp>
        <p:nvSpPr>
          <p:cNvPr id="4" name="Slide Number Placeholder 3"/>
          <p:cNvSpPr>
            <a:spLocks noGrp="1"/>
          </p:cNvSpPr>
          <p:nvPr>
            <p:ph type="sldNum" sz="quarter" idx="5"/>
          </p:nvPr>
        </p:nvSpPr>
        <p:spPr/>
        <p:txBody>
          <a:bodyPr/>
          <a:lstStyle/>
          <a:p>
            <a:fld id="{EE6F91B4-55F4-4436-A63E-CB05760C1CCC}" type="slidenum">
              <a:rPr lang="en-US" smtClean="0"/>
              <a:t>12</a:t>
            </a:fld>
            <a:endParaRPr lang="en-US"/>
          </a:p>
        </p:txBody>
      </p:sp>
    </p:spTree>
    <p:extLst>
      <p:ext uri="{BB962C8B-B14F-4D97-AF65-F5344CB8AC3E}">
        <p14:creationId xmlns:p14="http://schemas.microsoft.com/office/powerpoint/2010/main" val="36127698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Lead and lead compounds have been used in a wide variety of products found in and around our homes, including paint used on some farm equipment and boats; imported pottery, scented candles and older mini blinds; glassware; toys; ceramicware; solder; batteries; ammunition; old cell phones that are in disrepair and cosmetics (e.g., lipstick). </a:t>
            </a:r>
          </a:p>
          <a:p>
            <a:endParaRPr lang="en-US" dirty="0"/>
          </a:p>
        </p:txBody>
      </p:sp>
      <p:sp>
        <p:nvSpPr>
          <p:cNvPr id="4" name="Slide Number Placeholder 3"/>
          <p:cNvSpPr>
            <a:spLocks noGrp="1"/>
          </p:cNvSpPr>
          <p:nvPr>
            <p:ph type="sldNum" sz="quarter" idx="5"/>
          </p:nvPr>
        </p:nvSpPr>
        <p:spPr/>
        <p:txBody>
          <a:bodyPr/>
          <a:lstStyle/>
          <a:p>
            <a:fld id="{EE6F91B4-55F4-4436-A63E-CB05760C1CCC}" type="slidenum">
              <a:rPr lang="en-US" smtClean="0"/>
              <a:t>13</a:t>
            </a:fld>
            <a:endParaRPr lang="en-US"/>
          </a:p>
        </p:txBody>
      </p:sp>
    </p:spTree>
    <p:extLst>
      <p:ext uri="{BB962C8B-B14F-4D97-AF65-F5344CB8AC3E}">
        <p14:creationId xmlns:p14="http://schemas.microsoft.com/office/powerpoint/2010/main" val="3940959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Lead can enter drinking water when plumbing materials that contain lead corrode. The most common sources of lead in drinking water are from lead pipes, faucets and fixtures. Lead pipes are more likely to be found in older cities and homes built before 1986. You may be wondering if it is safe to take a bath or shower using water suspected of containing lead. The answer is yes. Bathing and showering should be safe for you and your children, even if the water contains lead. Human skin does not absorb lead in water (Ref. 5).</a:t>
            </a:r>
            <a:endParaRPr lang="en-US" dirty="0"/>
          </a:p>
        </p:txBody>
      </p:sp>
      <p:sp>
        <p:nvSpPr>
          <p:cNvPr id="4" name="Slide Number Placeholder 3"/>
          <p:cNvSpPr>
            <a:spLocks noGrp="1"/>
          </p:cNvSpPr>
          <p:nvPr>
            <p:ph type="sldNum" sz="quarter" idx="5"/>
          </p:nvPr>
        </p:nvSpPr>
        <p:spPr/>
        <p:txBody>
          <a:bodyPr/>
          <a:lstStyle/>
          <a:p>
            <a:fld id="{EE6F91B4-55F4-4436-A63E-CB05760C1CCC}" type="slidenum">
              <a:rPr lang="en-US" smtClean="0"/>
              <a:t>14</a:t>
            </a:fld>
            <a:endParaRPr lang="en-US"/>
          </a:p>
        </p:txBody>
      </p:sp>
    </p:spTree>
    <p:extLst>
      <p:ext uri="{BB962C8B-B14F-4D97-AF65-F5344CB8AC3E}">
        <p14:creationId xmlns:p14="http://schemas.microsoft.com/office/powerpoint/2010/main" val="15247190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Lead can be released into the environment from industrial sources and contaminated sites, such as former lead smelters. Improper disposal or recycling of lead-acid batteries, improper storage of metal parts such as machinery components, and abandoned mines may also contribute to lead in the environment.  </a:t>
            </a:r>
          </a:p>
          <a:p>
            <a:endParaRPr lang="en-US" dirty="0"/>
          </a:p>
        </p:txBody>
      </p:sp>
      <p:sp>
        <p:nvSpPr>
          <p:cNvPr id="4" name="Slide Number Placeholder 3"/>
          <p:cNvSpPr>
            <a:spLocks noGrp="1"/>
          </p:cNvSpPr>
          <p:nvPr>
            <p:ph type="sldNum" sz="quarter" idx="5"/>
          </p:nvPr>
        </p:nvSpPr>
        <p:spPr/>
        <p:txBody>
          <a:bodyPr/>
          <a:lstStyle/>
          <a:p>
            <a:fld id="{EE6F91B4-55F4-4436-A63E-CB05760C1CCC}" type="slidenum">
              <a:rPr lang="en-US" smtClean="0"/>
              <a:t>15</a:t>
            </a:fld>
            <a:endParaRPr lang="en-US"/>
          </a:p>
        </p:txBody>
      </p:sp>
    </p:spTree>
    <p:extLst>
      <p:ext uri="{BB962C8B-B14F-4D97-AF65-F5344CB8AC3E}">
        <p14:creationId xmlns:p14="http://schemas.microsoft.com/office/powerpoint/2010/main" val="25300668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Some traditional pottery made in other countries labeled as “lead free” may contain lead in the glazes and/or decorations covering the surface. If clay pieces are not manufactured properly, lead glaze can leach into food and drinks that are prepared, stored or served in these dishes.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Certain pottery and other forms of ceramicware are made with earthenware, a porous form of clay that must be glazed to hold food or liquid. Glazing applies and fuses a thin, glass-like coating onto the surface of the clay to seal its pores. The glaze – which may contain lead to facilitate the melting of glaze particles – fuses to the piece when it is fired in a kiln, a special oven used to bake clay. When pieces are fired at the proper temperature for the proper amount of time, essentially all the lead is bound into the glaze. If a piece is not properly fired, the lead glaze may not fuse to the earthenware and may contaminate food and drinks when used to prepare, store or serve food and drinks (Ref. 6).</a:t>
            </a:r>
            <a:r>
              <a:rPr lang="en-US" dirty="0">
                <a:effectLst/>
              </a:rPr>
              <a:t>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Today, many potters of traditional or ‘folk’ pottery have switched to non-lead glazes. Traditional potters instead are using other techniques such as an inner coating of pitch (pine sap), burnishing (polishing) the surface and applying white slip. Many Native American traditional and non-traditional potters use traditional paint recipes created from local plants and mineral sources; however, some do use commercial paints. </a:t>
            </a:r>
            <a:endParaRPr lang="en-US" dirty="0"/>
          </a:p>
        </p:txBody>
      </p:sp>
      <p:sp>
        <p:nvSpPr>
          <p:cNvPr id="4" name="Slide Number Placeholder 3"/>
          <p:cNvSpPr>
            <a:spLocks noGrp="1"/>
          </p:cNvSpPr>
          <p:nvPr>
            <p:ph type="sldNum" sz="quarter" idx="5"/>
          </p:nvPr>
        </p:nvSpPr>
        <p:spPr/>
        <p:txBody>
          <a:bodyPr/>
          <a:lstStyle/>
          <a:p>
            <a:fld id="{EE6F91B4-55F4-4436-A63E-CB05760C1CCC}" type="slidenum">
              <a:rPr lang="en-US" smtClean="0"/>
              <a:t>16</a:t>
            </a:fld>
            <a:endParaRPr lang="en-US"/>
          </a:p>
        </p:txBody>
      </p:sp>
    </p:spTree>
    <p:extLst>
      <p:ext uri="{BB962C8B-B14F-4D97-AF65-F5344CB8AC3E}">
        <p14:creationId xmlns:p14="http://schemas.microsoft.com/office/powerpoint/2010/main" val="15341390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Many households in Indian country consist of hunting families that rely on the use of firearms to acquire food year-round. Elevated lead exposure has been correlated with subsistence hunting communities when game meat is harvested with lead ammunition. Additionally, discharging firearms in poorly ventilated areas, cleaning firearms, or handling lead ammunition, can also be a source of exposure to lead and other chemicals known to be toxic.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While it is against federal law to use lead ammunition to hunt waterfowl most hunting ammunition currently sold in the United States is lead-based. High velocity lead-core bullets explode upon impact, sending out a plume of lead dust along with hundreds of tiny fragments into the targeted animal. In big game, this source of lead can travel up to 18 inches away from the wound channel, inadvertently ending up in game meat processed for consumption. For example, X-ray studies of venison donated to food banks across the country have documented health risks to humans from lead exposure. Public health officials recommend the use of non-lead ammunition as the simplest and most effective solution to lead poisoning, in both humans and wildlife, arising from the consumption of deer killed with lead ammunition. In addition, food pantries and their clients should be made aware of possible lead fragments in venison; processors of deer should use best practices to avoid lead exposure from venison (Refs. 7 - 9).</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Solid copper bullets and slugs have been produced for big game hunting with increasing effectiveness since the 1980s. Today high-performance, non-lead ammunition is available in a wide range of brands and calibers from most manufacturers. Since non-lead ammunition retains its weight upon impact, it delivers high-performance results while also preventing potential lead exposure in game meat harvested with firearms. </a:t>
            </a:r>
            <a:r>
              <a:rPr lang="en-US" sz="1200" b="0" kern="1200" dirty="0">
                <a:solidFill>
                  <a:schemeClr val="tx1"/>
                </a:solidFill>
                <a:effectLst/>
                <a:latin typeface="+mn-lt"/>
                <a:ea typeface="+mn-ea"/>
                <a:cs typeface="+mn-cs"/>
              </a:rPr>
              <a:t>Lead-free hunters also play an important role in ecosystem health and species conservation, since the use of </a:t>
            </a:r>
            <a:r>
              <a:rPr lang="en-US" sz="1200" kern="1200" dirty="0">
                <a:solidFill>
                  <a:schemeClr val="tx1"/>
                </a:solidFill>
                <a:effectLst/>
                <a:latin typeface="+mn-lt"/>
                <a:ea typeface="+mn-ea"/>
                <a:cs typeface="+mn-cs"/>
              </a:rPr>
              <a:t>non-lead ammunition avoids the risk of lead exposure to both humans and wildlife.</a:t>
            </a:r>
            <a:endParaRPr lang="en-US" dirty="0"/>
          </a:p>
        </p:txBody>
      </p:sp>
      <p:sp>
        <p:nvSpPr>
          <p:cNvPr id="4" name="Slide Number Placeholder 3"/>
          <p:cNvSpPr>
            <a:spLocks noGrp="1"/>
          </p:cNvSpPr>
          <p:nvPr>
            <p:ph type="sldNum" sz="quarter" idx="5"/>
          </p:nvPr>
        </p:nvSpPr>
        <p:spPr/>
        <p:txBody>
          <a:bodyPr/>
          <a:lstStyle/>
          <a:p>
            <a:fld id="{EE6F91B4-55F4-4436-A63E-CB05760C1CCC}" type="slidenum">
              <a:rPr lang="en-US" smtClean="0"/>
              <a:t>17</a:t>
            </a:fld>
            <a:endParaRPr lang="en-US"/>
          </a:p>
        </p:txBody>
      </p:sp>
    </p:spTree>
    <p:extLst>
      <p:ext uri="{BB962C8B-B14F-4D97-AF65-F5344CB8AC3E}">
        <p14:creationId xmlns:p14="http://schemas.microsoft.com/office/powerpoint/2010/main" val="20776964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Lead products are commonly used for hunting, fishing and making field equipment. In some cases, people melt lead to cast their own bullets, sinkers, decoys and other metal items. This process emits lead into the air and deposits lead particles into the workspace, and on their clothes, shoes and hair.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Identifying personal uses of lead products is important. For example, in Cherokee Nation, a child was found to have a confirmed high level of lead in their body (elevated blood lead level) after making fishing sinkers with their father. Identifying the source of exposure took time. The environmental staff checked all sources of paint and other potential sources in the home (even though they lived in post-1978 housing) and checked the parents’ work environment. The source was not found until a follow-up search of the garage, where a pile of lead fishing sinkers was discovered. This was determined to be the source of the child’s exposure to lead. In this case, the father, with the help of his children, made his own fishing sinkers using lead. Lead fishing sinkers are typically made from 100% lead. It only takes a small amount of lead to harm a child; however, there are lead-free tackle options available, which would eliminate this source of exposure.</a:t>
            </a:r>
            <a:endParaRPr lang="en-US" dirty="0"/>
          </a:p>
        </p:txBody>
      </p:sp>
      <p:sp>
        <p:nvSpPr>
          <p:cNvPr id="4" name="Slide Number Placeholder 3"/>
          <p:cNvSpPr>
            <a:spLocks noGrp="1"/>
          </p:cNvSpPr>
          <p:nvPr>
            <p:ph type="sldNum" sz="quarter" idx="5"/>
          </p:nvPr>
        </p:nvSpPr>
        <p:spPr/>
        <p:txBody>
          <a:bodyPr/>
          <a:lstStyle/>
          <a:p>
            <a:fld id="{EE6F91B4-55F4-4436-A63E-CB05760C1CCC}" type="slidenum">
              <a:rPr lang="en-US" smtClean="0"/>
              <a:t>18</a:t>
            </a:fld>
            <a:endParaRPr lang="en-US"/>
          </a:p>
        </p:txBody>
      </p:sp>
    </p:spTree>
    <p:extLst>
      <p:ext uri="{BB962C8B-B14F-4D97-AF65-F5344CB8AC3E}">
        <p14:creationId xmlns:p14="http://schemas.microsoft.com/office/powerpoint/2010/main" val="25740429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Lead is known to have leached into soil and groundwater at some Superfund sites, including the Tar Creek Superfund Site in northeastern Oklahoma. The Tar Creek Site is just one example of a Superfund Site located within or near tribal boundaries that impacts a tribe’s air, water and land. </a:t>
            </a:r>
            <a:r>
              <a:rPr lang="en-US" sz="1200" b="1" i="1" kern="1200" dirty="0">
                <a:solidFill>
                  <a:schemeClr val="tx1"/>
                </a:solidFill>
                <a:effectLst/>
                <a:latin typeface="+mn-lt"/>
                <a:ea typeface="+mn-ea"/>
                <a:cs typeface="+mn-cs"/>
              </a:rPr>
              <a:t>Instructor Note: </a:t>
            </a:r>
            <a:r>
              <a:rPr lang="en-US" sz="1200" i="1" kern="1200" dirty="0">
                <a:solidFill>
                  <a:schemeClr val="tx1"/>
                </a:solidFill>
                <a:effectLst/>
                <a:latin typeface="+mn-lt"/>
                <a:ea typeface="+mn-ea"/>
                <a:cs typeface="+mn-cs"/>
              </a:rPr>
              <a:t>You may choose to share the story of the Tar Creek Superfund Site as shared by the Quapaw Nation or another example relevant to your community. </a:t>
            </a:r>
          </a:p>
          <a:p>
            <a:endParaRPr lang="en-US" sz="1200" i="1" kern="1200" dirty="0">
              <a:solidFill>
                <a:schemeClr val="tx1"/>
              </a:solidFill>
              <a:effectLst/>
              <a:latin typeface="+mn-lt"/>
              <a:ea typeface="+mn-ea"/>
              <a:cs typeface="+mn-cs"/>
            </a:endParaRPr>
          </a:p>
          <a:p>
            <a:pPr lvl="0"/>
            <a:r>
              <a:rPr lang="en-US" sz="1200" u="sng" kern="1200" dirty="0">
                <a:solidFill>
                  <a:schemeClr val="tx1"/>
                </a:solidFill>
                <a:effectLst/>
                <a:latin typeface="+mn-lt"/>
                <a:ea typeface="+mn-ea"/>
                <a:cs typeface="+mn-cs"/>
              </a:rPr>
              <a:t>i. Tar Creek Superfund Site: A Story from Quapaw Nation </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Today, the Quapaw Nation works hard to clean their land and water to reduce the effects of lead and other pollution that disproportionately affect Quapaw tribal members. The Tar Creek Superfund Site also pollutes the lands and waters of seven other tribes through the portions of the Spring and Neosho watersheds that flow across the site and cross their tribal lands, affecting fishing as well as consumption, medicinal and ceremonial uses of plants.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During both World Wars, bullets and bombshells were made from metals mined in and near Quapaw lands, which resulted in 500 million tons of chat (i.e., crushed limestone, dolomite, and rocks left over from the metal ore separation process). In the 1960s, lead and mining companies ceased operations of these mines and left chat piles that measured as high as 10 stories. Mining activities and associated waste contaminated the soil, sediment, groundwater and surface water, and settled dust from the piles blew across the region. Today, mining impacts continue to be felt near tribal members’ homes.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In the late 1970s, the groundwater started to run red as a result of pollution from the heavy metals (lead, zinc, iron and arsenic), and the community started to link the effects of mining to health and developmental issues of young children. In fact, local doctors noticed children seemed to get sick often and teachers observed state testing scores significantly lagged in comparison to others outside the region.</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In the 1980s, mining-related issues, such as sinkholes, started to become more prevalent, and people began to understand the health and environmental impacts of contamination from the mines. In 1983, the federal government designated a 40-square mile area as the Tar Creek Superfund Site. In 2006, an Army Corps of Engineers study showed that almost 9 out of 10 buildings in Picher, Oklahoma, were susceptible to collapse (due to unstable land from undermining of the site for lead and zinc and the removal of protective pillars beneath the surface).In 2008, the federal government provided funding for residents and business owners in Picher to relocate. Many residents were reluctant to leave a place they had called home for generations.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Today, the Quapaw Nation, along with state and federal partners, continue to clean up the 40-square-mile lead and zinc mining area – land and a community that have been left with pollution, adverse health effects, ruined property values and cultural losses. Most remediation work now involves removing chat piles, excavating contaminated soils and adding passive water treatment units. New wells must be drilled and cased through the contaminated aquifer and into a clean aquifer below. The Quapaw Nation is also utilizing filter-based semi-continuous air monitors in the Picher area to measure concentrations of lead and dust in the air at the site.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Due to the destruction and contamination of natural resources, many Quapaw tribal members have ceased or greatly reduced their traditional gathering and use of natural resources to limit exposure. The Quapaw Nation recommends avoiding the use of carpeting in the home and wet mopping hard surfaces to minimize dust. Water trucks also routinely spray the unpaved roads to minimize dust kicked up by traffic, since most unpaved county roads in the area were graveled with chat.</a:t>
            </a:r>
            <a:endParaRPr lang="en-US" b="1" dirty="0"/>
          </a:p>
        </p:txBody>
      </p:sp>
      <p:sp>
        <p:nvSpPr>
          <p:cNvPr id="4" name="Slide Number Placeholder 3"/>
          <p:cNvSpPr>
            <a:spLocks noGrp="1"/>
          </p:cNvSpPr>
          <p:nvPr>
            <p:ph type="sldNum" sz="quarter" idx="5"/>
          </p:nvPr>
        </p:nvSpPr>
        <p:spPr/>
        <p:txBody>
          <a:bodyPr/>
          <a:lstStyle/>
          <a:p>
            <a:fld id="{EE6F91B4-55F4-4436-A63E-CB05760C1CCC}" type="slidenum">
              <a:rPr lang="en-US" smtClean="0"/>
              <a:t>19</a:t>
            </a:fld>
            <a:endParaRPr lang="en-US"/>
          </a:p>
        </p:txBody>
      </p:sp>
    </p:spTree>
    <p:extLst>
      <p:ext uri="{BB962C8B-B14F-4D97-AF65-F5344CB8AC3E}">
        <p14:creationId xmlns:p14="http://schemas.microsoft.com/office/powerpoint/2010/main" val="71069825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Unfortunately, lead can remain in the environment for many years and enter soil and water. Lead in soil can settle on or be absorbed by plants grown for fruits or vegetables, or plants used as ingredients in food, including dietary supplements (Ref. 10). Some plants that grow in soils with a high lead concentration can absorb lead from the soil with most of the lead remaining in the roots and, in some rare cases, even making its way to the aboveground parts of the plant (Ref. 11).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Lead can also be found on the outside surface of plants, either by sticking to the roots or by settling on the leaves and stems when lead dust is spread through the air. Lead ingested by animals or absorbed by or found on the surface of plants can then be passed along the food chain when they are consumed by both wildlife and humans (Refs. 12 &amp; 13). For example, lead in soil can be ingested due to hand-to-mouth activity that is common for young children and from eating vegetables that may have taken up lead from soil in the garden or field (Ref. 14). Lead in soil may also be inhaled if resuspended in the air or tracked into a house on the bottom of shoes.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 number of potential sources of lead exposure have been discussed as well as several actions we can take to reduce and/or prevent exposure to lead. We will continue our discussion of preventative actions during this and subsequent sessions.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EE6F91B4-55F4-4436-A63E-CB05760C1CCC}" type="slidenum">
              <a:rPr lang="en-US" smtClean="0"/>
              <a:t>20</a:t>
            </a:fld>
            <a:endParaRPr lang="en-US"/>
          </a:p>
        </p:txBody>
      </p:sp>
    </p:spTree>
    <p:extLst>
      <p:ext uri="{BB962C8B-B14F-4D97-AF65-F5344CB8AC3E}">
        <p14:creationId xmlns:p14="http://schemas.microsoft.com/office/powerpoint/2010/main" val="387178425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kern="1200" dirty="0">
                <a:solidFill>
                  <a:schemeClr val="tx1"/>
                </a:solidFill>
                <a:effectLst/>
                <a:latin typeface="+mn-lt"/>
                <a:ea typeface="+mn-ea"/>
                <a:cs typeface="+mn-cs"/>
              </a:rPr>
              <a:t>Instructor Note:</a:t>
            </a:r>
            <a:r>
              <a:rPr lang="en-US" sz="1200" i="1" kern="1200" dirty="0">
                <a:solidFill>
                  <a:schemeClr val="tx1"/>
                </a:solidFill>
                <a:effectLst/>
                <a:latin typeface="+mn-lt"/>
                <a:ea typeface="+mn-ea"/>
                <a:cs typeface="+mn-cs"/>
              </a:rPr>
              <a:t> Use this time to discuss potential sources of lead exposure unique to your community. Ask participants: “Are there sources of lead exposure in our community?” Be prepared to discuss known sources of lead such as, if appropriate, a Superfund Site, an abandoned mine, or improperly stored automobile parts and batteries.</a:t>
            </a:r>
            <a:endParaRPr lang="en-US" dirty="0"/>
          </a:p>
        </p:txBody>
      </p:sp>
      <p:sp>
        <p:nvSpPr>
          <p:cNvPr id="4" name="Slide Number Placeholder 3"/>
          <p:cNvSpPr>
            <a:spLocks noGrp="1"/>
          </p:cNvSpPr>
          <p:nvPr>
            <p:ph type="sldNum" sz="quarter" idx="5"/>
          </p:nvPr>
        </p:nvSpPr>
        <p:spPr/>
        <p:txBody>
          <a:bodyPr/>
          <a:lstStyle/>
          <a:p>
            <a:fld id="{EE6F91B4-55F4-4436-A63E-CB05760C1CCC}" type="slidenum">
              <a:rPr lang="en-US" smtClean="0"/>
              <a:t>21</a:t>
            </a:fld>
            <a:endParaRPr lang="en-US"/>
          </a:p>
        </p:txBody>
      </p:sp>
    </p:spTree>
    <p:extLst>
      <p:ext uri="{BB962C8B-B14F-4D97-AF65-F5344CB8AC3E}">
        <p14:creationId xmlns:p14="http://schemas.microsoft.com/office/powerpoint/2010/main" val="14959331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u="sng" kern="1200" dirty="0">
                <a:solidFill>
                  <a:schemeClr val="tx1"/>
                </a:solidFill>
                <a:effectLst/>
                <a:latin typeface="+mn-lt"/>
                <a:ea typeface="+mn-ea"/>
                <a:cs typeface="+mn-cs"/>
              </a:rPr>
              <a:t>III. Vulnerable Populations</a:t>
            </a:r>
          </a:p>
          <a:p>
            <a:r>
              <a:rPr lang="en-US" sz="1200" kern="1200" dirty="0">
                <a:solidFill>
                  <a:schemeClr val="tx1"/>
                </a:solidFill>
                <a:effectLst/>
                <a:latin typeface="+mn-lt"/>
                <a:ea typeface="+mn-ea"/>
                <a:cs typeface="+mn-cs"/>
              </a:rPr>
              <a:t>All humans may potentially be exposed to lead; however, certain groups are more vulnerable than others to lead’s harmful effects, including young children under the age of six, pregnant women and adults who are exposed to lead through their jobs, hobbies and/or cultural practices.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u="sng"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u="sng" kern="1200" dirty="0">
                <a:solidFill>
                  <a:schemeClr val="tx1"/>
                </a:solidFill>
                <a:effectLst/>
                <a:latin typeface="+mn-lt"/>
                <a:ea typeface="+mn-ea"/>
                <a:cs typeface="+mn-cs"/>
              </a:rPr>
              <a:t>a. Children</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Lead is particularly dangerous to young children under the age of six because their growing bodies absorb more lead than adults, and their developing brains and nervous systems are more sensitive to lead’s damaging effects.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Babies and young children’s exposure to lead can be higher because they often put their hands and other objects into their mouths that may be contaminated by lead from dust or soil. This could include a pacifier dropped on the floor or ground covered with lead dust or eating paint chips or soil that contains lead.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Children may be exposed to lead by eating food or drinking water that contains lead. This includes drinking powdered formula made with lead-contaminated water (Ref. 15), eating lead dust that has settled on food and food preparation surfaces, eating game meat with lead particles, and eating food or drinking liquids stored or cooked in lead crystal or lead-glazed pottery and dishes. Food and liquids stored or served in lead crystal or lead-glazed pottery or porcelain can become contaminated because lead can leach from these containers into the food or liquid.</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Various toys and other products may contain lead. Older toys and furniture passed down in the family, antique doll furniture or toy jewelry could contain lead-based paint or contain lead in the material it is made from. This could become a problem if children bite or swallow toys or toy jewelry that contain lead. Parents can stay up to date on product and toy recalls due to lead contamination and other issues by visiting the Consumer Product Safety Commission’s website: </a:t>
            </a:r>
            <a:r>
              <a:rPr lang="en-US" sz="1200" u="sng" kern="1200" dirty="0">
                <a:solidFill>
                  <a:schemeClr val="tx1"/>
                </a:solidFill>
                <a:effectLst/>
                <a:latin typeface="+mn-lt"/>
                <a:ea typeface="+mn-ea"/>
                <a:cs typeface="+mn-cs"/>
                <a:hlinkClick r:id="rId3"/>
              </a:rPr>
              <a:t>https://www.cpsc.gov/</a:t>
            </a:r>
            <a:r>
              <a:rPr lang="en-US" sz="1200" u="sng" kern="1200" dirty="0">
                <a:solidFill>
                  <a:schemeClr val="tx1"/>
                </a:solidFill>
                <a:effectLst/>
                <a:latin typeface="+mn-lt"/>
                <a:ea typeface="+mn-ea"/>
                <a:cs typeface="+mn-cs"/>
              </a:rPr>
              <a:t>.</a:t>
            </a:r>
          </a:p>
          <a:p>
            <a:r>
              <a:rPr lang="en-US" sz="1200" kern="1200" dirty="0">
                <a:solidFill>
                  <a:schemeClr val="tx1"/>
                </a:solidFill>
                <a:effectLst/>
                <a:latin typeface="+mn-lt"/>
                <a:ea typeface="+mn-ea"/>
                <a:cs typeface="+mn-cs"/>
              </a:rPr>
              <a:t> </a:t>
            </a:r>
          </a:p>
          <a:p>
            <a:r>
              <a:rPr lang="en-US" sz="1200" u="sng" kern="1200" dirty="0">
                <a:solidFill>
                  <a:schemeClr val="tx1"/>
                </a:solidFill>
                <a:effectLst/>
                <a:latin typeface="+mn-lt"/>
                <a:ea typeface="+mn-ea"/>
                <a:cs typeface="+mn-cs"/>
              </a:rPr>
              <a:t>b. Adults, Including Pregnant Women</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Working in certain jobs may increase adults’ potential exposure to lead, such as: renovation or repair of older homes and buildings; painting; construction; refinishing furniture; smelting; mining; auto repair and working at hazardous waste sites. Engaging in hobbies, such as making stained glass, making ammunition, shooting at a gun range or using certain folk remedies, may increase adults’ potential exposure to lead. These activities can cause lead dust or soil to get onto your skin, in your hair and clothing, which can then be transferred to the interior of your car or home, creating additional lead exposure for the rest of your family.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A pregnant woman’s exposure to lead from all previously mentioned sources is of concern because it can result in exposure to her developing fetus. While most common in 1- and 2-year old children, some pregnant women may also be exposed to lead from the intentional ingestion or mouthing of soil, clay or pottery, which is a behavior known as pica. Some people may also partake in the deliberate consumption of earths (clay, soil and rocks) as part of their cultural practices. Pica can result in serious health effects to both the mother and her developing fetus if the sources of clay, soil and rocks  contain lead. </a:t>
            </a:r>
            <a:endParaRPr lang="en-US" sz="1200" b="1"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EE6F91B4-55F4-4436-A63E-CB05760C1CCC}" type="slidenum">
              <a:rPr lang="en-US" smtClean="0"/>
              <a:t>22</a:t>
            </a:fld>
            <a:endParaRPr lang="en-US"/>
          </a:p>
        </p:txBody>
      </p:sp>
    </p:spTree>
    <p:extLst>
      <p:ext uri="{BB962C8B-B14F-4D97-AF65-F5344CB8AC3E}">
        <p14:creationId xmlns:p14="http://schemas.microsoft.com/office/powerpoint/2010/main" val="89844882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u="sng" kern="1200" dirty="0">
                <a:solidFill>
                  <a:schemeClr val="tx1"/>
                </a:solidFill>
                <a:effectLst/>
                <a:latin typeface="+mn-lt"/>
                <a:ea typeface="+mn-ea"/>
                <a:cs typeface="+mn-cs"/>
              </a:rPr>
              <a:t>IV. Impacts and Effects of Lead Exposure </a:t>
            </a:r>
          </a:p>
          <a:p>
            <a:r>
              <a:rPr lang="en-US" sz="1200" kern="1200" dirty="0">
                <a:solidFill>
                  <a:schemeClr val="tx1"/>
                </a:solidFill>
                <a:effectLst/>
                <a:latin typeface="+mn-lt"/>
                <a:ea typeface="+mn-ea"/>
                <a:cs typeface="+mn-cs"/>
              </a:rPr>
              <a:t>Lead is found in many different places and has harmful effects on human health. Lead exposure in humans can cause negative health impacts, which often occur with no obvious symptoms and frequently go unrecognized. Lead impacts the environment and wildlife. Wildlife symptoms are easier to recognize than those of humans.</a:t>
            </a:r>
            <a:endParaRPr lang="en-US" dirty="0"/>
          </a:p>
        </p:txBody>
      </p:sp>
      <p:sp>
        <p:nvSpPr>
          <p:cNvPr id="4" name="Slide Number Placeholder 3"/>
          <p:cNvSpPr>
            <a:spLocks noGrp="1"/>
          </p:cNvSpPr>
          <p:nvPr>
            <p:ph type="sldNum" sz="quarter" idx="5"/>
          </p:nvPr>
        </p:nvSpPr>
        <p:spPr/>
        <p:txBody>
          <a:bodyPr/>
          <a:lstStyle/>
          <a:p>
            <a:fld id="{EE6F91B4-55F4-4436-A63E-CB05760C1CCC}" type="slidenum">
              <a:rPr lang="en-US" smtClean="0"/>
              <a:t>23</a:t>
            </a:fld>
            <a:endParaRPr lang="en-US"/>
          </a:p>
        </p:txBody>
      </p:sp>
    </p:spTree>
    <p:extLst>
      <p:ext uri="{BB962C8B-B14F-4D97-AF65-F5344CB8AC3E}">
        <p14:creationId xmlns:p14="http://schemas.microsoft.com/office/powerpoint/2010/main" val="382191016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u="sng" kern="1200" dirty="0">
                <a:solidFill>
                  <a:schemeClr val="tx1"/>
                </a:solidFill>
                <a:effectLst/>
                <a:latin typeface="+mn-lt"/>
                <a:ea typeface="+mn-ea"/>
                <a:cs typeface="+mn-cs"/>
              </a:rPr>
              <a:t>a. Health Effects of Lead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There is no known safe level of exposure to lead. Even small amounts of lead in the blood of children can result in:</a:t>
            </a:r>
          </a:p>
          <a:p>
            <a:pPr marL="171450" lvl="0" indent="-171450">
              <a:buFont typeface="Arial" panose="020B0604020202020204" pitchFamily="34" charset="0"/>
              <a:buChar char="•"/>
            </a:pPr>
            <a:r>
              <a:rPr lang="en-US" sz="1200" u="none" strike="noStrike" kern="1200" dirty="0">
                <a:solidFill>
                  <a:schemeClr val="tx1"/>
                </a:solidFill>
                <a:effectLst/>
                <a:latin typeface="+mn-lt"/>
                <a:ea typeface="+mn-ea"/>
                <a:cs typeface="+mn-cs"/>
              </a:rPr>
              <a:t>Behavior and learning problems;</a:t>
            </a:r>
          </a:p>
          <a:p>
            <a:pPr marL="171450" lvl="0" indent="-171450">
              <a:buFont typeface="Arial" panose="020B0604020202020204" pitchFamily="34" charset="0"/>
              <a:buChar char="•"/>
            </a:pPr>
            <a:r>
              <a:rPr lang="en-US" sz="1200" u="none" strike="noStrike" kern="1200" dirty="0">
                <a:solidFill>
                  <a:schemeClr val="tx1"/>
                </a:solidFill>
                <a:effectLst/>
                <a:latin typeface="+mn-lt"/>
                <a:ea typeface="+mn-ea"/>
                <a:cs typeface="+mn-cs"/>
              </a:rPr>
              <a:t>Lower IQ and hyperactivity;</a:t>
            </a:r>
          </a:p>
          <a:p>
            <a:pPr marL="171450" lvl="0" indent="-171450">
              <a:buFont typeface="Arial" panose="020B0604020202020204" pitchFamily="34" charset="0"/>
              <a:buChar char="•"/>
            </a:pPr>
            <a:r>
              <a:rPr lang="en-US" sz="1200" u="none" strike="noStrike" kern="1200" dirty="0">
                <a:solidFill>
                  <a:schemeClr val="tx1"/>
                </a:solidFill>
                <a:effectLst/>
                <a:latin typeface="+mn-lt"/>
                <a:ea typeface="+mn-ea"/>
                <a:cs typeface="+mn-cs"/>
              </a:rPr>
              <a:t>Slowed growth;</a:t>
            </a:r>
          </a:p>
          <a:p>
            <a:pPr marL="171450" lvl="0" indent="-171450">
              <a:buFont typeface="Arial" panose="020B0604020202020204" pitchFamily="34" charset="0"/>
              <a:buChar char="•"/>
            </a:pPr>
            <a:r>
              <a:rPr lang="en-US" sz="1200" u="none" strike="noStrike" kern="1200" dirty="0">
                <a:solidFill>
                  <a:schemeClr val="tx1"/>
                </a:solidFill>
                <a:effectLst/>
                <a:latin typeface="+mn-lt"/>
                <a:ea typeface="+mn-ea"/>
                <a:cs typeface="+mn-cs"/>
              </a:rPr>
              <a:t>Hearing problems; and</a:t>
            </a:r>
          </a:p>
          <a:p>
            <a:pPr marL="171450" lvl="0" indent="-171450">
              <a:buFont typeface="Arial" panose="020B0604020202020204" pitchFamily="34" charset="0"/>
              <a:buChar char="•"/>
            </a:pPr>
            <a:r>
              <a:rPr lang="en-US" sz="1200" u="none" strike="noStrike" kern="1200" dirty="0">
                <a:solidFill>
                  <a:schemeClr val="tx1"/>
                </a:solidFill>
                <a:effectLst/>
                <a:latin typeface="+mn-lt"/>
                <a:ea typeface="+mn-ea"/>
                <a:cs typeface="+mn-cs"/>
              </a:rPr>
              <a:t>Anemia.</a:t>
            </a:r>
          </a:p>
          <a:p>
            <a:r>
              <a:rPr lang="en-US" sz="1200" kern="1200" dirty="0">
                <a:solidFill>
                  <a:schemeClr val="tx1"/>
                </a:solidFill>
                <a:effectLst/>
                <a:latin typeface="+mn-lt"/>
                <a:ea typeface="+mn-ea"/>
                <a:cs typeface="+mn-cs"/>
              </a:rPr>
              <a:t>In rare cases, high amounts of lead can have devastating effects on children, including seizures, coma and in some cases, even death.</a:t>
            </a:r>
          </a:p>
          <a:p>
            <a:endParaRPr lang="en-US" dirty="0"/>
          </a:p>
        </p:txBody>
      </p:sp>
      <p:sp>
        <p:nvSpPr>
          <p:cNvPr id="4" name="Slide Number Placeholder 3"/>
          <p:cNvSpPr>
            <a:spLocks noGrp="1"/>
          </p:cNvSpPr>
          <p:nvPr>
            <p:ph type="sldNum" sz="quarter" idx="5"/>
          </p:nvPr>
        </p:nvSpPr>
        <p:spPr/>
        <p:txBody>
          <a:bodyPr/>
          <a:lstStyle/>
          <a:p>
            <a:fld id="{EE6F91B4-55F4-4436-A63E-CB05760C1CCC}" type="slidenum">
              <a:rPr lang="en-US" smtClean="0"/>
              <a:t>24</a:t>
            </a:fld>
            <a:endParaRPr lang="en-US"/>
          </a:p>
        </p:txBody>
      </p:sp>
    </p:spTree>
    <p:extLst>
      <p:ext uri="{BB962C8B-B14F-4D97-AF65-F5344CB8AC3E}">
        <p14:creationId xmlns:p14="http://schemas.microsoft.com/office/powerpoint/2010/main" val="219971562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Adults exposed to lead can suffer from:</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Nerve disorders;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Increased blood pressure and incidence of hypertension;</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Decreased kidney function;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Reproductive problems (in both men and women); and</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Memory and concentration problems.</a:t>
            </a:r>
            <a:endParaRPr lang="en-US" dirty="0"/>
          </a:p>
        </p:txBody>
      </p:sp>
      <p:sp>
        <p:nvSpPr>
          <p:cNvPr id="4" name="Slide Number Placeholder 3"/>
          <p:cNvSpPr>
            <a:spLocks noGrp="1"/>
          </p:cNvSpPr>
          <p:nvPr>
            <p:ph type="sldNum" sz="quarter" idx="5"/>
          </p:nvPr>
        </p:nvSpPr>
        <p:spPr/>
        <p:txBody>
          <a:bodyPr/>
          <a:lstStyle/>
          <a:p>
            <a:fld id="{EE6F91B4-55F4-4436-A63E-CB05760C1CCC}" type="slidenum">
              <a:rPr lang="en-US" smtClean="0"/>
              <a:t>25</a:t>
            </a:fld>
            <a:endParaRPr lang="en-US"/>
          </a:p>
        </p:txBody>
      </p:sp>
    </p:spTree>
    <p:extLst>
      <p:ext uri="{BB962C8B-B14F-4D97-AF65-F5344CB8AC3E}">
        <p14:creationId xmlns:p14="http://schemas.microsoft.com/office/powerpoint/2010/main" val="164595868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Lead can accumulate in our bodies over time, where it is stored in bones along with calcium. During pregnancy, lead is released from the mother’s bones along with calcium and can pass from the mother, exposing the fetus or breastfeeding infant to lead, especially when the mother does not receive adequate calcium through her diet. This can result in serious effects to the developing fetus and infant, including:</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Causing the baby to be born too early or too small;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Hurting the baby’s brain, kidneys and nervous system;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Increasing the likelihood of learning or behavioral problems; and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Putting the mother at risk for miscarriage.</a:t>
            </a:r>
          </a:p>
          <a:p>
            <a:endParaRPr lang="en-US" dirty="0"/>
          </a:p>
        </p:txBody>
      </p:sp>
      <p:sp>
        <p:nvSpPr>
          <p:cNvPr id="4" name="Slide Number Placeholder 3"/>
          <p:cNvSpPr>
            <a:spLocks noGrp="1"/>
          </p:cNvSpPr>
          <p:nvPr>
            <p:ph type="sldNum" sz="quarter" idx="5"/>
          </p:nvPr>
        </p:nvSpPr>
        <p:spPr/>
        <p:txBody>
          <a:bodyPr/>
          <a:lstStyle/>
          <a:p>
            <a:fld id="{EE6F91B4-55F4-4436-A63E-CB05760C1CCC}" type="slidenum">
              <a:rPr lang="en-US" smtClean="0"/>
              <a:t>26</a:t>
            </a:fld>
            <a:endParaRPr lang="en-US"/>
          </a:p>
        </p:txBody>
      </p:sp>
    </p:spTree>
    <p:extLst>
      <p:ext uri="{BB962C8B-B14F-4D97-AF65-F5344CB8AC3E}">
        <p14:creationId xmlns:p14="http://schemas.microsoft.com/office/powerpoint/2010/main" val="121265446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u="sng" kern="1200" dirty="0">
                <a:solidFill>
                  <a:schemeClr val="tx1"/>
                </a:solidFill>
                <a:effectLst/>
                <a:latin typeface="+mn-lt"/>
                <a:ea typeface="+mn-ea"/>
                <a:cs typeface="+mn-cs"/>
              </a:rPr>
              <a:t>b. Health Effects of Lead on Wildlife</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Like humans, ingestion of lead in the food web can also impact wildlife species. Animals can be exposed to lead from mining, facility emissions and lead-based paint, but research indicates that the ingestion of lead fishing tackle and spent lead ammunition are two of the major sources of exposure in wildlife (Ref. 19). This includes the direct ingestion of spent lead shot and bullet fragments. Secondary lead poisoning can occur when predators and scavengers target wounded prey that has been shot and animal parts or gut piles left by hunters that contain lead fragments from spent ammunition (Ref. 20). This source particularly impacts scavenging bird species such as hawks, eagles, vultures, condors, ravens, magpies, jays, etc. Lead poisoning affects their muscles, nerves, kidney function, reproductive systems, flight capacity and can result in paralysis and starvation.</a:t>
            </a:r>
            <a:endParaRPr lang="en-US" dirty="0"/>
          </a:p>
        </p:txBody>
      </p:sp>
      <p:sp>
        <p:nvSpPr>
          <p:cNvPr id="4" name="Slide Number Placeholder 3"/>
          <p:cNvSpPr>
            <a:spLocks noGrp="1"/>
          </p:cNvSpPr>
          <p:nvPr>
            <p:ph type="sldNum" sz="quarter" idx="5"/>
          </p:nvPr>
        </p:nvSpPr>
        <p:spPr/>
        <p:txBody>
          <a:bodyPr/>
          <a:lstStyle/>
          <a:p>
            <a:fld id="{EE6F91B4-55F4-4436-A63E-CB05760C1CCC}" type="slidenum">
              <a:rPr lang="en-US" smtClean="0"/>
              <a:t>27</a:t>
            </a:fld>
            <a:endParaRPr lang="en-US"/>
          </a:p>
        </p:txBody>
      </p:sp>
    </p:spTree>
    <p:extLst>
      <p:ext uri="{BB962C8B-B14F-4D97-AF65-F5344CB8AC3E}">
        <p14:creationId xmlns:p14="http://schemas.microsoft.com/office/powerpoint/2010/main" val="134587579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Waterfowl species, such as loons, ducks, geese and swans, are also commonly affected by lead ingestion through the consumption of spent lead shot and used sinkers or tackle. However, many other types of birds can also be affected. Upon ingestion of sufficient amounts of lead, birds may show behavioral changes, such as: unsteady legs, droopy wings, accidents when trying to land, and in more severe cases, blindness and the inability to hold up their head. Other symptoms include listlessness (e.g., spiritless), vomiting, diarrhea and impaired flight.</a:t>
            </a:r>
          </a:p>
        </p:txBody>
      </p:sp>
      <p:sp>
        <p:nvSpPr>
          <p:cNvPr id="4" name="Slide Number Placeholder 3"/>
          <p:cNvSpPr>
            <a:spLocks noGrp="1"/>
          </p:cNvSpPr>
          <p:nvPr>
            <p:ph type="sldNum" sz="quarter" idx="5"/>
          </p:nvPr>
        </p:nvSpPr>
        <p:spPr/>
        <p:txBody>
          <a:bodyPr/>
          <a:lstStyle/>
          <a:p>
            <a:fld id="{EE6F91B4-55F4-4436-A63E-CB05760C1CCC}" type="slidenum">
              <a:rPr lang="en-US" smtClean="0"/>
              <a:t>28</a:t>
            </a:fld>
            <a:endParaRPr lang="en-US"/>
          </a:p>
        </p:txBody>
      </p:sp>
    </p:spTree>
    <p:extLst>
      <p:ext uri="{BB962C8B-B14F-4D97-AF65-F5344CB8AC3E}">
        <p14:creationId xmlns:p14="http://schemas.microsoft.com/office/powerpoint/2010/main" val="223067245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Lead poisoning can also occur in mammals, such as raccoons, bears, wolves and foxes. Lead exposure for these mammals can result in vomiting, loss of appetite, diarrhea, lethargy and uncoordinated body movements. Repeated exposures over time can result in anemia, convulsions, blindness, coma or death.</a:t>
            </a:r>
          </a:p>
        </p:txBody>
      </p:sp>
      <p:sp>
        <p:nvSpPr>
          <p:cNvPr id="4" name="Slide Number Placeholder 3"/>
          <p:cNvSpPr>
            <a:spLocks noGrp="1"/>
          </p:cNvSpPr>
          <p:nvPr>
            <p:ph type="sldNum" sz="quarter" idx="5"/>
          </p:nvPr>
        </p:nvSpPr>
        <p:spPr/>
        <p:txBody>
          <a:bodyPr/>
          <a:lstStyle/>
          <a:p>
            <a:fld id="{EE6F91B4-55F4-4436-A63E-CB05760C1CCC}" type="slidenum">
              <a:rPr lang="en-US" smtClean="0"/>
              <a:t>29</a:t>
            </a:fld>
            <a:endParaRPr lang="en-US"/>
          </a:p>
        </p:txBody>
      </p:sp>
    </p:spTree>
    <p:extLst>
      <p:ext uri="{BB962C8B-B14F-4D97-AF65-F5344CB8AC3E}">
        <p14:creationId xmlns:p14="http://schemas.microsoft.com/office/powerpoint/2010/main" val="162708712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Lead exposure in amphibians, such as toads and frogs, can result in an increase in skin shedding, sluggishness and decreased muscle tone.</a:t>
            </a:r>
            <a:endParaRPr lang="en-US" dirty="0"/>
          </a:p>
        </p:txBody>
      </p:sp>
      <p:sp>
        <p:nvSpPr>
          <p:cNvPr id="4" name="Slide Number Placeholder 3"/>
          <p:cNvSpPr>
            <a:spLocks noGrp="1"/>
          </p:cNvSpPr>
          <p:nvPr>
            <p:ph type="sldNum" sz="quarter" idx="5"/>
          </p:nvPr>
        </p:nvSpPr>
        <p:spPr/>
        <p:txBody>
          <a:bodyPr/>
          <a:lstStyle/>
          <a:p>
            <a:fld id="{EE6F91B4-55F4-4436-A63E-CB05760C1CCC}" type="slidenum">
              <a:rPr lang="en-US" smtClean="0"/>
              <a:t>30</a:t>
            </a:fld>
            <a:endParaRPr lang="en-US"/>
          </a:p>
        </p:txBody>
      </p:sp>
    </p:spTree>
    <p:extLst>
      <p:ext uri="{BB962C8B-B14F-4D97-AF65-F5344CB8AC3E}">
        <p14:creationId xmlns:p14="http://schemas.microsoft.com/office/powerpoint/2010/main" val="297367509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Given rising concerns over known and potential impacts of lead on wildlife (Ref. 19), many tribes are taking action to increase the use of non-lead alternatives for fishing and hunting activities within their tribal lands. For example, the Menominee Tribe requires non-lead ammunition for any harvesting of animals for food. The Flathead Indian Reservation Tribes require the use of non-toxic shot for both waterfowl and upland bird hunting, as well as the use of non-lead lures or sinkers for fishing (Ref. 22). Other tribal nations, such as the Hopi Tribe, Navajo Nation, Confederated Tribes of Siletz Reservation, Confederated Tribes of the Umatilla Indian Reservation and a handful of smaller tribes have either passed resolutions or proposed recommendations to include a non-lead ammunition component in their hunting guidelines.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Nez Perce Tribe of north-central Idaho initiated regional dialogue on this topic and established a Hunter Stewardship and Safety Program centered on lead-free subsistence hunting. The program offers an ammunition exchange option and facilitates community outreach to share awareness about the human health and wildlife conservation benefits of choosing to switch to copper-based ammunition when harvesting food. As non-lead options for both fishing and hunting have continued to increase, some First Nations in Canada have also urged more leadership on this issue. </a:t>
            </a:r>
          </a:p>
          <a:p>
            <a:endParaRPr lang="en-US" sz="1200" b="1" i="1" kern="1200" dirty="0">
              <a:solidFill>
                <a:schemeClr val="tx1"/>
              </a:solidFill>
              <a:effectLst/>
              <a:latin typeface="+mn-lt"/>
              <a:ea typeface="+mn-ea"/>
              <a:cs typeface="+mn-cs"/>
            </a:endParaRPr>
          </a:p>
          <a:p>
            <a:r>
              <a:rPr lang="en-US" sz="1200" b="1" i="1" kern="1200" dirty="0">
                <a:solidFill>
                  <a:schemeClr val="tx1"/>
                </a:solidFill>
                <a:effectLst/>
                <a:latin typeface="+mn-lt"/>
                <a:ea typeface="+mn-ea"/>
                <a:cs typeface="+mn-cs"/>
              </a:rPr>
              <a:t>Instructor Note: </a:t>
            </a:r>
            <a:r>
              <a:rPr lang="en-US" sz="1200" i="1" kern="1200" dirty="0">
                <a:solidFill>
                  <a:schemeClr val="tx1"/>
                </a:solidFill>
                <a:effectLst/>
                <a:latin typeface="+mn-lt"/>
                <a:ea typeface="+mn-ea"/>
                <a:cs typeface="+mn-cs"/>
              </a:rPr>
              <a:t>Check with your tribe to see if they have similar recommendations or resolutions on lead ammunition and fishing tackle. In 1991, the U.S. Fish and Wildlife Service banned the use of lead shot nationwide for hunting waterfowl (duck, geese, swans and coots). For more information on shot types that are approved as nontoxic for waterfowl hunting in the U.S., visit: </a:t>
            </a:r>
            <a:r>
              <a:rPr lang="en-US" sz="1200" i="1" u="sng" kern="1200" dirty="0">
                <a:solidFill>
                  <a:schemeClr val="tx1"/>
                </a:solidFill>
                <a:effectLst/>
                <a:latin typeface="+mn-lt"/>
                <a:ea typeface="+mn-ea"/>
                <a:cs typeface="+mn-cs"/>
                <a:hlinkClick r:id="rId3"/>
              </a:rPr>
              <a:t>https://www.fws.gov/birds/bird-enthusiasts/hunting/nontoxic.php</a:t>
            </a:r>
            <a:r>
              <a:rPr lang="en-US" sz="1200" kern="1200" dirty="0">
                <a:solidFill>
                  <a:schemeClr val="tx1"/>
                </a:solidFill>
                <a:effectLst/>
                <a:latin typeface="+mn-lt"/>
                <a:ea typeface="+mn-ea"/>
                <a:cs typeface="+mn-cs"/>
              </a:rPr>
              <a:t>.</a:t>
            </a:r>
          </a:p>
          <a:p>
            <a:endParaRPr lang="en-US" dirty="0"/>
          </a:p>
        </p:txBody>
      </p:sp>
      <p:sp>
        <p:nvSpPr>
          <p:cNvPr id="4" name="Slide Number Placeholder 3"/>
          <p:cNvSpPr>
            <a:spLocks noGrp="1"/>
          </p:cNvSpPr>
          <p:nvPr>
            <p:ph type="sldNum" sz="quarter" idx="5"/>
          </p:nvPr>
        </p:nvSpPr>
        <p:spPr/>
        <p:txBody>
          <a:bodyPr/>
          <a:lstStyle/>
          <a:p>
            <a:fld id="{EE6F91B4-55F4-4436-A63E-CB05760C1CCC}" type="slidenum">
              <a:rPr lang="en-US" smtClean="0"/>
              <a:t>31</a:t>
            </a:fld>
            <a:endParaRPr lang="en-US"/>
          </a:p>
        </p:txBody>
      </p:sp>
    </p:spTree>
    <p:extLst>
      <p:ext uri="{BB962C8B-B14F-4D97-AF65-F5344CB8AC3E}">
        <p14:creationId xmlns:p14="http://schemas.microsoft.com/office/powerpoint/2010/main" val="235333524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u="sng" kern="1200" dirty="0">
                <a:solidFill>
                  <a:schemeClr val="tx1"/>
                </a:solidFill>
                <a:effectLst/>
                <a:latin typeface="+mn-lt"/>
                <a:ea typeface="+mn-ea"/>
                <a:cs typeface="+mn-cs"/>
              </a:rPr>
              <a:t>c. Potential Impacts of Lead on Cultural Practices</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Lead, like other heavy metals, has the potential to impact cultural practices and subsistence lifeways. From the catching of fish, to the gathering of plants, to the harvesting of wild game, or the collecting of wood and other life-sources, subsistence lifeways are vulnerable to heavy metal exposure because they are intricately linked to the ecological communities and processes of living landscapes. All of these life supporting links can be eroded or destroyed from exposure to heavy metals that would otherwise stay out of harm’s way underground. Tribes and indigenous populations are extremely diverse in terms of lands, languages, cultures and diets, and are closely linked to the environment and natural resources. Due to their connection and dependence on the environment for the survival of their culture(s) and their subsistence practices, tribal and indigenous populations may have different potential sources of exposure to lead.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Are you aware of specific stories of how lead has already impacted our community? </a:t>
            </a:r>
            <a:r>
              <a:rPr lang="en-US" sz="1200" b="1" i="1" kern="1200" dirty="0">
                <a:solidFill>
                  <a:schemeClr val="tx1"/>
                </a:solidFill>
                <a:effectLst/>
                <a:latin typeface="+mn-lt"/>
                <a:ea typeface="+mn-ea"/>
                <a:cs typeface="+mn-cs"/>
              </a:rPr>
              <a:t>Instructor Note</a:t>
            </a:r>
            <a:r>
              <a:rPr lang="en-US" sz="1200" i="1" kern="1200" dirty="0">
                <a:solidFill>
                  <a:schemeClr val="tx1"/>
                </a:solidFill>
                <a:effectLst/>
                <a:latin typeface="+mn-lt"/>
                <a:ea typeface="+mn-ea"/>
                <a:cs typeface="+mn-cs"/>
              </a:rPr>
              <a:t>: Give participants an opportunity to share a story. If they cannot think of one, be prepared to share a story about how cultural practices and/or subsistence foods may have been impacted by lead contamination.</a:t>
            </a:r>
          </a:p>
        </p:txBody>
      </p:sp>
      <p:sp>
        <p:nvSpPr>
          <p:cNvPr id="4" name="Slide Number Placeholder 3"/>
          <p:cNvSpPr>
            <a:spLocks noGrp="1"/>
          </p:cNvSpPr>
          <p:nvPr>
            <p:ph type="sldNum" sz="quarter" idx="5"/>
          </p:nvPr>
        </p:nvSpPr>
        <p:spPr/>
        <p:txBody>
          <a:bodyPr/>
          <a:lstStyle/>
          <a:p>
            <a:fld id="{EE6F91B4-55F4-4436-A63E-CB05760C1CCC}" type="slidenum">
              <a:rPr lang="en-US" smtClean="0"/>
              <a:t>32</a:t>
            </a:fld>
            <a:endParaRPr lang="en-US"/>
          </a:p>
        </p:txBody>
      </p:sp>
    </p:spTree>
    <p:extLst>
      <p:ext uri="{BB962C8B-B14F-4D97-AF65-F5344CB8AC3E}">
        <p14:creationId xmlns:p14="http://schemas.microsoft.com/office/powerpoint/2010/main" val="122667857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Hunting deer, moose, elk and game – Most hunting ammunition is lead-based, which means both wildlife and humans are at risk of lead exposure from the consumption of spent ammunition in game meat and internal organs of an animal used as food (Refs. 23 &amp; 24).</a:t>
            </a:r>
            <a:r>
              <a:rPr lang="en-US" sz="1200" b="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In a recent study completed in North Dakota, participants who ate any wild game had higher blood lead levels than participants who did not consume wild game (Ref. 25). Lead exposure cannot </a:t>
            </a:r>
            <a:r>
              <a:rPr lang="en-US" sz="1200" kern="1200">
                <a:solidFill>
                  <a:schemeClr val="tx1"/>
                </a:solidFill>
                <a:effectLst/>
                <a:latin typeface="+mn-lt"/>
                <a:ea typeface="+mn-ea"/>
                <a:cs typeface="+mn-cs"/>
              </a:rPr>
              <a:t>be eliminated </a:t>
            </a:r>
            <a:r>
              <a:rPr lang="en-US" sz="1200" kern="1200" dirty="0">
                <a:solidFill>
                  <a:schemeClr val="tx1"/>
                </a:solidFill>
                <a:effectLst/>
                <a:latin typeface="+mn-lt"/>
                <a:ea typeface="+mn-ea"/>
                <a:cs typeface="+mn-cs"/>
              </a:rPr>
              <a:t>by cutting out the bullet wound channel and trimming meat at the site of impact. The typical lead-core bullet loses 30-40% of its weight in big game animal carcasses; hundreds of fragments are dispersed when a lead bullet is fired into an animal, making it impossible to remove all fragments. Using lead-free ammunition is the best way to avoid this risk of exposure.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Gathering traditional and cultural foods – Many traditional and cultural foods are gathered in natural areas that may  be contaminated with lead (or other harmful materials); thus it is important to wash items thoroughly with clean water sources prior to eating. For example, to reduce the risk of exposure to lead, one southwest tribe makes sure its members thoroughly wash watercress and wild onions grown in the early spring to remove any contaminated soil from the plant’s surface. Another northwest tribe, living in an area with known lead soil contamination, recommends washing and then removing the skins of water potatoes prior to cooking and eating to reduce exposure. Overall, it is a good practice to thoroughly wash gathered foods prior to cooking and eating as well as to understand whether possible exposure scenarios exist in your community.</a:t>
            </a:r>
          </a:p>
        </p:txBody>
      </p:sp>
      <p:sp>
        <p:nvSpPr>
          <p:cNvPr id="4" name="Slide Number Placeholder 3"/>
          <p:cNvSpPr>
            <a:spLocks noGrp="1"/>
          </p:cNvSpPr>
          <p:nvPr>
            <p:ph type="sldNum" sz="quarter" idx="5"/>
          </p:nvPr>
        </p:nvSpPr>
        <p:spPr/>
        <p:txBody>
          <a:bodyPr/>
          <a:lstStyle/>
          <a:p>
            <a:fld id="{EE6F91B4-55F4-4436-A63E-CB05760C1CCC}" type="slidenum">
              <a:rPr lang="en-US" smtClean="0"/>
              <a:t>33</a:t>
            </a:fld>
            <a:endParaRPr lang="en-US"/>
          </a:p>
        </p:txBody>
      </p:sp>
    </p:spTree>
    <p:extLst>
      <p:ext uri="{BB962C8B-B14F-4D97-AF65-F5344CB8AC3E}">
        <p14:creationId xmlns:p14="http://schemas.microsoft.com/office/powerpoint/2010/main" val="271086703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Burning materials and ingredients for cultural and medicinal activities - Many tribal activities involve burning different materials for traditional, cultural and medicinal practices. In some cases, ashes and smoke have been found to be contaminated with chemicals, such as when unknowingly burning wood coated with lead-based paint. It is important to know the source of the materials being burned to prevent community members from being exposed to lead through both ingestion and breathing.</a:t>
            </a:r>
          </a:p>
          <a:p>
            <a:pPr marL="0" lvl="0" indent="0">
              <a:buFont typeface="Arial" panose="020B0604020202020204" pitchFamily="34" charset="0"/>
              <a:buNone/>
            </a:pPr>
            <a:r>
              <a:rPr lang="en-US" sz="1200" i="0" kern="1200" dirty="0">
                <a:solidFill>
                  <a:schemeClr val="tx1"/>
                </a:solidFill>
                <a:effectLst/>
                <a:latin typeface="+mn-lt"/>
                <a:ea typeface="+mn-ea"/>
                <a:cs typeface="+mn-cs"/>
              </a:rPr>
              <a:t>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Using natural life sources for various items – Natural resources are commonly used to create cultural items, such as clay and soil for makeup and paints. However, it is important to know whether natural resources being used are contaminated with lead before using them. Consider other options if possible. Hire a professional or contact a lab to test for the presence of lead in natural resources. </a:t>
            </a:r>
          </a:p>
          <a:p>
            <a:pPr marL="0" lvl="0" indent="0">
              <a:buFont typeface="Arial" panose="020B0604020202020204" pitchFamily="34" charset="0"/>
              <a:buNone/>
            </a:pPr>
            <a:r>
              <a:rPr lang="en-US" sz="1200" i="0" kern="1200" dirty="0">
                <a:solidFill>
                  <a:schemeClr val="tx1"/>
                </a:solidFill>
                <a:effectLst/>
                <a:latin typeface="+mn-lt"/>
                <a:ea typeface="+mn-ea"/>
                <a:cs typeface="+mn-cs"/>
              </a:rPr>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Returned museum artifacts – Museum artifacts were often preserved using mercury, arsenic, lead and other toxic chemicals. Although chemists are working on ways to clean them well enough for reuse, it is important to understand that some older items may contain lead or other harmful chemicals and thus increase potential exposure to lead. When these artifacts are returned, be sure to ask questions about the prior preservation processes used.</a:t>
            </a:r>
          </a:p>
        </p:txBody>
      </p:sp>
      <p:sp>
        <p:nvSpPr>
          <p:cNvPr id="4" name="Slide Number Placeholder 3"/>
          <p:cNvSpPr>
            <a:spLocks noGrp="1"/>
          </p:cNvSpPr>
          <p:nvPr>
            <p:ph type="sldNum" sz="quarter" idx="5"/>
          </p:nvPr>
        </p:nvSpPr>
        <p:spPr/>
        <p:txBody>
          <a:bodyPr/>
          <a:lstStyle/>
          <a:p>
            <a:fld id="{EE6F91B4-55F4-4436-A63E-CB05760C1CCC}" type="slidenum">
              <a:rPr lang="en-US" smtClean="0"/>
              <a:t>34</a:t>
            </a:fld>
            <a:endParaRPr lang="en-US"/>
          </a:p>
        </p:txBody>
      </p:sp>
    </p:spTree>
    <p:extLst>
      <p:ext uri="{BB962C8B-B14F-4D97-AF65-F5344CB8AC3E}">
        <p14:creationId xmlns:p14="http://schemas.microsoft.com/office/powerpoint/2010/main" val="329794073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u="sng" kern="1200" dirty="0">
                <a:solidFill>
                  <a:schemeClr val="tx1"/>
                </a:solidFill>
                <a:effectLst/>
                <a:latin typeface="+mn-lt"/>
                <a:ea typeface="+mn-ea"/>
                <a:cs typeface="+mn-cs"/>
              </a:rPr>
              <a:t>V. Taking Action </a:t>
            </a:r>
          </a:p>
          <a:p>
            <a:r>
              <a:rPr lang="en-US" sz="1200" kern="1200" dirty="0">
                <a:solidFill>
                  <a:schemeClr val="tx1"/>
                </a:solidFill>
                <a:effectLst/>
                <a:latin typeface="+mn-lt"/>
                <a:ea typeface="+mn-ea"/>
                <a:cs typeface="+mn-cs"/>
              </a:rPr>
              <a:t>Lead exposure and lead poisoning is preventable. In fact, many groups and tribes throughout the country have implemented their own programs and projects over the years to lower their exposure to lead and its harmful effects. Throughout the course of the different </a:t>
            </a:r>
            <a:r>
              <a:rPr lang="en-US" sz="1200" i="1" kern="1200" dirty="0">
                <a:solidFill>
                  <a:schemeClr val="tx1"/>
                </a:solidFill>
                <a:effectLst/>
                <a:latin typeface="+mn-lt"/>
                <a:ea typeface="+mn-ea"/>
                <a:cs typeface="+mn-cs"/>
              </a:rPr>
              <a:t>Lead Awareness in Indian Country: Keeping Our Children Healthy!</a:t>
            </a:r>
            <a:r>
              <a:rPr lang="en-US" sz="1200" kern="1200" dirty="0">
                <a:solidFill>
                  <a:schemeClr val="tx1"/>
                </a:solidFill>
                <a:effectLst/>
                <a:latin typeface="+mn-lt"/>
                <a:ea typeface="+mn-ea"/>
                <a:cs typeface="+mn-cs"/>
              </a:rPr>
              <a:t> sessions, we will discuss different actions that you can take to reduce potential exposure to lead. Please pull out your worksheet as we continue our discussion of actions you can take at home to reduce your family’s potential exposure to lead</a:t>
            </a:r>
            <a:r>
              <a:rPr lang="en-US" sz="1200" i="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EE6F91B4-55F4-4436-A63E-CB05760C1CCC}" type="slidenum">
              <a:rPr lang="en-US" smtClean="0"/>
              <a:t>35</a:t>
            </a:fld>
            <a:endParaRPr lang="en-US"/>
          </a:p>
        </p:txBody>
      </p:sp>
    </p:spTree>
    <p:extLst>
      <p:ext uri="{BB962C8B-B14F-4D97-AF65-F5344CB8AC3E}">
        <p14:creationId xmlns:p14="http://schemas.microsoft.com/office/powerpoint/2010/main" val="125383205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u="sng" kern="1200" dirty="0">
                <a:solidFill>
                  <a:schemeClr val="tx1"/>
                </a:solidFill>
                <a:effectLst/>
                <a:latin typeface="+mn-lt"/>
                <a:ea typeface="+mn-ea"/>
                <a:cs typeface="+mn-cs"/>
              </a:rPr>
              <a:t>a. Keep Homes Clean &amp; Dust Free</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Wet mop floors and hard surfaces (e.g., porches) to minimize lead dust.</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Wipe down hard surfaces such as countertops, window sills and doors jambs with a wet cloth.</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Inspect and maintain all painted surfaces to guard against deterioration.</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Wet wipe the area immediately if you notice any peeling, chipping, chalking or cracking paint.</a:t>
            </a:r>
          </a:p>
          <a:p>
            <a:endParaRPr lang="en-US" dirty="0"/>
          </a:p>
        </p:txBody>
      </p:sp>
      <p:sp>
        <p:nvSpPr>
          <p:cNvPr id="4" name="Slide Number Placeholder 3"/>
          <p:cNvSpPr>
            <a:spLocks noGrp="1"/>
          </p:cNvSpPr>
          <p:nvPr>
            <p:ph type="sldNum" sz="quarter" idx="5"/>
          </p:nvPr>
        </p:nvSpPr>
        <p:spPr/>
        <p:txBody>
          <a:bodyPr/>
          <a:lstStyle/>
          <a:p>
            <a:fld id="{EE6F91B4-55F4-4436-A63E-CB05760C1CCC}" type="slidenum">
              <a:rPr lang="en-US" smtClean="0"/>
              <a:t>36</a:t>
            </a:fld>
            <a:endParaRPr lang="en-US"/>
          </a:p>
        </p:txBody>
      </p:sp>
    </p:spTree>
    <p:extLst>
      <p:ext uri="{BB962C8B-B14F-4D97-AF65-F5344CB8AC3E}">
        <p14:creationId xmlns:p14="http://schemas.microsoft.com/office/powerpoint/2010/main" val="98733244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r>
              <a:rPr lang="en-US" sz="1200" u="sng" kern="1200" dirty="0">
                <a:solidFill>
                  <a:schemeClr val="tx1"/>
                </a:solidFill>
                <a:effectLst/>
                <a:latin typeface="+mn-lt"/>
                <a:ea typeface="+mn-ea"/>
                <a:cs typeface="+mn-cs"/>
              </a:rPr>
              <a:t>b. Eat a Diet High in Iron, Calcium &amp; Vitamin C</a:t>
            </a:r>
            <a:endParaRPr lang="en-US" sz="1200" u="none" strike="noStrike"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Ensure family members eat a well-balanced diet of fruits, vegetables, grains, dairy and protein foods. Foods that are higher in calcium, iron and vitamin C can help reduce the absorption of lead.</a:t>
            </a:r>
            <a:r>
              <a:rPr lang="en-US" sz="1200" u="none" strike="noStrike" kern="1200" dirty="0">
                <a:solidFill>
                  <a:schemeClr val="tx1"/>
                </a:solidFill>
                <a:effectLst/>
                <a:latin typeface="+mn-lt"/>
                <a:ea typeface="+mn-ea"/>
                <a:cs typeface="+mn-cs"/>
              </a:rPr>
              <a:t> Children with healthy diets absorb less lead.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u="none" strike="noStrike" kern="1200" dirty="0">
                <a:solidFill>
                  <a:schemeClr val="tx1"/>
                </a:solidFill>
                <a:effectLst/>
                <a:latin typeface="+mn-lt"/>
                <a:ea typeface="+mn-ea"/>
                <a:cs typeface="+mn-cs"/>
              </a:rPr>
              <a:t>Wash all food, including traditional and cultural foods gathered in natural areas, thoroughly with safe water sources prior to eating. This would remove</a:t>
            </a:r>
            <a:r>
              <a:rPr lang="en-US" sz="1200" u="none" strike="sngStrike" kern="1200" dirty="0">
                <a:solidFill>
                  <a:schemeClr val="tx1"/>
                </a:solidFill>
                <a:effectLst/>
                <a:latin typeface="+mn-lt"/>
                <a:ea typeface="+mn-ea"/>
                <a:cs typeface="+mn-cs"/>
              </a:rPr>
              <a:t> </a:t>
            </a:r>
            <a:r>
              <a:rPr lang="en-US" sz="1200" u="none" strike="noStrike" kern="1200" dirty="0">
                <a:solidFill>
                  <a:schemeClr val="tx1"/>
                </a:solidFill>
                <a:effectLst/>
                <a:latin typeface="+mn-lt"/>
                <a:ea typeface="+mn-ea"/>
                <a:cs typeface="+mn-cs"/>
              </a:rPr>
              <a:t>soil or lead dust that may have adhered to the surface.</a:t>
            </a:r>
          </a:p>
          <a:p>
            <a:pPr marL="171450" lvl="0" indent="-171450">
              <a:buFont typeface="Arial" panose="020B0604020202020204" pitchFamily="34" charset="0"/>
              <a:buChar char="•"/>
            </a:pPr>
            <a:r>
              <a:rPr lang="en-US" sz="1200" u="none" strike="noStrike" kern="1200" dirty="0">
                <a:solidFill>
                  <a:schemeClr val="tx1"/>
                </a:solidFill>
                <a:effectLst/>
                <a:latin typeface="+mn-lt"/>
                <a:ea typeface="+mn-ea"/>
                <a:cs typeface="+mn-cs"/>
              </a:rPr>
              <a:t>Do not eat food or drink water cooked or stored in chipped or cracked lead-crystal, lead-glazed pottery or lead-porcelain cookware.</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EE6F91B4-55F4-4436-A63E-CB05760C1CCC}" type="slidenum">
              <a:rPr lang="en-US" smtClean="0"/>
              <a:t>37</a:t>
            </a:fld>
            <a:endParaRPr lang="en-US"/>
          </a:p>
        </p:txBody>
      </p:sp>
    </p:spTree>
    <p:extLst>
      <p:ext uri="{BB962C8B-B14F-4D97-AF65-F5344CB8AC3E}">
        <p14:creationId xmlns:p14="http://schemas.microsoft.com/office/powerpoint/2010/main" val="349370766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u="none" strike="noStrike" kern="1200" dirty="0">
                <a:solidFill>
                  <a:schemeClr val="tx1"/>
                </a:solidFill>
                <a:effectLst/>
                <a:latin typeface="+mn-lt"/>
                <a:ea typeface="+mn-ea"/>
                <a:cs typeface="+mn-cs"/>
              </a:rPr>
              <a:t>Use only cold water for drinking, cooking and preparing baby formula. </a:t>
            </a:r>
            <a:r>
              <a:rPr lang="en-US" sz="1200" kern="1200" dirty="0">
                <a:solidFill>
                  <a:schemeClr val="tx1"/>
                </a:solidFill>
                <a:effectLst/>
                <a:latin typeface="+mn-lt"/>
                <a:ea typeface="+mn-ea"/>
                <a:cs typeface="+mn-cs"/>
              </a:rPr>
              <a:t>Use water from a safe source to mix baby formula. </a:t>
            </a:r>
            <a:r>
              <a:rPr lang="en-US" sz="1200" u="none" strike="noStrike" kern="1200" dirty="0">
                <a:solidFill>
                  <a:schemeClr val="tx1"/>
                </a:solidFill>
                <a:effectLst/>
                <a:latin typeface="+mn-lt"/>
                <a:ea typeface="+mn-ea"/>
                <a:cs typeface="+mn-cs"/>
              </a:rPr>
              <a:t>Heat up cold water on the stove or in a microwave if hot or warm water is needed. Boiling water does not remove lead from water.</a:t>
            </a:r>
          </a:p>
          <a:p>
            <a:pPr marL="171450" lvl="0" indent="-171450">
              <a:buFont typeface="Arial" panose="020B0604020202020204" pitchFamily="34" charset="0"/>
              <a:buChar char="•"/>
            </a:pPr>
            <a:r>
              <a:rPr lang="en-US" sz="1200" u="none" strike="noStrike" kern="1200" dirty="0">
                <a:solidFill>
                  <a:schemeClr val="tx1"/>
                </a:solidFill>
                <a:effectLst/>
                <a:latin typeface="+mn-lt"/>
                <a:ea typeface="+mn-ea"/>
                <a:cs typeface="+mn-cs"/>
              </a:rPr>
              <a:t>Know the sources of natural resources, ingredients, herbs, etc. being used for various purposes to prevent exposure to lead through ingestion or breathing.</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EE6F91B4-55F4-4436-A63E-CB05760C1CCC}" type="slidenum">
              <a:rPr lang="en-US" smtClean="0"/>
              <a:t>38</a:t>
            </a:fld>
            <a:endParaRPr lang="en-US"/>
          </a:p>
        </p:txBody>
      </p:sp>
    </p:spTree>
    <p:extLst>
      <p:ext uri="{BB962C8B-B14F-4D97-AF65-F5344CB8AC3E}">
        <p14:creationId xmlns:p14="http://schemas.microsoft.com/office/powerpoint/2010/main" val="80178316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u="none" strike="noStrike" kern="1200" dirty="0">
                <a:solidFill>
                  <a:schemeClr val="tx1"/>
                </a:solidFill>
                <a:effectLst/>
                <a:latin typeface="+mn-lt"/>
                <a:ea typeface="+mn-ea"/>
                <a:cs typeface="+mn-cs"/>
              </a:rPr>
              <a:t>Check local, tribal and regional fish advisories for recommendations on fish consumption for pregnant women, children under 15 years of age and the general public. This includes recommendations on numbers to be consumed per month for specific fish and whether it is recommended to eat only the fillet or the whole fish.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u="none" strike="noStrike" kern="1200" dirty="0">
                <a:solidFill>
                  <a:schemeClr val="tx1"/>
                </a:solidFill>
                <a:effectLst/>
                <a:latin typeface="+mn-lt"/>
                <a:ea typeface="+mn-ea"/>
                <a:cs typeface="+mn-cs"/>
              </a:rPr>
              <a:t>Switch to non-lead ammunition and fishing tackle when harvesting wild game and fish for food, when possible.</a:t>
            </a:r>
          </a:p>
          <a:p>
            <a:pPr marL="171450" lvl="0" indent="-171450">
              <a:buFont typeface="Arial" panose="020B0604020202020204" pitchFamily="34" charset="0"/>
              <a:buChar char="•"/>
            </a:pPr>
            <a:endParaRPr lang="en-US" sz="1200" u="none" strike="noStrike" kern="1200" dirty="0">
              <a:solidFill>
                <a:schemeClr val="tx1"/>
              </a:solidFill>
              <a:effectLst/>
              <a:latin typeface="+mn-lt"/>
              <a:ea typeface="+mn-ea"/>
              <a:cs typeface="+mn-cs"/>
            </a:endParaRPr>
          </a:p>
          <a:p>
            <a:pPr marL="171450" lvl="0" indent="-171450">
              <a:buFont typeface="Arial" panose="020B0604020202020204" pitchFamily="34" charset="0"/>
              <a:buChar char="•"/>
            </a:pPr>
            <a:endParaRPr lang="en-US" sz="1200" u="none" strike="noStrike" kern="1200" dirty="0">
              <a:solidFill>
                <a:schemeClr val="tx1"/>
              </a:solidFill>
              <a:effectLst/>
              <a:latin typeface="+mn-lt"/>
              <a:ea typeface="+mn-ea"/>
              <a:cs typeface="+mn-cs"/>
            </a:endParaRP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EE6F91B4-55F4-4436-A63E-CB05760C1CCC}" type="slidenum">
              <a:rPr lang="en-US" smtClean="0"/>
              <a:t>39</a:t>
            </a:fld>
            <a:endParaRPr lang="en-US"/>
          </a:p>
        </p:txBody>
      </p:sp>
    </p:spTree>
    <p:extLst>
      <p:ext uri="{BB962C8B-B14F-4D97-AF65-F5344CB8AC3E}">
        <p14:creationId xmlns:p14="http://schemas.microsoft.com/office/powerpoint/2010/main" val="48942059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u="sng" kern="1200" dirty="0">
                <a:solidFill>
                  <a:schemeClr val="tx1"/>
                </a:solidFill>
                <a:effectLst/>
                <a:latin typeface="+mn-lt"/>
                <a:ea typeface="+mn-ea"/>
                <a:cs typeface="+mn-cs"/>
              </a:rPr>
              <a:t>c. Wash Hands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Use soap and water (warm or cold) to wash children’s hands several times a day, especially after playing outside or with animals.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Adults should wash hands after participating in activities where they may have come in contact with lead.</a:t>
            </a:r>
          </a:p>
          <a:p>
            <a:endParaRPr lang="en-US" dirty="0"/>
          </a:p>
        </p:txBody>
      </p:sp>
      <p:sp>
        <p:nvSpPr>
          <p:cNvPr id="4" name="Slide Number Placeholder 3"/>
          <p:cNvSpPr>
            <a:spLocks noGrp="1"/>
          </p:cNvSpPr>
          <p:nvPr>
            <p:ph type="sldNum" sz="quarter" idx="5"/>
          </p:nvPr>
        </p:nvSpPr>
        <p:spPr/>
        <p:txBody>
          <a:bodyPr/>
          <a:lstStyle/>
          <a:p>
            <a:fld id="{EE6F91B4-55F4-4436-A63E-CB05760C1CCC}" type="slidenum">
              <a:rPr lang="en-US" smtClean="0"/>
              <a:t>40</a:t>
            </a:fld>
            <a:endParaRPr lang="en-US"/>
          </a:p>
        </p:txBody>
      </p:sp>
    </p:spTree>
    <p:extLst>
      <p:ext uri="{BB962C8B-B14F-4D97-AF65-F5344CB8AC3E}">
        <p14:creationId xmlns:p14="http://schemas.microsoft.com/office/powerpoint/2010/main" val="142872149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u="sng" kern="1200" dirty="0">
                <a:solidFill>
                  <a:schemeClr val="tx1"/>
                </a:solidFill>
                <a:effectLst/>
                <a:latin typeface="+mn-lt"/>
                <a:ea typeface="+mn-ea"/>
                <a:cs typeface="+mn-cs"/>
              </a:rPr>
              <a:t>d. Play in Grass</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u="none" strike="noStrike" kern="1200" dirty="0">
                <a:solidFill>
                  <a:schemeClr val="tx1"/>
                </a:solidFill>
                <a:effectLst/>
                <a:latin typeface="+mn-lt"/>
                <a:ea typeface="+mn-ea"/>
                <a:cs typeface="+mn-cs"/>
              </a:rPr>
              <a:t>Guide children to play in grassy or non-contaminated bare soil areas, especially if play areas are near roadways, junk yards, older buildings and uncontrolled or abandoned sites or properties.</a:t>
            </a:r>
          </a:p>
          <a:p>
            <a:pPr marL="171450" lvl="0" indent="-171450">
              <a:buFont typeface="Arial" panose="020B0604020202020204" pitchFamily="34" charset="0"/>
              <a:buChar char="•"/>
            </a:pPr>
            <a:r>
              <a:rPr lang="en-US" sz="1200" u="none" strike="noStrike" kern="1200" dirty="0">
                <a:solidFill>
                  <a:schemeClr val="tx1"/>
                </a:solidFill>
                <a:effectLst/>
                <a:latin typeface="+mn-lt"/>
                <a:ea typeface="+mn-ea"/>
                <a:cs typeface="+mn-cs"/>
              </a:rPr>
              <a:t>Use designated picnic, camping and hiking areas.</a:t>
            </a:r>
          </a:p>
          <a:p>
            <a:pPr marL="171450" lvl="0" indent="-171450">
              <a:buFont typeface="Arial" panose="020B0604020202020204" pitchFamily="34" charset="0"/>
              <a:buChar char="•"/>
            </a:pPr>
            <a:r>
              <a:rPr lang="en-US" sz="1200" u="none" strike="noStrike" kern="1200" dirty="0">
                <a:solidFill>
                  <a:schemeClr val="tx1"/>
                </a:solidFill>
                <a:effectLst/>
                <a:latin typeface="+mn-lt"/>
                <a:ea typeface="+mn-ea"/>
                <a:cs typeface="+mn-cs"/>
              </a:rPr>
              <a:t>Teach children to wipe and remove their shoes and to wash their hands after playing outdoors.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Wipe off pets’ paws prior to bringing them indoors.</a:t>
            </a:r>
          </a:p>
          <a:p>
            <a:pPr marL="171450" lvl="0" indent="-171450">
              <a:buFont typeface="Arial" panose="020B0604020202020204" pitchFamily="34" charset="0"/>
              <a:buChar char="•"/>
            </a:pPr>
            <a:r>
              <a:rPr lang="en-US" sz="1200" u="none" strike="noStrike" kern="1200" dirty="0">
                <a:solidFill>
                  <a:schemeClr val="tx1"/>
                </a:solidFill>
                <a:effectLst/>
                <a:latin typeface="+mn-lt"/>
                <a:ea typeface="+mn-ea"/>
                <a:cs typeface="+mn-cs"/>
              </a:rPr>
              <a:t>Place dust mats both inside and outside your home.</a:t>
            </a:r>
          </a:p>
          <a:p>
            <a:endParaRPr lang="en-US" dirty="0"/>
          </a:p>
        </p:txBody>
      </p:sp>
      <p:sp>
        <p:nvSpPr>
          <p:cNvPr id="4" name="Slide Number Placeholder 3"/>
          <p:cNvSpPr>
            <a:spLocks noGrp="1"/>
          </p:cNvSpPr>
          <p:nvPr>
            <p:ph type="sldNum" sz="quarter" idx="5"/>
          </p:nvPr>
        </p:nvSpPr>
        <p:spPr/>
        <p:txBody>
          <a:bodyPr/>
          <a:lstStyle/>
          <a:p>
            <a:fld id="{EE6F91B4-55F4-4436-A63E-CB05760C1CCC}" type="slidenum">
              <a:rPr lang="en-US" smtClean="0"/>
              <a:t>41</a:t>
            </a:fld>
            <a:endParaRPr lang="en-US"/>
          </a:p>
        </p:txBody>
      </p:sp>
    </p:spTree>
    <p:extLst>
      <p:ext uri="{BB962C8B-B14F-4D97-AF65-F5344CB8AC3E}">
        <p14:creationId xmlns:p14="http://schemas.microsoft.com/office/powerpoint/2010/main" val="133633640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u="sng" kern="1200" dirty="0">
                <a:solidFill>
                  <a:schemeClr val="tx1"/>
                </a:solidFill>
                <a:effectLst/>
                <a:latin typeface="+mn-lt"/>
                <a:ea typeface="+mn-ea"/>
                <a:cs typeface="+mn-cs"/>
              </a:rPr>
              <a:t>e. Hire Certified Lead Professionals</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u="none" strike="noStrike" kern="1200" dirty="0">
                <a:solidFill>
                  <a:schemeClr val="tx1"/>
                </a:solidFill>
                <a:effectLst/>
                <a:latin typeface="+mn-lt"/>
                <a:ea typeface="+mn-ea"/>
                <a:cs typeface="+mn-cs"/>
              </a:rPr>
              <a:t>For homes built prior to 1978, hire a certified lead professional for renovation and repair work. Keep residents out of the work area during renovation or repair work which disturbs painted surfaces in older homes and buildings until the work area is cleaned. </a:t>
            </a:r>
          </a:p>
          <a:p>
            <a:pPr marL="171450" lvl="0" indent="-171450">
              <a:buFont typeface="Arial" panose="020B0604020202020204" pitchFamily="34" charset="0"/>
              <a:buChar char="•"/>
            </a:pPr>
            <a:r>
              <a:rPr lang="en-US" sz="1200" u="none" strike="noStrike" kern="1200" dirty="0">
                <a:solidFill>
                  <a:schemeClr val="tx1"/>
                </a:solidFill>
                <a:effectLst/>
                <a:latin typeface="+mn-lt"/>
                <a:ea typeface="+mn-ea"/>
                <a:cs typeface="+mn-cs"/>
              </a:rPr>
              <a:t>When having home renovations, repairs or painting done, make sure your contractor is Lead-Safe Certified and follows lead-safe work practices per the requirements of EPA’s Renovation, Repair and Painting Rule. These professionals have special training and are certified to perform this type of work.</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If you are renting your home or apartment and think it may contain lead-based paint or lead hazards, make sure your landlord or tribal housing authority hires a Lead-Safe Certified contractor to do renovation, repair and painting work.</a:t>
            </a:r>
            <a:endParaRPr lang="en-US" sz="1200" u="none" strike="noStrike"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EE6F91B4-55F4-4436-A63E-CB05760C1CCC}" type="slidenum">
              <a:rPr lang="en-US" smtClean="0"/>
              <a:t>42</a:t>
            </a:fld>
            <a:endParaRPr lang="en-US"/>
          </a:p>
        </p:txBody>
      </p:sp>
    </p:spTree>
    <p:extLst>
      <p:ext uri="{BB962C8B-B14F-4D97-AF65-F5344CB8AC3E}">
        <p14:creationId xmlns:p14="http://schemas.microsoft.com/office/powerpoint/2010/main" val="379443288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u="sng" kern="1200" dirty="0">
                <a:solidFill>
                  <a:schemeClr val="tx1"/>
                </a:solidFill>
                <a:effectLst/>
                <a:latin typeface="+mn-lt"/>
                <a:ea typeface="+mn-ea"/>
                <a:cs typeface="+mn-cs"/>
              </a:rPr>
              <a:t>f. Shower &amp; Change</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Clean or remove work clothes and shoes before entering your home to avoid tracking in lead from soil, work sites or hobbies. Store work clothes and shoes in a designated area outside the home.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Wash work clothes separately from other family members’ clothes.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Shower after participating in activities where you may have been exposed to lead to remove any lead dust from your skin and hair. </a:t>
            </a:r>
          </a:p>
          <a:p>
            <a:endParaRPr lang="en-US" dirty="0"/>
          </a:p>
        </p:txBody>
      </p:sp>
      <p:sp>
        <p:nvSpPr>
          <p:cNvPr id="4" name="Slide Number Placeholder 3"/>
          <p:cNvSpPr>
            <a:spLocks noGrp="1"/>
          </p:cNvSpPr>
          <p:nvPr>
            <p:ph type="sldNum" sz="quarter" idx="5"/>
          </p:nvPr>
        </p:nvSpPr>
        <p:spPr/>
        <p:txBody>
          <a:bodyPr/>
          <a:lstStyle/>
          <a:p>
            <a:fld id="{EE6F91B4-55F4-4436-A63E-CB05760C1CCC}" type="slidenum">
              <a:rPr lang="en-US" smtClean="0"/>
              <a:t>43</a:t>
            </a:fld>
            <a:endParaRPr lang="en-US"/>
          </a:p>
        </p:txBody>
      </p:sp>
    </p:spTree>
    <p:extLst>
      <p:ext uri="{BB962C8B-B14F-4D97-AF65-F5344CB8AC3E}">
        <p14:creationId xmlns:p14="http://schemas.microsoft.com/office/powerpoint/2010/main" val="34278407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u="sng" kern="1200" dirty="0">
                <a:solidFill>
                  <a:schemeClr val="tx1"/>
                </a:solidFill>
                <a:effectLst/>
                <a:latin typeface="+mn-lt"/>
                <a:ea typeface="+mn-ea"/>
                <a:cs typeface="+mn-cs"/>
              </a:rPr>
              <a:t>g. Wash Toys, Pacifiers &amp; Bottles</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Wash children’s bottles, pacifiers and toys, like stuffed animals, often.</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Do not let children chew on painted toys, window sills or other painted surfaces.</a:t>
            </a:r>
          </a:p>
          <a:p>
            <a:endParaRPr lang="en-US" dirty="0"/>
          </a:p>
        </p:txBody>
      </p:sp>
      <p:sp>
        <p:nvSpPr>
          <p:cNvPr id="4" name="Slide Number Placeholder 3"/>
          <p:cNvSpPr>
            <a:spLocks noGrp="1"/>
          </p:cNvSpPr>
          <p:nvPr>
            <p:ph type="sldNum" sz="quarter" idx="5"/>
          </p:nvPr>
        </p:nvSpPr>
        <p:spPr/>
        <p:txBody>
          <a:bodyPr/>
          <a:lstStyle/>
          <a:p>
            <a:fld id="{EE6F91B4-55F4-4436-A63E-CB05760C1CCC}" type="slidenum">
              <a:rPr lang="en-US" smtClean="0"/>
              <a:t>44</a:t>
            </a:fld>
            <a:endParaRPr lang="en-US"/>
          </a:p>
        </p:txBody>
      </p:sp>
    </p:spTree>
    <p:extLst>
      <p:ext uri="{BB962C8B-B14F-4D97-AF65-F5344CB8AC3E}">
        <p14:creationId xmlns:p14="http://schemas.microsoft.com/office/powerpoint/2010/main" val="148363096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r>
              <a:rPr lang="en-US" sz="1200" u="sng" kern="1200" dirty="0">
                <a:solidFill>
                  <a:schemeClr val="tx1"/>
                </a:solidFill>
                <a:effectLst/>
                <a:latin typeface="+mn-lt"/>
                <a:ea typeface="+mn-ea"/>
                <a:cs typeface="+mn-cs"/>
              </a:rPr>
              <a:t>h. Flush Pipes</a:t>
            </a:r>
            <a:endParaRPr lang="en-US" sz="1200" u="none" strike="noStrike"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u="none" strike="noStrike" kern="1200" dirty="0">
                <a:solidFill>
                  <a:schemeClr val="tx1"/>
                </a:solidFill>
                <a:effectLst/>
                <a:latin typeface="+mn-lt"/>
                <a:ea typeface="+mn-ea"/>
                <a:cs typeface="+mn-cs"/>
              </a:rPr>
              <a:t>Before drinking, flush your home’s pipes by running the tap, taking a shower, doing laundry or doing a load of dishes. The amount of time to run the water will depend on whether your home has a lead service line or not, and the length of the lead service line. Residents should contact their water utility for recommendations about flushing times in their community. </a:t>
            </a:r>
          </a:p>
          <a:p>
            <a:pPr marL="171450" lvl="0" indent="-171450">
              <a:buFont typeface="Arial" panose="020B0604020202020204" pitchFamily="34" charset="0"/>
              <a:buChar char="•"/>
            </a:pPr>
            <a:r>
              <a:rPr lang="en-US" sz="1200" u="none" strike="noStrike" kern="1200" dirty="0">
                <a:solidFill>
                  <a:schemeClr val="tx1"/>
                </a:solidFill>
                <a:effectLst/>
                <a:latin typeface="+mn-lt"/>
                <a:ea typeface="+mn-ea"/>
                <a:cs typeface="+mn-cs"/>
              </a:rPr>
              <a:t>Use only cold water for drinking, cooking and making baby formula. Remember, boiling water does not remove lead from water. </a:t>
            </a:r>
          </a:p>
          <a:p>
            <a:pPr marL="171450" lvl="0" indent="-171450">
              <a:buFont typeface="Arial" panose="020B0604020202020204" pitchFamily="34" charset="0"/>
              <a:buChar char="•"/>
            </a:pPr>
            <a:r>
              <a:rPr lang="en-US" sz="1200" u="none" strike="noStrike" kern="1200" dirty="0">
                <a:solidFill>
                  <a:schemeClr val="tx1"/>
                </a:solidFill>
                <a:effectLst/>
                <a:latin typeface="+mn-lt"/>
                <a:ea typeface="+mn-ea"/>
                <a:cs typeface="+mn-cs"/>
              </a:rPr>
              <a:t>Use a filter certified to remove lead. Read the directions to learn how to properly install and use your cartridge and when to replace it. Using the cartridge after it has expired can make it less effective at removing lead. Do not run hot water through the filter.</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Clean your faucet’s screen (also known as an aerator) regularly. Sediment, debris, and lead particles can collect in your aerator. If lead particles are caught in the aerator, lead can get into your water. </a:t>
            </a:r>
            <a:endParaRPr lang="en-US" sz="1200" u="none" strike="noStrike" kern="1200" dirty="0">
              <a:solidFill>
                <a:schemeClr val="tx1"/>
              </a:solidFill>
              <a:effectLst/>
              <a:latin typeface="+mn-lt"/>
              <a:ea typeface="+mn-ea"/>
              <a:cs typeface="+mn-cs"/>
            </a:endParaRPr>
          </a:p>
          <a:p>
            <a:pPr marL="171450" lvl="0" indent="-171450">
              <a:buFont typeface="Arial" panose="020B0604020202020204" pitchFamily="34" charset="0"/>
              <a:buChar char="•"/>
            </a:pPr>
            <a:endParaRPr lang="en-US" sz="1200" u="none" strike="noStrike"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EE6F91B4-55F4-4436-A63E-CB05760C1CCC}" type="slidenum">
              <a:rPr lang="en-US" smtClean="0"/>
              <a:t>45</a:t>
            </a:fld>
            <a:endParaRPr lang="en-US"/>
          </a:p>
        </p:txBody>
      </p:sp>
    </p:spTree>
    <p:extLst>
      <p:ext uri="{BB962C8B-B14F-4D97-AF65-F5344CB8AC3E}">
        <p14:creationId xmlns:p14="http://schemas.microsoft.com/office/powerpoint/2010/main" val="167439466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Contact your water utility or a licensed plumber to determine if the pipe that connects your home to the water main (called a service line) is made from lead.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u="none" strike="noStrike" kern="1200" dirty="0">
                <a:solidFill>
                  <a:schemeClr val="tx1"/>
                </a:solidFill>
                <a:effectLst/>
                <a:latin typeface="+mn-lt"/>
                <a:ea typeface="+mn-ea"/>
                <a:cs typeface="+mn-cs"/>
              </a:rPr>
              <a:t>Contact your water utility to have your water tested and to learn more about the lead levels in your drinking water.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u="none" strike="noStrike" kern="1200" dirty="0">
              <a:solidFill>
                <a:schemeClr val="tx1"/>
              </a:solidFill>
              <a:effectLst/>
              <a:latin typeface="+mn-lt"/>
              <a:ea typeface="+mn-ea"/>
              <a:cs typeface="+mn-cs"/>
            </a:endParaRPr>
          </a:p>
          <a:p>
            <a:pPr marL="171450" lvl="0" indent="-171450">
              <a:buFont typeface="Arial" panose="020B0604020202020204" pitchFamily="34" charset="0"/>
              <a:buChar char="•"/>
            </a:pPr>
            <a:endParaRPr lang="en-US" sz="1200" u="none" strike="noStrike"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EE6F91B4-55F4-4436-A63E-CB05760C1CCC}" type="slidenum">
              <a:rPr lang="en-US" smtClean="0"/>
              <a:t>46</a:t>
            </a:fld>
            <a:endParaRPr lang="en-US"/>
          </a:p>
        </p:txBody>
      </p:sp>
    </p:spTree>
    <p:extLst>
      <p:ext uri="{BB962C8B-B14F-4D97-AF65-F5344CB8AC3E}">
        <p14:creationId xmlns:p14="http://schemas.microsoft.com/office/powerpoint/2010/main" val="110782134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u="none" strike="noStrike" kern="1200" dirty="0">
                <a:solidFill>
                  <a:schemeClr val="tx1"/>
                </a:solidFill>
                <a:effectLst/>
                <a:latin typeface="+mn-lt"/>
                <a:ea typeface="+mn-ea"/>
                <a:cs typeface="+mn-cs"/>
              </a:rPr>
              <a:t>Check with your health department or nearby water utilities that use ground water for information on the water in your area, if your drinking water comes from a private well (or cistern).</a:t>
            </a:r>
          </a:p>
          <a:p>
            <a:pPr marL="171450" lvl="0" indent="-171450">
              <a:buFont typeface="Arial" panose="020B0604020202020204" pitchFamily="34" charset="0"/>
              <a:buChar char="•"/>
            </a:pPr>
            <a:r>
              <a:rPr lang="en-US" sz="1200" u="none" strike="noStrike" kern="1200" dirty="0">
                <a:solidFill>
                  <a:schemeClr val="tx1"/>
                </a:solidFill>
                <a:effectLst/>
                <a:latin typeface="+mn-lt"/>
                <a:ea typeface="+mn-ea"/>
                <a:cs typeface="+mn-cs"/>
              </a:rPr>
              <a:t>Be aware of any construction or maintenance work that could disturb your lead service line. Construction may cause more lead to be released from a lead service line.</a:t>
            </a:r>
          </a:p>
          <a:p>
            <a:endParaRPr lang="en-US" dirty="0"/>
          </a:p>
        </p:txBody>
      </p:sp>
      <p:sp>
        <p:nvSpPr>
          <p:cNvPr id="4" name="Slide Number Placeholder 3"/>
          <p:cNvSpPr>
            <a:spLocks noGrp="1"/>
          </p:cNvSpPr>
          <p:nvPr>
            <p:ph type="sldNum" sz="quarter" idx="5"/>
          </p:nvPr>
        </p:nvSpPr>
        <p:spPr/>
        <p:txBody>
          <a:bodyPr/>
          <a:lstStyle/>
          <a:p>
            <a:fld id="{EE6F91B4-55F4-4436-A63E-CB05760C1CCC}" type="slidenum">
              <a:rPr lang="en-US" smtClean="0"/>
              <a:t>47</a:t>
            </a:fld>
            <a:endParaRPr lang="en-US"/>
          </a:p>
        </p:txBody>
      </p:sp>
    </p:spTree>
    <p:extLst>
      <p:ext uri="{BB962C8B-B14F-4D97-AF65-F5344CB8AC3E}">
        <p14:creationId xmlns:p14="http://schemas.microsoft.com/office/powerpoint/2010/main" val="366127086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u="sng" kern="1200" dirty="0">
                <a:solidFill>
                  <a:schemeClr val="tx1"/>
                </a:solidFill>
                <a:effectLst/>
                <a:latin typeface="+mn-lt"/>
                <a:ea typeface="+mn-ea"/>
                <a:cs typeface="+mn-cs"/>
              </a:rPr>
              <a:t>i. Getting Your Child Tested</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kern="1200" dirty="0">
                <a:solidFill>
                  <a:schemeClr val="tx1"/>
                </a:solidFill>
                <a:effectLst/>
                <a:latin typeface="+mn-lt"/>
                <a:ea typeface="+mn-ea"/>
                <a:cs typeface="+mn-cs"/>
              </a:rPr>
              <a:t>Instructor Note:</a:t>
            </a:r>
            <a:r>
              <a:rPr lang="en-US" sz="1200" i="1" kern="1200" dirty="0">
                <a:solidFill>
                  <a:schemeClr val="tx1"/>
                </a:solidFill>
                <a:effectLst/>
                <a:latin typeface="+mn-lt"/>
                <a:ea typeface="+mn-ea"/>
                <a:cs typeface="+mn-cs"/>
              </a:rPr>
              <a:t> Participants may have questions regarding the specifics of blood lead testing for lead or what happens if a child’s blood lead level is elevated or tests positive for lead poisoning. No specific blood lead reference level is mentioned in this Lesson Plan because the Centers for Disease Control and Prevention (CDC) periodically updates its recommendations on children’s blood lead levels. Please visit CDC’s website for the most up-to date information on their recommendations on children’s blood lead levels at</a:t>
            </a:r>
            <a:r>
              <a:rPr lang="en-US" sz="1200" i="1" u="sng" kern="1200" dirty="0">
                <a:solidFill>
                  <a:schemeClr val="tx1"/>
                </a:solidFill>
                <a:effectLst/>
                <a:latin typeface="+mn-lt"/>
                <a:ea typeface="+mn-ea"/>
                <a:cs typeface="+mn-cs"/>
              </a:rPr>
              <a:t> </a:t>
            </a:r>
            <a:r>
              <a:rPr lang="en-US" sz="1200" i="1" u="sng" kern="1200" dirty="0">
                <a:solidFill>
                  <a:schemeClr val="tx1"/>
                </a:solidFill>
                <a:effectLst/>
                <a:latin typeface="+mn-lt"/>
                <a:ea typeface="+mn-ea"/>
                <a:cs typeface="+mn-cs"/>
                <a:hlinkClick r:id="rId3"/>
              </a:rPr>
              <a:t>www.cdc.gov/nceh/lead/prevention/blood-lead-levels.htm</a:t>
            </a:r>
            <a:r>
              <a:rPr lang="en-US" sz="1200" i="1" kern="1200" dirty="0">
                <a:solidFill>
                  <a:schemeClr val="tx1"/>
                </a:solidFill>
                <a:effectLst/>
                <a:latin typeface="+mn-lt"/>
                <a:ea typeface="+mn-ea"/>
                <a:cs typeface="+mn-cs"/>
              </a:rPr>
              <a:t>. Only answer the questions you are knowledgeable about and comfortable with answering. If your tribe or local health clinic has a blood lead testing program for children, it is recommended that you invite a program representative to join you for this part of the session or direct participants to that program.</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Raise your hand if your children or grandchildren have been tested for lead in the past.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only way to know if a child has lead in their blood is to have a blood test (Ref. 26). Because lead exposure often occurs with no obvious symptoms, it frequently goes unrecognized. No amount of lead is safe for children. It is generally recommended that children be tested at ages one and two.</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Contact your healthcare provider, local health department, clinic or hospital if you would like more information about testing your children or family members for lead. </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EE6F91B4-55F4-4436-A63E-CB05760C1CCC}" type="slidenum">
              <a:rPr lang="en-US" smtClean="0"/>
              <a:t>48</a:t>
            </a:fld>
            <a:endParaRPr lang="en-US"/>
          </a:p>
        </p:txBody>
      </p:sp>
    </p:spTree>
    <p:extLst>
      <p:ext uri="{BB962C8B-B14F-4D97-AF65-F5344CB8AC3E}">
        <p14:creationId xmlns:p14="http://schemas.microsoft.com/office/powerpoint/2010/main" val="396548539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u="sng" kern="1200" dirty="0">
                <a:solidFill>
                  <a:schemeClr val="tx1"/>
                </a:solidFill>
                <a:effectLst/>
                <a:latin typeface="+mn-lt"/>
                <a:ea typeface="+mn-ea"/>
                <a:cs typeface="+mn-cs"/>
              </a:rPr>
              <a:t>VI. Conclusion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Today we discussed sources of lead exposure; how lead harms children and adults; its impacts on the environment and wildlife; and actions that you can take to prevent potential exposure to lead. The upcoming modules will go into more detail about how to effectively clean your home to reduce exposure; good hygiene practices for both kids and adults, including nutritional information and how and when to hire a certified lead professional to remove lead from the home.</a:t>
            </a:r>
          </a:p>
          <a:p>
            <a:endParaRPr lang="en-US" dirty="0"/>
          </a:p>
          <a:p>
            <a:endParaRPr lang="en-US" dirty="0"/>
          </a:p>
        </p:txBody>
      </p:sp>
      <p:sp>
        <p:nvSpPr>
          <p:cNvPr id="4" name="Slide Number Placeholder 3"/>
          <p:cNvSpPr>
            <a:spLocks noGrp="1"/>
          </p:cNvSpPr>
          <p:nvPr>
            <p:ph type="sldNum" sz="quarter" idx="5"/>
          </p:nvPr>
        </p:nvSpPr>
        <p:spPr/>
        <p:txBody>
          <a:bodyPr/>
          <a:lstStyle/>
          <a:p>
            <a:fld id="{EE6F91B4-55F4-4436-A63E-CB05760C1CCC}" type="slidenum">
              <a:rPr lang="en-US" smtClean="0"/>
              <a:t>49</a:t>
            </a:fld>
            <a:endParaRPr lang="en-US"/>
          </a:p>
        </p:txBody>
      </p:sp>
    </p:spTree>
    <p:extLst>
      <p:ext uri="{BB962C8B-B14F-4D97-AF65-F5344CB8AC3E}">
        <p14:creationId xmlns:p14="http://schemas.microsoft.com/office/powerpoint/2010/main" val="107931401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 order to review what we have learned today, please flip over the worksheet and answer the fill-in-the blank questions on </a:t>
            </a:r>
            <a:r>
              <a:rPr lang="en-US" sz="1200" i="1" kern="1200" dirty="0">
                <a:solidFill>
                  <a:schemeClr val="tx1"/>
                </a:solidFill>
                <a:effectLst/>
                <a:latin typeface="+mn-lt"/>
                <a:ea typeface="+mn-ea"/>
                <a:cs typeface="+mn-cs"/>
              </a:rPr>
              <a:t>Potential Sources of Lead Exposure</a:t>
            </a:r>
            <a:r>
              <a:rPr lang="en-US" sz="1200" kern="1200" dirty="0">
                <a:solidFill>
                  <a:schemeClr val="tx1"/>
                </a:solidFill>
                <a:effectLst/>
                <a:latin typeface="+mn-lt"/>
                <a:ea typeface="+mn-ea"/>
                <a:cs typeface="+mn-cs"/>
              </a:rPr>
              <a:t> and </a:t>
            </a:r>
            <a:r>
              <a:rPr lang="en-US" sz="1200" i="1" kern="1200" dirty="0">
                <a:solidFill>
                  <a:schemeClr val="tx1"/>
                </a:solidFill>
                <a:effectLst/>
                <a:latin typeface="+mn-lt"/>
                <a:ea typeface="+mn-ea"/>
                <a:cs typeface="+mn-cs"/>
              </a:rPr>
              <a:t>Taking Action</a:t>
            </a:r>
            <a:r>
              <a:rPr lang="en-US" sz="1200" kern="1200" dirty="0">
                <a:solidFill>
                  <a:schemeClr val="tx1"/>
                </a:solidFill>
                <a:effectLst/>
                <a:latin typeface="+mn-lt"/>
                <a:ea typeface="+mn-ea"/>
                <a:cs typeface="+mn-cs"/>
              </a:rPr>
              <a:t>. You will have about five minutes to answer as many questions as possible and then we will go over the answers as a group. </a:t>
            </a:r>
            <a:r>
              <a:rPr lang="en-US" sz="1200" b="1" i="1" kern="1200" dirty="0">
                <a:solidFill>
                  <a:schemeClr val="tx1"/>
                </a:solidFill>
                <a:effectLst/>
                <a:latin typeface="+mn-lt"/>
                <a:ea typeface="+mn-ea"/>
                <a:cs typeface="+mn-cs"/>
              </a:rPr>
              <a:t>Instructor Note:</a:t>
            </a:r>
            <a:r>
              <a:rPr lang="en-US" sz="1200" i="1" kern="1200" dirty="0">
                <a:solidFill>
                  <a:schemeClr val="tx1"/>
                </a:solidFill>
                <a:effectLst/>
                <a:latin typeface="+mn-lt"/>
                <a:ea typeface="+mn-ea"/>
                <a:cs typeface="+mn-cs"/>
              </a:rPr>
              <a:t> At the end of the five minutes, go over the correct answers to the fill-in-the blanks. It is recommended that you include this as part of your conclusion; however, you can choose to have participants answer the questions at home. </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 also have a few questions for the group:</a:t>
            </a:r>
          </a:p>
          <a:p>
            <a:r>
              <a:rPr lang="en-US" sz="1200" kern="1200" dirty="0">
                <a:solidFill>
                  <a:schemeClr val="tx1"/>
                </a:solidFill>
                <a:effectLst/>
                <a:latin typeface="+mn-lt"/>
                <a:ea typeface="+mn-ea"/>
                <a:cs typeface="+mn-cs"/>
              </a:rPr>
              <a:t> </a:t>
            </a:r>
          </a:p>
          <a:p>
            <a:pPr marL="228600" lvl="0" indent="-228600">
              <a:buFont typeface="+mj-lt"/>
              <a:buAutoNum type="arabicPeriod"/>
            </a:pPr>
            <a:r>
              <a:rPr lang="en-US" sz="1200" kern="1200" dirty="0">
                <a:solidFill>
                  <a:schemeClr val="tx1"/>
                </a:solidFill>
                <a:effectLst/>
                <a:latin typeface="+mn-lt"/>
                <a:ea typeface="+mn-ea"/>
                <a:cs typeface="+mn-cs"/>
              </a:rPr>
              <a:t>What are the potential health effects of children exposed to lead?</a:t>
            </a:r>
          </a:p>
          <a:p>
            <a:pPr marL="228600" indent="-228600">
              <a:buFont typeface="+mj-lt"/>
              <a:buAutoNum type="arabicPeriod"/>
            </a:pPr>
            <a:endParaRPr lang="en-US" sz="1200" kern="1200" dirty="0">
              <a:solidFill>
                <a:schemeClr val="tx1"/>
              </a:solidFill>
              <a:effectLst/>
              <a:latin typeface="+mn-lt"/>
              <a:ea typeface="+mn-ea"/>
              <a:cs typeface="+mn-cs"/>
            </a:endParaRPr>
          </a:p>
          <a:p>
            <a:pPr marL="228600" lvl="0" indent="-228600">
              <a:buFont typeface="+mj-lt"/>
              <a:buAutoNum type="arabicPeriod"/>
            </a:pPr>
            <a:r>
              <a:rPr lang="en-US" sz="1200" kern="1200" dirty="0">
                <a:solidFill>
                  <a:schemeClr val="tx1"/>
                </a:solidFill>
                <a:effectLst/>
                <a:latin typeface="+mn-lt"/>
                <a:ea typeface="+mn-ea"/>
                <a:cs typeface="+mn-cs"/>
              </a:rPr>
              <a:t>What are the impacts of lead on the environment and wildlife? </a:t>
            </a:r>
          </a:p>
          <a:p>
            <a:pPr marL="228600" indent="-228600">
              <a:buFont typeface="+mj-lt"/>
              <a:buAutoNum type="arabicPeriod"/>
            </a:pPr>
            <a:endParaRPr lang="en-US" sz="1200" kern="1200" dirty="0">
              <a:solidFill>
                <a:schemeClr val="tx1"/>
              </a:solidFill>
              <a:effectLst/>
              <a:latin typeface="+mn-lt"/>
              <a:ea typeface="+mn-ea"/>
              <a:cs typeface="+mn-cs"/>
            </a:endParaRPr>
          </a:p>
          <a:p>
            <a:pPr marL="228600" lvl="0" indent="-228600">
              <a:buFont typeface="+mj-lt"/>
              <a:buAutoNum type="arabicPeriod"/>
            </a:pPr>
            <a:r>
              <a:rPr lang="en-US" sz="1200" kern="1200" dirty="0">
                <a:solidFill>
                  <a:schemeClr val="tx1"/>
                </a:solidFill>
                <a:effectLst/>
                <a:latin typeface="+mn-lt"/>
                <a:ea typeface="+mn-ea"/>
                <a:cs typeface="+mn-cs"/>
              </a:rPr>
              <a:t>Does anyone have any questions about the information covered? </a:t>
            </a:r>
            <a:r>
              <a:rPr lang="en-US" sz="1200" b="1" i="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EE6F91B4-55F4-4436-A63E-CB05760C1CCC}" type="slidenum">
              <a:rPr lang="en-US" smtClean="0"/>
              <a:t>50</a:t>
            </a:fld>
            <a:endParaRPr lang="en-US"/>
          </a:p>
        </p:txBody>
      </p:sp>
    </p:spTree>
    <p:extLst>
      <p:ext uri="{BB962C8B-B14F-4D97-AF65-F5344CB8AC3E}">
        <p14:creationId xmlns:p14="http://schemas.microsoft.com/office/powerpoint/2010/main" val="146468885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To receive general information about lead or ask questions, you can call the National Lead Information Center (NLIC). The NLIC provides the public and professionals with information about lead, lead hazards and prevention. Call and speak with a specialist Monday through Friday, 8:00 am to 6:00 pm Eastern time (except federal holidays) at 1 (800) 424-LEAD [5323]. Hearing- or speech-challenged individuals may access this number through TTY by calling the Federal Relay Service at 1-800-877-8339. </a:t>
            </a:r>
            <a:r>
              <a:rPr lang="en-US" sz="1200" b="1" i="1" kern="1200" dirty="0">
                <a:solidFill>
                  <a:schemeClr val="tx1"/>
                </a:solidFill>
                <a:effectLst/>
                <a:latin typeface="+mn-lt"/>
                <a:ea typeface="+mn-ea"/>
                <a:cs typeface="+mn-cs"/>
              </a:rPr>
              <a:t>Instructor Note:</a:t>
            </a:r>
            <a:r>
              <a:rPr lang="en-US" sz="1200" i="1" kern="1200" dirty="0">
                <a:solidFill>
                  <a:schemeClr val="tx1"/>
                </a:solidFill>
                <a:effectLst/>
                <a:latin typeface="+mn-lt"/>
                <a:ea typeface="+mn-ea"/>
                <a:cs typeface="+mn-cs"/>
              </a:rPr>
              <a:t> Participants can find this number on both the worksheet and key messages.</a:t>
            </a:r>
            <a:endParaRPr lang="en-US" sz="1200" kern="1200" dirty="0">
              <a:solidFill>
                <a:schemeClr val="tx1"/>
              </a:solidFill>
              <a:effectLst/>
              <a:latin typeface="+mn-lt"/>
              <a:ea typeface="+mn-ea"/>
              <a:cs typeface="+mn-cs"/>
            </a:endParaRPr>
          </a:p>
          <a:p>
            <a:endParaRPr lang="en-US" dirty="0"/>
          </a:p>
        </p:txBody>
      </p:sp>
    </p:spTree>
    <p:extLst>
      <p:ext uri="{BB962C8B-B14F-4D97-AF65-F5344CB8AC3E}">
        <p14:creationId xmlns:p14="http://schemas.microsoft.com/office/powerpoint/2010/main" val="37440124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Thank you for participating in this session. Here is the Module 1 Kids Activity Sheet for you to take home. The kids activity sheet has several activities that teach children about what we learned today. </a:t>
            </a:r>
            <a:r>
              <a:rPr lang="en-US" sz="1200" b="1" i="1" kern="1200" dirty="0">
                <a:solidFill>
                  <a:schemeClr val="tx1"/>
                </a:solidFill>
                <a:effectLst/>
                <a:latin typeface="+mn-lt"/>
                <a:ea typeface="+mn-ea"/>
                <a:cs typeface="+mn-cs"/>
              </a:rPr>
              <a:t>Instructor Note: </a:t>
            </a:r>
            <a:r>
              <a:rPr lang="en-US" sz="1200" i="1" kern="1200" dirty="0">
                <a:solidFill>
                  <a:schemeClr val="tx1"/>
                </a:solidFill>
                <a:effectLst/>
                <a:latin typeface="+mn-lt"/>
                <a:ea typeface="+mn-ea"/>
                <a:cs typeface="+mn-cs"/>
              </a:rPr>
              <a:t>Give each participant a copy of the Module 1 Kids Activity Sheet. </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EE6F91B4-55F4-4436-A63E-CB05760C1CCC}" type="slidenum">
              <a:rPr lang="en-US" smtClean="0"/>
              <a:t>52</a:t>
            </a:fld>
            <a:endParaRPr lang="en-US"/>
          </a:p>
        </p:txBody>
      </p:sp>
    </p:spTree>
    <p:extLst>
      <p:ext uri="{BB962C8B-B14F-4D97-AF65-F5344CB8AC3E}">
        <p14:creationId xmlns:p14="http://schemas.microsoft.com/office/powerpoint/2010/main" val="368846230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E6E1CF2-DB69-4F5B-B28C-E6EB778B890C}"/>
              </a:ext>
              <a:ext uri="{C183D7F6-B498-43B3-948B-1728B52AA6E4}">
                <adec:decorative xmlns:adec="http://schemas.microsoft.com/office/drawing/2017/decorative" val="1"/>
              </a:ext>
            </a:extLst>
          </p:cNvPr>
          <p:cNvSpPr/>
          <p:nvPr userDrawn="1"/>
        </p:nvSpPr>
        <p:spPr>
          <a:xfrm>
            <a:off x="-1" y="0"/>
            <a:ext cx="4315779" cy="6490600"/>
          </a:xfrm>
          <a:prstGeom prst="rect">
            <a:avLst/>
          </a:prstGeom>
          <a:solidFill>
            <a:schemeClr val="accent4"/>
          </a:solidFill>
          <a:ln>
            <a:solidFill>
              <a:srgbClr val="0054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6" name="Slide Number Placeholder 5"/>
          <p:cNvSpPr>
            <a:spLocks noGrp="1"/>
          </p:cNvSpPr>
          <p:nvPr>
            <p:ph type="sldNum" sz="quarter" idx="12"/>
          </p:nvPr>
        </p:nvSpPr>
        <p:spPr>
          <a:xfrm>
            <a:off x="7086600" y="6429374"/>
            <a:ext cx="2057400" cy="365125"/>
          </a:xfrm>
          <a:prstGeom prst="rect">
            <a:avLst/>
          </a:prstGeom>
        </p:spPr>
        <p:txBody>
          <a:bodyPr/>
          <a:lstStyle/>
          <a:p>
            <a:fld id="{48006AAD-9E02-44C8-BDCD-ACF5C8330FA5}" type="slidenum">
              <a:rPr lang="en-US" smtClean="0"/>
              <a:t>‹#›</a:t>
            </a:fld>
            <a:endParaRPr lang="en-US"/>
          </a:p>
        </p:txBody>
      </p:sp>
      <p:sp>
        <p:nvSpPr>
          <p:cNvPr id="4" name="TextBox 3">
            <a:extLst>
              <a:ext uri="{FF2B5EF4-FFF2-40B4-BE49-F238E27FC236}">
                <a16:creationId xmlns:a16="http://schemas.microsoft.com/office/drawing/2014/main" id="{F0BC9ED3-63E5-495F-B796-E1B35C49BEFB}"/>
              </a:ext>
            </a:extLst>
          </p:cNvPr>
          <p:cNvSpPr txBox="1"/>
          <p:nvPr userDrawn="1"/>
        </p:nvSpPr>
        <p:spPr>
          <a:xfrm>
            <a:off x="-1" y="271731"/>
            <a:ext cx="4315780" cy="2246769"/>
          </a:xfrm>
          <a:prstGeom prst="rect">
            <a:avLst/>
          </a:prstGeom>
          <a:noFill/>
        </p:spPr>
        <p:txBody>
          <a:bodyPr wrap="square" rtlCol="0">
            <a:spAutoFit/>
          </a:bodyPr>
          <a:lstStyle/>
          <a:p>
            <a:pPr algn="ctr"/>
            <a:r>
              <a:rPr lang="en-US" sz="3500" b="0" i="0" dirty="0">
                <a:solidFill>
                  <a:schemeClr val="bg1"/>
                </a:solidFill>
              </a:rPr>
              <a:t>Lead Awareness in Indian Country: Keeping Our Children Healthy!</a:t>
            </a:r>
          </a:p>
        </p:txBody>
      </p:sp>
      <p:pic>
        <p:nvPicPr>
          <p:cNvPr id="7" name="Picture 6" descr="Circle infographic with 8 images of actions to reduce lead exposure: &#10;1. Keep homes clean and dust free;&#10;2. Eat a diet high in calcium, iron and vitamin C;&#10;3. Wash hands; &#10;4. Play in grass;&#10;5. Hire certified lead professionals;&#10;6. Shower and change;&#10;7. Wash toys, pacifiers and bottles; and&#10;8. Run your water.&#10;">
            <a:extLst>
              <a:ext uri="{FF2B5EF4-FFF2-40B4-BE49-F238E27FC236}">
                <a16:creationId xmlns:a16="http://schemas.microsoft.com/office/drawing/2014/main" id="{E43C668A-AAE6-47BF-A3A1-3DAD0006C78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346782" y="1135768"/>
            <a:ext cx="4755653" cy="4581144"/>
          </a:xfrm>
          <a:prstGeom prst="rect">
            <a:avLst/>
          </a:prstGeom>
        </p:spPr>
      </p:pic>
      <p:sp>
        <p:nvSpPr>
          <p:cNvPr id="9" name="Title 8">
            <a:extLst>
              <a:ext uri="{FF2B5EF4-FFF2-40B4-BE49-F238E27FC236}">
                <a16:creationId xmlns:a16="http://schemas.microsoft.com/office/drawing/2014/main" id="{2AB62A06-F074-49AF-B781-A3581890B781}"/>
              </a:ext>
            </a:extLst>
          </p:cNvPr>
          <p:cNvSpPr>
            <a:spLocks noGrp="1"/>
          </p:cNvSpPr>
          <p:nvPr>
            <p:ph type="title" hasCustomPrompt="1"/>
          </p:nvPr>
        </p:nvSpPr>
        <p:spPr>
          <a:xfrm>
            <a:off x="0" y="3913294"/>
            <a:ext cx="4305217" cy="2577305"/>
          </a:xfrm>
        </p:spPr>
        <p:txBody>
          <a:bodyPr>
            <a:noAutofit/>
          </a:bodyPr>
          <a:lstStyle>
            <a:lvl1pPr>
              <a:defRPr sz="4200">
                <a:solidFill>
                  <a:schemeClr val="bg1"/>
                </a:solidFill>
              </a:defRPr>
            </a:lvl1pPr>
          </a:lstStyle>
          <a:p>
            <a:r>
              <a:rPr lang="en-US" dirty="0"/>
              <a:t>Module #:</a:t>
            </a:r>
            <a:br>
              <a:rPr lang="en-US" dirty="0"/>
            </a:br>
            <a:r>
              <a:rPr lang="en-US" dirty="0"/>
              <a:t>Hiring Certified Lead Professionals</a:t>
            </a:r>
          </a:p>
        </p:txBody>
      </p:sp>
    </p:spTree>
    <p:extLst>
      <p:ext uri="{BB962C8B-B14F-4D97-AF65-F5344CB8AC3E}">
        <p14:creationId xmlns:p14="http://schemas.microsoft.com/office/powerpoint/2010/main" val="4768442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7086600" y="6429374"/>
            <a:ext cx="2057400" cy="365125"/>
          </a:xfrm>
          <a:prstGeom prst="rect">
            <a:avLst/>
          </a:prstGeom>
        </p:spPr>
        <p:txBody>
          <a:bodyPr/>
          <a:lstStyle/>
          <a:p>
            <a:fld id="{48006AAD-9E02-44C8-BDCD-ACF5C8330FA5}" type="slidenum">
              <a:rPr lang="en-US" smtClean="0"/>
              <a:t>‹#›</a:t>
            </a:fld>
            <a:endParaRPr lang="en-US"/>
          </a:p>
        </p:txBody>
      </p:sp>
      <p:pic>
        <p:nvPicPr>
          <p:cNvPr id="9" name="Picture 8">
            <a:extLst>
              <a:ext uri="{FF2B5EF4-FFF2-40B4-BE49-F238E27FC236}">
                <a16:creationId xmlns:a16="http://schemas.microsoft.com/office/drawing/2014/main" id="{9876D882-48FF-4B83-8E3B-8373C27ACEEC}"/>
              </a:ext>
              <a:ext uri="{C183D7F6-B498-43B3-948B-1728B52AA6E4}">
                <adec:decorative xmlns:adec="http://schemas.microsoft.com/office/drawing/2017/decorative" val="1"/>
              </a:ext>
            </a:extLst>
          </p:cNvPr>
          <p:cNvPicPr>
            <a:picLocks noChangeAspect="1"/>
          </p:cNvPicPr>
          <p:nvPr userDrawn="1"/>
        </p:nvPicPr>
        <p:blipFill rotWithShape="1">
          <a:blip r:embed="rId2">
            <a:lum bright="70000" contrast="-70000"/>
            <a:extLst>
              <a:ext uri="{28A0092B-C50C-407E-A947-70E740481C1C}">
                <a14:useLocalDpi xmlns:a14="http://schemas.microsoft.com/office/drawing/2010/main" val="0"/>
              </a:ext>
            </a:extLst>
          </a:blip>
          <a:srcRect r="-208"/>
          <a:stretch/>
        </p:blipFill>
        <p:spPr>
          <a:xfrm>
            <a:off x="-60484" y="-45720"/>
            <a:ext cx="9264968" cy="6949440"/>
          </a:xfrm>
          <a:prstGeom prst="rect">
            <a:avLst/>
          </a:prstGeom>
        </p:spPr>
      </p:pic>
      <p:sp>
        <p:nvSpPr>
          <p:cNvPr id="7" name="Title 1">
            <a:extLst>
              <a:ext uri="{FF2B5EF4-FFF2-40B4-BE49-F238E27FC236}">
                <a16:creationId xmlns:a16="http://schemas.microsoft.com/office/drawing/2014/main" id="{D23BBB6E-52B3-4742-969D-4527AF9E36D5}"/>
              </a:ext>
            </a:extLst>
          </p:cNvPr>
          <p:cNvSpPr>
            <a:spLocks noGrp="1"/>
          </p:cNvSpPr>
          <p:nvPr>
            <p:ph type="title" hasCustomPrompt="1"/>
          </p:nvPr>
        </p:nvSpPr>
        <p:spPr>
          <a:xfrm>
            <a:off x="628650" y="365126"/>
            <a:ext cx="7886700" cy="1325563"/>
          </a:xfrm>
        </p:spPr>
        <p:txBody>
          <a:bodyPr>
            <a:normAutofit/>
          </a:bodyPr>
          <a:lstStyle>
            <a:lvl1pPr algn="ctr">
              <a:defRPr sz="6600">
                <a:solidFill>
                  <a:schemeClr val="accent4"/>
                </a:solidFill>
              </a:defRPr>
            </a:lvl1pPr>
          </a:lstStyle>
          <a:p>
            <a:r>
              <a:rPr lang="en-US" dirty="0"/>
              <a:t>Thank you!</a:t>
            </a:r>
          </a:p>
        </p:txBody>
      </p:sp>
      <p:sp>
        <p:nvSpPr>
          <p:cNvPr id="8" name="Content Placeholder 2">
            <a:extLst>
              <a:ext uri="{FF2B5EF4-FFF2-40B4-BE49-F238E27FC236}">
                <a16:creationId xmlns:a16="http://schemas.microsoft.com/office/drawing/2014/main" id="{7B1D3F1B-7856-47A8-9343-B257F85886F3}"/>
              </a:ext>
            </a:extLst>
          </p:cNvPr>
          <p:cNvSpPr>
            <a:spLocks noGrp="1"/>
          </p:cNvSpPr>
          <p:nvPr>
            <p:ph idx="1"/>
          </p:nvPr>
        </p:nvSpPr>
        <p:spPr>
          <a:xfrm>
            <a:off x="628650" y="1825625"/>
            <a:ext cx="7886700" cy="4351338"/>
          </a:xfrm>
        </p:spPr>
        <p:txBody>
          <a:bodyPr/>
          <a:lstStyle>
            <a:lvl1pPr>
              <a:defRPr>
                <a:solidFill>
                  <a:schemeClr val="accent4"/>
                </a:solidFill>
              </a:defRPr>
            </a:lvl1pPr>
            <a:lvl2pPr>
              <a:defRPr>
                <a:solidFill>
                  <a:schemeClr val="accent4"/>
                </a:solidFill>
              </a:defRPr>
            </a:lvl2pPr>
            <a:lvl3pPr>
              <a:defRPr>
                <a:solidFill>
                  <a:schemeClr val="accent4"/>
                </a:solidFill>
              </a:defRPr>
            </a:lvl3pPr>
            <a:lvl4pPr>
              <a:defRPr>
                <a:solidFill>
                  <a:schemeClr val="accent4"/>
                </a:solidFill>
              </a:defRPr>
            </a:lvl4pPr>
            <a:lvl5pPr>
              <a:defRPr>
                <a:solidFill>
                  <a:schemeClr val="accent4"/>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2799082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a:xfrm>
            <a:off x="7086600" y="6429374"/>
            <a:ext cx="2057400" cy="365125"/>
          </a:xfrm>
          <a:prstGeom prst="rect">
            <a:avLst/>
          </a:prstGeom>
        </p:spPr>
        <p:txBody>
          <a:bodyPr/>
          <a:lstStyle/>
          <a:p>
            <a:fld id="{48006AAD-9E02-44C8-BDCD-ACF5C8330FA5}" type="slidenum">
              <a:rPr lang="en-US" smtClean="0"/>
              <a:t>‹#›</a:t>
            </a:fld>
            <a:endParaRPr lang="en-US"/>
          </a:p>
        </p:txBody>
      </p:sp>
    </p:spTree>
    <p:extLst>
      <p:ext uri="{BB962C8B-B14F-4D97-AF65-F5344CB8AC3E}">
        <p14:creationId xmlns:p14="http://schemas.microsoft.com/office/powerpoint/2010/main" val="8395038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a:xfrm>
            <a:off x="7086600" y="6429374"/>
            <a:ext cx="2057400" cy="365125"/>
          </a:xfrm>
          <a:prstGeom prst="rect">
            <a:avLst/>
          </a:prstGeom>
        </p:spPr>
        <p:txBody>
          <a:bodyPr/>
          <a:lstStyle/>
          <a:p>
            <a:fld id="{48006AAD-9E02-44C8-BDCD-ACF5C8330FA5}" type="slidenum">
              <a:rPr lang="en-US" smtClean="0"/>
              <a:t>‹#›</a:t>
            </a:fld>
            <a:endParaRPr lang="en-US"/>
          </a:p>
        </p:txBody>
      </p:sp>
    </p:spTree>
    <p:extLst>
      <p:ext uri="{BB962C8B-B14F-4D97-AF65-F5344CB8AC3E}">
        <p14:creationId xmlns:p14="http://schemas.microsoft.com/office/powerpoint/2010/main" val="22246411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p:cNvSpPr>
            <a:spLocks noGrp="1"/>
          </p:cNvSpPr>
          <p:nvPr>
            <p:ph type="sldNum" sz="quarter" idx="12"/>
          </p:nvPr>
        </p:nvSpPr>
        <p:spPr>
          <a:xfrm>
            <a:off x="7086600" y="6429374"/>
            <a:ext cx="2057400" cy="365125"/>
          </a:xfrm>
          <a:prstGeom prst="rect">
            <a:avLst/>
          </a:prstGeom>
        </p:spPr>
        <p:txBody>
          <a:bodyPr/>
          <a:lstStyle/>
          <a:p>
            <a:fld id="{48006AAD-9E02-44C8-BDCD-ACF5C8330FA5}" type="slidenum">
              <a:rPr lang="en-US" smtClean="0"/>
              <a:t>‹#›</a:t>
            </a:fld>
            <a:endParaRPr lang="en-US"/>
          </a:p>
        </p:txBody>
      </p:sp>
    </p:spTree>
    <p:extLst>
      <p:ext uri="{BB962C8B-B14F-4D97-AF65-F5344CB8AC3E}">
        <p14:creationId xmlns:p14="http://schemas.microsoft.com/office/powerpoint/2010/main" val="36145525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a:xfrm>
            <a:off x="7086600" y="6429374"/>
            <a:ext cx="2057400" cy="365125"/>
          </a:xfrm>
          <a:prstGeom prst="rect">
            <a:avLst/>
          </a:prstGeom>
        </p:spPr>
        <p:txBody>
          <a:bodyPr/>
          <a:lstStyle/>
          <a:p>
            <a:fld id="{48006AAD-9E02-44C8-BDCD-ACF5C8330FA5}" type="slidenum">
              <a:rPr lang="en-US" smtClean="0"/>
              <a:t>‹#›</a:t>
            </a:fld>
            <a:endParaRPr lang="en-US"/>
          </a:p>
        </p:txBody>
      </p:sp>
    </p:spTree>
    <p:extLst>
      <p:ext uri="{BB962C8B-B14F-4D97-AF65-F5344CB8AC3E}">
        <p14:creationId xmlns:p14="http://schemas.microsoft.com/office/powerpoint/2010/main" val="41164385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7086600" y="6429374"/>
            <a:ext cx="2057400" cy="365125"/>
          </a:xfrm>
          <a:prstGeom prst="rect">
            <a:avLst/>
          </a:prstGeom>
        </p:spPr>
        <p:txBody>
          <a:bodyPr/>
          <a:lstStyle/>
          <a:p>
            <a:fld id="{48006AAD-9E02-44C8-BDCD-ACF5C8330FA5}" type="slidenum">
              <a:rPr lang="en-US" smtClean="0"/>
              <a:t>‹#›</a:t>
            </a:fld>
            <a:endParaRPr lang="en-US"/>
          </a:p>
        </p:txBody>
      </p:sp>
    </p:spTree>
    <p:extLst>
      <p:ext uri="{BB962C8B-B14F-4D97-AF65-F5344CB8AC3E}">
        <p14:creationId xmlns:p14="http://schemas.microsoft.com/office/powerpoint/2010/main" val="32059842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p:cNvSpPr>
            <a:spLocks noGrp="1"/>
          </p:cNvSpPr>
          <p:nvPr>
            <p:ph type="sldNum" sz="quarter" idx="12"/>
          </p:nvPr>
        </p:nvSpPr>
        <p:spPr>
          <a:xfrm>
            <a:off x="7086600" y="6429374"/>
            <a:ext cx="2057400" cy="365125"/>
          </a:xfrm>
          <a:prstGeom prst="rect">
            <a:avLst/>
          </a:prstGeom>
        </p:spPr>
        <p:txBody>
          <a:bodyPr/>
          <a:lstStyle/>
          <a:p>
            <a:fld id="{48006AAD-9E02-44C8-BDCD-ACF5C8330FA5}" type="slidenum">
              <a:rPr lang="en-US" smtClean="0"/>
              <a:t>‹#›</a:t>
            </a:fld>
            <a:endParaRPr lang="en-US"/>
          </a:p>
        </p:txBody>
      </p:sp>
    </p:spTree>
    <p:extLst>
      <p:ext uri="{BB962C8B-B14F-4D97-AF65-F5344CB8AC3E}">
        <p14:creationId xmlns:p14="http://schemas.microsoft.com/office/powerpoint/2010/main" val="28866512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p:cNvSpPr>
            <a:spLocks noGrp="1"/>
          </p:cNvSpPr>
          <p:nvPr>
            <p:ph type="sldNum" sz="quarter" idx="12"/>
          </p:nvPr>
        </p:nvSpPr>
        <p:spPr>
          <a:xfrm>
            <a:off x="7086600" y="6429374"/>
            <a:ext cx="2057400" cy="365125"/>
          </a:xfrm>
          <a:prstGeom prst="rect">
            <a:avLst/>
          </a:prstGeom>
        </p:spPr>
        <p:txBody>
          <a:bodyPr/>
          <a:lstStyle/>
          <a:p>
            <a:fld id="{48006AAD-9E02-44C8-BDCD-ACF5C8330FA5}" type="slidenum">
              <a:rPr lang="en-US" smtClean="0"/>
              <a:t>‹#›</a:t>
            </a:fld>
            <a:endParaRPr lang="en-US"/>
          </a:p>
        </p:txBody>
      </p:sp>
    </p:spTree>
    <p:extLst>
      <p:ext uri="{BB962C8B-B14F-4D97-AF65-F5344CB8AC3E}">
        <p14:creationId xmlns:p14="http://schemas.microsoft.com/office/powerpoint/2010/main" val="24384055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a:xfrm>
            <a:off x="7086600" y="6429374"/>
            <a:ext cx="2057400" cy="365125"/>
          </a:xfrm>
          <a:prstGeom prst="rect">
            <a:avLst/>
          </a:prstGeom>
        </p:spPr>
        <p:txBody>
          <a:bodyPr/>
          <a:lstStyle/>
          <a:p>
            <a:fld id="{48006AAD-9E02-44C8-BDCD-ACF5C8330FA5}" type="slidenum">
              <a:rPr lang="en-US" smtClean="0"/>
              <a:t>‹#›</a:t>
            </a:fld>
            <a:endParaRPr lang="en-US"/>
          </a:p>
        </p:txBody>
      </p:sp>
    </p:spTree>
    <p:extLst>
      <p:ext uri="{BB962C8B-B14F-4D97-AF65-F5344CB8AC3E}">
        <p14:creationId xmlns:p14="http://schemas.microsoft.com/office/powerpoint/2010/main" val="290122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a:xfrm>
            <a:off x="7086600" y="6429374"/>
            <a:ext cx="2057400" cy="365125"/>
          </a:xfrm>
          <a:prstGeom prst="rect">
            <a:avLst/>
          </a:prstGeom>
        </p:spPr>
        <p:txBody>
          <a:bodyPr/>
          <a:lstStyle/>
          <a:p>
            <a:fld id="{48006AAD-9E02-44C8-BDCD-ACF5C8330FA5}" type="slidenum">
              <a:rPr lang="en-US" smtClean="0"/>
              <a:t>‹#›</a:t>
            </a:fld>
            <a:endParaRPr lang="en-US"/>
          </a:p>
        </p:txBody>
      </p:sp>
    </p:spTree>
    <p:extLst>
      <p:ext uri="{BB962C8B-B14F-4D97-AF65-F5344CB8AC3E}">
        <p14:creationId xmlns:p14="http://schemas.microsoft.com/office/powerpoint/2010/main" val="24300675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8E1A1BF0-B6C9-47BF-AFBE-3A400E743F9E}"/>
              </a:ext>
              <a:ext uri="{C183D7F6-B498-43B3-948B-1728B52AA6E4}">
                <adec:decorative xmlns:adec="http://schemas.microsoft.com/office/drawing/2017/decorative" val="1"/>
              </a:ext>
            </a:extLst>
          </p:cNvPr>
          <p:cNvGrpSpPr/>
          <p:nvPr userDrawn="1"/>
        </p:nvGrpSpPr>
        <p:grpSpPr>
          <a:xfrm>
            <a:off x="0" y="6502665"/>
            <a:ext cx="9144000" cy="365760"/>
            <a:chOff x="52680" y="6489965"/>
            <a:chExt cx="9062160" cy="365760"/>
          </a:xfrm>
        </p:grpSpPr>
        <p:pic>
          <p:nvPicPr>
            <p:cNvPr id="7" name="Picture 6">
              <a:extLst>
                <a:ext uri="{FF2B5EF4-FFF2-40B4-BE49-F238E27FC236}">
                  <a16:creationId xmlns:a16="http://schemas.microsoft.com/office/drawing/2014/main" id="{AD3D52D5-F411-45DA-9EA7-91375DBAF066}"/>
                </a:ext>
                <a:ext uri="{C183D7F6-B498-43B3-948B-1728B52AA6E4}">
                  <adec:decorative xmlns:adec="http://schemas.microsoft.com/office/drawing/2017/decorative" val="1"/>
                </a:ext>
              </a:extLst>
            </p:cNvPr>
            <p:cNvPicPr>
              <a:picLocks noChangeAspect="1"/>
            </p:cNvPicPr>
            <p:nvPr userDrawn="1"/>
          </p:nvPicPr>
          <p:blipFill rotWithShape="1">
            <a:blip r:embed="rId13">
              <a:extLst>
                <a:ext uri="{28A0092B-C50C-407E-A947-70E740481C1C}">
                  <a14:useLocalDpi xmlns:a14="http://schemas.microsoft.com/office/drawing/2010/main" val="0"/>
                </a:ext>
              </a:extLst>
            </a:blip>
            <a:srcRect/>
            <a:stretch/>
          </p:blipFill>
          <p:spPr>
            <a:xfrm>
              <a:off x="52680" y="6489965"/>
              <a:ext cx="3020720" cy="365760"/>
            </a:xfrm>
            <a:prstGeom prst="rect">
              <a:avLst/>
            </a:prstGeom>
          </p:spPr>
        </p:pic>
        <p:pic>
          <p:nvPicPr>
            <p:cNvPr id="8" name="Picture 7">
              <a:extLst>
                <a:ext uri="{FF2B5EF4-FFF2-40B4-BE49-F238E27FC236}">
                  <a16:creationId xmlns:a16="http://schemas.microsoft.com/office/drawing/2014/main" id="{70844146-CE22-4575-80B3-80A2CE36A8C2}"/>
                </a:ext>
                <a:ext uri="{C183D7F6-B498-43B3-948B-1728B52AA6E4}">
                  <adec:decorative xmlns:adec="http://schemas.microsoft.com/office/drawing/2017/decorative" val="1"/>
                </a:ext>
              </a:extLst>
            </p:cNvPr>
            <p:cNvPicPr>
              <a:picLocks noChangeAspect="1"/>
            </p:cNvPicPr>
            <p:nvPr userDrawn="1"/>
          </p:nvPicPr>
          <p:blipFill rotWithShape="1">
            <a:blip r:embed="rId13">
              <a:extLst>
                <a:ext uri="{28A0092B-C50C-407E-A947-70E740481C1C}">
                  <a14:useLocalDpi xmlns:a14="http://schemas.microsoft.com/office/drawing/2010/main" val="0"/>
                </a:ext>
              </a:extLst>
            </a:blip>
            <a:srcRect/>
            <a:stretch/>
          </p:blipFill>
          <p:spPr>
            <a:xfrm flipH="1">
              <a:off x="3073400" y="6489965"/>
              <a:ext cx="3020720" cy="365760"/>
            </a:xfrm>
            <a:prstGeom prst="rect">
              <a:avLst/>
            </a:prstGeom>
          </p:spPr>
        </p:pic>
        <p:pic>
          <p:nvPicPr>
            <p:cNvPr id="10" name="Picture 9">
              <a:extLst>
                <a:ext uri="{FF2B5EF4-FFF2-40B4-BE49-F238E27FC236}">
                  <a16:creationId xmlns:a16="http://schemas.microsoft.com/office/drawing/2014/main" id="{1073EB81-33D8-410D-BF94-DD3D4ED95579}"/>
                </a:ext>
                <a:ext uri="{C183D7F6-B498-43B3-948B-1728B52AA6E4}">
                  <adec:decorative xmlns:adec="http://schemas.microsoft.com/office/drawing/2017/decorative" val="1"/>
                </a:ext>
              </a:extLst>
            </p:cNvPr>
            <p:cNvPicPr>
              <a:picLocks noChangeAspect="1"/>
            </p:cNvPicPr>
            <p:nvPr userDrawn="1"/>
          </p:nvPicPr>
          <p:blipFill rotWithShape="1">
            <a:blip r:embed="rId13">
              <a:extLst>
                <a:ext uri="{28A0092B-C50C-407E-A947-70E740481C1C}">
                  <a14:useLocalDpi xmlns:a14="http://schemas.microsoft.com/office/drawing/2010/main" val="0"/>
                </a:ext>
              </a:extLst>
            </a:blip>
            <a:srcRect/>
            <a:stretch/>
          </p:blipFill>
          <p:spPr>
            <a:xfrm>
              <a:off x="6094120" y="6489965"/>
              <a:ext cx="3020720" cy="365760"/>
            </a:xfrm>
            <a:prstGeom prst="rect">
              <a:avLst/>
            </a:prstGeom>
          </p:spPr>
        </p:pic>
      </p:grpSp>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7086600" y="6429374"/>
            <a:ext cx="2057400" cy="365125"/>
          </a:xfrm>
          <a:prstGeom prst="rect">
            <a:avLst/>
          </a:prstGeom>
        </p:spPr>
        <p:txBody>
          <a:bodyPr vert="horz" lIns="91440" tIns="45720" rIns="91440" bIns="45720" rtlCol="0" anchor="ctr"/>
          <a:lstStyle>
            <a:lvl1pPr algn="r">
              <a:defRPr sz="1200" b="1">
                <a:solidFill>
                  <a:schemeClr val="bg1"/>
                </a:solidFill>
              </a:defRPr>
            </a:lvl1pPr>
          </a:lstStyle>
          <a:p>
            <a:fld id="{48006AAD-9E02-44C8-BDCD-ACF5C8330FA5}" type="slidenum">
              <a:rPr lang="en-US" smtClean="0"/>
              <a:pPr/>
              <a:t>‹#›</a:t>
            </a:fld>
            <a:endParaRPr lang="en-US"/>
          </a:p>
        </p:txBody>
      </p:sp>
    </p:spTree>
    <p:extLst>
      <p:ext uri="{BB962C8B-B14F-4D97-AF65-F5344CB8AC3E}">
        <p14:creationId xmlns:p14="http://schemas.microsoft.com/office/powerpoint/2010/main" val="1716905727"/>
      </p:ext>
    </p:extLst>
  </p:cSld>
  <p:clrMap bg1="lt1" tx1="dk1" bg2="lt2" tx2="dk2" accent1="accent1" accent2="accent2" accent3="accent3" accent4="accent4" accent5="accent5" accent6="accent6" hlink="hlink" folHlink="folHlink"/>
  <p:sldLayoutIdLst>
    <p:sldLayoutId id="2147483661" r:id="rId1"/>
    <p:sldLayoutId id="2147483677" r:id="rId2"/>
    <p:sldLayoutId id="2147483662"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3.xml"/><Relationship Id="rId5" Type="http://schemas.openxmlformats.org/officeDocument/2006/relationships/hyperlink" Target="https://unsplash.com/@ilumire?utm_source=unsplash&amp;utm_medium=referral&amp;utm_content=creditCopyText" TargetMode="External"/><Relationship Id="rId4" Type="http://schemas.microsoft.com/office/2007/relationships/hdphoto" Target="../media/hdphoto2.wdp"/></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hyperlink" Target="https://www.cpsc.gov/Recalls/2007/rc2-corp-recalls-various-thomas-friends-wooden-railway-toys-due-to-lead-poisoning" TargetMode="External"/><Relationship Id="rId5" Type="http://schemas.openxmlformats.org/officeDocument/2006/relationships/image" Target="../media/image13.jpeg"/><Relationship Id="rId4" Type="http://schemas.openxmlformats.org/officeDocument/2006/relationships/image" Target="../media/image12.jpeg"/></Relationships>
</file>

<file path=ppt/slides/_rels/slide1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hyperlink" Target="https://www.fws.gov/midwest/refuges/leadfree.html"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2.xml"/><Relationship Id="rId1" Type="http://schemas.openxmlformats.org/officeDocument/2006/relationships/slideLayout" Target="../slideLayouts/slideLayout3.xml"/><Relationship Id="rId5" Type="http://schemas.openxmlformats.org/officeDocument/2006/relationships/image" Target="../media/image23.jpeg"/><Relationship Id="rId4" Type="http://schemas.openxmlformats.org/officeDocument/2006/relationships/image" Target="../media/image22.jpg"/></Relationships>
</file>

<file path=ppt/slides/_rels/slide2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3.xml"/><Relationship Id="rId1" Type="http://schemas.openxmlformats.org/officeDocument/2006/relationships/slideLayout" Target="../slideLayouts/slideLayout3.xml"/><Relationship Id="rId4" Type="http://schemas.openxmlformats.org/officeDocument/2006/relationships/hyperlink" Target="https://unsplash.com/@kfcrosby?utm_source=unsplash&amp;utm_medium=referral&amp;utm_content=creditCopyText"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hyperlink" Target="https://unsplash.com/@brock222?utm_source=unsplash&amp;utm_medium=referral&amp;utm_content=creditCopyText" TargetMode="External"/><Relationship Id="rId2" Type="http://schemas.openxmlformats.org/officeDocument/2006/relationships/notesSlide" Target="../notesSlides/notesSlide27.xml"/><Relationship Id="rId1" Type="http://schemas.openxmlformats.org/officeDocument/2006/relationships/slideLayout" Target="../slideLayouts/slideLayout3.xml"/><Relationship Id="rId4" Type="http://schemas.openxmlformats.org/officeDocument/2006/relationships/image" Target="../media/image28.jpeg"/></Relationships>
</file>

<file path=ppt/slides/_rels/slide2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8.xml"/><Relationship Id="rId1" Type="http://schemas.openxmlformats.org/officeDocument/2006/relationships/slideLayout" Target="../slideLayouts/slideLayout3.xml"/><Relationship Id="rId4" Type="http://schemas.openxmlformats.org/officeDocument/2006/relationships/hyperlink" Target="https://unsplash.com/@kfcrosby?utm_source=unsplash&amp;utm_medium=referral&amp;utm_content=creditCopyText" TargetMode="External"/></Relationships>
</file>

<file path=ppt/slides/_rels/slide29.xml.rels><?xml version="1.0" encoding="UTF-8" standalone="yes"?>
<Relationships xmlns="http://schemas.openxmlformats.org/package/2006/relationships"><Relationship Id="rId3" Type="http://schemas.openxmlformats.org/officeDocument/2006/relationships/hyperlink" Target="https://unsplash.com/@graphem?utm_source=unsplash&amp;utm_medium=referral&amp;utm_content=creditCopyText" TargetMode="External"/><Relationship Id="rId2" Type="http://schemas.openxmlformats.org/officeDocument/2006/relationships/notesSlide" Target="../notesSlides/notesSlide29.xml"/><Relationship Id="rId1" Type="http://schemas.openxmlformats.org/officeDocument/2006/relationships/slideLayout" Target="../slideLayouts/slideLayout3.xml"/><Relationship Id="rId4" Type="http://schemas.openxmlformats.org/officeDocument/2006/relationships/image" Target="../media/image30.jpeg"/></Relationships>
</file>

<file path=ppt/slides/_rels/slide30.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1.xml"/><Relationship Id="rId1" Type="http://schemas.openxmlformats.org/officeDocument/2006/relationships/slideLayout" Target="../slideLayouts/slideLayout3.xml"/><Relationship Id="rId4" Type="http://schemas.microsoft.com/office/2007/relationships/hdphoto" Target="../media/hdphoto3.wdp"/></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1.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2.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3.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4.xm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5.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6.xm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7.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8">
            <a:extLst>
              <a:ext uri="{FF2B5EF4-FFF2-40B4-BE49-F238E27FC236}">
                <a16:creationId xmlns:a16="http://schemas.microsoft.com/office/drawing/2014/main" id="{F47C6D33-90C3-4292-8D12-054F3E68B8EE}"/>
              </a:ext>
            </a:extLst>
          </p:cNvPr>
          <p:cNvSpPr>
            <a:spLocks noGrp="1"/>
          </p:cNvSpPr>
          <p:nvPr>
            <p:ph type="title" hasCustomPrompt="1"/>
          </p:nvPr>
        </p:nvSpPr>
        <p:spPr>
          <a:xfrm>
            <a:off x="0" y="3913294"/>
            <a:ext cx="4305217" cy="2577305"/>
          </a:xfrm>
        </p:spPr>
        <p:txBody>
          <a:bodyPr>
            <a:noAutofit/>
          </a:bodyPr>
          <a:lstStyle>
            <a:lvl1pPr>
              <a:defRPr sz="4200">
                <a:solidFill>
                  <a:schemeClr val="bg1"/>
                </a:solidFill>
              </a:defRPr>
            </a:lvl1pPr>
          </a:lstStyle>
          <a:p>
            <a:r>
              <a:rPr lang="en-US" dirty="0"/>
              <a:t>Module 1:</a:t>
            </a:r>
            <a:br>
              <a:rPr lang="en-US" dirty="0"/>
            </a:br>
            <a:r>
              <a:rPr lang="en-US" dirty="0"/>
              <a:t>Understanding Lead</a:t>
            </a:r>
          </a:p>
        </p:txBody>
      </p:sp>
    </p:spTree>
    <p:extLst>
      <p:ext uri="{BB962C8B-B14F-4D97-AF65-F5344CB8AC3E}">
        <p14:creationId xmlns:p14="http://schemas.microsoft.com/office/powerpoint/2010/main" val="35846385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96A443-32BE-412A-AB2E-B12AD1179A53}"/>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E55981CD-FF25-434D-BE74-F48EC459EBAA}"/>
              </a:ext>
            </a:extLst>
          </p:cNvPr>
          <p:cNvSpPr>
            <a:spLocks noGrp="1"/>
          </p:cNvSpPr>
          <p:nvPr>
            <p:ph idx="1"/>
          </p:nvPr>
        </p:nvSpPr>
        <p:spPr>
          <a:xfrm>
            <a:off x="647701" y="1501775"/>
            <a:ext cx="3924300" cy="3956490"/>
          </a:xfrm>
        </p:spPr>
        <p:txBody>
          <a:bodyPr>
            <a:normAutofit/>
          </a:bodyPr>
          <a:lstStyle/>
          <a:p>
            <a:r>
              <a:rPr lang="en-US" dirty="0"/>
              <a:t>Potential Sources of Lead Exposure</a:t>
            </a:r>
          </a:p>
          <a:p>
            <a:r>
              <a:rPr lang="en-US" dirty="0"/>
              <a:t>Vulnerable Populations</a:t>
            </a:r>
          </a:p>
          <a:p>
            <a:r>
              <a:rPr lang="en-US" dirty="0"/>
              <a:t>Impacts and Effects of Lead Exposure</a:t>
            </a:r>
          </a:p>
          <a:p>
            <a:r>
              <a:rPr lang="en-US"/>
              <a:t>Taking Action</a:t>
            </a:r>
            <a:endParaRPr lang="en-US" dirty="0"/>
          </a:p>
        </p:txBody>
      </p:sp>
      <p:grpSp>
        <p:nvGrpSpPr>
          <p:cNvPr id="4" name="Group 3">
            <a:extLst>
              <a:ext uri="{FF2B5EF4-FFF2-40B4-BE49-F238E27FC236}">
                <a16:creationId xmlns:a16="http://schemas.microsoft.com/office/drawing/2014/main" id="{236FA9A0-C922-4183-A7BC-DD535FCB30BA}"/>
              </a:ext>
              <a:ext uri="{C183D7F6-B498-43B3-948B-1728B52AA6E4}">
                <adec:decorative xmlns:adec="http://schemas.microsoft.com/office/drawing/2017/decorative" val="1"/>
              </a:ext>
            </a:extLst>
          </p:cNvPr>
          <p:cNvGrpSpPr/>
          <p:nvPr/>
        </p:nvGrpSpPr>
        <p:grpSpPr>
          <a:xfrm>
            <a:off x="4916741" y="1235742"/>
            <a:ext cx="4114800" cy="4330244"/>
            <a:chOff x="4916741" y="1235742"/>
            <a:chExt cx="4114800" cy="4330244"/>
          </a:xfrm>
        </p:grpSpPr>
        <p:pic>
          <p:nvPicPr>
            <p:cNvPr id="5" name="Picture 4" descr="Man and young boy peeling bark from a tree">
              <a:extLst>
                <a:ext uri="{FF2B5EF4-FFF2-40B4-BE49-F238E27FC236}">
                  <a16:creationId xmlns:a16="http://schemas.microsoft.com/office/drawing/2014/main" id="{841AE0A6-3709-43FC-94C3-A24079C632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16741" y="1235742"/>
              <a:ext cx="4114800" cy="4114800"/>
            </a:xfrm>
            <a:prstGeom prst="rect">
              <a:avLst/>
            </a:prstGeom>
          </p:spPr>
        </p:pic>
        <p:sp>
          <p:nvSpPr>
            <p:cNvPr id="9" name="TextBox 8">
              <a:extLst>
                <a:ext uri="{FF2B5EF4-FFF2-40B4-BE49-F238E27FC236}">
                  <a16:creationId xmlns:a16="http://schemas.microsoft.com/office/drawing/2014/main" id="{A18832F2-1560-4E4C-902D-9EF6BE1F36F6}"/>
                </a:ext>
              </a:extLst>
            </p:cNvPr>
            <p:cNvSpPr txBox="1"/>
            <p:nvPr/>
          </p:nvSpPr>
          <p:spPr>
            <a:xfrm>
              <a:off x="4916741" y="5350542"/>
              <a:ext cx="2906565" cy="215444"/>
            </a:xfrm>
            <a:prstGeom prst="rect">
              <a:avLst/>
            </a:prstGeom>
            <a:noFill/>
          </p:spPr>
          <p:txBody>
            <a:bodyPr wrap="none" rtlCol="0">
              <a:spAutoFit/>
            </a:bodyPr>
            <a:lstStyle/>
            <a:p>
              <a:r>
                <a:rPr lang="en-US" sz="800" dirty="0"/>
                <a:t>Photo provided by Zender Environmental and Health Group</a:t>
              </a:r>
            </a:p>
          </p:txBody>
        </p:sp>
      </p:grpSp>
      <p:sp>
        <p:nvSpPr>
          <p:cNvPr id="6" name="Slide Number Placeholder 5">
            <a:extLst>
              <a:ext uri="{FF2B5EF4-FFF2-40B4-BE49-F238E27FC236}">
                <a16:creationId xmlns:a16="http://schemas.microsoft.com/office/drawing/2014/main" id="{655C5C97-A2CE-4712-B4B6-40B28EE0A378}"/>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2</a:t>
            </a:fld>
            <a:endParaRPr lang="en-US" dirty="0"/>
          </a:p>
        </p:txBody>
      </p:sp>
    </p:spTree>
    <p:extLst>
      <p:ext uri="{BB962C8B-B14F-4D97-AF65-F5344CB8AC3E}">
        <p14:creationId xmlns:p14="http://schemas.microsoft.com/office/powerpoint/2010/main" val="17399455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FBFD46-41FC-4075-A326-C1BD7F22AD73}"/>
              </a:ext>
            </a:extLst>
          </p:cNvPr>
          <p:cNvSpPr>
            <a:spLocks noGrp="1"/>
          </p:cNvSpPr>
          <p:nvPr>
            <p:ph type="title"/>
          </p:nvPr>
        </p:nvSpPr>
        <p:spPr/>
        <p:txBody>
          <a:bodyPr/>
          <a:lstStyle/>
          <a:p>
            <a:r>
              <a:rPr lang="en-US" dirty="0"/>
              <a:t>Outcomes</a:t>
            </a:r>
          </a:p>
        </p:txBody>
      </p:sp>
      <p:sp>
        <p:nvSpPr>
          <p:cNvPr id="3" name="Content Placeholder 2">
            <a:extLst>
              <a:ext uri="{FF2B5EF4-FFF2-40B4-BE49-F238E27FC236}">
                <a16:creationId xmlns:a16="http://schemas.microsoft.com/office/drawing/2014/main" id="{4FCFC925-BBCB-423E-8DC5-13F1E1801516}"/>
              </a:ext>
            </a:extLst>
          </p:cNvPr>
          <p:cNvSpPr>
            <a:spLocks noGrp="1"/>
          </p:cNvSpPr>
          <p:nvPr>
            <p:ph idx="1"/>
          </p:nvPr>
        </p:nvSpPr>
        <p:spPr>
          <a:xfrm>
            <a:off x="628650" y="1609728"/>
            <a:ext cx="7886700" cy="4351338"/>
          </a:xfrm>
        </p:spPr>
        <p:txBody>
          <a:bodyPr/>
          <a:lstStyle/>
          <a:p>
            <a:r>
              <a:rPr lang="en-US" dirty="0"/>
              <a:t>List three sources of lead exposure</a:t>
            </a:r>
          </a:p>
          <a:p>
            <a:r>
              <a:rPr lang="en-US" dirty="0"/>
              <a:t>List three health effects of lead exposure in children</a:t>
            </a:r>
          </a:p>
          <a:p>
            <a:r>
              <a:rPr lang="en-US" dirty="0"/>
              <a:t>Explain how lead impacts cultural practices and wildlife</a:t>
            </a:r>
          </a:p>
          <a:p>
            <a:r>
              <a:rPr lang="en-US" dirty="0"/>
              <a:t>List three actions that can minimize or eliminate potential exposure to lead</a:t>
            </a:r>
          </a:p>
        </p:txBody>
      </p:sp>
      <p:pic>
        <p:nvPicPr>
          <p:cNvPr id="5" name="Picture 4">
            <a:extLst>
              <a:ext uri="{FF2B5EF4-FFF2-40B4-BE49-F238E27FC236}">
                <a16:creationId xmlns:a16="http://schemas.microsoft.com/office/drawing/2014/main" id="{1C433CEB-9D00-44A3-A025-E22C04494D10}"/>
              </a:ext>
              <a:ext uri="{C183D7F6-B498-43B3-948B-1728B52AA6E4}">
                <adec:decorative xmlns:adec="http://schemas.microsoft.com/office/drawing/2017/decorative" val="1"/>
              </a:ext>
            </a:extLst>
          </p:cNvPr>
          <p:cNvPicPr>
            <a:picLocks noChangeAspect="1"/>
          </p:cNvPicPr>
          <p:nvPr/>
        </p:nvPicPr>
        <p:blipFill rotWithShape="1">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a:stretch/>
        </p:blipFill>
        <p:spPr>
          <a:xfrm>
            <a:off x="2683412" y="4820899"/>
            <a:ext cx="3777176" cy="1537698"/>
          </a:xfrm>
          <a:prstGeom prst="rect">
            <a:avLst/>
          </a:prstGeom>
        </p:spPr>
      </p:pic>
      <p:sp>
        <p:nvSpPr>
          <p:cNvPr id="6" name="Slide Number Placeholder 5">
            <a:extLst>
              <a:ext uri="{FF2B5EF4-FFF2-40B4-BE49-F238E27FC236}">
                <a16:creationId xmlns:a16="http://schemas.microsoft.com/office/drawing/2014/main" id="{15F0A762-8FCD-44BF-98B7-9B24E80E4A79}"/>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3</a:t>
            </a:fld>
            <a:endParaRPr lang="en-US" dirty="0"/>
          </a:p>
        </p:txBody>
      </p:sp>
    </p:spTree>
    <p:extLst>
      <p:ext uri="{BB962C8B-B14F-4D97-AF65-F5344CB8AC3E}">
        <p14:creationId xmlns:p14="http://schemas.microsoft.com/office/powerpoint/2010/main" val="4652284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3846DD-9F31-4D57-A85A-D6C2C19B13F9}"/>
              </a:ext>
            </a:extLst>
          </p:cNvPr>
          <p:cNvSpPr>
            <a:spLocks noGrp="1"/>
          </p:cNvSpPr>
          <p:nvPr>
            <p:ph type="title"/>
          </p:nvPr>
        </p:nvSpPr>
        <p:spPr/>
        <p:txBody>
          <a:bodyPr/>
          <a:lstStyle/>
          <a:p>
            <a:r>
              <a:rPr lang="en-US" dirty="0"/>
              <a:t>Introduction</a:t>
            </a:r>
          </a:p>
        </p:txBody>
      </p:sp>
      <p:sp>
        <p:nvSpPr>
          <p:cNvPr id="3" name="Content Placeholder 2">
            <a:extLst>
              <a:ext uri="{FF2B5EF4-FFF2-40B4-BE49-F238E27FC236}">
                <a16:creationId xmlns:a16="http://schemas.microsoft.com/office/drawing/2014/main" id="{0E1B71F1-D29D-4A43-8BD4-9B5844733727}"/>
              </a:ext>
            </a:extLst>
          </p:cNvPr>
          <p:cNvSpPr>
            <a:spLocks noGrp="1"/>
          </p:cNvSpPr>
          <p:nvPr>
            <p:ph idx="1"/>
          </p:nvPr>
        </p:nvSpPr>
        <p:spPr>
          <a:xfrm>
            <a:off x="628650" y="1825624"/>
            <a:ext cx="7614598" cy="4667250"/>
          </a:xfrm>
        </p:spPr>
        <p:txBody>
          <a:bodyPr>
            <a:normAutofit/>
          </a:bodyPr>
          <a:lstStyle/>
          <a:p>
            <a:pPr marL="514350" indent="-514350">
              <a:buFont typeface="+mj-lt"/>
              <a:buAutoNum type="arabicPeriod"/>
            </a:pPr>
            <a:r>
              <a:rPr lang="en-US" dirty="0"/>
              <a:t>How many of you have ever heard of lead or lead poisoning before today?</a:t>
            </a:r>
          </a:p>
          <a:p>
            <a:pPr marL="514350" indent="-514350">
              <a:buFont typeface="+mj-lt"/>
              <a:buAutoNum type="arabicPeriod"/>
            </a:pPr>
            <a:endParaRPr lang="en-US" dirty="0"/>
          </a:p>
          <a:p>
            <a:pPr marL="514350" indent="-514350">
              <a:buFont typeface="+mj-lt"/>
              <a:buAutoNum type="arabicPeriod"/>
            </a:pPr>
            <a:r>
              <a:rPr lang="en-US" dirty="0"/>
              <a:t>What are some things you have heard about lead or lead poisoning?</a:t>
            </a:r>
          </a:p>
          <a:p>
            <a:pPr marL="514350" indent="-514350">
              <a:buFont typeface="+mj-lt"/>
              <a:buAutoNum type="arabicPeriod"/>
            </a:pPr>
            <a:endParaRPr lang="en-US" dirty="0"/>
          </a:p>
          <a:p>
            <a:pPr marL="514350" indent="-514350">
              <a:buFont typeface="+mj-lt"/>
              <a:buAutoNum type="arabicPeriod"/>
            </a:pPr>
            <a:r>
              <a:rPr lang="en-US" dirty="0"/>
              <a:t>Does anyone know what year their house or apartment was built; was it before or after 1978?</a:t>
            </a:r>
          </a:p>
        </p:txBody>
      </p:sp>
      <p:sp>
        <p:nvSpPr>
          <p:cNvPr id="5" name="Slide Number Placeholder 4">
            <a:extLst>
              <a:ext uri="{FF2B5EF4-FFF2-40B4-BE49-F238E27FC236}">
                <a16:creationId xmlns:a16="http://schemas.microsoft.com/office/drawing/2014/main" id="{8801B908-C8EF-446E-B202-DF536E6A2EAF}"/>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4</a:t>
            </a:fld>
            <a:endParaRPr lang="en-US" dirty="0"/>
          </a:p>
        </p:txBody>
      </p:sp>
    </p:spTree>
    <p:extLst>
      <p:ext uri="{BB962C8B-B14F-4D97-AF65-F5344CB8AC3E}">
        <p14:creationId xmlns:p14="http://schemas.microsoft.com/office/powerpoint/2010/main" val="2926545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0784F6-7364-44DE-BE45-F53DCD6644D0}"/>
              </a:ext>
            </a:extLst>
          </p:cNvPr>
          <p:cNvSpPr>
            <a:spLocks noGrp="1"/>
          </p:cNvSpPr>
          <p:nvPr>
            <p:ph type="title"/>
          </p:nvPr>
        </p:nvSpPr>
        <p:spPr>
          <a:xfrm>
            <a:off x="1580855" y="2644730"/>
            <a:ext cx="6001629" cy="1587732"/>
          </a:xfrm>
        </p:spPr>
        <p:txBody>
          <a:bodyPr>
            <a:noAutofit/>
          </a:bodyPr>
          <a:lstStyle/>
          <a:p>
            <a:pPr algn="ctr"/>
            <a:r>
              <a:rPr lang="en-US" sz="4100" dirty="0"/>
              <a:t>What questions do you have about lead and lead poisoning?</a:t>
            </a:r>
          </a:p>
        </p:txBody>
      </p:sp>
      <p:sp>
        <p:nvSpPr>
          <p:cNvPr id="5" name="Slide Number Placeholder 4">
            <a:extLst>
              <a:ext uri="{FF2B5EF4-FFF2-40B4-BE49-F238E27FC236}">
                <a16:creationId xmlns:a16="http://schemas.microsoft.com/office/drawing/2014/main" id="{8AD1CA37-8351-4D13-973E-66E7878DB2B2}"/>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5</a:t>
            </a:fld>
            <a:endParaRPr lang="en-US" dirty="0"/>
          </a:p>
        </p:txBody>
      </p:sp>
      <p:sp>
        <p:nvSpPr>
          <p:cNvPr id="4" name="Rectangle: Rounded Corners 3">
            <a:extLst>
              <a:ext uri="{FF2B5EF4-FFF2-40B4-BE49-F238E27FC236}">
                <a16:creationId xmlns:a16="http://schemas.microsoft.com/office/drawing/2014/main" id="{391BE18F-44E7-43F5-B205-335BE28C3AF2}"/>
              </a:ext>
              <a:ext uri="{C183D7F6-B498-43B3-948B-1728B52AA6E4}">
                <adec:decorative xmlns:adec="http://schemas.microsoft.com/office/drawing/2017/decorative" val="1"/>
              </a:ext>
            </a:extLst>
          </p:cNvPr>
          <p:cNvSpPr/>
          <p:nvPr/>
        </p:nvSpPr>
        <p:spPr>
          <a:xfrm>
            <a:off x="486710" y="1623526"/>
            <a:ext cx="8170580" cy="3671077"/>
          </a:xfrm>
          <a:prstGeom prst="roundRect">
            <a:avLst/>
          </a:prstGeom>
          <a:noFill/>
          <a:ln w="38100">
            <a:solidFill>
              <a:srgbClr val="00944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872858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28CBB4-6C1D-4A69-941A-12B7C461A244}"/>
              </a:ext>
            </a:extLst>
          </p:cNvPr>
          <p:cNvSpPr>
            <a:spLocks noGrp="1"/>
          </p:cNvSpPr>
          <p:nvPr>
            <p:ph type="title"/>
          </p:nvPr>
        </p:nvSpPr>
        <p:spPr>
          <a:xfrm>
            <a:off x="-12572" y="-14748"/>
            <a:ext cx="7886700" cy="508699"/>
          </a:xfrm>
        </p:spPr>
        <p:txBody>
          <a:bodyPr>
            <a:normAutofit/>
          </a:bodyPr>
          <a:lstStyle/>
          <a:p>
            <a:r>
              <a:rPr lang="en-US" sz="2800" dirty="0"/>
              <a:t>Infographic</a:t>
            </a:r>
          </a:p>
        </p:txBody>
      </p:sp>
      <p:pic>
        <p:nvPicPr>
          <p:cNvPr id="15" name="Picture 14" descr="Circle infographic with 8 images of actions to reduce lead exposure: &#10;1. Keep homes clean and dust free;&#10;2. Eat a diet high in calcium, iron and vitamin C;&#10;3. Wash hands; &#10;4. Play in grass;&#10;5. Hire certified lead professionals;&#10;6. Shower and change;&#10;7. Wash toys, pacifiers and bottles; and&#10;8. Run your water.">
            <a:extLst>
              <a:ext uri="{FF2B5EF4-FFF2-40B4-BE49-F238E27FC236}">
                <a16:creationId xmlns:a16="http://schemas.microsoft.com/office/drawing/2014/main" id="{3B127CEA-488E-4F9D-9A6D-A7F4F31428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82702" y="1137768"/>
            <a:ext cx="4755653" cy="4581144"/>
          </a:xfrm>
          <a:prstGeom prst="rect">
            <a:avLst/>
          </a:prstGeom>
        </p:spPr>
      </p:pic>
      <p:sp>
        <p:nvSpPr>
          <p:cNvPr id="7" name="TextBox 6">
            <a:extLst>
              <a:ext uri="{C183D7F6-B498-43B3-948B-1728B52AA6E4}">
                <adec:decorative xmlns:adec="http://schemas.microsoft.com/office/drawing/2017/decorative" val="0"/>
              </a:ext>
            </a:extLst>
          </p:cNvPr>
          <p:cNvSpPr txBox="1"/>
          <p:nvPr/>
        </p:nvSpPr>
        <p:spPr>
          <a:xfrm>
            <a:off x="3608889" y="9438"/>
            <a:ext cx="1943100" cy="1015663"/>
          </a:xfrm>
          <a:prstGeom prst="rect">
            <a:avLst/>
          </a:prstGeom>
          <a:solidFill>
            <a:srgbClr val="E5F5ED"/>
          </a:solidFill>
          <a:ln w="19050">
            <a:solidFill>
              <a:schemeClr val="accent1"/>
            </a:solidFill>
          </a:ln>
        </p:spPr>
        <p:txBody>
          <a:bodyPr wrap="square" lIns="45720" rIns="45720" rtlCol="0">
            <a:spAutoFit/>
          </a:bodyPr>
          <a:lstStyle/>
          <a:p>
            <a:pPr algn="ctr"/>
            <a:r>
              <a:rPr lang="en-US" sz="1200" dirty="0">
                <a:solidFill>
                  <a:schemeClr val="tx1">
                    <a:lumMod val="50000"/>
                  </a:schemeClr>
                </a:solidFill>
              </a:rPr>
              <a:t>Clean your home once a week using a clean, wet or damp cloth, sponge or mop to minimize dust, which may contain lead.</a:t>
            </a:r>
          </a:p>
        </p:txBody>
      </p:sp>
      <p:sp>
        <p:nvSpPr>
          <p:cNvPr id="8" name="TextBox 7"/>
          <p:cNvSpPr txBox="1"/>
          <p:nvPr/>
        </p:nvSpPr>
        <p:spPr>
          <a:xfrm>
            <a:off x="6398914" y="570295"/>
            <a:ext cx="1487249" cy="1200329"/>
          </a:xfrm>
          <a:prstGeom prst="rect">
            <a:avLst/>
          </a:prstGeom>
          <a:solidFill>
            <a:srgbClr val="E5F5ED"/>
          </a:solidFill>
          <a:ln w="19050">
            <a:solidFill>
              <a:schemeClr val="accent1"/>
            </a:solidFill>
          </a:ln>
        </p:spPr>
        <p:txBody>
          <a:bodyPr wrap="square" lIns="45720" rIns="45720" rtlCol="0">
            <a:spAutoFit/>
          </a:bodyPr>
          <a:lstStyle/>
          <a:p>
            <a:pPr algn="ctr"/>
            <a:r>
              <a:rPr lang="en-US" sz="1200" dirty="0">
                <a:solidFill>
                  <a:schemeClr val="tx1">
                    <a:lumMod val="50000"/>
                  </a:schemeClr>
                </a:solidFill>
              </a:rPr>
              <a:t>Eat a well-balanced diet with foods high in calcium, iron, and vitamin C to help reduce the absorption of lead.</a:t>
            </a:r>
          </a:p>
        </p:txBody>
      </p:sp>
      <p:sp>
        <p:nvSpPr>
          <p:cNvPr id="9" name="TextBox 8"/>
          <p:cNvSpPr txBox="1"/>
          <p:nvPr/>
        </p:nvSpPr>
        <p:spPr>
          <a:xfrm>
            <a:off x="7145076" y="2520541"/>
            <a:ext cx="1187393" cy="1754326"/>
          </a:xfrm>
          <a:prstGeom prst="rect">
            <a:avLst/>
          </a:prstGeom>
          <a:solidFill>
            <a:srgbClr val="E5F5ED"/>
          </a:solidFill>
          <a:ln w="19050">
            <a:solidFill>
              <a:schemeClr val="accent1"/>
            </a:solidFill>
          </a:ln>
        </p:spPr>
        <p:txBody>
          <a:bodyPr wrap="square" lIns="45720" rIns="45720" rtlCol="0">
            <a:spAutoFit/>
          </a:bodyPr>
          <a:lstStyle/>
          <a:p>
            <a:pPr algn="ctr"/>
            <a:r>
              <a:rPr lang="en-US" sz="1200">
                <a:solidFill>
                  <a:schemeClr val="tx1">
                    <a:lumMod val="50000"/>
                  </a:schemeClr>
                </a:solidFill>
              </a:rPr>
              <a:t>Use soap and water (warm or cold) to wash children’s hands several times a day, especially after playing outside or with  animals.</a:t>
            </a:r>
          </a:p>
        </p:txBody>
      </p:sp>
      <p:sp>
        <p:nvSpPr>
          <p:cNvPr id="13" name="TextBox 12"/>
          <p:cNvSpPr txBox="1"/>
          <p:nvPr/>
        </p:nvSpPr>
        <p:spPr>
          <a:xfrm>
            <a:off x="6398914" y="5103626"/>
            <a:ext cx="1524668" cy="1200329"/>
          </a:xfrm>
          <a:prstGeom prst="rect">
            <a:avLst/>
          </a:prstGeom>
          <a:solidFill>
            <a:srgbClr val="E5F5ED"/>
          </a:solidFill>
          <a:ln w="19050">
            <a:solidFill>
              <a:schemeClr val="accent1"/>
            </a:solidFill>
          </a:ln>
        </p:spPr>
        <p:txBody>
          <a:bodyPr wrap="square" lIns="45720" rIns="45720" rtlCol="0">
            <a:spAutoFit/>
          </a:bodyPr>
          <a:lstStyle/>
          <a:p>
            <a:pPr algn="ctr"/>
            <a:r>
              <a:rPr lang="en-US" sz="1200">
                <a:solidFill>
                  <a:schemeClr val="tx1">
                    <a:lumMod val="50000"/>
                  </a:schemeClr>
                </a:solidFill>
              </a:rPr>
              <a:t>Play in grass and dirt not contaminated with lead, and use designated picnic, camping and hiking areas.</a:t>
            </a:r>
          </a:p>
        </p:txBody>
      </p:sp>
      <p:sp>
        <p:nvSpPr>
          <p:cNvPr id="11" name="TextBox 10"/>
          <p:cNvSpPr txBox="1"/>
          <p:nvPr/>
        </p:nvSpPr>
        <p:spPr>
          <a:xfrm>
            <a:off x="3291840" y="5849310"/>
            <a:ext cx="2571750" cy="1015663"/>
          </a:xfrm>
          <a:prstGeom prst="rect">
            <a:avLst/>
          </a:prstGeom>
          <a:solidFill>
            <a:srgbClr val="E5F5ED"/>
          </a:solidFill>
          <a:ln w="19050">
            <a:solidFill>
              <a:schemeClr val="accent1"/>
            </a:solidFill>
          </a:ln>
        </p:spPr>
        <p:txBody>
          <a:bodyPr wrap="square" lIns="45720" rIns="45720" rtlCol="0">
            <a:spAutoFit/>
          </a:bodyPr>
          <a:lstStyle/>
          <a:p>
            <a:pPr algn="ctr"/>
            <a:r>
              <a:rPr lang="en-US" sz="1200" dirty="0">
                <a:solidFill>
                  <a:schemeClr val="tx1">
                    <a:lumMod val="50000"/>
                  </a:schemeClr>
                </a:solidFill>
              </a:rPr>
              <a:t>Hire a certified lead professional when renovation, repair or painting will disturb painted surfaces in a home built before 1978. Keep family out of the work area.</a:t>
            </a:r>
          </a:p>
        </p:txBody>
      </p:sp>
      <p:sp>
        <p:nvSpPr>
          <p:cNvPr id="14" name="TextBox 13"/>
          <p:cNvSpPr txBox="1"/>
          <p:nvPr/>
        </p:nvSpPr>
        <p:spPr>
          <a:xfrm>
            <a:off x="1144218" y="5103626"/>
            <a:ext cx="1612901" cy="1200329"/>
          </a:xfrm>
          <a:prstGeom prst="rect">
            <a:avLst/>
          </a:prstGeom>
          <a:solidFill>
            <a:srgbClr val="E5F5ED"/>
          </a:solidFill>
          <a:ln w="19050">
            <a:solidFill>
              <a:schemeClr val="accent1"/>
            </a:solidFill>
          </a:ln>
        </p:spPr>
        <p:txBody>
          <a:bodyPr wrap="square" lIns="45720" rIns="45720" rtlCol="0">
            <a:spAutoFit/>
          </a:bodyPr>
          <a:lstStyle/>
          <a:p>
            <a:pPr algn="ctr"/>
            <a:r>
              <a:rPr lang="en-US" sz="1200">
                <a:solidFill>
                  <a:schemeClr val="tx1">
                    <a:lumMod val="50000"/>
                  </a:schemeClr>
                </a:solidFill>
              </a:rPr>
              <a:t>Change and wash clothes, remove shoes and shower to avoid tracking lead into the home from soil, work sites, or hobbies.</a:t>
            </a:r>
          </a:p>
        </p:txBody>
      </p:sp>
      <p:sp>
        <p:nvSpPr>
          <p:cNvPr id="10" name="TextBox 9"/>
          <p:cNvSpPr txBox="1"/>
          <p:nvPr/>
        </p:nvSpPr>
        <p:spPr>
          <a:xfrm>
            <a:off x="902971" y="2335875"/>
            <a:ext cx="1136298" cy="2123658"/>
          </a:xfrm>
          <a:prstGeom prst="rect">
            <a:avLst/>
          </a:prstGeom>
          <a:solidFill>
            <a:srgbClr val="E5F5ED"/>
          </a:solidFill>
          <a:ln w="19050">
            <a:solidFill>
              <a:schemeClr val="accent1"/>
            </a:solidFill>
          </a:ln>
        </p:spPr>
        <p:txBody>
          <a:bodyPr wrap="square" lIns="45720" rIns="45720" rtlCol="0">
            <a:spAutoFit/>
          </a:bodyPr>
          <a:lstStyle/>
          <a:p>
            <a:pPr algn="ctr"/>
            <a:r>
              <a:rPr lang="en-US" sz="1200">
                <a:solidFill>
                  <a:schemeClr val="tx1">
                    <a:lumMod val="50000"/>
                  </a:schemeClr>
                </a:solidFill>
              </a:rPr>
              <a:t>Wash daily  any items your child uses regularly, such as pacifiers and toys, to minimize exposure to dust, which may contain lead.</a:t>
            </a:r>
          </a:p>
        </p:txBody>
      </p:sp>
      <p:sp>
        <p:nvSpPr>
          <p:cNvPr id="12" name="TextBox 11"/>
          <p:cNvSpPr txBox="1"/>
          <p:nvPr/>
        </p:nvSpPr>
        <p:spPr>
          <a:xfrm>
            <a:off x="1269872" y="385629"/>
            <a:ext cx="1487248" cy="1384995"/>
          </a:xfrm>
          <a:prstGeom prst="rect">
            <a:avLst/>
          </a:prstGeom>
          <a:solidFill>
            <a:srgbClr val="E5F5ED"/>
          </a:solidFill>
          <a:ln w="19050">
            <a:solidFill>
              <a:schemeClr val="accent1"/>
            </a:solidFill>
          </a:ln>
        </p:spPr>
        <p:txBody>
          <a:bodyPr wrap="square" lIns="45720" rIns="45720" rtlCol="0">
            <a:spAutoFit/>
          </a:bodyPr>
          <a:lstStyle/>
          <a:p>
            <a:pPr algn="ctr"/>
            <a:r>
              <a:rPr lang="en-US" sz="1200" dirty="0">
                <a:solidFill>
                  <a:schemeClr val="tx1">
                    <a:lumMod val="50000"/>
                  </a:schemeClr>
                </a:solidFill>
              </a:rPr>
              <a:t>Flush your home’s pipes by running your tap, taking a shower or doing a load of laundry or dishes before drinking or cooking.</a:t>
            </a:r>
          </a:p>
        </p:txBody>
      </p:sp>
      <p:sp>
        <p:nvSpPr>
          <p:cNvPr id="4" name="Slide Number Placeholder 3">
            <a:extLst>
              <a:ext uri="{FF2B5EF4-FFF2-40B4-BE49-F238E27FC236}">
                <a16:creationId xmlns:a16="http://schemas.microsoft.com/office/drawing/2014/main" id="{7330DB04-0A69-4709-BAC2-299D08B4292F}"/>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6</a:t>
            </a:fld>
            <a:endParaRPr lang="en-US" dirty="0"/>
          </a:p>
        </p:txBody>
      </p:sp>
    </p:spTree>
    <p:extLst>
      <p:ext uri="{BB962C8B-B14F-4D97-AF65-F5344CB8AC3E}">
        <p14:creationId xmlns:p14="http://schemas.microsoft.com/office/powerpoint/2010/main" val="231544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3" grpId="0" animBg="1"/>
      <p:bldP spid="11" grpId="0" animBg="1"/>
      <p:bldP spid="14" grpId="0" animBg="1"/>
      <p:bldP spid="10" grpId="0" animBg="1"/>
      <p:bldP spid="1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65E8A8-3983-4274-A819-9F221F7AFBD9}"/>
              </a:ext>
            </a:extLst>
          </p:cNvPr>
          <p:cNvSpPr>
            <a:spLocks noGrp="1"/>
          </p:cNvSpPr>
          <p:nvPr>
            <p:ph type="title"/>
          </p:nvPr>
        </p:nvSpPr>
        <p:spPr/>
        <p:txBody>
          <a:bodyPr/>
          <a:lstStyle/>
          <a:p>
            <a:r>
              <a:rPr lang="en-US" dirty="0"/>
              <a:t>What is Lead?</a:t>
            </a:r>
          </a:p>
        </p:txBody>
      </p:sp>
      <p:pic>
        <p:nvPicPr>
          <p:cNvPr id="6" name="Picture 2">
            <a:extLst>
              <a:ext uri="{FF2B5EF4-FFF2-40B4-BE49-F238E27FC236}">
                <a16:creationId xmlns:a16="http://schemas.microsoft.com/office/drawing/2014/main" id="{E334E1A8-87E4-4325-995C-689A78844E5C}"/>
              </a:ext>
              <a:ext uri="{C183D7F6-B498-43B3-948B-1728B52AA6E4}">
                <adec:decorative xmlns:adec="http://schemas.microsoft.com/office/drawing/2017/decorative" val="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1931831" y="1589619"/>
            <a:ext cx="5280338" cy="411987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375EAEFB-F20B-42A1-8829-733DB48830A1}"/>
              </a:ext>
            </a:extLst>
          </p:cNvPr>
          <p:cNvSpPr txBox="1"/>
          <p:nvPr/>
        </p:nvSpPr>
        <p:spPr>
          <a:xfrm>
            <a:off x="1812160" y="5709495"/>
            <a:ext cx="6273800" cy="200055"/>
          </a:xfrm>
          <a:prstGeom prst="rect">
            <a:avLst/>
          </a:prstGeom>
          <a:noFill/>
        </p:spPr>
        <p:txBody>
          <a:bodyPr wrap="square" rtlCol="0">
            <a:spAutoFit/>
          </a:bodyPr>
          <a:lstStyle/>
          <a:p>
            <a:r>
              <a:rPr lang="es-MX" sz="700"/>
              <a:t>http://mfritz8science.wikispaces.com/file/view/lead_1.jpg/262242078/lead_1.jpg</a:t>
            </a:r>
          </a:p>
        </p:txBody>
      </p:sp>
      <p:sp>
        <p:nvSpPr>
          <p:cNvPr id="4" name="Slide Number Placeholder 3">
            <a:extLst>
              <a:ext uri="{FF2B5EF4-FFF2-40B4-BE49-F238E27FC236}">
                <a16:creationId xmlns:a16="http://schemas.microsoft.com/office/drawing/2014/main" id="{3FC6FE7E-7D7C-4051-BF37-FE433EF3606F}"/>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7</a:t>
            </a:fld>
            <a:endParaRPr lang="en-US" dirty="0"/>
          </a:p>
        </p:txBody>
      </p:sp>
    </p:spTree>
    <p:extLst>
      <p:ext uri="{BB962C8B-B14F-4D97-AF65-F5344CB8AC3E}">
        <p14:creationId xmlns:p14="http://schemas.microsoft.com/office/powerpoint/2010/main" val="26282394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892AC2-4905-4D69-A988-44446EE45C98}"/>
              </a:ext>
            </a:extLst>
          </p:cNvPr>
          <p:cNvSpPr>
            <a:spLocks noGrp="1"/>
          </p:cNvSpPr>
          <p:nvPr>
            <p:ph type="title"/>
          </p:nvPr>
        </p:nvSpPr>
        <p:spPr>
          <a:xfrm>
            <a:off x="1641524" y="2777621"/>
            <a:ext cx="5860952" cy="1325563"/>
          </a:xfrm>
        </p:spPr>
        <p:txBody>
          <a:bodyPr>
            <a:normAutofit/>
          </a:bodyPr>
          <a:lstStyle/>
          <a:p>
            <a:pPr algn="ctr"/>
            <a:r>
              <a:rPr lang="en-US" sz="4100" dirty="0"/>
              <a:t>Where do you think lead can be found?</a:t>
            </a:r>
          </a:p>
        </p:txBody>
      </p:sp>
      <p:sp>
        <p:nvSpPr>
          <p:cNvPr id="5" name="Slide Number Placeholder 4">
            <a:extLst>
              <a:ext uri="{FF2B5EF4-FFF2-40B4-BE49-F238E27FC236}">
                <a16:creationId xmlns:a16="http://schemas.microsoft.com/office/drawing/2014/main" id="{CC1CCDA4-C53E-4ABA-9112-CDEDBF4E11E4}"/>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8</a:t>
            </a:fld>
            <a:endParaRPr lang="en-US" dirty="0"/>
          </a:p>
        </p:txBody>
      </p:sp>
      <p:sp>
        <p:nvSpPr>
          <p:cNvPr id="4" name="Rectangle: Rounded Corners 3">
            <a:extLst>
              <a:ext uri="{FF2B5EF4-FFF2-40B4-BE49-F238E27FC236}">
                <a16:creationId xmlns:a16="http://schemas.microsoft.com/office/drawing/2014/main" id="{EED8DB0D-9D27-4D35-8850-2E4E580856E0}"/>
              </a:ext>
              <a:ext uri="{C183D7F6-B498-43B3-948B-1728B52AA6E4}">
                <adec:decorative xmlns:adec="http://schemas.microsoft.com/office/drawing/2017/decorative" val="1"/>
              </a:ext>
            </a:extLst>
          </p:cNvPr>
          <p:cNvSpPr/>
          <p:nvPr/>
        </p:nvSpPr>
        <p:spPr>
          <a:xfrm>
            <a:off x="486710" y="1604865"/>
            <a:ext cx="8170580" cy="3671077"/>
          </a:xfrm>
          <a:prstGeom prst="roundRect">
            <a:avLst/>
          </a:prstGeom>
          <a:noFill/>
          <a:ln w="38100">
            <a:solidFill>
              <a:srgbClr val="00944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176727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246D23-4258-49D2-ABBF-483FD65972F6}"/>
              </a:ext>
            </a:extLst>
          </p:cNvPr>
          <p:cNvSpPr>
            <a:spLocks noGrp="1"/>
          </p:cNvSpPr>
          <p:nvPr>
            <p:ph type="title"/>
          </p:nvPr>
        </p:nvSpPr>
        <p:spPr/>
        <p:txBody>
          <a:bodyPr/>
          <a:lstStyle/>
          <a:p>
            <a:r>
              <a:rPr lang="en-US" dirty="0"/>
              <a:t>Lead can be found in…</a:t>
            </a:r>
          </a:p>
        </p:txBody>
      </p:sp>
      <p:sp>
        <p:nvSpPr>
          <p:cNvPr id="3" name="Content Placeholder 2">
            <a:extLst>
              <a:ext uri="{FF2B5EF4-FFF2-40B4-BE49-F238E27FC236}">
                <a16:creationId xmlns:a16="http://schemas.microsoft.com/office/drawing/2014/main" id="{81B99565-70E3-4F56-A0A5-FF411A4FDA2D}"/>
              </a:ext>
            </a:extLst>
          </p:cNvPr>
          <p:cNvSpPr>
            <a:spLocks noGrp="1"/>
          </p:cNvSpPr>
          <p:nvPr>
            <p:ph idx="1"/>
          </p:nvPr>
        </p:nvSpPr>
        <p:spPr/>
        <p:txBody>
          <a:bodyPr/>
          <a:lstStyle/>
          <a:p>
            <a:r>
              <a:rPr lang="en-US" dirty="0"/>
              <a:t>All parts of our environment:</a:t>
            </a:r>
          </a:p>
          <a:p>
            <a:pPr lvl="1"/>
            <a:r>
              <a:rPr lang="en-US" dirty="0"/>
              <a:t>Air</a:t>
            </a:r>
          </a:p>
          <a:p>
            <a:pPr lvl="1"/>
            <a:r>
              <a:rPr lang="en-US" dirty="0"/>
              <a:t>Soil</a:t>
            </a:r>
          </a:p>
          <a:p>
            <a:pPr lvl="1"/>
            <a:r>
              <a:rPr lang="en-US" dirty="0"/>
              <a:t>Water </a:t>
            </a:r>
          </a:p>
          <a:p>
            <a:pPr lvl="1"/>
            <a:r>
              <a:rPr lang="en-US" dirty="0"/>
              <a:t>Inside our homes</a:t>
            </a:r>
          </a:p>
        </p:txBody>
      </p:sp>
      <p:pic>
        <p:nvPicPr>
          <p:cNvPr id="5" name="Picture 4">
            <a:extLst>
              <a:ext uri="{FF2B5EF4-FFF2-40B4-BE49-F238E27FC236}">
                <a16:creationId xmlns:a16="http://schemas.microsoft.com/office/drawing/2014/main" id="{16E0D498-7886-466C-9CA2-89AFA439CFEF}"/>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65508" y="4367739"/>
            <a:ext cx="9024478" cy="1737360"/>
          </a:xfrm>
          <a:prstGeom prst="rect">
            <a:avLst/>
          </a:prstGeom>
        </p:spPr>
      </p:pic>
      <p:sp>
        <p:nvSpPr>
          <p:cNvPr id="6" name="Slide Number Placeholder 5">
            <a:extLst>
              <a:ext uri="{FF2B5EF4-FFF2-40B4-BE49-F238E27FC236}">
                <a16:creationId xmlns:a16="http://schemas.microsoft.com/office/drawing/2014/main" id="{73ACF880-FEE5-4627-8AFF-CA0D28765B2E}"/>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9</a:t>
            </a:fld>
            <a:endParaRPr lang="en-US" dirty="0"/>
          </a:p>
        </p:txBody>
      </p:sp>
    </p:spTree>
    <p:extLst>
      <p:ext uri="{BB962C8B-B14F-4D97-AF65-F5344CB8AC3E}">
        <p14:creationId xmlns:p14="http://schemas.microsoft.com/office/powerpoint/2010/main" val="30520433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A3A5CF-B9FD-41B7-AFCB-411404480AD1}"/>
              </a:ext>
            </a:extLst>
          </p:cNvPr>
          <p:cNvSpPr>
            <a:spLocks noGrp="1"/>
          </p:cNvSpPr>
          <p:nvPr>
            <p:ph type="title"/>
          </p:nvPr>
        </p:nvSpPr>
        <p:spPr/>
        <p:txBody>
          <a:bodyPr/>
          <a:lstStyle/>
          <a:p>
            <a:r>
              <a:rPr lang="en-US" dirty="0"/>
              <a:t>Lead-based Paint</a:t>
            </a:r>
          </a:p>
        </p:txBody>
      </p:sp>
      <p:sp>
        <p:nvSpPr>
          <p:cNvPr id="3" name="Content Placeholder 2">
            <a:extLst>
              <a:ext uri="{FF2B5EF4-FFF2-40B4-BE49-F238E27FC236}">
                <a16:creationId xmlns:a16="http://schemas.microsoft.com/office/drawing/2014/main" id="{3B99B9A4-2303-4929-84C1-BDB2367A0E56}"/>
              </a:ext>
            </a:extLst>
          </p:cNvPr>
          <p:cNvSpPr>
            <a:spLocks noGrp="1"/>
          </p:cNvSpPr>
          <p:nvPr>
            <p:ph idx="1"/>
          </p:nvPr>
        </p:nvSpPr>
        <p:spPr>
          <a:xfrm>
            <a:off x="434340" y="1483995"/>
            <a:ext cx="5710821" cy="5008879"/>
          </a:xfrm>
        </p:spPr>
        <p:txBody>
          <a:bodyPr>
            <a:normAutofit/>
          </a:bodyPr>
          <a:lstStyle/>
          <a:p>
            <a:r>
              <a:rPr lang="en-US" dirty="0"/>
              <a:t>Found in older homes built before 1978 </a:t>
            </a:r>
          </a:p>
          <a:p>
            <a:r>
              <a:rPr lang="en-US" dirty="0"/>
              <a:t>Major source when:</a:t>
            </a:r>
          </a:p>
          <a:p>
            <a:pPr lvl="1"/>
            <a:r>
              <a:rPr lang="en-US" sz="2800" dirty="0"/>
              <a:t>Not maintained - Peeling, chipping, cracking</a:t>
            </a:r>
            <a:endParaRPr lang="en-US" dirty="0"/>
          </a:p>
          <a:p>
            <a:r>
              <a:rPr lang="en-US" dirty="0"/>
              <a:t>Chips and dust can scatter and become a hazard</a:t>
            </a:r>
          </a:p>
          <a:p>
            <a:r>
              <a:rPr lang="en-US" dirty="0"/>
              <a:t>These hazards can be breathed in or swallowed by children, residents and workers</a:t>
            </a:r>
          </a:p>
        </p:txBody>
      </p:sp>
      <p:pic>
        <p:nvPicPr>
          <p:cNvPr id="6" name="Picture 5">
            <a:extLst>
              <a:ext uri="{FF2B5EF4-FFF2-40B4-BE49-F238E27FC236}">
                <a16:creationId xmlns:a16="http://schemas.microsoft.com/office/drawing/2014/main" id="{606BC0EA-3528-48FE-8DD5-B00CDB969FE5}"/>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b="-112"/>
          <a:stretch/>
        </p:blipFill>
        <p:spPr>
          <a:xfrm rot="5400000">
            <a:off x="5509441" y="2416036"/>
            <a:ext cx="3842311" cy="2962813"/>
          </a:xfrm>
          <a:prstGeom prst="rect">
            <a:avLst/>
          </a:prstGeom>
        </p:spPr>
      </p:pic>
      <p:sp>
        <p:nvSpPr>
          <p:cNvPr id="5" name="Slide Number Placeholder 4">
            <a:extLst>
              <a:ext uri="{FF2B5EF4-FFF2-40B4-BE49-F238E27FC236}">
                <a16:creationId xmlns:a16="http://schemas.microsoft.com/office/drawing/2014/main" id="{DF1B08FF-D819-4553-967D-A1F0EE197242}"/>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10</a:t>
            </a:fld>
            <a:endParaRPr lang="en-US" dirty="0"/>
          </a:p>
        </p:txBody>
      </p:sp>
    </p:spTree>
    <p:extLst>
      <p:ext uri="{BB962C8B-B14F-4D97-AF65-F5344CB8AC3E}">
        <p14:creationId xmlns:p14="http://schemas.microsoft.com/office/powerpoint/2010/main" val="15361106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91B9B0-8CD5-47D7-A387-6A7CC575912A}"/>
              </a:ext>
            </a:extLst>
          </p:cNvPr>
          <p:cNvSpPr>
            <a:spLocks noGrp="1"/>
          </p:cNvSpPr>
          <p:nvPr>
            <p:ph type="title"/>
          </p:nvPr>
        </p:nvSpPr>
        <p:spPr/>
        <p:txBody>
          <a:bodyPr/>
          <a:lstStyle/>
          <a:p>
            <a:r>
              <a:rPr lang="en-US" dirty="0"/>
              <a:t>Children can be exposed...</a:t>
            </a:r>
          </a:p>
        </p:txBody>
      </p:sp>
      <p:sp>
        <p:nvSpPr>
          <p:cNvPr id="7" name="TextBox 6">
            <a:extLst>
              <a:ext uri="{FF2B5EF4-FFF2-40B4-BE49-F238E27FC236}">
                <a16:creationId xmlns:a16="http://schemas.microsoft.com/office/drawing/2014/main" id="{B414A0E2-AF0F-4857-ABD6-93BFD98F35EC}"/>
              </a:ext>
            </a:extLst>
          </p:cNvPr>
          <p:cNvSpPr txBox="1"/>
          <p:nvPr/>
        </p:nvSpPr>
        <p:spPr>
          <a:xfrm>
            <a:off x="628650" y="1500345"/>
            <a:ext cx="4702107" cy="4832092"/>
          </a:xfrm>
          <a:prstGeom prst="rect">
            <a:avLst/>
          </a:prstGeom>
          <a:noFill/>
        </p:spPr>
        <p:txBody>
          <a:bodyPr wrap="square" rtlCol="0">
            <a:spAutoFit/>
          </a:bodyPr>
          <a:lstStyle/>
          <a:p>
            <a:pPr marL="285750" indent="-285750">
              <a:buFont typeface="Arial" panose="020B0604020202020204" pitchFamily="34" charset="0"/>
              <a:buChar char="•"/>
            </a:pPr>
            <a:r>
              <a:rPr lang="en-US" sz="2800" dirty="0"/>
              <a:t>Through contact with lead-based paint chips and dust in buildings and homes when they put toys, fingers, and other objects in their mouths </a:t>
            </a:r>
          </a:p>
          <a:p>
            <a:pPr marL="285750" indent="-285750">
              <a:buFont typeface="Arial" panose="020B0604020202020204" pitchFamily="34" charset="0"/>
              <a:buChar char="•"/>
            </a:pPr>
            <a:r>
              <a:rPr lang="en-US" sz="2800" dirty="0"/>
              <a:t>Lead-based paint has a "sweet" taste</a:t>
            </a:r>
          </a:p>
          <a:p>
            <a:pPr marL="285750" indent="-285750">
              <a:buFont typeface="Arial" panose="020B0604020202020204" pitchFamily="34" charset="0"/>
              <a:buChar char="•"/>
            </a:pPr>
            <a:r>
              <a:rPr lang="en-US" sz="2800" dirty="0"/>
              <a:t>Children may also lick or bite chewable lead-based paint surfaces</a:t>
            </a:r>
          </a:p>
        </p:txBody>
      </p:sp>
      <p:grpSp>
        <p:nvGrpSpPr>
          <p:cNvPr id="3" name="Group 2">
            <a:extLst>
              <a:ext uri="{FF2B5EF4-FFF2-40B4-BE49-F238E27FC236}">
                <a16:creationId xmlns:a16="http://schemas.microsoft.com/office/drawing/2014/main" id="{26476224-444E-42A6-81AF-3AA50FF770AC}"/>
              </a:ext>
              <a:ext uri="{C183D7F6-B498-43B3-948B-1728B52AA6E4}">
                <adec:decorative xmlns:adec="http://schemas.microsoft.com/office/drawing/2017/decorative" val="1"/>
              </a:ext>
            </a:extLst>
          </p:cNvPr>
          <p:cNvGrpSpPr/>
          <p:nvPr/>
        </p:nvGrpSpPr>
        <p:grpSpPr>
          <a:xfrm>
            <a:off x="5520689" y="2049408"/>
            <a:ext cx="3520441" cy="2968210"/>
            <a:chOff x="5520689" y="2049408"/>
            <a:chExt cx="3520441" cy="2968210"/>
          </a:xfrm>
        </p:grpSpPr>
        <p:pic>
          <p:nvPicPr>
            <p:cNvPr id="4" name="Picture 3" descr="Child putting their fingers in their mouth.">
              <a:extLst>
                <a:ext uri="{FF2B5EF4-FFF2-40B4-BE49-F238E27FC236}">
                  <a16:creationId xmlns:a16="http://schemas.microsoft.com/office/drawing/2014/main" id="{4949496F-6BFC-44C3-BB53-F8A9F82BC31A}"/>
                </a:ext>
              </a:extLst>
            </p:cNvPr>
            <p:cNvPicPr>
              <a:picLocks noChangeAspect="1"/>
            </p:cNvPicPr>
            <p:nvPr/>
          </p:nvPicPr>
          <p:blipFill rotWithShape="1">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a:stretch/>
          </p:blipFill>
          <p:spPr>
            <a:xfrm>
              <a:off x="5520689" y="2049408"/>
              <a:ext cx="3520441" cy="2746349"/>
            </a:xfrm>
            <a:prstGeom prst="rect">
              <a:avLst/>
            </a:prstGeom>
          </p:spPr>
        </p:pic>
        <p:sp>
          <p:nvSpPr>
            <p:cNvPr id="5" name="Rectangle 4">
              <a:extLst>
                <a:ext uri="{FF2B5EF4-FFF2-40B4-BE49-F238E27FC236}">
                  <a16:creationId xmlns:a16="http://schemas.microsoft.com/office/drawing/2014/main" id="{9689D168-AE91-4D25-90BE-E3099F4ACD98}"/>
                </a:ext>
              </a:extLst>
            </p:cNvPr>
            <p:cNvSpPr/>
            <p:nvPr/>
          </p:nvSpPr>
          <p:spPr>
            <a:xfrm>
              <a:off x="5692140" y="4802174"/>
              <a:ext cx="2218877" cy="215444"/>
            </a:xfrm>
            <a:prstGeom prst="rect">
              <a:avLst/>
            </a:prstGeom>
          </p:spPr>
          <p:txBody>
            <a:bodyPr wrap="none">
              <a:spAutoFit/>
            </a:bodyPr>
            <a:lstStyle/>
            <a:p>
              <a:r>
                <a:rPr lang="en-US" sz="800" dirty="0"/>
                <a:t>Photo by </a:t>
              </a:r>
              <a:r>
                <a:rPr lang="en-US" sz="800" dirty="0" err="1">
                  <a:hlinkClick r:id="rId5">
                    <a:extLst>
                      <a:ext uri="{A12FA001-AC4F-418D-AE19-62706E023703}">
                        <ahyp:hlinkClr xmlns:ahyp="http://schemas.microsoft.com/office/drawing/2018/hyperlinkcolor" val="tx"/>
                      </a:ext>
                    </a:extLst>
                  </a:hlinkClick>
                </a:rPr>
                <a:t>Jelleke</a:t>
              </a:r>
              <a:r>
                <a:rPr lang="en-US" sz="800" dirty="0">
                  <a:hlinkClick r:id="rId5">
                    <a:extLst>
                      <a:ext uri="{A12FA001-AC4F-418D-AE19-62706E023703}">
                        <ahyp:hlinkClr xmlns:ahyp="http://schemas.microsoft.com/office/drawing/2018/hyperlinkcolor" val="tx"/>
                      </a:ext>
                    </a:extLst>
                  </a:hlinkClick>
                </a:rPr>
                <a:t> </a:t>
              </a:r>
              <a:r>
                <a:rPr lang="en-US" sz="800" dirty="0" err="1">
                  <a:hlinkClick r:id="rId5">
                    <a:extLst>
                      <a:ext uri="{A12FA001-AC4F-418D-AE19-62706E023703}">
                        <ahyp:hlinkClr xmlns:ahyp="http://schemas.microsoft.com/office/drawing/2018/hyperlinkcolor" val="tx"/>
                      </a:ext>
                    </a:extLst>
                  </a:hlinkClick>
                </a:rPr>
                <a:t>Vanooteghem</a:t>
              </a:r>
              <a:r>
                <a:rPr lang="en-US" sz="800" dirty="0"/>
                <a:t> on </a:t>
              </a:r>
              <a:r>
                <a:rPr lang="en-US" sz="800" dirty="0" err="1"/>
                <a:t>Unsplash</a:t>
              </a:r>
              <a:endParaRPr lang="en-US" sz="800" dirty="0"/>
            </a:p>
          </p:txBody>
        </p:sp>
      </p:grpSp>
      <p:sp>
        <p:nvSpPr>
          <p:cNvPr id="6" name="Slide Number Placeholder 5">
            <a:extLst>
              <a:ext uri="{FF2B5EF4-FFF2-40B4-BE49-F238E27FC236}">
                <a16:creationId xmlns:a16="http://schemas.microsoft.com/office/drawing/2014/main" id="{E095D9C2-1EC4-4757-B131-001F569E6C13}"/>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11</a:t>
            </a:fld>
            <a:endParaRPr lang="en-US" dirty="0"/>
          </a:p>
        </p:txBody>
      </p:sp>
    </p:spTree>
    <p:extLst>
      <p:ext uri="{BB962C8B-B14F-4D97-AF65-F5344CB8AC3E}">
        <p14:creationId xmlns:p14="http://schemas.microsoft.com/office/powerpoint/2010/main" val="27177666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20CAFA-C982-49F9-8BAB-1AD575B49D04}"/>
              </a:ext>
            </a:extLst>
          </p:cNvPr>
          <p:cNvSpPr>
            <a:spLocks noGrp="1"/>
          </p:cNvSpPr>
          <p:nvPr>
            <p:ph type="title"/>
          </p:nvPr>
        </p:nvSpPr>
        <p:spPr>
          <a:xfrm>
            <a:off x="628650" y="365126"/>
            <a:ext cx="7886700" cy="1325563"/>
          </a:xfrm>
        </p:spPr>
        <p:txBody>
          <a:bodyPr/>
          <a:lstStyle/>
          <a:p>
            <a:r>
              <a:rPr lang="en-US" dirty="0"/>
              <a:t>Childhood lead exposure and lead poisoning is preventable </a:t>
            </a:r>
          </a:p>
        </p:txBody>
      </p:sp>
      <p:sp>
        <p:nvSpPr>
          <p:cNvPr id="3" name="Content Placeholder 2">
            <a:extLst>
              <a:ext uri="{FF2B5EF4-FFF2-40B4-BE49-F238E27FC236}">
                <a16:creationId xmlns:a16="http://schemas.microsoft.com/office/drawing/2014/main" id="{ECA1D263-6623-4610-B653-E19396DF8A61}"/>
              </a:ext>
            </a:extLst>
          </p:cNvPr>
          <p:cNvSpPr>
            <a:spLocks noGrp="1"/>
          </p:cNvSpPr>
          <p:nvPr>
            <p:ph idx="1"/>
          </p:nvPr>
        </p:nvSpPr>
        <p:spPr>
          <a:xfrm>
            <a:off x="628650" y="1920441"/>
            <a:ext cx="3943350" cy="4351338"/>
          </a:xfrm>
        </p:spPr>
        <p:txBody>
          <a:bodyPr/>
          <a:lstStyle/>
          <a:p>
            <a:r>
              <a:rPr lang="en-US" dirty="0"/>
              <a:t>When lead-based paint is in good condition and not on an impact or friction surface, like a window, the paint is usually not a hazard</a:t>
            </a:r>
          </a:p>
          <a:p>
            <a:r>
              <a:rPr lang="en-US" dirty="0"/>
              <a:t>The key is to keep children from coming into contact with lead </a:t>
            </a:r>
          </a:p>
        </p:txBody>
      </p:sp>
      <p:pic>
        <p:nvPicPr>
          <p:cNvPr id="8" name="Picture 7">
            <a:extLst>
              <a:ext uri="{FF2B5EF4-FFF2-40B4-BE49-F238E27FC236}">
                <a16:creationId xmlns:a16="http://schemas.microsoft.com/office/drawing/2014/main" id="{7144103B-28EC-42D5-8012-72790E9041F4}"/>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4583513" y="2316221"/>
            <a:ext cx="4493528" cy="3370146"/>
          </a:xfrm>
          <a:prstGeom prst="rect">
            <a:avLst/>
          </a:prstGeom>
        </p:spPr>
      </p:pic>
      <p:sp>
        <p:nvSpPr>
          <p:cNvPr id="5" name="Slide Number Placeholder 4">
            <a:extLst>
              <a:ext uri="{FF2B5EF4-FFF2-40B4-BE49-F238E27FC236}">
                <a16:creationId xmlns:a16="http://schemas.microsoft.com/office/drawing/2014/main" id="{48A4D898-D879-4F3F-AC28-8197449ABE4F}"/>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12</a:t>
            </a:fld>
            <a:endParaRPr lang="en-US"/>
          </a:p>
        </p:txBody>
      </p:sp>
    </p:spTree>
    <p:extLst>
      <p:ext uri="{BB962C8B-B14F-4D97-AF65-F5344CB8AC3E}">
        <p14:creationId xmlns:p14="http://schemas.microsoft.com/office/powerpoint/2010/main" val="19037983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8714D4-C9C7-4433-B348-CF8DFE892558}"/>
              </a:ext>
            </a:extLst>
          </p:cNvPr>
          <p:cNvSpPr>
            <a:spLocks noGrp="1"/>
          </p:cNvSpPr>
          <p:nvPr>
            <p:ph type="title"/>
          </p:nvPr>
        </p:nvSpPr>
        <p:spPr/>
        <p:txBody>
          <a:bodyPr/>
          <a:lstStyle/>
          <a:p>
            <a:r>
              <a:rPr lang="en-US" dirty="0"/>
              <a:t>Potential Sources of Exposure</a:t>
            </a:r>
          </a:p>
        </p:txBody>
      </p:sp>
      <p:sp>
        <p:nvSpPr>
          <p:cNvPr id="3" name="Content Placeholder 2">
            <a:extLst>
              <a:ext uri="{FF2B5EF4-FFF2-40B4-BE49-F238E27FC236}">
                <a16:creationId xmlns:a16="http://schemas.microsoft.com/office/drawing/2014/main" id="{6810C957-8067-4D32-8494-23F3A357CD3B}"/>
              </a:ext>
            </a:extLst>
          </p:cNvPr>
          <p:cNvSpPr>
            <a:spLocks noGrp="1"/>
          </p:cNvSpPr>
          <p:nvPr>
            <p:ph idx="1"/>
          </p:nvPr>
        </p:nvSpPr>
        <p:spPr>
          <a:xfrm>
            <a:off x="644933" y="1614222"/>
            <a:ext cx="6209499" cy="4667249"/>
          </a:xfrm>
        </p:spPr>
        <p:txBody>
          <a:bodyPr>
            <a:normAutofit lnSpcReduction="10000"/>
          </a:bodyPr>
          <a:lstStyle/>
          <a:p>
            <a:r>
              <a:rPr lang="en-US" dirty="0"/>
              <a:t>Painted farm equipment and boats</a:t>
            </a:r>
          </a:p>
          <a:p>
            <a:r>
              <a:rPr lang="en-US" dirty="0"/>
              <a:t>Imported pottery, candles, older mini blinds</a:t>
            </a:r>
          </a:p>
          <a:p>
            <a:r>
              <a:rPr lang="en-US" dirty="0"/>
              <a:t>Toys</a:t>
            </a:r>
          </a:p>
          <a:p>
            <a:r>
              <a:rPr lang="en-US" dirty="0"/>
              <a:t>Ceramicware</a:t>
            </a:r>
          </a:p>
          <a:p>
            <a:r>
              <a:rPr lang="en-US" dirty="0"/>
              <a:t>Solder</a:t>
            </a:r>
          </a:p>
          <a:p>
            <a:r>
              <a:rPr lang="en-US" dirty="0"/>
              <a:t>Batteries</a:t>
            </a:r>
          </a:p>
          <a:p>
            <a:r>
              <a:rPr lang="en-US" dirty="0"/>
              <a:t>Ammunition</a:t>
            </a:r>
          </a:p>
          <a:p>
            <a:r>
              <a:rPr lang="en-US" dirty="0"/>
              <a:t>Old cellphones in disrepair</a:t>
            </a:r>
          </a:p>
          <a:p>
            <a:r>
              <a:rPr lang="en-US" dirty="0"/>
              <a:t>Cosmetics</a:t>
            </a:r>
          </a:p>
        </p:txBody>
      </p:sp>
      <p:grpSp>
        <p:nvGrpSpPr>
          <p:cNvPr id="4" name="Group 3">
            <a:extLst>
              <a:ext uri="{FF2B5EF4-FFF2-40B4-BE49-F238E27FC236}">
                <a16:creationId xmlns:a16="http://schemas.microsoft.com/office/drawing/2014/main" id="{56D9BFCF-1297-4C6C-8977-800D8F5F5078}"/>
              </a:ext>
              <a:ext uri="{C183D7F6-B498-43B3-948B-1728B52AA6E4}">
                <adec:decorative xmlns:adec="http://schemas.microsoft.com/office/drawing/2017/decorative" val="1"/>
              </a:ext>
            </a:extLst>
          </p:cNvPr>
          <p:cNvGrpSpPr/>
          <p:nvPr/>
        </p:nvGrpSpPr>
        <p:grpSpPr>
          <a:xfrm>
            <a:off x="5397054" y="2651760"/>
            <a:ext cx="3746946" cy="3677541"/>
            <a:chOff x="5397054" y="2651760"/>
            <a:chExt cx="3746946" cy="3677541"/>
          </a:xfrm>
        </p:grpSpPr>
        <p:pic>
          <p:nvPicPr>
            <p:cNvPr id="10" name="Picture 9" descr="Tractor in a green field.">
              <a:extLst>
                <a:ext uri="{FF2B5EF4-FFF2-40B4-BE49-F238E27FC236}">
                  <a16:creationId xmlns:a16="http://schemas.microsoft.com/office/drawing/2014/main" id="{E38CF685-D91F-47C5-A606-A2F046EE76F2}"/>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6569471" y="2651760"/>
              <a:ext cx="1967138" cy="1554480"/>
            </a:xfrm>
            <a:prstGeom prst="rect">
              <a:avLst/>
            </a:prstGeom>
          </p:spPr>
        </p:pic>
        <p:sp>
          <p:nvSpPr>
            <p:cNvPr id="11" name="Rectangle 10">
              <a:extLst>
                <a:ext uri="{FF2B5EF4-FFF2-40B4-BE49-F238E27FC236}">
                  <a16:creationId xmlns:a16="http://schemas.microsoft.com/office/drawing/2014/main" id="{BD5A070D-B107-483F-8AA3-92AA614D0C09}"/>
                </a:ext>
              </a:extLst>
            </p:cNvPr>
            <p:cNvSpPr/>
            <p:nvPr/>
          </p:nvSpPr>
          <p:spPr>
            <a:xfrm>
              <a:off x="7091697" y="4162850"/>
              <a:ext cx="1585690" cy="215444"/>
            </a:xfrm>
            <a:prstGeom prst="rect">
              <a:avLst/>
            </a:prstGeom>
          </p:spPr>
          <p:txBody>
            <a:bodyPr wrap="none">
              <a:spAutoFit/>
            </a:bodyPr>
            <a:lstStyle/>
            <a:p>
              <a:r>
                <a:rPr lang="en-US" sz="800" dirty="0">
                  <a:solidFill>
                    <a:srgbClr val="111111"/>
                  </a:solidFill>
                  <a:latin typeface="-apple-system"/>
                </a:rPr>
                <a:t>Photo by Randy </a:t>
              </a:r>
              <a:r>
                <a:rPr lang="en-US" sz="800" dirty="0" err="1">
                  <a:solidFill>
                    <a:srgbClr val="111111"/>
                  </a:solidFill>
                  <a:latin typeface="-apple-system"/>
                </a:rPr>
                <a:t>Fath</a:t>
              </a:r>
              <a:r>
                <a:rPr lang="en-US" sz="800" dirty="0">
                  <a:solidFill>
                    <a:srgbClr val="111111"/>
                  </a:solidFill>
                  <a:latin typeface="-apple-system"/>
                </a:rPr>
                <a:t> on </a:t>
              </a:r>
              <a:r>
                <a:rPr lang="en-US" sz="800" dirty="0" err="1">
                  <a:solidFill>
                    <a:srgbClr val="111111"/>
                  </a:solidFill>
                  <a:latin typeface="-apple-system"/>
                </a:rPr>
                <a:t>Unsplash</a:t>
              </a:r>
              <a:endParaRPr lang="en-US" sz="800" dirty="0"/>
            </a:p>
          </p:txBody>
        </p:sp>
        <p:pic>
          <p:nvPicPr>
            <p:cNvPr id="6" name="Picture 5" descr="3 pieces of pottery imported from Mexico.">
              <a:extLst>
                <a:ext uri="{FF2B5EF4-FFF2-40B4-BE49-F238E27FC236}">
                  <a16:creationId xmlns:a16="http://schemas.microsoft.com/office/drawing/2014/main" id="{B4C372C1-E5D2-46D4-BB09-9772549705AB}"/>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5463092" y="3753978"/>
              <a:ext cx="1711704" cy="1463040"/>
            </a:xfrm>
            <a:prstGeom prst="rect">
              <a:avLst/>
            </a:prstGeom>
          </p:spPr>
        </p:pic>
        <p:sp>
          <p:nvSpPr>
            <p:cNvPr id="7" name="Rectangle 6">
              <a:extLst>
                <a:ext uri="{FF2B5EF4-FFF2-40B4-BE49-F238E27FC236}">
                  <a16:creationId xmlns:a16="http://schemas.microsoft.com/office/drawing/2014/main" id="{6C023784-4C46-4EE7-94B9-D07A9CEED689}"/>
                </a:ext>
              </a:extLst>
            </p:cNvPr>
            <p:cNvSpPr/>
            <p:nvPr/>
          </p:nvSpPr>
          <p:spPr>
            <a:xfrm>
              <a:off x="5397054" y="5172712"/>
              <a:ext cx="1516762" cy="215444"/>
            </a:xfrm>
            <a:prstGeom prst="rect">
              <a:avLst/>
            </a:prstGeom>
          </p:spPr>
          <p:txBody>
            <a:bodyPr wrap="none">
              <a:spAutoFit/>
            </a:bodyPr>
            <a:lstStyle/>
            <a:p>
              <a:r>
                <a:rPr lang="en-US" sz="800" dirty="0">
                  <a:solidFill>
                    <a:srgbClr val="111111"/>
                  </a:solidFill>
                  <a:latin typeface="-apple-system"/>
                </a:rPr>
                <a:t>Imported pottery from Mexico</a:t>
              </a:r>
              <a:endParaRPr lang="en-US" sz="800" dirty="0"/>
            </a:p>
          </p:txBody>
        </p:sp>
        <p:pic>
          <p:nvPicPr>
            <p:cNvPr id="13" name="Picture 12" descr="Toy trains">
              <a:extLst>
                <a:ext uri="{FF2B5EF4-FFF2-40B4-BE49-F238E27FC236}">
                  <a16:creationId xmlns:a16="http://schemas.microsoft.com/office/drawing/2014/main" id="{A65C2238-C593-4D24-A87B-73541F0D58D9}"/>
                </a:ext>
              </a:extLst>
            </p:cNvPr>
            <p:cNvPicPr>
              <a:picLocks noChangeAspect="1"/>
            </p:cNvPicPr>
            <p:nvPr/>
          </p:nvPicPr>
          <p:blipFill rotWithShape="1">
            <a:blip r:embed="rId5">
              <a:extLst>
                <a:ext uri="{28A0092B-C50C-407E-A947-70E740481C1C}">
                  <a14:useLocalDpi xmlns:a14="http://schemas.microsoft.com/office/drawing/2010/main" val="0"/>
                </a:ext>
              </a:extLst>
            </a:blip>
            <a:srcRect/>
            <a:stretch/>
          </p:blipFill>
          <p:spPr>
            <a:xfrm>
              <a:off x="7047025" y="5087189"/>
              <a:ext cx="1758133" cy="878150"/>
            </a:xfrm>
            <a:prstGeom prst="rect">
              <a:avLst/>
            </a:prstGeom>
            <a:ln>
              <a:solidFill>
                <a:schemeClr val="tx1"/>
              </a:solidFill>
            </a:ln>
          </p:spPr>
        </p:pic>
        <p:sp>
          <p:nvSpPr>
            <p:cNvPr id="14" name="TextBox 13">
              <a:extLst>
                <a:ext uri="{FF2B5EF4-FFF2-40B4-BE49-F238E27FC236}">
                  <a16:creationId xmlns:a16="http://schemas.microsoft.com/office/drawing/2014/main" id="{FF018212-BA73-46CF-8F7D-640D614A8B7D}"/>
                </a:ext>
              </a:extLst>
            </p:cNvPr>
            <p:cNvSpPr txBox="1"/>
            <p:nvPr/>
          </p:nvSpPr>
          <p:spPr>
            <a:xfrm>
              <a:off x="6934744" y="5975358"/>
              <a:ext cx="2209256" cy="353943"/>
            </a:xfrm>
            <a:prstGeom prst="rect">
              <a:avLst/>
            </a:prstGeom>
            <a:noFill/>
          </p:spPr>
          <p:txBody>
            <a:bodyPr wrap="square" rtlCol="0">
              <a:spAutoFit/>
            </a:bodyPr>
            <a:lstStyle/>
            <a:p>
              <a:r>
                <a:rPr lang="es-MX" sz="700" dirty="0"/>
                <a:t>Toy Recall from </a:t>
              </a:r>
              <a:r>
                <a:rPr lang="en-US" sz="500" dirty="0">
                  <a:hlinkClick r:id="rId6"/>
                </a:rPr>
                <a:t>https://www.cpsc.gov/Recalls/2007/rc2-corp-recalls-various-thomas-friends-wooden-railway-toys-due-to-lead-poisoning</a:t>
              </a:r>
              <a:endParaRPr lang="es-MX" sz="500" dirty="0"/>
            </a:p>
          </p:txBody>
        </p:sp>
      </p:grpSp>
      <p:sp>
        <p:nvSpPr>
          <p:cNvPr id="5" name="Slide Number Placeholder 4">
            <a:extLst>
              <a:ext uri="{FF2B5EF4-FFF2-40B4-BE49-F238E27FC236}">
                <a16:creationId xmlns:a16="http://schemas.microsoft.com/office/drawing/2014/main" id="{AE0DC7AB-9BA8-404E-BE26-03829DA05191}"/>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13</a:t>
            </a:fld>
            <a:endParaRPr lang="en-US" dirty="0"/>
          </a:p>
        </p:txBody>
      </p:sp>
    </p:spTree>
    <p:extLst>
      <p:ext uri="{BB962C8B-B14F-4D97-AF65-F5344CB8AC3E}">
        <p14:creationId xmlns:p14="http://schemas.microsoft.com/office/powerpoint/2010/main" val="28805400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8714D4-C9C7-4433-B348-CF8DFE892558}"/>
              </a:ext>
            </a:extLst>
          </p:cNvPr>
          <p:cNvSpPr>
            <a:spLocks noGrp="1"/>
          </p:cNvSpPr>
          <p:nvPr>
            <p:ph type="title"/>
          </p:nvPr>
        </p:nvSpPr>
        <p:spPr/>
        <p:txBody>
          <a:bodyPr/>
          <a:lstStyle/>
          <a:p>
            <a:r>
              <a:rPr lang="en-US"/>
              <a:t>Potential Sources of Exposure</a:t>
            </a:r>
          </a:p>
        </p:txBody>
      </p:sp>
      <p:sp>
        <p:nvSpPr>
          <p:cNvPr id="3" name="Content Placeholder 2">
            <a:extLst>
              <a:ext uri="{FF2B5EF4-FFF2-40B4-BE49-F238E27FC236}">
                <a16:creationId xmlns:a16="http://schemas.microsoft.com/office/drawing/2014/main" id="{6810C957-8067-4D32-8494-23F3A357CD3B}"/>
              </a:ext>
            </a:extLst>
          </p:cNvPr>
          <p:cNvSpPr>
            <a:spLocks noGrp="1"/>
          </p:cNvSpPr>
          <p:nvPr>
            <p:ph idx="1"/>
          </p:nvPr>
        </p:nvSpPr>
        <p:spPr>
          <a:xfrm>
            <a:off x="628650" y="1825625"/>
            <a:ext cx="3943350" cy="4351338"/>
          </a:xfrm>
        </p:spPr>
        <p:txBody>
          <a:bodyPr>
            <a:normAutofit/>
          </a:bodyPr>
          <a:lstStyle/>
          <a:p>
            <a:r>
              <a:rPr lang="en-US" dirty="0"/>
              <a:t>Lead can enter drinking water when plumbing materials with lead corrode</a:t>
            </a:r>
          </a:p>
          <a:p>
            <a:pPr lvl="1"/>
            <a:r>
              <a:rPr lang="en-US" dirty="0"/>
              <a:t>Lead pipes</a:t>
            </a:r>
          </a:p>
          <a:p>
            <a:pPr lvl="1"/>
            <a:r>
              <a:rPr lang="en-US" dirty="0"/>
              <a:t>Faucets</a:t>
            </a:r>
          </a:p>
          <a:p>
            <a:pPr lvl="1"/>
            <a:r>
              <a:rPr lang="en-US" dirty="0"/>
              <a:t>Fixtures</a:t>
            </a:r>
          </a:p>
        </p:txBody>
      </p:sp>
      <p:pic>
        <p:nvPicPr>
          <p:cNvPr id="4" name="Picture 3">
            <a:extLst>
              <a:ext uri="{FF2B5EF4-FFF2-40B4-BE49-F238E27FC236}">
                <a16:creationId xmlns:a16="http://schemas.microsoft.com/office/drawing/2014/main" id="{F20DE1DD-B67D-45E0-A97D-3318AF1DD057}"/>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65497" y="2253456"/>
            <a:ext cx="3810000" cy="3495675"/>
          </a:xfrm>
          <a:prstGeom prst="rect">
            <a:avLst/>
          </a:prstGeom>
        </p:spPr>
      </p:pic>
      <p:sp>
        <p:nvSpPr>
          <p:cNvPr id="6" name="Slide Number Placeholder 5">
            <a:extLst>
              <a:ext uri="{FF2B5EF4-FFF2-40B4-BE49-F238E27FC236}">
                <a16:creationId xmlns:a16="http://schemas.microsoft.com/office/drawing/2014/main" id="{A168FC24-33F4-4650-8BDA-7DCB9D8DF3AA}"/>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14</a:t>
            </a:fld>
            <a:endParaRPr lang="en-US" dirty="0"/>
          </a:p>
        </p:txBody>
      </p:sp>
    </p:spTree>
    <p:extLst>
      <p:ext uri="{BB962C8B-B14F-4D97-AF65-F5344CB8AC3E}">
        <p14:creationId xmlns:p14="http://schemas.microsoft.com/office/powerpoint/2010/main" val="18027341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8714D4-C9C7-4433-B348-CF8DFE892558}"/>
              </a:ext>
            </a:extLst>
          </p:cNvPr>
          <p:cNvSpPr>
            <a:spLocks noGrp="1"/>
          </p:cNvSpPr>
          <p:nvPr>
            <p:ph type="title"/>
          </p:nvPr>
        </p:nvSpPr>
        <p:spPr/>
        <p:txBody>
          <a:bodyPr/>
          <a:lstStyle/>
          <a:p>
            <a:r>
              <a:rPr lang="en-US" dirty="0"/>
              <a:t>Potential Sources of Exposure</a:t>
            </a:r>
          </a:p>
        </p:txBody>
      </p:sp>
      <p:sp>
        <p:nvSpPr>
          <p:cNvPr id="3" name="Content Placeholder 2">
            <a:extLst>
              <a:ext uri="{FF2B5EF4-FFF2-40B4-BE49-F238E27FC236}">
                <a16:creationId xmlns:a16="http://schemas.microsoft.com/office/drawing/2014/main" id="{6810C957-8067-4D32-8494-23F3A357CD3B}"/>
              </a:ext>
            </a:extLst>
          </p:cNvPr>
          <p:cNvSpPr>
            <a:spLocks noGrp="1"/>
          </p:cNvSpPr>
          <p:nvPr>
            <p:ph idx="1"/>
          </p:nvPr>
        </p:nvSpPr>
        <p:spPr>
          <a:xfrm>
            <a:off x="628650" y="1825625"/>
            <a:ext cx="3943350" cy="4351338"/>
          </a:xfrm>
        </p:spPr>
        <p:txBody>
          <a:bodyPr>
            <a:normAutofit/>
          </a:bodyPr>
          <a:lstStyle/>
          <a:p>
            <a:r>
              <a:rPr lang="en-US" dirty="0"/>
              <a:t>Industrial sources and contaminated sites</a:t>
            </a:r>
          </a:p>
          <a:p>
            <a:r>
              <a:rPr lang="en-US" dirty="0"/>
              <a:t>Improper disposal/recycling of lead-acid batteries</a:t>
            </a:r>
          </a:p>
          <a:p>
            <a:r>
              <a:rPr lang="en-US" dirty="0"/>
              <a:t>Improper storage of metal parts</a:t>
            </a:r>
          </a:p>
          <a:p>
            <a:r>
              <a:rPr lang="en-US" dirty="0"/>
              <a:t>Abandoned mines</a:t>
            </a:r>
          </a:p>
        </p:txBody>
      </p:sp>
      <p:pic>
        <p:nvPicPr>
          <p:cNvPr id="5" name="Picture 4">
            <a:extLst>
              <a:ext uri="{FF2B5EF4-FFF2-40B4-BE49-F238E27FC236}">
                <a16:creationId xmlns:a16="http://schemas.microsoft.com/office/drawing/2014/main" id="{4F7A9967-B117-418A-A9CC-5726171DAFA9}"/>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5065486" y="2540000"/>
            <a:ext cx="3449864" cy="2162629"/>
          </a:xfrm>
          <a:prstGeom prst="rect">
            <a:avLst/>
          </a:prstGeom>
        </p:spPr>
      </p:pic>
      <p:sp>
        <p:nvSpPr>
          <p:cNvPr id="6" name="TextBox 5">
            <a:extLst>
              <a:ext uri="{FF2B5EF4-FFF2-40B4-BE49-F238E27FC236}">
                <a16:creationId xmlns:a16="http://schemas.microsoft.com/office/drawing/2014/main" id="{B9E6296A-4373-4761-A86C-65F9ACA76494}"/>
              </a:ext>
              <a:ext uri="{C183D7F6-B498-43B3-948B-1728B52AA6E4}">
                <adec:decorative xmlns:adec="http://schemas.microsoft.com/office/drawing/2017/decorative" val="1"/>
              </a:ext>
            </a:extLst>
          </p:cNvPr>
          <p:cNvSpPr txBox="1"/>
          <p:nvPr/>
        </p:nvSpPr>
        <p:spPr>
          <a:xfrm>
            <a:off x="5065486" y="4719424"/>
            <a:ext cx="2906565" cy="215444"/>
          </a:xfrm>
          <a:prstGeom prst="rect">
            <a:avLst/>
          </a:prstGeom>
          <a:noFill/>
        </p:spPr>
        <p:txBody>
          <a:bodyPr wrap="none" rtlCol="0">
            <a:spAutoFit/>
          </a:bodyPr>
          <a:lstStyle/>
          <a:p>
            <a:r>
              <a:rPr lang="en-US" sz="800" dirty="0"/>
              <a:t>Photo provided by Zender Environmental and Health Group</a:t>
            </a:r>
          </a:p>
        </p:txBody>
      </p:sp>
      <p:sp>
        <p:nvSpPr>
          <p:cNvPr id="7" name="Slide Number Placeholder 6">
            <a:extLst>
              <a:ext uri="{FF2B5EF4-FFF2-40B4-BE49-F238E27FC236}">
                <a16:creationId xmlns:a16="http://schemas.microsoft.com/office/drawing/2014/main" id="{D0C7397B-A9AA-4CFE-9513-10CB6C616410}"/>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15</a:t>
            </a:fld>
            <a:endParaRPr lang="en-US" dirty="0"/>
          </a:p>
        </p:txBody>
      </p:sp>
    </p:spTree>
    <p:extLst>
      <p:ext uri="{BB962C8B-B14F-4D97-AF65-F5344CB8AC3E}">
        <p14:creationId xmlns:p14="http://schemas.microsoft.com/office/powerpoint/2010/main" val="9241545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363CB6-2383-478C-B54A-67D0F0CD87F7}"/>
              </a:ext>
            </a:extLst>
          </p:cNvPr>
          <p:cNvSpPr>
            <a:spLocks noGrp="1"/>
          </p:cNvSpPr>
          <p:nvPr>
            <p:ph type="title"/>
          </p:nvPr>
        </p:nvSpPr>
        <p:spPr/>
        <p:txBody>
          <a:bodyPr/>
          <a:lstStyle/>
          <a:p>
            <a:r>
              <a:rPr lang="en-US" dirty="0"/>
              <a:t>Potential Sources of Exposure</a:t>
            </a:r>
          </a:p>
        </p:txBody>
      </p:sp>
      <p:sp>
        <p:nvSpPr>
          <p:cNvPr id="3" name="Content Placeholder 2">
            <a:extLst>
              <a:ext uri="{FF2B5EF4-FFF2-40B4-BE49-F238E27FC236}">
                <a16:creationId xmlns:a16="http://schemas.microsoft.com/office/drawing/2014/main" id="{C6718628-11E7-4656-8CFA-C125801C195D}"/>
              </a:ext>
            </a:extLst>
          </p:cNvPr>
          <p:cNvSpPr>
            <a:spLocks noGrp="1"/>
          </p:cNvSpPr>
          <p:nvPr>
            <p:ph idx="1"/>
          </p:nvPr>
        </p:nvSpPr>
        <p:spPr>
          <a:xfrm>
            <a:off x="628650" y="1762186"/>
            <a:ext cx="7886700" cy="4351338"/>
          </a:xfrm>
        </p:spPr>
        <p:txBody>
          <a:bodyPr>
            <a:normAutofit/>
          </a:bodyPr>
          <a:lstStyle/>
          <a:p>
            <a:r>
              <a:rPr lang="en-US" dirty="0"/>
              <a:t>Imported pottery may contain lead in glaze and/or other decorations</a:t>
            </a:r>
          </a:p>
          <a:p>
            <a:r>
              <a:rPr lang="en-US" dirty="0"/>
              <a:t>Lead glaze can leach into food and drinks that are prepared, stored or served in these dishes</a:t>
            </a:r>
            <a:endParaRPr lang="en-US" strike="sngStrike" dirty="0"/>
          </a:p>
          <a:p>
            <a:r>
              <a:rPr lang="en-US" dirty="0"/>
              <a:t>Many traditional potters have switched to non-lead glazes</a:t>
            </a:r>
          </a:p>
        </p:txBody>
      </p:sp>
      <p:pic>
        <p:nvPicPr>
          <p:cNvPr id="5" name="Picture 4">
            <a:extLst>
              <a:ext uri="{FF2B5EF4-FFF2-40B4-BE49-F238E27FC236}">
                <a16:creationId xmlns:a16="http://schemas.microsoft.com/office/drawing/2014/main" id="{EE0EF4E7-F393-48F8-9F65-E9BC875F1352}"/>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2336636" y="4350898"/>
            <a:ext cx="4497300" cy="1956835"/>
          </a:xfrm>
          <a:prstGeom prst="rect">
            <a:avLst/>
          </a:prstGeom>
        </p:spPr>
      </p:pic>
      <p:sp>
        <p:nvSpPr>
          <p:cNvPr id="6" name="Slide Number Placeholder 5">
            <a:extLst>
              <a:ext uri="{FF2B5EF4-FFF2-40B4-BE49-F238E27FC236}">
                <a16:creationId xmlns:a16="http://schemas.microsoft.com/office/drawing/2014/main" id="{3B5DDE1F-3CE8-4187-B048-71EF07F29AF7}"/>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16</a:t>
            </a:fld>
            <a:endParaRPr lang="en-US" dirty="0"/>
          </a:p>
        </p:txBody>
      </p:sp>
    </p:spTree>
    <p:extLst>
      <p:ext uri="{BB962C8B-B14F-4D97-AF65-F5344CB8AC3E}">
        <p14:creationId xmlns:p14="http://schemas.microsoft.com/office/powerpoint/2010/main" val="32739137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363CB6-2383-478C-B54A-67D0F0CD87F7}"/>
              </a:ext>
            </a:extLst>
          </p:cNvPr>
          <p:cNvSpPr>
            <a:spLocks noGrp="1"/>
          </p:cNvSpPr>
          <p:nvPr>
            <p:ph type="title"/>
          </p:nvPr>
        </p:nvSpPr>
        <p:spPr/>
        <p:txBody>
          <a:bodyPr/>
          <a:lstStyle/>
          <a:p>
            <a:r>
              <a:rPr lang="en-US" dirty="0"/>
              <a:t>Potential Sources of Exposure</a:t>
            </a:r>
          </a:p>
        </p:txBody>
      </p:sp>
      <p:sp>
        <p:nvSpPr>
          <p:cNvPr id="3" name="Content Placeholder 2">
            <a:extLst>
              <a:ext uri="{FF2B5EF4-FFF2-40B4-BE49-F238E27FC236}">
                <a16:creationId xmlns:a16="http://schemas.microsoft.com/office/drawing/2014/main" id="{C6718628-11E7-4656-8CFA-C125801C195D}"/>
              </a:ext>
            </a:extLst>
          </p:cNvPr>
          <p:cNvSpPr>
            <a:spLocks noGrp="1"/>
          </p:cNvSpPr>
          <p:nvPr>
            <p:ph idx="1"/>
          </p:nvPr>
        </p:nvSpPr>
        <p:spPr>
          <a:xfrm>
            <a:off x="628650" y="1762186"/>
            <a:ext cx="7886700" cy="4351338"/>
          </a:xfrm>
        </p:spPr>
        <p:txBody>
          <a:bodyPr>
            <a:normAutofit/>
          </a:bodyPr>
          <a:lstStyle/>
          <a:p>
            <a:r>
              <a:rPr lang="en-US" dirty="0"/>
              <a:t>Game meat harvested with lead ammunition</a:t>
            </a:r>
          </a:p>
          <a:p>
            <a:r>
              <a:rPr lang="en-US" dirty="0"/>
              <a:t>Discharging firearms in poorly ventilated areas</a:t>
            </a:r>
          </a:p>
          <a:p>
            <a:r>
              <a:rPr lang="en-US" dirty="0"/>
              <a:t>Cleaning firearms or handling lead ammunition</a:t>
            </a:r>
          </a:p>
          <a:p>
            <a:r>
              <a:rPr lang="en-US" dirty="0"/>
              <a:t>Many subsistence hunters have switched to lead-free ammunition</a:t>
            </a:r>
          </a:p>
        </p:txBody>
      </p:sp>
      <p:pic>
        <p:nvPicPr>
          <p:cNvPr id="1026" name="Picture 2">
            <a:extLst>
              <a:ext uri="{FF2B5EF4-FFF2-40B4-BE49-F238E27FC236}">
                <a16:creationId xmlns:a16="http://schemas.microsoft.com/office/drawing/2014/main" id="{2FA36832-5494-435B-B8E7-77CB56AD37E7}"/>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7767" y="4859867"/>
            <a:ext cx="5608466" cy="1253657"/>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FA356944-DE28-4787-9414-F61C14834403}"/>
              </a:ext>
              <a:ext uri="{C183D7F6-B498-43B3-948B-1728B52AA6E4}">
                <adec:decorative xmlns:adec="http://schemas.microsoft.com/office/drawing/2017/decorative" val="1"/>
              </a:ext>
            </a:extLst>
          </p:cNvPr>
          <p:cNvSpPr txBox="1"/>
          <p:nvPr/>
        </p:nvSpPr>
        <p:spPr>
          <a:xfrm>
            <a:off x="1767767" y="6077299"/>
            <a:ext cx="3064933" cy="215444"/>
          </a:xfrm>
          <a:prstGeom prst="rect">
            <a:avLst/>
          </a:prstGeom>
          <a:noFill/>
        </p:spPr>
        <p:txBody>
          <a:bodyPr wrap="square" rtlCol="0">
            <a:spAutoFit/>
          </a:bodyPr>
          <a:lstStyle/>
          <a:p>
            <a:r>
              <a:rPr lang="en-US" sz="800" dirty="0"/>
              <a:t>Image from </a:t>
            </a:r>
            <a:r>
              <a:rPr lang="en-US" sz="800" dirty="0">
                <a:hlinkClick r:id="rId4"/>
              </a:rPr>
              <a:t>https://www.fws.gov/midwest/refuges/leadfree.html</a:t>
            </a:r>
            <a:endParaRPr lang="en-US" sz="800" dirty="0"/>
          </a:p>
        </p:txBody>
      </p:sp>
      <p:sp>
        <p:nvSpPr>
          <p:cNvPr id="5" name="Slide Number Placeholder 4">
            <a:extLst>
              <a:ext uri="{FF2B5EF4-FFF2-40B4-BE49-F238E27FC236}">
                <a16:creationId xmlns:a16="http://schemas.microsoft.com/office/drawing/2014/main" id="{CCF4A3AB-7648-4E1B-B08F-C7AE0A80C15D}"/>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17</a:t>
            </a:fld>
            <a:endParaRPr lang="en-US" dirty="0"/>
          </a:p>
        </p:txBody>
      </p:sp>
    </p:spTree>
    <p:extLst>
      <p:ext uri="{BB962C8B-B14F-4D97-AF65-F5344CB8AC3E}">
        <p14:creationId xmlns:p14="http://schemas.microsoft.com/office/powerpoint/2010/main" val="19282810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363CB6-2383-478C-B54A-67D0F0CD87F7}"/>
              </a:ext>
            </a:extLst>
          </p:cNvPr>
          <p:cNvSpPr>
            <a:spLocks noGrp="1"/>
          </p:cNvSpPr>
          <p:nvPr>
            <p:ph type="title"/>
          </p:nvPr>
        </p:nvSpPr>
        <p:spPr/>
        <p:txBody>
          <a:bodyPr/>
          <a:lstStyle/>
          <a:p>
            <a:r>
              <a:rPr lang="en-US" dirty="0"/>
              <a:t>Potential Sources of Exposure</a:t>
            </a:r>
          </a:p>
        </p:txBody>
      </p:sp>
      <p:sp>
        <p:nvSpPr>
          <p:cNvPr id="3" name="Content Placeholder 2">
            <a:extLst>
              <a:ext uri="{FF2B5EF4-FFF2-40B4-BE49-F238E27FC236}">
                <a16:creationId xmlns:a16="http://schemas.microsoft.com/office/drawing/2014/main" id="{C6718628-11E7-4656-8CFA-C125801C195D}"/>
              </a:ext>
            </a:extLst>
          </p:cNvPr>
          <p:cNvSpPr>
            <a:spLocks noGrp="1"/>
          </p:cNvSpPr>
          <p:nvPr>
            <p:ph idx="1"/>
          </p:nvPr>
        </p:nvSpPr>
        <p:spPr>
          <a:xfrm>
            <a:off x="628650" y="1690689"/>
            <a:ext cx="4503886" cy="4351338"/>
          </a:xfrm>
        </p:spPr>
        <p:txBody>
          <a:bodyPr/>
          <a:lstStyle/>
          <a:p>
            <a:r>
              <a:rPr lang="en-US" dirty="0"/>
              <a:t>Lead in products used to hunt and fish</a:t>
            </a:r>
          </a:p>
          <a:p>
            <a:r>
              <a:rPr lang="en-US" dirty="0"/>
              <a:t>Melting lead to make (cast) bullets, sinkers, decoys and other metal items</a:t>
            </a:r>
          </a:p>
          <a:p>
            <a:r>
              <a:rPr lang="en-US" dirty="0"/>
              <a:t>Child exposed from making lead fishing sinkers</a:t>
            </a:r>
          </a:p>
          <a:p>
            <a:r>
              <a:rPr lang="en-US" dirty="0"/>
              <a:t>Use lead-free options</a:t>
            </a:r>
          </a:p>
        </p:txBody>
      </p:sp>
      <p:pic>
        <p:nvPicPr>
          <p:cNvPr id="4" name="Picture 3">
            <a:extLst>
              <a:ext uri="{FF2B5EF4-FFF2-40B4-BE49-F238E27FC236}">
                <a16:creationId xmlns:a16="http://schemas.microsoft.com/office/drawing/2014/main" id="{65ED0086-9D98-4648-B606-52130E6F4248}"/>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91980" y="2721213"/>
            <a:ext cx="3223370" cy="2290289"/>
          </a:xfrm>
          <a:prstGeom prst="rect">
            <a:avLst/>
          </a:prstGeom>
        </p:spPr>
      </p:pic>
      <p:sp>
        <p:nvSpPr>
          <p:cNvPr id="6" name="Slide Number Placeholder 5">
            <a:extLst>
              <a:ext uri="{FF2B5EF4-FFF2-40B4-BE49-F238E27FC236}">
                <a16:creationId xmlns:a16="http://schemas.microsoft.com/office/drawing/2014/main" id="{AD96E85B-D6A6-49A6-95DA-B43957A9A431}"/>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18</a:t>
            </a:fld>
            <a:endParaRPr lang="en-US" dirty="0"/>
          </a:p>
        </p:txBody>
      </p:sp>
    </p:spTree>
    <p:extLst>
      <p:ext uri="{BB962C8B-B14F-4D97-AF65-F5344CB8AC3E}">
        <p14:creationId xmlns:p14="http://schemas.microsoft.com/office/powerpoint/2010/main" val="23920736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A730D9-B4E5-4E1F-A687-C53268C1FBE7}"/>
              </a:ext>
            </a:extLst>
          </p:cNvPr>
          <p:cNvSpPr>
            <a:spLocks noGrp="1"/>
          </p:cNvSpPr>
          <p:nvPr>
            <p:ph type="title"/>
          </p:nvPr>
        </p:nvSpPr>
        <p:spPr/>
        <p:txBody>
          <a:bodyPr/>
          <a:lstStyle/>
          <a:p>
            <a:r>
              <a:rPr lang="en-US"/>
              <a:t>Potential Sources of Exposure</a:t>
            </a:r>
          </a:p>
        </p:txBody>
      </p:sp>
      <p:sp>
        <p:nvSpPr>
          <p:cNvPr id="3" name="Content Placeholder 2">
            <a:extLst>
              <a:ext uri="{FF2B5EF4-FFF2-40B4-BE49-F238E27FC236}">
                <a16:creationId xmlns:a16="http://schemas.microsoft.com/office/drawing/2014/main" id="{1AF20A0A-2FD4-4AA6-BF06-F37A1C51677E}"/>
              </a:ext>
            </a:extLst>
          </p:cNvPr>
          <p:cNvSpPr>
            <a:spLocks noGrp="1"/>
          </p:cNvSpPr>
          <p:nvPr>
            <p:ph idx="1"/>
          </p:nvPr>
        </p:nvSpPr>
        <p:spPr>
          <a:xfrm>
            <a:off x="628650" y="1461336"/>
            <a:ext cx="7886700" cy="4351338"/>
          </a:xfrm>
        </p:spPr>
        <p:txBody>
          <a:bodyPr/>
          <a:lstStyle/>
          <a:p>
            <a:r>
              <a:rPr lang="en-US" dirty="0"/>
              <a:t>Superfund Sites </a:t>
            </a:r>
          </a:p>
          <a:p>
            <a:pPr lvl="1"/>
            <a:r>
              <a:rPr lang="en-US" dirty="0"/>
              <a:t>Known to leach lead into soil and groundwater</a:t>
            </a:r>
          </a:p>
          <a:p>
            <a:pPr lvl="1"/>
            <a:r>
              <a:rPr lang="en-US" dirty="0"/>
              <a:t>Tar Creek Superfund Site</a:t>
            </a:r>
          </a:p>
        </p:txBody>
      </p:sp>
      <p:grpSp>
        <p:nvGrpSpPr>
          <p:cNvPr id="10" name="Group 9">
            <a:extLst>
              <a:ext uri="{FF2B5EF4-FFF2-40B4-BE49-F238E27FC236}">
                <a16:creationId xmlns:a16="http://schemas.microsoft.com/office/drawing/2014/main" id="{A773D2F3-1B7E-4CA9-A5B5-362D2B93E908}"/>
              </a:ext>
              <a:ext uri="{C183D7F6-B498-43B3-948B-1728B52AA6E4}">
                <adec:decorative xmlns:adec="http://schemas.microsoft.com/office/drawing/2017/decorative" val="1"/>
              </a:ext>
            </a:extLst>
          </p:cNvPr>
          <p:cNvGrpSpPr/>
          <p:nvPr/>
        </p:nvGrpSpPr>
        <p:grpSpPr>
          <a:xfrm>
            <a:off x="2103466" y="3072661"/>
            <a:ext cx="6774561" cy="3134132"/>
            <a:chOff x="2103466" y="3072661"/>
            <a:chExt cx="6774561" cy="3134132"/>
          </a:xfrm>
        </p:grpSpPr>
        <p:pic>
          <p:nvPicPr>
            <p:cNvPr id="4" name="Picture 3">
              <a:extLst>
                <a:ext uri="{FF2B5EF4-FFF2-40B4-BE49-F238E27FC236}">
                  <a16:creationId xmlns:a16="http://schemas.microsoft.com/office/drawing/2014/main" id="{65A10DE4-5DC0-469F-9A1D-6A3B58FC0B31}"/>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2103466" y="3189273"/>
              <a:ext cx="4941513" cy="3017520"/>
            </a:xfrm>
            <a:prstGeom prst="rect">
              <a:avLst/>
            </a:prstGeom>
          </p:spPr>
        </p:pic>
        <p:sp>
          <p:nvSpPr>
            <p:cNvPr id="6" name="TextBox 5">
              <a:extLst>
                <a:ext uri="{FF2B5EF4-FFF2-40B4-BE49-F238E27FC236}">
                  <a16:creationId xmlns:a16="http://schemas.microsoft.com/office/drawing/2014/main" id="{C6836A82-2D09-409E-BEC6-0CEFD4E3C645}"/>
                </a:ext>
                <a:ext uri="{C183D7F6-B498-43B3-948B-1728B52AA6E4}">
                  <adec:decorative xmlns:adec="http://schemas.microsoft.com/office/drawing/2017/decorative" val="1"/>
                </a:ext>
              </a:extLst>
            </p:cNvPr>
            <p:cNvSpPr txBox="1"/>
            <p:nvPr/>
          </p:nvSpPr>
          <p:spPr>
            <a:xfrm>
              <a:off x="7388861" y="3072661"/>
              <a:ext cx="1489166" cy="400110"/>
            </a:xfrm>
            <a:prstGeom prst="rect">
              <a:avLst/>
            </a:prstGeom>
            <a:noFill/>
          </p:spPr>
          <p:txBody>
            <a:bodyPr wrap="square" rtlCol="0">
              <a:spAutoFit/>
            </a:bodyPr>
            <a:lstStyle/>
            <a:p>
              <a:r>
                <a:rPr lang="en-US" sz="2000" dirty="0"/>
                <a:t>Chat pile</a:t>
              </a:r>
              <a:endParaRPr lang="es-MX" sz="2000" dirty="0"/>
            </a:p>
          </p:txBody>
        </p:sp>
      </p:grpSp>
      <p:sp>
        <p:nvSpPr>
          <p:cNvPr id="7" name="TextBox 6">
            <a:extLst>
              <a:ext uri="{FF2B5EF4-FFF2-40B4-BE49-F238E27FC236}">
                <a16:creationId xmlns:a16="http://schemas.microsoft.com/office/drawing/2014/main" id="{B2DAEEB5-D44F-4EEA-8E9A-22506E67D8BC}"/>
              </a:ext>
              <a:ext uri="{C183D7F6-B498-43B3-948B-1728B52AA6E4}">
                <adec:decorative xmlns:adec="http://schemas.microsoft.com/office/drawing/2017/decorative" val="1"/>
              </a:ext>
            </a:extLst>
          </p:cNvPr>
          <p:cNvSpPr txBox="1"/>
          <p:nvPr/>
        </p:nvSpPr>
        <p:spPr>
          <a:xfrm>
            <a:off x="2102415" y="6211111"/>
            <a:ext cx="4450257" cy="215444"/>
          </a:xfrm>
          <a:prstGeom prst="rect">
            <a:avLst/>
          </a:prstGeom>
          <a:noFill/>
        </p:spPr>
        <p:txBody>
          <a:bodyPr wrap="none" rtlCol="0">
            <a:spAutoFit/>
          </a:bodyPr>
          <a:lstStyle/>
          <a:p>
            <a:r>
              <a:rPr lang="en-US" sz="800" dirty="0"/>
              <a:t>Photo provided by Rick Dubois, Director of Environmental Services at Seneca-Cayuga Nation</a:t>
            </a:r>
          </a:p>
        </p:txBody>
      </p:sp>
      <p:sp>
        <p:nvSpPr>
          <p:cNvPr id="9" name="Slide Number Placeholder 8">
            <a:extLst>
              <a:ext uri="{FF2B5EF4-FFF2-40B4-BE49-F238E27FC236}">
                <a16:creationId xmlns:a16="http://schemas.microsoft.com/office/drawing/2014/main" id="{51BC166F-D74D-4EB2-A42C-F53DA1CD8A8B}"/>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19</a:t>
            </a:fld>
            <a:endParaRPr lang="en-US" dirty="0"/>
          </a:p>
        </p:txBody>
      </p:sp>
      <p:cxnSp>
        <p:nvCxnSpPr>
          <p:cNvPr id="5" name="Straight Arrow Connector 4" descr="Arrow pointing to top of chat pile in photo.">
            <a:extLst>
              <a:ext uri="{FF2B5EF4-FFF2-40B4-BE49-F238E27FC236}">
                <a16:creationId xmlns:a16="http://schemas.microsoft.com/office/drawing/2014/main" id="{AEB16B6F-E8AC-4A56-B2EF-ABE7F86DCF91}"/>
              </a:ext>
            </a:extLst>
          </p:cNvPr>
          <p:cNvCxnSpPr>
            <a:cxnSpLocks/>
            <a:stCxn id="6" idx="1"/>
          </p:cNvCxnSpPr>
          <p:nvPr/>
        </p:nvCxnSpPr>
        <p:spPr>
          <a:xfrm flipH="1">
            <a:off x="4717143" y="3272716"/>
            <a:ext cx="2671718" cy="728578"/>
          </a:xfrm>
          <a:prstGeom prst="straightConnector1">
            <a:avLst/>
          </a:prstGeom>
          <a:ln w="22225">
            <a:solidFill>
              <a:schemeClr val="accent5"/>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64280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338B4E-452F-4F4D-AE0E-B9CC6E64ECCD}"/>
              </a:ext>
            </a:extLst>
          </p:cNvPr>
          <p:cNvSpPr>
            <a:spLocks noGrp="1"/>
          </p:cNvSpPr>
          <p:nvPr>
            <p:ph type="title"/>
          </p:nvPr>
        </p:nvSpPr>
        <p:spPr/>
        <p:txBody>
          <a:bodyPr/>
          <a:lstStyle/>
          <a:p>
            <a:r>
              <a:rPr lang="en-US"/>
              <a:t>Potential Sources of Exposure</a:t>
            </a:r>
          </a:p>
        </p:txBody>
      </p:sp>
      <p:sp>
        <p:nvSpPr>
          <p:cNvPr id="3" name="Content Placeholder 2">
            <a:extLst>
              <a:ext uri="{FF2B5EF4-FFF2-40B4-BE49-F238E27FC236}">
                <a16:creationId xmlns:a16="http://schemas.microsoft.com/office/drawing/2014/main" id="{CF899035-FB8C-4999-8100-7CEE71027F0B}"/>
              </a:ext>
            </a:extLst>
          </p:cNvPr>
          <p:cNvSpPr>
            <a:spLocks noGrp="1"/>
          </p:cNvSpPr>
          <p:nvPr>
            <p:ph idx="1"/>
          </p:nvPr>
        </p:nvSpPr>
        <p:spPr>
          <a:xfrm>
            <a:off x="508878" y="1455975"/>
            <a:ext cx="8126244" cy="4351338"/>
          </a:xfrm>
        </p:spPr>
        <p:txBody>
          <a:bodyPr/>
          <a:lstStyle/>
          <a:p>
            <a:r>
              <a:rPr lang="en-US" dirty="0"/>
              <a:t>Lead can enter soil and water</a:t>
            </a:r>
          </a:p>
          <a:p>
            <a:r>
              <a:rPr lang="en-US" dirty="0"/>
              <a:t>Lead in soil: </a:t>
            </a:r>
          </a:p>
          <a:p>
            <a:pPr lvl="1"/>
            <a:r>
              <a:rPr lang="en-US" dirty="0"/>
              <a:t>Can settle on or be absorbed by plants</a:t>
            </a:r>
          </a:p>
          <a:p>
            <a:pPr lvl="1"/>
            <a:r>
              <a:rPr lang="en-US" dirty="0"/>
              <a:t>Be inhaled if resuspended in the air</a:t>
            </a:r>
          </a:p>
          <a:p>
            <a:pPr lvl="1"/>
            <a:r>
              <a:rPr lang="en-US" dirty="0"/>
              <a:t>Tracked into the house on the bottom of shoes</a:t>
            </a:r>
          </a:p>
        </p:txBody>
      </p:sp>
      <p:pic>
        <p:nvPicPr>
          <p:cNvPr id="6" name="Picture 5">
            <a:extLst>
              <a:ext uri="{FF2B5EF4-FFF2-40B4-BE49-F238E27FC236}">
                <a16:creationId xmlns:a16="http://schemas.microsoft.com/office/drawing/2014/main" id="{39DD917B-0746-4996-BD3D-A77ACD493464}"/>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180105" y="3843248"/>
            <a:ext cx="6783790" cy="2333715"/>
          </a:xfrm>
          <a:prstGeom prst="rect">
            <a:avLst/>
          </a:prstGeom>
        </p:spPr>
      </p:pic>
      <p:sp>
        <p:nvSpPr>
          <p:cNvPr id="5" name="Slide Number Placeholder 4">
            <a:extLst>
              <a:ext uri="{FF2B5EF4-FFF2-40B4-BE49-F238E27FC236}">
                <a16:creationId xmlns:a16="http://schemas.microsoft.com/office/drawing/2014/main" id="{9730451A-B843-45BE-A632-7E924768AE53}"/>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20</a:t>
            </a:fld>
            <a:endParaRPr lang="en-US" dirty="0"/>
          </a:p>
        </p:txBody>
      </p:sp>
    </p:spTree>
    <p:extLst>
      <p:ext uri="{BB962C8B-B14F-4D97-AF65-F5344CB8AC3E}">
        <p14:creationId xmlns:p14="http://schemas.microsoft.com/office/powerpoint/2010/main" val="37045074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6492EA-9F14-4AEC-90FF-7CCB7119EB85}"/>
              </a:ext>
            </a:extLst>
          </p:cNvPr>
          <p:cNvSpPr>
            <a:spLocks noGrp="1"/>
          </p:cNvSpPr>
          <p:nvPr>
            <p:ph type="title"/>
          </p:nvPr>
        </p:nvSpPr>
        <p:spPr>
          <a:xfrm>
            <a:off x="1543048" y="2559889"/>
            <a:ext cx="6067572" cy="1761027"/>
          </a:xfrm>
        </p:spPr>
        <p:txBody>
          <a:bodyPr>
            <a:noAutofit/>
          </a:bodyPr>
          <a:lstStyle/>
          <a:p>
            <a:pPr algn="ctr"/>
            <a:r>
              <a:rPr lang="en-US" sz="4100" dirty="0"/>
              <a:t>Are there other sources of lead exposure in the community?</a:t>
            </a:r>
          </a:p>
        </p:txBody>
      </p:sp>
      <p:sp>
        <p:nvSpPr>
          <p:cNvPr id="5" name="Slide Number Placeholder 4">
            <a:extLst>
              <a:ext uri="{FF2B5EF4-FFF2-40B4-BE49-F238E27FC236}">
                <a16:creationId xmlns:a16="http://schemas.microsoft.com/office/drawing/2014/main" id="{9CE62268-10AD-44F5-9B37-D8E0C5285B2B}"/>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21</a:t>
            </a:fld>
            <a:endParaRPr lang="en-US" dirty="0"/>
          </a:p>
        </p:txBody>
      </p:sp>
      <p:sp>
        <p:nvSpPr>
          <p:cNvPr id="4" name="Rectangle: Rounded Corners 3">
            <a:extLst>
              <a:ext uri="{FF2B5EF4-FFF2-40B4-BE49-F238E27FC236}">
                <a16:creationId xmlns:a16="http://schemas.microsoft.com/office/drawing/2014/main" id="{942FBF0C-077D-44C2-B4CF-889B3660AE4F}"/>
              </a:ext>
              <a:ext uri="{C183D7F6-B498-43B3-948B-1728B52AA6E4}">
                <adec:decorative xmlns:adec="http://schemas.microsoft.com/office/drawing/2017/decorative" val="1"/>
              </a:ext>
            </a:extLst>
          </p:cNvPr>
          <p:cNvSpPr/>
          <p:nvPr/>
        </p:nvSpPr>
        <p:spPr>
          <a:xfrm>
            <a:off x="486710" y="1604865"/>
            <a:ext cx="8170580" cy="3671077"/>
          </a:xfrm>
          <a:prstGeom prst="roundRect">
            <a:avLst/>
          </a:prstGeom>
          <a:noFill/>
          <a:ln w="38100">
            <a:solidFill>
              <a:srgbClr val="00944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223035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EE3478-15A4-4652-9885-0F36C0E5B5F3}"/>
              </a:ext>
            </a:extLst>
          </p:cNvPr>
          <p:cNvSpPr>
            <a:spLocks noGrp="1"/>
          </p:cNvSpPr>
          <p:nvPr>
            <p:ph type="title"/>
          </p:nvPr>
        </p:nvSpPr>
        <p:spPr/>
        <p:txBody>
          <a:bodyPr/>
          <a:lstStyle/>
          <a:p>
            <a:r>
              <a:rPr lang="en-US" dirty="0"/>
              <a:t>Vulnerable Populations</a:t>
            </a:r>
          </a:p>
        </p:txBody>
      </p:sp>
      <p:sp>
        <p:nvSpPr>
          <p:cNvPr id="3" name="Content Placeholder 2">
            <a:extLst>
              <a:ext uri="{FF2B5EF4-FFF2-40B4-BE49-F238E27FC236}">
                <a16:creationId xmlns:a16="http://schemas.microsoft.com/office/drawing/2014/main" id="{F6F0F753-B3D5-4C62-99A4-B9B9204E2D80}"/>
              </a:ext>
            </a:extLst>
          </p:cNvPr>
          <p:cNvSpPr>
            <a:spLocks noGrp="1"/>
          </p:cNvSpPr>
          <p:nvPr>
            <p:ph idx="1"/>
          </p:nvPr>
        </p:nvSpPr>
        <p:spPr>
          <a:xfrm>
            <a:off x="628650" y="1539442"/>
            <a:ext cx="7886700" cy="4351338"/>
          </a:xfrm>
        </p:spPr>
        <p:txBody>
          <a:bodyPr/>
          <a:lstStyle/>
          <a:p>
            <a:r>
              <a:rPr lang="en-US" dirty="0"/>
              <a:t>Certain groups are more vulnerable</a:t>
            </a:r>
          </a:p>
          <a:p>
            <a:pPr lvl="1"/>
            <a:r>
              <a:rPr lang="en-US" dirty="0"/>
              <a:t>Children</a:t>
            </a:r>
          </a:p>
          <a:p>
            <a:pPr lvl="1"/>
            <a:r>
              <a:rPr lang="en-US" dirty="0"/>
              <a:t>Adults through jobs, hobbies and/or cultural practices</a:t>
            </a:r>
          </a:p>
          <a:p>
            <a:pPr lvl="1"/>
            <a:r>
              <a:rPr lang="en-US" dirty="0"/>
              <a:t>Pregnant women</a:t>
            </a:r>
          </a:p>
          <a:p>
            <a:pPr marL="0" indent="0">
              <a:buNone/>
            </a:pPr>
            <a:endParaRPr lang="en-US" dirty="0"/>
          </a:p>
          <a:p>
            <a:pPr lvl="1"/>
            <a:endParaRPr lang="en-US" dirty="0"/>
          </a:p>
        </p:txBody>
      </p:sp>
      <p:grpSp>
        <p:nvGrpSpPr>
          <p:cNvPr id="13" name="Group 12">
            <a:extLst>
              <a:ext uri="{FF2B5EF4-FFF2-40B4-BE49-F238E27FC236}">
                <a16:creationId xmlns:a16="http://schemas.microsoft.com/office/drawing/2014/main" id="{8BD4D7A6-D39A-4046-BEBD-DFA10A4EEB14}"/>
              </a:ext>
              <a:ext uri="{C183D7F6-B498-43B3-948B-1728B52AA6E4}">
                <adec:decorative xmlns:adec="http://schemas.microsoft.com/office/drawing/2017/decorative" val="1"/>
              </a:ext>
            </a:extLst>
          </p:cNvPr>
          <p:cNvGrpSpPr/>
          <p:nvPr/>
        </p:nvGrpSpPr>
        <p:grpSpPr>
          <a:xfrm>
            <a:off x="366831" y="4547740"/>
            <a:ext cx="2320306" cy="1827081"/>
            <a:chOff x="366831" y="4547740"/>
            <a:chExt cx="2320306" cy="1827081"/>
          </a:xfrm>
        </p:grpSpPr>
        <p:pic>
          <p:nvPicPr>
            <p:cNvPr id="4" name="Picture 3" descr="Sleeping baby.">
              <a:extLst>
                <a:ext uri="{FF2B5EF4-FFF2-40B4-BE49-F238E27FC236}">
                  <a16:creationId xmlns:a16="http://schemas.microsoft.com/office/drawing/2014/main" id="{ABA82D67-378C-4AD9-B99F-A0E02CA29D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6831" y="4547740"/>
              <a:ext cx="2304642" cy="1665259"/>
            </a:xfrm>
            <a:prstGeom prst="rect">
              <a:avLst/>
            </a:prstGeom>
          </p:spPr>
        </p:pic>
        <p:sp>
          <p:nvSpPr>
            <p:cNvPr id="7" name="TextBox 6">
              <a:extLst>
                <a:ext uri="{FF2B5EF4-FFF2-40B4-BE49-F238E27FC236}">
                  <a16:creationId xmlns:a16="http://schemas.microsoft.com/office/drawing/2014/main" id="{78845778-DF9B-447E-A06B-FE9A9EAE1D52}"/>
                </a:ext>
              </a:extLst>
            </p:cNvPr>
            <p:cNvSpPr txBox="1"/>
            <p:nvPr/>
          </p:nvSpPr>
          <p:spPr>
            <a:xfrm>
              <a:off x="382495" y="6174766"/>
              <a:ext cx="2304642" cy="200055"/>
            </a:xfrm>
            <a:prstGeom prst="rect">
              <a:avLst/>
            </a:prstGeom>
            <a:noFill/>
          </p:spPr>
          <p:txBody>
            <a:bodyPr wrap="square" rtlCol="0">
              <a:spAutoFit/>
            </a:bodyPr>
            <a:lstStyle/>
            <a:p>
              <a:r>
                <a:rPr lang="en-US" sz="700" dirty="0"/>
                <a:t>Photo by Chien Pham on </a:t>
              </a:r>
              <a:r>
                <a:rPr lang="en-US" sz="700" dirty="0" err="1"/>
                <a:t>Unsplash</a:t>
              </a:r>
              <a:endParaRPr lang="es-MX" sz="700" dirty="0"/>
            </a:p>
          </p:txBody>
        </p:sp>
      </p:grpSp>
      <p:grpSp>
        <p:nvGrpSpPr>
          <p:cNvPr id="11" name="Group 10">
            <a:extLst>
              <a:ext uri="{FF2B5EF4-FFF2-40B4-BE49-F238E27FC236}">
                <a16:creationId xmlns:a16="http://schemas.microsoft.com/office/drawing/2014/main" id="{4689F53E-FAC7-4C7A-9F26-973771689F7F}"/>
              </a:ext>
              <a:ext uri="{C183D7F6-B498-43B3-948B-1728B52AA6E4}">
                <adec:decorative xmlns:adec="http://schemas.microsoft.com/office/drawing/2017/decorative" val="1"/>
              </a:ext>
            </a:extLst>
          </p:cNvPr>
          <p:cNvGrpSpPr/>
          <p:nvPr/>
        </p:nvGrpSpPr>
        <p:grpSpPr>
          <a:xfrm>
            <a:off x="3363466" y="4547740"/>
            <a:ext cx="2383714" cy="2003813"/>
            <a:chOff x="3363466" y="4547740"/>
            <a:chExt cx="2383714" cy="2003813"/>
          </a:xfrm>
        </p:grpSpPr>
        <p:pic>
          <p:nvPicPr>
            <p:cNvPr id="6" name="Picture 5" descr="Two people doing lead abatement work on the outside of a home.">
              <a:extLst>
                <a:ext uri="{FF2B5EF4-FFF2-40B4-BE49-F238E27FC236}">
                  <a16:creationId xmlns:a16="http://schemas.microsoft.com/office/drawing/2014/main" id="{F4D3E1E2-BC82-4FC7-AF64-773825E3403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96819" y="4547740"/>
              <a:ext cx="2350361" cy="1665259"/>
            </a:xfrm>
            <a:prstGeom prst="rect">
              <a:avLst/>
            </a:prstGeom>
          </p:spPr>
        </p:pic>
        <p:sp>
          <p:nvSpPr>
            <p:cNvPr id="10" name="TextBox 9">
              <a:extLst>
                <a:ext uri="{FF2B5EF4-FFF2-40B4-BE49-F238E27FC236}">
                  <a16:creationId xmlns:a16="http://schemas.microsoft.com/office/drawing/2014/main" id="{8DE9B480-0D05-434F-8802-D9221EB8EDE0}"/>
                </a:ext>
              </a:extLst>
            </p:cNvPr>
            <p:cNvSpPr txBox="1"/>
            <p:nvPr/>
          </p:nvSpPr>
          <p:spPr>
            <a:xfrm flipH="1">
              <a:off x="3363466" y="6212999"/>
              <a:ext cx="2383713" cy="338554"/>
            </a:xfrm>
            <a:prstGeom prst="rect">
              <a:avLst/>
            </a:prstGeom>
            <a:noFill/>
          </p:spPr>
          <p:txBody>
            <a:bodyPr wrap="square" rtlCol="0">
              <a:spAutoFit/>
            </a:bodyPr>
            <a:lstStyle/>
            <a:p>
              <a:r>
                <a:rPr lang="en-US" sz="800" dirty="0"/>
                <a:t>Photo provided by Shaun West, Environmental Programs Manager, Cherokee Nation </a:t>
              </a:r>
            </a:p>
          </p:txBody>
        </p:sp>
      </p:grpSp>
      <p:grpSp>
        <p:nvGrpSpPr>
          <p:cNvPr id="9" name="Group 8">
            <a:extLst>
              <a:ext uri="{FF2B5EF4-FFF2-40B4-BE49-F238E27FC236}">
                <a16:creationId xmlns:a16="http://schemas.microsoft.com/office/drawing/2014/main" id="{5FF21C6B-CB4D-47D5-8DE7-493C31EEB000}"/>
              </a:ext>
              <a:ext uri="{C183D7F6-B498-43B3-948B-1728B52AA6E4}">
                <adec:decorative xmlns:adec="http://schemas.microsoft.com/office/drawing/2017/decorative" val="1"/>
              </a:ext>
            </a:extLst>
          </p:cNvPr>
          <p:cNvGrpSpPr/>
          <p:nvPr/>
        </p:nvGrpSpPr>
        <p:grpSpPr>
          <a:xfrm>
            <a:off x="6442472" y="4547740"/>
            <a:ext cx="2304642" cy="1816802"/>
            <a:chOff x="3419679" y="4583777"/>
            <a:chExt cx="2304642" cy="1816802"/>
          </a:xfrm>
        </p:grpSpPr>
        <p:pic>
          <p:nvPicPr>
            <p:cNvPr id="5" name="Picture 4">
              <a:extLst>
                <a:ext uri="{FF2B5EF4-FFF2-40B4-BE49-F238E27FC236}">
                  <a16:creationId xmlns:a16="http://schemas.microsoft.com/office/drawing/2014/main" id="{38C4EA03-E8F7-4FF2-A4FA-F82243192283}"/>
                </a:ext>
              </a:extLst>
            </p:cNvPr>
            <p:cNvPicPr>
              <a:picLocks noChangeAspect="1"/>
            </p:cNvPicPr>
            <p:nvPr/>
          </p:nvPicPr>
          <p:blipFill rotWithShape="1">
            <a:blip r:embed="rId5">
              <a:extLst>
                <a:ext uri="{28A0092B-C50C-407E-A947-70E740481C1C}">
                  <a14:useLocalDpi xmlns:a14="http://schemas.microsoft.com/office/drawing/2010/main" val="0"/>
                </a:ext>
              </a:extLst>
            </a:blip>
            <a:srcRect/>
            <a:stretch/>
          </p:blipFill>
          <p:spPr>
            <a:xfrm>
              <a:off x="3419679" y="4583777"/>
              <a:ext cx="2304642" cy="1665259"/>
            </a:xfrm>
            <a:prstGeom prst="rect">
              <a:avLst/>
            </a:prstGeom>
          </p:spPr>
        </p:pic>
        <p:sp>
          <p:nvSpPr>
            <p:cNvPr id="8" name="TextBox 7">
              <a:extLst>
                <a:ext uri="{FF2B5EF4-FFF2-40B4-BE49-F238E27FC236}">
                  <a16:creationId xmlns:a16="http://schemas.microsoft.com/office/drawing/2014/main" id="{5D5483CF-62D8-468E-B035-33AD26B60453}"/>
                </a:ext>
              </a:extLst>
            </p:cNvPr>
            <p:cNvSpPr txBox="1"/>
            <p:nvPr/>
          </p:nvSpPr>
          <p:spPr>
            <a:xfrm>
              <a:off x="3419679" y="6200524"/>
              <a:ext cx="2072878" cy="200055"/>
            </a:xfrm>
            <a:prstGeom prst="rect">
              <a:avLst/>
            </a:prstGeom>
            <a:noFill/>
          </p:spPr>
          <p:txBody>
            <a:bodyPr wrap="square" rtlCol="0">
              <a:spAutoFit/>
            </a:bodyPr>
            <a:lstStyle/>
            <a:p>
              <a:r>
                <a:rPr lang="en-US" sz="700" dirty="0"/>
                <a:t>Photo by </a:t>
              </a:r>
              <a:r>
                <a:rPr lang="en-US" sz="700" dirty="0" err="1"/>
                <a:t>Arteida</a:t>
              </a:r>
              <a:r>
                <a:rPr lang="en-US" sz="700" dirty="0"/>
                <a:t> </a:t>
              </a:r>
              <a:r>
                <a:rPr lang="en-US" sz="700" dirty="0" err="1"/>
                <a:t>Mjeshtri</a:t>
              </a:r>
              <a:r>
                <a:rPr lang="en-US" sz="700" dirty="0"/>
                <a:t> on </a:t>
              </a:r>
              <a:r>
                <a:rPr lang="en-US" sz="700" dirty="0" err="1"/>
                <a:t>Unsplash</a:t>
              </a:r>
              <a:endParaRPr lang="es-MX" sz="700" dirty="0"/>
            </a:p>
          </p:txBody>
        </p:sp>
      </p:grpSp>
      <p:sp>
        <p:nvSpPr>
          <p:cNvPr id="12" name="Slide Number Placeholder 11">
            <a:extLst>
              <a:ext uri="{FF2B5EF4-FFF2-40B4-BE49-F238E27FC236}">
                <a16:creationId xmlns:a16="http://schemas.microsoft.com/office/drawing/2014/main" id="{611CC10C-3370-46FE-AD72-2D179970EC87}"/>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22</a:t>
            </a:fld>
            <a:endParaRPr lang="en-US" dirty="0"/>
          </a:p>
        </p:txBody>
      </p:sp>
    </p:spTree>
    <p:extLst>
      <p:ext uri="{BB962C8B-B14F-4D97-AF65-F5344CB8AC3E}">
        <p14:creationId xmlns:p14="http://schemas.microsoft.com/office/powerpoint/2010/main" val="26684383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20FF39-5CF2-4ED3-AFE1-E42A771D0F81}"/>
              </a:ext>
            </a:extLst>
          </p:cNvPr>
          <p:cNvSpPr>
            <a:spLocks noGrp="1"/>
          </p:cNvSpPr>
          <p:nvPr>
            <p:ph type="title"/>
          </p:nvPr>
        </p:nvSpPr>
        <p:spPr/>
        <p:txBody>
          <a:bodyPr/>
          <a:lstStyle/>
          <a:p>
            <a:r>
              <a:rPr lang="en-US" dirty="0"/>
              <a:t>Impacts and Effects of Lead Exposure</a:t>
            </a:r>
          </a:p>
        </p:txBody>
      </p:sp>
      <p:sp>
        <p:nvSpPr>
          <p:cNvPr id="3" name="Content Placeholder 2">
            <a:extLst>
              <a:ext uri="{FF2B5EF4-FFF2-40B4-BE49-F238E27FC236}">
                <a16:creationId xmlns:a16="http://schemas.microsoft.com/office/drawing/2014/main" id="{4EF882AF-D456-47A7-92D6-8F5966F9F381}"/>
              </a:ext>
            </a:extLst>
          </p:cNvPr>
          <p:cNvSpPr>
            <a:spLocks noGrp="1"/>
          </p:cNvSpPr>
          <p:nvPr>
            <p:ph idx="1"/>
          </p:nvPr>
        </p:nvSpPr>
        <p:spPr/>
        <p:txBody>
          <a:bodyPr/>
          <a:lstStyle/>
          <a:p>
            <a:r>
              <a:rPr lang="en-US" dirty="0"/>
              <a:t>Harmful to human health</a:t>
            </a:r>
          </a:p>
          <a:p>
            <a:r>
              <a:rPr lang="en-US" dirty="0"/>
              <a:t>Impacts the environment and wildlife</a:t>
            </a:r>
          </a:p>
        </p:txBody>
      </p:sp>
      <p:grpSp>
        <p:nvGrpSpPr>
          <p:cNvPr id="4" name="Group 3">
            <a:extLst>
              <a:ext uri="{FF2B5EF4-FFF2-40B4-BE49-F238E27FC236}">
                <a16:creationId xmlns:a16="http://schemas.microsoft.com/office/drawing/2014/main" id="{FAA6EBE2-D1BA-4CDD-A0BF-1B66B90BBBB2}"/>
              </a:ext>
              <a:ext uri="{C183D7F6-B498-43B3-948B-1728B52AA6E4}">
                <adec:decorative xmlns:adec="http://schemas.microsoft.com/office/drawing/2017/decorative" val="1"/>
              </a:ext>
            </a:extLst>
          </p:cNvPr>
          <p:cNvGrpSpPr/>
          <p:nvPr/>
        </p:nvGrpSpPr>
        <p:grpSpPr>
          <a:xfrm>
            <a:off x="1746913" y="3271688"/>
            <a:ext cx="5650174" cy="3027483"/>
            <a:chOff x="1746913" y="3271688"/>
            <a:chExt cx="5650174" cy="3027483"/>
          </a:xfrm>
        </p:grpSpPr>
        <p:pic>
          <p:nvPicPr>
            <p:cNvPr id="6" name="Picture 5" descr="Loon swimming in a body of water&#10;">
              <a:extLst>
                <a:ext uri="{FF2B5EF4-FFF2-40B4-BE49-F238E27FC236}">
                  <a16:creationId xmlns:a16="http://schemas.microsoft.com/office/drawing/2014/main" id="{5034C5A9-6866-4C46-878B-F2731B9AC85D}"/>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761417" y="3271688"/>
              <a:ext cx="5635670" cy="2842510"/>
            </a:xfrm>
            <a:prstGeom prst="rect">
              <a:avLst/>
            </a:prstGeom>
          </p:spPr>
        </p:pic>
        <p:sp>
          <p:nvSpPr>
            <p:cNvPr id="7" name="TextBox 6">
              <a:extLst>
                <a:ext uri="{FF2B5EF4-FFF2-40B4-BE49-F238E27FC236}">
                  <a16:creationId xmlns:a16="http://schemas.microsoft.com/office/drawing/2014/main" id="{BB6BCFFA-8E96-4CD8-9201-CB3FB032EAC1}"/>
                </a:ext>
              </a:extLst>
            </p:cNvPr>
            <p:cNvSpPr txBox="1"/>
            <p:nvPr/>
          </p:nvSpPr>
          <p:spPr>
            <a:xfrm>
              <a:off x="1746913" y="6083727"/>
              <a:ext cx="1978926" cy="215444"/>
            </a:xfrm>
            <a:prstGeom prst="rect">
              <a:avLst/>
            </a:prstGeom>
            <a:noFill/>
          </p:spPr>
          <p:txBody>
            <a:bodyPr wrap="square" rtlCol="0">
              <a:spAutoFit/>
            </a:bodyPr>
            <a:lstStyle/>
            <a:p>
              <a:r>
                <a:rPr lang="en-US" sz="800" dirty="0"/>
                <a:t>Photo by </a:t>
              </a:r>
              <a:r>
                <a:rPr lang="en-US" sz="800" dirty="0">
                  <a:hlinkClick r:id="rId4">
                    <a:extLst>
                      <a:ext uri="{A12FA001-AC4F-418D-AE19-62706E023703}">
                        <ahyp:hlinkClr xmlns:ahyp="http://schemas.microsoft.com/office/drawing/2018/hyperlinkcolor" val="tx"/>
                      </a:ext>
                    </a:extLst>
                  </a:hlinkClick>
                </a:rPr>
                <a:t>Kevin Crosby</a:t>
              </a:r>
              <a:r>
                <a:rPr lang="en-US" sz="800" dirty="0"/>
                <a:t> on </a:t>
              </a:r>
              <a:r>
                <a:rPr lang="en-US" sz="800" dirty="0" err="1"/>
                <a:t>Unsplash</a:t>
              </a:r>
              <a:endParaRPr lang="en-US" sz="800" dirty="0"/>
            </a:p>
          </p:txBody>
        </p:sp>
      </p:grpSp>
      <p:sp>
        <p:nvSpPr>
          <p:cNvPr id="5" name="Slide Number Placeholder 4">
            <a:extLst>
              <a:ext uri="{FF2B5EF4-FFF2-40B4-BE49-F238E27FC236}">
                <a16:creationId xmlns:a16="http://schemas.microsoft.com/office/drawing/2014/main" id="{A23DDB77-95C1-4B2E-82F4-99C4B3D8C053}"/>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23</a:t>
            </a:fld>
            <a:endParaRPr lang="en-US" dirty="0"/>
          </a:p>
        </p:txBody>
      </p:sp>
    </p:spTree>
    <p:extLst>
      <p:ext uri="{BB962C8B-B14F-4D97-AF65-F5344CB8AC3E}">
        <p14:creationId xmlns:p14="http://schemas.microsoft.com/office/powerpoint/2010/main" val="6081375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3220D-EBD9-4BED-9374-EDADED1B36FE}"/>
              </a:ext>
            </a:extLst>
          </p:cNvPr>
          <p:cNvSpPr>
            <a:spLocks noGrp="1"/>
          </p:cNvSpPr>
          <p:nvPr>
            <p:ph type="title"/>
          </p:nvPr>
        </p:nvSpPr>
        <p:spPr/>
        <p:txBody>
          <a:bodyPr/>
          <a:lstStyle/>
          <a:p>
            <a:r>
              <a:rPr lang="en-US" dirty="0"/>
              <a:t>Health Effects - Children</a:t>
            </a:r>
          </a:p>
        </p:txBody>
      </p:sp>
      <p:sp>
        <p:nvSpPr>
          <p:cNvPr id="3" name="Content Placeholder 2">
            <a:extLst>
              <a:ext uri="{FF2B5EF4-FFF2-40B4-BE49-F238E27FC236}">
                <a16:creationId xmlns:a16="http://schemas.microsoft.com/office/drawing/2014/main" id="{03FFD8A7-8853-45BE-9F13-C62CBA50B4F9}"/>
              </a:ext>
            </a:extLst>
          </p:cNvPr>
          <p:cNvSpPr>
            <a:spLocks noGrp="1"/>
          </p:cNvSpPr>
          <p:nvPr>
            <p:ph idx="1"/>
          </p:nvPr>
        </p:nvSpPr>
        <p:spPr>
          <a:xfrm>
            <a:off x="628650" y="1690689"/>
            <a:ext cx="4235180" cy="4667249"/>
          </a:xfrm>
        </p:spPr>
        <p:txBody>
          <a:bodyPr/>
          <a:lstStyle/>
          <a:p>
            <a:r>
              <a:rPr lang="en-US" dirty="0"/>
              <a:t>Behavior and learning problems</a:t>
            </a:r>
          </a:p>
          <a:p>
            <a:r>
              <a:rPr lang="en-US" dirty="0"/>
              <a:t>Lower IQ and hyperactivity</a:t>
            </a:r>
          </a:p>
          <a:p>
            <a:r>
              <a:rPr lang="en-US" dirty="0"/>
              <a:t>Slowed growth</a:t>
            </a:r>
          </a:p>
          <a:p>
            <a:r>
              <a:rPr lang="en-US" dirty="0"/>
              <a:t>Hearing problems</a:t>
            </a:r>
          </a:p>
          <a:p>
            <a:r>
              <a:rPr lang="en-US" dirty="0"/>
              <a:t>Anemia</a:t>
            </a:r>
          </a:p>
        </p:txBody>
      </p:sp>
      <p:pic>
        <p:nvPicPr>
          <p:cNvPr id="5" name="Picture 4">
            <a:extLst>
              <a:ext uri="{FF2B5EF4-FFF2-40B4-BE49-F238E27FC236}">
                <a16:creationId xmlns:a16="http://schemas.microsoft.com/office/drawing/2014/main" id="{46311A18-4D51-4EE0-A465-0E3ABD7803F8}"/>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rot="5400000">
            <a:off x="4975695" y="2298811"/>
            <a:ext cx="3427788" cy="2903263"/>
          </a:xfrm>
          <a:prstGeom prst="rect">
            <a:avLst/>
          </a:prstGeom>
        </p:spPr>
      </p:pic>
      <p:sp>
        <p:nvSpPr>
          <p:cNvPr id="6" name="Slide Number Placeholder 5">
            <a:extLst>
              <a:ext uri="{FF2B5EF4-FFF2-40B4-BE49-F238E27FC236}">
                <a16:creationId xmlns:a16="http://schemas.microsoft.com/office/drawing/2014/main" id="{5A3C0909-71D0-4DCE-9236-255492C5F5EB}"/>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24</a:t>
            </a:fld>
            <a:endParaRPr lang="en-US" dirty="0"/>
          </a:p>
        </p:txBody>
      </p:sp>
    </p:spTree>
    <p:extLst>
      <p:ext uri="{BB962C8B-B14F-4D97-AF65-F5344CB8AC3E}">
        <p14:creationId xmlns:p14="http://schemas.microsoft.com/office/powerpoint/2010/main" val="26860899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57BB656-950A-43FD-835E-6B0E810CDF6B}"/>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5813945" y="665278"/>
            <a:ext cx="3179001" cy="5813948"/>
          </a:xfrm>
          <a:prstGeom prst="rect">
            <a:avLst/>
          </a:prstGeom>
        </p:spPr>
      </p:pic>
      <p:sp>
        <p:nvSpPr>
          <p:cNvPr id="2" name="Title 1">
            <a:extLst>
              <a:ext uri="{FF2B5EF4-FFF2-40B4-BE49-F238E27FC236}">
                <a16:creationId xmlns:a16="http://schemas.microsoft.com/office/drawing/2014/main" id="{4E9511BB-D0B9-4013-95B5-2865D21172DB}"/>
              </a:ext>
            </a:extLst>
          </p:cNvPr>
          <p:cNvSpPr>
            <a:spLocks noGrp="1"/>
          </p:cNvSpPr>
          <p:nvPr>
            <p:ph type="title"/>
          </p:nvPr>
        </p:nvSpPr>
        <p:spPr/>
        <p:txBody>
          <a:bodyPr/>
          <a:lstStyle/>
          <a:p>
            <a:r>
              <a:rPr lang="en-US" dirty="0"/>
              <a:t>Health Effects - Adults</a:t>
            </a:r>
          </a:p>
        </p:txBody>
      </p:sp>
      <p:sp>
        <p:nvSpPr>
          <p:cNvPr id="3" name="Content Placeholder 2">
            <a:extLst>
              <a:ext uri="{FF2B5EF4-FFF2-40B4-BE49-F238E27FC236}">
                <a16:creationId xmlns:a16="http://schemas.microsoft.com/office/drawing/2014/main" id="{BC903495-0F79-4C5B-B3E7-C57B97FD6D8A}"/>
              </a:ext>
            </a:extLst>
          </p:cNvPr>
          <p:cNvSpPr>
            <a:spLocks noGrp="1"/>
          </p:cNvSpPr>
          <p:nvPr>
            <p:ph idx="1"/>
          </p:nvPr>
        </p:nvSpPr>
        <p:spPr>
          <a:xfrm>
            <a:off x="628650" y="1825625"/>
            <a:ext cx="4341935" cy="4351338"/>
          </a:xfrm>
        </p:spPr>
        <p:txBody>
          <a:bodyPr/>
          <a:lstStyle/>
          <a:p>
            <a:pPr lvl="0"/>
            <a:r>
              <a:rPr lang="en-US" dirty="0"/>
              <a:t>Increased blood pressure and incidence of hypertension</a:t>
            </a:r>
          </a:p>
          <a:p>
            <a:pPr lvl="0"/>
            <a:r>
              <a:rPr lang="en-US" dirty="0"/>
              <a:t>Decreased kidney function</a:t>
            </a:r>
          </a:p>
          <a:p>
            <a:pPr lvl="0"/>
            <a:r>
              <a:rPr lang="en-US" dirty="0"/>
              <a:t>Reproductive problems (in both men and women)</a:t>
            </a:r>
          </a:p>
          <a:p>
            <a:endParaRPr lang="en-US" dirty="0"/>
          </a:p>
        </p:txBody>
      </p:sp>
      <p:sp>
        <p:nvSpPr>
          <p:cNvPr id="6" name="Slide Number Placeholder 5">
            <a:extLst>
              <a:ext uri="{FF2B5EF4-FFF2-40B4-BE49-F238E27FC236}">
                <a16:creationId xmlns:a16="http://schemas.microsoft.com/office/drawing/2014/main" id="{A004E80F-32FE-471F-9479-2236F36EAEDA}"/>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25</a:t>
            </a:fld>
            <a:endParaRPr lang="en-US" dirty="0"/>
          </a:p>
        </p:txBody>
      </p:sp>
    </p:spTree>
    <p:extLst>
      <p:ext uri="{BB962C8B-B14F-4D97-AF65-F5344CB8AC3E}">
        <p14:creationId xmlns:p14="http://schemas.microsoft.com/office/powerpoint/2010/main" val="16974871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F85CAD-AF3E-431F-B432-CB2C6904D66A}"/>
              </a:ext>
            </a:extLst>
          </p:cNvPr>
          <p:cNvSpPr>
            <a:spLocks noGrp="1"/>
          </p:cNvSpPr>
          <p:nvPr>
            <p:ph type="title"/>
          </p:nvPr>
        </p:nvSpPr>
        <p:spPr/>
        <p:txBody>
          <a:bodyPr/>
          <a:lstStyle/>
          <a:p>
            <a:r>
              <a:rPr lang="en-US" dirty="0"/>
              <a:t>Health Effects – Pregnant Women</a:t>
            </a:r>
          </a:p>
        </p:txBody>
      </p:sp>
      <p:sp>
        <p:nvSpPr>
          <p:cNvPr id="3" name="Content Placeholder 2">
            <a:extLst>
              <a:ext uri="{FF2B5EF4-FFF2-40B4-BE49-F238E27FC236}">
                <a16:creationId xmlns:a16="http://schemas.microsoft.com/office/drawing/2014/main" id="{AE2DE60F-58C7-41F2-B13F-BF0F8E8EEEFD}"/>
              </a:ext>
            </a:extLst>
          </p:cNvPr>
          <p:cNvSpPr>
            <a:spLocks noGrp="1"/>
          </p:cNvSpPr>
          <p:nvPr>
            <p:ph idx="1"/>
          </p:nvPr>
        </p:nvSpPr>
        <p:spPr>
          <a:xfrm>
            <a:off x="628651" y="1825624"/>
            <a:ext cx="5703910" cy="4088793"/>
          </a:xfrm>
        </p:spPr>
        <p:txBody>
          <a:bodyPr>
            <a:normAutofit/>
          </a:bodyPr>
          <a:lstStyle/>
          <a:p>
            <a:r>
              <a:rPr lang="en-US" dirty="0"/>
              <a:t>Lead is released from the mother’s bones along with calcium and can pass from the mother exposing the fetus or breastfeeding infant</a:t>
            </a:r>
          </a:p>
          <a:p>
            <a:pPr lvl="1"/>
            <a:r>
              <a:rPr lang="en-US" dirty="0"/>
              <a:t>Baby born too early or too small </a:t>
            </a:r>
            <a:endParaRPr lang="en-US" sz="1200" dirty="0"/>
          </a:p>
          <a:p>
            <a:pPr lvl="1"/>
            <a:r>
              <a:rPr lang="en-US" dirty="0"/>
              <a:t>Hurt the baby’s brain, kidneys and nervous system </a:t>
            </a:r>
            <a:endParaRPr lang="en-US" sz="1600" dirty="0"/>
          </a:p>
          <a:p>
            <a:pPr lvl="1"/>
            <a:r>
              <a:rPr lang="en-US" dirty="0"/>
              <a:t>Put the mother at risk for miscarriage</a:t>
            </a:r>
            <a:endParaRPr lang="en-US" sz="1600" dirty="0"/>
          </a:p>
          <a:p>
            <a:pPr lvl="1"/>
            <a:endParaRPr lang="en-US" dirty="0"/>
          </a:p>
          <a:p>
            <a:endParaRPr lang="en-US" dirty="0"/>
          </a:p>
        </p:txBody>
      </p:sp>
      <p:pic>
        <p:nvPicPr>
          <p:cNvPr id="5" name="Picture 4">
            <a:extLst>
              <a:ext uri="{FF2B5EF4-FFF2-40B4-BE49-F238E27FC236}">
                <a16:creationId xmlns:a16="http://schemas.microsoft.com/office/drawing/2014/main" id="{FC1B613D-80D0-4598-8597-48C1C5131834}"/>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6478887" y="2595562"/>
            <a:ext cx="2036462" cy="3897311"/>
          </a:xfrm>
          <a:prstGeom prst="rect">
            <a:avLst/>
          </a:prstGeom>
        </p:spPr>
      </p:pic>
      <p:sp>
        <p:nvSpPr>
          <p:cNvPr id="6" name="Slide Number Placeholder 5">
            <a:extLst>
              <a:ext uri="{FF2B5EF4-FFF2-40B4-BE49-F238E27FC236}">
                <a16:creationId xmlns:a16="http://schemas.microsoft.com/office/drawing/2014/main" id="{B1234934-5CF7-4B3B-8496-350991850863}"/>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26</a:t>
            </a:fld>
            <a:endParaRPr lang="en-US" dirty="0"/>
          </a:p>
        </p:txBody>
      </p:sp>
    </p:spTree>
    <p:extLst>
      <p:ext uri="{BB962C8B-B14F-4D97-AF65-F5344CB8AC3E}">
        <p14:creationId xmlns:p14="http://schemas.microsoft.com/office/powerpoint/2010/main" val="15581871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A01E22-58D7-4787-8F73-AFC3F725EA01}"/>
              </a:ext>
            </a:extLst>
          </p:cNvPr>
          <p:cNvSpPr>
            <a:spLocks noGrp="1"/>
          </p:cNvSpPr>
          <p:nvPr>
            <p:ph type="title"/>
          </p:nvPr>
        </p:nvSpPr>
        <p:spPr/>
        <p:txBody>
          <a:bodyPr/>
          <a:lstStyle/>
          <a:p>
            <a:r>
              <a:rPr lang="en-US" dirty="0"/>
              <a:t>Health Effects - Wildlife</a:t>
            </a:r>
          </a:p>
        </p:txBody>
      </p:sp>
      <p:sp>
        <p:nvSpPr>
          <p:cNvPr id="3" name="Content Placeholder 2">
            <a:extLst>
              <a:ext uri="{FF2B5EF4-FFF2-40B4-BE49-F238E27FC236}">
                <a16:creationId xmlns:a16="http://schemas.microsoft.com/office/drawing/2014/main" id="{6FA4C493-BAA0-4C3D-8044-46350A3D49DD}"/>
              </a:ext>
            </a:extLst>
          </p:cNvPr>
          <p:cNvSpPr>
            <a:spLocks noGrp="1"/>
          </p:cNvSpPr>
          <p:nvPr>
            <p:ph idx="1"/>
          </p:nvPr>
        </p:nvSpPr>
        <p:spPr>
          <a:xfrm>
            <a:off x="628650" y="1824904"/>
            <a:ext cx="4760473" cy="4675643"/>
          </a:xfrm>
        </p:spPr>
        <p:txBody>
          <a:bodyPr>
            <a:normAutofit/>
          </a:bodyPr>
          <a:lstStyle/>
          <a:p>
            <a:r>
              <a:rPr lang="en-US" dirty="0"/>
              <a:t>Ingestion of:</a:t>
            </a:r>
          </a:p>
          <a:p>
            <a:pPr lvl="1"/>
            <a:r>
              <a:rPr lang="en-US" dirty="0"/>
              <a:t>Lead fishing tackle</a:t>
            </a:r>
            <a:endParaRPr lang="en-US" strike="sngStrike" dirty="0"/>
          </a:p>
          <a:p>
            <a:pPr lvl="1"/>
            <a:r>
              <a:rPr lang="en-US" dirty="0"/>
              <a:t>Spent lead ammunition</a:t>
            </a:r>
            <a:endParaRPr lang="en-US" strike="sngStrike" dirty="0"/>
          </a:p>
          <a:p>
            <a:pPr lvl="1"/>
            <a:r>
              <a:rPr lang="en-US" dirty="0"/>
              <a:t>Wounded or dead prey with lead fragments or shot pellets</a:t>
            </a:r>
          </a:p>
          <a:p>
            <a:r>
              <a:rPr lang="en-US" dirty="0"/>
              <a:t>Lead poisoning affects muscles, nerves, kidney function, reproductive systems and flight capacity</a:t>
            </a:r>
          </a:p>
        </p:txBody>
      </p:sp>
      <p:grpSp>
        <p:nvGrpSpPr>
          <p:cNvPr id="4" name="Group 3">
            <a:extLst>
              <a:ext uri="{FF2B5EF4-FFF2-40B4-BE49-F238E27FC236}">
                <a16:creationId xmlns:a16="http://schemas.microsoft.com/office/drawing/2014/main" id="{8BEBABE6-275F-4306-A061-383376CB72D5}"/>
              </a:ext>
              <a:ext uri="{C183D7F6-B498-43B3-948B-1728B52AA6E4}">
                <adec:decorative xmlns:adec="http://schemas.microsoft.com/office/drawing/2017/decorative" val="1"/>
              </a:ext>
            </a:extLst>
          </p:cNvPr>
          <p:cNvGrpSpPr/>
          <p:nvPr/>
        </p:nvGrpSpPr>
        <p:grpSpPr>
          <a:xfrm>
            <a:off x="5824965" y="1889825"/>
            <a:ext cx="2690385" cy="3917556"/>
            <a:chOff x="5824965" y="1889825"/>
            <a:chExt cx="2690385" cy="3917556"/>
          </a:xfrm>
        </p:grpSpPr>
        <p:sp>
          <p:nvSpPr>
            <p:cNvPr id="7" name="TextBox 6">
              <a:extLst>
                <a:ext uri="{FF2B5EF4-FFF2-40B4-BE49-F238E27FC236}">
                  <a16:creationId xmlns:a16="http://schemas.microsoft.com/office/drawing/2014/main" id="{F1408A78-DF4C-4261-91F3-8E1217B19A2B}"/>
                </a:ext>
              </a:extLst>
            </p:cNvPr>
            <p:cNvSpPr txBox="1"/>
            <p:nvPr/>
          </p:nvSpPr>
          <p:spPr>
            <a:xfrm>
              <a:off x="5824965" y="5591937"/>
              <a:ext cx="1781257" cy="215444"/>
            </a:xfrm>
            <a:prstGeom prst="rect">
              <a:avLst/>
            </a:prstGeom>
            <a:noFill/>
          </p:spPr>
          <p:txBody>
            <a:bodyPr wrap="none" rtlCol="0">
              <a:spAutoFit/>
            </a:bodyPr>
            <a:lstStyle/>
            <a:p>
              <a:r>
                <a:rPr lang="en-US" sz="800" dirty="0"/>
                <a:t>Photo by </a:t>
              </a:r>
              <a:r>
                <a:rPr lang="en-US" sz="800" dirty="0">
                  <a:hlinkClick r:id="rId3">
                    <a:extLst>
                      <a:ext uri="{A12FA001-AC4F-418D-AE19-62706E023703}">
                        <ahyp:hlinkClr xmlns:ahyp="http://schemas.microsoft.com/office/drawing/2018/hyperlinkcolor" val="tx"/>
                      </a:ext>
                    </a:extLst>
                  </a:hlinkClick>
                </a:rPr>
                <a:t>Richard Lee</a:t>
              </a:r>
              <a:r>
                <a:rPr lang="en-US" sz="800" dirty="0"/>
                <a:t> on </a:t>
              </a:r>
              <a:r>
                <a:rPr lang="en-US" sz="800" dirty="0" err="1"/>
                <a:t>Unsplash</a:t>
              </a:r>
              <a:endParaRPr lang="en-US" sz="800" dirty="0"/>
            </a:p>
          </p:txBody>
        </p:sp>
        <p:pic>
          <p:nvPicPr>
            <p:cNvPr id="8" name="Picture 7" descr="Bald eagle flying in the sky">
              <a:extLst>
                <a:ext uri="{FF2B5EF4-FFF2-40B4-BE49-F238E27FC236}">
                  <a16:creationId xmlns:a16="http://schemas.microsoft.com/office/drawing/2014/main" id="{EF71652D-5A47-443A-9DFD-022900539D31}"/>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5824965" y="1889825"/>
              <a:ext cx="2690385" cy="3702112"/>
            </a:xfrm>
            <a:prstGeom prst="rect">
              <a:avLst/>
            </a:prstGeom>
          </p:spPr>
        </p:pic>
      </p:grpSp>
      <p:sp>
        <p:nvSpPr>
          <p:cNvPr id="5" name="Slide Number Placeholder 4">
            <a:extLst>
              <a:ext uri="{FF2B5EF4-FFF2-40B4-BE49-F238E27FC236}">
                <a16:creationId xmlns:a16="http://schemas.microsoft.com/office/drawing/2014/main" id="{2CF854FE-3903-41D2-9418-FC566E8606E3}"/>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27</a:t>
            </a:fld>
            <a:endParaRPr lang="en-US" dirty="0"/>
          </a:p>
        </p:txBody>
      </p:sp>
    </p:spTree>
    <p:extLst>
      <p:ext uri="{BB962C8B-B14F-4D97-AF65-F5344CB8AC3E}">
        <p14:creationId xmlns:p14="http://schemas.microsoft.com/office/powerpoint/2010/main" val="35694331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C53CAB-6342-4E14-83CF-899AB1A9AA7F}"/>
              </a:ext>
            </a:extLst>
          </p:cNvPr>
          <p:cNvSpPr>
            <a:spLocks noGrp="1"/>
          </p:cNvSpPr>
          <p:nvPr>
            <p:ph type="title"/>
          </p:nvPr>
        </p:nvSpPr>
        <p:spPr/>
        <p:txBody>
          <a:bodyPr/>
          <a:lstStyle/>
          <a:p>
            <a:r>
              <a:rPr lang="en-US" dirty="0"/>
              <a:t>Health Effects - Birds</a:t>
            </a:r>
          </a:p>
        </p:txBody>
      </p:sp>
      <p:sp>
        <p:nvSpPr>
          <p:cNvPr id="3" name="Content Placeholder 2">
            <a:extLst>
              <a:ext uri="{FF2B5EF4-FFF2-40B4-BE49-F238E27FC236}">
                <a16:creationId xmlns:a16="http://schemas.microsoft.com/office/drawing/2014/main" id="{40CA096D-B43C-4F5C-8E9F-002CC2FD3CA4}"/>
              </a:ext>
            </a:extLst>
          </p:cNvPr>
          <p:cNvSpPr>
            <a:spLocks noGrp="1"/>
          </p:cNvSpPr>
          <p:nvPr>
            <p:ph idx="1"/>
          </p:nvPr>
        </p:nvSpPr>
        <p:spPr>
          <a:xfrm>
            <a:off x="628651" y="1502422"/>
            <a:ext cx="4877462" cy="5152378"/>
          </a:xfrm>
        </p:spPr>
        <p:txBody>
          <a:bodyPr/>
          <a:lstStyle/>
          <a:p>
            <a:r>
              <a:rPr lang="en-US" dirty="0"/>
              <a:t>Loons, ducks, geese and swans also commonly affected by lead ingestion</a:t>
            </a:r>
          </a:p>
          <a:p>
            <a:r>
              <a:rPr lang="en-US" dirty="0"/>
              <a:t>Behavioral changes:</a:t>
            </a:r>
          </a:p>
          <a:p>
            <a:pPr lvl="1"/>
            <a:r>
              <a:rPr lang="en-US" dirty="0"/>
              <a:t>Unsteady legs</a:t>
            </a:r>
          </a:p>
          <a:p>
            <a:pPr lvl="1"/>
            <a:r>
              <a:rPr lang="en-US" dirty="0"/>
              <a:t>Droopy wings</a:t>
            </a:r>
          </a:p>
          <a:p>
            <a:pPr lvl="1"/>
            <a:r>
              <a:rPr lang="en-US" dirty="0"/>
              <a:t>Accidents when trying to land</a:t>
            </a:r>
          </a:p>
          <a:p>
            <a:r>
              <a:rPr lang="en-US" dirty="0"/>
              <a:t>Other symptoms:</a:t>
            </a:r>
          </a:p>
          <a:p>
            <a:pPr lvl="1"/>
            <a:r>
              <a:rPr lang="en-US" dirty="0"/>
              <a:t>Listlessness, vomiting, diarrhea, digestive tract issues and impaired flight</a:t>
            </a:r>
          </a:p>
        </p:txBody>
      </p:sp>
      <p:grpSp>
        <p:nvGrpSpPr>
          <p:cNvPr id="4" name="Group 3">
            <a:extLst>
              <a:ext uri="{FF2B5EF4-FFF2-40B4-BE49-F238E27FC236}">
                <a16:creationId xmlns:a16="http://schemas.microsoft.com/office/drawing/2014/main" id="{3925A967-997D-4AC3-8143-8B6C827248D5}"/>
              </a:ext>
              <a:ext uri="{C183D7F6-B498-43B3-948B-1728B52AA6E4}">
                <adec:decorative xmlns:adec="http://schemas.microsoft.com/office/drawing/2017/decorative" val="1"/>
              </a:ext>
            </a:extLst>
          </p:cNvPr>
          <p:cNvGrpSpPr/>
          <p:nvPr/>
        </p:nvGrpSpPr>
        <p:grpSpPr>
          <a:xfrm>
            <a:off x="5499026" y="2328095"/>
            <a:ext cx="3539067" cy="3027483"/>
            <a:chOff x="5499026" y="2328095"/>
            <a:chExt cx="3539067" cy="3027483"/>
          </a:xfrm>
        </p:grpSpPr>
        <p:pic>
          <p:nvPicPr>
            <p:cNvPr id="7" name="Picture 6" descr="Loon swimming in a body of water&#10;">
              <a:extLst>
                <a:ext uri="{FF2B5EF4-FFF2-40B4-BE49-F238E27FC236}">
                  <a16:creationId xmlns:a16="http://schemas.microsoft.com/office/drawing/2014/main" id="{AF0B36A0-AB96-4107-8F6A-D8A3AAD64817}"/>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5499026" y="2328095"/>
              <a:ext cx="3539067" cy="2842510"/>
            </a:xfrm>
            <a:prstGeom prst="rect">
              <a:avLst/>
            </a:prstGeom>
          </p:spPr>
        </p:pic>
        <p:sp>
          <p:nvSpPr>
            <p:cNvPr id="8" name="TextBox 7">
              <a:extLst>
                <a:ext uri="{FF2B5EF4-FFF2-40B4-BE49-F238E27FC236}">
                  <a16:creationId xmlns:a16="http://schemas.microsoft.com/office/drawing/2014/main" id="{282C9B23-4A9B-4BA1-8AAB-031A2991EB5D}"/>
                </a:ext>
              </a:extLst>
            </p:cNvPr>
            <p:cNvSpPr txBox="1"/>
            <p:nvPr/>
          </p:nvSpPr>
          <p:spPr>
            <a:xfrm>
              <a:off x="5552606" y="5140134"/>
              <a:ext cx="1978926" cy="215444"/>
            </a:xfrm>
            <a:prstGeom prst="rect">
              <a:avLst/>
            </a:prstGeom>
            <a:noFill/>
          </p:spPr>
          <p:txBody>
            <a:bodyPr wrap="square" rtlCol="0">
              <a:spAutoFit/>
            </a:bodyPr>
            <a:lstStyle/>
            <a:p>
              <a:r>
                <a:rPr lang="en-US" sz="800" dirty="0"/>
                <a:t>Photo by </a:t>
              </a:r>
              <a:r>
                <a:rPr lang="en-US" sz="800" dirty="0">
                  <a:hlinkClick r:id="rId4">
                    <a:extLst>
                      <a:ext uri="{A12FA001-AC4F-418D-AE19-62706E023703}">
                        <ahyp:hlinkClr xmlns:ahyp="http://schemas.microsoft.com/office/drawing/2018/hyperlinkcolor" val="tx"/>
                      </a:ext>
                    </a:extLst>
                  </a:hlinkClick>
                </a:rPr>
                <a:t>Kevin Crosby</a:t>
              </a:r>
              <a:r>
                <a:rPr lang="en-US" sz="800" dirty="0"/>
                <a:t> on </a:t>
              </a:r>
              <a:r>
                <a:rPr lang="en-US" sz="800" dirty="0" err="1"/>
                <a:t>Unsplash</a:t>
              </a:r>
              <a:endParaRPr lang="en-US" sz="800" dirty="0"/>
            </a:p>
          </p:txBody>
        </p:sp>
      </p:grpSp>
      <p:sp>
        <p:nvSpPr>
          <p:cNvPr id="5" name="Slide Number Placeholder 4">
            <a:extLst>
              <a:ext uri="{FF2B5EF4-FFF2-40B4-BE49-F238E27FC236}">
                <a16:creationId xmlns:a16="http://schemas.microsoft.com/office/drawing/2014/main" id="{8F545670-D692-40A1-A0F6-B93A6EE6A31C}"/>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28</a:t>
            </a:fld>
            <a:endParaRPr lang="en-US" dirty="0"/>
          </a:p>
        </p:txBody>
      </p:sp>
    </p:spTree>
    <p:extLst>
      <p:ext uri="{BB962C8B-B14F-4D97-AF65-F5344CB8AC3E}">
        <p14:creationId xmlns:p14="http://schemas.microsoft.com/office/powerpoint/2010/main" val="10515113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F218F-820E-4515-8B4B-2AB83ECB8BB9}"/>
              </a:ext>
            </a:extLst>
          </p:cNvPr>
          <p:cNvSpPr>
            <a:spLocks noGrp="1"/>
          </p:cNvSpPr>
          <p:nvPr>
            <p:ph type="title"/>
          </p:nvPr>
        </p:nvSpPr>
        <p:spPr/>
        <p:txBody>
          <a:bodyPr/>
          <a:lstStyle/>
          <a:p>
            <a:r>
              <a:rPr lang="en-US" dirty="0"/>
              <a:t>Health Effects - Mammals</a:t>
            </a:r>
          </a:p>
        </p:txBody>
      </p:sp>
      <p:sp>
        <p:nvSpPr>
          <p:cNvPr id="3" name="Content Placeholder 2">
            <a:extLst>
              <a:ext uri="{FF2B5EF4-FFF2-40B4-BE49-F238E27FC236}">
                <a16:creationId xmlns:a16="http://schemas.microsoft.com/office/drawing/2014/main" id="{1B1524F3-DB10-4159-BCA4-8B9BDDA87649}"/>
              </a:ext>
            </a:extLst>
          </p:cNvPr>
          <p:cNvSpPr>
            <a:spLocks noGrp="1"/>
          </p:cNvSpPr>
          <p:nvPr>
            <p:ph idx="1"/>
          </p:nvPr>
        </p:nvSpPr>
        <p:spPr>
          <a:xfrm>
            <a:off x="539031" y="1609676"/>
            <a:ext cx="5141922" cy="4763065"/>
          </a:xfrm>
        </p:spPr>
        <p:txBody>
          <a:bodyPr>
            <a:normAutofit/>
          </a:bodyPr>
          <a:lstStyle/>
          <a:p>
            <a:r>
              <a:rPr lang="en-US" dirty="0"/>
              <a:t>Lead exposure can result in: </a:t>
            </a:r>
          </a:p>
          <a:p>
            <a:pPr lvl="1"/>
            <a:r>
              <a:rPr lang="en-US" dirty="0"/>
              <a:t>Vomiting</a:t>
            </a:r>
          </a:p>
          <a:p>
            <a:pPr lvl="1"/>
            <a:r>
              <a:rPr lang="en-US" dirty="0"/>
              <a:t>Loss of appetite</a:t>
            </a:r>
          </a:p>
          <a:p>
            <a:pPr lvl="1"/>
            <a:r>
              <a:rPr lang="en-US" dirty="0"/>
              <a:t>Diarrhea</a:t>
            </a:r>
          </a:p>
          <a:p>
            <a:pPr lvl="1"/>
            <a:r>
              <a:rPr lang="en-US" dirty="0"/>
              <a:t>Lethargy</a:t>
            </a:r>
          </a:p>
          <a:p>
            <a:pPr lvl="1"/>
            <a:r>
              <a:rPr lang="en-US" dirty="0"/>
              <a:t>Uncoordinated body movements</a:t>
            </a:r>
          </a:p>
          <a:p>
            <a:r>
              <a:rPr lang="en-US" dirty="0"/>
              <a:t>Repeated exposure can result in:</a:t>
            </a:r>
          </a:p>
          <a:p>
            <a:pPr lvl="1"/>
            <a:r>
              <a:rPr lang="en-US" dirty="0"/>
              <a:t>Anemia, convulsions, blindness, coma or death</a:t>
            </a:r>
          </a:p>
        </p:txBody>
      </p:sp>
      <p:grpSp>
        <p:nvGrpSpPr>
          <p:cNvPr id="4" name="Group 3">
            <a:extLst>
              <a:ext uri="{FF2B5EF4-FFF2-40B4-BE49-F238E27FC236}">
                <a16:creationId xmlns:a16="http://schemas.microsoft.com/office/drawing/2014/main" id="{5B77CB14-0801-4C20-99E3-63D1D313FD95}"/>
              </a:ext>
              <a:ext uri="{C183D7F6-B498-43B3-948B-1728B52AA6E4}">
                <adec:decorative xmlns:adec="http://schemas.microsoft.com/office/drawing/2017/decorative" val="1"/>
              </a:ext>
            </a:extLst>
          </p:cNvPr>
          <p:cNvGrpSpPr/>
          <p:nvPr/>
        </p:nvGrpSpPr>
        <p:grpSpPr>
          <a:xfrm>
            <a:off x="5848409" y="2315183"/>
            <a:ext cx="2756560" cy="3567496"/>
            <a:chOff x="5848409" y="2315183"/>
            <a:chExt cx="2756560" cy="3567496"/>
          </a:xfrm>
        </p:grpSpPr>
        <p:sp>
          <p:nvSpPr>
            <p:cNvPr id="5" name="TextBox 4">
              <a:extLst>
                <a:ext uri="{FF2B5EF4-FFF2-40B4-BE49-F238E27FC236}">
                  <a16:creationId xmlns:a16="http://schemas.microsoft.com/office/drawing/2014/main" id="{59D43683-4BB6-45E7-83D9-F1C28F4733A9}"/>
                </a:ext>
              </a:extLst>
            </p:cNvPr>
            <p:cNvSpPr txBox="1"/>
            <p:nvPr/>
          </p:nvSpPr>
          <p:spPr>
            <a:xfrm>
              <a:off x="5873138" y="5667235"/>
              <a:ext cx="2731831" cy="215444"/>
            </a:xfrm>
            <a:prstGeom prst="rect">
              <a:avLst/>
            </a:prstGeom>
            <a:noFill/>
          </p:spPr>
          <p:txBody>
            <a:bodyPr wrap="square" rtlCol="0">
              <a:spAutoFit/>
            </a:bodyPr>
            <a:lstStyle/>
            <a:p>
              <a:r>
                <a:rPr lang="en-US" sz="800" dirty="0"/>
                <a:t>Photo by </a:t>
              </a:r>
              <a:r>
                <a:rPr lang="en-US" sz="800" dirty="0">
                  <a:hlinkClick r:id="rId3">
                    <a:extLst>
                      <a:ext uri="{A12FA001-AC4F-418D-AE19-62706E023703}">
                        <ahyp:hlinkClr xmlns:ahyp="http://schemas.microsoft.com/office/drawing/2018/hyperlinkcolor" val="tx"/>
                      </a:ext>
                    </a:extLst>
                  </a:hlinkClick>
                </a:rPr>
                <a:t>Guillaume </a:t>
              </a:r>
              <a:r>
                <a:rPr lang="en-US" sz="800" dirty="0" err="1">
                  <a:hlinkClick r:id="rId3">
                    <a:extLst>
                      <a:ext uri="{A12FA001-AC4F-418D-AE19-62706E023703}">
                        <ahyp:hlinkClr xmlns:ahyp="http://schemas.microsoft.com/office/drawing/2018/hyperlinkcolor" val="tx"/>
                      </a:ext>
                    </a:extLst>
                  </a:hlinkClick>
                </a:rPr>
                <a:t>Bourdages</a:t>
              </a:r>
              <a:r>
                <a:rPr lang="en-US" sz="800" dirty="0"/>
                <a:t> on </a:t>
              </a:r>
              <a:r>
                <a:rPr lang="en-US" sz="800" dirty="0" err="1"/>
                <a:t>Unsplash</a:t>
              </a:r>
              <a:endParaRPr lang="es-MX" sz="800" dirty="0"/>
            </a:p>
          </p:txBody>
        </p:sp>
        <p:pic>
          <p:nvPicPr>
            <p:cNvPr id="7" name="Picture 6" descr="Racoon in the forest.">
              <a:extLst>
                <a:ext uri="{FF2B5EF4-FFF2-40B4-BE49-F238E27FC236}">
                  <a16:creationId xmlns:a16="http://schemas.microsoft.com/office/drawing/2014/main" id="{E364B2F6-F8CD-44D0-8EDA-24CF08312CA8}"/>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5848409" y="2315183"/>
              <a:ext cx="2756560" cy="3352052"/>
            </a:xfrm>
            <a:prstGeom prst="rect">
              <a:avLst/>
            </a:prstGeom>
          </p:spPr>
        </p:pic>
      </p:grpSp>
      <p:sp>
        <p:nvSpPr>
          <p:cNvPr id="6" name="Slide Number Placeholder 5">
            <a:extLst>
              <a:ext uri="{FF2B5EF4-FFF2-40B4-BE49-F238E27FC236}">
                <a16:creationId xmlns:a16="http://schemas.microsoft.com/office/drawing/2014/main" id="{321D7588-FE30-4FDF-A075-50F76E8048A5}"/>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29</a:t>
            </a:fld>
            <a:endParaRPr lang="en-US" dirty="0"/>
          </a:p>
        </p:txBody>
      </p:sp>
    </p:spTree>
    <p:extLst>
      <p:ext uri="{BB962C8B-B14F-4D97-AF65-F5344CB8AC3E}">
        <p14:creationId xmlns:p14="http://schemas.microsoft.com/office/powerpoint/2010/main" val="36849640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D37D03-3D4F-4B2D-8271-607583BDF323}"/>
              </a:ext>
            </a:extLst>
          </p:cNvPr>
          <p:cNvSpPr>
            <a:spLocks noGrp="1"/>
          </p:cNvSpPr>
          <p:nvPr>
            <p:ph type="title"/>
          </p:nvPr>
        </p:nvSpPr>
        <p:spPr/>
        <p:txBody>
          <a:bodyPr/>
          <a:lstStyle/>
          <a:p>
            <a:r>
              <a:rPr lang="en-US" dirty="0"/>
              <a:t>Health Effects - Amphibians</a:t>
            </a:r>
          </a:p>
        </p:txBody>
      </p:sp>
      <p:sp>
        <p:nvSpPr>
          <p:cNvPr id="3" name="Content Placeholder 2">
            <a:extLst>
              <a:ext uri="{FF2B5EF4-FFF2-40B4-BE49-F238E27FC236}">
                <a16:creationId xmlns:a16="http://schemas.microsoft.com/office/drawing/2014/main" id="{0D81F6A8-58C2-4171-8DB8-9D87AB717B69}"/>
              </a:ext>
            </a:extLst>
          </p:cNvPr>
          <p:cNvSpPr>
            <a:spLocks noGrp="1"/>
          </p:cNvSpPr>
          <p:nvPr>
            <p:ph idx="1"/>
          </p:nvPr>
        </p:nvSpPr>
        <p:spPr>
          <a:xfrm>
            <a:off x="444499" y="1557478"/>
            <a:ext cx="3952403" cy="4351338"/>
          </a:xfrm>
        </p:spPr>
        <p:txBody>
          <a:bodyPr/>
          <a:lstStyle/>
          <a:p>
            <a:r>
              <a:rPr lang="en-US" dirty="0"/>
              <a:t>Increased skin shedding</a:t>
            </a:r>
          </a:p>
          <a:p>
            <a:r>
              <a:rPr lang="en-US" dirty="0"/>
              <a:t>Sluggishness</a:t>
            </a:r>
          </a:p>
          <a:p>
            <a:r>
              <a:rPr lang="en-US" dirty="0"/>
              <a:t>Decreased muscle tone</a:t>
            </a:r>
          </a:p>
        </p:txBody>
      </p:sp>
      <p:grpSp>
        <p:nvGrpSpPr>
          <p:cNvPr id="6" name="Group 5">
            <a:extLst>
              <a:ext uri="{FF2B5EF4-FFF2-40B4-BE49-F238E27FC236}">
                <a16:creationId xmlns:a16="http://schemas.microsoft.com/office/drawing/2014/main" id="{AE7DBA26-1A0D-4593-A3ED-B2FA747034A5}"/>
              </a:ext>
              <a:ext uri="{C183D7F6-B498-43B3-948B-1728B52AA6E4}">
                <adec:decorative xmlns:adec="http://schemas.microsoft.com/office/drawing/2017/decorative" val="1"/>
              </a:ext>
            </a:extLst>
          </p:cNvPr>
          <p:cNvGrpSpPr/>
          <p:nvPr/>
        </p:nvGrpSpPr>
        <p:grpSpPr>
          <a:xfrm>
            <a:off x="5417003" y="1788933"/>
            <a:ext cx="3006271" cy="3480110"/>
            <a:chOff x="5417003" y="1788933"/>
            <a:chExt cx="3006271" cy="3480110"/>
          </a:xfrm>
        </p:grpSpPr>
        <p:pic>
          <p:nvPicPr>
            <p:cNvPr id="4" name="Picture 3" descr="Amphian sitting on a log">
              <a:extLst>
                <a:ext uri="{FF2B5EF4-FFF2-40B4-BE49-F238E27FC236}">
                  <a16:creationId xmlns:a16="http://schemas.microsoft.com/office/drawing/2014/main" id="{B8C1D26C-9323-4285-B36E-EC75FF683A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17003" y="1788933"/>
              <a:ext cx="3006271" cy="3280134"/>
            </a:xfrm>
            <a:prstGeom prst="rect">
              <a:avLst/>
            </a:prstGeom>
          </p:spPr>
        </p:pic>
        <p:sp>
          <p:nvSpPr>
            <p:cNvPr id="5" name="TextBox 4">
              <a:extLst>
                <a:ext uri="{FF2B5EF4-FFF2-40B4-BE49-F238E27FC236}">
                  <a16:creationId xmlns:a16="http://schemas.microsoft.com/office/drawing/2014/main" id="{F8E9F311-6F12-44AC-BA7F-B763AA336DBA}"/>
                </a:ext>
              </a:extLst>
            </p:cNvPr>
            <p:cNvSpPr txBox="1"/>
            <p:nvPr/>
          </p:nvSpPr>
          <p:spPr>
            <a:xfrm>
              <a:off x="5425661" y="5068988"/>
              <a:ext cx="1946729" cy="200055"/>
            </a:xfrm>
            <a:prstGeom prst="rect">
              <a:avLst/>
            </a:prstGeom>
            <a:noFill/>
          </p:spPr>
          <p:txBody>
            <a:bodyPr wrap="square" rtlCol="0">
              <a:spAutoFit/>
            </a:bodyPr>
            <a:lstStyle/>
            <a:p>
              <a:r>
                <a:rPr lang="en-US" sz="700" dirty="0"/>
                <a:t>Photo by Jared Evans on </a:t>
              </a:r>
              <a:r>
                <a:rPr lang="en-US" sz="700" dirty="0" err="1"/>
                <a:t>Unsplash</a:t>
              </a:r>
              <a:endParaRPr lang="es-MX" sz="700" dirty="0"/>
            </a:p>
          </p:txBody>
        </p:sp>
      </p:grpSp>
      <p:sp>
        <p:nvSpPr>
          <p:cNvPr id="7" name="Slide Number Placeholder 6">
            <a:extLst>
              <a:ext uri="{FF2B5EF4-FFF2-40B4-BE49-F238E27FC236}">
                <a16:creationId xmlns:a16="http://schemas.microsoft.com/office/drawing/2014/main" id="{933D3CA4-CF7D-48FA-A526-EAB967398CAF}"/>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30</a:t>
            </a:fld>
            <a:endParaRPr lang="en-US" dirty="0"/>
          </a:p>
        </p:txBody>
      </p:sp>
    </p:spTree>
    <p:extLst>
      <p:ext uri="{BB962C8B-B14F-4D97-AF65-F5344CB8AC3E}">
        <p14:creationId xmlns:p14="http://schemas.microsoft.com/office/powerpoint/2010/main" val="21972387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526B2-B713-4EDB-BFD5-E8CD5742903C}"/>
              </a:ext>
            </a:extLst>
          </p:cNvPr>
          <p:cNvSpPr>
            <a:spLocks noGrp="1"/>
          </p:cNvSpPr>
          <p:nvPr>
            <p:ph type="title"/>
          </p:nvPr>
        </p:nvSpPr>
        <p:spPr/>
        <p:txBody>
          <a:bodyPr/>
          <a:lstStyle/>
          <a:p>
            <a:r>
              <a:rPr lang="en-US" dirty="0"/>
              <a:t>Non-Lead Alternatives for Fishing and Hunting Activities</a:t>
            </a:r>
          </a:p>
        </p:txBody>
      </p:sp>
      <p:sp>
        <p:nvSpPr>
          <p:cNvPr id="3" name="Content Placeholder 2">
            <a:extLst>
              <a:ext uri="{FF2B5EF4-FFF2-40B4-BE49-F238E27FC236}">
                <a16:creationId xmlns:a16="http://schemas.microsoft.com/office/drawing/2014/main" id="{AA750F21-1822-4852-80CD-6A59FE1102D8}"/>
              </a:ext>
            </a:extLst>
          </p:cNvPr>
          <p:cNvSpPr>
            <a:spLocks noGrp="1"/>
          </p:cNvSpPr>
          <p:nvPr>
            <p:ph idx="1"/>
          </p:nvPr>
        </p:nvSpPr>
        <p:spPr>
          <a:xfrm>
            <a:off x="628652" y="1825624"/>
            <a:ext cx="4280974" cy="4812243"/>
          </a:xfrm>
        </p:spPr>
        <p:txBody>
          <a:bodyPr>
            <a:normAutofit fontScale="92500" lnSpcReduction="10000"/>
          </a:bodyPr>
          <a:lstStyle/>
          <a:p>
            <a:r>
              <a:rPr lang="en-US" dirty="0"/>
              <a:t>Tribes are taking action to increase use of non-lead alternatives for fishing and hunting activities within their territories</a:t>
            </a:r>
          </a:p>
          <a:p>
            <a:r>
              <a:rPr lang="en-US" dirty="0"/>
              <a:t>Non-lead ammunition </a:t>
            </a:r>
          </a:p>
          <a:p>
            <a:r>
              <a:rPr lang="en-US" dirty="0"/>
              <a:t>Non-lead lures or sinkers</a:t>
            </a:r>
          </a:p>
          <a:p>
            <a:r>
              <a:rPr lang="en-US" dirty="0"/>
              <a:t>Non-lead ammunition in hunting guidelines</a:t>
            </a:r>
          </a:p>
          <a:p>
            <a:r>
              <a:rPr lang="en-US" dirty="0"/>
              <a:t>Established lead-free subsistence hunting programs</a:t>
            </a:r>
          </a:p>
          <a:p>
            <a:endParaRPr lang="en-US" dirty="0"/>
          </a:p>
          <a:p>
            <a:endParaRPr lang="en-US" dirty="0"/>
          </a:p>
          <a:p>
            <a:pPr lvl="1"/>
            <a:endParaRPr lang="en-US" dirty="0"/>
          </a:p>
        </p:txBody>
      </p:sp>
      <p:grpSp>
        <p:nvGrpSpPr>
          <p:cNvPr id="4" name="Group 3">
            <a:extLst>
              <a:ext uri="{FF2B5EF4-FFF2-40B4-BE49-F238E27FC236}">
                <a16:creationId xmlns:a16="http://schemas.microsoft.com/office/drawing/2014/main" id="{49B390CB-74D9-46B9-B320-DDE54C5D63BF}"/>
              </a:ext>
              <a:ext uri="{C183D7F6-B498-43B3-948B-1728B52AA6E4}">
                <adec:decorative xmlns:adec="http://schemas.microsoft.com/office/drawing/2017/decorative" val="1"/>
              </a:ext>
            </a:extLst>
          </p:cNvPr>
          <p:cNvGrpSpPr/>
          <p:nvPr/>
        </p:nvGrpSpPr>
        <p:grpSpPr>
          <a:xfrm>
            <a:off x="4909626" y="2269631"/>
            <a:ext cx="4066079" cy="3550950"/>
            <a:chOff x="4909626" y="2269631"/>
            <a:chExt cx="4066079" cy="3550950"/>
          </a:xfrm>
        </p:grpSpPr>
        <p:pic>
          <p:nvPicPr>
            <p:cNvPr id="5" name="Picture 4" descr="Two young girls fishing on a pier">
              <a:extLst>
                <a:ext uri="{FF2B5EF4-FFF2-40B4-BE49-F238E27FC236}">
                  <a16:creationId xmlns:a16="http://schemas.microsoft.com/office/drawing/2014/main" id="{03283D71-6736-45D5-B736-B3C53850779D}"/>
                </a:ext>
              </a:extLst>
            </p:cNvPr>
            <p:cNvPicPr>
              <a:picLocks noChangeAspect="1"/>
            </p:cNvPicPr>
            <p:nvPr/>
          </p:nvPicPr>
          <p:blipFill rotWithShape="1">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a:stretch/>
          </p:blipFill>
          <p:spPr>
            <a:xfrm>
              <a:off x="4909626" y="2269631"/>
              <a:ext cx="4066079" cy="3338967"/>
            </a:xfrm>
            <a:prstGeom prst="rect">
              <a:avLst/>
            </a:prstGeom>
          </p:spPr>
        </p:pic>
        <p:sp>
          <p:nvSpPr>
            <p:cNvPr id="6" name="TextBox 5">
              <a:extLst>
                <a:ext uri="{FF2B5EF4-FFF2-40B4-BE49-F238E27FC236}">
                  <a16:creationId xmlns:a16="http://schemas.microsoft.com/office/drawing/2014/main" id="{DB77374D-8925-4F9B-8E49-4F2F55DFBEFC}"/>
                </a:ext>
              </a:extLst>
            </p:cNvPr>
            <p:cNvSpPr txBox="1"/>
            <p:nvPr/>
          </p:nvSpPr>
          <p:spPr>
            <a:xfrm>
              <a:off x="4910262" y="5605137"/>
              <a:ext cx="2906565" cy="215444"/>
            </a:xfrm>
            <a:prstGeom prst="rect">
              <a:avLst/>
            </a:prstGeom>
            <a:noFill/>
          </p:spPr>
          <p:txBody>
            <a:bodyPr wrap="none" rtlCol="0">
              <a:spAutoFit/>
            </a:bodyPr>
            <a:lstStyle/>
            <a:p>
              <a:r>
                <a:rPr lang="en-US" sz="800" dirty="0"/>
                <a:t>Photo provided by Zender Environmental and Health Group</a:t>
              </a:r>
            </a:p>
          </p:txBody>
        </p:sp>
      </p:grpSp>
      <p:sp>
        <p:nvSpPr>
          <p:cNvPr id="7" name="Slide Number Placeholder 6">
            <a:extLst>
              <a:ext uri="{FF2B5EF4-FFF2-40B4-BE49-F238E27FC236}">
                <a16:creationId xmlns:a16="http://schemas.microsoft.com/office/drawing/2014/main" id="{B884FE35-7CF2-4A3D-89F1-7EF210EBB13F}"/>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31</a:t>
            </a:fld>
            <a:endParaRPr lang="en-US" dirty="0"/>
          </a:p>
        </p:txBody>
      </p:sp>
    </p:spTree>
    <p:extLst>
      <p:ext uri="{BB962C8B-B14F-4D97-AF65-F5344CB8AC3E}">
        <p14:creationId xmlns:p14="http://schemas.microsoft.com/office/powerpoint/2010/main" val="13616180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888C9E-B072-470A-A0CA-050B669A3B24}"/>
              </a:ext>
            </a:extLst>
          </p:cNvPr>
          <p:cNvSpPr>
            <a:spLocks noGrp="1"/>
          </p:cNvSpPr>
          <p:nvPr>
            <p:ph type="title"/>
          </p:nvPr>
        </p:nvSpPr>
        <p:spPr>
          <a:xfrm>
            <a:off x="933743" y="2419644"/>
            <a:ext cx="7281790" cy="2070517"/>
          </a:xfrm>
        </p:spPr>
        <p:txBody>
          <a:bodyPr>
            <a:normAutofit fontScale="90000"/>
          </a:bodyPr>
          <a:lstStyle/>
          <a:p>
            <a:pPr algn="ctr"/>
            <a:r>
              <a:rPr lang="en-US" sz="4600" dirty="0"/>
              <a:t>Are you aware of specific stories of how lead has already impacted our community?</a:t>
            </a:r>
            <a:endParaRPr lang="en-US" dirty="0"/>
          </a:p>
        </p:txBody>
      </p:sp>
      <p:sp>
        <p:nvSpPr>
          <p:cNvPr id="5" name="Slide Number Placeholder 4">
            <a:extLst>
              <a:ext uri="{FF2B5EF4-FFF2-40B4-BE49-F238E27FC236}">
                <a16:creationId xmlns:a16="http://schemas.microsoft.com/office/drawing/2014/main" id="{6C59D015-23F2-4BCE-B28F-F4A1D1175757}"/>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32</a:t>
            </a:fld>
            <a:endParaRPr lang="en-US" dirty="0"/>
          </a:p>
        </p:txBody>
      </p:sp>
      <p:sp>
        <p:nvSpPr>
          <p:cNvPr id="4" name="Rectangle: Rounded Corners 3">
            <a:extLst>
              <a:ext uri="{FF2B5EF4-FFF2-40B4-BE49-F238E27FC236}">
                <a16:creationId xmlns:a16="http://schemas.microsoft.com/office/drawing/2014/main" id="{FCA31C94-42FF-40F9-96BA-CDFBE4D09FDE}"/>
              </a:ext>
              <a:ext uri="{C183D7F6-B498-43B3-948B-1728B52AA6E4}">
                <adec:decorative xmlns:adec="http://schemas.microsoft.com/office/drawing/2017/decorative" val="1"/>
              </a:ext>
            </a:extLst>
          </p:cNvPr>
          <p:cNvSpPr/>
          <p:nvPr/>
        </p:nvSpPr>
        <p:spPr>
          <a:xfrm>
            <a:off x="486710" y="1604865"/>
            <a:ext cx="8170580" cy="3671077"/>
          </a:xfrm>
          <a:prstGeom prst="roundRect">
            <a:avLst/>
          </a:prstGeom>
          <a:noFill/>
          <a:ln w="38100">
            <a:solidFill>
              <a:srgbClr val="00944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155351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A7E42C-774F-4641-AA97-C105C5540AE4}"/>
              </a:ext>
            </a:extLst>
          </p:cNvPr>
          <p:cNvSpPr>
            <a:spLocks noGrp="1"/>
          </p:cNvSpPr>
          <p:nvPr>
            <p:ph type="title"/>
          </p:nvPr>
        </p:nvSpPr>
        <p:spPr/>
        <p:txBody>
          <a:bodyPr/>
          <a:lstStyle/>
          <a:p>
            <a:r>
              <a:rPr lang="en-US" dirty="0"/>
              <a:t>Cultural Impacts</a:t>
            </a:r>
          </a:p>
        </p:txBody>
      </p:sp>
      <p:sp>
        <p:nvSpPr>
          <p:cNvPr id="3" name="Content Placeholder 2">
            <a:extLst>
              <a:ext uri="{FF2B5EF4-FFF2-40B4-BE49-F238E27FC236}">
                <a16:creationId xmlns:a16="http://schemas.microsoft.com/office/drawing/2014/main" id="{CDD6E6D5-A2F4-499E-B956-B49ADDF1D961}"/>
              </a:ext>
            </a:extLst>
          </p:cNvPr>
          <p:cNvSpPr>
            <a:spLocks noGrp="1"/>
          </p:cNvSpPr>
          <p:nvPr>
            <p:ph idx="1"/>
          </p:nvPr>
        </p:nvSpPr>
        <p:spPr>
          <a:xfrm>
            <a:off x="628650" y="1644018"/>
            <a:ext cx="5046436" cy="4351338"/>
          </a:xfrm>
        </p:spPr>
        <p:txBody>
          <a:bodyPr/>
          <a:lstStyle/>
          <a:p>
            <a:r>
              <a:rPr lang="en-US" dirty="0"/>
              <a:t>Hunting deer, moose, elk and other game</a:t>
            </a:r>
          </a:p>
          <a:p>
            <a:pPr lvl="1"/>
            <a:r>
              <a:rPr lang="en-US" dirty="0"/>
              <a:t>Use lead-free ammunition</a:t>
            </a:r>
          </a:p>
          <a:p>
            <a:endParaRPr lang="en-US" dirty="0"/>
          </a:p>
          <a:p>
            <a:r>
              <a:rPr lang="en-US" dirty="0"/>
              <a:t>Gathering traditional and cultural foods</a:t>
            </a:r>
          </a:p>
          <a:p>
            <a:pPr lvl="1"/>
            <a:r>
              <a:rPr lang="en-US" dirty="0"/>
              <a:t>Wash gathered foods before cooking and eating</a:t>
            </a:r>
          </a:p>
        </p:txBody>
      </p:sp>
      <p:grpSp>
        <p:nvGrpSpPr>
          <p:cNvPr id="4" name="Group 3">
            <a:extLst>
              <a:ext uri="{FF2B5EF4-FFF2-40B4-BE49-F238E27FC236}">
                <a16:creationId xmlns:a16="http://schemas.microsoft.com/office/drawing/2014/main" id="{7DE10476-B9A0-4B01-A040-6C3285ADA200}"/>
              </a:ext>
              <a:ext uri="{C183D7F6-B498-43B3-948B-1728B52AA6E4}">
                <adec:decorative xmlns:adec="http://schemas.microsoft.com/office/drawing/2017/decorative" val="1"/>
              </a:ext>
            </a:extLst>
          </p:cNvPr>
          <p:cNvGrpSpPr/>
          <p:nvPr/>
        </p:nvGrpSpPr>
        <p:grpSpPr>
          <a:xfrm>
            <a:off x="5847443" y="1920392"/>
            <a:ext cx="2915571" cy="4472015"/>
            <a:chOff x="5847443" y="1920392"/>
            <a:chExt cx="2915571" cy="4472015"/>
          </a:xfrm>
        </p:grpSpPr>
        <p:pic>
          <p:nvPicPr>
            <p:cNvPr id="6" name="Picture 5" descr="Woman collecting plants from the forest floor.">
              <a:extLst>
                <a:ext uri="{FF2B5EF4-FFF2-40B4-BE49-F238E27FC236}">
                  <a16:creationId xmlns:a16="http://schemas.microsoft.com/office/drawing/2014/main" id="{F5A28BD7-9FA3-47C4-8AF0-5021BBCD9E1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47443" y="1920392"/>
              <a:ext cx="2906565" cy="4256571"/>
            </a:xfrm>
            <a:prstGeom prst="rect">
              <a:avLst/>
            </a:prstGeom>
          </p:spPr>
        </p:pic>
        <p:sp>
          <p:nvSpPr>
            <p:cNvPr id="5" name="TextBox 4">
              <a:extLst>
                <a:ext uri="{FF2B5EF4-FFF2-40B4-BE49-F238E27FC236}">
                  <a16:creationId xmlns:a16="http://schemas.microsoft.com/office/drawing/2014/main" id="{92C314DC-4A52-4B33-B0A7-564A5DD19CAC}"/>
                </a:ext>
              </a:extLst>
            </p:cNvPr>
            <p:cNvSpPr txBox="1"/>
            <p:nvPr/>
          </p:nvSpPr>
          <p:spPr>
            <a:xfrm>
              <a:off x="5856449" y="6176963"/>
              <a:ext cx="2906565" cy="215444"/>
            </a:xfrm>
            <a:prstGeom prst="rect">
              <a:avLst/>
            </a:prstGeom>
            <a:noFill/>
          </p:spPr>
          <p:txBody>
            <a:bodyPr wrap="none" rtlCol="0">
              <a:spAutoFit/>
            </a:bodyPr>
            <a:lstStyle/>
            <a:p>
              <a:r>
                <a:rPr lang="en-US" sz="800" dirty="0"/>
                <a:t>Photo provided by Zender Environmental and Health Group</a:t>
              </a:r>
            </a:p>
          </p:txBody>
        </p:sp>
      </p:grpSp>
      <p:sp>
        <p:nvSpPr>
          <p:cNvPr id="7" name="Slide Number Placeholder 6">
            <a:extLst>
              <a:ext uri="{FF2B5EF4-FFF2-40B4-BE49-F238E27FC236}">
                <a16:creationId xmlns:a16="http://schemas.microsoft.com/office/drawing/2014/main" id="{90EC3F6E-C7C0-4BCC-9269-F34C0FCCEEBE}"/>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33</a:t>
            </a:fld>
            <a:endParaRPr lang="en-US" dirty="0"/>
          </a:p>
        </p:txBody>
      </p:sp>
    </p:spTree>
    <p:extLst>
      <p:ext uri="{BB962C8B-B14F-4D97-AF65-F5344CB8AC3E}">
        <p14:creationId xmlns:p14="http://schemas.microsoft.com/office/powerpoint/2010/main" val="35271986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A7E42C-774F-4641-AA97-C105C5540AE4}"/>
              </a:ext>
            </a:extLst>
          </p:cNvPr>
          <p:cNvSpPr>
            <a:spLocks noGrp="1"/>
          </p:cNvSpPr>
          <p:nvPr>
            <p:ph type="title"/>
          </p:nvPr>
        </p:nvSpPr>
        <p:spPr/>
        <p:txBody>
          <a:bodyPr/>
          <a:lstStyle/>
          <a:p>
            <a:r>
              <a:rPr lang="en-US" dirty="0"/>
              <a:t>Cultural Impacts</a:t>
            </a:r>
          </a:p>
        </p:txBody>
      </p:sp>
      <p:sp>
        <p:nvSpPr>
          <p:cNvPr id="3" name="Content Placeholder 2">
            <a:extLst>
              <a:ext uri="{FF2B5EF4-FFF2-40B4-BE49-F238E27FC236}">
                <a16:creationId xmlns:a16="http://schemas.microsoft.com/office/drawing/2014/main" id="{CDD6E6D5-A2F4-499E-B956-B49ADDF1D961}"/>
              </a:ext>
            </a:extLst>
          </p:cNvPr>
          <p:cNvSpPr>
            <a:spLocks noGrp="1"/>
          </p:cNvSpPr>
          <p:nvPr>
            <p:ph idx="1"/>
          </p:nvPr>
        </p:nvSpPr>
        <p:spPr>
          <a:xfrm>
            <a:off x="628650" y="1552578"/>
            <a:ext cx="4610100" cy="4351338"/>
          </a:xfrm>
        </p:spPr>
        <p:txBody>
          <a:bodyPr>
            <a:normAutofit fontScale="92500" lnSpcReduction="20000"/>
          </a:bodyPr>
          <a:lstStyle/>
          <a:p>
            <a:r>
              <a:rPr lang="en-US" dirty="0"/>
              <a:t>Burning materials and ingredients</a:t>
            </a:r>
          </a:p>
          <a:p>
            <a:pPr lvl="1"/>
            <a:r>
              <a:rPr lang="en-US" dirty="0"/>
              <a:t>Know the source of the materials</a:t>
            </a:r>
          </a:p>
          <a:p>
            <a:endParaRPr lang="en-US" dirty="0"/>
          </a:p>
          <a:p>
            <a:r>
              <a:rPr lang="en-US" dirty="0"/>
              <a:t>Using natural resources</a:t>
            </a:r>
          </a:p>
          <a:p>
            <a:pPr lvl="1"/>
            <a:r>
              <a:rPr lang="en-US" dirty="0"/>
              <a:t>Check the source and consider other options if possible</a:t>
            </a:r>
          </a:p>
          <a:p>
            <a:endParaRPr lang="en-US" dirty="0"/>
          </a:p>
          <a:p>
            <a:r>
              <a:rPr lang="en-US" dirty="0"/>
              <a:t>Returned museum artifacts</a:t>
            </a:r>
          </a:p>
          <a:p>
            <a:pPr lvl="1"/>
            <a:r>
              <a:rPr lang="en-US" dirty="0"/>
              <a:t>Ask questions about the preservation process</a:t>
            </a:r>
          </a:p>
        </p:txBody>
      </p:sp>
      <p:pic>
        <p:nvPicPr>
          <p:cNvPr id="5" name="Picture 4">
            <a:extLst>
              <a:ext uri="{FF2B5EF4-FFF2-40B4-BE49-F238E27FC236}">
                <a16:creationId xmlns:a16="http://schemas.microsoft.com/office/drawing/2014/main" id="{A829E97B-9521-428C-9EB0-AFE32686F3C2}"/>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rot="5400000">
            <a:off x="5138263" y="2625475"/>
            <a:ext cx="3725222" cy="2919768"/>
          </a:xfrm>
          <a:prstGeom prst="rect">
            <a:avLst/>
          </a:prstGeom>
        </p:spPr>
      </p:pic>
      <p:sp>
        <p:nvSpPr>
          <p:cNvPr id="6" name="Slide Number Placeholder 5">
            <a:extLst>
              <a:ext uri="{FF2B5EF4-FFF2-40B4-BE49-F238E27FC236}">
                <a16:creationId xmlns:a16="http://schemas.microsoft.com/office/drawing/2014/main" id="{F7689C96-5366-428B-9980-DB7F1291E299}"/>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34</a:t>
            </a:fld>
            <a:endParaRPr lang="en-US" dirty="0"/>
          </a:p>
        </p:txBody>
      </p:sp>
    </p:spTree>
    <p:extLst>
      <p:ext uri="{BB962C8B-B14F-4D97-AF65-F5344CB8AC3E}">
        <p14:creationId xmlns:p14="http://schemas.microsoft.com/office/powerpoint/2010/main" val="230589034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38CAFF-D262-4B31-81EA-FF98FF8A90EA}"/>
              </a:ext>
            </a:extLst>
          </p:cNvPr>
          <p:cNvSpPr>
            <a:spLocks noGrp="1"/>
          </p:cNvSpPr>
          <p:nvPr>
            <p:ph type="title"/>
          </p:nvPr>
        </p:nvSpPr>
        <p:spPr/>
        <p:txBody>
          <a:bodyPr/>
          <a:lstStyle/>
          <a:p>
            <a:r>
              <a:rPr lang="en-US" dirty="0"/>
              <a:t>Taking Action</a:t>
            </a:r>
          </a:p>
        </p:txBody>
      </p:sp>
      <p:sp>
        <p:nvSpPr>
          <p:cNvPr id="3" name="Content Placeholder 2">
            <a:extLst>
              <a:ext uri="{FF2B5EF4-FFF2-40B4-BE49-F238E27FC236}">
                <a16:creationId xmlns:a16="http://schemas.microsoft.com/office/drawing/2014/main" id="{5B1A54CD-CC16-436F-A1FB-04C81CD2582A}"/>
              </a:ext>
            </a:extLst>
          </p:cNvPr>
          <p:cNvSpPr>
            <a:spLocks noGrp="1"/>
          </p:cNvSpPr>
          <p:nvPr>
            <p:ph idx="1"/>
          </p:nvPr>
        </p:nvSpPr>
        <p:spPr>
          <a:xfrm>
            <a:off x="628650" y="1572033"/>
            <a:ext cx="3331162" cy="4667249"/>
          </a:xfrm>
        </p:spPr>
        <p:txBody>
          <a:bodyPr/>
          <a:lstStyle/>
          <a:p>
            <a:r>
              <a:rPr lang="en-US" dirty="0"/>
              <a:t>Lead exposure and lead poisoning is preventable</a:t>
            </a:r>
          </a:p>
          <a:p>
            <a:endParaRPr lang="en-US" dirty="0"/>
          </a:p>
          <a:p>
            <a:r>
              <a:rPr lang="en-US" dirty="0"/>
              <a:t>The worksheet shows actions we can take to reduce potential exposure to lead</a:t>
            </a:r>
          </a:p>
          <a:p>
            <a:endParaRPr lang="en-US" dirty="0"/>
          </a:p>
          <a:p>
            <a:endParaRPr lang="en-US" dirty="0"/>
          </a:p>
        </p:txBody>
      </p:sp>
      <p:pic>
        <p:nvPicPr>
          <p:cNvPr id="6" name="Picture 5">
            <a:extLst>
              <a:ext uri="{FF2B5EF4-FFF2-40B4-BE49-F238E27FC236}">
                <a16:creationId xmlns:a16="http://schemas.microsoft.com/office/drawing/2014/main" id="{AA9885B6-1B00-4F67-BDA1-00B9DDAD0ADA}"/>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69705" y="1371600"/>
            <a:ext cx="4755653" cy="4581144"/>
          </a:xfrm>
          <a:prstGeom prst="rect">
            <a:avLst/>
          </a:prstGeom>
        </p:spPr>
      </p:pic>
      <p:sp>
        <p:nvSpPr>
          <p:cNvPr id="5" name="Slide Number Placeholder 4">
            <a:extLst>
              <a:ext uri="{FF2B5EF4-FFF2-40B4-BE49-F238E27FC236}">
                <a16:creationId xmlns:a16="http://schemas.microsoft.com/office/drawing/2014/main" id="{E0CBA974-ED2D-4435-AE02-E18BA9731AA5}"/>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35</a:t>
            </a:fld>
            <a:endParaRPr lang="en-US" dirty="0"/>
          </a:p>
        </p:txBody>
      </p:sp>
    </p:spTree>
    <p:extLst>
      <p:ext uri="{BB962C8B-B14F-4D97-AF65-F5344CB8AC3E}">
        <p14:creationId xmlns:p14="http://schemas.microsoft.com/office/powerpoint/2010/main" val="6752145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9ABC1-C64F-446B-84D7-6BF3348D1983}"/>
              </a:ext>
            </a:extLst>
          </p:cNvPr>
          <p:cNvSpPr>
            <a:spLocks noGrp="1"/>
          </p:cNvSpPr>
          <p:nvPr>
            <p:ph type="title"/>
          </p:nvPr>
        </p:nvSpPr>
        <p:spPr>
          <a:xfrm>
            <a:off x="628650" y="365126"/>
            <a:ext cx="8218170" cy="1325563"/>
          </a:xfrm>
        </p:spPr>
        <p:txBody>
          <a:bodyPr/>
          <a:lstStyle/>
          <a:p>
            <a:r>
              <a:rPr lang="en-US" dirty="0"/>
              <a:t>Keep Homes Clean &amp; Dust Free</a:t>
            </a:r>
          </a:p>
        </p:txBody>
      </p:sp>
      <p:sp>
        <p:nvSpPr>
          <p:cNvPr id="4" name="Content Placeholder 3">
            <a:extLst>
              <a:ext uri="{FF2B5EF4-FFF2-40B4-BE49-F238E27FC236}">
                <a16:creationId xmlns:a16="http://schemas.microsoft.com/office/drawing/2014/main" id="{FCFA3913-CDDE-4DDB-B703-0C65F09186CD}"/>
              </a:ext>
            </a:extLst>
          </p:cNvPr>
          <p:cNvSpPr>
            <a:spLocks noGrp="1"/>
          </p:cNvSpPr>
          <p:nvPr>
            <p:ph sz="half" idx="1"/>
          </p:nvPr>
        </p:nvSpPr>
        <p:spPr>
          <a:xfrm>
            <a:off x="628649" y="1825624"/>
            <a:ext cx="4129617" cy="5032376"/>
          </a:xfrm>
        </p:spPr>
        <p:txBody>
          <a:bodyPr>
            <a:normAutofit/>
          </a:bodyPr>
          <a:lstStyle/>
          <a:p>
            <a:r>
              <a:rPr lang="en-US" dirty="0"/>
              <a:t>Wet</a:t>
            </a:r>
            <a:r>
              <a:rPr lang="en-US" dirty="0">
                <a:solidFill>
                  <a:srgbClr val="FF0000"/>
                </a:solidFill>
              </a:rPr>
              <a:t> </a:t>
            </a:r>
            <a:r>
              <a:rPr lang="en-US" dirty="0"/>
              <a:t>mop floors and hard surfaces</a:t>
            </a:r>
          </a:p>
          <a:p>
            <a:r>
              <a:rPr lang="en-US" dirty="0"/>
              <a:t>Wipe down hard surfaces with a wet cloth</a:t>
            </a:r>
          </a:p>
          <a:p>
            <a:r>
              <a:rPr lang="en-US" dirty="0"/>
              <a:t>Inspect and maintain painted surfaces</a:t>
            </a:r>
          </a:p>
          <a:p>
            <a:r>
              <a:rPr lang="en-US" dirty="0"/>
              <a:t>Wet wipe peeling, chipping, chalking or cracking paint</a:t>
            </a:r>
          </a:p>
        </p:txBody>
      </p:sp>
      <p:pic>
        <p:nvPicPr>
          <p:cNvPr id="6" name="Content Placeholder 5">
            <a:extLst>
              <a:ext uri="{FF2B5EF4-FFF2-40B4-BE49-F238E27FC236}">
                <a16:creationId xmlns:a16="http://schemas.microsoft.com/office/drawing/2014/main" id="{07120D4E-5E6F-46CE-896B-C5459FD38AA1}"/>
              </a:ext>
              <a:ext uri="{C183D7F6-B498-43B3-948B-1728B52AA6E4}">
                <adec:decorative xmlns:adec="http://schemas.microsoft.com/office/drawing/2017/decorative" val="1"/>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629150" y="2058194"/>
            <a:ext cx="3886200" cy="3886200"/>
          </a:xfrm>
          <a:prstGeom prst="rect">
            <a:avLst/>
          </a:prstGeom>
        </p:spPr>
      </p:pic>
      <p:sp>
        <p:nvSpPr>
          <p:cNvPr id="5" name="Slide Number Placeholder 4">
            <a:extLst>
              <a:ext uri="{FF2B5EF4-FFF2-40B4-BE49-F238E27FC236}">
                <a16:creationId xmlns:a16="http://schemas.microsoft.com/office/drawing/2014/main" id="{DE94A9FA-39BC-4765-9A3B-5EFC28B62874}"/>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36</a:t>
            </a:fld>
            <a:endParaRPr lang="en-US" dirty="0"/>
          </a:p>
        </p:txBody>
      </p:sp>
    </p:spTree>
    <p:extLst>
      <p:ext uri="{BB962C8B-B14F-4D97-AF65-F5344CB8AC3E}">
        <p14:creationId xmlns:p14="http://schemas.microsoft.com/office/powerpoint/2010/main" val="161999715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0A7B8C-1268-46DC-B7D7-1AB4534C07EB}"/>
              </a:ext>
            </a:extLst>
          </p:cNvPr>
          <p:cNvSpPr>
            <a:spLocks noGrp="1"/>
          </p:cNvSpPr>
          <p:nvPr>
            <p:ph type="title"/>
          </p:nvPr>
        </p:nvSpPr>
        <p:spPr>
          <a:xfrm>
            <a:off x="628650" y="365126"/>
            <a:ext cx="8106788" cy="1325563"/>
          </a:xfrm>
        </p:spPr>
        <p:txBody>
          <a:bodyPr/>
          <a:lstStyle/>
          <a:p>
            <a:r>
              <a:rPr lang="en-US" dirty="0"/>
              <a:t>Eat a Diet High in Iron, Calcium &amp; Vitamin C</a:t>
            </a:r>
          </a:p>
        </p:txBody>
      </p:sp>
      <p:pic>
        <p:nvPicPr>
          <p:cNvPr id="5" name="Content Placeholder 4">
            <a:extLst>
              <a:ext uri="{FF2B5EF4-FFF2-40B4-BE49-F238E27FC236}">
                <a16:creationId xmlns:a16="http://schemas.microsoft.com/office/drawing/2014/main" id="{1BAA76A9-C90D-4EDA-94E1-796503F76309}"/>
              </a:ext>
              <a:ext uri="{C183D7F6-B498-43B3-948B-1728B52AA6E4}">
                <adec:decorative xmlns:adec="http://schemas.microsoft.com/office/drawing/2017/decorative" val="1"/>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628650" y="2058194"/>
            <a:ext cx="3886200" cy="3886200"/>
          </a:xfrm>
          <a:prstGeom prst="rect">
            <a:avLst/>
          </a:prstGeom>
        </p:spPr>
      </p:pic>
      <p:sp>
        <p:nvSpPr>
          <p:cNvPr id="4" name="Content Placeholder 3">
            <a:extLst>
              <a:ext uri="{FF2B5EF4-FFF2-40B4-BE49-F238E27FC236}">
                <a16:creationId xmlns:a16="http://schemas.microsoft.com/office/drawing/2014/main" id="{BC170A4E-C367-4FFE-8575-F2FCDA5FE8D7}"/>
              </a:ext>
            </a:extLst>
          </p:cNvPr>
          <p:cNvSpPr>
            <a:spLocks noGrp="1"/>
          </p:cNvSpPr>
          <p:nvPr>
            <p:ph sz="half" idx="2"/>
          </p:nvPr>
        </p:nvSpPr>
        <p:spPr>
          <a:xfrm>
            <a:off x="4629149" y="1825624"/>
            <a:ext cx="4328583" cy="4667249"/>
          </a:xfrm>
        </p:spPr>
        <p:txBody>
          <a:bodyPr>
            <a:normAutofit/>
          </a:bodyPr>
          <a:lstStyle/>
          <a:p>
            <a:r>
              <a:rPr lang="en-US" dirty="0"/>
              <a:t>Eat a well-balanced diet. </a:t>
            </a:r>
            <a:endParaRPr lang="en-US" strike="sngStrike" dirty="0"/>
          </a:p>
          <a:p>
            <a:r>
              <a:rPr lang="en-US" dirty="0"/>
              <a:t>Wash food thoroughly with clean water sources prior to eating</a:t>
            </a:r>
          </a:p>
          <a:p>
            <a:r>
              <a:rPr lang="en-US" dirty="0"/>
              <a:t>Do not eat food or drink water cooked or stored in chipped or cracked lead-crystal, lead-glazed pottery or lead-porcelain cookware</a:t>
            </a:r>
          </a:p>
        </p:txBody>
      </p:sp>
      <p:sp>
        <p:nvSpPr>
          <p:cNvPr id="6" name="Slide Number Placeholder 5">
            <a:extLst>
              <a:ext uri="{FF2B5EF4-FFF2-40B4-BE49-F238E27FC236}">
                <a16:creationId xmlns:a16="http://schemas.microsoft.com/office/drawing/2014/main" id="{7D616822-9401-49D4-8354-EA24B387B72E}"/>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37</a:t>
            </a:fld>
            <a:endParaRPr lang="en-US" dirty="0"/>
          </a:p>
        </p:txBody>
      </p:sp>
    </p:spTree>
    <p:extLst>
      <p:ext uri="{BB962C8B-B14F-4D97-AF65-F5344CB8AC3E}">
        <p14:creationId xmlns:p14="http://schemas.microsoft.com/office/powerpoint/2010/main" val="420438351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0A7B8C-1268-46DC-B7D7-1AB4534C07EB}"/>
              </a:ext>
            </a:extLst>
          </p:cNvPr>
          <p:cNvSpPr>
            <a:spLocks noGrp="1"/>
          </p:cNvSpPr>
          <p:nvPr>
            <p:ph type="title"/>
          </p:nvPr>
        </p:nvSpPr>
        <p:spPr>
          <a:xfrm>
            <a:off x="628650" y="365126"/>
            <a:ext cx="8106788" cy="1325563"/>
          </a:xfrm>
        </p:spPr>
        <p:txBody>
          <a:bodyPr/>
          <a:lstStyle/>
          <a:p>
            <a:r>
              <a:rPr lang="en-US" dirty="0"/>
              <a:t>Eat a Diet High in Iron, Calcium &amp; Vitamin C</a:t>
            </a:r>
          </a:p>
        </p:txBody>
      </p:sp>
      <p:pic>
        <p:nvPicPr>
          <p:cNvPr id="5" name="Content Placeholder 4">
            <a:extLst>
              <a:ext uri="{FF2B5EF4-FFF2-40B4-BE49-F238E27FC236}">
                <a16:creationId xmlns:a16="http://schemas.microsoft.com/office/drawing/2014/main" id="{1BAA76A9-C90D-4EDA-94E1-796503F76309}"/>
              </a:ext>
              <a:ext uri="{C183D7F6-B498-43B3-948B-1728B52AA6E4}">
                <adec:decorative xmlns:adec="http://schemas.microsoft.com/office/drawing/2017/decorative" val="1"/>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628650" y="2058194"/>
            <a:ext cx="3886200" cy="3886200"/>
          </a:xfrm>
          <a:prstGeom prst="rect">
            <a:avLst/>
          </a:prstGeom>
        </p:spPr>
      </p:pic>
      <p:sp>
        <p:nvSpPr>
          <p:cNvPr id="4" name="Content Placeholder 3">
            <a:extLst>
              <a:ext uri="{FF2B5EF4-FFF2-40B4-BE49-F238E27FC236}">
                <a16:creationId xmlns:a16="http://schemas.microsoft.com/office/drawing/2014/main" id="{BC170A4E-C367-4FFE-8575-F2FCDA5FE8D7}"/>
              </a:ext>
            </a:extLst>
          </p:cNvPr>
          <p:cNvSpPr>
            <a:spLocks noGrp="1"/>
          </p:cNvSpPr>
          <p:nvPr>
            <p:ph sz="half" idx="2"/>
          </p:nvPr>
        </p:nvSpPr>
        <p:spPr>
          <a:xfrm>
            <a:off x="4629150" y="1825624"/>
            <a:ext cx="3886200" cy="4667249"/>
          </a:xfrm>
        </p:spPr>
        <p:txBody>
          <a:bodyPr>
            <a:normAutofit/>
          </a:bodyPr>
          <a:lstStyle/>
          <a:p>
            <a:r>
              <a:rPr lang="en-US" dirty="0"/>
              <a:t>Use only cold water for drinking, cooking and preparing baby formula</a:t>
            </a:r>
          </a:p>
          <a:p>
            <a:r>
              <a:rPr lang="en-US" dirty="0"/>
              <a:t>Know the source of natural resources, ingredients, herbs, etc. </a:t>
            </a:r>
          </a:p>
        </p:txBody>
      </p:sp>
      <p:sp>
        <p:nvSpPr>
          <p:cNvPr id="6" name="Slide Number Placeholder 5">
            <a:extLst>
              <a:ext uri="{FF2B5EF4-FFF2-40B4-BE49-F238E27FC236}">
                <a16:creationId xmlns:a16="http://schemas.microsoft.com/office/drawing/2014/main" id="{45F77FDB-01E5-4F9F-A557-BB0C63B6B9E7}"/>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38</a:t>
            </a:fld>
            <a:endParaRPr lang="en-US" dirty="0"/>
          </a:p>
        </p:txBody>
      </p:sp>
    </p:spTree>
    <p:extLst>
      <p:ext uri="{BB962C8B-B14F-4D97-AF65-F5344CB8AC3E}">
        <p14:creationId xmlns:p14="http://schemas.microsoft.com/office/powerpoint/2010/main" val="382010050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0A7B8C-1268-46DC-B7D7-1AB4534C07EB}"/>
              </a:ext>
            </a:extLst>
          </p:cNvPr>
          <p:cNvSpPr>
            <a:spLocks noGrp="1"/>
          </p:cNvSpPr>
          <p:nvPr>
            <p:ph type="title"/>
          </p:nvPr>
        </p:nvSpPr>
        <p:spPr>
          <a:xfrm>
            <a:off x="628650" y="365126"/>
            <a:ext cx="8281886" cy="1325563"/>
          </a:xfrm>
        </p:spPr>
        <p:txBody>
          <a:bodyPr/>
          <a:lstStyle/>
          <a:p>
            <a:r>
              <a:rPr lang="en-US" dirty="0"/>
              <a:t>Eat a Diet High in Iron, Calcium &amp; Vitamin C</a:t>
            </a:r>
          </a:p>
        </p:txBody>
      </p:sp>
      <p:pic>
        <p:nvPicPr>
          <p:cNvPr id="5" name="Content Placeholder 4">
            <a:extLst>
              <a:ext uri="{FF2B5EF4-FFF2-40B4-BE49-F238E27FC236}">
                <a16:creationId xmlns:a16="http://schemas.microsoft.com/office/drawing/2014/main" id="{1BAA76A9-C90D-4EDA-94E1-796503F76309}"/>
              </a:ext>
              <a:ext uri="{C183D7F6-B498-43B3-948B-1728B52AA6E4}">
                <adec:decorative xmlns:adec="http://schemas.microsoft.com/office/drawing/2017/decorative" val="1"/>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628650" y="2058194"/>
            <a:ext cx="3886200" cy="3886200"/>
          </a:xfrm>
          <a:prstGeom prst="rect">
            <a:avLst/>
          </a:prstGeom>
        </p:spPr>
      </p:pic>
      <p:sp>
        <p:nvSpPr>
          <p:cNvPr id="4" name="Content Placeholder 3">
            <a:extLst>
              <a:ext uri="{FF2B5EF4-FFF2-40B4-BE49-F238E27FC236}">
                <a16:creationId xmlns:a16="http://schemas.microsoft.com/office/drawing/2014/main" id="{BC170A4E-C367-4FFE-8575-F2FCDA5FE8D7}"/>
              </a:ext>
            </a:extLst>
          </p:cNvPr>
          <p:cNvSpPr>
            <a:spLocks noGrp="1"/>
          </p:cNvSpPr>
          <p:nvPr>
            <p:ph sz="half" idx="2"/>
          </p:nvPr>
        </p:nvSpPr>
        <p:spPr>
          <a:xfrm>
            <a:off x="4629150" y="1825624"/>
            <a:ext cx="3886200" cy="4863043"/>
          </a:xfrm>
        </p:spPr>
        <p:txBody>
          <a:bodyPr>
            <a:normAutofit/>
          </a:bodyPr>
          <a:lstStyle/>
          <a:p>
            <a:r>
              <a:rPr lang="en-US" dirty="0"/>
              <a:t>Check local, tribal and regional fish advisories for recommendations on limiting fish consumption</a:t>
            </a:r>
          </a:p>
          <a:p>
            <a:r>
              <a:rPr lang="en-US" dirty="0"/>
              <a:t>Switch to non-lead ammunition and fishing tackle when harvesting wild game and fish for food</a:t>
            </a:r>
          </a:p>
        </p:txBody>
      </p:sp>
      <p:sp>
        <p:nvSpPr>
          <p:cNvPr id="6" name="Slide Number Placeholder 5">
            <a:extLst>
              <a:ext uri="{FF2B5EF4-FFF2-40B4-BE49-F238E27FC236}">
                <a16:creationId xmlns:a16="http://schemas.microsoft.com/office/drawing/2014/main" id="{A473C3BB-3DC5-48D9-A105-BE5F238C0E12}"/>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39</a:t>
            </a:fld>
            <a:endParaRPr lang="en-US" dirty="0"/>
          </a:p>
        </p:txBody>
      </p:sp>
    </p:spTree>
    <p:extLst>
      <p:ext uri="{BB962C8B-B14F-4D97-AF65-F5344CB8AC3E}">
        <p14:creationId xmlns:p14="http://schemas.microsoft.com/office/powerpoint/2010/main" val="330756104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F70650-F6AB-467B-ABC4-5AD6BB2E5762}"/>
              </a:ext>
            </a:extLst>
          </p:cNvPr>
          <p:cNvSpPr>
            <a:spLocks noGrp="1"/>
          </p:cNvSpPr>
          <p:nvPr>
            <p:ph type="title"/>
          </p:nvPr>
        </p:nvSpPr>
        <p:spPr/>
        <p:txBody>
          <a:bodyPr/>
          <a:lstStyle/>
          <a:p>
            <a:r>
              <a:rPr lang="en-US" dirty="0"/>
              <a:t>Wash Hands</a:t>
            </a:r>
          </a:p>
        </p:txBody>
      </p:sp>
      <p:sp>
        <p:nvSpPr>
          <p:cNvPr id="3" name="Content Placeholder 2">
            <a:extLst>
              <a:ext uri="{FF2B5EF4-FFF2-40B4-BE49-F238E27FC236}">
                <a16:creationId xmlns:a16="http://schemas.microsoft.com/office/drawing/2014/main" id="{B8257799-1791-4FFB-991F-E95D73448FD1}"/>
              </a:ext>
            </a:extLst>
          </p:cNvPr>
          <p:cNvSpPr>
            <a:spLocks noGrp="1"/>
          </p:cNvSpPr>
          <p:nvPr>
            <p:ph sz="half" idx="1"/>
          </p:nvPr>
        </p:nvSpPr>
        <p:spPr>
          <a:xfrm>
            <a:off x="628650" y="1494884"/>
            <a:ext cx="4000500" cy="4667249"/>
          </a:xfrm>
        </p:spPr>
        <p:txBody>
          <a:bodyPr>
            <a:normAutofit/>
          </a:bodyPr>
          <a:lstStyle/>
          <a:p>
            <a:r>
              <a:rPr lang="en-US" dirty="0"/>
              <a:t>Use soap and water (warm or cold) to wash children’s hands several times a day</a:t>
            </a:r>
            <a:endParaRPr lang="en-US" strike="sngStrike" dirty="0"/>
          </a:p>
          <a:p>
            <a:r>
              <a:rPr lang="en-US" dirty="0"/>
              <a:t>Adults should wash hands after participating in activities where they may have come in contact with lead</a:t>
            </a:r>
          </a:p>
        </p:txBody>
      </p:sp>
      <p:pic>
        <p:nvPicPr>
          <p:cNvPr id="5" name="Content Placeholder 4">
            <a:extLst>
              <a:ext uri="{FF2B5EF4-FFF2-40B4-BE49-F238E27FC236}">
                <a16:creationId xmlns:a16="http://schemas.microsoft.com/office/drawing/2014/main" id="{B59F7988-6C4A-4721-8231-9D7D0ADF8AE8}"/>
              </a:ext>
              <a:ext uri="{C183D7F6-B498-43B3-948B-1728B52AA6E4}">
                <adec:decorative xmlns:adec="http://schemas.microsoft.com/office/drawing/2017/decorative" val="1"/>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959890" y="1690689"/>
            <a:ext cx="3886200" cy="3886200"/>
          </a:xfrm>
          <a:prstGeom prst="rect">
            <a:avLst/>
          </a:prstGeom>
        </p:spPr>
      </p:pic>
      <p:sp>
        <p:nvSpPr>
          <p:cNvPr id="6" name="Slide Number Placeholder 5">
            <a:extLst>
              <a:ext uri="{FF2B5EF4-FFF2-40B4-BE49-F238E27FC236}">
                <a16:creationId xmlns:a16="http://schemas.microsoft.com/office/drawing/2014/main" id="{325640BC-E63A-4D00-BCE6-707D69FE96F1}"/>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40</a:t>
            </a:fld>
            <a:endParaRPr lang="en-US" dirty="0"/>
          </a:p>
        </p:txBody>
      </p:sp>
    </p:spTree>
    <p:extLst>
      <p:ext uri="{BB962C8B-B14F-4D97-AF65-F5344CB8AC3E}">
        <p14:creationId xmlns:p14="http://schemas.microsoft.com/office/powerpoint/2010/main" val="187736778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FF2C0F-6102-4B02-9E0C-41E4BBF55485}"/>
              </a:ext>
            </a:extLst>
          </p:cNvPr>
          <p:cNvSpPr>
            <a:spLocks noGrp="1"/>
          </p:cNvSpPr>
          <p:nvPr>
            <p:ph type="title"/>
          </p:nvPr>
        </p:nvSpPr>
        <p:spPr/>
        <p:txBody>
          <a:bodyPr/>
          <a:lstStyle/>
          <a:p>
            <a:r>
              <a:rPr lang="en-US" dirty="0"/>
              <a:t>Play in Grass</a:t>
            </a:r>
          </a:p>
        </p:txBody>
      </p:sp>
      <p:pic>
        <p:nvPicPr>
          <p:cNvPr id="5" name="Content Placeholder 4">
            <a:extLst>
              <a:ext uri="{FF2B5EF4-FFF2-40B4-BE49-F238E27FC236}">
                <a16:creationId xmlns:a16="http://schemas.microsoft.com/office/drawing/2014/main" id="{0F564B35-DA7C-4B01-AA77-E0CF60BD2664}"/>
              </a:ext>
              <a:ext uri="{C183D7F6-B498-43B3-948B-1728B52AA6E4}">
                <adec:decorative xmlns:adec="http://schemas.microsoft.com/office/drawing/2017/decorative" val="1"/>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628650" y="2058194"/>
            <a:ext cx="3886200" cy="3886200"/>
          </a:xfrm>
          <a:prstGeom prst="rect">
            <a:avLst/>
          </a:prstGeom>
        </p:spPr>
      </p:pic>
      <p:sp>
        <p:nvSpPr>
          <p:cNvPr id="4" name="Content Placeholder 3">
            <a:extLst>
              <a:ext uri="{FF2B5EF4-FFF2-40B4-BE49-F238E27FC236}">
                <a16:creationId xmlns:a16="http://schemas.microsoft.com/office/drawing/2014/main" id="{78AFD16D-346A-4AA8-A3D0-3BFCA78D350D}"/>
              </a:ext>
            </a:extLst>
          </p:cNvPr>
          <p:cNvSpPr>
            <a:spLocks noGrp="1"/>
          </p:cNvSpPr>
          <p:nvPr>
            <p:ph sz="half" idx="2"/>
          </p:nvPr>
        </p:nvSpPr>
        <p:spPr>
          <a:xfrm>
            <a:off x="4629152" y="1027907"/>
            <a:ext cx="4379381" cy="5694626"/>
          </a:xfrm>
        </p:spPr>
        <p:txBody>
          <a:bodyPr>
            <a:normAutofit lnSpcReduction="10000"/>
          </a:bodyPr>
          <a:lstStyle/>
          <a:p>
            <a:pPr marL="171450" lvl="0" indent="-171450"/>
            <a:r>
              <a:rPr lang="en-US" dirty="0"/>
              <a:t>Guide children to play in grassy or non-contaminated bare soil areas</a:t>
            </a:r>
            <a:endParaRPr lang="en-US" strike="sngStrike" dirty="0"/>
          </a:p>
          <a:p>
            <a:pPr marL="171450" lvl="0" indent="-171450"/>
            <a:r>
              <a:rPr lang="en-US" dirty="0"/>
              <a:t>Use designated picnic, camping and hiking areas</a:t>
            </a:r>
          </a:p>
          <a:p>
            <a:pPr marL="171450" lvl="0" indent="-171450"/>
            <a:r>
              <a:rPr lang="en-US" dirty="0"/>
              <a:t>Teach children to wipe and remove their shoes and to wash their hands after playing outdoors</a:t>
            </a:r>
          </a:p>
          <a:p>
            <a:pPr marL="171450" lvl="0" indent="-171450"/>
            <a:r>
              <a:rPr lang="en-US" dirty="0"/>
              <a:t>Wipe off pet’s paws</a:t>
            </a:r>
          </a:p>
          <a:p>
            <a:pPr marL="171450" lvl="0" indent="-171450"/>
            <a:r>
              <a:rPr lang="en-US" dirty="0"/>
              <a:t>Place dust mats inside and outside your home</a:t>
            </a:r>
          </a:p>
          <a:p>
            <a:endParaRPr lang="en-US" dirty="0"/>
          </a:p>
        </p:txBody>
      </p:sp>
      <p:sp>
        <p:nvSpPr>
          <p:cNvPr id="6" name="Slide Number Placeholder 5">
            <a:extLst>
              <a:ext uri="{FF2B5EF4-FFF2-40B4-BE49-F238E27FC236}">
                <a16:creationId xmlns:a16="http://schemas.microsoft.com/office/drawing/2014/main" id="{6C7D97F6-87B1-468F-A936-5CB81D23CCAC}"/>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41</a:t>
            </a:fld>
            <a:endParaRPr lang="en-US"/>
          </a:p>
        </p:txBody>
      </p:sp>
    </p:spTree>
    <p:extLst>
      <p:ext uri="{BB962C8B-B14F-4D97-AF65-F5344CB8AC3E}">
        <p14:creationId xmlns:p14="http://schemas.microsoft.com/office/powerpoint/2010/main" val="211831717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36CDB6-FB5E-47CA-8EE5-DD7228BD0A7B}"/>
              </a:ext>
            </a:extLst>
          </p:cNvPr>
          <p:cNvSpPr>
            <a:spLocks noGrp="1"/>
          </p:cNvSpPr>
          <p:nvPr>
            <p:ph type="title"/>
          </p:nvPr>
        </p:nvSpPr>
        <p:spPr>
          <a:xfrm>
            <a:off x="628650" y="365126"/>
            <a:ext cx="8366760" cy="1325563"/>
          </a:xfrm>
        </p:spPr>
        <p:txBody>
          <a:bodyPr/>
          <a:lstStyle/>
          <a:p>
            <a:r>
              <a:rPr lang="en-US" dirty="0"/>
              <a:t>Hire Certified Lead Professionals</a:t>
            </a:r>
          </a:p>
        </p:txBody>
      </p:sp>
      <p:sp>
        <p:nvSpPr>
          <p:cNvPr id="3" name="Content Placeholder 2">
            <a:extLst>
              <a:ext uri="{FF2B5EF4-FFF2-40B4-BE49-F238E27FC236}">
                <a16:creationId xmlns:a16="http://schemas.microsoft.com/office/drawing/2014/main" id="{B38C7903-FE35-41A4-B76B-D509108EA111}"/>
              </a:ext>
            </a:extLst>
          </p:cNvPr>
          <p:cNvSpPr>
            <a:spLocks noGrp="1"/>
          </p:cNvSpPr>
          <p:nvPr>
            <p:ph sz="half" idx="1"/>
          </p:nvPr>
        </p:nvSpPr>
        <p:spPr>
          <a:xfrm>
            <a:off x="628650" y="1825624"/>
            <a:ext cx="3886200" cy="4667249"/>
          </a:xfrm>
        </p:spPr>
        <p:txBody>
          <a:bodyPr>
            <a:normAutofit/>
          </a:bodyPr>
          <a:lstStyle/>
          <a:p>
            <a:r>
              <a:rPr lang="en-US" dirty="0"/>
              <a:t>Hire a certified lead professional for renovation and repair work for pre-1978 homes</a:t>
            </a:r>
          </a:p>
          <a:p>
            <a:r>
              <a:rPr lang="en-US" dirty="0"/>
              <a:t>Make sure your contractor is Lead-Safe Certified</a:t>
            </a:r>
            <a:endParaRPr lang="en-US" strike="sngStrike" dirty="0"/>
          </a:p>
          <a:p>
            <a:endParaRPr lang="en-US" dirty="0"/>
          </a:p>
        </p:txBody>
      </p:sp>
      <p:pic>
        <p:nvPicPr>
          <p:cNvPr id="5" name="Content Placeholder 4">
            <a:extLst>
              <a:ext uri="{FF2B5EF4-FFF2-40B4-BE49-F238E27FC236}">
                <a16:creationId xmlns:a16="http://schemas.microsoft.com/office/drawing/2014/main" id="{E341E814-53FF-417E-8D39-D1FC57B7D7B0}"/>
              </a:ext>
              <a:ext uri="{C183D7F6-B498-43B3-948B-1728B52AA6E4}">
                <adec:decorative xmlns:adec="http://schemas.microsoft.com/office/drawing/2017/decorative" val="1"/>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812030" y="1485900"/>
            <a:ext cx="3886200" cy="3886200"/>
          </a:xfrm>
          <a:prstGeom prst="rect">
            <a:avLst/>
          </a:prstGeom>
        </p:spPr>
      </p:pic>
      <p:sp>
        <p:nvSpPr>
          <p:cNvPr id="6" name="Slide Number Placeholder 5">
            <a:extLst>
              <a:ext uri="{FF2B5EF4-FFF2-40B4-BE49-F238E27FC236}">
                <a16:creationId xmlns:a16="http://schemas.microsoft.com/office/drawing/2014/main" id="{7E3737F1-B4B6-4CC5-ACD5-A70C59053B4A}"/>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42</a:t>
            </a:fld>
            <a:endParaRPr lang="en-US" dirty="0"/>
          </a:p>
        </p:txBody>
      </p:sp>
    </p:spTree>
    <p:extLst>
      <p:ext uri="{BB962C8B-B14F-4D97-AF65-F5344CB8AC3E}">
        <p14:creationId xmlns:p14="http://schemas.microsoft.com/office/powerpoint/2010/main" val="2050791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D28C33-66CE-448D-BA13-2C3EF0B2F367}"/>
              </a:ext>
            </a:extLst>
          </p:cNvPr>
          <p:cNvSpPr>
            <a:spLocks noGrp="1"/>
          </p:cNvSpPr>
          <p:nvPr>
            <p:ph type="title"/>
          </p:nvPr>
        </p:nvSpPr>
        <p:spPr/>
        <p:txBody>
          <a:bodyPr/>
          <a:lstStyle/>
          <a:p>
            <a:r>
              <a:rPr lang="en-US" dirty="0"/>
              <a:t>Shower &amp; Change</a:t>
            </a:r>
          </a:p>
        </p:txBody>
      </p:sp>
      <p:pic>
        <p:nvPicPr>
          <p:cNvPr id="5" name="Content Placeholder 4">
            <a:extLst>
              <a:ext uri="{FF2B5EF4-FFF2-40B4-BE49-F238E27FC236}">
                <a16:creationId xmlns:a16="http://schemas.microsoft.com/office/drawing/2014/main" id="{8CE9CA81-E81C-4689-A460-2E41B7EBAD8B}"/>
              </a:ext>
              <a:ext uri="{C183D7F6-B498-43B3-948B-1728B52AA6E4}">
                <adec:decorative xmlns:adec="http://schemas.microsoft.com/office/drawing/2017/decorative" val="1"/>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628650" y="2058194"/>
            <a:ext cx="3886200" cy="3886200"/>
          </a:xfrm>
          <a:prstGeom prst="rect">
            <a:avLst/>
          </a:prstGeom>
        </p:spPr>
      </p:pic>
      <p:sp>
        <p:nvSpPr>
          <p:cNvPr id="4" name="Content Placeholder 3">
            <a:extLst>
              <a:ext uri="{FF2B5EF4-FFF2-40B4-BE49-F238E27FC236}">
                <a16:creationId xmlns:a16="http://schemas.microsoft.com/office/drawing/2014/main" id="{C7ACC144-A608-4B2E-A7F7-9A3EDFF7453E}"/>
              </a:ext>
            </a:extLst>
          </p:cNvPr>
          <p:cNvSpPr>
            <a:spLocks noGrp="1"/>
          </p:cNvSpPr>
          <p:nvPr>
            <p:ph sz="half" idx="2"/>
          </p:nvPr>
        </p:nvSpPr>
        <p:spPr>
          <a:xfrm>
            <a:off x="4629150" y="1825624"/>
            <a:ext cx="3886200" cy="4667249"/>
          </a:xfrm>
        </p:spPr>
        <p:txBody>
          <a:bodyPr>
            <a:normAutofit/>
          </a:bodyPr>
          <a:lstStyle/>
          <a:p>
            <a:r>
              <a:rPr lang="en-US" dirty="0"/>
              <a:t>Clean or remove work clothes and shoes before entering your home </a:t>
            </a:r>
            <a:endParaRPr lang="en-US" strike="sngStrike" dirty="0"/>
          </a:p>
          <a:p>
            <a:r>
              <a:rPr lang="en-US" dirty="0"/>
              <a:t>Wash work clothes separately</a:t>
            </a:r>
          </a:p>
          <a:p>
            <a:r>
              <a:rPr lang="en-US" dirty="0"/>
              <a:t>Shower after activities where you may have been exposed to lead</a:t>
            </a:r>
          </a:p>
        </p:txBody>
      </p:sp>
      <p:sp>
        <p:nvSpPr>
          <p:cNvPr id="6" name="Slide Number Placeholder 5">
            <a:extLst>
              <a:ext uri="{FF2B5EF4-FFF2-40B4-BE49-F238E27FC236}">
                <a16:creationId xmlns:a16="http://schemas.microsoft.com/office/drawing/2014/main" id="{FD607CFB-6585-46A3-B42B-A4EEBEADC9AC}"/>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43</a:t>
            </a:fld>
            <a:endParaRPr lang="en-US" dirty="0"/>
          </a:p>
        </p:txBody>
      </p:sp>
    </p:spTree>
    <p:extLst>
      <p:ext uri="{BB962C8B-B14F-4D97-AF65-F5344CB8AC3E}">
        <p14:creationId xmlns:p14="http://schemas.microsoft.com/office/powerpoint/2010/main" val="187619438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0B6A4C-58D7-4A0E-B8DA-BB072FC0D559}"/>
              </a:ext>
            </a:extLst>
          </p:cNvPr>
          <p:cNvSpPr>
            <a:spLocks noGrp="1"/>
          </p:cNvSpPr>
          <p:nvPr>
            <p:ph type="title"/>
          </p:nvPr>
        </p:nvSpPr>
        <p:spPr/>
        <p:txBody>
          <a:bodyPr/>
          <a:lstStyle/>
          <a:p>
            <a:r>
              <a:rPr lang="en-US" dirty="0"/>
              <a:t>Wash Toys, Pacifiers &amp; Bottles</a:t>
            </a:r>
          </a:p>
        </p:txBody>
      </p:sp>
      <p:sp>
        <p:nvSpPr>
          <p:cNvPr id="3" name="Content Placeholder 2">
            <a:extLst>
              <a:ext uri="{FF2B5EF4-FFF2-40B4-BE49-F238E27FC236}">
                <a16:creationId xmlns:a16="http://schemas.microsoft.com/office/drawing/2014/main" id="{4D4FAE2A-07D2-4FAD-BACA-EEF6D833072E}"/>
              </a:ext>
            </a:extLst>
          </p:cNvPr>
          <p:cNvSpPr>
            <a:spLocks noGrp="1"/>
          </p:cNvSpPr>
          <p:nvPr>
            <p:ph sz="half" idx="1"/>
          </p:nvPr>
        </p:nvSpPr>
        <p:spPr/>
        <p:txBody>
          <a:bodyPr/>
          <a:lstStyle/>
          <a:p>
            <a:pPr lvl="0"/>
            <a:r>
              <a:rPr lang="en-US"/>
              <a:t>Wash children’s bottles, pacifiers and toys, like stuffed animals, often.</a:t>
            </a:r>
          </a:p>
          <a:p>
            <a:pPr lvl="0"/>
            <a:r>
              <a:rPr lang="en-US"/>
              <a:t>Do not let children chew on painted toys, window sills or other painted surfaces.</a:t>
            </a:r>
          </a:p>
          <a:p>
            <a:endParaRPr lang="en-US"/>
          </a:p>
        </p:txBody>
      </p:sp>
      <p:pic>
        <p:nvPicPr>
          <p:cNvPr id="5" name="Content Placeholder 4">
            <a:extLst>
              <a:ext uri="{FF2B5EF4-FFF2-40B4-BE49-F238E27FC236}">
                <a16:creationId xmlns:a16="http://schemas.microsoft.com/office/drawing/2014/main" id="{90B808AE-C733-4A22-955C-C3D18E3CB936}"/>
              </a:ext>
              <a:ext uri="{C183D7F6-B498-43B3-948B-1728B52AA6E4}">
                <adec:decorative xmlns:adec="http://schemas.microsoft.com/office/drawing/2017/decorative" val="1"/>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629152" y="1690689"/>
            <a:ext cx="3886200" cy="3886200"/>
          </a:xfrm>
          <a:prstGeom prst="rect">
            <a:avLst/>
          </a:prstGeom>
        </p:spPr>
      </p:pic>
      <p:sp>
        <p:nvSpPr>
          <p:cNvPr id="6" name="Slide Number Placeholder 5">
            <a:extLst>
              <a:ext uri="{FF2B5EF4-FFF2-40B4-BE49-F238E27FC236}">
                <a16:creationId xmlns:a16="http://schemas.microsoft.com/office/drawing/2014/main" id="{ADE29DDA-287C-4496-A24E-18595929B174}"/>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44</a:t>
            </a:fld>
            <a:endParaRPr lang="en-US" dirty="0"/>
          </a:p>
        </p:txBody>
      </p:sp>
    </p:spTree>
    <p:extLst>
      <p:ext uri="{BB962C8B-B14F-4D97-AF65-F5344CB8AC3E}">
        <p14:creationId xmlns:p14="http://schemas.microsoft.com/office/powerpoint/2010/main" val="144311349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94FEDD-16BA-4D21-A1E9-4E3A08BFC0AD}"/>
              </a:ext>
            </a:extLst>
          </p:cNvPr>
          <p:cNvSpPr>
            <a:spLocks noGrp="1"/>
          </p:cNvSpPr>
          <p:nvPr>
            <p:ph type="title"/>
          </p:nvPr>
        </p:nvSpPr>
        <p:spPr/>
        <p:txBody>
          <a:bodyPr/>
          <a:lstStyle/>
          <a:p>
            <a:r>
              <a:rPr lang="en-US" dirty="0"/>
              <a:t>Run Your Water</a:t>
            </a:r>
          </a:p>
        </p:txBody>
      </p:sp>
      <p:pic>
        <p:nvPicPr>
          <p:cNvPr id="7" name="Content Placeholder 4">
            <a:extLst>
              <a:ext uri="{FF2B5EF4-FFF2-40B4-BE49-F238E27FC236}">
                <a16:creationId xmlns:a16="http://schemas.microsoft.com/office/drawing/2014/main" id="{1049EDC3-0782-484B-8EE9-CFEE140275A8}"/>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8650" y="2058194"/>
            <a:ext cx="3886200" cy="3886200"/>
          </a:xfrm>
          <a:prstGeom prst="rect">
            <a:avLst/>
          </a:prstGeom>
        </p:spPr>
      </p:pic>
      <p:sp>
        <p:nvSpPr>
          <p:cNvPr id="4" name="Content Placeholder 3">
            <a:extLst>
              <a:ext uri="{FF2B5EF4-FFF2-40B4-BE49-F238E27FC236}">
                <a16:creationId xmlns:a16="http://schemas.microsoft.com/office/drawing/2014/main" id="{3B009F15-AB80-445D-AC3F-383E78811702}"/>
              </a:ext>
            </a:extLst>
          </p:cNvPr>
          <p:cNvSpPr>
            <a:spLocks noGrp="1"/>
          </p:cNvSpPr>
          <p:nvPr>
            <p:ph sz="half" idx="2"/>
          </p:nvPr>
        </p:nvSpPr>
        <p:spPr>
          <a:xfrm>
            <a:off x="4629152" y="1277145"/>
            <a:ext cx="3886200" cy="4667249"/>
          </a:xfrm>
        </p:spPr>
        <p:txBody>
          <a:bodyPr>
            <a:normAutofit/>
          </a:bodyPr>
          <a:lstStyle/>
          <a:p>
            <a:r>
              <a:rPr lang="en-US" dirty="0"/>
              <a:t>Before drinking, flush your home’s pipes by running the tap, taking a shower, doing laundry or load of dishes</a:t>
            </a:r>
          </a:p>
          <a:p>
            <a:r>
              <a:rPr lang="en-US" dirty="0"/>
              <a:t>Use filter certified to remove lead</a:t>
            </a:r>
          </a:p>
          <a:p>
            <a:r>
              <a:rPr lang="en-US" dirty="0"/>
              <a:t>Clean faucet screen’s regularly</a:t>
            </a:r>
          </a:p>
        </p:txBody>
      </p:sp>
      <p:sp>
        <p:nvSpPr>
          <p:cNvPr id="5" name="Slide Number Placeholder 4">
            <a:extLst>
              <a:ext uri="{FF2B5EF4-FFF2-40B4-BE49-F238E27FC236}">
                <a16:creationId xmlns:a16="http://schemas.microsoft.com/office/drawing/2014/main" id="{CD6195B0-F7B6-4242-939E-01796854E5BC}"/>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45</a:t>
            </a:fld>
            <a:endParaRPr lang="en-US" dirty="0"/>
          </a:p>
        </p:txBody>
      </p:sp>
    </p:spTree>
    <p:extLst>
      <p:ext uri="{BB962C8B-B14F-4D97-AF65-F5344CB8AC3E}">
        <p14:creationId xmlns:p14="http://schemas.microsoft.com/office/powerpoint/2010/main" val="302272474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94FEDD-16BA-4D21-A1E9-4E3A08BFC0AD}"/>
              </a:ext>
            </a:extLst>
          </p:cNvPr>
          <p:cNvSpPr>
            <a:spLocks noGrp="1"/>
          </p:cNvSpPr>
          <p:nvPr>
            <p:ph type="title"/>
          </p:nvPr>
        </p:nvSpPr>
        <p:spPr/>
        <p:txBody>
          <a:bodyPr/>
          <a:lstStyle/>
          <a:p>
            <a:r>
              <a:rPr lang="en-US" dirty="0"/>
              <a:t>Run Your Water</a:t>
            </a:r>
          </a:p>
        </p:txBody>
      </p:sp>
      <p:pic>
        <p:nvPicPr>
          <p:cNvPr id="5" name="Content Placeholder 4">
            <a:extLst>
              <a:ext uri="{FF2B5EF4-FFF2-40B4-BE49-F238E27FC236}">
                <a16:creationId xmlns:a16="http://schemas.microsoft.com/office/drawing/2014/main" id="{19A60A2E-1818-4F3C-9459-7D8EB184CEF3}"/>
              </a:ext>
              <a:ext uri="{C183D7F6-B498-43B3-948B-1728B52AA6E4}">
                <adec:decorative xmlns:adec="http://schemas.microsoft.com/office/drawing/2017/decorative" val="1"/>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628650" y="2058194"/>
            <a:ext cx="3886200" cy="3886200"/>
          </a:xfrm>
          <a:prstGeom prst="rect">
            <a:avLst/>
          </a:prstGeom>
        </p:spPr>
      </p:pic>
      <p:sp>
        <p:nvSpPr>
          <p:cNvPr id="4" name="Content Placeholder 3">
            <a:extLst>
              <a:ext uri="{FF2B5EF4-FFF2-40B4-BE49-F238E27FC236}">
                <a16:creationId xmlns:a16="http://schemas.microsoft.com/office/drawing/2014/main" id="{3B009F15-AB80-445D-AC3F-383E78811702}"/>
              </a:ext>
            </a:extLst>
          </p:cNvPr>
          <p:cNvSpPr>
            <a:spLocks noGrp="1"/>
          </p:cNvSpPr>
          <p:nvPr>
            <p:ph sz="half" idx="2"/>
          </p:nvPr>
        </p:nvSpPr>
        <p:spPr>
          <a:xfrm>
            <a:off x="4843158" y="1095375"/>
            <a:ext cx="3886200" cy="5397499"/>
          </a:xfrm>
        </p:spPr>
        <p:txBody>
          <a:bodyPr>
            <a:normAutofit lnSpcReduction="10000"/>
          </a:bodyPr>
          <a:lstStyle/>
          <a:p>
            <a:r>
              <a:rPr lang="en-US" dirty="0"/>
              <a:t>Contact your water utility or a licensed plumber to determine if the pipe that connects your home to the water main (service line) is made from lead</a:t>
            </a:r>
          </a:p>
          <a:p>
            <a:r>
              <a:rPr lang="en-US" dirty="0"/>
              <a:t>Contact your water utility to have your water tested and learn about lead levels in your drinking water</a:t>
            </a:r>
          </a:p>
        </p:txBody>
      </p:sp>
      <p:sp>
        <p:nvSpPr>
          <p:cNvPr id="6" name="Slide Number Placeholder 5">
            <a:extLst>
              <a:ext uri="{FF2B5EF4-FFF2-40B4-BE49-F238E27FC236}">
                <a16:creationId xmlns:a16="http://schemas.microsoft.com/office/drawing/2014/main" id="{86A0B52E-C688-4BED-9B16-1E9415728DB3}"/>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46</a:t>
            </a:fld>
            <a:endParaRPr lang="en-US" dirty="0"/>
          </a:p>
        </p:txBody>
      </p:sp>
    </p:spTree>
    <p:extLst>
      <p:ext uri="{BB962C8B-B14F-4D97-AF65-F5344CB8AC3E}">
        <p14:creationId xmlns:p14="http://schemas.microsoft.com/office/powerpoint/2010/main" val="197456633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94FEDD-16BA-4D21-A1E9-4E3A08BFC0AD}"/>
              </a:ext>
            </a:extLst>
          </p:cNvPr>
          <p:cNvSpPr>
            <a:spLocks noGrp="1"/>
          </p:cNvSpPr>
          <p:nvPr>
            <p:ph type="title"/>
          </p:nvPr>
        </p:nvSpPr>
        <p:spPr/>
        <p:txBody>
          <a:bodyPr/>
          <a:lstStyle/>
          <a:p>
            <a:r>
              <a:rPr lang="en-US" dirty="0"/>
              <a:t>Flush Pipes</a:t>
            </a:r>
          </a:p>
        </p:txBody>
      </p:sp>
      <p:pic>
        <p:nvPicPr>
          <p:cNvPr id="5" name="Content Placeholder 4">
            <a:extLst>
              <a:ext uri="{FF2B5EF4-FFF2-40B4-BE49-F238E27FC236}">
                <a16:creationId xmlns:a16="http://schemas.microsoft.com/office/drawing/2014/main" id="{19A60A2E-1818-4F3C-9459-7D8EB184CEF3}"/>
              </a:ext>
              <a:ext uri="{C183D7F6-B498-43B3-948B-1728B52AA6E4}">
                <adec:decorative xmlns:adec="http://schemas.microsoft.com/office/drawing/2017/decorative" val="1"/>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628650" y="2058194"/>
            <a:ext cx="3886200" cy="3886200"/>
          </a:xfrm>
          <a:prstGeom prst="rect">
            <a:avLst/>
          </a:prstGeom>
        </p:spPr>
      </p:pic>
      <p:sp>
        <p:nvSpPr>
          <p:cNvPr id="4" name="Content Placeholder 3">
            <a:extLst>
              <a:ext uri="{FF2B5EF4-FFF2-40B4-BE49-F238E27FC236}">
                <a16:creationId xmlns:a16="http://schemas.microsoft.com/office/drawing/2014/main" id="{3B009F15-AB80-445D-AC3F-383E78811702}"/>
              </a:ext>
            </a:extLst>
          </p:cNvPr>
          <p:cNvSpPr>
            <a:spLocks noGrp="1"/>
          </p:cNvSpPr>
          <p:nvPr>
            <p:ph sz="half" idx="2"/>
          </p:nvPr>
        </p:nvSpPr>
        <p:spPr>
          <a:xfrm>
            <a:off x="4862614" y="1277145"/>
            <a:ext cx="4078186" cy="5215729"/>
          </a:xfrm>
        </p:spPr>
        <p:txBody>
          <a:bodyPr>
            <a:normAutofit lnSpcReduction="10000"/>
          </a:bodyPr>
          <a:lstStyle/>
          <a:p>
            <a:r>
              <a:rPr lang="en-US" dirty="0"/>
              <a:t>Check with your health department or nearby water utilities that use ground water for information on the water in your area, if your drinking water comes from a private well (or cistern)</a:t>
            </a:r>
          </a:p>
          <a:p>
            <a:r>
              <a:rPr lang="en-US" dirty="0"/>
              <a:t>Be aware of any construction or maintenance work that could disturb your lead service line</a:t>
            </a:r>
          </a:p>
        </p:txBody>
      </p:sp>
      <p:sp>
        <p:nvSpPr>
          <p:cNvPr id="6" name="Slide Number Placeholder 5">
            <a:extLst>
              <a:ext uri="{FF2B5EF4-FFF2-40B4-BE49-F238E27FC236}">
                <a16:creationId xmlns:a16="http://schemas.microsoft.com/office/drawing/2014/main" id="{79D81795-18CF-4935-A7AD-282E2E48823E}"/>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47</a:t>
            </a:fld>
            <a:endParaRPr lang="en-US" dirty="0"/>
          </a:p>
        </p:txBody>
      </p:sp>
    </p:spTree>
    <p:extLst>
      <p:ext uri="{BB962C8B-B14F-4D97-AF65-F5344CB8AC3E}">
        <p14:creationId xmlns:p14="http://schemas.microsoft.com/office/powerpoint/2010/main" val="181659713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28E710-5447-4150-A785-6A8ECE70602B}"/>
              </a:ext>
            </a:extLst>
          </p:cNvPr>
          <p:cNvSpPr>
            <a:spLocks noGrp="1"/>
          </p:cNvSpPr>
          <p:nvPr>
            <p:ph type="title"/>
          </p:nvPr>
        </p:nvSpPr>
        <p:spPr/>
        <p:txBody>
          <a:bodyPr/>
          <a:lstStyle/>
          <a:p>
            <a:r>
              <a:rPr lang="en-US" dirty="0"/>
              <a:t>Getting Your Child Tested</a:t>
            </a:r>
          </a:p>
        </p:txBody>
      </p:sp>
      <p:sp>
        <p:nvSpPr>
          <p:cNvPr id="3" name="Content Placeholder 2">
            <a:extLst>
              <a:ext uri="{FF2B5EF4-FFF2-40B4-BE49-F238E27FC236}">
                <a16:creationId xmlns:a16="http://schemas.microsoft.com/office/drawing/2014/main" id="{7539AEF5-00F4-4276-BC18-3907684EACAA}"/>
              </a:ext>
            </a:extLst>
          </p:cNvPr>
          <p:cNvSpPr>
            <a:spLocks noGrp="1"/>
          </p:cNvSpPr>
          <p:nvPr>
            <p:ph idx="1"/>
          </p:nvPr>
        </p:nvSpPr>
        <p:spPr>
          <a:xfrm>
            <a:off x="692828" y="1877679"/>
            <a:ext cx="6734914" cy="4966890"/>
          </a:xfrm>
        </p:spPr>
        <p:txBody>
          <a:bodyPr>
            <a:normAutofit lnSpcReduction="10000"/>
          </a:bodyPr>
          <a:lstStyle/>
          <a:p>
            <a:r>
              <a:rPr lang="en-US" dirty="0"/>
              <a:t>The only way to know if a child has lead in their blood is to have a blood test</a:t>
            </a:r>
          </a:p>
          <a:p>
            <a:r>
              <a:rPr lang="en-US" dirty="0"/>
              <a:t>Lead exposure often                      occurs with no obvious                        symptoms</a:t>
            </a:r>
          </a:p>
          <a:p>
            <a:r>
              <a:rPr lang="en-US" dirty="0"/>
              <a:t>Generally recommended            children be tested at                        ages 1 and 2</a:t>
            </a:r>
          </a:p>
          <a:p>
            <a:r>
              <a:rPr lang="en-US" dirty="0"/>
              <a:t>Contact your healthcare              provider, local health            department, clinic or hospital              for more information</a:t>
            </a:r>
          </a:p>
        </p:txBody>
      </p:sp>
      <p:pic>
        <p:nvPicPr>
          <p:cNvPr id="5" name="Picture 4">
            <a:extLst>
              <a:ext uri="{FF2B5EF4-FFF2-40B4-BE49-F238E27FC236}">
                <a16:creationId xmlns:a16="http://schemas.microsoft.com/office/drawing/2014/main" id="{8056D279-2D59-43C2-BBC6-C6800BE49C97}"/>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36233" y="2795274"/>
            <a:ext cx="4042031" cy="2694687"/>
          </a:xfrm>
          <a:prstGeom prst="rect">
            <a:avLst/>
          </a:prstGeom>
        </p:spPr>
      </p:pic>
      <p:sp>
        <p:nvSpPr>
          <p:cNvPr id="6" name="Slide Number Placeholder 5">
            <a:extLst>
              <a:ext uri="{FF2B5EF4-FFF2-40B4-BE49-F238E27FC236}">
                <a16:creationId xmlns:a16="http://schemas.microsoft.com/office/drawing/2014/main" id="{5FFBDB4C-7345-4686-B48C-78749B99C2DE}"/>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48</a:t>
            </a:fld>
            <a:endParaRPr lang="en-US" dirty="0"/>
          </a:p>
        </p:txBody>
      </p:sp>
    </p:spTree>
    <p:extLst>
      <p:ext uri="{BB962C8B-B14F-4D97-AF65-F5344CB8AC3E}">
        <p14:creationId xmlns:p14="http://schemas.microsoft.com/office/powerpoint/2010/main" val="36469941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034769D-F8FB-4953-B4A7-C620AA98498D}"/>
              </a:ext>
            </a:extLst>
          </p:cNvPr>
          <p:cNvSpPr>
            <a:spLocks noGrp="1"/>
          </p:cNvSpPr>
          <p:nvPr>
            <p:ph type="title"/>
          </p:nvPr>
        </p:nvSpPr>
        <p:spPr/>
        <p:txBody>
          <a:bodyPr/>
          <a:lstStyle/>
          <a:p>
            <a:r>
              <a:rPr lang="en-US" dirty="0"/>
              <a:t>Conclusion</a:t>
            </a:r>
          </a:p>
        </p:txBody>
      </p:sp>
      <p:sp>
        <p:nvSpPr>
          <p:cNvPr id="6" name="Content Placeholder 5">
            <a:extLst>
              <a:ext uri="{FF2B5EF4-FFF2-40B4-BE49-F238E27FC236}">
                <a16:creationId xmlns:a16="http://schemas.microsoft.com/office/drawing/2014/main" id="{FA5D6A4C-6D68-4C26-AB11-01E92079F4ED}"/>
              </a:ext>
            </a:extLst>
          </p:cNvPr>
          <p:cNvSpPr>
            <a:spLocks noGrp="1"/>
          </p:cNvSpPr>
          <p:nvPr>
            <p:ph idx="1"/>
          </p:nvPr>
        </p:nvSpPr>
        <p:spPr/>
        <p:txBody>
          <a:bodyPr/>
          <a:lstStyle/>
          <a:p>
            <a:r>
              <a:rPr lang="en-US" dirty="0"/>
              <a:t>We discussed:</a:t>
            </a:r>
          </a:p>
          <a:p>
            <a:pPr lvl="1"/>
            <a:r>
              <a:rPr lang="en-US" dirty="0"/>
              <a:t>Sources of lead exposure</a:t>
            </a:r>
          </a:p>
          <a:p>
            <a:pPr lvl="1"/>
            <a:r>
              <a:rPr lang="en-US" dirty="0"/>
              <a:t>How lead harms children and adults</a:t>
            </a:r>
          </a:p>
          <a:p>
            <a:pPr lvl="1"/>
            <a:r>
              <a:rPr lang="en-US" dirty="0"/>
              <a:t>Lead’s impacts on the environment and wildlife</a:t>
            </a:r>
          </a:p>
          <a:p>
            <a:pPr lvl="1"/>
            <a:r>
              <a:rPr lang="en-US" dirty="0"/>
              <a:t>Actions that can be take to prevent potential exposure</a:t>
            </a:r>
          </a:p>
        </p:txBody>
      </p:sp>
      <p:sp>
        <p:nvSpPr>
          <p:cNvPr id="3" name="Slide Number Placeholder 2">
            <a:extLst>
              <a:ext uri="{FF2B5EF4-FFF2-40B4-BE49-F238E27FC236}">
                <a16:creationId xmlns:a16="http://schemas.microsoft.com/office/drawing/2014/main" id="{2C61A2B4-48F7-4551-9A45-B15D8170BDCF}"/>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49</a:t>
            </a:fld>
            <a:endParaRPr lang="en-US" dirty="0"/>
          </a:p>
        </p:txBody>
      </p:sp>
    </p:spTree>
    <p:extLst>
      <p:ext uri="{BB962C8B-B14F-4D97-AF65-F5344CB8AC3E}">
        <p14:creationId xmlns:p14="http://schemas.microsoft.com/office/powerpoint/2010/main" val="371044606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8F412-5CD4-41B4-9227-21BC0BB51866}"/>
              </a:ext>
            </a:extLst>
          </p:cNvPr>
          <p:cNvSpPr>
            <a:spLocks noGrp="1"/>
          </p:cNvSpPr>
          <p:nvPr>
            <p:ph type="title"/>
          </p:nvPr>
        </p:nvSpPr>
        <p:spPr/>
        <p:txBody>
          <a:bodyPr/>
          <a:lstStyle/>
          <a:p>
            <a:r>
              <a:rPr lang="en-US" dirty="0"/>
              <a:t>Review</a:t>
            </a:r>
          </a:p>
        </p:txBody>
      </p:sp>
      <p:sp>
        <p:nvSpPr>
          <p:cNvPr id="3" name="Content Placeholder 2">
            <a:extLst>
              <a:ext uri="{FF2B5EF4-FFF2-40B4-BE49-F238E27FC236}">
                <a16:creationId xmlns:a16="http://schemas.microsoft.com/office/drawing/2014/main" id="{3FA34E30-377E-4171-BD15-367C9EC8A8C9}"/>
              </a:ext>
            </a:extLst>
          </p:cNvPr>
          <p:cNvSpPr>
            <a:spLocks noGrp="1"/>
          </p:cNvSpPr>
          <p:nvPr>
            <p:ph idx="1"/>
          </p:nvPr>
        </p:nvSpPr>
        <p:spPr>
          <a:xfrm>
            <a:off x="628650" y="1825625"/>
            <a:ext cx="7886700" cy="4755928"/>
          </a:xfrm>
        </p:spPr>
        <p:txBody>
          <a:bodyPr>
            <a:normAutofit/>
          </a:bodyPr>
          <a:lstStyle/>
          <a:p>
            <a:r>
              <a:rPr lang="en-US" dirty="0"/>
              <a:t>Answer the fill in the blank questions on </a:t>
            </a:r>
            <a:r>
              <a:rPr lang="en-US" i="1" dirty="0"/>
              <a:t>Potential Sources of Lead Exposure </a:t>
            </a:r>
            <a:r>
              <a:rPr lang="en-US" dirty="0"/>
              <a:t>and </a:t>
            </a:r>
            <a:r>
              <a:rPr lang="en-US" i="1" dirty="0"/>
              <a:t>Taking Action </a:t>
            </a:r>
            <a:r>
              <a:rPr lang="en-US" dirty="0"/>
              <a:t>within the worksheet</a:t>
            </a:r>
          </a:p>
          <a:p>
            <a:pPr marL="514350" indent="-514350">
              <a:buFont typeface="+mj-lt"/>
              <a:buAutoNum type="arabicPeriod"/>
            </a:pPr>
            <a:endParaRPr lang="en-US" dirty="0"/>
          </a:p>
          <a:p>
            <a:r>
              <a:rPr lang="en-US" dirty="0"/>
              <a:t>Group discussion questions:</a:t>
            </a:r>
          </a:p>
          <a:p>
            <a:pPr marL="971550" lvl="1" indent="-514350">
              <a:buFont typeface="+mj-lt"/>
              <a:buAutoNum type="arabicPeriod"/>
            </a:pPr>
            <a:r>
              <a:rPr lang="en-US" dirty="0"/>
              <a:t>What are the potential health effects of children exposed to lead?</a:t>
            </a:r>
          </a:p>
          <a:p>
            <a:pPr marL="971550" lvl="1" indent="-514350">
              <a:buFont typeface="+mj-lt"/>
              <a:buAutoNum type="arabicPeriod"/>
            </a:pPr>
            <a:r>
              <a:rPr lang="en-US" dirty="0"/>
              <a:t>What are the impacts of lead on the environment and wildlife?</a:t>
            </a:r>
          </a:p>
          <a:p>
            <a:pPr marL="971550" lvl="1" indent="-514350">
              <a:buFont typeface="+mj-lt"/>
              <a:buAutoNum type="arabicPeriod"/>
            </a:pPr>
            <a:r>
              <a:rPr lang="en-US" dirty="0"/>
              <a:t>Does anyone have any questions about the information we covered?</a:t>
            </a:r>
          </a:p>
        </p:txBody>
      </p:sp>
      <p:sp>
        <p:nvSpPr>
          <p:cNvPr id="5" name="Slide Number Placeholder 4">
            <a:extLst>
              <a:ext uri="{FF2B5EF4-FFF2-40B4-BE49-F238E27FC236}">
                <a16:creationId xmlns:a16="http://schemas.microsoft.com/office/drawing/2014/main" id="{4C9031D1-1518-4529-AD23-596E6101DCF0}"/>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50</a:t>
            </a:fld>
            <a:endParaRPr lang="en-US" dirty="0"/>
          </a:p>
        </p:txBody>
      </p:sp>
    </p:spTree>
    <p:extLst>
      <p:ext uri="{BB962C8B-B14F-4D97-AF65-F5344CB8AC3E}">
        <p14:creationId xmlns:p14="http://schemas.microsoft.com/office/powerpoint/2010/main" val="70861544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015C0-9E29-4A08-8A8D-41D227D5AAF4}"/>
              </a:ext>
            </a:extLst>
          </p:cNvPr>
          <p:cNvSpPr>
            <a:spLocks noGrp="1"/>
          </p:cNvSpPr>
          <p:nvPr>
            <p:ph type="title"/>
          </p:nvPr>
        </p:nvSpPr>
        <p:spPr>
          <a:xfrm>
            <a:off x="394335" y="271732"/>
            <a:ext cx="8355330" cy="1325563"/>
          </a:xfrm>
        </p:spPr>
        <p:txBody>
          <a:bodyPr>
            <a:normAutofit/>
          </a:bodyPr>
          <a:lstStyle/>
          <a:p>
            <a:r>
              <a:rPr lang="en-US" sz="4300" dirty="0"/>
              <a:t>National Lead Information Center</a:t>
            </a:r>
          </a:p>
        </p:txBody>
      </p:sp>
      <p:sp>
        <p:nvSpPr>
          <p:cNvPr id="3" name="Content Placeholder 2">
            <a:extLst>
              <a:ext uri="{FF2B5EF4-FFF2-40B4-BE49-F238E27FC236}">
                <a16:creationId xmlns:a16="http://schemas.microsoft.com/office/drawing/2014/main" id="{48E60183-0295-4A49-BF8C-17818755FEEE}"/>
              </a:ext>
            </a:extLst>
          </p:cNvPr>
          <p:cNvSpPr>
            <a:spLocks noGrp="1"/>
          </p:cNvSpPr>
          <p:nvPr>
            <p:ph idx="1"/>
          </p:nvPr>
        </p:nvSpPr>
        <p:spPr>
          <a:xfrm>
            <a:off x="628650" y="1300330"/>
            <a:ext cx="7886700" cy="4667249"/>
          </a:xfrm>
        </p:spPr>
        <p:txBody>
          <a:bodyPr>
            <a:normAutofit fontScale="92500" lnSpcReduction="20000"/>
          </a:bodyPr>
          <a:lstStyle/>
          <a:p>
            <a:pPr marL="0" indent="0" algn="ctr">
              <a:buNone/>
            </a:pPr>
            <a:r>
              <a:rPr lang="en-US" sz="3000" dirty="0"/>
              <a:t>1 (800) 424-LEAD [5323] </a:t>
            </a:r>
          </a:p>
          <a:p>
            <a:pPr>
              <a:buFont typeface="Arial" panose="020B0604020202020204" pitchFamily="34" charset="0"/>
              <a:buChar char="•"/>
            </a:pPr>
            <a:endParaRPr lang="en-US" sz="3000" dirty="0"/>
          </a:p>
          <a:p>
            <a:r>
              <a:rPr lang="en-US" sz="3000" dirty="0"/>
              <a:t>Provides the public and professionals with information about lead, lead hazards and prevention </a:t>
            </a:r>
          </a:p>
          <a:p>
            <a:r>
              <a:rPr lang="en-US" sz="3000" dirty="0"/>
              <a:t>Ask an Information Specialist questions about lead</a:t>
            </a:r>
            <a:endParaRPr lang="en-US" sz="3000" strike="sngStrike" dirty="0"/>
          </a:p>
          <a:p>
            <a:r>
              <a:rPr lang="en-US" sz="3000" dirty="0"/>
              <a:t>Monday to Friday, 8:00 am to 6:00 pm ET (except federal holidays) </a:t>
            </a:r>
          </a:p>
          <a:p>
            <a:r>
              <a:rPr lang="en-US" sz="3000" dirty="0"/>
              <a:t>Hearing- or speech-challenged individuals may access this number through TTY by calling the Federal Relay Service at 1-800-877-8339</a:t>
            </a:r>
          </a:p>
          <a:p>
            <a:endParaRPr lang="en-US" dirty="0"/>
          </a:p>
        </p:txBody>
      </p:sp>
      <p:sp>
        <p:nvSpPr>
          <p:cNvPr id="4" name="Slide Number Placeholder 3">
            <a:extLst>
              <a:ext uri="{FF2B5EF4-FFF2-40B4-BE49-F238E27FC236}">
                <a16:creationId xmlns:a16="http://schemas.microsoft.com/office/drawing/2014/main" id="{108B5C0F-162E-498A-9366-B3BB60B7AEFA}"/>
              </a:ext>
              <a:ext uri="{C183D7F6-B498-43B3-948B-1728B52AA6E4}">
                <adec:decorative xmlns:adec="http://schemas.microsoft.com/office/drawing/2017/decorative" val="1"/>
              </a:ext>
            </a:extLst>
          </p:cNvPr>
          <p:cNvSpPr>
            <a:spLocks noGrp="1"/>
          </p:cNvSpPr>
          <p:nvPr>
            <p:ph type="sldNum" sz="quarter" idx="12"/>
          </p:nvPr>
        </p:nvSpPr>
        <p:spPr/>
        <p:txBody>
          <a:bodyPr/>
          <a:lstStyle/>
          <a:p>
            <a:fld id="{8BDDB8F2-9556-40C9-B415-49D2309055B7}" type="slidenum">
              <a:rPr lang="es-MX" smtClean="0"/>
              <a:t>51</a:t>
            </a:fld>
            <a:endParaRPr lang="es-MX" dirty="0"/>
          </a:p>
        </p:txBody>
      </p:sp>
    </p:spTree>
    <p:extLst>
      <p:ext uri="{BB962C8B-B14F-4D97-AF65-F5344CB8AC3E}">
        <p14:creationId xmlns:p14="http://schemas.microsoft.com/office/powerpoint/2010/main" val="244598625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7C3C84-F860-4F2C-B233-ACAD7CF62A0E}"/>
              </a:ext>
            </a:extLst>
          </p:cNvPr>
          <p:cNvSpPr>
            <a:spLocks noGrp="1"/>
          </p:cNvSpPr>
          <p:nvPr>
            <p:ph type="title"/>
          </p:nvPr>
        </p:nvSpPr>
        <p:spPr>
          <a:solidFill>
            <a:srgbClr val="FFFFFF">
              <a:alpha val="50196"/>
            </a:srgbClr>
          </a:solidFill>
        </p:spPr>
        <p:txBody>
          <a:bodyPr/>
          <a:lstStyle/>
          <a:p>
            <a:r>
              <a:rPr lang="en-US" dirty="0"/>
              <a:t>Thank You!</a:t>
            </a:r>
          </a:p>
        </p:txBody>
      </p:sp>
      <p:sp>
        <p:nvSpPr>
          <p:cNvPr id="3" name="Content Placeholder 2">
            <a:extLst>
              <a:ext uri="{FF2B5EF4-FFF2-40B4-BE49-F238E27FC236}">
                <a16:creationId xmlns:a16="http://schemas.microsoft.com/office/drawing/2014/main" id="{3D173755-AF64-480A-AFCE-C3FFA23D2658}"/>
              </a:ext>
            </a:extLst>
          </p:cNvPr>
          <p:cNvSpPr>
            <a:spLocks noGrp="1"/>
          </p:cNvSpPr>
          <p:nvPr>
            <p:ph idx="1"/>
          </p:nvPr>
        </p:nvSpPr>
        <p:spPr>
          <a:xfrm>
            <a:off x="628650" y="1921877"/>
            <a:ext cx="7886700" cy="4351338"/>
          </a:xfrm>
          <a:solidFill>
            <a:srgbClr val="FFFFFF">
              <a:alpha val="50196"/>
            </a:srgbClr>
          </a:solidFill>
        </p:spPr>
        <p:txBody>
          <a:bodyPr/>
          <a:lstStyle/>
          <a:p>
            <a:pPr marL="0" indent="0">
              <a:buNone/>
            </a:pPr>
            <a:r>
              <a:rPr lang="en-US" i="1" dirty="0">
                <a:solidFill>
                  <a:schemeClr val="tx1"/>
                </a:solidFill>
              </a:rPr>
              <a:t>Module 1: Understanding Lead </a:t>
            </a:r>
            <a:r>
              <a:rPr lang="en-US" dirty="0">
                <a:solidFill>
                  <a:schemeClr val="tx1"/>
                </a:solidFill>
              </a:rPr>
              <a:t>take-home resources include, the:</a:t>
            </a:r>
          </a:p>
          <a:p>
            <a:pPr marL="465138" indent="-288925"/>
            <a:r>
              <a:rPr lang="en-US" dirty="0">
                <a:solidFill>
                  <a:schemeClr val="tx1"/>
                </a:solidFill>
              </a:rPr>
              <a:t>Worksheet;</a:t>
            </a:r>
          </a:p>
          <a:p>
            <a:pPr marL="465138" indent="-288925"/>
            <a:r>
              <a:rPr lang="en-US" dirty="0">
                <a:solidFill>
                  <a:schemeClr val="tx1"/>
                </a:solidFill>
              </a:rPr>
              <a:t>Key messages; and</a:t>
            </a:r>
          </a:p>
          <a:p>
            <a:pPr marL="465138" indent="-288925"/>
            <a:r>
              <a:rPr lang="en-US" dirty="0">
                <a:solidFill>
                  <a:schemeClr val="tx1"/>
                </a:solidFill>
              </a:rPr>
              <a:t>Kids activity sheet</a:t>
            </a:r>
          </a:p>
        </p:txBody>
      </p:sp>
      <p:sp>
        <p:nvSpPr>
          <p:cNvPr id="5" name="Slide Number Placeholder 4">
            <a:extLst>
              <a:ext uri="{FF2B5EF4-FFF2-40B4-BE49-F238E27FC236}">
                <a16:creationId xmlns:a16="http://schemas.microsoft.com/office/drawing/2014/main" id="{BABA45B0-1DA7-47BD-B39E-9D0F7AE6F4CF}"/>
              </a:ext>
            </a:extLst>
          </p:cNvPr>
          <p:cNvSpPr>
            <a:spLocks noGrp="1"/>
          </p:cNvSpPr>
          <p:nvPr>
            <p:ph type="sldNum" sz="quarter" idx="12"/>
          </p:nvPr>
        </p:nvSpPr>
        <p:spPr/>
        <p:txBody>
          <a:bodyPr/>
          <a:lstStyle/>
          <a:p>
            <a:fld id="{48006AAD-9E02-44C8-BDCD-ACF5C8330FA5}" type="slidenum">
              <a:rPr lang="en-US" smtClean="0"/>
              <a:t>52</a:t>
            </a:fld>
            <a:endParaRPr lang="en-US"/>
          </a:p>
        </p:txBody>
      </p:sp>
    </p:spTree>
    <p:extLst>
      <p:ext uri="{BB962C8B-B14F-4D97-AF65-F5344CB8AC3E}">
        <p14:creationId xmlns:p14="http://schemas.microsoft.com/office/powerpoint/2010/main" val="2503107140"/>
      </p:ext>
    </p:extLst>
  </p:cSld>
  <p:clrMapOvr>
    <a:masterClrMapping/>
  </p:clrMapOvr>
</p:sld>
</file>

<file path=ppt/theme/theme1.xml><?xml version="1.0" encoding="utf-8"?>
<a:theme xmlns:a="http://schemas.openxmlformats.org/drawingml/2006/main" name="Office Theme">
  <a:themeElements>
    <a:clrScheme name="Curriculum 2020">
      <a:dk1>
        <a:srgbClr val="000000"/>
      </a:dk1>
      <a:lt1>
        <a:srgbClr val="FFFFFF"/>
      </a:lt1>
      <a:dk2>
        <a:srgbClr val="7F7F7F"/>
      </a:dk2>
      <a:lt2>
        <a:srgbClr val="FFFFFF"/>
      </a:lt2>
      <a:accent1>
        <a:srgbClr val="009444"/>
      </a:accent1>
      <a:accent2>
        <a:srgbClr val="007A38"/>
      </a:accent2>
      <a:accent3>
        <a:srgbClr val="00A14A"/>
      </a:accent3>
      <a:accent4>
        <a:srgbClr val="005427"/>
      </a:accent4>
      <a:accent5>
        <a:srgbClr val="00E067"/>
      </a:accent5>
      <a:accent6>
        <a:srgbClr val="94A088"/>
      </a:accent6>
      <a:hlink>
        <a:srgbClr val="2998E3"/>
      </a:hlink>
      <a:folHlink>
        <a:srgbClr val="005427"/>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10243</Words>
  <Application>Microsoft Office PowerPoint</Application>
  <PresentationFormat>On-screen Show (4:3)</PresentationFormat>
  <Paragraphs>596</Paragraphs>
  <Slides>52</Slides>
  <Notes>52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52</vt:i4>
      </vt:variant>
    </vt:vector>
  </HeadingPairs>
  <TitlesOfParts>
    <vt:vector size="56" baseType="lpstr">
      <vt:lpstr>-apple-system</vt:lpstr>
      <vt:lpstr>Arial</vt:lpstr>
      <vt:lpstr>Calibri</vt:lpstr>
      <vt:lpstr>Office Theme</vt:lpstr>
      <vt:lpstr>Module 1: Understanding Lead</vt:lpstr>
      <vt:lpstr>Outline</vt:lpstr>
      <vt:lpstr>Outcomes</vt:lpstr>
      <vt:lpstr>Introduction</vt:lpstr>
      <vt:lpstr>What questions do you have about lead and lead poisoning?</vt:lpstr>
      <vt:lpstr>Infographic</vt:lpstr>
      <vt:lpstr>What is Lead?</vt:lpstr>
      <vt:lpstr>Where do you think lead can be found?</vt:lpstr>
      <vt:lpstr>Lead can be found in…</vt:lpstr>
      <vt:lpstr>Lead-based Paint</vt:lpstr>
      <vt:lpstr>Children can be exposed...</vt:lpstr>
      <vt:lpstr>Childhood lead exposure and lead poisoning is preventable </vt:lpstr>
      <vt:lpstr>Potential Sources of Exposure</vt:lpstr>
      <vt:lpstr>Potential Sources of Exposure</vt:lpstr>
      <vt:lpstr>Potential Sources of Exposure</vt:lpstr>
      <vt:lpstr>Potential Sources of Exposure</vt:lpstr>
      <vt:lpstr>Potential Sources of Exposure</vt:lpstr>
      <vt:lpstr>Potential Sources of Exposure</vt:lpstr>
      <vt:lpstr>Potential Sources of Exposure</vt:lpstr>
      <vt:lpstr>Potential Sources of Exposure</vt:lpstr>
      <vt:lpstr>Are there other sources of lead exposure in the community?</vt:lpstr>
      <vt:lpstr>Vulnerable Populations</vt:lpstr>
      <vt:lpstr>Impacts and Effects of Lead Exposure</vt:lpstr>
      <vt:lpstr>Health Effects - Children</vt:lpstr>
      <vt:lpstr>Health Effects - Adults</vt:lpstr>
      <vt:lpstr>Health Effects – Pregnant Women</vt:lpstr>
      <vt:lpstr>Health Effects - Wildlife</vt:lpstr>
      <vt:lpstr>Health Effects - Birds</vt:lpstr>
      <vt:lpstr>Health Effects - Mammals</vt:lpstr>
      <vt:lpstr>Health Effects - Amphibians</vt:lpstr>
      <vt:lpstr>Non-Lead Alternatives for Fishing and Hunting Activities</vt:lpstr>
      <vt:lpstr>Are you aware of specific stories of how lead has already impacted our community?</vt:lpstr>
      <vt:lpstr>Cultural Impacts</vt:lpstr>
      <vt:lpstr>Cultural Impacts</vt:lpstr>
      <vt:lpstr>Taking Action</vt:lpstr>
      <vt:lpstr>Keep Homes Clean &amp; Dust Free</vt:lpstr>
      <vt:lpstr>Eat a Diet High in Iron, Calcium &amp; Vitamin C</vt:lpstr>
      <vt:lpstr>Eat a Diet High in Iron, Calcium &amp; Vitamin C</vt:lpstr>
      <vt:lpstr>Eat a Diet High in Iron, Calcium &amp; Vitamin C</vt:lpstr>
      <vt:lpstr>Wash Hands</vt:lpstr>
      <vt:lpstr>Play in Grass</vt:lpstr>
      <vt:lpstr>Hire Certified Lead Professionals</vt:lpstr>
      <vt:lpstr>Shower &amp; Change</vt:lpstr>
      <vt:lpstr>Wash Toys, Pacifiers &amp; Bottles</vt:lpstr>
      <vt:lpstr>Run Your Water</vt:lpstr>
      <vt:lpstr>Run Your Water</vt:lpstr>
      <vt:lpstr>Flush Pipes</vt:lpstr>
      <vt:lpstr>Getting Your Child Tested</vt:lpstr>
      <vt:lpstr>Conclusion</vt:lpstr>
      <vt:lpstr>Review</vt:lpstr>
      <vt:lpstr>National Lead Information Center</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2020-10-08T02:46:07Z</dcterms:created>
  <dcterms:modified xsi:type="dcterms:W3CDTF">2020-10-27T14:26:15Z</dcterms:modified>
</cp:coreProperties>
</file>