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56"/>
  </p:notesMasterIdLst>
  <p:sldIdLst>
    <p:sldId id="258" r:id="rId2"/>
    <p:sldId id="513" r:id="rId3"/>
    <p:sldId id="262" r:id="rId4"/>
    <p:sldId id="519" r:id="rId5"/>
    <p:sldId id="518" r:id="rId6"/>
    <p:sldId id="263" r:id="rId7"/>
    <p:sldId id="264" r:id="rId8"/>
    <p:sldId id="265" r:id="rId9"/>
    <p:sldId id="515" r:id="rId10"/>
    <p:sldId id="520" r:id="rId11"/>
    <p:sldId id="521" r:id="rId12"/>
    <p:sldId id="474" r:id="rId13"/>
    <p:sldId id="473" r:id="rId14"/>
    <p:sldId id="475" r:id="rId15"/>
    <p:sldId id="476" r:id="rId16"/>
    <p:sldId id="514" r:id="rId17"/>
    <p:sldId id="512" r:id="rId18"/>
    <p:sldId id="477" r:id="rId19"/>
    <p:sldId id="524" r:id="rId20"/>
    <p:sldId id="479" r:id="rId21"/>
    <p:sldId id="480" r:id="rId22"/>
    <p:sldId id="525" r:id="rId23"/>
    <p:sldId id="482" r:id="rId24"/>
    <p:sldId id="483" r:id="rId25"/>
    <p:sldId id="484" r:id="rId26"/>
    <p:sldId id="486" r:id="rId27"/>
    <p:sldId id="485" r:id="rId28"/>
    <p:sldId id="487" r:id="rId29"/>
    <p:sldId id="489" r:id="rId30"/>
    <p:sldId id="488" r:id="rId31"/>
    <p:sldId id="491" r:id="rId32"/>
    <p:sldId id="492" r:id="rId33"/>
    <p:sldId id="493" r:id="rId34"/>
    <p:sldId id="494" r:id="rId35"/>
    <p:sldId id="495" r:id="rId36"/>
    <p:sldId id="526" r:id="rId37"/>
    <p:sldId id="497" r:id="rId38"/>
    <p:sldId id="527" r:id="rId39"/>
    <p:sldId id="498" r:id="rId40"/>
    <p:sldId id="500" r:id="rId41"/>
    <p:sldId id="501" r:id="rId42"/>
    <p:sldId id="516" r:id="rId43"/>
    <p:sldId id="528" r:id="rId44"/>
    <p:sldId id="529" r:id="rId45"/>
    <p:sldId id="505" r:id="rId46"/>
    <p:sldId id="530" r:id="rId47"/>
    <p:sldId id="531" r:id="rId48"/>
    <p:sldId id="532" r:id="rId49"/>
    <p:sldId id="508" r:id="rId50"/>
    <p:sldId id="509" r:id="rId51"/>
    <p:sldId id="510" r:id="rId52"/>
    <p:sldId id="511" r:id="rId53"/>
    <p:sldId id="445" r:id="rId54"/>
    <p:sldId id="451" r:id="rId5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71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9444"/>
    <a:srgbClr val="0054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6958B1-EB8F-4D34-B413-0CE651066164}" v="429" dt="2020-10-08T03:21:47.0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93" autoAdjust="0"/>
    <p:restoredTop sz="86481" autoAdjust="0"/>
  </p:normalViewPr>
  <p:slideViewPr>
    <p:cSldViewPr snapToGrid="0" showGuides="1">
      <p:cViewPr varScale="1">
        <p:scale>
          <a:sx n="51" d="100"/>
          <a:sy n="51" d="100"/>
        </p:scale>
        <p:origin x="90" y="240"/>
      </p:cViewPr>
      <p:guideLst>
        <p:guide orient="horz" pos="2160"/>
        <p:guide pos="5712"/>
      </p:guideLst>
    </p:cSldViewPr>
  </p:slideViewPr>
  <p:outlineViewPr>
    <p:cViewPr>
      <p:scale>
        <a:sx n="33" d="100"/>
        <a:sy n="33" d="100"/>
      </p:scale>
      <p:origin x="0" y="-2490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136CFC-CD9F-48CE-9C2D-1AF1C71D6D52}" type="datetimeFigureOut">
              <a:rPr lang="en-US" smtClean="0"/>
              <a:t>10/7/2020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462184-A42E-4521-9103-23C15114745B}" type="slidenum">
              <a:rPr lang="en-US" smtClean="0"/>
              <a:t>‹#›</a:t>
            </a:fld>
            <a:endParaRPr lang="en-US"/>
          </a:p>
        </p:txBody>
      </p:sp>
    </p:spTree>
    <p:extLst>
      <p:ext uri="{BB962C8B-B14F-4D97-AF65-F5344CB8AC3E}">
        <p14:creationId xmlns:p14="http://schemas.microsoft.com/office/powerpoint/2010/main" val="3386461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dc.gov/cdctv/healthyliving/hygiene/wash-your-hands.html"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fda.gov/food/nutrition-education-resources-materials/how-understand-and-use-nutrition-facts-label"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1</a:t>
            </a:fld>
            <a:endParaRPr lang="en-US"/>
          </a:p>
        </p:txBody>
      </p:sp>
    </p:spTree>
    <p:extLst>
      <p:ext uri="{BB962C8B-B14F-4D97-AF65-F5344CB8AC3E}">
        <p14:creationId xmlns:p14="http://schemas.microsoft.com/office/powerpoint/2010/main" val="790365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session will be approximately 60 minutes long, we will discuss:</a:t>
            </a:r>
          </a:p>
          <a:p>
            <a:pPr marL="171450" indent="-171450">
              <a:buFont typeface="Arial" panose="020B0604020202020204" pitchFamily="34" charset="0"/>
              <a:buChar char="•"/>
            </a:pPr>
            <a:r>
              <a:rPr lang="en-US" dirty="0"/>
              <a:t>Personal Hygiene and</a:t>
            </a:r>
          </a:p>
          <a:p>
            <a:pPr marL="171450" indent="-171450">
              <a:buFont typeface="Arial" panose="020B0604020202020204" pitchFamily="34" charset="0"/>
              <a:buChar char="•"/>
            </a:pPr>
            <a:r>
              <a:rPr lang="en-US" dirty="0"/>
              <a:t>Nutrition</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2</a:t>
            </a:fld>
            <a:endParaRPr lang="en-US"/>
          </a:p>
        </p:txBody>
      </p:sp>
    </p:spTree>
    <p:extLst>
      <p:ext uri="{BB962C8B-B14F-4D97-AF65-F5344CB8AC3E}">
        <p14:creationId xmlns:p14="http://schemas.microsoft.com/office/powerpoint/2010/main" val="1547568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Upon the completion of Module 3, participants will be able to:</a:t>
            </a:r>
          </a:p>
          <a:p>
            <a:pPr marL="171450" lvl="0" indent="-171450">
              <a:buFont typeface="Arial" panose="020B0604020202020204" pitchFamily="34" charset="0"/>
              <a:buChar char="•"/>
            </a:pPr>
            <a:r>
              <a:rPr lang="en-US" dirty="0"/>
              <a:t>List three personal hygiene habits that can reduce potential lead exposure in children;</a:t>
            </a:r>
          </a:p>
          <a:p>
            <a:pPr marL="171450" lvl="0" indent="-171450">
              <a:buFont typeface="Arial" panose="020B0604020202020204" pitchFamily="34" charset="0"/>
              <a:buChar char="•"/>
            </a:pPr>
            <a:r>
              <a:rPr lang="en-US" dirty="0"/>
              <a:t>List three healthy snacks for children that may help reduce the impact of potential lead exposure;</a:t>
            </a:r>
          </a:p>
          <a:p>
            <a:pPr marL="171450" lvl="0" indent="-171450">
              <a:buFont typeface="Arial" panose="020B0604020202020204" pitchFamily="34" charset="0"/>
              <a:buChar char="•"/>
            </a:pPr>
            <a:r>
              <a:rPr lang="en-US" dirty="0"/>
              <a:t>Explain how meals and snacks can become contaminated with lead during preparation; and </a:t>
            </a:r>
          </a:p>
          <a:p>
            <a:pPr marL="171450" indent="-171450">
              <a:buFont typeface="Arial" panose="020B0604020202020204" pitchFamily="34" charset="0"/>
              <a:buChar char="•"/>
            </a:pPr>
            <a:r>
              <a:rPr lang="en-US" dirty="0"/>
              <a:t>Discuss actions that can be taken in the home to reduce potential exposure to lead.</a:t>
            </a: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3</a:t>
            </a:fld>
            <a:endParaRPr lang="en-US"/>
          </a:p>
        </p:txBody>
      </p:sp>
    </p:spTree>
    <p:extLst>
      <p:ext uri="{BB962C8B-B14F-4D97-AF65-F5344CB8AC3E}">
        <p14:creationId xmlns:p14="http://schemas.microsoft.com/office/powerpoint/2010/main" val="1293014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I. Introduction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Good personal hygiene and healthy nutritional practices may assist in reducing the absorption of lead in a child’s body. It is important that everyone, not just parents and caregivers, understand the beneficial impacts that simple actions, such as consistent hand washing and feeding children healthy foods, can have to help reduce the risk of lead exposure. Today, we will discuss simple actions we can take to reduce potential exposure to lead by focusing on personal hygiene and nutrition.</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4</a:t>
            </a:fld>
            <a:endParaRPr lang="en-US"/>
          </a:p>
        </p:txBody>
      </p:sp>
    </p:spTree>
    <p:extLst>
      <p:ext uri="{BB962C8B-B14F-4D97-AF65-F5344CB8AC3E}">
        <p14:creationId xmlns:p14="http://schemas.microsoft.com/office/powerpoint/2010/main" val="1680532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am going to define a few words that will be used throughout our discussion.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Hygiene </a:t>
            </a:r>
            <a:r>
              <a:rPr lang="en-US" sz="1200" dirty="0"/>
              <a:t>- Actions taken to keep our bodies clean, such as washing our hands or hair and taking a bath.</a:t>
            </a: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Nutrition </a:t>
            </a:r>
            <a:r>
              <a:rPr lang="en-US" sz="1200" dirty="0"/>
              <a:t>- </a:t>
            </a:r>
            <a:r>
              <a:rPr lang="en-US" sz="1200" kern="1200" dirty="0">
                <a:solidFill>
                  <a:schemeClr val="tx1"/>
                </a:solidFill>
                <a:effectLst/>
                <a:latin typeface="+mn-lt"/>
                <a:ea typeface="+mn-ea"/>
                <a:cs typeface="+mn-cs"/>
              </a:rPr>
              <a:t>The process of consuming food or beverages necessary for health and growth, which our bodies need to stay alive and healthy.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Nutrient – A substance in food or beverages that provides nourishment for growth and the maintenance of life. </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5</a:t>
            </a:fld>
            <a:endParaRPr lang="en-US"/>
          </a:p>
        </p:txBody>
      </p:sp>
    </p:spTree>
    <p:extLst>
      <p:ext uri="{BB962C8B-B14F-4D97-AF65-F5344CB8AC3E}">
        <p14:creationId xmlns:p14="http://schemas.microsoft.com/office/powerpoint/2010/main" val="222030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better understand what we already know and think about personal hygiene and nutrition, I have a few questions for the group. If you do not know the answers, that is fine. We will cover all the information shortly. </a:t>
            </a:r>
            <a:r>
              <a:rPr lang="en-US" sz="1200" b="1" i="1" kern="1200" dirty="0">
                <a:solidFill>
                  <a:schemeClr val="tx1"/>
                </a:solidFill>
                <a:effectLst/>
                <a:latin typeface="+mn-lt"/>
                <a:ea typeface="+mn-ea"/>
                <a:cs typeface="+mn-cs"/>
              </a:rPr>
              <a:t>Instructor Note:</a:t>
            </a:r>
            <a:r>
              <a:rPr lang="en-US" sz="1200" b="1"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Depending on time, ask one or all four questions found on slides 5 through 8. Record participants’ responses on flipchart paper and post them in a place that will be visible throughout the session. </a:t>
            </a:r>
          </a:p>
          <a:p>
            <a:endParaRPr lang="en-US" sz="1200" i="1"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What are examples of good personal hygiene behaviors for children? </a:t>
            </a:r>
            <a:r>
              <a:rPr lang="en-US" sz="1200" i="1" kern="1200" dirty="0">
                <a:solidFill>
                  <a:schemeClr val="tx1"/>
                </a:solidFill>
                <a:effectLst/>
                <a:latin typeface="+mn-lt"/>
                <a:ea typeface="+mn-ea"/>
                <a:cs typeface="+mn-cs"/>
              </a:rPr>
              <a:t>(Answers may include: washing hands after playing outside and going to the bathroom; covering your mouth when you cough or sneeze; brushing teeth twice a day; bathing regularly.)</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6</a:t>
            </a:fld>
            <a:endParaRPr lang="en-US"/>
          </a:p>
        </p:txBody>
      </p:sp>
    </p:spTree>
    <p:extLst>
      <p:ext uri="{BB962C8B-B14F-4D97-AF65-F5344CB8AC3E}">
        <p14:creationId xmlns:p14="http://schemas.microsoft.com/office/powerpoint/2010/main" val="4171843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sz="1200" kern="1200" dirty="0">
                <a:solidFill>
                  <a:schemeClr val="tx1"/>
                </a:solidFill>
                <a:effectLst/>
                <a:latin typeface="+mn-lt"/>
                <a:ea typeface="+mn-ea"/>
                <a:cs typeface="+mn-cs"/>
              </a:rPr>
              <a:t>What foods do you think should be part of a healthy diet for children? </a:t>
            </a:r>
            <a:r>
              <a:rPr lang="en-US" sz="1200" i="1" kern="1200" dirty="0">
                <a:solidFill>
                  <a:schemeClr val="tx1"/>
                </a:solidFill>
                <a:effectLst/>
                <a:latin typeface="+mn-lt"/>
                <a:ea typeface="+mn-ea"/>
                <a:cs typeface="+mn-cs"/>
              </a:rPr>
              <a:t>(Instructor Note: Answers may include: fruits and vegetables.)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7</a:t>
            </a:fld>
            <a:endParaRPr lang="en-US"/>
          </a:p>
        </p:txBody>
      </p:sp>
    </p:spTree>
    <p:extLst>
      <p:ext uri="{BB962C8B-B14F-4D97-AF65-F5344CB8AC3E}">
        <p14:creationId xmlns:p14="http://schemas.microsoft.com/office/powerpoint/2010/main" val="488741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3"/>
              <a:tabLst/>
              <a:defRPr/>
            </a:pPr>
            <a:r>
              <a:rPr lang="en-US" sz="1200" kern="1200" dirty="0">
                <a:solidFill>
                  <a:schemeClr val="tx1"/>
                </a:solidFill>
                <a:effectLst/>
                <a:latin typeface="+mn-lt"/>
                <a:ea typeface="+mn-ea"/>
                <a:cs typeface="+mn-cs"/>
              </a:rPr>
              <a:t>What are some nutrients that are important for our health? </a:t>
            </a:r>
            <a:r>
              <a:rPr lang="en-US" sz="1200" i="1" kern="1200" dirty="0">
                <a:solidFill>
                  <a:schemeClr val="tx1"/>
                </a:solidFill>
                <a:effectLst/>
                <a:latin typeface="+mn-lt"/>
                <a:ea typeface="+mn-ea"/>
                <a:cs typeface="+mn-cs"/>
              </a:rPr>
              <a:t>(Instructor Note: Answers may include: vitamins, minerals, calcium, magnesium, protein, water and fiber.)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8</a:t>
            </a:fld>
            <a:endParaRPr lang="en-US"/>
          </a:p>
        </p:txBody>
      </p:sp>
    </p:spTree>
    <p:extLst>
      <p:ext uri="{BB962C8B-B14F-4D97-AF65-F5344CB8AC3E}">
        <p14:creationId xmlns:p14="http://schemas.microsoft.com/office/powerpoint/2010/main" val="3049440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4"/>
              <a:tabLst/>
              <a:defRPr/>
            </a:pPr>
            <a:r>
              <a:rPr lang="en-US" sz="1200" kern="1200" dirty="0">
                <a:solidFill>
                  <a:schemeClr val="tx1"/>
                </a:solidFill>
                <a:effectLst/>
                <a:latin typeface="+mn-lt"/>
                <a:ea typeface="+mn-ea"/>
                <a:cs typeface="+mn-cs"/>
              </a:rPr>
              <a:t>What nutrients may limit the absorption of lead in children’s bodies? </a:t>
            </a:r>
            <a:r>
              <a:rPr lang="en-US" sz="1200" i="1" kern="1200" dirty="0">
                <a:solidFill>
                  <a:schemeClr val="tx1"/>
                </a:solidFill>
                <a:effectLst/>
                <a:latin typeface="+mn-lt"/>
                <a:ea typeface="+mn-ea"/>
                <a:cs typeface="+mn-cs"/>
              </a:rPr>
              <a:t>(Instructor Note: Answers include: calcium, vitamin C and iron).</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kern="1200" dirty="0">
                <a:solidFill>
                  <a:schemeClr val="tx1"/>
                </a:solidFill>
                <a:effectLst/>
                <a:latin typeface="+mn-lt"/>
                <a:ea typeface="+mn-ea"/>
                <a:cs typeface="+mn-cs"/>
              </a:rPr>
              <a:t>Some of the personal hygiene and nutritional tips that we will discuss today may be actions you already follow.</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9</a:t>
            </a:fld>
            <a:endParaRPr lang="en-US"/>
          </a:p>
        </p:txBody>
      </p:sp>
    </p:spTree>
    <p:extLst>
      <p:ext uri="{BB962C8B-B14F-4D97-AF65-F5344CB8AC3E}">
        <p14:creationId xmlns:p14="http://schemas.microsoft.com/office/powerpoint/2010/main" val="3045079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II. Personal Hygiene</a:t>
            </a:r>
          </a:p>
          <a:p>
            <a:r>
              <a:rPr lang="en-US" sz="1200" kern="1200" dirty="0">
                <a:solidFill>
                  <a:schemeClr val="tx1"/>
                </a:solidFill>
                <a:effectLst/>
                <a:latin typeface="+mn-lt"/>
                <a:ea typeface="+mn-ea"/>
                <a:cs typeface="+mn-cs"/>
              </a:rPr>
              <a:t>Taking care of our bodies and keeping ourselves and surroundings clean and clutter-free are important to maintain good health. To minimize the possibility of illness and reduce children’s potential exposure to lead, teaching children good personal hygiene habits is essential. Adults can teach children good personal hygiene by: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Making sure they wash their hands several times a day.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Keeping their fingernails and toenails trimmed short.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Bathing them daily.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Pinning pacifiers to their clothes.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Washing bottles and pacifiers daily.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Washing toys often.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Washing clothes and shoes soiled by lead dust or soil separately from other items.</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10</a:t>
            </a:fld>
            <a:endParaRPr lang="en-US"/>
          </a:p>
        </p:txBody>
      </p:sp>
    </p:spTree>
    <p:extLst>
      <p:ext uri="{BB962C8B-B14F-4D97-AF65-F5344CB8AC3E}">
        <p14:creationId xmlns:p14="http://schemas.microsoft.com/office/powerpoint/2010/main" val="1244563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way young children ingest lead is through dust or soil contaminated by lead-based paint or other sources of lead that settles on their hands as they play. When children put their hands in their mouths, they may swallow lead-contaminated dust or soil, which can then get into their bloodstream. Elements of good hygiene, such as consistent handwashing, reduces the likelihood of this happening and is the best way to reduce the number of germs on children’s hands in most situations. Children should wash their hands: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Before eating, drinking, and sleeping;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After using the bathroom; and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After playing outdoors or with animals.</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11</a:t>
            </a:fld>
            <a:endParaRPr lang="en-US"/>
          </a:p>
        </p:txBody>
      </p:sp>
    </p:spTree>
    <p:extLst>
      <p:ext uri="{BB962C8B-B14F-4D97-AF65-F5344CB8AC3E}">
        <p14:creationId xmlns:p14="http://schemas.microsoft.com/office/powerpoint/2010/main" val="3792773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children wash their hands, they should wash with soapy water for at least 20 seconds, and then dry their hands thoroughly with a clean towel or paper towel. While warm water is preferred, cold water is better than not washing. Hands should not be wiped off or dried on their clothes, which could be contaminated. Six steps are recommended for effective handwashing.</a:t>
            </a:r>
          </a:p>
          <a:p>
            <a:pPr marL="0" indent="0">
              <a:buNone/>
            </a:pPr>
            <a:endParaRPr lang="en-US" sz="1200" u="sng" kern="1200" dirty="0">
              <a:solidFill>
                <a:schemeClr val="tx1"/>
              </a:solidFill>
              <a:effectLst/>
              <a:latin typeface="+mn-lt"/>
              <a:ea typeface="+mn-ea"/>
              <a:cs typeface="+mn-cs"/>
            </a:endParaRPr>
          </a:p>
          <a:p>
            <a:pPr marL="0" indent="0">
              <a:buNone/>
            </a:pPr>
            <a:r>
              <a:rPr lang="en-US" sz="1200" u="sng" kern="1200" dirty="0">
                <a:solidFill>
                  <a:schemeClr val="tx1"/>
                </a:solidFill>
                <a:effectLst/>
                <a:latin typeface="+mn-lt"/>
                <a:ea typeface="+mn-ea"/>
                <a:cs typeface="+mn-cs"/>
              </a:rPr>
              <a:t>a. Handwashing in 6 Steps</a:t>
            </a:r>
          </a:p>
          <a:p>
            <a:pPr marL="0" indent="0">
              <a:buNone/>
            </a:pPr>
            <a:endParaRPr lang="en-US" sz="1200" kern="1200" dirty="0">
              <a:solidFill>
                <a:schemeClr val="tx1"/>
              </a:solidFill>
              <a:effectLst/>
              <a:latin typeface="+mn-lt"/>
              <a:ea typeface="+mn-ea"/>
              <a:cs typeface="+mn-cs"/>
            </a:endParaRPr>
          </a:p>
          <a:p>
            <a:pPr marL="0" indent="0">
              <a:buNone/>
            </a:pPr>
            <a:r>
              <a:rPr lang="en-US" sz="1200" kern="1200" dirty="0">
                <a:solidFill>
                  <a:schemeClr val="tx1"/>
                </a:solidFill>
                <a:effectLst/>
                <a:latin typeface="+mn-lt"/>
                <a:ea typeface="+mn-ea"/>
                <a:cs typeface="+mn-cs"/>
              </a:rPr>
              <a:t>Step 1: Wet hands with clean, running water.</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Step 2: Add soap, then rub hands together making a soapy lather. Do this away from the running water; be careful not to wash the lather away. </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12</a:t>
            </a:fld>
            <a:endParaRPr lang="en-US"/>
          </a:p>
        </p:txBody>
      </p:sp>
    </p:spTree>
    <p:extLst>
      <p:ext uri="{BB962C8B-B14F-4D97-AF65-F5344CB8AC3E}">
        <p14:creationId xmlns:p14="http://schemas.microsoft.com/office/powerpoint/2010/main" val="15947592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Step 3: Scrub the front and back of hands, between fingers and under nails. Wash for at least 20 seconds, the amount of time it takes to sing the ABCs once or the Happy Birthday song twice.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Step 4: Rinse hands from wrists to fingertips under clean, running water. Let the water run back into the sink, not down to your elbows.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13</a:t>
            </a:fld>
            <a:endParaRPr lang="en-US"/>
          </a:p>
        </p:txBody>
      </p:sp>
    </p:spTree>
    <p:extLst>
      <p:ext uri="{BB962C8B-B14F-4D97-AF65-F5344CB8AC3E}">
        <p14:creationId xmlns:p14="http://schemas.microsoft.com/office/powerpoint/2010/main" val="2818428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Step 5: Dry hands thoroughly with a clean towel or paper towel.</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Step 6: Turn off the faucet with the used towel. Remember, dirty hands turned on the faucet.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Following these six steps will ensure that children are getting lead dust off their hands. This information is found in the key messages handout, a take-home resource that summarizes information covered today.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Give a copy of the Module 3 Key Messages to each participant.</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14</a:t>
            </a:fld>
            <a:endParaRPr lang="en-US"/>
          </a:p>
        </p:txBody>
      </p:sp>
    </p:spTree>
    <p:extLst>
      <p:ext uri="{BB962C8B-B14F-4D97-AF65-F5344CB8AC3E}">
        <p14:creationId xmlns:p14="http://schemas.microsoft.com/office/powerpoint/2010/main" val="1931404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b. Handwashing</a:t>
            </a:r>
            <a:r>
              <a:rPr lang="en-US" sz="1200" i="1" u="sng"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rPr>
              <a:t>Demonstration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 Use the six steps of handwashing outlined above to have participants wash their hands. You will need liquid hand soap, a faucet with running water, and paper towels. If you do not have access to a faucet with running water, you can use buckets for the demonstration: one bucket for the faucet and one bucket for the sink. One participant can pour water from a bucket into the other bucket simulating a faucet while another participant washes their hands. If possible, expand the demonstration to include the optional Black Light Activity. </a:t>
            </a:r>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15</a:t>
            </a:fld>
            <a:endParaRPr lang="en-US"/>
          </a:p>
        </p:txBody>
      </p:sp>
    </p:spTree>
    <p:extLst>
      <p:ext uri="{BB962C8B-B14F-4D97-AF65-F5344CB8AC3E}">
        <p14:creationId xmlns:p14="http://schemas.microsoft.com/office/powerpoint/2010/main" val="492329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As an alternative you can show a video, such as this one from the Centers for Disease Control and Prevention: </a:t>
            </a:r>
            <a:r>
              <a:rPr lang="en-US" dirty="0">
                <a:hlinkClick r:id="rId3"/>
              </a:rPr>
              <a:t>https://www.cdc.gov/cdctv/healthyliving/hygiene/wash-your-hands.html</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16</a:t>
            </a:fld>
            <a:endParaRPr lang="en-US"/>
          </a:p>
        </p:txBody>
      </p:sp>
    </p:spTree>
    <p:extLst>
      <p:ext uri="{BB962C8B-B14F-4D97-AF65-F5344CB8AC3E}">
        <p14:creationId xmlns:p14="http://schemas.microsoft.com/office/powerpoint/2010/main" val="20152310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c. Outdoor Best Practices</a:t>
            </a:r>
          </a:p>
          <a:p>
            <a:r>
              <a:rPr lang="en-US" sz="1200" kern="1200" dirty="0">
                <a:solidFill>
                  <a:schemeClr val="tx1"/>
                </a:solidFill>
                <a:effectLst/>
                <a:latin typeface="+mn-lt"/>
                <a:ea typeface="+mn-ea"/>
                <a:cs typeface="+mn-cs"/>
              </a:rPr>
              <a:t>This session mainly focuses on indoor activities. However, we may be exposed to lead in our outdoor environments through contaminated soil or breathing in dust containing lead. Exterior lead-based paint from houses and buildings can flake or peel, and then get into the soil. Past use of leaded gasoline in cars, from industrial sources, or even from contaminated sites, including former lead smelters, can contaminate soil.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Some plants that grow in soils with a high lead concentration can absorb lead from the soil with most of the lead remaining in the roots and, in some rare cases, even making its way to the aboveground parts of the plant. A certified professional can remove (or partially remove) contaminated soil and replace it with “clean” soil. </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17</a:t>
            </a:fld>
            <a:endParaRPr lang="en-US"/>
          </a:p>
        </p:txBody>
      </p:sp>
    </p:spTree>
    <p:extLst>
      <p:ext uri="{BB962C8B-B14F-4D97-AF65-F5344CB8AC3E}">
        <p14:creationId xmlns:p14="http://schemas.microsoft.com/office/powerpoint/2010/main" val="2105552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How can we reduce potential exposure to lead while outdoors in areas suspected or known to be contaminated with lead? How can we prevent lead from getting inside our homes?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Allow participants time to think and share with the group.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18</a:t>
            </a:fld>
            <a:endParaRPr lang="en-US"/>
          </a:p>
        </p:txBody>
      </p:sp>
    </p:spTree>
    <p:extLst>
      <p:ext uri="{BB962C8B-B14F-4D97-AF65-F5344CB8AC3E}">
        <p14:creationId xmlns:p14="http://schemas.microsoft.com/office/powerpoint/2010/main" val="2774108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reduce potential exposure to lead while outdoors we can: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Check the exterior of your home, including porches and fences, for deteriorating paint.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Cover bare soil with grass, plants, gravel, or wood chips, especially near the exterior walls of your home.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Play in grass and dirt not contaminated with lead, if possible.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Wash outdoor toys and playground equipment regularly using an outside faucet or hose.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Use designated picnic, camping, biking and hiking areas.</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19</a:t>
            </a:fld>
            <a:endParaRPr lang="en-US"/>
          </a:p>
        </p:txBody>
      </p:sp>
    </p:spTree>
    <p:extLst>
      <p:ext uri="{BB962C8B-B14F-4D97-AF65-F5344CB8AC3E}">
        <p14:creationId xmlns:p14="http://schemas.microsoft.com/office/powerpoint/2010/main" val="16963069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avoid tracking soil into your home: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Put doormats outside and inside all entryways.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Remove shoes before coming inside.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Wipe pet’s paws prior to bringing them indoors.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Remove soil from clothes, toys, pets, and equipment outside, if possible.</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20</a:t>
            </a:fld>
            <a:endParaRPr lang="en-US"/>
          </a:p>
        </p:txBody>
      </p:sp>
    </p:spTree>
    <p:extLst>
      <p:ext uri="{BB962C8B-B14F-4D97-AF65-F5344CB8AC3E}">
        <p14:creationId xmlns:p14="http://schemas.microsoft.com/office/powerpoint/2010/main" val="576771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Instructor Note: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Give a copy of the Module 3 Worksheet and a pencil to each participant. Go through the Personal Hygiene questions together.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will use the worksheet during this session as a discussion tool and to review what we learned together. Look at the </a:t>
            </a:r>
            <a:r>
              <a:rPr lang="en-US" sz="1200" i="1" kern="1200" dirty="0">
                <a:solidFill>
                  <a:schemeClr val="tx1"/>
                </a:solidFill>
                <a:effectLst/>
                <a:latin typeface="+mn-lt"/>
                <a:ea typeface="+mn-ea"/>
                <a:cs typeface="+mn-cs"/>
              </a:rPr>
              <a:t>Personal Hygiene</a:t>
            </a:r>
            <a:r>
              <a:rPr lang="en-US" sz="1200" kern="1200" dirty="0">
                <a:solidFill>
                  <a:schemeClr val="tx1"/>
                </a:solidFill>
                <a:effectLst/>
                <a:latin typeface="+mn-lt"/>
                <a:ea typeface="+mn-ea"/>
                <a:cs typeface="+mn-cs"/>
              </a:rPr>
              <a:t> section at the top of your worksheet. </a:t>
            </a:r>
          </a:p>
          <a:p>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List two personal hygiene habits that may assist in reducing children’s potential exposure to lead.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Answers may include washing children’s hands</a:t>
            </a:r>
            <a:r>
              <a:rPr lang="en-US" sz="1200" b="1" i="1"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several times a day; trimming children’s fingernails and toenails short; daily baths; pinning pacifiers to their clothes; washing bottles and pacifiers daily; washing toys often; and washing clothes and shoes soiled by lead dust or soil separately.</a:t>
            </a:r>
            <a:r>
              <a:rPr lang="en-US" sz="1200" kern="1200" dirty="0">
                <a:solidFill>
                  <a:schemeClr val="tx1"/>
                </a:solidFill>
                <a:effectLst/>
                <a:latin typeface="+mn-lt"/>
                <a:ea typeface="+mn-ea"/>
                <a:cs typeface="+mn-cs"/>
              </a:rPr>
              <a:t> </a:t>
            </a:r>
          </a:p>
          <a:p>
            <a:pPr marL="228600" indent="-228600">
              <a:buFont typeface="+mj-lt"/>
              <a:buAutoNum type="arabicPeriod"/>
            </a:pPr>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You should wash your hands with soapy water for at least _____ seconds.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The answer is 20.</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21</a:t>
            </a:fld>
            <a:endParaRPr lang="en-US"/>
          </a:p>
        </p:txBody>
      </p:sp>
    </p:spTree>
    <p:extLst>
      <p:ext uri="{BB962C8B-B14F-4D97-AF65-F5344CB8AC3E}">
        <p14:creationId xmlns:p14="http://schemas.microsoft.com/office/powerpoint/2010/main" val="25261367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III. Nutrition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Familiarize yourself with the lists of foods, meals and snacks provided in the lesson plan and be prepared to share examples to start the conversation. If you need additional ideas, use Appendix A: Foods that Contain Calcium, Iron and Vitamin C which is a list of over 150 general and local/traditional foods that are known to contain calcium, iron and/or vitamin C. Record participants’ ideas on foods, meals, and snacks, preferably on flip chart paper.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Specific nutritional choices you and your children make are crucial. Proper nutrition is important for a child’s overall growth, development, learning and more.  Creating healthy eating habits will maintain our health and reduce the risk of diseases. Everything we eat and drink matters, which is why it is important to include a variety of vegetables, fruits, whole grains, proteins and dairy products in our diets (Ref. 1). </a:t>
            </a:r>
          </a:p>
          <a:p>
            <a:endParaRPr lang="en-US" sz="1200" kern="1200" dirty="0">
              <a:solidFill>
                <a:schemeClr val="tx1"/>
              </a:solidFill>
              <a:effectLst/>
              <a:latin typeface="+mn-lt"/>
              <a:ea typeface="+mn-ea"/>
              <a:cs typeface="+mn-cs"/>
            </a:endParaRPr>
          </a:p>
          <a:p>
            <a:pPr marL="0" indent="0">
              <a:buNone/>
            </a:pPr>
            <a:r>
              <a:rPr lang="en-US" sz="1200" u="sng" kern="1200" dirty="0">
                <a:solidFill>
                  <a:schemeClr val="tx1"/>
                </a:solidFill>
                <a:effectLst/>
                <a:latin typeface="+mn-lt"/>
                <a:ea typeface="+mn-ea"/>
                <a:cs typeface="+mn-cs"/>
              </a:rPr>
              <a:t>a. Eating a Healthy diet with Key Nutrients to Reduce Lead Absorption</a:t>
            </a:r>
          </a:p>
          <a:p>
            <a:pPr marL="0" indent="0">
              <a:buNone/>
            </a:pPr>
            <a:r>
              <a:rPr lang="en-US" sz="1200" kern="1200" dirty="0">
                <a:solidFill>
                  <a:schemeClr val="tx1"/>
                </a:solidFill>
                <a:effectLst/>
                <a:latin typeface="+mn-lt"/>
                <a:ea typeface="+mn-ea"/>
                <a:cs typeface="+mn-cs"/>
              </a:rPr>
              <a:t>Eating a variety of foods gives children the vitamins and minerals they need to grow up healthy. When children do not have enough calcium or iron in their bodies, their bodies may absorb lead instead of these nutrients. Calcium, iron and vitamin C are natural blockers that may help reduce the absorption of lead in the bloodstream. </a:t>
            </a:r>
            <a:endParaRPr lang="en-US" dirty="0"/>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22</a:t>
            </a:fld>
            <a:endParaRPr lang="en-US"/>
          </a:p>
        </p:txBody>
      </p:sp>
    </p:spTree>
    <p:extLst>
      <p:ext uri="{BB962C8B-B14F-4D97-AF65-F5344CB8AC3E}">
        <p14:creationId xmlns:p14="http://schemas.microsoft.com/office/powerpoint/2010/main" val="1144514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diet rich in important nutrients such as calcium, iron and vitamin C plays an essential role in reducing the absorption of lead:</a:t>
            </a:r>
            <a:endParaRPr lang="en-US" sz="105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05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Calcium helps bones stay strong and may keep lead out. Foods that contain calcium include: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Milk and milk products, such as yogurt and cheese;</a:t>
            </a: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Broccoli; </a:t>
            </a: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Canned salmon and sardines; and </a:t>
            </a: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Foods with added calcium, such as orange juice and soy milk.</a:t>
            </a:r>
            <a:endParaRPr lang="en-US" sz="105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462184-A42E-4521-9103-23C15114745B}" type="slidenum">
              <a:rPr lang="en-US" smtClean="0"/>
              <a:t>23</a:t>
            </a:fld>
            <a:endParaRPr lang="en-US"/>
          </a:p>
        </p:txBody>
      </p:sp>
    </p:spTree>
    <p:extLst>
      <p:ext uri="{BB962C8B-B14F-4D97-AF65-F5344CB8AC3E}">
        <p14:creationId xmlns:p14="http://schemas.microsoft.com/office/powerpoint/2010/main" val="6782550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Iron may block lead from being absorbed. Foods that contain iron include:</a:t>
            </a: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Lean red meats, fish, chicken and eggs;</a:t>
            </a: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Beans, peas, green leafy vegetables and lentils;</a:t>
            </a: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Iron-fortified cereal, bread and pasta; and</a:t>
            </a: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Dried fruit, such as raisins and apricots.</a:t>
            </a:r>
            <a:endParaRPr lang="en-US" sz="105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24</a:t>
            </a:fld>
            <a:endParaRPr lang="en-US"/>
          </a:p>
        </p:txBody>
      </p:sp>
    </p:spTree>
    <p:extLst>
      <p:ext uri="{BB962C8B-B14F-4D97-AF65-F5344CB8AC3E}">
        <p14:creationId xmlns:p14="http://schemas.microsoft.com/office/powerpoint/2010/main" val="31959083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Vitamin C increases the absorption of iron, which may decrease the absorption of lead. Foods that contain vitamin C include:</a:t>
            </a: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Citrus fruits, such as oranges and grapefruit;</a:t>
            </a: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Kiwi, strawberries and melon; and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Tomatoes, potatoes and peppers.</a:t>
            </a:r>
            <a:endParaRPr lang="en-US" sz="105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25</a:t>
            </a:fld>
            <a:endParaRPr lang="en-US"/>
          </a:p>
        </p:txBody>
      </p:sp>
    </p:spTree>
    <p:extLst>
      <p:ext uri="{BB962C8B-B14F-4D97-AF65-F5344CB8AC3E}">
        <p14:creationId xmlns:p14="http://schemas.microsoft.com/office/powerpoint/2010/main" val="11072116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couple of other important facts to understand regarding children and preventing the absorption of lead are: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 overall unhealthy diet high in fat and oil may increase the rate of lead absorption; and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child with an empty stomach will absorb more lead.</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26</a:t>
            </a:fld>
            <a:endParaRPr lang="en-US"/>
          </a:p>
        </p:txBody>
      </p:sp>
    </p:spTree>
    <p:extLst>
      <p:ext uri="{BB962C8B-B14F-4D97-AF65-F5344CB8AC3E}">
        <p14:creationId xmlns:p14="http://schemas.microsoft.com/office/powerpoint/2010/main" val="40553555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other foods, in addition to those already mentioned, do you think we can provide our children to ensure they are getting calcium, iron and/or vitamin C in their diets? </a:t>
            </a:r>
            <a:r>
              <a:rPr lang="en-US" sz="1200" b="1" i="1" kern="1200" dirty="0">
                <a:solidFill>
                  <a:schemeClr val="tx1"/>
                </a:solidFill>
                <a:effectLst/>
                <a:latin typeface="+mn-lt"/>
                <a:ea typeface="+mn-ea"/>
                <a:cs typeface="+mn-cs"/>
              </a:rPr>
              <a:t>Instructor Note: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Allow participants time to think and respond before showing them the Foods that May Help Reduce the Absorption of Lead table that is in the worksheet and presentation. Foods are listed by the nutrient they contain the most of: calcium, iron or vitamin C. </a:t>
            </a:r>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27</a:t>
            </a:fld>
            <a:endParaRPr lang="en-US"/>
          </a:p>
        </p:txBody>
      </p:sp>
    </p:spTree>
    <p:extLst>
      <p:ext uri="{BB962C8B-B14F-4D97-AF65-F5344CB8AC3E}">
        <p14:creationId xmlns:p14="http://schemas.microsoft.com/office/powerpoint/2010/main" val="5017504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Look at the </a:t>
            </a:r>
            <a:r>
              <a:rPr lang="en-US" sz="1200" i="1" kern="1200" dirty="0">
                <a:solidFill>
                  <a:schemeClr val="tx1"/>
                </a:solidFill>
                <a:effectLst/>
                <a:latin typeface="+mn-lt"/>
                <a:ea typeface="+mn-ea"/>
                <a:cs typeface="+mn-cs"/>
              </a:rPr>
              <a:t>Foods that May Help Reduce the Absorption of Lead</a:t>
            </a:r>
            <a:r>
              <a:rPr lang="en-US" sz="1200" kern="1200" dirty="0">
                <a:solidFill>
                  <a:schemeClr val="tx1"/>
                </a:solidFill>
                <a:effectLst/>
                <a:latin typeface="+mn-lt"/>
                <a:ea typeface="+mn-ea"/>
                <a:cs typeface="+mn-cs"/>
              </a:rPr>
              <a:t> table on your worksheet. </a:t>
            </a:r>
          </a:p>
          <a:p>
            <a:r>
              <a:rPr lang="en-US" sz="1200" kern="1200" dirty="0">
                <a:solidFill>
                  <a:schemeClr val="tx1"/>
                </a:solidFill>
                <a:effectLst/>
                <a:latin typeface="+mn-lt"/>
                <a:ea typeface="+mn-ea"/>
                <a:cs typeface="+mn-cs"/>
              </a:rPr>
              <a:t> </a:t>
            </a:r>
          </a:p>
          <a:p>
            <a:pPr marL="228600" lvl="0" indent="-228600">
              <a:buFont typeface="+mj-lt"/>
              <a:buAutoNum type="arabicPeriod"/>
            </a:pPr>
            <a:r>
              <a:rPr lang="en-US" sz="1200" kern="1200" dirty="0">
                <a:solidFill>
                  <a:schemeClr val="tx1"/>
                </a:solidFill>
                <a:effectLst/>
                <a:latin typeface="+mn-lt"/>
                <a:ea typeface="+mn-ea"/>
                <a:cs typeface="+mn-cs"/>
              </a:rPr>
              <a:t>Did we mention any of these foods earlier? </a:t>
            </a:r>
          </a:p>
          <a:p>
            <a:pPr marL="228600" indent="-228600">
              <a:buFont typeface="+mj-lt"/>
              <a:buAutoNum type="arabicPeriod"/>
            </a:pPr>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Are any foods already in your family’s diet?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Take a moment to carefully read through the </a:t>
            </a:r>
            <a:r>
              <a:rPr lang="en-US" sz="1200" i="1" kern="1200" dirty="0">
                <a:solidFill>
                  <a:schemeClr val="tx1"/>
                </a:solidFill>
                <a:effectLst/>
                <a:latin typeface="+mn-lt"/>
                <a:ea typeface="+mn-ea"/>
                <a:cs typeface="+mn-cs"/>
              </a:rPr>
              <a:t>General Foods</a:t>
            </a:r>
            <a:r>
              <a:rPr lang="en-US" sz="1200" kern="1200" dirty="0">
                <a:solidFill>
                  <a:schemeClr val="tx1"/>
                </a:solidFill>
                <a:effectLst/>
                <a:latin typeface="+mn-lt"/>
                <a:ea typeface="+mn-ea"/>
                <a:cs typeface="+mn-cs"/>
              </a:rPr>
              <a:t> column and circle all the foods you and your family eat.</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Count the number of foods you circled and then record the number in the box below the table.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Share with participants the number of foods in the General Foods column eaten in your home. Ask a few of the participants to share the number of foods eaten in their home.</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28</a:t>
            </a:fld>
            <a:endParaRPr lang="en-US"/>
          </a:p>
        </p:txBody>
      </p:sp>
    </p:spTree>
    <p:extLst>
      <p:ext uri="{BB962C8B-B14F-4D97-AF65-F5344CB8AC3E}">
        <p14:creationId xmlns:p14="http://schemas.microsoft.com/office/powerpoint/2010/main" val="33106914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Do you think the table is missing any foods, specifically any local/traditional foods eaten in our community? Take a few minutes to compare your thoughts with others and write these under the </a:t>
            </a:r>
            <a:r>
              <a:rPr lang="en-US" sz="1200" i="1" kern="1200" dirty="0">
                <a:solidFill>
                  <a:schemeClr val="tx1"/>
                </a:solidFill>
                <a:effectLst/>
                <a:latin typeface="+mn-lt"/>
                <a:ea typeface="+mn-ea"/>
                <a:cs typeface="+mn-cs"/>
              </a:rPr>
              <a:t>Local/Traditional Foods</a:t>
            </a:r>
            <a:r>
              <a:rPr lang="en-US" sz="1200" kern="1200" dirty="0">
                <a:solidFill>
                  <a:schemeClr val="tx1"/>
                </a:solidFill>
                <a:effectLst/>
                <a:latin typeface="+mn-lt"/>
                <a:ea typeface="+mn-ea"/>
                <a:cs typeface="+mn-cs"/>
              </a:rPr>
              <a:t> column on your worksheet, listing them by the nutrient you think they contain the most of: calcium, iron or vitamin C.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Allow participants a few minutes to discuss; share your findings based on Appendix A and your own research.</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29</a:t>
            </a:fld>
            <a:endParaRPr lang="en-US"/>
          </a:p>
        </p:txBody>
      </p:sp>
    </p:spTree>
    <p:extLst>
      <p:ext uri="{BB962C8B-B14F-4D97-AF65-F5344CB8AC3E}">
        <p14:creationId xmlns:p14="http://schemas.microsoft.com/office/powerpoint/2010/main" val="37192456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dk1"/>
                </a:solidFill>
                <a:effectLst/>
                <a:latin typeface="+mn-lt"/>
                <a:ea typeface="+mn-ea"/>
                <a:cs typeface="+mn-cs"/>
              </a:rPr>
              <a:t>Instructor Note:</a:t>
            </a:r>
            <a:r>
              <a:rPr lang="en-US" sz="1200" i="1" kern="1200" dirty="0">
                <a:solidFill>
                  <a:schemeClr val="dk1"/>
                </a:solidFill>
                <a:effectLst/>
                <a:latin typeface="+mn-lt"/>
                <a:ea typeface="+mn-ea"/>
                <a:cs typeface="+mn-cs"/>
              </a:rPr>
              <a:t> Please include your tribe’s local/traditional foods that contain calcium, iron or vitamin C in this table.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Based on my own research, this table lists some of our local/traditional foods that contain these three nutrients. Each food is listed by the nutrient it contains the most of: calcium, iron or vitamin C.</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30</a:t>
            </a:fld>
            <a:endParaRPr lang="en-US"/>
          </a:p>
        </p:txBody>
      </p:sp>
    </p:spTree>
    <p:extLst>
      <p:ext uri="{BB962C8B-B14F-4D97-AF65-F5344CB8AC3E}">
        <p14:creationId xmlns:p14="http://schemas.microsoft.com/office/powerpoint/2010/main" val="27774103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err="1">
                <a:solidFill>
                  <a:schemeClr val="tx1"/>
                </a:solidFill>
                <a:effectLst/>
                <a:latin typeface="+mn-lt"/>
                <a:ea typeface="+mn-ea"/>
                <a:cs typeface="+mn-cs"/>
              </a:rPr>
              <a:t>i</a:t>
            </a:r>
            <a:r>
              <a:rPr lang="en-US" sz="1200" u="sng" kern="1200" dirty="0">
                <a:solidFill>
                  <a:schemeClr val="tx1"/>
                </a:solidFill>
                <a:effectLst/>
                <a:latin typeface="+mn-lt"/>
                <a:ea typeface="+mn-ea"/>
                <a:cs typeface="+mn-cs"/>
              </a:rPr>
              <a:t>. Optional Activity: Reading Nutrition Facts Labels</a:t>
            </a:r>
          </a:p>
          <a:p>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After discussing foods that contain calcium, iron and vitamin C, you may want to conduct the optional Reading Nutrition Facts Labels Activity. The purpose of this activity is for participants to practice reading nutrition facts labels to determine and compare the amount of calcium, iron and vitamin C of foods available for purchase at local stores. Nutrition facts labels are usually found only on packaged foods (e.g., canned, frozen, and dried foods) and not fresh produce. You can use the labels provided or find your own examples. For more information on reading and understanding nutrition facts labels, visit: </a:t>
            </a:r>
            <a:r>
              <a:rPr lang="en-US" sz="1200" i="1" u="sng" kern="1200" dirty="0">
                <a:solidFill>
                  <a:schemeClr val="tx1"/>
                </a:solidFill>
                <a:effectLst/>
                <a:latin typeface="+mn-lt"/>
                <a:ea typeface="+mn-ea"/>
                <a:cs typeface="+mn-cs"/>
                <a:hlinkClick r:id="rId3"/>
              </a:rPr>
              <a:t>https://www.fda.gov/food/nutrition-education-resources-materials/how-understand-and-use-nutrition-facts-label</a:t>
            </a:r>
            <a:r>
              <a:rPr lang="en-US" sz="1200" i="1" u="sng" kern="1200" dirty="0">
                <a:solidFill>
                  <a:schemeClr val="tx1"/>
                </a:solidFill>
                <a:effectLst/>
                <a:latin typeface="+mn-lt"/>
                <a:ea typeface="+mn-ea"/>
                <a:cs typeface="+mn-cs"/>
              </a:rPr>
              <a:t>.</a:t>
            </a:r>
          </a:p>
          <a:p>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Purchasing fresh or minimally processed foods may not always be an option depending on where you live. What are some other forms in which we eat fruits, vegetables and protein?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Answers may include: frozen meals, canned goods, fruit juice or dried foods.</a:t>
            </a:r>
            <a:r>
              <a:rPr lang="en-US" sz="1200" kern="1200" dirty="0">
                <a:solidFill>
                  <a:schemeClr val="tx1"/>
                </a:solidFill>
                <a:effectLst/>
                <a:latin typeface="+mn-lt"/>
                <a:ea typeface="+mn-ea"/>
                <a:cs typeface="+mn-cs"/>
              </a:rPr>
              <a:t> </a:t>
            </a:r>
          </a:p>
          <a:p>
            <a:endParaRPr lang="en-US" sz="1200" i="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31</a:t>
            </a:fld>
            <a:endParaRPr lang="en-US"/>
          </a:p>
        </p:txBody>
      </p:sp>
    </p:spTree>
    <p:extLst>
      <p:ext uri="{BB962C8B-B14F-4D97-AF65-F5344CB8AC3E}">
        <p14:creationId xmlns:p14="http://schemas.microsoft.com/office/powerpoint/2010/main" val="5516766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Frozen, canned and dried fruits and vegetables, and 100% fruit and vegetable juices are delicious and provide nutrients for a healthy diet. What are some advantages to frozen, canned or dried foods?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Answers may include: you can enjoy certain foods no longer in season; and frozen, canned and dried foods do not spoil as soon as fresh foods.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32</a:t>
            </a:fld>
            <a:endParaRPr lang="en-US"/>
          </a:p>
        </p:txBody>
      </p:sp>
    </p:spTree>
    <p:extLst>
      <p:ext uri="{BB962C8B-B14F-4D97-AF65-F5344CB8AC3E}">
        <p14:creationId xmlns:p14="http://schemas.microsoft.com/office/powerpoint/2010/main" val="1654722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understand the ingredients and nutrition content of packaged foods, we need to read the nutrition facts label. Does anyone read nutrition facts labels?  What information is included on nutrition facts labels?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Possible answers include serving size, calories, total fat, sodium, dietary fiber, sugars, calcium, etc.</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33</a:t>
            </a:fld>
            <a:endParaRPr lang="en-US"/>
          </a:p>
        </p:txBody>
      </p:sp>
    </p:spTree>
    <p:extLst>
      <p:ext uri="{BB962C8B-B14F-4D97-AF65-F5344CB8AC3E}">
        <p14:creationId xmlns:p14="http://schemas.microsoft.com/office/powerpoint/2010/main" val="1588924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ANIMATED SLIDE – </a:t>
            </a:r>
            <a:r>
              <a:rPr lang="en-US" b="1" i="1" dirty="0"/>
              <a:t>click to show answer</a:t>
            </a:r>
            <a:endParaRPr lang="en-US" sz="1200" b="1"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is a lot of information on these labels and today we are going to review how we can use them to ensure our families are getting calcium, iron and vitamin C in their diets, which may prevent the absorption of lead. Where on the label can we find information about vitamin and mineral content? If we look at the bottom of the nutrition facts label, we will find a list of the vitamins and minerals that this food contains and the percent daily value (%DV) of each. The %DV shows </a:t>
            </a:r>
            <a:r>
              <a:rPr lang="en-US" sz="1200" b="0" kern="1200" dirty="0">
                <a:solidFill>
                  <a:schemeClr val="tx1"/>
                </a:solidFill>
                <a:effectLst/>
                <a:latin typeface="+mn-lt"/>
                <a:ea typeface="+mn-ea"/>
                <a:cs typeface="+mn-cs"/>
              </a:rPr>
              <a:t>how much a nutrient in one serving </a:t>
            </a:r>
            <a:r>
              <a:rPr lang="en-US" sz="1200" kern="1200" dirty="0">
                <a:solidFill>
                  <a:schemeClr val="tx1"/>
                </a:solidFill>
                <a:effectLst/>
                <a:latin typeface="+mn-lt"/>
                <a:ea typeface="+mn-ea"/>
                <a:cs typeface="+mn-cs"/>
              </a:rPr>
              <a:t>of the food contributes to your daily diet. The %DVs are based on the Daily Values for key nutrients, which are the amounts of nutrients recommended per day for Americans. The %DV provided on a nutrition facts label are based on a 2,000 calorie diet, and the number of calories recommended varies from individual to individual. For example, most children 4 to 8 years old need only need between 1400 and 1600 calories a day. </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34</a:t>
            </a:fld>
            <a:endParaRPr lang="en-US"/>
          </a:p>
        </p:txBody>
      </p:sp>
    </p:spTree>
    <p:extLst>
      <p:ext uri="{BB962C8B-B14F-4D97-AF65-F5344CB8AC3E}">
        <p14:creationId xmlns:p14="http://schemas.microsoft.com/office/powerpoint/2010/main" val="36694279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Which of the three nutrients, calcium, iron or vitamin C, does the tomato soup contain?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Allow participants time to think. The answer is all three nutrients.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Which of the three nutrients do the frozen green beans contain?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Allow participants time to think. The answer is all three nutrients.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Which of these two foods contains the most calcium?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Allow participants time to think. The answer is a</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serving of frozen green beans, because it has a higher %DV of calcium in one serving.</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35</a:t>
            </a:fld>
            <a:endParaRPr lang="en-US"/>
          </a:p>
        </p:txBody>
      </p:sp>
    </p:spTree>
    <p:extLst>
      <p:ext uri="{BB962C8B-B14F-4D97-AF65-F5344CB8AC3E}">
        <p14:creationId xmlns:p14="http://schemas.microsoft.com/office/powerpoint/2010/main" val="10414594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u="sng" kern="1200" dirty="0">
                <a:solidFill>
                  <a:schemeClr val="tx1"/>
                </a:solidFill>
                <a:effectLst/>
                <a:latin typeface="+mn-lt"/>
                <a:ea typeface="+mn-ea"/>
                <a:cs typeface="+mn-cs"/>
              </a:rPr>
              <a:t>b. Meal Ideas</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A few sample meal ideas are included below (Ref. 3).</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Here are a few meal ideas that contain calcium, iron and/or vitamin C.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Breakfast: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Oatmeal, sliced banana and 100% orange juice.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Vegetable omelet, apple sauce and low-fat milk.</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French toast, orange slices, yogurt and 100% fruit juice.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Iron-fortified cereal with low-fat milk, topped with raisins.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Wild rice porridge with berries.</a:t>
            </a:r>
          </a:p>
        </p:txBody>
      </p:sp>
      <p:sp>
        <p:nvSpPr>
          <p:cNvPr id="4" name="Slide Number Placeholder 3"/>
          <p:cNvSpPr>
            <a:spLocks noGrp="1"/>
          </p:cNvSpPr>
          <p:nvPr>
            <p:ph type="sldNum" sz="quarter" idx="5"/>
          </p:nvPr>
        </p:nvSpPr>
        <p:spPr/>
        <p:txBody>
          <a:bodyPr/>
          <a:lstStyle/>
          <a:p>
            <a:fld id="{89462184-A42E-4521-9103-23C15114745B}" type="slidenum">
              <a:rPr lang="en-US" smtClean="0"/>
              <a:t>36</a:t>
            </a:fld>
            <a:endParaRPr lang="en-US"/>
          </a:p>
        </p:txBody>
      </p:sp>
    </p:spTree>
    <p:extLst>
      <p:ext uri="{BB962C8B-B14F-4D97-AF65-F5344CB8AC3E}">
        <p14:creationId xmlns:p14="http://schemas.microsoft.com/office/powerpoint/2010/main" val="31092916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Turkey &amp; tomato sandwich, coleslaw and low-fat milk.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Tuna salad sandwich on whole-grain bread and pear slices.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Lean cheeseburger on a whole-grain bun and 100% cranberry juice.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Shrimp, squash and brussels sprouts.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462184-A42E-4521-9103-23C15114745B}" type="slidenum">
              <a:rPr lang="en-US" smtClean="0"/>
              <a:t>37</a:t>
            </a:fld>
            <a:endParaRPr lang="en-US"/>
          </a:p>
        </p:txBody>
      </p:sp>
    </p:spTree>
    <p:extLst>
      <p:ext uri="{BB962C8B-B14F-4D97-AF65-F5344CB8AC3E}">
        <p14:creationId xmlns:p14="http://schemas.microsoft.com/office/powerpoint/2010/main" val="32716075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Dinner: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Sloppy joe, watermelon and low-fat milk.</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Macaroni and cheese, stewed tomatoes and melon slices.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Chicken, rice, green beans and berries.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Salmon, rice and bell peppers. </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38</a:t>
            </a:fld>
            <a:endParaRPr lang="en-US"/>
          </a:p>
        </p:txBody>
      </p:sp>
    </p:spTree>
    <p:extLst>
      <p:ext uri="{BB962C8B-B14F-4D97-AF65-F5344CB8AC3E}">
        <p14:creationId xmlns:p14="http://schemas.microsoft.com/office/powerpoint/2010/main" val="708641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other meal ideas do you have that include all three nutrients?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As participants share their ideas with the group, record their answers on flipchart paper. If needed, extend the time for this part of the session to accommodate a longer discussion.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39</a:t>
            </a:fld>
            <a:endParaRPr lang="en-US"/>
          </a:p>
        </p:txBody>
      </p:sp>
    </p:spTree>
    <p:extLst>
      <p:ext uri="{BB962C8B-B14F-4D97-AF65-F5344CB8AC3E}">
        <p14:creationId xmlns:p14="http://schemas.microsoft.com/office/powerpoint/2010/main" val="3112095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b. Healthy Snacks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mentioned earlier: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 overall unhealthy diet high in fat and oil may increase the rate of lead absorption; and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child with an empty stomach will absorb more lead.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We can provide children tasty, healthy snacks that are part of a nutritious diet. For example, a snack could be: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Air-popped popcorn;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Applesauce;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Fruit, such as: strawberries, melons, bananas, pears, oranges or peaches;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Peanut butter on whole-grain crackers, apples or celery;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Various jerky such as: salmon, venison, elk or beef;</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Low-fat or fat-free yogurt topped with fruit and/or iron-fortified cereal;</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Frozen 100% fruit juice pops;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Cheese and whole-grain crackers;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Nuts, sunflower seeds and dried fruits, including 100% fruit leather; 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Hummus and raw vegetables.</a:t>
            </a:r>
          </a:p>
        </p:txBody>
      </p:sp>
      <p:sp>
        <p:nvSpPr>
          <p:cNvPr id="4" name="Slide Number Placeholder 3"/>
          <p:cNvSpPr>
            <a:spLocks noGrp="1"/>
          </p:cNvSpPr>
          <p:nvPr>
            <p:ph type="sldNum" sz="quarter" idx="5"/>
          </p:nvPr>
        </p:nvSpPr>
        <p:spPr/>
        <p:txBody>
          <a:bodyPr/>
          <a:lstStyle/>
          <a:p>
            <a:fld id="{89462184-A42E-4521-9103-23C15114745B}" type="slidenum">
              <a:rPr lang="en-US" smtClean="0"/>
              <a:t>40</a:t>
            </a:fld>
            <a:endParaRPr lang="en-US"/>
          </a:p>
        </p:txBody>
      </p:sp>
    </p:spTree>
    <p:extLst>
      <p:ext uri="{BB962C8B-B14F-4D97-AF65-F5344CB8AC3E}">
        <p14:creationId xmlns:p14="http://schemas.microsoft.com/office/powerpoint/2010/main" val="12554696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are other healthy snacks? On the worksheet, the </a:t>
            </a:r>
            <a:r>
              <a:rPr lang="en-US" sz="1200" i="1" kern="1200" dirty="0">
                <a:solidFill>
                  <a:schemeClr val="tx1"/>
                </a:solidFill>
                <a:effectLst/>
                <a:latin typeface="+mn-lt"/>
                <a:ea typeface="+mn-ea"/>
                <a:cs typeface="+mn-cs"/>
              </a:rPr>
              <a:t>Healthy Snacks</a:t>
            </a:r>
            <a:r>
              <a:rPr lang="en-US" sz="1200" kern="1200" dirty="0">
                <a:solidFill>
                  <a:schemeClr val="tx1"/>
                </a:solidFill>
                <a:effectLst/>
                <a:latin typeface="+mn-lt"/>
                <a:ea typeface="+mn-ea"/>
                <a:cs typeface="+mn-cs"/>
              </a:rPr>
              <a:t> section lists examples of healthy snacks on the left. Put an “X” in the box next to the snacks you already feed your children or family, and a “star” next to those you could easily add to their diet. Think about how you might modify these snacks to better fit your family’s needs and preferences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Next, work with a partner to write down other snack ideas on the right side of the </a:t>
            </a:r>
            <a:r>
              <a:rPr lang="en-US" sz="1200" i="1" kern="1200" dirty="0">
                <a:solidFill>
                  <a:schemeClr val="tx1"/>
                </a:solidFill>
                <a:effectLst/>
                <a:latin typeface="+mn-lt"/>
                <a:ea typeface="+mn-ea"/>
                <a:cs typeface="+mn-cs"/>
              </a:rPr>
              <a:t>Healthy Snacks</a:t>
            </a:r>
            <a:r>
              <a:rPr lang="en-US" sz="1200" kern="1200" dirty="0">
                <a:solidFill>
                  <a:schemeClr val="tx1"/>
                </a:solidFill>
                <a:effectLst/>
                <a:latin typeface="+mn-lt"/>
                <a:ea typeface="+mn-ea"/>
                <a:cs typeface="+mn-cs"/>
              </a:rPr>
              <a:t> section.</a:t>
            </a:r>
            <a:r>
              <a:rPr lang="en-US" sz="1200" i="1"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Have participants share their snack ideas with the group while you write them down on the flipchart paper.</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As an option, prepare a healthy snack with the group.</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41</a:t>
            </a:fld>
            <a:endParaRPr lang="en-US"/>
          </a:p>
        </p:txBody>
      </p:sp>
    </p:spTree>
    <p:extLst>
      <p:ext uri="{BB962C8B-B14F-4D97-AF65-F5344CB8AC3E}">
        <p14:creationId xmlns:p14="http://schemas.microsoft.com/office/powerpoint/2010/main" val="33728235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Option Healthy Snack Preparation</a:t>
            </a:r>
          </a:p>
          <a:p>
            <a:r>
              <a:rPr lang="en-US" sz="1200" kern="1200" dirty="0">
                <a:solidFill>
                  <a:schemeClr val="tx1"/>
                </a:solidFill>
                <a:effectLst/>
                <a:latin typeface="+mn-lt"/>
                <a:ea typeface="+mn-ea"/>
                <a:cs typeface="+mn-cs"/>
              </a:rPr>
              <a:t>Gather materials needed to prepare a snack. Instruct participants to wash their hands before preparing.</a:t>
            </a:r>
          </a:p>
          <a:p>
            <a:r>
              <a:rPr lang="en-US" sz="1200" kern="1200" dirty="0">
                <a:solidFill>
                  <a:schemeClr val="tx1"/>
                </a:solidFill>
                <a:effectLst/>
                <a:latin typeface="+mn-lt"/>
                <a:ea typeface="+mn-ea"/>
                <a:cs typeface="+mn-cs"/>
              </a:rPr>
              <a:t>Provide directions on how to prepare the snack and explain which of the three nutrients are found within the snack. </a:t>
            </a:r>
          </a:p>
          <a:p>
            <a:r>
              <a:rPr lang="en-US" sz="1200" kern="1200" dirty="0">
                <a:solidFill>
                  <a:schemeClr val="tx1"/>
                </a:solidFill>
                <a:effectLst/>
                <a:latin typeface="+mn-lt"/>
                <a:ea typeface="+mn-ea"/>
                <a:cs typeface="+mn-cs"/>
              </a:rPr>
              <a:t>When participants eat the snack, ask them:</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 you think your child(ren) would eat this snack?</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Would you prepare this for your family?</a:t>
            </a:r>
          </a:p>
          <a:p>
            <a:r>
              <a:rPr lang="en-US" sz="1200" kern="1200" dirty="0">
                <a:solidFill>
                  <a:schemeClr val="tx1"/>
                </a:solidFill>
                <a:effectLst/>
                <a:latin typeface="+mn-lt"/>
                <a:ea typeface="+mn-ea"/>
                <a:cs typeface="+mn-cs"/>
              </a:rPr>
              <a:t>If the snack has cultural significance, discuss those benefits too.</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42</a:t>
            </a:fld>
            <a:endParaRPr lang="en-US"/>
          </a:p>
        </p:txBody>
      </p:sp>
    </p:spTree>
    <p:extLst>
      <p:ext uri="{BB962C8B-B14F-4D97-AF65-F5344CB8AC3E}">
        <p14:creationId xmlns:p14="http://schemas.microsoft.com/office/powerpoint/2010/main" val="34242659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d. Food Preparation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should take extra precautions when preparing food for children as lead is nearly impossible to see or smell. Lead can potentially make its way into our food.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Lead can enter tap water used to prepare and wash food when plumbing materials that contain lead corrode.  We should use only cold water for cooking and drinking as hot water will dissolve lead more quickly than cold water and is likely to contain increased lead levels. If hot water is needed, it should be taken from the cold water tap and heated on a stove or in a microwave oven. Boiling water does not remove lead from water. Before drinking or cooking, flush your home’s pipes by running the tap, taking a shower, doing laundry or doing a load of dishes. If you use a filter certified to remove lead read the directions to learn how to properly install and use your cartridge and when to replace it. Using the cartridge after it has expired can make it less effective at removing lead.</a:t>
            </a:r>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43</a:t>
            </a:fld>
            <a:endParaRPr lang="en-US"/>
          </a:p>
        </p:txBody>
      </p:sp>
    </p:spTree>
    <p:extLst>
      <p:ext uri="{BB962C8B-B14F-4D97-AF65-F5344CB8AC3E}">
        <p14:creationId xmlns:p14="http://schemas.microsoft.com/office/powerpoint/2010/main" val="10655250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Canned goods in the U.S. are welded closed at the seams and do not use lead; however, lead solder can still be found in cans made in other countries (Refs. 5 and 6). Over time, lead solder may seep into the can and mix with the food, contaminating it. Avoid buying imported canned foods.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Crystal, glazed pottery and porcelain are all popular items used for serving, heating or eating food, and can also be a source of lead exposure. Do not eat food or drink water cooked or stored in these items if they are chipped or cracked. In general, try to avoid using any crystal, pottery or porcelain made with a lead glaze.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Lead dust that settles on countertops can contaminate food. Keep your kitchen clean, and wash countertops with an all-purpose cleaner before preparing food.</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44</a:t>
            </a:fld>
            <a:endParaRPr lang="en-US"/>
          </a:p>
        </p:txBody>
      </p:sp>
    </p:spTree>
    <p:extLst>
      <p:ext uri="{BB962C8B-B14F-4D97-AF65-F5344CB8AC3E}">
        <p14:creationId xmlns:p14="http://schemas.microsoft.com/office/powerpoint/2010/main" val="2069841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e. Outdoor Best Practices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preparing or eating food outdoors, there are some actions we need to keep in mind to reduce potential exposure to lead. Based on everything you have learned so far, what could we do while outdoors to reduce potential exposure to lead in areas that you suspect or know are contaminated?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Allow participants time to think. After a minute, have them share with the group. The next slide provides responses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45</a:t>
            </a:fld>
            <a:endParaRPr lang="en-US"/>
          </a:p>
        </p:txBody>
      </p:sp>
    </p:spTree>
    <p:extLst>
      <p:ext uri="{BB962C8B-B14F-4D97-AF65-F5344CB8AC3E}">
        <p14:creationId xmlns:p14="http://schemas.microsoft.com/office/powerpoint/2010/main" val="39794507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Use water from clean sources for drinking, cooking or washing.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Eat on a clean surface such as a picnic table or blanket.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Avoid eating food that falls on the ground.</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Switch to non-lead ammunition and  fishing tackle when harvesting wild game and fish  for food, when possible</a:t>
            </a:r>
            <a:r>
              <a:rPr lang="en-US" dirty="0">
                <a:effectLst/>
              </a:rPr>
              <a:t> </a:t>
            </a:r>
            <a:r>
              <a:rPr lang="en-US" sz="1200" kern="1200" dirty="0">
                <a:solidFill>
                  <a:schemeClr val="tx1"/>
                </a:solidFill>
                <a:effectLst/>
                <a:latin typeface="+mn-lt"/>
                <a:ea typeface="+mn-ea"/>
                <a:cs typeface="+mn-cs"/>
              </a:rPr>
              <a:t> Wild game may just mean fish and beasts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Clean utensils and surfaces where fish and game meats will be dressed to prevent cross-contamination.</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Many households in Indian country consist of hunting families that rely on the use of firearms to acquire food year-round. Elevated lead exposure has been correlated with subsistence hunting communities when game meat is harvested with lead ammunition. High-velocity lead-core bullets explode upon impact, sending out a plume of lead dust along with hundreds of tiny fragments into the targeted animal, ending up in game meat processed for consumption. High-performance, non-lead ammunition has become increasingly available in a wide range of brands and calibers. Using lead-free ammunition is the best way to avoid potential exposure to lead.</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46</a:t>
            </a:fld>
            <a:endParaRPr lang="en-US"/>
          </a:p>
        </p:txBody>
      </p:sp>
    </p:spTree>
    <p:extLst>
      <p:ext uri="{BB962C8B-B14F-4D97-AF65-F5344CB8AC3E}">
        <p14:creationId xmlns:p14="http://schemas.microsoft.com/office/powerpoint/2010/main" val="25846042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sng" kern="1200" dirty="0">
                <a:solidFill>
                  <a:schemeClr val="tx1"/>
                </a:solidFill>
                <a:effectLst/>
                <a:latin typeface="+mn-lt"/>
                <a:ea typeface="+mn-ea"/>
                <a:cs typeface="+mn-cs"/>
              </a:rPr>
              <a:t>f. Fish</a:t>
            </a:r>
          </a:p>
          <a:p>
            <a:r>
              <a:rPr lang="en-US" sz="1200" b="1" i="1" u="none" kern="1200" dirty="0">
                <a:solidFill>
                  <a:schemeClr val="tx1"/>
                </a:solidFill>
                <a:effectLst/>
                <a:latin typeface="+mn-lt"/>
                <a:ea typeface="+mn-ea"/>
                <a:cs typeface="+mn-cs"/>
              </a:rPr>
              <a:t>I</a:t>
            </a:r>
            <a:r>
              <a:rPr lang="en-US" sz="1200" b="1" i="1" kern="1200" dirty="0">
                <a:solidFill>
                  <a:schemeClr val="tx1"/>
                </a:solidFill>
                <a:effectLst/>
                <a:latin typeface="+mn-lt"/>
                <a:ea typeface="+mn-ea"/>
                <a:cs typeface="+mn-cs"/>
              </a:rPr>
              <a:t>nstructor Note: </a:t>
            </a:r>
            <a:r>
              <a:rPr lang="en-US" sz="1200" i="1" kern="1200" dirty="0">
                <a:solidFill>
                  <a:schemeClr val="tx1"/>
                </a:solidFill>
                <a:effectLst/>
                <a:latin typeface="+mn-lt"/>
                <a:ea typeface="+mn-ea"/>
                <a:cs typeface="+mn-cs"/>
              </a:rPr>
              <a:t>FDA and EPA have issued advice regarding eating fish, which is geared toward women who are or may become pregnant, as well as breastfeeding mothers and parents of young children, helping them make informed choices when it comes to fish that is healthy and safe to eat (Ref. 9). Keep in mind that while Reference 9 is focused on mercury, the general information also applies to lead and other contaminants. It is recommended that you also investigate your area’s fish consumption advisories that could come from the federal, state, tribal and/or local government.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Fish is a high-quality source of protein. Unfortunately, lead and other contaminants may accumulate in fish, meaning fish could be a potential source of lead exposure. However, this potential exposure to lead can be reduced by the way fish is prepared, such as: removing their organs, fat and skin (where lead and other contaminants may accumulate).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you eat game fish, eat the smaller, younger fish (within legal limits); they are less likely to contain contaminants than larger, older fish. Eat panfish such as bluegill, perch, stream trout and smelt. They feed on insects and other aquatic life and are less likely to contain contaminants (Ref. 10).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Check federal, state, tribal, and/or local fish advisories for recommendations on fish consumption for pregnant women, children under 15 years of age and the general public. This includes recommendations on numbers to be consumed per month for specific fish and whether it is recommended to eat only the fillet or the whole fish. </a:t>
            </a:r>
          </a:p>
          <a:p>
            <a:endParaRPr lang="en-US" dirty="0"/>
          </a:p>
          <a:p>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You may choose to include a live demonstration (done by you or someone else) on the proper ways to clean fish and remove their skin, fat, and internal organs.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47</a:t>
            </a:fld>
            <a:endParaRPr lang="en-US"/>
          </a:p>
        </p:txBody>
      </p:sp>
    </p:spTree>
    <p:extLst>
      <p:ext uri="{BB962C8B-B14F-4D97-AF65-F5344CB8AC3E}">
        <p14:creationId xmlns:p14="http://schemas.microsoft.com/office/powerpoint/2010/main" val="26572459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IV. Conclusion</a:t>
            </a:r>
          </a:p>
          <a:p>
            <a:r>
              <a:rPr lang="en-US" sz="1200" kern="1200" dirty="0">
                <a:solidFill>
                  <a:schemeClr val="tx1"/>
                </a:solidFill>
                <a:effectLst/>
                <a:latin typeface="+mn-lt"/>
                <a:ea typeface="+mn-ea"/>
                <a:cs typeface="+mn-cs"/>
              </a:rPr>
              <a:t>Good personal hygiene and proper nutrition for children may help in reducing their potential exposure to lead.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children put their hands in their mouths, they may swallow lead-contaminated dust or soil, which can get into their bloodstream. Elements of good personal hygiene, such as consistent handwashing and bathing, reduce potential exposure to lead.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One of the easiest and most effective things that parents and caregivers can do to reduce potential exposure to lead is to teach children to wash their hands properly many times throughout the day. Children should wash their hands or have their hands washed: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Before eating, drinking and sleeping;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After using the bathroom; and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After playing, especially outdoors or with animals.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Eating a well-balanced diet is important for children's long-term health and development. To help reduce the absorption of lead, children should eat foods high in: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Calcium;</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Iron; and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Vitamin C.</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summary, proper nutrition is important and eating a variety of foods will give children the vitamins and minerals they need to grow up healthy. When children do not have enough calcium or iron in their bodies, their bodies may absorb lead instead of these nutrients. An overall unhealthy diet high in fat and oil may increase the rate of lead absorption.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48</a:t>
            </a:fld>
            <a:endParaRPr lang="en-US"/>
          </a:p>
        </p:txBody>
      </p:sp>
    </p:spTree>
    <p:extLst>
      <p:ext uri="{BB962C8B-B14F-4D97-AF65-F5344CB8AC3E}">
        <p14:creationId xmlns:p14="http://schemas.microsoft.com/office/powerpoint/2010/main" val="847025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Below are questions that you may select to gauge participants’ understanding. Use their responses to facilitate a discussion. </a:t>
            </a:r>
          </a:p>
          <a:p>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What are some examples of foods high in calcium, iron and/or vitamin C? </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49</a:t>
            </a:fld>
            <a:endParaRPr lang="en-US"/>
          </a:p>
        </p:txBody>
      </p:sp>
    </p:spTree>
    <p:extLst>
      <p:ext uri="{BB962C8B-B14F-4D97-AF65-F5344CB8AC3E}">
        <p14:creationId xmlns:p14="http://schemas.microsoft.com/office/powerpoint/2010/main" val="42479152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Below are questions that you may select to gauge participants understanding. Use their responses to facilitate a discussion. </a:t>
            </a:r>
          </a:p>
          <a:p>
            <a:endParaRPr lang="en-US" sz="1200" kern="1200" dirty="0">
              <a:solidFill>
                <a:schemeClr val="tx1"/>
              </a:solidFill>
              <a:effectLst/>
              <a:latin typeface="+mn-lt"/>
              <a:ea typeface="+mn-ea"/>
              <a:cs typeface="+mn-cs"/>
            </a:endParaRPr>
          </a:p>
          <a:p>
            <a:pPr marL="228600" lvl="0" indent="-228600">
              <a:buFont typeface="+mj-lt"/>
              <a:buAutoNum type="arabicPeriod" startAt="2"/>
            </a:pPr>
            <a:r>
              <a:rPr lang="en-US" sz="1200" kern="1200" dirty="0">
                <a:solidFill>
                  <a:schemeClr val="tx1"/>
                </a:solidFill>
                <a:effectLst/>
                <a:latin typeface="+mn-lt"/>
                <a:ea typeface="+mn-ea"/>
                <a:cs typeface="+mn-cs"/>
              </a:rPr>
              <a:t>Which of these foods, meals or snacks we covered today are you going to add to your children’s diet this week?  Write your answers on the worksheet.</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50</a:t>
            </a:fld>
            <a:endParaRPr lang="en-US"/>
          </a:p>
        </p:txBody>
      </p:sp>
    </p:spTree>
    <p:extLst>
      <p:ext uri="{BB962C8B-B14F-4D97-AF65-F5344CB8AC3E}">
        <p14:creationId xmlns:p14="http://schemas.microsoft.com/office/powerpoint/2010/main" val="13821113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Below are questions that you may select to gauge participants understanding. Use their responses to facilitate a discussion. </a:t>
            </a:r>
          </a:p>
          <a:p>
            <a:endParaRPr lang="en-US" sz="1200" kern="1200" dirty="0">
              <a:solidFill>
                <a:schemeClr val="tx1"/>
              </a:solidFill>
              <a:effectLst/>
              <a:latin typeface="+mn-lt"/>
              <a:ea typeface="+mn-ea"/>
              <a:cs typeface="+mn-cs"/>
            </a:endParaRPr>
          </a:p>
          <a:p>
            <a:pPr marL="228600" lvl="0" indent="-228600">
              <a:buFont typeface="+mj-lt"/>
              <a:buAutoNum type="arabicPeriod" startAt="3"/>
            </a:pPr>
            <a:r>
              <a:rPr lang="en-US" sz="1200" kern="1200" dirty="0">
                <a:solidFill>
                  <a:schemeClr val="tx1"/>
                </a:solidFill>
                <a:effectLst/>
                <a:latin typeface="+mn-lt"/>
                <a:ea typeface="+mn-ea"/>
                <a:cs typeface="+mn-cs"/>
              </a:rPr>
              <a:t>Are there other meals and/or snacks high in calcium, iron and vitamin C that you would prepare at home? Write your answers on the worksheet.</a:t>
            </a: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51</a:t>
            </a:fld>
            <a:endParaRPr lang="en-US"/>
          </a:p>
        </p:txBody>
      </p:sp>
    </p:spTree>
    <p:extLst>
      <p:ext uri="{BB962C8B-B14F-4D97-AF65-F5344CB8AC3E}">
        <p14:creationId xmlns:p14="http://schemas.microsoft.com/office/powerpoint/2010/main" val="11806286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Below are questions that you may select to gauge participants understanding. Use their responses to facilitate a discussion. </a:t>
            </a:r>
          </a:p>
          <a:p>
            <a:endParaRPr lang="en-US" sz="1200" kern="1200" dirty="0">
              <a:solidFill>
                <a:schemeClr val="tx1"/>
              </a:solidFill>
              <a:effectLst/>
              <a:latin typeface="+mn-lt"/>
              <a:ea typeface="+mn-ea"/>
              <a:cs typeface="+mn-cs"/>
            </a:endParaRPr>
          </a:p>
          <a:p>
            <a:pPr marL="228600" lvl="0" indent="-228600">
              <a:buFont typeface="+mj-lt"/>
              <a:buAutoNum type="arabicPeriod" startAt="4"/>
            </a:pPr>
            <a:r>
              <a:rPr lang="en-US" sz="1200" kern="1200" dirty="0">
                <a:solidFill>
                  <a:schemeClr val="tx1"/>
                </a:solidFill>
                <a:effectLst/>
                <a:latin typeface="+mn-lt"/>
                <a:ea typeface="+mn-ea"/>
                <a:cs typeface="+mn-cs"/>
              </a:rPr>
              <a:t>What are some other actions we covered today that we can do at home to reduce exposure to lead? </a:t>
            </a:r>
            <a:r>
              <a:rPr lang="en-US" sz="1200" i="1" kern="1200" dirty="0">
                <a:solidFill>
                  <a:schemeClr val="tx1"/>
                </a:solidFill>
                <a:effectLst/>
                <a:latin typeface="+mn-lt"/>
                <a:ea typeface="+mn-ea"/>
                <a:cs typeface="+mn-cs"/>
              </a:rPr>
              <a:t>Answers may include some of the following:</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i="1" kern="1200" dirty="0">
                <a:solidFill>
                  <a:schemeClr val="tx1"/>
                </a:solidFill>
                <a:effectLst/>
                <a:latin typeface="+mn-lt"/>
                <a:ea typeface="+mn-ea"/>
                <a:cs typeface="+mn-cs"/>
              </a:rPr>
              <a:t>Wash children’s hands, bottles, pacifiers, and toys often.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i="1" kern="1200" dirty="0">
                <a:solidFill>
                  <a:schemeClr val="tx1"/>
                </a:solidFill>
                <a:effectLst/>
                <a:latin typeface="+mn-lt"/>
                <a:ea typeface="+mn-ea"/>
                <a:cs typeface="+mn-cs"/>
              </a:rPr>
              <a:t>Use only cold water for drinking, cooking and making baby formula.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462184-A42E-4521-9103-23C15114745B}" type="slidenum">
              <a:rPr lang="en-US" smtClean="0"/>
              <a:t>52</a:t>
            </a:fld>
            <a:endParaRPr lang="en-US"/>
          </a:p>
        </p:txBody>
      </p:sp>
    </p:spTree>
    <p:extLst>
      <p:ext uri="{BB962C8B-B14F-4D97-AF65-F5344CB8AC3E}">
        <p14:creationId xmlns:p14="http://schemas.microsoft.com/office/powerpoint/2010/main" val="6325099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 you for participating in this session. Does anyone have any questions about the information covered?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is the Module 3 Kids Activity Sheet for you to take home. The kids activity sheet has several activities that teach children about what we learned today.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Give each participant a copy of the Module 3 Kids Activity Sheet.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53</a:t>
            </a:fld>
            <a:endParaRPr lang="en-US"/>
          </a:p>
        </p:txBody>
      </p:sp>
    </p:spTree>
    <p:extLst>
      <p:ext uri="{BB962C8B-B14F-4D97-AF65-F5344CB8AC3E}">
        <p14:creationId xmlns:p14="http://schemas.microsoft.com/office/powerpoint/2010/main" val="36884623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receive general information about lead or ask questions, you can call the National Lead Information Center (NLIC). The NLIC provides the public and professionals with information about lead, lead hazards and prevention. Call and speak with a specialist Monday through Friday, 8:00 am to 6:00 pm Eastern time (except federal holidays) at 1 (800) 424-LEAD [5323]. Hearing- or speech-challenged individuals may access this number through TTY by calling the Federal Relay Service at 1-800-877-8339.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Participants can find this number on both the Worksheet and Key Messages.</a:t>
            </a:r>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3744012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E6E1CF2-DB69-4F5B-B28C-E6EB778B890C}"/>
              </a:ext>
              <a:ext uri="{C183D7F6-B498-43B3-948B-1728B52AA6E4}">
                <adec:decorative xmlns:adec="http://schemas.microsoft.com/office/drawing/2017/decorative" val="1"/>
              </a:ext>
            </a:extLst>
          </p:cNvPr>
          <p:cNvSpPr/>
          <p:nvPr userDrawn="1"/>
        </p:nvSpPr>
        <p:spPr>
          <a:xfrm>
            <a:off x="-1" y="0"/>
            <a:ext cx="4315779" cy="6490600"/>
          </a:xfrm>
          <a:prstGeom prst="rect">
            <a:avLst/>
          </a:prstGeom>
          <a:solidFill>
            <a:schemeClr val="accent4"/>
          </a:solidFill>
          <a:ln>
            <a:solidFill>
              <a:srgbClr val="0054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a:p>
        </p:txBody>
      </p:sp>
      <p:sp>
        <p:nvSpPr>
          <p:cNvPr id="4" name="TextBox 3">
            <a:extLst>
              <a:ext uri="{FF2B5EF4-FFF2-40B4-BE49-F238E27FC236}">
                <a16:creationId xmlns:a16="http://schemas.microsoft.com/office/drawing/2014/main" id="{F0BC9ED3-63E5-495F-B796-E1B35C49BEFB}"/>
              </a:ext>
            </a:extLst>
          </p:cNvPr>
          <p:cNvSpPr txBox="1"/>
          <p:nvPr userDrawn="1"/>
        </p:nvSpPr>
        <p:spPr>
          <a:xfrm>
            <a:off x="-1" y="271731"/>
            <a:ext cx="4315780" cy="2246769"/>
          </a:xfrm>
          <a:prstGeom prst="rect">
            <a:avLst/>
          </a:prstGeom>
          <a:noFill/>
        </p:spPr>
        <p:txBody>
          <a:bodyPr wrap="square" rtlCol="0">
            <a:spAutoFit/>
          </a:bodyPr>
          <a:lstStyle/>
          <a:p>
            <a:pPr algn="ctr"/>
            <a:r>
              <a:rPr lang="en-US" sz="3500" b="0" i="0" dirty="0">
                <a:solidFill>
                  <a:schemeClr val="bg1"/>
                </a:solidFill>
              </a:rPr>
              <a:t>Lead Awareness in Indian Country: Keeping Our Children Healthy!</a:t>
            </a:r>
          </a:p>
        </p:txBody>
      </p:sp>
      <p:pic>
        <p:nvPicPr>
          <p:cNvPr id="7" name="Picture 6" descr="Actions to Reduce Lead Exposure Infographic. The Infographic is a circle with images on the inside for the the following actions&#10;1. Keep homes clean and dust free;&#10;2. Eat a diet high in calcium, iron and vitamin C;&#10;3. Wash  hands; &#10;4. Play in grass;&#10;5. Hire certified lead professionals;&#10;6. Shower and change;&#10;7. Wash toys, pacifiers and bottles; and&#10;8.Run your water.">
            <a:extLst>
              <a:ext uri="{FF2B5EF4-FFF2-40B4-BE49-F238E27FC236}">
                <a16:creationId xmlns:a16="http://schemas.microsoft.com/office/drawing/2014/main" id="{9E2A5FD2-6A9E-4F94-A27F-F0C0B81355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46782" y="1135768"/>
            <a:ext cx="4755653" cy="4581144"/>
          </a:xfrm>
          <a:prstGeom prst="rect">
            <a:avLst/>
          </a:prstGeom>
        </p:spPr>
      </p:pic>
      <p:sp>
        <p:nvSpPr>
          <p:cNvPr id="2" name="Title 1">
            <a:extLst>
              <a:ext uri="{FF2B5EF4-FFF2-40B4-BE49-F238E27FC236}">
                <a16:creationId xmlns:a16="http://schemas.microsoft.com/office/drawing/2014/main" id="{5811EA95-5CB1-40D1-951F-C5273B4FE8E6}"/>
              </a:ext>
            </a:extLst>
          </p:cNvPr>
          <p:cNvSpPr>
            <a:spLocks noGrp="1"/>
          </p:cNvSpPr>
          <p:nvPr>
            <p:ph type="title" hasCustomPrompt="1"/>
          </p:nvPr>
        </p:nvSpPr>
        <p:spPr>
          <a:xfrm>
            <a:off x="41565" y="4103561"/>
            <a:ext cx="4305216" cy="2482708"/>
          </a:xfrm>
        </p:spPr>
        <p:txBody>
          <a:bodyPr>
            <a:normAutofit/>
          </a:bodyPr>
          <a:lstStyle>
            <a:lvl1pPr algn="ctr">
              <a:defRPr sz="4200">
                <a:solidFill>
                  <a:schemeClr val="bg1"/>
                </a:solidFill>
              </a:defRPr>
            </a:lvl1pPr>
          </a:lstStyle>
          <a:p>
            <a:r>
              <a:rPr lang="en-US" dirty="0"/>
              <a:t>Module 3: Personal Hygiene and Nutrition</a:t>
            </a:r>
          </a:p>
        </p:txBody>
      </p:sp>
    </p:spTree>
    <p:extLst>
      <p:ext uri="{BB962C8B-B14F-4D97-AF65-F5344CB8AC3E}">
        <p14:creationId xmlns:p14="http://schemas.microsoft.com/office/powerpoint/2010/main" val="476844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a:p>
        </p:txBody>
      </p:sp>
      <p:pic>
        <p:nvPicPr>
          <p:cNvPr id="9" name="Picture 8" descr="A picture containing cellphone, phone, fabric, wire&#10;&#10;Description automatically generated">
            <a:extLst>
              <a:ext uri="{FF2B5EF4-FFF2-40B4-BE49-F238E27FC236}">
                <a16:creationId xmlns:a16="http://schemas.microsoft.com/office/drawing/2014/main" id="{F9138A96-4EC5-4965-83EE-0321EDEC031A}"/>
              </a:ext>
            </a:extLst>
          </p:cNvPr>
          <p:cNvPicPr>
            <a:picLocks noChangeAspect="1"/>
          </p:cNvPicPr>
          <p:nvPr userDrawn="1"/>
        </p:nvPicPr>
        <p:blipFill rotWithShape="1">
          <a:blip r:embed="rId2">
            <a:lum bright="70000" contrast="-70000"/>
            <a:extLst>
              <a:ext uri="{28A0092B-C50C-407E-A947-70E740481C1C}">
                <a14:useLocalDpi xmlns:a14="http://schemas.microsoft.com/office/drawing/2010/main" val="0"/>
              </a:ext>
            </a:extLst>
          </a:blip>
          <a:srcRect r="-208"/>
          <a:stretch/>
        </p:blipFill>
        <p:spPr>
          <a:xfrm>
            <a:off x="-60484" y="-45720"/>
            <a:ext cx="9264968" cy="6949440"/>
          </a:xfrm>
          <a:prstGeom prst="rect">
            <a:avLst/>
          </a:prstGeom>
        </p:spPr>
      </p:pic>
      <p:sp>
        <p:nvSpPr>
          <p:cNvPr id="7" name="Title 1">
            <a:extLst>
              <a:ext uri="{FF2B5EF4-FFF2-40B4-BE49-F238E27FC236}">
                <a16:creationId xmlns:a16="http://schemas.microsoft.com/office/drawing/2014/main" id="{D23BBB6E-52B3-4742-969D-4527AF9E36D5}"/>
              </a:ext>
            </a:extLst>
          </p:cNvPr>
          <p:cNvSpPr>
            <a:spLocks noGrp="1"/>
          </p:cNvSpPr>
          <p:nvPr>
            <p:ph type="title" hasCustomPrompt="1"/>
          </p:nvPr>
        </p:nvSpPr>
        <p:spPr>
          <a:xfrm>
            <a:off x="628650" y="365126"/>
            <a:ext cx="7886700" cy="1325563"/>
          </a:xfrm>
          <a:solidFill>
            <a:srgbClr val="FFFFFF">
              <a:alpha val="50196"/>
            </a:srgbClr>
          </a:solidFill>
        </p:spPr>
        <p:txBody>
          <a:bodyPr>
            <a:normAutofit/>
          </a:bodyPr>
          <a:lstStyle>
            <a:lvl1pPr algn="ctr">
              <a:defRPr sz="6600">
                <a:solidFill>
                  <a:schemeClr val="accent4"/>
                </a:solidFill>
              </a:defRPr>
            </a:lvl1pPr>
          </a:lstStyle>
          <a:p>
            <a:r>
              <a:rPr lang="en-US" dirty="0"/>
              <a:t>Thank you!</a:t>
            </a:r>
          </a:p>
        </p:txBody>
      </p:sp>
      <p:sp>
        <p:nvSpPr>
          <p:cNvPr id="8" name="Content Placeholder 2">
            <a:extLst>
              <a:ext uri="{FF2B5EF4-FFF2-40B4-BE49-F238E27FC236}">
                <a16:creationId xmlns:a16="http://schemas.microsoft.com/office/drawing/2014/main" id="{7B1D3F1B-7856-47A8-9343-B257F85886F3}"/>
              </a:ext>
            </a:extLst>
          </p:cNvPr>
          <p:cNvSpPr>
            <a:spLocks noGrp="1"/>
          </p:cNvSpPr>
          <p:nvPr>
            <p:ph idx="1"/>
          </p:nvPr>
        </p:nvSpPr>
        <p:spPr>
          <a:xfrm>
            <a:off x="628650" y="1825625"/>
            <a:ext cx="7886700" cy="4351338"/>
          </a:xfrm>
          <a:solidFill>
            <a:srgbClr val="FFFFFF">
              <a:alpha val="50196"/>
            </a:srgbClr>
          </a:solidFill>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39803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5" name="Picture 4" descr="zoomed in image of a colorfully woven basket">
            <a:extLst>
              <a:ext uri="{FF2B5EF4-FFF2-40B4-BE49-F238E27FC236}">
                <a16:creationId xmlns:a16="http://schemas.microsoft.com/office/drawing/2014/main" id="{BF2B3DF7-458D-442B-85C6-8C9E6605692E}"/>
              </a:ext>
            </a:extLst>
          </p:cNvPr>
          <p:cNvPicPr>
            <a:picLocks noChangeAspect="1"/>
          </p:cNvPicPr>
          <p:nvPr userDrawn="1"/>
        </p:nvPicPr>
        <p:blipFill rotWithShape="1">
          <a:blip r:embed="rId2">
            <a:lum bright="70000" contrast="-70000"/>
            <a:extLst>
              <a:ext uri="{28A0092B-C50C-407E-A947-70E740481C1C}">
                <a14:useLocalDpi xmlns:a14="http://schemas.microsoft.com/office/drawing/2010/main" val="0"/>
              </a:ext>
            </a:extLst>
          </a:blip>
          <a:srcRect r="-208"/>
          <a:stretch/>
        </p:blipFill>
        <p:spPr>
          <a:xfrm>
            <a:off x="-60484" y="-45720"/>
            <a:ext cx="9264968" cy="6949440"/>
          </a:xfrm>
          <a:prstGeom prst="rect">
            <a:avLst/>
          </a:prstGeom>
        </p:spPr>
      </p:pic>
      <p:sp>
        <p:nvSpPr>
          <p:cNvPr id="3" name="Subtitle 2"/>
          <p:cNvSpPr>
            <a:spLocks noGrp="1"/>
          </p:cNvSpPr>
          <p:nvPr>
            <p:ph type="subTitle" idx="1" hasCustomPrompt="1"/>
          </p:nvPr>
        </p:nvSpPr>
        <p:spPr>
          <a:xfrm>
            <a:off x="1069251" y="2956886"/>
            <a:ext cx="7305151" cy="944228"/>
          </a:xfrm>
        </p:spPr>
        <p:txBody>
          <a:bodyPr>
            <a:normAutofit/>
          </a:bodyPr>
          <a:lstStyle>
            <a:lvl1pPr marL="0" indent="0" algn="ctr">
              <a:buNone/>
              <a:defRPr sz="60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Thank you!</a:t>
            </a:r>
          </a:p>
        </p:txBody>
      </p:sp>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3356019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839503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224641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3614552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4116438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3205984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886651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438405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9012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430067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E1A1BF0-B6C9-47BF-AFBE-3A400E743F9E}"/>
              </a:ext>
              <a:ext uri="{C183D7F6-B498-43B3-948B-1728B52AA6E4}">
                <adec:decorative xmlns:adec="http://schemas.microsoft.com/office/drawing/2017/decorative" val="1"/>
              </a:ext>
            </a:extLst>
          </p:cNvPr>
          <p:cNvGrpSpPr/>
          <p:nvPr userDrawn="1"/>
        </p:nvGrpSpPr>
        <p:grpSpPr>
          <a:xfrm>
            <a:off x="0" y="6502665"/>
            <a:ext cx="9144000" cy="365760"/>
            <a:chOff x="52680" y="6489965"/>
            <a:chExt cx="9062160" cy="365760"/>
          </a:xfrm>
        </p:grpSpPr>
        <p:pic>
          <p:nvPicPr>
            <p:cNvPr id="7" name="Picture 6">
              <a:extLst>
                <a:ext uri="{FF2B5EF4-FFF2-40B4-BE49-F238E27FC236}">
                  <a16:creationId xmlns:a16="http://schemas.microsoft.com/office/drawing/2014/main" id="{AD3D52D5-F411-45DA-9EA7-91375DBAF066}"/>
                </a:ext>
                <a:ext uri="{C183D7F6-B498-43B3-948B-1728B52AA6E4}">
                  <adec:decorative xmlns:adec="http://schemas.microsoft.com/office/drawing/2017/decorative" val="1"/>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a:xfrm>
              <a:off x="52680" y="6489965"/>
              <a:ext cx="3020720" cy="365760"/>
            </a:xfrm>
            <a:prstGeom prst="rect">
              <a:avLst/>
            </a:prstGeom>
          </p:spPr>
        </p:pic>
        <p:pic>
          <p:nvPicPr>
            <p:cNvPr id="8" name="Picture 7">
              <a:extLst>
                <a:ext uri="{FF2B5EF4-FFF2-40B4-BE49-F238E27FC236}">
                  <a16:creationId xmlns:a16="http://schemas.microsoft.com/office/drawing/2014/main" id="{70844146-CE22-4575-80B3-80A2CE36A8C2}"/>
                </a:ext>
                <a:ext uri="{C183D7F6-B498-43B3-948B-1728B52AA6E4}">
                  <adec:decorative xmlns:adec="http://schemas.microsoft.com/office/drawing/2017/decorative" val="1"/>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a:xfrm flipH="1">
              <a:off x="3073400" y="6489965"/>
              <a:ext cx="3020720" cy="365760"/>
            </a:xfrm>
            <a:prstGeom prst="rect">
              <a:avLst/>
            </a:prstGeom>
          </p:spPr>
        </p:pic>
        <p:pic>
          <p:nvPicPr>
            <p:cNvPr id="10" name="Picture 9">
              <a:extLst>
                <a:ext uri="{FF2B5EF4-FFF2-40B4-BE49-F238E27FC236}">
                  <a16:creationId xmlns:a16="http://schemas.microsoft.com/office/drawing/2014/main" id="{1073EB81-33D8-410D-BF94-DD3D4ED95579}"/>
                </a:ext>
                <a:ext uri="{C183D7F6-B498-43B3-948B-1728B52AA6E4}">
                  <adec:decorative xmlns:adec="http://schemas.microsoft.com/office/drawing/2017/decorative" val="1"/>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a:xfrm>
              <a:off x="6094120" y="6489965"/>
              <a:ext cx="3020720" cy="365760"/>
            </a:xfrm>
            <a:prstGeom prst="rect">
              <a:avLst/>
            </a:prstGeom>
          </p:spPr>
        </p:pic>
      </p:gr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086600" y="6429374"/>
            <a:ext cx="2057400" cy="365125"/>
          </a:xfrm>
          <a:prstGeom prst="rect">
            <a:avLst/>
          </a:prstGeom>
        </p:spPr>
        <p:txBody>
          <a:bodyPr vert="horz" lIns="91440" tIns="45720" rIns="91440" bIns="45720" rtlCol="0" anchor="ctr"/>
          <a:lstStyle>
            <a:lvl1pPr algn="r">
              <a:defRPr sz="1200" b="1">
                <a:solidFill>
                  <a:schemeClr val="bg1"/>
                </a:solidFill>
              </a:defRPr>
            </a:lvl1pPr>
          </a:lstStyle>
          <a:p>
            <a:fld id="{48006AAD-9E02-44C8-BDCD-ACF5C8330FA5}" type="slidenum">
              <a:rPr lang="en-US" smtClean="0"/>
              <a:pPr/>
              <a:t>‹#›</a:t>
            </a:fld>
            <a:endParaRPr lang="en-US" dirty="0"/>
          </a:p>
        </p:txBody>
      </p:sp>
    </p:spTree>
    <p:extLst>
      <p:ext uri="{BB962C8B-B14F-4D97-AF65-F5344CB8AC3E}">
        <p14:creationId xmlns:p14="http://schemas.microsoft.com/office/powerpoint/2010/main" val="1716905727"/>
      </p:ext>
    </p:extLst>
  </p:cSld>
  <p:clrMap bg1="lt1" tx1="dk1" bg2="lt2" tx2="dk2" accent1="accent1" accent2="accent2" accent3="accent3" accent4="accent4" accent5="accent5" accent6="accent6" hlink="hlink" folHlink="folHlink"/>
  <p:sldLayoutIdLst>
    <p:sldLayoutId id="2147483661" r:id="rId1"/>
    <p:sldLayoutId id="2147483678" r:id="rId2"/>
    <p:sldLayoutId id="2147483679" r:id="rId3"/>
    <p:sldLayoutId id="2147483662"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video" Target="https://www.youtube.com/embed/qJG72sycQB8?feature=oembed" TargetMode="Externa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hyperlink" Target="https://unsplash.com/@anniespratt" TargetMode="External"/><Relationship Id="rId5" Type="http://schemas.openxmlformats.org/officeDocument/2006/relationships/image" Target="../media/image22.jpeg"/><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hyperlink" Target="https://unsplash.com/@cuartodeiibra?utm_source=unsplash&amp;utm_medium=referral&amp;utm_content=creditCopyText"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28.jpeg"/><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0.xml"/><Relationship Id="rId1" Type="http://schemas.openxmlformats.org/officeDocument/2006/relationships/slideLayout" Target="../slideLayouts/slideLayout4.xml"/><Relationship Id="rId5" Type="http://schemas.openxmlformats.org/officeDocument/2006/relationships/image" Target="../media/image39.jpeg"/><Relationship Id="rId4" Type="http://schemas.openxmlformats.org/officeDocument/2006/relationships/image" Target="../media/image38.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hyperlink" Target="https://unsplash.com/@spider_mani?utm_source=unsplash&amp;utm_medium=referral&amp;utm_content=creditCopyText"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unsplash.com/@purzlbaum?utm_source=unsplash&amp;utm_medium=referral&amp;utm_content=creditCopyText" TargetMode="External"/><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image" Target="../media/image42.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hyperlink" Target="https://unsplash.com/@purzlbaum?utm_source=unsplash&amp;utm_medium=referral&amp;utm_content=creditCopyText" TargetMode="Externa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E2ECF26-64EC-418F-A9DC-B5B6086FEF76}"/>
              </a:ext>
            </a:extLst>
          </p:cNvPr>
          <p:cNvSpPr>
            <a:spLocks noGrp="1"/>
          </p:cNvSpPr>
          <p:nvPr>
            <p:ph type="title"/>
          </p:nvPr>
        </p:nvSpPr>
        <p:spPr>
          <a:xfrm>
            <a:off x="0" y="4098472"/>
            <a:ext cx="4310743" cy="2392818"/>
          </a:xfrm>
        </p:spPr>
        <p:txBody>
          <a:bodyPr>
            <a:noAutofit/>
          </a:bodyPr>
          <a:lstStyle/>
          <a:p>
            <a:r>
              <a:rPr lang="en-US" dirty="0"/>
              <a:t>Module 3: Personal Hygiene and Nutrition</a:t>
            </a:r>
          </a:p>
        </p:txBody>
      </p:sp>
    </p:spTree>
    <p:extLst>
      <p:ext uri="{BB962C8B-B14F-4D97-AF65-F5344CB8AC3E}">
        <p14:creationId xmlns:p14="http://schemas.microsoft.com/office/powerpoint/2010/main" val="3584638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6A443-32BE-412A-AB2E-B12AD1179A53}"/>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E55981CD-FF25-434D-BE74-F48EC459EBAA}"/>
              </a:ext>
            </a:extLst>
          </p:cNvPr>
          <p:cNvSpPr>
            <a:spLocks noGrp="1"/>
          </p:cNvSpPr>
          <p:nvPr>
            <p:ph idx="1"/>
          </p:nvPr>
        </p:nvSpPr>
        <p:spPr>
          <a:xfrm>
            <a:off x="628650" y="1825625"/>
            <a:ext cx="3943350" cy="4351338"/>
          </a:xfrm>
        </p:spPr>
        <p:txBody>
          <a:bodyPr/>
          <a:lstStyle/>
          <a:p>
            <a:r>
              <a:rPr lang="en-US"/>
              <a:t>Personal Hygiene</a:t>
            </a:r>
            <a:endParaRPr lang="en-US" dirty="0"/>
          </a:p>
          <a:p>
            <a:r>
              <a:rPr lang="en-US" dirty="0"/>
              <a:t>Nutrition</a:t>
            </a:r>
          </a:p>
        </p:txBody>
      </p:sp>
      <p:pic>
        <p:nvPicPr>
          <p:cNvPr id="5" name="Picture 4">
            <a:extLst>
              <a:ext uri="{FF2B5EF4-FFF2-40B4-BE49-F238E27FC236}">
                <a16:creationId xmlns:a16="http://schemas.microsoft.com/office/drawing/2014/main" id="{468EB535-A80A-4B37-8A62-6CCAB3B398C5}"/>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265437" y="1245918"/>
            <a:ext cx="3272589" cy="4352544"/>
          </a:xfrm>
          <a:prstGeom prst="rect">
            <a:avLst/>
          </a:prstGeom>
        </p:spPr>
      </p:pic>
      <p:sp>
        <p:nvSpPr>
          <p:cNvPr id="4" name="Slide Number Placeholder 3">
            <a:extLst>
              <a:ext uri="{FF2B5EF4-FFF2-40B4-BE49-F238E27FC236}">
                <a16:creationId xmlns:a16="http://schemas.microsoft.com/office/drawing/2014/main" id="{406F0BBF-4FCF-4A6C-BB09-8BBDB8B16498}"/>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a:t>
            </a:fld>
            <a:endParaRPr lang="en-US" dirty="0"/>
          </a:p>
        </p:txBody>
      </p:sp>
    </p:spTree>
    <p:extLst>
      <p:ext uri="{BB962C8B-B14F-4D97-AF65-F5344CB8AC3E}">
        <p14:creationId xmlns:p14="http://schemas.microsoft.com/office/powerpoint/2010/main" val="3606069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BFD46-41FC-4075-A326-C1BD7F22AD73}"/>
              </a:ext>
            </a:extLst>
          </p:cNvPr>
          <p:cNvSpPr>
            <a:spLocks noGrp="1"/>
          </p:cNvSpPr>
          <p:nvPr>
            <p:ph type="title"/>
          </p:nvPr>
        </p:nvSpPr>
        <p:spPr/>
        <p:txBody>
          <a:bodyPr/>
          <a:lstStyle/>
          <a:p>
            <a:r>
              <a:rPr lang="en-US" dirty="0"/>
              <a:t>Outcomes</a:t>
            </a:r>
          </a:p>
        </p:txBody>
      </p:sp>
      <p:sp>
        <p:nvSpPr>
          <p:cNvPr id="3" name="Content Placeholder 2">
            <a:extLst>
              <a:ext uri="{FF2B5EF4-FFF2-40B4-BE49-F238E27FC236}">
                <a16:creationId xmlns:a16="http://schemas.microsoft.com/office/drawing/2014/main" id="{4FCFC925-BBCB-423E-8DC5-13F1E1801516}"/>
              </a:ext>
            </a:extLst>
          </p:cNvPr>
          <p:cNvSpPr>
            <a:spLocks noGrp="1"/>
          </p:cNvSpPr>
          <p:nvPr>
            <p:ph idx="1"/>
          </p:nvPr>
        </p:nvSpPr>
        <p:spPr/>
        <p:txBody>
          <a:bodyPr/>
          <a:lstStyle/>
          <a:p>
            <a:pPr lvl="0"/>
            <a:r>
              <a:rPr lang="en-US" dirty="0"/>
              <a:t>List three personal hygiene habits that can reduce potential lead exposure in children</a:t>
            </a:r>
          </a:p>
          <a:p>
            <a:pPr lvl="0"/>
            <a:r>
              <a:rPr lang="en-US" dirty="0"/>
              <a:t>List three healthy snacks for children that may help reduce the impact of potential lead exposure</a:t>
            </a:r>
          </a:p>
          <a:p>
            <a:pPr lvl="0"/>
            <a:r>
              <a:rPr lang="en-US" dirty="0"/>
              <a:t>Explain how meals and snacks can become contaminated with lead during preparation  </a:t>
            </a:r>
          </a:p>
          <a:p>
            <a:r>
              <a:rPr lang="en-US" dirty="0"/>
              <a:t>Discuss actions that can be taken in the home to reduce potential exposure to lead</a:t>
            </a:r>
          </a:p>
        </p:txBody>
      </p:sp>
      <p:sp>
        <p:nvSpPr>
          <p:cNvPr id="4" name="Slide Number Placeholder 3">
            <a:extLst>
              <a:ext uri="{FF2B5EF4-FFF2-40B4-BE49-F238E27FC236}">
                <a16:creationId xmlns:a16="http://schemas.microsoft.com/office/drawing/2014/main" id="{92690844-6F96-4195-994D-A0D37E0D9302}"/>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a:t>
            </a:fld>
            <a:endParaRPr lang="en-US" dirty="0"/>
          </a:p>
        </p:txBody>
      </p:sp>
    </p:spTree>
    <p:extLst>
      <p:ext uri="{BB962C8B-B14F-4D97-AF65-F5344CB8AC3E}">
        <p14:creationId xmlns:p14="http://schemas.microsoft.com/office/powerpoint/2010/main" val="465228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11A84-B4E9-4E50-90B3-87FA955E5588}"/>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FF1270BC-B3B3-4FF7-9A2C-F328C2EDF59E}"/>
              </a:ext>
            </a:extLst>
          </p:cNvPr>
          <p:cNvSpPr>
            <a:spLocks noGrp="1"/>
          </p:cNvSpPr>
          <p:nvPr>
            <p:ph idx="1"/>
          </p:nvPr>
        </p:nvSpPr>
        <p:spPr>
          <a:xfrm>
            <a:off x="628650" y="1825625"/>
            <a:ext cx="3943350" cy="4351338"/>
          </a:xfrm>
        </p:spPr>
        <p:txBody>
          <a:bodyPr/>
          <a:lstStyle/>
          <a:p>
            <a:r>
              <a:rPr lang="en-US" dirty="0"/>
              <a:t>Good personal hygiene and healthy nutritional  practices may assist in reducing the absorption of lead in a child’s body</a:t>
            </a:r>
          </a:p>
          <a:p>
            <a:endParaRPr lang="en-US" dirty="0"/>
          </a:p>
        </p:txBody>
      </p:sp>
      <p:grpSp>
        <p:nvGrpSpPr>
          <p:cNvPr id="7" name="Group 6">
            <a:extLst>
              <a:ext uri="{FF2B5EF4-FFF2-40B4-BE49-F238E27FC236}">
                <a16:creationId xmlns:a16="http://schemas.microsoft.com/office/drawing/2014/main" id="{F22CA845-A71D-42B9-A673-578303C8D52A}"/>
              </a:ext>
              <a:ext uri="{C183D7F6-B498-43B3-948B-1728B52AA6E4}">
                <adec:decorative xmlns:adec="http://schemas.microsoft.com/office/drawing/2017/decorative" val="1"/>
              </a:ext>
            </a:extLst>
          </p:cNvPr>
          <p:cNvGrpSpPr/>
          <p:nvPr/>
        </p:nvGrpSpPr>
        <p:grpSpPr>
          <a:xfrm>
            <a:off x="4852621" y="1342293"/>
            <a:ext cx="3905250" cy="4645727"/>
            <a:chOff x="4852621" y="1342293"/>
            <a:chExt cx="3905250" cy="4645727"/>
          </a:xfrm>
        </p:grpSpPr>
        <p:pic>
          <p:nvPicPr>
            <p:cNvPr id="5" name="Picture 4" descr="Child coloring while sitting at a table">
              <a:extLst>
                <a:ext uri="{FF2B5EF4-FFF2-40B4-BE49-F238E27FC236}">
                  <a16:creationId xmlns:a16="http://schemas.microsoft.com/office/drawing/2014/main" id="{B307638E-A3E7-48E1-8615-7DA8D7FB0C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2621" y="1342293"/>
              <a:ext cx="3905250" cy="4419600"/>
            </a:xfrm>
            <a:prstGeom prst="rect">
              <a:avLst/>
            </a:prstGeom>
          </p:spPr>
        </p:pic>
        <p:sp>
          <p:nvSpPr>
            <p:cNvPr id="6" name="TextBox 5">
              <a:extLst>
                <a:ext uri="{FF2B5EF4-FFF2-40B4-BE49-F238E27FC236}">
                  <a16:creationId xmlns:a16="http://schemas.microsoft.com/office/drawing/2014/main" id="{96FE148D-6FBA-4C67-A0FE-A4DE70F8CB74}"/>
                </a:ext>
              </a:extLst>
            </p:cNvPr>
            <p:cNvSpPr txBox="1"/>
            <p:nvPr/>
          </p:nvSpPr>
          <p:spPr>
            <a:xfrm>
              <a:off x="4863986" y="5772576"/>
              <a:ext cx="2906565" cy="215444"/>
            </a:xfrm>
            <a:prstGeom prst="rect">
              <a:avLst/>
            </a:prstGeom>
            <a:noFill/>
          </p:spPr>
          <p:txBody>
            <a:bodyPr wrap="none" rtlCol="0">
              <a:spAutoFit/>
            </a:bodyPr>
            <a:lstStyle/>
            <a:p>
              <a:r>
                <a:rPr lang="en-US" sz="800" dirty="0"/>
                <a:t>Photo provided by Zender Environmental and Health Group</a:t>
              </a:r>
            </a:p>
          </p:txBody>
        </p:sp>
      </p:grpSp>
      <p:sp>
        <p:nvSpPr>
          <p:cNvPr id="4" name="Slide Number Placeholder 3">
            <a:extLst>
              <a:ext uri="{FF2B5EF4-FFF2-40B4-BE49-F238E27FC236}">
                <a16:creationId xmlns:a16="http://schemas.microsoft.com/office/drawing/2014/main" id="{3651D835-F902-4DDE-917B-B9811B0D8C03}"/>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a:t>
            </a:fld>
            <a:endParaRPr lang="en-US" dirty="0"/>
          </a:p>
        </p:txBody>
      </p:sp>
    </p:spTree>
    <p:extLst>
      <p:ext uri="{BB962C8B-B14F-4D97-AF65-F5344CB8AC3E}">
        <p14:creationId xmlns:p14="http://schemas.microsoft.com/office/powerpoint/2010/main" val="3151282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B253-DFBC-49B6-9DCC-3F7589843B17}"/>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F093EE6A-FD9B-4AC6-9331-4B2A59AE0E6A}"/>
              </a:ext>
            </a:extLst>
          </p:cNvPr>
          <p:cNvSpPr>
            <a:spLocks noGrp="1"/>
          </p:cNvSpPr>
          <p:nvPr>
            <p:ph idx="1"/>
          </p:nvPr>
        </p:nvSpPr>
        <p:spPr/>
        <p:txBody>
          <a:bodyPr>
            <a:normAutofit lnSpcReduction="10000"/>
          </a:bodyPr>
          <a:lstStyle/>
          <a:p>
            <a:r>
              <a:rPr lang="en-US" sz="2700" dirty="0"/>
              <a:t>Hygiene - Actions taken to keep our bodies clean, such as washing our hands, hair, and taking a bath</a:t>
            </a:r>
          </a:p>
          <a:p>
            <a:pPr lvl="1"/>
            <a:endParaRPr lang="en-US" sz="2300" dirty="0"/>
          </a:p>
          <a:p>
            <a:r>
              <a:rPr lang="en-US" sz="2700" dirty="0"/>
              <a:t>Nutrition - The process of consuming food or beverages necessary for health and growth, which our bodies need to stay alive and healthy</a:t>
            </a:r>
          </a:p>
          <a:p>
            <a:pPr lvl="1"/>
            <a:endParaRPr lang="en-US" sz="2300" dirty="0"/>
          </a:p>
          <a:p>
            <a:r>
              <a:rPr lang="en-US" sz="2700" dirty="0"/>
              <a:t>Nutrient - A substance in food or beverages that provides nourishment for growth and the maintenance of life</a:t>
            </a:r>
          </a:p>
          <a:p>
            <a:endParaRPr lang="en-US" dirty="0"/>
          </a:p>
        </p:txBody>
      </p:sp>
      <p:sp>
        <p:nvSpPr>
          <p:cNvPr id="4" name="Slide Number Placeholder 3">
            <a:extLst>
              <a:ext uri="{FF2B5EF4-FFF2-40B4-BE49-F238E27FC236}">
                <a16:creationId xmlns:a16="http://schemas.microsoft.com/office/drawing/2014/main" id="{0ED4A7C8-50A3-429E-9CDA-CDE0ECA3FE5B}"/>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5</a:t>
            </a:fld>
            <a:endParaRPr lang="en-US" dirty="0"/>
          </a:p>
        </p:txBody>
      </p:sp>
    </p:spTree>
    <p:extLst>
      <p:ext uri="{BB962C8B-B14F-4D97-AF65-F5344CB8AC3E}">
        <p14:creationId xmlns:p14="http://schemas.microsoft.com/office/powerpoint/2010/main" val="760771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CF071F-9179-4CA5-92DF-413604F22B6E}"/>
              </a:ext>
            </a:extLst>
          </p:cNvPr>
          <p:cNvSpPr>
            <a:spLocks noGrp="1"/>
          </p:cNvSpPr>
          <p:nvPr>
            <p:ph type="title"/>
          </p:nvPr>
        </p:nvSpPr>
        <p:spPr>
          <a:xfrm>
            <a:off x="1183826" y="2449285"/>
            <a:ext cx="6784522" cy="1968274"/>
          </a:xfrm>
        </p:spPr>
        <p:txBody>
          <a:bodyPr>
            <a:normAutofit/>
          </a:bodyPr>
          <a:lstStyle/>
          <a:p>
            <a:pPr algn="ctr"/>
            <a:r>
              <a:rPr lang="en-US" sz="4100" dirty="0"/>
              <a:t>What are examples of good personal hygiene behaviors for children?</a:t>
            </a:r>
          </a:p>
        </p:txBody>
      </p:sp>
      <p:sp>
        <p:nvSpPr>
          <p:cNvPr id="2" name="Slide Number Placeholder 1">
            <a:extLst>
              <a:ext uri="{FF2B5EF4-FFF2-40B4-BE49-F238E27FC236}">
                <a16:creationId xmlns:a16="http://schemas.microsoft.com/office/drawing/2014/main" id="{B9A51685-296B-49A5-8334-105674E13002}"/>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6</a:t>
            </a:fld>
            <a:endParaRPr lang="en-US" dirty="0"/>
          </a:p>
        </p:txBody>
      </p:sp>
      <p:sp>
        <p:nvSpPr>
          <p:cNvPr id="4" name="Rectangle: Rounded Corners 3">
            <a:extLst>
              <a:ext uri="{FF2B5EF4-FFF2-40B4-BE49-F238E27FC236}">
                <a16:creationId xmlns:a16="http://schemas.microsoft.com/office/drawing/2014/main" id="{055CBB67-7B3E-4142-A6ED-C572AC88FD90}"/>
              </a:ext>
              <a:ext uri="{C183D7F6-B498-43B3-948B-1728B52AA6E4}">
                <adec:decorative xmlns:adec="http://schemas.microsoft.com/office/drawing/2017/decorative" val="1"/>
              </a:ext>
            </a:extLst>
          </p:cNvPr>
          <p:cNvSpPr/>
          <p:nvPr/>
        </p:nvSpPr>
        <p:spPr>
          <a:xfrm>
            <a:off x="486710" y="1604866"/>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475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938EBC4-B81E-48E9-B895-7D7759A36A92}"/>
              </a:ext>
            </a:extLst>
          </p:cNvPr>
          <p:cNvSpPr>
            <a:spLocks noGrp="1"/>
          </p:cNvSpPr>
          <p:nvPr>
            <p:ph type="title"/>
          </p:nvPr>
        </p:nvSpPr>
        <p:spPr>
          <a:xfrm>
            <a:off x="1191984" y="2612577"/>
            <a:ext cx="6776357" cy="1681841"/>
          </a:xfrm>
        </p:spPr>
        <p:txBody>
          <a:bodyPr>
            <a:noAutofit/>
          </a:bodyPr>
          <a:lstStyle/>
          <a:p>
            <a:pPr algn="ctr"/>
            <a:r>
              <a:rPr lang="en-US" sz="4100" dirty="0"/>
              <a:t>What foods do you think should be part of a healthy diet for children?</a:t>
            </a:r>
          </a:p>
        </p:txBody>
      </p:sp>
      <p:sp>
        <p:nvSpPr>
          <p:cNvPr id="2" name="Slide Number Placeholder 1">
            <a:extLst>
              <a:ext uri="{FF2B5EF4-FFF2-40B4-BE49-F238E27FC236}">
                <a16:creationId xmlns:a16="http://schemas.microsoft.com/office/drawing/2014/main" id="{59629E2B-A99F-42E9-9494-45E82F14AF1A}"/>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7</a:t>
            </a:fld>
            <a:endParaRPr lang="en-US" dirty="0"/>
          </a:p>
        </p:txBody>
      </p:sp>
      <p:sp>
        <p:nvSpPr>
          <p:cNvPr id="4" name="Rectangle: Rounded Corners 3">
            <a:extLst>
              <a:ext uri="{FF2B5EF4-FFF2-40B4-BE49-F238E27FC236}">
                <a16:creationId xmlns:a16="http://schemas.microsoft.com/office/drawing/2014/main" id="{3F71D3C2-21BE-46EA-9909-94177FF95A54}"/>
              </a:ext>
              <a:ext uri="{C183D7F6-B498-43B3-948B-1728B52AA6E4}">
                <adec:decorative xmlns:adec="http://schemas.microsoft.com/office/drawing/2017/decorative" val="1"/>
              </a:ext>
            </a:extLst>
          </p:cNvPr>
          <p:cNvSpPr/>
          <p:nvPr/>
        </p:nvSpPr>
        <p:spPr>
          <a:xfrm>
            <a:off x="486710" y="1604866"/>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6202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F0547F-3AB4-47DF-99B5-CF8AB543D7C2}"/>
              </a:ext>
            </a:extLst>
          </p:cNvPr>
          <p:cNvSpPr>
            <a:spLocks noGrp="1"/>
          </p:cNvSpPr>
          <p:nvPr>
            <p:ph type="title"/>
          </p:nvPr>
        </p:nvSpPr>
        <p:spPr>
          <a:xfrm>
            <a:off x="1257300" y="2661555"/>
            <a:ext cx="6466114" cy="1543733"/>
          </a:xfrm>
        </p:spPr>
        <p:txBody>
          <a:bodyPr>
            <a:noAutofit/>
          </a:bodyPr>
          <a:lstStyle/>
          <a:p>
            <a:pPr algn="ctr"/>
            <a:r>
              <a:rPr lang="en-US" sz="4100" dirty="0"/>
              <a:t>What are some nutrients that are important for our health? </a:t>
            </a:r>
          </a:p>
        </p:txBody>
      </p:sp>
      <p:sp>
        <p:nvSpPr>
          <p:cNvPr id="2" name="Slide Number Placeholder 1">
            <a:extLst>
              <a:ext uri="{FF2B5EF4-FFF2-40B4-BE49-F238E27FC236}">
                <a16:creationId xmlns:a16="http://schemas.microsoft.com/office/drawing/2014/main" id="{83974B4F-FA71-4C8B-8859-5FAA83C95962}"/>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8</a:t>
            </a:fld>
            <a:endParaRPr lang="en-US" dirty="0"/>
          </a:p>
        </p:txBody>
      </p:sp>
      <p:sp>
        <p:nvSpPr>
          <p:cNvPr id="5" name="Rectangle: Rounded Corners 4">
            <a:extLst>
              <a:ext uri="{FF2B5EF4-FFF2-40B4-BE49-F238E27FC236}">
                <a16:creationId xmlns:a16="http://schemas.microsoft.com/office/drawing/2014/main" id="{576B3D42-052F-45C5-81DE-6524619DDC30}"/>
              </a:ext>
              <a:ext uri="{C183D7F6-B498-43B3-948B-1728B52AA6E4}">
                <adec:decorative xmlns:adec="http://schemas.microsoft.com/office/drawing/2017/decorative" val="1"/>
              </a:ext>
            </a:extLst>
          </p:cNvPr>
          <p:cNvSpPr/>
          <p:nvPr/>
        </p:nvSpPr>
        <p:spPr>
          <a:xfrm>
            <a:off x="486710" y="1604866"/>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6994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492CCD5-FA30-4B35-AB09-99EAC63A293A}"/>
              </a:ext>
            </a:extLst>
          </p:cNvPr>
          <p:cNvSpPr>
            <a:spLocks noGrp="1"/>
          </p:cNvSpPr>
          <p:nvPr>
            <p:ph type="title"/>
          </p:nvPr>
        </p:nvSpPr>
        <p:spPr>
          <a:xfrm>
            <a:off x="1183820" y="2766218"/>
            <a:ext cx="6784522" cy="1325563"/>
          </a:xfrm>
        </p:spPr>
        <p:txBody>
          <a:bodyPr>
            <a:noAutofit/>
          </a:bodyPr>
          <a:lstStyle/>
          <a:p>
            <a:pPr algn="ctr"/>
            <a:r>
              <a:rPr lang="en-US" sz="4100" dirty="0"/>
              <a:t>What nutrients may limit the absorption of lead in children’s bodies?</a:t>
            </a:r>
          </a:p>
        </p:txBody>
      </p:sp>
      <p:sp>
        <p:nvSpPr>
          <p:cNvPr id="2" name="Slide Number Placeholder 1">
            <a:extLst>
              <a:ext uri="{FF2B5EF4-FFF2-40B4-BE49-F238E27FC236}">
                <a16:creationId xmlns:a16="http://schemas.microsoft.com/office/drawing/2014/main" id="{AB2ADBDB-0C14-4B29-B909-DDCF07572FB4}"/>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9</a:t>
            </a:fld>
            <a:endParaRPr lang="en-US" dirty="0"/>
          </a:p>
        </p:txBody>
      </p:sp>
      <p:sp>
        <p:nvSpPr>
          <p:cNvPr id="4" name="Rectangle: Rounded Corners 3">
            <a:extLst>
              <a:ext uri="{FF2B5EF4-FFF2-40B4-BE49-F238E27FC236}">
                <a16:creationId xmlns:a16="http://schemas.microsoft.com/office/drawing/2014/main" id="{75642431-3CD3-4A6C-A238-194C3F10FDBB}"/>
              </a:ext>
              <a:ext uri="{C183D7F6-B498-43B3-948B-1728B52AA6E4}">
                <adec:decorative xmlns:adec="http://schemas.microsoft.com/office/drawing/2017/decorative" val="1"/>
              </a:ext>
            </a:extLst>
          </p:cNvPr>
          <p:cNvSpPr/>
          <p:nvPr/>
        </p:nvSpPr>
        <p:spPr>
          <a:xfrm>
            <a:off x="486710" y="1604866"/>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9220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2C8C0-A3C4-4B00-9959-7F6FEF18FA3E}"/>
              </a:ext>
            </a:extLst>
          </p:cNvPr>
          <p:cNvSpPr>
            <a:spLocks noGrp="1"/>
          </p:cNvSpPr>
          <p:nvPr>
            <p:ph type="title"/>
          </p:nvPr>
        </p:nvSpPr>
        <p:spPr/>
        <p:txBody>
          <a:bodyPr/>
          <a:lstStyle/>
          <a:p>
            <a:r>
              <a:rPr lang="en-US" dirty="0"/>
              <a:t>Personal Hygiene</a:t>
            </a:r>
          </a:p>
        </p:txBody>
      </p:sp>
      <p:sp>
        <p:nvSpPr>
          <p:cNvPr id="3" name="Content Placeholder 2">
            <a:extLst>
              <a:ext uri="{FF2B5EF4-FFF2-40B4-BE49-F238E27FC236}">
                <a16:creationId xmlns:a16="http://schemas.microsoft.com/office/drawing/2014/main" id="{FF9D3031-A167-4EBC-8B5D-67F4EA6E8201}"/>
              </a:ext>
            </a:extLst>
          </p:cNvPr>
          <p:cNvSpPr>
            <a:spLocks noGrp="1"/>
          </p:cNvSpPr>
          <p:nvPr>
            <p:ph idx="1"/>
          </p:nvPr>
        </p:nvSpPr>
        <p:spPr>
          <a:xfrm>
            <a:off x="628650" y="1825624"/>
            <a:ext cx="7886700" cy="4667249"/>
          </a:xfrm>
        </p:spPr>
        <p:txBody>
          <a:bodyPr>
            <a:normAutofit/>
          </a:bodyPr>
          <a:lstStyle/>
          <a:p>
            <a:r>
              <a:rPr lang="en-US" dirty="0"/>
              <a:t>Minimizes the possibility of illness</a:t>
            </a:r>
          </a:p>
          <a:p>
            <a:r>
              <a:rPr lang="en-US" dirty="0"/>
              <a:t>Reduces children’s potential exposure to lead</a:t>
            </a:r>
          </a:p>
          <a:p>
            <a:r>
              <a:rPr lang="en-US" dirty="0"/>
              <a:t>Teach children good personal hygiene habits:</a:t>
            </a:r>
          </a:p>
          <a:p>
            <a:pPr lvl="1"/>
            <a:r>
              <a:rPr lang="en-US" dirty="0"/>
              <a:t>Wash hands several times a day</a:t>
            </a:r>
          </a:p>
          <a:p>
            <a:pPr lvl="1"/>
            <a:r>
              <a:rPr lang="en-US" dirty="0"/>
              <a:t>Trim fingernails and toenails </a:t>
            </a:r>
          </a:p>
          <a:p>
            <a:pPr lvl="1"/>
            <a:r>
              <a:rPr lang="en-US" dirty="0"/>
              <a:t>Bathe daily</a:t>
            </a:r>
          </a:p>
          <a:p>
            <a:pPr lvl="1"/>
            <a:r>
              <a:rPr lang="en-US" dirty="0"/>
              <a:t>Pin pacifiers to clothes</a:t>
            </a:r>
          </a:p>
          <a:p>
            <a:pPr lvl="1"/>
            <a:r>
              <a:rPr lang="en-US" dirty="0"/>
              <a:t>Wash bottles and pacifiers                                  daily</a:t>
            </a:r>
          </a:p>
          <a:p>
            <a:pPr lvl="1"/>
            <a:r>
              <a:rPr lang="en-US" dirty="0"/>
              <a:t>Wash toys</a:t>
            </a:r>
          </a:p>
          <a:p>
            <a:endParaRPr lang="en-US" dirty="0"/>
          </a:p>
        </p:txBody>
      </p:sp>
      <p:pic>
        <p:nvPicPr>
          <p:cNvPr id="4" name="Picture 3">
            <a:extLst>
              <a:ext uri="{FF2B5EF4-FFF2-40B4-BE49-F238E27FC236}">
                <a16:creationId xmlns:a16="http://schemas.microsoft.com/office/drawing/2014/main" id="{26BDFD79-3AD0-4E80-BC1D-917521BC2241}"/>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579588" y="3834395"/>
            <a:ext cx="3240253" cy="2184574"/>
          </a:xfrm>
          <a:prstGeom prst="rect">
            <a:avLst/>
          </a:prstGeom>
        </p:spPr>
      </p:pic>
      <p:sp>
        <p:nvSpPr>
          <p:cNvPr id="5" name="Slide Number Placeholder 4">
            <a:extLst>
              <a:ext uri="{FF2B5EF4-FFF2-40B4-BE49-F238E27FC236}">
                <a16:creationId xmlns:a16="http://schemas.microsoft.com/office/drawing/2014/main" id="{3FF78904-EA5B-49B6-9390-4711FD34230D}"/>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10</a:t>
            </a:fld>
            <a:endParaRPr lang="en-US" dirty="0"/>
          </a:p>
        </p:txBody>
      </p:sp>
    </p:spTree>
    <p:extLst>
      <p:ext uri="{BB962C8B-B14F-4D97-AF65-F5344CB8AC3E}">
        <p14:creationId xmlns:p14="http://schemas.microsoft.com/office/powerpoint/2010/main" val="3370412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BD55A-8F2E-4C8D-946D-1656BB6D2FC1}"/>
              </a:ext>
            </a:extLst>
          </p:cNvPr>
          <p:cNvSpPr>
            <a:spLocks noGrp="1"/>
          </p:cNvSpPr>
          <p:nvPr>
            <p:ph type="title"/>
          </p:nvPr>
        </p:nvSpPr>
        <p:spPr/>
        <p:txBody>
          <a:bodyPr/>
          <a:lstStyle/>
          <a:p>
            <a:r>
              <a:rPr lang="en-US" dirty="0"/>
              <a:t>Personal Hygiene</a:t>
            </a:r>
          </a:p>
        </p:txBody>
      </p:sp>
      <p:sp>
        <p:nvSpPr>
          <p:cNvPr id="3" name="Content Placeholder 2">
            <a:extLst>
              <a:ext uri="{FF2B5EF4-FFF2-40B4-BE49-F238E27FC236}">
                <a16:creationId xmlns:a16="http://schemas.microsoft.com/office/drawing/2014/main" id="{D85CAB03-284B-4C0F-B555-62F599B5E737}"/>
              </a:ext>
            </a:extLst>
          </p:cNvPr>
          <p:cNvSpPr>
            <a:spLocks noGrp="1"/>
          </p:cNvSpPr>
          <p:nvPr>
            <p:ph idx="1"/>
          </p:nvPr>
        </p:nvSpPr>
        <p:spPr>
          <a:xfrm>
            <a:off x="628650" y="1825624"/>
            <a:ext cx="4444805" cy="4667249"/>
          </a:xfrm>
        </p:spPr>
        <p:txBody>
          <a:bodyPr>
            <a:normAutofit lnSpcReduction="10000"/>
          </a:bodyPr>
          <a:lstStyle/>
          <a:p>
            <a:r>
              <a:rPr lang="en-US" dirty="0"/>
              <a:t>Children may swallow lead-contaminated dust or soil when they put their hands in their mouths</a:t>
            </a:r>
          </a:p>
          <a:p>
            <a:r>
              <a:rPr lang="en-US" dirty="0"/>
              <a:t>Children should wash their hands with soap:</a:t>
            </a:r>
          </a:p>
          <a:p>
            <a:pPr lvl="1"/>
            <a:r>
              <a:rPr lang="en-US" dirty="0"/>
              <a:t>Before eating, drinking and sleeping</a:t>
            </a:r>
          </a:p>
          <a:p>
            <a:pPr lvl="1"/>
            <a:r>
              <a:rPr lang="en-US" dirty="0"/>
              <a:t>After using the bathroom</a:t>
            </a:r>
          </a:p>
          <a:p>
            <a:pPr lvl="1"/>
            <a:r>
              <a:rPr lang="en-US" dirty="0"/>
              <a:t>After playing outdoors or                                      with animals</a:t>
            </a:r>
          </a:p>
          <a:p>
            <a:endParaRPr lang="en-US" dirty="0"/>
          </a:p>
        </p:txBody>
      </p:sp>
      <p:pic>
        <p:nvPicPr>
          <p:cNvPr id="6" name="Picture 5">
            <a:extLst>
              <a:ext uri="{FF2B5EF4-FFF2-40B4-BE49-F238E27FC236}">
                <a16:creationId xmlns:a16="http://schemas.microsoft.com/office/drawing/2014/main" id="{23952209-F48D-4BEF-A51D-19A6038B24A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9983" y="2436812"/>
            <a:ext cx="4047059" cy="2690864"/>
          </a:xfrm>
          <a:prstGeom prst="rect">
            <a:avLst/>
          </a:prstGeom>
        </p:spPr>
      </p:pic>
      <p:sp>
        <p:nvSpPr>
          <p:cNvPr id="4" name="Slide Number Placeholder 3">
            <a:extLst>
              <a:ext uri="{FF2B5EF4-FFF2-40B4-BE49-F238E27FC236}">
                <a16:creationId xmlns:a16="http://schemas.microsoft.com/office/drawing/2014/main" id="{E1EDF882-DA89-4446-889A-F8449E5E42D9}"/>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11</a:t>
            </a:fld>
            <a:endParaRPr lang="en-US" dirty="0"/>
          </a:p>
        </p:txBody>
      </p:sp>
    </p:spTree>
    <p:extLst>
      <p:ext uri="{BB962C8B-B14F-4D97-AF65-F5344CB8AC3E}">
        <p14:creationId xmlns:p14="http://schemas.microsoft.com/office/powerpoint/2010/main" val="3541287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EF697-F6EA-40FE-B102-EF92BB718620}"/>
              </a:ext>
            </a:extLst>
          </p:cNvPr>
          <p:cNvSpPr>
            <a:spLocks noGrp="1"/>
          </p:cNvSpPr>
          <p:nvPr>
            <p:ph type="title"/>
          </p:nvPr>
        </p:nvSpPr>
        <p:spPr/>
        <p:txBody>
          <a:bodyPr/>
          <a:lstStyle/>
          <a:p>
            <a:r>
              <a:rPr lang="en-US" dirty="0"/>
              <a:t>Handwashing in 6 Steps</a:t>
            </a:r>
          </a:p>
        </p:txBody>
      </p:sp>
      <p:pic>
        <p:nvPicPr>
          <p:cNvPr id="5" name="Picture 4">
            <a:extLst>
              <a:ext uri="{FF2B5EF4-FFF2-40B4-BE49-F238E27FC236}">
                <a16:creationId xmlns:a16="http://schemas.microsoft.com/office/drawing/2014/main" id="{4213B6F8-E870-4A6E-AED2-0DB0F7ADFD4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565" y="1929142"/>
            <a:ext cx="1301121" cy="1301121"/>
          </a:xfrm>
          <a:prstGeom prst="rect">
            <a:avLst/>
          </a:prstGeom>
          <a:ln w="28575">
            <a:solidFill>
              <a:schemeClr val="accent1"/>
            </a:solidFill>
          </a:ln>
        </p:spPr>
      </p:pic>
      <p:sp>
        <p:nvSpPr>
          <p:cNvPr id="6" name="TextBox 5">
            <a:extLst>
              <a:ext uri="{FF2B5EF4-FFF2-40B4-BE49-F238E27FC236}">
                <a16:creationId xmlns:a16="http://schemas.microsoft.com/office/drawing/2014/main" id="{8D8B2B63-27BF-4E24-98A6-B16B23A6D5AF}"/>
              </a:ext>
            </a:extLst>
          </p:cNvPr>
          <p:cNvSpPr txBox="1"/>
          <p:nvPr/>
        </p:nvSpPr>
        <p:spPr>
          <a:xfrm>
            <a:off x="2229041" y="2102649"/>
            <a:ext cx="6286309" cy="954107"/>
          </a:xfrm>
          <a:prstGeom prst="rect">
            <a:avLst/>
          </a:prstGeom>
          <a:noFill/>
        </p:spPr>
        <p:txBody>
          <a:bodyPr wrap="square" rtlCol="0">
            <a:spAutoFit/>
          </a:bodyPr>
          <a:lstStyle/>
          <a:p>
            <a:r>
              <a:rPr lang="en-US" sz="2800" dirty="0"/>
              <a:t>Step 1: Wet hands with clean, running water</a:t>
            </a:r>
          </a:p>
        </p:txBody>
      </p:sp>
      <p:pic>
        <p:nvPicPr>
          <p:cNvPr id="8" name="Picture 7">
            <a:extLst>
              <a:ext uri="{FF2B5EF4-FFF2-40B4-BE49-F238E27FC236}">
                <a16:creationId xmlns:a16="http://schemas.microsoft.com/office/drawing/2014/main" id="{FC1332BE-0F21-476C-9422-2A27E24147D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565" y="3858759"/>
            <a:ext cx="1298448" cy="1298448"/>
          </a:xfrm>
          <a:prstGeom prst="rect">
            <a:avLst/>
          </a:prstGeom>
          <a:ln w="28575">
            <a:solidFill>
              <a:schemeClr val="accent1"/>
            </a:solidFill>
          </a:ln>
        </p:spPr>
      </p:pic>
      <p:sp>
        <p:nvSpPr>
          <p:cNvPr id="9" name="TextBox 8">
            <a:extLst>
              <a:ext uri="{FF2B5EF4-FFF2-40B4-BE49-F238E27FC236}">
                <a16:creationId xmlns:a16="http://schemas.microsoft.com/office/drawing/2014/main" id="{81562043-961C-4A5F-8542-A8CC075AC9C4}"/>
              </a:ext>
            </a:extLst>
          </p:cNvPr>
          <p:cNvSpPr txBox="1"/>
          <p:nvPr/>
        </p:nvSpPr>
        <p:spPr>
          <a:xfrm>
            <a:off x="2229041" y="4030930"/>
            <a:ext cx="6286309" cy="954107"/>
          </a:xfrm>
          <a:prstGeom prst="rect">
            <a:avLst/>
          </a:prstGeom>
          <a:noFill/>
        </p:spPr>
        <p:txBody>
          <a:bodyPr wrap="square" rtlCol="0">
            <a:spAutoFit/>
          </a:bodyPr>
          <a:lstStyle/>
          <a:p>
            <a:r>
              <a:rPr lang="en-US" sz="2800" dirty="0"/>
              <a:t>Step 2: Add soap, rub hands together making a soapy lather </a:t>
            </a:r>
          </a:p>
        </p:txBody>
      </p:sp>
      <p:sp>
        <p:nvSpPr>
          <p:cNvPr id="4" name="Slide Number Placeholder 3">
            <a:extLst>
              <a:ext uri="{FF2B5EF4-FFF2-40B4-BE49-F238E27FC236}">
                <a16:creationId xmlns:a16="http://schemas.microsoft.com/office/drawing/2014/main" id="{19F24E67-2EE9-4E99-8DDE-A432CB0BB6ED}"/>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12</a:t>
            </a:fld>
            <a:endParaRPr lang="en-US" dirty="0"/>
          </a:p>
        </p:txBody>
      </p:sp>
    </p:spTree>
    <p:extLst>
      <p:ext uri="{BB962C8B-B14F-4D97-AF65-F5344CB8AC3E}">
        <p14:creationId xmlns:p14="http://schemas.microsoft.com/office/powerpoint/2010/main" val="1942866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EF697-F6EA-40FE-B102-EF92BB718620}"/>
              </a:ext>
            </a:extLst>
          </p:cNvPr>
          <p:cNvSpPr>
            <a:spLocks noGrp="1"/>
          </p:cNvSpPr>
          <p:nvPr>
            <p:ph type="title"/>
          </p:nvPr>
        </p:nvSpPr>
        <p:spPr/>
        <p:txBody>
          <a:bodyPr/>
          <a:lstStyle/>
          <a:p>
            <a:r>
              <a:rPr lang="en-US" dirty="0"/>
              <a:t>Handwashing in 6 Steps</a:t>
            </a:r>
          </a:p>
        </p:txBody>
      </p:sp>
      <p:pic>
        <p:nvPicPr>
          <p:cNvPr id="21" name="Picture 20">
            <a:extLst>
              <a:ext uri="{FF2B5EF4-FFF2-40B4-BE49-F238E27FC236}">
                <a16:creationId xmlns:a16="http://schemas.microsoft.com/office/drawing/2014/main" id="{777C1DA7-BF5F-4519-AC55-CC998552A4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709" y="1927194"/>
            <a:ext cx="1298448" cy="1298448"/>
          </a:xfrm>
          <a:prstGeom prst="rect">
            <a:avLst/>
          </a:prstGeom>
          <a:ln w="28575">
            <a:solidFill>
              <a:schemeClr val="accent1"/>
            </a:solidFill>
          </a:ln>
        </p:spPr>
      </p:pic>
      <p:sp>
        <p:nvSpPr>
          <p:cNvPr id="12" name="TextBox 11">
            <a:extLst>
              <a:ext uri="{FF2B5EF4-FFF2-40B4-BE49-F238E27FC236}">
                <a16:creationId xmlns:a16="http://schemas.microsoft.com/office/drawing/2014/main" id="{337B3124-D839-443E-991C-BB9BE28350DA}"/>
              </a:ext>
            </a:extLst>
          </p:cNvPr>
          <p:cNvSpPr txBox="1"/>
          <p:nvPr/>
        </p:nvSpPr>
        <p:spPr>
          <a:xfrm>
            <a:off x="2249723" y="1883921"/>
            <a:ext cx="6265627" cy="1384995"/>
          </a:xfrm>
          <a:prstGeom prst="rect">
            <a:avLst/>
          </a:prstGeom>
          <a:noFill/>
        </p:spPr>
        <p:txBody>
          <a:bodyPr wrap="square" rtlCol="0">
            <a:spAutoFit/>
          </a:bodyPr>
          <a:lstStyle/>
          <a:p>
            <a:r>
              <a:rPr lang="en-US" sz="2800" dirty="0"/>
              <a:t>Step 3: Scrub the front and back of hands, between fingers and under nails for at least 20 seconds</a:t>
            </a:r>
            <a:endParaRPr lang="en-US" sz="2500" dirty="0"/>
          </a:p>
        </p:txBody>
      </p:sp>
      <p:sp>
        <p:nvSpPr>
          <p:cNvPr id="15" name="TextBox 14">
            <a:extLst>
              <a:ext uri="{FF2B5EF4-FFF2-40B4-BE49-F238E27FC236}">
                <a16:creationId xmlns:a16="http://schemas.microsoft.com/office/drawing/2014/main" id="{91341E9A-3B16-4B48-9F90-BA71B4D4C7F9}"/>
              </a:ext>
            </a:extLst>
          </p:cNvPr>
          <p:cNvSpPr txBox="1"/>
          <p:nvPr/>
        </p:nvSpPr>
        <p:spPr>
          <a:xfrm>
            <a:off x="2232197" y="4021033"/>
            <a:ext cx="6265628" cy="954107"/>
          </a:xfrm>
          <a:prstGeom prst="rect">
            <a:avLst/>
          </a:prstGeom>
          <a:noFill/>
        </p:spPr>
        <p:txBody>
          <a:bodyPr wrap="square" rtlCol="0">
            <a:spAutoFit/>
          </a:bodyPr>
          <a:lstStyle/>
          <a:p>
            <a:r>
              <a:rPr lang="en-US" sz="2800" dirty="0"/>
              <a:t>Step 4: Rinse hands from wrist to fingertips under clean, running water</a:t>
            </a:r>
            <a:endParaRPr lang="en-US" sz="2500" dirty="0">
              <a:solidFill>
                <a:schemeClr val="tx1">
                  <a:lumMod val="50000"/>
                </a:schemeClr>
              </a:solidFill>
            </a:endParaRPr>
          </a:p>
        </p:txBody>
      </p:sp>
      <p:pic>
        <p:nvPicPr>
          <p:cNvPr id="16" name="Picture 15">
            <a:extLst>
              <a:ext uri="{FF2B5EF4-FFF2-40B4-BE49-F238E27FC236}">
                <a16:creationId xmlns:a16="http://schemas.microsoft.com/office/drawing/2014/main" id="{D2605AC7-B940-4536-83A3-57B29F21F50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7709" y="3848862"/>
            <a:ext cx="1298448" cy="1298448"/>
          </a:xfrm>
          <a:prstGeom prst="rect">
            <a:avLst/>
          </a:prstGeom>
          <a:ln w="28575">
            <a:solidFill>
              <a:schemeClr val="accent1"/>
            </a:solidFill>
          </a:ln>
        </p:spPr>
      </p:pic>
      <p:sp>
        <p:nvSpPr>
          <p:cNvPr id="5" name="Slide Number Placeholder 4">
            <a:extLst>
              <a:ext uri="{FF2B5EF4-FFF2-40B4-BE49-F238E27FC236}">
                <a16:creationId xmlns:a16="http://schemas.microsoft.com/office/drawing/2014/main" id="{18301EF3-35B1-4C43-9886-7A024117706E}"/>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13</a:t>
            </a:fld>
            <a:endParaRPr lang="en-US" dirty="0"/>
          </a:p>
        </p:txBody>
      </p:sp>
    </p:spTree>
    <p:extLst>
      <p:ext uri="{BB962C8B-B14F-4D97-AF65-F5344CB8AC3E}">
        <p14:creationId xmlns:p14="http://schemas.microsoft.com/office/powerpoint/2010/main" val="3157572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EF697-F6EA-40FE-B102-EF92BB718620}"/>
              </a:ext>
            </a:extLst>
          </p:cNvPr>
          <p:cNvSpPr>
            <a:spLocks noGrp="1"/>
          </p:cNvSpPr>
          <p:nvPr>
            <p:ph type="title"/>
          </p:nvPr>
        </p:nvSpPr>
        <p:spPr/>
        <p:txBody>
          <a:bodyPr/>
          <a:lstStyle/>
          <a:p>
            <a:r>
              <a:rPr lang="en-US" dirty="0"/>
              <a:t>Handwashing in 6 Steps</a:t>
            </a:r>
          </a:p>
        </p:txBody>
      </p:sp>
      <p:pic>
        <p:nvPicPr>
          <p:cNvPr id="13" name="Picture 12">
            <a:extLst>
              <a:ext uri="{FF2B5EF4-FFF2-40B4-BE49-F238E27FC236}">
                <a16:creationId xmlns:a16="http://schemas.microsoft.com/office/drawing/2014/main" id="{3F5EE319-559B-4D05-A245-927450A2EC2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234" y="1929775"/>
            <a:ext cx="1298448" cy="1298448"/>
          </a:xfrm>
          <a:prstGeom prst="rect">
            <a:avLst/>
          </a:prstGeom>
          <a:ln w="28575">
            <a:solidFill>
              <a:schemeClr val="accent1"/>
            </a:solidFill>
          </a:ln>
        </p:spPr>
      </p:pic>
      <p:sp>
        <p:nvSpPr>
          <p:cNvPr id="12" name="TextBox 11">
            <a:extLst>
              <a:ext uri="{FF2B5EF4-FFF2-40B4-BE49-F238E27FC236}">
                <a16:creationId xmlns:a16="http://schemas.microsoft.com/office/drawing/2014/main" id="{337B3124-D839-443E-991C-BB9BE28350DA}"/>
              </a:ext>
            </a:extLst>
          </p:cNvPr>
          <p:cNvSpPr txBox="1"/>
          <p:nvPr/>
        </p:nvSpPr>
        <p:spPr>
          <a:xfrm>
            <a:off x="2249723" y="2101946"/>
            <a:ext cx="6265628" cy="954107"/>
          </a:xfrm>
          <a:prstGeom prst="rect">
            <a:avLst/>
          </a:prstGeom>
          <a:noFill/>
        </p:spPr>
        <p:txBody>
          <a:bodyPr wrap="square" rtlCol="0">
            <a:spAutoFit/>
          </a:bodyPr>
          <a:lstStyle/>
          <a:p>
            <a:r>
              <a:rPr lang="en-US" sz="2800" dirty="0"/>
              <a:t>Step 5: Dry hands with a clean towel or paper towel</a:t>
            </a:r>
          </a:p>
        </p:txBody>
      </p:sp>
      <p:sp>
        <p:nvSpPr>
          <p:cNvPr id="15" name="TextBox 14">
            <a:extLst>
              <a:ext uri="{FF2B5EF4-FFF2-40B4-BE49-F238E27FC236}">
                <a16:creationId xmlns:a16="http://schemas.microsoft.com/office/drawing/2014/main" id="{91341E9A-3B16-4B48-9F90-BA71B4D4C7F9}"/>
              </a:ext>
            </a:extLst>
          </p:cNvPr>
          <p:cNvSpPr txBox="1"/>
          <p:nvPr/>
        </p:nvSpPr>
        <p:spPr>
          <a:xfrm>
            <a:off x="2249722" y="4021033"/>
            <a:ext cx="6265628" cy="954107"/>
          </a:xfrm>
          <a:prstGeom prst="rect">
            <a:avLst/>
          </a:prstGeom>
          <a:noFill/>
        </p:spPr>
        <p:txBody>
          <a:bodyPr wrap="square" rtlCol="0">
            <a:spAutoFit/>
          </a:bodyPr>
          <a:lstStyle/>
          <a:p>
            <a:r>
              <a:rPr lang="en-US" sz="2800" dirty="0"/>
              <a:t>Step 6: Turn off the faucet with the used towel</a:t>
            </a:r>
          </a:p>
        </p:txBody>
      </p:sp>
      <p:pic>
        <p:nvPicPr>
          <p:cNvPr id="6" name="Picture 5">
            <a:extLst>
              <a:ext uri="{FF2B5EF4-FFF2-40B4-BE49-F238E27FC236}">
                <a16:creationId xmlns:a16="http://schemas.microsoft.com/office/drawing/2014/main" id="{29600601-1171-4009-AFF6-0C01193AD5D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234" y="3848862"/>
            <a:ext cx="1298448" cy="1298448"/>
          </a:xfrm>
          <a:prstGeom prst="rect">
            <a:avLst/>
          </a:prstGeom>
          <a:ln w="28575">
            <a:solidFill>
              <a:schemeClr val="accent1"/>
            </a:solidFill>
          </a:ln>
        </p:spPr>
      </p:pic>
      <p:sp>
        <p:nvSpPr>
          <p:cNvPr id="4" name="Slide Number Placeholder 3">
            <a:extLst>
              <a:ext uri="{FF2B5EF4-FFF2-40B4-BE49-F238E27FC236}">
                <a16:creationId xmlns:a16="http://schemas.microsoft.com/office/drawing/2014/main" id="{7555F7EA-592B-4CBE-B751-31C6F7D27C0F}"/>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14</a:t>
            </a:fld>
            <a:endParaRPr lang="en-US" dirty="0"/>
          </a:p>
        </p:txBody>
      </p:sp>
    </p:spTree>
    <p:extLst>
      <p:ext uri="{BB962C8B-B14F-4D97-AF65-F5344CB8AC3E}">
        <p14:creationId xmlns:p14="http://schemas.microsoft.com/office/powerpoint/2010/main" val="4023295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25313-5F8E-48C9-AB6D-EDC7CFF6312F}"/>
              </a:ext>
            </a:extLst>
          </p:cNvPr>
          <p:cNvSpPr>
            <a:spLocks noGrp="1"/>
          </p:cNvSpPr>
          <p:nvPr>
            <p:ph type="title"/>
          </p:nvPr>
        </p:nvSpPr>
        <p:spPr/>
        <p:txBody>
          <a:bodyPr/>
          <a:lstStyle/>
          <a:p>
            <a:r>
              <a:rPr lang="en-US" dirty="0"/>
              <a:t>Handwashing Demonstration</a:t>
            </a:r>
          </a:p>
        </p:txBody>
      </p:sp>
      <p:pic>
        <p:nvPicPr>
          <p:cNvPr id="5" name="Picture 4">
            <a:extLst>
              <a:ext uri="{FF2B5EF4-FFF2-40B4-BE49-F238E27FC236}">
                <a16:creationId xmlns:a16="http://schemas.microsoft.com/office/drawing/2014/main" id="{88893B7D-2EDB-49BF-8D81-C31E55648A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231136" y="1690689"/>
            <a:ext cx="4681728" cy="3645315"/>
          </a:xfrm>
          <a:prstGeom prst="rect">
            <a:avLst/>
          </a:prstGeom>
        </p:spPr>
      </p:pic>
      <p:sp>
        <p:nvSpPr>
          <p:cNvPr id="3" name="Slide Number Placeholder 2">
            <a:extLst>
              <a:ext uri="{FF2B5EF4-FFF2-40B4-BE49-F238E27FC236}">
                <a16:creationId xmlns:a16="http://schemas.microsoft.com/office/drawing/2014/main" id="{7F888165-2798-4FC3-8710-FA9EDC04592A}"/>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15</a:t>
            </a:fld>
            <a:endParaRPr lang="en-US" dirty="0"/>
          </a:p>
        </p:txBody>
      </p:sp>
    </p:spTree>
    <p:extLst>
      <p:ext uri="{BB962C8B-B14F-4D97-AF65-F5344CB8AC3E}">
        <p14:creationId xmlns:p14="http://schemas.microsoft.com/office/powerpoint/2010/main" val="2031301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41831-3802-4E4F-8A3F-C429E7EE59F4}"/>
              </a:ext>
            </a:extLst>
          </p:cNvPr>
          <p:cNvSpPr>
            <a:spLocks noGrp="1"/>
          </p:cNvSpPr>
          <p:nvPr>
            <p:ph type="title"/>
          </p:nvPr>
        </p:nvSpPr>
        <p:spPr/>
        <p:txBody>
          <a:bodyPr/>
          <a:lstStyle/>
          <a:p>
            <a:r>
              <a:rPr lang="en-US" dirty="0"/>
              <a:t>Handwashing Video</a:t>
            </a:r>
          </a:p>
        </p:txBody>
      </p:sp>
      <p:pic>
        <p:nvPicPr>
          <p:cNvPr id="4" name="Online Media 3" descr="Video that demonstrates how to wash your hands">
            <a:hlinkClick r:id="" action="ppaction://media"/>
            <a:extLst>
              <a:ext uri="{FF2B5EF4-FFF2-40B4-BE49-F238E27FC236}">
                <a16:creationId xmlns:a16="http://schemas.microsoft.com/office/drawing/2014/main" id="{6D2C59DE-6619-4D00-9BEF-13FD3236E20C}"/>
              </a:ext>
            </a:extLst>
          </p:cNvPr>
          <p:cNvPicPr>
            <a:picLocks noGrp="1" noRot="1" noChangeAspect="1"/>
          </p:cNvPicPr>
          <p:nvPr>
            <p:ph idx="1"/>
            <a:videoFile r:link="rId1"/>
          </p:nvPr>
        </p:nvPicPr>
        <p:blipFill>
          <a:blip r:embed="rId4"/>
          <a:stretch>
            <a:fillRect/>
          </a:stretch>
        </p:blipFill>
        <p:spPr>
          <a:xfrm>
            <a:off x="1668463" y="1825625"/>
            <a:ext cx="5805487" cy="4351338"/>
          </a:xfrm>
          <a:prstGeom prst="rect">
            <a:avLst/>
          </a:prstGeom>
        </p:spPr>
      </p:pic>
      <p:sp>
        <p:nvSpPr>
          <p:cNvPr id="3" name="Slide Number Placeholder 2">
            <a:extLst>
              <a:ext uri="{FF2B5EF4-FFF2-40B4-BE49-F238E27FC236}">
                <a16:creationId xmlns:a16="http://schemas.microsoft.com/office/drawing/2014/main" id="{3DAC7EC8-8A2A-4261-87E2-873A63CC9D7B}"/>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16</a:t>
            </a:fld>
            <a:endParaRPr lang="en-US" dirty="0"/>
          </a:p>
        </p:txBody>
      </p:sp>
    </p:spTree>
    <p:extLst>
      <p:ext uri="{BB962C8B-B14F-4D97-AF65-F5344CB8AC3E}">
        <p14:creationId xmlns:p14="http://schemas.microsoft.com/office/powerpoint/2010/main" val="3002331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EDC0C-4661-4F37-AD31-35328F244732}"/>
              </a:ext>
            </a:extLst>
          </p:cNvPr>
          <p:cNvSpPr>
            <a:spLocks noGrp="1"/>
          </p:cNvSpPr>
          <p:nvPr>
            <p:ph type="title"/>
          </p:nvPr>
        </p:nvSpPr>
        <p:spPr>
          <a:xfrm>
            <a:off x="628650" y="158865"/>
            <a:ext cx="7886700" cy="1325563"/>
          </a:xfrm>
        </p:spPr>
        <p:txBody>
          <a:bodyPr/>
          <a:lstStyle/>
          <a:p>
            <a:r>
              <a:rPr lang="en-US" dirty="0"/>
              <a:t>Potential Outdoor Exposures</a:t>
            </a:r>
          </a:p>
        </p:txBody>
      </p:sp>
      <p:sp>
        <p:nvSpPr>
          <p:cNvPr id="3" name="Content Placeholder 2">
            <a:extLst>
              <a:ext uri="{FF2B5EF4-FFF2-40B4-BE49-F238E27FC236}">
                <a16:creationId xmlns:a16="http://schemas.microsoft.com/office/drawing/2014/main" id="{8B5D5131-128E-447B-9118-265E19343B2D}"/>
              </a:ext>
            </a:extLst>
          </p:cNvPr>
          <p:cNvSpPr>
            <a:spLocks noGrp="1"/>
          </p:cNvSpPr>
          <p:nvPr>
            <p:ph idx="1"/>
          </p:nvPr>
        </p:nvSpPr>
        <p:spPr>
          <a:xfrm>
            <a:off x="628650" y="1484428"/>
            <a:ext cx="3981450" cy="4985383"/>
          </a:xfrm>
        </p:spPr>
        <p:txBody>
          <a:bodyPr>
            <a:normAutofit fontScale="92500" lnSpcReduction="10000"/>
          </a:bodyPr>
          <a:lstStyle/>
          <a:p>
            <a:r>
              <a:rPr lang="en-US" dirty="0"/>
              <a:t>May be exposed to lead in outdoor environments through contaminated soil or breathing in dust containing lead dust</a:t>
            </a:r>
          </a:p>
          <a:p>
            <a:r>
              <a:rPr lang="en-US" dirty="0"/>
              <a:t>Past use of leaded </a:t>
            </a:r>
            <a:r>
              <a:rPr lang="en-US" strike="sngStrike" dirty="0"/>
              <a:t>in</a:t>
            </a:r>
            <a:r>
              <a:rPr lang="en-US" dirty="0"/>
              <a:t> gasoline, industrial sources</a:t>
            </a:r>
          </a:p>
          <a:p>
            <a:r>
              <a:rPr lang="en-US" dirty="0"/>
              <a:t>Plants grown in soils with high lead concentration</a:t>
            </a:r>
          </a:p>
          <a:p>
            <a:r>
              <a:rPr lang="en-US" dirty="0"/>
              <a:t>Certified professionals can remove contaminated soil</a:t>
            </a:r>
          </a:p>
        </p:txBody>
      </p:sp>
      <p:pic>
        <p:nvPicPr>
          <p:cNvPr id="6" name="Picture 5">
            <a:extLst>
              <a:ext uri="{FF2B5EF4-FFF2-40B4-BE49-F238E27FC236}">
                <a16:creationId xmlns:a16="http://schemas.microsoft.com/office/drawing/2014/main" id="{BF1309B9-D836-4C5F-95B2-7CA022DB70CD}"/>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062378" y="2189278"/>
            <a:ext cx="3734116" cy="3229428"/>
          </a:xfrm>
          <a:prstGeom prst="rect">
            <a:avLst/>
          </a:prstGeom>
        </p:spPr>
      </p:pic>
      <p:sp>
        <p:nvSpPr>
          <p:cNvPr id="4" name="Slide Number Placeholder 3">
            <a:extLst>
              <a:ext uri="{FF2B5EF4-FFF2-40B4-BE49-F238E27FC236}">
                <a16:creationId xmlns:a16="http://schemas.microsoft.com/office/drawing/2014/main" id="{F599924A-64D6-4ED2-87C7-4512C5840F0E}"/>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17</a:t>
            </a:fld>
            <a:endParaRPr lang="en-US" dirty="0"/>
          </a:p>
        </p:txBody>
      </p:sp>
    </p:spTree>
    <p:extLst>
      <p:ext uri="{BB962C8B-B14F-4D97-AF65-F5344CB8AC3E}">
        <p14:creationId xmlns:p14="http://schemas.microsoft.com/office/powerpoint/2010/main" val="343212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089768-AC3B-48B7-9186-EB66EF75A0D6}"/>
              </a:ext>
            </a:extLst>
          </p:cNvPr>
          <p:cNvSpPr>
            <a:spLocks noGrp="1"/>
          </p:cNvSpPr>
          <p:nvPr>
            <p:ph type="title"/>
          </p:nvPr>
        </p:nvSpPr>
        <p:spPr>
          <a:xfrm>
            <a:off x="770590" y="1355271"/>
            <a:ext cx="7687610" cy="4261757"/>
          </a:xfrm>
        </p:spPr>
        <p:txBody>
          <a:bodyPr>
            <a:normAutofit/>
          </a:bodyPr>
          <a:lstStyle/>
          <a:p>
            <a:pPr marL="0" indent="0" algn="ctr"/>
            <a:r>
              <a:rPr lang="en-US" sz="4100" dirty="0"/>
              <a:t>How can we reduce potential exposure to lead while outdoors in areas suspected or known to be contaminated with lead?</a:t>
            </a:r>
            <a:br>
              <a:rPr lang="en-US" sz="4100" dirty="0"/>
            </a:br>
            <a:br>
              <a:rPr lang="en-US" sz="4100" dirty="0"/>
            </a:br>
            <a:r>
              <a:rPr lang="en-US" sz="4100" dirty="0"/>
              <a:t>How can we prevent lead from getting inside our homes?</a:t>
            </a:r>
          </a:p>
        </p:txBody>
      </p:sp>
      <p:sp>
        <p:nvSpPr>
          <p:cNvPr id="2" name="Slide Number Placeholder 1">
            <a:extLst>
              <a:ext uri="{FF2B5EF4-FFF2-40B4-BE49-F238E27FC236}">
                <a16:creationId xmlns:a16="http://schemas.microsoft.com/office/drawing/2014/main" id="{CFD6143F-B979-4D4A-A193-8E8895C697A8}"/>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18</a:t>
            </a:fld>
            <a:endParaRPr lang="en-US" dirty="0"/>
          </a:p>
        </p:txBody>
      </p:sp>
      <p:sp>
        <p:nvSpPr>
          <p:cNvPr id="3" name="Rectangle: Rounded Corners 2">
            <a:extLst>
              <a:ext uri="{FF2B5EF4-FFF2-40B4-BE49-F238E27FC236}">
                <a16:creationId xmlns:a16="http://schemas.microsoft.com/office/drawing/2014/main" id="{7E7F1290-C71E-4BFC-BEB6-F39CAB9A8ECC}"/>
              </a:ext>
              <a:ext uri="{C183D7F6-B498-43B3-948B-1728B52AA6E4}">
                <adec:decorative xmlns:adec="http://schemas.microsoft.com/office/drawing/2017/decorative" val="1"/>
              </a:ext>
            </a:extLst>
          </p:cNvPr>
          <p:cNvSpPr/>
          <p:nvPr/>
        </p:nvSpPr>
        <p:spPr>
          <a:xfrm>
            <a:off x="486710" y="856341"/>
            <a:ext cx="8170580" cy="5140714"/>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8293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CA207-0861-4E23-82AA-3BF32BB3E6F9}"/>
              </a:ext>
            </a:extLst>
          </p:cNvPr>
          <p:cNvSpPr>
            <a:spLocks noGrp="1"/>
          </p:cNvSpPr>
          <p:nvPr>
            <p:ph type="title"/>
          </p:nvPr>
        </p:nvSpPr>
        <p:spPr/>
        <p:txBody>
          <a:bodyPr/>
          <a:lstStyle/>
          <a:p>
            <a:r>
              <a:rPr lang="en-US" dirty="0"/>
              <a:t>Outdoor Best Practices</a:t>
            </a:r>
          </a:p>
        </p:txBody>
      </p:sp>
      <p:sp>
        <p:nvSpPr>
          <p:cNvPr id="3" name="Content Placeholder 2">
            <a:extLst>
              <a:ext uri="{FF2B5EF4-FFF2-40B4-BE49-F238E27FC236}">
                <a16:creationId xmlns:a16="http://schemas.microsoft.com/office/drawing/2014/main" id="{AA949FFC-A107-42D4-97C4-3EF9BD322A94}"/>
              </a:ext>
            </a:extLst>
          </p:cNvPr>
          <p:cNvSpPr>
            <a:spLocks noGrp="1"/>
          </p:cNvSpPr>
          <p:nvPr>
            <p:ph idx="1"/>
          </p:nvPr>
        </p:nvSpPr>
        <p:spPr>
          <a:xfrm>
            <a:off x="628651" y="1825624"/>
            <a:ext cx="5736980" cy="4667249"/>
          </a:xfrm>
        </p:spPr>
        <p:txBody>
          <a:bodyPr>
            <a:normAutofit/>
          </a:bodyPr>
          <a:lstStyle/>
          <a:p>
            <a:r>
              <a:rPr lang="en-US" dirty="0"/>
              <a:t>Check the outside of your home for deteriorating paint</a:t>
            </a:r>
          </a:p>
          <a:p>
            <a:r>
              <a:rPr lang="en-US" dirty="0"/>
              <a:t>Cover bare soil with grass, plants, gravel or wood chips</a:t>
            </a:r>
          </a:p>
          <a:p>
            <a:r>
              <a:rPr lang="en-US" dirty="0"/>
              <a:t>Play in grass and dirt not contaminated with lead</a:t>
            </a:r>
          </a:p>
          <a:p>
            <a:r>
              <a:rPr lang="en-US" dirty="0"/>
              <a:t>Wash outdoor toys and playground equipment </a:t>
            </a:r>
          </a:p>
          <a:p>
            <a:r>
              <a:rPr lang="en-US" dirty="0"/>
              <a:t>Use designated picnic, camping, biking and hiking areas</a:t>
            </a:r>
          </a:p>
          <a:p>
            <a:endParaRPr lang="en-US" dirty="0"/>
          </a:p>
        </p:txBody>
      </p:sp>
      <p:sp>
        <p:nvSpPr>
          <p:cNvPr id="5" name="Rectangle 4">
            <a:extLst>
              <a:ext uri="{FF2B5EF4-FFF2-40B4-BE49-F238E27FC236}">
                <a16:creationId xmlns:a16="http://schemas.microsoft.com/office/drawing/2014/main" id="{D184EEED-39D3-4973-BD51-A6F640F5EEC4}"/>
              </a:ext>
            </a:extLst>
          </p:cNvPr>
          <p:cNvSpPr/>
          <p:nvPr/>
        </p:nvSpPr>
        <p:spPr>
          <a:xfrm>
            <a:off x="6500822" y="2834906"/>
            <a:ext cx="1736373" cy="215444"/>
          </a:xfrm>
          <a:prstGeom prst="rect">
            <a:avLst/>
          </a:prstGeom>
        </p:spPr>
        <p:txBody>
          <a:bodyPr wrap="none">
            <a:spAutoFit/>
          </a:bodyPr>
          <a:lstStyle/>
          <a:p>
            <a:r>
              <a:rPr lang="en-US" sz="800" dirty="0">
                <a:solidFill>
                  <a:srgbClr val="111111"/>
                </a:solidFill>
                <a:latin typeface="-apple-system"/>
              </a:rPr>
              <a:t>Photo by </a:t>
            </a:r>
            <a:r>
              <a:rPr lang="en-US" sz="800" dirty="0" err="1">
                <a:solidFill>
                  <a:srgbClr val="111111"/>
                </a:solidFill>
                <a:latin typeface="-apple-system"/>
              </a:rPr>
              <a:t>Meritt</a:t>
            </a:r>
            <a:r>
              <a:rPr lang="en-US" sz="800" dirty="0">
                <a:solidFill>
                  <a:srgbClr val="111111"/>
                </a:solidFill>
                <a:latin typeface="-apple-system"/>
              </a:rPr>
              <a:t> Thomas on Unsplash</a:t>
            </a:r>
            <a:endParaRPr lang="en-US" sz="800" dirty="0"/>
          </a:p>
        </p:txBody>
      </p:sp>
      <p:grpSp>
        <p:nvGrpSpPr>
          <p:cNvPr id="6" name="Group 5">
            <a:extLst>
              <a:ext uri="{FF2B5EF4-FFF2-40B4-BE49-F238E27FC236}">
                <a16:creationId xmlns:a16="http://schemas.microsoft.com/office/drawing/2014/main" id="{CDAAA232-09CC-42B5-9E8A-C04E3D90F5DE}"/>
              </a:ext>
              <a:ext uri="{C183D7F6-B498-43B3-948B-1728B52AA6E4}">
                <adec:decorative xmlns:adec="http://schemas.microsoft.com/office/drawing/2017/decorative" val="1"/>
              </a:ext>
            </a:extLst>
          </p:cNvPr>
          <p:cNvGrpSpPr/>
          <p:nvPr/>
        </p:nvGrpSpPr>
        <p:grpSpPr>
          <a:xfrm>
            <a:off x="6365631" y="2199110"/>
            <a:ext cx="2514666" cy="3613511"/>
            <a:chOff x="6365631" y="2199110"/>
            <a:chExt cx="2514666" cy="3613511"/>
          </a:xfrm>
        </p:grpSpPr>
        <p:pic>
          <p:nvPicPr>
            <p:cNvPr id="9" name="Picture 8" descr="Child playing in the mud.">
              <a:extLst>
                <a:ext uri="{FF2B5EF4-FFF2-40B4-BE49-F238E27FC236}">
                  <a16:creationId xmlns:a16="http://schemas.microsoft.com/office/drawing/2014/main" id="{BD3E6727-8FB3-40FF-8B2B-CF281D9CBE7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365631" y="2199110"/>
              <a:ext cx="2514666" cy="3274957"/>
            </a:xfrm>
            <a:prstGeom prst="rect">
              <a:avLst/>
            </a:prstGeom>
          </p:spPr>
        </p:pic>
        <p:sp>
          <p:nvSpPr>
            <p:cNvPr id="10" name="TextBox 9">
              <a:extLst>
                <a:ext uri="{FF2B5EF4-FFF2-40B4-BE49-F238E27FC236}">
                  <a16:creationId xmlns:a16="http://schemas.microsoft.com/office/drawing/2014/main" id="{3F60EFEE-D727-4716-A050-A6105A7C63BE}"/>
                </a:ext>
              </a:extLst>
            </p:cNvPr>
            <p:cNvSpPr txBox="1"/>
            <p:nvPr/>
          </p:nvSpPr>
          <p:spPr>
            <a:xfrm>
              <a:off x="6406766" y="5474067"/>
              <a:ext cx="2292615" cy="338554"/>
            </a:xfrm>
            <a:prstGeom prst="rect">
              <a:avLst/>
            </a:prstGeom>
            <a:noFill/>
          </p:spPr>
          <p:txBody>
            <a:bodyPr wrap="none" rtlCol="0">
              <a:spAutoFit/>
            </a:bodyPr>
            <a:lstStyle/>
            <a:p>
              <a:r>
                <a:rPr lang="en-US" sz="800" dirty="0"/>
                <a:t>Photo provided by Zender Environmental and </a:t>
              </a:r>
            </a:p>
            <a:p>
              <a:r>
                <a:rPr lang="en-US" sz="800" dirty="0"/>
                <a:t>Health Group</a:t>
              </a:r>
            </a:p>
          </p:txBody>
        </p:sp>
      </p:grpSp>
      <p:sp>
        <p:nvSpPr>
          <p:cNvPr id="4" name="Slide Number Placeholder 3">
            <a:extLst>
              <a:ext uri="{FF2B5EF4-FFF2-40B4-BE49-F238E27FC236}">
                <a16:creationId xmlns:a16="http://schemas.microsoft.com/office/drawing/2014/main" id="{74EF20E9-AF15-464C-ADF5-534484C2626F}"/>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19</a:t>
            </a:fld>
            <a:endParaRPr lang="en-US" dirty="0"/>
          </a:p>
        </p:txBody>
      </p:sp>
    </p:spTree>
    <p:extLst>
      <p:ext uri="{BB962C8B-B14F-4D97-AF65-F5344CB8AC3E}">
        <p14:creationId xmlns:p14="http://schemas.microsoft.com/office/powerpoint/2010/main" val="180581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F2D30-0FD6-436E-8407-F9768BBD1669}"/>
              </a:ext>
            </a:extLst>
          </p:cNvPr>
          <p:cNvSpPr>
            <a:spLocks noGrp="1"/>
          </p:cNvSpPr>
          <p:nvPr>
            <p:ph type="title"/>
          </p:nvPr>
        </p:nvSpPr>
        <p:spPr/>
        <p:txBody>
          <a:bodyPr/>
          <a:lstStyle/>
          <a:p>
            <a:r>
              <a:rPr lang="en-US" dirty="0"/>
              <a:t>Avoid Tracking Soil Inside</a:t>
            </a:r>
          </a:p>
        </p:txBody>
      </p:sp>
      <p:sp>
        <p:nvSpPr>
          <p:cNvPr id="3" name="Content Placeholder 2">
            <a:extLst>
              <a:ext uri="{FF2B5EF4-FFF2-40B4-BE49-F238E27FC236}">
                <a16:creationId xmlns:a16="http://schemas.microsoft.com/office/drawing/2014/main" id="{6556F513-5BCA-418D-8669-AC1E53C7688B}"/>
              </a:ext>
            </a:extLst>
          </p:cNvPr>
          <p:cNvSpPr>
            <a:spLocks noGrp="1"/>
          </p:cNvSpPr>
          <p:nvPr>
            <p:ph idx="1"/>
          </p:nvPr>
        </p:nvSpPr>
        <p:spPr>
          <a:xfrm>
            <a:off x="628650" y="1825625"/>
            <a:ext cx="3981450" cy="4351338"/>
          </a:xfrm>
        </p:spPr>
        <p:txBody>
          <a:bodyPr/>
          <a:lstStyle/>
          <a:p>
            <a:r>
              <a:rPr lang="en-US" dirty="0"/>
              <a:t>Put doormats outside and inside entryways</a:t>
            </a:r>
          </a:p>
          <a:p>
            <a:r>
              <a:rPr lang="en-US" dirty="0"/>
              <a:t>Remove shoes before coming inside</a:t>
            </a:r>
          </a:p>
          <a:p>
            <a:r>
              <a:rPr lang="en-US" dirty="0"/>
              <a:t>Wash pets</a:t>
            </a:r>
          </a:p>
          <a:p>
            <a:r>
              <a:rPr lang="en-US" dirty="0"/>
              <a:t>Remove soil from clothes, toys, pets and equipment outside</a:t>
            </a:r>
          </a:p>
          <a:p>
            <a:endParaRPr lang="en-US" dirty="0"/>
          </a:p>
        </p:txBody>
      </p:sp>
      <p:pic>
        <p:nvPicPr>
          <p:cNvPr id="5" name="Picture 4">
            <a:extLst>
              <a:ext uri="{FF2B5EF4-FFF2-40B4-BE49-F238E27FC236}">
                <a16:creationId xmlns:a16="http://schemas.microsoft.com/office/drawing/2014/main" id="{0587FB2C-BBCD-472A-9E5E-9BB6F7A2C5B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6836" y="2181279"/>
            <a:ext cx="3949581" cy="2962186"/>
          </a:xfrm>
          <a:prstGeom prst="rect">
            <a:avLst/>
          </a:prstGeom>
        </p:spPr>
      </p:pic>
      <p:sp>
        <p:nvSpPr>
          <p:cNvPr id="4" name="Slide Number Placeholder 3">
            <a:extLst>
              <a:ext uri="{FF2B5EF4-FFF2-40B4-BE49-F238E27FC236}">
                <a16:creationId xmlns:a16="http://schemas.microsoft.com/office/drawing/2014/main" id="{91DA502D-8B72-41D4-9010-223751FC4B7C}"/>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20</a:t>
            </a:fld>
            <a:endParaRPr lang="en-US" dirty="0"/>
          </a:p>
        </p:txBody>
      </p:sp>
    </p:spTree>
    <p:extLst>
      <p:ext uri="{BB962C8B-B14F-4D97-AF65-F5344CB8AC3E}">
        <p14:creationId xmlns:p14="http://schemas.microsoft.com/office/powerpoint/2010/main" val="2934570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09032-4B2D-45DD-BC1B-E36BEFA60BDF}"/>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EBF3E7BE-BF33-410B-AF98-0BB181022D0B}"/>
              </a:ext>
            </a:extLst>
          </p:cNvPr>
          <p:cNvSpPr>
            <a:spLocks noGrp="1"/>
          </p:cNvSpPr>
          <p:nvPr>
            <p:ph idx="1"/>
          </p:nvPr>
        </p:nvSpPr>
        <p:spPr/>
        <p:txBody>
          <a:bodyPr/>
          <a:lstStyle/>
          <a:p>
            <a:pPr marL="971550" lvl="1" indent="-514350">
              <a:buFont typeface="+mj-lt"/>
              <a:buAutoNum type="arabicPeriod"/>
            </a:pPr>
            <a:r>
              <a:rPr lang="en-US" sz="2800" dirty="0"/>
              <a:t>List two personal hygiene habits that may assist in reducing children’s potential exposure to lead. </a:t>
            </a:r>
          </a:p>
          <a:p>
            <a:pPr marL="971550" lvl="1" indent="-514350">
              <a:buFont typeface="+mj-lt"/>
              <a:buAutoNum type="arabicPeriod"/>
            </a:pPr>
            <a:endParaRPr lang="en-US" sz="2800" dirty="0"/>
          </a:p>
          <a:p>
            <a:pPr marL="971550" lvl="1" indent="-514350">
              <a:buFont typeface="+mj-lt"/>
              <a:buAutoNum type="arabicPeriod"/>
            </a:pPr>
            <a:r>
              <a:rPr lang="en-US" sz="2800" dirty="0"/>
              <a:t>You should wash your hands with soapy water for at least _____ seconds.</a:t>
            </a:r>
          </a:p>
          <a:p>
            <a:pPr marL="971550" lvl="1"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33F7B326-A934-4D44-A76B-26D45743DC7B}"/>
              </a:ext>
            </a:extLst>
          </p:cNvPr>
          <p:cNvSpPr>
            <a:spLocks noGrp="1"/>
          </p:cNvSpPr>
          <p:nvPr>
            <p:ph type="sldNum" sz="quarter" idx="12"/>
          </p:nvPr>
        </p:nvSpPr>
        <p:spPr/>
        <p:txBody>
          <a:bodyPr/>
          <a:lstStyle/>
          <a:p>
            <a:fld id="{48006AAD-9E02-44C8-BDCD-ACF5C8330FA5}" type="slidenum">
              <a:rPr lang="en-US" smtClean="0"/>
              <a:t>21</a:t>
            </a:fld>
            <a:endParaRPr lang="en-US"/>
          </a:p>
        </p:txBody>
      </p:sp>
    </p:spTree>
    <p:extLst>
      <p:ext uri="{BB962C8B-B14F-4D97-AF65-F5344CB8AC3E}">
        <p14:creationId xmlns:p14="http://schemas.microsoft.com/office/powerpoint/2010/main" val="1337192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0634A-FA62-42E2-B7C3-A737B81CC3E5}"/>
              </a:ext>
            </a:extLst>
          </p:cNvPr>
          <p:cNvSpPr>
            <a:spLocks noGrp="1"/>
          </p:cNvSpPr>
          <p:nvPr>
            <p:ph type="title"/>
          </p:nvPr>
        </p:nvSpPr>
        <p:spPr>
          <a:xfrm>
            <a:off x="628651" y="294144"/>
            <a:ext cx="7886700" cy="1325563"/>
          </a:xfrm>
        </p:spPr>
        <p:txBody>
          <a:bodyPr/>
          <a:lstStyle/>
          <a:p>
            <a:r>
              <a:rPr lang="en-US" dirty="0"/>
              <a:t>Nutrition</a:t>
            </a:r>
          </a:p>
        </p:txBody>
      </p:sp>
      <p:sp>
        <p:nvSpPr>
          <p:cNvPr id="3" name="Content Placeholder 2">
            <a:extLst>
              <a:ext uri="{FF2B5EF4-FFF2-40B4-BE49-F238E27FC236}">
                <a16:creationId xmlns:a16="http://schemas.microsoft.com/office/drawing/2014/main" id="{6E7D5773-EC70-4886-A401-0D5853430B73}"/>
              </a:ext>
            </a:extLst>
          </p:cNvPr>
          <p:cNvSpPr>
            <a:spLocks noGrp="1"/>
          </p:cNvSpPr>
          <p:nvPr>
            <p:ph idx="1"/>
          </p:nvPr>
        </p:nvSpPr>
        <p:spPr>
          <a:xfrm>
            <a:off x="628651" y="1825624"/>
            <a:ext cx="5244611" cy="4667249"/>
          </a:xfrm>
        </p:spPr>
        <p:txBody>
          <a:bodyPr>
            <a:normAutofit/>
          </a:bodyPr>
          <a:lstStyle/>
          <a:p>
            <a:r>
              <a:rPr lang="en-US" dirty="0"/>
              <a:t>Nutrition is important for a child’s overall growth, development and learning</a:t>
            </a:r>
          </a:p>
          <a:p>
            <a:r>
              <a:rPr lang="en-US" dirty="0"/>
              <a:t>When children do not have enough calcium or iron, their bodies may absorb lead instead of these nutrients</a:t>
            </a:r>
          </a:p>
          <a:p>
            <a:r>
              <a:rPr lang="en-US" dirty="0"/>
              <a:t>Calcium, iron and vitamin C, are natural blockers that may help reduce the absorption of lead in the bloodstream</a:t>
            </a:r>
          </a:p>
        </p:txBody>
      </p:sp>
      <p:pic>
        <p:nvPicPr>
          <p:cNvPr id="20" name="Picture 19">
            <a:extLst>
              <a:ext uri="{FF2B5EF4-FFF2-40B4-BE49-F238E27FC236}">
                <a16:creationId xmlns:a16="http://schemas.microsoft.com/office/drawing/2014/main" id="{558201E9-CC2A-4192-86F0-A5380236A38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3262" y="2034325"/>
            <a:ext cx="2722277" cy="4083416"/>
          </a:xfrm>
          <a:prstGeom prst="rect">
            <a:avLst/>
          </a:prstGeom>
        </p:spPr>
      </p:pic>
      <p:sp>
        <p:nvSpPr>
          <p:cNvPr id="4" name="Slide Number Placeholder 3">
            <a:extLst>
              <a:ext uri="{FF2B5EF4-FFF2-40B4-BE49-F238E27FC236}">
                <a16:creationId xmlns:a16="http://schemas.microsoft.com/office/drawing/2014/main" id="{1A41696E-AB66-45AC-9C6D-613BA4395683}"/>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22</a:t>
            </a:fld>
            <a:endParaRPr lang="en-US" dirty="0"/>
          </a:p>
        </p:txBody>
      </p:sp>
    </p:spTree>
    <p:extLst>
      <p:ext uri="{BB962C8B-B14F-4D97-AF65-F5344CB8AC3E}">
        <p14:creationId xmlns:p14="http://schemas.microsoft.com/office/powerpoint/2010/main" val="1976201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E119-CD32-4CF4-9D9F-D871C972CB7E}"/>
              </a:ext>
            </a:extLst>
          </p:cNvPr>
          <p:cNvSpPr>
            <a:spLocks noGrp="1"/>
          </p:cNvSpPr>
          <p:nvPr>
            <p:ph type="title"/>
          </p:nvPr>
        </p:nvSpPr>
        <p:spPr/>
        <p:txBody>
          <a:bodyPr/>
          <a:lstStyle/>
          <a:p>
            <a:r>
              <a:rPr lang="en-US" dirty="0"/>
              <a:t>Key Nutrients</a:t>
            </a:r>
          </a:p>
        </p:txBody>
      </p:sp>
      <p:sp>
        <p:nvSpPr>
          <p:cNvPr id="3" name="Content Placeholder 2">
            <a:extLst>
              <a:ext uri="{FF2B5EF4-FFF2-40B4-BE49-F238E27FC236}">
                <a16:creationId xmlns:a16="http://schemas.microsoft.com/office/drawing/2014/main" id="{F2A79CDA-D889-4542-8060-734B4D142B13}"/>
              </a:ext>
            </a:extLst>
          </p:cNvPr>
          <p:cNvSpPr>
            <a:spLocks noGrp="1"/>
          </p:cNvSpPr>
          <p:nvPr>
            <p:ph idx="1"/>
          </p:nvPr>
        </p:nvSpPr>
        <p:spPr>
          <a:xfrm>
            <a:off x="628650" y="1577292"/>
            <a:ext cx="6962123" cy="4351338"/>
          </a:xfrm>
        </p:spPr>
        <p:txBody>
          <a:bodyPr/>
          <a:lstStyle/>
          <a:p>
            <a:r>
              <a:rPr lang="en-US" dirty="0"/>
              <a:t>Calcium helps bones stay strong</a:t>
            </a:r>
          </a:p>
          <a:p>
            <a:pPr lvl="1"/>
            <a:r>
              <a:rPr lang="en-US" dirty="0"/>
              <a:t>Milk and milk products</a:t>
            </a:r>
          </a:p>
          <a:p>
            <a:pPr lvl="1"/>
            <a:r>
              <a:rPr lang="en-US" dirty="0"/>
              <a:t>Broccoli</a:t>
            </a:r>
          </a:p>
          <a:p>
            <a:pPr lvl="1"/>
            <a:r>
              <a:rPr lang="en-US" dirty="0"/>
              <a:t>Canned salmon and sardines</a:t>
            </a:r>
          </a:p>
          <a:p>
            <a:pPr lvl="1"/>
            <a:r>
              <a:rPr lang="en-US" dirty="0"/>
              <a:t>Foods with added calcium</a:t>
            </a:r>
          </a:p>
          <a:p>
            <a:pPr lvl="1"/>
            <a:endParaRPr lang="en-US" dirty="0"/>
          </a:p>
          <a:p>
            <a:pPr lvl="1"/>
            <a:endParaRPr lang="en-US" dirty="0"/>
          </a:p>
        </p:txBody>
      </p:sp>
      <p:grpSp>
        <p:nvGrpSpPr>
          <p:cNvPr id="8" name="Group 7">
            <a:extLst>
              <a:ext uri="{FF2B5EF4-FFF2-40B4-BE49-F238E27FC236}">
                <a16:creationId xmlns:a16="http://schemas.microsoft.com/office/drawing/2014/main" id="{D376226C-66FD-4650-BC2B-59153A30AD83}"/>
              </a:ext>
              <a:ext uri="{C183D7F6-B498-43B3-948B-1728B52AA6E4}">
                <adec:decorative xmlns:adec="http://schemas.microsoft.com/office/drawing/2017/decorative" val="1"/>
              </a:ext>
            </a:extLst>
          </p:cNvPr>
          <p:cNvGrpSpPr/>
          <p:nvPr/>
        </p:nvGrpSpPr>
        <p:grpSpPr>
          <a:xfrm>
            <a:off x="733926" y="3982197"/>
            <a:ext cx="1612232" cy="2350817"/>
            <a:chOff x="733926" y="3982197"/>
            <a:chExt cx="1612232" cy="2350817"/>
          </a:xfrm>
        </p:grpSpPr>
        <p:pic>
          <p:nvPicPr>
            <p:cNvPr id="12" name="Picture 11" descr="Glass of milk.">
              <a:extLst>
                <a:ext uri="{FF2B5EF4-FFF2-40B4-BE49-F238E27FC236}">
                  <a16:creationId xmlns:a16="http://schemas.microsoft.com/office/drawing/2014/main" id="{D6CA924E-27CF-4B5C-801D-BFC2F2EC840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33926" y="3982197"/>
              <a:ext cx="1612232" cy="1972605"/>
            </a:xfrm>
            <a:prstGeom prst="roundRect">
              <a:avLst/>
            </a:prstGeom>
          </p:spPr>
        </p:pic>
        <p:sp>
          <p:nvSpPr>
            <p:cNvPr id="4" name="TextBox 3">
              <a:extLst>
                <a:ext uri="{FF2B5EF4-FFF2-40B4-BE49-F238E27FC236}">
                  <a16:creationId xmlns:a16="http://schemas.microsoft.com/office/drawing/2014/main" id="{0E272AFE-9CE2-47CC-8C7C-D93723BEB815}"/>
                </a:ext>
              </a:extLst>
            </p:cNvPr>
            <p:cNvSpPr txBox="1"/>
            <p:nvPr/>
          </p:nvSpPr>
          <p:spPr>
            <a:xfrm>
              <a:off x="1242524" y="5963682"/>
              <a:ext cx="595035" cy="369332"/>
            </a:xfrm>
            <a:prstGeom prst="rect">
              <a:avLst/>
            </a:prstGeom>
            <a:noFill/>
          </p:spPr>
          <p:txBody>
            <a:bodyPr wrap="none" rtlCol="0">
              <a:spAutoFit/>
            </a:bodyPr>
            <a:lstStyle/>
            <a:p>
              <a:r>
                <a:rPr lang="en-US" dirty="0"/>
                <a:t>Milk</a:t>
              </a:r>
            </a:p>
          </p:txBody>
        </p:sp>
      </p:grpSp>
      <p:grpSp>
        <p:nvGrpSpPr>
          <p:cNvPr id="9" name="Group 8">
            <a:extLst>
              <a:ext uri="{FF2B5EF4-FFF2-40B4-BE49-F238E27FC236}">
                <a16:creationId xmlns:a16="http://schemas.microsoft.com/office/drawing/2014/main" id="{5BD56696-97F0-4DDA-9301-2FE274A02B0B}"/>
              </a:ext>
              <a:ext uri="{C183D7F6-B498-43B3-948B-1728B52AA6E4}">
                <adec:decorative xmlns:adec="http://schemas.microsoft.com/office/drawing/2017/decorative" val="1"/>
              </a:ext>
            </a:extLst>
          </p:cNvPr>
          <p:cNvGrpSpPr/>
          <p:nvPr/>
        </p:nvGrpSpPr>
        <p:grpSpPr>
          <a:xfrm>
            <a:off x="3567402" y="3982197"/>
            <a:ext cx="2014690" cy="2355603"/>
            <a:chOff x="3567402" y="3982197"/>
            <a:chExt cx="2014690" cy="2355603"/>
          </a:xfrm>
        </p:grpSpPr>
        <p:pic>
          <p:nvPicPr>
            <p:cNvPr id="6" name="Picture 5" descr="DCunks of cheese.">
              <a:extLst>
                <a:ext uri="{FF2B5EF4-FFF2-40B4-BE49-F238E27FC236}">
                  <a16:creationId xmlns:a16="http://schemas.microsoft.com/office/drawing/2014/main" id="{A172E954-C744-4937-991D-F9FD35C3A82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567402" y="3982197"/>
              <a:ext cx="2014690" cy="1972605"/>
            </a:xfrm>
            <a:prstGeom prst="roundRect">
              <a:avLst/>
            </a:prstGeom>
          </p:spPr>
        </p:pic>
        <p:sp>
          <p:nvSpPr>
            <p:cNvPr id="5" name="TextBox 4">
              <a:extLst>
                <a:ext uri="{FF2B5EF4-FFF2-40B4-BE49-F238E27FC236}">
                  <a16:creationId xmlns:a16="http://schemas.microsoft.com/office/drawing/2014/main" id="{BAAF410C-323D-4E43-A517-FA4960F500EE}"/>
                </a:ext>
              </a:extLst>
            </p:cNvPr>
            <p:cNvSpPr txBox="1"/>
            <p:nvPr/>
          </p:nvSpPr>
          <p:spPr>
            <a:xfrm>
              <a:off x="4092275" y="5968468"/>
              <a:ext cx="979755" cy="369332"/>
            </a:xfrm>
            <a:prstGeom prst="rect">
              <a:avLst/>
            </a:prstGeom>
            <a:noFill/>
          </p:spPr>
          <p:txBody>
            <a:bodyPr wrap="none" rtlCol="0">
              <a:spAutoFit/>
            </a:bodyPr>
            <a:lstStyle/>
            <a:p>
              <a:r>
                <a:rPr lang="en-US" dirty="0"/>
                <a:t>Cheese</a:t>
              </a:r>
            </a:p>
          </p:txBody>
        </p:sp>
      </p:grpSp>
      <p:grpSp>
        <p:nvGrpSpPr>
          <p:cNvPr id="10" name="Group 9">
            <a:extLst>
              <a:ext uri="{FF2B5EF4-FFF2-40B4-BE49-F238E27FC236}">
                <a16:creationId xmlns:a16="http://schemas.microsoft.com/office/drawing/2014/main" id="{B78BE55D-DF21-448D-BF0B-5993AE0ADB82}"/>
              </a:ext>
              <a:ext uri="{C183D7F6-B498-43B3-948B-1728B52AA6E4}">
                <adec:decorative xmlns:adec="http://schemas.microsoft.com/office/drawing/2017/decorative" val="1"/>
              </a:ext>
            </a:extLst>
          </p:cNvPr>
          <p:cNvGrpSpPr/>
          <p:nvPr/>
        </p:nvGrpSpPr>
        <p:grpSpPr>
          <a:xfrm>
            <a:off x="6814565" y="3980865"/>
            <a:ext cx="1934558" cy="2536825"/>
            <a:chOff x="6814565" y="3980865"/>
            <a:chExt cx="1934558" cy="2536825"/>
          </a:xfrm>
        </p:grpSpPr>
        <p:sp>
          <p:nvSpPr>
            <p:cNvPr id="13" name="TextBox 12">
              <a:extLst>
                <a:ext uri="{FF2B5EF4-FFF2-40B4-BE49-F238E27FC236}">
                  <a16:creationId xmlns:a16="http://schemas.microsoft.com/office/drawing/2014/main" id="{93C6F737-508E-49C2-8D45-3796E6C4F51C}"/>
                </a:ext>
              </a:extLst>
            </p:cNvPr>
            <p:cNvSpPr txBox="1"/>
            <p:nvPr/>
          </p:nvSpPr>
          <p:spPr>
            <a:xfrm>
              <a:off x="7243482" y="5978310"/>
              <a:ext cx="1005403" cy="369332"/>
            </a:xfrm>
            <a:prstGeom prst="rect">
              <a:avLst/>
            </a:prstGeom>
            <a:noFill/>
          </p:spPr>
          <p:txBody>
            <a:bodyPr wrap="none" rtlCol="0">
              <a:spAutoFit/>
            </a:bodyPr>
            <a:lstStyle/>
            <a:p>
              <a:r>
                <a:rPr lang="en-US" dirty="0"/>
                <a:t>Broccoli</a:t>
              </a:r>
            </a:p>
          </p:txBody>
        </p:sp>
        <p:pic>
          <p:nvPicPr>
            <p:cNvPr id="15" name="Picture 14" descr="Broccoli">
              <a:extLst>
                <a:ext uri="{FF2B5EF4-FFF2-40B4-BE49-F238E27FC236}">
                  <a16:creationId xmlns:a16="http://schemas.microsoft.com/office/drawing/2014/main" id="{EBC31511-5110-45FE-9CD5-E21E56D4FA47}"/>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6814565" y="3980865"/>
              <a:ext cx="1829663" cy="1972605"/>
            </a:xfrm>
            <a:prstGeom prst="roundRect">
              <a:avLst/>
            </a:prstGeom>
          </p:spPr>
        </p:pic>
        <p:sp>
          <p:nvSpPr>
            <p:cNvPr id="16" name="TextBox 15">
              <a:extLst>
                <a:ext uri="{FF2B5EF4-FFF2-40B4-BE49-F238E27FC236}">
                  <a16:creationId xmlns:a16="http://schemas.microsoft.com/office/drawing/2014/main" id="{F8CEC43B-D312-4992-BC9C-9BBAEFD7E0E9}"/>
                </a:ext>
              </a:extLst>
            </p:cNvPr>
            <p:cNvSpPr txBox="1"/>
            <p:nvPr/>
          </p:nvSpPr>
          <p:spPr>
            <a:xfrm>
              <a:off x="6955042" y="6302246"/>
              <a:ext cx="1794081" cy="215444"/>
            </a:xfrm>
            <a:prstGeom prst="rect">
              <a:avLst/>
            </a:prstGeom>
            <a:noFill/>
          </p:spPr>
          <p:txBody>
            <a:bodyPr wrap="none" rtlCol="0">
              <a:spAutoFit/>
            </a:bodyPr>
            <a:lstStyle/>
            <a:p>
              <a:r>
                <a:rPr lang="en-US" sz="800" dirty="0"/>
                <a:t>Photo by </a:t>
              </a:r>
              <a:r>
                <a:rPr lang="en-US" sz="800" dirty="0">
                  <a:hlinkClick r:id="rId6">
                    <a:extLst>
                      <a:ext uri="{A12FA001-AC4F-418D-AE19-62706E023703}">
                        <ahyp:hlinkClr xmlns:ahyp="http://schemas.microsoft.com/office/drawing/2018/hyperlinkcolor" val="tx"/>
                      </a:ext>
                    </a:extLst>
                  </a:hlinkClick>
                </a:rPr>
                <a:t>Annie Spratt</a:t>
              </a:r>
              <a:r>
                <a:rPr lang="en-US" sz="800" dirty="0"/>
                <a:t> on </a:t>
              </a:r>
              <a:r>
                <a:rPr lang="en-US" sz="800" dirty="0" err="1"/>
                <a:t>Unsplash</a:t>
              </a:r>
              <a:endParaRPr lang="en-US" sz="800" dirty="0"/>
            </a:p>
          </p:txBody>
        </p:sp>
      </p:grpSp>
      <p:sp>
        <p:nvSpPr>
          <p:cNvPr id="7" name="Slide Number Placeholder 6">
            <a:extLst>
              <a:ext uri="{FF2B5EF4-FFF2-40B4-BE49-F238E27FC236}">
                <a16:creationId xmlns:a16="http://schemas.microsoft.com/office/drawing/2014/main" id="{C6C05C2E-E7E4-4E84-BD83-B330053BD998}"/>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23</a:t>
            </a:fld>
            <a:endParaRPr lang="en-US" dirty="0"/>
          </a:p>
        </p:txBody>
      </p:sp>
    </p:spTree>
    <p:extLst>
      <p:ext uri="{BB962C8B-B14F-4D97-AF65-F5344CB8AC3E}">
        <p14:creationId xmlns:p14="http://schemas.microsoft.com/office/powerpoint/2010/main" val="1630618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A79CDA-D889-4542-8060-734B4D142B13}"/>
              </a:ext>
            </a:extLst>
          </p:cNvPr>
          <p:cNvSpPr>
            <a:spLocks noGrp="1"/>
          </p:cNvSpPr>
          <p:nvPr>
            <p:ph idx="1"/>
          </p:nvPr>
        </p:nvSpPr>
        <p:spPr>
          <a:xfrm>
            <a:off x="797481" y="1671474"/>
            <a:ext cx="7237695" cy="4351338"/>
          </a:xfrm>
        </p:spPr>
        <p:txBody>
          <a:bodyPr/>
          <a:lstStyle/>
          <a:p>
            <a:r>
              <a:rPr lang="en-US" dirty="0"/>
              <a:t>Iron may block lead from being absorbed</a:t>
            </a:r>
          </a:p>
          <a:p>
            <a:pPr lvl="1"/>
            <a:r>
              <a:rPr lang="en-US" dirty="0"/>
              <a:t>Lean red meats, fish, chicken and eggs</a:t>
            </a:r>
          </a:p>
          <a:p>
            <a:pPr lvl="1"/>
            <a:r>
              <a:rPr lang="en-US" dirty="0"/>
              <a:t>Beans, peas, green leafy vegetables and lentils</a:t>
            </a:r>
          </a:p>
          <a:p>
            <a:pPr lvl="1"/>
            <a:r>
              <a:rPr lang="en-US" dirty="0"/>
              <a:t>Iron-fortified cereal, bread and pasta</a:t>
            </a:r>
          </a:p>
          <a:p>
            <a:pPr lvl="1"/>
            <a:r>
              <a:rPr lang="en-US" dirty="0"/>
              <a:t>Dried fruit</a:t>
            </a:r>
          </a:p>
          <a:p>
            <a:pPr lvl="1"/>
            <a:endParaRPr lang="en-US" dirty="0"/>
          </a:p>
          <a:p>
            <a:pPr lvl="1"/>
            <a:endParaRPr lang="en-US" dirty="0"/>
          </a:p>
        </p:txBody>
      </p:sp>
      <p:sp>
        <p:nvSpPr>
          <p:cNvPr id="2" name="Title 1">
            <a:extLst>
              <a:ext uri="{FF2B5EF4-FFF2-40B4-BE49-F238E27FC236}">
                <a16:creationId xmlns:a16="http://schemas.microsoft.com/office/drawing/2014/main" id="{95F9E119-CD32-4CF4-9D9F-D871C972CB7E}"/>
              </a:ext>
            </a:extLst>
          </p:cNvPr>
          <p:cNvSpPr>
            <a:spLocks noGrp="1"/>
          </p:cNvSpPr>
          <p:nvPr>
            <p:ph type="title"/>
          </p:nvPr>
        </p:nvSpPr>
        <p:spPr/>
        <p:txBody>
          <a:bodyPr/>
          <a:lstStyle/>
          <a:p>
            <a:r>
              <a:rPr lang="en-US" dirty="0"/>
              <a:t>Key Nutrients</a:t>
            </a:r>
          </a:p>
        </p:txBody>
      </p:sp>
      <p:grpSp>
        <p:nvGrpSpPr>
          <p:cNvPr id="9" name="Group 8">
            <a:extLst>
              <a:ext uri="{FF2B5EF4-FFF2-40B4-BE49-F238E27FC236}">
                <a16:creationId xmlns:a16="http://schemas.microsoft.com/office/drawing/2014/main" id="{02467593-E428-44D9-AFBC-506C4A1BFA37}"/>
              </a:ext>
              <a:ext uri="{C183D7F6-B498-43B3-948B-1728B52AA6E4}">
                <adec:decorative xmlns:adec="http://schemas.microsoft.com/office/drawing/2017/decorative" val="1"/>
              </a:ext>
            </a:extLst>
          </p:cNvPr>
          <p:cNvGrpSpPr/>
          <p:nvPr/>
        </p:nvGrpSpPr>
        <p:grpSpPr>
          <a:xfrm>
            <a:off x="628649" y="4000194"/>
            <a:ext cx="1886858" cy="2379267"/>
            <a:chOff x="628649" y="4000194"/>
            <a:chExt cx="1886858" cy="2379267"/>
          </a:xfrm>
        </p:grpSpPr>
        <p:pic>
          <p:nvPicPr>
            <p:cNvPr id="5" name="Picture 4">
              <a:extLst>
                <a:ext uri="{FF2B5EF4-FFF2-40B4-BE49-F238E27FC236}">
                  <a16:creationId xmlns:a16="http://schemas.microsoft.com/office/drawing/2014/main" id="{CD9C24CC-C7FF-4C1B-BD0D-B110418C671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97481" y="4000194"/>
              <a:ext cx="1718026" cy="2162723"/>
            </a:xfrm>
            <a:prstGeom prst="roundRect">
              <a:avLst/>
            </a:prstGeom>
          </p:spPr>
        </p:pic>
        <p:sp>
          <p:nvSpPr>
            <p:cNvPr id="6" name="TextBox 5">
              <a:extLst>
                <a:ext uri="{FF2B5EF4-FFF2-40B4-BE49-F238E27FC236}">
                  <a16:creationId xmlns:a16="http://schemas.microsoft.com/office/drawing/2014/main" id="{8F455607-A716-48F5-8B1D-9466FD8BDF94}"/>
                </a:ext>
                <a:ext uri="{C183D7F6-B498-43B3-948B-1728B52AA6E4}">
                  <adec:decorative xmlns:adec="http://schemas.microsoft.com/office/drawing/2017/decorative" val="1"/>
                </a:ext>
              </a:extLst>
            </p:cNvPr>
            <p:cNvSpPr txBox="1"/>
            <p:nvPr/>
          </p:nvSpPr>
          <p:spPr>
            <a:xfrm>
              <a:off x="628649" y="6164017"/>
              <a:ext cx="1648208" cy="215444"/>
            </a:xfrm>
            <a:prstGeom prst="rect">
              <a:avLst/>
            </a:prstGeom>
            <a:noFill/>
          </p:spPr>
          <p:txBody>
            <a:bodyPr wrap="none" rtlCol="0">
              <a:spAutoFit/>
            </a:bodyPr>
            <a:lstStyle/>
            <a:p>
              <a:r>
                <a:rPr lang="en-US" sz="800" dirty="0"/>
                <a:t>Photo by </a:t>
              </a:r>
              <a:r>
                <a:rPr lang="en-US" sz="800" dirty="0">
                  <a:hlinkClick r:id="rId4">
                    <a:extLst>
                      <a:ext uri="{A12FA001-AC4F-418D-AE19-62706E023703}">
                        <ahyp:hlinkClr xmlns:ahyp="http://schemas.microsoft.com/office/drawing/2018/hyperlinkcolor" val="tx"/>
                      </a:ext>
                    </a:extLst>
                  </a:hlinkClick>
                </a:rPr>
                <a:t>Mel Elías</a:t>
              </a:r>
              <a:r>
                <a:rPr lang="en-US" sz="800" dirty="0"/>
                <a:t> on </a:t>
              </a:r>
              <a:r>
                <a:rPr lang="en-US" sz="800" dirty="0" err="1"/>
                <a:t>Unsplash</a:t>
              </a:r>
              <a:endParaRPr lang="en-US" sz="800" dirty="0"/>
            </a:p>
          </p:txBody>
        </p:sp>
      </p:grpSp>
      <p:grpSp>
        <p:nvGrpSpPr>
          <p:cNvPr id="11" name="Group 10">
            <a:extLst>
              <a:ext uri="{FF2B5EF4-FFF2-40B4-BE49-F238E27FC236}">
                <a16:creationId xmlns:a16="http://schemas.microsoft.com/office/drawing/2014/main" id="{49CD2939-2FFF-412C-A422-8D7D95DF27EE}"/>
              </a:ext>
              <a:ext uri="{C183D7F6-B498-43B3-948B-1728B52AA6E4}">
                <adec:decorative xmlns:adec="http://schemas.microsoft.com/office/drawing/2017/decorative" val="1"/>
              </a:ext>
            </a:extLst>
          </p:cNvPr>
          <p:cNvGrpSpPr/>
          <p:nvPr/>
        </p:nvGrpSpPr>
        <p:grpSpPr>
          <a:xfrm>
            <a:off x="3751086" y="3997992"/>
            <a:ext cx="1718025" cy="2534257"/>
            <a:chOff x="3751086" y="3997992"/>
            <a:chExt cx="1718025" cy="2534257"/>
          </a:xfrm>
        </p:grpSpPr>
        <p:pic>
          <p:nvPicPr>
            <p:cNvPr id="8" name="Picture 7" descr="Black beans.">
              <a:extLst>
                <a:ext uri="{FF2B5EF4-FFF2-40B4-BE49-F238E27FC236}">
                  <a16:creationId xmlns:a16="http://schemas.microsoft.com/office/drawing/2014/main" id="{FD44A567-7E34-4F10-86D2-AAD055D72F1A}"/>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rot="5400000">
              <a:off x="3526535" y="4222543"/>
              <a:ext cx="2167128" cy="1718025"/>
            </a:xfrm>
            <a:prstGeom prst="roundRect">
              <a:avLst/>
            </a:prstGeom>
          </p:spPr>
        </p:pic>
        <p:sp>
          <p:nvSpPr>
            <p:cNvPr id="4" name="TextBox 3">
              <a:extLst>
                <a:ext uri="{FF2B5EF4-FFF2-40B4-BE49-F238E27FC236}">
                  <a16:creationId xmlns:a16="http://schemas.microsoft.com/office/drawing/2014/main" id="{21F18A8B-A337-4519-8EE0-FB5AC76D7BCD}"/>
                </a:ext>
              </a:extLst>
            </p:cNvPr>
            <p:cNvSpPr txBox="1"/>
            <p:nvPr/>
          </p:nvSpPr>
          <p:spPr>
            <a:xfrm>
              <a:off x="3904380" y="6162917"/>
              <a:ext cx="1441420" cy="369332"/>
            </a:xfrm>
            <a:prstGeom prst="rect">
              <a:avLst/>
            </a:prstGeom>
            <a:noFill/>
          </p:spPr>
          <p:txBody>
            <a:bodyPr wrap="none" rtlCol="0">
              <a:spAutoFit/>
            </a:bodyPr>
            <a:lstStyle/>
            <a:p>
              <a:r>
                <a:rPr lang="en-US" dirty="0"/>
                <a:t>Black beans</a:t>
              </a:r>
            </a:p>
          </p:txBody>
        </p:sp>
      </p:grpSp>
      <p:grpSp>
        <p:nvGrpSpPr>
          <p:cNvPr id="13" name="Group 12">
            <a:extLst>
              <a:ext uri="{FF2B5EF4-FFF2-40B4-BE49-F238E27FC236}">
                <a16:creationId xmlns:a16="http://schemas.microsoft.com/office/drawing/2014/main" id="{EC3BCCA4-5CAE-4A2E-8F31-2801705349E1}"/>
              </a:ext>
              <a:ext uri="{C183D7F6-B498-43B3-948B-1728B52AA6E4}">
                <adec:decorative xmlns:adec="http://schemas.microsoft.com/office/drawing/2017/decorative" val="1"/>
              </a:ext>
            </a:extLst>
          </p:cNvPr>
          <p:cNvGrpSpPr/>
          <p:nvPr/>
        </p:nvGrpSpPr>
        <p:grpSpPr>
          <a:xfrm>
            <a:off x="6628494" y="3995788"/>
            <a:ext cx="2079571" cy="2553070"/>
            <a:chOff x="6628494" y="3995788"/>
            <a:chExt cx="2079571" cy="2553070"/>
          </a:xfrm>
        </p:grpSpPr>
        <p:pic>
          <p:nvPicPr>
            <p:cNvPr id="10" name="Picture 9" descr="Kale">
              <a:extLst>
                <a:ext uri="{FF2B5EF4-FFF2-40B4-BE49-F238E27FC236}">
                  <a16:creationId xmlns:a16="http://schemas.microsoft.com/office/drawing/2014/main" id="{EE70608E-5B5C-40E0-9414-91D5AF0D1715}"/>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6628494" y="3995788"/>
              <a:ext cx="2079571" cy="2167129"/>
            </a:xfrm>
            <a:prstGeom prst="roundRect">
              <a:avLst/>
            </a:prstGeom>
          </p:spPr>
        </p:pic>
        <p:sp>
          <p:nvSpPr>
            <p:cNvPr id="12" name="TextBox 11">
              <a:extLst>
                <a:ext uri="{FF2B5EF4-FFF2-40B4-BE49-F238E27FC236}">
                  <a16:creationId xmlns:a16="http://schemas.microsoft.com/office/drawing/2014/main" id="{A1DD9899-5A14-4E59-81B1-1FC7F401668F}"/>
                </a:ext>
              </a:extLst>
            </p:cNvPr>
            <p:cNvSpPr txBox="1"/>
            <p:nvPr/>
          </p:nvSpPr>
          <p:spPr>
            <a:xfrm>
              <a:off x="7404520" y="6179526"/>
              <a:ext cx="646331" cy="369332"/>
            </a:xfrm>
            <a:prstGeom prst="rect">
              <a:avLst/>
            </a:prstGeom>
            <a:noFill/>
          </p:spPr>
          <p:txBody>
            <a:bodyPr wrap="none" rtlCol="0">
              <a:spAutoFit/>
            </a:bodyPr>
            <a:lstStyle/>
            <a:p>
              <a:r>
                <a:rPr lang="en-US" dirty="0"/>
                <a:t>Kale</a:t>
              </a:r>
            </a:p>
          </p:txBody>
        </p:sp>
      </p:grpSp>
      <p:sp>
        <p:nvSpPr>
          <p:cNvPr id="7" name="Slide Number Placeholder 6">
            <a:extLst>
              <a:ext uri="{FF2B5EF4-FFF2-40B4-BE49-F238E27FC236}">
                <a16:creationId xmlns:a16="http://schemas.microsoft.com/office/drawing/2014/main" id="{45875553-27F3-46AA-B853-30547DE14BA7}"/>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24</a:t>
            </a:fld>
            <a:endParaRPr lang="en-US" dirty="0"/>
          </a:p>
        </p:txBody>
      </p:sp>
    </p:spTree>
    <p:extLst>
      <p:ext uri="{BB962C8B-B14F-4D97-AF65-F5344CB8AC3E}">
        <p14:creationId xmlns:p14="http://schemas.microsoft.com/office/powerpoint/2010/main" val="1015321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E119-CD32-4CF4-9D9F-D871C972CB7E}"/>
              </a:ext>
            </a:extLst>
          </p:cNvPr>
          <p:cNvSpPr>
            <a:spLocks noGrp="1"/>
          </p:cNvSpPr>
          <p:nvPr>
            <p:ph type="title"/>
          </p:nvPr>
        </p:nvSpPr>
        <p:spPr/>
        <p:txBody>
          <a:bodyPr/>
          <a:lstStyle/>
          <a:p>
            <a:r>
              <a:rPr lang="en-US" dirty="0"/>
              <a:t>Key Nutrients</a:t>
            </a:r>
          </a:p>
        </p:txBody>
      </p:sp>
      <p:sp>
        <p:nvSpPr>
          <p:cNvPr id="3" name="Content Placeholder 2">
            <a:extLst>
              <a:ext uri="{FF2B5EF4-FFF2-40B4-BE49-F238E27FC236}">
                <a16:creationId xmlns:a16="http://schemas.microsoft.com/office/drawing/2014/main" id="{F2A79CDA-D889-4542-8060-734B4D142B13}"/>
              </a:ext>
            </a:extLst>
          </p:cNvPr>
          <p:cNvSpPr>
            <a:spLocks noGrp="1"/>
          </p:cNvSpPr>
          <p:nvPr>
            <p:ph idx="1"/>
          </p:nvPr>
        </p:nvSpPr>
        <p:spPr>
          <a:xfrm>
            <a:off x="628650" y="1539552"/>
            <a:ext cx="7591325" cy="4351338"/>
          </a:xfrm>
        </p:spPr>
        <p:txBody>
          <a:bodyPr/>
          <a:lstStyle/>
          <a:p>
            <a:r>
              <a:rPr lang="en-US" dirty="0"/>
              <a:t>Vitamin C increases the absorption of iron</a:t>
            </a:r>
          </a:p>
          <a:p>
            <a:pPr lvl="1"/>
            <a:r>
              <a:rPr lang="en-US" dirty="0"/>
              <a:t>Citrus fruits</a:t>
            </a:r>
          </a:p>
          <a:p>
            <a:pPr lvl="1"/>
            <a:r>
              <a:rPr lang="en-US" dirty="0"/>
              <a:t>Kiwi, strawberries and melon</a:t>
            </a:r>
          </a:p>
          <a:p>
            <a:pPr lvl="1"/>
            <a:r>
              <a:rPr lang="en-US" dirty="0"/>
              <a:t>Tomatoes, potatoes, peppers.</a:t>
            </a:r>
            <a:endParaRPr lang="en-US" sz="1800" dirty="0"/>
          </a:p>
          <a:p>
            <a:pPr lvl="1"/>
            <a:endParaRPr lang="en-US" dirty="0"/>
          </a:p>
        </p:txBody>
      </p:sp>
      <p:grpSp>
        <p:nvGrpSpPr>
          <p:cNvPr id="11" name="Group 10">
            <a:extLst>
              <a:ext uri="{FF2B5EF4-FFF2-40B4-BE49-F238E27FC236}">
                <a16:creationId xmlns:a16="http://schemas.microsoft.com/office/drawing/2014/main" id="{74EB9631-0740-455D-838C-976C108E8B0A}"/>
              </a:ext>
              <a:ext uri="{C183D7F6-B498-43B3-948B-1728B52AA6E4}">
                <adec:decorative xmlns:adec="http://schemas.microsoft.com/office/drawing/2017/decorative" val="1"/>
              </a:ext>
            </a:extLst>
          </p:cNvPr>
          <p:cNvGrpSpPr/>
          <p:nvPr/>
        </p:nvGrpSpPr>
        <p:grpSpPr>
          <a:xfrm>
            <a:off x="936058" y="4001294"/>
            <a:ext cx="1803216" cy="2548902"/>
            <a:chOff x="936058" y="4001294"/>
            <a:chExt cx="1803216" cy="2548902"/>
          </a:xfrm>
        </p:grpSpPr>
        <p:pic>
          <p:nvPicPr>
            <p:cNvPr id="8" name="Picture 7" descr="Orange slices">
              <a:extLst>
                <a:ext uri="{FF2B5EF4-FFF2-40B4-BE49-F238E27FC236}">
                  <a16:creationId xmlns:a16="http://schemas.microsoft.com/office/drawing/2014/main" id="{EBEB1CAF-CB6F-4932-943C-14396203DA76}"/>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36058" y="4001294"/>
              <a:ext cx="1803216" cy="2167128"/>
            </a:xfrm>
            <a:prstGeom prst="roundRect">
              <a:avLst/>
            </a:prstGeom>
          </p:spPr>
        </p:pic>
        <p:sp>
          <p:nvSpPr>
            <p:cNvPr id="4" name="TextBox 3">
              <a:extLst>
                <a:ext uri="{FF2B5EF4-FFF2-40B4-BE49-F238E27FC236}">
                  <a16:creationId xmlns:a16="http://schemas.microsoft.com/office/drawing/2014/main" id="{6FA7412E-27A4-4E23-8EDA-BEAD12C23352}"/>
                </a:ext>
              </a:extLst>
            </p:cNvPr>
            <p:cNvSpPr txBox="1"/>
            <p:nvPr/>
          </p:nvSpPr>
          <p:spPr>
            <a:xfrm>
              <a:off x="1360612" y="6180864"/>
              <a:ext cx="954107" cy="369332"/>
            </a:xfrm>
            <a:prstGeom prst="rect">
              <a:avLst/>
            </a:prstGeom>
            <a:noFill/>
          </p:spPr>
          <p:txBody>
            <a:bodyPr wrap="none" rtlCol="0">
              <a:spAutoFit/>
            </a:bodyPr>
            <a:lstStyle/>
            <a:p>
              <a:r>
                <a:rPr lang="en-US" dirty="0"/>
                <a:t>Orange</a:t>
              </a:r>
            </a:p>
          </p:txBody>
        </p:sp>
      </p:grpSp>
      <p:grpSp>
        <p:nvGrpSpPr>
          <p:cNvPr id="12" name="Group 11">
            <a:extLst>
              <a:ext uri="{FF2B5EF4-FFF2-40B4-BE49-F238E27FC236}">
                <a16:creationId xmlns:a16="http://schemas.microsoft.com/office/drawing/2014/main" id="{B054F908-6E90-423D-8EA1-372EA8E6F0AB}"/>
              </a:ext>
              <a:ext uri="{C183D7F6-B498-43B3-948B-1728B52AA6E4}">
                <adec:decorative xmlns:adec="http://schemas.microsoft.com/office/drawing/2017/decorative" val="1"/>
              </a:ext>
            </a:extLst>
          </p:cNvPr>
          <p:cNvGrpSpPr/>
          <p:nvPr/>
        </p:nvGrpSpPr>
        <p:grpSpPr>
          <a:xfrm>
            <a:off x="3285151" y="4673378"/>
            <a:ext cx="2573699" cy="1217512"/>
            <a:chOff x="3285151" y="4673378"/>
            <a:chExt cx="2573699" cy="1217512"/>
          </a:xfrm>
        </p:grpSpPr>
        <p:pic>
          <p:nvPicPr>
            <p:cNvPr id="10" name="Picture 9" descr="Strawberries">
              <a:extLst>
                <a:ext uri="{FF2B5EF4-FFF2-40B4-BE49-F238E27FC236}">
                  <a16:creationId xmlns:a16="http://schemas.microsoft.com/office/drawing/2014/main" id="{EACECC94-A934-4B37-8EE9-F6C0789CF7D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285151" y="4673378"/>
              <a:ext cx="2573699" cy="822960"/>
            </a:xfrm>
            <a:prstGeom prst="roundRect">
              <a:avLst/>
            </a:prstGeom>
          </p:spPr>
        </p:pic>
        <p:sp>
          <p:nvSpPr>
            <p:cNvPr id="6" name="TextBox 5">
              <a:extLst>
                <a:ext uri="{FF2B5EF4-FFF2-40B4-BE49-F238E27FC236}">
                  <a16:creationId xmlns:a16="http://schemas.microsoft.com/office/drawing/2014/main" id="{BD1DD6C8-824A-4252-9CF5-14210DD7C5FA}"/>
                </a:ext>
              </a:extLst>
            </p:cNvPr>
            <p:cNvSpPr txBox="1"/>
            <p:nvPr/>
          </p:nvSpPr>
          <p:spPr>
            <a:xfrm>
              <a:off x="3886334" y="5521558"/>
              <a:ext cx="1479892" cy="369332"/>
            </a:xfrm>
            <a:prstGeom prst="rect">
              <a:avLst/>
            </a:prstGeom>
            <a:noFill/>
          </p:spPr>
          <p:txBody>
            <a:bodyPr wrap="none" rtlCol="0">
              <a:spAutoFit/>
            </a:bodyPr>
            <a:lstStyle/>
            <a:p>
              <a:r>
                <a:rPr lang="en-US" dirty="0"/>
                <a:t>Strawberries</a:t>
              </a:r>
            </a:p>
          </p:txBody>
        </p:sp>
      </p:grpSp>
      <p:grpSp>
        <p:nvGrpSpPr>
          <p:cNvPr id="13" name="Group 12">
            <a:extLst>
              <a:ext uri="{FF2B5EF4-FFF2-40B4-BE49-F238E27FC236}">
                <a16:creationId xmlns:a16="http://schemas.microsoft.com/office/drawing/2014/main" id="{69A813BE-15EB-4C9A-B8B5-5BD1574EFB94}"/>
              </a:ext>
              <a:ext uri="{C183D7F6-B498-43B3-948B-1728B52AA6E4}">
                <adec:decorative xmlns:adec="http://schemas.microsoft.com/office/drawing/2017/decorative" val="1"/>
              </a:ext>
            </a:extLst>
          </p:cNvPr>
          <p:cNvGrpSpPr/>
          <p:nvPr/>
        </p:nvGrpSpPr>
        <p:grpSpPr>
          <a:xfrm>
            <a:off x="6412838" y="4001294"/>
            <a:ext cx="2421699" cy="2536460"/>
            <a:chOff x="6412838" y="4001294"/>
            <a:chExt cx="2421699" cy="2536460"/>
          </a:xfrm>
        </p:grpSpPr>
        <p:pic>
          <p:nvPicPr>
            <p:cNvPr id="5" name="Picture 4" descr="Tomatoes">
              <a:extLst>
                <a:ext uri="{FF2B5EF4-FFF2-40B4-BE49-F238E27FC236}">
                  <a16:creationId xmlns:a16="http://schemas.microsoft.com/office/drawing/2014/main" id="{D7365B19-2CB8-47C8-A738-04D5F127DA0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6412838" y="4001294"/>
              <a:ext cx="2421699" cy="2194560"/>
            </a:xfrm>
            <a:prstGeom prst="ellipse">
              <a:avLst/>
            </a:prstGeom>
          </p:spPr>
        </p:pic>
        <p:sp>
          <p:nvSpPr>
            <p:cNvPr id="7" name="TextBox 6">
              <a:extLst>
                <a:ext uri="{FF2B5EF4-FFF2-40B4-BE49-F238E27FC236}">
                  <a16:creationId xmlns:a16="http://schemas.microsoft.com/office/drawing/2014/main" id="{1DA73694-2AE8-4248-BBFC-D8A67A28C443}"/>
                </a:ext>
              </a:extLst>
            </p:cNvPr>
            <p:cNvSpPr txBox="1"/>
            <p:nvPr/>
          </p:nvSpPr>
          <p:spPr>
            <a:xfrm>
              <a:off x="7055976" y="6168422"/>
              <a:ext cx="1185004" cy="369332"/>
            </a:xfrm>
            <a:prstGeom prst="rect">
              <a:avLst/>
            </a:prstGeom>
            <a:noFill/>
          </p:spPr>
          <p:txBody>
            <a:bodyPr wrap="none" rtlCol="0">
              <a:spAutoFit/>
            </a:bodyPr>
            <a:lstStyle/>
            <a:p>
              <a:r>
                <a:rPr lang="en-US" dirty="0"/>
                <a:t>Tomatoes</a:t>
              </a:r>
            </a:p>
          </p:txBody>
        </p:sp>
      </p:grpSp>
      <p:sp>
        <p:nvSpPr>
          <p:cNvPr id="9" name="Slide Number Placeholder 8">
            <a:extLst>
              <a:ext uri="{FF2B5EF4-FFF2-40B4-BE49-F238E27FC236}">
                <a16:creationId xmlns:a16="http://schemas.microsoft.com/office/drawing/2014/main" id="{301A196F-2E21-40EE-9CC7-46FAD683FC9A}"/>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25</a:t>
            </a:fld>
            <a:endParaRPr lang="en-US" dirty="0"/>
          </a:p>
        </p:txBody>
      </p:sp>
    </p:spTree>
    <p:extLst>
      <p:ext uri="{BB962C8B-B14F-4D97-AF65-F5344CB8AC3E}">
        <p14:creationId xmlns:p14="http://schemas.microsoft.com/office/powerpoint/2010/main" val="1195280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55565-E7E4-4C79-9D23-9E796C35F38D}"/>
              </a:ext>
            </a:extLst>
          </p:cNvPr>
          <p:cNvSpPr>
            <a:spLocks noGrp="1"/>
          </p:cNvSpPr>
          <p:nvPr>
            <p:ph type="title"/>
          </p:nvPr>
        </p:nvSpPr>
        <p:spPr/>
        <p:txBody>
          <a:bodyPr/>
          <a:lstStyle/>
          <a:p>
            <a:r>
              <a:rPr lang="en-US" dirty="0"/>
              <a:t>Important Facts to Consider</a:t>
            </a:r>
          </a:p>
        </p:txBody>
      </p:sp>
      <p:sp>
        <p:nvSpPr>
          <p:cNvPr id="3" name="Content Placeholder 2">
            <a:extLst>
              <a:ext uri="{FF2B5EF4-FFF2-40B4-BE49-F238E27FC236}">
                <a16:creationId xmlns:a16="http://schemas.microsoft.com/office/drawing/2014/main" id="{09C72CF2-0DA4-415E-B51E-666E407A660B}"/>
              </a:ext>
            </a:extLst>
          </p:cNvPr>
          <p:cNvSpPr>
            <a:spLocks noGrp="1"/>
          </p:cNvSpPr>
          <p:nvPr>
            <p:ph idx="1"/>
          </p:nvPr>
        </p:nvSpPr>
        <p:spPr>
          <a:xfrm>
            <a:off x="628650" y="1825625"/>
            <a:ext cx="7886700" cy="4351338"/>
          </a:xfrm>
        </p:spPr>
        <p:txBody>
          <a:bodyPr/>
          <a:lstStyle/>
          <a:p>
            <a:pPr marL="171450" lvl="0" indent="-171450"/>
            <a:r>
              <a:rPr lang="en-US" dirty="0"/>
              <a:t>Foods high in fat and oil may increase the rate of lead absorption</a:t>
            </a:r>
          </a:p>
          <a:p>
            <a:pPr marL="171450" lvl="0" indent="-171450"/>
            <a:r>
              <a:rPr lang="en-US" dirty="0"/>
              <a:t>A child with an empty stomach will absorb more lead</a:t>
            </a:r>
          </a:p>
          <a:p>
            <a:endParaRPr lang="en-US" dirty="0"/>
          </a:p>
        </p:txBody>
      </p:sp>
      <p:grpSp>
        <p:nvGrpSpPr>
          <p:cNvPr id="9" name="Group 8">
            <a:extLst>
              <a:ext uri="{FF2B5EF4-FFF2-40B4-BE49-F238E27FC236}">
                <a16:creationId xmlns:a16="http://schemas.microsoft.com/office/drawing/2014/main" id="{DB899126-DD52-4A2B-AFAA-F9F08826AA52}"/>
              </a:ext>
              <a:ext uri="{C183D7F6-B498-43B3-948B-1728B52AA6E4}">
                <adec:decorative xmlns:adec="http://schemas.microsoft.com/office/drawing/2017/decorative" val="1"/>
              </a:ext>
            </a:extLst>
          </p:cNvPr>
          <p:cNvGrpSpPr/>
          <p:nvPr/>
        </p:nvGrpSpPr>
        <p:grpSpPr>
          <a:xfrm>
            <a:off x="873978" y="3842404"/>
            <a:ext cx="2741417" cy="2564195"/>
            <a:chOff x="873978" y="3842404"/>
            <a:chExt cx="2741417" cy="2564195"/>
          </a:xfrm>
        </p:grpSpPr>
        <p:pic>
          <p:nvPicPr>
            <p:cNvPr id="6" name="Picture 5" descr="Chips">
              <a:extLst>
                <a:ext uri="{FF2B5EF4-FFF2-40B4-BE49-F238E27FC236}">
                  <a16:creationId xmlns:a16="http://schemas.microsoft.com/office/drawing/2014/main" id="{D5715634-1C75-4870-B808-B48EC19F503A}"/>
                </a:ext>
              </a:extLst>
            </p:cNvPr>
            <p:cNvPicPr>
              <a:picLocks noChangeAspect="1"/>
            </p:cNvPicPr>
            <p:nvPr/>
          </p:nvPicPr>
          <p:blipFill rotWithShape="1">
            <a:blip r:embed="rId3">
              <a:extLst>
                <a:ext uri="{28A0092B-C50C-407E-A947-70E740481C1C}">
                  <a14:useLocalDpi xmlns:a14="http://schemas.microsoft.com/office/drawing/2010/main" val="0"/>
                </a:ext>
              </a:extLst>
            </a:blip>
            <a:srcRect b="-680"/>
            <a:stretch/>
          </p:blipFill>
          <p:spPr>
            <a:xfrm>
              <a:off x="873978" y="3842404"/>
              <a:ext cx="2741417" cy="2206356"/>
            </a:xfrm>
            <a:prstGeom prst="ellipse">
              <a:avLst/>
            </a:prstGeom>
          </p:spPr>
        </p:pic>
        <p:sp>
          <p:nvSpPr>
            <p:cNvPr id="4" name="TextBox 3">
              <a:extLst>
                <a:ext uri="{FF2B5EF4-FFF2-40B4-BE49-F238E27FC236}">
                  <a16:creationId xmlns:a16="http://schemas.microsoft.com/office/drawing/2014/main" id="{382D9EDA-FB4A-46C3-B845-B1C2AF898E25}"/>
                </a:ext>
              </a:extLst>
            </p:cNvPr>
            <p:cNvSpPr txBox="1"/>
            <p:nvPr/>
          </p:nvSpPr>
          <p:spPr>
            <a:xfrm>
              <a:off x="1857400" y="6037267"/>
              <a:ext cx="774571" cy="369332"/>
            </a:xfrm>
            <a:prstGeom prst="rect">
              <a:avLst/>
            </a:prstGeom>
            <a:noFill/>
          </p:spPr>
          <p:txBody>
            <a:bodyPr wrap="none" rtlCol="0">
              <a:spAutoFit/>
            </a:bodyPr>
            <a:lstStyle/>
            <a:p>
              <a:r>
                <a:rPr lang="en-US" dirty="0"/>
                <a:t>Chips</a:t>
              </a:r>
            </a:p>
          </p:txBody>
        </p:sp>
      </p:grpSp>
      <p:grpSp>
        <p:nvGrpSpPr>
          <p:cNvPr id="10" name="Group 9">
            <a:extLst>
              <a:ext uri="{FF2B5EF4-FFF2-40B4-BE49-F238E27FC236}">
                <a16:creationId xmlns:a16="http://schemas.microsoft.com/office/drawing/2014/main" id="{2ADFE69A-8771-4C19-88B2-A6D8B5D6C678}"/>
              </a:ext>
              <a:ext uri="{C183D7F6-B498-43B3-948B-1728B52AA6E4}">
                <adec:decorative xmlns:adec="http://schemas.microsoft.com/office/drawing/2017/decorative" val="1"/>
              </a:ext>
            </a:extLst>
          </p:cNvPr>
          <p:cNvGrpSpPr/>
          <p:nvPr/>
        </p:nvGrpSpPr>
        <p:grpSpPr>
          <a:xfrm>
            <a:off x="5563722" y="3848302"/>
            <a:ext cx="2706300" cy="2571099"/>
            <a:chOff x="5563722" y="3848302"/>
            <a:chExt cx="2706300" cy="2571099"/>
          </a:xfrm>
        </p:grpSpPr>
        <p:pic>
          <p:nvPicPr>
            <p:cNvPr id="8" name="Picture 7" descr="Bowl of ice cream">
              <a:extLst>
                <a:ext uri="{FF2B5EF4-FFF2-40B4-BE49-F238E27FC236}">
                  <a16:creationId xmlns:a16="http://schemas.microsoft.com/office/drawing/2014/main" id="{CA3974EE-B99E-40BA-9811-5B227248180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563722" y="3848302"/>
              <a:ext cx="2706300" cy="2194560"/>
            </a:xfrm>
            <a:prstGeom prst="flowChartConnector">
              <a:avLst/>
            </a:prstGeom>
          </p:spPr>
        </p:pic>
        <p:sp>
          <p:nvSpPr>
            <p:cNvPr id="5" name="TextBox 4">
              <a:extLst>
                <a:ext uri="{FF2B5EF4-FFF2-40B4-BE49-F238E27FC236}">
                  <a16:creationId xmlns:a16="http://schemas.microsoft.com/office/drawing/2014/main" id="{025943DF-B843-4008-9DE0-28487E04F253}"/>
                </a:ext>
              </a:extLst>
            </p:cNvPr>
            <p:cNvSpPr txBox="1"/>
            <p:nvPr/>
          </p:nvSpPr>
          <p:spPr>
            <a:xfrm>
              <a:off x="6317990" y="6050069"/>
              <a:ext cx="1197764" cy="369332"/>
            </a:xfrm>
            <a:prstGeom prst="rect">
              <a:avLst/>
            </a:prstGeom>
            <a:noFill/>
          </p:spPr>
          <p:txBody>
            <a:bodyPr wrap="none" rtlCol="0">
              <a:spAutoFit/>
            </a:bodyPr>
            <a:lstStyle/>
            <a:p>
              <a:r>
                <a:rPr lang="en-US" dirty="0"/>
                <a:t>Ice cream</a:t>
              </a:r>
            </a:p>
          </p:txBody>
        </p:sp>
      </p:grpSp>
      <p:sp>
        <p:nvSpPr>
          <p:cNvPr id="7" name="Slide Number Placeholder 6">
            <a:extLst>
              <a:ext uri="{FF2B5EF4-FFF2-40B4-BE49-F238E27FC236}">
                <a16:creationId xmlns:a16="http://schemas.microsoft.com/office/drawing/2014/main" id="{536EE37E-6003-4C0C-B61D-EAA3787D6230}"/>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26</a:t>
            </a:fld>
            <a:endParaRPr lang="en-US" dirty="0"/>
          </a:p>
        </p:txBody>
      </p:sp>
    </p:spTree>
    <p:extLst>
      <p:ext uri="{BB962C8B-B14F-4D97-AF65-F5344CB8AC3E}">
        <p14:creationId xmlns:p14="http://schemas.microsoft.com/office/powerpoint/2010/main" val="4080912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7D397DB-BDE1-433B-BF2A-0C2FC58E1EA4}"/>
              </a:ext>
            </a:extLst>
          </p:cNvPr>
          <p:cNvSpPr>
            <a:spLocks noGrp="1"/>
          </p:cNvSpPr>
          <p:nvPr>
            <p:ph type="title"/>
          </p:nvPr>
        </p:nvSpPr>
        <p:spPr>
          <a:xfrm>
            <a:off x="955221" y="2286001"/>
            <a:ext cx="7258050" cy="2311175"/>
          </a:xfrm>
        </p:spPr>
        <p:txBody>
          <a:bodyPr>
            <a:noAutofit/>
          </a:bodyPr>
          <a:lstStyle/>
          <a:p>
            <a:pPr algn="ctr"/>
            <a:r>
              <a:rPr lang="en-US" sz="4100" dirty="0"/>
              <a:t>What other foods do you think we can provide so children get calcium iron and/or vitamin C in their diets? </a:t>
            </a:r>
          </a:p>
        </p:txBody>
      </p:sp>
      <p:sp>
        <p:nvSpPr>
          <p:cNvPr id="2" name="Slide Number Placeholder 1">
            <a:extLst>
              <a:ext uri="{FF2B5EF4-FFF2-40B4-BE49-F238E27FC236}">
                <a16:creationId xmlns:a16="http://schemas.microsoft.com/office/drawing/2014/main" id="{83394E4E-9F2E-41E0-8E90-9761B8ACBB01}"/>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27</a:t>
            </a:fld>
            <a:endParaRPr lang="en-US" dirty="0"/>
          </a:p>
        </p:txBody>
      </p:sp>
      <p:sp>
        <p:nvSpPr>
          <p:cNvPr id="4" name="Rectangle: Rounded Corners 3">
            <a:extLst>
              <a:ext uri="{FF2B5EF4-FFF2-40B4-BE49-F238E27FC236}">
                <a16:creationId xmlns:a16="http://schemas.microsoft.com/office/drawing/2014/main" id="{68E0C478-5620-4077-B1FC-8CE22781FED2}"/>
              </a:ext>
              <a:ext uri="{C183D7F6-B498-43B3-948B-1728B52AA6E4}">
                <adec:decorative xmlns:adec="http://schemas.microsoft.com/office/drawing/2017/decorative" val="1"/>
              </a:ext>
            </a:extLst>
          </p:cNvPr>
          <p:cNvSpPr/>
          <p:nvPr/>
        </p:nvSpPr>
        <p:spPr>
          <a:xfrm>
            <a:off x="486710" y="1604866"/>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6284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descr="Table: Foods that May Help Reduce the Absorption of Lead that has a list of general foods divided into categories of calcium, iron and vitamin C.">
            <a:extLst>
              <a:ext uri="{FF2B5EF4-FFF2-40B4-BE49-F238E27FC236}">
                <a16:creationId xmlns:a16="http://schemas.microsoft.com/office/drawing/2014/main" id="{F59E2BD2-33C0-45FB-86F1-D98AA87C9E35}"/>
              </a:ext>
            </a:extLst>
          </p:cNvPr>
          <p:cNvGraphicFramePr>
            <a:graphicFrameLocks noGrp="1"/>
          </p:cNvGraphicFramePr>
          <p:nvPr>
            <p:extLst>
              <p:ext uri="{D42A27DB-BD31-4B8C-83A1-F6EECF244321}">
                <p14:modId xmlns:p14="http://schemas.microsoft.com/office/powerpoint/2010/main" val="534453141"/>
              </p:ext>
            </p:extLst>
          </p:nvPr>
        </p:nvGraphicFramePr>
        <p:xfrm>
          <a:off x="294096" y="1382904"/>
          <a:ext cx="8545103" cy="5345270"/>
        </p:xfrm>
        <a:graphic>
          <a:graphicData uri="http://schemas.openxmlformats.org/drawingml/2006/table">
            <a:tbl>
              <a:tblPr firstRow="1" firstCol="1" bandRow="1">
                <a:tableStyleId>{5C22544A-7EE6-4342-B048-85BDC9FD1C3A}</a:tableStyleId>
              </a:tblPr>
              <a:tblGrid>
                <a:gridCol w="2925350">
                  <a:extLst>
                    <a:ext uri="{9D8B030D-6E8A-4147-A177-3AD203B41FA5}">
                      <a16:colId xmlns:a16="http://schemas.microsoft.com/office/drawing/2014/main" val="603698430"/>
                    </a:ext>
                  </a:extLst>
                </a:gridCol>
                <a:gridCol w="5619753">
                  <a:extLst>
                    <a:ext uri="{9D8B030D-6E8A-4147-A177-3AD203B41FA5}">
                      <a16:colId xmlns:a16="http://schemas.microsoft.com/office/drawing/2014/main" val="1548944799"/>
                    </a:ext>
                  </a:extLst>
                </a:gridCol>
              </a:tblGrid>
              <a:tr h="273456">
                <a:tc>
                  <a:txBody>
                    <a:bodyPr/>
                    <a:lstStyle/>
                    <a:p>
                      <a:pPr marL="0" marR="0" algn="ctr">
                        <a:spcBef>
                          <a:spcPts val="0"/>
                        </a:spcBef>
                        <a:spcAft>
                          <a:spcPts val="0"/>
                        </a:spcAft>
                      </a:pPr>
                      <a:r>
                        <a:rPr lang="en-US" sz="2200" dirty="0">
                          <a:solidFill>
                            <a:schemeClr val="bg1"/>
                          </a:solidFill>
                          <a:effectLst/>
                        </a:rPr>
                        <a:t>Nutrients</a:t>
                      </a:r>
                      <a:endParaRPr lang="en-US" sz="2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2200" b="1" dirty="0">
                          <a:solidFill>
                            <a:schemeClr val="bg1"/>
                          </a:solidFill>
                          <a:effectLst/>
                        </a:rPr>
                        <a:t>General Foods </a:t>
                      </a:r>
                      <a:endParaRPr lang="en-US" sz="22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009851334"/>
                  </a:ext>
                </a:extLst>
              </a:tr>
              <a:tr h="1682035">
                <a:tc>
                  <a:txBody>
                    <a:bodyPr/>
                    <a:lstStyle/>
                    <a:p>
                      <a:pPr marL="0" marR="0" algn="ctr">
                        <a:spcBef>
                          <a:spcPts val="0"/>
                        </a:spcBef>
                        <a:spcAft>
                          <a:spcPts val="0"/>
                        </a:spcAft>
                      </a:pPr>
                      <a:r>
                        <a:rPr lang="en-US" sz="2200" dirty="0">
                          <a:solidFill>
                            <a:schemeClr val="tx1"/>
                          </a:solidFill>
                          <a:effectLst/>
                        </a:rPr>
                        <a:t>Calcium</a:t>
                      </a:r>
                    </a:p>
                    <a:p>
                      <a:pPr marL="0" marR="0" algn="ctr">
                        <a:spcBef>
                          <a:spcPts val="0"/>
                        </a:spcBef>
                        <a:spcAft>
                          <a:spcPts val="0"/>
                        </a:spcAft>
                      </a:pPr>
                      <a:r>
                        <a:rPr lang="en-US" sz="1800" dirty="0">
                          <a:solidFill>
                            <a:schemeClr val="tx1"/>
                          </a:solidFill>
                          <a:effectLst/>
                        </a:rPr>
                        <a:t> </a:t>
                      </a:r>
                    </a:p>
                    <a:p>
                      <a:pPr marL="0" marR="0" algn="ctr">
                        <a:spcBef>
                          <a:spcPts val="0"/>
                        </a:spcBef>
                        <a:spcAft>
                          <a:spcPts val="0"/>
                        </a:spcAft>
                      </a:pPr>
                      <a:r>
                        <a:rPr lang="en-US" sz="1800" dirty="0">
                          <a:solidFill>
                            <a:schemeClr val="tx1"/>
                          </a:solidFill>
                          <a:effectLst/>
                        </a:rPr>
                        <a:t>(mineral needed to build and maintain strong bones) </a:t>
                      </a:r>
                      <a:endParaRPr lang="en-US"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1800" kern="1200" dirty="0">
                          <a:solidFill>
                            <a:schemeClr val="dk1"/>
                          </a:solidFill>
                          <a:effectLst/>
                          <a:latin typeface="+mn-lt"/>
                          <a:ea typeface="+mn-ea"/>
                          <a:cs typeface="+mn-cs"/>
                        </a:rPr>
                        <a:t>almonds, bone broth, broccoli, canned salmon, cheese, chia seeds, collard greens, cottage cheese, crab, edamame, figs,  okra, milk, non-dairy milk, nopal cactus pads, prickly pear, sardines, seaweed, sweet potatoes, tofu, white beans, whole wheat bread, yogurt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5148322"/>
                  </a:ext>
                </a:extLst>
              </a:tr>
              <a:tr h="1682035">
                <a:tc>
                  <a:txBody>
                    <a:bodyPr/>
                    <a:lstStyle/>
                    <a:p>
                      <a:pPr marL="0" marR="0" algn="ctr">
                        <a:spcBef>
                          <a:spcPts val="0"/>
                        </a:spcBef>
                        <a:spcAft>
                          <a:spcPts val="0"/>
                        </a:spcAft>
                      </a:pPr>
                      <a:r>
                        <a:rPr lang="en-US" sz="2200" dirty="0">
                          <a:solidFill>
                            <a:schemeClr val="tx1"/>
                          </a:solidFill>
                          <a:effectLst/>
                        </a:rPr>
                        <a:t>Iron</a:t>
                      </a:r>
                    </a:p>
                    <a:p>
                      <a:pPr marL="0" marR="0" algn="ctr">
                        <a:spcBef>
                          <a:spcPts val="0"/>
                        </a:spcBef>
                        <a:spcAft>
                          <a:spcPts val="0"/>
                        </a:spcAft>
                      </a:pPr>
                      <a:r>
                        <a:rPr lang="en-US" sz="600" dirty="0">
                          <a:solidFill>
                            <a:schemeClr val="tx1"/>
                          </a:solidFill>
                          <a:effectLst/>
                        </a:rPr>
                        <a:t> </a:t>
                      </a:r>
                      <a:endParaRPr lang="en-US" sz="1050" dirty="0">
                        <a:solidFill>
                          <a:schemeClr val="tx1"/>
                        </a:solidFill>
                        <a:effectLst/>
                      </a:endParaRPr>
                    </a:p>
                    <a:p>
                      <a:pPr marL="0" marR="0" algn="ctr">
                        <a:spcBef>
                          <a:spcPts val="0"/>
                        </a:spcBef>
                        <a:spcAft>
                          <a:spcPts val="0"/>
                        </a:spcAft>
                      </a:pPr>
                      <a:r>
                        <a:rPr lang="en-US" sz="1800" dirty="0">
                          <a:solidFill>
                            <a:schemeClr val="tx1"/>
                          </a:solidFill>
                          <a:effectLst/>
                        </a:rPr>
                        <a:t>(mineral critical to blood function)</a:t>
                      </a:r>
                    </a:p>
                    <a:p>
                      <a:pPr marL="0" marR="0" algn="ctr">
                        <a:spcBef>
                          <a:spcPts val="0"/>
                        </a:spcBef>
                        <a:spcAft>
                          <a:spcPts val="0"/>
                        </a:spcAft>
                      </a:pPr>
                      <a:r>
                        <a:rPr lang="en-US" sz="1200" dirty="0">
                          <a:solidFill>
                            <a:schemeClr val="tx1"/>
                          </a:solidFill>
                          <a:effectLst/>
                        </a:rPr>
                        <a:t> </a:t>
                      </a:r>
                      <a:endParaRPr lang="en-US" sz="105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1800" kern="1200" dirty="0">
                          <a:solidFill>
                            <a:schemeClr val="dk1"/>
                          </a:solidFill>
                          <a:effectLst/>
                          <a:latin typeface="+mn-lt"/>
                          <a:ea typeface="+mn-ea"/>
                          <a:cs typeface="+mn-cs"/>
                        </a:rPr>
                        <a:t>apricots, asparagus, beans, beef, bison, black walnuts, chicken, clams,  eggs, fish, fish eggs, hazelnuts, lentils, liver, mushrooms, mussels, mustard greens, oats, oysters, peanut butter, peas, pine nuts, pumpkin seeds, prunes, raisins, salmon, scallops, shrimp, spinach, venison, water potato, wild rice</a:t>
                      </a:r>
                      <a:r>
                        <a:rPr lang="en-US" sz="1800" dirty="0">
                          <a:effectLst/>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2853917"/>
                  </a:ext>
                </a:extLst>
              </a:tr>
              <a:tr h="1640731">
                <a:tc>
                  <a:txBody>
                    <a:bodyPr/>
                    <a:lstStyle/>
                    <a:p>
                      <a:pPr marL="0" marR="0" algn="ctr">
                        <a:spcBef>
                          <a:spcPts val="0"/>
                        </a:spcBef>
                        <a:spcAft>
                          <a:spcPts val="0"/>
                        </a:spcAft>
                      </a:pPr>
                      <a:r>
                        <a:rPr lang="en-US" sz="2200" dirty="0">
                          <a:solidFill>
                            <a:schemeClr val="tx1"/>
                          </a:solidFill>
                          <a:effectLst/>
                        </a:rPr>
                        <a:t>Vitamin C</a:t>
                      </a:r>
                    </a:p>
                    <a:p>
                      <a:pPr marL="0" marR="0" algn="ctr">
                        <a:spcBef>
                          <a:spcPts val="0"/>
                        </a:spcBef>
                        <a:spcAft>
                          <a:spcPts val="0"/>
                        </a:spcAft>
                      </a:pPr>
                      <a:r>
                        <a:rPr lang="en-US" sz="600" dirty="0">
                          <a:solidFill>
                            <a:schemeClr val="tx1"/>
                          </a:solidFill>
                          <a:effectLst/>
                        </a:rPr>
                        <a:t> </a:t>
                      </a:r>
                      <a:endParaRPr lang="en-US" sz="1050" dirty="0">
                        <a:solidFill>
                          <a:schemeClr val="tx1"/>
                        </a:solidFill>
                        <a:effectLst/>
                      </a:endParaRPr>
                    </a:p>
                    <a:p>
                      <a:pPr marL="0" marR="0" algn="ctr">
                        <a:spcBef>
                          <a:spcPts val="0"/>
                        </a:spcBef>
                        <a:spcAft>
                          <a:spcPts val="0"/>
                        </a:spcAft>
                      </a:pPr>
                      <a:r>
                        <a:rPr lang="en-US" sz="1800" dirty="0">
                          <a:solidFill>
                            <a:schemeClr val="tx1"/>
                          </a:solidFill>
                          <a:effectLst/>
                        </a:rPr>
                        <a:t>(vitamin that protects the body from disease and increases the absorption of iron)</a:t>
                      </a:r>
                      <a:endParaRPr lang="en-US"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kern="1200" dirty="0">
                          <a:solidFill>
                            <a:schemeClr val="dk1"/>
                          </a:solidFill>
                          <a:effectLst/>
                          <a:latin typeface="+mn-lt"/>
                          <a:ea typeface="+mn-ea"/>
                          <a:cs typeface="+mn-cs"/>
                        </a:rPr>
                        <a:t>apples, bananas, bell peppers, blackberries, blueberries, brussels sprouts, cabbage, cantaloupe, cauliflower, chestnuts, citrus fruits, corn, green beans, , honeydew, huckleberries, kale, kiwi, leeks, parsnips, pears, plums, potatoes, raspberries, rhubarb, squash, squid, strawberries, tomatoes, turnips, watercress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43497314"/>
                  </a:ext>
                </a:extLst>
              </a:tr>
            </a:tbl>
          </a:graphicData>
        </a:graphic>
      </p:graphicFrame>
      <p:sp>
        <p:nvSpPr>
          <p:cNvPr id="3" name="Title 2">
            <a:extLst>
              <a:ext uri="{FF2B5EF4-FFF2-40B4-BE49-F238E27FC236}">
                <a16:creationId xmlns:a16="http://schemas.microsoft.com/office/drawing/2014/main" id="{207A55F7-FFE6-4647-80A0-63BCF4812381}"/>
              </a:ext>
            </a:extLst>
          </p:cNvPr>
          <p:cNvSpPr>
            <a:spLocks noGrp="1"/>
          </p:cNvSpPr>
          <p:nvPr>
            <p:ph type="title"/>
          </p:nvPr>
        </p:nvSpPr>
        <p:spPr>
          <a:xfrm>
            <a:off x="628650" y="136526"/>
            <a:ext cx="7886700" cy="1325563"/>
          </a:xfrm>
        </p:spPr>
        <p:txBody>
          <a:bodyPr>
            <a:noAutofit/>
          </a:bodyPr>
          <a:lstStyle/>
          <a:p>
            <a:r>
              <a:rPr lang="en-US" sz="3700" dirty="0"/>
              <a:t>Foods that May Help Reduce the Absorption of Lead</a:t>
            </a:r>
          </a:p>
        </p:txBody>
      </p:sp>
      <p:sp>
        <p:nvSpPr>
          <p:cNvPr id="2" name="Slide Number Placeholder 1">
            <a:extLst>
              <a:ext uri="{FF2B5EF4-FFF2-40B4-BE49-F238E27FC236}">
                <a16:creationId xmlns:a16="http://schemas.microsoft.com/office/drawing/2014/main" id="{0BF1C543-7E86-4FC4-B4AE-EE9BFE34500B}"/>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28</a:t>
            </a:fld>
            <a:endParaRPr lang="en-US" dirty="0"/>
          </a:p>
        </p:txBody>
      </p:sp>
    </p:spTree>
    <p:extLst>
      <p:ext uri="{BB962C8B-B14F-4D97-AF65-F5344CB8AC3E}">
        <p14:creationId xmlns:p14="http://schemas.microsoft.com/office/powerpoint/2010/main" val="41083688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3FC273-0207-4DE8-91E1-411B4D6D8D6F}"/>
              </a:ext>
            </a:extLst>
          </p:cNvPr>
          <p:cNvSpPr>
            <a:spLocks noGrp="1"/>
          </p:cNvSpPr>
          <p:nvPr>
            <p:ph type="title"/>
          </p:nvPr>
        </p:nvSpPr>
        <p:spPr>
          <a:xfrm>
            <a:off x="1045026" y="2434497"/>
            <a:ext cx="7034841" cy="2018493"/>
          </a:xfrm>
        </p:spPr>
        <p:txBody>
          <a:bodyPr>
            <a:noAutofit/>
          </a:bodyPr>
          <a:lstStyle/>
          <a:p>
            <a:pPr algn="ctr"/>
            <a:r>
              <a:rPr lang="en-US" sz="4100" dirty="0"/>
              <a:t>Is the table missing any foods, specifically any local/traditional foods eaten in our community?</a:t>
            </a:r>
          </a:p>
        </p:txBody>
      </p:sp>
      <p:sp>
        <p:nvSpPr>
          <p:cNvPr id="2" name="Slide Number Placeholder 1">
            <a:extLst>
              <a:ext uri="{FF2B5EF4-FFF2-40B4-BE49-F238E27FC236}">
                <a16:creationId xmlns:a16="http://schemas.microsoft.com/office/drawing/2014/main" id="{B516535D-7478-42AB-93E1-F93C7EF5EF88}"/>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29</a:t>
            </a:fld>
            <a:endParaRPr lang="en-US" dirty="0"/>
          </a:p>
        </p:txBody>
      </p:sp>
      <p:sp>
        <p:nvSpPr>
          <p:cNvPr id="4" name="Rectangle: Rounded Corners 3">
            <a:extLst>
              <a:ext uri="{FF2B5EF4-FFF2-40B4-BE49-F238E27FC236}">
                <a16:creationId xmlns:a16="http://schemas.microsoft.com/office/drawing/2014/main" id="{0BF29AE8-85B0-4182-B46F-B62B7350CF7A}"/>
              </a:ext>
              <a:ext uri="{C183D7F6-B498-43B3-948B-1728B52AA6E4}">
                <adec:decorative xmlns:adec="http://schemas.microsoft.com/office/drawing/2017/decorative" val="1"/>
              </a:ext>
            </a:extLst>
          </p:cNvPr>
          <p:cNvSpPr/>
          <p:nvPr/>
        </p:nvSpPr>
        <p:spPr>
          <a:xfrm>
            <a:off x="486710" y="1604866"/>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3216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descr="Table of Foods that May Help Reduce the Absorption of Lead for the instructor to fill in with Local/Traditional Foods.">
            <a:extLst>
              <a:ext uri="{FF2B5EF4-FFF2-40B4-BE49-F238E27FC236}">
                <a16:creationId xmlns:a16="http://schemas.microsoft.com/office/drawing/2014/main" id="{F59E2BD2-33C0-45FB-86F1-D98AA87C9E35}"/>
              </a:ext>
            </a:extLst>
          </p:cNvPr>
          <p:cNvGraphicFramePr>
            <a:graphicFrameLocks noGrp="1"/>
          </p:cNvGraphicFramePr>
          <p:nvPr>
            <p:extLst>
              <p:ext uri="{D42A27DB-BD31-4B8C-83A1-F6EECF244321}">
                <p14:modId xmlns:p14="http://schemas.microsoft.com/office/powerpoint/2010/main" val="3470883669"/>
              </p:ext>
            </p:extLst>
          </p:nvPr>
        </p:nvGraphicFramePr>
        <p:xfrm>
          <a:off x="512064" y="1436069"/>
          <a:ext cx="8107680" cy="5340081"/>
        </p:xfrm>
        <a:graphic>
          <a:graphicData uri="http://schemas.openxmlformats.org/drawingml/2006/table">
            <a:tbl>
              <a:tblPr firstRow="1" firstCol="1" bandRow="1">
                <a:tableStyleId>{5C22544A-7EE6-4342-B048-85BDC9FD1C3A}</a:tableStyleId>
              </a:tblPr>
              <a:tblGrid>
                <a:gridCol w="2775602">
                  <a:extLst>
                    <a:ext uri="{9D8B030D-6E8A-4147-A177-3AD203B41FA5}">
                      <a16:colId xmlns:a16="http://schemas.microsoft.com/office/drawing/2014/main" val="603698430"/>
                    </a:ext>
                  </a:extLst>
                </a:gridCol>
                <a:gridCol w="5332078">
                  <a:extLst>
                    <a:ext uri="{9D8B030D-6E8A-4147-A177-3AD203B41FA5}">
                      <a16:colId xmlns:a16="http://schemas.microsoft.com/office/drawing/2014/main" val="1548944799"/>
                    </a:ext>
                  </a:extLst>
                </a:gridCol>
              </a:tblGrid>
              <a:tr h="273456">
                <a:tc>
                  <a:txBody>
                    <a:bodyPr/>
                    <a:lstStyle/>
                    <a:p>
                      <a:pPr marL="0" marR="0" algn="ctr">
                        <a:spcBef>
                          <a:spcPts val="0"/>
                        </a:spcBef>
                        <a:spcAft>
                          <a:spcPts val="0"/>
                        </a:spcAft>
                      </a:pPr>
                      <a:r>
                        <a:rPr lang="en-US" sz="2200" dirty="0">
                          <a:solidFill>
                            <a:schemeClr val="bg1"/>
                          </a:solidFill>
                          <a:effectLst/>
                        </a:rPr>
                        <a:t>Nutrients</a:t>
                      </a:r>
                      <a:endParaRPr lang="en-US" sz="2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2200" b="1" dirty="0">
                          <a:solidFill>
                            <a:schemeClr val="bg1"/>
                          </a:solidFill>
                          <a:effectLst/>
                        </a:rPr>
                        <a:t>Local/Traditional Foods </a:t>
                      </a:r>
                      <a:endParaRPr lang="en-US" sz="22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009851334"/>
                  </a:ext>
                </a:extLst>
              </a:tr>
              <a:tr h="1682035">
                <a:tc>
                  <a:txBody>
                    <a:bodyPr/>
                    <a:lstStyle/>
                    <a:p>
                      <a:pPr marL="0" marR="0" algn="ctr">
                        <a:spcBef>
                          <a:spcPts val="0"/>
                        </a:spcBef>
                        <a:spcAft>
                          <a:spcPts val="0"/>
                        </a:spcAft>
                      </a:pPr>
                      <a:r>
                        <a:rPr lang="en-US" sz="2200" dirty="0">
                          <a:solidFill>
                            <a:schemeClr val="tx1"/>
                          </a:solidFill>
                          <a:effectLst/>
                        </a:rPr>
                        <a:t>Calcium</a:t>
                      </a:r>
                    </a:p>
                    <a:p>
                      <a:pPr marL="0" marR="0" algn="ctr">
                        <a:spcBef>
                          <a:spcPts val="0"/>
                        </a:spcBef>
                        <a:spcAft>
                          <a:spcPts val="0"/>
                        </a:spcAft>
                      </a:pPr>
                      <a:r>
                        <a:rPr lang="en-US" sz="1800" dirty="0">
                          <a:solidFill>
                            <a:schemeClr val="tx1"/>
                          </a:solidFill>
                          <a:effectLst/>
                        </a:rPr>
                        <a:t> </a:t>
                      </a:r>
                    </a:p>
                    <a:p>
                      <a:pPr marL="0" marR="0" algn="ctr">
                        <a:spcBef>
                          <a:spcPts val="0"/>
                        </a:spcBef>
                        <a:spcAft>
                          <a:spcPts val="0"/>
                        </a:spcAft>
                      </a:pPr>
                      <a:r>
                        <a:rPr lang="en-US" sz="1800" dirty="0">
                          <a:solidFill>
                            <a:schemeClr val="tx1"/>
                          </a:solidFill>
                          <a:effectLst/>
                        </a:rPr>
                        <a:t>(mineral needed to build and maintain strong bones) </a:t>
                      </a:r>
                      <a:endParaRPr lang="en-US"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5148322"/>
                  </a:ext>
                </a:extLst>
              </a:tr>
              <a:tr h="1682035">
                <a:tc>
                  <a:txBody>
                    <a:bodyPr/>
                    <a:lstStyle/>
                    <a:p>
                      <a:pPr marL="0" marR="0" algn="ctr">
                        <a:spcBef>
                          <a:spcPts val="0"/>
                        </a:spcBef>
                        <a:spcAft>
                          <a:spcPts val="0"/>
                        </a:spcAft>
                      </a:pPr>
                      <a:r>
                        <a:rPr lang="en-US" sz="2200" dirty="0">
                          <a:solidFill>
                            <a:schemeClr val="tx1"/>
                          </a:solidFill>
                          <a:effectLst/>
                        </a:rPr>
                        <a:t>Iron</a:t>
                      </a:r>
                    </a:p>
                    <a:p>
                      <a:pPr marL="0" marR="0" algn="ctr">
                        <a:spcBef>
                          <a:spcPts val="0"/>
                        </a:spcBef>
                        <a:spcAft>
                          <a:spcPts val="0"/>
                        </a:spcAft>
                      </a:pPr>
                      <a:r>
                        <a:rPr lang="en-US" sz="600" dirty="0">
                          <a:solidFill>
                            <a:schemeClr val="tx1"/>
                          </a:solidFill>
                          <a:effectLst/>
                        </a:rPr>
                        <a:t> </a:t>
                      </a:r>
                      <a:endParaRPr lang="en-US" sz="1050" dirty="0">
                        <a:solidFill>
                          <a:schemeClr val="tx1"/>
                        </a:solidFill>
                        <a:effectLst/>
                      </a:endParaRPr>
                    </a:p>
                    <a:p>
                      <a:pPr marL="0" marR="0" algn="ctr">
                        <a:spcBef>
                          <a:spcPts val="0"/>
                        </a:spcBef>
                        <a:spcAft>
                          <a:spcPts val="0"/>
                        </a:spcAft>
                      </a:pPr>
                      <a:r>
                        <a:rPr lang="en-US" sz="1800" dirty="0">
                          <a:solidFill>
                            <a:schemeClr val="tx1"/>
                          </a:solidFill>
                          <a:effectLst/>
                        </a:rPr>
                        <a:t>(mineral critical to blood function)</a:t>
                      </a:r>
                    </a:p>
                    <a:p>
                      <a:pPr marL="0" marR="0" algn="ctr">
                        <a:spcBef>
                          <a:spcPts val="0"/>
                        </a:spcBef>
                        <a:spcAft>
                          <a:spcPts val="0"/>
                        </a:spcAft>
                      </a:pPr>
                      <a:r>
                        <a:rPr lang="en-US" sz="1200" dirty="0">
                          <a:solidFill>
                            <a:schemeClr val="tx1"/>
                          </a:solidFill>
                          <a:effectLst/>
                        </a:rPr>
                        <a:t> </a:t>
                      </a:r>
                      <a:endParaRPr lang="en-US" sz="105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2853917"/>
                  </a:ext>
                </a:extLst>
              </a:tr>
              <a:tr h="1640731">
                <a:tc>
                  <a:txBody>
                    <a:bodyPr/>
                    <a:lstStyle/>
                    <a:p>
                      <a:pPr marL="0" marR="0" algn="ctr">
                        <a:spcBef>
                          <a:spcPts val="0"/>
                        </a:spcBef>
                        <a:spcAft>
                          <a:spcPts val="0"/>
                        </a:spcAft>
                      </a:pPr>
                      <a:r>
                        <a:rPr lang="en-US" sz="2200" dirty="0">
                          <a:solidFill>
                            <a:schemeClr val="tx1"/>
                          </a:solidFill>
                          <a:effectLst/>
                        </a:rPr>
                        <a:t>Vitamin C</a:t>
                      </a:r>
                    </a:p>
                    <a:p>
                      <a:pPr marL="0" marR="0" algn="ctr">
                        <a:spcBef>
                          <a:spcPts val="0"/>
                        </a:spcBef>
                        <a:spcAft>
                          <a:spcPts val="0"/>
                        </a:spcAft>
                      </a:pPr>
                      <a:r>
                        <a:rPr lang="en-US" sz="600" dirty="0">
                          <a:solidFill>
                            <a:schemeClr val="tx1"/>
                          </a:solidFill>
                          <a:effectLst/>
                        </a:rPr>
                        <a:t> </a:t>
                      </a:r>
                      <a:endParaRPr lang="en-US" sz="1050" dirty="0">
                        <a:solidFill>
                          <a:schemeClr val="tx1"/>
                        </a:solidFill>
                        <a:effectLst/>
                      </a:endParaRPr>
                    </a:p>
                    <a:p>
                      <a:pPr marL="0" marR="0" algn="ctr">
                        <a:spcBef>
                          <a:spcPts val="0"/>
                        </a:spcBef>
                        <a:spcAft>
                          <a:spcPts val="0"/>
                        </a:spcAft>
                      </a:pPr>
                      <a:r>
                        <a:rPr lang="en-US" sz="1800" dirty="0">
                          <a:solidFill>
                            <a:schemeClr val="tx1"/>
                          </a:solidFill>
                          <a:effectLst/>
                        </a:rPr>
                        <a:t>(vitamin that protects the body from disease and increases the absorption of iron)</a:t>
                      </a:r>
                      <a:endParaRPr lang="en-US"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145"/>
                        </a:spcBef>
                        <a:spcAft>
                          <a:spcPts val="0"/>
                        </a:spcAft>
                        <a:tabLst>
                          <a:tab pos="4037965" algn="l"/>
                        </a:tabLst>
                      </a:pP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43497314"/>
                  </a:ext>
                </a:extLst>
              </a:tr>
            </a:tbl>
          </a:graphicData>
        </a:graphic>
      </p:graphicFrame>
      <p:sp>
        <p:nvSpPr>
          <p:cNvPr id="2" name="Slide Number Placeholder 1">
            <a:extLst>
              <a:ext uri="{FF2B5EF4-FFF2-40B4-BE49-F238E27FC236}">
                <a16:creationId xmlns:a16="http://schemas.microsoft.com/office/drawing/2014/main" id="{78DF7CF6-0A66-414D-BCCB-1C1C9D5152DA}"/>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30</a:t>
            </a:fld>
            <a:endParaRPr lang="en-US" dirty="0"/>
          </a:p>
        </p:txBody>
      </p:sp>
      <p:sp>
        <p:nvSpPr>
          <p:cNvPr id="5" name="Title 2">
            <a:extLst>
              <a:ext uri="{FF2B5EF4-FFF2-40B4-BE49-F238E27FC236}">
                <a16:creationId xmlns:a16="http://schemas.microsoft.com/office/drawing/2014/main" id="{41AEE179-3281-4A76-8F0A-EA1620EE83A7}"/>
              </a:ext>
            </a:extLst>
          </p:cNvPr>
          <p:cNvSpPr>
            <a:spLocks noGrp="1"/>
          </p:cNvSpPr>
          <p:nvPr>
            <p:ph type="title"/>
          </p:nvPr>
        </p:nvSpPr>
        <p:spPr>
          <a:xfrm>
            <a:off x="628650" y="136526"/>
            <a:ext cx="7886700" cy="1325563"/>
          </a:xfrm>
        </p:spPr>
        <p:txBody>
          <a:bodyPr>
            <a:noAutofit/>
          </a:bodyPr>
          <a:lstStyle/>
          <a:p>
            <a:r>
              <a:rPr lang="en-US" sz="3700" dirty="0"/>
              <a:t>Foods that May Help Reduce the Absorption of Lead</a:t>
            </a:r>
          </a:p>
        </p:txBody>
      </p:sp>
    </p:spTree>
    <p:extLst>
      <p:ext uri="{BB962C8B-B14F-4D97-AF65-F5344CB8AC3E}">
        <p14:creationId xmlns:p14="http://schemas.microsoft.com/office/powerpoint/2010/main" val="37085797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3CE96-B025-4991-BA0F-1AAEE1E60558}"/>
              </a:ext>
            </a:extLst>
          </p:cNvPr>
          <p:cNvSpPr>
            <a:spLocks noGrp="1"/>
          </p:cNvSpPr>
          <p:nvPr>
            <p:ph type="title"/>
          </p:nvPr>
        </p:nvSpPr>
        <p:spPr/>
        <p:txBody>
          <a:bodyPr/>
          <a:lstStyle/>
          <a:p>
            <a:r>
              <a:rPr lang="en-US" dirty="0"/>
              <a:t>Optional Activity: </a:t>
            </a:r>
            <a:br>
              <a:rPr lang="en-US" dirty="0"/>
            </a:br>
            <a:r>
              <a:rPr lang="en-US" dirty="0"/>
              <a:t>Reading Nutrition Facts Labels</a:t>
            </a:r>
          </a:p>
        </p:txBody>
      </p:sp>
      <p:sp>
        <p:nvSpPr>
          <p:cNvPr id="3" name="Content Placeholder 2">
            <a:extLst>
              <a:ext uri="{FF2B5EF4-FFF2-40B4-BE49-F238E27FC236}">
                <a16:creationId xmlns:a16="http://schemas.microsoft.com/office/drawing/2014/main" id="{4B7D4B37-8917-4D72-909A-8F02DA3A6F4A}"/>
              </a:ext>
            </a:extLst>
          </p:cNvPr>
          <p:cNvSpPr>
            <a:spLocks noGrp="1"/>
          </p:cNvSpPr>
          <p:nvPr>
            <p:ph idx="1"/>
          </p:nvPr>
        </p:nvSpPr>
        <p:spPr>
          <a:xfrm>
            <a:off x="628650" y="1955627"/>
            <a:ext cx="7886700" cy="1487730"/>
          </a:xfrm>
        </p:spPr>
        <p:txBody>
          <a:bodyPr/>
          <a:lstStyle/>
          <a:p>
            <a:r>
              <a:rPr lang="en-US" dirty="0"/>
              <a:t>Fresh or minimally processed foods are not always an option</a:t>
            </a:r>
          </a:p>
          <a:p>
            <a:pPr marL="0" indent="0">
              <a:buNone/>
            </a:pPr>
            <a:endParaRPr lang="en-US" dirty="0"/>
          </a:p>
          <a:p>
            <a:pPr lvl="1"/>
            <a:endParaRPr lang="en-US" dirty="0"/>
          </a:p>
        </p:txBody>
      </p:sp>
      <p:sp>
        <p:nvSpPr>
          <p:cNvPr id="4" name="TextBox 3">
            <a:extLst>
              <a:ext uri="{FF2B5EF4-FFF2-40B4-BE49-F238E27FC236}">
                <a16:creationId xmlns:a16="http://schemas.microsoft.com/office/drawing/2014/main" id="{98CDE431-32A9-40CA-BDD1-B90F333E63D6}"/>
              </a:ext>
            </a:extLst>
          </p:cNvPr>
          <p:cNvSpPr txBox="1"/>
          <p:nvPr/>
        </p:nvSpPr>
        <p:spPr>
          <a:xfrm>
            <a:off x="1236726" y="3713786"/>
            <a:ext cx="7278624" cy="1938992"/>
          </a:xfrm>
          <a:prstGeom prst="rect">
            <a:avLst/>
          </a:prstGeom>
          <a:noFill/>
        </p:spPr>
        <p:txBody>
          <a:bodyPr wrap="square" rtlCol="0">
            <a:spAutoFit/>
          </a:bodyPr>
          <a:lstStyle/>
          <a:p>
            <a:pPr algn="ctr"/>
            <a:r>
              <a:rPr lang="en-US" sz="4000" dirty="0"/>
              <a:t>What are some other forms in which we eat fruits, vegetables and protein?</a:t>
            </a:r>
          </a:p>
        </p:txBody>
      </p:sp>
      <p:sp>
        <p:nvSpPr>
          <p:cNvPr id="5" name="Rectangle: Rounded Corners 4">
            <a:extLst>
              <a:ext uri="{FF2B5EF4-FFF2-40B4-BE49-F238E27FC236}">
                <a16:creationId xmlns:a16="http://schemas.microsoft.com/office/drawing/2014/main" id="{DEFB9F84-91E8-4CD1-A88E-099810F100AD}"/>
              </a:ext>
              <a:ext uri="{C183D7F6-B498-43B3-948B-1728B52AA6E4}">
                <adec:decorative xmlns:adec="http://schemas.microsoft.com/office/drawing/2017/decorative" val="1"/>
              </a:ext>
            </a:extLst>
          </p:cNvPr>
          <p:cNvSpPr/>
          <p:nvPr/>
        </p:nvSpPr>
        <p:spPr>
          <a:xfrm>
            <a:off x="628650" y="3690190"/>
            <a:ext cx="8170580" cy="1962588"/>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2E967707-A09F-4321-9BF6-9DB083D9E77C}"/>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31</a:t>
            </a:fld>
            <a:endParaRPr lang="en-US" dirty="0"/>
          </a:p>
        </p:txBody>
      </p:sp>
    </p:spTree>
    <p:extLst>
      <p:ext uri="{BB962C8B-B14F-4D97-AF65-F5344CB8AC3E}">
        <p14:creationId xmlns:p14="http://schemas.microsoft.com/office/powerpoint/2010/main" val="2292173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3CE96-B025-4991-BA0F-1AAEE1E60558}"/>
              </a:ext>
            </a:extLst>
          </p:cNvPr>
          <p:cNvSpPr>
            <a:spLocks noGrp="1"/>
          </p:cNvSpPr>
          <p:nvPr>
            <p:ph type="title"/>
          </p:nvPr>
        </p:nvSpPr>
        <p:spPr/>
        <p:txBody>
          <a:bodyPr/>
          <a:lstStyle/>
          <a:p>
            <a:r>
              <a:rPr lang="en-US" dirty="0"/>
              <a:t>Optional Activity: </a:t>
            </a:r>
            <a:br>
              <a:rPr lang="en-US" dirty="0"/>
            </a:br>
            <a:r>
              <a:rPr lang="en-US" dirty="0"/>
              <a:t>Reading Nutrition Facts Labels</a:t>
            </a:r>
          </a:p>
        </p:txBody>
      </p:sp>
      <p:sp>
        <p:nvSpPr>
          <p:cNvPr id="5" name="TextBox 4">
            <a:extLst>
              <a:ext uri="{FF2B5EF4-FFF2-40B4-BE49-F238E27FC236}">
                <a16:creationId xmlns:a16="http://schemas.microsoft.com/office/drawing/2014/main" id="{682BD10B-940F-4B8A-9C0E-69130406DAE4}"/>
              </a:ext>
            </a:extLst>
          </p:cNvPr>
          <p:cNvSpPr txBox="1"/>
          <p:nvPr/>
        </p:nvSpPr>
        <p:spPr>
          <a:xfrm>
            <a:off x="1348207" y="2912879"/>
            <a:ext cx="6447586" cy="1938992"/>
          </a:xfrm>
          <a:prstGeom prst="rect">
            <a:avLst/>
          </a:prstGeom>
          <a:noFill/>
        </p:spPr>
        <p:txBody>
          <a:bodyPr wrap="square" rtlCol="0">
            <a:spAutoFit/>
          </a:bodyPr>
          <a:lstStyle/>
          <a:p>
            <a:pPr algn="ctr"/>
            <a:r>
              <a:rPr lang="en-US" sz="4000" dirty="0"/>
              <a:t>What are some advantages to frozen, canned or dried foods?</a:t>
            </a:r>
          </a:p>
        </p:txBody>
      </p:sp>
      <p:sp>
        <p:nvSpPr>
          <p:cNvPr id="4" name="Rectangle: Rounded Corners 3">
            <a:extLst>
              <a:ext uri="{FF2B5EF4-FFF2-40B4-BE49-F238E27FC236}">
                <a16:creationId xmlns:a16="http://schemas.microsoft.com/office/drawing/2014/main" id="{81503101-33EA-4420-8E2B-AC5C352AE984}"/>
              </a:ext>
              <a:ext uri="{C183D7F6-B498-43B3-948B-1728B52AA6E4}">
                <adec:decorative xmlns:adec="http://schemas.microsoft.com/office/drawing/2017/decorative" val="1"/>
              </a:ext>
            </a:extLst>
          </p:cNvPr>
          <p:cNvSpPr/>
          <p:nvPr/>
        </p:nvSpPr>
        <p:spPr>
          <a:xfrm>
            <a:off x="486710" y="2235197"/>
            <a:ext cx="8170580" cy="3222171"/>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D748DF1-F427-4A46-A94D-54A5D12DDCD7}"/>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32</a:t>
            </a:fld>
            <a:endParaRPr lang="en-US" dirty="0"/>
          </a:p>
        </p:txBody>
      </p:sp>
    </p:spTree>
    <p:extLst>
      <p:ext uri="{BB962C8B-B14F-4D97-AF65-F5344CB8AC3E}">
        <p14:creationId xmlns:p14="http://schemas.microsoft.com/office/powerpoint/2010/main" val="40313499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3CE96-B025-4991-BA0F-1AAEE1E60558}"/>
              </a:ext>
            </a:extLst>
          </p:cNvPr>
          <p:cNvSpPr>
            <a:spLocks noGrp="1"/>
          </p:cNvSpPr>
          <p:nvPr>
            <p:ph type="title"/>
          </p:nvPr>
        </p:nvSpPr>
        <p:spPr/>
        <p:txBody>
          <a:bodyPr/>
          <a:lstStyle/>
          <a:p>
            <a:r>
              <a:rPr lang="en-US" dirty="0"/>
              <a:t>Optional Activity: </a:t>
            </a:r>
            <a:br>
              <a:rPr lang="en-US" dirty="0"/>
            </a:br>
            <a:r>
              <a:rPr lang="en-US" dirty="0"/>
              <a:t>Reading Nutrition Facts Labels</a:t>
            </a:r>
          </a:p>
        </p:txBody>
      </p:sp>
      <p:sp>
        <p:nvSpPr>
          <p:cNvPr id="5" name="TextBox 4">
            <a:extLst>
              <a:ext uri="{FF2B5EF4-FFF2-40B4-BE49-F238E27FC236}">
                <a16:creationId xmlns:a16="http://schemas.microsoft.com/office/drawing/2014/main" id="{DD21C762-695C-4C81-A633-732F47C5F675}"/>
              </a:ext>
            </a:extLst>
          </p:cNvPr>
          <p:cNvSpPr txBox="1"/>
          <p:nvPr/>
        </p:nvSpPr>
        <p:spPr>
          <a:xfrm>
            <a:off x="1569964" y="2939612"/>
            <a:ext cx="6019818" cy="1938992"/>
          </a:xfrm>
          <a:prstGeom prst="rect">
            <a:avLst/>
          </a:prstGeom>
          <a:noFill/>
        </p:spPr>
        <p:txBody>
          <a:bodyPr wrap="square" rtlCol="0">
            <a:spAutoFit/>
          </a:bodyPr>
          <a:lstStyle/>
          <a:p>
            <a:pPr algn="ctr"/>
            <a:r>
              <a:rPr lang="en-US" sz="4000" dirty="0"/>
              <a:t>What information is included on nutrition facts labels?</a:t>
            </a:r>
          </a:p>
        </p:txBody>
      </p:sp>
      <p:sp>
        <p:nvSpPr>
          <p:cNvPr id="4" name="Rectangle: Rounded Corners 3">
            <a:extLst>
              <a:ext uri="{FF2B5EF4-FFF2-40B4-BE49-F238E27FC236}">
                <a16:creationId xmlns:a16="http://schemas.microsoft.com/office/drawing/2014/main" id="{FE50E11B-0DBA-4A25-B54E-C4B38319F62C}"/>
              </a:ext>
              <a:ext uri="{C183D7F6-B498-43B3-948B-1728B52AA6E4}">
                <adec:decorative xmlns:adec="http://schemas.microsoft.com/office/drawing/2017/decorative" val="1"/>
              </a:ext>
            </a:extLst>
          </p:cNvPr>
          <p:cNvSpPr/>
          <p:nvPr/>
        </p:nvSpPr>
        <p:spPr>
          <a:xfrm>
            <a:off x="486710" y="2235197"/>
            <a:ext cx="8170580" cy="3222171"/>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3D5ECC96-2141-45DE-B123-EF8EC5A59B25}"/>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33</a:t>
            </a:fld>
            <a:endParaRPr lang="en-US" dirty="0"/>
          </a:p>
        </p:txBody>
      </p:sp>
    </p:spTree>
    <p:extLst>
      <p:ext uri="{BB962C8B-B14F-4D97-AF65-F5344CB8AC3E}">
        <p14:creationId xmlns:p14="http://schemas.microsoft.com/office/powerpoint/2010/main" val="30020135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3CE96-B025-4991-BA0F-1AAEE1E60558}"/>
              </a:ext>
            </a:extLst>
          </p:cNvPr>
          <p:cNvSpPr>
            <a:spLocks noGrp="1"/>
          </p:cNvSpPr>
          <p:nvPr>
            <p:ph type="title"/>
          </p:nvPr>
        </p:nvSpPr>
        <p:spPr/>
        <p:txBody>
          <a:bodyPr/>
          <a:lstStyle/>
          <a:p>
            <a:r>
              <a:rPr lang="en-US" dirty="0"/>
              <a:t>Optional Activity: </a:t>
            </a:r>
            <a:br>
              <a:rPr lang="en-US" dirty="0"/>
            </a:br>
            <a:r>
              <a:rPr lang="en-US" dirty="0"/>
              <a:t>Reading Nutrition Facts Labels</a:t>
            </a:r>
          </a:p>
        </p:txBody>
      </p:sp>
      <p:sp>
        <p:nvSpPr>
          <p:cNvPr id="19" name="Content Placeholder 18">
            <a:extLst>
              <a:ext uri="{FF2B5EF4-FFF2-40B4-BE49-F238E27FC236}">
                <a16:creationId xmlns:a16="http://schemas.microsoft.com/office/drawing/2014/main" id="{2EEAA7ED-B027-40A1-BF57-CD612C729A7A}"/>
              </a:ext>
            </a:extLst>
          </p:cNvPr>
          <p:cNvSpPr>
            <a:spLocks noGrp="1"/>
          </p:cNvSpPr>
          <p:nvPr>
            <p:ph sz="half" idx="1"/>
          </p:nvPr>
        </p:nvSpPr>
        <p:spPr>
          <a:xfrm>
            <a:off x="628650" y="1825625"/>
            <a:ext cx="2906786" cy="4351338"/>
          </a:xfrm>
        </p:spPr>
        <p:txBody>
          <a:bodyPr/>
          <a:lstStyle/>
          <a:p>
            <a:r>
              <a:rPr lang="en-US" dirty="0"/>
              <a:t>Where on the label can we find information about vitamin and mineral content?</a:t>
            </a:r>
          </a:p>
        </p:txBody>
      </p:sp>
      <p:pic>
        <p:nvPicPr>
          <p:cNvPr id="28" name="Content Placeholder 27">
            <a:extLst>
              <a:ext uri="{FF2B5EF4-FFF2-40B4-BE49-F238E27FC236}">
                <a16:creationId xmlns:a16="http://schemas.microsoft.com/office/drawing/2014/main" id="{0E8AE55A-3B1E-47FE-860E-D8F29EAB366A}"/>
              </a:ext>
              <a:ext uri="{C183D7F6-B498-43B3-948B-1728B52AA6E4}">
                <adec:decorative xmlns:adec="http://schemas.microsoft.com/office/drawing/2017/decorative" val="1"/>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a:stretch/>
        </p:blipFill>
        <p:spPr>
          <a:xfrm rot="5400000">
            <a:off x="4612648" y="2564443"/>
            <a:ext cx="4577442" cy="2803040"/>
          </a:xfrm>
        </p:spPr>
      </p:pic>
      <p:sp>
        <p:nvSpPr>
          <p:cNvPr id="24" name="Oval 23">
            <a:extLst>
              <a:ext uri="{FF2B5EF4-FFF2-40B4-BE49-F238E27FC236}">
                <a16:creationId xmlns:a16="http://schemas.microsoft.com/office/drawing/2014/main" id="{42C69CFA-06E7-4CAA-A3CC-CA8DEC1F7955}"/>
              </a:ext>
              <a:ext uri="{C183D7F6-B498-43B3-948B-1728B52AA6E4}">
                <adec:decorative xmlns:adec="http://schemas.microsoft.com/office/drawing/2017/decorative" val="1"/>
              </a:ext>
            </a:extLst>
          </p:cNvPr>
          <p:cNvSpPr/>
          <p:nvPr/>
        </p:nvSpPr>
        <p:spPr>
          <a:xfrm flipH="1">
            <a:off x="5643056" y="4961965"/>
            <a:ext cx="2345167" cy="787400"/>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EBF61E22-5337-4EC3-80FF-F2B2F0CB6E37}"/>
              </a:ext>
              <a:ext uri="{C183D7F6-B498-43B3-948B-1728B52AA6E4}">
                <adec:decorative xmlns:adec="http://schemas.microsoft.com/office/drawing/2017/decorative" val="1"/>
              </a:ext>
            </a:extLst>
          </p:cNvPr>
          <p:cNvSpPr txBox="1"/>
          <p:nvPr/>
        </p:nvSpPr>
        <p:spPr>
          <a:xfrm>
            <a:off x="6070004" y="6176963"/>
            <a:ext cx="1662729" cy="276999"/>
          </a:xfrm>
          <a:prstGeom prst="rect">
            <a:avLst/>
          </a:prstGeom>
          <a:noFill/>
        </p:spPr>
        <p:txBody>
          <a:bodyPr wrap="square" rtlCol="0">
            <a:spAutoFit/>
          </a:bodyPr>
          <a:lstStyle/>
          <a:p>
            <a:r>
              <a:rPr lang="en-US" sz="1200" dirty="0"/>
              <a:t>Canned beets</a:t>
            </a:r>
          </a:p>
        </p:txBody>
      </p:sp>
      <p:cxnSp>
        <p:nvCxnSpPr>
          <p:cNvPr id="4" name="Straight Arrow Connector 3">
            <a:extLst>
              <a:ext uri="{FF2B5EF4-FFF2-40B4-BE49-F238E27FC236}">
                <a16:creationId xmlns:a16="http://schemas.microsoft.com/office/drawing/2014/main" id="{B8482098-05BE-4B65-8C3B-64C1AF0D9D23}"/>
              </a:ext>
              <a:ext uri="{C183D7F6-B498-43B3-948B-1728B52AA6E4}">
                <adec:decorative xmlns:adec="http://schemas.microsoft.com/office/drawing/2017/decorative" val="1"/>
              </a:ext>
            </a:extLst>
          </p:cNvPr>
          <p:cNvCxnSpPr/>
          <p:nvPr/>
        </p:nvCxnSpPr>
        <p:spPr>
          <a:xfrm>
            <a:off x="3196389" y="3238004"/>
            <a:ext cx="2827421" cy="2153653"/>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8F43DDD0-E3C8-4D56-B452-9100CB4F8EC0}"/>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34</a:t>
            </a:fld>
            <a:endParaRPr lang="en-US" dirty="0"/>
          </a:p>
        </p:txBody>
      </p:sp>
    </p:spTree>
    <p:extLst>
      <p:ext uri="{BB962C8B-B14F-4D97-AF65-F5344CB8AC3E}">
        <p14:creationId xmlns:p14="http://schemas.microsoft.com/office/powerpoint/2010/main" val="1272263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build="p"/>
      <p:bldP spid="2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338CA-61C4-4A49-B160-6F642CD8C8DF}"/>
              </a:ext>
            </a:extLst>
          </p:cNvPr>
          <p:cNvSpPr>
            <a:spLocks noGrp="1"/>
          </p:cNvSpPr>
          <p:nvPr>
            <p:ph type="title"/>
          </p:nvPr>
        </p:nvSpPr>
        <p:spPr/>
        <p:txBody>
          <a:bodyPr/>
          <a:lstStyle/>
          <a:p>
            <a:r>
              <a:rPr lang="en-US" dirty="0"/>
              <a:t>Optional Activity: Reading Nutrition Facts Labels</a:t>
            </a:r>
          </a:p>
        </p:txBody>
      </p:sp>
      <p:grpSp>
        <p:nvGrpSpPr>
          <p:cNvPr id="5" name="Group 4" descr="Condensed tomato soup nutrition facts label to see if it contains calcium, iron or vitamin C">
            <a:extLst>
              <a:ext uri="{FF2B5EF4-FFF2-40B4-BE49-F238E27FC236}">
                <a16:creationId xmlns:a16="http://schemas.microsoft.com/office/drawing/2014/main" id="{2763AF13-9802-445A-9D66-B7582DC5D17D}"/>
              </a:ext>
              <a:ext uri="{C183D7F6-B498-43B3-948B-1728B52AA6E4}">
                <adec:decorative xmlns:adec="http://schemas.microsoft.com/office/drawing/2017/decorative" val="0"/>
              </a:ext>
            </a:extLst>
          </p:cNvPr>
          <p:cNvGrpSpPr/>
          <p:nvPr/>
        </p:nvGrpSpPr>
        <p:grpSpPr>
          <a:xfrm>
            <a:off x="382470" y="1830002"/>
            <a:ext cx="2944907" cy="4642482"/>
            <a:chOff x="382470" y="1830002"/>
            <a:chExt cx="2944907" cy="4642482"/>
          </a:xfrm>
        </p:grpSpPr>
        <p:pic>
          <p:nvPicPr>
            <p:cNvPr id="6" name="Picture 5" descr="Nutrition facts label of a can of tomato soup.">
              <a:extLst>
                <a:ext uri="{FF2B5EF4-FFF2-40B4-BE49-F238E27FC236}">
                  <a16:creationId xmlns:a16="http://schemas.microsoft.com/office/drawing/2014/main" id="{D26AFA57-8B75-4256-B44F-95CD879E7168}"/>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34544" y="1830002"/>
              <a:ext cx="2792833" cy="4310763"/>
            </a:xfrm>
            <a:prstGeom prst="rect">
              <a:avLst/>
            </a:prstGeom>
          </p:spPr>
        </p:pic>
        <p:sp>
          <p:nvSpPr>
            <p:cNvPr id="10" name="TextBox 9">
              <a:extLst>
                <a:ext uri="{FF2B5EF4-FFF2-40B4-BE49-F238E27FC236}">
                  <a16:creationId xmlns:a16="http://schemas.microsoft.com/office/drawing/2014/main" id="{A3A8081B-617D-4339-9819-7C2E44C6CECB}"/>
                </a:ext>
              </a:extLst>
            </p:cNvPr>
            <p:cNvSpPr txBox="1"/>
            <p:nvPr/>
          </p:nvSpPr>
          <p:spPr>
            <a:xfrm>
              <a:off x="382470" y="6103152"/>
              <a:ext cx="2944907" cy="369332"/>
            </a:xfrm>
            <a:prstGeom prst="rect">
              <a:avLst/>
            </a:prstGeom>
            <a:noFill/>
          </p:spPr>
          <p:txBody>
            <a:bodyPr wrap="square" rtlCol="0">
              <a:spAutoFit/>
            </a:bodyPr>
            <a:lstStyle/>
            <a:p>
              <a:pPr algn="ctr"/>
              <a:r>
                <a:rPr lang="en-US" dirty="0"/>
                <a:t>Tomato Soup (condensed)</a:t>
              </a:r>
            </a:p>
          </p:txBody>
        </p:sp>
      </p:grpSp>
      <p:grpSp>
        <p:nvGrpSpPr>
          <p:cNvPr id="7" name="Group 6" descr="Frozen green beans nutrition facts label to see if it contains calcium, iron or vitamin C">
            <a:extLst>
              <a:ext uri="{FF2B5EF4-FFF2-40B4-BE49-F238E27FC236}">
                <a16:creationId xmlns:a16="http://schemas.microsoft.com/office/drawing/2014/main" id="{B6182A04-448D-4E7E-B14F-0B00E8C92A0A}"/>
              </a:ext>
            </a:extLst>
          </p:cNvPr>
          <p:cNvGrpSpPr/>
          <p:nvPr/>
        </p:nvGrpSpPr>
        <p:grpSpPr>
          <a:xfrm>
            <a:off x="3327378" y="3022399"/>
            <a:ext cx="5569488" cy="1900517"/>
            <a:chOff x="3327378" y="3022399"/>
            <a:chExt cx="5569488" cy="1900517"/>
          </a:xfrm>
        </p:grpSpPr>
        <p:sp>
          <p:nvSpPr>
            <p:cNvPr id="11" name="TextBox 10">
              <a:extLst>
                <a:ext uri="{FF2B5EF4-FFF2-40B4-BE49-F238E27FC236}">
                  <a16:creationId xmlns:a16="http://schemas.microsoft.com/office/drawing/2014/main" id="{ECE9EE80-6580-47A8-AD38-C83DA34A1C31}"/>
                </a:ext>
                <a:ext uri="{C183D7F6-B498-43B3-948B-1728B52AA6E4}">
                  <adec:decorative xmlns:adec="http://schemas.microsoft.com/office/drawing/2017/decorative" val="1"/>
                </a:ext>
              </a:extLst>
            </p:cNvPr>
            <p:cNvSpPr txBox="1"/>
            <p:nvPr/>
          </p:nvSpPr>
          <p:spPr>
            <a:xfrm>
              <a:off x="5087272" y="4553584"/>
              <a:ext cx="2403222" cy="369332"/>
            </a:xfrm>
            <a:prstGeom prst="rect">
              <a:avLst/>
            </a:prstGeom>
            <a:noFill/>
          </p:spPr>
          <p:txBody>
            <a:bodyPr wrap="none" rtlCol="0">
              <a:spAutoFit/>
            </a:bodyPr>
            <a:lstStyle/>
            <a:p>
              <a:r>
                <a:rPr lang="en-US" dirty="0"/>
                <a:t>Green Beans (frozen)</a:t>
              </a:r>
            </a:p>
          </p:txBody>
        </p:sp>
        <p:pic>
          <p:nvPicPr>
            <p:cNvPr id="4" name="Picture 3">
              <a:extLst>
                <a:ext uri="{FF2B5EF4-FFF2-40B4-BE49-F238E27FC236}">
                  <a16:creationId xmlns:a16="http://schemas.microsoft.com/office/drawing/2014/main" id="{CA37158B-AB1E-45B5-B75E-147C6635BD73}"/>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327378" y="3022399"/>
              <a:ext cx="5569488" cy="1531185"/>
            </a:xfrm>
            <a:prstGeom prst="rect">
              <a:avLst/>
            </a:prstGeom>
          </p:spPr>
        </p:pic>
      </p:grpSp>
      <p:sp>
        <p:nvSpPr>
          <p:cNvPr id="3" name="Slide Number Placeholder 2">
            <a:extLst>
              <a:ext uri="{FF2B5EF4-FFF2-40B4-BE49-F238E27FC236}">
                <a16:creationId xmlns:a16="http://schemas.microsoft.com/office/drawing/2014/main" id="{654E0BBF-3268-4217-AA61-097C0D40CF7C}"/>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35</a:t>
            </a:fld>
            <a:endParaRPr lang="en-US" dirty="0"/>
          </a:p>
        </p:txBody>
      </p:sp>
    </p:spTree>
    <p:extLst>
      <p:ext uri="{BB962C8B-B14F-4D97-AF65-F5344CB8AC3E}">
        <p14:creationId xmlns:p14="http://schemas.microsoft.com/office/powerpoint/2010/main" val="22347712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67B7B-B6C5-4678-8848-9A03D3880A51}"/>
              </a:ext>
            </a:extLst>
          </p:cNvPr>
          <p:cNvSpPr>
            <a:spLocks noGrp="1"/>
          </p:cNvSpPr>
          <p:nvPr>
            <p:ph type="title"/>
          </p:nvPr>
        </p:nvSpPr>
        <p:spPr/>
        <p:txBody>
          <a:bodyPr/>
          <a:lstStyle/>
          <a:p>
            <a:r>
              <a:rPr lang="en-US" dirty="0"/>
              <a:t>Meal Ideas – Breakfast</a:t>
            </a:r>
          </a:p>
        </p:txBody>
      </p:sp>
      <p:sp>
        <p:nvSpPr>
          <p:cNvPr id="3" name="Content Placeholder 2">
            <a:extLst>
              <a:ext uri="{FF2B5EF4-FFF2-40B4-BE49-F238E27FC236}">
                <a16:creationId xmlns:a16="http://schemas.microsoft.com/office/drawing/2014/main" id="{BB83A696-25A9-48C9-84AA-B8042B84B19B}"/>
              </a:ext>
            </a:extLst>
          </p:cNvPr>
          <p:cNvSpPr>
            <a:spLocks noGrp="1"/>
          </p:cNvSpPr>
          <p:nvPr>
            <p:ph idx="1"/>
          </p:nvPr>
        </p:nvSpPr>
        <p:spPr>
          <a:xfrm>
            <a:off x="628650" y="1825624"/>
            <a:ext cx="5191858" cy="4667249"/>
          </a:xfrm>
        </p:spPr>
        <p:txBody>
          <a:bodyPr/>
          <a:lstStyle/>
          <a:p>
            <a:pPr lvl="0"/>
            <a:r>
              <a:rPr lang="en-US" dirty="0"/>
              <a:t>Oatmeal, sliced banana and 100% orange juice</a:t>
            </a:r>
          </a:p>
          <a:p>
            <a:pPr lvl="0"/>
            <a:r>
              <a:rPr lang="en-US" dirty="0"/>
              <a:t>Vegetable omelet, apple sauce and low-fat milk</a:t>
            </a:r>
          </a:p>
          <a:p>
            <a:pPr lvl="0"/>
            <a:r>
              <a:rPr lang="en-US" dirty="0"/>
              <a:t>French toast, orange slices, yogurt and 100% fruit juice</a:t>
            </a:r>
          </a:p>
          <a:p>
            <a:pPr lvl="0"/>
            <a:r>
              <a:rPr lang="en-US" dirty="0"/>
              <a:t>Iron-fortified cereal with low-fat milk, topped with raisins</a:t>
            </a:r>
          </a:p>
          <a:p>
            <a:pPr lvl="0"/>
            <a:r>
              <a:rPr lang="en-US" dirty="0"/>
              <a:t>Wild rice porridge with berries</a:t>
            </a:r>
          </a:p>
        </p:txBody>
      </p:sp>
      <p:grpSp>
        <p:nvGrpSpPr>
          <p:cNvPr id="7" name="Group 6">
            <a:extLst>
              <a:ext uri="{FF2B5EF4-FFF2-40B4-BE49-F238E27FC236}">
                <a16:creationId xmlns:a16="http://schemas.microsoft.com/office/drawing/2014/main" id="{B7A1D8B8-F80B-4C79-BA32-8E3209D9B2CA}"/>
              </a:ext>
              <a:ext uri="{C183D7F6-B498-43B3-948B-1728B52AA6E4}">
                <adec:decorative xmlns:adec="http://schemas.microsoft.com/office/drawing/2017/decorative" val="1"/>
              </a:ext>
            </a:extLst>
          </p:cNvPr>
          <p:cNvGrpSpPr/>
          <p:nvPr/>
        </p:nvGrpSpPr>
        <p:grpSpPr>
          <a:xfrm>
            <a:off x="6290393" y="2560374"/>
            <a:ext cx="2574473" cy="3013939"/>
            <a:chOff x="6290393" y="2560374"/>
            <a:chExt cx="2574473" cy="3013939"/>
          </a:xfrm>
        </p:grpSpPr>
        <p:pic>
          <p:nvPicPr>
            <p:cNvPr id="4" name="Picture 3" descr="Wild rice porridge with raspberries &#10;">
              <a:extLst>
                <a:ext uri="{FF2B5EF4-FFF2-40B4-BE49-F238E27FC236}">
                  <a16:creationId xmlns:a16="http://schemas.microsoft.com/office/drawing/2014/main" id="{014E0E93-ADFE-4B4A-891D-0D25E64F4D1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6185458" y="2679461"/>
              <a:ext cx="2798495" cy="2560321"/>
            </a:xfrm>
            <a:prstGeom prst="roundRect">
              <a:avLst/>
            </a:prstGeom>
          </p:spPr>
        </p:pic>
        <p:sp>
          <p:nvSpPr>
            <p:cNvPr id="5" name="TextBox 4">
              <a:extLst>
                <a:ext uri="{FF2B5EF4-FFF2-40B4-BE49-F238E27FC236}">
                  <a16:creationId xmlns:a16="http://schemas.microsoft.com/office/drawing/2014/main" id="{25282699-A841-4049-9768-D180F6C498AB}"/>
                </a:ext>
              </a:extLst>
            </p:cNvPr>
            <p:cNvSpPr txBox="1"/>
            <p:nvPr/>
          </p:nvSpPr>
          <p:spPr>
            <a:xfrm>
              <a:off x="6290393" y="5358869"/>
              <a:ext cx="2560321" cy="215444"/>
            </a:xfrm>
            <a:prstGeom prst="rect">
              <a:avLst/>
            </a:prstGeom>
            <a:noFill/>
          </p:spPr>
          <p:txBody>
            <a:bodyPr wrap="square" rtlCol="0">
              <a:spAutoFit/>
            </a:bodyPr>
            <a:lstStyle/>
            <a:p>
              <a:r>
                <a:rPr lang="en-US" sz="800" dirty="0"/>
                <a:t>Wild rice porridge with raspberries and maple syrup</a:t>
              </a:r>
            </a:p>
          </p:txBody>
        </p:sp>
      </p:grpSp>
      <p:sp>
        <p:nvSpPr>
          <p:cNvPr id="6" name="Slide Number Placeholder 5">
            <a:extLst>
              <a:ext uri="{FF2B5EF4-FFF2-40B4-BE49-F238E27FC236}">
                <a16:creationId xmlns:a16="http://schemas.microsoft.com/office/drawing/2014/main" id="{21666B3E-7687-4592-A716-0D0D66AD8B02}"/>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36</a:t>
            </a:fld>
            <a:endParaRPr lang="en-US" dirty="0"/>
          </a:p>
        </p:txBody>
      </p:sp>
    </p:spTree>
    <p:extLst>
      <p:ext uri="{BB962C8B-B14F-4D97-AF65-F5344CB8AC3E}">
        <p14:creationId xmlns:p14="http://schemas.microsoft.com/office/powerpoint/2010/main" val="9490571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67EEFAF-2939-435B-9AFD-D01C7F491BE8}"/>
              </a:ext>
            </a:extLst>
          </p:cNvPr>
          <p:cNvSpPr>
            <a:spLocks noGrp="1"/>
          </p:cNvSpPr>
          <p:nvPr>
            <p:ph type="title"/>
          </p:nvPr>
        </p:nvSpPr>
        <p:spPr/>
        <p:txBody>
          <a:bodyPr/>
          <a:lstStyle/>
          <a:p>
            <a:r>
              <a:rPr lang="en-US" dirty="0"/>
              <a:t>Meal Ideas - Lunch</a:t>
            </a:r>
          </a:p>
        </p:txBody>
      </p:sp>
      <p:sp>
        <p:nvSpPr>
          <p:cNvPr id="6" name="Content Placeholder 5">
            <a:extLst>
              <a:ext uri="{FF2B5EF4-FFF2-40B4-BE49-F238E27FC236}">
                <a16:creationId xmlns:a16="http://schemas.microsoft.com/office/drawing/2014/main" id="{1BCBD593-C014-4758-A539-F6F13E9A6B16}"/>
              </a:ext>
            </a:extLst>
          </p:cNvPr>
          <p:cNvSpPr>
            <a:spLocks noGrp="1"/>
          </p:cNvSpPr>
          <p:nvPr>
            <p:ph idx="1"/>
          </p:nvPr>
        </p:nvSpPr>
        <p:spPr>
          <a:xfrm>
            <a:off x="628650" y="1825624"/>
            <a:ext cx="4521835" cy="4667249"/>
          </a:xfrm>
        </p:spPr>
        <p:txBody>
          <a:bodyPr>
            <a:normAutofit lnSpcReduction="10000"/>
          </a:bodyPr>
          <a:lstStyle/>
          <a:p>
            <a:pPr lvl="0"/>
            <a:r>
              <a:rPr lang="en-US" dirty="0"/>
              <a:t>Turkey &amp; tomato sandwich, coleslaw and low-fat milk</a:t>
            </a:r>
          </a:p>
          <a:p>
            <a:pPr lvl="0"/>
            <a:r>
              <a:rPr lang="en-US" dirty="0"/>
              <a:t>Tuna salad sandwich on whole-grain bread and pear slices</a:t>
            </a:r>
          </a:p>
          <a:p>
            <a:pPr lvl="0"/>
            <a:r>
              <a:rPr lang="en-US" dirty="0"/>
              <a:t>Lean cheeseburger on a whole-grain bun and 100% cranberry juice</a:t>
            </a:r>
          </a:p>
          <a:p>
            <a:pPr lvl="0"/>
            <a:r>
              <a:rPr lang="en-US" dirty="0"/>
              <a:t>Shrimp, squash and brussels sprouts</a:t>
            </a:r>
          </a:p>
          <a:p>
            <a:endParaRPr lang="en-US" dirty="0"/>
          </a:p>
        </p:txBody>
      </p:sp>
      <p:grpSp>
        <p:nvGrpSpPr>
          <p:cNvPr id="3" name="Group 2">
            <a:extLst>
              <a:ext uri="{FF2B5EF4-FFF2-40B4-BE49-F238E27FC236}">
                <a16:creationId xmlns:a16="http://schemas.microsoft.com/office/drawing/2014/main" id="{F5C135D4-AA37-448C-A2C6-A5DD6C142C31}"/>
              </a:ext>
              <a:ext uri="{C183D7F6-B498-43B3-948B-1728B52AA6E4}">
                <adec:decorative xmlns:adec="http://schemas.microsoft.com/office/drawing/2017/decorative" val="1"/>
              </a:ext>
            </a:extLst>
          </p:cNvPr>
          <p:cNvGrpSpPr/>
          <p:nvPr/>
        </p:nvGrpSpPr>
        <p:grpSpPr>
          <a:xfrm>
            <a:off x="4971338" y="2486516"/>
            <a:ext cx="3906895" cy="2609886"/>
            <a:chOff x="4971338" y="2486516"/>
            <a:chExt cx="3906895" cy="2609886"/>
          </a:xfrm>
        </p:grpSpPr>
        <p:pic>
          <p:nvPicPr>
            <p:cNvPr id="4" name="Picture 3" descr="Sandwich">
              <a:extLst>
                <a:ext uri="{FF2B5EF4-FFF2-40B4-BE49-F238E27FC236}">
                  <a16:creationId xmlns:a16="http://schemas.microsoft.com/office/drawing/2014/main" id="{9CD4BEC8-86BB-4E64-AF80-F77C20BCCD3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971338" y="2486516"/>
              <a:ext cx="3906895" cy="2394442"/>
            </a:xfrm>
            <a:prstGeom prst="roundRect">
              <a:avLst/>
            </a:prstGeom>
          </p:spPr>
        </p:pic>
        <p:sp>
          <p:nvSpPr>
            <p:cNvPr id="7" name="TextBox 6" descr="Picture of grilled cheese and tomato sandwich.">
              <a:extLst>
                <a:ext uri="{FF2B5EF4-FFF2-40B4-BE49-F238E27FC236}">
                  <a16:creationId xmlns:a16="http://schemas.microsoft.com/office/drawing/2014/main" id="{24BD652D-B6D6-432E-B124-23FC918ACF70}"/>
                </a:ext>
              </a:extLst>
            </p:cNvPr>
            <p:cNvSpPr txBox="1"/>
            <p:nvPr/>
          </p:nvSpPr>
          <p:spPr>
            <a:xfrm>
              <a:off x="5644624" y="4880958"/>
              <a:ext cx="2560321" cy="215444"/>
            </a:xfrm>
            <a:prstGeom prst="rect">
              <a:avLst/>
            </a:prstGeom>
            <a:noFill/>
          </p:spPr>
          <p:txBody>
            <a:bodyPr wrap="square" rtlCol="0">
              <a:spAutoFit/>
            </a:bodyPr>
            <a:lstStyle/>
            <a:p>
              <a:pPr algn="ctr"/>
              <a:r>
                <a:rPr lang="en-US" sz="800" dirty="0"/>
                <a:t>Grilled sandwich</a:t>
              </a:r>
            </a:p>
          </p:txBody>
        </p:sp>
      </p:grpSp>
      <p:sp>
        <p:nvSpPr>
          <p:cNvPr id="2" name="Slide Number Placeholder 1">
            <a:extLst>
              <a:ext uri="{FF2B5EF4-FFF2-40B4-BE49-F238E27FC236}">
                <a16:creationId xmlns:a16="http://schemas.microsoft.com/office/drawing/2014/main" id="{E8E12755-44E3-458C-A4D1-7E2EB610989C}"/>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37</a:t>
            </a:fld>
            <a:endParaRPr lang="en-US" dirty="0"/>
          </a:p>
        </p:txBody>
      </p:sp>
    </p:spTree>
    <p:extLst>
      <p:ext uri="{BB962C8B-B14F-4D97-AF65-F5344CB8AC3E}">
        <p14:creationId xmlns:p14="http://schemas.microsoft.com/office/powerpoint/2010/main" val="685242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06686-C83F-4DFF-B396-544E3CF85C5D}"/>
              </a:ext>
            </a:extLst>
          </p:cNvPr>
          <p:cNvSpPr>
            <a:spLocks noGrp="1"/>
          </p:cNvSpPr>
          <p:nvPr>
            <p:ph type="title"/>
          </p:nvPr>
        </p:nvSpPr>
        <p:spPr/>
        <p:txBody>
          <a:bodyPr/>
          <a:lstStyle/>
          <a:p>
            <a:r>
              <a:rPr lang="en-US" dirty="0"/>
              <a:t>Meal Ideas - Dinner</a:t>
            </a:r>
          </a:p>
        </p:txBody>
      </p:sp>
      <p:sp>
        <p:nvSpPr>
          <p:cNvPr id="3" name="Content Placeholder 2">
            <a:extLst>
              <a:ext uri="{FF2B5EF4-FFF2-40B4-BE49-F238E27FC236}">
                <a16:creationId xmlns:a16="http://schemas.microsoft.com/office/drawing/2014/main" id="{9BD181CF-1D72-4694-9473-C337511ECC9D}"/>
              </a:ext>
            </a:extLst>
          </p:cNvPr>
          <p:cNvSpPr>
            <a:spLocks noGrp="1"/>
          </p:cNvSpPr>
          <p:nvPr>
            <p:ph idx="1"/>
          </p:nvPr>
        </p:nvSpPr>
        <p:spPr>
          <a:xfrm>
            <a:off x="628650" y="1825624"/>
            <a:ext cx="3943350" cy="4575175"/>
          </a:xfrm>
        </p:spPr>
        <p:txBody>
          <a:bodyPr/>
          <a:lstStyle/>
          <a:p>
            <a:pPr marL="171450" lvl="0" indent="-171450"/>
            <a:r>
              <a:rPr lang="en-US" dirty="0"/>
              <a:t>Sloppy joe, watermelon and low-fat milk</a:t>
            </a:r>
          </a:p>
          <a:p>
            <a:pPr marL="171450" lvl="0" indent="-171450"/>
            <a:r>
              <a:rPr lang="en-US" dirty="0"/>
              <a:t>Macaroni and cheese, stewed tomatoes and melon slices</a:t>
            </a:r>
          </a:p>
          <a:p>
            <a:pPr marL="171450" lvl="0" indent="-171450"/>
            <a:r>
              <a:rPr lang="en-US" dirty="0"/>
              <a:t>Chicken, rice, green beans and berries</a:t>
            </a:r>
          </a:p>
          <a:p>
            <a:pPr marL="171450" lvl="0" indent="-171450"/>
            <a:r>
              <a:rPr lang="en-US" dirty="0"/>
              <a:t>Salmon, rice and bell peppers</a:t>
            </a:r>
          </a:p>
          <a:p>
            <a:endParaRPr lang="en-US" dirty="0"/>
          </a:p>
        </p:txBody>
      </p:sp>
      <p:grpSp>
        <p:nvGrpSpPr>
          <p:cNvPr id="7" name="Group 6">
            <a:extLst>
              <a:ext uri="{FF2B5EF4-FFF2-40B4-BE49-F238E27FC236}">
                <a16:creationId xmlns:a16="http://schemas.microsoft.com/office/drawing/2014/main" id="{AFA78E35-4560-42E6-91F3-FE879CF0E429}"/>
              </a:ext>
              <a:ext uri="{C183D7F6-B498-43B3-948B-1728B52AA6E4}">
                <adec:decorative xmlns:adec="http://schemas.microsoft.com/office/drawing/2017/decorative" val="1"/>
              </a:ext>
            </a:extLst>
          </p:cNvPr>
          <p:cNvGrpSpPr/>
          <p:nvPr/>
        </p:nvGrpSpPr>
        <p:grpSpPr>
          <a:xfrm>
            <a:off x="4897208" y="2581835"/>
            <a:ext cx="3938761" cy="2958176"/>
            <a:chOff x="4897208" y="2581835"/>
            <a:chExt cx="3938761" cy="2958176"/>
          </a:xfrm>
        </p:grpSpPr>
        <p:pic>
          <p:nvPicPr>
            <p:cNvPr id="4" name="Picture 3" descr="Chicken with rice and broccoli dish&#10;">
              <a:extLst>
                <a:ext uri="{FF2B5EF4-FFF2-40B4-BE49-F238E27FC236}">
                  <a16:creationId xmlns:a16="http://schemas.microsoft.com/office/drawing/2014/main" id="{7DF84FA5-91A1-4031-86B7-8C00BA547C7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897208" y="2581835"/>
              <a:ext cx="3938761" cy="2742732"/>
            </a:xfrm>
            <a:prstGeom prst="ellipse">
              <a:avLst/>
            </a:prstGeom>
          </p:spPr>
        </p:pic>
        <p:sp>
          <p:nvSpPr>
            <p:cNvPr id="5" name="TextBox 4">
              <a:extLst>
                <a:ext uri="{FF2B5EF4-FFF2-40B4-BE49-F238E27FC236}">
                  <a16:creationId xmlns:a16="http://schemas.microsoft.com/office/drawing/2014/main" id="{3C54EBDB-7650-439B-BF48-39600FC0562E}"/>
                </a:ext>
              </a:extLst>
            </p:cNvPr>
            <p:cNvSpPr txBox="1"/>
            <p:nvPr/>
          </p:nvSpPr>
          <p:spPr>
            <a:xfrm>
              <a:off x="6079864" y="5324567"/>
              <a:ext cx="1573447" cy="215444"/>
            </a:xfrm>
            <a:prstGeom prst="rect">
              <a:avLst/>
            </a:prstGeom>
            <a:noFill/>
          </p:spPr>
          <p:txBody>
            <a:bodyPr wrap="square" rtlCol="0">
              <a:spAutoFit/>
            </a:bodyPr>
            <a:lstStyle/>
            <a:p>
              <a:r>
                <a:rPr lang="en-US" sz="800" dirty="0"/>
                <a:t>Chicken with rice and broccoli</a:t>
              </a:r>
            </a:p>
          </p:txBody>
        </p:sp>
      </p:grpSp>
      <p:sp>
        <p:nvSpPr>
          <p:cNvPr id="6" name="Slide Number Placeholder 5">
            <a:extLst>
              <a:ext uri="{FF2B5EF4-FFF2-40B4-BE49-F238E27FC236}">
                <a16:creationId xmlns:a16="http://schemas.microsoft.com/office/drawing/2014/main" id="{6E10A171-A2F4-4827-8BDF-3F367B4B2C91}"/>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38</a:t>
            </a:fld>
            <a:endParaRPr lang="en-US" dirty="0"/>
          </a:p>
        </p:txBody>
      </p:sp>
    </p:spTree>
    <p:extLst>
      <p:ext uri="{BB962C8B-B14F-4D97-AF65-F5344CB8AC3E}">
        <p14:creationId xmlns:p14="http://schemas.microsoft.com/office/powerpoint/2010/main" val="2852450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E73071-B3FB-4A16-8BEE-2AEE33F942C2}"/>
              </a:ext>
            </a:extLst>
          </p:cNvPr>
          <p:cNvSpPr>
            <a:spLocks noGrp="1"/>
          </p:cNvSpPr>
          <p:nvPr>
            <p:ph type="title"/>
          </p:nvPr>
        </p:nvSpPr>
        <p:spPr>
          <a:xfrm>
            <a:off x="1445078" y="2563589"/>
            <a:ext cx="6310993" cy="1772332"/>
          </a:xfrm>
        </p:spPr>
        <p:txBody>
          <a:bodyPr>
            <a:noAutofit/>
          </a:bodyPr>
          <a:lstStyle/>
          <a:p>
            <a:pPr algn="ctr"/>
            <a:r>
              <a:rPr lang="en-US" sz="4100" dirty="0"/>
              <a:t>What other meal ideas do you have that include all three nutrients?</a:t>
            </a:r>
          </a:p>
        </p:txBody>
      </p:sp>
      <p:sp>
        <p:nvSpPr>
          <p:cNvPr id="2" name="Slide Number Placeholder 1">
            <a:extLst>
              <a:ext uri="{FF2B5EF4-FFF2-40B4-BE49-F238E27FC236}">
                <a16:creationId xmlns:a16="http://schemas.microsoft.com/office/drawing/2014/main" id="{9539F232-05E8-45B9-807C-485F923BC11D}"/>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39</a:t>
            </a:fld>
            <a:endParaRPr lang="en-US" dirty="0"/>
          </a:p>
        </p:txBody>
      </p:sp>
      <p:sp>
        <p:nvSpPr>
          <p:cNvPr id="3" name="Rectangle: Rounded Corners 2">
            <a:extLst>
              <a:ext uri="{FF2B5EF4-FFF2-40B4-BE49-F238E27FC236}">
                <a16:creationId xmlns:a16="http://schemas.microsoft.com/office/drawing/2014/main" id="{C8AEC8DC-FB45-402C-91DD-B71F8BB21A35}"/>
              </a:ext>
              <a:ext uri="{C183D7F6-B498-43B3-948B-1728B52AA6E4}">
                <adec:decorative xmlns:adec="http://schemas.microsoft.com/office/drawing/2017/decorative" val="1"/>
              </a:ext>
            </a:extLst>
          </p:cNvPr>
          <p:cNvSpPr/>
          <p:nvPr/>
        </p:nvSpPr>
        <p:spPr>
          <a:xfrm>
            <a:off x="486710" y="1604866"/>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7346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8AF46-A83F-4C8B-AECE-B576C1BDB9E0}"/>
              </a:ext>
            </a:extLst>
          </p:cNvPr>
          <p:cNvSpPr>
            <a:spLocks noGrp="1"/>
          </p:cNvSpPr>
          <p:nvPr>
            <p:ph type="title"/>
          </p:nvPr>
        </p:nvSpPr>
        <p:spPr>
          <a:xfrm>
            <a:off x="628650" y="365126"/>
            <a:ext cx="7886700" cy="1325563"/>
          </a:xfrm>
        </p:spPr>
        <p:txBody>
          <a:bodyPr/>
          <a:lstStyle/>
          <a:p>
            <a:r>
              <a:rPr lang="en-US" dirty="0"/>
              <a:t>Healthy Snacks</a:t>
            </a:r>
          </a:p>
        </p:txBody>
      </p:sp>
      <p:sp>
        <p:nvSpPr>
          <p:cNvPr id="3" name="Content Placeholder 2">
            <a:extLst>
              <a:ext uri="{FF2B5EF4-FFF2-40B4-BE49-F238E27FC236}">
                <a16:creationId xmlns:a16="http://schemas.microsoft.com/office/drawing/2014/main" id="{F384B019-03D2-4B87-AB57-557A36B1B64A}"/>
              </a:ext>
            </a:extLst>
          </p:cNvPr>
          <p:cNvSpPr>
            <a:spLocks noGrp="1"/>
          </p:cNvSpPr>
          <p:nvPr>
            <p:ph idx="1"/>
          </p:nvPr>
        </p:nvSpPr>
        <p:spPr>
          <a:xfrm>
            <a:off x="582038" y="1738588"/>
            <a:ext cx="5313529" cy="4897753"/>
          </a:xfrm>
        </p:spPr>
        <p:txBody>
          <a:bodyPr>
            <a:normAutofit fontScale="85000" lnSpcReduction="10000"/>
          </a:bodyPr>
          <a:lstStyle/>
          <a:p>
            <a:pPr lvl="0"/>
            <a:r>
              <a:rPr lang="en-US" sz="3300" dirty="0"/>
              <a:t>Air-popped popcorn</a:t>
            </a:r>
          </a:p>
          <a:p>
            <a:pPr lvl="0"/>
            <a:r>
              <a:rPr lang="en-US" sz="3300" dirty="0"/>
              <a:t>Applesauce</a:t>
            </a:r>
          </a:p>
          <a:p>
            <a:pPr lvl="0"/>
            <a:r>
              <a:rPr lang="en-US" sz="3300" dirty="0"/>
              <a:t>Fruit</a:t>
            </a:r>
          </a:p>
          <a:p>
            <a:pPr lvl="0"/>
            <a:r>
              <a:rPr lang="en-US" sz="3300" dirty="0"/>
              <a:t>Peanut butter on whole-grain crackers, apples or celery</a:t>
            </a:r>
          </a:p>
          <a:p>
            <a:pPr lvl="0"/>
            <a:r>
              <a:rPr lang="en-US" sz="3300" dirty="0"/>
              <a:t>Jerky</a:t>
            </a:r>
          </a:p>
          <a:p>
            <a:pPr lvl="0"/>
            <a:r>
              <a:rPr lang="en-US" sz="3300" dirty="0"/>
              <a:t>Frozen 100% fruit juice pops</a:t>
            </a:r>
          </a:p>
          <a:p>
            <a:pPr lvl="0"/>
            <a:r>
              <a:rPr lang="en-US" sz="3300" dirty="0"/>
              <a:t>Cheese and whole-grain crackers</a:t>
            </a:r>
          </a:p>
          <a:p>
            <a:pPr lvl="0"/>
            <a:r>
              <a:rPr lang="en-US" sz="3300" dirty="0"/>
              <a:t>Nuts, sunflower seeds and dried fruits</a:t>
            </a:r>
            <a:endParaRPr lang="en-US" dirty="0"/>
          </a:p>
        </p:txBody>
      </p:sp>
      <p:grpSp>
        <p:nvGrpSpPr>
          <p:cNvPr id="13" name="Group 12">
            <a:extLst>
              <a:ext uri="{FF2B5EF4-FFF2-40B4-BE49-F238E27FC236}">
                <a16:creationId xmlns:a16="http://schemas.microsoft.com/office/drawing/2014/main" id="{A0E33A09-A8CD-444C-B5B2-4B0D5B43196E}"/>
              </a:ext>
              <a:ext uri="{C183D7F6-B498-43B3-948B-1728B52AA6E4}">
                <adec:decorative xmlns:adec="http://schemas.microsoft.com/office/drawing/2017/decorative" val="1"/>
              </a:ext>
            </a:extLst>
          </p:cNvPr>
          <p:cNvGrpSpPr/>
          <p:nvPr/>
        </p:nvGrpSpPr>
        <p:grpSpPr>
          <a:xfrm>
            <a:off x="5608209" y="3168351"/>
            <a:ext cx="1942213" cy="1555988"/>
            <a:chOff x="6130562" y="312043"/>
            <a:chExt cx="1942213" cy="1555988"/>
          </a:xfrm>
        </p:grpSpPr>
        <p:pic>
          <p:nvPicPr>
            <p:cNvPr id="6" name="Picture 5" descr="Picture of apples slices with peanut butter.">
              <a:extLst>
                <a:ext uri="{FF2B5EF4-FFF2-40B4-BE49-F238E27FC236}">
                  <a16:creationId xmlns:a16="http://schemas.microsoft.com/office/drawing/2014/main" id="{C40797CC-44E7-4091-BF75-FEEFBC4B7A4F}"/>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130562" y="312043"/>
              <a:ext cx="1942213" cy="1378645"/>
            </a:xfrm>
            <a:prstGeom prst="roundRect">
              <a:avLst/>
            </a:prstGeom>
          </p:spPr>
        </p:pic>
        <p:sp>
          <p:nvSpPr>
            <p:cNvPr id="9" name="TextBox 8">
              <a:extLst>
                <a:ext uri="{FF2B5EF4-FFF2-40B4-BE49-F238E27FC236}">
                  <a16:creationId xmlns:a16="http://schemas.microsoft.com/office/drawing/2014/main" id="{7527D184-368B-44CC-B58E-9B157BAEF478}"/>
                </a:ext>
              </a:extLst>
            </p:cNvPr>
            <p:cNvSpPr txBox="1"/>
            <p:nvPr/>
          </p:nvSpPr>
          <p:spPr>
            <a:xfrm>
              <a:off x="6430651" y="1652587"/>
              <a:ext cx="1342034" cy="215444"/>
            </a:xfrm>
            <a:prstGeom prst="rect">
              <a:avLst/>
            </a:prstGeom>
            <a:noFill/>
          </p:spPr>
          <p:txBody>
            <a:bodyPr wrap="none" rtlCol="0">
              <a:spAutoFit/>
            </a:bodyPr>
            <a:lstStyle/>
            <a:p>
              <a:r>
                <a:rPr lang="en-US" sz="800" dirty="0"/>
                <a:t>Apples and peanut butter</a:t>
              </a:r>
            </a:p>
          </p:txBody>
        </p:sp>
      </p:grpSp>
      <p:grpSp>
        <p:nvGrpSpPr>
          <p:cNvPr id="7" name="Group 6">
            <a:extLst>
              <a:ext uri="{FF2B5EF4-FFF2-40B4-BE49-F238E27FC236}">
                <a16:creationId xmlns:a16="http://schemas.microsoft.com/office/drawing/2014/main" id="{6E8EA980-1E52-4CF4-BEA3-1F5CB15F30D2}"/>
              </a:ext>
              <a:ext uri="{C183D7F6-B498-43B3-948B-1728B52AA6E4}">
                <adec:decorative xmlns:adec="http://schemas.microsoft.com/office/drawing/2017/decorative" val="1"/>
              </a:ext>
            </a:extLst>
          </p:cNvPr>
          <p:cNvGrpSpPr/>
          <p:nvPr/>
        </p:nvGrpSpPr>
        <p:grpSpPr>
          <a:xfrm>
            <a:off x="7795752" y="1390632"/>
            <a:ext cx="1155607" cy="2517908"/>
            <a:chOff x="5696603" y="2388176"/>
            <a:chExt cx="1155607" cy="2517908"/>
          </a:xfrm>
        </p:grpSpPr>
        <p:pic>
          <p:nvPicPr>
            <p:cNvPr id="8" name="Picture 7" descr="Picture of fruit popsicle.">
              <a:extLst>
                <a:ext uri="{FF2B5EF4-FFF2-40B4-BE49-F238E27FC236}">
                  <a16:creationId xmlns:a16="http://schemas.microsoft.com/office/drawing/2014/main" id="{94C3A57C-5C79-49C6-B4E7-380C11A925E0}"/>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696603" y="2388176"/>
              <a:ext cx="1155607" cy="2370221"/>
            </a:xfrm>
            <a:prstGeom prst="roundRect">
              <a:avLst/>
            </a:prstGeom>
          </p:spPr>
        </p:pic>
        <p:sp>
          <p:nvSpPr>
            <p:cNvPr id="11" name="TextBox 10">
              <a:extLst>
                <a:ext uri="{FF2B5EF4-FFF2-40B4-BE49-F238E27FC236}">
                  <a16:creationId xmlns:a16="http://schemas.microsoft.com/office/drawing/2014/main" id="{82BFBCEE-D620-4035-9A46-5A1B62C3FA80}"/>
                </a:ext>
              </a:extLst>
            </p:cNvPr>
            <p:cNvSpPr txBox="1"/>
            <p:nvPr/>
          </p:nvSpPr>
          <p:spPr>
            <a:xfrm>
              <a:off x="5875900" y="4690640"/>
              <a:ext cx="797013" cy="215444"/>
            </a:xfrm>
            <a:prstGeom prst="rect">
              <a:avLst/>
            </a:prstGeom>
            <a:noFill/>
          </p:spPr>
          <p:txBody>
            <a:bodyPr wrap="none" rtlCol="0">
              <a:spAutoFit/>
            </a:bodyPr>
            <a:lstStyle/>
            <a:p>
              <a:r>
                <a:rPr lang="en-US" sz="800" dirty="0"/>
                <a:t>Fruit popsicle</a:t>
              </a:r>
            </a:p>
          </p:txBody>
        </p:sp>
      </p:grpSp>
      <p:grpSp>
        <p:nvGrpSpPr>
          <p:cNvPr id="14" name="Group 13">
            <a:extLst>
              <a:ext uri="{FF2B5EF4-FFF2-40B4-BE49-F238E27FC236}">
                <a16:creationId xmlns:a16="http://schemas.microsoft.com/office/drawing/2014/main" id="{F708FD3C-0C63-4948-B4E4-74CA2B62F207}"/>
              </a:ext>
              <a:ext uri="{C183D7F6-B498-43B3-948B-1728B52AA6E4}">
                <adec:decorative xmlns:adec="http://schemas.microsoft.com/office/drawing/2017/decorative" val="1"/>
              </a:ext>
            </a:extLst>
          </p:cNvPr>
          <p:cNvGrpSpPr/>
          <p:nvPr/>
        </p:nvGrpSpPr>
        <p:grpSpPr>
          <a:xfrm>
            <a:off x="7263064" y="4689575"/>
            <a:ext cx="1650792" cy="1796559"/>
            <a:chOff x="7152699" y="4690640"/>
            <a:chExt cx="1650792" cy="1796559"/>
          </a:xfrm>
        </p:grpSpPr>
        <p:pic>
          <p:nvPicPr>
            <p:cNvPr id="10" name="Picture 9" descr="Picture of bowl of almonds.">
              <a:extLst>
                <a:ext uri="{FF2B5EF4-FFF2-40B4-BE49-F238E27FC236}">
                  <a16:creationId xmlns:a16="http://schemas.microsoft.com/office/drawing/2014/main" id="{F034730E-8EB2-4415-880B-697F0B7EFEDD}"/>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152699" y="4690640"/>
              <a:ext cx="1650792" cy="1622330"/>
            </a:xfrm>
            <a:prstGeom prst="ellipse">
              <a:avLst/>
            </a:prstGeom>
          </p:spPr>
        </p:pic>
        <p:sp>
          <p:nvSpPr>
            <p:cNvPr id="12" name="TextBox 11">
              <a:extLst>
                <a:ext uri="{FF2B5EF4-FFF2-40B4-BE49-F238E27FC236}">
                  <a16:creationId xmlns:a16="http://schemas.microsoft.com/office/drawing/2014/main" id="{72073435-0701-4DB5-95A0-69CC86416802}"/>
                </a:ext>
              </a:extLst>
            </p:cNvPr>
            <p:cNvSpPr txBox="1"/>
            <p:nvPr/>
          </p:nvSpPr>
          <p:spPr>
            <a:xfrm>
              <a:off x="7685387" y="6271755"/>
              <a:ext cx="585417" cy="215444"/>
            </a:xfrm>
            <a:prstGeom prst="rect">
              <a:avLst/>
            </a:prstGeom>
            <a:noFill/>
          </p:spPr>
          <p:txBody>
            <a:bodyPr wrap="none" rtlCol="0">
              <a:spAutoFit/>
            </a:bodyPr>
            <a:lstStyle/>
            <a:p>
              <a:r>
                <a:rPr lang="en-US" sz="800" dirty="0"/>
                <a:t>Almonds</a:t>
              </a:r>
            </a:p>
          </p:txBody>
        </p:sp>
      </p:grpSp>
      <p:sp>
        <p:nvSpPr>
          <p:cNvPr id="4" name="Slide Number Placeholder 3">
            <a:extLst>
              <a:ext uri="{FF2B5EF4-FFF2-40B4-BE49-F238E27FC236}">
                <a16:creationId xmlns:a16="http://schemas.microsoft.com/office/drawing/2014/main" id="{BEF35D32-1A77-40B8-9703-228DE405CEB1}"/>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40</a:t>
            </a:fld>
            <a:endParaRPr lang="en-US" dirty="0"/>
          </a:p>
        </p:txBody>
      </p:sp>
    </p:spTree>
    <p:extLst>
      <p:ext uri="{BB962C8B-B14F-4D97-AF65-F5344CB8AC3E}">
        <p14:creationId xmlns:p14="http://schemas.microsoft.com/office/powerpoint/2010/main" val="26517820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3135CD8-1EEA-4312-B17F-EE3A92D76F26}"/>
              </a:ext>
              <a:ext uri="{C183D7F6-B498-43B3-948B-1728B52AA6E4}">
                <adec:decorative xmlns:adec="http://schemas.microsoft.com/office/drawing/2017/decorative" val="1"/>
              </a:ext>
            </a:extLst>
          </p:cNvPr>
          <p:cNvSpPr/>
          <p:nvPr/>
        </p:nvSpPr>
        <p:spPr>
          <a:xfrm>
            <a:off x="486710" y="1604866"/>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8557F5CF-5775-4F62-BBD2-03016A4E55DC}"/>
              </a:ext>
            </a:extLst>
          </p:cNvPr>
          <p:cNvSpPr>
            <a:spLocks noGrp="1"/>
          </p:cNvSpPr>
          <p:nvPr>
            <p:ph type="title"/>
          </p:nvPr>
        </p:nvSpPr>
        <p:spPr>
          <a:xfrm>
            <a:off x="2375808" y="2781752"/>
            <a:ext cx="4400550" cy="1325563"/>
          </a:xfrm>
        </p:spPr>
        <p:txBody>
          <a:bodyPr>
            <a:normAutofit/>
          </a:bodyPr>
          <a:lstStyle/>
          <a:p>
            <a:pPr algn="ctr"/>
            <a:r>
              <a:rPr lang="en-US" sz="4100" dirty="0"/>
              <a:t>What are other healthy snacks? </a:t>
            </a:r>
          </a:p>
        </p:txBody>
      </p:sp>
      <p:sp>
        <p:nvSpPr>
          <p:cNvPr id="2" name="Slide Number Placeholder 1">
            <a:extLst>
              <a:ext uri="{FF2B5EF4-FFF2-40B4-BE49-F238E27FC236}">
                <a16:creationId xmlns:a16="http://schemas.microsoft.com/office/drawing/2014/main" id="{13A4B99D-18AC-41CA-99D5-CF67823E4469}"/>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41</a:t>
            </a:fld>
            <a:endParaRPr lang="en-US" dirty="0"/>
          </a:p>
        </p:txBody>
      </p:sp>
    </p:spTree>
    <p:extLst>
      <p:ext uri="{BB962C8B-B14F-4D97-AF65-F5344CB8AC3E}">
        <p14:creationId xmlns:p14="http://schemas.microsoft.com/office/powerpoint/2010/main" val="7905283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163DFC-5934-4B8A-8FFB-BB68953E576F}"/>
              </a:ext>
            </a:extLst>
          </p:cNvPr>
          <p:cNvSpPr>
            <a:spLocks noGrp="1"/>
          </p:cNvSpPr>
          <p:nvPr>
            <p:ph type="title"/>
          </p:nvPr>
        </p:nvSpPr>
        <p:spPr/>
        <p:txBody>
          <a:bodyPr>
            <a:normAutofit/>
          </a:bodyPr>
          <a:lstStyle/>
          <a:p>
            <a:r>
              <a:rPr lang="en-US" dirty="0"/>
              <a:t>Optional Healthy Snack Preparation</a:t>
            </a:r>
          </a:p>
        </p:txBody>
      </p:sp>
      <p:sp>
        <p:nvSpPr>
          <p:cNvPr id="2" name="Slide Number Placeholder 1">
            <a:extLst>
              <a:ext uri="{FF2B5EF4-FFF2-40B4-BE49-F238E27FC236}">
                <a16:creationId xmlns:a16="http://schemas.microsoft.com/office/drawing/2014/main" id="{A3802A1C-DCE5-48C2-B67C-4BBD2C6F2434}"/>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42</a:t>
            </a:fld>
            <a:endParaRPr lang="en-US" dirty="0"/>
          </a:p>
        </p:txBody>
      </p:sp>
      <p:pic>
        <p:nvPicPr>
          <p:cNvPr id="5" name="Content Placeholder 4">
            <a:extLst>
              <a:ext uri="{FF2B5EF4-FFF2-40B4-BE49-F238E27FC236}">
                <a16:creationId xmlns:a16="http://schemas.microsoft.com/office/drawing/2014/main" id="{B4B25800-25D2-43E9-A450-41258EDC8ECB}"/>
              </a:ext>
              <a:ext uri="{C183D7F6-B498-43B3-948B-1728B52AA6E4}">
                <adec:decorative xmlns:adec="http://schemas.microsoft.com/office/drawing/2017/decorative" val="1"/>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3143250" y="1825625"/>
            <a:ext cx="2901950" cy="4351338"/>
          </a:xfrm>
        </p:spPr>
      </p:pic>
      <p:sp>
        <p:nvSpPr>
          <p:cNvPr id="9" name="TextBox 8">
            <a:extLst>
              <a:ext uri="{FF2B5EF4-FFF2-40B4-BE49-F238E27FC236}">
                <a16:creationId xmlns:a16="http://schemas.microsoft.com/office/drawing/2014/main" id="{E3DD3E98-0456-4F58-A847-AEBCDBE7E4C1}"/>
              </a:ext>
              <a:ext uri="{C183D7F6-B498-43B3-948B-1728B52AA6E4}">
                <adec:decorative xmlns:adec="http://schemas.microsoft.com/office/drawing/2017/decorative" val="1"/>
              </a:ext>
            </a:extLst>
          </p:cNvPr>
          <p:cNvSpPr txBox="1"/>
          <p:nvPr/>
        </p:nvSpPr>
        <p:spPr>
          <a:xfrm>
            <a:off x="3126992" y="6181726"/>
            <a:ext cx="1899879" cy="215444"/>
          </a:xfrm>
          <a:prstGeom prst="rect">
            <a:avLst/>
          </a:prstGeom>
          <a:noFill/>
        </p:spPr>
        <p:txBody>
          <a:bodyPr wrap="none" rtlCol="0">
            <a:spAutoFit/>
          </a:bodyPr>
          <a:lstStyle/>
          <a:p>
            <a:r>
              <a:rPr lang="en-US" sz="800" dirty="0"/>
              <a:t>Photo by Markus </a:t>
            </a:r>
            <a:r>
              <a:rPr lang="en-US" sz="800" dirty="0" err="1"/>
              <a:t>Spiske</a:t>
            </a:r>
            <a:r>
              <a:rPr lang="en-US" sz="800" dirty="0"/>
              <a:t> on </a:t>
            </a:r>
            <a:r>
              <a:rPr lang="en-US" sz="800" dirty="0" err="1"/>
              <a:t>Unsplash</a:t>
            </a:r>
            <a:endParaRPr lang="en-US" sz="800" dirty="0"/>
          </a:p>
        </p:txBody>
      </p:sp>
    </p:spTree>
    <p:extLst>
      <p:ext uri="{BB962C8B-B14F-4D97-AF65-F5344CB8AC3E}">
        <p14:creationId xmlns:p14="http://schemas.microsoft.com/office/powerpoint/2010/main" val="34341681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8F315-6B97-4D87-ACB4-7FA7F136FFAD}"/>
              </a:ext>
            </a:extLst>
          </p:cNvPr>
          <p:cNvSpPr>
            <a:spLocks noGrp="1"/>
          </p:cNvSpPr>
          <p:nvPr>
            <p:ph type="title"/>
          </p:nvPr>
        </p:nvSpPr>
        <p:spPr/>
        <p:txBody>
          <a:bodyPr/>
          <a:lstStyle/>
          <a:p>
            <a:r>
              <a:rPr lang="en-US" dirty="0"/>
              <a:t>Food Preparation</a:t>
            </a:r>
          </a:p>
        </p:txBody>
      </p:sp>
      <p:sp>
        <p:nvSpPr>
          <p:cNvPr id="3" name="Content Placeholder 2">
            <a:extLst>
              <a:ext uri="{FF2B5EF4-FFF2-40B4-BE49-F238E27FC236}">
                <a16:creationId xmlns:a16="http://schemas.microsoft.com/office/drawing/2014/main" id="{8348ACCB-3329-4B56-8D3F-17E0525A6413}"/>
              </a:ext>
            </a:extLst>
          </p:cNvPr>
          <p:cNvSpPr>
            <a:spLocks noGrp="1"/>
          </p:cNvSpPr>
          <p:nvPr>
            <p:ph idx="1"/>
          </p:nvPr>
        </p:nvSpPr>
        <p:spPr>
          <a:xfrm>
            <a:off x="628650" y="1825624"/>
            <a:ext cx="4514850" cy="4667249"/>
          </a:xfrm>
        </p:spPr>
        <p:txBody>
          <a:bodyPr/>
          <a:lstStyle/>
          <a:p>
            <a:r>
              <a:rPr lang="en-US" dirty="0"/>
              <a:t>Take precautions when preparing food for children</a:t>
            </a:r>
          </a:p>
          <a:p>
            <a:r>
              <a:rPr lang="en-US" dirty="0"/>
              <a:t>Lead pipes may contaminate tap water</a:t>
            </a:r>
          </a:p>
          <a:p>
            <a:pPr lvl="1"/>
            <a:r>
              <a:rPr lang="en-US" dirty="0"/>
              <a:t>Use only cold water for cooking and drinking</a:t>
            </a:r>
          </a:p>
          <a:p>
            <a:pPr lvl="1"/>
            <a:r>
              <a:rPr lang="en-US" dirty="0"/>
              <a:t>Boiling water does not remove lead</a:t>
            </a:r>
          </a:p>
          <a:p>
            <a:pPr lvl="1"/>
            <a:r>
              <a:rPr lang="en-US" dirty="0"/>
              <a:t>Flush your home’s pipes by running the tap</a:t>
            </a:r>
          </a:p>
          <a:p>
            <a:endParaRPr lang="en-US" dirty="0"/>
          </a:p>
        </p:txBody>
      </p:sp>
      <p:grpSp>
        <p:nvGrpSpPr>
          <p:cNvPr id="7" name="Group 6">
            <a:extLst>
              <a:ext uri="{FF2B5EF4-FFF2-40B4-BE49-F238E27FC236}">
                <a16:creationId xmlns:a16="http://schemas.microsoft.com/office/drawing/2014/main" id="{C7A1B57C-9205-45DF-9BD4-936948CD946B}"/>
              </a:ext>
              <a:ext uri="{C183D7F6-B498-43B3-948B-1728B52AA6E4}">
                <adec:decorative xmlns:adec="http://schemas.microsoft.com/office/drawing/2017/decorative" val="1"/>
              </a:ext>
            </a:extLst>
          </p:cNvPr>
          <p:cNvGrpSpPr/>
          <p:nvPr/>
        </p:nvGrpSpPr>
        <p:grpSpPr>
          <a:xfrm>
            <a:off x="5265273" y="2329504"/>
            <a:ext cx="3250076" cy="3354158"/>
            <a:chOff x="5265273" y="2329504"/>
            <a:chExt cx="3250076" cy="3354158"/>
          </a:xfrm>
        </p:grpSpPr>
        <p:pic>
          <p:nvPicPr>
            <p:cNvPr id="4" name="Picture 3" descr="Faucet with running water">
              <a:extLst>
                <a:ext uri="{FF2B5EF4-FFF2-40B4-BE49-F238E27FC236}">
                  <a16:creationId xmlns:a16="http://schemas.microsoft.com/office/drawing/2014/main" id="{7C4ACDF0-F867-4ACD-8585-121C8482E23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265273" y="2329504"/>
              <a:ext cx="3250076" cy="3138714"/>
            </a:xfrm>
            <a:prstGeom prst="rect">
              <a:avLst/>
            </a:prstGeom>
          </p:spPr>
        </p:pic>
        <p:sp>
          <p:nvSpPr>
            <p:cNvPr id="5" name="TextBox 4">
              <a:extLst>
                <a:ext uri="{FF2B5EF4-FFF2-40B4-BE49-F238E27FC236}">
                  <a16:creationId xmlns:a16="http://schemas.microsoft.com/office/drawing/2014/main" id="{79B6B1B3-7225-40D2-BC41-B595AC3AFA44}"/>
                </a:ext>
              </a:extLst>
            </p:cNvPr>
            <p:cNvSpPr txBox="1"/>
            <p:nvPr/>
          </p:nvSpPr>
          <p:spPr>
            <a:xfrm>
              <a:off x="5265273" y="5468218"/>
              <a:ext cx="1476686" cy="215444"/>
            </a:xfrm>
            <a:prstGeom prst="rect">
              <a:avLst/>
            </a:prstGeom>
            <a:noFill/>
          </p:spPr>
          <p:txBody>
            <a:bodyPr wrap="none" rtlCol="0">
              <a:spAutoFit/>
            </a:bodyPr>
            <a:lstStyle/>
            <a:p>
              <a:r>
                <a:rPr lang="en-US" sz="800" dirty="0"/>
                <a:t>Photo by </a:t>
              </a:r>
              <a:r>
                <a:rPr lang="en-US" sz="800" dirty="0">
                  <a:hlinkClick r:id="rId4">
                    <a:extLst>
                      <a:ext uri="{A12FA001-AC4F-418D-AE19-62706E023703}">
                        <ahyp:hlinkClr xmlns:ahyp="http://schemas.microsoft.com/office/drawing/2018/hyperlinkcolor" val="tx"/>
                      </a:ext>
                    </a:extLst>
                  </a:hlinkClick>
                </a:rPr>
                <a:t>Imani</a:t>
              </a:r>
              <a:r>
                <a:rPr lang="en-US" sz="800" dirty="0"/>
                <a:t> on Unsplash</a:t>
              </a:r>
            </a:p>
          </p:txBody>
        </p:sp>
      </p:grpSp>
      <p:sp>
        <p:nvSpPr>
          <p:cNvPr id="6" name="Slide Number Placeholder 5">
            <a:extLst>
              <a:ext uri="{FF2B5EF4-FFF2-40B4-BE49-F238E27FC236}">
                <a16:creationId xmlns:a16="http://schemas.microsoft.com/office/drawing/2014/main" id="{DA7B565B-A8E2-41E7-9366-59E55E4FFA77}"/>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43</a:t>
            </a:fld>
            <a:endParaRPr lang="en-US" dirty="0"/>
          </a:p>
        </p:txBody>
      </p:sp>
    </p:spTree>
    <p:extLst>
      <p:ext uri="{BB962C8B-B14F-4D97-AF65-F5344CB8AC3E}">
        <p14:creationId xmlns:p14="http://schemas.microsoft.com/office/powerpoint/2010/main" val="39691154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73091-3527-41E9-A68D-F41A25C8C9B3}"/>
              </a:ext>
            </a:extLst>
          </p:cNvPr>
          <p:cNvSpPr>
            <a:spLocks noGrp="1"/>
          </p:cNvSpPr>
          <p:nvPr>
            <p:ph type="title"/>
          </p:nvPr>
        </p:nvSpPr>
        <p:spPr/>
        <p:txBody>
          <a:bodyPr/>
          <a:lstStyle/>
          <a:p>
            <a:r>
              <a:rPr lang="en-US" dirty="0"/>
              <a:t>Food Preparation</a:t>
            </a:r>
          </a:p>
        </p:txBody>
      </p:sp>
      <p:sp>
        <p:nvSpPr>
          <p:cNvPr id="3" name="Content Placeholder 2">
            <a:extLst>
              <a:ext uri="{FF2B5EF4-FFF2-40B4-BE49-F238E27FC236}">
                <a16:creationId xmlns:a16="http://schemas.microsoft.com/office/drawing/2014/main" id="{F0C3D346-199D-4D17-8F55-D3842D538039}"/>
              </a:ext>
            </a:extLst>
          </p:cNvPr>
          <p:cNvSpPr>
            <a:spLocks noGrp="1"/>
          </p:cNvSpPr>
          <p:nvPr>
            <p:ph idx="1"/>
          </p:nvPr>
        </p:nvSpPr>
        <p:spPr>
          <a:xfrm>
            <a:off x="628650" y="1825624"/>
            <a:ext cx="5264150" cy="4667249"/>
          </a:xfrm>
        </p:spPr>
        <p:txBody>
          <a:bodyPr>
            <a:normAutofit lnSpcReduction="10000"/>
          </a:bodyPr>
          <a:lstStyle/>
          <a:p>
            <a:r>
              <a:rPr lang="en-US" dirty="0"/>
              <a:t>Canned goods</a:t>
            </a:r>
          </a:p>
          <a:p>
            <a:pPr lvl="1"/>
            <a:r>
              <a:rPr lang="en-US" dirty="0"/>
              <a:t>U.S. does not use lead solder</a:t>
            </a:r>
          </a:p>
          <a:p>
            <a:pPr lvl="1"/>
            <a:r>
              <a:rPr lang="en-US" dirty="0"/>
              <a:t>Lead solder can be found in cans from other countries </a:t>
            </a:r>
          </a:p>
          <a:p>
            <a:r>
              <a:rPr lang="en-US" dirty="0"/>
              <a:t>Crystal, glazed pottery and porcelain</a:t>
            </a:r>
          </a:p>
          <a:p>
            <a:pPr lvl="1"/>
            <a:r>
              <a:rPr lang="en-US" dirty="0"/>
              <a:t>Do not eat food or drink water cooked or stored in these items if chipped or cracked</a:t>
            </a:r>
          </a:p>
          <a:p>
            <a:r>
              <a:rPr lang="en-US" dirty="0"/>
              <a:t>Lead dust that settles on countertops</a:t>
            </a:r>
          </a:p>
          <a:p>
            <a:pPr lvl="1"/>
            <a:r>
              <a:rPr lang="en-US" dirty="0"/>
              <a:t>Wash countertops before preparing food</a:t>
            </a:r>
          </a:p>
          <a:p>
            <a:endParaRPr lang="en-US" dirty="0"/>
          </a:p>
        </p:txBody>
      </p:sp>
      <p:grpSp>
        <p:nvGrpSpPr>
          <p:cNvPr id="7" name="Group 6">
            <a:extLst>
              <a:ext uri="{FF2B5EF4-FFF2-40B4-BE49-F238E27FC236}">
                <a16:creationId xmlns:a16="http://schemas.microsoft.com/office/drawing/2014/main" id="{AF19C8F0-9540-4AD8-8F51-1D7BEC8C4D9C}"/>
              </a:ext>
              <a:ext uri="{C183D7F6-B498-43B3-948B-1728B52AA6E4}">
                <adec:decorative xmlns:adec="http://schemas.microsoft.com/office/drawing/2017/decorative" val="1"/>
              </a:ext>
            </a:extLst>
          </p:cNvPr>
          <p:cNvGrpSpPr/>
          <p:nvPr/>
        </p:nvGrpSpPr>
        <p:grpSpPr>
          <a:xfrm>
            <a:off x="5712017" y="2328939"/>
            <a:ext cx="3349716" cy="2678799"/>
            <a:chOff x="5712017" y="2328939"/>
            <a:chExt cx="3349716" cy="2678799"/>
          </a:xfrm>
        </p:grpSpPr>
        <p:sp>
          <p:nvSpPr>
            <p:cNvPr id="4" name="TextBox 3">
              <a:extLst>
                <a:ext uri="{FF2B5EF4-FFF2-40B4-BE49-F238E27FC236}">
                  <a16:creationId xmlns:a16="http://schemas.microsoft.com/office/drawing/2014/main" id="{BAD5BB51-145B-4531-9D91-793F8FBE8EC0}"/>
                </a:ext>
              </a:extLst>
            </p:cNvPr>
            <p:cNvSpPr txBox="1"/>
            <p:nvPr/>
          </p:nvSpPr>
          <p:spPr>
            <a:xfrm>
              <a:off x="5712017" y="4792294"/>
              <a:ext cx="2803973" cy="215444"/>
            </a:xfrm>
            <a:prstGeom prst="rect">
              <a:avLst/>
            </a:prstGeom>
            <a:noFill/>
          </p:spPr>
          <p:txBody>
            <a:bodyPr wrap="none" rtlCol="0">
              <a:spAutoFit/>
            </a:bodyPr>
            <a:lstStyle/>
            <a:p>
              <a:r>
                <a:rPr lang="en-US" sz="800" dirty="0"/>
                <a:t>Photo by </a:t>
              </a:r>
              <a:r>
                <a:rPr lang="en-US" sz="800" dirty="0">
                  <a:hlinkClick r:id="rId3">
                    <a:extLst>
                      <a:ext uri="{A12FA001-AC4F-418D-AE19-62706E023703}">
                        <ahyp:hlinkClr xmlns:ahyp="http://schemas.microsoft.com/office/drawing/2018/hyperlinkcolor" val="tx"/>
                      </a:ext>
                    </a:extLst>
                  </a:hlinkClick>
                </a:rPr>
                <a:t>🇨🇭 Claudio Schwarz | @</a:t>
              </a:r>
              <a:r>
                <a:rPr lang="en-US" sz="800" dirty="0" err="1">
                  <a:hlinkClick r:id="rId3">
                    <a:extLst>
                      <a:ext uri="{A12FA001-AC4F-418D-AE19-62706E023703}">
                        <ahyp:hlinkClr xmlns:ahyp="http://schemas.microsoft.com/office/drawing/2018/hyperlinkcolor" val="tx"/>
                      </a:ext>
                    </a:extLst>
                  </a:hlinkClick>
                </a:rPr>
                <a:t>purzlbaum</a:t>
              </a:r>
              <a:r>
                <a:rPr lang="en-US" sz="800" dirty="0"/>
                <a:t> on </a:t>
              </a:r>
              <a:r>
                <a:rPr lang="en-US" sz="800" dirty="0" err="1"/>
                <a:t>Unsplash</a:t>
              </a:r>
              <a:endParaRPr lang="en-US" sz="800" dirty="0"/>
            </a:p>
          </p:txBody>
        </p:sp>
        <p:pic>
          <p:nvPicPr>
            <p:cNvPr id="5" name="Picture 4" descr="Canned goods on the shelf at a grocery store.">
              <a:extLst>
                <a:ext uri="{FF2B5EF4-FFF2-40B4-BE49-F238E27FC236}">
                  <a16:creationId xmlns:a16="http://schemas.microsoft.com/office/drawing/2014/main" id="{26FEB441-93D3-4187-A5BF-49CDADE9D4D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723467" y="2328939"/>
              <a:ext cx="3338266" cy="2453075"/>
            </a:xfrm>
            <a:prstGeom prst="rect">
              <a:avLst/>
            </a:prstGeom>
          </p:spPr>
        </p:pic>
      </p:grpSp>
      <p:sp>
        <p:nvSpPr>
          <p:cNvPr id="6" name="Slide Number Placeholder 5">
            <a:extLst>
              <a:ext uri="{FF2B5EF4-FFF2-40B4-BE49-F238E27FC236}">
                <a16:creationId xmlns:a16="http://schemas.microsoft.com/office/drawing/2014/main" id="{C55C525E-C319-42C6-9563-C5C1112114FF}"/>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44</a:t>
            </a:fld>
            <a:endParaRPr lang="en-US" dirty="0"/>
          </a:p>
        </p:txBody>
      </p:sp>
    </p:spTree>
    <p:extLst>
      <p:ext uri="{BB962C8B-B14F-4D97-AF65-F5344CB8AC3E}">
        <p14:creationId xmlns:p14="http://schemas.microsoft.com/office/powerpoint/2010/main" val="766895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76A5D2-E12A-4CDD-B268-24C259A782CF}"/>
              </a:ext>
            </a:extLst>
          </p:cNvPr>
          <p:cNvSpPr>
            <a:spLocks noGrp="1"/>
          </p:cNvSpPr>
          <p:nvPr>
            <p:ph type="title"/>
          </p:nvPr>
        </p:nvSpPr>
        <p:spPr>
          <a:xfrm>
            <a:off x="1181100" y="2171706"/>
            <a:ext cx="7048500" cy="2556103"/>
          </a:xfrm>
        </p:spPr>
        <p:txBody>
          <a:bodyPr>
            <a:noAutofit/>
          </a:bodyPr>
          <a:lstStyle/>
          <a:p>
            <a:pPr algn="ctr"/>
            <a:r>
              <a:rPr lang="en-US" sz="4100" dirty="0"/>
              <a:t>What can we do while outdoors to reduce potential exposure to lead in areas that you suspect or know are contaminated?</a:t>
            </a:r>
          </a:p>
        </p:txBody>
      </p:sp>
      <p:sp>
        <p:nvSpPr>
          <p:cNvPr id="2" name="Slide Number Placeholder 1">
            <a:extLst>
              <a:ext uri="{FF2B5EF4-FFF2-40B4-BE49-F238E27FC236}">
                <a16:creationId xmlns:a16="http://schemas.microsoft.com/office/drawing/2014/main" id="{E03E3EF8-167B-4652-A48C-50126A0F9C09}"/>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45</a:t>
            </a:fld>
            <a:endParaRPr lang="en-US" dirty="0"/>
          </a:p>
        </p:txBody>
      </p:sp>
      <p:sp>
        <p:nvSpPr>
          <p:cNvPr id="3" name="Rectangle: Rounded Corners 2">
            <a:extLst>
              <a:ext uri="{FF2B5EF4-FFF2-40B4-BE49-F238E27FC236}">
                <a16:creationId xmlns:a16="http://schemas.microsoft.com/office/drawing/2014/main" id="{5688FD0A-20AB-448A-B233-12E8A68856AA}"/>
              </a:ext>
              <a:ext uri="{C183D7F6-B498-43B3-948B-1728B52AA6E4}">
                <adec:decorative xmlns:adec="http://schemas.microsoft.com/office/drawing/2017/decorative" val="1"/>
              </a:ext>
            </a:extLst>
          </p:cNvPr>
          <p:cNvSpPr/>
          <p:nvPr/>
        </p:nvSpPr>
        <p:spPr>
          <a:xfrm>
            <a:off x="486710" y="1383632"/>
            <a:ext cx="8170580" cy="4114800"/>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36028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EB8DD-943C-439C-B489-5F449B3679B7}"/>
              </a:ext>
            </a:extLst>
          </p:cNvPr>
          <p:cNvSpPr>
            <a:spLocks noGrp="1"/>
          </p:cNvSpPr>
          <p:nvPr>
            <p:ph type="title"/>
          </p:nvPr>
        </p:nvSpPr>
        <p:spPr/>
        <p:txBody>
          <a:bodyPr/>
          <a:lstStyle/>
          <a:p>
            <a:r>
              <a:rPr lang="en-US" dirty="0"/>
              <a:t>Outdoor Best Practices</a:t>
            </a:r>
          </a:p>
        </p:txBody>
      </p:sp>
      <p:sp>
        <p:nvSpPr>
          <p:cNvPr id="3" name="Content Placeholder 2">
            <a:extLst>
              <a:ext uri="{FF2B5EF4-FFF2-40B4-BE49-F238E27FC236}">
                <a16:creationId xmlns:a16="http://schemas.microsoft.com/office/drawing/2014/main" id="{B407D310-C089-4656-A018-4A4A665885B9}"/>
              </a:ext>
            </a:extLst>
          </p:cNvPr>
          <p:cNvSpPr>
            <a:spLocks noGrp="1"/>
          </p:cNvSpPr>
          <p:nvPr>
            <p:ph idx="1"/>
          </p:nvPr>
        </p:nvSpPr>
        <p:spPr>
          <a:xfrm>
            <a:off x="628650" y="1825624"/>
            <a:ext cx="4315883" cy="4667249"/>
          </a:xfrm>
        </p:spPr>
        <p:txBody>
          <a:bodyPr>
            <a:normAutofit fontScale="92500"/>
          </a:bodyPr>
          <a:lstStyle/>
          <a:p>
            <a:pPr lvl="0"/>
            <a:r>
              <a:rPr lang="en-US" dirty="0"/>
              <a:t>Use water from clean sources</a:t>
            </a:r>
          </a:p>
          <a:p>
            <a:pPr lvl="0"/>
            <a:r>
              <a:rPr lang="en-US" dirty="0"/>
              <a:t>Eat on a clean surface</a:t>
            </a:r>
          </a:p>
          <a:p>
            <a:pPr lvl="0"/>
            <a:r>
              <a:rPr lang="en-US" dirty="0"/>
              <a:t>Avoid eating food that falls on the ground</a:t>
            </a:r>
          </a:p>
          <a:p>
            <a:pPr lvl="0"/>
            <a:r>
              <a:rPr lang="en-US" dirty="0"/>
              <a:t>Switch to non-lead ammunition and tackle, when possible</a:t>
            </a:r>
          </a:p>
          <a:p>
            <a:pPr lvl="0"/>
            <a:r>
              <a:rPr lang="en-US" dirty="0"/>
              <a:t>Clean utensil and surfaces where fish and game meat will be dressed</a:t>
            </a:r>
          </a:p>
          <a:p>
            <a:endParaRPr lang="en-US" dirty="0"/>
          </a:p>
        </p:txBody>
      </p:sp>
      <p:grpSp>
        <p:nvGrpSpPr>
          <p:cNvPr id="7" name="Group 6">
            <a:extLst>
              <a:ext uri="{FF2B5EF4-FFF2-40B4-BE49-F238E27FC236}">
                <a16:creationId xmlns:a16="http://schemas.microsoft.com/office/drawing/2014/main" id="{D91F54F4-8986-4F2B-9758-0300D0E4DACF}"/>
              </a:ext>
              <a:ext uri="{C183D7F6-B498-43B3-948B-1728B52AA6E4}">
                <adec:decorative xmlns:adec="http://schemas.microsoft.com/office/drawing/2017/decorative" val="1"/>
              </a:ext>
            </a:extLst>
          </p:cNvPr>
          <p:cNvGrpSpPr/>
          <p:nvPr/>
        </p:nvGrpSpPr>
        <p:grpSpPr>
          <a:xfrm>
            <a:off x="5857739" y="1825624"/>
            <a:ext cx="2906565" cy="3979178"/>
            <a:chOff x="5857739" y="1825624"/>
            <a:chExt cx="2906565" cy="3979178"/>
          </a:xfrm>
        </p:grpSpPr>
        <p:pic>
          <p:nvPicPr>
            <p:cNvPr id="4" name="Picture 3" descr="Kids playing in a river">
              <a:extLst>
                <a:ext uri="{FF2B5EF4-FFF2-40B4-BE49-F238E27FC236}">
                  <a16:creationId xmlns:a16="http://schemas.microsoft.com/office/drawing/2014/main" id="{EEE45DA1-B76D-4061-A110-8A73C75913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7739" y="1825624"/>
              <a:ext cx="2822801" cy="3763734"/>
            </a:xfrm>
            <a:prstGeom prst="rect">
              <a:avLst/>
            </a:prstGeom>
          </p:spPr>
        </p:pic>
        <p:sp>
          <p:nvSpPr>
            <p:cNvPr id="5" name="TextBox 4">
              <a:extLst>
                <a:ext uri="{FF2B5EF4-FFF2-40B4-BE49-F238E27FC236}">
                  <a16:creationId xmlns:a16="http://schemas.microsoft.com/office/drawing/2014/main" id="{ABE3D180-697F-43B3-B8EE-A4F2C0955D42}"/>
                </a:ext>
              </a:extLst>
            </p:cNvPr>
            <p:cNvSpPr txBox="1"/>
            <p:nvPr/>
          </p:nvSpPr>
          <p:spPr>
            <a:xfrm>
              <a:off x="5857739" y="5589358"/>
              <a:ext cx="2906565" cy="215444"/>
            </a:xfrm>
            <a:prstGeom prst="rect">
              <a:avLst/>
            </a:prstGeom>
            <a:noFill/>
          </p:spPr>
          <p:txBody>
            <a:bodyPr wrap="none" rtlCol="0">
              <a:spAutoFit/>
            </a:bodyPr>
            <a:lstStyle/>
            <a:p>
              <a:r>
                <a:rPr lang="en-US" sz="800" dirty="0"/>
                <a:t>Photo provided by Zender Environmental and Health Group</a:t>
              </a:r>
            </a:p>
          </p:txBody>
        </p:sp>
      </p:grpSp>
      <p:sp>
        <p:nvSpPr>
          <p:cNvPr id="6" name="Slide Number Placeholder 5">
            <a:extLst>
              <a:ext uri="{FF2B5EF4-FFF2-40B4-BE49-F238E27FC236}">
                <a16:creationId xmlns:a16="http://schemas.microsoft.com/office/drawing/2014/main" id="{B8EA8F1A-5017-49BB-A9AB-B982CAFA5680}"/>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46</a:t>
            </a:fld>
            <a:endParaRPr lang="en-US" dirty="0"/>
          </a:p>
        </p:txBody>
      </p:sp>
    </p:spTree>
    <p:extLst>
      <p:ext uri="{BB962C8B-B14F-4D97-AF65-F5344CB8AC3E}">
        <p14:creationId xmlns:p14="http://schemas.microsoft.com/office/powerpoint/2010/main" val="18798698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7C9D0-96C0-4A87-9020-66D5C82C73B6}"/>
              </a:ext>
            </a:extLst>
          </p:cNvPr>
          <p:cNvSpPr>
            <a:spLocks noGrp="1"/>
          </p:cNvSpPr>
          <p:nvPr>
            <p:ph type="title"/>
          </p:nvPr>
        </p:nvSpPr>
        <p:spPr/>
        <p:txBody>
          <a:bodyPr/>
          <a:lstStyle/>
          <a:p>
            <a:r>
              <a:rPr lang="en-US" dirty="0"/>
              <a:t>Fish</a:t>
            </a:r>
          </a:p>
        </p:txBody>
      </p:sp>
      <p:sp>
        <p:nvSpPr>
          <p:cNvPr id="3" name="Content Placeholder 2">
            <a:extLst>
              <a:ext uri="{FF2B5EF4-FFF2-40B4-BE49-F238E27FC236}">
                <a16:creationId xmlns:a16="http://schemas.microsoft.com/office/drawing/2014/main" id="{1049EB93-6B9C-419B-97E9-7075CF83B4B8}"/>
              </a:ext>
            </a:extLst>
          </p:cNvPr>
          <p:cNvSpPr>
            <a:spLocks noGrp="1"/>
          </p:cNvSpPr>
          <p:nvPr>
            <p:ph idx="1"/>
          </p:nvPr>
        </p:nvSpPr>
        <p:spPr>
          <a:xfrm>
            <a:off x="628650" y="1825624"/>
            <a:ext cx="4434417" cy="4667249"/>
          </a:xfrm>
        </p:spPr>
        <p:txBody>
          <a:bodyPr>
            <a:normAutofit/>
          </a:bodyPr>
          <a:lstStyle/>
          <a:p>
            <a:r>
              <a:rPr lang="en-US" dirty="0"/>
              <a:t>High-quality source of protein</a:t>
            </a:r>
          </a:p>
          <a:p>
            <a:r>
              <a:rPr lang="en-US" dirty="0"/>
              <a:t>Potential exposure to lead can be reduced by the way fish is prepared</a:t>
            </a:r>
          </a:p>
          <a:p>
            <a:pPr lvl="1"/>
            <a:r>
              <a:rPr lang="en-US" sz="2800" dirty="0"/>
              <a:t>Remove organs, fat and skin</a:t>
            </a:r>
          </a:p>
          <a:p>
            <a:r>
              <a:rPr lang="en-US" dirty="0"/>
              <a:t>Eat smaller, younger fish</a:t>
            </a:r>
          </a:p>
          <a:p>
            <a:r>
              <a:rPr lang="en-US" dirty="0"/>
              <a:t>Check fish advisories</a:t>
            </a:r>
          </a:p>
          <a:p>
            <a:endParaRPr lang="en-US" dirty="0"/>
          </a:p>
        </p:txBody>
      </p:sp>
      <p:grpSp>
        <p:nvGrpSpPr>
          <p:cNvPr id="5" name="Group 4">
            <a:extLst>
              <a:ext uri="{FF2B5EF4-FFF2-40B4-BE49-F238E27FC236}">
                <a16:creationId xmlns:a16="http://schemas.microsoft.com/office/drawing/2014/main" id="{00BCDAE7-4E44-42CA-A686-E383B8792BAE}"/>
              </a:ext>
              <a:ext uri="{C183D7F6-B498-43B3-948B-1728B52AA6E4}">
                <adec:decorative xmlns:adec="http://schemas.microsoft.com/office/drawing/2017/decorative" val="1"/>
              </a:ext>
            </a:extLst>
          </p:cNvPr>
          <p:cNvGrpSpPr/>
          <p:nvPr/>
        </p:nvGrpSpPr>
        <p:grpSpPr>
          <a:xfrm>
            <a:off x="4961468" y="2461033"/>
            <a:ext cx="3708400" cy="2662947"/>
            <a:chOff x="4961468" y="2461033"/>
            <a:chExt cx="3708400" cy="2662947"/>
          </a:xfrm>
        </p:grpSpPr>
        <p:pic>
          <p:nvPicPr>
            <p:cNvPr id="11" name="Picture 10" descr="People cleaning fish in a body of water">
              <a:extLst>
                <a:ext uri="{FF2B5EF4-FFF2-40B4-BE49-F238E27FC236}">
                  <a16:creationId xmlns:a16="http://schemas.microsoft.com/office/drawing/2014/main" id="{CA8A27E2-192E-4C7D-9F57-7B4B397B750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961468" y="2461033"/>
              <a:ext cx="3708400" cy="2420290"/>
            </a:xfrm>
            <a:prstGeom prst="rect">
              <a:avLst/>
            </a:prstGeom>
          </p:spPr>
        </p:pic>
        <p:sp>
          <p:nvSpPr>
            <p:cNvPr id="12" name="TextBox 11">
              <a:extLst>
                <a:ext uri="{FF2B5EF4-FFF2-40B4-BE49-F238E27FC236}">
                  <a16:creationId xmlns:a16="http://schemas.microsoft.com/office/drawing/2014/main" id="{4BAD8E49-AEA5-498C-9B3A-1273036EDC1E}"/>
                </a:ext>
              </a:extLst>
            </p:cNvPr>
            <p:cNvSpPr txBox="1"/>
            <p:nvPr/>
          </p:nvSpPr>
          <p:spPr>
            <a:xfrm>
              <a:off x="5063067" y="4908536"/>
              <a:ext cx="2906565" cy="215444"/>
            </a:xfrm>
            <a:prstGeom prst="rect">
              <a:avLst/>
            </a:prstGeom>
            <a:noFill/>
          </p:spPr>
          <p:txBody>
            <a:bodyPr wrap="none" rtlCol="0">
              <a:spAutoFit/>
            </a:bodyPr>
            <a:lstStyle/>
            <a:p>
              <a:r>
                <a:rPr lang="en-US" sz="800" dirty="0"/>
                <a:t>Photo provided by Zender Environmental and Health Group</a:t>
              </a:r>
            </a:p>
          </p:txBody>
        </p:sp>
      </p:grpSp>
      <p:sp>
        <p:nvSpPr>
          <p:cNvPr id="4" name="Slide Number Placeholder 3">
            <a:extLst>
              <a:ext uri="{FF2B5EF4-FFF2-40B4-BE49-F238E27FC236}">
                <a16:creationId xmlns:a16="http://schemas.microsoft.com/office/drawing/2014/main" id="{1AAAECBC-9756-4956-B92B-FC4BBBD71975}"/>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47</a:t>
            </a:fld>
            <a:endParaRPr lang="en-US" dirty="0"/>
          </a:p>
        </p:txBody>
      </p:sp>
    </p:spTree>
    <p:extLst>
      <p:ext uri="{BB962C8B-B14F-4D97-AF65-F5344CB8AC3E}">
        <p14:creationId xmlns:p14="http://schemas.microsoft.com/office/powerpoint/2010/main" val="21829383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03F42-6855-4AC0-99E4-403A207211B7}"/>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A85A25F4-EE1C-44DE-AA24-48159A9D7121}"/>
              </a:ext>
            </a:extLst>
          </p:cNvPr>
          <p:cNvSpPr>
            <a:spLocks noGrp="1"/>
          </p:cNvSpPr>
          <p:nvPr>
            <p:ph idx="1"/>
          </p:nvPr>
        </p:nvSpPr>
        <p:spPr>
          <a:xfrm>
            <a:off x="628650" y="1825624"/>
            <a:ext cx="4298950" cy="4667249"/>
          </a:xfrm>
        </p:spPr>
        <p:txBody>
          <a:bodyPr/>
          <a:lstStyle/>
          <a:p>
            <a:r>
              <a:rPr lang="en-US" dirty="0"/>
              <a:t>Personal hygiene and proper nutrition for children may help reduce exposure to lead</a:t>
            </a:r>
          </a:p>
          <a:p>
            <a:r>
              <a:rPr lang="en-US" dirty="0"/>
              <a:t>Wash hands several times a day</a:t>
            </a:r>
          </a:p>
          <a:p>
            <a:r>
              <a:rPr lang="en-US" dirty="0"/>
              <a:t>Eat a well-balanced diet with foods high in:</a:t>
            </a:r>
          </a:p>
          <a:p>
            <a:pPr lvl="1"/>
            <a:r>
              <a:rPr lang="en-US" dirty="0"/>
              <a:t>Calcium</a:t>
            </a:r>
          </a:p>
          <a:p>
            <a:pPr lvl="1"/>
            <a:r>
              <a:rPr lang="en-US" dirty="0"/>
              <a:t>Iron</a:t>
            </a:r>
          </a:p>
          <a:p>
            <a:pPr lvl="1"/>
            <a:r>
              <a:rPr lang="en-US" dirty="0"/>
              <a:t>Vitamin C</a:t>
            </a:r>
          </a:p>
        </p:txBody>
      </p:sp>
      <p:grpSp>
        <p:nvGrpSpPr>
          <p:cNvPr id="7" name="Group 6">
            <a:extLst>
              <a:ext uri="{FF2B5EF4-FFF2-40B4-BE49-F238E27FC236}">
                <a16:creationId xmlns:a16="http://schemas.microsoft.com/office/drawing/2014/main" id="{B6E4812A-4DB8-4D12-8D60-4F001D6008CD}"/>
              </a:ext>
              <a:ext uri="{C183D7F6-B498-43B3-948B-1728B52AA6E4}">
                <adec:decorative xmlns:adec="http://schemas.microsoft.com/office/drawing/2017/decorative" val="1"/>
              </a:ext>
            </a:extLst>
          </p:cNvPr>
          <p:cNvGrpSpPr/>
          <p:nvPr/>
        </p:nvGrpSpPr>
        <p:grpSpPr>
          <a:xfrm>
            <a:off x="5096934" y="2266423"/>
            <a:ext cx="3905250" cy="2820254"/>
            <a:chOff x="5096934" y="2266423"/>
            <a:chExt cx="3905250" cy="2820254"/>
          </a:xfrm>
        </p:grpSpPr>
        <p:pic>
          <p:nvPicPr>
            <p:cNvPr id="4" name="Picture 3" descr="Someone washing their hands.">
              <a:extLst>
                <a:ext uri="{FF2B5EF4-FFF2-40B4-BE49-F238E27FC236}">
                  <a16:creationId xmlns:a16="http://schemas.microsoft.com/office/drawing/2014/main" id="{AA5E9A81-6F02-4BC2-A041-F138D820F5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6934" y="2266423"/>
              <a:ext cx="3905250" cy="2604810"/>
            </a:xfrm>
            <a:prstGeom prst="rect">
              <a:avLst/>
            </a:prstGeom>
          </p:spPr>
        </p:pic>
        <p:sp>
          <p:nvSpPr>
            <p:cNvPr id="5" name="TextBox 4">
              <a:extLst>
                <a:ext uri="{FF2B5EF4-FFF2-40B4-BE49-F238E27FC236}">
                  <a16:creationId xmlns:a16="http://schemas.microsoft.com/office/drawing/2014/main" id="{13F2591F-787E-414C-9EC1-9E19A60FDCF3}"/>
                </a:ext>
              </a:extLst>
            </p:cNvPr>
            <p:cNvSpPr txBox="1"/>
            <p:nvPr/>
          </p:nvSpPr>
          <p:spPr>
            <a:xfrm>
              <a:off x="5096934" y="4871233"/>
              <a:ext cx="2803973" cy="215444"/>
            </a:xfrm>
            <a:prstGeom prst="rect">
              <a:avLst/>
            </a:prstGeom>
            <a:noFill/>
          </p:spPr>
          <p:txBody>
            <a:bodyPr wrap="none" rtlCol="0">
              <a:spAutoFit/>
            </a:bodyPr>
            <a:lstStyle/>
            <a:p>
              <a:r>
                <a:rPr lang="en-US" sz="800" dirty="0"/>
                <a:t>Photo by </a:t>
              </a:r>
              <a:r>
                <a:rPr lang="en-US" sz="800" dirty="0">
                  <a:hlinkClick r:id="rId4">
                    <a:extLst>
                      <a:ext uri="{A12FA001-AC4F-418D-AE19-62706E023703}">
                        <ahyp:hlinkClr xmlns:ahyp="http://schemas.microsoft.com/office/drawing/2018/hyperlinkcolor" val="tx"/>
                      </a:ext>
                    </a:extLst>
                  </a:hlinkClick>
                </a:rPr>
                <a:t>🇨🇭 Claudio Schwarz | @</a:t>
              </a:r>
              <a:r>
                <a:rPr lang="en-US" sz="800" dirty="0" err="1">
                  <a:hlinkClick r:id="rId4">
                    <a:extLst>
                      <a:ext uri="{A12FA001-AC4F-418D-AE19-62706E023703}">
                        <ahyp:hlinkClr xmlns:ahyp="http://schemas.microsoft.com/office/drawing/2018/hyperlinkcolor" val="tx"/>
                      </a:ext>
                    </a:extLst>
                  </a:hlinkClick>
                </a:rPr>
                <a:t>purzlbaum</a:t>
              </a:r>
              <a:r>
                <a:rPr lang="en-US" sz="800" dirty="0"/>
                <a:t> on Unsplash</a:t>
              </a:r>
            </a:p>
          </p:txBody>
        </p:sp>
      </p:grpSp>
      <p:sp>
        <p:nvSpPr>
          <p:cNvPr id="6" name="Slide Number Placeholder 5">
            <a:extLst>
              <a:ext uri="{FF2B5EF4-FFF2-40B4-BE49-F238E27FC236}">
                <a16:creationId xmlns:a16="http://schemas.microsoft.com/office/drawing/2014/main" id="{B56DECDB-11C4-48FE-AD5E-611091BA88C0}"/>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48</a:t>
            </a:fld>
            <a:endParaRPr lang="en-US" dirty="0"/>
          </a:p>
        </p:txBody>
      </p:sp>
    </p:spTree>
    <p:extLst>
      <p:ext uri="{BB962C8B-B14F-4D97-AF65-F5344CB8AC3E}">
        <p14:creationId xmlns:p14="http://schemas.microsoft.com/office/powerpoint/2010/main" val="7194469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F9ECD8-10A8-4245-9BE4-31CD6902C56E}"/>
              </a:ext>
            </a:extLst>
          </p:cNvPr>
          <p:cNvSpPr>
            <a:spLocks noGrp="1"/>
          </p:cNvSpPr>
          <p:nvPr>
            <p:ph type="title"/>
          </p:nvPr>
        </p:nvSpPr>
        <p:spPr>
          <a:xfrm>
            <a:off x="1298119" y="2465617"/>
            <a:ext cx="6523264" cy="1931485"/>
          </a:xfrm>
        </p:spPr>
        <p:txBody>
          <a:bodyPr>
            <a:normAutofit/>
          </a:bodyPr>
          <a:lstStyle/>
          <a:p>
            <a:pPr algn="ctr"/>
            <a:r>
              <a:rPr lang="en-US" sz="4100" dirty="0"/>
              <a:t>What are some examples of foods high in calcium, iron and/or vitamin C?</a:t>
            </a:r>
          </a:p>
        </p:txBody>
      </p:sp>
      <p:sp>
        <p:nvSpPr>
          <p:cNvPr id="2" name="Slide Number Placeholder 1">
            <a:extLst>
              <a:ext uri="{FF2B5EF4-FFF2-40B4-BE49-F238E27FC236}">
                <a16:creationId xmlns:a16="http://schemas.microsoft.com/office/drawing/2014/main" id="{A4F6BCE0-5F72-4D94-8DC8-87AE55731836}"/>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49</a:t>
            </a:fld>
            <a:endParaRPr lang="en-US" dirty="0"/>
          </a:p>
        </p:txBody>
      </p:sp>
      <p:sp>
        <p:nvSpPr>
          <p:cNvPr id="3" name="Rectangle: Rounded Corners 2">
            <a:extLst>
              <a:ext uri="{FF2B5EF4-FFF2-40B4-BE49-F238E27FC236}">
                <a16:creationId xmlns:a16="http://schemas.microsoft.com/office/drawing/2014/main" id="{4453BFEA-B60A-4A01-846E-81F680604739}"/>
              </a:ext>
              <a:ext uri="{C183D7F6-B498-43B3-948B-1728B52AA6E4}">
                <adec:decorative xmlns:adec="http://schemas.microsoft.com/office/drawing/2017/decorative" val="1"/>
              </a:ext>
            </a:extLst>
          </p:cNvPr>
          <p:cNvSpPr/>
          <p:nvPr/>
        </p:nvSpPr>
        <p:spPr>
          <a:xfrm>
            <a:off x="486710" y="1604866"/>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36856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57BCB5-A45D-419E-9093-B5032AFFC553}"/>
              </a:ext>
            </a:extLst>
          </p:cNvPr>
          <p:cNvSpPr>
            <a:spLocks noGrp="1"/>
          </p:cNvSpPr>
          <p:nvPr>
            <p:ph type="title"/>
          </p:nvPr>
        </p:nvSpPr>
        <p:spPr>
          <a:xfrm>
            <a:off x="1148442" y="2204361"/>
            <a:ext cx="6868886" cy="2465614"/>
          </a:xfrm>
        </p:spPr>
        <p:txBody>
          <a:bodyPr>
            <a:normAutofit/>
          </a:bodyPr>
          <a:lstStyle/>
          <a:p>
            <a:pPr algn="ctr"/>
            <a:r>
              <a:rPr lang="en-US" sz="4100" dirty="0"/>
              <a:t>Which of these foods, meals or snacks we covered today are you going to add to your children’s diet this week?</a:t>
            </a:r>
          </a:p>
        </p:txBody>
      </p:sp>
      <p:sp>
        <p:nvSpPr>
          <p:cNvPr id="2" name="Slide Number Placeholder 1">
            <a:extLst>
              <a:ext uri="{FF2B5EF4-FFF2-40B4-BE49-F238E27FC236}">
                <a16:creationId xmlns:a16="http://schemas.microsoft.com/office/drawing/2014/main" id="{2A3B9144-1062-47D1-BAF0-A976FE6D1292}"/>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50</a:t>
            </a:fld>
            <a:endParaRPr lang="en-US" dirty="0"/>
          </a:p>
        </p:txBody>
      </p:sp>
      <p:sp>
        <p:nvSpPr>
          <p:cNvPr id="3" name="Rectangle: Rounded Corners 2">
            <a:extLst>
              <a:ext uri="{FF2B5EF4-FFF2-40B4-BE49-F238E27FC236}">
                <a16:creationId xmlns:a16="http://schemas.microsoft.com/office/drawing/2014/main" id="{E935793C-63E3-4D59-A060-62392AD24F6B}"/>
              </a:ext>
              <a:ext uri="{C183D7F6-B498-43B3-948B-1728B52AA6E4}">
                <adec:decorative xmlns:adec="http://schemas.microsoft.com/office/drawing/2017/decorative" val="1"/>
              </a:ext>
            </a:extLst>
          </p:cNvPr>
          <p:cNvSpPr/>
          <p:nvPr/>
        </p:nvSpPr>
        <p:spPr>
          <a:xfrm>
            <a:off x="486710" y="1604866"/>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03270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E6906A-1502-45C4-B7DE-DBA129325AB9}"/>
              </a:ext>
            </a:extLst>
          </p:cNvPr>
          <p:cNvSpPr>
            <a:spLocks noGrp="1"/>
          </p:cNvSpPr>
          <p:nvPr>
            <p:ph type="title"/>
          </p:nvPr>
        </p:nvSpPr>
        <p:spPr>
          <a:xfrm>
            <a:off x="1257300" y="2073727"/>
            <a:ext cx="6760029" cy="2743199"/>
          </a:xfrm>
        </p:spPr>
        <p:txBody>
          <a:bodyPr>
            <a:noAutofit/>
          </a:bodyPr>
          <a:lstStyle/>
          <a:p>
            <a:pPr algn="ctr"/>
            <a:r>
              <a:rPr lang="en-US" sz="4100" dirty="0"/>
              <a:t>Are there other meals and/or snacks high in calcium, iron and vitamin C that you would prepare at home?</a:t>
            </a:r>
          </a:p>
        </p:txBody>
      </p:sp>
      <p:sp>
        <p:nvSpPr>
          <p:cNvPr id="2" name="Slide Number Placeholder 1">
            <a:extLst>
              <a:ext uri="{FF2B5EF4-FFF2-40B4-BE49-F238E27FC236}">
                <a16:creationId xmlns:a16="http://schemas.microsoft.com/office/drawing/2014/main" id="{14204CF3-AE11-4145-A197-D30909DA4DA6}"/>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51</a:t>
            </a:fld>
            <a:endParaRPr lang="en-US" dirty="0"/>
          </a:p>
        </p:txBody>
      </p:sp>
      <p:sp>
        <p:nvSpPr>
          <p:cNvPr id="3" name="Rectangle: Rounded Corners 2">
            <a:extLst>
              <a:ext uri="{FF2B5EF4-FFF2-40B4-BE49-F238E27FC236}">
                <a16:creationId xmlns:a16="http://schemas.microsoft.com/office/drawing/2014/main" id="{A76E5BC3-6AD4-4AAC-9495-84472AA6C6BB}"/>
              </a:ext>
              <a:ext uri="{C183D7F6-B498-43B3-948B-1728B52AA6E4}">
                <adec:decorative xmlns:adec="http://schemas.microsoft.com/office/drawing/2017/decorative" val="1"/>
              </a:ext>
            </a:extLst>
          </p:cNvPr>
          <p:cNvSpPr/>
          <p:nvPr/>
        </p:nvSpPr>
        <p:spPr>
          <a:xfrm>
            <a:off x="486710" y="1604866"/>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87498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612F57-C5BA-480E-8ED5-14E8FC749EAB}"/>
              </a:ext>
            </a:extLst>
          </p:cNvPr>
          <p:cNvSpPr>
            <a:spLocks noGrp="1"/>
          </p:cNvSpPr>
          <p:nvPr>
            <p:ph type="title"/>
          </p:nvPr>
        </p:nvSpPr>
        <p:spPr>
          <a:xfrm>
            <a:off x="1257300" y="2204357"/>
            <a:ext cx="6841671" cy="2449284"/>
          </a:xfrm>
        </p:spPr>
        <p:txBody>
          <a:bodyPr>
            <a:normAutofit/>
          </a:bodyPr>
          <a:lstStyle/>
          <a:p>
            <a:pPr algn="ctr"/>
            <a:r>
              <a:rPr lang="en-US" sz="4100" dirty="0"/>
              <a:t>What are some other actions we covered today that we can do at home to reduce exposure to lead? </a:t>
            </a:r>
          </a:p>
        </p:txBody>
      </p:sp>
      <p:sp>
        <p:nvSpPr>
          <p:cNvPr id="2" name="Slide Number Placeholder 1">
            <a:extLst>
              <a:ext uri="{FF2B5EF4-FFF2-40B4-BE49-F238E27FC236}">
                <a16:creationId xmlns:a16="http://schemas.microsoft.com/office/drawing/2014/main" id="{D2A3B10E-390F-492F-8C5A-D9E651923218}"/>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52</a:t>
            </a:fld>
            <a:endParaRPr lang="en-US" dirty="0"/>
          </a:p>
        </p:txBody>
      </p:sp>
      <p:sp>
        <p:nvSpPr>
          <p:cNvPr id="3" name="Rectangle: Rounded Corners 2">
            <a:extLst>
              <a:ext uri="{FF2B5EF4-FFF2-40B4-BE49-F238E27FC236}">
                <a16:creationId xmlns:a16="http://schemas.microsoft.com/office/drawing/2014/main" id="{3F8D5244-A140-4E8B-968F-AC343CD352DB}"/>
              </a:ext>
              <a:ext uri="{C183D7F6-B498-43B3-948B-1728B52AA6E4}">
                <adec:decorative xmlns:adec="http://schemas.microsoft.com/office/drawing/2017/decorative" val="1"/>
              </a:ext>
            </a:extLst>
          </p:cNvPr>
          <p:cNvSpPr/>
          <p:nvPr/>
        </p:nvSpPr>
        <p:spPr>
          <a:xfrm>
            <a:off x="486710" y="1604866"/>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03529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C3C84-F860-4F2C-B233-ACAD7CF62A0E}"/>
              </a:ext>
            </a:extLst>
          </p:cNvPr>
          <p:cNvSpPr>
            <a:spLocks noGrp="1"/>
          </p:cNvSpPr>
          <p:nvPr>
            <p:ph type="title"/>
          </p:nvPr>
        </p:nvSpPr>
        <p:spPr>
          <a:solidFill>
            <a:srgbClr val="FFFFFF">
              <a:alpha val="50196"/>
            </a:srgbClr>
          </a:solidFill>
        </p:spPr>
        <p:txBody>
          <a:bodyPr/>
          <a:lstStyle/>
          <a:p>
            <a:r>
              <a:rPr lang="en-US" dirty="0">
                <a:solidFill>
                  <a:schemeClr val="tx1"/>
                </a:solidFill>
              </a:rPr>
              <a:t>Thank You!</a:t>
            </a:r>
          </a:p>
        </p:txBody>
      </p:sp>
      <p:sp>
        <p:nvSpPr>
          <p:cNvPr id="3" name="Content Placeholder 2">
            <a:extLst>
              <a:ext uri="{FF2B5EF4-FFF2-40B4-BE49-F238E27FC236}">
                <a16:creationId xmlns:a16="http://schemas.microsoft.com/office/drawing/2014/main" id="{3D173755-AF64-480A-AFCE-C3FFA23D2658}"/>
              </a:ext>
            </a:extLst>
          </p:cNvPr>
          <p:cNvSpPr>
            <a:spLocks noGrp="1"/>
          </p:cNvSpPr>
          <p:nvPr>
            <p:ph idx="1"/>
          </p:nvPr>
        </p:nvSpPr>
        <p:spPr>
          <a:solidFill>
            <a:srgbClr val="FFFFFF">
              <a:alpha val="50196"/>
            </a:srgbClr>
          </a:solidFill>
        </p:spPr>
        <p:txBody>
          <a:bodyPr>
            <a:normAutofit/>
          </a:bodyPr>
          <a:lstStyle/>
          <a:p>
            <a:pPr marL="0" indent="0">
              <a:buNone/>
            </a:pPr>
            <a:r>
              <a:rPr lang="en-US" i="1" dirty="0">
                <a:solidFill>
                  <a:schemeClr val="tx1"/>
                </a:solidFill>
              </a:rPr>
              <a:t>Module 3: Personal Hygiene and Nutrition </a:t>
            </a:r>
            <a:r>
              <a:rPr lang="en-US" dirty="0">
                <a:solidFill>
                  <a:schemeClr val="tx1"/>
                </a:solidFill>
              </a:rPr>
              <a:t>take-home resources include, the:</a:t>
            </a:r>
          </a:p>
          <a:p>
            <a:r>
              <a:rPr lang="en-US" dirty="0">
                <a:solidFill>
                  <a:schemeClr val="tx1"/>
                </a:solidFill>
              </a:rPr>
              <a:t>Worksheet</a:t>
            </a:r>
          </a:p>
          <a:p>
            <a:r>
              <a:rPr lang="en-US" dirty="0">
                <a:solidFill>
                  <a:schemeClr val="tx1"/>
                </a:solidFill>
              </a:rPr>
              <a:t>Key messages</a:t>
            </a:r>
          </a:p>
          <a:p>
            <a:r>
              <a:rPr lang="en-US" dirty="0">
                <a:solidFill>
                  <a:schemeClr val="tx1"/>
                </a:solidFill>
              </a:rPr>
              <a:t>Kids activity sheet</a:t>
            </a:r>
          </a:p>
        </p:txBody>
      </p:sp>
      <p:sp>
        <p:nvSpPr>
          <p:cNvPr id="4" name="Slide Number Placeholder 3">
            <a:extLst>
              <a:ext uri="{FF2B5EF4-FFF2-40B4-BE49-F238E27FC236}">
                <a16:creationId xmlns:a16="http://schemas.microsoft.com/office/drawing/2014/main" id="{3B332253-F967-434D-8EE2-DAFCC1A442FD}"/>
              </a:ext>
            </a:extLst>
          </p:cNvPr>
          <p:cNvSpPr>
            <a:spLocks noGrp="1"/>
          </p:cNvSpPr>
          <p:nvPr>
            <p:ph type="sldNum" sz="quarter" idx="12"/>
          </p:nvPr>
        </p:nvSpPr>
        <p:spPr/>
        <p:txBody>
          <a:bodyPr/>
          <a:lstStyle/>
          <a:p>
            <a:fld id="{48006AAD-9E02-44C8-BDCD-ACF5C8330FA5}" type="slidenum">
              <a:rPr lang="en-US" smtClean="0"/>
              <a:t>53</a:t>
            </a:fld>
            <a:endParaRPr lang="en-US"/>
          </a:p>
        </p:txBody>
      </p:sp>
    </p:spTree>
    <p:extLst>
      <p:ext uri="{BB962C8B-B14F-4D97-AF65-F5344CB8AC3E}">
        <p14:creationId xmlns:p14="http://schemas.microsoft.com/office/powerpoint/2010/main" val="25031071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15C0-9E29-4A08-8A8D-41D227D5AAF4}"/>
              </a:ext>
            </a:extLst>
          </p:cNvPr>
          <p:cNvSpPr>
            <a:spLocks noGrp="1"/>
          </p:cNvSpPr>
          <p:nvPr>
            <p:ph type="title"/>
          </p:nvPr>
        </p:nvSpPr>
        <p:spPr>
          <a:xfrm>
            <a:off x="394335" y="271732"/>
            <a:ext cx="8355330" cy="1325563"/>
          </a:xfrm>
        </p:spPr>
        <p:txBody>
          <a:bodyPr>
            <a:normAutofit/>
          </a:bodyPr>
          <a:lstStyle/>
          <a:p>
            <a:r>
              <a:rPr lang="en-US" sz="4300" dirty="0"/>
              <a:t>National Lead Information Center</a:t>
            </a:r>
          </a:p>
        </p:txBody>
      </p:sp>
      <p:sp>
        <p:nvSpPr>
          <p:cNvPr id="3" name="Content Placeholder 2">
            <a:extLst>
              <a:ext uri="{FF2B5EF4-FFF2-40B4-BE49-F238E27FC236}">
                <a16:creationId xmlns:a16="http://schemas.microsoft.com/office/drawing/2014/main" id="{48E60183-0295-4A49-BF8C-17818755FEEE}"/>
              </a:ext>
            </a:extLst>
          </p:cNvPr>
          <p:cNvSpPr>
            <a:spLocks noGrp="1"/>
          </p:cNvSpPr>
          <p:nvPr>
            <p:ph idx="1"/>
          </p:nvPr>
        </p:nvSpPr>
        <p:spPr>
          <a:xfrm>
            <a:off x="628650" y="1300330"/>
            <a:ext cx="7886700" cy="4667249"/>
          </a:xfrm>
        </p:spPr>
        <p:txBody>
          <a:bodyPr>
            <a:normAutofit fontScale="92500" lnSpcReduction="20000"/>
          </a:bodyPr>
          <a:lstStyle/>
          <a:p>
            <a:pPr marL="0" indent="0" algn="ctr">
              <a:buNone/>
            </a:pPr>
            <a:r>
              <a:rPr lang="en-US" sz="3000" dirty="0"/>
              <a:t>1 (800) 424-LEAD [5323] </a:t>
            </a:r>
          </a:p>
          <a:p>
            <a:pPr>
              <a:buFont typeface="Arial" panose="020B0604020202020204" pitchFamily="34" charset="0"/>
              <a:buChar char="•"/>
            </a:pPr>
            <a:endParaRPr lang="en-US" sz="3000" dirty="0"/>
          </a:p>
          <a:p>
            <a:r>
              <a:rPr lang="en-US" sz="3000" dirty="0"/>
              <a:t>Provides the public and professionals with information about lead, lead hazards and prevention </a:t>
            </a:r>
          </a:p>
          <a:p>
            <a:r>
              <a:rPr lang="en-US" sz="3000" dirty="0"/>
              <a:t>Ask an Information Specialist questions about lead</a:t>
            </a:r>
            <a:endParaRPr lang="en-US" sz="3000" strike="sngStrike" dirty="0"/>
          </a:p>
          <a:p>
            <a:r>
              <a:rPr lang="en-US" sz="3000" dirty="0"/>
              <a:t>Monday to Friday, 8:00 am to 6:00 pm ET (except federal holidays) </a:t>
            </a:r>
          </a:p>
          <a:p>
            <a:r>
              <a:rPr lang="en-US" sz="3000" dirty="0"/>
              <a:t>Hearing- or speech-challenged individuals may access this number through TTY by calling the Federal Relay Service at 1-800-877-8339</a:t>
            </a:r>
          </a:p>
          <a:p>
            <a:endParaRPr lang="en-US" dirty="0"/>
          </a:p>
        </p:txBody>
      </p:sp>
      <p:sp>
        <p:nvSpPr>
          <p:cNvPr id="4" name="Slide Number Placeholder 3">
            <a:extLst>
              <a:ext uri="{FF2B5EF4-FFF2-40B4-BE49-F238E27FC236}">
                <a16:creationId xmlns:a16="http://schemas.microsoft.com/office/drawing/2014/main" id="{108B5C0F-162E-498A-9366-B3BB60B7AEFA}"/>
              </a:ext>
              <a:ext uri="{C183D7F6-B498-43B3-948B-1728B52AA6E4}">
                <adec:decorative xmlns:adec="http://schemas.microsoft.com/office/drawing/2017/decorative" val="1"/>
              </a:ext>
            </a:extLst>
          </p:cNvPr>
          <p:cNvSpPr>
            <a:spLocks noGrp="1"/>
          </p:cNvSpPr>
          <p:nvPr>
            <p:ph type="sldNum" sz="quarter" idx="12"/>
          </p:nvPr>
        </p:nvSpPr>
        <p:spPr/>
        <p:txBody>
          <a:bodyPr/>
          <a:lstStyle/>
          <a:p>
            <a:fld id="{8BDDB8F2-9556-40C9-B415-49D2309055B7}" type="slidenum">
              <a:rPr lang="es-MX" smtClean="0"/>
              <a:t>54</a:t>
            </a:fld>
            <a:endParaRPr lang="es-MX" dirty="0"/>
          </a:p>
        </p:txBody>
      </p:sp>
    </p:spTree>
    <p:extLst>
      <p:ext uri="{BB962C8B-B14F-4D97-AF65-F5344CB8AC3E}">
        <p14:creationId xmlns:p14="http://schemas.microsoft.com/office/powerpoint/2010/main" val="3111332842"/>
      </p:ext>
    </p:extLst>
  </p:cSld>
  <p:clrMapOvr>
    <a:masterClrMapping/>
  </p:clrMapOvr>
</p:sld>
</file>

<file path=ppt/theme/theme1.xml><?xml version="1.0" encoding="utf-8"?>
<a:theme xmlns:a="http://schemas.openxmlformats.org/drawingml/2006/main" name="Office Theme">
  <a:themeElements>
    <a:clrScheme name="Curriculum 2020">
      <a:dk1>
        <a:srgbClr val="000000"/>
      </a:dk1>
      <a:lt1>
        <a:srgbClr val="FFFFFF"/>
      </a:lt1>
      <a:dk2>
        <a:srgbClr val="7F7F7F"/>
      </a:dk2>
      <a:lt2>
        <a:srgbClr val="FFFFFF"/>
      </a:lt2>
      <a:accent1>
        <a:srgbClr val="009444"/>
      </a:accent1>
      <a:accent2>
        <a:srgbClr val="007A38"/>
      </a:accent2>
      <a:accent3>
        <a:srgbClr val="00A14A"/>
      </a:accent3>
      <a:accent4>
        <a:srgbClr val="005427"/>
      </a:accent4>
      <a:accent5>
        <a:srgbClr val="00E067"/>
      </a:accent5>
      <a:accent6>
        <a:srgbClr val="94A088"/>
      </a:accent6>
      <a:hlink>
        <a:srgbClr val="2998E3"/>
      </a:hlink>
      <a:folHlink>
        <a:srgbClr val="00542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7223</Words>
  <Application>Microsoft Office PowerPoint</Application>
  <PresentationFormat>On-screen Show (4:3)</PresentationFormat>
  <Paragraphs>588</Paragraphs>
  <Slides>54</Slides>
  <Notes>54</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54</vt:i4>
      </vt:variant>
    </vt:vector>
  </HeadingPairs>
  <TitlesOfParts>
    <vt:vector size="58" baseType="lpstr">
      <vt:lpstr>-apple-system</vt:lpstr>
      <vt:lpstr>Arial</vt:lpstr>
      <vt:lpstr>Calibri</vt:lpstr>
      <vt:lpstr>Office Theme</vt:lpstr>
      <vt:lpstr>Module 3: Personal Hygiene and Nutrition</vt:lpstr>
      <vt:lpstr>Outline</vt:lpstr>
      <vt:lpstr>Outcomes</vt:lpstr>
      <vt:lpstr>Introduction</vt:lpstr>
      <vt:lpstr>Introduction</vt:lpstr>
      <vt:lpstr>What are examples of good personal hygiene behaviors for children?</vt:lpstr>
      <vt:lpstr>What foods do you think should be part of a healthy diet for children?</vt:lpstr>
      <vt:lpstr>What are some nutrients that are important for our health? </vt:lpstr>
      <vt:lpstr>What nutrients may limit the absorption of lead in children’s bodies?</vt:lpstr>
      <vt:lpstr>Personal Hygiene</vt:lpstr>
      <vt:lpstr>Personal Hygiene</vt:lpstr>
      <vt:lpstr>Handwashing in 6 Steps</vt:lpstr>
      <vt:lpstr>Handwashing in 6 Steps</vt:lpstr>
      <vt:lpstr>Handwashing in 6 Steps</vt:lpstr>
      <vt:lpstr>Handwashing Demonstration</vt:lpstr>
      <vt:lpstr>Handwashing Video</vt:lpstr>
      <vt:lpstr>Potential Outdoor Exposures</vt:lpstr>
      <vt:lpstr>How can we reduce potential exposure to lead while outdoors in areas suspected or known to be contaminated with lead?  How can we prevent lead from getting inside our homes?</vt:lpstr>
      <vt:lpstr>Outdoor Best Practices</vt:lpstr>
      <vt:lpstr>Avoid Tracking Soil Inside</vt:lpstr>
      <vt:lpstr>Review</vt:lpstr>
      <vt:lpstr>Nutrition</vt:lpstr>
      <vt:lpstr>Key Nutrients</vt:lpstr>
      <vt:lpstr>Key Nutrients</vt:lpstr>
      <vt:lpstr>Key Nutrients</vt:lpstr>
      <vt:lpstr>Important Facts to Consider</vt:lpstr>
      <vt:lpstr>What other foods do you think we can provide so children get calcium iron and/or vitamin C in their diets? </vt:lpstr>
      <vt:lpstr>Foods that May Help Reduce the Absorption of Lead</vt:lpstr>
      <vt:lpstr>Is the table missing any foods, specifically any local/traditional foods eaten in our community?</vt:lpstr>
      <vt:lpstr>Foods that May Help Reduce the Absorption of Lead</vt:lpstr>
      <vt:lpstr>Optional Activity:  Reading Nutrition Facts Labels</vt:lpstr>
      <vt:lpstr>Optional Activity:  Reading Nutrition Facts Labels</vt:lpstr>
      <vt:lpstr>Optional Activity:  Reading Nutrition Facts Labels</vt:lpstr>
      <vt:lpstr>Optional Activity:  Reading Nutrition Facts Labels</vt:lpstr>
      <vt:lpstr>Optional Activity: Reading Nutrition Facts Labels</vt:lpstr>
      <vt:lpstr>Meal Ideas – Breakfast</vt:lpstr>
      <vt:lpstr>Meal Ideas - Lunch</vt:lpstr>
      <vt:lpstr>Meal Ideas - Dinner</vt:lpstr>
      <vt:lpstr>What other meal ideas do you have that include all three nutrients?</vt:lpstr>
      <vt:lpstr>Healthy Snacks</vt:lpstr>
      <vt:lpstr>What are other healthy snacks? </vt:lpstr>
      <vt:lpstr>Optional Healthy Snack Preparation</vt:lpstr>
      <vt:lpstr>Food Preparation</vt:lpstr>
      <vt:lpstr>Food Preparation</vt:lpstr>
      <vt:lpstr>What can we do while outdoors to reduce potential exposure to lead in areas that you suspect or know are contaminated?</vt:lpstr>
      <vt:lpstr>Outdoor Best Practices</vt:lpstr>
      <vt:lpstr>Fish</vt:lpstr>
      <vt:lpstr>Review</vt:lpstr>
      <vt:lpstr>What are some examples of foods high in calcium, iron and/or vitamin C?</vt:lpstr>
      <vt:lpstr>Which of these foods, meals or snacks we covered today are you going to add to your children’s diet this week?</vt:lpstr>
      <vt:lpstr>Are there other meals and/or snacks high in calcium, iron and vitamin C that you would prepare at home?</vt:lpstr>
      <vt:lpstr>What are some other actions we covered today that we can do at home to reduce exposure to lead? </vt:lpstr>
      <vt:lpstr>Thank You!</vt:lpstr>
      <vt:lpstr>National Lead Information Center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2020-10-06T16:00:27Z</dcterms:created>
  <dcterms:modified xsi:type="dcterms:W3CDTF">2020-10-08T03:22:30Z</dcterms:modified>
</cp:coreProperties>
</file>