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18"/>
  </p:notesMasterIdLst>
  <p:handoutMasterIdLst>
    <p:handoutMasterId r:id="rId19"/>
  </p:handoutMasterIdLst>
  <p:sldIdLst>
    <p:sldId id="359" r:id="rId2"/>
    <p:sldId id="383" r:id="rId3"/>
    <p:sldId id="386" r:id="rId4"/>
    <p:sldId id="388" r:id="rId5"/>
    <p:sldId id="381" r:id="rId6"/>
    <p:sldId id="362" r:id="rId7"/>
    <p:sldId id="392" r:id="rId8"/>
    <p:sldId id="330" r:id="rId9"/>
    <p:sldId id="390" r:id="rId10"/>
    <p:sldId id="358" r:id="rId11"/>
    <p:sldId id="363" r:id="rId12"/>
    <p:sldId id="317" r:id="rId13"/>
    <p:sldId id="376" r:id="rId14"/>
    <p:sldId id="378" r:id="rId15"/>
    <p:sldId id="379" r:id="rId16"/>
    <p:sldId id="384" r:id="rId17"/>
  </p:sldIdLst>
  <p:sldSz cx="9144000" cy="6858000" type="screen4x3"/>
  <p:notesSz cx="9223375" cy="14524038"/>
  <p:defaultTextStyle>
    <a:defPPr>
      <a:defRPr lang="en-US"/>
    </a:defPPr>
    <a:lvl1pPr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1pPr>
    <a:lvl2pPr marL="457200"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2pPr>
    <a:lvl3pPr marL="914400"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3pPr>
    <a:lvl4pPr marL="1371600"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4pPr>
    <a:lvl5pPr marL="1828800"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F5F5F"/>
    <a:srgbClr val="6600FF"/>
    <a:srgbClr val="6666FF"/>
    <a:srgbClr val="333399"/>
    <a:srgbClr val="FF3300"/>
    <a:srgbClr val="FFFF00"/>
    <a:srgbClr val="3333CC"/>
    <a:srgbClr val="CC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2600" autoAdjust="0"/>
    <p:restoredTop sz="90929"/>
  </p:normalViewPr>
  <p:slideViewPr>
    <p:cSldViewPr>
      <p:cViewPr varScale="1">
        <p:scale>
          <a:sx n="115" d="100"/>
          <a:sy n="115" d="100"/>
        </p:scale>
        <p:origin x="1092" y="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-2174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995738" cy="72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35226" tIns="67613" rIns="135226" bIns="67613" numCol="1" anchor="t" anchorCtr="0" compatLnSpc="1">
            <a:prstTxWarp prst="textNoShape">
              <a:avLst/>
            </a:prstTxWarp>
          </a:bodyPr>
          <a:lstStyle>
            <a:lvl1pPr algn="l" defTabSz="1352550">
              <a:defRPr sz="1800"/>
            </a:lvl1pPr>
          </a:lstStyle>
          <a:p>
            <a:endParaRPr lang="en-US" altLang="en-US" dirty="0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227638" y="0"/>
            <a:ext cx="3995737" cy="72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35226" tIns="67613" rIns="135226" bIns="67613" numCol="1" anchor="t" anchorCtr="0" compatLnSpc="1">
            <a:prstTxWarp prst="textNoShape">
              <a:avLst/>
            </a:prstTxWarp>
          </a:bodyPr>
          <a:lstStyle>
            <a:lvl1pPr algn="r" defTabSz="1352550">
              <a:defRPr sz="1800"/>
            </a:lvl1pPr>
          </a:lstStyle>
          <a:p>
            <a:endParaRPr lang="en-US" altLang="en-US" dirty="0"/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13835063"/>
            <a:ext cx="3995738" cy="72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35226" tIns="67613" rIns="135226" bIns="67613" numCol="1" anchor="b" anchorCtr="0" compatLnSpc="1">
            <a:prstTxWarp prst="textNoShape">
              <a:avLst/>
            </a:prstTxWarp>
          </a:bodyPr>
          <a:lstStyle>
            <a:lvl1pPr algn="l" defTabSz="1352550">
              <a:defRPr sz="1800"/>
            </a:lvl1pPr>
          </a:lstStyle>
          <a:p>
            <a:endParaRPr lang="en-US" altLang="en-US" dirty="0"/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227638" y="13835063"/>
            <a:ext cx="3995737" cy="72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35226" tIns="67613" rIns="135226" bIns="67613" numCol="1" anchor="b" anchorCtr="0" compatLnSpc="1">
            <a:prstTxWarp prst="textNoShape">
              <a:avLst/>
            </a:prstTxWarp>
          </a:bodyPr>
          <a:lstStyle>
            <a:lvl1pPr algn="r" defTabSz="1352550">
              <a:defRPr sz="1800"/>
            </a:lvl1pPr>
          </a:lstStyle>
          <a:p>
            <a:fld id="{66096C5B-3641-4680-AAE6-9201416CC39B}" type="slidenum">
              <a:rPr lang="en-US" altLang="en-US"/>
              <a:pPr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04536464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995738" cy="72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35226" tIns="67613" rIns="135226" bIns="67613" numCol="1" anchor="t" anchorCtr="0" compatLnSpc="1">
            <a:prstTxWarp prst="textNoShape">
              <a:avLst/>
            </a:prstTxWarp>
          </a:bodyPr>
          <a:lstStyle>
            <a:lvl1pPr algn="l" defTabSz="1352550">
              <a:defRPr sz="1800"/>
            </a:lvl1pPr>
          </a:lstStyle>
          <a:p>
            <a:endParaRPr lang="en-US" altLang="en-US" dirty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227638" y="0"/>
            <a:ext cx="3995737" cy="72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35226" tIns="67613" rIns="135226" bIns="67613" numCol="1" anchor="t" anchorCtr="0" compatLnSpc="1">
            <a:prstTxWarp prst="textNoShape">
              <a:avLst/>
            </a:prstTxWarp>
          </a:bodyPr>
          <a:lstStyle>
            <a:lvl1pPr algn="r" defTabSz="1352550">
              <a:defRPr sz="1800"/>
            </a:lvl1pPr>
          </a:lstStyle>
          <a:p>
            <a:endParaRPr lang="en-US" altLang="en-US" dirty="0"/>
          </a:p>
        </p:txBody>
      </p:sp>
      <p:sp>
        <p:nvSpPr>
          <p:cNvPr id="51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003300" y="1082675"/>
            <a:ext cx="7218363" cy="54133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1230313" y="6858000"/>
            <a:ext cx="6762750" cy="6615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35226" tIns="67613" rIns="135226" bIns="6761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13835063"/>
            <a:ext cx="3995738" cy="72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35226" tIns="67613" rIns="135226" bIns="67613" numCol="1" anchor="b" anchorCtr="0" compatLnSpc="1">
            <a:prstTxWarp prst="textNoShape">
              <a:avLst/>
            </a:prstTxWarp>
          </a:bodyPr>
          <a:lstStyle>
            <a:lvl1pPr algn="l" defTabSz="1352550">
              <a:defRPr sz="1800"/>
            </a:lvl1pPr>
          </a:lstStyle>
          <a:p>
            <a:endParaRPr lang="en-US" altLang="en-US" dirty="0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227638" y="13835063"/>
            <a:ext cx="3995737" cy="72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35226" tIns="67613" rIns="135226" bIns="67613" numCol="1" anchor="b" anchorCtr="0" compatLnSpc="1">
            <a:prstTxWarp prst="textNoShape">
              <a:avLst/>
            </a:prstTxWarp>
          </a:bodyPr>
          <a:lstStyle>
            <a:lvl1pPr algn="r" defTabSz="1352550">
              <a:defRPr sz="1800"/>
            </a:lvl1pPr>
          </a:lstStyle>
          <a:p>
            <a:fld id="{9346BFEF-574E-47F3-984B-638A7B76C314}" type="slidenum">
              <a:rPr lang="en-US" altLang="en-US"/>
              <a:pPr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58139543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0BC5D04-9544-4FEF-BC22-63DA0F6A2F55}" type="slidenum">
              <a:rPr lang="en-US" altLang="en-US"/>
              <a:pPr/>
              <a:t>1</a:t>
            </a:fld>
            <a:endParaRPr lang="en-US" altLang="en-US" dirty="0"/>
          </a:p>
        </p:txBody>
      </p:sp>
      <p:sp>
        <p:nvSpPr>
          <p:cNvPr id="2580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80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71158632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257300" y="720725"/>
            <a:ext cx="4802188" cy="3602038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4275" name="Notes Placeholder 2"/>
          <p:cNvSpPr>
            <a:spLocks noGrp="1"/>
          </p:cNvSpPr>
          <p:nvPr>
            <p:ph type="body" idx="1"/>
          </p:nvPr>
        </p:nvSpPr>
        <p:spPr bwMode="auto">
          <a:xfrm>
            <a:off x="974725" y="4560888"/>
            <a:ext cx="5365750" cy="431958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6651" tIns="48325" rIns="96651" bIns="48325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4276" name="Slide Number Placeholder 3"/>
          <p:cNvSpPr txBox="1">
            <a:spLocks noGrp="1"/>
          </p:cNvSpPr>
          <p:nvPr/>
        </p:nvSpPr>
        <p:spPr bwMode="auto">
          <a:xfrm>
            <a:off x="4143375" y="9121775"/>
            <a:ext cx="3171825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6651" tIns="48325" rIns="96651" bIns="48325" anchor="b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/>
            <a:fld id="{544334B6-D980-4F1A-9AE1-1580B71101B5}" type="slidenum">
              <a:rPr lang="en-US" sz="1300">
                <a:latin typeface="Times New Roman" pitchFamily="18" charset="0"/>
              </a:rPr>
              <a:pPr algn="r"/>
              <a:t>6</a:t>
            </a:fld>
            <a:endParaRPr lang="en-US" sz="130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9433483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C328D12-DEA4-49F1-9A7F-7351BCF08794}" type="slidenum">
              <a:rPr lang="en-US" altLang="en-US"/>
              <a:pPr/>
              <a:t>10</a:t>
            </a:fld>
            <a:endParaRPr lang="en-US" altLang="en-US" dirty="0"/>
          </a:p>
        </p:txBody>
      </p:sp>
      <p:sp>
        <p:nvSpPr>
          <p:cNvPr id="278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8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405083252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9F7F3C0-2F1A-4535-8139-4BBFE650E6F3}" type="slidenum">
              <a:rPr lang="en-US" altLang="en-US"/>
              <a:pPr/>
              <a:t>11</a:t>
            </a:fld>
            <a:endParaRPr lang="en-US" altLang="en-US" dirty="0"/>
          </a:p>
        </p:txBody>
      </p:sp>
      <p:sp>
        <p:nvSpPr>
          <p:cNvPr id="2795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95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22157935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246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>
              <a:latin typeface="Arial" panose="020B0604020202020204" pitchFamily="34" charset="0"/>
            </a:endParaRPr>
          </a:p>
        </p:txBody>
      </p:sp>
      <p:sp>
        <p:nvSpPr>
          <p:cNvPr id="6246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5513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925513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925513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925513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925513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defTabSz="9255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defTabSz="9255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defTabSz="9255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defTabSz="9255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E23EC411-A775-4E19-9AD4-4862410A2AC6}" type="slidenum">
              <a:rPr lang="en-US" altLang="en-US"/>
              <a:pPr/>
              <a:t>15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321484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3223BAF-38F6-4FA4-A6CC-F1754815809C}" type="slidenum">
              <a:rPr lang="en-US" altLang="en-US"/>
              <a:pPr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720306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CE54B7D-89BA-43A2-A5FF-6D60948BB0C8}" type="slidenum">
              <a:rPr lang="en-US" altLang="en-US"/>
              <a:pPr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0090836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7208305-6A27-4006-990E-4F9F431FB893}" type="slidenum">
              <a:rPr lang="en-US" altLang="en-US"/>
              <a:pPr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45309223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Online Image Placeholder 2"/>
          <p:cNvSpPr>
            <a:spLocks noGrp="1"/>
          </p:cNvSpPr>
          <p:nvPr>
            <p:ph type="clipArt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681DA11C-22D7-4CE1-A52F-EE9A0C1DC05A}" type="slidenum">
              <a:rPr lang="en-US" altLang="en-US"/>
              <a:pPr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47508010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Title, Text and Clip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Online Image Placeholder 3"/>
          <p:cNvSpPr>
            <a:spLocks noGrp="1"/>
          </p:cNvSpPr>
          <p:nvPr>
            <p:ph type="clipArt"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7A960103-CA6C-406D-9761-0A2982E9BA4D}" type="slidenum">
              <a:rPr lang="en-US" altLang="en-US"/>
              <a:pPr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7873711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CE64080-A1BD-4B00-BDFD-228812DB6807}" type="slidenum">
              <a:rPr lang="en-US" altLang="en-US"/>
              <a:pPr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3500856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E4705F-90EB-4E9A-A812-816AC862FFCF}" type="slidenum">
              <a:rPr lang="en-US" altLang="en-US"/>
              <a:pPr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6988504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2627207-0D3E-437E-9A3A-0EC01CCAC394}" type="slidenum">
              <a:rPr lang="en-US" altLang="en-US"/>
              <a:pPr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6083277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9CA46CF-F65C-449A-A96B-CDBE67E50125}" type="slidenum">
              <a:rPr lang="en-US" altLang="en-US"/>
              <a:pPr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5349360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03B286-CA3F-4097-AA0D-E8765BB3B697}" type="slidenum">
              <a:rPr lang="en-US" altLang="en-US"/>
              <a:pPr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9340470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480725-3E7C-423E-86D2-97C1722C2B10}" type="slidenum">
              <a:rPr lang="en-US" altLang="en-US"/>
              <a:pPr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65583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22F3134-794E-4C5A-AC18-E936EEF0F76B}" type="slidenum">
              <a:rPr lang="en-US" altLang="en-US"/>
              <a:pPr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7176798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21137F1-C971-48C8-88C9-16664E56E865}" type="slidenum">
              <a:rPr lang="en-US" altLang="en-US"/>
              <a:pPr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6283839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333399">
                <a:gamma/>
                <a:shade val="25882"/>
                <a:invGamma/>
              </a:srgbClr>
            </a:gs>
            <a:gs pos="100000">
              <a:srgbClr val="333399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/>
            </a:lvl1pPr>
          </a:lstStyle>
          <a:p>
            <a:endParaRPr lang="en-US" altLang="en-US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626F4891-A5AA-49CF-86E9-4AD317A776A4}" type="slidenum">
              <a:rPr lang="en-US" altLang="en-US"/>
              <a:pPr/>
              <a:t>‹#›</a:t>
            </a:fld>
            <a:endParaRPr lang="en-US" altLang="en-US" dirty="0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hyperlink" Target="mailto:rcm@composter.com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79A72D2-A941-458C-9A08-907DAC1D202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85800" y="537513"/>
            <a:ext cx="6858000" cy="2387600"/>
          </a:xfrm>
        </p:spPr>
        <p:txBody>
          <a:bodyPr/>
          <a:lstStyle/>
          <a:p>
            <a:r>
              <a:rPr lang="en-US" dirty="0"/>
              <a:t>Containerized Compost Solutions</a:t>
            </a:r>
          </a:p>
        </p:txBody>
      </p:sp>
      <p:sp>
        <p:nvSpPr>
          <p:cNvPr id="251907" name="Rectangle 1027"/>
          <p:cNvSpPr>
            <a:spLocks noGrp="1" noChangeArrowheads="1"/>
          </p:cNvSpPr>
          <p:nvPr>
            <p:ph type="subTitle" idx="1"/>
          </p:nvPr>
        </p:nvSpPr>
        <p:spPr>
          <a:xfrm>
            <a:off x="914400" y="2925113"/>
            <a:ext cx="6858000" cy="1655762"/>
          </a:xfrm>
        </p:spPr>
        <p:txBody>
          <a:bodyPr/>
          <a:lstStyle/>
          <a:p>
            <a:r>
              <a:rPr lang="en-US" altLang="en-US" dirty="0"/>
              <a:t>Jim McNelly – Managing Partner</a:t>
            </a:r>
          </a:p>
          <a:p>
            <a:r>
              <a:rPr lang="en-US" altLang="en-US" dirty="0" err="1"/>
              <a:t>NaturTech</a:t>
            </a:r>
            <a:r>
              <a:rPr lang="en-US" altLang="en-US" dirty="0"/>
              <a:t> Composting System</a:t>
            </a:r>
          </a:p>
        </p:txBody>
      </p:sp>
      <p:pic>
        <p:nvPicPr>
          <p:cNvPr id="251910" name="Picture 1030" descr="RCMLogo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4660" y="0"/>
            <a:ext cx="2289340" cy="1731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4" descr="DCAM0034">
            <a:extLst>
              <a:ext uri="{FF2B5EF4-FFF2-40B4-BE49-F238E27FC236}">
                <a16:creationId xmlns:a16="http://schemas.microsoft.com/office/drawing/2014/main" id="{01E39B85-5AD1-4BAB-B1AC-F8565FEA7D6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4042" y="3962400"/>
            <a:ext cx="4735915" cy="2895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88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609600"/>
            <a:ext cx="9144000" cy="1143000"/>
          </a:xfrm>
        </p:spPr>
        <p:txBody>
          <a:bodyPr/>
          <a:lstStyle/>
          <a:p>
            <a:r>
              <a:rPr lang="en-US" altLang="en-US" dirty="0">
                <a:solidFill>
                  <a:srgbClr val="11F727"/>
                </a:solidFill>
              </a:rPr>
              <a:t>Bio-Nutrient </a:t>
            </a:r>
            <a:br>
              <a:rPr lang="en-US" altLang="en-US" dirty="0">
                <a:solidFill>
                  <a:srgbClr val="11F727"/>
                </a:solidFill>
              </a:rPr>
            </a:br>
            <a:r>
              <a:rPr lang="en-US" altLang="en-US" dirty="0">
                <a:solidFill>
                  <a:srgbClr val="11F727"/>
                </a:solidFill>
              </a:rPr>
              <a:t>Manufacturing Solution</a:t>
            </a:r>
          </a:p>
        </p:txBody>
      </p:sp>
      <p:sp>
        <p:nvSpPr>
          <p:cNvPr id="2508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 dirty="0"/>
              <a:t>10 – 50 lbs. per dry ton of available N</a:t>
            </a:r>
          </a:p>
          <a:p>
            <a:pPr lvl="1"/>
            <a:r>
              <a:rPr lang="en-US" altLang="en-US" sz="2800" dirty="0"/>
              <a:t>3% - 5% Nitrogen</a:t>
            </a:r>
            <a:endParaRPr lang="en-US" altLang="en-US" dirty="0"/>
          </a:p>
          <a:p>
            <a:r>
              <a:rPr lang="en-US" altLang="en-US" dirty="0"/>
              <a:t>Fewer wet tons per acre</a:t>
            </a:r>
          </a:p>
          <a:p>
            <a:r>
              <a:rPr lang="en-US" altLang="en-US" dirty="0"/>
              <a:t>Consistent product</a:t>
            </a:r>
          </a:p>
          <a:p>
            <a:r>
              <a:rPr lang="en-US" altLang="en-US" dirty="0"/>
              <a:t>Vector and weed free</a:t>
            </a:r>
          </a:p>
          <a:p>
            <a:r>
              <a:rPr lang="en-US" altLang="en-US" dirty="0"/>
              <a:t>No odors and reduced run-off</a:t>
            </a:r>
          </a:p>
          <a:p>
            <a:r>
              <a:rPr lang="en-US" altLang="en-US" dirty="0"/>
              <a:t>Apply during growing period</a:t>
            </a:r>
          </a:p>
          <a:p>
            <a:r>
              <a:rPr lang="en-US" altLang="en-US" dirty="0"/>
              <a:t>Blend into planter mixes – ‘BioPonics”</a:t>
            </a:r>
          </a:p>
          <a:p>
            <a:pPr>
              <a:buFontTx/>
              <a:buNone/>
            </a:pPr>
            <a:endParaRPr lang="en-US" alt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0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solidFill>
                  <a:srgbClr val="11F727"/>
                </a:solidFill>
              </a:rPr>
              <a:t>Biofertilizers Can Revolutionize Agriculture</a:t>
            </a:r>
          </a:p>
        </p:txBody>
      </p:sp>
      <p:sp>
        <p:nvSpPr>
          <p:cNvPr id="2570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 dirty="0"/>
              <a:t>Chemical N such as Urea is a potential candidate for biostabilization</a:t>
            </a:r>
          </a:p>
          <a:p>
            <a:r>
              <a:rPr lang="en-US" altLang="en-US" dirty="0"/>
              <a:t>Market claims can be made for biofertilizers</a:t>
            </a:r>
          </a:p>
          <a:p>
            <a:r>
              <a:rPr lang="en-US" altLang="en-US" dirty="0"/>
              <a:t>Sold according to Agronomic Loading Rate</a:t>
            </a:r>
          </a:p>
          <a:p>
            <a:r>
              <a:rPr lang="en-US" altLang="en-US" dirty="0"/>
              <a:t>ALL Chemical N can be </a:t>
            </a:r>
            <a:r>
              <a:rPr lang="en-US" altLang="en-US" dirty="0" err="1"/>
              <a:t>biostabilized</a:t>
            </a:r>
            <a:endParaRPr lang="en-US" altLang="en-US" dirty="0"/>
          </a:p>
          <a:p>
            <a:r>
              <a:rPr lang="en-US" altLang="en-US" dirty="0"/>
              <a:t>Biofertilizer manufacturing </a:t>
            </a:r>
          </a:p>
          <a:p>
            <a:r>
              <a:rPr lang="en-US" altLang="en-US" dirty="0"/>
              <a:t>Rethinking waste recycling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E:\Users\Public\Pictures\InProcess\VerticalFarming\harvest-green-project-romses-architects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62000" y="1924050"/>
            <a:ext cx="3875088" cy="480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771" name="Picture 4" descr="E:\Users\Public\Pictures\InProcess\VerticalFarming\picture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5800" y="3055938"/>
            <a:ext cx="4511675" cy="3743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772" name="Picture 3" descr="E:\Users\Public\Pictures\InProcess\VerticalFarming\lvertical_1222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63813" y="1447800"/>
            <a:ext cx="4379912" cy="3006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773" name="AutoShape 8" descr="https://mail.google.com/mail/?ui=2&amp;ik=6bc90626c3&amp;view=att&amp;th=12fc6623aacf421f&amp;attid=0.1&amp;disp=inline&amp;realattid=f_glh3biic0&amp;zw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8376" name="Text Box 8"/>
          <p:cNvSpPr txBox="1">
            <a:spLocks noChangeArrowheads="1"/>
          </p:cNvSpPr>
          <p:nvPr/>
        </p:nvSpPr>
        <p:spPr bwMode="auto">
          <a:xfrm>
            <a:off x="228600" y="0"/>
            <a:ext cx="8610600" cy="1384300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2400" dirty="0">
                <a:solidFill>
                  <a:srgbClr val="11F727"/>
                </a:solidFill>
              </a:rPr>
              <a:t>Indoor Vertical Farming Using LED Lights</a:t>
            </a:r>
          </a:p>
          <a:p>
            <a:pPr>
              <a:spcBef>
                <a:spcPct val="50000"/>
              </a:spcBef>
              <a:defRPr/>
            </a:pPr>
            <a:r>
              <a:rPr lang="en-US" sz="2400" dirty="0">
                <a:solidFill>
                  <a:srgbClr val="11F727"/>
                </a:solidFill>
              </a:rPr>
              <a:t>Out-performs Hydroponics and Food Tastes Better and Has More Minerals and Vitamins = Greater Revenue!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altLang="en-US" dirty="0">
                <a:solidFill>
                  <a:srgbClr val="11F727"/>
                </a:solidFill>
              </a:rPr>
              <a:t>16 digesters 4 Biofilters</a:t>
            </a:r>
            <a:br>
              <a:rPr lang="en-US" altLang="en-US" dirty="0">
                <a:solidFill>
                  <a:srgbClr val="11F727"/>
                </a:solidFill>
              </a:rPr>
            </a:br>
            <a:r>
              <a:rPr lang="en-US" altLang="en-US" dirty="0">
                <a:solidFill>
                  <a:srgbClr val="11F727"/>
                </a:solidFill>
              </a:rPr>
              <a:t>Sandoval County, New Mexico</a:t>
            </a:r>
          </a:p>
        </p:txBody>
      </p:sp>
      <p:sp>
        <p:nvSpPr>
          <p:cNvPr id="12697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>
              <a:effectLst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1981200"/>
            <a:ext cx="7467600" cy="411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183632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4" descr="navyarial-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228600"/>
            <a:ext cx="8077200" cy="646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9570305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4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>
                <a:solidFill>
                  <a:srgbClr val="11F727"/>
                </a:solidFill>
              </a:rPr>
              <a:t>Land Recovery Inc. 27 TPD</a:t>
            </a:r>
          </a:p>
        </p:txBody>
      </p:sp>
      <p:pic>
        <p:nvPicPr>
          <p:cNvPr id="38915" name="Picture 3" descr="Lri-1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600200"/>
            <a:ext cx="7848600" cy="4878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2888668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/>
              <a:t>Contact</a:t>
            </a:r>
          </a:p>
        </p:txBody>
      </p:sp>
      <p:sp>
        <p:nvSpPr>
          <p:cNvPr id="1638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altLang="en-US" sz="2800" dirty="0"/>
              <a:t>PO Box 7444</a:t>
            </a:r>
          </a:p>
          <a:p>
            <a:pPr marL="0" indent="0">
              <a:buNone/>
            </a:pPr>
            <a:r>
              <a:rPr lang="en-US" altLang="en-US" sz="2800" dirty="0"/>
              <a:t>Saint Cloud, Minnesota 56302 </a:t>
            </a:r>
          </a:p>
          <a:p>
            <a:pPr marL="0" indent="0">
              <a:buNone/>
            </a:pPr>
            <a:endParaRPr lang="en-US" altLang="en-US" sz="2800" dirty="0"/>
          </a:p>
          <a:p>
            <a:pPr marL="0" indent="0">
              <a:buNone/>
            </a:pPr>
            <a:r>
              <a:rPr lang="en-US" altLang="en-US" sz="2800" dirty="0"/>
              <a:t>320-253-5076</a:t>
            </a:r>
          </a:p>
          <a:p>
            <a:pPr marL="0" indent="0">
              <a:buNone/>
            </a:pPr>
            <a:r>
              <a:rPr lang="en-US" altLang="en-US" sz="2800" dirty="0"/>
              <a:t>www.RenewableCarbon.com</a:t>
            </a:r>
          </a:p>
          <a:p>
            <a:pPr marL="0" indent="0">
              <a:buNone/>
            </a:pPr>
            <a:r>
              <a:rPr lang="en-US" altLang="en-US" sz="2800" dirty="0">
                <a:solidFill>
                  <a:schemeClr val="accent2">
                    <a:lumMod val="60000"/>
                    <a:lumOff val="40000"/>
                  </a:schemeClr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rcm@composter.com</a:t>
            </a:r>
            <a:endParaRPr lang="en-US" altLang="en-US" sz="2800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endParaRPr lang="en-US" altLang="en-US" sz="2800" dirty="0"/>
          </a:p>
          <a:p>
            <a:pPr eaLnBrk="1" hangingPunct="1">
              <a:lnSpc>
                <a:spcPct val="80000"/>
              </a:lnSpc>
            </a:pPr>
            <a:endParaRPr lang="en-US" altLang="en-US" sz="2800" dirty="0"/>
          </a:p>
          <a:p>
            <a:pPr eaLnBrk="1" hangingPunct="1">
              <a:lnSpc>
                <a:spcPct val="80000"/>
              </a:lnSpc>
            </a:pPr>
            <a:endParaRPr lang="en-US" altLang="en-US" sz="2800" dirty="0"/>
          </a:p>
        </p:txBody>
      </p:sp>
    </p:spTree>
    <p:extLst>
      <p:ext uri="{BB962C8B-B14F-4D97-AF65-F5344CB8AC3E}">
        <p14:creationId xmlns:p14="http://schemas.microsoft.com/office/powerpoint/2010/main" val="30685594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 dirty="0">
                <a:solidFill>
                  <a:srgbClr val="11F727"/>
                </a:solidFill>
              </a:rPr>
              <a:t>Organics Management Goals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Regulatory Compliance </a:t>
            </a:r>
          </a:p>
          <a:p>
            <a:r>
              <a:rPr lang="en-US" dirty="0"/>
              <a:t>Air</a:t>
            </a:r>
          </a:p>
          <a:p>
            <a:r>
              <a:rPr lang="en-US" dirty="0"/>
              <a:t>Water</a:t>
            </a:r>
          </a:p>
          <a:p>
            <a:r>
              <a:rPr lang="en-US" dirty="0"/>
              <a:t>Stability</a:t>
            </a:r>
          </a:p>
          <a:p>
            <a:r>
              <a:rPr lang="en-US" dirty="0"/>
              <a:t>Waste Diversion or Product Manufacturing</a:t>
            </a:r>
          </a:p>
          <a:p>
            <a:r>
              <a:rPr lang="en-US" dirty="0"/>
              <a:t>Economic Viability</a:t>
            </a:r>
          </a:p>
          <a:p>
            <a:r>
              <a:rPr lang="en-US" dirty="0"/>
              <a:t>Healthy Soils</a:t>
            </a:r>
          </a:p>
        </p:txBody>
      </p:sp>
    </p:spTree>
    <p:extLst>
      <p:ext uri="{BB962C8B-B14F-4D97-AF65-F5344CB8AC3E}">
        <p14:creationId xmlns:p14="http://schemas.microsoft.com/office/powerpoint/2010/main" val="30310065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Rot="1" noChangeArrowheads="1"/>
          </p:cNvSpPr>
          <p:nvPr>
            <p:ph type="title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sz="4800" dirty="0">
                <a:solidFill>
                  <a:srgbClr val="11F727"/>
                </a:solidFill>
                <a:effectLst/>
              </a:rPr>
              <a:t>A New Bio-Fertilizer Industry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>
              <a:effectLst/>
            </a:endParaRPr>
          </a:p>
        </p:txBody>
      </p:sp>
      <p:pic>
        <p:nvPicPr>
          <p:cNvPr id="11268" name="Picture 4" descr="IMG_1246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600200"/>
            <a:ext cx="8229600" cy="4938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457200"/>
            <a:ext cx="8229600" cy="11398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dirty="0">
                <a:solidFill>
                  <a:srgbClr val="11F727"/>
                </a:solidFill>
                <a:effectLst/>
              </a:rPr>
              <a:t>It Began With Containerized Composting…..</a:t>
            </a:r>
            <a:br>
              <a:rPr lang="en-US" sz="4000" dirty="0">
                <a:effectLst/>
              </a:rPr>
            </a:br>
            <a:endParaRPr lang="en-US" sz="4000" dirty="0">
              <a:effectLst/>
            </a:endParaRP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" y="1447800"/>
            <a:ext cx="9067800" cy="43434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2400" dirty="0">
                <a:solidFill>
                  <a:srgbClr val="11F727"/>
                </a:solidFill>
                <a:effectLst/>
              </a:rPr>
              <a:t>Why Containers?</a:t>
            </a:r>
          </a:p>
          <a:p>
            <a:pPr>
              <a:lnSpc>
                <a:spcPct val="80000"/>
              </a:lnSpc>
            </a:pPr>
            <a:endParaRPr lang="en-US" sz="2400" dirty="0">
              <a:effectLst/>
            </a:endParaRPr>
          </a:p>
          <a:p>
            <a:pPr>
              <a:lnSpc>
                <a:spcPct val="80000"/>
              </a:lnSpc>
            </a:pPr>
            <a:r>
              <a:rPr lang="en-US" sz="2400" dirty="0">
                <a:effectLst/>
              </a:rPr>
              <a:t>Containers retain heat, hold moisture, capture odors, keep out varmints, and protect from sun, wind, rain and snow</a:t>
            </a:r>
          </a:p>
          <a:p>
            <a:pPr>
              <a:lnSpc>
                <a:spcPct val="80000"/>
              </a:lnSpc>
            </a:pPr>
            <a:r>
              <a:rPr lang="en-US" sz="2400" dirty="0">
                <a:effectLst/>
              </a:rPr>
              <a:t>Batch processing is easier to manage &amp; has higher quality control</a:t>
            </a:r>
          </a:p>
          <a:p>
            <a:pPr>
              <a:lnSpc>
                <a:spcPct val="80000"/>
              </a:lnSpc>
            </a:pPr>
            <a:r>
              <a:rPr lang="en-US" sz="2400" dirty="0">
                <a:effectLst/>
              </a:rPr>
              <a:t>Bio-Container systems cost less than composting under roof or fabrics</a:t>
            </a:r>
          </a:p>
          <a:p>
            <a:pPr>
              <a:lnSpc>
                <a:spcPct val="80000"/>
              </a:lnSpc>
            </a:pPr>
            <a:r>
              <a:rPr lang="en-US" sz="2400" dirty="0">
                <a:effectLst/>
              </a:rPr>
              <a:t>Containers can be increased or reduced to meet market conditions</a:t>
            </a:r>
          </a:p>
          <a:p>
            <a:pPr>
              <a:lnSpc>
                <a:spcPct val="80000"/>
              </a:lnSpc>
            </a:pPr>
            <a:r>
              <a:rPr lang="en-US" sz="2400" dirty="0">
                <a:effectLst/>
              </a:rPr>
              <a:t>Containers are mobile, versatile and still serve as shipping containers</a:t>
            </a:r>
          </a:p>
          <a:p>
            <a:pPr>
              <a:lnSpc>
                <a:spcPct val="80000"/>
              </a:lnSpc>
            </a:pPr>
            <a:r>
              <a:rPr lang="en-US" sz="2400" dirty="0">
                <a:effectLst/>
              </a:rPr>
              <a:t>They are stackable for optimum space utilization</a:t>
            </a:r>
          </a:p>
          <a:p>
            <a:pPr>
              <a:lnSpc>
                <a:spcPct val="80000"/>
              </a:lnSpc>
            </a:pPr>
            <a:r>
              <a:rPr lang="en-US" sz="2400" dirty="0"/>
              <a:t>Can capture emissions</a:t>
            </a:r>
            <a:endParaRPr lang="en-US" sz="2400" dirty="0">
              <a:effectLst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4400" dirty="0">
                <a:solidFill>
                  <a:srgbClr val="11F727"/>
                </a:solidFill>
              </a:rPr>
              <a:t>Elegant in its Simplicity!</a:t>
            </a:r>
            <a:endParaRPr lang="en-US" dirty="0"/>
          </a:p>
        </p:txBody>
      </p:sp>
      <p:sp>
        <p:nvSpPr>
          <p:cNvPr id="1638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752600"/>
            <a:ext cx="7772400" cy="434340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altLang="en-US" sz="2800" dirty="0"/>
              <a:t>Patented, proven environmental technology</a:t>
            </a:r>
          </a:p>
          <a:p>
            <a:pPr eaLnBrk="1" hangingPunct="1">
              <a:lnSpc>
                <a:spcPct val="80000"/>
              </a:lnSpc>
            </a:pPr>
            <a:r>
              <a:rPr lang="en-US" altLang="en-US" sz="2800" dirty="0"/>
              <a:t>Low start-up cost</a:t>
            </a:r>
          </a:p>
          <a:p>
            <a:pPr eaLnBrk="1" hangingPunct="1">
              <a:lnSpc>
                <a:spcPct val="80000"/>
              </a:lnSpc>
            </a:pPr>
            <a:r>
              <a:rPr lang="en-US" altLang="en-US" sz="2800" dirty="0"/>
              <a:t>Low operating costs</a:t>
            </a:r>
          </a:p>
          <a:p>
            <a:pPr eaLnBrk="1" hangingPunct="1">
              <a:lnSpc>
                <a:spcPct val="80000"/>
              </a:lnSpc>
            </a:pPr>
            <a:r>
              <a:rPr lang="en-US" altLang="en-US" sz="2800" dirty="0"/>
              <a:t>Environmentally compliant</a:t>
            </a:r>
          </a:p>
          <a:p>
            <a:pPr eaLnBrk="1" hangingPunct="1">
              <a:lnSpc>
                <a:spcPct val="80000"/>
              </a:lnSpc>
            </a:pPr>
            <a:r>
              <a:rPr lang="en-US" altLang="en-US" sz="2800" dirty="0"/>
              <a:t>Odors managed through process control</a:t>
            </a:r>
          </a:p>
          <a:p>
            <a:pPr eaLnBrk="1" hangingPunct="1">
              <a:lnSpc>
                <a:spcPct val="80000"/>
              </a:lnSpc>
            </a:pPr>
            <a:r>
              <a:rPr lang="en-US" altLang="en-US" sz="2800" dirty="0"/>
              <a:t>Portable modules with low fixed capital outlay</a:t>
            </a:r>
          </a:p>
          <a:p>
            <a:pPr eaLnBrk="1" hangingPunct="1">
              <a:lnSpc>
                <a:spcPct val="80000"/>
              </a:lnSpc>
            </a:pPr>
            <a:r>
              <a:rPr lang="en-US" altLang="en-US" sz="2800" dirty="0"/>
              <a:t>Positive operating cash flow after start up</a:t>
            </a:r>
          </a:p>
          <a:p>
            <a:r>
              <a:rPr lang="en-US" altLang="en-US" sz="2800" dirty="0"/>
              <a:t>Urban and Suburban Settings</a:t>
            </a:r>
          </a:p>
          <a:p>
            <a:r>
              <a:rPr lang="en-US" altLang="en-US" sz="2800" dirty="0"/>
              <a:t>Raising the Bar of Regulatory Compliance</a:t>
            </a:r>
          </a:p>
          <a:p>
            <a:pPr eaLnBrk="1" hangingPunct="1">
              <a:lnSpc>
                <a:spcPct val="80000"/>
              </a:lnSpc>
            </a:pPr>
            <a:endParaRPr lang="en-US" altLang="en-US" sz="2800" dirty="0"/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endParaRPr lang="en-US" altLang="en-US" sz="2800" dirty="0"/>
          </a:p>
          <a:p>
            <a:pPr eaLnBrk="1" hangingPunct="1">
              <a:lnSpc>
                <a:spcPct val="80000"/>
              </a:lnSpc>
            </a:pPr>
            <a:endParaRPr lang="en-US" altLang="en-US" sz="2800" dirty="0"/>
          </a:p>
          <a:p>
            <a:pPr eaLnBrk="1" hangingPunct="1">
              <a:lnSpc>
                <a:spcPct val="80000"/>
              </a:lnSpc>
            </a:pPr>
            <a:endParaRPr lang="en-US" altLang="en-US" sz="2800" dirty="0"/>
          </a:p>
        </p:txBody>
      </p:sp>
    </p:spTree>
    <p:extLst>
      <p:ext uri="{BB962C8B-B14F-4D97-AF65-F5344CB8AC3E}">
        <p14:creationId xmlns:p14="http://schemas.microsoft.com/office/powerpoint/2010/main" val="24851821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5400" dirty="0">
                <a:solidFill>
                  <a:srgbClr val="11F727"/>
                </a:solidFill>
              </a:rPr>
              <a:t>Low Operating Cost</a:t>
            </a:r>
          </a:p>
        </p:txBody>
      </p:sp>
      <p:sp>
        <p:nvSpPr>
          <p:cNvPr id="7885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685800" y="1752600"/>
            <a:ext cx="7772400" cy="4343400"/>
          </a:xfrm>
        </p:spPr>
        <p:txBody>
          <a:bodyPr/>
          <a:lstStyle/>
          <a:p>
            <a:pPr marL="0" indent="0" eaLnBrk="1" hangingPunct="1">
              <a:lnSpc>
                <a:spcPct val="80000"/>
              </a:lnSpc>
              <a:buNone/>
              <a:defRPr/>
            </a:pPr>
            <a:r>
              <a:rPr lang="en-US" sz="2000" dirty="0">
                <a:solidFill>
                  <a:srgbClr val="11F727"/>
                </a:solidFill>
              </a:rPr>
              <a:t>Air is cheaper than turning!</a:t>
            </a:r>
          </a:p>
          <a:p>
            <a:pPr lvl="1" eaLnBrk="1" hangingPunct="1">
              <a:lnSpc>
                <a:spcPct val="80000"/>
              </a:lnSpc>
              <a:defRPr/>
            </a:pPr>
            <a:r>
              <a:rPr lang="en-US" sz="1800" dirty="0"/>
              <a:t>Blower cost 1HP per TPD</a:t>
            </a:r>
          </a:p>
          <a:p>
            <a:pPr lvl="1" eaLnBrk="1" hangingPunct="1">
              <a:lnSpc>
                <a:spcPct val="80000"/>
              </a:lnSpc>
              <a:defRPr/>
            </a:pPr>
            <a:r>
              <a:rPr lang="en-US" sz="1800" dirty="0"/>
              <a:t>less than $.50 per ton</a:t>
            </a:r>
          </a:p>
          <a:p>
            <a:pPr eaLnBrk="1" hangingPunct="1">
              <a:lnSpc>
                <a:spcPct val="80000"/>
              </a:lnSpc>
              <a:defRPr/>
            </a:pPr>
            <a:endParaRPr lang="en-US" sz="2000" dirty="0"/>
          </a:p>
          <a:p>
            <a:pPr eaLnBrk="1" hangingPunct="1">
              <a:lnSpc>
                <a:spcPct val="80000"/>
              </a:lnSpc>
              <a:defRPr/>
            </a:pPr>
            <a:r>
              <a:rPr lang="en-US" sz="2000" dirty="0">
                <a:solidFill>
                  <a:srgbClr val="11F727"/>
                </a:solidFill>
              </a:rPr>
              <a:t>Batches are more economical</a:t>
            </a:r>
          </a:p>
          <a:p>
            <a:pPr lvl="1" eaLnBrk="1" hangingPunct="1">
              <a:lnSpc>
                <a:spcPct val="80000"/>
              </a:lnSpc>
              <a:defRPr/>
            </a:pPr>
            <a:r>
              <a:rPr lang="en-US" sz="1800" dirty="0"/>
              <a:t>Moving 50 ton containers via straddler costs less than scoop by scoop using 4 ton front-end loader buckets</a:t>
            </a:r>
          </a:p>
          <a:p>
            <a:pPr eaLnBrk="1" hangingPunct="1">
              <a:lnSpc>
                <a:spcPct val="80000"/>
              </a:lnSpc>
              <a:defRPr/>
            </a:pPr>
            <a:endParaRPr lang="en-US" sz="2000" dirty="0"/>
          </a:p>
          <a:p>
            <a:pPr eaLnBrk="1" hangingPunct="1">
              <a:lnSpc>
                <a:spcPct val="80000"/>
              </a:lnSpc>
              <a:defRPr/>
            </a:pPr>
            <a:r>
              <a:rPr lang="en-US" sz="2000" dirty="0">
                <a:solidFill>
                  <a:srgbClr val="11F727"/>
                </a:solidFill>
              </a:rPr>
              <a:t>Reduced cost of Front-end loaders operating cost</a:t>
            </a:r>
          </a:p>
          <a:p>
            <a:pPr lvl="1" eaLnBrk="1" hangingPunct="1">
              <a:lnSpc>
                <a:spcPct val="80000"/>
              </a:lnSpc>
              <a:defRPr/>
            </a:pPr>
            <a:r>
              <a:rPr lang="en-US" sz="1800" dirty="0"/>
              <a:t>2 loaders per 200 TPD in containerized fermentation </a:t>
            </a:r>
          </a:p>
          <a:p>
            <a:pPr lvl="1" eaLnBrk="1" hangingPunct="1">
              <a:lnSpc>
                <a:spcPct val="80000"/>
              </a:lnSpc>
              <a:defRPr/>
            </a:pPr>
            <a:r>
              <a:rPr lang="en-US" sz="1800" dirty="0"/>
              <a:t>12 loaders per 200 TPD for indoor or windrow composting technologies</a:t>
            </a:r>
          </a:p>
          <a:p>
            <a:pPr lvl="1" eaLnBrk="1" hangingPunct="1">
              <a:lnSpc>
                <a:spcPct val="80000"/>
              </a:lnSpc>
              <a:defRPr/>
            </a:pPr>
            <a:r>
              <a:rPr lang="en-US" sz="1800" dirty="0"/>
              <a:t>250 HP for 4 ton buckets - 12 cycles = 48 tons.</a:t>
            </a:r>
          </a:p>
          <a:p>
            <a:pPr lvl="1" eaLnBrk="1" hangingPunct="1">
              <a:lnSpc>
                <a:spcPct val="80000"/>
              </a:lnSpc>
              <a:defRPr/>
            </a:pPr>
            <a:endParaRPr lang="en-US" sz="1800" dirty="0"/>
          </a:p>
          <a:p>
            <a:pPr eaLnBrk="1" hangingPunct="1">
              <a:lnSpc>
                <a:spcPct val="80000"/>
              </a:lnSpc>
              <a:defRPr/>
            </a:pPr>
            <a:r>
              <a:rPr lang="en-US" sz="2000" dirty="0">
                <a:solidFill>
                  <a:srgbClr val="11F727"/>
                </a:solidFill>
              </a:rPr>
              <a:t>Straddler has lower fuel and labor cost</a:t>
            </a:r>
          </a:p>
          <a:p>
            <a:pPr lvl="1" eaLnBrk="1" hangingPunct="1">
              <a:lnSpc>
                <a:spcPct val="80000"/>
              </a:lnSpc>
              <a:defRPr/>
            </a:pPr>
            <a:r>
              <a:rPr lang="en-US" sz="1800" dirty="0"/>
              <a:t>78HP straddlers for 50 ton containers in one cycle!</a:t>
            </a:r>
          </a:p>
          <a:p>
            <a:pPr lvl="1" eaLnBrk="1" hangingPunct="1">
              <a:lnSpc>
                <a:spcPct val="80000"/>
              </a:lnSpc>
              <a:defRPr/>
            </a:pPr>
            <a:r>
              <a:rPr lang="en-US" sz="1800" dirty="0"/>
              <a:t>24 liters fuel per hour in 12 cycles!</a:t>
            </a:r>
          </a:p>
          <a:p>
            <a:pPr eaLnBrk="1" hangingPunct="1">
              <a:lnSpc>
                <a:spcPct val="80000"/>
              </a:lnSpc>
              <a:defRPr/>
            </a:pPr>
            <a:endParaRPr lang="en-US" sz="20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Rot="1" noChangeArrowheads="1"/>
          </p:cNvSpPr>
          <p:nvPr>
            <p:ph type="title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dirty="0">
                <a:solidFill>
                  <a:srgbClr val="11F727"/>
                </a:solidFill>
                <a:effectLst/>
              </a:rPr>
              <a:t>Lower Facility Maintenance Cost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dirty="0">
                <a:effectLst/>
              </a:rPr>
              <a:t>Corrosion Resistant</a:t>
            </a:r>
          </a:p>
          <a:p>
            <a:pPr>
              <a:lnSpc>
                <a:spcPct val="90000"/>
              </a:lnSpc>
            </a:pPr>
            <a:r>
              <a:rPr lang="en-US" dirty="0">
                <a:effectLst/>
              </a:rPr>
              <a:t>Epoxy Coated </a:t>
            </a:r>
            <a:r>
              <a:rPr lang="en-US" dirty="0" err="1">
                <a:effectLst/>
              </a:rPr>
              <a:t>Cor</a:t>
            </a:r>
            <a:r>
              <a:rPr lang="en-US" dirty="0">
                <a:effectLst/>
              </a:rPr>
              <a:t>-ten Steel</a:t>
            </a:r>
          </a:p>
          <a:p>
            <a:pPr>
              <a:lnSpc>
                <a:spcPct val="90000"/>
              </a:lnSpc>
            </a:pPr>
            <a:r>
              <a:rPr lang="en-US" dirty="0">
                <a:effectLst/>
              </a:rPr>
              <a:t>Replaceable Plastic Wear Liner</a:t>
            </a:r>
          </a:p>
          <a:p>
            <a:pPr>
              <a:lnSpc>
                <a:spcPct val="90000"/>
              </a:lnSpc>
            </a:pPr>
            <a:r>
              <a:rPr lang="en-US" dirty="0">
                <a:effectLst/>
              </a:rPr>
              <a:t>Fewer Moving Parts</a:t>
            </a:r>
          </a:p>
          <a:p>
            <a:pPr>
              <a:lnSpc>
                <a:spcPct val="90000"/>
              </a:lnSpc>
            </a:pPr>
            <a:r>
              <a:rPr lang="en-US" dirty="0">
                <a:effectLst/>
              </a:rPr>
              <a:t>Fewer Front-end Loaders</a:t>
            </a:r>
          </a:p>
          <a:p>
            <a:pPr>
              <a:lnSpc>
                <a:spcPct val="90000"/>
              </a:lnSpc>
            </a:pPr>
            <a:r>
              <a:rPr lang="en-US" dirty="0">
                <a:effectLst/>
              </a:rPr>
              <a:t>Indestructible Polypropylene Air Floor</a:t>
            </a:r>
          </a:p>
          <a:p>
            <a:pPr>
              <a:lnSpc>
                <a:spcPct val="90000"/>
              </a:lnSpc>
            </a:pPr>
            <a:r>
              <a:rPr lang="en-US" dirty="0">
                <a:effectLst/>
              </a:rPr>
              <a:t>Self-Cleaning Air Floor</a:t>
            </a:r>
          </a:p>
          <a:p>
            <a:pPr>
              <a:lnSpc>
                <a:spcPct val="90000"/>
              </a:lnSpc>
            </a:pPr>
            <a:r>
              <a:rPr lang="en-US" dirty="0">
                <a:effectLst/>
              </a:rPr>
              <a:t>As Low as 1% Per Year Maintenance Cost</a:t>
            </a:r>
          </a:p>
          <a:p>
            <a:pPr>
              <a:lnSpc>
                <a:spcPct val="90000"/>
              </a:lnSpc>
            </a:pPr>
            <a:endParaRPr lang="en-US" dirty="0">
              <a:effectLst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673225"/>
            <a:ext cx="8229600" cy="4429125"/>
          </a:xfrm>
        </p:spPr>
        <p:txBody>
          <a:bodyPr/>
          <a:lstStyle/>
          <a:p>
            <a:pPr eaLnBrk="1" hangingPunct="1">
              <a:defRPr/>
            </a:pPr>
            <a:endParaRPr lang="en-US"/>
          </a:p>
        </p:txBody>
      </p:sp>
      <p:pic>
        <p:nvPicPr>
          <p:cNvPr id="25603" name="Picture 4" descr="DCAM010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600200"/>
            <a:ext cx="7543800" cy="480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06" name="Text Box 6"/>
          <p:cNvSpPr txBox="1">
            <a:spLocks noChangeArrowheads="1"/>
          </p:cNvSpPr>
          <p:nvPr/>
        </p:nvSpPr>
        <p:spPr bwMode="auto">
          <a:xfrm>
            <a:off x="457200" y="457200"/>
            <a:ext cx="7543800" cy="1077218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3200" dirty="0">
                <a:solidFill>
                  <a:srgbClr val="11F727"/>
                </a:solidFill>
              </a:rPr>
              <a:t>Replaceable Plastic Wear Liner on Walls Over Epoxy Coating – </a:t>
            </a:r>
            <a:r>
              <a:rPr lang="en-US" sz="3200" dirty="0" err="1">
                <a:solidFill>
                  <a:srgbClr val="11F727"/>
                </a:solidFill>
              </a:rPr>
              <a:t>Cor</a:t>
            </a:r>
            <a:r>
              <a:rPr lang="en-US" sz="3200" dirty="0">
                <a:solidFill>
                  <a:srgbClr val="11F727"/>
                </a:solidFill>
              </a:rPr>
              <a:t>-Ten Steel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" y="228600"/>
            <a:ext cx="8915400" cy="11430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dirty="0">
                <a:solidFill>
                  <a:srgbClr val="11F727"/>
                </a:solidFill>
                <a:effectLst/>
              </a:rPr>
              <a:t>Cash Flow With Value-Add Markets </a:t>
            </a:r>
          </a:p>
        </p:txBody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371600"/>
            <a:ext cx="8915400" cy="48768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indent="0">
              <a:lnSpc>
                <a:spcPct val="90000"/>
              </a:lnSpc>
              <a:buNone/>
            </a:pPr>
            <a:r>
              <a:rPr lang="en-US" dirty="0">
                <a:solidFill>
                  <a:srgbClr val="11F727"/>
                </a:solidFill>
                <a:effectLst/>
              </a:rPr>
              <a:t>Revenue </a:t>
            </a:r>
          </a:p>
          <a:p>
            <a:pPr>
              <a:lnSpc>
                <a:spcPct val="90000"/>
              </a:lnSpc>
            </a:pPr>
            <a:r>
              <a:rPr lang="en-US" dirty="0">
                <a:effectLst/>
              </a:rPr>
              <a:t>Begin with high tipping fees $30-$60 per ton</a:t>
            </a:r>
          </a:p>
          <a:p>
            <a:pPr>
              <a:lnSpc>
                <a:spcPct val="90000"/>
              </a:lnSpc>
            </a:pPr>
            <a:r>
              <a:rPr lang="en-US" dirty="0">
                <a:effectLst/>
              </a:rPr>
              <a:t>Ordinary Compost sells for $20-$50 per ton</a:t>
            </a:r>
          </a:p>
          <a:p>
            <a:pPr>
              <a:lnSpc>
                <a:spcPct val="90000"/>
              </a:lnSpc>
            </a:pPr>
            <a:r>
              <a:rPr lang="en-US" dirty="0">
                <a:effectLst/>
              </a:rPr>
              <a:t>2% Nitrogen </a:t>
            </a:r>
            <a:r>
              <a:rPr lang="en-US" dirty="0" err="1">
                <a:effectLst/>
              </a:rPr>
              <a:t>NaturSoil</a:t>
            </a:r>
            <a:r>
              <a:rPr lang="en-US" dirty="0">
                <a:effectLst/>
              </a:rPr>
              <a:t> sells for $100 per ton</a:t>
            </a:r>
          </a:p>
          <a:p>
            <a:pPr>
              <a:lnSpc>
                <a:spcPct val="90000"/>
              </a:lnSpc>
            </a:pPr>
            <a:r>
              <a:rPr lang="en-US" dirty="0">
                <a:effectLst/>
              </a:rPr>
              <a:t>4% Nitrogen </a:t>
            </a:r>
            <a:r>
              <a:rPr lang="en-US" dirty="0" err="1">
                <a:effectLst/>
              </a:rPr>
              <a:t>NaturSoil</a:t>
            </a:r>
            <a:r>
              <a:rPr lang="en-US" dirty="0">
                <a:effectLst/>
              </a:rPr>
              <a:t> sells for $200 per ton</a:t>
            </a:r>
          </a:p>
          <a:p>
            <a:pPr>
              <a:lnSpc>
                <a:spcPct val="90000"/>
              </a:lnSpc>
            </a:pPr>
            <a:endParaRPr lang="en-US" dirty="0">
              <a:effectLst/>
            </a:endParaRPr>
          </a:p>
          <a:p>
            <a:pPr marL="0" indent="0">
              <a:lnSpc>
                <a:spcPct val="90000"/>
              </a:lnSpc>
              <a:buNone/>
            </a:pPr>
            <a:r>
              <a:rPr lang="en-US" dirty="0">
                <a:solidFill>
                  <a:srgbClr val="11F727"/>
                </a:solidFill>
                <a:effectLst/>
              </a:rPr>
              <a:t>Cost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dirty="0">
                <a:effectLst/>
              </a:rPr>
              <a:t>Capital and operating cost 60 TPD $40 per ton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dirty="0">
                <a:effectLst/>
              </a:rPr>
              <a:t>Capital and operating cost 300 TPD $27 per ton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">
      <a:dk1>
        <a:srgbClr val="000000"/>
      </a:dk1>
      <a:lt1>
        <a:srgbClr val="FFFF00"/>
      </a:lt1>
      <a:dk2>
        <a:srgbClr val="0000FF"/>
      </a:dk2>
      <a:lt2>
        <a:srgbClr val="FFFF00"/>
      </a:lt2>
      <a:accent1>
        <a:srgbClr val="FF9900"/>
      </a:accent1>
      <a:accent2>
        <a:srgbClr val="00FFFF"/>
      </a:accent2>
      <a:accent3>
        <a:srgbClr val="AAAAFF"/>
      </a:accent3>
      <a:accent4>
        <a:srgbClr val="DADA00"/>
      </a:accent4>
      <a:accent5>
        <a:srgbClr val="FFCAAA"/>
      </a:accent5>
      <a:accent6>
        <a:srgbClr val="00E7E7"/>
      </a:accent6>
      <a:hlink>
        <a:srgbClr val="FF0000"/>
      </a:hlink>
      <a:folHlink>
        <a:srgbClr val="969696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rgbClr val="FFFF00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anose="02020603050405020304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rgbClr val="FFFF00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anose="02020603050405020304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4515</TotalTime>
  <Words>539</Words>
  <Application>Microsoft Office PowerPoint</Application>
  <PresentationFormat>On-screen Show (4:3)</PresentationFormat>
  <Paragraphs>103</Paragraphs>
  <Slides>16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0" baseType="lpstr">
      <vt:lpstr>Arial</vt:lpstr>
      <vt:lpstr>Times New Roman</vt:lpstr>
      <vt:lpstr>Wingdings</vt:lpstr>
      <vt:lpstr>Default Design</vt:lpstr>
      <vt:lpstr>Containerized Compost Solutions</vt:lpstr>
      <vt:lpstr>Organics Management Goals</vt:lpstr>
      <vt:lpstr>A New Bio-Fertilizer Industry</vt:lpstr>
      <vt:lpstr>It Began With Containerized Composting….. </vt:lpstr>
      <vt:lpstr>Elegant in its Simplicity!</vt:lpstr>
      <vt:lpstr>Low Operating Cost</vt:lpstr>
      <vt:lpstr>Lower Facility Maintenance Cost</vt:lpstr>
      <vt:lpstr>PowerPoint Presentation</vt:lpstr>
      <vt:lpstr>Cash Flow With Value-Add Markets </vt:lpstr>
      <vt:lpstr>Bio-Nutrient  Manufacturing Solution</vt:lpstr>
      <vt:lpstr>Biofertilizers Can Revolutionize Agriculture</vt:lpstr>
      <vt:lpstr>PowerPoint Presentation</vt:lpstr>
      <vt:lpstr>16 digesters 4 Biofilters Sandoval County, New Mexico</vt:lpstr>
      <vt:lpstr>PowerPoint Presentation</vt:lpstr>
      <vt:lpstr>Land Recovery Inc. 27 TPD</vt:lpstr>
      <vt:lpstr>Contact</vt:lpstr>
    </vt:vector>
  </TitlesOfParts>
  <Company>Cargill-Dow Polymers, LLC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 Slide Title</dc:title>
  <dc:creator>Gary F. Leatham</dc:creator>
  <cp:lastModifiedBy>Sara Hammes</cp:lastModifiedBy>
  <cp:revision>135</cp:revision>
  <cp:lastPrinted>1998-10-26T16:19:36Z</cp:lastPrinted>
  <dcterms:created xsi:type="dcterms:W3CDTF">1998-04-20T21:21:06Z</dcterms:created>
  <dcterms:modified xsi:type="dcterms:W3CDTF">2020-11-09T23:57:48Z</dcterms:modified>
</cp:coreProperties>
</file>