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9"/>
  </p:notesMasterIdLst>
  <p:handoutMasterIdLst>
    <p:handoutMasterId r:id="rId10"/>
  </p:handoutMasterIdLst>
  <p:sldIdLst>
    <p:sldId id="256" r:id="rId2"/>
    <p:sldId id="310" r:id="rId3"/>
    <p:sldId id="275" r:id="rId4"/>
    <p:sldId id="312" r:id="rId5"/>
    <p:sldId id="314" r:id="rId6"/>
    <p:sldId id="274" r:id="rId7"/>
    <p:sldId id="288" r:id="rId8"/>
  </p:sldIdLst>
  <p:sldSz cx="12192000" cy="6858000"/>
  <p:notesSz cx="7077075" cy="936307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123" d="100"/>
          <a:sy n="123" d="100"/>
        </p:scale>
        <p:origin x="114" y="186"/>
      </p:cViewPr>
      <p:guideLst/>
    </p:cSldViewPr>
  </p:slideViewPr>
  <p:notesTextViewPr>
    <p:cViewPr>
      <p:scale>
        <a:sx n="3" d="2"/>
        <a:sy n="3" d="2"/>
      </p:scale>
      <p:origin x="0" y="0"/>
    </p:cViewPr>
  </p:notesTextViewPr>
  <p:sorterViewPr>
    <p:cViewPr>
      <p:scale>
        <a:sx n="100" d="100"/>
        <a:sy n="100" d="100"/>
      </p:scale>
      <p:origin x="0" y="0"/>
    </p:cViewPr>
  </p:sorterViewPr>
  <p:notesViewPr>
    <p:cSldViewPr snapToGrid="0">
      <p:cViewPr>
        <p:scale>
          <a:sx n="72" d="100"/>
          <a:sy n="72" d="100"/>
        </p:scale>
        <p:origin x="4110" y="73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notesMaster" Target="notesMasters/notesMaster1.xml"/><Relationship Id="rId14"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accent0_3">
  <dgm:title val=""/>
  <dgm:desc val=""/>
  <dgm:catLst>
    <dgm:cat type="mainScheme" pri="10300"/>
  </dgm:catLst>
  <dgm:styleLbl name="node0">
    <dgm:fillClrLst meth="repeat">
      <a:schemeClr val="dk2"/>
    </dgm:fillClrLst>
    <dgm:linClrLst meth="repeat">
      <a:schemeClr val="lt2"/>
    </dgm:linClrLst>
    <dgm:effectClrLst/>
    <dgm:txLinClrLst/>
    <dgm:txFillClrLst/>
    <dgm:txEffectClrLst/>
  </dgm:styleLbl>
  <dgm:styleLbl name="alignNode1">
    <dgm:fillClrLst meth="repeat">
      <a:schemeClr val="dk2"/>
    </dgm:fillClrLst>
    <dgm:linClrLst meth="repeat">
      <a:schemeClr val="dk2"/>
    </dgm:linClrLst>
    <dgm:effectClrLst/>
    <dgm:txLinClrLst/>
    <dgm:txFillClrLst/>
    <dgm:txEffectClrLst/>
  </dgm:styleLbl>
  <dgm:styleLbl name="node1">
    <dgm:fillClrLst meth="repeat">
      <a:schemeClr val="dk2"/>
    </dgm:fillClrLst>
    <dgm:linClrLst meth="repeat">
      <a:schemeClr val="lt2"/>
    </dgm:linClrLst>
    <dgm:effectClrLst/>
    <dgm:txLinClrLst/>
    <dgm:txFillClrLst/>
    <dgm:txEffectClrLst/>
  </dgm:styleLbl>
  <dgm:styleLbl name="lnNode1">
    <dgm:fillClrLst meth="repeat">
      <a:schemeClr val="dk2"/>
    </dgm:fillClrLst>
    <dgm:linClrLst meth="repeat">
      <a:schemeClr val="lt2"/>
    </dgm:linClrLst>
    <dgm:effectClrLst/>
    <dgm:txLinClrLst/>
    <dgm:txFillClrLst/>
    <dgm:txEffectClrLst/>
  </dgm:styleLbl>
  <dgm:styleLbl name="vennNode1">
    <dgm:fillClrLst meth="repeat">
      <a:schemeClr val="dk2">
        <a:alpha val="50000"/>
      </a:schemeClr>
    </dgm:fillClrLst>
    <dgm:linClrLst meth="repeat">
      <a:schemeClr val="lt2"/>
    </dgm:linClrLst>
    <dgm:effectClrLst/>
    <dgm:txLinClrLst/>
    <dgm:txFillClrLst/>
    <dgm:txEffectClrLst/>
  </dgm:styleLbl>
  <dgm:styleLbl name="node2">
    <dgm:fillClrLst meth="repeat">
      <a:schemeClr val="dk2"/>
    </dgm:fillClrLst>
    <dgm:linClrLst meth="repeat">
      <a:schemeClr val="lt2"/>
    </dgm:linClrLst>
    <dgm:effectClrLst/>
    <dgm:txLinClrLst/>
    <dgm:txFillClrLst/>
    <dgm:txEffectClrLst/>
  </dgm:styleLbl>
  <dgm:styleLbl name="node3">
    <dgm:fillClrLst meth="repeat">
      <a:schemeClr val="dk2"/>
    </dgm:fillClrLst>
    <dgm:linClrLst meth="repeat">
      <a:schemeClr val="lt2"/>
    </dgm:linClrLst>
    <dgm:effectClrLst/>
    <dgm:txLinClrLst/>
    <dgm:txFillClrLst/>
    <dgm:txEffectClrLst/>
  </dgm:styleLbl>
  <dgm:styleLbl name="node4">
    <dgm:fillClrLst meth="repeat">
      <a:schemeClr val="dk2"/>
    </dgm:fillClrLst>
    <dgm:linClrLst meth="repeat">
      <a:schemeClr val="lt2"/>
    </dgm:linClrLst>
    <dgm:effectClrLst/>
    <dgm:txLinClrLst/>
    <dgm:txFillClrLst/>
    <dgm:txEffectClrLst/>
  </dgm:styleLbl>
  <dgm:styleLbl name="fgImgPlace1">
    <dgm:fillClrLst meth="repeat">
      <a:schemeClr val="dk2">
        <a:tint val="50000"/>
      </a:schemeClr>
    </dgm:fillClrLst>
    <dgm:linClrLst meth="repeat">
      <a:schemeClr val="lt2"/>
    </dgm:linClrLst>
    <dgm:effectClrLst/>
    <dgm:txLinClrLst/>
    <dgm:txFillClrLst meth="repeat">
      <a:schemeClr val="lt2"/>
    </dgm:txFillClrLst>
    <dgm:txEffectClrLst/>
  </dgm:styleLbl>
  <dgm:styleLbl name="align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bg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dgm:txEffectClrLst/>
  </dgm:styleLbl>
  <dgm:styleLbl name="sibTrans1D1">
    <dgm:fillClrLst meth="repeat">
      <a:schemeClr val="dk2"/>
    </dgm:fillClrLst>
    <dgm:linClrLst meth="repeat">
      <a:schemeClr val="dk2"/>
    </dgm:linClrLst>
    <dgm:effectClrLst/>
    <dgm:txLinClrLst/>
    <dgm:txFillClrLst meth="repeat">
      <a:schemeClr val="lt2"/>
    </dgm:txFillClrLst>
    <dgm:txEffectClrLst/>
  </dgm:styleLbl>
  <dgm:styleLbl name="callout">
    <dgm:fillClrLst meth="repeat">
      <a:schemeClr val="dk2"/>
    </dgm:fillClrLst>
    <dgm:linClrLst meth="repeat">
      <a:schemeClr val="dk2">
        <a:tint val="50000"/>
      </a:schemeClr>
    </dgm:linClrLst>
    <dgm:effectClrLst/>
    <dgm:txLinClrLst/>
    <dgm:txFillClrLst meth="repeat">
      <a:schemeClr val="lt2"/>
    </dgm:txFillClrLst>
    <dgm:txEffectClrLst/>
  </dgm:styleLbl>
  <dgm:styleLbl name="asst0">
    <dgm:fillClrLst meth="repeat">
      <a:schemeClr val="dk2"/>
    </dgm:fillClrLst>
    <dgm:linClrLst meth="repeat">
      <a:schemeClr val="lt2"/>
    </dgm:linClrLst>
    <dgm:effectClrLst/>
    <dgm:txLinClrLst/>
    <dgm:txFillClrLst/>
    <dgm:txEffectClrLst/>
  </dgm:styleLbl>
  <dgm:styleLbl name="asst1">
    <dgm:fillClrLst meth="repeat">
      <a:schemeClr val="dk2"/>
    </dgm:fillClrLst>
    <dgm:linClrLst meth="repeat">
      <a:schemeClr val="lt2"/>
    </dgm:linClrLst>
    <dgm:effectClrLst/>
    <dgm:txLinClrLst/>
    <dgm:txFillClrLst/>
    <dgm:txEffectClrLst/>
  </dgm:styleLbl>
  <dgm:styleLbl name="asst2">
    <dgm:fillClrLst meth="repeat">
      <a:schemeClr val="dk2"/>
    </dgm:fillClrLst>
    <dgm:linClrLst meth="repeat">
      <a:schemeClr val="lt2"/>
    </dgm:linClrLst>
    <dgm:effectClrLst/>
    <dgm:txLinClrLst/>
    <dgm:txFillClrLst/>
    <dgm:txEffectClrLst/>
  </dgm:styleLbl>
  <dgm:styleLbl name="asst3">
    <dgm:fillClrLst meth="repeat">
      <a:schemeClr val="dk2"/>
    </dgm:fillClrLst>
    <dgm:linClrLst meth="repeat">
      <a:schemeClr val="lt2"/>
    </dgm:linClrLst>
    <dgm:effectClrLst/>
    <dgm:txLinClrLst/>
    <dgm:txFillClrLst/>
    <dgm:txEffectClrLst/>
  </dgm:styleLbl>
  <dgm:styleLbl name="asst4">
    <dgm:fillClrLst meth="repeat">
      <a:schemeClr val="dk2"/>
    </dgm:fillClrLst>
    <dgm:linClrLst meth="repeat">
      <a:schemeClr val="lt2"/>
    </dgm:linClrLst>
    <dgm:effectClrLst/>
    <dgm:txLinClrLst/>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meth="repeat">
      <a:schemeClr val="lt2"/>
    </dgm:txFillClrLst>
    <dgm:txEffectClrLst/>
  </dgm:styleLbl>
  <dgm:styleLbl name="parChTrans2D2">
    <dgm:fillClrLst meth="repeat">
      <a:schemeClr val="dk2"/>
    </dgm:fillClrLst>
    <dgm:linClrLst meth="repeat">
      <a:schemeClr val="dk2"/>
    </dgm:linClrLst>
    <dgm:effectClrLst/>
    <dgm:txLinClrLst/>
    <dgm:txFillClrLst meth="repeat">
      <a:schemeClr val="lt2"/>
    </dgm:txFillClrLst>
    <dgm:txEffectClrLst/>
  </dgm:styleLbl>
  <dgm:styleLbl name="parChTrans2D3">
    <dgm:fillClrLst meth="repeat">
      <a:schemeClr val="dk2"/>
    </dgm:fillClrLst>
    <dgm:linClrLst meth="repeat">
      <a:schemeClr val="dk2"/>
    </dgm:linClrLst>
    <dgm:effectClrLst/>
    <dgm:txLinClrLst/>
    <dgm:txFillClrLst meth="repeat">
      <a:schemeClr val="lt2"/>
    </dgm:txFillClrLst>
    <dgm:txEffectClrLst/>
  </dgm:styleLbl>
  <dgm:styleLbl name="parChTrans2D4">
    <dgm:fillClrLst meth="repeat">
      <a:schemeClr val="dk2"/>
    </dgm:fillClrLst>
    <dgm:linClrLst meth="repeat">
      <a:schemeClr val="dk2"/>
    </dgm:linClrLst>
    <dgm:effectClrLst/>
    <dgm:txLinClrLst/>
    <dgm:txFillClrLst meth="repeat">
      <a:schemeClr val="lt2"/>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con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align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trAlignAcc1">
    <dgm:fillClrLst meth="repeat">
      <a:schemeClr val="lt2">
        <a:alpha val="40000"/>
      </a:schemeClr>
    </dgm:fillClrLst>
    <dgm:linClrLst meth="repeat">
      <a:schemeClr val="dk2"/>
    </dgm:linClrLst>
    <dgm:effectClrLst/>
    <dgm:txLinClrLst/>
    <dgm:txFillClrLst meth="repeat">
      <a:schemeClr val="dk1"/>
    </dgm:txFillClrLst>
    <dgm:txEffectClrLst/>
  </dgm:styleLbl>
  <dgm:styleLbl name="b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solidFgAcc1">
    <dgm:fillClrLst meth="repeat">
      <a:schemeClr val="lt2"/>
    </dgm:fillClrLst>
    <dgm:linClrLst meth="repeat">
      <a:schemeClr val="dk2"/>
    </dgm:linClrLst>
    <dgm:effectClrLst/>
    <dgm:txLinClrLst/>
    <dgm:txFillClrLst meth="repeat">
      <a:schemeClr val="dk1"/>
    </dgm:txFillClrLst>
    <dgm:txEffectClrLst/>
  </dgm:styleLbl>
  <dgm:styleLbl name="solidAlignAcc1">
    <dgm:fillClrLst meth="repeat">
      <a:schemeClr val="lt2"/>
    </dgm:fillClrLst>
    <dgm:linClrLst meth="repeat">
      <a:schemeClr val="dk2"/>
    </dgm:linClrLst>
    <dgm:effectClrLst/>
    <dgm:txLinClrLst/>
    <dgm:txFillClrLst meth="repeat">
      <a:schemeClr val="dk1"/>
    </dgm:txFillClrLst>
    <dgm:txEffectClrLst/>
  </dgm:styleLbl>
  <dgm:styleLbl name="solidBgAcc1">
    <dgm:fillClrLst meth="repeat">
      <a:schemeClr val="lt2"/>
    </dgm:fillClrLst>
    <dgm:linClrLst meth="repeat">
      <a:schemeClr val="dk2"/>
    </dgm:linClrLst>
    <dgm:effectClrLst/>
    <dgm:txLinClrLst/>
    <dgm:txFillClrLst meth="repeat">
      <a:schemeClr val="dk1"/>
    </dgm:txFillClrLst>
    <dgm:txEffectClrLst/>
  </dgm:styleLbl>
  <dgm:styleLbl name="f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align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b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fgAcc0">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2">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3">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4">
    <dgm:fillClrLst meth="repeat">
      <a:schemeClr val="lt2">
        <a:alpha val="90000"/>
      </a:schemeClr>
    </dgm:fillClrLst>
    <dgm:linClrLst meth="repeat">
      <a:schemeClr val="dk2"/>
    </dgm:linClrLst>
    <dgm:effectClrLst/>
    <dgm:txLinClrLst/>
    <dgm:txFillClrLst meth="repeat">
      <a:schemeClr val="dk1"/>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1"/>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1"/>
    </dgm:txFillClrLst>
    <dgm:txEffectClrLst/>
  </dgm:styleLbl>
  <dgm:styleLbl name="fgShp">
    <dgm:fillClrLst meth="repeat">
      <a:schemeClr val="dk2">
        <a:tint val="60000"/>
      </a:schemeClr>
    </dgm:fillClrLst>
    <dgm:linClrLst meth="repeat">
      <a:schemeClr val="lt2"/>
    </dgm:linClrLst>
    <dgm:effectClrLst/>
    <dgm:txLinClrLst/>
    <dgm:txFillClrLst meth="repeat">
      <a:schemeClr val="dk1"/>
    </dgm:txFillClrLst>
    <dgm:txEffectClrLst/>
  </dgm:styleLbl>
  <dgm:styleLbl name="revTx">
    <dgm:fillClrLst meth="repeat">
      <a:schemeClr val="lt2">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2AED78AC-798C-480D-8D00-471AFDDFA44F}" type="doc">
      <dgm:prSet loTypeId="urn:microsoft.com/office/officeart/2005/8/layout/radial1" loCatId="relationship" qsTypeId="urn:microsoft.com/office/officeart/2005/8/quickstyle/simple1" qsCatId="simple" csTypeId="urn:microsoft.com/office/officeart/2005/8/colors/accent0_3" csCatId="mainScheme" phldr="1"/>
      <dgm:spPr/>
      <dgm:t>
        <a:bodyPr/>
        <a:lstStyle/>
        <a:p>
          <a:endParaRPr lang="en-US"/>
        </a:p>
      </dgm:t>
    </dgm:pt>
    <dgm:pt modelId="{47E3BA4F-1701-4291-A05C-4FB374006E10}">
      <dgm:prSet phldrT="[Text]" custT="1"/>
      <dgm:spPr/>
      <dgm:t>
        <a:bodyPr/>
        <a:lstStyle/>
        <a:p>
          <a:r>
            <a:rPr lang="en-US" sz="1600" b="1" dirty="0"/>
            <a:t>Facility Development</a:t>
          </a:r>
        </a:p>
      </dgm:t>
    </dgm:pt>
    <dgm:pt modelId="{66DB29D4-498D-4831-A2A6-B00DD019AACB}" type="parTrans" cxnId="{37E9A549-A103-4A3D-94FB-36FFA2866AE4}">
      <dgm:prSet/>
      <dgm:spPr/>
      <dgm:t>
        <a:bodyPr/>
        <a:lstStyle/>
        <a:p>
          <a:endParaRPr lang="en-US"/>
        </a:p>
      </dgm:t>
    </dgm:pt>
    <dgm:pt modelId="{896A9AA6-5798-47FB-9079-CFA73630244F}" type="sibTrans" cxnId="{37E9A549-A103-4A3D-94FB-36FFA2866AE4}">
      <dgm:prSet/>
      <dgm:spPr/>
      <dgm:t>
        <a:bodyPr/>
        <a:lstStyle/>
        <a:p>
          <a:endParaRPr lang="en-US"/>
        </a:p>
      </dgm:t>
    </dgm:pt>
    <dgm:pt modelId="{1E650117-791B-4FE2-997B-EBBD4FA4D595}">
      <dgm:prSet phldrT="[Text]" custT="1"/>
      <dgm:spPr/>
      <dgm:t>
        <a:bodyPr/>
        <a:lstStyle/>
        <a:p>
          <a:r>
            <a:rPr lang="en-US" sz="1800" b="1" dirty="0"/>
            <a:t>Emission Thresholds/Avail. Credits</a:t>
          </a:r>
        </a:p>
      </dgm:t>
    </dgm:pt>
    <dgm:pt modelId="{23E69040-8F40-4A03-8687-C82714ECDF86}" type="parTrans" cxnId="{91632353-2E3E-47FA-9D1B-76CD0A9C8C12}">
      <dgm:prSet/>
      <dgm:spPr/>
      <dgm:t>
        <a:bodyPr/>
        <a:lstStyle/>
        <a:p>
          <a:endParaRPr lang="en-US"/>
        </a:p>
      </dgm:t>
    </dgm:pt>
    <dgm:pt modelId="{32204878-CCDE-43FB-8D92-8A0AAE10DA6A}" type="sibTrans" cxnId="{91632353-2E3E-47FA-9D1B-76CD0A9C8C12}">
      <dgm:prSet/>
      <dgm:spPr/>
      <dgm:t>
        <a:bodyPr/>
        <a:lstStyle/>
        <a:p>
          <a:endParaRPr lang="en-US"/>
        </a:p>
      </dgm:t>
    </dgm:pt>
    <dgm:pt modelId="{7B8383F5-CEFF-41FC-BB8B-1DC9746CF695}">
      <dgm:prSet phldrT="[Text]" custT="1"/>
      <dgm:spPr/>
      <dgm:t>
        <a:bodyPr/>
        <a:lstStyle/>
        <a:p>
          <a:r>
            <a:rPr lang="en-US" sz="1800" b="1" dirty="0"/>
            <a:t>Land Use</a:t>
          </a:r>
        </a:p>
      </dgm:t>
    </dgm:pt>
    <dgm:pt modelId="{EFEC581B-B45E-45AB-B039-879D2166A553}" type="parTrans" cxnId="{EDA93338-D2DF-422C-B3CB-82441F40EA92}">
      <dgm:prSet/>
      <dgm:spPr/>
      <dgm:t>
        <a:bodyPr/>
        <a:lstStyle/>
        <a:p>
          <a:endParaRPr lang="en-US"/>
        </a:p>
      </dgm:t>
    </dgm:pt>
    <dgm:pt modelId="{853A7277-0EF8-4E46-943C-015EDFB52D66}" type="sibTrans" cxnId="{EDA93338-D2DF-422C-B3CB-82441F40EA92}">
      <dgm:prSet/>
      <dgm:spPr/>
      <dgm:t>
        <a:bodyPr/>
        <a:lstStyle/>
        <a:p>
          <a:endParaRPr lang="en-US"/>
        </a:p>
      </dgm:t>
    </dgm:pt>
    <dgm:pt modelId="{3BCB7A6C-D303-4358-B1CE-84DB5AAC8EB8}">
      <dgm:prSet phldrT="[Text]" custT="1"/>
      <dgm:spPr/>
      <dgm:t>
        <a:bodyPr/>
        <a:lstStyle/>
        <a:p>
          <a:r>
            <a:rPr lang="en-US" sz="1800" b="1" dirty="0"/>
            <a:t>Environmental Impact</a:t>
          </a:r>
        </a:p>
      </dgm:t>
    </dgm:pt>
    <dgm:pt modelId="{468421CF-00A2-4700-B6B7-519956A59CDA}" type="parTrans" cxnId="{D9744FF1-9A58-4B16-9D6B-35198FFD1B80}">
      <dgm:prSet/>
      <dgm:spPr/>
      <dgm:t>
        <a:bodyPr/>
        <a:lstStyle/>
        <a:p>
          <a:endParaRPr lang="en-US"/>
        </a:p>
      </dgm:t>
    </dgm:pt>
    <dgm:pt modelId="{6E8C702E-0398-4F40-AE48-FB2D1296D27C}" type="sibTrans" cxnId="{D9744FF1-9A58-4B16-9D6B-35198FFD1B80}">
      <dgm:prSet/>
      <dgm:spPr/>
      <dgm:t>
        <a:bodyPr/>
        <a:lstStyle/>
        <a:p>
          <a:endParaRPr lang="en-US"/>
        </a:p>
      </dgm:t>
    </dgm:pt>
    <dgm:pt modelId="{AD00F54A-9A94-43B7-B6AA-FABD1E6A12E7}">
      <dgm:prSet phldrT="[Text]" custT="1"/>
      <dgm:spPr/>
      <dgm:t>
        <a:bodyPr/>
        <a:lstStyle/>
        <a:p>
          <a:r>
            <a:rPr lang="en-US" sz="2000" b="1" dirty="0"/>
            <a:t>Community Impact</a:t>
          </a:r>
        </a:p>
      </dgm:t>
    </dgm:pt>
    <dgm:pt modelId="{9CFE920D-EFAD-4A0E-A0E5-04877EEFC966}" type="parTrans" cxnId="{810D8E00-9BF0-47B7-8539-7116D5389508}">
      <dgm:prSet/>
      <dgm:spPr/>
      <dgm:t>
        <a:bodyPr/>
        <a:lstStyle/>
        <a:p>
          <a:endParaRPr lang="en-US"/>
        </a:p>
      </dgm:t>
    </dgm:pt>
    <dgm:pt modelId="{414FDE79-6B0C-4E46-AC9F-9FA1D1A3A937}" type="sibTrans" cxnId="{810D8E00-9BF0-47B7-8539-7116D5389508}">
      <dgm:prSet/>
      <dgm:spPr/>
      <dgm:t>
        <a:bodyPr/>
        <a:lstStyle/>
        <a:p>
          <a:endParaRPr lang="en-US"/>
        </a:p>
      </dgm:t>
    </dgm:pt>
    <dgm:pt modelId="{7E2B695E-DDED-4597-9EE0-148E1540AA56}" type="pres">
      <dgm:prSet presAssocID="{2AED78AC-798C-480D-8D00-471AFDDFA44F}" presName="cycle" presStyleCnt="0">
        <dgm:presLayoutVars>
          <dgm:chMax val="1"/>
          <dgm:dir/>
          <dgm:animLvl val="ctr"/>
          <dgm:resizeHandles val="exact"/>
        </dgm:presLayoutVars>
      </dgm:prSet>
      <dgm:spPr/>
    </dgm:pt>
    <dgm:pt modelId="{4FDFE0FC-16A2-44DB-A8B6-2E5BDDB7ADE8}" type="pres">
      <dgm:prSet presAssocID="{47E3BA4F-1701-4291-A05C-4FB374006E10}" presName="centerShape" presStyleLbl="node0" presStyleIdx="0" presStyleCnt="1" custScaleX="113429" custScaleY="121221"/>
      <dgm:spPr/>
    </dgm:pt>
    <dgm:pt modelId="{AC7778B2-2139-4A05-BAA0-0888FC195134}" type="pres">
      <dgm:prSet presAssocID="{23E69040-8F40-4A03-8687-C82714ECDF86}" presName="Name9" presStyleLbl="parChTrans1D2" presStyleIdx="0" presStyleCnt="4"/>
      <dgm:spPr/>
    </dgm:pt>
    <dgm:pt modelId="{36199D65-E47B-49B1-A807-29F0B88916FD}" type="pres">
      <dgm:prSet presAssocID="{23E69040-8F40-4A03-8687-C82714ECDF86}" presName="connTx" presStyleLbl="parChTrans1D2" presStyleIdx="0" presStyleCnt="4"/>
      <dgm:spPr/>
    </dgm:pt>
    <dgm:pt modelId="{37D82B6B-28E6-4D7C-B8EC-D8FBDBEBCEC6}" type="pres">
      <dgm:prSet presAssocID="{1E650117-791B-4FE2-997B-EBBD4FA4D595}" presName="node" presStyleLbl="node1" presStyleIdx="0" presStyleCnt="4" custScaleX="115067" custScaleY="115049">
        <dgm:presLayoutVars>
          <dgm:bulletEnabled val="1"/>
        </dgm:presLayoutVars>
      </dgm:prSet>
      <dgm:spPr/>
    </dgm:pt>
    <dgm:pt modelId="{560A70B2-4B76-4707-B760-FE0CB097B6BB}" type="pres">
      <dgm:prSet presAssocID="{EFEC581B-B45E-45AB-B039-879D2166A553}" presName="Name9" presStyleLbl="parChTrans1D2" presStyleIdx="1" presStyleCnt="4"/>
      <dgm:spPr/>
    </dgm:pt>
    <dgm:pt modelId="{2EE105D2-075D-408F-A494-D157B55DB7FE}" type="pres">
      <dgm:prSet presAssocID="{EFEC581B-B45E-45AB-B039-879D2166A553}" presName="connTx" presStyleLbl="parChTrans1D2" presStyleIdx="1" presStyleCnt="4"/>
      <dgm:spPr/>
    </dgm:pt>
    <dgm:pt modelId="{462F3A51-BEAF-4DEC-AAE9-9FAA9C746583}" type="pres">
      <dgm:prSet presAssocID="{7B8383F5-CEFF-41FC-BB8B-1DC9746CF695}" presName="node" presStyleLbl="node1" presStyleIdx="1" presStyleCnt="4" custScaleX="124170" custScaleY="118238">
        <dgm:presLayoutVars>
          <dgm:bulletEnabled val="1"/>
        </dgm:presLayoutVars>
      </dgm:prSet>
      <dgm:spPr/>
    </dgm:pt>
    <dgm:pt modelId="{6DBCA848-5624-4913-B6B4-8CB2595C4E25}" type="pres">
      <dgm:prSet presAssocID="{468421CF-00A2-4700-B6B7-519956A59CDA}" presName="Name9" presStyleLbl="parChTrans1D2" presStyleIdx="2" presStyleCnt="4"/>
      <dgm:spPr/>
    </dgm:pt>
    <dgm:pt modelId="{2319B0CE-6D62-445D-A5D9-EF8D20439A4E}" type="pres">
      <dgm:prSet presAssocID="{468421CF-00A2-4700-B6B7-519956A59CDA}" presName="connTx" presStyleLbl="parChTrans1D2" presStyleIdx="2" presStyleCnt="4"/>
      <dgm:spPr/>
    </dgm:pt>
    <dgm:pt modelId="{A1C363BB-CA4C-41DC-89B8-AD266B214BCD}" type="pres">
      <dgm:prSet presAssocID="{3BCB7A6C-D303-4358-B1CE-84DB5AAC8EB8}" presName="node" presStyleLbl="node1" presStyleIdx="2" presStyleCnt="4" custScaleX="144238" custScaleY="119638">
        <dgm:presLayoutVars>
          <dgm:bulletEnabled val="1"/>
        </dgm:presLayoutVars>
      </dgm:prSet>
      <dgm:spPr/>
    </dgm:pt>
    <dgm:pt modelId="{F30D1172-81C1-48C2-812A-E6C2315C2650}" type="pres">
      <dgm:prSet presAssocID="{9CFE920D-EFAD-4A0E-A0E5-04877EEFC966}" presName="Name9" presStyleLbl="parChTrans1D2" presStyleIdx="3" presStyleCnt="4"/>
      <dgm:spPr/>
    </dgm:pt>
    <dgm:pt modelId="{EEB861E0-38AA-42DF-887D-F4E8C6F709BE}" type="pres">
      <dgm:prSet presAssocID="{9CFE920D-EFAD-4A0E-A0E5-04877EEFC966}" presName="connTx" presStyleLbl="parChTrans1D2" presStyleIdx="3" presStyleCnt="4"/>
      <dgm:spPr/>
    </dgm:pt>
    <dgm:pt modelId="{7E096F34-B57D-4396-8F2F-7A6CA3A14DF3}" type="pres">
      <dgm:prSet presAssocID="{AD00F54A-9A94-43B7-B6AA-FABD1E6A12E7}" presName="node" presStyleLbl="node1" presStyleIdx="3" presStyleCnt="4" custScaleX="127446" custScaleY="114792">
        <dgm:presLayoutVars>
          <dgm:bulletEnabled val="1"/>
        </dgm:presLayoutVars>
      </dgm:prSet>
      <dgm:spPr/>
    </dgm:pt>
  </dgm:ptLst>
  <dgm:cxnLst>
    <dgm:cxn modelId="{810D8E00-9BF0-47B7-8539-7116D5389508}" srcId="{47E3BA4F-1701-4291-A05C-4FB374006E10}" destId="{AD00F54A-9A94-43B7-B6AA-FABD1E6A12E7}" srcOrd="3" destOrd="0" parTransId="{9CFE920D-EFAD-4A0E-A0E5-04877EEFC966}" sibTransId="{414FDE79-6B0C-4E46-AC9F-9FA1D1A3A937}"/>
    <dgm:cxn modelId="{A0FF9600-4FD9-4994-9F13-8B906D2CAC64}" type="presOf" srcId="{EFEC581B-B45E-45AB-B039-879D2166A553}" destId="{2EE105D2-075D-408F-A494-D157B55DB7FE}" srcOrd="1" destOrd="0" presId="urn:microsoft.com/office/officeart/2005/8/layout/radial1"/>
    <dgm:cxn modelId="{66094212-5CC2-4E3F-9B14-4ECF966AE54C}" type="presOf" srcId="{23E69040-8F40-4A03-8687-C82714ECDF86}" destId="{AC7778B2-2139-4A05-BAA0-0888FC195134}" srcOrd="0" destOrd="0" presId="urn:microsoft.com/office/officeart/2005/8/layout/radial1"/>
    <dgm:cxn modelId="{B15EF91F-CDA9-457A-895E-1A70CB978679}" type="presOf" srcId="{AD00F54A-9A94-43B7-B6AA-FABD1E6A12E7}" destId="{7E096F34-B57D-4396-8F2F-7A6CA3A14DF3}" srcOrd="0" destOrd="0" presId="urn:microsoft.com/office/officeart/2005/8/layout/radial1"/>
    <dgm:cxn modelId="{AA1C2E29-4FAF-46F1-BED5-5803C24559EA}" type="presOf" srcId="{47E3BA4F-1701-4291-A05C-4FB374006E10}" destId="{4FDFE0FC-16A2-44DB-A8B6-2E5BDDB7ADE8}" srcOrd="0" destOrd="0" presId="urn:microsoft.com/office/officeart/2005/8/layout/radial1"/>
    <dgm:cxn modelId="{204B8E2C-84AB-40BA-BC1E-E5BA6E16E9DA}" type="presOf" srcId="{EFEC581B-B45E-45AB-B039-879D2166A553}" destId="{560A70B2-4B76-4707-B760-FE0CB097B6BB}" srcOrd="0" destOrd="0" presId="urn:microsoft.com/office/officeart/2005/8/layout/radial1"/>
    <dgm:cxn modelId="{EDA93338-D2DF-422C-B3CB-82441F40EA92}" srcId="{47E3BA4F-1701-4291-A05C-4FB374006E10}" destId="{7B8383F5-CEFF-41FC-BB8B-1DC9746CF695}" srcOrd="1" destOrd="0" parTransId="{EFEC581B-B45E-45AB-B039-879D2166A553}" sibTransId="{853A7277-0EF8-4E46-943C-015EDFB52D66}"/>
    <dgm:cxn modelId="{6075F03C-6D73-4D69-933C-A0A2C1B356D8}" type="presOf" srcId="{2AED78AC-798C-480D-8D00-471AFDDFA44F}" destId="{7E2B695E-DDED-4597-9EE0-148E1540AA56}" srcOrd="0" destOrd="0" presId="urn:microsoft.com/office/officeart/2005/8/layout/radial1"/>
    <dgm:cxn modelId="{37E9A549-A103-4A3D-94FB-36FFA2866AE4}" srcId="{2AED78AC-798C-480D-8D00-471AFDDFA44F}" destId="{47E3BA4F-1701-4291-A05C-4FB374006E10}" srcOrd="0" destOrd="0" parTransId="{66DB29D4-498D-4831-A2A6-B00DD019AACB}" sibTransId="{896A9AA6-5798-47FB-9079-CFA73630244F}"/>
    <dgm:cxn modelId="{4E573B50-FA93-4D5D-9293-5AE77887D647}" type="presOf" srcId="{468421CF-00A2-4700-B6B7-519956A59CDA}" destId="{6DBCA848-5624-4913-B6B4-8CB2595C4E25}" srcOrd="0" destOrd="0" presId="urn:microsoft.com/office/officeart/2005/8/layout/radial1"/>
    <dgm:cxn modelId="{E8099F71-A05C-4603-A5DD-AFDB8413F588}" type="presOf" srcId="{23E69040-8F40-4A03-8687-C82714ECDF86}" destId="{36199D65-E47B-49B1-A807-29F0B88916FD}" srcOrd="1" destOrd="0" presId="urn:microsoft.com/office/officeart/2005/8/layout/radial1"/>
    <dgm:cxn modelId="{91632353-2E3E-47FA-9D1B-76CD0A9C8C12}" srcId="{47E3BA4F-1701-4291-A05C-4FB374006E10}" destId="{1E650117-791B-4FE2-997B-EBBD4FA4D595}" srcOrd="0" destOrd="0" parTransId="{23E69040-8F40-4A03-8687-C82714ECDF86}" sibTransId="{32204878-CCDE-43FB-8D92-8A0AAE10DA6A}"/>
    <dgm:cxn modelId="{0A288882-4EF5-48C0-B027-0048C06518E1}" type="presOf" srcId="{9CFE920D-EFAD-4A0E-A0E5-04877EEFC966}" destId="{EEB861E0-38AA-42DF-887D-F4E8C6F709BE}" srcOrd="1" destOrd="0" presId="urn:microsoft.com/office/officeart/2005/8/layout/radial1"/>
    <dgm:cxn modelId="{E994A788-BC94-4DC3-AA7A-EB41F27B0CD1}" type="presOf" srcId="{1E650117-791B-4FE2-997B-EBBD4FA4D595}" destId="{37D82B6B-28E6-4D7C-B8EC-D8FBDBEBCEC6}" srcOrd="0" destOrd="0" presId="urn:microsoft.com/office/officeart/2005/8/layout/radial1"/>
    <dgm:cxn modelId="{23648490-36FC-4354-A0C2-D342C737ADAB}" type="presOf" srcId="{468421CF-00A2-4700-B6B7-519956A59CDA}" destId="{2319B0CE-6D62-445D-A5D9-EF8D20439A4E}" srcOrd="1" destOrd="0" presId="urn:microsoft.com/office/officeart/2005/8/layout/radial1"/>
    <dgm:cxn modelId="{60316B95-45B2-4B6E-AB60-0250BC8A4CF3}" type="presOf" srcId="{7B8383F5-CEFF-41FC-BB8B-1DC9746CF695}" destId="{462F3A51-BEAF-4DEC-AAE9-9FAA9C746583}" srcOrd="0" destOrd="0" presId="urn:microsoft.com/office/officeart/2005/8/layout/radial1"/>
    <dgm:cxn modelId="{43845DA3-4AFD-4131-9761-90B667A1CFE0}" type="presOf" srcId="{9CFE920D-EFAD-4A0E-A0E5-04877EEFC966}" destId="{F30D1172-81C1-48C2-812A-E6C2315C2650}" srcOrd="0" destOrd="0" presId="urn:microsoft.com/office/officeart/2005/8/layout/radial1"/>
    <dgm:cxn modelId="{25C54EB1-0C3C-4C63-99F4-E62F02CF628A}" type="presOf" srcId="{3BCB7A6C-D303-4358-B1CE-84DB5AAC8EB8}" destId="{A1C363BB-CA4C-41DC-89B8-AD266B214BCD}" srcOrd="0" destOrd="0" presId="urn:microsoft.com/office/officeart/2005/8/layout/radial1"/>
    <dgm:cxn modelId="{D9744FF1-9A58-4B16-9D6B-35198FFD1B80}" srcId="{47E3BA4F-1701-4291-A05C-4FB374006E10}" destId="{3BCB7A6C-D303-4358-B1CE-84DB5AAC8EB8}" srcOrd="2" destOrd="0" parTransId="{468421CF-00A2-4700-B6B7-519956A59CDA}" sibTransId="{6E8C702E-0398-4F40-AE48-FB2D1296D27C}"/>
    <dgm:cxn modelId="{455C4960-25D8-4973-B41D-656BBF702138}" type="presParOf" srcId="{7E2B695E-DDED-4597-9EE0-148E1540AA56}" destId="{4FDFE0FC-16A2-44DB-A8B6-2E5BDDB7ADE8}" srcOrd="0" destOrd="0" presId="urn:microsoft.com/office/officeart/2005/8/layout/radial1"/>
    <dgm:cxn modelId="{0B01C7D2-4AFB-4E51-93D9-C704E59D342D}" type="presParOf" srcId="{7E2B695E-DDED-4597-9EE0-148E1540AA56}" destId="{AC7778B2-2139-4A05-BAA0-0888FC195134}" srcOrd="1" destOrd="0" presId="urn:microsoft.com/office/officeart/2005/8/layout/radial1"/>
    <dgm:cxn modelId="{3E15F243-CFFC-4FA4-9D3E-B4D077EE1569}" type="presParOf" srcId="{AC7778B2-2139-4A05-BAA0-0888FC195134}" destId="{36199D65-E47B-49B1-A807-29F0B88916FD}" srcOrd="0" destOrd="0" presId="urn:microsoft.com/office/officeart/2005/8/layout/radial1"/>
    <dgm:cxn modelId="{730342A7-AB02-4EF4-9DD8-EF11A83A5348}" type="presParOf" srcId="{7E2B695E-DDED-4597-9EE0-148E1540AA56}" destId="{37D82B6B-28E6-4D7C-B8EC-D8FBDBEBCEC6}" srcOrd="2" destOrd="0" presId="urn:microsoft.com/office/officeart/2005/8/layout/radial1"/>
    <dgm:cxn modelId="{F9A1E57D-9003-4883-BBA1-C1AF15C2A164}" type="presParOf" srcId="{7E2B695E-DDED-4597-9EE0-148E1540AA56}" destId="{560A70B2-4B76-4707-B760-FE0CB097B6BB}" srcOrd="3" destOrd="0" presId="urn:microsoft.com/office/officeart/2005/8/layout/radial1"/>
    <dgm:cxn modelId="{8636AB46-E2D9-4379-9989-A581DD43F96B}" type="presParOf" srcId="{560A70B2-4B76-4707-B760-FE0CB097B6BB}" destId="{2EE105D2-075D-408F-A494-D157B55DB7FE}" srcOrd="0" destOrd="0" presId="urn:microsoft.com/office/officeart/2005/8/layout/radial1"/>
    <dgm:cxn modelId="{441B46B9-6699-4DC1-B452-8B5F33F52269}" type="presParOf" srcId="{7E2B695E-DDED-4597-9EE0-148E1540AA56}" destId="{462F3A51-BEAF-4DEC-AAE9-9FAA9C746583}" srcOrd="4" destOrd="0" presId="urn:microsoft.com/office/officeart/2005/8/layout/radial1"/>
    <dgm:cxn modelId="{7B3A627D-EF36-43F5-8914-E1B745F70A02}" type="presParOf" srcId="{7E2B695E-DDED-4597-9EE0-148E1540AA56}" destId="{6DBCA848-5624-4913-B6B4-8CB2595C4E25}" srcOrd="5" destOrd="0" presId="urn:microsoft.com/office/officeart/2005/8/layout/radial1"/>
    <dgm:cxn modelId="{E46D2A1B-64BF-4440-B8CA-2B745D2C7A38}" type="presParOf" srcId="{6DBCA848-5624-4913-B6B4-8CB2595C4E25}" destId="{2319B0CE-6D62-445D-A5D9-EF8D20439A4E}" srcOrd="0" destOrd="0" presId="urn:microsoft.com/office/officeart/2005/8/layout/radial1"/>
    <dgm:cxn modelId="{EBB90A3A-FA8C-46B5-A352-61109F65F5D2}" type="presParOf" srcId="{7E2B695E-DDED-4597-9EE0-148E1540AA56}" destId="{A1C363BB-CA4C-41DC-89B8-AD266B214BCD}" srcOrd="6" destOrd="0" presId="urn:microsoft.com/office/officeart/2005/8/layout/radial1"/>
    <dgm:cxn modelId="{AD2FBF51-0F83-4053-BA7D-2D4346FA89C5}" type="presParOf" srcId="{7E2B695E-DDED-4597-9EE0-148E1540AA56}" destId="{F30D1172-81C1-48C2-812A-E6C2315C2650}" srcOrd="7" destOrd="0" presId="urn:microsoft.com/office/officeart/2005/8/layout/radial1"/>
    <dgm:cxn modelId="{1B282E6B-C56B-43F0-884C-04A8B3730488}" type="presParOf" srcId="{F30D1172-81C1-48C2-812A-E6C2315C2650}" destId="{EEB861E0-38AA-42DF-887D-F4E8C6F709BE}" srcOrd="0" destOrd="0" presId="urn:microsoft.com/office/officeart/2005/8/layout/radial1"/>
    <dgm:cxn modelId="{5D3AEA38-F43B-4B23-9250-53452244ADE0}" type="presParOf" srcId="{7E2B695E-DDED-4597-9EE0-148E1540AA56}" destId="{7E096F34-B57D-4396-8F2F-7A6CA3A14DF3}" srcOrd="8" destOrd="0" presId="urn:microsoft.com/office/officeart/2005/8/layout/radial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FDFE0FC-16A2-44DB-A8B6-2E5BDDB7ADE8}">
      <dsp:nvSpPr>
        <dsp:cNvPr id="0" name=""/>
        <dsp:cNvSpPr/>
      </dsp:nvSpPr>
      <dsp:spPr>
        <a:xfrm>
          <a:off x="4679730" y="1748427"/>
          <a:ext cx="1654822" cy="1768500"/>
        </a:xfrm>
        <a:prstGeom prst="ellipse">
          <a:avLst/>
        </a:prstGeom>
        <a:solidFill>
          <a:schemeClr val="dk2">
            <a:hueOff val="0"/>
            <a:satOff val="0"/>
            <a:lumOff val="0"/>
            <a:alphaOff val="0"/>
          </a:schemeClr>
        </a:solidFill>
        <a:ln w="12700" cap="flat" cmpd="sng" algn="ctr">
          <a:solidFill>
            <a:schemeClr val="l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marL="0" lvl="0" indent="0" algn="ctr" defTabSz="711200">
            <a:lnSpc>
              <a:spcPct val="90000"/>
            </a:lnSpc>
            <a:spcBef>
              <a:spcPct val="0"/>
            </a:spcBef>
            <a:spcAft>
              <a:spcPct val="35000"/>
            </a:spcAft>
            <a:buNone/>
          </a:pPr>
          <a:r>
            <a:rPr lang="en-US" sz="1600" b="1" kern="1200" dirty="0"/>
            <a:t>Facility Development</a:t>
          </a:r>
        </a:p>
      </dsp:txBody>
      <dsp:txXfrm>
        <a:off x="4922073" y="2007418"/>
        <a:ext cx="1170136" cy="1250518"/>
      </dsp:txXfrm>
    </dsp:sp>
    <dsp:sp modelId="{AC7778B2-2139-4A05-BAA0-0888FC195134}">
      <dsp:nvSpPr>
        <dsp:cNvPr id="0" name=""/>
        <dsp:cNvSpPr/>
      </dsp:nvSpPr>
      <dsp:spPr>
        <a:xfrm rot="16200000">
          <a:off x="5419613" y="1648953"/>
          <a:ext cx="175055" cy="23893"/>
        </a:xfrm>
        <a:custGeom>
          <a:avLst/>
          <a:gdLst/>
          <a:ahLst/>
          <a:cxnLst/>
          <a:rect l="0" t="0" r="0" b="0"/>
          <a:pathLst>
            <a:path>
              <a:moveTo>
                <a:pt x="0" y="11946"/>
              </a:moveTo>
              <a:lnTo>
                <a:pt x="175055" y="11946"/>
              </a:lnTo>
            </a:path>
          </a:pathLst>
        </a:custGeom>
        <a:noFill/>
        <a:ln w="12700" cap="flat" cmpd="sng" algn="ctr">
          <a:solidFill>
            <a:schemeClr val="dk2">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marL="0" lvl="0" indent="0" algn="ctr" defTabSz="222250">
            <a:lnSpc>
              <a:spcPct val="90000"/>
            </a:lnSpc>
            <a:spcBef>
              <a:spcPct val="0"/>
            </a:spcBef>
            <a:spcAft>
              <a:spcPct val="35000"/>
            </a:spcAft>
            <a:buNone/>
          </a:pPr>
          <a:endParaRPr lang="en-US" sz="500" kern="1200"/>
        </a:p>
      </dsp:txBody>
      <dsp:txXfrm>
        <a:off x="5502765" y="1656524"/>
        <a:ext cx="8752" cy="8752"/>
      </dsp:txXfrm>
    </dsp:sp>
    <dsp:sp modelId="{37D82B6B-28E6-4D7C-B8EC-D8FBDBEBCEC6}">
      <dsp:nvSpPr>
        <dsp:cNvPr id="0" name=""/>
        <dsp:cNvSpPr/>
      </dsp:nvSpPr>
      <dsp:spPr>
        <a:xfrm>
          <a:off x="4667781" y="-105083"/>
          <a:ext cx="1678719" cy="1678456"/>
        </a:xfrm>
        <a:prstGeom prst="ellipse">
          <a:avLst/>
        </a:prstGeom>
        <a:solidFill>
          <a:schemeClr val="dk2">
            <a:hueOff val="0"/>
            <a:satOff val="0"/>
            <a:lumOff val="0"/>
            <a:alphaOff val="0"/>
          </a:schemeClr>
        </a:solidFill>
        <a:ln w="12700" cap="flat" cmpd="sng" algn="ctr">
          <a:solidFill>
            <a:schemeClr val="l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1430" tIns="11430" rIns="11430" bIns="11430" numCol="1" spcCol="1270" anchor="ctr" anchorCtr="0">
          <a:noAutofit/>
        </a:bodyPr>
        <a:lstStyle/>
        <a:p>
          <a:pPr marL="0" lvl="0" indent="0" algn="ctr" defTabSz="800100">
            <a:lnSpc>
              <a:spcPct val="90000"/>
            </a:lnSpc>
            <a:spcBef>
              <a:spcPct val="0"/>
            </a:spcBef>
            <a:spcAft>
              <a:spcPct val="35000"/>
            </a:spcAft>
            <a:buNone/>
          </a:pPr>
          <a:r>
            <a:rPr lang="en-US" sz="1800" b="1" kern="1200" dirty="0"/>
            <a:t>Emission Thresholds/Avail. Credits</a:t>
          </a:r>
        </a:p>
      </dsp:txBody>
      <dsp:txXfrm>
        <a:off x="4913624" y="140721"/>
        <a:ext cx="1187033" cy="1186848"/>
      </dsp:txXfrm>
    </dsp:sp>
    <dsp:sp modelId="{560A70B2-4B76-4707-B760-FE0CB097B6BB}">
      <dsp:nvSpPr>
        <dsp:cNvPr id="0" name=""/>
        <dsp:cNvSpPr/>
      </dsp:nvSpPr>
      <dsp:spPr>
        <a:xfrm>
          <a:off x="6334552" y="2620731"/>
          <a:ext cx="165360" cy="23893"/>
        </a:xfrm>
        <a:custGeom>
          <a:avLst/>
          <a:gdLst/>
          <a:ahLst/>
          <a:cxnLst/>
          <a:rect l="0" t="0" r="0" b="0"/>
          <a:pathLst>
            <a:path>
              <a:moveTo>
                <a:pt x="0" y="11946"/>
              </a:moveTo>
              <a:lnTo>
                <a:pt x="165360" y="11946"/>
              </a:lnTo>
            </a:path>
          </a:pathLst>
        </a:custGeom>
        <a:noFill/>
        <a:ln w="12700" cap="flat" cmpd="sng" algn="ctr">
          <a:solidFill>
            <a:schemeClr val="dk2">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marL="0" lvl="0" indent="0" algn="ctr" defTabSz="222250">
            <a:lnSpc>
              <a:spcPct val="90000"/>
            </a:lnSpc>
            <a:spcBef>
              <a:spcPct val="0"/>
            </a:spcBef>
            <a:spcAft>
              <a:spcPct val="35000"/>
            </a:spcAft>
            <a:buNone/>
          </a:pPr>
          <a:endParaRPr lang="en-US" sz="500" kern="1200"/>
        </a:p>
      </dsp:txBody>
      <dsp:txXfrm>
        <a:off x="6413098" y="2628544"/>
        <a:ext cx="8268" cy="8268"/>
      </dsp:txXfrm>
    </dsp:sp>
    <dsp:sp modelId="{462F3A51-BEAF-4DEC-AAE9-9FAA9C746583}">
      <dsp:nvSpPr>
        <dsp:cNvPr id="0" name=""/>
        <dsp:cNvSpPr/>
      </dsp:nvSpPr>
      <dsp:spPr>
        <a:xfrm>
          <a:off x="6499913" y="1770187"/>
          <a:ext cx="1811523" cy="1724981"/>
        </a:xfrm>
        <a:prstGeom prst="ellipse">
          <a:avLst/>
        </a:prstGeom>
        <a:solidFill>
          <a:schemeClr val="dk2">
            <a:hueOff val="0"/>
            <a:satOff val="0"/>
            <a:lumOff val="0"/>
            <a:alphaOff val="0"/>
          </a:schemeClr>
        </a:solidFill>
        <a:ln w="12700" cap="flat" cmpd="sng" algn="ctr">
          <a:solidFill>
            <a:schemeClr val="l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1430" tIns="11430" rIns="11430" bIns="11430" numCol="1" spcCol="1270" anchor="ctr" anchorCtr="0">
          <a:noAutofit/>
        </a:bodyPr>
        <a:lstStyle/>
        <a:p>
          <a:pPr marL="0" lvl="0" indent="0" algn="ctr" defTabSz="800100">
            <a:lnSpc>
              <a:spcPct val="90000"/>
            </a:lnSpc>
            <a:spcBef>
              <a:spcPct val="0"/>
            </a:spcBef>
            <a:spcAft>
              <a:spcPct val="35000"/>
            </a:spcAft>
            <a:buNone/>
          </a:pPr>
          <a:r>
            <a:rPr lang="en-US" sz="1800" b="1" kern="1200" dirty="0"/>
            <a:t>Land Use</a:t>
          </a:r>
        </a:p>
      </dsp:txBody>
      <dsp:txXfrm>
        <a:off x="6765204" y="2022805"/>
        <a:ext cx="1280941" cy="1219745"/>
      </dsp:txXfrm>
    </dsp:sp>
    <dsp:sp modelId="{6DBCA848-5624-4913-B6B4-8CB2595C4E25}">
      <dsp:nvSpPr>
        <dsp:cNvPr id="0" name=""/>
        <dsp:cNvSpPr/>
      </dsp:nvSpPr>
      <dsp:spPr>
        <a:xfrm rot="5400000">
          <a:off x="5436351" y="3575771"/>
          <a:ext cx="141580" cy="23893"/>
        </a:xfrm>
        <a:custGeom>
          <a:avLst/>
          <a:gdLst/>
          <a:ahLst/>
          <a:cxnLst/>
          <a:rect l="0" t="0" r="0" b="0"/>
          <a:pathLst>
            <a:path>
              <a:moveTo>
                <a:pt x="0" y="11946"/>
              </a:moveTo>
              <a:lnTo>
                <a:pt x="141580" y="11946"/>
              </a:lnTo>
            </a:path>
          </a:pathLst>
        </a:custGeom>
        <a:noFill/>
        <a:ln w="12700" cap="flat" cmpd="sng" algn="ctr">
          <a:solidFill>
            <a:schemeClr val="dk2">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marL="0" lvl="0" indent="0" algn="ctr" defTabSz="222250">
            <a:lnSpc>
              <a:spcPct val="90000"/>
            </a:lnSpc>
            <a:spcBef>
              <a:spcPct val="0"/>
            </a:spcBef>
            <a:spcAft>
              <a:spcPct val="35000"/>
            </a:spcAft>
            <a:buNone/>
          </a:pPr>
          <a:endParaRPr lang="en-US" sz="500" kern="1200"/>
        </a:p>
      </dsp:txBody>
      <dsp:txXfrm>
        <a:off x="5503601" y="3584179"/>
        <a:ext cx="7079" cy="7079"/>
      </dsp:txXfrm>
    </dsp:sp>
    <dsp:sp modelId="{A1C363BB-CA4C-41DC-89B8-AD266B214BCD}">
      <dsp:nvSpPr>
        <dsp:cNvPr id="0" name=""/>
        <dsp:cNvSpPr/>
      </dsp:nvSpPr>
      <dsp:spPr>
        <a:xfrm>
          <a:off x="4454993" y="3658508"/>
          <a:ext cx="2104296" cy="1745405"/>
        </a:xfrm>
        <a:prstGeom prst="ellipse">
          <a:avLst/>
        </a:prstGeom>
        <a:solidFill>
          <a:schemeClr val="dk2">
            <a:hueOff val="0"/>
            <a:satOff val="0"/>
            <a:lumOff val="0"/>
            <a:alphaOff val="0"/>
          </a:schemeClr>
        </a:solidFill>
        <a:ln w="12700" cap="flat" cmpd="sng" algn="ctr">
          <a:solidFill>
            <a:schemeClr val="l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1430" tIns="11430" rIns="11430" bIns="11430" numCol="1" spcCol="1270" anchor="ctr" anchorCtr="0">
          <a:noAutofit/>
        </a:bodyPr>
        <a:lstStyle/>
        <a:p>
          <a:pPr marL="0" lvl="0" indent="0" algn="ctr" defTabSz="800100">
            <a:lnSpc>
              <a:spcPct val="90000"/>
            </a:lnSpc>
            <a:spcBef>
              <a:spcPct val="0"/>
            </a:spcBef>
            <a:spcAft>
              <a:spcPct val="35000"/>
            </a:spcAft>
            <a:buNone/>
          </a:pPr>
          <a:r>
            <a:rPr lang="en-US" sz="1800" b="1" kern="1200" dirty="0"/>
            <a:t>Environmental Impact</a:t>
          </a:r>
        </a:p>
      </dsp:txBody>
      <dsp:txXfrm>
        <a:off x="4763160" y="3914117"/>
        <a:ext cx="1487962" cy="1234187"/>
      </dsp:txXfrm>
    </dsp:sp>
    <dsp:sp modelId="{F30D1172-81C1-48C2-812A-E6C2315C2650}">
      <dsp:nvSpPr>
        <dsp:cNvPr id="0" name=""/>
        <dsp:cNvSpPr/>
      </dsp:nvSpPr>
      <dsp:spPr>
        <a:xfrm rot="10800000">
          <a:off x="4538266" y="2620731"/>
          <a:ext cx="141463" cy="23893"/>
        </a:xfrm>
        <a:custGeom>
          <a:avLst/>
          <a:gdLst/>
          <a:ahLst/>
          <a:cxnLst/>
          <a:rect l="0" t="0" r="0" b="0"/>
          <a:pathLst>
            <a:path>
              <a:moveTo>
                <a:pt x="0" y="11946"/>
              </a:moveTo>
              <a:lnTo>
                <a:pt x="141463" y="11946"/>
              </a:lnTo>
            </a:path>
          </a:pathLst>
        </a:custGeom>
        <a:noFill/>
        <a:ln w="12700" cap="flat" cmpd="sng" algn="ctr">
          <a:solidFill>
            <a:schemeClr val="dk2">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marL="0" lvl="0" indent="0" algn="ctr" defTabSz="222250">
            <a:lnSpc>
              <a:spcPct val="90000"/>
            </a:lnSpc>
            <a:spcBef>
              <a:spcPct val="0"/>
            </a:spcBef>
            <a:spcAft>
              <a:spcPct val="35000"/>
            </a:spcAft>
            <a:buNone/>
          </a:pPr>
          <a:endParaRPr lang="en-US" sz="500" kern="1200"/>
        </a:p>
      </dsp:txBody>
      <dsp:txXfrm rot="10800000">
        <a:off x="4605461" y="2629141"/>
        <a:ext cx="7073" cy="7073"/>
      </dsp:txXfrm>
    </dsp:sp>
    <dsp:sp modelId="{7E096F34-B57D-4396-8F2F-7A6CA3A14DF3}">
      <dsp:nvSpPr>
        <dsp:cNvPr id="0" name=""/>
        <dsp:cNvSpPr/>
      </dsp:nvSpPr>
      <dsp:spPr>
        <a:xfrm>
          <a:off x="2678949" y="1795324"/>
          <a:ext cx="1859317" cy="1674707"/>
        </a:xfrm>
        <a:prstGeom prst="ellipse">
          <a:avLst/>
        </a:prstGeom>
        <a:solidFill>
          <a:schemeClr val="dk2">
            <a:hueOff val="0"/>
            <a:satOff val="0"/>
            <a:lumOff val="0"/>
            <a:alphaOff val="0"/>
          </a:schemeClr>
        </a:solidFill>
        <a:ln w="12700" cap="flat" cmpd="sng" algn="ctr">
          <a:solidFill>
            <a:schemeClr val="l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2700" tIns="12700" rIns="12700" bIns="12700" numCol="1" spcCol="1270" anchor="ctr" anchorCtr="0">
          <a:noAutofit/>
        </a:bodyPr>
        <a:lstStyle/>
        <a:p>
          <a:pPr marL="0" lvl="0" indent="0" algn="ctr" defTabSz="889000">
            <a:lnSpc>
              <a:spcPct val="90000"/>
            </a:lnSpc>
            <a:spcBef>
              <a:spcPct val="0"/>
            </a:spcBef>
            <a:spcAft>
              <a:spcPct val="35000"/>
            </a:spcAft>
            <a:buNone/>
          </a:pPr>
          <a:r>
            <a:rPr lang="en-US" sz="2000" b="1" kern="1200" dirty="0"/>
            <a:t>Community Impact</a:t>
          </a:r>
        </a:p>
      </dsp:txBody>
      <dsp:txXfrm>
        <a:off x="2951240" y="2040579"/>
        <a:ext cx="1314735" cy="1184197"/>
      </dsp:txXfrm>
    </dsp:sp>
  </dsp:spTree>
</dsp:drawing>
</file>

<file path=ppt/diagrams/layout1.xml><?xml version="1.0" encoding="utf-8"?>
<dgm:layoutDef xmlns:dgm="http://schemas.openxmlformats.org/drawingml/2006/diagram" xmlns:a="http://schemas.openxmlformats.org/drawingml/2006/main" uniqueId="urn:microsoft.com/office/officeart/2005/8/layout/radial1">
  <dgm:title val=""/>
  <dgm:desc val=""/>
  <dgm:catLst>
    <dgm:cat type="relationship" pri="22000"/>
    <dgm:cat type="cycle" pri="10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ycle">
    <dgm:varLst>
      <dgm:chMax val="1"/>
      <dgm:dir/>
      <dgm:animLvl val="ctr"/>
      <dgm:resizeHandles val="exact"/>
    </dgm:varLst>
    <dgm:choose name="Name0">
      <dgm:if name="Name1" func="var" arg="dir" op="equ" val="norm">
        <dgm:choose name="Name2">
          <dgm:if name="Name3" axis="ch ch" ptType="node node" st="1 1" cnt="1 0" func="cnt" op="lte" val="1">
            <dgm:alg type="cycle">
              <dgm:param type="stAng" val="90"/>
              <dgm:param type="spanAng" val="360"/>
              <dgm:param type="ctrShpMap" val="fNode"/>
            </dgm:alg>
          </dgm:if>
          <dgm:else name="Name4">
            <dgm:alg type="cycle">
              <dgm:param type="stAng" val="0"/>
              <dgm:param type="spanAng" val="360"/>
              <dgm:param type="ctrShpMap" val="fNode"/>
            </dgm:alg>
          </dgm:else>
        </dgm:choose>
      </dgm:if>
      <dgm:else name="Name5">
        <dgm:alg type="cycle">
          <dgm:param type="stAng" val="0"/>
          <dgm:param type="spanAng" val="-360"/>
          <dgm:param type="ctrShpMap" val="fNode"/>
        </dgm:alg>
      </dgm:else>
    </dgm:choose>
    <dgm:shape xmlns:r="http://schemas.openxmlformats.org/officeDocument/2006/relationships" r:blip="">
      <dgm:adjLst/>
    </dgm:shape>
    <dgm:presOf/>
    <dgm:constrLst>
      <dgm:constr type="w" for="ch" forName="centerShape" refType="w"/>
      <dgm:constr type="w" for="ch" forName="node" refType="w" refFor="ch" refForName="centerShape" op="equ"/>
      <dgm:constr type="sp" refType="w" refFor="ch" refForName="node" fact="0.3"/>
      <dgm:constr type="sibSp" refType="w" refFor="ch" refForName="node" fact="0.3"/>
      <dgm:constr type="primFontSz" for="ch" forName="centerShape" val="65"/>
      <dgm:constr type="primFontSz" for="des" forName="node" op="equ" val="65"/>
      <dgm:constr type="primFontSz" for="des" forName="connTx" val="55"/>
      <dgm:constr type="primFontSz" for="des" forName="connTx" refType="primFontSz" refFor="ch" refForName="centerShape" op="lte" fact="0.8"/>
    </dgm:constrLst>
    <dgm:ruleLst/>
    <dgm:forEach name="Name6" axis="ch" ptType="node" cnt="1">
      <dgm:layoutNode name="centerShape" styleLbl="node0">
        <dgm:alg type="tx"/>
        <dgm:shape xmlns:r="http://schemas.openxmlformats.org/officeDocument/2006/relationships" type="ellipse" r:blip="">
          <dgm:adjLst/>
        </dgm:shape>
        <dgm:presOf axis="self"/>
        <dgm:constrLst>
          <dgm:constr type="h" refType="w"/>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forEach name="Name7" axis="ch">
        <dgm:forEach name="Name8" axis="self" ptType="parTrans">
          <dgm:layoutNode name="Name9">
            <dgm:alg type="conn">
              <dgm:param type="dim" val="1D"/>
              <dgm:param type="begPts" val="auto"/>
              <dgm:param type="endPts" val="auto"/>
              <dgm:param type="begSty" val="noArr"/>
              <dgm:param type="endSty" val="noArr"/>
            </dgm:alg>
            <dgm:shape xmlns:r="http://schemas.openxmlformats.org/officeDocument/2006/relationships" type="conn" r:blip="">
              <dgm:adjLst/>
            </dgm:shape>
            <dgm:presOf axis="self"/>
            <dgm:constrLst>
              <dgm:constr type="connDist"/>
              <dgm:constr type="userA" for="ch" refType="connDist"/>
              <dgm:constr type="w" val="1"/>
              <dgm:constr type="h" val="5"/>
              <dgm:constr type="begPad"/>
              <dgm:constr type="endPad"/>
            </dgm:constrLst>
            <dgm:rule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w" val="NaN" fact="0.8" max="NaN"/>
                <dgm:rule type="h" val="NaN" fact="1" max="NaN"/>
                <dgm:rule type="primFontSz" val="5" fact="NaN" max="NaN"/>
              </dgm:ruleLst>
            </dgm:layoutNode>
          </dgm:layoutNode>
        </dgm:forEach>
        <dgm:forEach name="Name10" axis="self" ptType="node">
          <dgm:layoutNode nam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forEach>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66733" cy="469780"/>
          </a:xfrm>
          <a:prstGeom prst="rect">
            <a:avLst/>
          </a:prstGeom>
        </p:spPr>
        <p:txBody>
          <a:bodyPr vert="horz" lIns="93936" tIns="46968" rIns="93936" bIns="46968" rtlCol="0"/>
          <a:lstStyle>
            <a:lvl1pPr algn="l">
              <a:defRPr sz="1200"/>
            </a:lvl1pPr>
          </a:lstStyle>
          <a:p>
            <a:endParaRPr lang="en-US"/>
          </a:p>
        </p:txBody>
      </p:sp>
      <p:sp>
        <p:nvSpPr>
          <p:cNvPr id="3" name="Date Placeholder 2"/>
          <p:cNvSpPr>
            <a:spLocks noGrp="1"/>
          </p:cNvSpPr>
          <p:nvPr>
            <p:ph type="dt" sz="quarter" idx="1"/>
          </p:nvPr>
        </p:nvSpPr>
        <p:spPr>
          <a:xfrm>
            <a:off x="4008705" y="0"/>
            <a:ext cx="3066733" cy="469780"/>
          </a:xfrm>
          <a:prstGeom prst="rect">
            <a:avLst/>
          </a:prstGeom>
        </p:spPr>
        <p:txBody>
          <a:bodyPr vert="horz" lIns="93936" tIns="46968" rIns="93936" bIns="46968" rtlCol="0"/>
          <a:lstStyle>
            <a:lvl1pPr algn="r">
              <a:defRPr sz="1200"/>
            </a:lvl1pPr>
          </a:lstStyle>
          <a:p>
            <a:fld id="{98578C9B-ECEC-4B3D-9055-B2A74C44641D}" type="datetimeFigureOut">
              <a:rPr lang="en-US" smtClean="0"/>
              <a:t>11/5/2020</a:t>
            </a:fld>
            <a:endParaRPr lang="en-US"/>
          </a:p>
        </p:txBody>
      </p:sp>
      <p:sp>
        <p:nvSpPr>
          <p:cNvPr id="4" name="Footer Placeholder 3"/>
          <p:cNvSpPr>
            <a:spLocks noGrp="1"/>
          </p:cNvSpPr>
          <p:nvPr>
            <p:ph type="ftr" sz="quarter" idx="2"/>
          </p:nvPr>
        </p:nvSpPr>
        <p:spPr>
          <a:xfrm>
            <a:off x="0" y="8893297"/>
            <a:ext cx="3066733" cy="469779"/>
          </a:xfrm>
          <a:prstGeom prst="rect">
            <a:avLst/>
          </a:prstGeom>
        </p:spPr>
        <p:txBody>
          <a:bodyPr vert="horz" lIns="93936" tIns="46968" rIns="93936" bIns="46968" rtlCol="0" anchor="b"/>
          <a:lstStyle>
            <a:lvl1pPr algn="l">
              <a:defRPr sz="1200"/>
            </a:lvl1pPr>
          </a:lstStyle>
          <a:p>
            <a:endParaRPr lang="en-US"/>
          </a:p>
        </p:txBody>
      </p:sp>
      <p:sp>
        <p:nvSpPr>
          <p:cNvPr id="5" name="Slide Number Placeholder 4"/>
          <p:cNvSpPr>
            <a:spLocks noGrp="1"/>
          </p:cNvSpPr>
          <p:nvPr>
            <p:ph type="sldNum" sz="quarter" idx="3"/>
          </p:nvPr>
        </p:nvSpPr>
        <p:spPr>
          <a:xfrm>
            <a:off x="4008705" y="8893297"/>
            <a:ext cx="3066733" cy="469779"/>
          </a:xfrm>
          <a:prstGeom prst="rect">
            <a:avLst/>
          </a:prstGeom>
        </p:spPr>
        <p:txBody>
          <a:bodyPr vert="horz" lIns="93936" tIns="46968" rIns="93936" bIns="46968" rtlCol="0" anchor="b"/>
          <a:lstStyle>
            <a:lvl1pPr algn="r">
              <a:defRPr sz="1200"/>
            </a:lvl1pPr>
          </a:lstStyle>
          <a:p>
            <a:fld id="{7295429A-A7AE-4B5C-9126-0069D7111678}" type="slidenum">
              <a:rPr lang="en-US" smtClean="0"/>
              <a:t>‹#›</a:t>
            </a:fld>
            <a:endParaRPr lang="en-US"/>
          </a:p>
        </p:txBody>
      </p:sp>
    </p:spTree>
    <p:extLst>
      <p:ext uri="{BB962C8B-B14F-4D97-AF65-F5344CB8AC3E}">
        <p14:creationId xmlns:p14="http://schemas.microsoft.com/office/powerpoint/2010/main" val="386013397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67050" cy="4699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4008438" y="0"/>
            <a:ext cx="3067050" cy="469900"/>
          </a:xfrm>
          <a:prstGeom prst="rect">
            <a:avLst/>
          </a:prstGeom>
        </p:spPr>
        <p:txBody>
          <a:bodyPr vert="horz" lIns="91440" tIns="45720" rIns="91440" bIns="45720" rtlCol="0"/>
          <a:lstStyle>
            <a:lvl1pPr algn="r">
              <a:defRPr sz="1200"/>
            </a:lvl1pPr>
          </a:lstStyle>
          <a:p>
            <a:fld id="{542FECD7-C403-4942-9D51-DC0B25731BB8}" type="datetimeFigureOut">
              <a:rPr lang="en-US" smtClean="0"/>
              <a:t>11/5/2020</a:t>
            </a:fld>
            <a:endParaRPr lang="en-US"/>
          </a:p>
        </p:txBody>
      </p:sp>
      <p:sp>
        <p:nvSpPr>
          <p:cNvPr id="4" name="Slide Image Placeholder 3"/>
          <p:cNvSpPr>
            <a:spLocks noGrp="1" noRot="1" noChangeAspect="1"/>
          </p:cNvSpPr>
          <p:nvPr>
            <p:ph type="sldImg" idx="2"/>
          </p:nvPr>
        </p:nvSpPr>
        <p:spPr>
          <a:xfrm>
            <a:off x="728663" y="1169988"/>
            <a:ext cx="5619750" cy="3160712"/>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708025" y="4505325"/>
            <a:ext cx="5661025" cy="3687763"/>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93175"/>
            <a:ext cx="3067050" cy="4699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4008438" y="8893175"/>
            <a:ext cx="3067050" cy="469900"/>
          </a:xfrm>
          <a:prstGeom prst="rect">
            <a:avLst/>
          </a:prstGeom>
        </p:spPr>
        <p:txBody>
          <a:bodyPr vert="horz" lIns="91440" tIns="45720" rIns="91440" bIns="45720" rtlCol="0" anchor="b"/>
          <a:lstStyle>
            <a:lvl1pPr algn="r">
              <a:defRPr sz="1200"/>
            </a:lvl1pPr>
          </a:lstStyle>
          <a:p>
            <a:fld id="{68CC2CE6-DB2B-4178-8F3E-F2EDE240C23A}" type="slidenum">
              <a:rPr lang="en-US" smtClean="0"/>
              <a:t>‹#›</a:t>
            </a:fld>
            <a:endParaRPr lang="en-US"/>
          </a:p>
        </p:txBody>
      </p:sp>
    </p:spTree>
    <p:extLst>
      <p:ext uri="{BB962C8B-B14F-4D97-AF65-F5344CB8AC3E}">
        <p14:creationId xmlns:p14="http://schemas.microsoft.com/office/powerpoint/2010/main" val="37157211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68CC2CE6-DB2B-4178-8F3E-F2EDE240C23A}" type="slidenum">
              <a:rPr lang="en-US" smtClean="0"/>
              <a:t>1</a:t>
            </a:fld>
            <a:endParaRPr lang="en-US"/>
          </a:p>
        </p:txBody>
      </p:sp>
    </p:spTree>
    <p:extLst>
      <p:ext uri="{BB962C8B-B14F-4D97-AF65-F5344CB8AC3E}">
        <p14:creationId xmlns:p14="http://schemas.microsoft.com/office/powerpoint/2010/main" val="141599537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28663" y="1181100"/>
            <a:ext cx="5619750" cy="3160713"/>
          </a:xfrm>
        </p:spPr>
      </p:sp>
      <p:sp>
        <p:nvSpPr>
          <p:cNvPr id="3" name="Notes Placeholder 2"/>
          <p:cNvSpPr>
            <a:spLocks noGrp="1"/>
          </p:cNvSpPr>
          <p:nvPr>
            <p:ph type="body" idx="1"/>
          </p:nvPr>
        </p:nvSpPr>
        <p:spPr/>
        <p:txBody>
          <a:bodyPr/>
          <a:lstStyle/>
          <a:p>
            <a:r>
              <a:rPr lang="en-US" dirty="0"/>
              <a:t>Recitation of Progress Report:</a:t>
            </a:r>
          </a:p>
          <a:p>
            <a:endParaRPr lang="en-US" dirty="0"/>
          </a:p>
          <a:p>
            <a:r>
              <a:rPr lang="en-US" b="0" i="0" dirty="0">
                <a:solidFill>
                  <a:srgbClr val="222222"/>
                </a:solidFill>
                <a:effectLst/>
                <a:latin typeface="Arial" panose="020B0604020202020204" pitchFamily="34" charset="0"/>
              </a:rPr>
              <a:t>The regulatory requirements and parameters for deploying solutions: air and water limits, community needs and wants, SB1383, environmental impacts of "solutions", economics of deployment</a:t>
            </a:r>
          </a:p>
          <a:p>
            <a:endParaRPr lang="en-US" dirty="0"/>
          </a:p>
          <a:p>
            <a:endParaRPr lang="en-US" dirty="0"/>
          </a:p>
          <a:p>
            <a:r>
              <a:rPr lang="en-US" dirty="0"/>
              <a:t>Bias towards large facilities: Desire to aggregate and achieve favorable economics however, the true costs may not be accounted for. cost of development activities including securing sites, </a:t>
            </a:r>
          </a:p>
          <a:p>
            <a:r>
              <a:rPr lang="en-US" dirty="0"/>
              <a:t>Excessive timelines for permitting, </a:t>
            </a:r>
          </a:p>
          <a:p>
            <a:r>
              <a:rPr lang="en-US" dirty="0"/>
              <a:t>Under-estimation of O&amp;M- It is more difficult to manage a large facility than a small one.</a:t>
            </a:r>
          </a:p>
          <a:p>
            <a:r>
              <a:rPr lang="en-US" dirty="0"/>
              <a:t>More stringent regulatory requirements for larger facilities- cost more $$, more difficult to manage.</a:t>
            </a:r>
          </a:p>
          <a:p>
            <a:endParaRPr lang="en-US" dirty="0"/>
          </a:p>
          <a:p>
            <a:r>
              <a:rPr lang="en-US" dirty="0"/>
              <a:t>Lack of support from community- ads cost even if approved.</a:t>
            </a:r>
          </a:p>
          <a:p>
            <a:endParaRPr lang="en-US" dirty="0"/>
          </a:p>
          <a:p>
            <a:endParaRPr lang="en-US" dirty="0"/>
          </a:p>
        </p:txBody>
      </p:sp>
      <p:sp>
        <p:nvSpPr>
          <p:cNvPr id="4" name="Slide Number Placeholder 3"/>
          <p:cNvSpPr>
            <a:spLocks noGrp="1"/>
          </p:cNvSpPr>
          <p:nvPr>
            <p:ph type="sldNum" sz="quarter" idx="5"/>
          </p:nvPr>
        </p:nvSpPr>
        <p:spPr/>
        <p:txBody>
          <a:bodyPr/>
          <a:lstStyle/>
          <a:p>
            <a:fld id="{68CC2CE6-DB2B-4178-8F3E-F2EDE240C23A}" type="slidenum">
              <a:rPr lang="en-US" smtClean="0"/>
              <a:t>2</a:t>
            </a:fld>
            <a:endParaRPr lang="en-US"/>
          </a:p>
        </p:txBody>
      </p:sp>
    </p:spTree>
    <p:extLst>
      <p:ext uri="{BB962C8B-B14F-4D97-AF65-F5344CB8AC3E}">
        <p14:creationId xmlns:p14="http://schemas.microsoft.com/office/powerpoint/2010/main" val="1119481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Emissions:  As a reference  point we have VOC thresholds as low as 4 </a:t>
            </a:r>
            <a:r>
              <a:rPr lang="en-US" dirty="0" err="1"/>
              <a:t>tpy</a:t>
            </a:r>
            <a:r>
              <a:rPr lang="en-US" dirty="0"/>
              <a:t>. This generally going to trigger the purchase of VOC emission credits. However, in many regions these credits don’t exist and if they do they are very expensive. So what exists that can operate under the threshold?</a:t>
            </a:r>
          </a:p>
          <a:p>
            <a:endParaRPr lang="en-US" dirty="0"/>
          </a:p>
          <a:p>
            <a:r>
              <a:rPr lang="en-US" dirty="0"/>
              <a:t>Land Use: Finding available land, especially with enough acreage for large facilities anywhere near the source has proven to be extremely difficult. And even then, local control can prevail and prevent a project. Objections to odor, truck traffic, fears of contamination</a:t>
            </a:r>
          </a:p>
          <a:p>
            <a:endParaRPr lang="en-US" dirty="0"/>
          </a:p>
          <a:p>
            <a:r>
              <a:rPr lang="en-US" dirty="0"/>
              <a:t>Environmental Impact: CEQA requirements add time, cost and potential derailment of a project, In addition ongoing maintenance requirements related to CEQA will impact the project’s financial profile. Increased transportation requirements also impact environmental outcomes and are under increased scrutiny. Finally, overall impact of a large facility in the environment can end up having detrimental outcomes vs the overall environmental goals desired.</a:t>
            </a:r>
          </a:p>
          <a:p>
            <a:endParaRPr lang="en-US" dirty="0"/>
          </a:p>
          <a:p>
            <a:r>
              <a:rPr lang="en-US" dirty="0"/>
              <a:t>Community Impact: The ability of the project to positively impact the community. Jobs is always a recognized benefit. But also the perception of the facility as a valuable resource producing a valuable product. </a:t>
            </a:r>
          </a:p>
        </p:txBody>
      </p:sp>
      <p:sp>
        <p:nvSpPr>
          <p:cNvPr id="4" name="Slide Number Placeholder 3"/>
          <p:cNvSpPr>
            <a:spLocks noGrp="1"/>
          </p:cNvSpPr>
          <p:nvPr>
            <p:ph type="sldNum" sz="quarter" idx="5"/>
          </p:nvPr>
        </p:nvSpPr>
        <p:spPr/>
        <p:txBody>
          <a:bodyPr/>
          <a:lstStyle/>
          <a:p>
            <a:fld id="{68CC2CE6-DB2B-4178-8F3E-F2EDE240C23A}" type="slidenum">
              <a:rPr lang="en-US" smtClean="0"/>
              <a:t>3</a:t>
            </a:fld>
            <a:endParaRPr lang="en-US"/>
          </a:p>
        </p:txBody>
      </p:sp>
    </p:spTree>
    <p:extLst>
      <p:ext uri="{BB962C8B-B14F-4D97-AF65-F5344CB8AC3E}">
        <p14:creationId xmlns:p14="http://schemas.microsoft.com/office/powerpoint/2010/main" val="84051862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Fundamentals of Economies of scale is to lower the cost of production.</a:t>
            </a:r>
          </a:p>
          <a:p>
            <a:r>
              <a:rPr lang="en-US" dirty="0"/>
              <a:t>However, there are hidden costs- especially in this market.</a:t>
            </a:r>
          </a:p>
          <a:p>
            <a:endParaRPr lang="en-US" dirty="0"/>
          </a:p>
          <a:p>
            <a:r>
              <a:rPr lang="en-US" dirty="0"/>
              <a:t>Electric utilities are not a direct substitute but parallels exist and this is a cautionary tale. Advantages began to diminish by the late 70’s a and by the eighties had virtually disappeared. Studies of consolidation over the last 25 years have shown that no correlation between size and economies of scale have been realized. </a:t>
            </a:r>
          </a:p>
          <a:p>
            <a:r>
              <a:rPr lang="en-US" dirty="0"/>
              <a:t>Yet, the infrastructure existed and it was hard to transform and most importantly the notion of economies of scale persisted even when research showed it no longer existed. And this thinking bled over into the renewable energy field as it began its ascent.</a:t>
            </a:r>
          </a:p>
          <a:p>
            <a:endParaRPr lang="en-US" dirty="0"/>
          </a:p>
          <a:p>
            <a:r>
              <a:rPr lang="en-US" dirty="0"/>
              <a:t>The origins of economies of scale sprung from the linear manufacturing factory model. As is typical of the business community this model has been misapplied to other industries without consideration of context. </a:t>
            </a:r>
          </a:p>
          <a:p>
            <a:endParaRPr lang="en-US" dirty="0"/>
          </a:p>
          <a:p>
            <a:r>
              <a:rPr lang="en-US" dirty="0"/>
              <a:t>Comes down to centralized vs. Distributed</a:t>
            </a:r>
          </a:p>
          <a:p>
            <a:endParaRPr lang="en-US" dirty="0"/>
          </a:p>
          <a:p>
            <a:r>
              <a:rPr lang="en-US" b="0" i="0" dirty="0">
                <a:solidFill>
                  <a:srgbClr val="222222"/>
                </a:solidFill>
                <a:effectLst/>
                <a:latin typeface="Arial" panose="020B0604020202020204" pitchFamily="34" charset="0"/>
              </a:rPr>
              <a:t>A need for more easily deployable, scalable solutions-</a:t>
            </a:r>
            <a:endParaRPr lang="en-US" dirty="0"/>
          </a:p>
        </p:txBody>
      </p:sp>
      <p:sp>
        <p:nvSpPr>
          <p:cNvPr id="4" name="Slide Number Placeholder 3"/>
          <p:cNvSpPr>
            <a:spLocks noGrp="1"/>
          </p:cNvSpPr>
          <p:nvPr>
            <p:ph type="sldNum" sz="quarter" idx="5"/>
          </p:nvPr>
        </p:nvSpPr>
        <p:spPr/>
        <p:txBody>
          <a:bodyPr/>
          <a:lstStyle/>
          <a:p>
            <a:fld id="{68CC2CE6-DB2B-4178-8F3E-F2EDE240C23A}" type="slidenum">
              <a:rPr lang="en-US" smtClean="0"/>
              <a:t>4</a:t>
            </a:fld>
            <a:endParaRPr lang="en-US"/>
          </a:p>
        </p:txBody>
      </p:sp>
    </p:spTree>
    <p:extLst>
      <p:ext uri="{BB962C8B-B14F-4D97-AF65-F5344CB8AC3E}">
        <p14:creationId xmlns:p14="http://schemas.microsoft.com/office/powerpoint/2010/main" val="333556010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Electric utilities are not a direct substitute but parallels exist. And this bled over into the renewable energy field</a:t>
            </a:r>
          </a:p>
        </p:txBody>
      </p:sp>
      <p:sp>
        <p:nvSpPr>
          <p:cNvPr id="4" name="Slide Number Placeholder 3"/>
          <p:cNvSpPr>
            <a:spLocks noGrp="1"/>
          </p:cNvSpPr>
          <p:nvPr>
            <p:ph type="sldNum" sz="quarter" idx="5"/>
          </p:nvPr>
        </p:nvSpPr>
        <p:spPr/>
        <p:txBody>
          <a:bodyPr/>
          <a:lstStyle/>
          <a:p>
            <a:fld id="{68CC2CE6-DB2B-4178-8F3E-F2EDE240C23A}" type="slidenum">
              <a:rPr lang="en-US" smtClean="0"/>
              <a:t>5</a:t>
            </a:fld>
            <a:endParaRPr lang="en-US"/>
          </a:p>
        </p:txBody>
      </p:sp>
    </p:spTree>
    <p:extLst>
      <p:ext uri="{BB962C8B-B14F-4D97-AF65-F5344CB8AC3E}">
        <p14:creationId xmlns:p14="http://schemas.microsoft.com/office/powerpoint/2010/main" val="384185865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68CC2CE6-DB2B-4178-8F3E-F2EDE240C23A}" type="slidenum">
              <a:rPr lang="en-US" smtClean="0"/>
              <a:t>6</a:t>
            </a:fld>
            <a:endParaRPr lang="en-US"/>
          </a:p>
        </p:txBody>
      </p:sp>
    </p:spTree>
    <p:extLst>
      <p:ext uri="{BB962C8B-B14F-4D97-AF65-F5344CB8AC3E}">
        <p14:creationId xmlns:p14="http://schemas.microsoft.com/office/powerpoint/2010/main" val="263454416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68CC2CE6-DB2B-4178-8F3E-F2EDE240C23A}" type="slidenum">
              <a:rPr lang="en-US" smtClean="0"/>
              <a:t>7</a:t>
            </a:fld>
            <a:endParaRPr lang="en-US"/>
          </a:p>
        </p:txBody>
      </p:sp>
    </p:spTree>
    <p:extLst>
      <p:ext uri="{BB962C8B-B14F-4D97-AF65-F5344CB8AC3E}">
        <p14:creationId xmlns:p14="http://schemas.microsoft.com/office/powerpoint/2010/main" val="221549058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C2F1788B-9D2E-4F6A-82D9-233EB93E48D3}" type="datetimeFigureOut">
              <a:rPr lang="en-US" smtClean="0"/>
              <a:t>11/5/2020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76F9F5-0D93-4D48-A1C4-2532EF66676E}" type="slidenum">
              <a:rPr lang="en-US" smtClean="0"/>
              <a:t>‹#›</a:t>
            </a:fld>
            <a:endParaRPr lang="en-US"/>
          </a:p>
        </p:txBody>
      </p:sp>
    </p:spTree>
    <p:extLst>
      <p:ext uri="{BB962C8B-B14F-4D97-AF65-F5344CB8AC3E}">
        <p14:creationId xmlns:p14="http://schemas.microsoft.com/office/powerpoint/2010/main" val="157247189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C2F1788B-9D2E-4F6A-82D9-233EB93E48D3}" type="datetimeFigureOut">
              <a:rPr lang="en-US" smtClean="0"/>
              <a:t>11/5/2020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76F9F5-0D93-4D48-A1C4-2532EF66676E}" type="slidenum">
              <a:rPr lang="en-US" smtClean="0"/>
              <a:t>‹#›</a:t>
            </a:fld>
            <a:endParaRPr lang="en-US"/>
          </a:p>
        </p:txBody>
      </p:sp>
    </p:spTree>
    <p:extLst>
      <p:ext uri="{BB962C8B-B14F-4D97-AF65-F5344CB8AC3E}">
        <p14:creationId xmlns:p14="http://schemas.microsoft.com/office/powerpoint/2010/main" val="310236253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C2F1788B-9D2E-4F6A-82D9-233EB93E48D3}" type="datetimeFigureOut">
              <a:rPr lang="en-US" smtClean="0"/>
              <a:t>11/5/2020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76F9F5-0D93-4D48-A1C4-2532EF66676E}" type="slidenum">
              <a:rPr lang="en-US" smtClean="0"/>
              <a:t>‹#›</a:t>
            </a:fld>
            <a:endParaRPr lang="en-US"/>
          </a:p>
        </p:txBody>
      </p:sp>
    </p:spTree>
    <p:extLst>
      <p:ext uri="{BB962C8B-B14F-4D97-AF65-F5344CB8AC3E}">
        <p14:creationId xmlns:p14="http://schemas.microsoft.com/office/powerpoint/2010/main" val="5596247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C2F1788B-9D2E-4F6A-82D9-233EB93E48D3}" type="datetimeFigureOut">
              <a:rPr lang="en-US" smtClean="0"/>
              <a:t>11/5/2020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76F9F5-0D93-4D48-A1C4-2532EF66676E}" type="slidenum">
              <a:rPr lang="en-US" smtClean="0"/>
              <a:t>‹#›</a:t>
            </a:fld>
            <a:endParaRPr lang="en-US"/>
          </a:p>
        </p:txBody>
      </p:sp>
    </p:spTree>
    <p:extLst>
      <p:ext uri="{BB962C8B-B14F-4D97-AF65-F5344CB8AC3E}">
        <p14:creationId xmlns:p14="http://schemas.microsoft.com/office/powerpoint/2010/main" val="17590049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C2F1788B-9D2E-4F6A-82D9-233EB93E48D3}" type="datetimeFigureOut">
              <a:rPr lang="en-US" smtClean="0"/>
              <a:t>11/5/2020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276F9F5-0D93-4D48-A1C4-2532EF66676E}" type="slidenum">
              <a:rPr lang="en-US" smtClean="0"/>
              <a:t>‹#›</a:t>
            </a:fld>
            <a:endParaRPr lang="en-US"/>
          </a:p>
        </p:txBody>
      </p:sp>
    </p:spTree>
    <p:extLst>
      <p:ext uri="{BB962C8B-B14F-4D97-AF65-F5344CB8AC3E}">
        <p14:creationId xmlns:p14="http://schemas.microsoft.com/office/powerpoint/2010/main" val="1323524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C2F1788B-9D2E-4F6A-82D9-233EB93E48D3}" type="datetimeFigureOut">
              <a:rPr lang="en-US" smtClean="0"/>
              <a:t>11/5/2020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276F9F5-0D93-4D48-A1C4-2532EF66676E}" type="slidenum">
              <a:rPr lang="en-US" smtClean="0"/>
              <a:t>‹#›</a:t>
            </a:fld>
            <a:endParaRPr lang="en-US"/>
          </a:p>
        </p:txBody>
      </p:sp>
    </p:spTree>
    <p:extLst>
      <p:ext uri="{BB962C8B-B14F-4D97-AF65-F5344CB8AC3E}">
        <p14:creationId xmlns:p14="http://schemas.microsoft.com/office/powerpoint/2010/main" val="355132997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C2F1788B-9D2E-4F6A-82D9-233EB93E48D3}" type="datetimeFigureOut">
              <a:rPr lang="en-US" smtClean="0"/>
              <a:t>11/5/2020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276F9F5-0D93-4D48-A1C4-2532EF66676E}" type="slidenum">
              <a:rPr lang="en-US" smtClean="0"/>
              <a:t>‹#›</a:t>
            </a:fld>
            <a:endParaRPr lang="en-US"/>
          </a:p>
        </p:txBody>
      </p:sp>
    </p:spTree>
    <p:extLst>
      <p:ext uri="{BB962C8B-B14F-4D97-AF65-F5344CB8AC3E}">
        <p14:creationId xmlns:p14="http://schemas.microsoft.com/office/powerpoint/2010/main" val="43473505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C2F1788B-9D2E-4F6A-82D9-233EB93E48D3}" type="datetimeFigureOut">
              <a:rPr lang="en-US" smtClean="0"/>
              <a:t>11/5/2020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276F9F5-0D93-4D48-A1C4-2532EF66676E}" type="slidenum">
              <a:rPr lang="en-US" smtClean="0"/>
              <a:t>‹#›</a:t>
            </a:fld>
            <a:endParaRPr lang="en-US"/>
          </a:p>
        </p:txBody>
      </p:sp>
    </p:spTree>
    <p:extLst>
      <p:ext uri="{BB962C8B-B14F-4D97-AF65-F5344CB8AC3E}">
        <p14:creationId xmlns:p14="http://schemas.microsoft.com/office/powerpoint/2010/main" val="292519446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2F1788B-9D2E-4F6A-82D9-233EB93E48D3}" type="datetimeFigureOut">
              <a:rPr lang="en-US" smtClean="0"/>
              <a:t>11/5/2020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276F9F5-0D93-4D48-A1C4-2532EF66676E}" type="slidenum">
              <a:rPr lang="en-US" smtClean="0"/>
              <a:t>‹#›</a:t>
            </a:fld>
            <a:endParaRPr lang="en-US"/>
          </a:p>
        </p:txBody>
      </p:sp>
    </p:spTree>
    <p:extLst>
      <p:ext uri="{BB962C8B-B14F-4D97-AF65-F5344CB8AC3E}">
        <p14:creationId xmlns:p14="http://schemas.microsoft.com/office/powerpoint/2010/main" val="5069029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C2F1788B-9D2E-4F6A-82D9-233EB93E48D3}" type="datetimeFigureOut">
              <a:rPr lang="en-US" smtClean="0"/>
              <a:t>11/5/2020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276F9F5-0D93-4D48-A1C4-2532EF66676E}" type="slidenum">
              <a:rPr lang="en-US" smtClean="0"/>
              <a:t>‹#›</a:t>
            </a:fld>
            <a:endParaRPr lang="en-US"/>
          </a:p>
        </p:txBody>
      </p:sp>
    </p:spTree>
    <p:extLst>
      <p:ext uri="{BB962C8B-B14F-4D97-AF65-F5344CB8AC3E}">
        <p14:creationId xmlns:p14="http://schemas.microsoft.com/office/powerpoint/2010/main" val="306284419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C2F1788B-9D2E-4F6A-82D9-233EB93E48D3}" type="datetimeFigureOut">
              <a:rPr lang="en-US" smtClean="0"/>
              <a:t>11/5/2020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276F9F5-0D93-4D48-A1C4-2532EF66676E}" type="slidenum">
              <a:rPr lang="en-US" smtClean="0"/>
              <a:t>‹#›</a:t>
            </a:fld>
            <a:endParaRPr lang="en-US"/>
          </a:p>
        </p:txBody>
      </p:sp>
    </p:spTree>
    <p:extLst>
      <p:ext uri="{BB962C8B-B14F-4D97-AF65-F5344CB8AC3E}">
        <p14:creationId xmlns:p14="http://schemas.microsoft.com/office/powerpoint/2010/main" val="32536106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2F1788B-9D2E-4F6A-82D9-233EB93E48D3}" type="datetimeFigureOut">
              <a:rPr lang="en-US" smtClean="0"/>
              <a:t>11/5/2020</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276F9F5-0D93-4D48-A1C4-2532EF66676E}" type="slidenum">
              <a:rPr lang="en-US" smtClean="0"/>
              <a:t>‹#›</a:t>
            </a:fld>
            <a:endParaRPr lang="en-US"/>
          </a:p>
        </p:txBody>
      </p:sp>
    </p:spTree>
    <p:extLst>
      <p:ext uri="{BB962C8B-B14F-4D97-AF65-F5344CB8AC3E}">
        <p14:creationId xmlns:p14="http://schemas.microsoft.com/office/powerpoint/2010/main" val="293312141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mailto:shammes@vitaconsultinggroup.com" TargetMode="External"/><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dirty="0"/>
              <a:t>Market Ready Solutions</a:t>
            </a:r>
          </a:p>
        </p:txBody>
      </p:sp>
      <p:sp>
        <p:nvSpPr>
          <p:cNvPr id="3" name="Subtitle 2"/>
          <p:cNvSpPr>
            <a:spLocks noGrp="1"/>
          </p:cNvSpPr>
          <p:nvPr>
            <p:ph type="subTitle" idx="1"/>
          </p:nvPr>
        </p:nvSpPr>
        <p:spPr/>
        <p:txBody>
          <a:bodyPr/>
          <a:lstStyle/>
          <a:p>
            <a:r>
              <a:rPr lang="en-US" dirty="0"/>
              <a:t>Moderator- Sara Hammes</a:t>
            </a:r>
          </a:p>
          <a:p>
            <a:r>
              <a:rPr lang="en-US" dirty="0"/>
              <a:t>The Vita Group</a:t>
            </a:r>
          </a:p>
        </p:txBody>
      </p:sp>
      <p:sp>
        <p:nvSpPr>
          <p:cNvPr id="4" name="Footer Placeholder 4"/>
          <p:cNvSpPr>
            <a:spLocks noGrp="1"/>
          </p:cNvSpPr>
          <p:nvPr>
            <p:ph type="ftr" sz="quarter" idx="11"/>
          </p:nvPr>
        </p:nvSpPr>
        <p:spPr>
          <a:xfrm>
            <a:off x="2558480" y="6456556"/>
            <a:ext cx="7075039" cy="401444"/>
          </a:xfrm>
        </p:spPr>
        <p:txBody>
          <a:bodyPr/>
          <a:lstStyle/>
          <a:p>
            <a:r>
              <a:rPr lang="en-US" b="1" dirty="0">
                <a:solidFill>
                  <a:srgbClr val="92D050"/>
                </a:solidFill>
                <a:latin typeface="Aharoni" panose="02010803020104030203" pitchFamily="2" charset="-79"/>
                <a:ea typeface="Calibri" panose="020F0502020204030204" pitchFamily="34" charset="0"/>
              </a:rPr>
              <a:t>www. Vitaconsultinggroup.com                    The Vita Group	              Insight  Strategy  Tactics </a:t>
            </a:r>
          </a:p>
          <a:p>
            <a:r>
              <a:rPr lang="en-US" sz="1050" b="1" dirty="0">
                <a:solidFill>
                  <a:srgbClr val="92D050"/>
                </a:solidFill>
                <a:latin typeface="Aharoni" panose="02010803020104030203" pitchFamily="2" charset="-79"/>
                <a:ea typeface="Calibri" panose="020F0502020204030204" pitchFamily="34" charset="0"/>
              </a:rPr>
              <a:t>All Rights Reserved</a:t>
            </a:r>
            <a:endParaRPr lang="en-US" sz="1050" dirty="0"/>
          </a:p>
          <a:p>
            <a:endParaRPr lang="en-US" dirty="0"/>
          </a:p>
        </p:txBody>
      </p:sp>
      <p:grpSp>
        <p:nvGrpSpPr>
          <p:cNvPr id="5" name="Group 4"/>
          <p:cNvGrpSpPr/>
          <p:nvPr/>
        </p:nvGrpSpPr>
        <p:grpSpPr>
          <a:xfrm>
            <a:off x="2786062" y="6144592"/>
            <a:ext cx="6619876" cy="104775"/>
            <a:chOff x="0" y="0"/>
            <a:chExt cx="3190875" cy="142875"/>
          </a:xfrm>
        </p:grpSpPr>
        <p:sp>
          <p:nvSpPr>
            <p:cNvPr id="6" name="Rectangle 5"/>
            <p:cNvSpPr/>
            <p:nvPr userDrawn="1"/>
          </p:nvSpPr>
          <p:spPr>
            <a:xfrm>
              <a:off x="0" y="0"/>
              <a:ext cx="2419350" cy="1428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7" name="Rectangle 6"/>
            <p:cNvSpPr/>
            <p:nvPr userDrawn="1"/>
          </p:nvSpPr>
          <p:spPr>
            <a:xfrm>
              <a:off x="2419350" y="0"/>
              <a:ext cx="771525" cy="140335"/>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grpSp>
      <p:sp>
        <p:nvSpPr>
          <p:cNvPr id="8" name="Rectangle 7"/>
          <p:cNvSpPr/>
          <p:nvPr/>
        </p:nvSpPr>
        <p:spPr>
          <a:xfrm>
            <a:off x="7172751" y="0"/>
            <a:ext cx="5019249" cy="1047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9" name="Rectangle 8"/>
          <p:cNvSpPr/>
          <p:nvPr/>
        </p:nvSpPr>
        <p:spPr>
          <a:xfrm rot="5400000">
            <a:off x="11347745" y="838918"/>
            <a:ext cx="1600627" cy="102912"/>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10" name="TextBox 9">
            <a:extLst>
              <a:ext uri="{FF2B5EF4-FFF2-40B4-BE49-F238E27FC236}">
                <a16:creationId xmlns:a16="http://schemas.microsoft.com/office/drawing/2014/main" id="{61551BDB-DD4A-4784-ABEF-3034860145EE}"/>
              </a:ext>
            </a:extLst>
          </p:cNvPr>
          <p:cNvSpPr txBox="1"/>
          <p:nvPr/>
        </p:nvSpPr>
        <p:spPr>
          <a:xfrm>
            <a:off x="1524000" y="1690688"/>
            <a:ext cx="9144000" cy="461665"/>
          </a:xfrm>
          <a:prstGeom prst="rect">
            <a:avLst/>
          </a:prstGeom>
          <a:noFill/>
        </p:spPr>
        <p:txBody>
          <a:bodyPr wrap="square" rtlCol="0">
            <a:spAutoFit/>
          </a:bodyPr>
          <a:lstStyle/>
          <a:p>
            <a:pPr algn="ctr"/>
            <a:r>
              <a:rPr lang="en-US" sz="2400" dirty="0"/>
              <a:t>California Bioresources Alliance Symposium 2020</a:t>
            </a:r>
          </a:p>
        </p:txBody>
      </p:sp>
    </p:spTree>
    <p:extLst>
      <p:ext uri="{BB962C8B-B14F-4D97-AF65-F5344CB8AC3E}">
        <p14:creationId xmlns:p14="http://schemas.microsoft.com/office/powerpoint/2010/main" val="264547857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Market Ready Solutions</a:t>
            </a:r>
          </a:p>
        </p:txBody>
      </p:sp>
      <p:sp>
        <p:nvSpPr>
          <p:cNvPr id="3" name="Content Placeholder 2"/>
          <p:cNvSpPr>
            <a:spLocks noGrp="1"/>
          </p:cNvSpPr>
          <p:nvPr>
            <p:ph idx="1"/>
          </p:nvPr>
        </p:nvSpPr>
        <p:spPr/>
        <p:txBody>
          <a:bodyPr>
            <a:normAutofit lnSpcReduction="10000"/>
          </a:bodyPr>
          <a:lstStyle/>
          <a:p>
            <a:r>
              <a:rPr lang="en-US" dirty="0"/>
              <a:t>Framework for Discussion</a:t>
            </a:r>
          </a:p>
          <a:p>
            <a:pPr lvl="1"/>
            <a:r>
              <a:rPr lang="en-US" dirty="0"/>
              <a:t>Challenge in developing new facilities in California, especially near urban centers</a:t>
            </a:r>
          </a:p>
          <a:p>
            <a:r>
              <a:rPr lang="en-US" dirty="0"/>
              <a:t>Bias towards large regional facilities</a:t>
            </a:r>
          </a:p>
          <a:p>
            <a:pPr lvl="1"/>
            <a:r>
              <a:rPr lang="en-US" dirty="0"/>
              <a:t>Under estimation of development costs, O&amp;M</a:t>
            </a:r>
          </a:p>
          <a:p>
            <a:pPr lvl="1"/>
            <a:r>
              <a:rPr lang="en-US" dirty="0"/>
              <a:t>Lack of true accounting for transportation emissions</a:t>
            </a:r>
          </a:p>
          <a:p>
            <a:pPr lvl="1"/>
            <a:r>
              <a:rPr lang="en-US" dirty="0"/>
              <a:t>Community impacts</a:t>
            </a:r>
          </a:p>
          <a:p>
            <a:r>
              <a:rPr lang="en-US" dirty="0"/>
              <a:t>What are alternative pathways to deploying facilities and meeting SB1383 requirements by 2025?</a:t>
            </a:r>
          </a:p>
          <a:p>
            <a:r>
              <a:rPr lang="en-US" dirty="0"/>
              <a:t>Distributed vs Centralized </a:t>
            </a:r>
          </a:p>
          <a:p>
            <a:pPr lvl="1"/>
            <a:r>
              <a:rPr lang="en-US" dirty="0"/>
              <a:t>or Economies of Scale vs. Economies of Scope within this context</a:t>
            </a:r>
          </a:p>
          <a:p>
            <a:pPr marL="0" indent="0">
              <a:buNone/>
            </a:pPr>
            <a:endParaRPr lang="en-US" dirty="0"/>
          </a:p>
        </p:txBody>
      </p:sp>
      <p:sp>
        <p:nvSpPr>
          <p:cNvPr id="4" name="Rectangle 3"/>
          <p:cNvSpPr/>
          <p:nvPr/>
        </p:nvSpPr>
        <p:spPr>
          <a:xfrm>
            <a:off x="7172751" y="0"/>
            <a:ext cx="5019249" cy="1047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 name="Rectangle 4"/>
          <p:cNvSpPr/>
          <p:nvPr/>
        </p:nvSpPr>
        <p:spPr>
          <a:xfrm rot="5400000">
            <a:off x="11347745" y="838918"/>
            <a:ext cx="1600627" cy="102912"/>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 name="Footer Placeholder 4"/>
          <p:cNvSpPr>
            <a:spLocks noGrp="1"/>
          </p:cNvSpPr>
          <p:nvPr>
            <p:ph type="ftr" sz="quarter" idx="11"/>
          </p:nvPr>
        </p:nvSpPr>
        <p:spPr>
          <a:xfrm>
            <a:off x="2558480" y="6456556"/>
            <a:ext cx="7075039" cy="401444"/>
          </a:xfrm>
        </p:spPr>
        <p:txBody>
          <a:bodyPr/>
          <a:lstStyle/>
          <a:p>
            <a:r>
              <a:rPr lang="en-US" b="1" dirty="0">
                <a:solidFill>
                  <a:srgbClr val="92D050"/>
                </a:solidFill>
                <a:latin typeface="Aharoni" panose="02010803020104030203" pitchFamily="2" charset="-79"/>
                <a:ea typeface="Calibri" panose="020F0502020204030204" pitchFamily="34" charset="0"/>
              </a:rPr>
              <a:t>www. Vitaconsultinggroup.com                    The Vita Group	              Insight  Strategy  Tactics </a:t>
            </a:r>
          </a:p>
          <a:p>
            <a:r>
              <a:rPr lang="en-US" sz="1050" b="1" dirty="0">
                <a:solidFill>
                  <a:srgbClr val="92D050"/>
                </a:solidFill>
                <a:latin typeface="Aharoni" panose="02010803020104030203" pitchFamily="2" charset="-79"/>
                <a:ea typeface="Calibri" panose="020F0502020204030204" pitchFamily="34" charset="0"/>
              </a:rPr>
              <a:t>All Rights Reserved</a:t>
            </a:r>
            <a:endParaRPr lang="en-US" sz="1050" dirty="0"/>
          </a:p>
          <a:p>
            <a:endParaRPr lang="en-US" dirty="0"/>
          </a:p>
        </p:txBody>
      </p:sp>
      <p:grpSp>
        <p:nvGrpSpPr>
          <p:cNvPr id="7" name="Group 6"/>
          <p:cNvGrpSpPr/>
          <p:nvPr/>
        </p:nvGrpSpPr>
        <p:grpSpPr>
          <a:xfrm>
            <a:off x="2786062" y="6144592"/>
            <a:ext cx="6619876" cy="104775"/>
            <a:chOff x="0" y="0"/>
            <a:chExt cx="3190875" cy="142875"/>
          </a:xfrm>
        </p:grpSpPr>
        <p:sp>
          <p:nvSpPr>
            <p:cNvPr id="8" name="Rectangle 7"/>
            <p:cNvSpPr/>
            <p:nvPr userDrawn="1"/>
          </p:nvSpPr>
          <p:spPr>
            <a:xfrm>
              <a:off x="0" y="0"/>
              <a:ext cx="2419350" cy="1428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9" name="Rectangle 8"/>
            <p:cNvSpPr/>
            <p:nvPr userDrawn="1"/>
          </p:nvSpPr>
          <p:spPr>
            <a:xfrm>
              <a:off x="2419350" y="0"/>
              <a:ext cx="771525" cy="140335"/>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grpSp>
    </p:spTree>
    <p:extLst>
      <p:ext uri="{BB962C8B-B14F-4D97-AF65-F5344CB8AC3E}">
        <p14:creationId xmlns:p14="http://schemas.microsoft.com/office/powerpoint/2010/main" val="384415948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873154" cy="1325563"/>
          </a:xfrm>
        </p:spPr>
        <p:txBody>
          <a:bodyPr/>
          <a:lstStyle/>
          <a:p>
            <a:r>
              <a:rPr lang="en-US" dirty="0"/>
              <a:t>Meeting </a:t>
            </a:r>
            <a:r>
              <a:rPr lang="en-US" u="sng" dirty="0"/>
              <a:t>All</a:t>
            </a:r>
            <a:r>
              <a:rPr lang="en-US" dirty="0"/>
              <a:t> Existing Regulations and Conditions</a:t>
            </a:r>
          </a:p>
        </p:txBody>
      </p:sp>
      <p:graphicFrame>
        <p:nvGraphicFramePr>
          <p:cNvPr id="10" name="Content Placeholder 9">
            <a:extLst>
              <a:ext uri="{FF2B5EF4-FFF2-40B4-BE49-F238E27FC236}">
                <a16:creationId xmlns:a16="http://schemas.microsoft.com/office/drawing/2014/main" id="{DC352D1C-2220-45EC-8795-554DCC8C4BA4}"/>
              </a:ext>
            </a:extLst>
          </p:cNvPr>
          <p:cNvGraphicFramePr>
            <a:graphicFrameLocks noGrp="1"/>
          </p:cNvGraphicFramePr>
          <p:nvPr>
            <p:ph idx="1"/>
            <p:extLst>
              <p:ext uri="{D42A27DB-BD31-4B8C-83A1-F6EECF244321}">
                <p14:modId xmlns:p14="http://schemas.microsoft.com/office/powerpoint/2010/main" val="1823687911"/>
              </p:ext>
            </p:extLst>
          </p:nvPr>
        </p:nvGraphicFramePr>
        <p:xfrm>
          <a:off x="838199" y="1430214"/>
          <a:ext cx="10990386" cy="5298831"/>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8" name="Rectangle 7"/>
          <p:cNvSpPr/>
          <p:nvPr/>
        </p:nvSpPr>
        <p:spPr>
          <a:xfrm>
            <a:off x="7172751" y="0"/>
            <a:ext cx="5019249" cy="1047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9" name="Rectangle 8"/>
          <p:cNvSpPr/>
          <p:nvPr/>
        </p:nvSpPr>
        <p:spPr>
          <a:xfrm rot="5400000">
            <a:off x="11347745" y="838918"/>
            <a:ext cx="1600627" cy="102912"/>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11" name="TextBox 10">
            <a:extLst>
              <a:ext uri="{FF2B5EF4-FFF2-40B4-BE49-F238E27FC236}">
                <a16:creationId xmlns:a16="http://schemas.microsoft.com/office/drawing/2014/main" id="{842EB8E7-A627-415D-B1EC-F06244088DAE}"/>
              </a:ext>
            </a:extLst>
          </p:cNvPr>
          <p:cNvSpPr txBox="1"/>
          <p:nvPr/>
        </p:nvSpPr>
        <p:spPr>
          <a:xfrm>
            <a:off x="7487308" y="1423624"/>
            <a:ext cx="2825262" cy="1200329"/>
          </a:xfrm>
          <a:prstGeom prst="rect">
            <a:avLst/>
          </a:prstGeom>
          <a:noFill/>
          <a:ln w="28575">
            <a:solidFill>
              <a:schemeClr val="accent2">
                <a:lumMod val="75000"/>
              </a:schemeClr>
            </a:solidFill>
          </a:ln>
        </p:spPr>
        <p:txBody>
          <a:bodyPr wrap="square" rtlCol="0">
            <a:spAutoFit/>
          </a:bodyPr>
          <a:lstStyle/>
          <a:p>
            <a:pPr marL="285750" indent="-285750">
              <a:buFontTx/>
              <a:buChar char="-"/>
            </a:pPr>
            <a:r>
              <a:rPr lang="en-US" dirty="0"/>
              <a:t>VOC offset thresholds as low as 4 </a:t>
            </a:r>
            <a:r>
              <a:rPr lang="en-US" dirty="0" err="1"/>
              <a:t>tpy</a:t>
            </a:r>
            <a:endParaRPr lang="en-US" dirty="0"/>
          </a:p>
          <a:p>
            <a:pPr marL="285750" indent="-285750">
              <a:buFontTx/>
              <a:buChar char="-"/>
            </a:pPr>
            <a:r>
              <a:rPr lang="en-US" dirty="0"/>
              <a:t>Lack of available VOC emission credits</a:t>
            </a:r>
          </a:p>
        </p:txBody>
      </p:sp>
      <p:sp>
        <p:nvSpPr>
          <p:cNvPr id="13" name="TextBox 12">
            <a:extLst>
              <a:ext uri="{FF2B5EF4-FFF2-40B4-BE49-F238E27FC236}">
                <a16:creationId xmlns:a16="http://schemas.microsoft.com/office/drawing/2014/main" id="{52D218DC-D5F2-402A-B249-00F6A1B047F9}"/>
              </a:ext>
            </a:extLst>
          </p:cNvPr>
          <p:cNvSpPr txBox="1"/>
          <p:nvPr/>
        </p:nvSpPr>
        <p:spPr>
          <a:xfrm>
            <a:off x="9259381" y="3826855"/>
            <a:ext cx="2825262" cy="923330"/>
          </a:xfrm>
          <a:prstGeom prst="rect">
            <a:avLst/>
          </a:prstGeom>
          <a:noFill/>
          <a:ln w="28575">
            <a:solidFill>
              <a:schemeClr val="accent2">
                <a:lumMod val="75000"/>
              </a:schemeClr>
            </a:solidFill>
          </a:ln>
        </p:spPr>
        <p:txBody>
          <a:bodyPr wrap="square" rtlCol="0">
            <a:spAutoFit/>
          </a:bodyPr>
          <a:lstStyle/>
          <a:p>
            <a:pPr marL="285750" indent="-285750">
              <a:buFontTx/>
              <a:buChar char="-"/>
            </a:pPr>
            <a:r>
              <a:rPr lang="en-US" dirty="0"/>
              <a:t>Lack of available land- zoning, acreage, cost</a:t>
            </a:r>
          </a:p>
          <a:p>
            <a:pPr marL="285750" indent="-285750">
              <a:buFontTx/>
              <a:buChar char="-"/>
            </a:pPr>
            <a:r>
              <a:rPr lang="en-US" dirty="0"/>
              <a:t>Local control</a:t>
            </a:r>
          </a:p>
        </p:txBody>
      </p:sp>
      <p:sp>
        <p:nvSpPr>
          <p:cNvPr id="15" name="TextBox 14">
            <a:extLst>
              <a:ext uri="{FF2B5EF4-FFF2-40B4-BE49-F238E27FC236}">
                <a16:creationId xmlns:a16="http://schemas.microsoft.com/office/drawing/2014/main" id="{1F9887A2-C646-405B-A694-744135054CBE}"/>
              </a:ext>
            </a:extLst>
          </p:cNvPr>
          <p:cNvSpPr txBox="1"/>
          <p:nvPr/>
        </p:nvSpPr>
        <p:spPr>
          <a:xfrm>
            <a:off x="7487308" y="5569545"/>
            <a:ext cx="2825262" cy="923330"/>
          </a:xfrm>
          <a:prstGeom prst="rect">
            <a:avLst/>
          </a:prstGeom>
          <a:noFill/>
          <a:ln w="28575">
            <a:solidFill>
              <a:schemeClr val="accent2">
                <a:lumMod val="75000"/>
              </a:schemeClr>
            </a:solidFill>
          </a:ln>
        </p:spPr>
        <p:txBody>
          <a:bodyPr wrap="square" rtlCol="0">
            <a:spAutoFit/>
          </a:bodyPr>
          <a:lstStyle/>
          <a:p>
            <a:pPr marL="285750" indent="-285750">
              <a:buFontTx/>
              <a:buChar char="-"/>
            </a:pPr>
            <a:r>
              <a:rPr lang="en-US" dirty="0"/>
              <a:t>CEQA, Local ordinances</a:t>
            </a:r>
          </a:p>
          <a:p>
            <a:pPr marL="285750" indent="-285750">
              <a:buFontTx/>
              <a:buChar char="-"/>
            </a:pPr>
            <a:r>
              <a:rPr lang="en-US" dirty="0"/>
              <a:t>Ongoing impact and risk</a:t>
            </a:r>
          </a:p>
          <a:p>
            <a:pPr marL="285750" indent="-285750">
              <a:buFontTx/>
              <a:buChar char="-"/>
            </a:pPr>
            <a:r>
              <a:rPr lang="en-US" dirty="0"/>
              <a:t>Transportation</a:t>
            </a:r>
          </a:p>
        </p:txBody>
      </p:sp>
      <p:sp>
        <p:nvSpPr>
          <p:cNvPr id="17" name="TextBox 16">
            <a:extLst>
              <a:ext uri="{FF2B5EF4-FFF2-40B4-BE49-F238E27FC236}">
                <a16:creationId xmlns:a16="http://schemas.microsoft.com/office/drawing/2014/main" id="{D8A1D6BD-0F2C-4346-A4E2-F775FA3E9EDC}"/>
              </a:ext>
            </a:extLst>
          </p:cNvPr>
          <p:cNvSpPr txBox="1"/>
          <p:nvPr/>
        </p:nvSpPr>
        <p:spPr>
          <a:xfrm>
            <a:off x="570182" y="3429000"/>
            <a:ext cx="2825262" cy="1200329"/>
          </a:xfrm>
          <a:prstGeom prst="rect">
            <a:avLst/>
          </a:prstGeom>
          <a:noFill/>
          <a:ln w="28575">
            <a:solidFill>
              <a:schemeClr val="accent2">
                <a:lumMod val="75000"/>
              </a:schemeClr>
            </a:solidFill>
          </a:ln>
        </p:spPr>
        <p:txBody>
          <a:bodyPr wrap="square" rtlCol="0">
            <a:spAutoFit/>
          </a:bodyPr>
          <a:lstStyle/>
          <a:p>
            <a:pPr marL="285750" indent="-285750">
              <a:buFontTx/>
              <a:buChar char="-"/>
            </a:pPr>
            <a:r>
              <a:rPr lang="en-US" dirty="0"/>
              <a:t>Jobs</a:t>
            </a:r>
          </a:p>
          <a:p>
            <a:pPr marL="285750" indent="-285750">
              <a:buFontTx/>
              <a:buChar char="-"/>
            </a:pPr>
            <a:r>
              <a:rPr lang="en-US" dirty="0"/>
              <a:t>Good neighbor business</a:t>
            </a:r>
          </a:p>
          <a:p>
            <a:pPr marL="285750" indent="-285750">
              <a:buFontTx/>
              <a:buChar char="-"/>
            </a:pPr>
            <a:r>
              <a:rPr lang="en-US" dirty="0"/>
              <a:t>Public benefit</a:t>
            </a:r>
          </a:p>
          <a:p>
            <a:pPr marL="285750" indent="-285750">
              <a:buFontTx/>
              <a:buChar char="-"/>
            </a:pPr>
            <a:r>
              <a:rPr lang="en-US" dirty="0"/>
              <a:t>Local end-use of product</a:t>
            </a:r>
          </a:p>
        </p:txBody>
      </p:sp>
    </p:spTree>
    <p:extLst>
      <p:ext uri="{BB962C8B-B14F-4D97-AF65-F5344CB8AC3E}">
        <p14:creationId xmlns:p14="http://schemas.microsoft.com/office/powerpoint/2010/main" val="30243941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1"/>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3"/>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5"/>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animBg="1"/>
      <p:bldP spid="13" grpId="0" animBg="1"/>
      <p:bldP spid="15" grpId="0" animBg="1"/>
      <p:bldP spid="17"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Economies of Scale- The Only Consideration?</a:t>
            </a:r>
          </a:p>
        </p:txBody>
      </p:sp>
      <p:sp>
        <p:nvSpPr>
          <p:cNvPr id="3" name="Content Placeholder 2"/>
          <p:cNvSpPr>
            <a:spLocks noGrp="1"/>
          </p:cNvSpPr>
          <p:nvPr>
            <p:ph idx="1"/>
          </p:nvPr>
        </p:nvSpPr>
        <p:spPr/>
        <p:txBody>
          <a:bodyPr>
            <a:normAutofit/>
          </a:bodyPr>
          <a:lstStyle/>
          <a:p>
            <a:r>
              <a:rPr lang="en-US" dirty="0"/>
              <a:t>When do Economies of Scale become code for Inefficiency?</a:t>
            </a:r>
          </a:p>
          <a:p>
            <a:endParaRPr lang="en-US" dirty="0"/>
          </a:p>
          <a:p>
            <a:r>
              <a:rPr lang="en-US" dirty="0"/>
              <a:t>Case Study- The electric utility industry benefited greatly from economies of scale as it formed. But by the late 1970’s the advantages from economies of scale began to diminish and in fact became a liability.</a:t>
            </a:r>
          </a:p>
          <a:p>
            <a:pPr lvl="1"/>
            <a:r>
              <a:rPr lang="en-US" dirty="0"/>
              <a:t>inefficiency, poor performance, lack of innovation, liability</a:t>
            </a:r>
          </a:p>
          <a:p>
            <a:pPr lvl="1"/>
            <a:endParaRPr lang="en-US" dirty="0"/>
          </a:p>
          <a:p>
            <a:r>
              <a:rPr lang="en-US" dirty="0"/>
              <a:t>Consideration: Distributed or Economies of Scope</a:t>
            </a:r>
          </a:p>
          <a:p>
            <a:pPr lvl="1"/>
            <a:r>
              <a:rPr lang="en-US" dirty="0"/>
              <a:t>Time to market, flexibility, impact, ability to manage to a high standard</a:t>
            </a:r>
          </a:p>
          <a:p>
            <a:pPr marL="0" indent="0">
              <a:buNone/>
            </a:pPr>
            <a:endParaRPr lang="en-US" dirty="0"/>
          </a:p>
        </p:txBody>
      </p:sp>
      <p:sp>
        <p:nvSpPr>
          <p:cNvPr id="4" name="Rectangle 3"/>
          <p:cNvSpPr/>
          <p:nvPr/>
        </p:nvSpPr>
        <p:spPr>
          <a:xfrm>
            <a:off x="7172751" y="0"/>
            <a:ext cx="5019249" cy="1047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 name="Rectangle 4"/>
          <p:cNvSpPr/>
          <p:nvPr/>
        </p:nvSpPr>
        <p:spPr>
          <a:xfrm rot="5400000">
            <a:off x="11347745" y="838918"/>
            <a:ext cx="1600627" cy="102912"/>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 name="Footer Placeholder 4"/>
          <p:cNvSpPr>
            <a:spLocks noGrp="1"/>
          </p:cNvSpPr>
          <p:nvPr>
            <p:ph type="ftr" sz="quarter" idx="11"/>
          </p:nvPr>
        </p:nvSpPr>
        <p:spPr>
          <a:xfrm>
            <a:off x="2558480" y="6456556"/>
            <a:ext cx="7075039" cy="401444"/>
          </a:xfrm>
        </p:spPr>
        <p:txBody>
          <a:bodyPr/>
          <a:lstStyle/>
          <a:p>
            <a:r>
              <a:rPr lang="en-US" b="1" dirty="0">
                <a:solidFill>
                  <a:srgbClr val="92D050"/>
                </a:solidFill>
                <a:latin typeface="Aharoni" panose="02010803020104030203" pitchFamily="2" charset="-79"/>
                <a:ea typeface="Calibri" panose="020F0502020204030204" pitchFamily="34" charset="0"/>
              </a:rPr>
              <a:t>www. Vitaconsultinggroup.com                    The Vita Group	              Insight  Strategy  Tactics </a:t>
            </a:r>
          </a:p>
          <a:p>
            <a:r>
              <a:rPr lang="en-US" sz="1050" b="1" dirty="0">
                <a:solidFill>
                  <a:srgbClr val="92D050"/>
                </a:solidFill>
                <a:latin typeface="Aharoni" panose="02010803020104030203" pitchFamily="2" charset="-79"/>
                <a:ea typeface="Calibri" panose="020F0502020204030204" pitchFamily="34" charset="0"/>
              </a:rPr>
              <a:t>All Rights Reserved</a:t>
            </a:r>
            <a:endParaRPr lang="en-US" sz="1050" dirty="0"/>
          </a:p>
          <a:p>
            <a:endParaRPr lang="en-US" dirty="0"/>
          </a:p>
        </p:txBody>
      </p:sp>
      <p:grpSp>
        <p:nvGrpSpPr>
          <p:cNvPr id="7" name="Group 6"/>
          <p:cNvGrpSpPr/>
          <p:nvPr/>
        </p:nvGrpSpPr>
        <p:grpSpPr>
          <a:xfrm>
            <a:off x="2786062" y="6144592"/>
            <a:ext cx="6619876" cy="104775"/>
            <a:chOff x="0" y="0"/>
            <a:chExt cx="3190875" cy="142875"/>
          </a:xfrm>
        </p:grpSpPr>
        <p:sp>
          <p:nvSpPr>
            <p:cNvPr id="8" name="Rectangle 7"/>
            <p:cNvSpPr/>
            <p:nvPr userDrawn="1"/>
          </p:nvSpPr>
          <p:spPr>
            <a:xfrm>
              <a:off x="0" y="0"/>
              <a:ext cx="2419350" cy="1428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9" name="Rectangle 8"/>
            <p:cNvSpPr/>
            <p:nvPr userDrawn="1"/>
          </p:nvSpPr>
          <p:spPr>
            <a:xfrm>
              <a:off x="2419350" y="0"/>
              <a:ext cx="771525" cy="140335"/>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grpSp>
    </p:spTree>
    <p:extLst>
      <p:ext uri="{BB962C8B-B14F-4D97-AF65-F5344CB8AC3E}">
        <p14:creationId xmlns:p14="http://schemas.microsoft.com/office/powerpoint/2010/main" val="17297750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Examples of Successful Distributed Solutions</a:t>
            </a:r>
          </a:p>
        </p:txBody>
      </p:sp>
      <p:sp>
        <p:nvSpPr>
          <p:cNvPr id="3" name="Content Placeholder 2"/>
          <p:cNvSpPr>
            <a:spLocks noGrp="1"/>
          </p:cNvSpPr>
          <p:nvPr>
            <p:ph idx="1"/>
          </p:nvPr>
        </p:nvSpPr>
        <p:spPr/>
        <p:txBody>
          <a:bodyPr>
            <a:normAutofit lnSpcReduction="10000"/>
          </a:bodyPr>
          <a:lstStyle/>
          <a:p>
            <a:pPr marL="0" indent="0">
              <a:buNone/>
            </a:pPr>
            <a:r>
              <a:rPr lang="en-US" dirty="0"/>
              <a:t>Panelists</a:t>
            </a:r>
          </a:p>
          <a:p>
            <a:r>
              <a:rPr lang="en-US" dirty="0"/>
              <a:t>Epic Clean Tec- Redefining Urban Wastewater</a:t>
            </a:r>
          </a:p>
          <a:p>
            <a:r>
              <a:rPr lang="en-US" dirty="0"/>
              <a:t>La Compost- Community Composting Achieving Distributed Impact</a:t>
            </a:r>
          </a:p>
          <a:p>
            <a:r>
              <a:rPr lang="en-US" dirty="0" err="1"/>
              <a:t>NaturTech</a:t>
            </a:r>
            <a:r>
              <a:rPr lang="en-US" dirty="0"/>
              <a:t> Composting System- Modular Solution Offering Scale, Scope and Product Value</a:t>
            </a:r>
          </a:p>
          <a:p>
            <a:pPr marL="0" indent="0">
              <a:buNone/>
            </a:pPr>
            <a:r>
              <a:rPr lang="en-US" dirty="0"/>
              <a:t>Discussions</a:t>
            </a:r>
          </a:p>
          <a:p>
            <a:r>
              <a:rPr lang="en-US" dirty="0"/>
              <a:t>Economic benefits</a:t>
            </a:r>
          </a:p>
          <a:p>
            <a:r>
              <a:rPr lang="en-US" dirty="0"/>
              <a:t>Regulatory benefits</a:t>
            </a:r>
          </a:p>
          <a:p>
            <a:r>
              <a:rPr lang="en-US" dirty="0"/>
              <a:t>Environmental and community impact benefits</a:t>
            </a:r>
          </a:p>
          <a:p>
            <a:pPr marL="0" indent="0">
              <a:buNone/>
            </a:pPr>
            <a:endParaRPr lang="en-US" dirty="0"/>
          </a:p>
        </p:txBody>
      </p:sp>
      <p:sp>
        <p:nvSpPr>
          <p:cNvPr id="4" name="Rectangle 3"/>
          <p:cNvSpPr/>
          <p:nvPr/>
        </p:nvSpPr>
        <p:spPr>
          <a:xfrm>
            <a:off x="7172751" y="0"/>
            <a:ext cx="5019249" cy="1047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 name="Rectangle 4"/>
          <p:cNvSpPr/>
          <p:nvPr/>
        </p:nvSpPr>
        <p:spPr>
          <a:xfrm rot="5400000">
            <a:off x="11347745" y="838918"/>
            <a:ext cx="1600627" cy="102912"/>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 name="Footer Placeholder 4"/>
          <p:cNvSpPr>
            <a:spLocks noGrp="1"/>
          </p:cNvSpPr>
          <p:nvPr>
            <p:ph type="ftr" sz="quarter" idx="11"/>
          </p:nvPr>
        </p:nvSpPr>
        <p:spPr>
          <a:xfrm>
            <a:off x="2558480" y="6456556"/>
            <a:ext cx="7075039" cy="401444"/>
          </a:xfrm>
        </p:spPr>
        <p:txBody>
          <a:bodyPr/>
          <a:lstStyle/>
          <a:p>
            <a:r>
              <a:rPr lang="en-US" b="1" dirty="0">
                <a:solidFill>
                  <a:srgbClr val="92D050"/>
                </a:solidFill>
                <a:latin typeface="Aharoni" panose="02010803020104030203" pitchFamily="2" charset="-79"/>
                <a:ea typeface="Calibri" panose="020F0502020204030204" pitchFamily="34" charset="0"/>
              </a:rPr>
              <a:t>www. Vitaconsultinggroup.com                    The Vita Group	              Insight  Strategy  Tactics </a:t>
            </a:r>
          </a:p>
          <a:p>
            <a:r>
              <a:rPr lang="en-US" sz="1050" b="1" dirty="0">
                <a:solidFill>
                  <a:srgbClr val="92D050"/>
                </a:solidFill>
                <a:latin typeface="Aharoni" panose="02010803020104030203" pitchFamily="2" charset="-79"/>
                <a:ea typeface="Calibri" panose="020F0502020204030204" pitchFamily="34" charset="0"/>
              </a:rPr>
              <a:t>All Rights Reserved</a:t>
            </a:r>
            <a:endParaRPr lang="en-US" sz="1050" dirty="0"/>
          </a:p>
          <a:p>
            <a:endParaRPr lang="en-US" dirty="0"/>
          </a:p>
        </p:txBody>
      </p:sp>
      <p:grpSp>
        <p:nvGrpSpPr>
          <p:cNvPr id="7" name="Group 6"/>
          <p:cNvGrpSpPr/>
          <p:nvPr/>
        </p:nvGrpSpPr>
        <p:grpSpPr>
          <a:xfrm>
            <a:off x="2786062" y="6144592"/>
            <a:ext cx="6619876" cy="104775"/>
            <a:chOff x="0" y="0"/>
            <a:chExt cx="3190875" cy="142875"/>
          </a:xfrm>
        </p:grpSpPr>
        <p:sp>
          <p:nvSpPr>
            <p:cNvPr id="8" name="Rectangle 7"/>
            <p:cNvSpPr/>
            <p:nvPr userDrawn="1"/>
          </p:nvSpPr>
          <p:spPr>
            <a:xfrm>
              <a:off x="0" y="0"/>
              <a:ext cx="2419350" cy="1428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9" name="Rectangle 8"/>
            <p:cNvSpPr/>
            <p:nvPr userDrawn="1"/>
          </p:nvSpPr>
          <p:spPr>
            <a:xfrm>
              <a:off x="2419350" y="0"/>
              <a:ext cx="771525" cy="140335"/>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grpSp>
    </p:spTree>
    <p:extLst>
      <p:ext uri="{BB962C8B-B14F-4D97-AF65-F5344CB8AC3E}">
        <p14:creationId xmlns:p14="http://schemas.microsoft.com/office/powerpoint/2010/main" val="366145274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t>The Vita Group</a:t>
            </a:r>
          </a:p>
        </p:txBody>
      </p:sp>
      <p:sp>
        <p:nvSpPr>
          <p:cNvPr id="3" name="Subtitle 2"/>
          <p:cNvSpPr>
            <a:spLocks noGrp="1"/>
          </p:cNvSpPr>
          <p:nvPr>
            <p:ph type="subTitle" idx="1"/>
          </p:nvPr>
        </p:nvSpPr>
        <p:spPr/>
        <p:txBody>
          <a:bodyPr/>
          <a:lstStyle/>
          <a:p>
            <a:r>
              <a:rPr lang="en-US" dirty="0"/>
              <a:t>Sara Hammes, Principal</a:t>
            </a:r>
          </a:p>
          <a:p>
            <a:r>
              <a:rPr lang="en-US" dirty="0"/>
              <a:t>Contact: 310 770-1582</a:t>
            </a:r>
          </a:p>
          <a:p>
            <a:r>
              <a:rPr lang="en-US" dirty="0">
                <a:hlinkClick r:id="rId3"/>
              </a:rPr>
              <a:t>shammes@vitaconsultinggroup.com</a:t>
            </a:r>
            <a:endParaRPr lang="en-US" dirty="0"/>
          </a:p>
          <a:p>
            <a:endParaRPr lang="en-US" dirty="0"/>
          </a:p>
          <a:p>
            <a:endParaRPr lang="en-US" dirty="0"/>
          </a:p>
          <a:p>
            <a:endParaRPr lang="en-US" dirty="0"/>
          </a:p>
        </p:txBody>
      </p:sp>
      <p:sp>
        <p:nvSpPr>
          <p:cNvPr id="8" name="Rectangle 7"/>
          <p:cNvSpPr/>
          <p:nvPr/>
        </p:nvSpPr>
        <p:spPr>
          <a:xfrm>
            <a:off x="7172751" y="0"/>
            <a:ext cx="5019249" cy="1047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9" name="Rectangle 8"/>
          <p:cNvSpPr/>
          <p:nvPr/>
        </p:nvSpPr>
        <p:spPr>
          <a:xfrm rot="5400000">
            <a:off x="11347745" y="838918"/>
            <a:ext cx="1600627" cy="102912"/>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10" name="Footer Placeholder 4"/>
          <p:cNvSpPr>
            <a:spLocks noGrp="1"/>
          </p:cNvSpPr>
          <p:nvPr>
            <p:ph type="ftr" sz="quarter" idx="11"/>
          </p:nvPr>
        </p:nvSpPr>
        <p:spPr>
          <a:xfrm>
            <a:off x="2558480" y="6456556"/>
            <a:ext cx="7075039" cy="401444"/>
          </a:xfrm>
        </p:spPr>
        <p:txBody>
          <a:bodyPr/>
          <a:lstStyle/>
          <a:p>
            <a:r>
              <a:rPr lang="en-US" b="1" dirty="0">
                <a:solidFill>
                  <a:srgbClr val="92D050"/>
                </a:solidFill>
                <a:latin typeface="Aharoni" panose="02010803020104030203" pitchFamily="2" charset="-79"/>
                <a:ea typeface="Calibri" panose="020F0502020204030204" pitchFamily="34" charset="0"/>
              </a:rPr>
              <a:t>www. Vitaconsultinggroup.com                    The Vita Group	              Insight  Strategy  Tactics </a:t>
            </a:r>
          </a:p>
          <a:p>
            <a:r>
              <a:rPr lang="en-US" sz="1050" b="1" dirty="0">
                <a:solidFill>
                  <a:srgbClr val="92D050"/>
                </a:solidFill>
                <a:latin typeface="Aharoni" panose="02010803020104030203" pitchFamily="2" charset="-79"/>
                <a:ea typeface="Calibri" panose="020F0502020204030204" pitchFamily="34" charset="0"/>
              </a:rPr>
              <a:t>All Rights Reserved</a:t>
            </a:r>
            <a:endParaRPr lang="en-US" sz="1050" dirty="0"/>
          </a:p>
          <a:p>
            <a:endParaRPr lang="en-US" dirty="0"/>
          </a:p>
        </p:txBody>
      </p:sp>
      <p:grpSp>
        <p:nvGrpSpPr>
          <p:cNvPr id="11" name="Group 10"/>
          <p:cNvGrpSpPr/>
          <p:nvPr/>
        </p:nvGrpSpPr>
        <p:grpSpPr>
          <a:xfrm>
            <a:off x="2786062" y="6233800"/>
            <a:ext cx="6619876" cy="104775"/>
            <a:chOff x="0" y="0"/>
            <a:chExt cx="3190875" cy="142875"/>
          </a:xfrm>
        </p:grpSpPr>
        <p:sp>
          <p:nvSpPr>
            <p:cNvPr id="12" name="Rectangle 11"/>
            <p:cNvSpPr/>
            <p:nvPr userDrawn="1"/>
          </p:nvSpPr>
          <p:spPr>
            <a:xfrm>
              <a:off x="0" y="0"/>
              <a:ext cx="2419350" cy="1428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13" name="Rectangle 12"/>
            <p:cNvSpPr/>
            <p:nvPr userDrawn="1"/>
          </p:nvSpPr>
          <p:spPr>
            <a:xfrm>
              <a:off x="2419350" y="0"/>
              <a:ext cx="771525" cy="140335"/>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grpSp>
    </p:spTree>
    <p:extLst>
      <p:ext uri="{BB962C8B-B14F-4D97-AF65-F5344CB8AC3E}">
        <p14:creationId xmlns:p14="http://schemas.microsoft.com/office/powerpoint/2010/main" val="52305166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Notes</a:t>
            </a:r>
          </a:p>
        </p:txBody>
      </p:sp>
      <p:sp>
        <p:nvSpPr>
          <p:cNvPr id="3" name="Content Placeholder 2"/>
          <p:cNvSpPr>
            <a:spLocks noGrp="1"/>
          </p:cNvSpPr>
          <p:nvPr>
            <p:ph idx="1"/>
          </p:nvPr>
        </p:nvSpPr>
        <p:spPr>
          <a:xfrm>
            <a:off x="838200" y="1289538"/>
            <a:ext cx="10515600" cy="4887425"/>
          </a:xfrm>
        </p:spPr>
        <p:txBody>
          <a:bodyPr>
            <a:normAutofit/>
          </a:bodyPr>
          <a:lstStyle/>
          <a:p>
            <a:pPr marL="0" indent="0">
              <a:buNone/>
            </a:pPr>
            <a:r>
              <a:rPr lang="en-US" sz="2400" dirty="0"/>
              <a:t>Do smaller facilities emit less VOC’s just because they are small?</a:t>
            </a:r>
          </a:p>
          <a:p>
            <a:pPr marL="0" indent="0">
              <a:buNone/>
            </a:pPr>
            <a:r>
              <a:rPr lang="en-US" sz="2400" dirty="0"/>
              <a:t>	No, but also because they tend to be better managed</a:t>
            </a:r>
          </a:p>
          <a:p>
            <a:pPr marL="0" indent="0">
              <a:buNone/>
            </a:pPr>
            <a:r>
              <a:rPr lang="en-US" sz="2400" dirty="0"/>
              <a:t>Water Regs: For facilities accepting food waste or processing over 25,000 cubic yards at any given time],28 these requirements include lined detention basins, surfaces with low permeability in the areas where composting occurs, and berms and ditches designed to prevent water from running on or off the site. </a:t>
            </a:r>
          </a:p>
          <a:p>
            <a:pPr marL="0" indent="0">
              <a:buNone/>
            </a:pPr>
            <a:r>
              <a:rPr lang="en-US" sz="2400" dirty="0"/>
              <a:t>Challenge: siting new facilities in urban areas- Los Angeles region; land use, CEQA and Air emissions</a:t>
            </a:r>
          </a:p>
          <a:p>
            <a:pPr marL="0" indent="0">
              <a:buNone/>
            </a:pPr>
            <a:r>
              <a:rPr lang="en-US" sz="2400" dirty="0"/>
              <a:t>BMP: A significant factor in reducing emissions; Rule 4566 addresses emissions reductions based on operation sizes.  Smaller operations (processing less than 100,000 </a:t>
            </a:r>
            <a:r>
              <a:rPr lang="en-US" sz="2400" dirty="0" err="1"/>
              <a:t>tpy</a:t>
            </a:r>
            <a:r>
              <a:rPr lang="en-US" sz="2400" dirty="0"/>
              <a:t>) of material are required to reduce VOC emissions by 19 percent</a:t>
            </a:r>
          </a:p>
          <a:p>
            <a:pPr marL="0" indent="0">
              <a:buNone/>
            </a:pPr>
            <a:r>
              <a:rPr lang="en-US" sz="2400" dirty="0"/>
              <a:t>VOC offsets (trigger threshold)</a:t>
            </a:r>
          </a:p>
          <a:p>
            <a:pPr marL="0" indent="0">
              <a:buNone/>
            </a:pPr>
            <a:endParaRPr lang="en-US" sz="2400" dirty="0"/>
          </a:p>
        </p:txBody>
      </p:sp>
      <p:sp>
        <p:nvSpPr>
          <p:cNvPr id="4" name="Rectangle 3"/>
          <p:cNvSpPr/>
          <p:nvPr/>
        </p:nvSpPr>
        <p:spPr>
          <a:xfrm>
            <a:off x="7172751" y="0"/>
            <a:ext cx="5019249" cy="1047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 name="Rectangle 4"/>
          <p:cNvSpPr/>
          <p:nvPr/>
        </p:nvSpPr>
        <p:spPr>
          <a:xfrm rot="5400000">
            <a:off x="11347745" y="838918"/>
            <a:ext cx="1600627" cy="102912"/>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 name="Footer Placeholder 4"/>
          <p:cNvSpPr>
            <a:spLocks noGrp="1"/>
          </p:cNvSpPr>
          <p:nvPr>
            <p:ph type="ftr" sz="quarter" idx="11"/>
          </p:nvPr>
        </p:nvSpPr>
        <p:spPr>
          <a:xfrm>
            <a:off x="2558480" y="6456556"/>
            <a:ext cx="7075039" cy="401444"/>
          </a:xfrm>
        </p:spPr>
        <p:txBody>
          <a:bodyPr/>
          <a:lstStyle/>
          <a:p>
            <a:r>
              <a:rPr lang="en-US" b="1" dirty="0">
                <a:solidFill>
                  <a:srgbClr val="92D050"/>
                </a:solidFill>
                <a:latin typeface="Aharoni" panose="02010803020104030203" pitchFamily="2" charset="-79"/>
                <a:ea typeface="Calibri" panose="020F0502020204030204" pitchFamily="34" charset="0"/>
              </a:rPr>
              <a:t>www. Vitaconsultinggroup.com                    The Vita Group	              Insight  Strategy  Tactics </a:t>
            </a:r>
          </a:p>
          <a:p>
            <a:endParaRPr lang="en-US" b="1" dirty="0">
              <a:solidFill>
                <a:srgbClr val="92D050"/>
              </a:solidFill>
              <a:latin typeface="Aharoni" panose="02010803020104030203" pitchFamily="2" charset="-79"/>
              <a:ea typeface="Calibri" panose="020F0502020204030204" pitchFamily="34" charset="0"/>
            </a:endParaRPr>
          </a:p>
          <a:p>
            <a:r>
              <a:rPr lang="en-US" sz="1050" b="1" dirty="0">
                <a:solidFill>
                  <a:srgbClr val="92D050"/>
                </a:solidFill>
                <a:latin typeface="Aharoni" panose="02010803020104030203" pitchFamily="2" charset="-79"/>
                <a:ea typeface="Calibri" panose="020F0502020204030204" pitchFamily="34" charset="0"/>
              </a:rPr>
              <a:t>All Rights Reserved</a:t>
            </a:r>
            <a:endParaRPr lang="en-US" sz="1050" dirty="0"/>
          </a:p>
          <a:p>
            <a:endParaRPr lang="en-US" dirty="0"/>
          </a:p>
        </p:txBody>
      </p:sp>
      <p:grpSp>
        <p:nvGrpSpPr>
          <p:cNvPr id="7" name="Group 6"/>
          <p:cNvGrpSpPr/>
          <p:nvPr/>
        </p:nvGrpSpPr>
        <p:grpSpPr>
          <a:xfrm>
            <a:off x="2786062" y="6144592"/>
            <a:ext cx="6619876" cy="104775"/>
            <a:chOff x="0" y="0"/>
            <a:chExt cx="3190875" cy="142875"/>
          </a:xfrm>
        </p:grpSpPr>
        <p:sp>
          <p:nvSpPr>
            <p:cNvPr id="8" name="Rectangle 7"/>
            <p:cNvSpPr/>
            <p:nvPr userDrawn="1"/>
          </p:nvSpPr>
          <p:spPr>
            <a:xfrm>
              <a:off x="0" y="0"/>
              <a:ext cx="2419350" cy="14287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9" name="Rectangle 8"/>
            <p:cNvSpPr/>
            <p:nvPr userDrawn="1"/>
          </p:nvSpPr>
          <p:spPr>
            <a:xfrm>
              <a:off x="2419350" y="0"/>
              <a:ext cx="771525" cy="140335"/>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grpSp>
    </p:spTree>
    <p:extLst>
      <p:ext uri="{BB962C8B-B14F-4D97-AF65-F5344CB8AC3E}">
        <p14:creationId xmlns:p14="http://schemas.microsoft.com/office/powerpoint/2010/main" val="116487516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14597</TotalTime>
  <Words>1059</Words>
  <Application>Microsoft Office PowerPoint</Application>
  <PresentationFormat>Widescreen</PresentationFormat>
  <Paragraphs>110</Paragraphs>
  <Slides>7</Slides>
  <Notes>7</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7</vt:i4>
      </vt:variant>
    </vt:vector>
  </HeadingPairs>
  <TitlesOfParts>
    <vt:vector size="12" baseType="lpstr">
      <vt:lpstr>Aharoni</vt:lpstr>
      <vt:lpstr>Arial</vt:lpstr>
      <vt:lpstr>Calibri</vt:lpstr>
      <vt:lpstr>Calibri Light</vt:lpstr>
      <vt:lpstr>Office Theme</vt:lpstr>
      <vt:lpstr>Market Ready Solutions</vt:lpstr>
      <vt:lpstr>Market Ready Solutions</vt:lpstr>
      <vt:lpstr>Meeting All Existing Regulations and Conditions</vt:lpstr>
      <vt:lpstr>Economies of Scale- The Only Consideration?</vt:lpstr>
      <vt:lpstr>Examples of Successful Distributed Solutions</vt:lpstr>
      <vt:lpstr>The Vita Group</vt:lpstr>
      <vt:lpstr>Notes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Gaining Insight in Order To Gain Competitive Advantage</dc:title>
  <dc:creator>Sara Hammes</dc:creator>
  <cp:lastModifiedBy>Sara Hammes</cp:lastModifiedBy>
  <cp:revision>93</cp:revision>
  <cp:lastPrinted>2018-04-27T03:28:36Z</cp:lastPrinted>
  <dcterms:created xsi:type="dcterms:W3CDTF">2015-05-21T21:21:14Z</dcterms:created>
  <dcterms:modified xsi:type="dcterms:W3CDTF">2020-11-10T00:13:15Z</dcterms:modified>
</cp:coreProperties>
</file>

<file path=docProps/thumbnail.jpeg>
</file>