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518C4-412D-4B50-A422-AF0E5AEEA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CBC14C-6EAB-4660-BBAD-724F070F6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BE33-0D95-4377-B974-8D34FB900CD4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230EF2-39F2-49C3-8556-A4E45A373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E2A757-92D0-4068-867F-649B1E6DD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8868-8BBE-4A38-89C7-4DEB0C71F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493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E8F5E6-8DB3-4805-9E9C-146FBD699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80508D-6D88-41D6-A91C-4A39E56C1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62D2CA-5398-4513-AFCC-6DDBEC45D1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FBE33-0D95-4377-B974-8D34FB900CD4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36992D-F28A-4EF6-BBE0-4182F6DE0D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C32049-81C4-4F35-AAE1-BC5F399568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C8868-8BBE-4A38-89C7-4DEB0C71F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815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D76DC44E-D7B7-49C6-8A80-79D637FD7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1CD7E7-CFE1-4FA9-B0BA-A3718F57741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970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7A1A93A0-D87E-41CF-BE8A-2E7C7CD3C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177993-8F09-41FC-86D5-F28A4DFB499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474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48482744-E72A-49BB-ABC6-5F6B5EB7C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br>
              <a:rPr lang="en-US" sz="1400"/>
            </a:br>
            <a:br>
              <a:rPr lang="en-US" sz="1400"/>
            </a:br>
            <a:br>
              <a:rPr lang="en-US" sz="1400"/>
            </a:br>
            <a:br>
              <a:rPr lang="en-US" sz="1400"/>
            </a:br>
            <a:endParaRPr lang="en-US" sz="140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2E615D-0BA4-4446-A0FD-36B330B3AEF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493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BC439652-DAFD-40AD-B897-3FD98FB6C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br>
              <a:rPr lang="en-US" sz="2800"/>
            </a:br>
            <a:br>
              <a:rPr lang="en-US" sz="2800"/>
            </a:br>
            <a:br>
              <a:rPr lang="en-US" sz="2800"/>
            </a:br>
            <a:br>
              <a:rPr lang="en-US" sz="2800"/>
            </a:br>
            <a:br>
              <a:rPr lang="en-US" sz="2800"/>
            </a:br>
            <a:r>
              <a:rPr lang="en-US" sz="2800" b="1" u="sng"/>
              <a:t>Presentation Overview</a:t>
            </a:r>
            <a:endParaRPr lang="en-US" sz="2800" b="1" u="sng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3041EA-3114-4A4F-BFF1-8F8988EE6F8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787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207C8EA2-15D3-4F5C-A1BB-9BE39417B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br>
              <a:rPr lang="en-US" sz="2100" b="1">
                <a:solidFill>
                  <a:srgbClr val="FFFFFF"/>
                </a:solidFill>
              </a:rPr>
            </a:br>
            <a:br>
              <a:rPr lang="en-US" sz="2100" b="1">
                <a:solidFill>
                  <a:srgbClr val="FFFFFF"/>
                </a:solidFill>
              </a:rPr>
            </a:br>
            <a:endParaRPr lang="en-US" sz="2100" b="1" dirty="0">
              <a:solidFill>
                <a:srgbClr val="FFFF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A4DAD0-BE87-4489-88F4-56383CDBBD5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287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FB3A12BD-C9F5-47BE-B081-A13A7E02A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685800" indent="-685800" algn="ctr"/>
            <a:br>
              <a:rPr lang="en-US" sz="4900">
                <a:solidFill>
                  <a:srgbClr val="FFFFFF"/>
                </a:solidFill>
              </a:rPr>
            </a:br>
            <a:br>
              <a:rPr lang="en-US" sz="4900">
                <a:solidFill>
                  <a:srgbClr val="FFFFFF"/>
                </a:solidFill>
              </a:rPr>
            </a:br>
            <a:br>
              <a:rPr lang="en-US" sz="4900">
                <a:solidFill>
                  <a:srgbClr val="FFFFFF"/>
                </a:solidFill>
              </a:rPr>
            </a:br>
            <a:br>
              <a:rPr lang="en-US" sz="4000">
                <a:solidFill>
                  <a:srgbClr val="FFFFFF"/>
                </a:solidFill>
              </a:rPr>
            </a:br>
            <a:br>
              <a:rPr lang="en-US" sz="4000">
                <a:solidFill>
                  <a:srgbClr val="FFFFFF"/>
                </a:solidFill>
              </a:rPr>
            </a:br>
            <a:r>
              <a:rPr lang="en-US" sz="4000">
                <a:solidFill>
                  <a:srgbClr val="FFFFFF"/>
                </a:solidFill>
              </a:rPr>
              <a:t>Energy Storage Systems Examples </a:t>
            </a:r>
            <a:br>
              <a:rPr lang="en-US" sz="1400">
                <a:solidFill>
                  <a:srgbClr val="FFFFFF"/>
                </a:solidFill>
              </a:rPr>
            </a:br>
            <a:br>
              <a:rPr lang="en-US" sz="1400">
                <a:solidFill>
                  <a:srgbClr val="FFFFFF"/>
                </a:solidFill>
              </a:rPr>
            </a:br>
            <a:r>
              <a:rPr lang="en-US" sz="2000">
                <a:solidFill>
                  <a:srgbClr val="FFFFFF"/>
                </a:solidFill>
              </a:rPr>
              <a:t>Containers (or buildings) w/ 5 MW per container:  4 acres = 100 MW</a:t>
            </a:r>
            <a:br>
              <a:rPr lang="en-US" sz="1400">
                <a:solidFill>
                  <a:srgbClr val="FFFFFF"/>
                </a:solidFill>
              </a:rPr>
            </a:br>
            <a:br>
              <a:rPr lang="en-US" sz="1400">
                <a:solidFill>
                  <a:srgbClr val="FFFFFF"/>
                </a:solidFill>
              </a:rPr>
            </a:br>
            <a:r>
              <a:rPr lang="en-US" sz="2200">
                <a:solidFill>
                  <a:srgbClr val="FFFFFF"/>
                </a:solidFill>
              </a:rPr>
              <a:t>No Noise, No Emissions &amp; Sites Meet Zoning w/ Neg Dec typical</a:t>
            </a:r>
            <a:br>
              <a:rPr lang="en-US" sz="1400">
                <a:solidFill>
                  <a:srgbClr val="FFFFFF"/>
                </a:solidFill>
              </a:rPr>
            </a:b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A47593-C48D-43FF-A08D-B840129575D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058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798EBA98-5815-4004-BF97-E93376FA6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953C29-5D69-4963-AF94-340FDA5102A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987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3C9C5B47-1FBE-45FA-9F53-5F8FCCC80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000">
                <a:solidFill>
                  <a:srgbClr val="FFFFFF"/>
                </a:solidFill>
              </a:rPr>
              <a:t>Value Capture for Injecting Power to the Grid</a:t>
            </a:r>
            <a:br>
              <a:rPr lang="en-US" sz="3000">
                <a:solidFill>
                  <a:srgbClr val="FFFFFF"/>
                </a:solidFill>
              </a:rPr>
            </a:br>
            <a:r>
              <a:rPr lang="en-US" sz="3000">
                <a:solidFill>
                  <a:srgbClr val="FFFFFF"/>
                </a:solidFill>
              </a:rPr>
              <a:t>Revenue Streams from Energy Storage</a:t>
            </a:r>
            <a:endParaRPr lang="en-US" sz="3000" dirty="0">
              <a:solidFill>
                <a:srgbClr val="FFFF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144322-6C92-4D1A-8DBF-9279C812AF3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977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D91A0CD7-CFE4-48ED-943A-CF2752E24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/>
              <a:t>Energy Storage Value Stack</a:t>
            </a:r>
            <a:br>
              <a:rPr lang="en-US" sz="2800" b="1"/>
            </a:br>
            <a:r>
              <a:rPr lang="en-US" sz="2800" b="1"/>
              <a:t>Environmental/Economic Benefits</a:t>
            </a:r>
            <a:endParaRPr lang="en-US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027E18-281D-4FA3-8A8C-7880A26250F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800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EF89E775-7E5D-4BB7-8769-3A12719B0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sz="3000" kern="1200">
                <a:solidFill>
                  <a:srgbClr val="000000"/>
                </a:solidFill>
                <a:latin typeface="+mj-lt"/>
                <a:ea typeface="+mj-ea"/>
                <a:cs typeface="+mj-cs"/>
              </a:rPr>
            </a:br>
            <a:br>
              <a:rPr lang="en-US" sz="3000" kern="1200">
                <a:solidFill>
                  <a:srgbClr val="000000"/>
                </a:solidFill>
                <a:latin typeface="+mj-lt"/>
                <a:ea typeface="+mj-ea"/>
                <a:cs typeface="+mj-cs"/>
              </a:rPr>
            </a:br>
            <a:br>
              <a:rPr lang="en-US" sz="3000" kern="1200">
                <a:solidFill>
                  <a:srgbClr val="000000"/>
                </a:solidFill>
                <a:latin typeface="+mj-lt"/>
                <a:ea typeface="+mj-ea"/>
                <a:cs typeface="+mj-cs"/>
              </a:rPr>
            </a:br>
            <a:endParaRPr lang="en-US" sz="3000" kern="1200">
              <a:solidFill>
                <a:srgbClr val="0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9285EC-38E7-47C6-AEFC-80B22A37F33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964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33F79201-33C8-423F-8313-34A0C1408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/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8CE326-0FF3-43AF-9B1D-70F00062E1C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744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Office PowerPoint</Application>
  <PresentationFormat>Widescreen</PresentationFormat>
  <Paragraphs>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     Presentation Overview</vt:lpstr>
      <vt:lpstr>  </vt:lpstr>
      <vt:lpstr>     Energy Storage Systems Examples   Containers (or buildings) w/ 5 MW per container:  4 acres = 100 MW  No Noise, No Emissions &amp; Sites Meet Zoning w/ Neg Dec typical </vt:lpstr>
      <vt:lpstr>PowerPoint Presentation</vt:lpstr>
      <vt:lpstr>Value Capture for Injecting Power to the Grid Revenue Streams from Energy Storage</vt:lpstr>
      <vt:lpstr>Energy Storage Value Stack Environmental/Economic Benefits</vt:lpstr>
      <vt:lpstr>   </vt:lpstr>
      <vt:lpstr> </vt:lpstr>
      <vt:lpstr>PowerPoint Presentation</vt:lpstr>
      <vt:lpstr>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Kelly Sarber</dc:creator>
  <cp:lastModifiedBy>Kelly Sarber</cp:lastModifiedBy>
  <cp:revision>1</cp:revision>
  <dcterms:created xsi:type="dcterms:W3CDTF">2020-11-13T00:30:01Z</dcterms:created>
  <dcterms:modified xsi:type="dcterms:W3CDTF">2020-11-13T00:30:01Z</dcterms:modified>
</cp:coreProperties>
</file>