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832" r:id="rId2"/>
    <p:sldId id="831" r:id="rId3"/>
    <p:sldId id="799" r:id="rId4"/>
    <p:sldId id="830" r:id="rId5"/>
    <p:sldId id="798" r:id="rId6"/>
    <p:sldId id="797" r:id="rId7"/>
    <p:sldId id="259" r:id="rId8"/>
    <p:sldId id="840" r:id="rId9"/>
    <p:sldId id="834" r:id="rId10"/>
    <p:sldId id="835" r:id="rId11"/>
    <p:sldId id="800" r:id="rId12"/>
    <p:sldId id="833" r:id="rId13"/>
    <p:sldId id="836" r:id="rId14"/>
    <p:sldId id="837" r:id="rId15"/>
    <p:sldId id="838" r:id="rId16"/>
    <p:sldId id="839" r:id="rId17"/>
    <p:sldId id="84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1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F3417-B37E-44BE-9B84-55BA046D5154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EBA23-0B05-4FAB-897D-CDF660B85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46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 and future organics management:  Based on CalRecycle’s data, there are 249 composting facilities in the state, including 39 green waste, 21 green </a:t>
            </a:r>
            <a:r>
              <a:rPr lang="en-US" sz="11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waste+food</a:t>
            </a:r>
            <a:r>
              <a:rPr lang="en-US" sz="11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scraps, 78 processing multiple source separated organics, 2 mixed MSW, 17 biosolids composting, 73 on-site at institutions and 19 on-farm.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40BCC-FEE1-4E2C-9973-A1B6D7FA5FE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20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AA1EA-951A-4BE4-8DCC-3CA9C2EB10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B5ACCD-A200-43CD-BCEB-1B62B0024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AEAFD4-6398-4D08-8BC4-18798CE32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D59DE-150C-4DCA-AC83-730973F9B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907B99-0BE8-40D4-94FD-566063337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267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3F26D-2B49-40A4-930A-95B45CB8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C12C3F-3061-4333-9FC4-C8B6A2E136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31E98-D2E5-4790-8F23-B51B84796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EF4235-B529-46A8-9730-4DFA46C6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AF0F2-5625-4220-83FE-041A576A4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13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F65AED-0562-4730-9DB9-1BC4DE5195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794D9F-B594-43C0-929A-6AAA33B7B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56726-9F46-4953-A543-8DA1FFA1E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28EEC7-FC78-4783-9510-008688F02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50CAE-FC06-4490-BB29-29F3F6CB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97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martart &amp; Text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73600" y="6324603"/>
            <a:ext cx="2844800" cy="365125"/>
          </a:xfrm>
        </p:spPr>
        <p:txBody>
          <a:bodyPr/>
          <a:lstStyle>
            <a:lvl1pPr algn="ctr">
              <a:defRPr/>
            </a:lvl1pPr>
          </a:lstStyle>
          <a:p>
            <a:fld id="{17744228-44C3-4F10-A146-6189D2F0A0C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SmartArt Placeholder 6"/>
          <p:cNvSpPr>
            <a:spLocks noGrp="1"/>
          </p:cNvSpPr>
          <p:nvPr>
            <p:ph type="dgm" sz="quarter" idx="13"/>
          </p:nvPr>
        </p:nvSpPr>
        <p:spPr>
          <a:xfrm>
            <a:off x="6197600" y="1981200"/>
            <a:ext cx="5588000" cy="4114800"/>
          </a:xfrm>
        </p:spPr>
        <p:txBody>
          <a:bodyPr/>
          <a:lstStyle/>
          <a:p>
            <a:r>
              <a:rPr lang="en-US"/>
              <a:t>Click icon to add SmartArt graphic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406400" y="1981200"/>
            <a:ext cx="5588000" cy="4114800"/>
          </a:xfr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374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BBFA9-BF4B-4E7B-9E59-BFFED396A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57223-9B3C-4F3F-94AD-B593C7738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E0A769-5262-47AA-9ED2-10410EF68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3C423-DE1D-4C74-B573-F438D1E9A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F4482-8EFE-48BD-97CE-B0A30BE73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784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A9E61-BAA3-408F-A2FB-9EB463C4C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20A94-F133-4861-BFD6-769343925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6323C-D434-4D8D-996C-E2BFB1B54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E8E35F-FC37-4C6D-8693-BC392516B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A3BDA4-C152-4B7A-9BA1-920CF180A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76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C5272-0F00-4EBF-AF35-BBDF54A0B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5344F-11A3-40E0-BF17-86704A84EA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60472-019E-4E7E-A3AE-904DA1E3B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538FC-02A0-4F17-AD5B-1AB1C150F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0FCE4-7582-4E47-A684-440A41F61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BAC1DC-6ED7-458C-A354-0AF47194F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90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07202-FF66-4AB1-888D-CA59178B8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D1CB1-CF83-4D76-B9A4-81CDA2744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BE075-8A2E-4936-A977-F8A031056B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A81EE7-8488-4E89-835C-96C79E0BCF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440F69-1B7B-471B-BF62-6CD22BEB6B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45B91C-EBE7-446B-B70D-08189EBE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CAEA2D-D444-482A-A56E-65CA33BCD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B3FA46-BACA-4963-9244-5F0228158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03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D4000-3DC4-4319-91B6-6E2AD60B34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23B6AE-1D4D-47F3-BE49-3AAD6C0FE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DD2818-BF5A-4B61-AF6B-2285B1369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A4D9EA-DA25-4F68-80E0-73ED2454F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866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27C6B2-3623-4DFD-AC9C-6A3012336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003B04-02E6-4C09-AE00-68E6E2379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469705-AF4C-4210-BF2A-7F1B9F3A0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60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3A7E7-46F8-407A-A62B-6D916FB06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E392BB-BC2A-4D1E-B226-730F0CDAC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956191-CC20-44DF-821D-29540E0FE1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AE8974-C8ED-4316-9117-EE1575BA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B35B9-8ACF-40D3-9E07-B3D2E7494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2D07C9-BD4A-4728-9680-DF691F0EA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13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92906-B6DB-4029-AC8C-4DEC57FC6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D0CA17-0487-4C15-8690-FF5A564BD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5C8345-B4A4-4123-8F89-A5B73BC7E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A6163D-F198-40E6-AF89-21727BDF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9B53E6-11A7-4477-B11E-0F2D40208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5375E4-825D-409F-ADD2-924EDAFC1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069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078D78-FD4C-4436-9276-C2437D0F5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61C1D-7F1F-4261-821A-A007E0B15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6ECA4-5515-41EE-95AA-166BBE49CD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4C8BA-C985-4F10-AE01-E8399672740A}" type="datetimeFigureOut">
              <a:rPr lang="en-US" smtClean="0"/>
              <a:t>11/11/2020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FDFC7-C59A-4786-87F4-1CAA4A09A3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8CAB99-15DC-4A40-80F0-711BC4D6E4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444D4-CA12-4C96-847E-371ACE37B7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7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ealthysoil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>
            <a:extLst>
              <a:ext uri="{FF2B5EF4-FFF2-40B4-BE49-F238E27FC236}">
                <a16:creationId xmlns:a16="http://schemas.microsoft.com/office/drawing/2014/main" id="{9D1C312B-ABE3-4667-8AB1-3C665FB0A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78" y="1153481"/>
            <a:ext cx="6479694" cy="30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4">
            <a:extLst>
              <a:ext uri="{FF2B5EF4-FFF2-40B4-BE49-F238E27FC236}">
                <a16:creationId xmlns:a16="http://schemas.microsoft.com/office/drawing/2014/main" id="{E2C2FB2E-8AE6-4501-B4BF-7FEF17C99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760" y="1119531"/>
            <a:ext cx="4700194" cy="312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8424E8F-0F1F-489B-A208-6419C6A23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10" y="411645"/>
            <a:ext cx="116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California Bioresources Alliance Symposium 2020</a:t>
            </a:r>
            <a:endParaRPr kumimoji="0" lang="en-US" altLang="en-US" sz="4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FC6AC3-E868-457C-BD74-5135CDA7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768972"/>
            <a:ext cx="1219199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538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Building the Regenerative Carbon Economy In California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1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"Making SB 1383 a cornerstone of growing local green communities"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NOV 12 &amp; 13, 2020,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39364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9:00 am – 4:00 pm, both days –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Free Zoom Symposium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205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C14B-C1A9-4DDE-950B-F26534428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24744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Bioresource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Bioprocesses 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Bioproducts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2CCED2-78A7-4ED4-AC0D-DF7BB2303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45" y="1184130"/>
            <a:ext cx="2397561" cy="15885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132C92-B98D-4400-95AD-95501E3EF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79" y="2944072"/>
            <a:ext cx="2397561" cy="159341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B2AE9B9-037C-4C56-9E65-743321A9F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5" y="4892026"/>
            <a:ext cx="2397561" cy="19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1E91C459-7FD0-4A65-BB9B-FCFD4F219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4336" y="1178047"/>
            <a:ext cx="2277116" cy="170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88BC02-80FF-4A43-9FC8-07E01B8827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4335" y="3131776"/>
            <a:ext cx="2277116" cy="16323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0DE71E-1E93-4109-B38C-7C693B3272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4505" y="1978414"/>
            <a:ext cx="3560373" cy="2371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7671E7-2DA8-4618-B4A2-8B0958343C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4336" y="4960851"/>
            <a:ext cx="2277115" cy="17060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22A556-BE58-4DF4-BDDF-218B84DD0F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2541" y="4624081"/>
            <a:ext cx="3730906" cy="2096295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11878D12-B816-4E70-ACCE-BC975C76A311}"/>
              </a:ext>
            </a:extLst>
          </p:cNvPr>
          <p:cNvSpPr/>
          <p:nvPr/>
        </p:nvSpPr>
        <p:spPr>
          <a:xfrm>
            <a:off x="3118494" y="4218429"/>
            <a:ext cx="1016000" cy="545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75B5AAC-73CA-4B38-883E-EB519A5E3C03}"/>
              </a:ext>
            </a:extLst>
          </p:cNvPr>
          <p:cNvSpPr/>
          <p:nvPr/>
        </p:nvSpPr>
        <p:spPr>
          <a:xfrm>
            <a:off x="8381494" y="4218428"/>
            <a:ext cx="1016000" cy="545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Left 20">
            <a:extLst>
              <a:ext uri="{FF2B5EF4-FFF2-40B4-BE49-F238E27FC236}">
                <a16:creationId xmlns:a16="http://schemas.microsoft.com/office/drawing/2014/main" id="{6D832238-607F-4568-A78C-514F04329CCB}"/>
              </a:ext>
            </a:extLst>
          </p:cNvPr>
          <p:cNvSpPr/>
          <p:nvPr/>
        </p:nvSpPr>
        <p:spPr>
          <a:xfrm>
            <a:off x="8290832" y="3536006"/>
            <a:ext cx="1016000" cy="5456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9C0E8258-8868-4872-A553-857D6279195B}"/>
              </a:ext>
            </a:extLst>
          </p:cNvPr>
          <p:cNvSpPr/>
          <p:nvPr/>
        </p:nvSpPr>
        <p:spPr>
          <a:xfrm>
            <a:off x="3035343" y="3524841"/>
            <a:ext cx="1016000" cy="5456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5ED865-772C-4937-A103-6DE41F51ED4C}"/>
              </a:ext>
            </a:extLst>
          </p:cNvPr>
          <p:cNvSpPr txBox="1"/>
          <p:nvPr/>
        </p:nvSpPr>
        <p:spPr>
          <a:xfrm>
            <a:off x="2836530" y="824744"/>
            <a:ext cx="66611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i="1" dirty="0"/>
              <a:t>Technology driven by </a:t>
            </a:r>
          </a:p>
          <a:p>
            <a:pPr algn="ctr"/>
            <a:r>
              <a:rPr lang="en-US" sz="3600" i="1" dirty="0"/>
              <a:t>local feedstocks AND local markets</a:t>
            </a:r>
          </a:p>
        </p:txBody>
      </p:sp>
    </p:spTree>
    <p:extLst>
      <p:ext uri="{BB962C8B-B14F-4D97-AF65-F5344CB8AC3E}">
        <p14:creationId xmlns:p14="http://schemas.microsoft.com/office/powerpoint/2010/main" val="1803792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0016B1-3310-48F9-9D12-A445003E8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70" y="36217"/>
            <a:ext cx="10878788" cy="682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1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2102A-AFBE-4CA2-B2A4-56D9E7E56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Bioresources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Bioproducts:  State Level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</a:br>
            <a:r>
              <a:rPr lang="en-US" i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Market Distribution &amp; Market Value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D9B74F-9E6F-4E56-926F-BFB19871B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809" y="1483935"/>
            <a:ext cx="4187582" cy="7081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4775A8-4587-45A4-9A63-978C7FFDA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06" y="2147708"/>
            <a:ext cx="3475021" cy="4115157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12CE8AD7-5743-45A6-8D64-AEC03B13784A}"/>
              </a:ext>
            </a:extLst>
          </p:cNvPr>
          <p:cNvSpPr/>
          <p:nvPr/>
        </p:nvSpPr>
        <p:spPr>
          <a:xfrm>
            <a:off x="3878498" y="4036992"/>
            <a:ext cx="813732" cy="41106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B0837-3202-443B-AFF3-6E30F7499E11}"/>
              </a:ext>
            </a:extLst>
          </p:cNvPr>
          <p:cNvSpPr txBox="1"/>
          <p:nvPr/>
        </p:nvSpPr>
        <p:spPr>
          <a:xfrm>
            <a:off x="388797" y="1686043"/>
            <a:ext cx="31118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Bioresource Feedstocks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FCD257-E574-419C-870C-1F4667EF47E0}"/>
              </a:ext>
            </a:extLst>
          </p:cNvPr>
          <p:cNvSpPr txBox="1"/>
          <p:nvPr/>
        </p:nvSpPr>
        <p:spPr>
          <a:xfrm>
            <a:off x="4188633" y="1723279"/>
            <a:ext cx="3048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Bioprocessing Facilities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256E58-11F9-4F77-8B95-CFF499AE1DAC}"/>
              </a:ext>
            </a:extLst>
          </p:cNvPr>
          <p:cNvSpPr txBox="1"/>
          <p:nvPr/>
        </p:nvSpPr>
        <p:spPr>
          <a:xfrm>
            <a:off x="7925503" y="1744594"/>
            <a:ext cx="2657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Bioproduct Markets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83BB90-92A0-446D-8399-0F4F4BAF32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7277" y="2184944"/>
            <a:ext cx="3798606" cy="4115157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147F7-C69C-44C2-A7A8-EC51846158D4}"/>
              </a:ext>
            </a:extLst>
          </p:cNvPr>
          <p:cNvSpPr/>
          <p:nvPr/>
        </p:nvSpPr>
        <p:spPr>
          <a:xfrm>
            <a:off x="7559474" y="4128783"/>
            <a:ext cx="813732" cy="41106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22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251A34C-9374-4F8D-AD57-4E23F81DB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273" y="870333"/>
            <a:ext cx="5078847" cy="5877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2BBEBC2-C4A3-49E0-AAA0-F43F70669B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0768" y="2445676"/>
            <a:ext cx="3303582" cy="37504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32102A-AFBE-4CA2-B2A4-56D9E7E56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945" y="-6981"/>
            <a:ext cx="11613055" cy="2445677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Bioresources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Bioproducts:  County Level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</a:br>
            <a:r>
              <a:rPr lang="en-US" i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Market Distribution &amp; Market Value</a:t>
            </a:r>
            <a:br>
              <a:rPr lang="en-US" i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</a:b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B0837-3202-443B-AFF3-6E30F7499E11}"/>
              </a:ext>
            </a:extLst>
          </p:cNvPr>
          <p:cNvSpPr txBox="1"/>
          <p:nvPr/>
        </p:nvSpPr>
        <p:spPr>
          <a:xfrm>
            <a:off x="330011" y="1749689"/>
            <a:ext cx="4173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Bioresource Feedstocks     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endParaRPr lang="en-US" sz="2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FCD257-E574-419C-870C-1F4667EF47E0}"/>
              </a:ext>
            </a:extLst>
          </p:cNvPr>
          <p:cNvSpPr txBox="1"/>
          <p:nvPr/>
        </p:nvSpPr>
        <p:spPr>
          <a:xfrm>
            <a:off x="4640026" y="1764543"/>
            <a:ext cx="4384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Bioprocessing Facilities       </a:t>
            </a:r>
            <a:r>
              <a:rPr lang="en-US" sz="2400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     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6256E58-11F9-4F77-8B95-CFF499AE1DAC}"/>
              </a:ext>
            </a:extLst>
          </p:cNvPr>
          <p:cNvSpPr txBox="1"/>
          <p:nvPr/>
        </p:nvSpPr>
        <p:spPr>
          <a:xfrm>
            <a:off x="8955468" y="1783758"/>
            <a:ext cx="2657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Bioproduct Markets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93DC69-DE21-4A9C-A3E0-C326B311B860}"/>
              </a:ext>
            </a:extLst>
          </p:cNvPr>
          <p:cNvSpPr/>
          <p:nvPr/>
        </p:nvSpPr>
        <p:spPr>
          <a:xfrm>
            <a:off x="-241016" y="6046348"/>
            <a:ext cx="12482195" cy="811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picture containing nature, stone, cave, painting&#10;&#10;Description automatically generated">
            <a:extLst>
              <a:ext uri="{FF2B5EF4-FFF2-40B4-BE49-F238E27FC236}">
                <a16:creationId xmlns:a16="http://schemas.microsoft.com/office/drawing/2014/main" id="{58A09A96-8C67-4706-9B0F-BF33EEFDB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50" y="2438696"/>
            <a:ext cx="3428698" cy="348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11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F987A-73B0-42A5-96A3-1EBFB6573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21121" cy="132556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Noble Bioresources – bioeconomic framework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13D9FC-DEDF-470A-A7FA-2ED2736AB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80" y="1838324"/>
            <a:ext cx="11753341" cy="419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311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05B76-9DFC-4465-AD68-C40B20AD8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28" y="365125"/>
            <a:ext cx="11219484" cy="1325563"/>
          </a:xfrm>
        </p:spPr>
        <p:txBody>
          <a:bodyPr/>
          <a:lstStyle/>
          <a:p>
            <a:r>
              <a:rPr lang="en-US" dirty="0" err="1">
                <a:solidFill>
                  <a:srgbClr val="C00000"/>
                </a:solidFill>
              </a:rPr>
              <a:t>Biomarket</a:t>
            </a:r>
            <a:r>
              <a:rPr lang="en-US" dirty="0">
                <a:solidFill>
                  <a:srgbClr val="C00000"/>
                </a:solidFill>
              </a:rPr>
              <a:t> Analysis – individually </a:t>
            </a:r>
            <a:r>
              <a:rPr lang="en-US" i="1" dirty="0">
                <a:solidFill>
                  <a:srgbClr val="C00000"/>
                </a:solidFill>
              </a:rPr>
              <a:t>&amp;/or integrated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C94E53-8F72-44D6-AAFB-C84A1E915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11656212" cy="41591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E44F0D-2E74-46C9-A6B5-4CC3A90AC7E7}"/>
              </a:ext>
            </a:extLst>
          </p:cNvPr>
          <p:cNvSpPr txBox="1"/>
          <p:nvPr/>
        </p:nvSpPr>
        <p:spPr>
          <a:xfrm>
            <a:off x="10661199" y="2557927"/>
            <a:ext cx="336932" cy="338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B37FA6-B35C-4C6D-88A1-1DA488D5921A}"/>
              </a:ext>
            </a:extLst>
          </p:cNvPr>
          <p:cNvSpPr txBox="1"/>
          <p:nvPr/>
        </p:nvSpPr>
        <p:spPr>
          <a:xfrm>
            <a:off x="11127270" y="2578963"/>
            <a:ext cx="336932" cy="338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BBE68D-760E-42EB-A246-91318BA8ADDF}"/>
              </a:ext>
            </a:extLst>
          </p:cNvPr>
          <p:cNvSpPr txBox="1"/>
          <p:nvPr/>
        </p:nvSpPr>
        <p:spPr>
          <a:xfrm>
            <a:off x="11185334" y="3058382"/>
            <a:ext cx="336932" cy="338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E4F3A2-7249-4B88-97DD-4DF32024AD97}"/>
              </a:ext>
            </a:extLst>
          </p:cNvPr>
          <p:cNvSpPr txBox="1"/>
          <p:nvPr/>
        </p:nvSpPr>
        <p:spPr>
          <a:xfrm>
            <a:off x="5522226" y="2374646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/>
              <a:t>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936850-DC87-4405-BBB0-7960E560ED03}"/>
              </a:ext>
            </a:extLst>
          </p:cNvPr>
          <p:cNvSpPr txBox="1"/>
          <p:nvPr/>
        </p:nvSpPr>
        <p:spPr>
          <a:xfrm>
            <a:off x="6008001" y="2365121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C25249-31F3-484F-9D10-691B4D076C8A}"/>
              </a:ext>
            </a:extLst>
          </p:cNvPr>
          <p:cNvSpPr txBox="1"/>
          <p:nvPr/>
        </p:nvSpPr>
        <p:spPr>
          <a:xfrm>
            <a:off x="6484251" y="2365121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9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9668EE-7253-4DDD-B980-30F708E95EA6}"/>
              </a:ext>
            </a:extLst>
          </p:cNvPr>
          <p:cNvSpPr txBox="1"/>
          <p:nvPr/>
        </p:nvSpPr>
        <p:spPr>
          <a:xfrm>
            <a:off x="10778013" y="3262810"/>
            <a:ext cx="336932" cy="3382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797F07-4243-4018-8099-16FD8DE2A4EC}"/>
              </a:ext>
            </a:extLst>
          </p:cNvPr>
          <p:cNvSpPr txBox="1"/>
          <p:nvPr/>
        </p:nvSpPr>
        <p:spPr>
          <a:xfrm>
            <a:off x="1737047" y="2216778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380065-25AE-47B6-898C-BA8ADC27164E}"/>
              </a:ext>
            </a:extLst>
          </p:cNvPr>
          <p:cNvSpPr txBox="1"/>
          <p:nvPr/>
        </p:nvSpPr>
        <p:spPr>
          <a:xfrm>
            <a:off x="2165672" y="2207253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BCC84C-DF39-491B-B721-15574EE13C3F}"/>
              </a:ext>
            </a:extLst>
          </p:cNvPr>
          <p:cNvSpPr txBox="1"/>
          <p:nvPr/>
        </p:nvSpPr>
        <p:spPr>
          <a:xfrm>
            <a:off x="2641922" y="2207253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/>
              <a:t>13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F7EDF0D-D1C7-42EF-8437-7A1CB1207B86}"/>
              </a:ext>
            </a:extLst>
          </p:cNvPr>
          <p:cNvSpPr txBox="1"/>
          <p:nvPr/>
        </p:nvSpPr>
        <p:spPr>
          <a:xfrm>
            <a:off x="1660847" y="2578728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CA7EC69-5722-46FC-86A5-4945C84ED7CE}"/>
              </a:ext>
            </a:extLst>
          </p:cNvPr>
          <p:cNvSpPr txBox="1"/>
          <p:nvPr/>
        </p:nvSpPr>
        <p:spPr>
          <a:xfrm>
            <a:off x="2175197" y="2569203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9320D4-73D2-4FBC-9513-6C2E2C68F41F}"/>
              </a:ext>
            </a:extLst>
          </p:cNvPr>
          <p:cNvSpPr txBox="1"/>
          <p:nvPr/>
        </p:nvSpPr>
        <p:spPr>
          <a:xfrm>
            <a:off x="2651447" y="2569203"/>
            <a:ext cx="426781" cy="315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mpd="sng">
            <a:solidFill>
              <a:schemeClr val="lt1">
                <a:shade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263021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3B74F-7E4E-4C9D-BE91-95CB7783F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Analyze Options &amp; </a:t>
            </a:r>
            <a:br>
              <a:rPr lang="en-US" dirty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>Decide What Business and Markets You’re In!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72AFE0-DD30-406D-BA76-17E6D0037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80300"/>
            <a:ext cx="4859304" cy="5077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5682F4-236B-4AE5-AB27-0D431DB20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397337"/>
            <a:ext cx="5479982" cy="261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46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>
            <a:extLst>
              <a:ext uri="{FF2B5EF4-FFF2-40B4-BE49-F238E27FC236}">
                <a16:creationId xmlns:a16="http://schemas.microsoft.com/office/drawing/2014/main" id="{9D1C312B-ABE3-4667-8AB1-3C665FB0A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2" y="902761"/>
            <a:ext cx="6479694" cy="30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4">
            <a:extLst>
              <a:ext uri="{FF2B5EF4-FFF2-40B4-BE49-F238E27FC236}">
                <a16:creationId xmlns:a16="http://schemas.microsoft.com/office/drawing/2014/main" id="{E2C2FB2E-8AE6-4501-B4BF-7FEF17C99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348" y="885786"/>
            <a:ext cx="4700194" cy="312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8424E8F-0F1F-489B-A208-6419C6A23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962" y="160925"/>
            <a:ext cx="116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California Bioresources Alliance Symposium 2020</a:t>
            </a:r>
            <a:endParaRPr kumimoji="0" lang="en-US" altLang="en-US" sz="4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FC6AC3-E868-457C-BD74-5135CDA7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334233"/>
            <a:ext cx="12191999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538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Building the Regenerative Carbon Economy In California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1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Thank you for your participation and support</a:t>
            </a:r>
            <a:r>
              <a:rPr lang="en-US" altLang="en-US" sz="3200" i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1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1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Sara Hammes, 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Vita Group, and ACP</a:t>
            </a: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Dan Noble, </a:t>
            </a:r>
            <a:r>
              <a:rPr lang="en-US" altLang="en-US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Association of Compost Producers</a:t>
            </a: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1" u="none" strike="noStrike" cap="none" normalizeH="0" baseline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HealthySoil.org</a:t>
            </a:r>
            <a:endParaRPr kumimoji="0" lang="en-US" altLang="en-US" b="1" i="1" u="none" strike="noStrike" cap="none" normalizeH="0" baseline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643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42DF4-6027-4E85-8EF7-DED34C3CF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6" y="147484"/>
            <a:ext cx="3932237" cy="1600200"/>
          </a:xfrm>
        </p:spPr>
        <p:txBody>
          <a:bodyPr>
            <a:normAutofit/>
          </a:bodyPr>
          <a:lstStyle/>
          <a:p>
            <a:r>
              <a:rPr lang="en-US" sz="4800" b="1" i="0" u="none" strike="noStrike" baseline="0" dirty="0">
                <a:solidFill>
                  <a:srgbClr val="2886FA"/>
                </a:solidFill>
                <a:latin typeface="SourceSansPro-Bold"/>
              </a:rPr>
              <a:t>What Is the Bioeconomy?</a:t>
            </a:r>
            <a:endParaRPr lang="en-US" sz="4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45B9CB-EA58-47AB-AA91-D4834CBB6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5" y="3513528"/>
            <a:ext cx="3932237" cy="2694025"/>
          </a:xfrm>
        </p:spPr>
        <p:txBody>
          <a:bodyPr>
            <a:normAutofit fontScale="92500" lnSpcReduction="10000"/>
          </a:bodyPr>
          <a:lstStyle/>
          <a:p>
            <a:r>
              <a:rPr lang="en-US" sz="3200" u="sng" dirty="0">
                <a:latin typeface="Arial" panose="020B0604020202020204" pitchFamily="34" charset="0"/>
                <a:cs typeface="Arial" panose="020B0604020202020204" pitchFamily="34" charset="0"/>
              </a:rPr>
              <a:t>It’s made up of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Bioresources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Bioprocessing &amp; Biorefining,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Composting, AD, etc.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Bioproducts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CB6640-7906-475F-83D6-7420E68FF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7248" y="2057400"/>
            <a:ext cx="2533543" cy="3905879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C0ECC5E-4847-4E39-9B58-1EDCE9452A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853814"/>
              </p:ext>
            </p:extLst>
          </p:nvPr>
        </p:nvGraphicFramePr>
        <p:xfrm>
          <a:off x="5112877" y="147484"/>
          <a:ext cx="4147819" cy="53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Acrobat Document" r:id="rId4" imgW="5829300" imgH="7543800" progId="AcroExch.Document.DC">
                  <p:embed/>
                </p:oleObj>
              </mc:Choice>
              <mc:Fallback>
                <p:oleObj name="Acrobat Document" r:id="rId4" imgW="5829300" imgH="75438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2877" y="147484"/>
                        <a:ext cx="4147819" cy="536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08C5E78-4706-43FB-A342-E81CA2C99A47}"/>
              </a:ext>
            </a:extLst>
          </p:cNvPr>
          <p:cNvSpPr txBox="1"/>
          <p:nvPr/>
        </p:nvSpPr>
        <p:spPr>
          <a:xfrm>
            <a:off x="6074798" y="5640113"/>
            <a:ext cx="2099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July 2020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US Gov Agencies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75C07B-179F-4B67-A3B2-4EC9A1469F97}"/>
              </a:ext>
            </a:extLst>
          </p:cNvPr>
          <p:cNvSpPr txBox="1"/>
          <p:nvPr/>
        </p:nvSpPr>
        <p:spPr>
          <a:xfrm>
            <a:off x="9760418" y="6036150"/>
            <a:ext cx="1967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2019</a:t>
            </a:r>
          </a:p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European Union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DF8DEEE-FEA0-4A9D-B857-48B97E505BBA}"/>
              </a:ext>
            </a:extLst>
          </p:cNvPr>
          <p:cNvSpPr txBox="1">
            <a:spLocks/>
          </p:cNvSpPr>
          <p:nvPr/>
        </p:nvSpPr>
        <p:spPr>
          <a:xfrm>
            <a:off x="671315" y="2057400"/>
            <a:ext cx="3932237" cy="11464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800" b="1" i="1" dirty="0">
                <a:solidFill>
                  <a:schemeClr val="accent6">
                    <a:lumMod val="75000"/>
                  </a:schemeClr>
                </a:solidFill>
                <a:latin typeface="SourceSansPro-Bold"/>
              </a:rPr>
              <a:t>the</a:t>
            </a:r>
            <a:r>
              <a:rPr lang="en-US" sz="4800" b="1" i="1" dirty="0">
                <a:solidFill>
                  <a:srgbClr val="2886FA"/>
                </a:solidFill>
                <a:latin typeface="SourceSansPro-Bold"/>
              </a:rPr>
              <a:t> </a:t>
            </a:r>
            <a:r>
              <a:rPr lang="en-US" sz="4800" b="1" i="1" dirty="0">
                <a:solidFill>
                  <a:srgbClr val="538135"/>
                </a:solidFill>
                <a:effectLst/>
                <a:latin typeface="Roboto"/>
                <a:ea typeface="Calibri" panose="020F0502020204030204" pitchFamily="34" charset="0"/>
                <a:cs typeface="Times New Roman" panose="02020603050405020304" pitchFamily="18" charset="0"/>
              </a:rPr>
              <a:t>Regenerative Carbon Economy </a:t>
            </a:r>
            <a:endParaRPr 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262339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6C14B-C1A9-4DDE-950B-F26534428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24744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Bioresource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Bioprocesses 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sym typeface="Wingdings" panose="05000000000000000000" pitchFamily="2" charset="2"/>
              </a:rPr>
              <a:t>    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</a:rPr>
              <a:t>Bioproducts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2CCED2-78A7-4ED4-AC0D-DF7BB2303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345" y="1184130"/>
            <a:ext cx="2397561" cy="15885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132C92-B98D-4400-95AD-95501E3EF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79" y="2944072"/>
            <a:ext cx="2397561" cy="1593410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8B2AE9B9-037C-4C56-9E65-743321A9F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45" y="4892026"/>
            <a:ext cx="2397561" cy="19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1E91C459-7FD0-4A65-BB9B-FCFD4F2198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4336" y="1178047"/>
            <a:ext cx="2277116" cy="170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88BC02-80FF-4A43-9FC8-07E01B8827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4335" y="3131776"/>
            <a:ext cx="2277116" cy="16323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D0DE71E-1E93-4109-B38C-7C693B3272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4505" y="1978414"/>
            <a:ext cx="3560373" cy="23715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7671E7-2DA8-4618-B4A2-8B0958343C8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14336" y="4960851"/>
            <a:ext cx="2277115" cy="17060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122A556-BE58-4DF4-BDDF-218B84DD0F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92541" y="4624081"/>
            <a:ext cx="3730906" cy="2096295"/>
          </a:xfrm>
          <a:prstGeom prst="rect">
            <a:avLst/>
          </a:prstGeom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11878D12-B816-4E70-ACCE-BC975C76A311}"/>
              </a:ext>
            </a:extLst>
          </p:cNvPr>
          <p:cNvSpPr/>
          <p:nvPr/>
        </p:nvSpPr>
        <p:spPr>
          <a:xfrm>
            <a:off x="3082551" y="3266573"/>
            <a:ext cx="1016000" cy="545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75B5AAC-73CA-4B38-883E-EB519A5E3C03}"/>
              </a:ext>
            </a:extLst>
          </p:cNvPr>
          <p:cNvSpPr/>
          <p:nvPr/>
        </p:nvSpPr>
        <p:spPr>
          <a:xfrm>
            <a:off x="8379797" y="3266573"/>
            <a:ext cx="1016000" cy="5456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Left 20">
            <a:extLst>
              <a:ext uri="{FF2B5EF4-FFF2-40B4-BE49-F238E27FC236}">
                <a16:creationId xmlns:a16="http://schemas.microsoft.com/office/drawing/2014/main" id="{6D832238-607F-4568-A78C-514F04329CCB}"/>
              </a:ext>
            </a:extLst>
          </p:cNvPr>
          <p:cNvSpPr/>
          <p:nvPr/>
        </p:nvSpPr>
        <p:spPr>
          <a:xfrm>
            <a:off x="8360808" y="3965840"/>
            <a:ext cx="1016000" cy="5456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9C0E8258-8868-4872-A553-857D6279195B}"/>
              </a:ext>
            </a:extLst>
          </p:cNvPr>
          <p:cNvSpPr/>
          <p:nvPr/>
        </p:nvSpPr>
        <p:spPr>
          <a:xfrm>
            <a:off x="3035343" y="3991792"/>
            <a:ext cx="1016000" cy="54569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A5ED865-772C-4937-A103-6DE41F51ED4C}"/>
              </a:ext>
            </a:extLst>
          </p:cNvPr>
          <p:cNvSpPr txBox="1"/>
          <p:nvPr/>
        </p:nvSpPr>
        <p:spPr>
          <a:xfrm>
            <a:off x="2836530" y="824744"/>
            <a:ext cx="66611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i="1" dirty="0"/>
              <a:t>Tune Technology driven by </a:t>
            </a:r>
          </a:p>
          <a:p>
            <a:pPr algn="ctr"/>
            <a:r>
              <a:rPr lang="en-US" sz="3600" i="1" dirty="0"/>
              <a:t>local feedstocks AND local markets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F5A600-CF0F-4B44-89AF-77E03D691A3D}"/>
              </a:ext>
            </a:extLst>
          </p:cNvPr>
          <p:cNvSpPr txBox="1"/>
          <p:nvPr/>
        </p:nvSpPr>
        <p:spPr>
          <a:xfrm>
            <a:off x="8312647" y="2897241"/>
            <a:ext cx="96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material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2E8A14-F1CC-4EA7-A1B6-89A72D9CAB3D}"/>
              </a:ext>
            </a:extLst>
          </p:cNvPr>
          <p:cNvSpPr txBox="1"/>
          <p:nvPr/>
        </p:nvSpPr>
        <p:spPr>
          <a:xfrm>
            <a:off x="2944550" y="4591519"/>
            <a:ext cx="1292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information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D8F525-7042-428D-8118-08EAD5C26977}"/>
              </a:ext>
            </a:extLst>
          </p:cNvPr>
          <p:cNvSpPr txBox="1"/>
          <p:nvPr/>
        </p:nvSpPr>
        <p:spPr>
          <a:xfrm>
            <a:off x="3048688" y="2944072"/>
            <a:ext cx="96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material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BCF72F-3890-4962-8E20-AC6C7B86ECC1}"/>
              </a:ext>
            </a:extLst>
          </p:cNvPr>
          <p:cNvSpPr txBox="1"/>
          <p:nvPr/>
        </p:nvSpPr>
        <p:spPr>
          <a:xfrm>
            <a:off x="8241787" y="4591519"/>
            <a:ext cx="1292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2833499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0">
            <a:extLst>
              <a:ext uri="{FF2B5EF4-FFF2-40B4-BE49-F238E27FC236}">
                <a16:creationId xmlns:a16="http://schemas.microsoft.com/office/drawing/2014/main" id="{C661E076-0915-46D5-9794-42B23809D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720" y="5508625"/>
            <a:ext cx="2535238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itle 1">
            <a:extLst>
              <a:ext uri="{FF2B5EF4-FFF2-40B4-BE49-F238E27FC236}">
                <a16:creationId xmlns:a16="http://schemas.microsoft.com/office/drawing/2014/main" id="{80868A25-3E9D-46BA-93E0-E5E7783680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8399" y="193722"/>
            <a:ext cx="11843555" cy="661987"/>
          </a:xfrm>
        </p:spPr>
        <p:txBody>
          <a:bodyPr>
            <a:noAutofit/>
          </a:bodyPr>
          <a:lstStyle/>
          <a:p>
            <a:r>
              <a:rPr lang="en-US" altLang="en-US" sz="5400" dirty="0">
                <a:solidFill>
                  <a:schemeClr val="accent6">
                    <a:lumMod val="75000"/>
                  </a:schemeClr>
                </a:solidFill>
              </a:rPr>
              <a:t>Bioproduct Portfolio – </a:t>
            </a:r>
            <a:r>
              <a:rPr lang="en-US" altLang="en-US" sz="5400" i="1" dirty="0">
                <a:solidFill>
                  <a:schemeClr val="accent6">
                    <a:lumMod val="75000"/>
                  </a:schemeClr>
                </a:solidFill>
              </a:rPr>
              <a:t>Categories of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4A4205-52A3-43AB-8A49-7E96BC8A7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61" y="1194570"/>
            <a:ext cx="3902818" cy="496303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  <a:defRPr/>
            </a:pPr>
            <a:r>
              <a:rPr lang="en-US" sz="2200" b="1" u="sng" dirty="0">
                <a:latin typeface="Arial" panose="020B0604020202020204" pitchFamily="34" charset="0"/>
                <a:cs typeface="Arial" panose="020B0604020202020204" pitchFamily="34" charset="0"/>
              </a:rPr>
              <a:t>Soil Amendments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endParaRPr lang="en-US" sz="1000" b="1" dirty="0"/>
          </a:p>
          <a:p>
            <a:pPr lvl="1">
              <a:defRPr/>
            </a:pPr>
            <a:endParaRPr lang="en-US" sz="1000" b="1" dirty="0"/>
          </a:p>
          <a:p>
            <a:pPr lvl="1">
              <a:defRPr/>
            </a:pPr>
            <a:endParaRPr lang="en-US" sz="1000" b="1" dirty="0"/>
          </a:p>
          <a:p>
            <a:pPr lvl="1">
              <a:defRPr/>
            </a:pPr>
            <a:endParaRPr lang="en-US" sz="1000" b="1" dirty="0"/>
          </a:p>
          <a:p>
            <a:pPr lvl="1">
              <a:defRPr/>
            </a:pPr>
            <a:r>
              <a:rPr lang="en-US" sz="2200" b="1" dirty="0"/>
              <a:t>Mulch</a:t>
            </a:r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lvl="1">
              <a:defRPr/>
            </a:pPr>
            <a:r>
              <a:rPr lang="en-US" sz="2200" b="1" dirty="0"/>
              <a:t>Compost</a:t>
            </a:r>
          </a:p>
          <a:p>
            <a:pPr lvl="1">
              <a:defRPr/>
            </a:pPr>
            <a:endParaRPr lang="en-US" sz="2200" b="1" dirty="0"/>
          </a:p>
          <a:p>
            <a:pPr lvl="1">
              <a:defRPr/>
            </a:pPr>
            <a:endParaRPr lang="en-US" sz="2200" b="1" dirty="0"/>
          </a:p>
          <a:p>
            <a:pPr lvl="1">
              <a:defRPr/>
            </a:pPr>
            <a:endParaRPr lang="en-US" sz="2200" b="1" dirty="0"/>
          </a:p>
          <a:p>
            <a:pPr lvl="1">
              <a:defRPr/>
            </a:pPr>
            <a:endParaRPr lang="en-US" sz="2200" b="1" dirty="0"/>
          </a:p>
          <a:p>
            <a:pPr lvl="1">
              <a:defRPr/>
            </a:pPr>
            <a:r>
              <a:rPr lang="en-US" sz="2200" b="1" dirty="0" err="1"/>
              <a:t>Biofertilizer</a:t>
            </a: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marL="457200" lvl="1" indent="0">
              <a:buNone/>
              <a:defRPr/>
            </a:pPr>
            <a:endParaRPr lang="en-US" sz="2200" b="1" dirty="0"/>
          </a:p>
          <a:p>
            <a:pPr lvl="1">
              <a:defRPr/>
            </a:pPr>
            <a:r>
              <a:rPr lang="en-US" sz="2200" b="1" dirty="0" err="1"/>
              <a:t>Biochar</a:t>
            </a:r>
            <a:endParaRPr lang="en-US" sz="2200" b="1" dirty="0"/>
          </a:p>
          <a:p>
            <a:pPr marL="457200" lvl="1" indent="0">
              <a:buNone/>
              <a:defRPr/>
            </a:pPr>
            <a:endParaRPr lang="en-US" sz="3200" b="1" dirty="0"/>
          </a:p>
          <a:p>
            <a:pPr marL="457200" lvl="1" indent="0">
              <a:buNone/>
              <a:defRPr/>
            </a:pPr>
            <a:endParaRPr lang="en-US" sz="3200" b="1" dirty="0"/>
          </a:p>
          <a:p>
            <a:pPr lvl="1">
              <a:defRPr/>
            </a:pPr>
            <a:endParaRPr lang="en-US" sz="2000" b="1" dirty="0"/>
          </a:p>
          <a:p>
            <a:pPr lvl="1">
              <a:defRPr/>
            </a:pPr>
            <a:endParaRPr lang="en-US" sz="2000" b="1" dirty="0"/>
          </a:p>
          <a:p>
            <a:pPr>
              <a:defRPr/>
            </a:pPr>
            <a:endParaRPr lang="en-US" dirty="0"/>
          </a:p>
        </p:txBody>
      </p:sp>
      <p:sp>
        <p:nvSpPr>
          <p:cNvPr id="27654" name="Slide Number Placeholder 3">
            <a:extLst>
              <a:ext uri="{FF2B5EF4-FFF2-40B4-BE49-F238E27FC236}">
                <a16:creationId xmlns:a16="http://schemas.microsoft.com/office/drawing/2014/main" id="{C6D9463E-EF81-499F-8D5E-CB7CB849BD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920396" y="1161354"/>
            <a:ext cx="1886789" cy="365125"/>
          </a:xfrm>
          <a:noFill/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 b="1" i="1">
                <a:solidFill>
                  <a:schemeClr val="tx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033CC"/>
              </a:buClr>
              <a:buSzPct val="55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None/>
            </a:pPr>
            <a:r>
              <a:rPr lang="en-US" sz="2000" i="0" u="sng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Animal Feed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800" b="0" i="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3BFE6BA-7861-409E-9D82-B8EDA5163485}"/>
              </a:ext>
            </a:extLst>
          </p:cNvPr>
          <p:cNvSpPr txBox="1">
            <a:spLocks/>
          </p:cNvSpPr>
          <p:nvPr/>
        </p:nvSpPr>
        <p:spPr bwMode="auto">
          <a:xfrm>
            <a:off x="6666677" y="1904688"/>
            <a:ext cx="2934820" cy="572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 sz="2400" b="1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5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  <a:cs typeface="Times New Roman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cs typeface="Times New Roman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33CC"/>
              </a:buClr>
              <a:buSzPct val="55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+mn-lt"/>
                <a:cs typeface="Times New Roman" pitchFamily="18" charset="0"/>
              </a:defRPr>
            </a:lvl9pPr>
          </a:lstStyle>
          <a:p>
            <a:pPr lvl="1">
              <a:defRPr/>
            </a:pPr>
            <a:endParaRPr lang="en-US" sz="1000" b="1" kern="0" dirty="0"/>
          </a:p>
          <a:p>
            <a:pPr lvl="2">
              <a:defRPr/>
            </a:pPr>
            <a:r>
              <a:rPr lang="en-US" sz="2000" b="1" kern="0" dirty="0"/>
              <a:t>Electricity</a:t>
            </a:r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r>
              <a:rPr lang="en-US" sz="2000" b="1" kern="0" dirty="0"/>
              <a:t>Biofuels</a:t>
            </a:r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r>
              <a:rPr lang="en-US" sz="2000" b="1" kern="0" dirty="0"/>
              <a:t>Chemicals</a:t>
            </a:r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endParaRPr lang="en-US" sz="2000" b="1" kern="0" dirty="0"/>
          </a:p>
          <a:p>
            <a:pPr lvl="2">
              <a:defRPr/>
            </a:pPr>
            <a:r>
              <a:rPr lang="en-US" sz="2000" b="1" kern="0" dirty="0"/>
              <a:t>Product Materials</a:t>
            </a:r>
          </a:p>
          <a:p>
            <a:pPr lvl="1">
              <a:defRPr/>
            </a:pPr>
            <a:endParaRPr lang="en-US" sz="2000" b="1" kern="0" dirty="0"/>
          </a:p>
          <a:p>
            <a:pPr lvl="1">
              <a:defRPr/>
            </a:pPr>
            <a:endParaRPr lang="en-US" sz="2000" b="1" kern="0" dirty="0"/>
          </a:p>
          <a:p>
            <a:pPr>
              <a:defRPr/>
            </a:pPr>
            <a:endParaRPr lang="en-US" kern="0" dirty="0"/>
          </a:p>
        </p:txBody>
      </p:sp>
      <p:sp>
        <p:nvSpPr>
          <p:cNvPr id="27656" name="AutoShape 2" descr="data:image/jpeg;base64,/9j/4AAQSkZJRgABAQAAAQABAAD/2wCEAAkGBhQSERUTEhMWFRUVGBsZGBgXGBkbGBoaGBgeGB0XHR0YHCYeGxokGhgYHy8gIycpLCwsGB4xNTAqNSYrLCkBCQoKDgwOGg8PGiwlHyQsLCwsLCwsLCwsLCwsLCwpLCwsLCwsKSwsLCwpLCwsKSwsLCwsLCwsLCksLCwsLCwsLP/AABEIAMIBAwMBIgACEQEDEQH/xAAcAAABBQEBAQAAAAAAAAAAAAAEAAIDBQYBBwj/xABEEAACAQMCAwYEAwYEBAQHAAABAhEAAyESMQRBUQUGEyJhcTKBkaFCscEHFCNi0fAzUnKCktLh8RUWssIkU2ODk6Kj/8QAGgEAAgMBAQAAAAAAAAAAAAAAAQIAAwQFBv/EAC0RAAICAgICAQMCBQUAAAAAAAABAhEDIRIxBEFREyIykbEFFKHB8CNCUmGB/9oADAMBAAIRAxEAPwDWC1TwlTolP8IV6JyR5+gcW6XhUSLdcsMriUYMOoINI8iugUwfw6G4y+iKdTRj55xP1q1Nms72let3Lr2bpVFgBWJ+Jjyg7R1qvLl4osxx5S2V/Gd4gshm8xaVEciBv6/1q67K4k3E1kHPX0FZvtxRrtWVtuHkFmHPOmNtsT6gitpatQwUAaQOUb9I+tUYpPm7ZpypcNEfh0vCozwqXhVr5oxUwG+6ruecD1PQetZnvnwKvbPnVcxcJLnyxIUKn4i2k8pjOK2VyySCASDyIiR6icTXn/e7gLvDr4jM5RoA0skqwBksSmQVJiByG1Y/Jm+LSV2XYV91nnjB0Z7GpsuAukMxJxgYJ5CIPLE1ry1mwFTidKuyhl0hgEa3dHmloDG4SxIUY1GaruD7Ov8ADWlvXwj2nbxLaORqeFJDw2VEFTPlMwBE5r+1+Mv8QgN22QAwW35QjaSGYpB/3QZ3IGZrjy5Kl/eqOhfLSNP3U4oXWtolm5b0wXuBoBYWvDJGBgaRKQZMZHP0K1awJ/v1rz79niBFdrhUKwBJLEOoJgE6TGgsrZIEaWk16NwlxnkkQPw9SOuOR3HoRXY8fK6qRhzxVjPCpr28EUcbdQ8Ra8pI3rW5+iqK2Avbz9/0roSWHz/KjvAmek7exqF00sBy5ffBqtTceixSt0c8KuafSifDNNa3Ef3yq3mmUezC95vGW/dOtyhs/AGRdKgENc86mRMERkmsvwnY16/pFy6q2mGpYGnXctsdRZTklc6vcRXqnafZ9u6pS4isGABB30zIzEwDmOo9ayHbXAEXSpKLbs2mUHB0uSXW2TglzMkDMCuR5ON3t2v2OhinejLtZdXZ1tXGFosIYafLkB1LR0mMxT7nA2msjiWdgUQ3HZY1i45CpbAgArqZiYiIyaqeF7duNctgm6To0uGPxfFpO86YKzjMUfwjeJaAfw9IZYUMIGtipUgmQTqDH2rlpLFK0jXHHbSs9A7ptd8CwGTyGwrB8AyTCoFBOAgGavvCrJ2CFteUiAI8p28hI25Zoiw9xZIdohuZ/m/KBXSw/wAUjGPFxY2X+D2+SmjRm3XPCqezb8qzvpE+8CfvTjbrtqVqzgyi02mDeFTTborRS8H0o8l7BxYJ4dKjxwTf5G/4TXKHOPyHg/gEv94+Ftki5xCIQdPnkCRuAYg/WiuA7ZsXjFm9buEbhTJ96w1rtW7dd3QXGkyUXh7d0LJYgSwYgSzH4QcnOwq67u8Lquox4ZrN3QyvdFo2QUxoTSEVZkHzAfOuNDzHN1R1cnixS5WWnebtBrNnUsAmQZBjbrIC+5NM7jlf3YKoIZSSwPVsyCBBHrQHf/ik/c7qkqSjpqmfLrJAPlyds+9A9wu8WhxYa6t3xTKt4jEqIgW0DINQ543z0qfVSy2ZuP2m1vcVbgguMEgwcyMn5iNq8u71cSzXg7kkLJDf5lO2w5Vc9tcPfscUWYakZiygZBGfiB6Lz51lSxuam1KAxgIx8ozhvQf0qnyMjn9nRfigo7LnsHjyb9prt0roLKQ0kj8UiYkZrdcB2vav22uWyYQwZHQT8z86wdzu7cS7YS5oB0kIS6gOrKcgzkqZBG/w8mFVPB9tvofh7RyjSVmJJ3JNKvIlhVNBlj5ezYdvd91a1otLcRiSA8AghTE4zv1obsrvhxHN0uFQdYI+HpsJOOnpWfHCkOCxDN8ekHAMTEk/DBOOcHrVh2b3cZrvjrZe/bBlgNKs1tYJZF1LzxmT0mqY+RlyStOhng00ek8LeW9aD22jUMHofUTI9qqO3ez+I0uUuI6FW8rJsW1DmYYaTGeYXlQ37PuCvePxQbhLvD22bXaNyQNEgaP9XP5VseI4Rm0iPxLIxMTnBI6zvyrfzU4/czN9FxfR4f2z2zcPh2nhzaYLrVFELAK2107ExdVoiRAz5aoe2eIuteUtczcRGALnSiuD5STOSpJxPxEV6b3y7AuXeOa2GXQRLKCC5hNPwnbCkBZ5s2IzT91/2bszNxOo/wAG6UCKdLMVlXTVsq5Qg/6xAxWGcrnTNkYNKqG9hcHxxWV8NrSp5AdGkB28pZW/GVMgaj8WcyK9I7O4pXBAEFTBGJHuBt0qh4Pu6Gd1g27DmFtqPKwIUsowQyFgR+EiAa0nYHYyWEKqrtJJ1MJaGOrTraC0czPvmavx5qkiqWByH3bdRPb1CAN5j6VaEYP8M/VP+aoZKkSgA8x3E+VT0nn+da35GuhIeM12DpYMAEcqF43hiQCo/EvLmHBH1Pl/3VcP4mfhn1Zv0ToOtC8fafwnGpI0kidRzv1GxFK/I0MvGqVjV4U4kR9sD3pvFdmnQsMJc+QH/S28cpjandphjaMsoEjZSCQzKMEnoatO0OELW1CsREERp/UGklnkyyPjQrZhu1+PdbSi4nhtksurxCNKlh8Mr5tOMzmN6rO1eOt3V8O/bQ2eIcm3LsjEEagSBkEFCCw+p2o3v9Z4hEXiFuXLtpVCLaUEHxGbV4rFVhVUCD+lYu2tq7d8e6124eFlrlpPKwLuSNLQVuDrnMchNZZeRk5V6IsCRX9pd2hpt3xbDvcBYhXJyhI1K5MMJAYdBjOYGt8DZ4hlvBCGJBGrSNUNBYifTajfCHH8RFpryMXTVrMrZa5d1XAoUwR5huAMbVcW1YX3KqdPiAqSqgKdZ0xyEzH1rJkfbRvwRt3Rol7Ft3gP4ZJAA+C2ZjrHtW47o8CqWgFEL5sbD4s4261muGRyAWVTJ2CKQPvWz7BtabYU7gHlG7tyqeOvuNXkfiNvcHbksQN+Z/61A3gDnaHuV/U0U/A25/w0/wCBf+WuLZUDCgewA/IV0lKXVnMcI30C/wDiNkbXLf8AtKn/ANM0v/EkOxZv9KXD/wClaNWRXScUweK+AH9/H/y7v/4rv/LSouKVCg0jzjukf3R7jQpD21RVknzIQdTGJEgn51oeL7w2S5ugMPKEgxuGZpgn1Gayadh2NE+EmG9f61X8L2Tad7yvaU6AmmZwCTjf0FZfrVKkXy8eMo0CftA4xRcN1Hch91BCjy4HmU7zj251D3d7bnjWvvdsvbC6H1iLuQNMMAWYqwHOl387tubT3bb6UtAQgEALufuftVh3a7E4Xgi4NzXc0r5mgAMwOpZG5JjflWVTcbl/2Z1h3vosu8fb3j2nW1dIaSYNokaZPl1acCMTNYezwRFsDX8MDQrQuDMOGywIPrWz7K4lRZ0uC2rUCq5IzI5/esktpfEuaELASQSOYB+tDJlk3aZa4paSDey+KJe1BYeHxNrS2sAwSykYWFUlhJ3ijO8XdlFum6L/AA6XLupGVXO4gYbKzhZBM5NZnsq4HYoV/GpYEgAr4ksDjcjlVr25w10owsrpspdLW0JkEmVgAZPlAxFGM3LUgSpFrw/d7xLmi/eRxpAZ5LqDoDKoUHIGojoIrXf+c1A8KwpCKoXUAYiRLQvwwBudq8ssvxFo6HTw2PxqcFVKhlOORBGPWrPs5hbvC67Nzi2pH8RkIIQqPwnY7c6MJpOkKke0dn8baHD+Kr+KgRvNJJbSYJM+oP0o/gtJ0sFAmDtmsxftjidFhCbaPbOrT8KxDQBPWBNajhbWnSo5QPpitidkaG3rPnnoT856/nQvYaabT+cN/wDEXj5cadV0tp9wCJo+58R96Zw/wcvibb3o+wo54Z16icRAEZBmZnfYAR6VJbP8Nf8Ad+ZppNOt/wCGvu35mjSAR3RQnECWWM4f3+GIoq5ciKggeMv+lzUbIc4gnVvjp6Dl+lK3cDT64+Roe05CCNwFBPoFA5b/ACqeyeXL7GN4P3oEYLdANoA/ia2P/wCiD9ateLVkVSoLQIickRnnv/frVTx1tgi6SJ8RIk4xdBEx7Vb8Tc1QvMAEj3E46jlUIZjt7h715Qlq4EUi45I8wOqy6+EYgRqcOZx8OKz/AAXYTcPxXBhbRbhhw+m8xghXA1ENjJ1trBOIOIir3juxLaC5xDKqcR4bjWpYIWa3ElSYIfSAJEziq3vx3vCcO9tPJIXU0iNGkHlkEiBBzHKq5K+wOqMF2dwGu81uw+pmuhlN4DEMJJK8h4awPb1oq0n8RCJ0PezCr8KjB356ifeie71tl4myEhhpLE4M6kIn3k6o9BQ3Apo4mz5BCuNINsZ0pEGDEYmsSlyTs3eN0bjguEyD4Z0ACCUBB/4a2/Ya/wANT/KOvqedY23xA3Kry/C2n5Q1bbsofwh7D/0j+tW+N2w+T0jtw5qOMU9j+VMJ2remYBTS5UhSqxMg0ilT4pUdEPJz2a2gA8ReOeqgbei1WHgp4i8puXMWlMh4JhjuVAnetNc7n9oBYm1vsq6jj3uCsv25wV+ze1XC9timkt4IEmRAAYkRE5BJrkTdHQVPSLXjO7tg23BDtK7tcuMcherepqg7W7O8FxctAKAiBiZyYgkAT0pr8a0f418kAbsoX3hFBj0JoJ+IObgt2yZCk3F8TTnJAY6Z9xVcsilqyqcX7LThEY2IsELJzvJn2BielBdn8FdtuXcaSQSFglTAGMiZ832Jqfg+KTK8R+7JbOMszlI+FiEYMASDv1pvbXHoeH12/wB3NsCF0BQ8kQWlvPEcpqsrcNNlPdZfhtuoIJJPOd9Ofn9KI4S9d8Q2/FuBwyAmfKHyGgb7z02qLsvsy7cKgPDcRABiAUPlJk5DAEwcc6M7IV3vHRbYoNTNcbBABnV541bj609r0LCMZK+gTtXjLvi6Czu7LzQ+ZSBJJaSCP0o/uZ3O8S4uLguvbLBiSQFkeZj0IgVIO1EXwGbMRMCTm4TBjqPyNW3Cd7r1lituV+JQSASAGiBOQuKMcqitov8A5e/xZ6V2B3eWw2rWzEWypmI3HQelXFm5LD3Fee9n/tLuKf4ltX5EjynfPWauuB/aBw7supXTIz8Q+cSR9K1Y8+N6TFeCaNRffzH3NMV/KcfjP3AP60Ja7d4e6T4d1STOJz9Jn7UULgKAgiNRiSB0686vUk+ilxa7R3XUinyL7t+ZqIIehqUf4dv2phUhrLNDhIvJz8r56QMUQrTStD+Mn+l//b/WoSiuWyAEkbhYHyG0VKRpELtuJP5GmcDalVB/BK/MErA9BRJsGORPr/eKhKAr9zzKOt62RHQqTj6VadoIPLP4RvzBPOenWsyeJ08QEYEE3FgdAq3c9I86ZGKuu8l4qQSQqYWRGos7qAmcBTz54oNpdkopu+/EEcFfbSXU22Roj8UAMRyg8xPxE15X2/xV27ce8ILu0adkCyBlRgkL1rW98u9WnhLtjw5tXUZPFBGm2+qPDIBLNLIRMADrWKHaNtjCsGmdj03owcJdisO7D7IF66y3V1J4V1gJ/ELZPuCpUEe5o3u/wxPEWyVC6g0yqmMYiDz9PvXe7LkXn1HD2b+kCJxZY7dd6Z3PUHiQAssEcibYMrhScHcT+dc/JV6OjgVG+ucKNMaEjn/DyfX4sfTnWy4FYtAdB+VY29wwgGYgkEragZGJOr5VteH/AMP6/nVnjexPJ9EBO9Mp7Uw71uMR0HeummCnE5p0wCmlSDUqchM0kR75/wCnPNead+u77oniX+ON0j4LdwBSTtCqnlB9Yr0z6Vk/2i9h27vCNdPluWVLK22JEoeoM49YrkZU3E2Y3UkeRgY3zRPD8WQWUkFWHqIPWRuf7xUBOY+s1X9pdqC1AhmPLHlztmYrDjTbpG/LBTVstuC7XVrRtXDZPhA4KwSzGJedzFM4m9wqKCbHDoyHxCssFZh+HSMEfLnWR43ib2oy6IxAlRExy609OybtydbGR+Jts+jLPzBitSxpbbpGNYn0azvX33t8S9t+G8l1tHlGkoApDcvMMgY9KZd72Ehw5Q6FJkYBggfC2eg3+VUnB9im1w9xUCG9cIHiGZRd9KiMHnNDN3PcKSbo1ETjM88mfsRR/wBGqsV4cjLgdu2BN3SAdIkBSJLCFPJcSYHrVbxPeHiLjF04c9NTbn5YrvDd29Qm8ZcRkNOI9fWMCra3wCiPIu+CQJ/60kp44erL8WNruVAvBcTeYDUuk/I/YmjkvMsAsWJ5wP02pFSDgfXl9qBvWrsko+TPlKzGOXKsyqT+DQ8sYLuyx/eiBMRmtDx3bN621opccarFpvKTGQT7TmvMnbjXJUzG5wkD6/lVv3mPEuvBeHseDsgnAyC4Mk88Vpjh49TX6meWdTd8TdcH334m3nxA3XWv5aYq94f9p/lRHs7ACVYGep0lcfWvF+z+A4tTOqB+LVH6/pWmUxAwDG3X6VHkyY+pWH6cJ9qj1rhu/fCtjVpP8wZf0YGrTs/tyxcvL4dxTCNzHMrgbTgfavDbnaUL7culdtdpBoCgnO0SZ2qyPlSq2JLxo9o9w4ABUIB3LNmZy5OcUXqMTy+v5V5le/erS6kN1bagZJkbAnBzvPKoLXfLiFyWUj1QT9Vgj61dHyot7RV/Lv0z0K/bDcRYYg5mfaCsdd2G/Shr3GXeHcLedCXEhQDo1kkwGc9ThSeeIwKzvZff43bqh0k25clNRlcbKf60be7z3rl5iF0JrYo+l7YYBJS2zFSJLSCwO2aM8qatMolikvRhO+nEW+J4e7cS4zCwWYC6oGlnYDSr22KuNYwG65rPdkcMgVSWBuacAQB5jM9ZIgT6Voe+EEeG2pzctH+IujwzqdXNoNbLHRbYtuAckwRFZbszgyCpYDQ1vUjagfxHBG/WOkChF3pOil67L/utcOvUQYUmYGv4oUttIADNMmDFXPdXhA18kQoVN42m4BowcyCD8qF4C2yWbhyQ1okZH4nH0+EirLuNwrPecqoMogMgYhpnDelZZNXSOjhaaNivCwwB+EkRNsjOrlBrZ2v8Mf3zrKcNal0lIMiTAyAcetar8A+Va/G/Flfk9oHc703nSc0q2GM5XTXOlI0QCpV2KVSyBDXMCOsdfljavO/2o9sBzb4UHKnxLg3jkk+uWMexr0EDG0cid68i/aH2SbfFXLmSl4qZIxKqFI+ig/7q52V/bo3YFFzVmZe2AYBnPzplyyuxAJ6Hb3ppJHL2POiEIgSdvnmuajpvojKACQAf+GT+uKVuxIxk7xO1Pt3ApzMDlGM46V17OxERn4p98Qd5o3qitpsSewGMxz9gdukUnclJWZEjb9ahFwm5AM+UN+ckddqmUhlIC6c+oJ+tBr5K449cRlvixEEnUNyMgCNoiZ+fy6cuWC/m1ERtvn7b0hYIYgz6D1jcRTlJM/ego10LjwtLjLobpYCNZ09P+5mnIj7Ez/f3rjNjG8V1OKOMweg/Kj0XrDBdDmsifU77ZFF9oKfC4YNBItuNRIMxddgDHRWFCW74n+b1HL+5o7gOxGvRogKNyT9oJJJxEVHLiSfGO3oqxMke/Krvge6t1wC4FtWGC8mZ6KgZvqAK2XZPdfh7QXXpdz5izCCMbBROPzirm8qsCouXtGZW2VQY/mgOPbVVij8syT8tdRMcncjh7IB4lwIn4nW0MxjcufaBWl7I4WylrXwnDMZ8qlbca/XU+Sn8xx0qW21m2C+hQJ+J/NLYG7gsGOImOdX3Z3GFwWZQony76iI3ON5xVipdlDzSl0UtvsW7JfjbmoEwLdhCtsT/AJzm45+i+nOpOG7kcGwIFhApPqSes6ya0Xj5qr4ni+KBYhbZUc5jHzNO5Q73+gE59L9zCd4e6iWb6CxcCszBWtQbahWnT5kRiFkwdxnlVV2zxT27Y4XivH1uQEZAUthSfKkvbydRVp0j4dxz2PeTvFcSy2q0WBm26EOAyuvxIQIGiRJJiJzNebdo9ul7ttG1NcABtxcfQoURpAfGhlHxAz5qaMotaC+SewPhVuNrLXVu3Z0ADTAIuCQ8DzjODVZct2ntlbdzTc1kOY8rZDHSonM4gkem0VJ2SLvE3bum0UtuyF1Gryq90DytMx5fYhCKB7z9on99v3Atsg3C2lGOzNIOOYwNp3xUUHy732Z8kW3fs0/ZfaIYm2dOiNBZo0gyCARMickY5VoO6XA3fFveEIQC2Q4KQcklIPpInlM1hOH7XD2yGDG5rV2/yhZxvvEnlVzwXaLG0YOkjYKwUACD5h+IQT1is801LlRoxt2m9HsdknUgiQDvIPLYZq/usNKyYwPyrwDhO0mUEoxSc+UsJ+QMdc0ba7ycUoBS/exIhmY7ZG5rRizqCpo0ZPHlN2e06ekH5/oaaQRuDXl/B9/eIQefQ4GCGEN65HP3q+4X9pdmPMt1DiY0ke4hgftW2HkQl7Ms/GmvRsS+1MNzFU3D99uFaJvJ/vBX7kD86s+H7RtXPgKt/ocH7Zq5Ti/ZQ8clpofSqSF/m+1KmtCcWEA8vSTt/eaG7U7Mt8Ra0XEDLggHlHMHkc1KxO+ZEwJicfng4rrEgSIG5/7b7e3SsJp9nm3b37NLlubnD+dR+HdxEn0B6Vj7yMPLMGYjaJ3H1r30MIInONjn3jl1rK97+5i8W2pUAuQZuZGBmCNiDO+SKonhT6NOLyGnUjyS5aEx+U1MtyN8Gdo/Wan7T7Kfh2Ntl0MN9zPqCeR+VDBoWWJHr+nP2rG006Z0E01aOtYWIgSfQEiPXp7VIFNsSRGMA+vOorfELG+/v/c0nvE+aNhz/vb0oBHXLrCI1THrB9MYqIEmTK+obHyHWpDdkQNhn+/nTLo1DA6iRH3kVCDRLD1p+AsEZn1BHrXbWNjtif8AsM1Kr9ZMzJ3O28cqhCG2gYbhd8nfb6x61Zd3dCXvOxIEkQSM+2ofefagHtqTgYHIxNPv2GYLpAUwY5zGQDGRNRbdFWWPOLRtr3a1sGbTRIIK5PlLajJ3Bmciq7/zLpOpQ1zSTgAhgqgkGQTPMbbnnVBwPaWlfDNli0ySDIyIzAgAEHmIkVEb9wkslsKsjcsDG8kaSpOqd/lVyik+zirFkbqjVWe0TxF1UVywhjr1MdDLDHG4gbapnHqK3PY9xWTVbuakUFdGJkZJP805O1eC9r8Bfa2VQoh1SApYEiJOY8x2mrT9nveTi+FvPa4litu5nxLkudcAKNcmARO43Ap3j5RtNF0ISj2j2riWcgaLc7atRIAkbiMkzUllXXMKRHVh9NUj61lOG7527Wo3rygKZlioBWMlYPnGRBEn5irLh/2jdnuIXi7RPq0b/wCoVn4Tqy2mBd5OyuLZ3Nl9Vm9bZXteKqODy0NoO45mSNhFZPtDtFH4dRfsW7mt9ILklrBVtARmQ6ip0gBtwT+IV6C/ejhk+O6IHSGI/wCEH0ryj9qneey91l4Z7jLdQM6gQodCNLAEAgRJMbsAeVW4lzaiGmvRX/uyretOdapbuEFfFNw2lQ6tEwJSWJ0jqSedC8TwAv3gDpUXXkkQD5rkj3waok72MbL24VFMHSJOpyNDN5pI8pmARmu9n9ts40kl2AInmV3JAI+IAbk861SwzT5Jgxyi3s1nbHZK27VkARd0S8/FAbAx6k1U2kC3Q1zyzvgggECRB3mBVz2/2gi+EXUtqT+aRJmMYYn1qu/fbSghgIESIMr0nffas6UjTFJxQYknzBiQ06ZOQAY3PL0qK4AImTvMH9OnrT7F1Soh5UExGInEYHpU9y6+mDccAfhLNkegmKqUW+y7HrRBaaTkmPtPr61JZtzIRTIOyhievKh1ugBpPsM79YECa7dusogalJEmPv8AL1plGhnIc18Foht8jMY9CIrr3tM6QbbEySvl/LYR0oZEbXqJG0TJGJmTnJpHiTyGxjB/qYpxHth3/mPiBgXbkD+d/wCtKh04m4AAD9dP9KVG2H6aPoZOLUyLYBIMNuBJ9SIJrhMTiM4IHtJgfOnq0+x3yTv7iagUj4STyGJ33yQuPrW1nJHLpJOcnEkFSVInGBmaldciAdiJBHLqfWmmNUgAdDtn5CY+dQpbBaXALIMnzH6CMn1FKQpu9HYA4qyyQQ6/4bvhi3TUTlTIryrieCe1qt3EKsDtyxv7ivc8FdUjfBZTIz6n71ne9ndtOJDMCFuIIQ6WJG40sT+EmOQjGaqyY1JGjDm4M8iKQMQDmBt7cj9KmCEDJgH8RH16/rSvWyJQnOqDzBK788xSfSRiI/p7VgOipJ9A/jgqBqGG+R+Ww+lSC7BP35Y9OtK3bkkavafQbgDfFObgxjxN52DQSDj5D5URjtq6p2G+Yjb9al1wQAsZ8xPOffYYrpvqvwqAem+Y9d6VtThSdP1P1nagQivkDzKT6wAFz6/oBU3DXAo+FixnMiI36T8qa1lZVtz5pjIHQ4AM1y5eIyrTjc43gQQdjUIRI41aizD2UAEchv15VPxfFEiA7GP8xG8z8hUaXtYjPlyIzkDkYnqadato7GdIPUlSZ9pEfM1CHUJIGSOuSQeUT9aj8PTvIHIagRBOBABIoriGtx5N5ycR9ADAqB7zGIcDGIUDE7Y3z1qEImIUlYDdCB8J9CQIPWnniIhWIIYY6j0M061w5zqMFYEAdR9Pc1HxJMjK4zMDzE/eAaIKQW3EO2R5QJ2Y6SI5iYMf3tQmjzYjUYOo/wBf6UOW8om4CckgHTHQn5icVDd4leTu5ONiM/OZ57RRUfgjaREOyrYZnuIjMJYLz55JnzZH5daB7Q4RGPiIgt3F2iCjdQVjpOTRn742neA3U4wDEetRF5OFDEZ+IcuWDNaIyktlDjF9ll2h2slx0FvSoCBc4JgQdOPt60A7kx+XoNqgImPKFJPSQJzInY1P4D51Nr3AxBEbDoTS6QG1HtnbHaOmdSiep383qKkPGmDI3wIIj7/oait2AFJuAggiBG+4+LrjaKmTSAQywxwASsZODGD6cqgU09oJvrCKRBHQNJmekYNR3Xw0sy+T8JgnkBjBGaIPlBWIGJDCT6mdutR+VpWVIiQNzPMGCIHqRUCdZxoBLExzBMztyGRUNy2WablxBAJiDn2CiSaguWxOlkBA5jEdDI5VPw9sMp1EkYE5J9DuAflUIQIGIw2PalU/7vGNLY/+mD+tKiQ+hLVg69eZI2LGPkJKj6fOulgG16pwSQIJI6/KnKwAAcgSBBBM9d9vTlSa5sIIZ9UGCYA9RtyO9b2jljLjxkTI3kRt+IyIPypzERiJ/lyYmSAF5zyppvDYQRMfFnbJX0EzvyPWmPbDAoxPmnafKvuRI6R60mrISNx3xDeIgL8RnlnANK9ckyJAGWEDb19OvtXHcKo84UAwQTM50gCSTP3p1q2qk6RkROwPvgZPvnagA857+93tFwX7XwOIYggS2+o4Akj8qx11ANtt/Wvce0uz0u2XtOoKOMaupyPXG/WvH73Atw1xvOupJhwRB9DJ642rJnhTs2+PktUVt2/mfMYAiInOImo38piCASBmJ95om7xBJLlyTgY35GBy5/am8ZLZwZyAZ1f0+eKzG5AhUBoXbBMj0360QXDMFHm9Fx/ZnE1y1ZLNBDAc9MfcEiamfhumF2JIAlgOsn3+dQJwbg4nn0APU9Z60ziuHC4kGdiP6ZPzpJwyAH4mMwATiOmKmS2dDwOW0DrsWqEI+GbRkidQgRB33mNqbb4J5YqJjeMkf1FTwCJUMAuWB9dgP751G1rUNYmBgAMoMbEnOR9agspcVY67wrEQ4OMqSu0b+oFDB5kzIA23H0P/AGqSy8kjJwAGJyOZxtk1KzW9tRScExgziIjrzmoJz9gnFErGrAb4Y5GPyzUfDA6gCIYnTkztzJ+9d4riWW74eSDPmUTkY0ggHVOc8qls7HWGA2giD6ZPOPvRekCE23sZdFvQ2ZzBwcffJ95FMZZEJpmcYMx6jFSBJckIYEZx9fX3FPtcM0sx17g7CDMxzxtzHtTx0NJpgg7LQydWoj0YqPTaBk0y7wZKxKwDz8sA4+dW1tiuryKztGZMoY6A5NAG4wxPmmcFhz2hTtt6VOTsDqiA8C06VVdLeUsSSJI3zyFVJs8TlmRWAMaw0FpJhsHpjptWg/eyJmU5QCZM4++1QcR2gGVCqywbTA5GfxTiB+lNGb+LMufHGaqQB2bwF7SCwJEgNJB65zMz6dNqt7bJqBCE6j/mJj1GBJ+1RI4YkFQXHMBgf9WJH2pl6xrXVpbBgAkKB0Yc4MdMxR7dsfFiWNUgziQZRQDM+b0ExgKN/SouJLqYQAmQBCwYkeUztyqHs9mQqGcFp2DCCJ5kxgj2ODUvEcV4YmNMkEkmQCRBjmI65oNv4FllV0kMUy2TKCRAAnBjc7j+lOuusDyn0eB+nSu+It1lIILekFTH8p39/Wg7/DOXwZ3kDb1XGxgcqKLFJNWgi1ZkSXT/AHDPzxSoG4zkkhXA5Dw2MfODP1pU1C2/+X9D6J4LiW1EPIBUFRABI5nSM8siSaju8eVw8sBkkCFAH4TOPpUvCknz+JK50qA0kgwZkjUf72pLwxkEllIOEXRkjYGBgGNpAM1qak+mYrV7IS5ZV8g3KyuNC9c56iBvUliyDrS4ACRtOqVj4jgZxtNNt8B5iQtvW3xHM5gAQSRtv61PdtFV0ozCTOw5nbbIPSgl8gv0iXwtXlGIAzt88Rtn51EOGYhlPiLOJB8xP+aQTp25ic123eltsL+GBIYdAfcc6k4lo5x/MMwOc8h86Z9WDrRFecKINwAoJkmSJEA9WyDvmsd324MXrRvWVU6I1uCAWzlSIjoZHStgnnbB1IcFpwQQfhKnkeX0O9R9odneICFeAVghAupoxBZgSfSIpZQ5oMJcXZ4wvE7rpkMvNZ9ZB9/1pi3AEBBEzBjGCOQG/pON6u+9Hdw8Jc3BD/Advr0+dU3iqdIecQpAxJH4hiIz6nFYJwcHTOtCamrQxWUN5vhIx5gRI6z+VJGBUqYYE4ydxnniIxQ/Fka5K+Q7KJhfX3iu3OHGkwJUEERqgTmDiPvSFhLbcTBT0MQT0kCfamXo8TSoYQYMiZ9DEQPTamXzrVTbbIBABEBeZJzk7ZHQUTw4m0WdjrUHzqWggbArOkY670QE7kquCxnBgAKI/wBxJPyqt4q6x8pMSZwOf9PSi7a6tKq2qRtpPPkB6dfSu3bCYYnyyVyIk8wI5Y96ASNE33mBkBR13kgAfWiwX06TEg5IG87AjGNuR9zUd1wAtsGREiDIE5gA7D51C144ChmkgGIGOp/OKIjiuybiOPJVViYHSG/lzEhfQGOcUIFfWIDMWX/PgQd4yxJ9BiKNfw9WVI8pAA8pweYMCY59Kh47i7Pl0poyB8ZLkjmDEAxMYoJFOTH9RUtFZd4gqsK2kbgT5THNSxxIzHptRVnjS0AhcgZDc5xPT50632XrTxFQkqCfJAbA3OogGOh+lE8FxSxBsm4yIDGACSdKzyiATjpFM4tFGLG8btsZxV6bWlVQAY1CZGZksGB/FzkVWi0yDUrazIkeVQF2nUOu8GZirLidPxKnmyBCqAJyRAmI9yaDDXVGkMFDMH2kSJ/zA9T65zRTSHk1LSHJYLZYgEddyBscH+4p9rGWtS5yBJAK9cDJ+fKprPEOoIjJHwjG4+LbbpHXaplRgq+PqA1CFga4Ejy4IO8kNpnkaaHRalqmV1xG06mhQp5YBkxsMtAkznbNNvA/DqDLAJMbQctE9KI4q4oYiS7BJVlwGkgaSMZE5BE0Pwt8M4Uzkj4UBxOQQNs9acdqh3FWoU3FCuOZ0wIG3PEihrt4JGg+UiSYUgTkRhsR1j3ou7c8MsikhXJkqQBz8u2N9s1ChtsPDDHUZzElZPIg7D22mihGrBnsoSXmSWnyCRAEA9F6GI2qbhbaacatSk6gSQAAPT05VzhnjV5fMv8ADYqYjEyvWRzihrVxFdkBfJkGZ1HaGBwTmMUaFikuiRe0UgaTcURgDTHykzSodECiJQRyNoEj0mlR0MfSZAXKxqGN8cpEkRMKPoKZb4c6lZlXEHIE6vQgTgEjb5iKjgW0KkhoxCwpzAJA3khs/aK6qYOWQk4neOSGZifbmIrbZzaJFYKAo1GIA0wYEyTHTIzM067dzBU5IA0wcE842GNz61XXuJfxraqrYU6wEi2AdjrbDHonpJAqfg79tiwDZGYgwAPX4Z+dVXYXHRJeZY1BSxBVvMwkA4kYOcbY3NNYKy6EBCkn/CgaY69Mk7A7U67w4yWecr8UaRGJ0nAMznbpSV4gLJJXrmJwYE9DgAUPYK0duAKFADGSBpUKHEDmZBMiJjNSW5BjVIGdIjHoCIgb75pxQMACYJHSGkQcevy51FZtBVFsEgBdIZtJBzuQd5k0QAvaHB2+It3EuAONjAlkaOm+31kRXlfbHZXEWTlSqMdS+JEgFoBIDEDGN69a7RUgKbYYkYlWCqIz5hMmYjGYNQ9ppbdNN5mhyJ05HxLiW8vyjnSvEmqe2WY8jg9Hj15QVAc5n7euM74qG5aC41yMbzAA67Ved6O6Vy26vbZWQgmVOowvryIBG/Wqbh+Ca4oK3QsSXZkMD0JIAk9J+VY5YnF7OlDJFrQ69bUAlVJUDBj4uhHpMb1x1KLqSVn4pleX1IzUI4coFZJ3iAIgkHqd9s018kwcgZJ265xkxGTSSVFidhKBwdIIkgmBmYE7kxtNNV8ZOQcSDuD786Z42kDTOoHzEmVIONhzzyrq3FZRJ1zMZgAAkZIHptShO4A6PODtBPXGOn6V17an4WMtiRG/KOe+NutIiRlitwHBxpiJ3IPqNveprrlwrMwVpInAEbyIA57VCAoumAoUlgZcbloyQAR9gafdtC40lNLTgadKiNgFAwM5Nct2gDIO3MmBIyYPWPyqQWhIbEQTMhWIHMSM1CHbzPaydGAraQqTH+aGzE7HFDcWrXEVwdBAksPNMn4YCkj5EUSSsQwGtgY/GEHqxycz6CRUTw2kBcYkZAOYyRz9NqtUNlUksipga8FLCbhcFYICFQWG8YJ2jlHSKZce4CdNy2o0wEEmBiC22cdasr3aJU6SSsk+XBgHnMaxPTYVBxHD5kIQ5wJaSQeXtTUhFgiutAatekhlM6QCTGn2kCNz1qysT4egQLjEAGREDfYHbnMD1oZb8HadDZBnlsCemeVHO50EvotqWJCoOu8mTn5+tRKiKHHQv3C4ut7sKwUgGVyfSN/0mhrvGYVgDBAJGoiDEEgg5BrvEOwBl5gD9OcEbEb+tC3L8oEK5BJBUhpEbErgD0iiE7qUAFyJJ6FpzE5mDy35UQbbKS66VKbNqERzIBMzH50PwN9PP5QHKwC0Ng4xiD7U/wDeFBOpjMfhRRqO2kA8o96DVkBnvMX1yIaB5QVIE7tGI9a7ftFVLW1UmCPEkET03Or6V26updazAIkRkAnPw9DjbnQyX2kHXmTvpgZ66pxTkHp21fUQLmBPO2OfQkUqlTs9iAdQM/yN/WlRoh75ad1abj+ZiRgCAvymOYk9KVq6pYMBJ+FCScjeRymPSfalwlgEHUqhyJgiQNwDpDf0NLiF8oZnhVAkW7ZOrnACy49hWx7OacLqXVSY1HrKysmB1OcweVJ0ZCQJfSQSdQCjoInAED3zRHCtKrcIKnYLEmPwgyNU8z0kih+0L2sgKpPnCmCZwRsV2ADb4NK0krFtkFnsy4SVugEEnmWBAOpZk4OqYEV0cYAG0XDMqpDKNCwJ8ux5ycttR9q7D6BOTuQYHQjYacR70PbaSUIuJDyJUnXABJ1CQAT61FG9oN+mTfve3m82wYrgk5gZE8tjUbW7mksggsDJE6gDMQCIxqmPQZpeErsLitpgdTB235Y09am4rhluhg7EjG0jAOQI3JAz70Y9sj0R27B0QWIWA3xEMdj5jvJkz+lDWeCOp1JcEiAWcGQfkSDyzOwo/C4CyFAjScgHGwzsMT0p1rSknltkyfQZE9cE86WUU2mBSfooTbNvUhVbdhiJMEqysI+IupDCASdJO2c1l+9ncuE8SyYEGRkZP8pmR/NM9Z3r0FrwmT5lEQ0Y9MwQTqBM4jFCcXatklQFLsphSc+YljM7LPt0qNRGjJp2eLWta+GpA1xIHxDGJEb7zjGfSuSoAgTHoJxzMfnXrHbHYtq8gYo4unSs2QCy6wV1gSQvuDIivPG7FNi4QS6lJU6lBIHNmA3xB6ZrPPEltdHQxZovT7AbFnWVItqBzLnynSJ+ZxQPFNs1xwZEYECDG0bR7VbcSirpCFCFGo+WJ9N/61Vm+SzOAsmRkiCpEMY6mQMDEVSqZpos04L+AH1omZBYmSJySAJnO3pQXG2hJ5ggRKwJ6jPX0rvC39BmFkqV5k52jO4iJ5E1JoN4mfiWZHQx9zypeOw0O8cMAGUEiNKgAAEfKD9CfUVHZ4o+YwzE+8ADkI6VHwKLJZ3IjK43PIZMj5Cpmcg2yhDebzBVbUBzAkdKfigHFRUBycxGoS2+YBHSai4C0mkwS0HGo6SOUkEmflXbl8XGUKQRIkZGk7Yxj/vTfBYvHh6pYyRkRsNtzRBVEvEo4bSXBAX/ACahkAxI/qaGtWtJB8QGAfhVjsCYlsHbcbUr86z/ABHGiFnKwB8QGkSwGRXLNqNK22EKZLSQTJ+El5MZ2qCtSJxxALajBxErgERy2Bx1BpqgSNLEyRCsIAn12OfrTeP4UnyqAcGTICj1/T5VyyYiSjQukRt6nV6AcqhEvkfdQ5GcYbGBPqOcgj5CkeEJgqW0wdWRJHPYYptu8jjSVZpGSgwIyNzG+Y9KEVGIJ1EAmJYgAepO1QEY/I64LdtSAWJB8jSIE9cZM9TzpfvS4BQk9SR/D9duvQ1DxazJYidhHpzwYINPtKQyQC0xGBJnJJ2zTUBxZ0cSysw8Jn1DBJEnIkxIJ3Pl9KhceHKNa/iP5vKhDBZnMeYEH8t6s+FGtWQqNaMWkQDqiYgLEY3qHje1mVGtOkKTJZfiYbwY+IA/9BRBxZLwV9vDWDcURt4RMf8A61yqhSpAIC7DnH2KyKVGmSme52XP784kxo29mNWnYI8rn+f/ANopUq2R7MMvxJeKc6rGTkNP1SiO0lCoQogRyxzpUqOT8WUewe0fJfPME554tiPzqw4LNpCd9I/KlSp4dCyIeGQFmBAgRHpIG1CW3Ot8nCMR6EXHAPvSpUiGQ3s7F8gYHhqYG06jn3ohvgPqx/OuUqpf4r/0f/cO4b8Pt+lQ9rtFsEYP/WlSquI3sZ2kINyMeRNv9dC9pWx+7nA/wjy6NSpVcvykRdL/AD0eU9sLGuMQR+lUy7N6EfelSrG+zsLoL4YRJHSPyrhMW4GAWIPqARAPUUqVAJBwzk6JJOefuKZ2peZdRViDpOQSDzpUqgrI7y/w/mP0qCxdKXLhQlfL+ExyPSlSqAL/ALTYjhzB5kfLTMfXNAC4TZYEkjRMTz1nPvXaVNHpkl6JO1RFlSMf4f6VTdo/FHKRj/7sflSpVBWO4zD3YxBTb1LT9ad2aZAJ38T/ANwFKlUCiw7VUBr8DZv1rrrNlf8AUn5GlSox7CVXEXDCZP8AYNO7XcxucHHp5aVKmZCut8S8DzN9TSpUqhD/2Q==">
            <a:extLst>
              <a:ext uri="{FF2B5EF4-FFF2-40B4-BE49-F238E27FC236}">
                <a16:creationId xmlns:a16="http://schemas.microsoft.com/office/drawing/2014/main" id="{6713DFC2-3980-4F9B-9C4C-779031F41C3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1132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n"/>
              <a:defRPr sz="2400" b="1" i="1">
                <a:solidFill>
                  <a:schemeClr val="tx1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8000"/>
              </a:buClr>
              <a:buSzPct val="55000"/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50000"/>
              <a:buFont typeface="Wingdings" panose="05000000000000000000" pitchFamily="2" charset="2"/>
              <a:buChar char="n"/>
              <a:defRPr sz="16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033CC"/>
              </a:buClr>
              <a:buSzPct val="55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5000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b="0" i="0">
              <a:cs typeface="Times New Roman" panose="02020603050405020304" pitchFamily="18" charset="0"/>
            </a:endParaRPr>
          </a:p>
        </p:txBody>
      </p:sp>
      <p:pic>
        <p:nvPicPr>
          <p:cNvPr id="27657" name="Picture 3">
            <a:extLst>
              <a:ext uri="{FF2B5EF4-FFF2-40B4-BE49-F238E27FC236}">
                <a16:creationId xmlns:a16="http://schemas.microsoft.com/office/drawing/2014/main" id="{17F356B0-34FA-453E-B351-041D8D38E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805" y="1526479"/>
            <a:ext cx="16287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4">
            <a:extLst>
              <a:ext uri="{FF2B5EF4-FFF2-40B4-BE49-F238E27FC236}">
                <a16:creationId xmlns:a16="http://schemas.microsoft.com/office/drawing/2014/main" id="{04972DAE-C90A-467A-A349-5B39D9353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547" y="2800219"/>
            <a:ext cx="1603375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>
            <a:extLst>
              <a:ext uri="{FF2B5EF4-FFF2-40B4-BE49-F238E27FC236}">
                <a16:creationId xmlns:a16="http://schemas.microsoft.com/office/drawing/2014/main" id="{5482C03D-15B5-41EE-A20E-86680AC75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324" y="1944138"/>
            <a:ext cx="2434932" cy="182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Picture 11">
            <a:extLst>
              <a:ext uri="{FF2B5EF4-FFF2-40B4-BE49-F238E27FC236}">
                <a16:creationId xmlns:a16="http://schemas.microsoft.com/office/drawing/2014/main" id="{F6B15834-AD17-466B-847C-F5BF684998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047" y="1508701"/>
            <a:ext cx="1943100" cy="145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16">
            <a:extLst>
              <a:ext uri="{FF2B5EF4-FFF2-40B4-BE49-F238E27FC236}">
                <a16:creationId xmlns:a16="http://schemas.microsoft.com/office/drawing/2014/main" id="{7C1927ED-5C46-4F30-942D-C503A785E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611" y="5407359"/>
            <a:ext cx="169954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6">
            <a:extLst>
              <a:ext uri="{FF2B5EF4-FFF2-40B4-BE49-F238E27FC236}">
                <a16:creationId xmlns:a16="http://schemas.microsoft.com/office/drawing/2014/main" id="{84AA3E07-6903-4D43-A2BD-BD36ADEC8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168" y="4001956"/>
            <a:ext cx="15906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286293-81A6-414C-94DC-CBA7155874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79869" y="5418570"/>
            <a:ext cx="1500070" cy="1436317"/>
          </a:xfrm>
          <a:prstGeom prst="rect">
            <a:avLst/>
          </a:prstGeom>
        </p:spPr>
      </p:pic>
      <p:pic>
        <p:nvPicPr>
          <p:cNvPr id="27651" name="Picture 9">
            <a:extLst>
              <a:ext uri="{FF2B5EF4-FFF2-40B4-BE49-F238E27FC236}">
                <a16:creationId xmlns:a16="http://schemas.microsoft.com/office/drawing/2014/main" id="{F10821E5-7406-426B-AED6-AB0E25A6E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048" y="4156540"/>
            <a:ext cx="1922488" cy="143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8">
            <a:extLst>
              <a:ext uri="{FF2B5EF4-FFF2-40B4-BE49-F238E27FC236}">
                <a16:creationId xmlns:a16="http://schemas.microsoft.com/office/drawing/2014/main" id="{86708365-7A94-460A-8CDD-459ED8DB4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435" y="2965839"/>
            <a:ext cx="1943100" cy="1260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2EF2B38-0754-4352-B910-C7E4ED8C704E}"/>
              </a:ext>
            </a:extLst>
          </p:cNvPr>
          <p:cNvSpPr/>
          <p:nvPr/>
        </p:nvSpPr>
        <p:spPr>
          <a:xfrm>
            <a:off x="6947693" y="889025"/>
            <a:ext cx="22530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defRPr/>
            </a:pPr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Energy, Chemicals</a:t>
            </a:r>
          </a:p>
          <a:p>
            <a:pPr lvl="1" algn="ctr">
              <a:defRPr/>
            </a:pPr>
            <a:r>
              <a:rPr lang="en-US" sz="2000" b="1" u="sng" dirty="0">
                <a:latin typeface="Arial" panose="020B0604020202020204" pitchFamily="34" charset="0"/>
                <a:cs typeface="Arial" panose="020B0604020202020204" pitchFamily="34" charset="0"/>
              </a:rPr>
              <a:t>&amp; Materials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F987A-73B0-42A5-96A3-1EBFB6573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21121" cy="132556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>
                <a:solidFill>
                  <a:srgbClr val="C00000"/>
                </a:solidFill>
              </a:rPr>
              <a:t>Noble Bioresources – bioeconomic framework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13D9FC-DEDF-470A-A7FA-2ED2736AB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80" y="1838324"/>
            <a:ext cx="11753341" cy="419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57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0C42C0-B944-454E-9440-32AA8CEABE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9511"/>
            <a:ext cx="12192000" cy="61428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DCD2B-47B7-4D39-B785-8EA20DD05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  <a:solidFill>
            <a:srgbClr val="EFF6D4"/>
          </a:solidFill>
        </p:spPr>
        <p:txBody>
          <a:bodyPr>
            <a:normAutofit fontScale="90000"/>
          </a:bodyPr>
          <a:lstStyle/>
          <a:p>
            <a:r>
              <a:rPr lang="en-US" sz="4800" b="1" dirty="0"/>
              <a:t>Emerging Circular Economy: </a:t>
            </a:r>
            <a:br>
              <a:rPr lang="en-US" sz="4800" dirty="0"/>
            </a:br>
            <a:r>
              <a:rPr lang="en-US" i="1" dirty="0"/>
              <a:t>an industrial system that is restorative by design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6F42F-47BB-414C-8ADF-49FD10EFD5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07B8064-09FA-43F4-8DB2-9E3BE4BBB51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25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martArt Placeholder 5">
            <a:extLst>
              <a:ext uri="{FF2B5EF4-FFF2-40B4-BE49-F238E27FC236}">
                <a16:creationId xmlns:a16="http://schemas.microsoft.com/office/drawing/2014/main" id="{51311125-B930-4F3F-B465-BD3556E7FC51}"/>
              </a:ext>
            </a:extLst>
          </p:cNvPr>
          <p:cNvPicPr>
            <a:picLocks noGrp="1" noChangeAspect="1"/>
          </p:cNvPicPr>
          <p:nvPr>
            <p:ph type="dgm" sz="quarter" idx="13"/>
          </p:nvPr>
        </p:nvPicPr>
        <p:blipFill>
          <a:blip r:embed="rId3"/>
          <a:stretch>
            <a:fillRect/>
          </a:stretch>
        </p:blipFill>
        <p:spPr>
          <a:xfrm>
            <a:off x="4969360" y="-10632"/>
            <a:ext cx="4066786" cy="68792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B239596-4C68-4AF5-9F9B-297C4EB54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462" y="280372"/>
            <a:ext cx="5149645" cy="1325563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California Compost Industry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F1AC1-73E8-44AF-9C89-4A50730FD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44228-44C3-4F10-A146-6189D2F0A0C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296B355A-939B-4C69-9081-4B89F28E51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5284" y="1907869"/>
            <a:ext cx="5588000" cy="4114800"/>
          </a:xfrm>
        </p:spPr>
        <p:txBody>
          <a:bodyPr/>
          <a:lstStyle/>
          <a:p>
            <a:r>
              <a:rPr lang="en-US" dirty="0"/>
              <a:t>~ 200 facilities</a:t>
            </a:r>
          </a:p>
          <a:p>
            <a:r>
              <a:rPr lang="en-US" dirty="0"/>
              <a:t>6 million tons composted</a:t>
            </a:r>
          </a:p>
          <a:p>
            <a:r>
              <a:rPr lang="en-US" dirty="0"/>
              <a:t>15-20 million cubic yards compost produced</a:t>
            </a:r>
          </a:p>
          <a:p>
            <a:r>
              <a:rPr lang="en-US" dirty="0"/>
              <a:t>Diverse:</a:t>
            </a:r>
          </a:p>
          <a:p>
            <a:pPr lvl="1"/>
            <a:r>
              <a:rPr lang="en-US" dirty="0"/>
              <a:t>Community to industrial facilities throughout the state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BF674602-9D69-4139-B09F-53AD2E37C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46875" r="54688" b="27083"/>
          <a:stretch>
            <a:fillRect/>
          </a:stretch>
        </p:blipFill>
        <p:spPr bwMode="auto">
          <a:xfrm>
            <a:off x="872836" y="5491844"/>
            <a:ext cx="2022764" cy="71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A29BAC5-FB19-48BE-B689-8D48436B2C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2267" y="497142"/>
            <a:ext cx="3473970" cy="41148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F3657B-3CE4-4D8C-BBF1-524B37E8B745}"/>
              </a:ext>
            </a:extLst>
          </p:cNvPr>
          <p:cNvSpPr txBox="1"/>
          <p:nvPr/>
        </p:nvSpPr>
        <p:spPr>
          <a:xfrm>
            <a:off x="9483634" y="4845513"/>
            <a:ext cx="2138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Distribution of Bioresources</a:t>
            </a:r>
          </a:p>
        </p:txBody>
      </p:sp>
    </p:spTree>
    <p:extLst>
      <p:ext uri="{BB962C8B-B14F-4D97-AF65-F5344CB8AC3E}">
        <p14:creationId xmlns:p14="http://schemas.microsoft.com/office/powerpoint/2010/main" val="371720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3594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>
            <a:extLst>
              <a:ext uri="{FF2B5EF4-FFF2-40B4-BE49-F238E27FC236}">
                <a16:creationId xmlns:a16="http://schemas.microsoft.com/office/drawing/2014/main" id="{9D1C312B-ABE3-4667-8AB1-3C665FB0A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2" y="902761"/>
            <a:ext cx="6479694" cy="309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4">
            <a:extLst>
              <a:ext uri="{FF2B5EF4-FFF2-40B4-BE49-F238E27FC236}">
                <a16:creationId xmlns:a16="http://schemas.microsoft.com/office/drawing/2014/main" id="{E2C2FB2E-8AE6-4501-B4BF-7FEF17C99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348" y="885786"/>
            <a:ext cx="4700194" cy="312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A8424E8F-0F1F-489B-A208-6419C6A23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962" y="160925"/>
            <a:ext cx="116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California Bioresources Alliance Symposium 2020</a:t>
            </a:r>
            <a:endParaRPr kumimoji="0" lang="en-US" altLang="en-US" sz="40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FC6AC3-E868-457C-BD74-5135CDA7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180344"/>
            <a:ext cx="12191999" cy="261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538135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Building the Regenerative Carbon Economy In California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1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are we going in the future?</a:t>
            </a: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Building the California </a:t>
            </a:r>
            <a:r>
              <a:rPr lang="en-US" altLang="en-US" sz="3200" b="1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Bioeconomy</a:t>
            </a:r>
            <a:r>
              <a:rPr lang="en-US" altLang="en-US" sz="3200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3200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with our abundant and </a:t>
            </a:r>
            <a:r>
              <a:rPr lang="en-US" altLang="en-US" sz="3200" b="1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regenerative Bioresources</a:t>
            </a:r>
            <a:r>
              <a:rPr lang="en-US" altLang="en-US" sz="3200" i="1" dirty="0">
                <a:solidFill>
                  <a:srgbClr val="1E0A3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!</a:t>
            </a:r>
            <a:endParaRPr kumimoji="0" lang="en-US" altLang="en-US" sz="3200" b="0" i="1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1E0A3C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Friday November 13</a:t>
            </a:r>
            <a:r>
              <a:rPr kumimoji="0" lang="en-US" altLang="en-US" b="0" i="0" u="none" strike="noStrike" cap="none" normalizeH="0" baseline="3000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1E0A3C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3:30 PM – 4:00 PM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023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394</Words>
  <Application>Microsoft Office PowerPoint</Application>
  <PresentationFormat>Widescreen</PresentationFormat>
  <Paragraphs>120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Roboto</vt:lpstr>
      <vt:lpstr>SourceSansPro-Bold</vt:lpstr>
      <vt:lpstr>Tahoma</vt:lpstr>
      <vt:lpstr>Wingdings</vt:lpstr>
      <vt:lpstr>Office Theme</vt:lpstr>
      <vt:lpstr>Acrobat Document</vt:lpstr>
      <vt:lpstr>PowerPoint Presentation</vt:lpstr>
      <vt:lpstr>What Is the Bioeconomy?</vt:lpstr>
      <vt:lpstr>Bioresource      Bioprocesses        Bioproducts</vt:lpstr>
      <vt:lpstr>Bioproduct Portfolio – Categories of Value</vt:lpstr>
      <vt:lpstr> Noble Bioresources – bioeconomic framework</vt:lpstr>
      <vt:lpstr>Emerging Circular Economy:  an industrial system that is restorative by design</vt:lpstr>
      <vt:lpstr>California Compost Industry</vt:lpstr>
      <vt:lpstr>PowerPoint Presentation</vt:lpstr>
      <vt:lpstr>PowerPoint Presentation</vt:lpstr>
      <vt:lpstr>Bioresource      Bioprocesses        Bioproducts</vt:lpstr>
      <vt:lpstr>PowerPoint Presentation</vt:lpstr>
      <vt:lpstr>Bioresources  Bioproducts:  State Level Market Distribution &amp; Market Value</vt:lpstr>
      <vt:lpstr>Bioresources  Bioproducts:  County Level Market Distribution &amp; Market Value </vt:lpstr>
      <vt:lpstr> Noble Bioresources – bioeconomic framework</vt:lpstr>
      <vt:lpstr>Biomarket Analysis – individually &amp;/or integrated</vt:lpstr>
      <vt:lpstr>Analyze Options &amp;  Decide What Business and Markets You’re In!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 Noble</dc:creator>
  <cp:lastModifiedBy>Dan Noble</cp:lastModifiedBy>
  <cp:revision>27</cp:revision>
  <dcterms:created xsi:type="dcterms:W3CDTF">2020-11-09T23:54:42Z</dcterms:created>
  <dcterms:modified xsi:type="dcterms:W3CDTF">2020-11-11T20:04:10Z</dcterms:modified>
</cp:coreProperties>
</file>