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310" r:id="rId3"/>
    <p:sldId id="315" r:id="rId4"/>
    <p:sldId id="316" r:id="rId5"/>
    <p:sldId id="318" r:id="rId6"/>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23" d="100"/>
          <a:sy n="123" d="100"/>
        </p:scale>
        <p:origin x="114" y="186"/>
      </p:cViewPr>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p:scale>
          <a:sx n="72" d="100"/>
          <a:sy n="72" d="100"/>
        </p:scale>
        <p:origin x="1632" y="-6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98578C9B-ECEC-4B3D-9055-B2A74C44641D}" type="datetimeFigureOut">
              <a:rPr lang="en-US" smtClean="0"/>
              <a:t>11/10/2020</a:t>
            </a:fld>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7295429A-A7AE-4B5C-9126-0069D7111678}" type="slidenum">
              <a:rPr lang="en-US" smtClean="0"/>
              <a:t>‹#›</a:t>
            </a:fld>
            <a:endParaRPr lang="en-US"/>
          </a:p>
        </p:txBody>
      </p:sp>
    </p:spTree>
    <p:extLst>
      <p:ext uri="{BB962C8B-B14F-4D97-AF65-F5344CB8AC3E}">
        <p14:creationId xmlns:p14="http://schemas.microsoft.com/office/powerpoint/2010/main" val="3860133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438" y="0"/>
            <a:ext cx="3067050" cy="469900"/>
          </a:xfrm>
          <a:prstGeom prst="rect">
            <a:avLst/>
          </a:prstGeom>
        </p:spPr>
        <p:txBody>
          <a:bodyPr vert="horz" lIns="91440" tIns="45720" rIns="91440" bIns="45720" rtlCol="0"/>
          <a:lstStyle>
            <a:lvl1pPr algn="r">
              <a:defRPr sz="1200"/>
            </a:lvl1pPr>
          </a:lstStyle>
          <a:p>
            <a:fld id="{542FECD7-C403-4942-9D51-DC0B25731BB8}" type="datetimeFigureOut">
              <a:rPr lang="en-US" smtClean="0"/>
              <a:t>11/10/2020</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8025" y="4505325"/>
            <a:ext cx="5661025" cy="36877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438" y="8893175"/>
            <a:ext cx="3067050" cy="469900"/>
          </a:xfrm>
          <a:prstGeom prst="rect">
            <a:avLst/>
          </a:prstGeom>
        </p:spPr>
        <p:txBody>
          <a:bodyPr vert="horz" lIns="91440" tIns="45720" rIns="91440" bIns="45720" rtlCol="0" anchor="b"/>
          <a:lstStyle>
            <a:lvl1pPr algn="r">
              <a:defRPr sz="1200"/>
            </a:lvl1pPr>
          </a:lstStyle>
          <a:p>
            <a:fld id="{68CC2CE6-DB2B-4178-8F3E-F2EDE240C23A}" type="slidenum">
              <a:rPr lang="en-US" smtClean="0"/>
              <a:t>‹#›</a:t>
            </a:fld>
            <a:endParaRPr lang="en-US"/>
          </a:p>
        </p:txBody>
      </p:sp>
    </p:spTree>
    <p:extLst>
      <p:ext uri="{BB962C8B-B14F-4D97-AF65-F5344CB8AC3E}">
        <p14:creationId xmlns:p14="http://schemas.microsoft.com/office/powerpoint/2010/main" val="37157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8CC2CE6-DB2B-4178-8F3E-F2EDE240C23A}" type="slidenum">
              <a:rPr lang="en-US" smtClean="0"/>
              <a:t>1</a:t>
            </a:fld>
            <a:endParaRPr lang="en-US"/>
          </a:p>
        </p:txBody>
      </p:sp>
    </p:spTree>
    <p:extLst>
      <p:ext uri="{BB962C8B-B14F-4D97-AF65-F5344CB8AC3E}">
        <p14:creationId xmlns:p14="http://schemas.microsoft.com/office/powerpoint/2010/main" val="1415995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Recitation of Progress Report:</a:t>
            </a:r>
          </a:p>
          <a:p>
            <a:endParaRPr lang="en-US" dirty="0"/>
          </a:p>
          <a:p>
            <a:r>
              <a:rPr lang="en-US" dirty="0"/>
              <a:t>Bias towards large facilities: Desire to aggregate and achieve favorable economics</a:t>
            </a:r>
          </a:p>
          <a:p>
            <a:endParaRPr lang="en-US" dirty="0"/>
          </a:p>
          <a:p>
            <a:endParaRPr lang="en-US" dirty="0"/>
          </a:p>
        </p:txBody>
      </p:sp>
      <p:sp>
        <p:nvSpPr>
          <p:cNvPr id="4" name="Slide Number Placeholder 3"/>
          <p:cNvSpPr>
            <a:spLocks noGrp="1"/>
          </p:cNvSpPr>
          <p:nvPr>
            <p:ph type="sldNum" sz="quarter" idx="5"/>
          </p:nvPr>
        </p:nvSpPr>
        <p:spPr/>
        <p:txBody>
          <a:bodyPr/>
          <a:lstStyle/>
          <a:p>
            <a:fld id="{68CC2CE6-DB2B-4178-8F3E-F2EDE240C23A}" type="slidenum">
              <a:rPr lang="en-US" smtClean="0"/>
              <a:t>2</a:t>
            </a:fld>
            <a:endParaRPr lang="en-US"/>
          </a:p>
        </p:txBody>
      </p:sp>
    </p:spTree>
    <p:extLst>
      <p:ext uri="{BB962C8B-B14F-4D97-AF65-F5344CB8AC3E}">
        <p14:creationId xmlns:p14="http://schemas.microsoft.com/office/powerpoint/2010/main" val="1119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Recitation of Progress Report:</a:t>
            </a:r>
          </a:p>
          <a:p>
            <a:endParaRPr lang="en-US" dirty="0"/>
          </a:p>
          <a:p>
            <a:r>
              <a:rPr lang="en-US" dirty="0"/>
              <a:t>Beginning with a review of progress to date we then move to discuss funding/investment challenges and solutions. From there we will discuss alternative business models that can speed up deployment and meet all regulatory requirements. Next we will address product quality as we move closer to expanding our end-markets. Then we will loo at new emerging challenges, just what we need, right?, with emerging constituents of concern and we will end the day with some case studies in the Ag sector describing application trials and experiences.</a:t>
            </a:r>
          </a:p>
        </p:txBody>
      </p:sp>
      <p:sp>
        <p:nvSpPr>
          <p:cNvPr id="4" name="Slide Number Placeholder 3"/>
          <p:cNvSpPr>
            <a:spLocks noGrp="1"/>
          </p:cNvSpPr>
          <p:nvPr>
            <p:ph type="sldNum" sz="quarter" idx="5"/>
          </p:nvPr>
        </p:nvSpPr>
        <p:spPr/>
        <p:txBody>
          <a:bodyPr/>
          <a:lstStyle/>
          <a:p>
            <a:fld id="{68CC2CE6-DB2B-4178-8F3E-F2EDE240C23A}" type="slidenum">
              <a:rPr lang="en-US" smtClean="0"/>
              <a:t>3</a:t>
            </a:fld>
            <a:endParaRPr lang="en-US"/>
          </a:p>
        </p:txBody>
      </p:sp>
    </p:spTree>
    <p:extLst>
      <p:ext uri="{BB962C8B-B14F-4D97-AF65-F5344CB8AC3E}">
        <p14:creationId xmlns:p14="http://schemas.microsoft.com/office/powerpoint/2010/main" val="1023978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Day 2 will begin with updates to the legislations and case studies on successful examples of diversion. Then we will hear about the continuing research from LBL on how to accelerate deployment of the recovery infrastructure. Next we will hear from emerging technologies offering an alternative technical solution for bioresource management. Then we will hear case study information on the application of organic residuals to Fire Damaged lands, an increasingly important topic here in the West. Finally, we will end the conference with a session on Where Are we Going In the Near Future? How do we continue to foster a regenerative economy here in CA and what is ACP planning to help implement a more dynamic market in compost?</a:t>
            </a:r>
          </a:p>
        </p:txBody>
      </p:sp>
      <p:sp>
        <p:nvSpPr>
          <p:cNvPr id="4" name="Slide Number Placeholder 3"/>
          <p:cNvSpPr>
            <a:spLocks noGrp="1"/>
          </p:cNvSpPr>
          <p:nvPr>
            <p:ph type="sldNum" sz="quarter" idx="5"/>
          </p:nvPr>
        </p:nvSpPr>
        <p:spPr/>
        <p:txBody>
          <a:bodyPr/>
          <a:lstStyle/>
          <a:p>
            <a:fld id="{68CC2CE6-DB2B-4178-8F3E-F2EDE240C23A}" type="slidenum">
              <a:rPr lang="en-US" smtClean="0"/>
              <a:t>4</a:t>
            </a:fld>
            <a:endParaRPr lang="en-US"/>
          </a:p>
        </p:txBody>
      </p:sp>
    </p:spTree>
    <p:extLst>
      <p:ext uri="{BB962C8B-B14F-4D97-AF65-F5344CB8AC3E}">
        <p14:creationId xmlns:p14="http://schemas.microsoft.com/office/powerpoint/2010/main" val="3607208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Day 2 will begin with updates to the legislations and case studies on successful examples of diversion. Then we will hear about the continuing research from LBL on how to accelerate deployment of the recovery infrastructure. Next we will hear from emerging technologies offering an alternative technical solution for bioresource management. Then we will hear case study information on the application of organic residuals to Fire Damaged lands, an increasingly important topic here in the West. Finally, we will end the conference with a session on Where Are we Going In the Near Future? How do we continue to foster a regenerative economy here in CA and what is ACP planning to help implement a more dynamic market in compost?</a:t>
            </a:r>
          </a:p>
        </p:txBody>
      </p:sp>
      <p:sp>
        <p:nvSpPr>
          <p:cNvPr id="4" name="Slide Number Placeholder 3"/>
          <p:cNvSpPr>
            <a:spLocks noGrp="1"/>
          </p:cNvSpPr>
          <p:nvPr>
            <p:ph type="sldNum" sz="quarter" idx="5"/>
          </p:nvPr>
        </p:nvSpPr>
        <p:spPr/>
        <p:txBody>
          <a:bodyPr/>
          <a:lstStyle/>
          <a:p>
            <a:fld id="{68CC2CE6-DB2B-4178-8F3E-F2EDE240C23A}" type="slidenum">
              <a:rPr lang="en-US" smtClean="0"/>
              <a:t>5</a:t>
            </a:fld>
            <a:endParaRPr lang="en-US"/>
          </a:p>
        </p:txBody>
      </p:sp>
    </p:spTree>
    <p:extLst>
      <p:ext uri="{BB962C8B-B14F-4D97-AF65-F5344CB8AC3E}">
        <p14:creationId xmlns:p14="http://schemas.microsoft.com/office/powerpoint/2010/main" val="43595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572471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102362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559624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759004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32352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F1788B-9D2E-4F6A-82D9-233EB93E48D3}" type="datetimeFigureOut">
              <a:rPr lang="en-US" smtClean="0"/>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551329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F1788B-9D2E-4F6A-82D9-233EB93E48D3}" type="datetimeFigureOut">
              <a:rPr lang="en-US" smtClean="0"/>
              <a:t>11/10/2020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434735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F1788B-9D2E-4F6A-82D9-233EB93E48D3}" type="datetimeFigureOut">
              <a:rPr lang="en-US" smtClean="0"/>
              <a:t>11/10/2020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2925194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F1788B-9D2E-4F6A-82D9-233EB93E48D3}" type="datetimeFigureOut">
              <a:rPr lang="en-US" smtClean="0"/>
              <a:t>11/10/2020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50690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F1788B-9D2E-4F6A-82D9-233EB93E48D3}" type="datetimeFigureOut">
              <a:rPr lang="en-US" smtClean="0"/>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06284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F1788B-9D2E-4F6A-82D9-233EB93E48D3}" type="datetimeFigureOut">
              <a:rPr lang="en-US" smtClean="0"/>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25361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F1788B-9D2E-4F6A-82D9-233EB93E48D3}" type="datetimeFigureOut">
              <a:rPr lang="en-US" smtClean="0"/>
              <a:t>11/10/2020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76F9F5-0D93-4D48-A1C4-2532EF66676E}" type="slidenum">
              <a:rPr lang="en-US" smtClean="0"/>
              <a:t>‹#›</a:t>
            </a:fld>
            <a:endParaRPr lang="en-US"/>
          </a:p>
        </p:txBody>
      </p:sp>
    </p:spTree>
    <p:extLst>
      <p:ext uri="{BB962C8B-B14F-4D97-AF65-F5344CB8AC3E}">
        <p14:creationId xmlns:p14="http://schemas.microsoft.com/office/powerpoint/2010/main" val="2933121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8" y="900611"/>
            <a:ext cx="9144000" cy="2387600"/>
          </a:xfrm>
        </p:spPr>
        <p:txBody>
          <a:bodyPr>
            <a:normAutofit/>
          </a:bodyPr>
          <a:lstStyle/>
          <a:p>
            <a:pPr marL="0" marR="0" algn="ctr" fontAlgn="t">
              <a:lnSpc>
                <a:spcPct val="107000"/>
              </a:lnSpc>
              <a:spcBef>
                <a:spcPts val="0"/>
              </a:spcBef>
              <a:spcAft>
                <a:spcPts val="0"/>
              </a:spcAft>
            </a:pPr>
            <a:r>
              <a:rPr lang="en-US" sz="2400" b="1" dirty="0">
                <a:solidFill>
                  <a:srgbClr val="538135"/>
                </a:solidFill>
                <a:effectLst/>
                <a:latin typeface="Roboto"/>
                <a:ea typeface="Calibri" panose="020F0502020204030204" pitchFamily="34" charset="0"/>
                <a:cs typeface="Times New Roman" panose="02020603050405020304" pitchFamily="18" charset="0"/>
              </a:rPr>
              <a:t>Building the Regenerative Carbon Economy In California</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i="1" dirty="0">
                <a:solidFill>
                  <a:srgbClr val="000000"/>
                </a:solidFill>
                <a:effectLst/>
                <a:latin typeface="Roboto"/>
                <a:ea typeface="Calibri" panose="020F0502020204030204" pitchFamily="34" charset="0"/>
                <a:cs typeface="Times New Roman" panose="02020603050405020304" pitchFamily="18" charset="0"/>
              </a:rPr>
              <a:t>"Making SB 1383 a cornerstone of growing local green communities"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grpSp>
        <p:nvGrpSpPr>
          <p:cNvPr id="5" name="Group 4"/>
          <p:cNvGrpSpPr/>
          <p:nvPr/>
        </p:nvGrpSpPr>
        <p:grpSpPr>
          <a:xfrm>
            <a:off x="2786062" y="6144592"/>
            <a:ext cx="6619876" cy="104775"/>
            <a:chOff x="0" y="0"/>
            <a:chExt cx="3190875" cy="142875"/>
          </a:xfrm>
        </p:grpSpPr>
        <p:sp>
          <p:nvSpPr>
            <p:cNvPr id="6" name="Rectangle 5"/>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ectangle 6"/>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8" name="Rectangle 7"/>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TextBox 9">
            <a:extLst>
              <a:ext uri="{FF2B5EF4-FFF2-40B4-BE49-F238E27FC236}">
                <a16:creationId xmlns:a16="http://schemas.microsoft.com/office/drawing/2014/main" id="{61551BDB-DD4A-4784-ABEF-3034860145EE}"/>
              </a:ext>
            </a:extLst>
          </p:cNvPr>
          <p:cNvSpPr txBox="1"/>
          <p:nvPr/>
        </p:nvSpPr>
        <p:spPr>
          <a:xfrm>
            <a:off x="1524000" y="1690688"/>
            <a:ext cx="9144000" cy="461665"/>
          </a:xfrm>
          <a:prstGeom prst="rect">
            <a:avLst/>
          </a:prstGeom>
          <a:noFill/>
        </p:spPr>
        <p:txBody>
          <a:bodyPr wrap="square" rtlCol="0">
            <a:spAutoFit/>
          </a:bodyPr>
          <a:lstStyle/>
          <a:p>
            <a:pPr algn="ctr"/>
            <a:r>
              <a:rPr lang="en-US" sz="2400" dirty="0"/>
              <a:t>California Bioresources Alliance Symposium 2020</a:t>
            </a:r>
          </a:p>
        </p:txBody>
      </p:sp>
      <p:pic>
        <p:nvPicPr>
          <p:cNvPr id="11" name="Picture 10">
            <a:extLst>
              <a:ext uri="{FF2B5EF4-FFF2-40B4-BE49-F238E27FC236}">
                <a16:creationId xmlns:a16="http://schemas.microsoft.com/office/drawing/2014/main" id="{D2233DA8-1FFE-4050-9DA5-54582868CD2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404" y="3497263"/>
            <a:ext cx="4203189" cy="2645466"/>
          </a:xfrm>
          <a:prstGeom prst="rect">
            <a:avLst/>
          </a:prstGeom>
          <a:noFill/>
          <a:ln>
            <a:noFill/>
          </a:ln>
        </p:spPr>
      </p:pic>
    </p:spTree>
    <p:extLst>
      <p:ext uri="{BB962C8B-B14F-4D97-AF65-F5344CB8AC3E}">
        <p14:creationId xmlns:p14="http://schemas.microsoft.com/office/powerpoint/2010/main" val="2645478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SB1383- Moving Forward to Implementation</a:t>
            </a:r>
          </a:p>
        </p:txBody>
      </p:sp>
      <p:sp>
        <p:nvSpPr>
          <p:cNvPr id="3" name="Content Placeholder 2"/>
          <p:cNvSpPr>
            <a:spLocks noGrp="1"/>
          </p:cNvSpPr>
          <p:nvPr>
            <p:ph idx="1"/>
          </p:nvPr>
        </p:nvSpPr>
        <p:spPr/>
        <p:txBody>
          <a:bodyPr>
            <a:normAutofit/>
          </a:bodyPr>
          <a:lstStyle/>
          <a:p>
            <a:pPr marL="0" indent="0" algn="ctr">
              <a:buNone/>
            </a:pPr>
            <a:r>
              <a:rPr lang="en-US" dirty="0"/>
              <a:t>With the rulemaking largely behind us, this year we are focusing on </a:t>
            </a:r>
          </a:p>
          <a:p>
            <a:pPr marL="0" indent="0" algn="ctr">
              <a:buNone/>
            </a:pPr>
            <a:endParaRPr lang="en-US" dirty="0"/>
          </a:p>
          <a:p>
            <a:pPr marL="0" indent="0" algn="ctr">
              <a:buNone/>
            </a:pPr>
            <a:endParaRPr lang="en-US" dirty="0"/>
          </a:p>
          <a:p>
            <a:pPr marL="0" indent="0" algn="ctr">
              <a:buNone/>
            </a:pPr>
            <a:r>
              <a:rPr lang="en-US" dirty="0"/>
              <a:t>“How Are We Doing?” </a:t>
            </a:r>
          </a:p>
          <a:p>
            <a:pPr marL="0" indent="0" algn="ctr">
              <a:buNone/>
            </a:pPr>
            <a:r>
              <a:rPr lang="en-US" dirty="0"/>
              <a:t>and </a:t>
            </a:r>
          </a:p>
          <a:p>
            <a:pPr marL="0" indent="0" algn="ctr">
              <a:buNone/>
            </a:pPr>
            <a:r>
              <a:rPr lang="en-US" dirty="0"/>
              <a:t>“How Do We Move forward?”</a:t>
            </a:r>
          </a:p>
          <a:p>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3844159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Nov. 12</a:t>
            </a:r>
          </a:p>
        </p:txBody>
      </p:sp>
      <p:sp>
        <p:nvSpPr>
          <p:cNvPr id="3" name="Content Placeholder 2"/>
          <p:cNvSpPr>
            <a:spLocks noGrp="1"/>
          </p:cNvSpPr>
          <p:nvPr>
            <p:ph idx="1"/>
          </p:nvPr>
        </p:nvSpPr>
        <p:spPr/>
        <p:txBody>
          <a:bodyPr>
            <a:normAutofit/>
          </a:bodyPr>
          <a:lstStyle/>
          <a:p>
            <a:pPr marL="0" indent="0">
              <a:buNone/>
            </a:pPr>
            <a:r>
              <a:rPr lang="en-US" dirty="0"/>
              <a:t>Day 1 Sessions (November 12)</a:t>
            </a:r>
          </a:p>
          <a:p>
            <a:pPr marL="0" indent="0">
              <a:buNone/>
            </a:pPr>
            <a:endParaRPr lang="en-US" dirty="0"/>
          </a:p>
          <a:p>
            <a:pPr marL="342900" marR="0" lvl="0" indent="-342900">
              <a:lnSpc>
                <a:spcPct val="107000"/>
              </a:lnSpc>
              <a:spcBef>
                <a:spcPts val="0"/>
              </a:spcBef>
              <a:spcAft>
                <a:spcPts val="0"/>
              </a:spcAft>
              <a:buFont typeface="+mj-lt"/>
              <a:buAutoNum type="arabicPeriod"/>
            </a:pPr>
            <a:r>
              <a:rPr lang="en-US" sz="2000" b="1" dirty="0">
                <a:effectLst/>
                <a:latin typeface="Calibri" panose="020F0502020204030204" pitchFamily="34" charset="0"/>
                <a:ea typeface="Calibri" panose="020F0502020204030204" pitchFamily="34" charset="0"/>
                <a:cs typeface="Times New Roman" panose="02020603050405020304" pitchFamily="18" charset="0"/>
              </a:rPr>
              <a:t>Progress: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CalRecycle</a:t>
            </a:r>
            <a:r>
              <a:rPr lang="en-US" sz="2000" dirty="0">
                <a:effectLst/>
                <a:latin typeface="Calibri" panose="020F0502020204030204" pitchFamily="34" charset="0"/>
                <a:ea typeface="Calibri" panose="020F0502020204030204" pitchFamily="34" charset="0"/>
                <a:cs typeface="Times New Roman" panose="02020603050405020304" pitchFamily="18" charset="0"/>
              </a:rPr>
              <a:t> Update: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Progress Towards the SB1383 Organic Recycling Goals</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07000"/>
              </a:lnSpc>
              <a:spcBef>
                <a:spcPts val="0"/>
              </a:spcBef>
              <a:spcAft>
                <a:spcPts val="0"/>
              </a:spcAft>
              <a:buFont typeface="+mj-lt"/>
              <a:buAutoNum type="arabicPeriod"/>
            </a:pPr>
            <a:r>
              <a:rPr lang="en-US" sz="2000" b="1" dirty="0">
                <a:effectLst/>
                <a:latin typeface="Calibri" panose="020F0502020204030204" pitchFamily="34" charset="0"/>
                <a:ea typeface="Calibri" panose="020F0502020204030204" pitchFamily="34" charset="0"/>
                <a:cs typeface="Times New Roman" panose="02020603050405020304" pitchFamily="18" charset="0"/>
              </a:rPr>
              <a:t>Investment:</a:t>
            </a:r>
            <a:r>
              <a:rPr lang="en-US" sz="2000" dirty="0">
                <a:effectLst/>
                <a:latin typeface="Calibri" panose="020F0502020204030204" pitchFamily="34" charset="0"/>
                <a:ea typeface="Calibri" panose="020F0502020204030204" pitchFamily="34" charset="0"/>
                <a:cs typeface="Times New Roman" panose="02020603050405020304" pitchFamily="18" charset="0"/>
              </a:rPr>
              <a:t>  What do we need to do to encourage investment in industry and market growth? </a:t>
            </a:r>
          </a:p>
          <a:p>
            <a:pPr marL="342900" marR="0" lvl="0" indent="-342900">
              <a:lnSpc>
                <a:spcPct val="107000"/>
              </a:lnSpc>
              <a:spcBef>
                <a:spcPts val="0"/>
              </a:spcBef>
              <a:spcAft>
                <a:spcPts val="0"/>
              </a:spcAft>
              <a:buFont typeface="+mj-lt"/>
              <a:buAutoNum type="arabicPeriod"/>
            </a:pPr>
            <a:r>
              <a:rPr lang="en-US" sz="2000" b="1" dirty="0">
                <a:effectLst/>
                <a:latin typeface="Calibri" panose="020F0502020204030204" pitchFamily="34" charset="0"/>
                <a:ea typeface="Calibri" panose="020F0502020204030204" pitchFamily="34" charset="0"/>
                <a:cs typeface="Times New Roman" panose="02020603050405020304" pitchFamily="18" charset="0"/>
              </a:rPr>
              <a:t>Market Ready </a:t>
            </a:r>
            <a:r>
              <a:rPr lang="en-US" sz="2000" b="1" dirty="0">
                <a:latin typeface="Calibri" panose="020F0502020204030204" pitchFamily="34" charset="0"/>
                <a:ea typeface="Calibri" panose="020F0502020204030204" pitchFamily="34" charset="0"/>
                <a:cs typeface="Times New Roman" panose="02020603050405020304" pitchFamily="18" charset="0"/>
              </a:rPr>
              <a:t>S</a:t>
            </a:r>
            <a:r>
              <a:rPr lang="en-US" sz="2000" b="1" dirty="0">
                <a:effectLst/>
                <a:latin typeface="Calibri" panose="020F0502020204030204" pitchFamily="34" charset="0"/>
                <a:ea typeface="Calibri" panose="020F0502020204030204" pitchFamily="34" charset="0"/>
                <a:cs typeface="Times New Roman" panose="02020603050405020304" pitchFamily="18" charset="0"/>
              </a:rPr>
              <a:t>olutions:</a:t>
            </a:r>
            <a:r>
              <a:rPr lang="en-US" sz="2000" dirty="0">
                <a:effectLst/>
                <a:latin typeface="Calibri" panose="020F0502020204030204" pitchFamily="34" charset="0"/>
                <a:ea typeface="Calibri" panose="020F0502020204030204" pitchFamily="34" charset="0"/>
                <a:cs typeface="Times New Roman" panose="02020603050405020304" pitchFamily="18" charset="0"/>
              </a:rPr>
              <a:t> An examination of alternative solutions to market </a:t>
            </a:r>
          </a:p>
          <a:p>
            <a:pPr marL="342900" marR="0" lvl="0" indent="-342900">
              <a:lnSpc>
                <a:spcPct val="107000"/>
              </a:lnSpc>
              <a:spcBef>
                <a:spcPts val="0"/>
              </a:spcBef>
              <a:spcAft>
                <a:spcPts val="0"/>
              </a:spcAft>
              <a:buFont typeface="+mj-lt"/>
              <a:buAutoNum type="arabicPeriod"/>
            </a:pPr>
            <a:r>
              <a:rPr lang="en-US" sz="2000" b="1" dirty="0">
                <a:effectLst/>
                <a:latin typeface="Calibri" panose="020F0502020204030204" pitchFamily="34" charset="0"/>
                <a:ea typeface="Calibri" panose="020F0502020204030204" pitchFamily="34" charset="0"/>
                <a:cs typeface="Times New Roman" panose="02020603050405020304" pitchFamily="18" charset="0"/>
              </a:rPr>
              <a:t>Product Quality:</a:t>
            </a:r>
            <a:r>
              <a:rPr lang="en-US" sz="2000" dirty="0">
                <a:effectLst/>
                <a:latin typeface="Calibri" panose="020F0502020204030204" pitchFamily="34" charset="0"/>
                <a:ea typeface="Calibri" panose="020F0502020204030204" pitchFamily="34" charset="0"/>
                <a:cs typeface="Times New Roman" panose="02020603050405020304" pitchFamily="18" charset="0"/>
              </a:rPr>
              <a:t> How quality is necessary to build market demand</a:t>
            </a:r>
          </a:p>
          <a:p>
            <a:pPr marL="342900" marR="0" lvl="0" indent="-342900">
              <a:lnSpc>
                <a:spcPct val="107000"/>
              </a:lnSpc>
              <a:spcBef>
                <a:spcPts val="0"/>
              </a:spcBef>
              <a:spcAft>
                <a:spcPts val="0"/>
              </a:spcAft>
              <a:buFont typeface="+mj-lt"/>
              <a:buAutoNum type="arabicPeriod"/>
            </a:pPr>
            <a:r>
              <a:rPr lang="en-US" sz="2000" b="1" dirty="0">
                <a:effectLst/>
                <a:latin typeface="Calibri" panose="020F0502020204030204" pitchFamily="34" charset="0"/>
                <a:ea typeface="Calibri" panose="020F0502020204030204" pitchFamily="34" charset="0"/>
                <a:cs typeface="Times New Roman" panose="02020603050405020304" pitchFamily="18" charset="0"/>
              </a:rPr>
              <a:t>Emerging Constituents</a:t>
            </a:r>
            <a:r>
              <a:rPr lang="en-US" sz="2000" dirty="0">
                <a:effectLst/>
                <a:latin typeface="Calibri" panose="020F0502020204030204" pitchFamily="34" charset="0"/>
                <a:ea typeface="Calibri" panose="020F0502020204030204" pitchFamily="34" charset="0"/>
                <a:cs typeface="Times New Roman" panose="02020603050405020304" pitchFamily="18" charset="0"/>
              </a:rPr>
              <a:t>: What other bumps in the road may we encounter? </a:t>
            </a:r>
          </a:p>
          <a:p>
            <a:pPr marL="342900" marR="0" lvl="0" indent="-342900">
              <a:lnSpc>
                <a:spcPct val="107000"/>
              </a:lnSpc>
              <a:spcBef>
                <a:spcPts val="0"/>
              </a:spcBef>
              <a:spcAft>
                <a:spcPts val="0"/>
              </a:spcAft>
              <a:buFont typeface="+mj-lt"/>
              <a:buAutoNum type="arabicPeriod"/>
            </a:pPr>
            <a:r>
              <a:rPr lang="en-US" sz="2000" b="1" dirty="0">
                <a:effectLst/>
                <a:latin typeface="Calibri" panose="020F0502020204030204" pitchFamily="34" charset="0"/>
                <a:ea typeface="Calibri" panose="020F0502020204030204" pitchFamily="34" charset="0"/>
                <a:cs typeface="Times New Roman" panose="02020603050405020304" pitchFamily="18" charset="0"/>
              </a:rPr>
              <a:t>Ag Residual Management</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a:effectLst/>
                <a:latin typeface="Calibri" panose="020F0502020204030204" pitchFamily="34" charset="0"/>
                <a:ea typeface="Calibri" panose="020F0502020204030204" pitchFamily="34" charset="0"/>
                <a:cs typeface="Times New Roman" panose="02020603050405020304" pitchFamily="18" charset="0"/>
              </a:rPr>
              <a:t>and Healthy soil</a:t>
            </a:r>
            <a:r>
              <a:rPr lang="en-US" sz="2000" dirty="0">
                <a:effectLst/>
                <a:latin typeface="Calibri" panose="020F0502020204030204" pitchFamily="34" charset="0"/>
                <a:ea typeface="Calibri" panose="020F0502020204030204" pitchFamily="34" charset="0"/>
                <a:cs typeface="Times New Roman" panose="02020603050405020304" pitchFamily="18" charset="0"/>
              </a:rPr>
              <a:t>: Application – Case Studies- Making it Real </a:t>
            </a:r>
          </a:p>
          <a:p>
            <a:pPr marL="0" indent="0">
              <a:buNone/>
            </a:pPr>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4105989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Nov. 13</a:t>
            </a:r>
          </a:p>
        </p:txBody>
      </p:sp>
      <p:sp>
        <p:nvSpPr>
          <p:cNvPr id="3" name="Content Placeholder 2"/>
          <p:cNvSpPr>
            <a:spLocks noGrp="1"/>
          </p:cNvSpPr>
          <p:nvPr>
            <p:ph idx="1"/>
          </p:nvPr>
        </p:nvSpPr>
        <p:spPr/>
        <p:txBody>
          <a:bodyPr>
            <a:normAutofit/>
          </a:bodyPr>
          <a:lstStyle/>
          <a:p>
            <a:pPr marL="0" indent="0">
              <a:buNone/>
            </a:pPr>
            <a:r>
              <a:rPr lang="en-US" dirty="0"/>
              <a:t>Day 2 Sessions (November 13)</a:t>
            </a:r>
          </a:p>
          <a:p>
            <a:pPr marL="0" indent="0">
              <a:buNone/>
            </a:pPr>
            <a:endParaRPr lang="en-US" dirty="0"/>
          </a:p>
          <a:p>
            <a:pPr marL="342900" marR="0" lvl="0" indent="-342900">
              <a:lnSpc>
                <a:spcPct val="107000"/>
              </a:lnSpc>
              <a:spcBef>
                <a:spcPts val="0"/>
              </a:spcBef>
              <a:spcAft>
                <a:spcPts val="0"/>
              </a:spcAft>
              <a:buFont typeface="+mj-lt"/>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Updates and Case Studies: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Legislation and Rulemaking Updates: SB 1383,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CalRecycle</a:t>
            </a:r>
            <a:r>
              <a:rPr lang="en-US" sz="1800" dirty="0">
                <a:effectLst/>
                <a:latin typeface="Calibri" panose="020F0502020204030204" pitchFamily="34" charset="0"/>
                <a:ea typeface="Calibri" panose="020F0502020204030204" pitchFamily="34" charset="0"/>
                <a:cs typeface="Times New Roman" panose="02020603050405020304" pitchFamily="18" charset="0"/>
              </a:rPr>
              <a:t>, Jurisdictions, Water Board</a:t>
            </a:r>
          </a:p>
          <a:p>
            <a:pPr marL="342900" marR="0" lvl="0" indent="-342900">
              <a:lnSpc>
                <a:spcPct val="107000"/>
              </a:lnSpc>
              <a:spcBef>
                <a:spcPts val="0"/>
              </a:spcBef>
              <a:spcAft>
                <a:spcPts val="0"/>
              </a:spcAft>
              <a:buFont typeface="+mj-lt"/>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Research:</a:t>
            </a:r>
            <a:r>
              <a:rPr lang="en-US" sz="1800" dirty="0">
                <a:effectLst/>
                <a:latin typeface="Calibri" panose="020F0502020204030204" pitchFamily="34" charset="0"/>
                <a:ea typeface="Calibri" panose="020F0502020204030204" pitchFamily="34" charset="0"/>
                <a:cs typeface="Times New Roman" panose="02020603050405020304" pitchFamily="18" charset="0"/>
              </a:rPr>
              <a:t> LBL Update on Bioresources Accelerating Deployment of Recovery Infrastructure</a:t>
            </a:r>
          </a:p>
          <a:p>
            <a:pPr marL="342900" marR="0" lvl="0" indent="-342900">
              <a:lnSpc>
                <a:spcPct val="107000"/>
              </a:lnSpc>
              <a:spcBef>
                <a:spcPts val="0"/>
              </a:spcBef>
              <a:spcAft>
                <a:spcPts val="0"/>
              </a:spcAft>
              <a:buFont typeface="+mj-lt"/>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Emerging Technologies: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Bioresource Solutions and Barriers </a:t>
            </a:r>
          </a:p>
          <a:p>
            <a:pPr marL="342900" marR="0" lvl="0" indent="-342900">
              <a:lnSpc>
                <a:spcPct val="107000"/>
              </a:lnSpc>
              <a:spcBef>
                <a:spcPts val="0"/>
              </a:spcBef>
              <a:spcAft>
                <a:spcPts val="0"/>
              </a:spcAft>
              <a:buFont typeface="+mj-lt"/>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Applications: </a:t>
            </a:r>
            <a:r>
              <a:rPr lang="en-US" sz="1800" dirty="0">
                <a:effectLst/>
                <a:latin typeface="Calibri" panose="020F0502020204030204" pitchFamily="34" charset="0"/>
                <a:ea typeface="Calibri" panose="020F0502020204030204" pitchFamily="34" charset="0"/>
                <a:cs typeface="Times New Roman" panose="02020603050405020304" pitchFamily="18" charset="0"/>
              </a:rPr>
              <a:t>Reclamation of Fire Damaged Lands </a:t>
            </a:r>
          </a:p>
          <a:p>
            <a:pPr marL="342900" marR="0" lvl="0" indent="-342900">
              <a:lnSpc>
                <a:spcPct val="107000"/>
              </a:lnSpc>
              <a:spcBef>
                <a:spcPts val="0"/>
              </a:spcBef>
              <a:spcAft>
                <a:spcPts val="800"/>
              </a:spcAft>
              <a:buFont typeface="+mj-lt"/>
              <a:buAutoNum type="arabicPeriod"/>
            </a:pPr>
            <a:r>
              <a:rPr lang="en-US" sz="1800" b="1" dirty="0">
                <a:effectLst/>
                <a:latin typeface="Calibri" panose="020F0502020204030204" pitchFamily="34" charset="0"/>
                <a:ea typeface="Calibri" panose="020F0502020204030204" pitchFamily="34" charset="0"/>
                <a:cs typeface="Times New Roman" panose="02020603050405020304" pitchFamily="18" charset="0"/>
              </a:rPr>
              <a:t>Where are we going in the near future?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101779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692B1E23-CA1C-4D63-B069-B9FD1AE392C7}"/>
              </a:ext>
            </a:extLst>
          </p:cNvPr>
          <p:cNvSpPr>
            <a:spLocks noGrp="1"/>
          </p:cNvSpPr>
          <p:nvPr>
            <p:ph type="ctrTitle"/>
          </p:nvPr>
        </p:nvSpPr>
        <p:spPr/>
        <p:txBody>
          <a:bodyPr/>
          <a:lstStyle/>
          <a:p>
            <a:r>
              <a:rPr lang="en-US" dirty="0"/>
              <a:t>Enjoy The Conference!</a:t>
            </a:r>
          </a:p>
        </p:txBody>
      </p:sp>
      <p:sp>
        <p:nvSpPr>
          <p:cNvPr id="3" name="Content Placeholder 2"/>
          <p:cNvSpPr>
            <a:spLocks noGrp="1"/>
          </p:cNvSpPr>
          <p:nvPr>
            <p:ph type="subTitle" idx="1"/>
          </p:nvPr>
        </p:nvSpPr>
        <p:spPr/>
        <p:txBody>
          <a:bodyPr>
            <a:normAutofit/>
          </a:bodyPr>
          <a:lstStyle/>
          <a:p>
            <a:pPr marL="0" indent="0">
              <a:buNone/>
            </a:pPr>
            <a:endParaRPr lang="en-US" dirty="0"/>
          </a:p>
          <a:p>
            <a:pPr marL="0" indent="0">
              <a:buNone/>
            </a:pPr>
            <a:endParaRPr lang="en-US" dirty="0"/>
          </a:p>
        </p:txBody>
      </p:sp>
      <p:sp>
        <p:nvSpPr>
          <p:cNvPr id="6" name="Footer Placeholder 4"/>
          <p:cNvSpPr>
            <a:spLocks noGrp="1"/>
          </p:cNvSpPr>
          <p:nvPr>
            <p:ph type="ftr" sz="quarter" idx="11"/>
          </p:nvPr>
        </p:nvSpPr>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23343906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15177</TotalTime>
  <Words>656</Words>
  <Application>Microsoft Office PowerPoint</Application>
  <PresentationFormat>Widescreen</PresentationFormat>
  <Paragraphs>48</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Aharoni</vt:lpstr>
      <vt:lpstr>Arial</vt:lpstr>
      <vt:lpstr>Calibri</vt:lpstr>
      <vt:lpstr>Calibri Light</vt:lpstr>
      <vt:lpstr>Roboto</vt:lpstr>
      <vt:lpstr>Office Theme</vt:lpstr>
      <vt:lpstr>Building the Regenerative Carbon Economy In California "Making SB 1383 a cornerstone of growing local green communities"</vt:lpstr>
      <vt:lpstr>SB1383- Moving Forward to Implementation</vt:lpstr>
      <vt:lpstr>Program- Nov. 12</vt:lpstr>
      <vt:lpstr>Program- Nov. 13</vt:lpstr>
      <vt:lpstr>Enjoy The Conference!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Gaining Insight in Order To Gain Competitive Advantage</dc:title>
  <dc:creator>Sara Hammes</dc:creator>
  <cp:lastModifiedBy>Sara Hammes</cp:lastModifiedBy>
  <cp:revision>97</cp:revision>
  <cp:lastPrinted>2018-04-27T03:28:36Z</cp:lastPrinted>
  <dcterms:created xsi:type="dcterms:W3CDTF">2015-05-21T21:21:14Z</dcterms:created>
  <dcterms:modified xsi:type="dcterms:W3CDTF">2020-11-11T03:31:39Z</dcterms:modified>
</cp:coreProperties>
</file>