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3"/>
  </p:notesMasterIdLst>
  <p:sldIdLst>
    <p:sldId id="336" r:id="rId2"/>
    <p:sldId id="328" r:id="rId3"/>
    <p:sldId id="331" r:id="rId4"/>
    <p:sldId id="332" r:id="rId5"/>
    <p:sldId id="276" r:id="rId6"/>
    <p:sldId id="2041" r:id="rId7"/>
    <p:sldId id="2044" r:id="rId8"/>
    <p:sldId id="2045" r:id="rId9"/>
    <p:sldId id="2042" r:id="rId10"/>
    <p:sldId id="2043" r:id="rId11"/>
    <p:sldId id="2037" r:id="rId12"/>
    <p:sldId id="2038" r:id="rId13"/>
    <p:sldId id="2046" r:id="rId14"/>
    <p:sldId id="2047" r:id="rId15"/>
    <p:sldId id="2048" r:id="rId16"/>
    <p:sldId id="2049" r:id="rId17"/>
    <p:sldId id="2050" r:id="rId18"/>
    <p:sldId id="2057" r:id="rId19"/>
    <p:sldId id="2071" r:id="rId20"/>
    <p:sldId id="2032" r:id="rId21"/>
    <p:sldId id="2033" r:id="rId22"/>
    <p:sldId id="2054" r:id="rId23"/>
    <p:sldId id="2056" r:id="rId24"/>
    <p:sldId id="259" r:id="rId25"/>
    <p:sldId id="301" r:id="rId26"/>
    <p:sldId id="279" r:id="rId27"/>
    <p:sldId id="265" r:id="rId28"/>
    <p:sldId id="273" r:id="rId29"/>
    <p:sldId id="2059" r:id="rId30"/>
    <p:sldId id="2066" r:id="rId31"/>
    <p:sldId id="2067" r:id="rId32"/>
    <p:sldId id="2068" r:id="rId33"/>
    <p:sldId id="2069" r:id="rId34"/>
    <p:sldId id="2070" r:id="rId35"/>
    <p:sldId id="2064" r:id="rId36"/>
    <p:sldId id="307" r:id="rId37"/>
    <p:sldId id="2055" r:id="rId38"/>
    <p:sldId id="2053" r:id="rId39"/>
    <p:sldId id="782" r:id="rId40"/>
    <p:sldId id="2058" r:id="rId41"/>
    <p:sldId id="2029" r:id="rId4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if18vnCbPAF01O4CkcBPT9Ao13J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3E28EB3-6BDC-4929-9E46-A64968194DD5}">
  <a:tblStyle styleId="{23E28EB3-6BDC-4929-9E46-A64968194DD5}"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2"/>
    <p:restoredTop sz="71559"/>
  </p:normalViewPr>
  <p:slideViewPr>
    <p:cSldViewPr snapToGrid="0">
      <p:cViewPr varScale="1">
        <p:scale>
          <a:sx n="82" d="100"/>
          <a:sy n="82" d="100"/>
        </p:scale>
        <p:origin x="416" y="1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226703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follows is a description of two projects. Both of them are efforts to design/build lower-carbon, more regenerative bio-economy in California.</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0872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successful demonstration, commercial applications, such as use in electric vehicles and their complementary charging infrastructures.</a:t>
            </a:r>
          </a:p>
        </p:txBody>
      </p:sp>
      <p:sp>
        <p:nvSpPr>
          <p:cNvPr id="4" name="Slide Number Placeholder 3"/>
          <p:cNvSpPr>
            <a:spLocks noGrp="1"/>
          </p:cNvSpPr>
          <p:nvPr>
            <p:ph type="sldNum" sz="quarter" idx="5"/>
          </p:nvPr>
        </p:nvSpPr>
        <p:spPr/>
        <p:txBody>
          <a:bodyPr/>
          <a:lstStyle/>
          <a:p>
            <a:fld id="{793A879A-C568-3F41-825F-3ED6032CCE88}" type="slidenum">
              <a:rPr lang="en-US" smtClean="0"/>
              <a:t>10</a:t>
            </a:fld>
            <a:endParaRPr lang="en-US"/>
          </a:p>
        </p:txBody>
      </p:sp>
    </p:spTree>
    <p:extLst>
      <p:ext uri="{BB962C8B-B14F-4D97-AF65-F5344CB8AC3E}">
        <p14:creationId xmlns:p14="http://schemas.microsoft.com/office/powerpoint/2010/main" val="1635343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if they catch wind, could lead to market grown and widespread adoption.</a:t>
            </a:r>
          </a:p>
        </p:txBody>
      </p:sp>
      <p:sp>
        <p:nvSpPr>
          <p:cNvPr id="4" name="Slide Number Placeholder 3"/>
          <p:cNvSpPr>
            <a:spLocks noGrp="1"/>
          </p:cNvSpPr>
          <p:nvPr>
            <p:ph type="sldNum" sz="quarter" idx="5"/>
          </p:nvPr>
        </p:nvSpPr>
        <p:spPr/>
        <p:txBody>
          <a:bodyPr/>
          <a:lstStyle/>
          <a:p>
            <a:fld id="{793A879A-C568-3F41-825F-3ED6032CCE88}" type="slidenum">
              <a:rPr lang="en-US" smtClean="0"/>
              <a:t>11</a:t>
            </a:fld>
            <a:endParaRPr lang="en-US"/>
          </a:p>
        </p:txBody>
      </p:sp>
    </p:spTree>
    <p:extLst>
      <p:ext uri="{BB962C8B-B14F-4D97-AF65-F5344CB8AC3E}">
        <p14:creationId xmlns:p14="http://schemas.microsoft.com/office/powerpoint/2010/main" val="1496819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Until they are not, and they sunset in obsolescence – thereby completing the TECHNOLOGY LIFE-CYCLE</a:t>
            </a:r>
          </a:p>
          <a:p>
            <a:endParaRPr lang="en-US" dirty="0"/>
          </a:p>
          <a:p>
            <a:endParaRPr lang="en-US" dirty="0"/>
          </a:p>
          <a:p>
            <a:r>
              <a:rPr lang="en-US" b="1" dirty="0"/>
              <a:t>Question:  Where might the public sector – i.e., an “entrepreneurial state” – meaningfully engage to activate activate and accelerate this process?</a:t>
            </a:r>
          </a:p>
          <a:p>
            <a:endParaRPr lang="en-US" dirty="0"/>
          </a:p>
        </p:txBody>
      </p:sp>
      <p:sp>
        <p:nvSpPr>
          <p:cNvPr id="4" name="Slide Number Placeholder 3"/>
          <p:cNvSpPr>
            <a:spLocks noGrp="1"/>
          </p:cNvSpPr>
          <p:nvPr>
            <p:ph type="sldNum" sz="quarter" idx="5"/>
          </p:nvPr>
        </p:nvSpPr>
        <p:spPr/>
        <p:txBody>
          <a:bodyPr/>
          <a:lstStyle/>
          <a:p>
            <a:fld id="{793A879A-C568-3F41-825F-3ED6032CCE88}" type="slidenum">
              <a:rPr lang="en-US" smtClean="0"/>
              <a:t>12</a:t>
            </a:fld>
            <a:endParaRPr lang="en-US"/>
          </a:p>
        </p:txBody>
      </p:sp>
    </p:spTree>
    <p:extLst>
      <p:ext uri="{BB962C8B-B14F-4D97-AF65-F5344CB8AC3E}">
        <p14:creationId xmlns:p14="http://schemas.microsoft.com/office/powerpoint/2010/main" val="3984765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way is with funding programs, like NSF science grants, for early-stage discovery and applied research.</a:t>
            </a:r>
          </a:p>
          <a:p>
            <a:endParaRPr lang="en-US" dirty="0"/>
          </a:p>
          <a:p>
            <a:r>
              <a:rPr lang="en-US" dirty="0"/>
              <a:t>HERE: Basic research in chemistry or application in ion chemistry or capacitive energy storage.</a:t>
            </a:r>
          </a:p>
        </p:txBody>
      </p:sp>
      <p:sp>
        <p:nvSpPr>
          <p:cNvPr id="4" name="Slide Number Placeholder 3"/>
          <p:cNvSpPr>
            <a:spLocks noGrp="1"/>
          </p:cNvSpPr>
          <p:nvPr>
            <p:ph type="sldNum" sz="quarter" idx="5"/>
          </p:nvPr>
        </p:nvSpPr>
        <p:spPr/>
        <p:txBody>
          <a:bodyPr/>
          <a:lstStyle/>
          <a:p>
            <a:fld id="{793A879A-C568-3F41-825F-3ED6032CCE88}" type="slidenum">
              <a:rPr lang="en-US" smtClean="0"/>
              <a:t>13</a:t>
            </a:fld>
            <a:endParaRPr lang="en-US"/>
          </a:p>
        </p:txBody>
      </p:sp>
    </p:spTree>
    <p:extLst>
      <p:ext uri="{BB962C8B-B14F-4D97-AF65-F5344CB8AC3E}">
        <p14:creationId xmlns:p14="http://schemas.microsoft.com/office/powerpoint/2010/main" val="4114984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DOE and CEC R&amp;D grants are follow-on innovation funding for technology development and product demonstration.</a:t>
            </a:r>
          </a:p>
          <a:p>
            <a:endParaRPr lang="en-US" dirty="0"/>
          </a:p>
          <a:p>
            <a:r>
              <a:rPr lang="en-US" dirty="0"/>
              <a:t>HERE: battery pilot tests and tests in various charging applications.</a:t>
            </a:r>
          </a:p>
        </p:txBody>
      </p:sp>
      <p:sp>
        <p:nvSpPr>
          <p:cNvPr id="4" name="Slide Number Placeholder 3"/>
          <p:cNvSpPr>
            <a:spLocks noGrp="1"/>
          </p:cNvSpPr>
          <p:nvPr>
            <p:ph type="sldNum" sz="quarter" idx="5"/>
          </p:nvPr>
        </p:nvSpPr>
        <p:spPr/>
        <p:txBody>
          <a:bodyPr/>
          <a:lstStyle/>
          <a:p>
            <a:fld id="{793A879A-C568-3F41-825F-3ED6032CCE88}" type="slidenum">
              <a:rPr lang="en-US" smtClean="0"/>
              <a:t>14</a:t>
            </a:fld>
            <a:endParaRPr lang="en-US"/>
          </a:p>
        </p:txBody>
      </p:sp>
    </p:spTree>
    <p:extLst>
      <p:ext uri="{BB962C8B-B14F-4D97-AF65-F5344CB8AC3E}">
        <p14:creationId xmlns:p14="http://schemas.microsoft.com/office/powerpoint/2010/main" val="1751440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Buydown subsidies offered through CARB and air districts can help propel low-carbon tech into the market.</a:t>
            </a:r>
          </a:p>
          <a:p>
            <a:endParaRPr lang="en-US" dirty="0"/>
          </a:p>
          <a:p>
            <a:r>
              <a:rPr lang="en-US" dirty="0"/>
              <a:t>HERE: purchase incentives for EVs and charging infrastructure, such as buyback or retirement program subsidies offered through CARB or air districts, because of higher prices than well-established ICE counterparts.</a:t>
            </a:r>
          </a:p>
        </p:txBody>
      </p:sp>
      <p:sp>
        <p:nvSpPr>
          <p:cNvPr id="4" name="Slide Number Placeholder 3"/>
          <p:cNvSpPr>
            <a:spLocks noGrp="1"/>
          </p:cNvSpPr>
          <p:nvPr>
            <p:ph type="sldNum" sz="quarter" idx="5"/>
          </p:nvPr>
        </p:nvSpPr>
        <p:spPr/>
        <p:txBody>
          <a:bodyPr/>
          <a:lstStyle/>
          <a:p>
            <a:fld id="{793A879A-C568-3F41-825F-3ED6032CCE88}" type="slidenum">
              <a:rPr lang="en-US" smtClean="0"/>
              <a:t>15</a:t>
            </a:fld>
            <a:endParaRPr lang="en-US"/>
          </a:p>
        </p:txBody>
      </p:sp>
    </p:spTree>
    <p:extLst>
      <p:ext uri="{BB962C8B-B14F-4D97-AF65-F5344CB8AC3E}">
        <p14:creationId xmlns:p14="http://schemas.microsoft.com/office/powerpoint/2010/main" val="3688737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subsides, performance standards might be put in place to move the market toward a readily available technology.</a:t>
            </a:r>
          </a:p>
          <a:p>
            <a:endParaRPr lang="en-US" dirty="0"/>
          </a:p>
          <a:p>
            <a:r>
              <a:rPr lang="en-US" dirty="0"/>
              <a:t>HERE: ZEV mandate or the Governor’s coming prohibition on ICE engines.</a:t>
            </a:r>
          </a:p>
        </p:txBody>
      </p:sp>
      <p:sp>
        <p:nvSpPr>
          <p:cNvPr id="4" name="Slide Number Placeholder 3"/>
          <p:cNvSpPr>
            <a:spLocks noGrp="1"/>
          </p:cNvSpPr>
          <p:nvPr>
            <p:ph type="sldNum" sz="quarter" idx="5"/>
          </p:nvPr>
        </p:nvSpPr>
        <p:spPr/>
        <p:txBody>
          <a:bodyPr/>
          <a:lstStyle/>
          <a:p>
            <a:fld id="{793A879A-C568-3F41-825F-3ED6032CCE88}" type="slidenum">
              <a:rPr lang="en-US" smtClean="0"/>
              <a:t>16</a:t>
            </a:fld>
            <a:endParaRPr lang="en-US"/>
          </a:p>
        </p:txBody>
      </p:sp>
    </p:spTree>
    <p:extLst>
      <p:ext uri="{BB962C8B-B14F-4D97-AF65-F5344CB8AC3E}">
        <p14:creationId xmlns:p14="http://schemas.microsoft.com/office/powerpoint/2010/main" val="3344735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Observers have found a funding gap in between demonstration and commercialization: a moment when an enterprise has finished showing that a technology works – but before it has enough sales revenue to support its growth.</a:t>
            </a:r>
          </a:p>
          <a:p>
            <a:endParaRPr lang="en-US" dirty="0"/>
          </a:p>
          <a:p>
            <a:r>
              <a:rPr lang="en-US" dirty="0"/>
              <a:t>There is where CTF is currently focusing its attention.</a:t>
            </a:r>
          </a:p>
        </p:txBody>
      </p:sp>
      <p:sp>
        <p:nvSpPr>
          <p:cNvPr id="4" name="Slide Number Placeholder 3"/>
          <p:cNvSpPr>
            <a:spLocks noGrp="1"/>
          </p:cNvSpPr>
          <p:nvPr>
            <p:ph type="sldNum" sz="quarter" idx="5"/>
          </p:nvPr>
        </p:nvSpPr>
        <p:spPr/>
        <p:txBody>
          <a:bodyPr/>
          <a:lstStyle/>
          <a:p>
            <a:fld id="{793A879A-C568-3F41-825F-3ED6032CCE88}" type="slidenum">
              <a:rPr lang="en-US" smtClean="0"/>
              <a:t>17</a:t>
            </a:fld>
            <a:endParaRPr lang="en-US"/>
          </a:p>
        </p:txBody>
      </p:sp>
    </p:spTree>
    <p:extLst>
      <p:ext uri="{BB962C8B-B14F-4D97-AF65-F5344CB8AC3E}">
        <p14:creationId xmlns:p14="http://schemas.microsoft.com/office/powerpoint/2010/main" val="2863029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this is where CTF is trying to operate.</a:t>
            </a:r>
          </a:p>
          <a:p>
            <a:endParaRPr lang="en-US" dirty="0"/>
          </a:p>
          <a:p>
            <a:r>
              <a:rPr lang="en-US" dirty="0"/>
              <a:t>A bit of background: Climate Tech Finance is a public-public environmental partnership among three entities: The California </a:t>
            </a:r>
            <a:r>
              <a:rPr lang="en-US" dirty="0" err="1"/>
              <a:t>IBank</a:t>
            </a:r>
            <a:r>
              <a:rPr lang="en-US" dirty="0"/>
              <a:t>, NorCal FDC, and BAAQMD.</a:t>
            </a:r>
          </a:p>
          <a:p>
            <a:endParaRPr lang="en-US" dirty="0"/>
          </a:p>
          <a:p>
            <a:r>
              <a:rPr lang="en-US" dirty="0"/>
              <a:t>To explores way to bridge the commercialization gap in the innovation pipeline, CTF is testing two financial products.</a:t>
            </a:r>
          </a:p>
          <a:p>
            <a:endParaRPr lang="en-US" dirty="0"/>
          </a:p>
          <a:p>
            <a:r>
              <a:rPr lang="en-US" dirty="0"/>
              <a:t>HERE: Tech Adoption loans and Tech Development loans. We started peddling these in 2019.</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0854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done so in an technology and industry-sector agnostic way about what “climate tech” is:</a:t>
            </a:r>
          </a:p>
          <a:p>
            <a:endParaRPr lang="en-US" dirty="0"/>
          </a:p>
          <a:p>
            <a:pPr>
              <a:buFont typeface="Arial" panose="020B0604020202020204" pitchFamily="34" charset="0"/>
              <a:buChar char="•"/>
            </a:pPr>
            <a:r>
              <a:rPr lang="en-US" dirty="0"/>
              <a:t>Eliminates pollutant generation – fuel-switching, electrification, etc.</a:t>
            </a:r>
          </a:p>
          <a:p>
            <a:pPr>
              <a:buFont typeface="Arial" panose="020B0604020202020204" pitchFamily="34" charset="0"/>
              <a:buChar char="•"/>
            </a:pPr>
            <a:r>
              <a:rPr lang="en-US" dirty="0"/>
              <a:t>Reduces GHG emissions – improving energy efficiency, supplanting a high-GWP pollutant with a lower-GWP pollutant, etc.</a:t>
            </a:r>
          </a:p>
          <a:p>
            <a:pPr>
              <a:buFont typeface="Arial" panose="020B0604020202020204" pitchFamily="34" charset="0"/>
              <a:buChar char="•"/>
            </a:pPr>
            <a:r>
              <a:rPr lang="en-US" dirty="0"/>
              <a:t>Sequester carbon – captures exhaust gas from power plants and uses it to recycle concrete</a:t>
            </a:r>
          </a:p>
          <a:p>
            <a:pPr>
              <a:buFont typeface="Arial" panose="020B0604020202020204" pitchFamily="34" charset="0"/>
              <a:buChar char="•"/>
            </a:pPr>
            <a:r>
              <a:rPr lang="en-US" dirty="0"/>
              <a:t>Draws down carbon – facilitates activities that soak up atmosphere carbon, such (Jeff </a:t>
            </a:r>
            <a:r>
              <a:rPr lang="en-US" dirty="0" err="1"/>
              <a:t>Creque</a:t>
            </a:r>
            <a:r>
              <a:rPr lang="en-US" dirty="0"/>
              <a:t> text)</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0423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two initiatives are works in progress. So, you can consider them formative case studies. Happy to hear support or receive feedback.</a:t>
            </a:r>
          </a:p>
          <a:p>
            <a:endParaRPr lang="en-US" dirty="0"/>
          </a:p>
          <a:p>
            <a:r>
              <a:rPr lang="en-US" dirty="0"/>
              <a:t>The first one is trying to accelerate development and adoption of technologies that reduce climate change. The other is an effort to study and plan a more integrated, higher-value biomass recovery economy in Marin County.</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92473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2020 we funded our first projects using these products: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8240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more projects working with us to secure funding for their commercial growth.</a:t>
            </a:r>
          </a:p>
          <a:p>
            <a:endParaRPr lang="en-US" dirty="0"/>
          </a:p>
          <a:p>
            <a:r>
              <a:rPr lang="en-US" dirty="0"/>
              <a:t>We would love to have biomass recovery projects in this pipeline. The WWTP upgrade brings together a co-digestion upgrade with microgrid installation. Very cool.</a:t>
            </a:r>
          </a:p>
          <a:p>
            <a:endParaRPr lang="en-US" dirty="0"/>
          </a:p>
          <a:p>
            <a:endParaRPr lang="en-US" dirty="0"/>
          </a:p>
          <a:p>
            <a:r>
              <a:rPr lang="en-US" dirty="0"/>
              <a:t>PROGRAM GOALS:</a:t>
            </a:r>
          </a:p>
          <a:p>
            <a:pPr>
              <a:buFont typeface="Arial" panose="020B0604020202020204" pitchFamily="34" charset="0"/>
              <a:buChar char="•"/>
            </a:pPr>
            <a:r>
              <a:rPr lang="en-US" dirty="0"/>
              <a:t>To build a $50-$100M fund to do this around the State.</a:t>
            </a:r>
          </a:p>
          <a:p>
            <a:pPr>
              <a:buFont typeface="Arial" panose="020B0604020202020204" pitchFamily="34" charset="0"/>
              <a:buChar char="•"/>
            </a:pPr>
            <a:r>
              <a:rPr lang="en-US" dirty="0"/>
              <a:t>Move beyond the Bay Area in support of the Climate Catalyst funding program passed with the State’s current year budget.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2473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contrast to the market push of Climate Tech Finance, my second case is a biomass recovery planning project with some market pull potential.</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60324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Marin Biomass Study is an effort to grow a better biomass recovery economy.</a:t>
            </a:r>
          </a:p>
          <a:p>
            <a:endParaRPr lang="en-US" dirty="0"/>
          </a:p>
          <a:p>
            <a:r>
              <a:rPr lang="en-US" dirty="0"/>
              <a:t>In part this is an effort to assure that biomass flows from wildfire protection are managed in an ecologically sound manner. In part it is an effort to assure that biomass flows from landfill diversion can be managed for their atmospheric carbon drawdown potential.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24164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0" i="0" u="none" strike="noStrike" cap="none" dirty="0">
                <a:solidFill>
                  <a:schemeClr val="dk1"/>
                </a:solidFill>
                <a:effectLst/>
                <a:latin typeface="Calibri"/>
                <a:ea typeface="Calibri"/>
                <a:cs typeface="Calibri"/>
                <a:sym typeface="Calibri"/>
              </a:rPr>
              <a:t>Two factors are driving this effort:</a:t>
            </a:r>
          </a:p>
          <a:p>
            <a:pPr marL="0" lvl="0" indent="0" algn="l" rtl="0">
              <a:spcBef>
                <a:spcPts val="0"/>
              </a:spcBef>
              <a:spcAft>
                <a:spcPts val="0"/>
              </a:spcAft>
              <a:buNone/>
            </a:pPr>
            <a:endParaRPr lang="en-US"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Measure C – a countywide wildfire prevention ordinance passed this spring in Marin. It created a wildfire prevention authority and about $20M per year of tax revenue.</a:t>
            </a:r>
            <a:br>
              <a:rPr lang="en-US" sz="1200" b="0" i="0" u="none" strike="noStrike" cap="none" dirty="0">
                <a:solidFill>
                  <a:schemeClr val="dk1"/>
                </a:solidFill>
                <a:effectLst/>
                <a:latin typeface="Calibri"/>
                <a:ea typeface="Calibri"/>
                <a:cs typeface="Calibri"/>
                <a:sym typeface="Calibri"/>
              </a:rPr>
            </a:br>
            <a:endParaRPr lang="en-US"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SB 1383 – which probably needs no introduction to this audience.</a:t>
            </a:r>
          </a:p>
          <a:p>
            <a:pPr marL="0" lvl="0" indent="0" algn="l" rtl="0">
              <a:spcBef>
                <a:spcPts val="0"/>
              </a:spcBef>
              <a:spcAft>
                <a:spcPts val="0"/>
              </a:spcAft>
              <a:buNone/>
            </a:pPr>
            <a:endParaRPr lang="en-US" sz="1200" b="0" i="0" u="none" strike="noStrike" cap="none" dirty="0">
              <a:solidFill>
                <a:schemeClr val="dk1"/>
              </a:solidFill>
              <a:effectLst/>
              <a:latin typeface="Calibri"/>
              <a:ea typeface="Calibri"/>
              <a:cs typeface="Calibri"/>
              <a:sym typeface="Calibri"/>
            </a:endParaRPr>
          </a:p>
          <a:p>
            <a:pPr marL="914400" lvl="2" indent="0" algn="l" rtl="0">
              <a:spcBef>
                <a:spcPts val="0"/>
              </a:spcBef>
              <a:spcAft>
                <a:spcPts val="0"/>
              </a:spcAft>
              <a:buClr>
                <a:schemeClr val="dk1"/>
              </a:buClr>
              <a:buSzPts val="1200"/>
              <a:buFont typeface="Arial"/>
              <a:buNone/>
            </a:pPr>
            <a:r>
              <a:rPr lang="en-US" sz="1200" dirty="0"/>
              <a:t>Its diversionary policy mechanisms means that this needs to go SOMEWHERE ELSE.</a:t>
            </a:r>
            <a:br>
              <a:rPr lang="en-US" sz="1200" dirty="0"/>
            </a:br>
            <a:endParaRPr lang="en-US" sz="1200" dirty="0"/>
          </a:p>
          <a:p>
            <a:pPr marL="914400" lvl="2" indent="0" algn="l" rtl="0">
              <a:spcBef>
                <a:spcPts val="0"/>
              </a:spcBef>
              <a:spcAft>
                <a:spcPts val="0"/>
              </a:spcAft>
              <a:buClr>
                <a:schemeClr val="dk1"/>
              </a:buClr>
              <a:buSzPts val="1200"/>
              <a:buFont typeface="Arial"/>
              <a:buNone/>
            </a:pPr>
            <a:r>
              <a:rPr lang="en-US" sz="1200" dirty="0"/>
              <a:t>The regulations are focused on COMPLIANCE with diversionary pathways, not carbon reduction benefits.</a:t>
            </a:r>
          </a:p>
          <a:p>
            <a:pPr marL="914400" lvl="2" indent="0" algn="l" rtl="0">
              <a:spcBef>
                <a:spcPts val="0"/>
              </a:spcBef>
              <a:spcAft>
                <a:spcPts val="0"/>
              </a:spcAft>
              <a:buClr>
                <a:schemeClr val="dk1"/>
              </a:buClr>
              <a:buSzPts val="1200"/>
              <a:buFont typeface="Arial"/>
              <a:buNone/>
            </a:pPr>
            <a:endParaRPr lang="en-US" sz="1200" dirty="0"/>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200" dirty="0"/>
              <a:t>BOTTOM LINE: a mixture of new biomass is being mobilized for recovery – from materials that might otherwise been in the MSW stream to materials that might otherwise create wildfire potential in natural and working lands of California.</a:t>
            </a:r>
          </a:p>
          <a:p>
            <a:pPr marL="914400" lvl="2" indent="0" algn="l" rtl="0">
              <a:spcBef>
                <a:spcPts val="0"/>
              </a:spcBef>
              <a:spcAft>
                <a:spcPts val="0"/>
              </a:spcAft>
              <a:buClr>
                <a:schemeClr val="dk1"/>
              </a:buClr>
              <a:buSzPts val="1200"/>
              <a:buFont typeface="Arial"/>
              <a:buNone/>
            </a:pPr>
            <a:endParaRPr lang="en-US" sz="1200" dirty="0"/>
          </a:p>
        </p:txBody>
      </p:sp>
      <p:sp>
        <p:nvSpPr>
          <p:cNvPr id="121" name="Google Shape;12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en-US" sz="1400" dirty="0"/>
              <a:t>UNCERTAINTY:  it is not yet clear what the materials flow will look like – both mix and magnitude.</a:t>
            </a:r>
            <a:br>
              <a:rPr lang="en-US" sz="1400" dirty="0"/>
            </a:br>
            <a:endParaRPr lang="en-US" sz="1400" dirty="0"/>
          </a:p>
          <a:p>
            <a:pPr marL="171450" lvl="0" indent="-171450" algn="l" rtl="0">
              <a:spcBef>
                <a:spcPts val="0"/>
              </a:spcBef>
              <a:spcAft>
                <a:spcPts val="0"/>
              </a:spcAft>
              <a:buClr>
                <a:schemeClr val="dk1"/>
              </a:buClr>
              <a:buSzPts val="1200"/>
              <a:buFont typeface="Arial"/>
              <a:buChar char="•"/>
            </a:pPr>
            <a:r>
              <a:rPr lang="en-US" sz="1400" dirty="0"/>
              <a:t>UNCERTAINTY:  it is hard to know what the best use of these materials could or should be. </a:t>
            </a:r>
            <a:br>
              <a:rPr lang="en-US" sz="1400" dirty="0"/>
            </a:br>
            <a:endParaRPr lang="en-US" sz="1400" dirty="0"/>
          </a:p>
          <a:p>
            <a:pPr marL="171450" lvl="0" indent="-171450" algn="l" rtl="0">
              <a:spcBef>
                <a:spcPts val="0"/>
              </a:spcBef>
              <a:spcAft>
                <a:spcPts val="0"/>
              </a:spcAft>
              <a:buClr>
                <a:schemeClr val="dk1"/>
              </a:buClr>
              <a:buSzPts val="1200"/>
              <a:buFont typeface="Arial"/>
              <a:buChar char="•"/>
            </a:pPr>
            <a:r>
              <a:rPr lang="en-US" sz="1200" b="0" i="0" u="none" strike="noStrike" cap="none" dirty="0">
                <a:solidFill>
                  <a:schemeClr val="dk1"/>
                </a:solidFill>
                <a:effectLst/>
                <a:latin typeface="Calibri"/>
                <a:ea typeface="Calibri"/>
                <a:cs typeface="Calibri"/>
                <a:sym typeface="Calibri"/>
              </a:rPr>
              <a:t>CONCERN: Without a roadmap or plan of that sort, we are going to have a lot of incremental decisions that produce short-term, low-cost solutions and not deliver high-value carbon benefits. It’s this latter part that we are working toward.)</a:t>
            </a:r>
            <a:br>
              <a:rPr lang="en-US" sz="1200" b="0" i="0" u="none" strike="noStrike" cap="none" dirty="0">
                <a:solidFill>
                  <a:schemeClr val="dk1"/>
                </a:solidFill>
                <a:effectLst/>
                <a:latin typeface="Calibri"/>
                <a:ea typeface="Calibri"/>
                <a:cs typeface="Calibri"/>
                <a:sym typeface="Calibri"/>
              </a:rPr>
            </a:br>
            <a:endParaRPr lang="en-US"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US" sz="1400" dirty="0"/>
              <a:t>GOAL:  to build a system using use a regenerative economy mindset, rather than traditional pass-off waste management approaches.</a:t>
            </a:r>
          </a:p>
          <a:p>
            <a:pPr marL="0" lvl="0" indent="0" algn="l" rtl="0">
              <a:spcBef>
                <a:spcPts val="0"/>
              </a:spcBef>
              <a:spcAft>
                <a:spcPts val="0"/>
              </a:spcAft>
              <a:buClr>
                <a:schemeClr val="dk1"/>
              </a:buClr>
              <a:buSzPts val="1200"/>
              <a:buFont typeface="Arial"/>
              <a:buNone/>
            </a:pPr>
            <a:endParaRPr lang="en-US" sz="1400" dirty="0"/>
          </a:p>
        </p:txBody>
      </p:sp>
      <p:sp>
        <p:nvSpPr>
          <p:cNvPr id="132" name="Google Shape;13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extLst>
      <p:ext uri="{BB962C8B-B14F-4D97-AF65-F5344CB8AC3E}">
        <p14:creationId xmlns:p14="http://schemas.microsoft.com/office/powerpoint/2010/main" val="1604109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2" name="Google Shape;73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200" dirty="0"/>
              <a:t>A group of us are working with a hypothesis:  that analysis of the whole system could better inform private and public actors about the way to achieve the maximum VALUE and DRAWDOWN POTENTIAL.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200" dirty="0"/>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200" dirty="0"/>
              <a:t>We fear that, without that, a series of least-cost, next-increment decisions will drive the municipal market and infrastructure development.</a:t>
            </a:r>
            <a:br>
              <a:rPr lang="en-US" sz="1200" b="0" i="0" u="none" strike="noStrike" cap="none" dirty="0">
                <a:solidFill>
                  <a:schemeClr val="dk1"/>
                </a:solidFill>
                <a:effectLst/>
                <a:latin typeface="Calibri"/>
                <a:ea typeface="Calibri"/>
                <a:cs typeface="Calibri"/>
                <a:sym typeface="Calibri"/>
              </a:rPr>
            </a:br>
            <a:endParaRPr lang="en-US" sz="1400" dirty="0"/>
          </a:p>
          <a:p>
            <a:pPr marL="0" lvl="0" indent="0" algn="l" rtl="0">
              <a:spcBef>
                <a:spcPts val="0"/>
              </a:spcBef>
              <a:spcAft>
                <a:spcPts val="0"/>
              </a:spcAft>
              <a:buClr>
                <a:schemeClr val="dk1"/>
              </a:buClr>
              <a:buSzPts val="1200"/>
              <a:buFont typeface="Arial"/>
              <a:buNone/>
            </a:pPr>
            <a:r>
              <a:rPr lang="en-US" sz="1200" b="0" i="0" u="none" strike="noStrike" cap="none" dirty="0">
                <a:solidFill>
                  <a:schemeClr val="dk1"/>
                </a:solidFill>
                <a:effectLst/>
                <a:latin typeface="Calibri"/>
                <a:ea typeface="Calibri"/>
                <a:cs typeface="Calibri"/>
                <a:sym typeface="Calibri"/>
              </a:rPr>
              <a:t>This is a group that brings together different experts:  fire prevention professionals, land managers, scientists, and environmental leaders. We call ourselves the Marin Biomass Study Group. We have a a variety of local collaborators helping us collect information about existing practices in the County.</a:t>
            </a:r>
            <a:endParaRPr sz="1400" dirty="0"/>
          </a:p>
        </p:txBody>
      </p:sp>
      <p:sp>
        <p:nvSpPr>
          <p:cNvPr id="733" name="Google Shape;733;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Tree>
    <p:extLst>
      <p:ext uri="{BB962C8B-B14F-4D97-AF65-F5344CB8AC3E}">
        <p14:creationId xmlns:p14="http://schemas.microsoft.com/office/powerpoint/2010/main" val="2417453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effectLst/>
                <a:latin typeface="Calibri"/>
                <a:ea typeface="Calibri"/>
                <a:cs typeface="Calibri"/>
                <a:sym typeface="Calibri"/>
              </a:rPr>
              <a:t>The Marin Biomass Study Group has envisioned a four-part study, which we expect to undertake in three phases. </a:t>
            </a: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dirty="0">
              <a:solidFill>
                <a:schemeClr val="dk1"/>
              </a:solidFill>
              <a:effectLst/>
              <a:latin typeface="Calibri"/>
              <a:ea typeface="Calibri"/>
              <a:cs typeface="Calibri"/>
              <a:sym typeface="Calibri"/>
            </a:endParaRPr>
          </a:p>
          <a:p>
            <a:pPr marL="457200" lvl="1" indent="0" algn="l" rtl="0">
              <a:spcBef>
                <a:spcPts val="0"/>
              </a:spcBef>
              <a:spcAft>
                <a:spcPts val="0"/>
              </a:spcAft>
              <a:buNone/>
            </a:pPr>
            <a:r>
              <a:rPr lang="en-US" sz="1200" dirty="0"/>
              <a:t>KEY THINGS WE ARE LOOKING AT:</a:t>
            </a:r>
          </a:p>
          <a:p>
            <a:pPr marL="628650" lvl="1" indent="-171450" algn="l" rtl="0">
              <a:spcBef>
                <a:spcPts val="0"/>
              </a:spcBef>
              <a:spcAft>
                <a:spcPts val="0"/>
              </a:spcAft>
              <a:buClr>
                <a:schemeClr val="dk1"/>
              </a:buClr>
              <a:buSzPts val="1200"/>
              <a:buFont typeface="Arial"/>
              <a:buChar char="•"/>
            </a:pPr>
            <a:r>
              <a:rPr lang="en-US" sz="1200" dirty="0"/>
              <a:t>The amount of biomass being mobilized</a:t>
            </a:r>
          </a:p>
          <a:p>
            <a:pPr marL="628650" lvl="1" indent="-171450" algn="l" rtl="0">
              <a:spcBef>
                <a:spcPts val="0"/>
              </a:spcBef>
              <a:spcAft>
                <a:spcPts val="0"/>
              </a:spcAft>
              <a:buClr>
                <a:schemeClr val="dk1"/>
              </a:buClr>
              <a:buSzPts val="1200"/>
              <a:buFont typeface="Arial"/>
              <a:buChar char="•"/>
            </a:pPr>
            <a:r>
              <a:rPr lang="en-US" sz="1200" dirty="0"/>
              <a:t>The products and process that are most feasible for Marin to pursue</a:t>
            </a:r>
          </a:p>
          <a:p>
            <a:pPr marL="628650" lvl="1" indent="-171450" algn="l" rtl="0">
              <a:spcBef>
                <a:spcPts val="0"/>
              </a:spcBef>
              <a:spcAft>
                <a:spcPts val="0"/>
              </a:spcAft>
              <a:buClr>
                <a:schemeClr val="dk1"/>
              </a:buClr>
              <a:buSzPts val="1200"/>
              <a:buFont typeface="Arial"/>
              <a:buChar char="•"/>
            </a:pPr>
            <a:r>
              <a:rPr lang="en-US" sz="1200" dirty="0"/>
              <a:t>The climate and drawdown impacts of them and a strategy that optimizes them</a:t>
            </a: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effectLst/>
                <a:latin typeface="Calibri"/>
                <a:ea typeface="Calibri"/>
                <a:cs typeface="Calibri"/>
                <a:sym typeface="Calibri"/>
              </a:rPr>
              <a:t>We have already begun PHASE 1. This information will feed into a recovery option feasibility analysis and a greenhouse gas reduction optimization analysis. Findings from those will guide pilot projects on infrastructure and practices.</a:t>
            </a:r>
            <a:endParaRPr lang="en-US" sz="1400" dirty="0"/>
          </a:p>
          <a:p>
            <a:pPr marL="0" marR="0" lvl="0" indent="0" algn="l" rtl="0">
              <a:lnSpc>
                <a:spcPct val="100000"/>
              </a:lnSpc>
              <a:spcBef>
                <a:spcPts val="0"/>
              </a:spcBef>
              <a:spcAft>
                <a:spcPts val="0"/>
              </a:spcAft>
              <a:buClr>
                <a:schemeClr val="dk1"/>
              </a:buClr>
              <a:buSzPts val="1200"/>
              <a:buFont typeface="Calibri"/>
              <a:buNone/>
            </a:pPr>
            <a:endParaRPr lang="en-US" sz="1400" dirty="0"/>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400" dirty="0"/>
              <a:t>PURPOSE:  </a:t>
            </a:r>
            <a:r>
              <a:rPr lang="en-US" sz="1400" b="0" i="0" u="none" strike="noStrike" cap="none" dirty="0">
                <a:solidFill>
                  <a:schemeClr val="dk1"/>
                </a:solidFill>
                <a:effectLst/>
                <a:latin typeface="Calibri"/>
                <a:ea typeface="Calibri"/>
                <a:cs typeface="Calibri"/>
                <a:sym typeface="Calibri"/>
              </a:rPr>
              <a:t>to help build a plan that helps public sector and private sector actors create a longer-term, higher-value set of solutions.</a:t>
            </a:r>
          </a:p>
        </p:txBody>
      </p:sp>
      <p:sp>
        <p:nvSpPr>
          <p:cNvPr id="191" name="Google Shape;19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extLst>
      <p:ext uri="{BB962C8B-B14F-4D97-AF65-F5344CB8AC3E}">
        <p14:creationId xmlns:p14="http://schemas.microsoft.com/office/powerpoint/2010/main" val="37930767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9" name="Google Shape;62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lvl="0"/>
            <a:r>
              <a:rPr lang="en-US" sz="1200" b="0" i="0" u="none" strike="noStrike" cap="none" dirty="0">
                <a:solidFill>
                  <a:schemeClr val="dk1"/>
                </a:solidFill>
                <a:effectLst/>
                <a:latin typeface="Calibri"/>
                <a:ea typeface="Calibri"/>
                <a:cs typeface="Calibri"/>
                <a:sym typeface="Calibri"/>
              </a:rPr>
              <a:t>Part of the way that we are doing that is by starting with potential energy and material products of a recovery economy and working backwards.</a:t>
            </a:r>
          </a:p>
          <a:p>
            <a:pPr lvl="0"/>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a:solidFill>
                  <a:schemeClr val="dk1"/>
                </a:solidFill>
                <a:effectLst/>
                <a:latin typeface="Calibri"/>
                <a:ea typeface="Calibri"/>
                <a:cs typeface="Calibri"/>
                <a:sym typeface="Calibri"/>
              </a:rPr>
              <a:t>This is a wheel of potential products from biomass recovery processes. One of our motivating questions is, what kinds of products – and of what quality – do the people of Marin want?</a:t>
            </a:r>
          </a:p>
          <a:p>
            <a:pPr lvl="0"/>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a:solidFill>
                  <a:schemeClr val="dk1"/>
                </a:solidFill>
                <a:effectLst/>
                <a:latin typeface="Calibri"/>
                <a:ea typeface="Calibri"/>
                <a:cs typeface="Calibri"/>
                <a:sym typeface="Calibri"/>
              </a:rPr>
              <a:t>Of note, the procurement requirements in SB 1383 oblige cities and county to purchase products of biomass recovery. We think that, given the right mix of coordinated strategies, it may be possible to create higher-value products at lower costs, turning this from a municipal cost into a value-adding system. </a:t>
            </a:r>
          </a:p>
          <a:p>
            <a:pPr lvl="0"/>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a:solidFill>
                  <a:schemeClr val="dk1"/>
                </a:solidFill>
                <a:effectLst/>
                <a:latin typeface="Calibri"/>
                <a:ea typeface="Calibri"/>
                <a:cs typeface="Calibri"/>
                <a:sym typeface="Calibri"/>
              </a:rPr>
              <a:t>We also would like to see it aligned with municipal Climate Action Plans and managed to maximize its drawdown potential.</a:t>
            </a:r>
          </a:p>
          <a:p>
            <a:pPr lvl="0"/>
            <a:endParaRPr lang="en-US" sz="1200" b="0" i="0" u="none" strike="noStrike" cap="none" dirty="0">
              <a:solidFill>
                <a:schemeClr val="dk1"/>
              </a:solidFill>
              <a:effectLst/>
              <a:latin typeface="Calibri"/>
              <a:ea typeface="Calibri"/>
              <a:cs typeface="Calibri"/>
              <a:sym typeface="Calibri"/>
            </a:endParaRPr>
          </a:p>
          <a:p>
            <a:pPr lvl="0"/>
            <a:endParaRPr lang="en-US" sz="1200" b="0" i="0" u="none" strike="noStrike" cap="none" dirty="0">
              <a:solidFill>
                <a:schemeClr val="dk1"/>
              </a:solidFill>
              <a:effectLst/>
              <a:latin typeface="Calibri"/>
              <a:ea typeface="Calibri"/>
              <a:cs typeface="Calibri"/>
              <a:sym typeface="Calibri"/>
            </a:endParaRPr>
          </a:p>
        </p:txBody>
      </p:sp>
      <p:sp>
        <p:nvSpPr>
          <p:cNvPr id="630" name="Google Shape;63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lvl="0"/>
            <a:r>
              <a:rPr lang="en-US" sz="1200" b="0" i="0" u="none" strike="noStrike" cap="none" dirty="0">
                <a:solidFill>
                  <a:schemeClr val="dk1"/>
                </a:solidFill>
                <a:effectLst/>
                <a:latin typeface="Calibri"/>
                <a:ea typeface="Calibri"/>
                <a:cs typeface="Calibri"/>
                <a:sym typeface="Calibri"/>
              </a:rPr>
              <a:t>To understand how to do so, we are taking a long view and looking at recovery products and supply chains with a systems perspective.</a:t>
            </a:r>
          </a:p>
          <a:p>
            <a:pPr lvl="0"/>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a:solidFill>
                  <a:schemeClr val="dk1"/>
                </a:solidFill>
                <a:effectLst/>
                <a:latin typeface="Calibri"/>
                <a:ea typeface="Calibri"/>
                <a:cs typeface="Calibri"/>
                <a:sym typeface="Calibri"/>
              </a:rPr>
              <a:t>Consider this starting point: municipal materials (brown arrow with star) flows into a recovery system, designed to prevent contamination and divert from landfill.</a:t>
            </a:r>
          </a:p>
          <a:p>
            <a:pPr marL="171450" lvl="0" indent="-95250" algn="l" rtl="0">
              <a:spcBef>
                <a:spcPts val="0"/>
              </a:spcBef>
              <a:spcAft>
                <a:spcPts val="0"/>
              </a:spcAft>
              <a:buClr>
                <a:schemeClr val="dk1"/>
              </a:buClr>
              <a:buSzPts val="1200"/>
              <a:buFont typeface="Arial"/>
              <a:buNone/>
            </a:pPr>
            <a:endParaRPr sz="1400" dirty="0"/>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extLst>
      <p:ext uri="{BB962C8B-B14F-4D97-AF65-F5344CB8AC3E}">
        <p14:creationId xmlns:p14="http://schemas.microsoft.com/office/powerpoint/2010/main" val="3219599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is more of a market push. The other is more of a market pull.</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85109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r>
              <a:rPr lang="en-US" sz="1200" b="0" i="0" u="none" strike="noStrike" cap="none" dirty="0">
                <a:solidFill>
                  <a:schemeClr val="dk1"/>
                </a:solidFill>
                <a:effectLst/>
                <a:latin typeface="Calibri"/>
                <a:ea typeface="Calibri"/>
                <a:cs typeface="Calibri"/>
                <a:sym typeface="Calibri"/>
              </a:rPr>
              <a:t>Electricity generation through combustion is one option – one that Marin currently relies on for its woody biomass. Given that most biomass combustion facilities are becoming obsolete, Marin is currently trucking its biomass a hundred miles to a facility east of Stockton.</a:t>
            </a:r>
          </a:p>
          <a:p>
            <a:pPr marL="171450" lvl="0" indent="-95250" algn="l" rtl="0">
              <a:spcBef>
                <a:spcPts val="0"/>
              </a:spcBef>
              <a:spcAft>
                <a:spcPts val="0"/>
              </a:spcAft>
              <a:buClr>
                <a:schemeClr val="dk1"/>
              </a:buClr>
              <a:buSzPts val="1200"/>
              <a:buFont typeface="Arial"/>
              <a:buNone/>
            </a:pPr>
            <a:endParaRPr lang="en-US" sz="1200" b="0" i="0" u="none" strike="noStrike" cap="none" dirty="0">
              <a:solidFill>
                <a:schemeClr val="dk1"/>
              </a:solidFill>
              <a:effectLst/>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r>
              <a:rPr lang="en-US" sz="1200" b="0" i="0" u="none" strike="noStrike" cap="none" dirty="0">
                <a:solidFill>
                  <a:schemeClr val="dk1"/>
                </a:solidFill>
                <a:effectLst/>
                <a:latin typeface="Calibri"/>
                <a:ea typeface="Calibri"/>
                <a:cs typeface="Calibri"/>
                <a:sym typeface="Calibri"/>
              </a:rPr>
              <a:t>This exports Marin’s emissions to another part of the State and is expensive.</a:t>
            </a:r>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extLst>
      <p:ext uri="{BB962C8B-B14F-4D97-AF65-F5344CB8AC3E}">
        <p14:creationId xmlns:p14="http://schemas.microsoft.com/office/powerpoint/2010/main" val="27394673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r>
              <a:rPr lang="en-US" sz="1200" b="0" i="0" u="none" strike="noStrike" cap="none" dirty="0">
                <a:solidFill>
                  <a:schemeClr val="dk1"/>
                </a:solidFill>
                <a:effectLst/>
                <a:latin typeface="Calibri"/>
                <a:ea typeface="Calibri"/>
                <a:cs typeface="Calibri"/>
                <a:sym typeface="Calibri"/>
              </a:rPr>
              <a:t>Mulching is another option. In fact, it can be an affordable local reuse option . However, the world only needs so much mulch. </a:t>
            </a:r>
            <a:endParaRPr sz="1400" dirty="0"/>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extLst>
      <p:ext uri="{BB962C8B-B14F-4D97-AF65-F5344CB8AC3E}">
        <p14:creationId xmlns:p14="http://schemas.microsoft.com/office/powerpoint/2010/main" val="34666745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r>
              <a:rPr lang="en-US" sz="1400" dirty="0"/>
              <a:t>While composting is on the rise and can be used for much of the biomass stream, it cannot absorb large amounts of woody biomass. While it also produces nutrient rich soil addictive with potentially significant drawdown potential, it does not produce any energy resources, and its local uses may be limited.</a:t>
            </a:r>
            <a:endParaRPr sz="1400" dirty="0"/>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extLst>
      <p:ext uri="{BB962C8B-B14F-4D97-AF65-F5344CB8AC3E}">
        <p14:creationId xmlns:p14="http://schemas.microsoft.com/office/powerpoint/2010/main" val="15940678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r>
              <a:rPr lang="en-US" sz="1200" b="0" i="0" u="none" strike="noStrike" cap="none" dirty="0">
                <a:solidFill>
                  <a:schemeClr val="dk1"/>
                </a:solidFill>
                <a:effectLst/>
                <a:latin typeface="Calibri"/>
                <a:ea typeface="Calibri"/>
                <a:cs typeface="Calibri"/>
                <a:sym typeface="Calibri"/>
              </a:rPr>
              <a:t>Anaerobic digestion can absorb some of the stream, and it produces renewable natural gas. Marin already recovers some of its organics stream (mostly clean flows from commercial establishments like restaurants) at its largest wastewater treatment plant. How much more can be absorbed, and what is needed to get the County behind dry anaerobic digestion potential as an alternative?</a:t>
            </a:r>
            <a:endParaRPr sz="1400" dirty="0"/>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Tree>
    <p:extLst>
      <p:ext uri="{BB962C8B-B14F-4D97-AF65-F5344CB8AC3E}">
        <p14:creationId xmlns:p14="http://schemas.microsoft.com/office/powerpoint/2010/main" val="15364054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r>
              <a:rPr lang="en-US" sz="1200" b="0" i="0" u="none" strike="noStrike" cap="none" dirty="0">
                <a:solidFill>
                  <a:schemeClr val="dk1"/>
                </a:solidFill>
                <a:effectLst/>
                <a:latin typeface="Calibri"/>
                <a:ea typeface="Calibri"/>
                <a:cs typeface="Calibri"/>
                <a:sym typeface="Calibri"/>
              </a:rPr>
              <a:t>Gasification has become an attractive option for one of the local scavengers – both because of its ability to handle woody biomass and because of its ability to create hydrogen that can converted into electricity and sold through the </a:t>
            </a:r>
            <a:r>
              <a:rPr lang="en-US" sz="1200" b="0" i="0" u="none" strike="noStrike" cap="none" dirty="0" err="1">
                <a:solidFill>
                  <a:schemeClr val="dk1"/>
                </a:solidFill>
                <a:effectLst/>
                <a:latin typeface="Calibri"/>
                <a:ea typeface="Calibri"/>
                <a:cs typeface="Calibri"/>
                <a:sym typeface="Calibri"/>
              </a:rPr>
              <a:t>BioMAT</a:t>
            </a:r>
            <a:r>
              <a:rPr lang="en-US" sz="1200" b="0" i="0" u="none" strike="noStrike" cap="none" dirty="0">
                <a:solidFill>
                  <a:schemeClr val="dk1"/>
                </a:solidFill>
                <a:effectLst/>
                <a:latin typeface="Calibri"/>
                <a:ea typeface="Calibri"/>
                <a:cs typeface="Calibri"/>
                <a:sym typeface="Calibri"/>
              </a:rPr>
              <a:t> program. However, there is no clear permitting path for this technology, nor is it a named pathway for SB 1383 compliance. So, how should it fit into the mix?</a:t>
            </a:r>
          </a:p>
          <a:p>
            <a:pPr marL="171450" lvl="0" indent="-95250" algn="l" rtl="0">
              <a:spcBef>
                <a:spcPts val="0"/>
              </a:spcBef>
              <a:spcAft>
                <a:spcPts val="0"/>
              </a:spcAft>
              <a:buClr>
                <a:schemeClr val="dk1"/>
              </a:buClr>
              <a:buSzPts val="1200"/>
              <a:buFont typeface="Arial"/>
              <a:buNone/>
            </a:pPr>
            <a:endParaRPr lang="en-US" sz="1200" b="0" i="0" u="none" strike="noStrike" cap="none" dirty="0">
              <a:solidFill>
                <a:schemeClr val="dk1"/>
              </a:solidFill>
              <a:effectLst/>
              <a:latin typeface="Calibri"/>
              <a:cs typeface="Calibri"/>
              <a:sym typeface="Calibri"/>
            </a:endParaRPr>
          </a:p>
          <a:p>
            <a:pPr marL="171450" lvl="0" indent="-95250" algn="l" rtl="0">
              <a:spcBef>
                <a:spcPts val="0"/>
              </a:spcBef>
              <a:spcAft>
                <a:spcPts val="0"/>
              </a:spcAft>
              <a:buClr>
                <a:schemeClr val="dk1"/>
              </a:buClr>
              <a:buSzPts val="1200"/>
              <a:buFont typeface="Arial"/>
              <a:buNone/>
            </a:pPr>
            <a:r>
              <a:rPr lang="en-US" sz="1200" b="0" i="0" u="none" strike="noStrike" cap="none" dirty="0">
                <a:solidFill>
                  <a:schemeClr val="dk1"/>
                </a:solidFill>
                <a:effectLst/>
                <a:latin typeface="Calibri"/>
                <a:cs typeface="Calibri"/>
                <a:sym typeface="Calibri"/>
              </a:rPr>
              <a:t>The potential for gasification to produce a high-quality biochar for use in ultracapacitors and next-generation batteries helps to connect the biomass recovery economy with the high-tech renewable energy economy. So, we are trying to think about these upcycling possibilities as well as drawdown benefits.</a:t>
            </a:r>
            <a:endParaRPr sz="1400" dirty="0"/>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extLst>
      <p:ext uri="{BB962C8B-B14F-4D97-AF65-F5344CB8AC3E}">
        <p14:creationId xmlns:p14="http://schemas.microsoft.com/office/powerpoint/2010/main" val="25895350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r>
              <a:rPr lang="en-US" sz="1200" b="0" i="0" u="none" strike="noStrike" cap="none" dirty="0">
                <a:solidFill>
                  <a:schemeClr val="dk1"/>
                </a:solidFill>
                <a:effectLst/>
                <a:latin typeface="Calibri"/>
                <a:ea typeface="Calibri"/>
                <a:cs typeface="Calibri"/>
                <a:sym typeface="Calibri"/>
              </a:rPr>
              <a:t>There might be other options that have not been fully considered, such as implementation of deconstruction practices and creation of a sort yards that make lumber available for reuse.</a:t>
            </a:r>
            <a:br>
              <a:rPr lang="en-US" sz="1200" b="0" i="0" u="none" strike="noStrike" cap="none" dirty="0">
                <a:solidFill>
                  <a:schemeClr val="dk1"/>
                </a:solidFill>
                <a:effectLst/>
                <a:latin typeface="Calibri"/>
                <a:ea typeface="Calibri"/>
                <a:cs typeface="Calibri"/>
                <a:sym typeface="Calibri"/>
              </a:rPr>
            </a:br>
            <a:br>
              <a:rPr lang="en-US" sz="1200" b="0" i="0" u="none" strike="noStrike" cap="none" dirty="0">
                <a:solidFill>
                  <a:schemeClr val="dk1"/>
                </a:solidFill>
                <a:effectLst/>
                <a:latin typeface="Calibri"/>
                <a:ea typeface="Calibri"/>
                <a:cs typeface="Calibri"/>
                <a:sym typeface="Calibri"/>
              </a:rPr>
            </a:br>
            <a:r>
              <a:rPr lang="en-US" sz="1200" b="0" i="0" u="none" strike="noStrike" cap="none" dirty="0">
                <a:solidFill>
                  <a:schemeClr val="dk1"/>
                </a:solidFill>
                <a:effectLst/>
                <a:latin typeface="Calibri"/>
                <a:ea typeface="Calibri"/>
                <a:cs typeface="Calibri"/>
                <a:sym typeface="Calibri"/>
              </a:rPr>
              <a:t>Or the ability to segment wood into streams that can be used for other things, such as digestion and creation of industrial chemicals or recovery of good pieces for production of engineered wood products. Lastly, there is the possibility that the wood could find reuse without any modification, if meaningful building deconstruction practices and recovery yards are created.</a:t>
            </a:r>
            <a:r>
              <a:rPr lang="en-US" sz="1400" dirty="0">
                <a:effectLst/>
              </a:rPr>
              <a:t> </a:t>
            </a:r>
            <a:endParaRPr sz="1400" dirty="0"/>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extLst>
      <p:ext uri="{BB962C8B-B14F-4D97-AF65-F5344CB8AC3E}">
        <p14:creationId xmlns:p14="http://schemas.microsoft.com/office/powerpoint/2010/main" val="10568233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lvl="0"/>
            <a:r>
              <a:rPr lang="en-US" sz="1200" b="0" i="0" u="none" strike="noStrike" cap="none" dirty="0">
                <a:solidFill>
                  <a:schemeClr val="dk1"/>
                </a:solidFill>
                <a:effectLst/>
                <a:latin typeface="Calibri"/>
                <a:ea typeface="Calibri"/>
                <a:cs typeface="Calibri"/>
                <a:sym typeface="Calibri"/>
              </a:rPr>
              <a:t>The point is that, pursued thoughtfully and structured intelligently, the emerging biomass recovery </a:t>
            </a:r>
            <a:r>
              <a:rPr lang="en-US" sz="1200" b="0" i="0" u="sng" strike="noStrike" cap="none" dirty="0">
                <a:solidFill>
                  <a:schemeClr val="dk1"/>
                </a:solidFill>
                <a:effectLst/>
                <a:latin typeface="Calibri"/>
                <a:ea typeface="Calibri"/>
                <a:cs typeface="Calibri"/>
                <a:sym typeface="Calibri"/>
              </a:rPr>
              <a:t>pathways</a:t>
            </a:r>
            <a:r>
              <a:rPr lang="en-US" sz="1200" b="0" i="0" u="none" strike="noStrike" cap="none" dirty="0">
                <a:solidFill>
                  <a:schemeClr val="dk1"/>
                </a:solidFill>
                <a:effectLst/>
                <a:latin typeface="Calibri"/>
                <a:ea typeface="Calibri"/>
                <a:cs typeface="Calibri"/>
                <a:sym typeface="Calibri"/>
              </a:rPr>
              <a:t> can be part of a broader circular and regenerative bio-economy. However, if everyone looks for the least-cost solution to the new recovery mandate or rushes to put wood somewhere other than forests, we will miss the potential of this process and might end up with rebound effects. Different biomass types lend themselves to different approaches to management for climate and other environmental benefits.</a:t>
            </a:r>
          </a:p>
          <a:p>
            <a:endParaRPr lang="en-US" sz="1200" b="0" i="0" u="none" strike="noStrike" cap="none" dirty="0">
              <a:solidFill>
                <a:schemeClr val="dk1"/>
              </a:solidFill>
              <a:effectLst/>
              <a:latin typeface="Calibri"/>
              <a:ea typeface="Calibri"/>
              <a:cs typeface="Calibri"/>
              <a:sym typeface="Calibri"/>
            </a:endParaRPr>
          </a:p>
          <a:p>
            <a:r>
              <a:rPr lang="en-US" sz="1200" b="0" i="0" u="none" strike="noStrike" cap="none" dirty="0">
                <a:solidFill>
                  <a:schemeClr val="dk1"/>
                </a:solidFill>
                <a:effectLst/>
                <a:latin typeface="Calibri"/>
                <a:ea typeface="Calibri"/>
                <a:cs typeface="Calibri"/>
                <a:sym typeface="Calibri"/>
              </a:rPr>
              <a:t>This study is meant to help bring these to light. Our estimated budget for this effort start around $100k.</a:t>
            </a:r>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extLst>
      <p:ext uri="{BB962C8B-B14F-4D97-AF65-F5344CB8AC3E}">
        <p14:creationId xmlns:p14="http://schemas.microsoft.com/office/powerpoint/2010/main" val="27143831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push. Some pull. Both design and build efforts working toward a lower-carbon, more regenerative bio-economy in California.</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10427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would be remiss to end without being a bit more specific.</a:t>
            </a:r>
          </a:p>
          <a:p>
            <a:endParaRPr lang="en-US" dirty="0"/>
          </a:p>
          <a:p>
            <a:r>
              <a:rPr lang="en-US" dirty="0"/>
              <a:t>I have framed this as a simple matter of push and pull. What I really am showing is how markets need coordinating structures. Both of these programs are efforts to create plans that connect market actors and to coordinate actions of municipal organizations. </a:t>
            </a:r>
          </a:p>
          <a:p>
            <a:endParaRPr lang="en-US" dirty="0"/>
          </a:p>
          <a:p>
            <a:r>
              <a:rPr lang="en-US" dirty="0"/>
              <a:t>Huge redevelopment project.</a:t>
            </a:r>
          </a:p>
          <a:p>
            <a:pPr>
              <a:buFontTx/>
              <a:buChar char="-"/>
            </a:pPr>
            <a:r>
              <a:rPr lang="en-US" dirty="0"/>
              <a:t>Bigger than AB 939, because that did not require domestic infrastructure.</a:t>
            </a:r>
          </a:p>
          <a:p>
            <a:pPr>
              <a:buFontTx/>
              <a:buChar char="-"/>
            </a:pPr>
            <a:r>
              <a:rPr lang="en-US" dirty="0"/>
              <a:t>Bigger than AB 939, because that did not require municipal procurement.</a:t>
            </a:r>
          </a:p>
          <a:p>
            <a:pPr>
              <a:buFontTx/>
              <a:buChar char="-"/>
            </a:pPr>
            <a:endParaRPr lang="en-US" dirty="0"/>
          </a:p>
          <a:p>
            <a:r>
              <a:rPr lang="en-US" dirty="0"/>
              <a:t>BOTTOM LINE:  aim for the STAR.</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57699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Thanks for the opportunity to talk with you about these things.</a:t>
            </a:r>
          </a:p>
        </p:txBody>
      </p:sp>
      <p:sp>
        <p:nvSpPr>
          <p:cNvPr id="4" name="Slide Number Placeholder 3"/>
          <p:cNvSpPr>
            <a:spLocks noGrp="1"/>
          </p:cNvSpPr>
          <p:nvPr>
            <p:ph type="sldNum" sz="quarter" idx="5"/>
          </p:nvPr>
        </p:nvSpPr>
        <p:spPr/>
        <p:txBody>
          <a:bodyPr/>
          <a:lstStyle/>
          <a:p>
            <a:fld id="{82B6BEC9-590B-40E2-9E9B-DE9136C31A54}" type="slidenum">
              <a:rPr lang="en-US" smtClean="0"/>
              <a:t>39</a:t>
            </a:fld>
            <a:endParaRPr lang="en-US"/>
          </a:p>
        </p:txBody>
      </p:sp>
    </p:spTree>
    <p:extLst>
      <p:ext uri="{BB962C8B-B14F-4D97-AF65-F5344CB8AC3E}">
        <p14:creationId xmlns:p14="http://schemas.microsoft.com/office/powerpoint/2010/main" val="3738524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buFont typeface="Arial" panose="020B0604020202020204" pitchFamily="34" charset="0"/>
              <a:buNone/>
            </a:pPr>
            <a:r>
              <a:rPr lang="en-US" dirty="0"/>
              <a:t>The push is the Climate Tech Finance, a technology innovation and financial services platform.</a:t>
            </a:r>
          </a:p>
          <a:p>
            <a:pPr marL="228600" indent="0">
              <a:buFont typeface="Arial" panose="020B0604020202020204" pitchFamily="34" charset="0"/>
              <a:buNone/>
            </a:pPr>
            <a:endParaRPr lang="en-US" dirty="0"/>
          </a:p>
          <a:p>
            <a:pPr marL="228600" indent="0">
              <a:buFont typeface="Arial" panose="020B0604020202020204" pitchFamily="34" charset="0"/>
              <a:buNone/>
            </a:pPr>
            <a:r>
              <a:rPr lang="en-US" dirty="0"/>
              <a:t>The goal of CTF is to speed up the maturation of emerging climate technologies and to increase the probability that a wider range of climate tech will succeed in the market and be widely adopted – in the Bay Area and beyond.</a:t>
            </a:r>
          </a:p>
          <a:p>
            <a:pPr marL="228600" indent="0">
              <a:buFont typeface="Arial" panose="020B0604020202020204" pitchFamily="34" charset="0"/>
              <a:buNone/>
            </a:pPr>
            <a:endParaRPr lang="en-US" dirty="0"/>
          </a:p>
          <a:p>
            <a:pPr marL="228600" indent="0">
              <a:buFont typeface="Arial" panose="020B0604020202020204" pitchFamily="34" charset="0"/>
              <a:buNone/>
            </a:pPr>
            <a:r>
              <a:rPr lang="en-US" dirty="0"/>
              <a:t>We are trying to do that by developing and testing lending products that close funding gaps in technology innovation. These products explore ways to increase access to capital for entrepreneurs bringing climate tech to market and for public agencies installing it. </a:t>
            </a:r>
          </a:p>
          <a:p>
            <a:pPr marL="228600" indent="0">
              <a:buFont typeface="Arial" panose="020B0604020202020204" pitchFamily="34" charset="0"/>
              <a:buNone/>
            </a:pPr>
            <a:endParaRPr lang="en-US" dirty="0"/>
          </a:p>
          <a:p>
            <a:pPr marL="228600" indent="0">
              <a:buFont typeface="Arial" panose="020B0604020202020204" pitchFamily="34" charset="0"/>
              <a:buNone/>
            </a:pP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58308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3D1719-2825-2443-B2DC-475611CF3659}" type="slidenum">
              <a:rPr lang="en-US" smtClean="0"/>
              <a:t>41</a:t>
            </a:fld>
            <a:endParaRPr lang="en-US"/>
          </a:p>
        </p:txBody>
      </p:sp>
    </p:spTree>
    <p:extLst>
      <p:ext uri="{BB962C8B-B14F-4D97-AF65-F5344CB8AC3E}">
        <p14:creationId xmlns:p14="http://schemas.microsoft.com/office/powerpoint/2010/main" val="3054756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explain the funding gap, here is a model of technology innovation as a sequential pipeline.</a:t>
            </a:r>
          </a:p>
        </p:txBody>
      </p:sp>
      <p:sp>
        <p:nvSpPr>
          <p:cNvPr id="4" name="Slide Number Placeholder 3"/>
          <p:cNvSpPr>
            <a:spLocks noGrp="1"/>
          </p:cNvSpPr>
          <p:nvPr>
            <p:ph type="sldNum" sz="quarter" idx="5"/>
          </p:nvPr>
        </p:nvSpPr>
        <p:spPr/>
        <p:txBody>
          <a:bodyPr/>
          <a:lstStyle/>
          <a:p>
            <a:fld id="{793A879A-C568-3F41-825F-3ED6032CCE88}" type="slidenum">
              <a:rPr lang="en-US" smtClean="0"/>
              <a:t>5</a:t>
            </a:fld>
            <a:endParaRPr lang="en-US"/>
          </a:p>
        </p:txBody>
      </p:sp>
    </p:spTree>
    <p:extLst>
      <p:ext uri="{BB962C8B-B14F-4D97-AF65-F5344CB8AC3E}">
        <p14:creationId xmlns:p14="http://schemas.microsoft.com/office/powerpoint/2010/main" val="3333939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start of the pipeline is fundamental shift in knowledge – what is often called “scientific discovery.”</a:t>
            </a:r>
          </a:p>
        </p:txBody>
      </p:sp>
      <p:sp>
        <p:nvSpPr>
          <p:cNvPr id="4" name="Slide Number Placeholder 3"/>
          <p:cNvSpPr>
            <a:spLocks noGrp="1"/>
          </p:cNvSpPr>
          <p:nvPr>
            <p:ph type="sldNum" sz="quarter" idx="5"/>
          </p:nvPr>
        </p:nvSpPr>
        <p:spPr/>
        <p:txBody>
          <a:bodyPr/>
          <a:lstStyle/>
          <a:p>
            <a:fld id="{793A879A-C568-3F41-825F-3ED6032CCE88}" type="slidenum">
              <a:rPr lang="en-US" smtClean="0"/>
              <a:t>6</a:t>
            </a:fld>
            <a:endParaRPr lang="en-US"/>
          </a:p>
        </p:txBody>
      </p:sp>
    </p:spTree>
    <p:extLst>
      <p:ext uri="{BB962C8B-B14F-4D97-AF65-F5344CB8AC3E}">
        <p14:creationId xmlns:p14="http://schemas.microsoft.com/office/powerpoint/2010/main" val="1884056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application of that knowledge is ”applied research,” such as new insights that can advance battery chemistries.</a:t>
            </a:r>
          </a:p>
        </p:txBody>
      </p:sp>
      <p:sp>
        <p:nvSpPr>
          <p:cNvPr id="4" name="Slide Number Placeholder 3"/>
          <p:cNvSpPr>
            <a:spLocks noGrp="1"/>
          </p:cNvSpPr>
          <p:nvPr>
            <p:ph type="sldNum" sz="quarter" idx="5"/>
          </p:nvPr>
        </p:nvSpPr>
        <p:spPr/>
        <p:txBody>
          <a:bodyPr/>
          <a:lstStyle/>
          <a:p>
            <a:fld id="{793A879A-C568-3F41-825F-3ED6032CCE88}" type="slidenum">
              <a:rPr lang="en-US" smtClean="0"/>
              <a:t>7</a:t>
            </a:fld>
            <a:endParaRPr lang="en-US"/>
          </a:p>
        </p:txBody>
      </p:sp>
    </p:spTree>
    <p:extLst>
      <p:ext uri="{BB962C8B-B14F-4D97-AF65-F5344CB8AC3E}">
        <p14:creationId xmlns:p14="http://schemas.microsoft.com/office/powerpoint/2010/main" val="1802084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Applied research facilities R&amp;D, such as the use of new battery chemistries in pilot tests.</a:t>
            </a:r>
          </a:p>
        </p:txBody>
      </p:sp>
      <p:sp>
        <p:nvSpPr>
          <p:cNvPr id="4" name="Slide Number Placeholder 3"/>
          <p:cNvSpPr>
            <a:spLocks noGrp="1"/>
          </p:cNvSpPr>
          <p:nvPr>
            <p:ph type="sldNum" sz="quarter" idx="5"/>
          </p:nvPr>
        </p:nvSpPr>
        <p:spPr/>
        <p:txBody>
          <a:bodyPr/>
          <a:lstStyle/>
          <a:p>
            <a:fld id="{793A879A-C568-3F41-825F-3ED6032CCE88}" type="slidenum">
              <a:rPr lang="en-US" smtClean="0"/>
              <a:t>8</a:t>
            </a:fld>
            <a:endParaRPr lang="en-US"/>
          </a:p>
        </p:txBody>
      </p:sp>
    </p:spTree>
    <p:extLst>
      <p:ext uri="{BB962C8B-B14F-4D97-AF65-F5344CB8AC3E}">
        <p14:creationId xmlns:p14="http://schemas.microsoft.com/office/powerpoint/2010/main" val="2304229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demonstration of those batteries for charge and discharge application. Such as in cars.</a:t>
            </a:r>
          </a:p>
        </p:txBody>
      </p:sp>
      <p:sp>
        <p:nvSpPr>
          <p:cNvPr id="4" name="Slide Number Placeholder 3"/>
          <p:cNvSpPr>
            <a:spLocks noGrp="1"/>
          </p:cNvSpPr>
          <p:nvPr>
            <p:ph type="sldNum" sz="quarter" idx="5"/>
          </p:nvPr>
        </p:nvSpPr>
        <p:spPr/>
        <p:txBody>
          <a:bodyPr/>
          <a:lstStyle/>
          <a:p>
            <a:fld id="{793A879A-C568-3F41-825F-3ED6032CCE88}" type="slidenum">
              <a:rPr lang="en-US" smtClean="0"/>
              <a:t>9</a:t>
            </a:fld>
            <a:endParaRPr lang="en-US"/>
          </a:p>
        </p:txBody>
      </p:sp>
    </p:spTree>
    <p:extLst>
      <p:ext uri="{BB962C8B-B14F-4D97-AF65-F5344CB8AC3E}">
        <p14:creationId xmlns:p14="http://schemas.microsoft.com/office/powerpoint/2010/main" val="1074764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4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43"/>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4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4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44"/>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
        <p:nvSpPr>
          <p:cNvPr id="22" name="Google Shape;22;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
        <p:cNvGrpSpPr/>
        <p:nvPr/>
      </p:nvGrpSpPr>
      <p:grpSpPr>
        <a:xfrm>
          <a:off x="0" y="0"/>
          <a:ext cx="0" cy="0"/>
          <a:chOff x="0" y="0"/>
          <a:chExt cx="0" cy="0"/>
        </a:xfrm>
      </p:grpSpPr>
      <p:sp>
        <p:nvSpPr>
          <p:cNvPr id="26" name="Google Shape;26;p3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3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8" name="Google Shape;28;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3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37"/>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8"/>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3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3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3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9"/>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40"/>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4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4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4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41"/>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4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42"/>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4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42"/>
          <p:cNvSpPr txBox="1">
            <a:spLocks noGrp="1"/>
          </p:cNvSpPr>
          <p:nvPr>
            <p:ph type="sldNum" idx="12"/>
          </p:nvPr>
        </p:nvSpPr>
        <p:spPr>
          <a:xfrm>
            <a:off x="9448800" y="6492875"/>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svg"/><Relationship Id="rId26" Type="http://schemas.openxmlformats.org/officeDocument/2006/relationships/image" Target="../media/image5.svg"/><Relationship Id="rId3" Type="http://schemas.openxmlformats.org/officeDocument/2006/relationships/image" Target="../media/image20.png"/><Relationship Id="rId21" Type="http://schemas.openxmlformats.org/officeDocument/2006/relationships/image" Target="../media/image16.png"/><Relationship Id="rId7" Type="http://schemas.openxmlformats.org/officeDocument/2006/relationships/image" Target="../media/image6.png"/><Relationship Id="rId12" Type="http://schemas.openxmlformats.org/officeDocument/2006/relationships/image" Target="../media/image25.svg"/><Relationship Id="rId17" Type="http://schemas.openxmlformats.org/officeDocument/2006/relationships/image" Target="../media/image12.png"/><Relationship Id="rId25" Type="http://schemas.openxmlformats.org/officeDocument/2006/relationships/image" Target="../media/image4.png"/><Relationship Id="rId2" Type="http://schemas.openxmlformats.org/officeDocument/2006/relationships/notesSlide" Target="../notesSlides/notesSlide10.xml"/><Relationship Id="rId16" Type="http://schemas.openxmlformats.org/officeDocument/2006/relationships/image" Target="../media/image9.svg"/><Relationship Id="rId20" Type="http://schemas.openxmlformats.org/officeDocument/2006/relationships/image" Target="../media/image15.svg"/><Relationship Id="rId1" Type="http://schemas.openxmlformats.org/officeDocument/2006/relationships/slideLayout" Target="../slideLayouts/slideLayout2.xml"/><Relationship Id="rId6" Type="http://schemas.openxmlformats.org/officeDocument/2006/relationships/image" Target="../media/image23.svg"/><Relationship Id="rId11" Type="http://schemas.openxmlformats.org/officeDocument/2006/relationships/image" Target="../media/image24.png"/><Relationship Id="rId24" Type="http://schemas.openxmlformats.org/officeDocument/2006/relationships/image" Target="../media/image19.svg"/><Relationship Id="rId5" Type="http://schemas.openxmlformats.org/officeDocument/2006/relationships/image" Target="../media/image22.png"/><Relationship Id="rId15" Type="http://schemas.openxmlformats.org/officeDocument/2006/relationships/image" Target="../media/image8.png"/><Relationship Id="rId23" Type="http://schemas.openxmlformats.org/officeDocument/2006/relationships/image" Target="../media/image18.png"/><Relationship Id="rId10" Type="http://schemas.openxmlformats.org/officeDocument/2006/relationships/image" Target="../media/image3.svg"/><Relationship Id="rId19" Type="http://schemas.openxmlformats.org/officeDocument/2006/relationships/image" Target="../media/image14.png"/><Relationship Id="rId4" Type="http://schemas.openxmlformats.org/officeDocument/2006/relationships/image" Target="../media/image21.svg"/><Relationship Id="rId9" Type="http://schemas.openxmlformats.org/officeDocument/2006/relationships/image" Target="../media/image2.png"/><Relationship Id="rId14" Type="http://schemas.openxmlformats.org/officeDocument/2006/relationships/image" Target="../media/image11.svg"/><Relationship Id="rId22" Type="http://schemas.openxmlformats.org/officeDocument/2006/relationships/image" Target="../media/image17.svg"/></Relationships>
</file>

<file path=ppt/slides/_rels/slide11.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4.png"/><Relationship Id="rId18" Type="http://schemas.openxmlformats.org/officeDocument/2006/relationships/image" Target="../media/image9.svg"/><Relationship Id="rId26" Type="http://schemas.openxmlformats.org/officeDocument/2006/relationships/image" Target="../media/image17.svg"/><Relationship Id="rId3" Type="http://schemas.openxmlformats.org/officeDocument/2006/relationships/image" Target="../media/image26.png"/><Relationship Id="rId21" Type="http://schemas.openxmlformats.org/officeDocument/2006/relationships/image" Target="../media/image28.png"/><Relationship Id="rId7" Type="http://schemas.openxmlformats.org/officeDocument/2006/relationships/image" Target="../media/image22.png"/><Relationship Id="rId12" Type="http://schemas.openxmlformats.org/officeDocument/2006/relationships/image" Target="../media/image3.svg"/><Relationship Id="rId17" Type="http://schemas.openxmlformats.org/officeDocument/2006/relationships/image" Target="../media/image8.png"/><Relationship Id="rId25" Type="http://schemas.openxmlformats.org/officeDocument/2006/relationships/image" Target="../media/image16.png"/><Relationship Id="rId2" Type="http://schemas.openxmlformats.org/officeDocument/2006/relationships/notesSlide" Target="../notesSlides/notesSlide11.xml"/><Relationship Id="rId16" Type="http://schemas.openxmlformats.org/officeDocument/2006/relationships/image" Target="../media/image11.svg"/><Relationship Id="rId20" Type="http://schemas.openxmlformats.org/officeDocument/2006/relationships/image" Target="../media/image13.svg"/><Relationship Id="rId29"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1.svg"/><Relationship Id="rId11" Type="http://schemas.openxmlformats.org/officeDocument/2006/relationships/image" Target="../media/image2.png"/><Relationship Id="rId24" Type="http://schemas.openxmlformats.org/officeDocument/2006/relationships/image" Target="../media/image15.svg"/><Relationship Id="rId5" Type="http://schemas.openxmlformats.org/officeDocument/2006/relationships/image" Target="../media/image20.png"/><Relationship Id="rId15" Type="http://schemas.openxmlformats.org/officeDocument/2006/relationships/image" Target="../media/image10.png"/><Relationship Id="rId23" Type="http://schemas.openxmlformats.org/officeDocument/2006/relationships/image" Target="../media/image14.png"/><Relationship Id="rId28" Type="http://schemas.openxmlformats.org/officeDocument/2006/relationships/image" Target="../media/image19.svg"/><Relationship Id="rId10" Type="http://schemas.openxmlformats.org/officeDocument/2006/relationships/image" Target="../media/image7.svg"/><Relationship Id="rId19" Type="http://schemas.openxmlformats.org/officeDocument/2006/relationships/image" Target="../media/image12.png"/><Relationship Id="rId4" Type="http://schemas.openxmlformats.org/officeDocument/2006/relationships/image" Target="../media/image27.svg"/><Relationship Id="rId9" Type="http://schemas.openxmlformats.org/officeDocument/2006/relationships/image" Target="../media/image6.png"/><Relationship Id="rId14" Type="http://schemas.openxmlformats.org/officeDocument/2006/relationships/image" Target="../media/image25.svg"/><Relationship Id="rId22" Type="http://schemas.openxmlformats.org/officeDocument/2006/relationships/image" Target="../media/image29.svg"/><Relationship Id="rId27" Type="http://schemas.openxmlformats.org/officeDocument/2006/relationships/image" Target="../media/image18.png"/><Relationship Id="rId30" Type="http://schemas.openxmlformats.org/officeDocument/2006/relationships/image" Target="../media/image5.svg"/></Relationships>
</file>

<file path=ppt/slides/_rels/slide12.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6.png"/><Relationship Id="rId18" Type="http://schemas.openxmlformats.org/officeDocument/2006/relationships/image" Target="../media/image25.svg"/><Relationship Id="rId26" Type="http://schemas.openxmlformats.org/officeDocument/2006/relationships/image" Target="../media/image31.svg"/><Relationship Id="rId3" Type="http://schemas.openxmlformats.org/officeDocument/2006/relationships/image" Target="../media/image14.png"/><Relationship Id="rId21" Type="http://schemas.openxmlformats.org/officeDocument/2006/relationships/image" Target="../media/image8.png"/><Relationship Id="rId7" Type="http://schemas.openxmlformats.org/officeDocument/2006/relationships/image" Target="../media/image26.png"/><Relationship Id="rId12" Type="http://schemas.openxmlformats.org/officeDocument/2006/relationships/image" Target="../media/image23.svg"/><Relationship Id="rId17" Type="http://schemas.openxmlformats.org/officeDocument/2006/relationships/image" Target="../media/image24.png"/><Relationship Id="rId25" Type="http://schemas.openxmlformats.org/officeDocument/2006/relationships/image" Target="../media/image18.png"/><Relationship Id="rId2" Type="http://schemas.openxmlformats.org/officeDocument/2006/relationships/notesSlide" Target="../notesSlides/notesSlide12.xml"/><Relationship Id="rId16" Type="http://schemas.openxmlformats.org/officeDocument/2006/relationships/image" Target="../media/image3.svg"/><Relationship Id="rId20" Type="http://schemas.openxmlformats.org/officeDocument/2006/relationships/image" Target="../media/image11.svg"/><Relationship Id="rId29"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0.svg"/><Relationship Id="rId11" Type="http://schemas.openxmlformats.org/officeDocument/2006/relationships/image" Target="../media/image22.png"/><Relationship Id="rId24" Type="http://schemas.openxmlformats.org/officeDocument/2006/relationships/image" Target="../media/image13.svg"/><Relationship Id="rId32" Type="http://schemas.openxmlformats.org/officeDocument/2006/relationships/image" Target="../media/image5.svg"/><Relationship Id="rId5" Type="http://schemas.openxmlformats.org/officeDocument/2006/relationships/image" Target="../media/image16.png"/><Relationship Id="rId15" Type="http://schemas.openxmlformats.org/officeDocument/2006/relationships/image" Target="../media/image2.png"/><Relationship Id="rId23" Type="http://schemas.openxmlformats.org/officeDocument/2006/relationships/image" Target="../media/image12.png"/><Relationship Id="rId28" Type="http://schemas.openxmlformats.org/officeDocument/2006/relationships/image" Target="../media/image33.svg"/><Relationship Id="rId10" Type="http://schemas.openxmlformats.org/officeDocument/2006/relationships/image" Target="../media/image21.svg"/><Relationship Id="rId19" Type="http://schemas.openxmlformats.org/officeDocument/2006/relationships/image" Target="../media/image10.png"/><Relationship Id="rId31" Type="http://schemas.openxmlformats.org/officeDocument/2006/relationships/image" Target="../media/image4.pn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7.svg"/><Relationship Id="rId22" Type="http://schemas.openxmlformats.org/officeDocument/2006/relationships/image" Target="../media/image9.svg"/><Relationship Id="rId27" Type="http://schemas.openxmlformats.org/officeDocument/2006/relationships/image" Target="../media/image32.png"/><Relationship Id="rId30" Type="http://schemas.openxmlformats.org/officeDocument/2006/relationships/image" Target="../media/image35.svg"/></Relationships>
</file>

<file path=ppt/slides/_rels/slide13.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2.png"/><Relationship Id="rId18" Type="http://schemas.openxmlformats.org/officeDocument/2006/relationships/image" Target="../media/image3.svg"/><Relationship Id="rId26" Type="http://schemas.openxmlformats.org/officeDocument/2006/relationships/image" Target="../media/image13.svg"/><Relationship Id="rId3" Type="http://schemas.openxmlformats.org/officeDocument/2006/relationships/image" Target="../media/image14.png"/><Relationship Id="rId21"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image" Target="../media/image21.svg"/><Relationship Id="rId17" Type="http://schemas.openxmlformats.org/officeDocument/2006/relationships/image" Target="../media/image2.png"/><Relationship Id="rId25" Type="http://schemas.openxmlformats.org/officeDocument/2006/relationships/image" Target="../media/image12.png"/><Relationship Id="rId2" Type="http://schemas.openxmlformats.org/officeDocument/2006/relationships/notesSlide" Target="../notesSlides/notesSlide13.xml"/><Relationship Id="rId16" Type="http://schemas.openxmlformats.org/officeDocument/2006/relationships/image" Target="../media/image7.svg"/><Relationship Id="rId20" Type="http://schemas.openxmlformats.org/officeDocument/2006/relationships/image" Target="../media/image25.svg"/><Relationship Id="rId29"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7.svg"/><Relationship Id="rId11" Type="http://schemas.openxmlformats.org/officeDocument/2006/relationships/image" Target="../media/image20.png"/><Relationship Id="rId24" Type="http://schemas.openxmlformats.org/officeDocument/2006/relationships/image" Target="../media/image9.svg"/><Relationship Id="rId5" Type="http://schemas.openxmlformats.org/officeDocument/2006/relationships/image" Target="../media/image16.png"/><Relationship Id="rId15" Type="http://schemas.openxmlformats.org/officeDocument/2006/relationships/image" Target="../media/image6.png"/><Relationship Id="rId23" Type="http://schemas.openxmlformats.org/officeDocument/2006/relationships/image" Target="../media/image8.png"/><Relationship Id="rId28" Type="http://schemas.openxmlformats.org/officeDocument/2006/relationships/image" Target="../media/image33.svg"/><Relationship Id="rId10" Type="http://schemas.openxmlformats.org/officeDocument/2006/relationships/image" Target="../media/image27.svg"/><Relationship Id="rId19" Type="http://schemas.openxmlformats.org/officeDocument/2006/relationships/image" Target="../media/image24.png"/><Relationship Id="rId4" Type="http://schemas.openxmlformats.org/officeDocument/2006/relationships/image" Target="../media/image15.svg"/><Relationship Id="rId9" Type="http://schemas.openxmlformats.org/officeDocument/2006/relationships/image" Target="../media/image26.png"/><Relationship Id="rId14" Type="http://schemas.openxmlformats.org/officeDocument/2006/relationships/image" Target="../media/image23.svg"/><Relationship Id="rId22" Type="http://schemas.openxmlformats.org/officeDocument/2006/relationships/image" Target="../media/image11.svg"/><Relationship Id="rId27" Type="http://schemas.openxmlformats.org/officeDocument/2006/relationships/image" Target="../media/image32.png"/><Relationship Id="rId30" Type="http://schemas.openxmlformats.org/officeDocument/2006/relationships/image" Target="../media/image35.svg"/></Relationships>
</file>

<file path=ppt/slides/_rels/slide14.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2.png"/><Relationship Id="rId18" Type="http://schemas.openxmlformats.org/officeDocument/2006/relationships/image" Target="../media/image3.svg"/><Relationship Id="rId26" Type="http://schemas.openxmlformats.org/officeDocument/2006/relationships/image" Target="../media/image13.svg"/><Relationship Id="rId3" Type="http://schemas.openxmlformats.org/officeDocument/2006/relationships/image" Target="../media/image14.png"/><Relationship Id="rId21"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image" Target="../media/image21.svg"/><Relationship Id="rId17" Type="http://schemas.openxmlformats.org/officeDocument/2006/relationships/image" Target="../media/image2.png"/><Relationship Id="rId25" Type="http://schemas.openxmlformats.org/officeDocument/2006/relationships/image" Target="../media/image12.png"/><Relationship Id="rId2" Type="http://schemas.openxmlformats.org/officeDocument/2006/relationships/notesSlide" Target="../notesSlides/notesSlide14.xml"/><Relationship Id="rId16" Type="http://schemas.openxmlformats.org/officeDocument/2006/relationships/image" Target="../media/image7.svg"/><Relationship Id="rId20" Type="http://schemas.openxmlformats.org/officeDocument/2006/relationships/image" Target="../media/image25.svg"/><Relationship Id="rId29"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7.svg"/><Relationship Id="rId11" Type="http://schemas.openxmlformats.org/officeDocument/2006/relationships/image" Target="../media/image20.png"/><Relationship Id="rId24" Type="http://schemas.openxmlformats.org/officeDocument/2006/relationships/image" Target="../media/image9.svg"/><Relationship Id="rId5" Type="http://schemas.openxmlformats.org/officeDocument/2006/relationships/image" Target="../media/image16.png"/><Relationship Id="rId15" Type="http://schemas.openxmlformats.org/officeDocument/2006/relationships/image" Target="../media/image6.png"/><Relationship Id="rId23" Type="http://schemas.openxmlformats.org/officeDocument/2006/relationships/image" Target="../media/image8.png"/><Relationship Id="rId28" Type="http://schemas.openxmlformats.org/officeDocument/2006/relationships/image" Target="../media/image33.svg"/><Relationship Id="rId10" Type="http://schemas.openxmlformats.org/officeDocument/2006/relationships/image" Target="../media/image27.svg"/><Relationship Id="rId19" Type="http://schemas.openxmlformats.org/officeDocument/2006/relationships/image" Target="../media/image24.png"/><Relationship Id="rId4" Type="http://schemas.openxmlformats.org/officeDocument/2006/relationships/image" Target="../media/image15.svg"/><Relationship Id="rId9" Type="http://schemas.openxmlformats.org/officeDocument/2006/relationships/image" Target="../media/image26.png"/><Relationship Id="rId14" Type="http://schemas.openxmlformats.org/officeDocument/2006/relationships/image" Target="../media/image23.svg"/><Relationship Id="rId22" Type="http://schemas.openxmlformats.org/officeDocument/2006/relationships/image" Target="../media/image11.svg"/><Relationship Id="rId27" Type="http://schemas.openxmlformats.org/officeDocument/2006/relationships/image" Target="../media/image32.png"/><Relationship Id="rId30" Type="http://schemas.openxmlformats.org/officeDocument/2006/relationships/image" Target="../media/image35.svg"/></Relationships>
</file>

<file path=ppt/slides/_rels/slide15.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2.png"/><Relationship Id="rId18" Type="http://schemas.openxmlformats.org/officeDocument/2006/relationships/image" Target="../media/image3.svg"/><Relationship Id="rId26" Type="http://schemas.openxmlformats.org/officeDocument/2006/relationships/image" Target="../media/image13.svg"/><Relationship Id="rId3" Type="http://schemas.openxmlformats.org/officeDocument/2006/relationships/image" Target="../media/image14.png"/><Relationship Id="rId21"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image" Target="../media/image21.svg"/><Relationship Id="rId17" Type="http://schemas.openxmlformats.org/officeDocument/2006/relationships/image" Target="../media/image2.png"/><Relationship Id="rId25" Type="http://schemas.openxmlformats.org/officeDocument/2006/relationships/image" Target="../media/image12.png"/><Relationship Id="rId2" Type="http://schemas.openxmlformats.org/officeDocument/2006/relationships/notesSlide" Target="../notesSlides/notesSlide15.xml"/><Relationship Id="rId16" Type="http://schemas.openxmlformats.org/officeDocument/2006/relationships/image" Target="../media/image7.svg"/><Relationship Id="rId20" Type="http://schemas.openxmlformats.org/officeDocument/2006/relationships/image" Target="../media/image25.svg"/><Relationship Id="rId29"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7.svg"/><Relationship Id="rId11" Type="http://schemas.openxmlformats.org/officeDocument/2006/relationships/image" Target="../media/image20.png"/><Relationship Id="rId24" Type="http://schemas.openxmlformats.org/officeDocument/2006/relationships/image" Target="../media/image9.svg"/><Relationship Id="rId5" Type="http://schemas.openxmlformats.org/officeDocument/2006/relationships/image" Target="../media/image16.png"/><Relationship Id="rId15" Type="http://schemas.openxmlformats.org/officeDocument/2006/relationships/image" Target="../media/image6.png"/><Relationship Id="rId23" Type="http://schemas.openxmlformats.org/officeDocument/2006/relationships/image" Target="../media/image8.png"/><Relationship Id="rId28" Type="http://schemas.openxmlformats.org/officeDocument/2006/relationships/image" Target="../media/image33.svg"/><Relationship Id="rId10" Type="http://schemas.openxmlformats.org/officeDocument/2006/relationships/image" Target="../media/image27.svg"/><Relationship Id="rId19" Type="http://schemas.openxmlformats.org/officeDocument/2006/relationships/image" Target="../media/image24.png"/><Relationship Id="rId4" Type="http://schemas.openxmlformats.org/officeDocument/2006/relationships/image" Target="../media/image15.svg"/><Relationship Id="rId9" Type="http://schemas.openxmlformats.org/officeDocument/2006/relationships/image" Target="../media/image26.png"/><Relationship Id="rId14" Type="http://schemas.openxmlformats.org/officeDocument/2006/relationships/image" Target="../media/image23.svg"/><Relationship Id="rId22" Type="http://schemas.openxmlformats.org/officeDocument/2006/relationships/image" Target="../media/image11.svg"/><Relationship Id="rId27" Type="http://schemas.openxmlformats.org/officeDocument/2006/relationships/image" Target="../media/image32.png"/><Relationship Id="rId30" Type="http://schemas.openxmlformats.org/officeDocument/2006/relationships/image" Target="../media/image35.svg"/></Relationships>
</file>

<file path=ppt/slides/_rels/slide16.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2.png"/><Relationship Id="rId18" Type="http://schemas.openxmlformats.org/officeDocument/2006/relationships/image" Target="../media/image3.svg"/><Relationship Id="rId26" Type="http://schemas.openxmlformats.org/officeDocument/2006/relationships/image" Target="../media/image13.svg"/><Relationship Id="rId3" Type="http://schemas.openxmlformats.org/officeDocument/2006/relationships/image" Target="../media/image14.png"/><Relationship Id="rId21"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image" Target="../media/image21.svg"/><Relationship Id="rId17" Type="http://schemas.openxmlformats.org/officeDocument/2006/relationships/image" Target="../media/image2.png"/><Relationship Id="rId25" Type="http://schemas.openxmlformats.org/officeDocument/2006/relationships/image" Target="../media/image12.png"/><Relationship Id="rId2" Type="http://schemas.openxmlformats.org/officeDocument/2006/relationships/notesSlide" Target="../notesSlides/notesSlide16.xml"/><Relationship Id="rId16" Type="http://schemas.openxmlformats.org/officeDocument/2006/relationships/image" Target="../media/image7.svg"/><Relationship Id="rId20" Type="http://schemas.openxmlformats.org/officeDocument/2006/relationships/image" Target="../media/image25.svg"/><Relationship Id="rId29"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7.svg"/><Relationship Id="rId11" Type="http://schemas.openxmlformats.org/officeDocument/2006/relationships/image" Target="../media/image20.png"/><Relationship Id="rId24" Type="http://schemas.openxmlformats.org/officeDocument/2006/relationships/image" Target="../media/image9.svg"/><Relationship Id="rId5" Type="http://schemas.openxmlformats.org/officeDocument/2006/relationships/image" Target="../media/image16.png"/><Relationship Id="rId15" Type="http://schemas.openxmlformats.org/officeDocument/2006/relationships/image" Target="../media/image6.png"/><Relationship Id="rId23" Type="http://schemas.openxmlformats.org/officeDocument/2006/relationships/image" Target="../media/image8.png"/><Relationship Id="rId28" Type="http://schemas.openxmlformats.org/officeDocument/2006/relationships/image" Target="../media/image33.svg"/><Relationship Id="rId10" Type="http://schemas.openxmlformats.org/officeDocument/2006/relationships/image" Target="../media/image27.svg"/><Relationship Id="rId19" Type="http://schemas.openxmlformats.org/officeDocument/2006/relationships/image" Target="../media/image24.png"/><Relationship Id="rId4" Type="http://schemas.openxmlformats.org/officeDocument/2006/relationships/image" Target="../media/image15.svg"/><Relationship Id="rId9" Type="http://schemas.openxmlformats.org/officeDocument/2006/relationships/image" Target="../media/image26.png"/><Relationship Id="rId14" Type="http://schemas.openxmlformats.org/officeDocument/2006/relationships/image" Target="../media/image23.svg"/><Relationship Id="rId22" Type="http://schemas.openxmlformats.org/officeDocument/2006/relationships/image" Target="../media/image11.svg"/><Relationship Id="rId27" Type="http://schemas.openxmlformats.org/officeDocument/2006/relationships/image" Target="../media/image32.png"/><Relationship Id="rId30" Type="http://schemas.openxmlformats.org/officeDocument/2006/relationships/image" Target="../media/image35.svg"/></Relationships>
</file>

<file path=ppt/slides/_rels/slide1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2.png"/><Relationship Id="rId18" Type="http://schemas.openxmlformats.org/officeDocument/2006/relationships/image" Target="../media/image3.svg"/><Relationship Id="rId26" Type="http://schemas.openxmlformats.org/officeDocument/2006/relationships/image" Target="../media/image13.svg"/><Relationship Id="rId3" Type="http://schemas.openxmlformats.org/officeDocument/2006/relationships/image" Target="../media/image14.png"/><Relationship Id="rId21" Type="http://schemas.openxmlformats.org/officeDocument/2006/relationships/image" Target="../media/image10.png"/><Relationship Id="rId7" Type="http://schemas.openxmlformats.org/officeDocument/2006/relationships/image" Target="../media/image18.png"/><Relationship Id="rId12" Type="http://schemas.openxmlformats.org/officeDocument/2006/relationships/image" Target="../media/image21.svg"/><Relationship Id="rId17" Type="http://schemas.openxmlformats.org/officeDocument/2006/relationships/image" Target="../media/image2.png"/><Relationship Id="rId25" Type="http://schemas.openxmlformats.org/officeDocument/2006/relationships/image" Target="../media/image12.png"/><Relationship Id="rId2" Type="http://schemas.openxmlformats.org/officeDocument/2006/relationships/notesSlide" Target="../notesSlides/notesSlide17.xml"/><Relationship Id="rId16" Type="http://schemas.openxmlformats.org/officeDocument/2006/relationships/image" Target="../media/image7.svg"/><Relationship Id="rId20" Type="http://schemas.openxmlformats.org/officeDocument/2006/relationships/image" Target="../media/image25.svg"/><Relationship Id="rId29"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7.svg"/><Relationship Id="rId11" Type="http://schemas.openxmlformats.org/officeDocument/2006/relationships/image" Target="../media/image20.png"/><Relationship Id="rId24" Type="http://schemas.openxmlformats.org/officeDocument/2006/relationships/image" Target="../media/image9.svg"/><Relationship Id="rId5" Type="http://schemas.openxmlformats.org/officeDocument/2006/relationships/image" Target="../media/image16.png"/><Relationship Id="rId15" Type="http://schemas.openxmlformats.org/officeDocument/2006/relationships/image" Target="../media/image6.png"/><Relationship Id="rId23" Type="http://schemas.openxmlformats.org/officeDocument/2006/relationships/image" Target="../media/image8.png"/><Relationship Id="rId28" Type="http://schemas.openxmlformats.org/officeDocument/2006/relationships/image" Target="../media/image33.svg"/><Relationship Id="rId10" Type="http://schemas.openxmlformats.org/officeDocument/2006/relationships/image" Target="../media/image27.svg"/><Relationship Id="rId19" Type="http://schemas.openxmlformats.org/officeDocument/2006/relationships/image" Target="../media/image24.png"/><Relationship Id="rId4" Type="http://schemas.openxmlformats.org/officeDocument/2006/relationships/image" Target="../media/image15.svg"/><Relationship Id="rId9" Type="http://schemas.openxmlformats.org/officeDocument/2006/relationships/image" Target="../media/image26.png"/><Relationship Id="rId14" Type="http://schemas.openxmlformats.org/officeDocument/2006/relationships/image" Target="../media/image23.svg"/><Relationship Id="rId22" Type="http://schemas.openxmlformats.org/officeDocument/2006/relationships/image" Target="../media/image11.svg"/><Relationship Id="rId27" Type="http://schemas.openxmlformats.org/officeDocument/2006/relationships/image" Target="../media/image32.png"/><Relationship Id="rId30" Type="http://schemas.openxmlformats.org/officeDocument/2006/relationships/image" Target="../media/image35.sv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18" Type="http://schemas.openxmlformats.org/officeDocument/2006/relationships/image" Target="../media/image63.png"/><Relationship Id="rId3" Type="http://schemas.openxmlformats.org/officeDocument/2006/relationships/image" Target="../media/image48.png"/><Relationship Id="rId21" Type="http://schemas.microsoft.com/office/2007/relationships/hdphoto" Target="../media/hdphoto2.wdp"/><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 Type="http://schemas.openxmlformats.org/officeDocument/2006/relationships/notesSlide" Target="../notesSlides/notesSlide26.xml"/><Relationship Id="rId16" Type="http://schemas.openxmlformats.org/officeDocument/2006/relationships/image" Target="../media/image61.png"/><Relationship Id="rId20" Type="http://schemas.openxmlformats.org/officeDocument/2006/relationships/image" Target="../media/image65.png"/><Relationship Id="rId1" Type="http://schemas.openxmlformats.org/officeDocument/2006/relationships/slideLayout" Target="../slideLayouts/slideLayout1.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png"/><Relationship Id="rId19" Type="http://schemas.openxmlformats.org/officeDocument/2006/relationships/image" Target="../media/image64.sv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png"/><Relationship Id="rId7" Type="http://schemas.openxmlformats.org/officeDocument/2006/relationships/image" Target="../media/image70.jpeg"/><Relationship Id="rId12" Type="http://schemas.openxmlformats.org/officeDocument/2006/relationships/image" Target="../media/image75.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9.jpeg"/><Relationship Id="rId11" Type="http://schemas.openxmlformats.org/officeDocument/2006/relationships/image" Target="../media/image74.png"/><Relationship Id="rId5" Type="http://schemas.openxmlformats.org/officeDocument/2006/relationships/image" Target="../media/image68.jpe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jpeg"/></Relationships>
</file>

<file path=ppt/slides/_rels/slide2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image" Target="../media/image78.jpeg"/><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76.png"/><Relationship Id="rId3" Type="http://schemas.openxmlformats.org/officeDocument/2006/relationships/image" Target="../media/image82.jpeg"/><Relationship Id="rId7" Type="http://schemas.openxmlformats.org/officeDocument/2006/relationships/image" Target="../media/image79.png"/><Relationship Id="rId12" Type="http://schemas.openxmlformats.org/officeDocument/2006/relationships/image" Target="../media/image86.jpe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78.jpeg"/><Relationship Id="rId11" Type="http://schemas.openxmlformats.org/officeDocument/2006/relationships/image" Target="../media/image85.jpeg"/><Relationship Id="rId5" Type="http://schemas.openxmlformats.org/officeDocument/2006/relationships/image" Target="../media/image77.png"/><Relationship Id="rId10" Type="http://schemas.openxmlformats.org/officeDocument/2006/relationships/image" Target="../media/image84.jpeg"/><Relationship Id="rId4" Type="http://schemas.openxmlformats.org/officeDocument/2006/relationships/image" Target="../media/image83.jpeg"/><Relationship Id="rId9" Type="http://schemas.openxmlformats.org/officeDocument/2006/relationships/image" Target="../media/image81.png"/></Relationships>
</file>

<file path=ppt/slides/_rels/slide31.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8.jpeg"/><Relationship Id="rId3" Type="http://schemas.openxmlformats.org/officeDocument/2006/relationships/image" Target="../media/image87.jpeg"/><Relationship Id="rId7" Type="http://schemas.openxmlformats.org/officeDocument/2006/relationships/image" Target="../media/image78.jpeg"/><Relationship Id="rId12" Type="http://schemas.openxmlformats.org/officeDocument/2006/relationships/image" Target="../media/image85.jpe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77.png"/><Relationship Id="rId11" Type="http://schemas.openxmlformats.org/officeDocument/2006/relationships/image" Target="../media/image84.jpeg"/><Relationship Id="rId5" Type="http://schemas.openxmlformats.org/officeDocument/2006/relationships/image" Target="../media/image83.jpeg"/><Relationship Id="rId1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82.jpeg"/><Relationship Id="rId9" Type="http://schemas.openxmlformats.org/officeDocument/2006/relationships/image" Target="../media/image80.png"/><Relationship Id="rId14" Type="http://schemas.openxmlformats.org/officeDocument/2006/relationships/image" Target="../media/image86.jpeg"/></Relationships>
</file>

<file path=ppt/slides/_rels/slide32.xml.rels><?xml version="1.0" encoding="UTF-8" standalone="yes"?>
<Relationships xmlns="http://schemas.openxmlformats.org/package/2006/relationships"><Relationship Id="rId8" Type="http://schemas.openxmlformats.org/officeDocument/2006/relationships/image" Target="../media/image78.jpeg"/><Relationship Id="rId13" Type="http://schemas.openxmlformats.org/officeDocument/2006/relationships/image" Target="../media/image91.jpeg"/><Relationship Id="rId18" Type="http://schemas.openxmlformats.org/officeDocument/2006/relationships/image" Target="../media/image86.jpeg"/><Relationship Id="rId3" Type="http://schemas.openxmlformats.org/officeDocument/2006/relationships/image" Target="../media/image89.jpeg"/><Relationship Id="rId7" Type="http://schemas.openxmlformats.org/officeDocument/2006/relationships/image" Target="../media/image77.png"/><Relationship Id="rId12" Type="http://schemas.openxmlformats.org/officeDocument/2006/relationships/image" Target="../media/image90.jpeg"/><Relationship Id="rId17" Type="http://schemas.openxmlformats.org/officeDocument/2006/relationships/image" Target="../media/image88.jpeg"/><Relationship Id="rId2" Type="http://schemas.openxmlformats.org/officeDocument/2006/relationships/notesSlide" Target="../notesSlides/notesSlide32.xml"/><Relationship Id="rId16" Type="http://schemas.openxmlformats.org/officeDocument/2006/relationships/image" Target="../media/image85.jpeg"/><Relationship Id="rId1" Type="http://schemas.openxmlformats.org/officeDocument/2006/relationships/slideLayout" Target="../slideLayouts/slideLayout3.xml"/><Relationship Id="rId6" Type="http://schemas.openxmlformats.org/officeDocument/2006/relationships/image" Target="../media/image83.jpeg"/><Relationship Id="rId11" Type="http://schemas.openxmlformats.org/officeDocument/2006/relationships/image" Target="../media/image81.png"/><Relationship Id="rId5" Type="http://schemas.openxmlformats.org/officeDocument/2006/relationships/image" Target="../media/image82.jpeg"/><Relationship Id="rId15" Type="http://schemas.openxmlformats.org/officeDocument/2006/relationships/image" Target="../media/image84.jpeg"/><Relationship Id="rId10" Type="http://schemas.openxmlformats.org/officeDocument/2006/relationships/image" Target="../media/image80.png"/><Relationship Id="rId19" Type="http://schemas.openxmlformats.org/officeDocument/2006/relationships/image" Target="../media/image76.png"/><Relationship Id="rId4" Type="http://schemas.openxmlformats.org/officeDocument/2006/relationships/image" Target="../media/image87.jpeg"/><Relationship Id="rId9" Type="http://schemas.openxmlformats.org/officeDocument/2006/relationships/image" Target="../media/image79.png"/><Relationship Id="rId14" Type="http://schemas.openxmlformats.org/officeDocument/2006/relationships/image" Target="../media/image92.jpeg"/></Relationships>
</file>

<file path=ppt/slides/_rels/slide33.xml.rels><?xml version="1.0" encoding="UTF-8" standalone="yes"?>
<Relationships xmlns="http://schemas.openxmlformats.org/package/2006/relationships"><Relationship Id="rId8" Type="http://schemas.openxmlformats.org/officeDocument/2006/relationships/image" Target="../media/image82.jpeg"/><Relationship Id="rId13" Type="http://schemas.openxmlformats.org/officeDocument/2006/relationships/image" Target="../media/image80.png"/><Relationship Id="rId18" Type="http://schemas.openxmlformats.org/officeDocument/2006/relationships/image" Target="../media/image91.jpeg"/><Relationship Id="rId26" Type="http://schemas.openxmlformats.org/officeDocument/2006/relationships/image" Target="../media/image88.jpeg"/><Relationship Id="rId3" Type="http://schemas.openxmlformats.org/officeDocument/2006/relationships/image" Target="../media/image93.jpeg"/><Relationship Id="rId21" Type="http://schemas.openxmlformats.org/officeDocument/2006/relationships/image" Target="../media/image99.jpeg"/><Relationship Id="rId7" Type="http://schemas.openxmlformats.org/officeDocument/2006/relationships/image" Target="../media/image95.png"/><Relationship Id="rId12" Type="http://schemas.openxmlformats.org/officeDocument/2006/relationships/image" Target="../media/image79.png"/><Relationship Id="rId17" Type="http://schemas.openxmlformats.org/officeDocument/2006/relationships/image" Target="../media/image90.jpeg"/><Relationship Id="rId25" Type="http://schemas.openxmlformats.org/officeDocument/2006/relationships/image" Target="../media/image85.jpeg"/><Relationship Id="rId2" Type="http://schemas.openxmlformats.org/officeDocument/2006/relationships/notesSlide" Target="../notesSlides/notesSlide33.xml"/><Relationship Id="rId16" Type="http://schemas.openxmlformats.org/officeDocument/2006/relationships/image" Target="../media/image97.jpeg"/><Relationship Id="rId20" Type="http://schemas.openxmlformats.org/officeDocument/2006/relationships/image" Target="../media/image92.jpeg"/><Relationship Id="rId1" Type="http://schemas.openxmlformats.org/officeDocument/2006/relationships/slideLayout" Target="../slideLayouts/slideLayout3.xml"/><Relationship Id="rId6" Type="http://schemas.openxmlformats.org/officeDocument/2006/relationships/image" Target="../media/image94.jpeg"/><Relationship Id="rId11" Type="http://schemas.openxmlformats.org/officeDocument/2006/relationships/image" Target="../media/image78.jpeg"/><Relationship Id="rId24" Type="http://schemas.openxmlformats.org/officeDocument/2006/relationships/image" Target="../media/image84.jpeg"/><Relationship Id="rId5" Type="http://schemas.openxmlformats.org/officeDocument/2006/relationships/image" Target="../media/image87.jpeg"/><Relationship Id="rId15" Type="http://schemas.openxmlformats.org/officeDocument/2006/relationships/image" Target="../media/image96.jpeg"/><Relationship Id="rId23" Type="http://schemas.openxmlformats.org/officeDocument/2006/relationships/image" Target="../media/image101.jpeg"/><Relationship Id="rId28" Type="http://schemas.openxmlformats.org/officeDocument/2006/relationships/image" Target="../media/image76.png"/><Relationship Id="rId10" Type="http://schemas.openxmlformats.org/officeDocument/2006/relationships/image" Target="../media/image77.png"/><Relationship Id="rId19" Type="http://schemas.openxmlformats.org/officeDocument/2006/relationships/image" Target="../media/image98.jpeg"/><Relationship Id="rId4" Type="http://schemas.openxmlformats.org/officeDocument/2006/relationships/image" Target="../media/image89.jpeg"/><Relationship Id="rId9" Type="http://schemas.openxmlformats.org/officeDocument/2006/relationships/image" Target="../media/image83.jpeg"/><Relationship Id="rId14" Type="http://schemas.openxmlformats.org/officeDocument/2006/relationships/image" Target="../media/image81.png"/><Relationship Id="rId22" Type="http://schemas.openxmlformats.org/officeDocument/2006/relationships/image" Target="../media/image100.jpeg"/><Relationship Id="rId27" Type="http://schemas.openxmlformats.org/officeDocument/2006/relationships/image" Target="../media/image86.jpeg"/></Relationships>
</file>

<file path=ppt/slides/_rels/slide34.xml.rels><?xml version="1.0" encoding="UTF-8" standalone="yes"?>
<Relationships xmlns="http://schemas.openxmlformats.org/package/2006/relationships"><Relationship Id="rId13" Type="http://schemas.openxmlformats.org/officeDocument/2006/relationships/image" Target="../media/image78.jpeg"/><Relationship Id="rId18" Type="http://schemas.openxmlformats.org/officeDocument/2006/relationships/image" Target="../media/image97.jpeg"/><Relationship Id="rId26" Type="http://schemas.openxmlformats.org/officeDocument/2006/relationships/image" Target="../media/image84.jpeg"/><Relationship Id="rId3" Type="http://schemas.openxmlformats.org/officeDocument/2006/relationships/image" Target="../media/image102.png"/><Relationship Id="rId21" Type="http://schemas.openxmlformats.org/officeDocument/2006/relationships/image" Target="../media/image98.jpeg"/><Relationship Id="rId7" Type="http://schemas.openxmlformats.org/officeDocument/2006/relationships/image" Target="../media/image87.jpeg"/><Relationship Id="rId12" Type="http://schemas.openxmlformats.org/officeDocument/2006/relationships/image" Target="../media/image77.png"/><Relationship Id="rId17" Type="http://schemas.openxmlformats.org/officeDocument/2006/relationships/image" Target="../media/image96.jpeg"/><Relationship Id="rId25" Type="http://schemas.openxmlformats.org/officeDocument/2006/relationships/image" Target="../media/image101.jpeg"/><Relationship Id="rId33" Type="http://schemas.openxmlformats.org/officeDocument/2006/relationships/image" Target="../media/image76.png"/><Relationship Id="rId2" Type="http://schemas.openxmlformats.org/officeDocument/2006/relationships/notesSlide" Target="../notesSlides/notesSlide34.xml"/><Relationship Id="rId16" Type="http://schemas.openxmlformats.org/officeDocument/2006/relationships/image" Target="../media/image81.png"/><Relationship Id="rId20" Type="http://schemas.openxmlformats.org/officeDocument/2006/relationships/image" Target="../media/image91.jpeg"/><Relationship Id="rId29" Type="http://schemas.openxmlformats.org/officeDocument/2006/relationships/image" Target="../media/image105.jpeg"/><Relationship Id="rId1" Type="http://schemas.openxmlformats.org/officeDocument/2006/relationships/slideLayout" Target="../slideLayouts/slideLayout3.xml"/><Relationship Id="rId6" Type="http://schemas.openxmlformats.org/officeDocument/2006/relationships/image" Target="../media/image103.jpeg"/><Relationship Id="rId11" Type="http://schemas.openxmlformats.org/officeDocument/2006/relationships/image" Target="../media/image83.jpeg"/><Relationship Id="rId24" Type="http://schemas.openxmlformats.org/officeDocument/2006/relationships/image" Target="../media/image100.jpeg"/><Relationship Id="rId32" Type="http://schemas.openxmlformats.org/officeDocument/2006/relationships/image" Target="../media/image86.jpeg"/><Relationship Id="rId5" Type="http://schemas.openxmlformats.org/officeDocument/2006/relationships/image" Target="../media/image89.jpeg"/><Relationship Id="rId15" Type="http://schemas.openxmlformats.org/officeDocument/2006/relationships/image" Target="../media/image80.png"/><Relationship Id="rId23" Type="http://schemas.openxmlformats.org/officeDocument/2006/relationships/image" Target="../media/image99.jpeg"/><Relationship Id="rId28" Type="http://schemas.openxmlformats.org/officeDocument/2006/relationships/image" Target="../media/image104.jpeg"/><Relationship Id="rId10" Type="http://schemas.openxmlformats.org/officeDocument/2006/relationships/image" Target="../media/image82.jpeg"/><Relationship Id="rId19" Type="http://schemas.openxmlformats.org/officeDocument/2006/relationships/image" Target="../media/image90.jpeg"/><Relationship Id="rId31" Type="http://schemas.openxmlformats.org/officeDocument/2006/relationships/image" Target="../media/image88.jpeg"/><Relationship Id="rId4" Type="http://schemas.openxmlformats.org/officeDocument/2006/relationships/image" Target="../media/image93.jpeg"/><Relationship Id="rId9" Type="http://schemas.openxmlformats.org/officeDocument/2006/relationships/image" Target="../media/image95.png"/><Relationship Id="rId14" Type="http://schemas.openxmlformats.org/officeDocument/2006/relationships/image" Target="../media/image79.png"/><Relationship Id="rId22" Type="http://schemas.openxmlformats.org/officeDocument/2006/relationships/image" Target="../media/image92.jpeg"/><Relationship Id="rId27" Type="http://schemas.openxmlformats.org/officeDocument/2006/relationships/image" Target="../media/image85.jpeg"/><Relationship Id="rId30" Type="http://schemas.openxmlformats.org/officeDocument/2006/relationships/image" Target="../media/image106.jpeg"/><Relationship Id="rId8" Type="http://schemas.openxmlformats.org/officeDocument/2006/relationships/image" Target="../media/image94.jpeg"/></Relationships>
</file>

<file path=ppt/slides/_rels/slide35.xml.rels><?xml version="1.0" encoding="UTF-8" standalone="yes"?>
<Relationships xmlns="http://schemas.openxmlformats.org/package/2006/relationships"><Relationship Id="rId13" Type="http://schemas.openxmlformats.org/officeDocument/2006/relationships/image" Target="../media/image78.jpeg"/><Relationship Id="rId18" Type="http://schemas.openxmlformats.org/officeDocument/2006/relationships/image" Target="../media/image97.jpeg"/><Relationship Id="rId26" Type="http://schemas.openxmlformats.org/officeDocument/2006/relationships/image" Target="../media/image84.jpeg"/><Relationship Id="rId21" Type="http://schemas.openxmlformats.org/officeDocument/2006/relationships/image" Target="../media/image98.jpeg"/><Relationship Id="rId34" Type="http://schemas.openxmlformats.org/officeDocument/2006/relationships/image" Target="../media/image108.jpeg"/><Relationship Id="rId7" Type="http://schemas.openxmlformats.org/officeDocument/2006/relationships/image" Target="../media/image87.jpeg"/><Relationship Id="rId12" Type="http://schemas.openxmlformats.org/officeDocument/2006/relationships/image" Target="../media/image77.png"/><Relationship Id="rId17" Type="http://schemas.openxmlformats.org/officeDocument/2006/relationships/image" Target="../media/image96.jpeg"/><Relationship Id="rId25" Type="http://schemas.openxmlformats.org/officeDocument/2006/relationships/image" Target="../media/image101.jpeg"/><Relationship Id="rId33" Type="http://schemas.openxmlformats.org/officeDocument/2006/relationships/image" Target="../media/image107.jpeg"/><Relationship Id="rId2" Type="http://schemas.openxmlformats.org/officeDocument/2006/relationships/notesSlide" Target="../notesSlides/notesSlide35.xml"/><Relationship Id="rId16" Type="http://schemas.openxmlformats.org/officeDocument/2006/relationships/image" Target="../media/image81.png"/><Relationship Id="rId20" Type="http://schemas.openxmlformats.org/officeDocument/2006/relationships/image" Target="../media/image91.jpeg"/><Relationship Id="rId29" Type="http://schemas.openxmlformats.org/officeDocument/2006/relationships/image" Target="../media/image105.jpeg"/><Relationship Id="rId1" Type="http://schemas.openxmlformats.org/officeDocument/2006/relationships/slideLayout" Target="../slideLayouts/slideLayout3.xml"/><Relationship Id="rId6" Type="http://schemas.openxmlformats.org/officeDocument/2006/relationships/image" Target="../media/image103.jpeg"/><Relationship Id="rId11" Type="http://schemas.openxmlformats.org/officeDocument/2006/relationships/image" Target="../media/image83.jpeg"/><Relationship Id="rId24" Type="http://schemas.openxmlformats.org/officeDocument/2006/relationships/image" Target="../media/image100.jpeg"/><Relationship Id="rId32" Type="http://schemas.openxmlformats.org/officeDocument/2006/relationships/image" Target="../media/image86.jpeg"/><Relationship Id="rId37" Type="http://schemas.openxmlformats.org/officeDocument/2006/relationships/image" Target="../media/image76.png"/><Relationship Id="rId5" Type="http://schemas.openxmlformats.org/officeDocument/2006/relationships/image" Target="../media/image89.jpeg"/><Relationship Id="rId15" Type="http://schemas.openxmlformats.org/officeDocument/2006/relationships/image" Target="../media/image80.png"/><Relationship Id="rId23" Type="http://schemas.openxmlformats.org/officeDocument/2006/relationships/image" Target="../media/image99.jpeg"/><Relationship Id="rId28" Type="http://schemas.openxmlformats.org/officeDocument/2006/relationships/image" Target="../media/image104.jpeg"/><Relationship Id="rId36" Type="http://schemas.openxmlformats.org/officeDocument/2006/relationships/image" Target="../media/image110.jpeg"/><Relationship Id="rId10" Type="http://schemas.openxmlformats.org/officeDocument/2006/relationships/image" Target="../media/image82.jpeg"/><Relationship Id="rId19" Type="http://schemas.openxmlformats.org/officeDocument/2006/relationships/image" Target="../media/image90.jpeg"/><Relationship Id="rId31" Type="http://schemas.openxmlformats.org/officeDocument/2006/relationships/image" Target="../media/image88.jpeg"/><Relationship Id="rId4" Type="http://schemas.openxmlformats.org/officeDocument/2006/relationships/image" Target="../media/image93.jpeg"/><Relationship Id="rId9" Type="http://schemas.openxmlformats.org/officeDocument/2006/relationships/image" Target="../media/image95.png"/><Relationship Id="rId14" Type="http://schemas.openxmlformats.org/officeDocument/2006/relationships/image" Target="../media/image79.png"/><Relationship Id="rId22" Type="http://schemas.openxmlformats.org/officeDocument/2006/relationships/image" Target="../media/image92.jpeg"/><Relationship Id="rId27" Type="http://schemas.openxmlformats.org/officeDocument/2006/relationships/image" Target="../media/image85.jpeg"/><Relationship Id="rId30" Type="http://schemas.openxmlformats.org/officeDocument/2006/relationships/image" Target="../media/image106.jpeg"/><Relationship Id="rId35" Type="http://schemas.openxmlformats.org/officeDocument/2006/relationships/image" Target="../media/image109.jpeg"/><Relationship Id="rId8" Type="http://schemas.openxmlformats.org/officeDocument/2006/relationships/image" Target="../media/image94.jpeg"/><Relationship Id="rId3" Type="http://schemas.openxmlformats.org/officeDocument/2006/relationships/image" Target="../media/image102.png"/></Relationships>
</file>

<file path=ppt/slides/_rels/slide36.xml.rels><?xml version="1.0" encoding="UTF-8" standalone="yes"?>
<Relationships xmlns="http://schemas.openxmlformats.org/package/2006/relationships"><Relationship Id="rId13" Type="http://schemas.openxmlformats.org/officeDocument/2006/relationships/image" Target="../media/image96.jpeg"/><Relationship Id="rId18" Type="http://schemas.openxmlformats.org/officeDocument/2006/relationships/image" Target="../media/image92.jpeg"/><Relationship Id="rId26" Type="http://schemas.openxmlformats.org/officeDocument/2006/relationships/image" Target="../media/image85.jpeg"/><Relationship Id="rId21" Type="http://schemas.openxmlformats.org/officeDocument/2006/relationships/image" Target="../media/image101.jpeg"/><Relationship Id="rId34" Type="http://schemas.openxmlformats.org/officeDocument/2006/relationships/image" Target="../media/image79.png"/><Relationship Id="rId7" Type="http://schemas.openxmlformats.org/officeDocument/2006/relationships/image" Target="../media/image103.jpeg"/><Relationship Id="rId12" Type="http://schemas.openxmlformats.org/officeDocument/2006/relationships/image" Target="../media/image83.jpeg"/><Relationship Id="rId17" Type="http://schemas.openxmlformats.org/officeDocument/2006/relationships/image" Target="../media/image98.jpeg"/><Relationship Id="rId25" Type="http://schemas.openxmlformats.org/officeDocument/2006/relationships/image" Target="../media/image84.jpeg"/><Relationship Id="rId33" Type="http://schemas.openxmlformats.org/officeDocument/2006/relationships/image" Target="../media/image78.jpeg"/><Relationship Id="rId2" Type="http://schemas.openxmlformats.org/officeDocument/2006/relationships/notesSlide" Target="../notesSlides/notesSlide36.xml"/><Relationship Id="rId16" Type="http://schemas.openxmlformats.org/officeDocument/2006/relationships/image" Target="../media/image91.jpeg"/><Relationship Id="rId20" Type="http://schemas.openxmlformats.org/officeDocument/2006/relationships/image" Target="../media/image100.jpeg"/><Relationship Id="rId29" Type="http://schemas.openxmlformats.org/officeDocument/2006/relationships/image" Target="../media/image106.jpeg"/><Relationship Id="rId1" Type="http://schemas.openxmlformats.org/officeDocument/2006/relationships/slideLayout" Target="../slideLayouts/slideLayout3.xml"/><Relationship Id="rId6" Type="http://schemas.openxmlformats.org/officeDocument/2006/relationships/image" Target="../media/image107.jpeg"/><Relationship Id="rId11" Type="http://schemas.openxmlformats.org/officeDocument/2006/relationships/image" Target="../media/image82.jpeg"/><Relationship Id="rId24" Type="http://schemas.openxmlformats.org/officeDocument/2006/relationships/image" Target="../media/image110.jpeg"/><Relationship Id="rId32" Type="http://schemas.openxmlformats.org/officeDocument/2006/relationships/image" Target="../media/image77.png"/><Relationship Id="rId37" Type="http://schemas.openxmlformats.org/officeDocument/2006/relationships/image" Target="../media/image76.png"/><Relationship Id="rId5" Type="http://schemas.openxmlformats.org/officeDocument/2006/relationships/image" Target="../media/image89.jpeg"/><Relationship Id="rId15" Type="http://schemas.openxmlformats.org/officeDocument/2006/relationships/image" Target="../media/image90.jpeg"/><Relationship Id="rId23" Type="http://schemas.openxmlformats.org/officeDocument/2006/relationships/image" Target="../media/image109.jpeg"/><Relationship Id="rId28" Type="http://schemas.openxmlformats.org/officeDocument/2006/relationships/image" Target="../media/image105.jpeg"/><Relationship Id="rId36" Type="http://schemas.openxmlformats.org/officeDocument/2006/relationships/image" Target="../media/image81.png"/><Relationship Id="rId10" Type="http://schemas.openxmlformats.org/officeDocument/2006/relationships/image" Target="../media/image95.png"/><Relationship Id="rId19" Type="http://schemas.openxmlformats.org/officeDocument/2006/relationships/image" Target="../media/image99.jpeg"/><Relationship Id="rId31" Type="http://schemas.openxmlformats.org/officeDocument/2006/relationships/image" Target="../media/image86.jpeg"/><Relationship Id="rId4" Type="http://schemas.openxmlformats.org/officeDocument/2006/relationships/image" Target="../media/image93.jpeg"/><Relationship Id="rId9" Type="http://schemas.openxmlformats.org/officeDocument/2006/relationships/image" Target="../media/image94.jpeg"/><Relationship Id="rId14" Type="http://schemas.openxmlformats.org/officeDocument/2006/relationships/image" Target="../media/image97.jpeg"/><Relationship Id="rId22" Type="http://schemas.openxmlformats.org/officeDocument/2006/relationships/image" Target="../media/image108.jpeg"/><Relationship Id="rId27" Type="http://schemas.openxmlformats.org/officeDocument/2006/relationships/image" Target="../media/image104.jpeg"/><Relationship Id="rId30" Type="http://schemas.openxmlformats.org/officeDocument/2006/relationships/image" Target="../media/image88.jpeg"/><Relationship Id="rId35" Type="http://schemas.openxmlformats.org/officeDocument/2006/relationships/image" Target="../media/image80.png"/><Relationship Id="rId8" Type="http://schemas.openxmlformats.org/officeDocument/2006/relationships/image" Target="../media/image87.jpeg"/><Relationship Id="rId3" Type="http://schemas.openxmlformats.org/officeDocument/2006/relationships/image" Target="../media/image10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5.svg"/><Relationship Id="rId4" Type="http://schemas.openxmlformats.org/officeDocument/2006/relationships/image" Target="../media/image7.svg"/><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4.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3.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svg"/><Relationship Id="rId11" Type="http://schemas.openxmlformats.org/officeDocument/2006/relationships/image" Target="../media/image12.png"/><Relationship Id="rId5" Type="http://schemas.openxmlformats.org/officeDocument/2006/relationships/image" Target="../media/image2.png"/><Relationship Id="rId10" Type="http://schemas.openxmlformats.org/officeDocument/2006/relationships/image" Target="../media/image9.svg"/><Relationship Id="rId4" Type="http://schemas.openxmlformats.org/officeDocument/2006/relationships/image" Target="../media/image7.svg"/><Relationship Id="rId9" Type="http://schemas.openxmlformats.org/officeDocument/2006/relationships/image" Target="../media/image8.png"/><Relationship Id="rId14" Type="http://schemas.openxmlformats.org/officeDocument/2006/relationships/image" Target="../media/image5.svg"/></Relationships>
</file>

<file path=ppt/slides/_rels/slide9.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4.png"/><Relationship Id="rId18" Type="http://schemas.openxmlformats.org/officeDocument/2006/relationships/image" Target="../media/image19.sv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3.svg"/><Relationship Id="rId17" Type="http://schemas.openxmlformats.org/officeDocument/2006/relationships/image" Target="../media/image18.png"/><Relationship Id="rId2" Type="http://schemas.openxmlformats.org/officeDocument/2006/relationships/notesSlide" Target="../notesSlides/notesSlide9.xml"/><Relationship Id="rId16" Type="http://schemas.openxmlformats.org/officeDocument/2006/relationships/image" Target="../media/image17.svg"/><Relationship Id="rId20" Type="http://schemas.openxmlformats.org/officeDocument/2006/relationships/image" Target="../media/image5.svg"/><Relationship Id="rId1" Type="http://schemas.openxmlformats.org/officeDocument/2006/relationships/slideLayout" Target="../slideLayouts/slideLayout2.xml"/><Relationship Id="rId6" Type="http://schemas.openxmlformats.org/officeDocument/2006/relationships/image" Target="../media/image3.svg"/><Relationship Id="rId11" Type="http://schemas.openxmlformats.org/officeDocument/2006/relationships/image" Target="../media/image12.png"/><Relationship Id="rId5" Type="http://schemas.openxmlformats.org/officeDocument/2006/relationships/image" Target="../media/image2.png"/><Relationship Id="rId15" Type="http://schemas.openxmlformats.org/officeDocument/2006/relationships/image" Target="../media/image16.png"/><Relationship Id="rId10" Type="http://schemas.openxmlformats.org/officeDocument/2006/relationships/image" Target="../media/image9.svg"/><Relationship Id="rId19" Type="http://schemas.openxmlformats.org/officeDocument/2006/relationships/image" Target="../media/image4.png"/><Relationship Id="rId4" Type="http://schemas.openxmlformats.org/officeDocument/2006/relationships/image" Target="../media/image7.svg"/><Relationship Id="rId9" Type="http://schemas.openxmlformats.org/officeDocument/2006/relationships/image" Target="../media/image8.png"/><Relationship Id="rId1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ight Arrow 5">
            <a:extLst>
              <a:ext uri="{FF2B5EF4-FFF2-40B4-BE49-F238E27FC236}">
                <a16:creationId xmlns:a16="http://schemas.microsoft.com/office/drawing/2014/main" id="{B16E0CE2-F027-2A4E-A7A7-22DC020D1B2B}"/>
              </a:ext>
            </a:extLst>
          </p:cNvPr>
          <p:cNvSpPr/>
          <p:nvPr/>
        </p:nvSpPr>
        <p:spPr>
          <a:xfrm>
            <a:off x="10508800" y="3165570"/>
            <a:ext cx="1667435" cy="1506071"/>
          </a:xfrm>
          <a:prstGeom prst="rightArrow">
            <a:avLst/>
          </a:prstGeom>
          <a:solidFill>
            <a:schemeClr val="accent3">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a:extLst>
              <a:ext uri="{FF2B5EF4-FFF2-40B4-BE49-F238E27FC236}">
                <a16:creationId xmlns:a16="http://schemas.microsoft.com/office/drawing/2014/main" id="{2A14B742-1C01-7C47-8A20-55159B52DC81}"/>
              </a:ext>
            </a:extLst>
          </p:cNvPr>
          <p:cNvSpPr/>
          <p:nvPr/>
        </p:nvSpPr>
        <p:spPr>
          <a:xfrm>
            <a:off x="0" y="914774"/>
            <a:ext cx="1667435" cy="1506071"/>
          </a:xfrm>
          <a:prstGeom prst="rightArrow">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solidFill>
            </a:endParaRPr>
          </a:p>
        </p:txBody>
      </p:sp>
      <p:sp>
        <p:nvSpPr>
          <p:cNvPr id="2" name="TextBox 1">
            <a:extLst>
              <a:ext uri="{FF2B5EF4-FFF2-40B4-BE49-F238E27FC236}">
                <a16:creationId xmlns:a16="http://schemas.microsoft.com/office/drawing/2014/main" id="{EAB4B216-40D8-2A44-887D-1BD02874BA1E}"/>
              </a:ext>
            </a:extLst>
          </p:cNvPr>
          <p:cNvSpPr txBox="1"/>
          <p:nvPr/>
        </p:nvSpPr>
        <p:spPr>
          <a:xfrm>
            <a:off x="1119352" y="1265052"/>
            <a:ext cx="10026869" cy="3170099"/>
          </a:xfrm>
          <a:prstGeom prst="rect">
            <a:avLst/>
          </a:prstGeom>
          <a:noFill/>
        </p:spPr>
        <p:txBody>
          <a:bodyPr wrap="square" rtlCol="0" anchor="ctr">
            <a:spAutoFit/>
          </a:bodyPr>
          <a:lstStyle/>
          <a:p>
            <a:pPr algn="ctr"/>
            <a:r>
              <a:rPr lang="en-US" sz="4000" dirty="0">
                <a:solidFill>
                  <a:schemeClr val="accent1">
                    <a:lumMod val="40000"/>
                    <a:lumOff val="60000"/>
                  </a:schemeClr>
                </a:solidFill>
              </a:rPr>
              <a:t>Accelerating Climate Tech through the</a:t>
            </a:r>
            <a:r>
              <a:rPr lang="en-US" sz="4000" b="1" dirty="0">
                <a:solidFill>
                  <a:schemeClr val="accent1">
                    <a:lumMod val="40000"/>
                    <a:lumOff val="60000"/>
                  </a:schemeClr>
                </a:solidFill>
              </a:rPr>
              <a:t> Technology Innovation Pipeline</a:t>
            </a:r>
          </a:p>
          <a:p>
            <a:pPr algn="ctr"/>
            <a:r>
              <a:rPr lang="en-US" sz="4000" dirty="0">
                <a:solidFill>
                  <a:schemeClr val="accent1">
                    <a:lumMod val="20000"/>
                    <a:lumOff val="80000"/>
                  </a:schemeClr>
                </a:solidFill>
              </a:rPr>
              <a:t>+ </a:t>
            </a:r>
          </a:p>
          <a:p>
            <a:pPr algn="ctr"/>
            <a:r>
              <a:rPr lang="en-US" sz="4000" dirty="0">
                <a:solidFill>
                  <a:schemeClr val="accent3">
                    <a:lumMod val="40000"/>
                    <a:lumOff val="60000"/>
                  </a:schemeClr>
                </a:solidFill>
              </a:rPr>
              <a:t>Planning a </a:t>
            </a:r>
            <a:r>
              <a:rPr lang="en-US" sz="4000" b="1" dirty="0">
                <a:solidFill>
                  <a:schemeClr val="accent3">
                    <a:lumMod val="40000"/>
                    <a:lumOff val="60000"/>
                  </a:schemeClr>
                </a:solidFill>
              </a:rPr>
              <a:t>Countywide Program for Managing Biomass and Drawdown</a:t>
            </a:r>
          </a:p>
        </p:txBody>
      </p:sp>
      <p:sp>
        <p:nvSpPr>
          <p:cNvPr id="8" name="Rectangle 7">
            <a:extLst>
              <a:ext uri="{FF2B5EF4-FFF2-40B4-BE49-F238E27FC236}">
                <a16:creationId xmlns:a16="http://schemas.microsoft.com/office/drawing/2014/main" id="{FF7B587D-A135-DF46-9B9B-FC5E1CB54D6E}"/>
              </a:ext>
            </a:extLst>
          </p:cNvPr>
          <p:cNvSpPr txBox="1">
            <a:spLocks noChangeArrowheads="1"/>
          </p:cNvSpPr>
          <p:nvPr/>
        </p:nvSpPr>
        <p:spPr>
          <a:xfrm>
            <a:off x="1327180" y="6117021"/>
            <a:ext cx="4872898" cy="599758"/>
          </a:xfrm>
          <a:prstGeom prst="rect">
            <a:avLst/>
          </a:prstGeom>
          <a:effectLst/>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ct val="0"/>
              </a:spcBef>
            </a:pPr>
            <a:r>
              <a:rPr lang="en-US" b="1" dirty="0">
                <a:solidFill>
                  <a:schemeClr val="accent1">
                    <a:lumMod val="20000"/>
                    <a:lumOff val="80000"/>
                  </a:schemeClr>
                </a:solidFill>
                <a:latin typeface="Calibri" charset="0"/>
                <a:ea typeface="Calibri" charset="0"/>
                <a:cs typeface="Calibri" charset="0"/>
              </a:rPr>
              <a:t>Chad White</a:t>
            </a:r>
            <a:r>
              <a:rPr lang="en-US" dirty="0">
                <a:solidFill>
                  <a:schemeClr val="accent1">
                    <a:lumMod val="20000"/>
                    <a:lumOff val="80000"/>
                  </a:schemeClr>
                </a:solidFill>
                <a:latin typeface="Calibri" charset="0"/>
                <a:ea typeface="Calibri" charset="0"/>
                <a:cs typeface="Calibri" charset="0"/>
              </a:rPr>
              <a:t>, </a:t>
            </a:r>
            <a:r>
              <a:rPr lang="en-US" sz="2000" dirty="0">
                <a:solidFill>
                  <a:schemeClr val="accent1">
                    <a:lumMod val="20000"/>
                    <a:lumOff val="80000"/>
                  </a:schemeClr>
                </a:solidFill>
                <a:latin typeface="Calibri" charset="0"/>
                <a:ea typeface="Calibri" charset="0"/>
                <a:cs typeface="Calibri" charset="0"/>
              </a:rPr>
              <a:t>PhD</a:t>
            </a:r>
            <a:endParaRPr lang="en-US" dirty="0">
              <a:solidFill>
                <a:schemeClr val="accent1">
                  <a:lumMod val="20000"/>
                  <a:lumOff val="80000"/>
                </a:schemeClr>
              </a:solidFill>
              <a:latin typeface="Calibri" charset="0"/>
              <a:ea typeface="Calibri" charset="0"/>
              <a:cs typeface="Calibri" charset="0"/>
            </a:endParaRPr>
          </a:p>
          <a:p>
            <a:pPr algn="l">
              <a:spcBef>
                <a:spcPct val="0"/>
              </a:spcBef>
            </a:pPr>
            <a:r>
              <a:rPr lang="en-US" sz="1800" dirty="0">
                <a:solidFill>
                  <a:schemeClr val="accent1">
                    <a:lumMod val="20000"/>
                    <a:lumOff val="80000"/>
                  </a:schemeClr>
                </a:solidFill>
                <a:latin typeface="Calibri" charset="0"/>
                <a:ea typeface="Calibri" charset="0"/>
                <a:cs typeface="Calibri" charset="0"/>
              </a:rPr>
              <a:t>LinkedIn/in/</a:t>
            </a:r>
            <a:r>
              <a:rPr lang="en-US" sz="1800" dirty="0" err="1">
                <a:solidFill>
                  <a:schemeClr val="accent1">
                    <a:lumMod val="20000"/>
                    <a:lumOff val="80000"/>
                  </a:schemeClr>
                </a:solidFill>
                <a:latin typeface="Calibri" charset="0"/>
                <a:ea typeface="Calibri" charset="0"/>
                <a:cs typeface="Calibri" charset="0"/>
              </a:rPr>
              <a:t>chadwhitephd</a:t>
            </a:r>
            <a:endParaRPr lang="en-US" sz="1800" dirty="0">
              <a:solidFill>
                <a:schemeClr val="accent1">
                  <a:lumMod val="20000"/>
                  <a:lumOff val="80000"/>
                </a:schemeClr>
              </a:solidFill>
              <a:latin typeface="Calibri" charset="0"/>
              <a:ea typeface="Calibri" charset="0"/>
              <a:cs typeface="Calibri" charset="0"/>
            </a:endParaRPr>
          </a:p>
        </p:txBody>
      </p:sp>
      <p:pic>
        <p:nvPicPr>
          <p:cNvPr id="9" name="Picture 8" descr="A person wearing glasses and smiling at the camera&#10;&#10;Description automatically generated">
            <a:extLst>
              <a:ext uri="{FF2B5EF4-FFF2-40B4-BE49-F238E27FC236}">
                <a16:creationId xmlns:a16="http://schemas.microsoft.com/office/drawing/2014/main" id="{7DD86146-5F06-5F4A-AE36-CD4DEB37359A}"/>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tretch>
            <a:fillRect/>
          </a:stretch>
        </p:blipFill>
        <p:spPr>
          <a:xfrm>
            <a:off x="196414" y="5573089"/>
            <a:ext cx="1130766" cy="1143689"/>
          </a:xfrm>
          <a:prstGeom prst="rect">
            <a:avLst/>
          </a:prstGeom>
        </p:spPr>
      </p:pic>
    </p:spTree>
    <p:extLst>
      <p:ext uri="{BB962C8B-B14F-4D97-AF65-F5344CB8AC3E}">
        <p14:creationId xmlns:p14="http://schemas.microsoft.com/office/powerpoint/2010/main" val="3136945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45" name="Graphic 44" descr="Upward trend">
            <a:extLst>
              <a:ext uri="{FF2B5EF4-FFF2-40B4-BE49-F238E27FC236}">
                <a16:creationId xmlns:a16="http://schemas.microsoft.com/office/drawing/2014/main" id="{28E5FC59-A910-A14B-B098-36B78636902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09987" y="2002696"/>
            <a:ext cx="969320" cy="969320"/>
          </a:xfrm>
          <a:prstGeom prst="rect">
            <a:avLst/>
          </a:prstGeom>
        </p:spPr>
      </p:pic>
      <p:pic>
        <p:nvPicPr>
          <p:cNvPr id="46" name="Graphic 45" descr="Gears">
            <a:extLst>
              <a:ext uri="{FF2B5EF4-FFF2-40B4-BE49-F238E27FC236}">
                <a16:creationId xmlns:a16="http://schemas.microsoft.com/office/drawing/2014/main" id="{60F184F2-D222-404B-8CA7-567973A6037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802501">
            <a:off x="6664654" y="1360694"/>
            <a:ext cx="1018280" cy="1018280"/>
          </a:xfrm>
          <a:prstGeom prst="rect">
            <a:avLst/>
          </a:prstGeom>
        </p:spPr>
      </p:pic>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rot="5400000" flipH="1">
            <a:off x="438126" y="2489221"/>
            <a:ext cx="574026" cy="574026"/>
          </a:xfrm>
          <a:prstGeom prst="rect">
            <a:avLst/>
          </a:prstGeom>
        </p:spPr>
      </p:pic>
      <p:pic>
        <p:nvPicPr>
          <p:cNvPr id="33" name="Graphic 32" descr="Full battery">
            <a:extLst>
              <a:ext uri="{FF2B5EF4-FFF2-40B4-BE49-F238E27FC236}">
                <a16:creationId xmlns:a16="http://schemas.microsoft.com/office/drawing/2014/main" id="{68DCC0F4-6C6D-824A-9F9E-F8A5E586870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6200000">
            <a:off x="6173243" y="2131001"/>
            <a:ext cx="858219" cy="858219"/>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3274792" y="2595266"/>
            <a:ext cx="575960" cy="554319"/>
          </a:xfrm>
          <a:prstGeom prst="rect">
            <a:avLst/>
          </a:prstGeom>
        </p:spPr>
      </p:pic>
      <p:pic>
        <p:nvPicPr>
          <p:cNvPr id="26" name="Graphic 25" descr="Wind Turbines">
            <a:extLst>
              <a:ext uri="{FF2B5EF4-FFF2-40B4-BE49-F238E27FC236}">
                <a16:creationId xmlns:a16="http://schemas.microsoft.com/office/drawing/2014/main" id="{5362EFD9-61ED-B744-A0C7-59372939016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095933" y="1664999"/>
            <a:ext cx="914400" cy="914400"/>
          </a:xfrm>
          <a:prstGeom prst="rect">
            <a:avLst/>
          </a:prstGeom>
        </p:spPr>
      </p:pic>
      <p:pic>
        <p:nvPicPr>
          <p:cNvPr id="27" name="Graphic 26" descr="Full battery">
            <a:extLst>
              <a:ext uri="{FF2B5EF4-FFF2-40B4-BE49-F238E27FC236}">
                <a16:creationId xmlns:a16="http://schemas.microsoft.com/office/drawing/2014/main" id="{03CF5B5E-B29D-0E48-B2BF-795476CC3A8C}"/>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4192024" y="2186085"/>
            <a:ext cx="858220" cy="858220"/>
          </a:xfrm>
          <a:prstGeom prst="rect">
            <a:avLst/>
          </a:prstGeom>
        </p:spPr>
      </p:pic>
      <p:pic>
        <p:nvPicPr>
          <p:cNvPr id="28" name="Graphic 27" descr="Electric car">
            <a:extLst>
              <a:ext uri="{FF2B5EF4-FFF2-40B4-BE49-F238E27FC236}">
                <a16:creationId xmlns:a16="http://schemas.microsoft.com/office/drawing/2014/main" id="{F4113EEE-940A-5C44-9E00-15DD6E677652}"/>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4814169" y="2316562"/>
            <a:ext cx="713357" cy="709913"/>
          </a:xfrm>
          <a:prstGeom prst="rect">
            <a:avLst/>
          </a:prstGeom>
        </p:spPr>
      </p:pic>
      <p:pic>
        <p:nvPicPr>
          <p:cNvPr id="31" name="Graphic 30" descr="Test tubes">
            <a:extLst>
              <a:ext uri="{FF2B5EF4-FFF2-40B4-BE49-F238E27FC236}">
                <a16:creationId xmlns:a16="http://schemas.microsoft.com/office/drawing/2014/main" id="{D2D88FEE-15C8-C846-A51A-0D97EAD8F2B2}"/>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99156" y="1997706"/>
            <a:ext cx="574026" cy="574026"/>
          </a:xfrm>
          <a:prstGeom prst="rect">
            <a:avLst/>
          </a:prstGeom>
        </p:spPr>
      </p:pic>
      <p:sp>
        <p:nvSpPr>
          <p:cNvPr id="22" name="TextBox 21">
            <a:extLst>
              <a:ext uri="{FF2B5EF4-FFF2-40B4-BE49-F238E27FC236}">
                <a16:creationId xmlns:a16="http://schemas.microsoft.com/office/drawing/2014/main" id="{F00C4BC3-9281-CF4F-815E-6A8A3DD22AAD}"/>
              </a:ext>
            </a:extLst>
          </p:cNvPr>
          <p:cNvSpPr txBox="1"/>
          <p:nvPr/>
        </p:nvSpPr>
        <p:spPr>
          <a:xfrm>
            <a:off x="3977336" y="6333684"/>
            <a:ext cx="3751347" cy="400110"/>
          </a:xfrm>
          <a:prstGeom prst="rect">
            <a:avLst/>
          </a:prstGeom>
          <a:noFill/>
        </p:spPr>
        <p:txBody>
          <a:bodyPr wrap="none" rtlCol="0">
            <a:spAutoFit/>
          </a:bodyPr>
          <a:lstStyle/>
          <a:p>
            <a:pPr algn="ctr"/>
            <a:r>
              <a:rPr lang="en-US" sz="2000" dirty="0">
                <a:solidFill>
                  <a:schemeClr val="tx1">
                    <a:lumMod val="50000"/>
                    <a:lumOff val="50000"/>
                  </a:schemeClr>
                </a:solidFill>
              </a:rPr>
              <a:t>Technology Innovation Pipeline</a:t>
            </a:r>
          </a:p>
        </p:txBody>
      </p:sp>
      <p:sp>
        <p:nvSpPr>
          <p:cNvPr id="30" name="TextBox 29">
            <a:extLst>
              <a:ext uri="{FF2B5EF4-FFF2-40B4-BE49-F238E27FC236}">
                <a16:creationId xmlns:a16="http://schemas.microsoft.com/office/drawing/2014/main" id="{2D49D0AE-CD10-7842-BDA3-5004ABC94317}"/>
              </a:ext>
            </a:extLst>
          </p:cNvPr>
          <p:cNvSpPr txBox="1"/>
          <p:nvPr/>
        </p:nvSpPr>
        <p:spPr>
          <a:xfrm>
            <a:off x="6242232" y="3183996"/>
            <a:ext cx="1537075" cy="461665"/>
          </a:xfrm>
          <a:prstGeom prst="rect">
            <a:avLst/>
          </a:prstGeom>
          <a:noFill/>
        </p:spPr>
        <p:txBody>
          <a:bodyPr wrap="square" rtlCol="0">
            <a:spAutoFit/>
          </a:bodyPr>
          <a:lstStyle/>
          <a:p>
            <a:pPr algn="ctr"/>
            <a:r>
              <a:rPr lang="en-US" sz="1200" i="1" dirty="0">
                <a:solidFill>
                  <a:schemeClr val="accent1"/>
                </a:solidFill>
              </a:rPr>
              <a:t>early commercialization</a:t>
            </a:r>
          </a:p>
        </p:txBody>
      </p:sp>
      <p:sp>
        <p:nvSpPr>
          <p:cNvPr id="36" name="TextBox 35">
            <a:extLst>
              <a:ext uri="{FF2B5EF4-FFF2-40B4-BE49-F238E27FC236}">
                <a16:creationId xmlns:a16="http://schemas.microsoft.com/office/drawing/2014/main" id="{EEA3506E-5059-C04D-A188-A5C69C080ED8}"/>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35" name="TextBox 34">
            <a:extLst>
              <a:ext uri="{FF2B5EF4-FFF2-40B4-BE49-F238E27FC236}">
                <a16:creationId xmlns:a16="http://schemas.microsoft.com/office/drawing/2014/main" id="{4D114A82-89AA-7341-BAAA-1719B3D8A7A7}"/>
              </a:ext>
            </a:extLst>
          </p:cNvPr>
          <p:cNvSpPr txBox="1"/>
          <p:nvPr/>
        </p:nvSpPr>
        <p:spPr>
          <a:xfrm>
            <a:off x="6129475" y="3848484"/>
            <a:ext cx="2199641" cy="553998"/>
          </a:xfrm>
          <a:prstGeom prst="rect">
            <a:avLst/>
          </a:prstGeom>
          <a:noFill/>
        </p:spPr>
        <p:txBody>
          <a:bodyPr wrap="none" rtlCol="0">
            <a:spAutoFit/>
          </a:bodyPr>
          <a:lstStyle/>
          <a:p>
            <a:pPr>
              <a:tabLst>
                <a:tab pos="280988" algn="l"/>
              </a:tabLst>
            </a:pPr>
            <a:r>
              <a:rPr lang="en-US" sz="1500" dirty="0">
                <a:solidFill>
                  <a:schemeClr val="accent1"/>
                </a:solidFill>
              </a:rPr>
              <a:t>commercial application </a:t>
            </a:r>
            <a:br>
              <a:rPr lang="en-US" sz="1500" dirty="0">
                <a:solidFill>
                  <a:schemeClr val="accent1"/>
                </a:solidFill>
              </a:rPr>
            </a:br>
            <a:r>
              <a:rPr lang="en-US" sz="1500" dirty="0">
                <a:solidFill>
                  <a:schemeClr val="accent1"/>
                </a:solidFill>
              </a:rPr>
              <a:t>	(e.g., in cars)</a:t>
            </a:r>
          </a:p>
        </p:txBody>
      </p:sp>
      <p:sp>
        <p:nvSpPr>
          <p:cNvPr id="37" name="TextBox 36">
            <a:extLst>
              <a:ext uri="{FF2B5EF4-FFF2-40B4-BE49-F238E27FC236}">
                <a16:creationId xmlns:a16="http://schemas.microsoft.com/office/drawing/2014/main" id="{4DACCD02-5B6E-8A4C-A605-3C7516C8BF2A}"/>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
        <p:nvSpPr>
          <p:cNvPr id="25" name="TextBox 24">
            <a:extLst>
              <a:ext uri="{FF2B5EF4-FFF2-40B4-BE49-F238E27FC236}">
                <a16:creationId xmlns:a16="http://schemas.microsoft.com/office/drawing/2014/main" id="{77E58194-7A02-D44E-8F71-3F2F3B848C11}"/>
              </a:ext>
            </a:extLst>
          </p:cNvPr>
          <p:cNvSpPr txBox="1"/>
          <p:nvPr/>
        </p:nvSpPr>
        <p:spPr>
          <a:xfrm>
            <a:off x="4181624" y="3795911"/>
            <a:ext cx="1265090" cy="661720"/>
          </a:xfrm>
          <a:prstGeom prst="rect">
            <a:avLst/>
          </a:prstGeom>
          <a:noFill/>
        </p:spPr>
        <p:txBody>
          <a:bodyPr wrap="none" rtlCol="0">
            <a:spAutoFit/>
          </a:bodyPr>
          <a:lstStyle/>
          <a:p>
            <a:pPr algn="ctr">
              <a:spcAft>
                <a:spcPts val="600"/>
              </a:spcAft>
            </a:pPr>
            <a:r>
              <a:rPr lang="en-US" sz="1600" dirty="0">
                <a:solidFill>
                  <a:schemeClr val="accent3">
                    <a:lumMod val="75000"/>
                  </a:schemeClr>
                </a:solidFill>
              </a:rPr>
              <a:t>(dis)charge</a:t>
            </a:r>
          </a:p>
          <a:p>
            <a:pPr algn="ctr">
              <a:spcAft>
                <a:spcPts val="600"/>
              </a:spcAft>
            </a:pPr>
            <a:r>
              <a:rPr lang="en-US" sz="1600" dirty="0">
                <a:solidFill>
                  <a:schemeClr val="accent3">
                    <a:lumMod val="75000"/>
                  </a:schemeClr>
                </a:solidFill>
              </a:rPr>
              <a:t>applications</a:t>
            </a:r>
          </a:p>
        </p:txBody>
      </p:sp>
    </p:spTree>
    <p:extLst>
      <p:ext uri="{BB962C8B-B14F-4D97-AF65-F5344CB8AC3E}">
        <p14:creationId xmlns:p14="http://schemas.microsoft.com/office/powerpoint/2010/main" val="869506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ight Arrow 25">
            <a:extLst>
              <a:ext uri="{FF2B5EF4-FFF2-40B4-BE49-F238E27FC236}">
                <a16:creationId xmlns:a16="http://schemas.microsoft.com/office/drawing/2014/main" id="{D2E78482-A33E-BD43-9C3C-BDB99B0E7BAC}"/>
              </a:ext>
            </a:extLst>
          </p:cNvPr>
          <p:cNvSpPr/>
          <p:nvPr/>
        </p:nvSpPr>
        <p:spPr>
          <a:xfrm>
            <a:off x="9933459" y="2552874"/>
            <a:ext cx="2011730" cy="200138"/>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2B4BC6C-CE3D-2244-AF7C-684BAA34E5BE}"/>
              </a:ext>
            </a:extLst>
          </p:cNvPr>
          <p:cNvSpPr txBox="1"/>
          <p:nvPr/>
        </p:nvSpPr>
        <p:spPr>
          <a:xfrm>
            <a:off x="8654650" y="3225367"/>
            <a:ext cx="1364511" cy="276999"/>
          </a:xfrm>
          <a:prstGeom prst="rect">
            <a:avLst/>
          </a:prstGeom>
          <a:noFill/>
        </p:spPr>
        <p:txBody>
          <a:bodyPr wrap="square" rtlCol="0">
            <a:spAutoFit/>
          </a:bodyPr>
          <a:lstStyle/>
          <a:p>
            <a:pPr algn="ctr"/>
            <a:r>
              <a:rPr lang="en-US" sz="1200" i="1" dirty="0">
                <a:solidFill>
                  <a:srgbClr val="C00000"/>
                </a:solidFill>
              </a:rPr>
              <a:t>mass market</a:t>
            </a:r>
          </a:p>
        </p:txBody>
      </p: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40" name="Graphic 39" descr="Factory">
            <a:extLst>
              <a:ext uri="{FF2B5EF4-FFF2-40B4-BE49-F238E27FC236}">
                <a16:creationId xmlns:a16="http://schemas.microsoft.com/office/drawing/2014/main" id="{05EA5BCE-DFA1-2A44-867B-DC8C789F9E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52060" y="1516942"/>
            <a:ext cx="1656750" cy="1656750"/>
          </a:xfrm>
          <a:prstGeom prst="rect">
            <a:avLst/>
          </a:prstGeom>
        </p:spPr>
      </p:pic>
      <p:pic>
        <p:nvPicPr>
          <p:cNvPr id="45" name="Graphic 44" descr="Upward trend">
            <a:extLst>
              <a:ext uri="{FF2B5EF4-FFF2-40B4-BE49-F238E27FC236}">
                <a16:creationId xmlns:a16="http://schemas.microsoft.com/office/drawing/2014/main" id="{28E5FC59-A910-A14B-B098-36B78636902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987" y="2002696"/>
            <a:ext cx="969320" cy="969320"/>
          </a:xfrm>
          <a:prstGeom prst="rect">
            <a:avLst/>
          </a:prstGeom>
        </p:spPr>
      </p:pic>
      <p:pic>
        <p:nvPicPr>
          <p:cNvPr id="46" name="Graphic 45" descr="Gears">
            <a:extLst>
              <a:ext uri="{FF2B5EF4-FFF2-40B4-BE49-F238E27FC236}">
                <a16:creationId xmlns:a16="http://schemas.microsoft.com/office/drawing/2014/main" id="{60F184F2-D222-404B-8CA7-567973A6037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6802501">
            <a:off x="6664654" y="1360694"/>
            <a:ext cx="1018280" cy="1018280"/>
          </a:xfrm>
          <a:prstGeom prst="rect">
            <a:avLst/>
          </a:prstGeom>
        </p:spPr>
      </p:pic>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rot="5400000" flipH="1">
            <a:off x="438126" y="2489221"/>
            <a:ext cx="574026" cy="574026"/>
          </a:xfrm>
          <a:prstGeom prst="rect">
            <a:avLst/>
          </a:prstGeom>
        </p:spPr>
      </p:pic>
      <p:pic>
        <p:nvPicPr>
          <p:cNvPr id="33" name="Graphic 32" descr="Full battery">
            <a:extLst>
              <a:ext uri="{FF2B5EF4-FFF2-40B4-BE49-F238E27FC236}">
                <a16:creationId xmlns:a16="http://schemas.microsoft.com/office/drawing/2014/main" id="{68DCC0F4-6C6D-824A-9F9E-F8A5E586870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200000">
            <a:off x="6173243" y="2131001"/>
            <a:ext cx="858219" cy="858219"/>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3274792" y="2595266"/>
            <a:ext cx="575960" cy="554319"/>
          </a:xfrm>
          <a:prstGeom prst="rect">
            <a:avLst/>
          </a:prstGeom>
        </p:spPr>
      </p:pic>
      <p:pic>
        <p:nvPicPr>
          <p:cNvPr id="25" name="Graphic 24" descr="Full battery">
            <a:extLst>
              <a:ext uri="{FF2B5EF4-FFF2-40B4-BE49-F238E27FC236}">
                <a16:creationId xmlns:a16="http://schemas.microsoft.com/office/drawing/2014/main" id="{066B7411-C669-064A-B76F-CD4A4384B022}"/>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10019161" y="2319971"/>
            <a:ext cx="592466" cy="592466"/>
          </a:xfrm>
          <a:prstGeom prst="rect">
            <a:avLst/>
          </a:prstGeom>
        </p:spPr>
      </p:pic>
      <p:pic>
        <p:nvPicPr>
          <p:cNvPr id="27" name="Graphic 26" descr="Full battery">
            <a:extLst>
              <a:ext uri="{FF2B5EF4-FFF2-40B4-BE49-F238E27FC236}">
                <a16:creationId xmlns:a16="http://schemas.microsoft.com/office/drawing/2014/main" id="{135BA70B-C63F-074D-85B8-C08F9EC3D65A}"/>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10457557" y="2327886"/>
            <a:ext cx="592466" cy="592466"/>
          </a:xfrm>
          <a:prstGeom prst="rect">
            <a:avLst/>
          </a:prstGeom>
        </p:spPr>
      </p:pic>
      <p:pic>
        <p:nvPicPr>
          <p:cNvPr id="28" name="Graphic 27" descr="Full battery">
            <a:extLst>
              <a:ext uri="{FF2B5EF4-FFF2-40B4-BE49-F238E27FC236}">
                <a16:creationId xmlns:a16="http://schemas.microsoft.com/office/drawing/2014/main" id="{51C670EB-381A-2746-9B5A-CCF61A0FBE01}"/>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10934433" y="2330803"/>
            <a:ext cx="592466" cy="592466"/>
          </a:xfrm>
          <a:prstGeom prst="rect">
            <a:avLst/>
          </a:prstGeom>
        </p:spPr>
      </p:pic>
      <p:pic>
        <p:nvPicPr>
          <p:cNvPr id="31" name="Graphic 30" descr="Wind Turbines">
            <a:extLst>
              <a:ext uri="{FF2B5EF4-FFF2-40B4-BE49-F238E27FC236}">
                <a16:creationId xmlns:a16="http://schemas.microsoft.com/office/drawing/2014/main" id="{FAA73A8E-0EA1-F945-BCEC-EC3987AA8152}"/>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4095933" y="1664999"/>
            <a:ext cx="914400" cy="914400"/>
          </a:xfrm>
          <a:prstGeom prst="rect">
            <a:avLst/>
          </a:prstGeom>
        </p:spPr>
      </p:pic>
      <p:pic>
        <p:nvPicPr>
          <p:cNvPr id="32" name="Graphic 31" descr="Full battery">
            <a:extLst>
              <a:ext uri="{FF2B5EF4-FFF2-40B4-BE49-F238E27FC236}">
                <a16:creationId xmlns:a16="http://schemas.microsoft.com/office/drawing/2014/main" id="{22872BEE-214A-9C42-A686-B3613CBD289C}"/>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rot="16200000">
            <a:off x="4192024" y="2186085"/>
            <a:ext cx="858220" cy="858220"/>
          </a:xfrm>
          <a:prstGeom prst="rect">
            <a:avLst/>
          </a:prstGeom>
        </p:spPr>
      </p:pic>
      <p:pic>
        <p:nvPicPr>
          <p:cNvPr id="34" name="Graphic 33" descr="Electric car">
            <a:extLst>
              <a:ext uri="{FF2B5EF4-FFF2-40B4-BE49-F238E27FC236}">
                <a16:creationId xmlns:a16="http://schemas.microsoft.com/office/drawing/2014/main" id="{76925532-55F1-DB4F-BE7A-13C96AC8A4E2}"/>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4814169" y="2316562"/>
            <a:ext cx="713357" cy="709913"/>
          </a:xfrm>
          <a:prstGeom prst="rect">
            <a:avLst/>
          </a:prstGeom>
        </p:spPr>
      </p:pic>
      <p:pic>
        <p:nvPicPr>
          <p:cNvPr id="35" name="Graphic 34" descr="Test tubes">
            <a:extLst>
              <a:ext uri="{FF2B5EF4-FFF2-40B4-BE49-F238E27FC236}">
                <a16:creationId xmlns:a16="http://schemas.microsoft.com/office/drawing/2014/main" id="{4BB4D350-0CD2-1E42-A2C4-D7EF3E2764E9}"/>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99156" y="1997706"/>
            <a:ext cx="574026" cy="574026"/>
          </a:xfrm>
          <a:prstGeom prst="rect">
            <a:avLst/>
          </a:prstGeom>
        </p:spPr>
      </p:pic>
      <p:sp>
        <p:nvSpPr>
          <p:cNvPr id="36" name="TextBox 35">
            <a:extLst>
              <a:ext uri="{FF2B5EF4-FFF2-40B4-BE49-F238E27FC236}">
                <a16:creationId xmlns:a16="http://schemas.microsoft.com/office/drawing/2014/main" id="{48586BA6-64FA-1D4E-9C6E-7819E000A105}"/>
              </a:ext>
            </a:extLst>
          </p:cNvPr>
          <p:cNvSpPr txBox="1"/>
          <p:nvPr/>
        </p:nvSpPr>
        <p:spPr>
          <a:xfrm>
            <a:off x="3977336" y="6333684"/>
            <a:ext cx="3751347" cy="400110"/>
          </a:xfrm>
          <a:prstGeom prst="rect">
            <a:avLst/>
          </a:prstGeom>
          <a:noFill/>
        </p:spPr>
        <p:txBody>
          <a:bodyPr wrap="none" rtlCol="0">
            <a:spAutoFit/>
          </a:bodyPr>
          <a:lstStyle/>
          <a:p>
            <a:pPr algn="ctr"/>
            <a:r>
              <a:rPr lang="en-US" sz="2000" dirty="0">
                <a:solidFill>
                  <a:schemeClr val="tx1">
                    <a:lumMod val="50000"/>
                    <a:lumOff val="50000"/>
                  </a:schemeClr>
                </a:solidFill>
              </a:rPr>
              <a:t>Technology Innovation Pipeline</a:t>
            </a:r>
          </a:p>
        </p:txBody>
      </p:sp>
      <p:sp>
        <p:nvSpPr>
          <p:cNvPr id="37" name="TextBox 36">
            <a:extLst>
              <a:ext uri="{FF2B5EF4-FFF2-40B4-BE49-F238E27FC236}">
                <a16:creationId xmlns:a16="http://schemas.microsoft.com/office/drawing/2014/main" id="{B5F02307-468E-9B49-AAA9-33DD0BAA9E25}"/>
              </a:ext>
            </a:extLst>
          </p:cNvPr>
          <p:cNvSpPr txBox="1"/>
          <p:nvPr/>
        </p:nvSpPr>
        <p:spPr>
          <a:xfrm>
            <a:off x="6242232" y="3183996"/>
            <a:ext cx="1537075" cy="461665"/>
          </a:xfrm>
          <a:prstGeom prst="rect">
            <a:avLst/>
          </a:prstGeom>
          <a:noFill/>
        </p:spPr>
        <p:txBody>
          <a:bodyPr wrap="square" rtlCol="0">
            <a:spAutoFit/>
          </a:bodyPr>
          <a:lstStyle/>
          <a:p>
            <a:pPr algn="ctr"/>
            <a:r>
              <a:rPr lang="en-US" sz="1200" i="1" dirty="0">
                <a:solidFill>
                  <a:schemeClr val="accent1"/>
                </a:solidFill>
              </a:rPr>
              <a:t>early commercialization</a:t>
            </a:r>
          </a:p>
        </p:txBody>
      </p:sp>
      <p:sp>
        <p:nvSpPr>
          <p:cNvPr id="39" name="TextBox 38">
            <a:extLst>
              <a:ext uri="{FF2B5EF4-FFF2-40B4-BE49-F238E27FC236}">
                <a16:creationId xmlns:a16="http://schemas.microsoft.com/office/drawing/2014/main" id="{323653B9-F2FD-5E4D-AB7E-723C9E73F1A7}"/>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43" name="TextBox 42">
            <a:extLst>
              <a:ext uri="{FF2B5EF4-FFF2-40B4-BE49-F238E27FC236}">
                <a16:creationId xmlns:a16="http://schemas.microsoft.com/office/drawing/2014/main" id="{7F6F87B6-1DD8-D440-A4AD-9ACC61BFDE58}"/>
              </a:ext>
            </a:extLst>
          </p:cNvPr>
          <p:cNvSpPr txBox="1"/>
          <p:nvPr/>
        </p:nvSpPr>
        <p:spPr>
          <a:xfrm>
            <a:off x="2749420" y="3798244"/>
            <a:ext cx="3134191" cy="661720"/>
          </a:xfrm>
          <a:prstGeom prst="rect">
            <a:avLst/>
          </a:prstGeom>
          <a:noFill/>
        </p:spPr>
        <p:txBody>
          <a:bodyPr wrap="none" rtlCol="0">
            <a:spAutoFit/>
          </a:bodyPr>
          <a:lstStyle/>
          <a:p>
            <a:pPr>
              <a:spcAft>
                <a:spcPts val="600"/>
              </a:spcAft>
            </a:pPr>
            <a:r>
              <a:rPr lang="en-US" sz="1600" dirty="0">
                <a:solidFill>
                  <a:srgbClr val="FFC000"/>
                </a:solidFill>
              </a:rPr>
              <a:t>new battery pilot tests</a:t>
            </a:r>
          </a:p>
          <a:p>
            <a:pPr>
              <a:spcAft>
                <a:spcPts val="600"/>
              </a:spcAft>
            </a:pPr>
            <a:r>
              <a:rPr lang="en-US" sz="1600" dirty="0">
                <a:solidFill>
                  <a:schemeClr val="accent3">
                    <a:lumMod val="75000"/>
                  </a:schemeClr>
                </a:solidFill>
              </a:rPr>
              <a:t> 	discharge applications</a:t>
            </a:r>
          </a:p>
        </p:txBody>
      </p:sp>
      <p:sp>
        <p:nvSpPr>
          <p:cNvPr id="49" name="TextBox 48">
            <a:extLst>
              <a:ext uri="{FF2B5EF4-FFF2-40B4-BE49-F238E27FC236}">
                <a16:creationId xmlns:a16="http://schemas.microsoft.com/office/drawing/2014/main" id="{1CEB740A-D4A5-C24B-B67E-7BCBFFE5AEBE}"/>
              </a:ext>
            </a:extLst>
          </p:cNvPr>
          <p:cNvSpPr txBox="1"/>
          <p:nvPr/>
        </p:nvSpPr>
        <p:spPr>
          <a:xfrm>
            <a:off x="6129475" y="3848484"/>
            <a:ext cx="2199641" cy="553998"/>
          </a:xfrm>
          <a:prstGeom prst="rect">
            <a:avLst/>
          </a:prstGeom>
          <a:noFill/>
        </p:spPr>
        <p:txBody>
          <a:bodyPr wrap="none" rtlCol="0">
            <a:spAutoFit/>
          </a:bodyPr>
          <a:lstStyle/>
          <a:p>
            <a:pPr>
              <a:tabLst>
                <a:tab pos="280988" algn="l"/>
              </a:tabLst>
            </a:pPr>
            <a:r>
              <a:rPr lang="en-US" sz="1500" dirty="0">
                <a:solidFill>
                  <a:schemeClr val="accent1"/>
                </a:solidFill>
              </a:rPr>
              <a:t>commercial application </a:t>
            </a:r>
            <a:br>
              <a:rPr lang="en-US" sz="1500" dirty="0">
                <a:solidFill>
                  <a:schemeClr val="accent1"/>
                </a:solidFill>
              </a:rPr>
            </a:br>
            <a:r>
              <a:rPr lang="en-US" sz="1500" dirty="0">
                <a:solidFill>
                  <a:schemeClr val="accent1"/>
                </a:solidFill>
              </a:rPr>
              <a:t>	(e.g., in cars)</a:t>
            </a:r>
          </a:p>
        </p:txBody>
      </p:sp>
      <p:sp>
        <p:nvSpPr>
          <p:cNvPr id="50" name="TextBox 49">
            <a:extLst>
              <a:ext uri="{FF2B5EF4-FFF2-40B4-BE49-F238E27FC236}">
                <a16:creationId xmlns:a16="http://schemas.microsoft.com/office/drawing/2014/main" id="{C4D80B59-0966-0F45-A953-82C5C43D15EC}"/>
              </a:ext>
            </a:extLst>
          </p:cNvPr>
          <p:cNvSpPr txBox="1"/>
          <p:nvPr/>
        </p:nvSpPr>
        <p:spPr>
          <a:xfrm>
            <a:off x="8525102" y="3810012"/>
            <a:ext cx="1847678" cy="630942"/>
          </a:xfrm>
          <a:prstGeom prst="rect">
            <a:avLst/>
          </a:prstGeom>
          <a:noFill/>
        </p:spPr>
        <p:txBody>
          <a:bodyPr wrap="square" rtlCol="0">
            <a:spAutoFit/>
          </a:bodyPr>
          <a:lstStyle/>
          <a:p>
            <a:pPr algn="ctr">
              <a:spcAft>
                <a:spcPts val="600"/>
              </a:spcAft>
            </a:pPr>
            <a:r>
              <a:rPr lang="en-US" sz="1500" dirty="0">
                <a:solidFill>
                  <a:srgbClr val="C00000"/>
                </a:solidFill>
              </a:rPr>
              <a:t>market growth</a:t>
            </a:r>
          </a:p>
          <a:p>
            <a:pPr algn="ctr">
              <a:spcAft>
                <a:spcPts val="600"/>
              </a:spcAft>
              <a:tabLst>
                <a:tab pos="454025" algn="l"/>
              </a:tabLst>
            </a:pPr>
            <a:r>
              <a:rPr lang="en-US" sz="1500" dirty="0">
                <a:solidFill>
                  <a:srgbClr val="C00000"/>
                </a:solidFill>
              </a:rPr>
              <a:t>(mass production)</a:t>
            </a:r>
          </a:p>
        </p:txBody>
      </p:sp>
    </p:spTree>
    <p:extLst>
      <p:ext uri="{BB962C8B-B14F-4D97-AF65-F5344CB8AC3E}">
        <p14:creationId xmlns:p14="http://schemas.microsoft.com/office/powerpoint/2010/main" val="227661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Graphic 31" descr="Wind Turbines">
            <a:extLst>
              <a:ext uri="{FF2B5EF4-FFF2-40B4-BE49-F238E27FC236}">
                <a16:creationId xmlns:a16="http://schemas.microsoft.com/office/drawing/2014/main" id="{7D241D97-999F-B74F-B9E6-4EFD239F3C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5933" y="1664999"/>
            <a:ext cx="914400" cy="914400"/>
          </a:xfrm>
          <a:prstGeom prst="rect">
            <a:avLst/>
          </a:prstGeom>
        </p:spPr>
      </p:pic>
      <p:pic>
        <p:nvPicPr>
          <p:cNvPr id="16" name="Graphic 15" descr="Full battery">
            <a:extLst>
              <a:ext uri="{FF2B5EF4-FFF2-40B4-BE49-F238E27FC236}">
                <a16:creationId xmlns:a16="http://schemas.microsoft.com/office/drawing/2014/main" id="{4C4B1C78-80CA-124B-9F13-C26A570152B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4192024" y="2186085"/>
            <a:ext cx="858220" cy="858220"/>
          </a:xfrm>
          <a:prstGeom prst="rect">
            <a:avLst/>
          </a:prstGeom>
        </p:spPr>
      </p:pic>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819F788-A896-0D46-B300-86C0AABB64B2}"/>
              </a:ext>
            </a:extLst>
          </p:cNvPr>
          <p:cNvSpPr txBox="1"/>
          <p:nvPr/>
        </p:nvSpPr>
        <p:spPr>
          <a:xfrm>
            <a:off x="10430085" y="3196305"/>
            <a:ext cx="1106162" cy="261610"/>
          </a:xfrm>
          <a:prstGeom prst="rect">
            <a:avLst/>
          </a:prstGeom>
          <a:noFill/>
        </p:spPr>
        <p:txBody>
          <a:bodyPr wrap="square" rtlCol="0">
            <a:spAutoFit/>
          </a:bodyPr>
          <a:lstStyle/>
          <a:p>
            <a:pPr algn="ctr"/>
            <a:r>
              <a:rPr lang="en-US" sz="1100" i="1" dirty="0">
                <a:solidFill>
                  <a:schemeClr val="accent4"/>
                </a:solidFill>
              </a:rPr>
              <a:t>obsolescence</a:t>
            </a:r>
            <a:endParaRPr lang="en-US" sz="1200" i="1" dirty="0">
              <a:solidFill>
                <a:schemeClr val="accent4"/>
              </a:solidFill>
            </a:endParaRPr>
          </a:p>
        </p:txBody>
      </p:sp>
      <p:sp>
        <p:nvSpPr>
          <p:cNvPr id="10" name="TextBox 9">
            <a:extLst>
              <a:ext uri="{FF2B5EF4-FFF2-40B4-BE49-F238E27FC236}">
                <a16:creationId xmlns:a16="http://schemas.microsoft.com/office/drawing/2014/main" id="{D2B4BC6C-CE3D-2244-AF7C-684BAA34E5BE}"/>
              </a:ext>
            </a:extLst>
          </p:cNvPr>
          <p:cNvSpPr txBox="1"/>
          <p:nvPr/>
        </p:nvSpPr>
        <p:spPr>
          <a:xfrm>
            <a:off x="8654650" y="3225367"/>
            <a:ext cx="1364511" cy="276999"/>
          </a:xfrm>
          <a:prstGeom prst="rect">
            <a:avLst/>
          </a:prstGeom>
          <a:noFill/>
        </p:spPr>
        <p:txBody>
          <a:bodyPr wrap="square" rtlCol="0">
            <a:spAutoFit/>
          </a:bodyPr>
          <a:lstStyle/>
          <a:p>
            <a:pPr algn="ctr"/>
            <a:r>
              <a:rPr lang="en-US" sz="1200" i="1" dirty="0">
                <a:solidFill>
                  <a:srgbClr val="C00000"/>
                </a:solidFill>
              </a:rPr>
              <a:t>mass market</a:t>
            </a:r>
          </a:p>
        </p:txBody>
      </p: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40" name="Graphic 39" descr="Factory">
            <a:extLst>
              <a:ext uri="{FF2B5EF4-FFF2-40B4-BE49-F238E27FC236}">
                <a16:creationId xmlns:a16="http://schemas.microsoft.com/office/drawing/2014/main" id="{05EA5BCE-DFA1-2A44-867B-DC8C789F9E3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552060" y="1516942"/>
            <a:ext cx="1656750" cy="1656750"/>
          </a:xfrm>
          <a:prstGeom prst="rect">
            <a:avLst/>
          </a:prstGeom>
        </p:spPr>
      </p:pic>
      <p:pic>
        <p:nvPicPr>
          <p:cNvPr id="45" name="Graphic 44" descr="Upward trend">
            <a:extLst>
              <a:ext uri="{FF2B5EF4-FFF2-40B4-BE49-F238E27FC236}">
                <a16:creationId xmlns:a16="http://schemas.microsoft.com/office/drawing/2014/main" id="{28E5FC59-A910-A14B-B098-36B78636902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809987" y="2002696"/>
            <a:ext cx="969320" cy="969320"/>
          </a:xfrm>
          <a:prstGeom prst="rect">
            <a:avLst/>
          </a:prstGeom>
        </p:spPr>
      </p:pic>
      <p:pic>
        <p:nvPicPr>
          <p:cNvPr id="46" name="Graphic 45" descr="Gears">
            <a:extLst>
              <a:ext uri="{FF2B5EF4-FFF2-40B4-BE49-F238E27FC236}">
                <a16:creationId xmlns:a16="http://schemas.microsoft.com/office/drawing/2014/main" id="{60F184F2-D222-404B-8CA7-567973A6037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6802501">
            <a:off x="6664654" y="1360694"/>
            <a:ext cx="1018280" cy="1018280"/>
          </a:xfrm>
          <a:prstGeom prst="rect">
            <a:avLst/>
          </a:prstGeom>
        </p:spPr>
      </p:pic>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rcRect/>
          <a:stretch/>
        </p:blipFill>
        <p:spPr>
          <a:xfrm rot="5400000" flipH="1">
            <a:off x="438126" y="2489221"/>
            <a:ext cx="574026" cy="574026"/>
          </a:xfrm>
          <a:prstGeom prst="rect">
            <a:avLst/>
          </a:prstGeom>
        </p:spPr>
      </p:pic>
      <p:pic>
        <p:nvPicPr>
          <p:cNvPr id="33" name="Graphic 32" descr="Full battery">
            <a:extLst>
              <a:ext uri="{FF2B5EF4-FFF2-40B4-BE49-F238E27FC236}">
                <a16:creationId xmlns:a16="http://schemas.microsoft.com/office/drawing/2014/main" id="{68DCC0F4-6C6D-824A-9F9E-F8A5E586870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rot="16200000">
            <a:off x="6173243" y="2131001"/>
            <a:ext cx="858219" cy="858219"/>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3274792" y="2595266"/>
            <a:ext cx="575960" cy="554319"/>
          </a:xfrm>
          <a:prstGeom prst="rect">
            <a:avLst/>
          </a:prstGeom>
        </p:spPr>
      </p:pic>
      <p:pic>
        <p:nvPicPr>
          <p:cNvPr id="17" name="Graphic 16" descr="Electric car">
            <a:extLst>
              <a:ext uri="{FF2B5EF4-FFF2-40B4-BE49-F238E27FC236}">
                <a16:creationId xmlns:a16="http://schemas.microsoft.com/office/drawing/2014/main" id="{67CE2710-22FD-8240-BC64-FA5E5A90B9CA}"/>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4814169" y="2316562"/>
            <a:ext cx="713357" cy="709913"/>
          </a:xfrm>
          <a:prstGeom prst="rect">
            <a:avLst/>
          </a:prstGeom>
        </p:spPr>
      </p:pic>
      <p:pic>
        <p:nvPicPr>
          <p:cNvPr id="30" name="Graphic 29" descr="Full battery">
            <a:extLst>
              <a:ext uri="{FF2B5EF4-FFF2-40B4-BE49-F238E27FC236}">
                <a16:creationId xmlns:a16="http://schemas.microsoft.com/office/drawing/2014/main" id="{DC3DAADB-5258-074A-B7C3-99D27DF2C837}"/>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rot="16200000">
            <a:off x="10404311" y="1928210"/>
            <a:ext cx="1131936" cy="1131936"/>
          </a:xfrm>
          <a:prstGeom prst="rect">
            <a:avLst/>
          </a:prstGeom>
        </p:spPr>
      </p:pic>
      <p:pic>
        <p:nvPicPr>
          <p:cNvPr id="6" name="Graphic 5" descr="Skull">
            <a:extLst>
              <a:ext uri="{FF2B5EF4-FFF2-40B4-BE49-F238E27FC236}">
                <a16:creationId xmlns:a16="http://schemas.microsoft.com/office/drawing/2014/main" id="{857B26C3-B728-F646-AFE6-B5B7B37F0F05}"/>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745583" y="2345286"/>
            <a:ext cx="457200" cy="457200"/>
          </a:xfrm>
          <a:prstGeom prst="rect">
            <a:avLst/>
          </a:prstGeom>
        </p:spPr>
      </p:pic>
      <p:pic>
        <p:nvPicPr>
          <p:cNvPr id="34" name="Graphic 33" descr="Test tubes">
            <a:extLst>
              <a:ext uri="{FF2B5EF4-FFF2-40B4-BE49-F238E27FC236}">
                <a16:creationId xmlns:a16="http://schemas.microsoft.com/office/drawing/2014/main" id="{1C85FF57-BF37-F740-9203-F631A9941B7A}"/>
              </a:ext>
            </a:extLst>
          </p:cNvPr>
          <p:cNvPicPr>
            <a:picLocks noChangeAspect="1"/>
          </p:cNvPicPr>
          <p:nvPr/>
        </p:nvPicPr>
        <p:blipFill>
          <a:blip r:embed="rId31" cstate="screen">
            <a:extLst>
              <a:ext uri="{28A0092B-C50C-407E-A947-70E740481C1C}">
                <a14:useLocalDpi xmlns:a14="http://schemas.microsoft.com/office/drawing/2010/main"/>
              </a:ext>
              <a:ext uri="{96DAC541-7B7A-43D3-8B79-37D633B846F1}">
                <asvg:svgBlip xmlns:asvg="http://schemas.microsoft.com/office/drawing/2016/SVG/main" r:embed="rId32"/>
              </a:ext>
            </a:extLst>
          </a:blip>
          <a:stretch>
            <a:fillRect/>
          </a:stretch>
        </p:blipFill>
        <p:spPr>
          <a:xfrm>
            <a:off x="199156" y="1997706"/>
            <a:ext cx="574026" cy="574026"/>
          </a:xfrm>
          <a:prstGeom prst="rect">
            <a:avLst/>
          </a:prstGeom>
        </p:spPr>
      </p:pic>
      <p:cxnSp>
        <p:nvCxnSpPr>
          <p:cNvPr id="18" name="Elbow Connector 17">
            <a:extLst>
              <a:ext uri="{FF2B5EF4-FFF2-40B4-BE49-F238E27FC236}">
                <a16:creationId xmlns:a16="http://schemas.microsoft.com/office/drawing/2014/main" id="{DAB21E87-147E-5E4B-BD22-9686DACDA8B9}"/>
              </a:ext>
            </a:extLst>
          </p:cNvPr>
          <p:cNvCxnSpPr>
            <a:stCxn id="30" idx="3"/>
            <a:endCxn id="34" idx="0"/>
          </p:cNvCxnSpPr>
          <p:nvPr/>
        </p:nvCxnSpPr>
        <p:spPr>
          <a:xfrm rot="16200000" flipH="1" flipV="1">
            <a:off x="5693476" y="-3279097"/>
            <a:ext cx="69496" cy="10484110"/>
          </a:xfrm>
          <a:prstGeom prst="bentConnector3">
            <a:avLst>
              <a:gd name="adj1" fmla="val -1540273"/>
            </a:avLst>
          </a:prstGeom>
          <a:ln w="19050">
            <a:solidFill>
              <a:schemeClr val="accent4">
                <a:lumMod val="40000"/>
                <a:lumOff val="60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13DCC1BC-09BA-0C48-BC43-20A65053B51C}"/>
              </a:ext>
            </a:extLst>
          </p:cNvPr>
          <p:cNvSpPr txBox="1"/>
          <p:nvPr/>
        </p:nvSpPr>
        <p:spPr>
          <a:xfrm>
            <a:off x="4270687" y="6333684"/>
            <a:ext cx="3164649" cy="461665"/>
          </a:xfrm>
          <a:prstGeom prst="rect">
            <a:avLst/>
          </a:prstGeom>
          <a:noFill/>
        </p:spPr>
        <p:txBody>
          <a:bodyPr wrap="none" rtlCol="0">
            <a:spAutoFit/>
          </a:bodyPr>
          <a:lstStyle/>
          <a:p>
            <a:pPr algn="ctr"/>
            <a:r>
              <a:rPr lang="en-US" sz="2400" dirty="0">
                <a:solidFill>
                  <a:schemeClr val="accent5"/>
                </a:solidFill>
              </a:rPr>
              <a:t>Technology Life-cycle</a:t>
            </a:r>
          </a:p>
        </p:txBody>
      </p:sp>
      <p:sp>
        <p:nvSpPr>
          <p:cNvPr id="35" name="TextBox 34">
            <a:extLst>
              <a:ext uri="{FF2B5EF4-FFF2-40B4-BE49-F238E27FC236}">
                <a16:creationId xmlns:a16="http://schemas.microsoft.com/office/drawing/2014/main" id="{2AC1E920-69E6-AA4C-B15B-16D659963EB5}"/>
              </a:ext>
            </a:extLst>
          </p:cNvPr>
          <p:cNvSpPr txBox="1"/>
          <p:nvPr/>
        </p:nvSpPr>
        <p:spPr>
          <a:xfrm>
            <a:off x="6242232" y="3183996"/>
            <a:ext cx="1537075" cy="461665"/>
          </a:xfrm>
          <a:prstGeom prst="rect">
            <a:avLst/>
          </a:prstGeom>
          <a:noFill/>
        </p:spPr>
        <p:txBody>
          <a:bodyPr wrap="square" rtlCol="0">
            <a:spAutoFit/>
          </a:bodyPr>
          <a:lstStyle/>
          <a:p>
            <a:pPr algn="ctr"/>
            <a:r>
              <a:rPr lang="en-US" sz="1200" i="1" dirty="0">
                <a:solidFill>
                  <a:schemeClr val="accent1"/>
                </a:solidFill>
              </a:rPr>
              <a:t>early commercialization</a:t>
            </a:r>
          </a:p>
        </p:txBody>
      </p:sp>
      <p:sp>
        <p:nvSpPr>
          <p:cNvPr id="37" name="TextBox 36">
            <a:extLst>
              <a:ext uri="{FF2B5EF4-FFF2-40B4-BE49-F238E27FC236}">
                <a16:creationId xmlns:a16="http://schemas.microsoft.com/office/drawing/2014/main" id="{473AB37F-9286-2C48-A4BD-BB9C7B5A2A8B}"/>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41" name="TextBox 40">
            <a:extLst>
              <a:ext uri="{FF2B5EF4-FFF2-40B4-BE49-F238E27FC236}">
                <a16:creationId xmlns:a16="http://schemas.microsoft.com/office/drawing/2014/main" id="{9B421727-889C-F345-9D1A-47586A4A2E60}"/>
              </a:ext>
            </a:extLst>
          </p:cNvPr>
          <p:cNvSpPr txBox="1"/>
          <p:nvPr/>
        </p:nvSpPr>
        <p:spPr>
          <a:xfrm>
            <a:off x="10444352" y="3870577"/>
            <a:ext cx="1188720" cy="323165"/>
          </a:xfrm>
          <a:prstGeom prst="rect">
            <a:avLst/>
          </a:prstGeom>
          <a:noFill/>
        </p:spPr>
        <p:txBody>
          <a:bodyPr wrap="square" rtlCol="0">
            <a:spAutoFit/>
          </a:bodyPr>
          <a:lstStyle/>
          <a:p>
            <a:pPr algn="ctr">
              <a:spcAft>
                <a:spcPts val="600"/>
              </a:spcAft>
            </a:pPr>
            <a:r>
              <a:rPr lang="en-US" sz="1500" dirty="0">
                <a:solidFill>
                  <a:schemeClr val="accent4"/>
                </a:solidFill>
              </a:rPr>
              <a:t>scrapping</a:t>
            </a:r>
          </a:p>
        </p:txBody>
      </p:sp>
      <p:sp>
        <p:nvSpPr>
          <p:cNvPr id="43" name="TextBox 42">
            <a:extLst>
              <a:ext uri="{FF2B5EF4-FFF2-40B4-BE49-F238E27FC236}">
                <a16:creationId xmlns:a16="http://schemas.microsoft.com/office/drawing/2014/main" id="{65A5866C-CE3D-2141-9DA8-1C6ED6DBE959}"/>
              </a:ext>
            </a:extLst>
          </p:cNvPr>
          <p:cNvSpPr txBox="1"/>
          <p:nvPr/>
        </p:nvSpPr>
        <p:spPr>
          <a:xfrm>
            <a:off x="8525102" y="3810012"/>
            <a:ext cx="1847678" cy="630942"/>
          </a:xfrm>
          <a:prstGeom prst="rect">
            <a:avLst/>
          </a:prstGeom>
          <a:noFill/>
        </p:spPr>
        <p:txBody>
          <a:bodyPr wrap="square" rtlCol="0">
            <a:spAutoFit/>
          </a:bodyPr>
          <a:lstStyle/>
          <a:p>
            <a:pPr algn="ctr">
              <a:spcAft>
                <a:spcPts val="600"/>
              </a:spcAft>
            </a:pPr>
            <a:r>
              <a:rPr lang="en-US" sz="1500" dirty="0">
                <a:solidFill>
                  <a:srgbClr val="C00000"/>
                </a:solidFill>
              </a:rPr>
              <a:t>market growth</a:t>
            </a:r>
          </a:p>
          <a:p>
            <a:pPr algn="ctr">
              <a:spcAft>
                <a:spcPts val="600"/>
              </a:spcAft>
              <a:tabLst>
                <a:tab pos="454025" algn="l"/>
              </a:tabLst>
            </a:pPr>
            <a:r>
              <a:rPr lang="en-US" sz="1500" dirty="0">
                <a:solidFill>
                  <a:srgbClr val="C00000"/>
                </a:solidFill>
              </a:rPr>
              <a:t>(mass production)</a:t>
            </a:r>
          </a:p>
        </p:txBody>
      </p:sp>
      <p:sp>
        <p:nvSpPr>
          <p:cNvPr id="47" name="TextBox 46">
            <a:extLst>
              <a:ext uri="{FF2B5EF4-FFF2-40B4-BE49-F238E27FC236}">
                <a16:creationId xmlns:a16="http://schemas.microsoft.com/office/drawing/2014/main" id="{8B6D47AD-CB80-784D-8B14-788D95D933BC}"/>
              </a:ext>
            </a:extLst>
          </p:cNvPr>
          <p:cNvSpPr txBox="1"/>
          <p:nvPr/>
        </p:nvSpPr>
        <p:spPr>
          <a:xfrm>
            <a:off x="6129475" y="3848484"/>
            <a:ext cx="2199641" cy="553998"/>
          </a:xfrm>
          <a:prstGeom prst="rect">
            <a:avLst/>
          </a:prstGeom>
          <a:noFill/>
        </p:spPr>
        <p:txBody>
          <a:bodyPr wrap="none" rtlCol="0">
            <a:spAutoFit/>
          </a:bodyPr>
          <a:lstStyle/>
          <a:p>
            <a:pPr>
              <a:tabLst>
                <a:tab pos="280988" algn="l"/>
              </a:tabLst>
            </a:pPr>
            <a:r>
              <a:rPr lang="en-US" sz="1500" dirty="0">
                <a:solidFill>
                  <a:schemeClr val="accent1"/>
                </a:solidFill>
              </a:rPr>
              <a:t>commercial application </a:t>
            </a:r>
            <a:br>
              <a:rPr lang="en-US" sz="1500" dirty="0">
                <a:solidFill>
                  <a:schemeClr val="accent1"/>
                </a:solidFill>
              </a:rPr>
            </a:br>
            <a:r>
              <a:rPr lang="en-US" sz="1500" dirty="0">
                <a:solidFill>
                  <a:schemeClr val="accent1"/>
                </a:solidFill>
              </a:rPr>
              <a:t>	(e.g., in cars)</a:t>
            </a:r>
          </a:p>
        </p:txBody>
      </p:sp>
      <p:sp>
        <p:nvSpPr>
          <p:cNvPr id="36" name="TextBox 35">
            <a:extLst>
              <a:ext uri="{FF2B5EF4-FFF2-40B4-BE49-F238E27FC236}">
                <a16:creationId xmlns:a16="http://schemas.microsoft.com/office/drawing/2014/main" id="{619A1765-FAC0-7743-9D47-A17F6EDFEF38}"/>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
        <p:nvSpPr>
          <p:cNvPr id="38" name="TextBox 37">
            <a:extLst>
              <a:ext uri="{FF2B5EF4-FFF2-40B4-BE49-F238E27FC236}">
                <a16:creationId xmlns:a16="http://schemas.microsoft.com/office/drawing/2014/main" id="{E1832481-6620-CF49-8F1B-AD3782C10FE9}"/>
              </a:ext>
            </a:extLst>
          </p:cNvPr>
          <p:cNvSpPr txBox="1"/>
          <p:nvPr/>
        </p:nvSpPr>
        <p:spPr>
          <a:xfrm>
            <a:off x="4181624" y="3795911"/>
            <a:ext cx="1265090" cy="661720"/>
          </a:xfrm>
          <a:prstGeom prst="rect">
            <a:avLst/>
          </a:prstGeom>
          <a:noFill/>
        </p:spPr>
        <p:txBody>
          <a:bodyPr wrap="none" rtlCol="0">
            <a:spAutoFit/>
          </a:bodyPr>
          <a:lstStyle/>
          <a:p>
            <a:pPr algn="ctr">
              <a:spcAft>
                <a:spcPts val="600"/>
              </a:spcAft>
            </a:pPr>
            <a:r>
              <a:rPr lang="en-US" sz="1600" dirty="0">
                <a:solidFill>
                  <a:schemeClr val="accent3">
                    <a:lumMod val="75000"/>
                  </a:schemeClr>
                </a:solidFill>
              </a:rPr>
              <a:t>(dis)charge</a:t>
            </a:r>
          </a:p>
          <a:p>
            <a:pPr algn="ctr">
              <a:spcAft>
                <a:spcPts val="600"/>
              </a:spcAft>
            </a:pPr>
            <a:r>
              <a:rPr lang="en-US" sz="1600" dirty="0">
                <a:solidFill>
                  <a:schemeClr val="accent3">
                    <a:lumMod val="75000"/>
                  </a:schemeClr>
                </a:solidFill>
              </a:rPr>
              <a:t>applications</a:t>
            </a:r>
          </a:p>
        </p:txBody>
      </p:sp>
    </p:spTree>
    <p:extLst>
      <p:ext uri="{BB962C8B-B14F-4D97-AF65-F5344CB8AC3E}">
        <p14:creationId xmlns:p14="http://schemas.microsoft.com/office/powerpoint/2010/main" val="90960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a:extLst>
              <a:ext uri="{FF2B5EF4-FFF2-40B4-BE49-F238E27FC236}">
                <a16:creationId xmlns:a16="http://schemas.microsoft.com/office/drawing/2014/main" id="{7BBD887A-290C-EE41-86F0-2F6FA08B2B79}"/>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
        <p:nvSpPr>
          <p:cNvPr id="44" name="TextBox 43">
            <a:extLst>
              <a:ext uri="{FF2B5EF4-FFF2-40B4-BE49-F238E27FC236}">
                <a16:creationId xmlns:a16="http://schemas.microsoft.com/office/drawing/2014/main" id="{835C92A9-70A5-4E40-88E2-66F20FECA7C4}"/>
              </a:ext>
            </a:extLst>
          </p:cNvPr>
          <p:cNvSpPr txBox="1"/>
          <p:nvPr/>
        </p:nvSpPr>
        <p:spPr>
          <a:xfrm>
            <a:off x="4181624" y="3795911"/>
            <a:ext cx="1265090" cy="661720"/>
          </a:xfrm>
          <a:prstGeom prst="rect">
            <a:avLst/>
          </a:prstGeom>
          <a:noFill/>
        </p:spPr>
        <p:txBody>
          <a:bodyPr wrap="none" rtlCol="0">
            <a:spAutoFit/>
          </a:bodyPr>
          <a:lstStyle/>
          <a:p>
            <a:pPr algn="ctr">
              <a:spcAft>
                <a:spcPts val="600"/>
              </a:spcAft>
            </a:pPr>
            <a:r>
              <a:rPr lang="en-US" sz="1600" dirty="0">
                <a:solidFill>
                  <a:schemeClr val="accent3">
                    <a:lumMod val="75000"/>
                  </a:schemeClr>
                </a:solidFill>
              </a:rPr>
              <a:t>(dis)charge</a:t>
            </a:r>
          </a:p>
          <a:p>
            <a:pPr algn="ctr">
              <a:spcAft>
                <a:spcPts val="600"/>
              </a:spcAft>
            </a:pPr>
            <a:r>
              <a:rPr lang="en-US" sz="1600" dirty="0">
                <a:solidFill>
                  <a:schemeClr val="accent3">
                    <a:lumMod val="75000"/>
                  </a:schemeClr>
                </a:solidFill>
              </a:rPr>
              <a:t>applications</a:t>
            </a:r>
          </a:p>
        </p:txBody>
      </p:sp>
      <p:sp>
        <p:nvSpPr>
          <p:cNvPr id="55" name="TextBox 54">
            <a:extLst>
              <a:ext uri="{FF2B5EF4-FFF2-40B4-BE49-F238E27FC236}">
                <a16:creationId xmlns:a16="http://schemas.microsoft.com/office/drawing/2014/main" id="{EA80C654-F738-3943-939E-C7FA27276353}"/>
              </a:ext>
            </a:extLst>
          </p:cNvPr>
          <p:cNvSpPr txBox="1"/>
          <p:nvPr/>
        </p:nvSpPr>
        <p:spPr>
          <a:xfrm>
            <a:off x="10444352" y="3870577"/>
            <a:ext cx="1188720" cy="323165"/>
          </a:xfrm>
          <a:prstGeom prst="rect">
            <a:avLst/>
          </a:prstGeom>
          <a:noFill/>
        </p:spPr>
        <p:txBody>
          <a:bodyPr wrap="square" rtlCol="0">
            <a:spAutoFit/>
          </a:bodyPr>
          <a:lstStyle/>
          <a:p>
            <a:pPr algn="ctr">
              <a:spcAft>
                <a:spcPts val="600"/>
              </a:spcAft>
            </a:pPr>
            <a:r>
              <a:rPr lang="en-US" sz="1500" dirty="0">
                <a:solidFill>
                  <a:schemeClr val="accent4"/>
                </a:solidFill>
              </a:rPr>
              <a:t>scrapping</a:t>
            </a:r>
          </a:p>
        </p:txBody>
      </p:sp>
      <p:sp>
        <p:nvSpPr>
          <p:cNvPr id="52" name="TextBox 51">
            <a:extLst>
              <a:ext uri="{FF2B5EF4-FFF2-40B4-BE49-F238E27FC236}">
                <a16:creationId xmlns:a16="http://schemas.microsoft.com/office/drawing/2014/main" id="{8B34E745-5236-B64E-8C36-32DE6F2E636F}"/>
              </a:ext>
            </a:extLst>
          </p:cNvPr>
          <p:cNvSpPr txBox="1"/>
          <p:nvPr/>
        </p:nvSpPr>
        <p:spPr>
          <a:xfrm>
            <a:off x="8525102" y="3810012"/>
            <a:ext cx="1847678" cy="630942"/>
          </a:xfrm>
          <a:prstGeom prst="rect">
            <a:avLst/>
          </a:prstGeom>
          <a:noFill/>
        </p:spPr>
        <p:txBody>
          <a:bodyPr wrap="square" rtlCol="0">
            <a:spAutoFit/>
          </a:bodyPr>
          <a:lstStyle/>
          <a:p>
            <a:pPr algn="ctr">
              <a:spcAft>
                <a:spcPts val="600"/>
              </a:spcAft>
            </a:pPr>
            <a:r>
              <a:rPr lang="en-US" sz="1500" dirty="0">
                <a:solidFill>
                  <a:srgbClr val="C00000"/>
                </a:solidFill>
              </a:rPr>
              <a:t>market growth</a:t>
            </a:r>
          </a:p>
          <a:p>
            <a:pPr algn="ctr">
              <a:spcAft>
                <a:spcPts val="600"/>
              </a:spcAft>
              <a:tabLst>
                <a:tab pos="454025" algn="l"/>
              </a:tabLst>
            </a:pPr>
            <a:r>
              <a:rPr lang="en-US" sz="1500" dirty="0">
                <a:solidFill>
                  <a:srgbClr val="C00000"/>
                </a:solidFill>
              </a:rPr>
              <a:t>(mass production)</a:t>
            </a:r>
          </a:p>
        </p:txBody>
      </p:sp>
      <p:sp>
        <p:nvSpPr>
          <p:cNvPr id="54" name="TextBox 53">
            <a:extLst>
              <a:ext uri="{FF2B5EF4-FFF2-40B4-BE49-F238E27FC236}">
                <a16:creationId xmlns:a16="http://schemas.microsoft.com/office/drawing/2014/main" id="{B4B242FE-FD8D-F843-8481-CD72083BEC2F}"/>
              </a:ext>
            </a:extLst>
          </p:cNvPr>
          <p:cNvSpPr txBox="1"/>
          <p:nvPr/>
        </p:nvSpPr>
        <p:spPr>
          <a:xfrm>
            <a:off x="6129475" y="3848484"/>
            <a:ext cx="2199641" cy="553998"/>
          </a:xfrm>
          <a:prstGeom prst="rect">
            <a:avLst/>
          </a:prstGeom>
          <a:noFill/>
        </p:spPr>
        <p:txBody>
          <a:bodyPr wrap="none" rtlCol="0">
            <a:spAutoFit/>
          </a:bodyPr>
          <a:lstStyle/>
          <a:p>
            <a:pPr>
              <a:tabLst>
                <a:tab pos="280988" algn="l"/>
              </a:tabLst>
            </a:pPr>
            <a:r>
              <a:rPr lang="en-US" sz="1500" dirty="0">
                <a:solidFill>
                  <a:schemeClr val="accent1"/>
                </a:solidFill>
              </a:rPr>
              <a:t>commercial application </a:t>
            </a:r>
            <a:br>
              <a:rPr lang="en-US" sz="1500" dirty="0">
                <a:solidFill>
                  <a:schemeClr val="accent1"/>
                </a:solidFill>
              </a:rPr>
            </a:br>
            <a:r>
              <a:rPr lang="en-US" sz="1500" dirty="0">
                <a:solidFill>
                  <a:schemeClr val="accent1"/>
                </a:solidFill>
              </a:rPr>
              <a:t>	(e.g., in cars)</a:t>
            </a:r>
          </a:p>
        </p:txBody>
      </p:sp>
      <p:sp>
        <p:nvSpPr>
          <p:cNvPr id="43" name="TextBox 42">
            <a:extLst>
              <a:ext uri="{FF2B5EF4-FFF2-40B4-BE49-F238E27FC236}">
                <a16:creationId xmlns:a16="http://schemas.microsoft.com/office/drawing/2014/main" id="{13CAF317-DA8D-AB49-B018-809B66E80B8F}"/>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41" name="TextBox 40">
            <a:extLst>
              <a:ext uri="{FF2B5EF4-FFF2-40B4-BE49-F238E27FC236}">
                <a16:creationId xmlns:a16="http://schemas.microsoft.com/office/drawing/2014/main" id="{EEF168C1-EF5E-EE4D-AF4D-9E3C6AC7C9BE}"/>
              </a:ext>
            </a:extLst>
          </p:cNvPr>
          <p:cNvSpPr txBox="1"/>
          <p:nvPr/>
        </p:nvSpPr>
        <p:spPr>
          <a:xfrm>
            <a:off x="6242232" y="3183996"/>
            <a:ext cx="1537075" cy="461665"/>
          </a:xfrm>
          <a:prstGeom prst="rect">
            <a:avLst/>
          </a:prstGeom>
          <a:noFill/>
        </p:spPr>
        <p:txBody>
          <a:bodyPr wrap="square" rtlCol="0">
            <a:spAutoFit/>
          </a:bodyPr>
          <a:lstStyle/>
          <a:p>
            <a:pPr algn="ctr"/>
            <a:r>
              <a:rPr lang="en-US" sz="1200" i="1" dirty="0">
                <a:solidFill>
                  <a:schemeClr val="accent1"/>
                </a:solidFill>
              </a:rPr>
              <a:t>early commercialization</a:t>
            </a:r>
          </a:p>
        </p:txBody>
      </p:sp>
      <p:pic>
        <p:nvPicPr>
          <p:cNvPr id="37" name="Graphic 36" descr="Wind Turbines">
            <a:extLst>
              <a:ext uri="{FF2B5EF4-FFF2-40B4-BE49-F238E27FC236}">
                <a16:creationId xmlns:a16="http://schemas.microsoft.com/office/drawing/2014/main" id="{C9A16EB0-8A38-EF43-BA7B-E51CEB247E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5933" y="1664999"/>
            <a:ext cx="914400" cy="914400"/>
          </a:xfrm>
          <a:prstGeom prst="rect">
            <a:avLst/>
          </a:prstGeom>
        </p:spPr>
      </p:pic>
      <p:pic>
        <p:nvPicPr>
          <p:cNvPr id="38" name="Graphic 37" descr="Full battery">
            <a:extLst>
              <a:ext uri="{FF2B5EF4-FFF2-40B4-BE49-F238E27FC236}">
                <a16:creationId xmlns:a16="http://schemas.microsoft.com/office/drawing/2014/main" id="{993C728B-324E-3747-8ABC-1F6C21A7FBB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4192024" y="2186085"/>
            <a:ext cx="858220" cy="858220"/>
          </a:xfrm>
          <a:prstGeom prst="rect">
            <a:avLst/>
          </a:prstGeom>
        </p:spPr>
      </p:pic>
      <p:pic>
        <p:nvPicPr>
          <p:cNvPr id="39" name="Graphic 38" descr="Electric car">
            <a:extLst>
              <a:ext uri="{FF2B5EF4-FFF2-40B4-BE49-F238E27FC236}">
                <a16:creationId xmlns:a16="http://schemas.microsoft.com/office/drawing/2014/main" id="{EC72A653-DEAC-3646-842C-ABEF8167A8D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14169" y="2316562"/>
            <a:ext cx="713357" cy="709913"/>
          </a:xfrm>
          <a:prstGeom prst="rect">
            <a:avLst/>
          </a:prstGeom>
        </p:spPr>
      </p:pic>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819F788-A896-0D46-B300-86C0AABB64B2}"/>
              </a:ext>
            </a:extLst>
          </p:cNvPr>
          <p:cNvSpPr txBox="1"/>
          <p:nvPr/>
        </p:nvSpPr>
        <p:spPr>
          <a:xfrm>
            <a:off x="10430085" y="3196305"/>
            <a:ext cx="1106162" cy="261610"/>
          </a:xfrm>
          <a:prstGeom prst="rect">
            <a:avLst/>
          </a:prstGeom>
          <a:noFill/>
        </p:spPr>
        <p:txBody>
          <a:bodyPr wrap="square" rtlCol="0">
            <a:spAutoFit/>
          </a:bodyPr>
          <a:lstStyle/>
          <a:p>
            <a:pPr algn="ctr"/>
            <a:r>
              <a:rPr lang="en-US" sz="1100" i="1" dirty="0">
                <a:solidFill>
                  <a:schemeClr val="accent4"/>
                </a:solidFill>
              </a:rPr>
              <a:t>obsolescence</a:t>
            </a:r>
            <a:endParaRPr lang="en-US" sz="1200" i="1" dirty="0">
              <a:solidFill>
                <a:schemeClr val="accent4"/>
              </a:solidFill>
            </a:endParaRPr>
          </a:p>
        </p:txBody>
      </p:sp>
      <p:sp>
        <p:nvSpPr>
          <p:cNvPr id="10" name="TextBox 9">
            <a:extLst>
              <a:ext uri="{FF2B5EF4-FFF2-40B4-BE49-F238E27FC236}">
                <a16:creationId xmlns:a16="http://schemas.microsoft.com/office/drawing/2014/main" id="{D2B4BC6C-CE3D-2244-AF7C-684BAA34E5BE}"/>
              </a:ext>
            </a:extLst>
          </p:cNvPr>
          <p:cNvSpPr txBox="1"/>
          <p:nvPr/>
        </p:nvSpPr>
        <p:spPr>
          <a:xfrm>
            <a:off x="8654650" y="3225367"/>
            <a:ext cx="1364511" cy="276999"/>
          </a:xfrm>
          <a:prstGeom prst="rect">
            <a:avLst/>
          </a:prstGeom>
          <a:noFill/>
        </p:spPr>
        <p:txBody>
          <a:bodyPr wrap="square" rtlCol="0">
            <a:spAutoFit/>
          </a:bodyPr>
          <a:lstStyle/>
          <a:p>
            <a:pPr algn="ctr"/>
            <a:r>
              <a:rPr lang="en-US" sz="1200" i="1" dirty="0">
                <a:solidFill>
                  <a:srgbClr val="C00000"/>
                </a:solidFill>
              </a:rPr>
              <a:t>mass market</a:t>
            </a:r>
          </a:p>
        </p:txBody>
      </p: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40" name="Graphic 39" descr="Factory">
            <a:extLst>
              <a:ext uri="{FF2B5EF4-FFF2-40B4-BE49-F238E27FC236}">
                <a16:creationId xmlns:a16="http://schemas.microsoft.com/office/drawing/2014/main" id="{05EA5BCE-DFA1-2A44-867B-DC8C789F9E3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52060" y="1516942"/>
            <a:ext cx="1656750" cy="1656750"/>
          </a:xfrm>
          <a:prstGeom prst="rect">
            <a:avLst/>
          </a:prstGeom>
        </p:spPr>
      </p:pic>
      <p:pic>
        <p:nvPicPr>
          <p:cNvPr id="45" name="Graphic 44" descr="Upward trend">
            <a:extLst>
              <a:ext uri="{FF2B5EF4-FFF2-40B4-BE49-F238E27FC236}">
                <a16:creationId xmlns:a16="http://schemas.microsoft.com/office/drawing/2014/main" id="{28E5FC59-A910-A14B-B098-36B78636902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809987" y="2002696"/>
            <a:ext cx="969320" cy="969320"/>
          </a:xfrm>
          <a:prstGeom prst="rect">
            <a:avLst/>
          </a:prstGeom>
        </p:spPr>
      </p:pic>
      <p:pic>
        <p:nvPicPr>
          <p:cNvPr id="46" name="Graphic 45" descr="Gears">
            <a:extLst>
              <a:ext uri="{FF2B5EF4-FFF2-40B4-BE49-F238E27FC236}">
                <a16:creationId xmlns:a16="http://schemas.microsoft.com/office/drawing/2014/main" id="{60F184F2-D222-404B-8CA7-567973A6037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802501">
            <a:off x="6664654" y="1360694"/>
            <a:ext cx="1018280" cy="1018280"/>
          </a:xfrm>
          <a:prstGeom prst="rect">
            <a:avLst/>
          </a:prstGeom>
        </p:spPr>
      </p:pic>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rot="5400000" flipH="1">
            <a:off x="438126" y="2489221"/>
            <a:ext cx="574026" cy="574026"/>
          </a:xfrm>
          <a:prstGeom prst="rect">
            <a:avLst/>
          </a:prstGeom>
        </p:spPr>
      </p:pic>
      <p:pic>
        <p:nvPicPr>
          <p:cNvPr id="33" name="Graphic 32" descr="Full battery">
            <a:extLst>
              <a:ext uri="{FF2B5EF4-FFF2-40B4-BE49-F238E27FC236}">
                <a16:creationId xmlns:a16="http://schemas.microsoft.com/office/drawing/2014/main" id="{68DCC0F4-6C6D-824A-9F9E-F8A5E586870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16200000">
            <a:off x="6173243" y="2131001"/>
            <a:ext cx="858219" cy="858219"/>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274792" y="2595266"/>
            <a:ext cx="575960" cy="554319"/>
          </a:xfrm>
          <a:prstGeom prst="rect">
            <a:avLst/>
          </a:prstGeom>
        </p:spPr>
      </p:pic>
      <p:pic>
        <p:nvPicPr>
          <p:cNvPr id="30" name="Graphic 29" descr="Full battery">
            <a:extLst>
              <a:ext uri="{FF2B5EF4-FFF2-40B4-BE49-F238E27FC236}">
                <a16:creationId xmlns:a16="http://schemas.microsoft.com/office/drawing/2014/main" id="{DC3DAADB-5258-074A-B7C3-99D27DF2C837}"/>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rot="16200000">
            <a:off x="10404311" y="1928210"/>
            <a:ext cx="1131936" cy="1131936"/>
          </a:xfrm>
          <a:prstGeom prst="rect">
            <a:avLst/>
          </a:prstGeom>
        </p:spPr>
      </p:pic>
      <p:pic>
        <p:nvPicPr>
          <p:cNvPr id="6" name="Graphic 5" descr="Skull">
            <a:extLst>
              <a:ext uri="{FF2B5EF4-FFF2-40B4-BE49-F238E27FC236}">
                <a16:creationId xmlns:a16="http://schemas.microsoft.com/office/drawing/2014/main" id="{857B26C3-B728-F646-AFE6-B5B7B37F0F05}"/>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745583" y="2345286"/>
            <a:ext cx="457200" cy="457200"/>
          </a:xfrm>
          <a:prstGeom prst="rect">
            <a:avLst/>
          </a:prstGeom>
        </p:spPr>
      </p:pic>
      <p:sp>
        <p:nvSpPr>
          <p:cNvPr id="27" name="TextBox 26">
            <a:extLst>
              <a:ext uri="{FF2B5EF4-FFF2-40B4-BE49-F238E27FC236}">
                <a16:creationId xmlns:a16="http://schemas.microsoft.com/office/drawing/2014/main" id="{AB347BC3-947F-CC40-88D8-FDD32F16F19D}"/>
              </a:ext>
            </a:extLst>
          </p:cNvPr>
          <p:cNvSpPr txBox="1"/>
          <p:nvPr/>
        </p:nvSpPr>
        <p:spPr>
          <a:xfrm>
            <a:off x="676244" y="5418662"/>
            <a:ext cx="878767" cy="584775"/>
          </a:xfrm>
          <a:prstGeom prst="rect">
            <a:avLst/>
          </a:prstGeom>
          <a:noFill/>
        </p:spPr>
        <p:txBody>
          <a:bodyPr wrap="none" rtlCol="0" anchor="ctr">
            <a:spAutoFit/>
          </a:bodyPr>
          <a:lstStyle/>
          <a:p>
            <a:pPr algn="ctr"/>
            <a:r>
              <a:rPr lang="en-US" sz="1600" dirty="0">
                <a:solidFill>
                  <a:schemeClr val="accent6">
                    <a:lumMod val="75000"/>
                  </a:schemeClr>
                </a:solidFill>
              </a:rPr>
              <a:t>science</a:t>
            </a:r>
          </a:p>
          <a:p>
            <a:pPr algn="ctr"/>
            <a:r>
              <a:rPr lang="en-US" sz="1600" dirty="0">
                <a:solidFill>
                  <a:schemeClr val="accent6">
                    <a:lumMod val="75000"/>
                  </a:schemeClr>
                </a:solidFill>
              </a:rPr>
              <a:t>grants</a:t>
            </a:r>
          </a:p>
        </p:txBody>
      </p:sp>
      <p:grpSp>
        <p:nvGrpSpPr>
          <p:cNvPr id="28" name="Group 27">
            <a:extLst>
              <a:ext uri="{FF2B5EF4-FFF2-40B4-BE49-F238E27FC236}">
                <a16:creationId xmlns:a16="http://schemas.microsoft.com/office/drawing/2014/main" id="{A6E892C9-0C43-FF45-B2D1-D974CD38FDDB}"/>
              </a:ext>
            </a:extLst>
          </p:cNvPr>
          <p:cNvGrpSpPr/>
          <p:nvPr/>
        </p:nvGrpSpPr>
        <p:grpSpPr>
          <a:xfrm>
            <a:off x="376845" y="5061098"/>
            <a:ext cx="1528154" cy="304800"/>
            <a:chOff x="2680758" y="5054009"/>
            <a:chExt cx="1331261" cy="304800"/>
          </a:xfrm>
        </p:grpSpPr>
        <p:cxnSp>
          <p:nvCxnSpPr>
            <p:cNvPr id="31" name="Straight Connector 30">
              <a:extLst>
                <a:ext uri="{FF2B5EF4-FFF2-40B4-BE49-F238E27FC236}">
                  <a16:creationId xmlns:a16="http://schemas.microsoft.com/office/drawing/2014/main" id="{50D9E279-2A0D-D44D-8253-44AE4C5A98A6}"/>
                </a:ext>
              </a:extLst>
            </p:cNvPr>
            <p:cNvCxnSpPr/>
            <p:nvPr/>
          </p:nvCxnSpPr>
          <p:spPr>
            <a:xfrm>
              <a:off x="2680758" y="5054009"/>
              <a:ext cx="0" cy="30480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79A00A5-93B9-A142-9934-5FAE0C11E0B2}"/>
                </a:ext>
              </a:extLst>
            </p:cNvPr>
            <p:cNvCxnSpPr/>
            <p:nvPr/>
          </p:nvCxnSpPr>
          <p:spPr>
            <a:xfrm>
              <a:off x="2680758" y="5351721"/>
              <a:ext cx="1331261" cy="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645BD6D-8296-0840-9114-6F335D1033D2}"/>
                </a:ext>
              </a:extLst>
            </p:cNvPr>
            <p:cNvCxnSpPr>
              <a:cxnSpLocks/>
            </p:cNvCxnSpPr>
            <p:nvPr/>
          </p:nvCxnSpPr>
          <p:spPr>
            <a:xfrm flipH="1">
              <a:off x="4012019" y="5054009"/>
              <a:ext cx="0" cy="30480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5554C4FF-820F-DB4D-9273-D755E5A80FCD}"/>
              </a:ext>
            </a:extLst>
          </p:cNvPr>
          <p:cNvSpPr txBox="1"/>
          <p:nvPr/>
        </p:nvSpPr>
        <p:spPr>
          <a:xfrm>
            <a:off x="715516" y="6396335"/>
            <a:ext cx="800219" cy="461665"/>
          </a:xfrm>
          <a:prstGeom prst="rect">
            <a:avLst/>
          </a:prstGeom>
          <a:noFill/>
        </p:spPr>
        <p:txBody>
          <a:bodyPr wrap="none" rtlCol="0">
            <a:spAutoFit/>
          </a:bodyPr>
          <a:lstStyle/>
          <a:p>
            <a:r>
              <a:rPr lang="en-US" sz="2400" dirty="0">
                <a:solidFill>
                  <a:schemeClr val="accent6">
                    <a:lumMod val="75000"/>
                  </a:schemeClr>
                </a:solidFill>
              </a:rPr>
              <a:t>NSF</a:t>
            </a:r>
          </a:p>
        </p:txBody>
      </p:sp>
      <p:sp>
        <p:nvSpPr>
          <p:cNvPr id="36" name="Rectangle 35">
            <a:extLst>
              <a:ext uri="{FF2B5EF4-FFF2-40B4-BE49-F238E27FC236}">
                <a16:creationId xmlns:a16="http://schemas.microsoft.com/office/drawing/2014/main" id="{3B6E79B9-C4EE-3744-8E75-53A4C50D3976}"/>
              </a:ext>
            </a:extLst>
          </p:cNvPr>
          <p:cNvSpPr/>
          <p:nvPr/>
        </p:nvSpPr>
        <p:spPr>
          <a:xfrm>
            <a:off x="2578825" y="1051286"/>
            <a:ext cx="9630944" cy="421930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261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a:extLst>
              <a:ext uri="{FF2B5EF4-FFF2-40B4-BE49-F238E27FC236}">
                <a16:creationId xmlns:a16="http://schemas.microsoft.com/office/drawing/2014/main" id="{98368214-97EE-F446-8841-237D147E54CF}"/>
              </a:ext>
            </a:extLst>
          </p:cNvPr>
          <p:cNvSpPr txBox="1"/>
          <p:nvPr/>
        </p:nvSpPr>
        <p:spPr>
          <a:xfrm>
            <a:off x="10444352" y="3870577"/>
            <a:ext cx="1188720" cy="323165"/>
          </a:xfrm>
          <a:prstGeom prst="rect">
            <a:avLst/>
          </a:prstGeom>
          <a:noFill/>
        </p:spPr>
        <p:txBody>
          <a:bodyPr wrap="square" rtlCol="0">
            <a:spAutoFit/>
          </a:bodyPr>
          <a:lstStyle/>
          <a:p>
            <a:pPr algn="ctr">
              <a:spcAft>
                <a:spcPts val="600"/>
              </a:spcAft>
            </a:pPr>
            <a:r>
              <a:rPr lang="en-US" sz="1500" dirty="0">
                <a:solidFill>
                  <a:schemeClr val="accent4"/>
                </a:solidFill>
              </a:rPr>
              <a:t>scrapping</a:t>
            </a:r>
          </a:p>
        </p:txBody>
      </p:sp>
      <p:sp>
        <p:nvSpPr>
          <p:cNvPr id="65" name="TextBox 64">
            <a:extLst>
              <a:ext uri="{FF2B5EF4-FFF2-40B4-BE49-F238E27FC236}">
                <a16:creationId xmlns:a16="http://schemas.microsoft.com/office/drawing/2014/main" id="{D2CF7CEB-3CEA-B748-B122-1C3D4ECA6F79}"/>
              </a:ext>
            </a:extLst>
          </p:cNvPr>
          <p:cNvSpPr txBox="1"/>
          <p:nvPr/>
        </p:nvSpPr>
        <p:spPr>
          <a:xfrm>
            <a:off x="8525102" y="3810012"/>
            <a:ext cx="1847678" cy="630942"/>
          </a:xfrm>
          <a:prstGeom prst="rect">
            <a:avLst/>
          </a:prstGeom>
          <a:noFill/>
        </p:spPr>
        <p:txBody>
          <a:bodyPr wrap="square" rtlCol="0">
            <a:spAutoFit/>
          </a:bodyPr>
          <a:lstStyle/>
          <a:p>
            <a:pPr algn="ctr">
              <a:spcAft>
                <a:spcPts val="600"/>
              </a:spcAft>
            </a:pPr>
            <a:r>
              <a:rPr lang="en-US" sz="1500" dirty="0">
                <a:solidFill>
                  <a:srgbClr val="C00000"/>
                </a:solidFill>
              </a:rPr>
              <a:t>market growth</a:t>
            </a:r>
          </a:p>
          <a:p>
            <a:pPr algn="ctr">
              <a:spcAft>
                <a:spcPts val="600"/>
              </a:spcAft>
              <a:tabLst>
                <a:tab pos="454025" algn="l"/>
              </a:tabLst>
            </a:pPr>
            <a:r>
              <a:rPr lang="en-US" sz="1500" dirty="0">
                <a:solidFill>
                  <a:srgbClr val="C00000"/>
                </a:solidFill>
              </a:rPr>
              <a:t>(mass production)</a:t>
            </a:r>
          </a:p>
        </p:txBody>
      </p:sp>
      <p:sp>
        <p:nvSpPr>
          <p:cNvPr id="67" name="TextBox 66">
            <a:extLst>
              <a:ext uri="{FF2B5EF4-FFF2-40B4-BE49-F238E27FC236}">
                <a16:creationId xmlns:a16="http://schemas.microsoft.com/office/drawing/2014/main" id="{D670E6EC-04E2-364D-B513-39C9D9762782}"/>
              </a:ext>
            </a:extLst>
          </p:cNvPr>
          <p:cNvSpPr txBox="1"/>
          <p:nvPr/>
        </p:nvSpPr>
        <p:spPr>
          <a:xfrm>
            <a:off x="6129475" y="3848484"/>
            <a:ext cx="2199641" cy="553998"/>
          </a:xfrm>
          <a:prstGeom prst="rect">
            <a:avLst/>
          </a:prstGeom>
          <a:noFill/>
        </p:spPr>
        <p:txBody>
          <a:bodyPr wrap="none" rtlCol="0">
            <a:spAutoFit/>
          </a:bodyPr>
          <a:lstStyle/>
          <a:p>
            <a:pPr>
              <a:tabLst>
                <a:tab pos="280988" algn="l"/>
              </a:tabLst>
            </a:pPr>
            <a:r>
              <a:rPr lang="en-US" sz="1500" dirty="0">
                <a:solidFill>
                  <a:schemeClr val="accent1"/>
                </a:solidFill>
              </a:rPr>
              <a:t>commercial application </a:t>
            </a:r>
            <a:br>
              <a:rPr lang="en-US" sz="1500" dirty="0">
                <a:solidFill>
                  <a:schemeClr val="accent1"/>
                </a:solidFill>
              </a:rPr>
            </a:br>
            <a:r>
              <a:rPr lang="en-US" sz="1500" dirty="0">
                <a:solidFill>
                  <a:schemeClr val="accent1"/>
                </a:solidFill>
              </a:rPr>
              <a:t>	(e.g., in cars)</a:t>
            </a:r>
          </a:p>
        </p:txBody>
      </p:sp>
      <p:sp>
        <p:nvSpPr>
          <p:cNvPr id="58" name="TextBox 57">
            <a:extLst>
              <a:ext uri="{FF2B5EF4-FFF2-40B4-BE49-F238E27FC236}">
                <a16:creationId xmlns:a16="http://schemas.microsoft.com/office/drawing/2014/main" id="{00AC7A05-AE40-0E46-A5DD-5961E0F17479}"/>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56" name="TextBox 55">
            <a:extLst>
              <a:ext uri="{FF2B5EF4-FFF2-40B4-BE49-F238E27FC236}">
                <a16:creationId xmlns:a16="http://schemas.microsoft.com/office/drawing/2014/main" id="{53FE6B4F-7BF0-4C4A-B579-F72019E0F44A}"/>
              </a:ext>
            </a:extLst>
          </p:cNvPr>
          <p:cNvSpPr txBox="1"/>
          <p:nvPr/>
        </p:nvSpPr>
        <p:spPr>
          <a:xfrm>
            <a:off x="6242232" y="3183996"/>
            <a:ext cx="1537075" cy="461665"/>
          </a:xfrm>
          <a:prstGeom prst="rect">
            <a:avLst/>
          </a:prstGeom>
          <a:noFill/>
        </p:spPr>
        <p:txBody>
          <a:bodyPr wrap="square" rtlCol="0">
            <a:spAutoFit/>
          </a:bodyPr>
          <a:lstStyle/>
          <a:p>
            <a:pPr algn="ctr"/>
            <a:r>
              <a:rPr lang="en-US" sz="1200" i="1" dirty="0">
                <a:solidFill>
                  <a:schemeClr val="accent1"/>
                </a:solidFill>
              </a:rPr>
              <a:t>early commercialization</a:t>
            </a:r>
          </a:p>
        </p:txBody>
      </p:sp>
      <p:pic>
        <p:nvPicPr>
          <p:cNvPr id="53" name="Graphic 52" descr="Wind Turbines">
            <a:extLst>
              <a:ext uri="{FF2B5EF4-FFF2-40B4-BE49-F238E27FC236}">
                <a16:creationId xmlns:a16="http://schemas.microsoft.com/office/drawing/2014/main" id="{78FCE229-7B58-5944-B5E1-18E1BE8E12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5933" y="1664999"/>
            <a:ext cx="914400" cy="914400"/>
          </a:xfrm>
          <a:prstGeom prst="rect">
            <a:avLst/>
          </a:prstGeom>
        </p:spPr>
      </p:pic>
      <p:pic>
        <p:nvPicPr>
          <p:cNvPr id="54" name="Graphic 53" descr="Full battery">
            <a:extLst>
              <a:ext uri="{FF2B5EF4-FFF2-40B4-BE49-F238E27FC236}">
                <a16:creationId xmlns:a16="http://schemas.microsoft.com/office/drawing/2014/main" id="{632B92F2-0C87-794B-9F24-B7164AD2C4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4192024" y="2186085"/>
            <a:ext cx="858220" cy="858220"/>
          </a:xfrm>
          <a:prstGeom prst="rect">
            <a:avLst/>
          </a:prstGeom>
        </p:spPr>
      </p:pic>
      <p:pic>
        <p:nvPicPr>
          <p:cNvPr id="55" name="Graphic 54" descr="Electric car">
            <a:extLst>
              <a:ext uri="{FF2B5EF4-FFF2-40B4-BE49-F238E27FC236}">
                <a16:creationId xmlns:a16="http://schemas.microsoft.com/office/drawing/2014/main" id="{3816DBEF-8D03-4748-87BA-512955A2B26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14169" y="2316562"/>
            <a:ext cx="713357" cy="709913"/>
          </a:xfrm>
          <a:prstGeom prst="rect">
            <a:avLst/>
          </a:prstGeom>
        </p:spPr>
      </p:pic>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819F788-A896-0D46-B300-86C0AABB64B2}"/>
              </a:ext>
            </a:extLst>
          </p:cNvPr>
          <p:cNvSpPr txBox="1"/>
          <p:nvPr/>
        </p:nvSpPr>
        <p:spPr>
          <a:xfrm>
            <a:off x="10430085" y="3196305"/>
            <a:ext cx="1106162" cy="261610"/>
          </a:xfrm>
          <a:prstGeom prst="rect">
            <a:avLst/>
          </a:prstGeom>
          <a:noFill/>
        </p:spPr>
        <p:txBody>
          <a:bodyPr wrap="square" rtlCol="0">
            <a:spAutoFit/>
          </a:bodyPr>
          <a:lstStyle/>
          <a:p>
            <a:pPr algn="ctr"/>
            <a:r>
              <a:rPr lang="en-US" sz="1100" i="1" dirty="0">
                <a:solidFill>
                  <a:schemeClr val="accent4"/>
                </a:solidFill>
              </a:rPr>
              <a:t>obsolescence</a:t>
            </a:r>
            <a:endParaRPr lang="en-US" sz="1200" i="1" dirty="0">
              <a:solidFill>
                <a:schemeClr val="accent4"/>
              </a:solidFill>
            </a:endParaRPr>
          </a:p>
        </p:txBody>
      </p:sp>
      <p:sp>
        <p:nvSpPr>
          <p:cNvPr id="10" name="TextBox 9">
            <a:extLst>
              <a:ext uri="{FF2B5EF4-FFF2-40B4-BE49-F238E27FC236}">
                <a16:creationId xmlns:a16="http://schemas.microsoft.com/office/drawing/2014/main" id="{D2B4BC6C-CE3D-2244-AF7C-684BAA34E5BE}"/>
              </a:ext>
            </a:extLst>
          </p:cNvPr>
          <p:cNvSpPr txBox="1"/>
          <p:nvPr/>
        </p:nvSpPr>
        <p:spPr>
          <a:xfrm>
            <a:off x="8654650" y="3225367"/>
            <a:ext cx="1364511" cy="276999"/>
          </a:xfrm>
          <a:prstGeom prst="rect">
            <a:avLst/>
          </a:prstGeom>
          <a:noFill/>
        </p:spPr>
        <p:txBody>
          <a:bodyPr wrap="square" rtlCol="0">
            <a:spAutoFit/>
          </a:bodyPr>
          <a:lstStyle/>
          <a:p>
            <a:pPr algn="ctr"/>
            <a:r>
              <a:rPr lang="en-US" sz="1200" i="1" dirty="0">
                <a:solidFill>
                  <a:srgbClr val="C00000"/>
                </a:solidFill>
              </a:rPr>
              <a:t>mass market</a:t>
            </a:r>
          </a:p>
        </p:txBody>
      </p: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40" name="Graphic 39" descr="Factory">
            <a:extLst>
              <a:ext uri="{FF2B5EF4-FFF2-40B4-BE49-F238E27FC236}">
                <a16:creationId xmlns:a16="http://schemas.microsoft.com/office/drawing/2014/main" id="{05EA5BCE-DFA1-2A44-867B-DC8C789F9E3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52060" y="1516942"/>
            <a:ext cx="1656750" cy="1656750"/>
          </a:xfrm>
          <a:prstGeom prst="rect">
            <a:avLst/>
          </a:prstGeom>
        </p:spPr>
      </p:pic>
      <p:pic>
        <p:nvPicPr>
          <p:cNvPr id="45" name="Graphic 44" descr="Upward trend">
            <a:extLst>
              <a:ext uri="{FF2B5EF4-FFF2-40B4-BE49-F238E27FC236}">
                <a16:creationId xmlns:a16="http://schemas.microsoft.com/office/drawing/2014/main" id="{28E5FC59-A910-A14B-B098-36B78636902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809987" y="2002696"/>
            <a:ext cx="969320" cy="969320"/>
          </a:xfrm>
          <a:prstGeom prst="rect">
            <a:avLst/>
          </a:prstGeom>
        </p:spPr>
      </p:pic>
      <p:pic>
        <p:nvPicPr>
          <p:cNvPr id="46" name="Graphic 45" descr="Gears">
            <a:extLst>
              <a:ext uri="{FF2B5EF4-FFF2-40B4-BE49-F238E27FC236}">
                <a16:creationId xmlns:a16="http://schemas.microsoft.com/office/drawing/2014/main" id="{60F184F2-D222-404B-8CA7-567973A6037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802501">
            <a:off x="6664654" y="1360694"/>
            <a:ext cx="1018280" cy="1018280"/>
          </a:xfrm>
          <a:prstGeom prst="rect">
            <a:avLst/>
          </a:prstGeom>
        </p:spPr>
      </p:pic>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rot="5400000" flipH="1">
            <a:off x="438126" y="2489221"/>
            <a:ext cx="574026" cy="574026"/>
          </a:xfrm>
          <a:prstGeom prst="rect">
            <a:avLst/>
          </a:prstGeom>
        </p:spPr>
      </p:pic>
      <p:pic>
        <p:nvPicPr>
          <p:cNvPr id="33" name="Graphic 32" descr="Full battery">
            <a:extLst>
              <a:ext uri="{FF2B5EF4-FFF2-40B4-BE49-F238E27FC236}">
                <a16:creationId xmlns:a16="http://schemas.microsoft.com/office/drawing/2014/main" id="{68DCC0F4-6C6D-824A-9F9E-F8A5E586870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16200000">
            <a:off x="6173243" y="2131001"/>
            <a:ext cx="858219" cy="858219"/>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274792" y="2595266"/>
            <a:ext cx="575960" cy="554319"/>
          </a:xfrm>
          <a:prstGeom prst="rect">
            <a:avLst/>
          </a:prstGeom>
        </p:spPr>
      </p:pic>
      <p:pic>
        <p:nvPicPr>
          <p:cNvPr id="30" name="Graphic 29" descr="Full battery">
            <a:extLst>
              <a:ext uri="{FF2B5EF4-FFF2-40B4-BE49-F238E27FC236}">
                <a16:creationId xmlns:a16="http://schemas.microsoft.com/office/drawing/2014/main" id="{DC3DAADB-5258-074A-B7C3-99D27DF2C837}"/>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rot="16200000">
            <a:off x="10404311" y="1928210"/>
            <a:ext cx="1131936" cy="1131936"/>
          </a:xfrm>
          <a:prstGeom prst="rect">
            <a:avLst/>
          </a:prstGeom>
        </p:spPr>
      </p:pic>
      <p:pic>
        <p:nvPicPr>
          <p:cNvPr id="6" name="Graphic 5" descr="Skull">
            <a:extLst>
              <a:ext uri="{FF2B5EF4-FFF2-40B4-BE49-F238E27FC236}">
                <a16:creationId xmlns:a16="http://schemas.microsoft.com/office/drawing/2014/main" id="{857B26C3-B728-F646-AFE6-B5B7B37F0F05}"/>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745583" y="2345286"/>
            <a:ext cx="457200" cy="457200"/>
          </a:xfrm>
          <a:prstGeom prst="rect">
            <a:avLst/>
          </a:prstGeom>
        </p:spPr>
      </p:pic>
      <p:sp>
        <p:nvSpPr>
          <p:cNvPr id="37" name="Rectangle 36">
            <a:extLst>
              <a:ext uri="{FF2B5EF4-FFF2-40B4-BE49-F238E27FC236}">
                <a16:creationId xmlns:a16="http://schemas.microsoft.com/office/drawing/2014/main" id="{84BCF583-E4E1-3949-9C44-82ADC7AD1DE7}"/>
              </a:ext>
            </a:extLst>
          </p:cNvPr>
          <p:cNvSpPr/>
          <p:nvPr/>
        </p:nvSpPr>
        <p:spPr>
          <a:xfrm>
            <a:off x="6083213" y="540839"/>
            <a:ext cx="6072048" cy="421930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428BA0FD-18B5-7645-BB6E-0F05848BEDC7}"/>
              </a:ext>
            </a:extLst>
          </p:cNvPr>
          <p:cNvSpPr/>
          <p:nvPr/>
        </p:nvSpPr>
        <p:spPr>
          <a:xfrm>
            <a:off x="29466" y="631467"/>
            <a:ext cx="2319298" cy="421930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C329CAA-C6D8-CC4E-9C69-1A91AFACD80A}"/>
              </a:ext>
            </a:extLst>
          </p:cNvPr>
          <p:cNvSpPr txBox="1"/>
          <p:nvPr/>
        </p:nvSpPr>
        <p:spPr>
          <a:xfrm>
            <a:off x="3000500" y="5425630"/>
            <a:ext cx="1117614" cy="584775"/>
          </a:xfrm>
          <a:prstGeom prst="rect">
            <a:avLst/>
          </a:prstGeom>
          <a:noFill/>
        </p:spPr>
        <p:txBody>
          <a:bodyPr wrap="none" rtlCol="0" anchor="ctr">
            <a:spAutoFit/>
          </a:bodyPr>
          <a:lstStyle/>
          <a:p>
            <a:pPr algn="ctr"/>
            <a:r>
              <a:rPr lang="en-US" sz="1600" dirty="0">
                <a:solidFill>
                  <a:schemeClr val="accent3">
                    <a:lumMod val="75000"/>
                  </a:schemeClr>
                </a:solidFill>
              </a:rPr>
              <a:t>innovation</a:t>
            </a:r>
          </a:p>
          <a:p>
            <a:pPr algn="ctr"/>
            <a:r>
              <a:rPr lang="en-US" sz="1600" dirty="0">
                <a:solidFill>
                  <a:schemeClr val="accent3">
                    <a:lumMod val="75000"/>
                  </a:schemeClr>
                </a:solidFill>
              </a:rPr>
              <a:t>funding </a:t>
            </a:r>
          </a:p>
        </p:txBody>
      </p:sp>
      <p:grpSp>
        <p:nvGrpSpPr>
          <p:cNvPr id="42" name="Group 41">
            <a:extLst>
              <a:ext uri="{FF2B5EF4-FFF2-40B4-BE49-F238E27FC236}">
                <a16:creationId xmlns:a16="http://schemas.microsoft.com/office/drawing/2014/main" id="{D45C7AE9-8CC0-C34A-A3E8-55BDD3B9E415}"/>
              </a:ext>
            </a:extLst>
          </p:cNvPr>
          <p:cNvGrpSpPr/>
          <p:nvPr/>
        </p:nvGrpSpPr>
        <p:grpSpPr>
          <a:xfrm>
            <a:off x="1949304" y="5054009"/>
            <a:ext cx="3303979" cy="304800"/>
            <a:chOff x="2680758" y="5054009"/>
            <a:chExt cx="1331261" cy="304800"/>
          </a:xfrm>
        </p:grpSpPr>
        <p:cxnSp>
          <p:nvCxnSpPr>
            <p:cNvPr id="43" name="Straight Connector 42">
              <a:extLst>
                <a:ext uri="{FF2B5EF4-FFF2-40B4-BE49-F238E27FC236}">
                  <a16:creationId xmlns:a16="http://schemas.microsoft.com/office/drawing/2014/main" id="{5C5C5E45-7164-5F4E-BF89-E2D77341B46C}"/>
                </a:ext>
              </a:extLst>
            </p:cNvPr>
            <p:cNvCxnSpPr/>
            <p:nvPr/>
          </p:nvCxnSpPr>
          <p:spPr>
            <a:xfrm>
              <a:off x="2680758" y="5054009"/>
              <a:ext cx="0" cy="3048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99A289C-86FF-294C-A228-F522F58ACEA4}"/>
                </a:ext>
              </a:extLst>
            </p:cNvPr>
            <p:cNvCxnSpPr/>
            <p:nvPr/>
          </p:nvCxnSpPr>
          <p:spPr>
            <a:xfrm>
              <a:off x="2680758" y="5351721"/>
              <a:ext cx="133126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1323462-37DA-384A-BDA1-85F55569C1FA}"/>
                </a:ext>
              </a:extLst>
            </p:cNvPr>
            <p:cNvCxnSpPr>
              <a:cxnSpLocks/>
            </p:cNvCxnSpPr>
            <p:nvPr/>
          </p:nvCxnSpPr>
          <p:spPr>
            <a:xfrm flipH="1">
              <a:off x="4012019" y="5054009"/>
              <a:ext cx="0" cy="3048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8F018259-1C9C-F444-9557-62C4F60173F1}"/>
              </a:ext>
            </a:extLst>
          </p:cNvPr>
          <p:cNvGrpSpPr/>
          <p:nvPr/>
        </p:nvGrpSpPr>
        <p:grpSpPr>
          <a:xfrm>
            <a:off x="376845" y="5061098"/>
            <a:ext cx="1528154" cy="304800"/>
            <a:chOff x="2680758" y="5054009"/>
            <a:chExt cx="1331261" cy="304800"/>
          </a:xfrm>
        </p:grpSpPr>
        <p:cxnSp>
          <p:nvCxnSpPr>
            <p:cNvPr id="49" name="Straight Connector 48">
              <a:extLst>
                <a:ext uri="{FF2B5EF4-FFF2-40B4-BE49-F238E27FC236}">
                  <a16:creationId xmlns:a16="http://schemas.microsoft.com/office/drawing/2014/main" id="{5B924B2D-D735-0146-B07E-8E372F665596}"/>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E11AC252-A85C-A445-A2B5-3264B64AF855}"/>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32A1F70-749E-014F-8291-511E5764A97D}"/>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2" name="TextBox 51">
            <a:extLst>
              <a:ext uri="{FF2B5EF4-FFF2-40B4-BE49-F238E27FC236}">
                <a16:creationId xmlns:a16="http://schemas.microsoft.com/office/drawing/2014/main" id="{8CB4F699-F62F-CC42-8492-1BAA82927B49}"/>
              </a:ext>
            </a:extLst>
          </p:cNvPr>
          <p:cNvSpPr txBox="1"/>
          <p:nvPr/>
        </p:nvSpPr>
        <p:spPr>
          <a:xfrm>
            <a:off x="2673154" y="6399013"/>
            <a:ext cx="1757212" cy="461665"/>
          </a:xfrm>
          <a:prstGeom prst="rect">
            <a:avLst/>
          </a:prstGeom>
          <a:noFill/>
        </p:spPr>
        <p:txBody>
          <a:bodyPr wrap="none" rtlCol="0">
            <a:spAutoFit/>
          </a:bodyPr>
          <a:lstStyle/>
          <a:p>
            <a:pPr algn="ctr"/>
            <a:r>
              <a:rPr lang="en-US" sz="2400" dirty="0">
                <a:solidFill>
                  <a:schemeClr val="accent3">
                    <a:lumMod val="75000"/>
                  </a:schemeClr>
                </a:solidFill>
              </a:rPr>
              <a:t>DOE / CEC</a:t>
            </a:r>
          </a:p>
        </p:txBody>
      </p:sp>
      <p:sp>
        <p:nvSpPr>
          <p:cNvPr id="57" name="TextBox 56">
            <a:extLst>
              <a:ext uri="{FF2B5EF4-FFF2-40B4-BE49-F238E27FC236}">
                <a16:creationId xmlns:a16="http://schemas.microsoft.com/office/drawing/2014/main" id="{A26CD521-8D1D-AE41-81F1-50532B67FBD3}"/>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
        <p:nvSpPr>
          <p:cNvPr id="59" name="TextBox 58">
            <a:extLst>
              <a:ext uri="{FF2B5EF4-FFF2-40B4-BE49-F238E27FC236}">
                <a16:creationId xmlns:a16="http://schemas.microsoft.com/office/drawing/2014/main" id="{99C384EA-C6B4-1D44-82CD-03C3D33BCB47}"/>
              </a:ext>
            </a:extLst>
          </p:cNvPr>
          <p:cNvSpPr txBox="1"/>
          <p:nvPr/>
        </p:nvSpPr>
        <p:spPr>
          <a:xfrm>
            <a:off x="4181624" y="3795911"/>
            <a:ext cx="1265090" cy="661720"/>
          </a:xfrm>
          <a:prstGeom prst="rect">
            <a:avLst/>
          </a:prstGeom>
          <a:noFill/>
        </p:spPr>
        <p:txBody>
          <a:bodyPr wrap="none" rtlCol="0">
            <a:spAutoFit/>
          </a:bodyPr>
          <a:lstStyle/>
          <a:p>
            <a:pPr algn="ctr">
              <a:spcAft>
                <a:spcPts val="600"/>
              </a:spcAft>
            </a:pPr>
            <a:r>
              <a:rPr lang="en-US" sz="1600" dirty="0">
                <a:solidFill>
                  <a:schemeClr val="accent3">
                    <a:lumMod val="75000"/>
                  </a:schemeClr>
                </a:solidFill>
              </a:rPr>
              <a:t>(dis)charge</a:t>
            </a:r>
          </a:p>
          <a:p>
            <a:pPr algn="ctr">
              <a:spcAft>
                <a:spcPts val="600"/>
              </a:spcAft>
            </a:pPr>
            <a:r>
              <a:rPr lang="en-US" sz="1600" dirty="0">
                <a:solidFill>
                  <a:schemeClr val="accent3">
                    <a:lumMod val="75000"/>
                  </a:schemeClr>
                </a:solidFill>
              </a:rPr>
              <a:t>applications</a:t>
            </a:r>
          </a:p>
        </p:txBody>
      </p:sp>
      <p:sp>
        <p:nvSpPr>
          <p:cNvPr id="60" name="TextBox 59">
            <a:extLst>
              <a:ext uri="{FF2B5EF4-FFF2-40B4-BE49-F238E27FC236}">
                <a16:creationId xmlns:a16="http://schemas.microsoft.com/office/drawing/2014/main" id="{4F3DEE0E-5A1F-0441-A03E-6BA6429CDB34}"/>
              </a:ext>
            </a:extLst>
          </p:cNvPr>
          <p:cNvSpPr txBox="1"/>
          <p:nvPr/>
        </p:nvSpPr>
        <p:spPr>
          <a:xfrm>
            <a:off x="676244" y="5418662"/>
            <a:ext cx="878767" cy="584775"/>
          </a:xfrm>
          <a:prstGeom prst="rect">
            <a:avLst/>
          </a:prstGeom>
          <a:noFill/>
        </p:spPr>
        <p:txBody>
          <a:bodyPr wrap="none" rtlCol="0" anchor="ctr">
            <a:spAutoFit/>
          </a:bodyPr>
          <a:lstStyle/>
          <a:p>
            <a:pPr algn="ctr"/>
            <a:r>
              <a:rPr lang="en-US" sz="1600" dirty="0">
                <a:solidFill>
                  <a:schemeClr val="tx1">
                    <a:lumMod val="50000"/>
                    <a:lumOff val="50000"/>
                  </a:schemeClr>
                </a:solidFill>
              </a:rPr>
              <a:t>science</a:t>
            </a:r>
          </a:p>
          <a:p>
            <a:pPr algn="ctr"/>
            <a:r>
              <a:rPr lang="en-US" sz="1600" dirty="0">
                <a:solidFill>
                  <a:schemeClr val="tx1">
                    <a:lumMod val="50000"/>
                    <a:lumOff val="50000"/>
                  </a:schemeClr>
                </a:solidFill>
              </a:rPr>
              <a:t>grants</a:t>
            </a:r>
          </a:p>
        </p:txBody>
      </p:sp>
    </p:spTree>
    <p:extLst>
      <p:ext uri="{BB962C8B-B14F-4D97-AF65-F5344CB8AC3E}">
        <p14:creationId xmlns:p14="http://schemas.microsoft.com/office/powerpoint/2010/main" val="284210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C0F456C0-DF37-5748-8F93-B6ACAEF5FED5}"/>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
        <p:nvSpPr>
          <p:cNvPr id="49" name="TextBox 48">
            <a:extLst>
              <a:ext uri="{FF2B5EF4-FFF2-40B4-BE49-F238E27FC236}">
                <a16:creationId xmlns:a16="http://schemas.microsoft.com/office/drawing/2014/main" id="{B4971D52-E178-5B49-98CE-87104A0FAE8B}"/>
              </a:ext>
            </a:extLst>
          </p:cNvPr>
          <p:cNvSpPr txBox="1"/>
          <p:nvPr/>
        </p:nvSpPr>
        <p:spPr>
          <a:xfrm>
            <a:off x="4181624" y="3795911"/>
            <a:ext cx="1265090" cy="661720"/>
          </a:xfrm>
          <a:prstGeom prst="rect">
            <a:avLst/>
          </a:prstGeom>
          <a:noFill/>
        </p:spPr>
        <p:txBody>
          <a:bodyPr wrap="none" rtlCol="0">
            <a:spAutoFit/>
          </a:bodyPr>
          <a:lstStyle/>
          <a:p>
            <a:pPr algn="ctr">
              <a:spcAft>
                <a:spcPts val="600"/>
              </a:spcAft>
            </a:pPr>
            <a:r>
              <a:rPr lang="en-US" sz="1600" dirty="0">
                <a:solidFill>
                  <a:schemeClr val="accent3">
                    <a:lumMod val="75000"/>
                  </a:schemeClr>
                </a:solidFill>
              </a:rPr>
              <a:t>(dis)charge</a:t>
            </a:r>
          </a:p>
          <a:p>
            <a:pPr algn="ctr">
              <a:spcAft>
                <a:spcPts val="600"/>
              </a:spcAft>
            </a:pPr>
            <a:r>
              <a:rPr lang="en-US" sz="1600" dirty="0">
                <a:solidFill>
                  <a:schemeClr val="accent3">
                    <a:lumMod val="75000"/>
                  </a:schemeClr>
                </a:solidFill>
              </a:rPr>
              <a:t>applications</a:t>
            </a:r>
          </a:p>
        </p:txBody>
      </p:sp>
      <p:sp>
        <p:nvSpPr>
          <p:cNvPr id="78" name="TextBox 77">
            <a:extLst>
              <a:ext uri="{FF2B5EF4-FFF2-40B4-BE49-F238E27FC236}">
                <a16:creationId xmlns:a16="http://schemas.microsoft.com/office/drawing/2014/main" id="{0367617F-0591-694D-A567-C54059FE3FB4}"/>
              </a:ext>
            </a:extLst>
          </p:cNvPr>
          <p:cNvSpPr txBox="1"/>
          <p:nvPr/>
        </p:nvSpPr>
        <p:spPr>
          <a:xfrm>
            <a:off x="10444352" y="3870577"/>
            <a:ext cx="1188720" cy="323165"/>
          </a:xfrm>
          <a:prstGeom prst="rect">
            <a:avLst/>
          </a:prstGeom>
          <a:noFill/>
        </p:spPr>
        <p:txBody>
          <a:bodyPr wrap="square" rtlCol="0">
            <a:spAutoFit/>
          </a:bodyPr>
          <a:lstStyle/>
          <a:p>
            <a:pPr algn="ctr">
              <a:spcAft>
                <a:spcPts val="600"/>
              </a:spcAft>
            </a:pPr>
            <a:r>
              <a:rPr lang="en-US" sz="1500" dirty="0">
                <a:solidFill>
                  <a:schemeClr val="accent4"/>
                </a:solidFill>
              </a:rPr>
              <a:t>scrapping</a:t>
            </a:r>
          </a:p>
        </p:txBody>
      </p:sp>
      <p:sp>
        <p:nvSpPr>
          <p:cNvPr id="75" name="TextBox 74">
            <a:extLst>
              <a:ext uri="{FF2B5EF4-FFF2-40B4-BE49-F238E27FC236}">
                <a16:creationId xmlns:a16="http://schemas.microsoft.com/office/drawing/2014/main" id="{6212CC62-47D4-C846-A887-DCC7FF507BD1}"/>
              </a:ext>
            </a:extLst>
          </p:cNvPr>
          <p:cNvSpPr txBox="1"/>
          <p:nvPr/>
        </p:nvSpPr>
        <p:spPr>
          <a:xfrm>
            <a:off x="8525102" y="3810012"/>
            <a:ext cx="1847678" cy="630942"/>
          </a:xfrm>
          <a:prstGeom prst="rect">
            <a:avLst/>
          </a:prstGeom>
          <a:noFill/>
        </p:spPr>
        <p:txBody>
          <a:bodyPr wrap="square" rtlCol="0">
            <a:spAutoFit/>
          </a:bodyPr>
          <a:lstStyle/>
          <a:p>
            <a:pPr algn="ctr">
              <a:spcAft>
                <a:spcPts val="600"/>
              </a:spcAft>
            </a:pPr>
            <a:r>
              <a:rPr lang="en-US" sz="1500" dirty="0">
                <a:solidFill>
                  <a:srgbClr val="C00000"/>
                </a:solidFill>
              </a:rPr>
              <a:t>market growth</a:t>
            </a:r>
          </a:p>
          <a:p>
            <a:pPr algn="ctr">
              <a:spcAft>
                <a:spcPts val="600"/>
              </a:spcAft>
              <a:tabLst>
                <a:tab pos="454025" algn="l"/>
              </a:tabLst>
            </a:pPr>
            <a:r>
              <a:rPr lang="en-US" sz="1500" dirty="0">
                <a:solidFill>
                  <a:srgbClr val="C00000"/>
                </a:solidFill>
              </a:rPr>
              <a:t>(mass production)</a:t>
            </a:r>
          </a:p>
        </p:txBody>
      </p:sp>
      <p:sp>
        <p:nvSpPr>
          <p:cNvPr id="77" name="TextBox 76">
            <a:extLst>
              <a:ext uri="{FF2B5EF4-FFF2-40B4-BE49-F238E27FC236}">
                <a16:creationId xmlns:a16="http://schemas.microsoft.com/office/drawing/2014/main" id="{442F2CC0-868F-294A-BAC0-A300D0A3570C}"/>
              </a:ext>
            </a:extLst>
          </p:cNvPr>
          <p:cNvSpPr txBox="1"/>
          <p:nvPr/>
        </p:nvSpPr>
        <p:spPr>
          <a:xfrm>
            <a:off x="6129475" y="3848484"/>
            <a:ext cx="2199641" cy="553998"/>
          </a:xfrm>
          <a:prstGeom prst="rect">
            <a:avLst/>
          </a:prstGeom>
          <a:noFill/>
        </p:spPr>
        <p:txBody>
          <a:bodyPr wrap="none" rtlCol="0">
            <a:spAutoFit/>
          </a:bodyPr>
          <a:lstStyle/>
          <a:p>
            <a:pPr>
              <a:tabLst>
                <a:tab pos="280988" algn="l"/>
              </a:tabLst>
            </a:pPr>
            <a:r>
              <a:rPr lang="en-US" sz="1500" dirty="0">
                <a:solidFill>
                  <a:schemeClr val="accent1"/>
                </a:solidFill>
              </a:rPr>
              <a:t>commercial application </a:t>
            </a:r>
            <a:br>
              <a:rPr lang="en-US" sz="1500" dirty="0">
                <a:solidFill>
                  <a:schemeClr val="accent1"/>
                </a:solidFill>
              </a:rPr>
            </a:br>
            <a:r>
              <a:rPr lang="en-US" sz="1500" dirty="0">
                <a:solidFill>
                  <a:schemeClr val="accent1"/>
                </a:solidFill>
              </a:rPr>
              <a:t>	(e.g., in cars)</a:t>
            </a:r>
          </a:p>
        </p:txBody>
      </p:sp>
      <p:sp>
        <p:nvSpPr>
          <p:cNvPr id="44" name="TextBox 43">
            <a:extLst>
              <a:ext uri="{FF2B5EF4-FFF2-40B4-BE49-F238E27FC236}">
                <a16:creationId xmlns:a16="http://schemas.microsoft.com/office/drawing/2014/main" id="{CCE4B9DF-C3ED-624D-B5BA-052ADADE5CFE}"/>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pic>
        <p:nvPicPr>
          <p:cNvPr id="71" name="Graphic 70" descr="Wind Turbines">
            <a:extLst>
              <a:ext uri="{FF2B5EF4-FFF2-40B4-BE49-F238E27FC236}">
                <a16:creationId xmlns:a16="http://schemas.microsoft.com/office/drawing/2014/main" id="{F7F17288-B5D7-A44A-8F49-A0AAE7938C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5933" y="1664999"/>
            <a:ext cx="914400" cy="914400"/>
          </a:xfrm>
          <a:prstGeom prst="rect">
            <a:avLst/>
          </a:prstGeom>
        </p:spPr>
      </p:pic>
      <p:pic>
        <p:nvPicPr>
          <p:cNvPr id="72" name="Graphic 71" descr="Full battery">
            <a:extLst>
              <a:ext uri="{FF2B5EF4-FFF2-40B4-BE49-F238E27FC236}">
                <a16:creationId xmlns:a16="http://schemas.microsoft.com/office/drawing/2014/main" id="{CBF24F8F-ADEC-A049-B0F7-B68D0A2E82D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4192024" y="2186085"/>
            <a:ext cx="858220" cy="858220"/>
          </a:xfrm>
          <a:prstGeom prst="rect">
            <a:avLst/>
          </a:prstGeom>
        </p:spPr>
      </p:pic>
      <p:pic>
        <p:nvPicPr>
          <p:cNvPr id="73" name="Graphic 72" descr="Electric car">
            <a:extLst>
              <a:ext uri="{FF2B5EF4-FFF2-40B4-BE49-F238E27FC236}">
                <a16:creationId xmlns:a16="http://schemas.microsoft.com/office/drawing/2014/main" id="{B18E63FF-8572-D140-81EA-0752EDE2901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14169" y="2316562"/>
            <a:ext cx="713357" cy="709913"/>
          </a:xfrm>
          <a:prstGeom prst="rect">
            <a:avLst/>
          </a:prstGeom>
        </p:spPr>
      </p:pic>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819F788-A896-0D46-B300-86C0AABB64B2}"/>
              </a:ext>
            </a:extLst>
          </p:cNvPr>
          <p:cNvSpPr txBox="1"/>
          <p:nvPr/>
        </p:nvSpPr>
        <p:spPr>
          <a:xfrm>
            <a:off x="10430085" y="3196305"/>
            <a:ext cx="1106162" cy="261610"/>
          </a:xfrm>
          <a:prstGeom prst="rect">
            <a:avLst/>
          </a:prstGeom>
          <a:noFill/>
        </p:spPr>
        <p:txBody>
          <a:bodyPr wrap="square" rtlCol="0">
            <a:spAutoFit/>
          </a:bodyPr>
          <a:lstStyle/>
          <a:p>
            <a:pPr algn="ctr"/>
            <a:r>
              <a:rPr lang="en-US" sz="1100" i="1" dirty="0">
                <a:solidFill>
                  <a:schemeClr val="accent4"/>
                </a:solidFill>
              </a:rPr>
              <a:t>obsolescence</a:t>
            </a:r>
            <a:endParaRPr lang="en-US" sz="1200" i="1" dirty="0">
              <a:solidFill>
                <a:schemeClr val="accent4"/>
              </a:solidFill>
            </a:endParaRPr>
          </a:p>
        </p:txBody>
      </p:sp>
      <p:sp>
        <p:nvSpPr>
          <p:cNvPr id="10" name="TextBox 9">
            <a:extLst>
              <a:ext uri="{FF2B5EF4-FFF2-40B4-BE49-F238E27FC236}">
                <a16:creationId xmlns:a16="http://schemas.microsoft.com/office/drawing/2014/main" id="{D2B4BC6C-CE3D-2244-AF7C-684BAA34E5BE}"/>
              </a:ext>
            </a:extLst>
          </p:cNvPr>
          <p:cNvSpPr txBox="1"/>
          <p:nvPr/>
        </p:nvSpPr>
        <p:spPr>
          <a:xfrm>
            <a:off x="8654650" y="3225367"/>
            <a:ext cx="1364511" cy="276999"/>
          </a:xfrm>
          <a:prstGeom prst="rect">
            <a:avLst/>
          </a:prstGeom>
          <a:noFill/>
        </p:spPr>
        <p:txBody>
          <a:bodyPr wrap="square" rtlCol="0">
            <a:spAutoFit/>
          </a:bodyPr>
          <a:lstStyle/>
          <a:p>
            <a:pPr algn="ctr"/>
            <a:r>
              <a:rPr lang="en-US" sz="1200" i="1" dirty="0">
                <a:solidFill>
                  <a:srgbClr val="C00000"/>
                </a:solidFill>
              </a:rPr>
              <a:t>mass market</a:t>
            </a:r>
          </a:p>
        </p:txBody>
      </p: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9" name="TextBox 8">
            <a:extLst>
              <a:ext uri="{FF2B5EF4-FFF2-40B4-BE49-F238E27FC236}">
                <a16:creationId xmlns:a16="http://schemas.microsoft.com/office/drawing/2014/main" id="{8FE16DC1-0A01-104D-8521-C6DD8AF8627C}"/>
              </a:ext>
            </a:extLst>
          </p:cNvPr>
          <p:cNvSpPr txBox="1"/>
          <p:nvPr/>
        </p:nvSpPr>
        <p:spPr>
          <a:xfrm>
            <a:off x="6242232" y="3183996"/>
            <a:ext cx="1537075" cy="461665"/>
          </a:xfrm>
          <a:prstGeom prst="rect">
            <a:avLst/>
          </a:prstGeom>
          <a:noFill/>
        </p:spPr>
        <p:txBody>
          <a:bodyPr wrap="square" rtlCol="0">
            <a:spAutoFit/>
          </a:bodyPr>
          <a:lstStyle/>
          <a:p>
            <a:pPr algn="ctr"/>
            <a:r>
              <a:rPr lang="en-US" sz="1200" i="1" dirty="0">
                <a:solidFill>
                  <a:schemeClr val="accent1"/>
                </a:solidFill>
              </a:rPr>
              <a:t>early commercialization</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40" name="Graphic 39" descr="Factory">
            <a:extLst>
              <a:ext uri="{FF2B5EF4-FFF2-40B4-BE49-F238E27FC236}">
                <a16:creationId xmlns:a16="http://schemas.microsoft.com/office/drawing/2014/main" id="{05EA5BCE-DFA1-2A44-867B-DC8C789F9E3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52060" y="1516942"/>
            <a:ext cx="1656750" cy="1656750"/>
          </a:xfrm>
          <a:prstGeom prst="rect">
            <a:avLst/>
          </a:prstGeom>
        </p:spPr>
      </p:pic>
      <p:pic>
        <p:nvPicPr>
          <p:cNvPr id="45" name="Graphic 44" descr="Upward trend">
            <a:extLst>
              <a:ext uri="{FF2B5EF4-FFF2-40B4-BE49-F238E27FC236}">
                <a16:creationId xmlns:a16="http://schemas.microsoft.com/office/drawing/2014/main" id="{28E5FC59-A910-A14B-B098-36B78636902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809987" y="2002696"/>
            <a:ext cx="969320" cy="969320"/>
          </a:xfrm>
          <a:prstGeom prst="rect">
            <a:avLst/>
          </a:prstGeom>
        </p:spPr>
      </p:pic>
      <p:pic>
        <p:nvPicPr>
          <p:cNvPr id="46" name="Graphic 45" descr="Gears">
            <a:extLst>
              <a:ext uri="{FF2B5EF4-FFF2-40B4-BE49-F238E27FC236}">
                <a16:creationId xmlns:a16="http://schemas.microsoft.com/office/drawing/2014/main" id="{60F184F2-D222-404B-8CA7-567973A6037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802501">
            <a:off x="6664654" y="1360694"/>
            <a:ext cx="1018280" cy="1018280"/>
          </a:xfrm>
          <a:prstGeom prst="rect">
            <a:avLst/>
          </a:prstGeom>
        </p:spPr>
      </p:pic>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rot="5400000" flipH="1">
            <a:off x="438126" y="2489221"/>
            <a:ext cx="574026" cy="574026"/>
          </a:xfrm>
          <a:prstGeom prst="rect">
            <a:avLst/>
          </a:prstGeom>
        </p:spPr>
      </p:pic>
      <p:pic>
        <p:nvPicPr>
          <p:cNvPr id="33" name="Graphic 32" descr="Full battery">
            <a:extLst>
              <a:ext uri="{FF2B5EF4-FFF2-40B4-BE49-F238E27FC236}">
                <a16:creationId xmlns:a16="http://schemas.microsoft.com/office/drawing/2014/main" id="{68DCC0F4-6C6D-824A-9F9E-F8A5E586870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16200000">
            <a:off x="6173243" y="2131001"/>
            <a:ext cx="858219" cy="858219"/>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274792" y="2595266"/>
            <a:ext cx="575960" cy="554319"/>
          </a:xfrm>
          <a:prstGeom prst="rect">
            <a:avLst/>
          </a:prstGeom>
        </p:spPr>
      </p:pic>
      <p:pic>
        <p:nvPicPr>
          <p:cNvPr id="30" name="Graphic 29" descr="Full battery">
            <a:extLst>
              <a:ext uri="{FF2B5EF4-FFF2-40B4-BE49-F238E27FC236}">
                <a16:creationId xmlns:a16="http://schemas.microsoft.com/office/drawing/2014/main" id="{DC3DAADB-5258-074A-B7C3-99D27DF2C837}"/>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rot="16200000">
            <a:off x="10404311" y="1928210"/>
            <a:ext cx="1131936" cy="1131936"/>
          </a:xfrm>
          <a:prstGeom prst="rect">
            <a:avLst/>
          </a:prstGeom>
        </p:spPr>
      </p:pic>
      <p:pic>
        <p:nvPicPr>
          <p:cNvPr id="6" name="Graphic 5" descr="Skull">
            <a:extLst>
              <a:ext uri="{FF2B5EF4-FFF2-40B4-BE49-F238E27FC236}">
                <a16:creationId xmlns:a16="http://schemas.microsoft.com/office/drawing/2014/main" id="{857B26C3-B728-F646-AFE6-B5B7B37F0F05}"/>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745583" y="2345286"/>
            <a:ext cx="457200" cy="457200"/>
          </a:xfrm>
          <a:prstGeom prst="rect">
            <a:avLst/>
          </a:prstGeom>
        </p:spPr>
      </p:pic>
      <p:sp>
        <p:nvSpPr>
          <p:cNvPr id="53" name="TextBox 52">
            <a:extLst>
              <a:ext uri="{FF2B5EF4-FFF2-40B4-BE49-F238E27FC236}">
                <a16:creationId xmlns:a16="http://schemas.microsoft.com/office/drawing/2014/main" id="{293AAF42-16A3-3A4A-A7DE-AE06B4A1BC7C}"/>
              </a:ext>
            </a:extLst>
          </p:cNvPr>
          <p:cNvSpPr txBox="1"/>
          <p:nvPr/>
        </p:nvSpPr>
        <p:spPr>
          <a:xfrm>
            <a:off x="3000500" y="5425630"/>
            <a:ext cx="1117615" cy="584775"/>
          </a:xfrm>
          <a:prstGeom prst="rect">
            <a:avLst/>
          </a:prstGeom>
          <a:noFill/>
        </p:spPr>
        <p:txBody>
          <a:bodyPr wrap="none" rtlCol="0" anchor="ctr">
            <a:spAutoFit/>
          </a:bodyPr>
          <a:lstStyle/>
          <a:p>
            <a:pPr algn="ctr"/>
            <a:r>
              <a:rPr lang="en-US" sz="1600" dirty="0">
                <a:solidFill>
                  <a:schemeClr val="tx1">
                    <a:lumMod val="50000"/>
                    <a:lumOff val="50000"/>
                  </a:schemeClr>
                </a:solidFill>
              </a:rPr>
              <a:t>innovation</a:t>
            </a:r>
          </a:p>
          <a:p>
            <a:pPr algn="ctr"/>
            <a:r>
              <a:rPr lang="en-US" sz="1600" dirty="0">
                <a:solidFill>
                  <a:schemeClr val="tx1">
                    <a:lumMod val="50000"/>
                    <a:lumOff val="50000"/>
                  </a:schemeClr>
                </a:solidFill>
              </a:rPr>
              <a:t>funding </a:t>
            </a:r>
          </a:p>
        </p:txBody>
      </p:sp>
      <p:grpSp>
        <p:nvGrpSpPr>
          <p:cNvPr id="55" name="Group 54">
            <a:extLst>
              <a:ext uri="{FF2B5EF4-FFF2-40B4-BE49-F238E27FC236}">
                <a16:creationId xmlns:a16="http://schemas.microsoft.com/office/drawing/2014/main" id="{0D7C3B85-91CE-8B44-AB47-846E72CCD0E8}"/>
              </a:ext>
            </a:extLst>
          </p:cNvPr>
          <p:cNvGrpSpPr/>
          <p:nvPr/>
        </p:nvGrpSpPr>
        <p:grpSpPr>
          <a:xfrm>
            <a:off x="1949304" y="5054009"/>
            <a:ext cx="3303979" cy="304800"/>
            <a:chOff x="2680758" y="5054009"/>
            <a:chExt cx="1331261" cy="304800"/>
          </a:xfrm>
        </p:grpSpPr>
        <p:cxnSp>
          <p:nvCxnSpPr>
            <p:cNvPr id="56" name="Straight Connector 55">
              <a:extLst>
                <a:ext uri="{FF2B5EF4-FFF2-40B4-BE49-F238E27FC236}">
                  <a16:creationId xmlns:a16="http://schemas.microsoft.com/office/drawing/2014/main" id="{3DC64BA8-24A4-CE4F-95BB-D49A46BAC402}"/>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9C5AE33-E04F-9B43-83F2-019EF3575E27}"/>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5880484F-BD4F-A54D-97E9-3418986ECECF}"/>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A599A833-C805-A44A-800E-37B286EDDA46}"/>
              </a:ext>
            </a:extLst>
          </p:cNvPr>
          <p:cNvGrpSpPr/>
          <p:nvPr/>
        </p:nvGrpSpPr>
        <p:grpSpPr>
          <a:xfrm>
            <a:off x="376845" y="5061098"/>
            <a:ext cx="1528154" cy="304800"/>
            <a:chOff x="2680758" y="5054009"/>
            <a:chExt cx="1331261" cy="304800"/>
          </a:xfrm>
        </p:grpSpPr>
        <p:cxnSp>
          <p:nvCxnSpPr>
            <p:cNvPr id="60" name="Straight Connector 59">
              <a:extLst>
                <a:ext uri="{FF2B5EF4-FFF2-40B4-BE49-F238E27FC236}">
                  <a16:creationId xmlns:a16="http://schemas.microsoft.com/office/drawing/2014/main" id="{93702DB4-F2A4-F648-A855-590C84111127}"/>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9EED4EE7-0081-D14D-BB2F-930791CDF6A2}"/>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2E052C9-E75D-8C47-BAF1-3251BF961EBB}"/>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3" name="TextBox 62">
            <a:extLst>
              <a:ext uri="{FF2B5EF4-FFF2-40B4-BE49-F238E27FC236}">
                <a16:creationId xmlns:a16="http://schemas.microsoft.com/office/drawing/2014/main" id="{A4BB2322-AFD9-5E46-856B-AEC612688C6F}"/>
              </a:ext>
            </a:extLst>
          </p:cNvPr>
          <p:cNvSpPr txBox="1"/>
          <p:nvPr/>
        </p:nvSpPr>
        <p:spPr>
          <a:xfrm>
            <a:off x="5900969" y="6397701"/>
            <a:ext cx="2767104" cy="461665"/>
          </a:xfrm>
          <a:prstGeom prst="rect">
            <a:avLst/>
          </a:prstGeom>
          <a:noFill/>
        </p:spPr>
        <p:txBody>
          <a:bodyPr wrap="none" rtlCol="0">
            <a:spAutoFit/>
          </a:bodyPr>
          <a:lstStyle/>
          <a:p>
            <a:pPr algn="ctr"/>
            <a:r>
              <a:rPr lang="en-US" sz="2400" dirty="0">
                <a:solidFill>
                  <a:schemeClr val="accent1"/>
                </a:solidFill>
              </a:rPr>
              <a:t>CARB / air districts</a:t>
            </a:r>
          </a:p>
        </p:txBody>
      </p:sp>
      <p:sp>
        <p:nvSpPr>
          <p:cNvPr id="69" name="Rectangle 68">
            <a:extLst>
              <a:ext uri="{FF2B5EF4-FFF2-40B4-BE49-F238E27FC236}">
                <a16:creationId xmlns:a16="http://schemas.microsoft.com/office/drawing/2014/main" id="{B00A3F5D-B38F-5C45-802E-8890DE9E386C}"/>
              </a:ext>
            </a:extLst>
          </p:cNvPr>
          <p:cNvSpPr/>
          <p:nvPr/>
        </p:nvSpPr>
        <p:spPr>
          <a:xfrm>
            <a:off x="8557250" y="540839"/>
            <a:ext cx="3598011" cy="421930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7B5924BD-9C5E-E14F-A7C3-0D5D40586B7A}"/>
              </a:ext>
            </a:extLst>
          </p:cNvPr>
          <p:cNvSpPr/>
          <p:nvPr/>
        </p:nvSpPr>
        <p:spPr>
          <a:xfrm>
            <a:off x="61487" y="486201"/>
            <a:ext cx="5926516" cy="421930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A8B82285-26E3-3C4C-84B5-E92FE925221C}"/>
              </a:ext>
            </a:extLst>
          </p:cNvPr>
          <p:cNvSpPr txBox="1"/>
          <p:nvPr/>
        </p:nvSpPr>
        <p:spPr>
          <a:xfrm>
            <a:off x="6346599" y="5389814"/>
            <a:ext cx="1875835" cy="800219"/>
          </a:xfrm>
          <a:prstGeom prst="rect">
            <a:avLst/>
          </a:prstGeom>
          <a:noFill/>
        </p:spPr>
        <p:txBody>
          <a:bodyPr wrap="none" rtlCol="0" anchor="ctr">
            <a:spAutoFit/>
          </a:bodyPr>
          <a:lstStyle/>
          <a:p>
            <a:pPr algn="ctr"/>
            <a:r>
              <a:rPr lang="en-US" sz="1600" dirty="0">
                <a:solidFill>
                  <a:schemeClr val="accent1"/>
                </a:solidFill>
              </a:rPr>
              <a:t>purchase</a:t>
            </a:r>
          </a:p>
          <a:p>
            <a:pPr algn="ctr"/>
            <a:r>
              <a:rPr lang="en-US" sz="1600" dirty="0">
                <a:solidFill>
                  <a:schemeClr val="accent1"/>
                </a:solidFill>
              </a:rPr>
              <a:t>incentives </a:t>
            </a:r>
            <a:br>
              <a:rPr lang="en-US" sz="1000" dirty="0">
                <a:solidFill>
                  <a:schemeClr val="accent1"/>
                </a:solidFill>
              </a:rPr>
            </a:br>
            <a:r>
              <a:rPr lang="en-US" dirty="0">
                <a:solidFill>
                  <a:schemeClr val="accent1"/>
                </a:solidFill>
              </a:rPr>
              <a:t>(buy-down subsidies)</a:t>
            </a:r>
          </a:p>
        </p:txBody>
      </p:sp>
      <p:grpSp>
        <p:nvGrpSpPr>
          <p:cNvPr id="51" name="Group 50">
            <a:extLst>
              <a:ext uri="{FF2B5EF4-FFF2-40B4-BE49-F238E27FC236}">
                <a16:creationId xmlns:a16="http://schemas.microsoft.com/office/drawing/2014/main" id="{0224AFA8-1491-2242-B1C1-A921B1B620D6}"/>
              </a:ext>
            </a:extLst>
          </p:cNvPr>
          <p:cNvGrpSpPr/>
          <p:nvPr/>
        </p:nvGrpSpPr>
        <p:grpSpPr>
          <a:xfrm>
            <a:off x="6011781" y="5016590"/>
            <a:ext cx="2194560" cy="304800"/>
            <a:chOff x="2680758" y="5054009"/>
            <a:chExt cx="1331261" cy="304800"/>
          </a:xfrm>
        </p:grpSpPr>
        <p:cxnSp>
          <p:nvCxnSpPr>
            <p:cNvPr id="52" name="Straight Connector 51">
              <a:extLst>
                <a:ext uri="{FF2B5EF4-FFF2-40B4-BE49-F238E27FC236}">
                  <a16:creationId xmlns:a16="http://schemas.microsoft.com/office/drawing/2014/main" id="{9E372C3B-984B-7945-9B5F-28F335059F5F}"/>
                </a:ext>
              </a:extLst>
            </p:cNvPr>
            <p:cNvCxnSpPr/>
            <p:nvPr/>
          </p:nvCxnSpPr>
          <p:spPr>
            <a:xfrm>
              <a:off x="2680758" y="5054009"/>
              <a:ext cx="0" cy="3048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B401D7DD-1BD5-F141-95B1-BFF0D2CF80FC}"/>
                </a:ext>
              </a:extLst>
            </p:cNvPr>
            <p:cNvCxnSpPr/>
            <p:nvPr/>
          </p:nvCxnSpPr>
          <p:spPr>
            <a:xfrm>
              <a:off x="2680758" y="5351721"/>
              <a:ext cx="133126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17974587-DAFC-7F44-B4DD-DCB6EDE5AF78}"/>
                </a:ext>
              </a:extLst>
            </p:cNvPr>
            <p:cNvCxnSpPr>
              <a:cxnSpLocks/>
            </p:cNvCxnSpPr>
            <p:nvPr/>
          </p:nvCxnSpPr>
          <p:spPr>
            <a:xfrm flipH="1">
              <a:off x="4012019" y="5054009"/>
              <a:ext cx="0" cy="3048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0" name="TextBox 79">
            <a:extLst>
              <a:ext uri="{FF2B5EF4-FFF2-40B4-BE49-F238E27FC236}">
                <a16:creationId xmlns:a16="http://schemas.microsoft.com/office/drawing/2014/main" id="{3A67D36D-4D8E-DA49-9BE0-774159BB9F28}"/>
              </a:ext>
            </a:extLst>
          </p:cNvPr>
          <p:cNvSpPr txBox="1"/>
          <p:nvPr/>
        </p:nvSpPr>
        <p:spPr>
          <a:xfrm>
            <a:off x="676244" y="5418662"/>
            <a:ext cx="878767" cy="584775"/>
          </a:xfrm>
          <a:prstGeom prst="rect">
            <a:avLst/>
          </a:prstGeom>
          <a:noFill/>
        </p:spPr>
        <p:txBody>
          <a:bodyPr wrap="none" rtlCol="0" anchor="ctr">
            <a:spAutoFit/>
          </a:bodyPr>
          <a:lstStyle/>
          <a:p>
            <a:pPr algn="ctr"/>
            <a:r>
              <a:rPr lang="en-US" sz="1600" dirty="0">
                <a:solidFill>
                  <a:schemeClr val="tx1">
                    <a:lumMod val="50000"/>
                    <a:lumOff val="50000"/>
                  </a:schemeClr>
                </a:solidFill>
              </a:rPr>
              <a:t>science</a:t>
            </a:r>
          </a:p>
          <a:p>
            <a:pPr algn="ctr"/>
            <a:r>
              <a:rPr lang="en-US" sz="1600" dirty="0">
                <a:solidFill>
                  <a:schemeClr val="tx1">
                    <a:lumMod val="50000"/>
                    <a:lumOff val="50000"/>
                  </a:schemeClr>
                </a:solidFill>
              </a:rPr>
              <a:t>grants</a:t>
            </a:r>
          </a:p>
        </p:txBody>
      </p:sp>
    </p:spTree>
    <p:extLst>
      <p:ext uri="{BB962C8B-B14F-4D97-AF65-F5344CB8AC3E}">
        <p14:creationId xmlns:p14="http://schemas.microsoft.com/office/powerpoint/2010/main" val="701246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a:extLst>
              <a:ext uri="{FF2B5EF4-FFF2-40B4-BE49-F238E27FC236}">
                <a16:creationId xmlns:a16="http://schemas.microsoft.com/office/drawing/2014/main" id="{D396B6EF-F44F-0B4C-8844-88D991F31CC0}"/>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
        <p:nvSpPr>
          <p:cNvPr id="56" name="TextBox 55">
            <a:extLst>
              <a:ext uri="{FF2B5EF4-FFF2-40B4-BE49-F238E27FC236}">
                <a16:creationId xmlns:a16="http://schemas.microsoft.com/office/drawing/2014/main" id="{4CCDDAAA-CE65-F84D-8A7E-8FE722271746}"/>
              </a:ext>
            </a:extLst>
          </p:cNvPr>
          <p:cNvSpPr txBox="1"/>
          <p:nvPr/>
        </p:nvSpPr>
        <p:spPr>
          <a:xfrm>
            <a:off x="4181624" y="3795911"/>
            <a:ext cx="1265090" cy="661720"/>
          </a:xfrm>
          <a:prstGeom prst="rect">
            <a:avLst/>
          </a:prstGeom>
          <a:noFill/>
        </p:spPr>
        <p:txBody>
          <a:bodyPr wrap="none" rtlCol="0">
            <a:spAutoFit/>
          </a:bodyPr>
          <a:lstStyle/>
          <a:p>
            <a:pPr algn="ctr">
              <a:spcAft>
                <a:spcPts val="600"/>
              </a:spcAft>
            </a:pPr>
            <a:r>
              <a:rPr lang="en-US" sz="1600" dirty="0">
                <a:solidFill>
                  <a:schemeClr val="accent3">
                    <a:lumMod val="75000"/>
                  </a:schemeClr>
                </a:solidFill>
              </a:rPr>
              <a:t>(dis)charge</a:t>
            </a:r>
          </a:p>
          <a:p>
            <a:pPr algn="ctr">
              <a:spcAft>
                <a:spcPts val="600"/>
              </a:spcAft>
            </a:pPr>
            <a:r>
              <a:rPr lang="en-US" sz="1600" dirty="0">
                <a:solidFill>
                  <a:schemeClr val="accent3">
                    <a:lumMod val="75000"/>
                  </a:schemeClr>
                </a:solidFill>
              </a:rPr>
              <a:t>applications</a:t>
            </a:r>
          </a:p>
        </p:txBody>
      </p:sp>
      <p:sp>
        <p:nvSpPr>
          <p:cNvPr id="63" name="TextBox 62">
            <a:extLst>
              <a:ext uri="{FF2B5EF4-FFF2-40B4-BE49-F238E27FC236}">
                <a16:creationId xmlns:a16="http://schemas.microsoft.com/office/drawing/2014/main" id="{1B5993E4-A8C6-BA4B-A5C5-9A595625D52F}"/>
              </a:ext>
            </a:extLst>
          </p:cNvPr>
          <p:cNvSpPr txBox="1"/>
          <p:nvPr/>
        </p:nvSpPr>
        <p:spPr>
          <a:xfrm>
            <a:off x="8525102" y="3810012"/>
            <a:ext cx="1847678" cy="630942"/>
          </a:xfrm>
          <a:prstGeom prst="rect">
            <a:avLst/>
          </a:prstGeom>
          <a:noFill/>
        </p:spPr>
        <p:txBody>
          <a:bodyPr wrap="square" rtlCol="0">
            <a:spAutoFit/>
          </a:bodyPr>
          <a:lstStyle/>
          <a:p>
            <a:pPr algn="ctr">
              <a:spcAft>
                <a:spcPts val="600"/>
              </a:spcAft>
            </a:pPr>
            <a:r>
              <a:rPr lang="en-US" sz="1500" dirty="0">
                <a:solidFill>
                  <a:srgbClr val="C00000"/>
                </a:solidFill>
              </a:rPr>
              <a:t>market growth</a:t>
            </a:r>
          </a:p>
          <a:p>
            <a:pPr algn="ctr">
              <a:spcAft>
                <a:spcPts val="600"/>
              </a:spcAft>
              <a:tabLst>
                <a:tab pos="454025" algn="l"/>
              </a:tabLst>
            </a:pPr>
            <a:r>
              <a:rPr lang="en-US" sz="1500" dirty="0">
                <a:solidFill>
                  <a:srgbClr val="C00000"/>
                </a:solidFill>
              </a:rPr>
              <a:t>(mass production)</a:t>
            </a:r>
          </a:p>
        </p:txBody>
      </p:sp>
      <p:sp>
        <p:nvSpPr>
          <p:cNvPr id="65" name="TextBox 64">
            <a:extLst>
              <a:ext uri="{FF2B5EF4-FFF2-40B4-BE49-F238E27FC236}">
                <a16:creationId xmlns:a16="http://schemas.microsoft.com/office/drawing/2014/main" id="{99E71BDA-D26F-AE47-B4F8-427441AC821E}"/>
              </a:ext>
            </a:extLst>
          </p:cNvPr>
          <p:cNvSpPr txBox="1"/>
          <p:nvPr/>
        </p:nvSpPr>
        <p:spPr>
          <a:xfrm>
            <a:off x="6129475" y="3848484"/>
            <a:ext cx="2199641" cy="553998"/>
          </a:xfrm>
          <a:prstGeom prst="rect">
            <a:avLst/>
          </a:prstGeom>
          <a:noFill/>
        </p:spPr>
        <p:txBody>
          <a:bodyPr wrap="none" rtlCol="0">
            <a:spAutoFit/>
          </a:bodyPr>
          <a:lstStyle/>
          <a:p>
            <a:pPr>
              <a:tabLst>
                <a:tab pos="280988" algn="l"/>
              </a:tabLst>
            </a:pPr>
            <a:r>
              <a:rPr lang="en-US" sz="1500" dirty="0">
                <a:solidFill>
                  <a:schemeClr val="accent1"/>
                </a:solidFill>
              </a:rPr>
              <a:t>commercial application </a:t>
            </a:r>
            <a:br>
              <a:rPr lang="en-US" sz="1500" dirty="0">
                <a:solidFill>
                  <a:schemeClr val="accent1"/>
                </a:solidFill>
              </a:rPr>
            </a:br>
            <a:r>
              <a:rPr lang="en-US" sz="1500" dirty="0">
                <a:solidFill>
                  <a:schemeClr val="accent1"/>
                </a:solidFill>
              </a:rPr>
              <a:t>	(e.g., in cars)</a:t>
            </a:r>
          </a:p>
        </p:txBody>
      </p:sp>
      <p:sp>
        <p:nvSpPr>
          <p:cNvPr id="55" name="TextBox 54">
            <a:extLst>
              <a:ext uri="{FF2B5EF4-FFF2-40B4-BE49-F238E27FC236}">
                <a16:creationId xmlns:a16="http://schemas.microsoft.com/office/drawing/2014/main" id="{01C73345-4430-F24D-8BDF-81A68A403819}"/>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53" name="TextBox 52">
            <a:extLst>
              <a:ext uri="{FF2B5EF4-FFF2-40B4-BE49-F238E27FC236}">
                <a16:creationId xmlns:a16="http://schemas.microsoft.com/office/drawing/2014/main" id="{7849B932-A83D-E145-89C1-53D2DC22BCD5}"/>
              </a:ext>
            </a:extLst>
          </p:cNvPr>
          <p:cNvSpPr txBox="1"/>
          <p:nvPr/>
        </p:nvSpPr>
        <p:spPr>
          <a:xfrm>
            <a:off x="6242232" y="3183996"/>
            <a:ext cx="1537075" cy="461665"/>
          </a:xfrm>
          <a:prstGeom prst="rect">
            <a:avLst/>
          </a:prstGeom>
          <a:noFill/>
        </p:spPr>
        <p:txBody>
          <a:bodyPr wrap="square" rtlCol="0">
            <a:spAutoFit/>
          </a:bodyPr>
          <a:lstStyle/>
          <a:p>
            <a:pPr algn="ctr"/>
            <a:r>
              <a:rPr lang="en-US" sz="1200" i="1" dirty="0">
                <a:solidFill>
                  <a:schemeClr val="accent1"/>
                </a:solidFill>
              </a:rPr>
              <a:t>early commercialization</a:t>
            </a:r>
          </a:p>
        </p:txBody>
      </p:sp>
      <p:pic>
        <p:nvPicPr>
          <p:cNvPr id="85" name="Graphic 84" descr="Wind Turbines">
            <a:extLst>
              <a:ext uri="{FF2B5EF4-FFF2-40B4-BE49-F238E27FC236}">
                <a16:creationId xmlns:a16="http://schemas.microsoft.com/office/drawing/2014/main" id="{8751754C-A559-0E47-8121-DC1FA9536E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5933" y="1664999"/>
            <a:ext cx="914400" cy="914400"/>
          </a:xfrm>
          <a:prstGeom prst="rect">
            <a:avLst/>
          </a:prstGeom>
        </p:spPr>
      </p:pic>
      <p:pic>
        <p:nvPicPr>
          <p:cNvPr id="86" name="Graphic 85" descr="Full battery">
            <a:extLst>
              <a:ext uri="{FF2B5EF4-FFF2-40B4-BE49-F238E27FC236}">
                <a16:creationId xmlns:a16="http://schemas.microsoft.com/office/drawing/2014/main" id="{73F10217-B377-354F-B8A5-05D61F67A8E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4192024" y="2186085"/>
            <a:ext cx="858220" cy="858220"/>
          </a:xfrm>
          <a:prstGeom prst="rect">
            <a:avLst/>
          </a:prstGeom>
        </p:spPr>
      </p:pic>
      <p:pic>
        <p:nvPicPr>
          <p:cNvPr id="87" name="Graphic 86" descr="Electric car">
            <a:extLst>
              <a:ext uri="{FF2B5EF4-FFF2-40B4-BE49-F238E27FC236}">
                <a16:creationId xmlns:a16="http://schemas.microsoft.com/office/drawing/2014/main" id="{A8105F5A-6C84-B74D-9088-1F73E33401F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14169" y="2316562"/>
            <a:ext cx="713357" cy="709913"/>
          </a:xfrm>
          <a:prstGeom prst="rect">
            <a:avLst/>
          </a:prstGeom>
        </p:spPr>
      </p:pic>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819F788-A896-0D46-B300-86C0AABB64B2}"/>
              </a:ext>
            </a:extLst>
          </p:cNvPr>
          <p:cNvSpPr txBox="1"/>
          <p:nvPr/>
        </p:nvSpPr>
        <p:spPr>
          <a:xfrm>
            <a:off x="10430085" y="3196305"/>
            <a:ext cx="1106162" cy="261610"/>
          </a:xfrm>
          <a:prstGeom prst="rect">
            <a:avLst/>
          </a:prstGeom>
          <a:noFill/>
        </p:spPr>
        <p:txBody>
          <a:bodyPr wrap="square" rtlCol="0">
            <a:spAutoFit/>
          </a:bodyPr>
          <a:lstStyle/>
          <a:p>
            <a:pPr algn="ctr"/>
            <a:r>
              <a:rPr lang="en-US" sz="1100" i="1" dirty="0">
                <a:solidFill>
                  <a:schemeClr val="accent4"/>
                </a:solidFill>
              </a:rPr>
              <a:t>obsolescence</a:t>
            </a:r>
            <a:endParaRPr lang="en-US" sz="1200" i="1" dirty="0">
              <a:solidFill>
                <a:schemeClr val="accent4"/>
              </a:solidFill>
            </a:endParaRPr>
          </a:p>
        </p:txBody>
      </p:sp>
      <p:sp>
        <p:nvSpPr>
          <p:cNvPr id="10" name="TextBox 9">
            <a:extLst>
              <a:ext uri="{FF2B5EF4-FFF2-40B4-BE49-F238E27FC236}">
                <a16:creationId xmlns:a16="http://schemas.microsoft.com/office/drawing/2014/main" id="{D2B4BC6C-CE3D-2244-AF7C-684BAA34E5BE}"/>
              </a:ext>
            </a:extLst>
          </p:cNvPr>
          <p:cNvSpPr txBox="1"/>
          <p:nvPr/>
        </p:nvSpPr>
        <p:spPr>
          <a:xfrm>
            <a:off x="8654650" y="3225367"/>
            <a:ext cx="1364511" cy="276999"/>
          </a:xfrm>
          <a:prstGeom prst="rect">
            <a:avLst/>
          </a:prstGeom>
          <a:noFill/>
        </p:spPr>
        <p:txBody>
          <a:bodyPr wrap="square" rtlCol="0">
            <a:spAutoFit/>
          </a:bodyPr>
          <a:lstStyle/>
          <a:p>
            <a:pPr algn="ctr"/>
            <a:r>
              <a:rPr lang="en-US" sz="1200" i="1" dirty="0">
                <a:solidFill>
                  <a:srgbClr val="C00000"/>
                </a:solidFill>
              </a:rPr>
              <a:t>mass market</a:t>
            </a:r>
          </a:p>
        </p:txBody>
      </p: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40" name="Graphic 39" descr="Factory">
            <a:extLst>
              <a:ext uri="{FF2B5EF4-FFF2-40B4-BE49-F238E27FC236}">
                <a16:creationId xmlns:a16="http://schemas.microsoft.com/office/drawing/2014/main" id="{05EA5BCE-DFA1-2A44-867B-DC8C789F9E3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52060" y="1516942"/>
            <a:ext cx="1656750" cy="1656750"/>
          </a:xfrm>
          <a:prstGeom prst="rect">
            <a:avLst/>
          </a:prstGeom>
        </p:spPr>
      </p:pic>
      <p:pic>
        <p:nvPicPr>
          <p:cNvPr id="45" name="Graphic 44" descr="Upward trend">
            <a:extLst>
              <a:ext uri="{FF2B5EF4-FFF2-40B4-BE49-F238E27FC236}">
                <a16:creationId xmlns:a16="http://schemas.microsoft.com/office/drawing/2014/main" id="{28E5FC59-A910-A14B-B098-36B78636902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809987" y="2002696"/>
            <a:ext cx="969320" cy="969320"/>
          </a:xfrm>
          <a:prstGeom prst="rect">
            <a:avLst/>
          </a:prstGeom>
        </p:spPr>
      </p:pic>
      <p:pic>
        <p:nvPicPr>
          <p:cNvPr id="46" name="Graphic 45" descr="Gears">
            <a:extLst>
              <a:ext uri="{FF2B5EF4-FFF2-40B4-BE49-F238E27FC236}">
                <a16:creationId xmlns:a16="http://schemas.microsoft.com/office/drawing/2014/main" id="{60F184F2-D222-404B-8CA7-567973A6037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802501">
            <a:off x="6664654" y="1360694"/>
            <a:ext cx="1018280" cy="1018280"/>
          </a:xfrm>
          <a:prstGeom prst="rect">
            <a:avLst/>
          </a:prstGeom>
        </p:spPr>
      </p:pic>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rot="5400000" flipH="1">
            <a:off x="438126" y="2489221"/>
            <a:ext cx="574026" cy="574026"/>
          </a:xfrm>
          <a:prstGeom prst="rect">
            <a:avLst/>
          </a:prstGeom>
        </p:spPr>
      </p:pic>
      <p:pic>
        <p:nvPicPr>
          <p:cNvPr id="33" name="Graphic 32" descr="Full battery">
            <a:extLst>
              <a:ext uri="{FF2B5EF4-FFF2-40B4-BE49-F238E27FC236}">
                <a16:creationId xmlns:a16="http://schemas.microsoft.com/office/drawing/2014/main" id="{68DCC0F4-6C6D-824A-9F9E-F8A5E586870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16200000">
            <a:off x="6173243" y="2131001"/>
            <a:ext cx="858219" cy="858219"/>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274792" y="2595266"/>
            <a:ext cx="575960" cy="554319"/>
          </a:xfrm>
          <a:prstGeom prst="rect">
            <a:avLst/>
          </a:prstGeom>
        </p:spPr>
      </p:pic>
      <p:pic>
        <p:nvPicPr>
          <p:cNvPr id="30" name="Graphic 29" descr="Full battery">
            <a:extLst>
              <a:ext uri="{FF2B5EF4-FFF2-40B4-BE49-F238E27FC236}">
                <a16:creationId xmlns:a16="http://schemas.microsoft.com/office/drawing/2014/main" id="{DC3DAADB-5258-074A-B7C3-99D27DF2C837}"/>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rot="16200000">
            <a:off x="10404311" y="1928210"/>
            <a:ext cx="1131936" cy="1131936"/>
          </a:xfrm>
          <a:prstGeom prst="rect">
            <a:avLst/>
          </a:prstGeom>
        </p:spPr>
      </p:pic>
      <p:pic>
        <p:nvPicPr>
          <p:cNvPr id="6" name="Graphic 5" descr="Skull">
            <a:extLst>
              <a:ext uri="{FF2B5EF4-FFF2-40B4-BE49-F238E27FC236}">
                <a16:creationId xmlns:a16="http://schemas.microsoft.com/office/drawing/2014/main" id="{857B26C3-B728-F646-AFE6-B5B7B37F0F05}"/>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745583" y="2345286"/>
            <a:ext cx="457200" cy="457200"/>
          </a:xfrm>
          <a:prstGeom prst="rect">
            <a:avLst/>
          </a:prstGeom>
        </p:spPr>
      </p:pic>
      <p:sp>
        <p:nvSpPr>
          <p:cNvPr id="42" name="Rectangle 41">
            <a:extLst>
              <a:ext uri="{FF2B5EF4-FFF2-40B4-BE49-F238E27FC236}">
                <a16:creationId xmlns:a16="http://schemas.microsoft.com/office/drawing/2014/main" id="{DFE3B409-AAE0-2949-BD0C-39D9AF6C4DC4}"/>
              </a:ext>
            </a:extLst>
          </p:cNvPr>
          <p:cNvSpPr/>
          <p:nvPr/>
        </p:nvSpPr>
        <p:spPr>
          <a:xfrm>
            <a:off x="36739" y="540839"/>
            <a:ext cx="8422410" cy="421930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008BA06D-4E91-1147-93AC-B67D337BA7BB}"/>
              </a:ext>
            </a:extLst>
          </p:cNvPr>
          <p:cNvSpPr txBox="1"/>
          <p:nvPr/>
        </p:nvSpPr>
        <p:spPr>
          <a:xfrm>
            <a:off x="6346599" y="5389814"/>
            <a:ext cx="1875835" cy="800219"/>
          </a:xfrm>
          <a:prstGeom prst="rect">
            <a:avLst/>
          </a:prstGeom>
          <a:noFill/>
        </p:spPr>
        <p:txBody>
          <a:bodyPr wrap="none" rtlCol="0" anchor="ctr">
            <a:spAutoFit/>
          </a:bodyPr>
          <a:lstStyle/>
          <a:p>
            <a:pPr algn="ctr"/>
            <a:r>
              <a:rPr lang="en-US" sz="1600" dirty="0">
                <a:solidFill>
                  <a:schemeClr val="tx1">
                    <a:lumMod val="50000"/>
                    <a:lumOff val="50000"/>
                  </a:schemeClr>
                </a:solidFill>
              </a:rPr>
              <a:t>purchase</a:t>
            </a:r>
          </a:p>
          <a:p>
            <a:pPr algn="ctr"/>
            <a:r>
              <a:rPr lang="en-US" sz="1600" dirty="0">
                <a:solidFill>
                  <a:schemeClr val="tx1">
                    <a:lumMod val="50000"/>
                    <a:lumOff val="50000"/>
                  </a:schemeClr>
                </a:solidFill>
              </a:rPr>
              <a:t>incentives </a:t>
            </a:r>
            <a:br>
              <a:rPr lang="en-US" sz="1000" dirty="0">
                <a:solidFill>
                  <a:schemeClr val="tx1">
                    <a:lumMod val="50000"/>
                    <a:lumOff val="50000"/>
                  </a:schemeClr>
                </a:solidFill>
              </a:rPr>
            </a:br>
            <a:r>
              <a:rPr lang="en-US" dirty="0">
                <a:solidFill>
                  <a:schemeClr val="tx1">
                    <a:lumMod val="50000"/>
                    <a:lumOff val="50000"/>
                  </a:schemeClr>
                </a:solidFill>
              </a:rPr>
              <a:t>(buy-down subsidies)</a:t>
            </a:r>
          </a:p>
        </p:txBody>
      </p:sp>
      <p:sp>
        <p:nvSpPr>
          <p:cNvPr id="44" name="TextBox 43">
            <a:extLst>
              <a:ext uri="{FF2B5EF4-FFF2-40B4-BE49-F238E27FC236}">
                <a16:creationId xmlns:a16="http://schemas.microsoft.com/office/drawing/2014/main" id="{B889E067-3FD9-DF49-9D4C-CF982C3B180D}"/>
              </a:ext>
            </a:extLst>
          </p:cNvPr>
          <p:cNvSpPr txBox="1"/>
          <p:nvPr/>
        </p:nvSpPr>
        <p:spPr>
          <a:xfrm>
            <a:off x="8602776" y="5389814"/>
            <a:ext cx="1824538" cy="800219"/>
          </a:xfrm>
          <a:prstGeom prst="rect">
            <a:avLst/>
          </a:prstGeom>
          <a:noFill/>
        </p:spPr>
        <p:txBody>
          <a:bodyPr wrap="none" rtlCol="0" anchor="ctr">
            <a:spAutoFit/>
          </a:bodyPr>
          <a:lstStyle/>
          <a:p>
            <a:pPr algn="ctr"/>
            <a:r>
              <a:rPr lang="en-US" sz="1600" dirty="0">
                <a:solidFill>
                  <a:srgbClr val="C00000"/>
                </a:solidFill>
              </a:rPr>
              <a:t>performance</a:t>
            </a:r>
          </a:p>
          <a:p>
            <a:pPr algn="ctr"/>
            <a:r>
              <a:rPr lang="en-US" sz="1600" dirty="0">
                <a:solidFill>
                  <a:srgbClr val="C00000"/>
                </a:solidFill>
              </a:rPr>
              <a:t>standards</a:t>
            </a:r>
            <a:br>
              <a:rPr lang="en-US" sz="1100" dirty="0">
                <a:solidFill>
                  <a:srgbClr val="C00000"/>
                </a:solidFill>
              </a:rPr>
            </a:br>
            <a:r>
              <a:rPr lang="en-US" dirty="0">
                <a:solidFill>
                  <a:srgbClr val="C00000"/>
                </a:solidFill>
              </a:rPr>
              <a:t>(adoption mandates)</a:t>
            </a:r>
          </a:p>
        </p:txBody>
      </p:sp>
      <p:sp>
        <p:nvSpPr>
          <p:cNvPr id="47" name="TextBox 46">
            <a:extLst>
              <a:ext uri="{FF2B5EF4-FFF2-40B4-BE49-F238E27FC236}">
                <a16:creationId xmlns:a16="http://schemas.microsoft.com/office/drawing/2014/main" id="{7E52FF42-5719-504C-A240-B36CEDF13A85}"/>
              </a:ext>
            </a:extLst>
          </p:cNvPr>
          <p:cNvSpPr txBox="1"/>
          <p:nvPr/>
        </p:nvSpPr>
        <p:spPr>
          <a:xfrm>
            <a:off x="3000500" y="5425630"/>
            <a:ext cx="1117615" cy="584775"/>
          </a:xfrm>
          <a:prstGeom prst="rect">
            <a:avLst/>
          </a:prstGeom>
          <a:noFill/>
        </p:spPr>
        <p:txBody>
          <a:bodyPr wrap="none" rtlCol="0" anchor="ctr">
            <a:spAutoFit/>
          </a:bodyPr>
          <a:lstStyle/>
          <a:p>
            <a:pPr algn="ctr"/>
            <a:r>
              <a:rPr lang="en-US" sz="1600" dirty="0">
                <a:solidFill>
                  <a:schemeClr val="tx1">
                    <a:lumMod val="50000"/>
                    <a:lumOff val="50000"/>
                  </a:schemeClr>
                </a:solidFill>
              </a:rPr>
              <a:t>innovation</a:t>
            </a:r>
          </a:p>
          <a:p>
            <a:pPr algn="ctr"/>
            <a:r>
              <a:rPr lang="en-US" sz="1600" dirty="0">
                <a:solidFill>
                  <a:schemeClr val="tx1">
                    <a:lumMod val="50000"/>
                    <a:lumOff val="50000"/>
                  </a:schemeClr>
                </a:solidFill>
              </a:rPr>
              <a:t>fundi</a:t>
            </a:r>
            <a:r>
              <a:rPr lang="en-US" sz="1400" dirty="0">
                <a:solidFill>
                  <a:schemeClr val="tx1">
                    <a:lumMod val="50000"/>
                    <a:lumOff val="50000"/>
                  </a:schemeClr>
                </a:solidFill>
              </a:rPr>
              <a:t>ng </a:t>
            </a:r>
          </a:p>
        </p:txBody>
      </p:sp>
      <p:grpSp>
        <p:nvGrpSpPr>
          <p:cNvPr id="49" name="Group 48">
            <a:extLst>
              <a:ext uri="{FF2B5EF4-FFF2-40B4-BE49-F238E27FC236}">
                <a16:creationId xmlns:a16="http://schemas.microsoft.com/office/drawing/2014/main" id="{C02113B6-97A5-3841-92C9-6E3FEB6613CB}"/>
              </a:ext>
            </a:extLst>
          </p:cNvPr>
          <p:cNvGrpSpPr/>
          <p:nvPr/>
        </p:nvGrpSpPr>
        <p:grpSpPr>
          <a:xfrm>
            <a:off x="1949304" y="5054009"/>
            <a:ext cx="3303979" cy="304800"/>
            <a:chOff x="2680758" y="5054009"/>
            <a:chExt cx="1331261" cy="304800"/>
          </a:xfrm>
        </p:grpSpPr>
        <p:cxnSp>
          <p:nvCxnSpPr>
            <p:cNvPr id="50" name="Straight Connector 49">
              <a:extLst>
                <a:ext uri="{FF2B5EF4-FFF2-40B4-BE49-F238E27FC236}">
                  <a16:creationId xmlns:a16="http://schemas.microsoft.com/office/drawing/2014/main" id="{D7A49173-6158-1C4C-A34F-190130735C4E}"/>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143B715-A224-7E48-8344-64C564446912}"/>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EE4CDCD-693C-8B41-A4D6-7229DA849B29}"/>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id="{289E934F-5146-584F-92B8-DE24BB4E50AF}"/>
              </a:ext>
            </a:extLst>
          </p:cNvPr>
          <p:cNvGrpSpPr/>
          <p:nvPr/>
        </p:nvGrpSpPr>
        <p:grpSpPr>
          <a:xfrm>
            <a:off x="6011781" y="5016590"/>
            <a:ext cx="2194560" cy="304800"/>
            <a:chOff x="2680758" y="5054009"/>
            <a:chExt cx="1331261" cy="304800"/>
          </a:xfrm>
        </p:grpSpPr>
        <p:cxnSp>
          <p:nvCxnSpPr>
            <p:cNvPr id="72" name="Straight Connector 71">
              <a:extLst>
                <a:ext uri="{FF2B5EF4-FFF2-40B4-BE49-F238E27FC236}">
                  <a16:creationId xmlns:a16="http://schemas.microsoft.com/office/drawing/2014/main" id="{B1FE05A3-BFBF-2F43-A084-569DB425AD58}"/>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9560976-FFD9-3E4B-A615-BFBA612DF480}"/>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FA1AE5A3-86AC-3641-875C-1BE9FE56C50C}"/>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id="{14FE9CC2-D512-0849-BA4B-426FB23D1336}"/>
              </a:ext>
            </a:extLst>
          </p:cNvPr>
          <p:cNvGrpSpPr/>
          <p:nvPr/>
        </p:nvGrpSpPr>
        <p:grpSpPr>
          <a:xfrm>
            <a:off x="8273759" y="5016590"/>
            <a:ext cx="2834640" cy="304800"/>
            <a:chOff x="2680758" y="5054009"/>
            <a:chExt cx="1331261" cy="304800"/>
          </a:xfrm>
        </p:grpSpPr>
        <p:cxnSp>
          <p:nvCxnSpPr>
            <p:cNvPr id="76" name="Straight Connector 75">
              <a:extLst>
                <a:ext uri="{FF2B5EF4-FFF2-40B4-BE49-F238E27FC236}">
                  <a16:creationId xmlns:a16="http://schemas.microsoft.com/office/drawing/2014/main" id="{29DEA532-E585-9749-B516-A7A17E52F302}"/>
                </a:ext>
              </a:extLst>
            </p:cNvPr>
            <p:cNvCxnSpPr/>
            <p:nvPr/>
          </p:nvCxnSpPr>
          <p:spPr>
            <a:xfrm>
              <a:off x="2680758" y="5054009"/>
              <a:ext cx="0" cy="3048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AD1BA5D5-7717-2B4D-8F76-48D2F799468E}"/>
                </a:ext>
              </a:extLst>
            </p:cNvPr>
            <p:cNvCxnSpPr/>
            <p:nvPr/>
          </p:nvCxnSpPr>
          <p:spPr>
            <a:xfrm>
              <a:off x="2680758" y="5351721"/>
              <a:ext cx="1331261"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18ED27F3-EEC1-C549-BA7B-355F62CB18EB}"/>
                </a:ext>
              </a:extLst>
            </p:cNvPr>
            <p:cNvCxnSpPr>
              <a:cxnSpLocks/>
            </p:cNvCxnSpPr>
            <p:nvPr/>
          </p:nvCxnSpPr>
          <p:spPr>
            <a:xfrm flipH="1">
              <a:off x="4012019" y="5054009"/>
              <a:ext cx="0" cy="30480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79" name="Group 78">
            <a:extLst>
              <a:ext uri="{FF2B5EF4-FFF2-40B4-BE49-F238E27FC236}">
                <a16:creationId xmlns:a16="http://schemas.microsoft.com/office/drawing/2014/main" id="{008D9634-2AE2-1743-B93D-ECA7DC748A26}"/>
              </a:ext>
            </a:extLst>
          </p:cNvPr>
          <p:cNvGrpSpPr/>
          <p:nvPr/>
        </p:nvGrpSpPr>
        <p:grpSpPr>
          <a:xfrm>
            <a:off x="376845" y="5061098"/>
            <a:ext cx="1528154" cy="304800"/>
            <a:chOff x="2680758" y="5054009"/>
            <a:chExt cx="1331261" cy="304800"/>
          </a:xfrm>
        </p:grpSpPr>
        <p:cxnSp>
          <p:nvCxnSpPr>
            <p:cNvPr id="80" name="Straight Connector 79">
              <a:extLst>
                <a:ext uri="{FF2B5EF4-FFF2-40B4-BE49-F238E27FC236}">
                  <a16:creationId xmlns:a16="http://schemas.microsoft.com/office/drawing/2014/main" id="{C3802C1B-1241-B349-B31E-AAC45DF3C2DE}"/>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A99256F-2057-B348-91C2-B3CF370B7900}"/>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B13B792C-3D7A-6142-B887-0696D4710B09}"/>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3" name="TextBox 82">
            <a:extLst>
              <a:ext uri="{FF2B5EF4-FFF2-40B4-BE49-F238E27FC236}">
                <a16:creationId xmlns:a16="http://schemas.microsoft.com/office/drawing/2014/main" id="{ADDA08FE-9176-8247-B9A1-D0114DF67DF6}"/>
              </a:ext>
            </a:extLst>
          </p:cNvPr>
          <p:cNvSpPr txBox="1"/>
          <p:nvPr/>
        </p:nvSpPr>
        <p:spPr>
          <a:xfrm>
            <a:off x="9116181" y="6396335"/>
            <a:ext cx="2937022" cy="461665"/>
          </a:xfrm>
          <a:prstGeom prst="rect">
            <a:avLst/>
          </a:prstGeom>
          <a:noFill/>
        </p:spPr>
        <p:txBody>
          <a:bodyPr wrap="none" rtlCol="0">
            <a:spAutoFit/>
          </a:bodyPr>
          <a:lstStyle/>
          <a:p>
            <a:r>
              <a:rPr lang="en-US" sz="2400" dirty="0">
                <a:solidFill>
                  <a:srgbClr val="C00000"/>
                </a:solidFill>
              </a:rPr>
              <a:t>CARB  /  </a:t>
            </a:r>
            <a:r>
              <a:rPr lang="en-US" sz="2400" dirty="0">
                <a:solidFill>
                  <a:schemeClr val="accent4"/>
                </a:solidFill>
              </a:rPr>
              <a:t>air districts</a:t>
            </a:r>
          </a:p>
        </p:txBody>
      </p:sp>
      <p:sp>
        <p:nvSpPr>
          <p:cNvPr id="88" name="TextBox 87">
            <a:extLst>
              <a:ext uri="{FF2B5EF4-FFF2-40B4-BE49-F238E27FC236}">
                <a16:creationId xmlns:a16="http://schemas.microsoft.com/office/drawing/2014/main" id="{91EFE822-1AFE-3148-AD4F-06FB99B0F32A}"/>
              </a:ext>
            </a:extLst>
          </p:cNvPr>
          <p:cNvSpPr txBox="1"/>
          <p:nvPr/>
        </p:nvSpPr>
        <p:spPr>
          <a:xfrm>
            <a:off x="10444352" y="3870577"/>
            <a:ext cx="1188720" cy="323165"/>
          </a:xfrm>
          <a:prstGeom prst="rect">
            <a:avLst/>
          </a:prstGeom>
          <a:noFill/>
        </p:spPr>
        <p:txBody>
          <a:bodyPr wrap="square" rtlCol="0">
            <a:spAutoFit/>
          </a:bodyPr>
          <a:lstStyle/>
          <a:p>
            <a:pPr algn="ctr">
              <a:spcAft>
                <a:spcPts val="600"/>
              </a:spcAft>
            </a:pPr>
            <a:r>
              <a:rPr lang="en-US" sz="1500" dirty="0">
                <a:solidFill>
                  <a:schemeClr val="accent4"/>
                </a:solidFill>
              </a:rPr>
              <a:t>scrapping</a:t>
            </a:r>
          </a:p>
        </p:txBody>
      </p:sp>
      <p:sp>
        <p:nvSpPr>
          <p:cNvPr id="57" name="TextBox 56">
            <a:extLst>
              <a:ext uri="{FF2B5EF4-FFF2-40B4-BE49-F238E27FC236}">
                <a16:creationId xmlns:a16="http://schemas.microsoft.com/office/drawing/2014/main" id="{BB458F56-BA02-6348-84EF-206FC4B92183}"/>
              </a:ext>
            </a:extLst>
          </p:cNvPr>
          <p:cNvSpPr txBox="1"/>
          <p:nvPr/>
        </p:nvSpPr>
        <p:spPr>
          <a:xfrm>
            <a:off x="676244" y="5418662"/>
            <a:ext cx="878767" cy="584775"/>
          </a:xfrm>
          <a:prstGeom prst="rect">
            <a:avLst/>
          </a:prstGeom>
          <a:noFill/>
        </p:spPr>
        <p:txBody>
          <a:bodyPr wrap="none" rtlCol="0" anchor="ctr">
            <a:spAutoFit/>
          </a:bodyPr>
          <a:lstStyle/>
          <a:p>
            <a:pPr algn="ctr"/>
            <a:r>
              <a:rPr lang="en-US" sz="1600" dirty="0">
                <a:solidFill>
                  <a:schemeClr val="tx1">
                    <a:lumMod val="50000"/>
                    <a:lumOff val="50000"/>
                  </a:schemeClr>
                </a:solidFill>
              </a:rPr>
              <a:t>science</a:t>
            </a:r>
          </a:p>
          <a:p>
            <a:pPr algn="ctr"/>
            <a:r>
              <a:rPr lang="en-US" sz="1600" dirty="0">
                <a:solidFill>
                  <a:schemeClr val="tx1">
                    <a:lumMod val="50000"/>
                    <a:lumOff val="50000"/>
                  </a:schemeClr>
                </a:solidFill>
              </a:rPr>
              <a:t>grants</a:t>
            </a:r>
          </a:p>
        </p:txBody>
      </p:sp>
    </p:spTree>
    <p:extLst>
      <p:ext uri="{BB962C8B-B14F-4D97-AF65-F5344CB8AC3E}">
        <p14:creationId xmlns:p14="http://schemas.microsoft.com/office/powerpoint/2010/main" val="478526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a:extLst>
              <a:ext uri="{FF2B5EF4-FFF2-40B4-BE49-F238E27FC236}">
                <a16:creationId xmlns:a16="http://schemas.microsoft.com/office/drawing/2014/main" id="{AA0FF759-4FA3-BE44-ABF3-9E8EC600D290}"/>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
        <p:nvSpPr>
          <p:cNvPr id="62" name="TextBox 61">
            <a:extLst>
              <a:ext uri="{FF2B5EF4-FFF2-40B4-BE49-F238E27FC236}">
                <a16:creationId xmlns:a16="http://schemas.microsoft.com/office/drawing/2014/main" id="{766E53FF-CF0D-5345-B604-EA510241212D}"/>
              </a:ext>
            </a:extLst>
          </p:cNvPr>
          <p:cNvSpPr txBox="1"/>
          <p:nvPr/>
        </p:nvSpPr>
        <p:spPr>
          <a:xfrm>
            <a:off x="4181624" y="3795911"/>
            <a:ext cx="1265090" cy="661720"/>
          </a:xfrm>
          <a:prstGeom prst="rect">
            <a:avLst/>
          </a:prstGeom>
          <a:noFill/>
        </p:spPr>
        <p:txBody>
          <a:bodyPr wrap="none" rtlCol="0">
            <a:spAutoFit/>
          </a:bodyPr>
          <a:lstStyle/>
          <a:p>
            <a:pPr algn="ctr">
              <a:spcAft>
                <a:spcPts val="600"/>
              </a:spcAft>
            </a:pPr>
            <a:r>
              <a:rPr lang="en-US" sz="1600" dirty="0">
                <a:solidFill>
                  <a:schemeClr val="accent3">
                    <a:lumMod val="75000"/>
                  </a:schemeClr>
                </a:solidFill>
              </a:rPr>
              <a:t>(dis)charge</a:t>
            </a:r>
          </a:p>
          <a:p>
            <a:pPr algn="ctr">
              <a:spcAft>
                <a:spcPts val="600"/>
              </a:spcAft>
            </a:pPr>
            <a:r>
              <a:rPr lang="en-US" sz="1600" dirty="0">
                <a:solidFill>
                  <a:schemeClr val="accent3">
                    <a:lumMod val="75000"/>
                  </a:schemeClr>
                </a:solidFill>
              </a:rPr>
              <a:t>applications</a:t>
            </a:r>
          </a:p>
        </p:txBody>
      </p:sp>
      <p:sp>
        <p:nvSpPr>
          <p:cNvPr id="64" name="TextBox 63">
            <a:extLst>
              <a:ext uri="{FF2B5EF4-FFF2-40B4-BE49-F238E27FC236}">
                <a16:creationId xmlns:a16="http://schemas.microsoft.com/office/drawing/2014/main" id="{43F0C9E5-40BF-6146-B776-7702B18B848B}"/>
              </a:ext>
            </a:extLst>
          </p:cNvPr>
          <p:cNvSpPr txBox="1"/>
          <p:nvPr/>
        </p:nvSpPr>
        <p:spPr>
          <a:xfrm>
            <a:off x="10554714" y="3870577"/>
            <a:ext cx="1419716" cy="323165"/>
          </a:xfrm>
          <a:prstGeom prst="rect">
            <a:avLst/>
          </a:prstGeom>
          <a:noFill/>
        </p:spPr>
        <p:txBody>
          <a:bodyPr wrap="square" rtlCol="0">
            <a:spAutoFit/>
          </a:bodyPr>
          <a:lstStyle/>
          <a:p>
            <a:pPr algn="ctr">
              <a:spcAft>
                <a:spcPts val="600"/>
              </a:spcAft>
            </a:pPr>
            <a:r>
              <a:rPr lang="en-US" sz="1500" dirty="0">
                <a:solidFill>
                  <a:schemeClr val="accent4"/>
                </a:solidFill>
              </a:rPr>
              <a:t>obsolescence</a:t>
            </a:r>
          </a:p>
        </p:txBody>
      </p:sp>
      <p:sp>
        <p:nvSpPr>
          <p:cNvPr id="65" name="TextBox 64">
            <a:extLst>
              <a:ext uri="{FF2B5EF4-FFF2-40B4-BE49-F238E27FC236}">
                <a16:creationId xmlns:a16="http://schemas.microsoft.com/office/drawing/2014/main" id="{E2DE4B79-63E3-8649-8E2B-54ED5CD4D96E}"/>
              </a:ext>
            </a:extLst>
          </p:cNvPr>
          <p:cNvSpPr txBox="1"/>
          <p:nvPr/>
        </p:nvSpPr>
        <p:spPr>
          <a:xfrm>
            <a:off x="8525102" y="3810012"/>
            <a:ext cx="1847678" cy="630942"/>
          </a:xfrm>
          <a:prstGeom prst="rect">
            <a:avLst/>
          </a:prstGeom>
          <a:noFill/>
        </p:spPr>
        <p:txBody>
          <a:bodyPr wrap="square" rtlCol="0">
            <a:spAutoFit/>
          </a:bodyPr>
          <a:lstStyle/>
          <a:p>
            <a:pPr algn="ctr">
              <a:spcAft>
                <a:spcPts val="600"/>
              </a:spcAft>
            </a:pPr>
            <a:r>
              <a:rPr lang="en-US" sz="1500" dirty="0">
                <a:solidFill>
                  <a:srgbClr val="C00000"/>
                </a:solidFill>
              </a:rPr>
              <a:t>market growth</a:t>
            </a:r>
          </a:p>
          <a:p>
            <a:pPr algn="ctr">
              <a:spcAft>
                <a:spcPts val="600"/>
              </a:spcAft>
              <a:tabLst>
                <a:tab pos="454025" algn="l"/>
              </a:tabLst>
            </a:pPr>
            <a:r>
              <a:rPr lang="en-US" sz="1500" dirty="0">
                <a:solidFill>
                  <a:srgbClr val="C00000"/>
                </a:solidFill>
              </a:rPr>
              <a:t>(mass production)</a:t>
            </a:r>
          </a:p>
        </p:txBody>
      </p:sp>
      <p:sp>
        <p:nvSpPr>
          <p:cNvPr id="67" name="TextBox 66">
            <a:extLst>
              <a:ext uri="{FF2B5EF4-FFF2-40B4-BE49-F238E27FC236}">
                <a16:creationId xmlns:a16="http://schemas.microsoft.com/office/drawing/2014/main" id="{8491452A-8661-2D41-8712-C04A6432E21C}"/>
              </a:ext>
            </a:extLst>
          </p:cNvPr>
          <p:cNvSpPr txBox="1"/>
          <p:nvPr/>
        </p:nvSpPr>
        <p:spPr>
          <a:xfrm>
            <a:off x="6129475" y="3848484"/>
            <a:ext cx="2199641" cy="553998"/>
          </a:xfrm>
          <a:prstGeom prst="rect">
            <a:avLst/>
          </a:prstGeom>
          <a:noFill/>
        </p:spPr>
        <p:txBody>
          <a:bodyPr wrap="none" rtlCol="0">
            <a:spAutoFit/>
          </a:bodyPr>
          <a:lstStyle/>
          <a:p>
            <a:pPr>
              <a:tabLst>
                <a:tab pos="280988" algn="l"/>
              </a:tabLst>
            </a:pPr>
            <a:r>
              <a:rPr lang="en-US" sz="1500" dirty="0">
                <a:solidFill>
                  <a:schemeClr val="accent1"/>
                </a:solidFill>
              </a:rPr>
              <a:t>commercial application </a:t>
            </a:r>
            <a:br>
              <a:rPr lang="en-US" sz="1500" dirty="0">
                <a:solidFill>
                  <a:schemeClr val="accent1"/>
                </a:solidFill>
              </a:rPr>
            </a:br>
            <a:r>
              <a:rPr lang="en-US" sz="1500" dirty="0">
                <a:solidFill>
                  <a:schemeClr val="accent1"/>
                </a:solidFill>
              </a:rPr>
              <a:t>	(e.g., in cars)</a:t>
            </a:r>
          </a:p>
        </p:txBody>
      </p:sp>
      <p:sp>
        <p:nvSpPr>
          <p:cNvPr id="97" name="TextBox 96">
            <a:extLst>
              <a:ext uri="{FF2B5EF4-FFF2-40B4-BE49-F238E27FC236}">
                <a16:creationId xmlns:a16="http://schemas.microsoft.com/office/drawing/2014/main" id="{1AC293FB-E687-F043-9223-CDEF88F2474E}"/>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95" name="TextBox 94">
            <a:extLst>
              <a:ext uri="{FF2B5EF4-FFF2-40B4-BE49-F238E27FC236}">
                <a16:creationId xmlns:a16="http://schemas.microsoft.com/office/drawing/2014/main" id="{6EE8ED53-79FE-3E40-8104-5D28907AC7AD}"/>
              </a:ext>
            </a:extLst>
          </p:cNvPr>
          <p:cNvSpPr txBox="1"/>
          <p:nvPr/>
        </p:nvSpPr>
        <p:spPr>
          <a:xfrm>
            <a:off x="6242232" y="3183996"/>
            <a:ext cx="1537075" cy="461665"/>
          </a:xfrm>
          <a:prstGeom prst="rect">
            <a:avLst/>
          </a:prstGeom>
          <a:noFill/>
        </p:spPr>
        <p:txBody>
          <a:bodyPr wrap="square" rtlCol="0">
            <a:spAutoFit/>
          </a:bodyPr>
          <a:lstStyle/>
          <a:p>
            <a:pPr algn="ctr"/>
            <a:r>
              <a:rPr lang="en-US" sz="1200" i="1" dirty="0">
                <a:solidFill>
                  <a:schemeClr val="accent1"/>
                </a:solidFill>
              </a:rPr>
              <a:t>early commercialization</a:t>
            </a:r>
          </a:p>
        </p:txBody>
      </p:sp>
      <p:pic>
        <p:nvPicPr>
          <p:cNvPr id="58" name="Graphic 57" descr="Wind Turbines">
            <a:extLst>
              <a:ext uri="{FF2B5EF4-FFF2-40B4-BE49-F238E27FC236}">
                <a16:creationId xmlns:a16="http://schemas.microsoft.com/office/drawing/2014/main" id="{F185440A-C8F9-924A-896A-A6DCEF0F67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5933" y="1664999"/>
            <a:ext cx="914400" cy="914400"/>
          </a:xfrm>
          <a:prstGeom prst="rect">
            <a:avLst/>
          </a:prstGeom>
        </p:spPr>
      </p:pic>
      <p:pic>
        <p:nvPicPr>
          <p:cNvPr id="59" name="Graphic 58" descr="Full battery">
            <a:extLst>
              <a:ext uri="{FF2B5EF4-FFF2-40B4-BE49-F238E27FC236}">
                <a16:creationId xmlns:a16="http://schemas.microsoft.com/office/drawing/2014/main" id="{D64A85F5-78A9-1349-96A5-B88C21B06D4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4192024" y="2186085"/>
            <a:ext cx="858220" cy="858220"/>
          </a:xfrm>
          <a:prstGeom prst="rect">
            <a:avLst/>
          </a:prstGeom>
        </p:spPr>
      </p:pic>
      <p:pic>
        <p:nvPicPr>
          <p:cNvPr id="60" name="Graphic 59" descr="Electric car">
            <a:extLst>
              <a:ext uri="{FF2B5EF4-FFF2-40B4-BE49-F238E27FC236}">
                <a16:creationId xmlns:a16="http://schemas.microsoft.com/office/drawing/2014/main" id="{039277C3-0F55-6645-9843-DBB88FE43AC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14169" y="2316562"/>
            <a:ext cx="713357" cy="709913"/>
          </a:xfrm>
          <a:prstGeom prst="rect">
            <a:avLst/>
          </a:prstGeom>
        </p:spPr>
      </p:pic>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819F788-A896-0D46-B300-86C0AABB64B2}"/>
              </a:ext>
            </a:extLst>
          </p:cNvPr>
          <p:cNvSpPr txBox="1"/>
          <p:nvPr/>
        </p:nvSpPr>
        <p:spPr>
          <a:xfrm>
            <a:off x="10430085" y="3196305"/>
            <a:ext cx="1106162" cy="261610"/>
          </a:xfrm>
          <a:prstGeom prst="rect">
            <a:avLst/>
          </a:prstGeom>
          <a:noFill/>
        </p:spPr>
        <p:txBody>
          <a:bodyPr wrap="square" rtlCol="0">
            <a:spAutoFit/>
          </a:bodyPr>
          <a:lstStyle/>
          <a:p>
            <a:pPr algn="ctr"/>
            <a:r>
              <a:rPr lang="en-US" sz="1100" i="1" dirty="0">
                <a:solidFill>
                  <a:schemeClr val="accent4"/>
                </a:solidFill>
              </a:rPr>
              <a:t>obsolescence</a:t>
            </a:r>
            <a:endParaRPr lang="en-US" sz="1200" i="1" dirty="0">
              <a:solidFill>
                <a:schemeClr val="accent4"/>
              </a:solidFill>
            </a:endParaRPr>
          </a:p>
        </p:txBody>
      </p:sp>
      <p:sp>
        <p:nvSpPr>
          <p:cNvPr id="10" name="TextBox 9">
            <a:extLst>
              <a:ext uri="{FF2B5EF4-FFF2-40B4-BE49-F238E27FC236}">
                <a16:creationId xmlns:a16="http://schemas.microsoft.com/office/drawing/2014/main" id="{D2B4BC6C-CE3D-2244-AF7C-684BAA34E5BE}"/>
              </a:ext>
            </a:extLst>
          </p:cNvPr>
          <p:cNvSpPr txBox="1"/>
          <p:nvPr/>
        </p:nvSpPr>
        <p:spPr>
          <a:xfrm>
            <a:off x="8654650" y="3225367"/>
            <a:ext cx="1364511" cy="276999"/>
          </a:xfrm>
          <a:prstGeom prst="rect">
            <a:avLst/>
          </a:prstGeom>
          <a:noFill/>
        </p:spPr>
        <p:txBody>
          <a:bodyPr wrap="square" rtlCol="0">
            <a:spAutoFit/>
          </a:bodyPr>
          <a:lstStyle/>
          <a:p>
            <a:pPr algn="ctr"/>
            <a:r>
              <a:rPr lang="en-US" sz="1200" i="1" dirty="0">
                <a:solidFill>
                  <a:srgbClr val="C00000"/>
                </a:solidFill>
              </a:rPr>
              <a:t>mass market</a:t>
            </a:r>
          </a:p>
        </p:txBody>
      </p: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40" name="Graphic 39" descr="Factory">
            <a:extLst>
              <a:ext uri="{FF2B5EF4-FFF2-40B4-BE49-F238E27FC236}">
                <a16:creationId xmlns:a16="http://schemas.microsoft.com/office/drawing/2014/main" id="{05EA5BCE-DFA1-2A44-867B-DC8C789F9E3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52060" y="1516942"/>
            <a:ext cx="1656750" cy="1656750"/>
          </a:xfrm>
          <a:prstGeom prst="rect">
            <a:avLst/>
          </a:prstGeom>
        </p:spPr>
      </p:pic>
      <p:pic>
        <p:nvPicPr>
          <p:cNvPr id="45" name="Graphic 44" descr="Upward trend">
            <a:extLst>
              <a:ext uri="{FF2B5EF4-FFF2-40B4-BE49-F238E27FC236}">
                <a16:creationId xmlns:a16="http://schemas.microsoft.com/office/drawing/2014/main" id="{28E5FC59-A910-A14B-B098-36B78636902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824497" y="2002696"/>
            <a:ext cx="969320" cy="969320"/>
          </a:xfrm>
          <a:prstGeom prst="rect">
            <a:avLst/>
          </a:prstGeom>
        </p:spPr>
      </p:pic>
      <p:pic>
        <p:nvPicPr>
          <p:cNvPr id="46" name="Graphic 45" descr="Gears">
            <a:extLst>
              <a:ext uri="{FF2B5EF4-FFF2-40B4-BE49-F238E27FC236}">
                <a16:creationId xmlns:a16="http://schemas.microsoft.com/office/drawing/2014/main" id="{60F184F2-D222-404B-8CA7-567973A6037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802501">
            <a:off x="6679164" y="1360694"/>
            <a:ext cx="1018280" cy="1018280"/>
          </a:xfrm>
          <a:prstGeom prst="rect">
            <a:avLst/>
          </a:prstGeom>
        </p:spPr>
      </p:pic>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rot="5400000" flipH="1">
            <a:off x="438126" y="2489221"/>
            <a:ext cx="574026" cy="574026"/>
          </a:xfrm>
          <a:prstGeom prst="rect">
            <a:avLst/>
          </a:prstGeom>
        </p:spPr>
      </p:pic>
      <p:pic>
        <p:nvPicPr>
          <p:cNvPr id="33" name="Graphic 32" descr="Full battery">
            <a:extLst>
              <a:ext uri="{FF2B5EF4-FFF2-40B4-BE49-F238E27FC236}">
                <a16:creationId xmlns:a16="http://schemas.microsoft.com/office/drawing/2014/main" id="{68DCC0F4-6C6D-824A-9F9E-F8A5E586870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16200000">
            <a:off x="6187753" y="2131001"/>
            <a:ext cx="858219" cy="858219"/>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274792" y="2595266"/>
            <a:ext cx="575960" cy="554319"/>
          </a:xfrm>
          <a:prstGeom prst="rect">
            <a:avLst/>
          </a:prstGeom>
        </p:spPr>
      </p:pic>
      <p:pic>
        <p:nvPicPr>
          <p:cNvPr id="30" name="Graphic 29" descr="Full battery">
            <a:extLst>
              <a:ext uri="{FF2B5EF4-FFF2-40B4-BE49-F238E27FC236}">
                <a16:creationId xmlns:a16="http://schemas.microsoft.com/office/drawing/2014/main" id="{DC3DAADB-5258-074A-B7C3-99D27DF2C837}"/>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rot="16200000">
            <a:off x="10404311" y="1928210"/>
            <a:ext cx="1131936" cy="1131936"/>
          </a:xfrm>
          <a:prstGeom prst="rect">
            <a:avLst/>
          </a:prstGeom>
        </p:spPr>
      </p:pic>
      <p:pic>
        <p:nvPicPr>
          <p:cNvPr id="6" name="Graphic 5" descr="Skull">
            <a:extLst>
              <a:ext uri="{FF2B5EF4-FFF2-40B4-BE49-F238E27FC236}">
                <a16:creationId xmlns:a16="http://schemas.microsoft.com/office/drawing/2014/main" id="{857B26C3-B728-F646-AFE6-B5B7B37F0F05}"/>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745583" y="2345286"/>
            <a:ext cx="457200" cy="457200"/>
          </a:xfrm>
          <a:prstGeom prst="rect">
            <a:avLst/>
          </a:prstGeom>
        </p:spPr>
      </p:pic>
      <p:sp>
        <p:nvSpPr>
          <p:cNvPr id="42" name="Rectangle 41">
            <a:extLst>
              <a:ext uri="{FF2B5EF4-FFF2-40B4-BE49-F238E27FC236}">
                <a16:creationId xmlns:a16="http://schemas.microsoft.com/office/drawing/2014/main" id="{DFE3B409-AAE0-2949-BD0C-39D9AF6C4DC4}"/>
              </a:ext>
            </a:extLst>
          </p:cNvPr>
          <p:cNvSpPr/>
          <p:nvPr/>
        </p:nvSpPr>
        <p:spPr>
          <a:xfrm>
            <a:off x="36738" y="540839"/>
            <a:ext cx="5534865" cy="367162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7E52FF42-5719-504C-A240-B36CEDF13A85}"/>
              </a:ext>
            </a:extLst>
          </p:cNvPr>
          <p:cNvSpPr txBox="1"/>
          <p:nvPr/>
        </p:nvSpPr>
        <p:spPr>
          <a:xfrm>
            <a:off x="3000500" y="5425630"/>
            <a:ext cx="1117615" cy="584775"/>
          </a:xfrm>
          <a:prstGeom prst="rect">
            <a:avLst/>
          </a:prstGeom>
          <a:noFill/>
        </p:spPr>
        <p:txBody>
          <a:bodyPr wrap="none" rtlCol="0" anchor="ctr">
            <a:spAutoFit/>
          </a:bodyPr>
          <a:lstStyle/>
          <a:p>
            <a:pPr algn="ctr"/>
            <a:r>
              <a:rPr lang="en-US" sz="1600" dirty="0">
                <a:solidFill>
                  <a:schemeClr val="tx1">
                    <a:lumMod val="50000"/>
                    <a:lumOff val="50000"/>
                  </a:schemeClr>
                </a:solidFill>
              </a:rPr>
              <a:t>innovation</a:t>
            </a:r>
          </a:p>
          <a:p>
            <a:pPr algn="ctr"/>
            <a:r>
              <a:rPr lang="en-US" sz="1600" dirty="0">
                <a:solidFill>
                  <a:schemeClr val="tx1">
                    <a:lumMod val="50000"/>
                    <a:lumOff val="50000"/>
                  </a:schemeClr>
                </a:solidFill>
              </a:rPr>
              <a:t>funding </a:t>
            </a:r>
          </a:p>
        </p:txBody>
      </p:sp>
      <p:grpSp>
        <p:nvGrpSpPr>
          <p:cNvPr id="49" name="Group 48">
            <a:extLst>
              <a:ext uri="{FF2B5EF4-FFF2-40B4-BE49-F238E27FC236}">
                <a16:creationId xmlns:a16="http://schemas.microsoft.com/office/drawing/2014/main" id="{C02113B6-97A5-3841-92C9-6E3FEB6613CB}"/>
              </a:ext>
            </a:extLst>
          </p:cNvPr>
          <p:cNvGrpSpPr/>
          <p:nvPr/>
        </p:nvGrpSpPr>
        <p:grpSpPr>
          <a:xfrm>
            <a:off x="1949303" y="5054009"/>
            <a:ext cx="3566160" cy="304800"/>
            <a:chOff x="2680758" y="5054009"/>
            <a:chExt cx="1331261" cy="304800"/>
          </a:xfrm>
        </p:grpSpPr>
        <p:cxnSp>
          <p:nvCxnSpPr>
            <p:cNvPr id="50" name="Straight Connector 49">
              <a:extLst>
                <a:ext uri="{FF2B5EF4-FFF2-40B4-BE49-F238E27FC236}">
                  <a16:creationId xmlns:a16="http://schemas.microsoft.com/office/drawing/2014/main" id="{D7A49173-6158-1C4C-A34F-190130735C4E}"/>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0143B715-A224-7E48-8344-64C564446912}"/>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EE4CDCD-693C-8B41-A4D6-7229DA849B29}"/>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9" name="Group 78">
            <a:extLst>
              <a:ext uri="{FF2B5EF4-FFF2-40B4-BE49-F238E27FC236}">
                <a16:creationId xmlns:a16="http://schemas.microsoft.com/office/drawing/2014/main" id="{008D9634-2AE2-1743-B93D-ECA7DC748A26}"/>
              </a:ext>
            </a:extLst>
          </p:cNvPr>
          <p:cNvGrpSpPr/>
          <p:nvPr/>
        </p:nvGrpSpPr>
        <p:grpSpPr>
          <a:xfrm>
            <a:off x="376845" y="5061098"/>
            <a:ext cx="1528154" cy="304800"/>
            <a:chOff x="2680758" y="5054009"/>
            <a:chExt cx="1331261" cy="304800"/>
          </a:xfrm>
        </p:grpSpPr>
        <p:cxnSp>
          <p:nvCxnSpPr>
            <p:cNvPr id="80" name="Straight Connector 79">
              <a:extLst>
                <a:ext uri="{FF2B5EF4-FFF2-40B4-BE49-F238E27FC236}">
                  <a16:creationId xmlns:a16="http://schemas.microsoft.com/office/drawing/2014/main" id="{C3802C1B-1241-B349-B31E-AAC45DF3C2DE}"/>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A99256F-2057-B348-91C2-B3CF370B7900}"/>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B13B792C-3D7A-6142-B887-0696D4710B09}"/>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3" name="TextBox 52">
            <a:extLst>
              <a:ext uri="{FF2B5EF4-FFF2-40B4-BE49-F238E27FC236}">
                <a16:creationId xmlns:a16="http://schemas.microsoft.com/office/drawing/2014/main" id="{0DB332D4-16A8-B84D-ACCB-23484257FC06}"/>
              </a:ext>
            </a:extLst>
          </p:cNvPr>
          <p:cNvSpPr txBox="1"/>
          <p:nvPr/>
        </p:nvSpPr>
        <p:spPr>
          <a:xfrm>
            <a:off x="5364751" y="5428829"/>
            <a:ext cx="1031052" cy="646331"/>
          </a:xfrm>
          <a:prstGeom prst="rect">
            <a:avLst/>
          </a:prstGeom>
          <a:noFill/>
        </p:spPr>
        <p:txBody>
          <a:bodyPr wrap="none" rtlCol="0">
            <a:spAutoFit/>
          </a:bodyPr>
          <a:lstStyle/>
          <a:p>
            <a:pPr algn="ctr"/>
            <a:r>
              <a:rPr lang="en-US" sz="1800" b="1" dirty="0">
                <a:solidFill>
                  <a:srgbClr val="00B0F0"/>
                </a:solidFill>
              </a:rPr>
              <a:t>funding</a:t>
            </a:r>
          </a:p>
          <a:p>
            <a:pPr algn="ctr"/>
            <a:r>
              <a:rPr lang="en-US" sz="1800" b="1" dirty="0">
                <a:solidFill>
                  <a:srgbClr val="00B0F0"/>
                </a:solidFill>
              </a:rPr>
              <a:t>gap</a:t>
            </a:r>
          </a:p>
        </p:txBody>
      </p:sp>
      <p:cxnSp>
        <p:nvCxnSpPr>
          <p:cNvPr id="54" name="Straight Arrow Connector 53">
            <a:extLst>
              <a:ext uri="{FF2B5EF4-FFF2-40B4-BE49-F238E27FC236}">
                <a16:creationId xmlns:a16="http://schemas.microsoft.com/office/drawing/2014/main" id="{B584F68D-53DB-604E-BB6C-5C292B2871A4}"/>
              </a:ext>
            </a:extLst>
          </p:cNvPr>
          <p:cNvCxnSpPr>
            <a:cxnSpLocks/>
          </p:cNvCxnSpPr>
          <p:nvPr/>
        </p:nvCxnSpPr>
        <p:spPr>
          <a:xfrm>
            <a:off x="5608893" y="5168990"/>
            <a:ext cx="554078" cy="0"/>
          </a:xfrm>
          <a:prstGeom prst="straightConnector1">
            <a:avLst/>
          </a:prstGeom>
          <a:ln w="12700">
            <a:solidFill>
              <a:srgbClr val="00B0F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0CB2AFE1-8BF4-D74B-88C5-384BC8EC8E93}"/>
              </a:ext>
            </a:extLst>
          </p:cNvPr>
          <p:cNvSpPr/>
          <p:nvPr/>
        </p:nvSpPr>
        <p:spPr>
          <a:xfrm>
            <a:off x="6231830" y="616733"/>
            <a:ext cx="5882127" cy="421930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Left-Right Arrow 56">
            <a:extLst>
              <a:ext uri="{FF2B5EF4-FFF2-40B4-BE49-F238E27FC236}">
                <a16:creationId xmlns:a16="http://schemas.microsoft.com/office/drawing/2014/main" id="{D7CDE0D9-84DC-A74A-94A2-EB832091720E}"/>
              </a:ext>
            </a:extLst>
          </p:cNvPr>
          <p:cNvSpPr/>
          <p:nvPr/>
        </p:nvSpPr>
        <p:spPr>
          <a:xfrm>
            <a:off x="5538808" y="2351277"/>
            <a:ext cx="731963" cy="516971"/>
          </a:xfrm>
          <a:prstGeom prst="lef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9D4E7749-7C38-304B-ACD6-5BFCECAAA228}"/>
              </a:ext>
            </a:extLst>
          </p:cNvPr>
          <p:cNvSpPr txBox="1"/>
          <p:nvPr/>
        </p:nvSpPr>
        <p:spPr>
          <a:xfrm>
            <a:off x="6567321" y="5389814"/>
            <a:ext cx="1875835" cy="800219"/>
          </a:xfrm>
          <a:prstGeom prst="rect">
            <a:avLst/>
          </a:prstGeom>
          <a:noFill/>
        </p:spPr>
        <p:txBody>
          <a:bodyPr wrap="none" rtlCol="0" anchor="ctr">
            <a:spAutoFit/>
          </a:bodyPr>
          <a:lstStyle/>
          <a:p>
            <a:pPr algn="ctr"/>
            <a:r>
              <a:rPr lang="en-US" sz="1600" dirty="0">
                <a:solidFill>
                  <a:schemeClr val="tx1">
                    <a:lumMod val="50000"/>
                    <a:lumOff val="50000"/>
                  </a:schemeClr>
                </a:solidFill>
              </a:rPr>
              <a:t>purchase</a:t>
            </a:r>
          </a:p>
          <a:p>
            <a:pPr algn="ctr"/>
            <a:r>
              <a:rPr lang="en-US" sz="1600" dirty="0">
                <a:solidFill>
                  <a:schemeClr val="tx1">
                    <a:lumMod val="50000"/>
                    <a:lumOff val="50000"/>
                  </a:schemeClr>
                </a:solidFill>
              </a:rPr>
              <a:t>incentives </a:t>
            </a:r>
            <a:br>
              <a:rPr lang="en-US" sz="1000" dirty="0">
                <a:solidFill>
                  <a:schemeClr val="tx1">
                    <a:lumMod val="50000"/>
                    <a:lumOff val="50000"/>
                  </a:schemeClr>
                </a:solidFill>
              </a:rPr>
            </a:br>
            <a:r>
              <a:rPr lang="en-US" dirty="0">
                <a:solidFill>
                  <a:schemeClr val="tx1">
                    <a:lumMod val="50000"/>
                    <a:lumOff val="50000"/>
                  </a:schemeClr>
                </a:solidFill>
              </a:rPr>
              <a:t>(buy-down subsidies)</a:t>
            </a:r>
          </a:p>
        </p:txBody>
      </p:sp>
      <p:sp>
        <p:nvSpPr>
          <p:cNvPr id="83" name="TextBox 82">
            <a:extLst>
              <a:ext uri="{FF2B5EF4-FFF2-40B4-BE49-F238E27FC236}">
                <a16:creationId xmlns:a16="http://schemas.microsoft.com/office/drawing/2014/main" id="{A71DB5E5-1C03-5340-8487-27E1E17DB82D}"/>
              </a:ext>
            </a:extLst>
          </p:cNvPr>
          <p:cNvSpPr txBox="1"/>
          <p:nvPr/>
        </p:nvSpPr>
        <p:spPr>
          <a:xfrm>
            <a:off x="8823498" y="5389814"/>
            <a:ext cx="1824538" cy="800219"/>
          </a:xfrm>
          <a:prstGeom prst="rect">
            <a:avLst/>
          </a:prstGeom>
          <a:noFill/>
        </p:spPr>
        <p:txBody>
          <a:bodyPr wrap="none" rtlCol="0" anchor="ctr">
            <a:spAutoFit/>
          </a:bodyPr>
          <a:lstStyle/>
          <a:p>
            <a:pPr algn="ctr"/>
            <a:r>
              <a:rPr lang="en-US" sz="1600" dirty="0">
                <a:solidFill>
                  <a:schemeClr val="tx1">
                    <a:lumMod val="50000"/>
                    <a:lumOff val="50000"/>
                  </a:schemeClr>
                </a:solidFill>
              </a:rPr>
              <a:t>performance</a:t>
            </a:r>
          </a:p>
          <a:p>
            <a:pPr algn="ctr"/>
            <a:r>
              <a:rPr lang="en-US" sz="1600" dirty="0">
                <a:solidFill>
                  <a:schemeClr val="tx1">
                    <a:lumMod val="50000"/>
                    <a:lumOff val="50000"/>
                  </a:schemeClr>
                </a:solidFill>
              </a:rPr>
              <a:t>standards</a:t>
            </a:r>
            <a:br>
              <a:rPr lang="en-US" sz="1100" dirty="0">
                <a:solidFill>
                  <a:schemeClr val="tx1">
                    <a:lumMod val="50000"/>
                    <a:lumOff val="50000"/>
                  </a:schemeClr>
                </a:solidFill>
              </a:rPr>
            </a:br>
            <a:r>
              <a:rPr lang="en-US" dirty="0">
                <a:solidFill>
                  <a:schemeClr val="tx1">
                    <a:lumMod val="50000"/>
                    <a:lumOff val="50000"/>
                  </a:schemeClr>
                </a:solidFill>
              </a:rPr>
              <a:t>(adoption mandates)</a:t>
            </a:r>
          </a:p>
        </p:txBody>
      </p:sp>
      <p:grpSp>
        <p:nvGrpSpPr>
          <p:cNvPr id="84" name="Group 83">
            <a:extLst>
              <a:ext uri="{FF2B5EF4-FFF2-40B4-BE49-F238E27FC236}">
                <a16:creationId xmlns:a16="http://schemas.microsoft.com/office/drawing/2014/main" id="{04FCDAC5-EE89-5845-9356-A4773D180D8E}"/>
              </a:ext>
            </a:extLst>
          </p:cNvPr>
          <p:cNvGrpSpPr/>
          <p:nvPr/>
        </p:nvGrpSpPr>
        <p:grpSpPr>
          <a:xfrm>
            <a:off x="6232503" y="5016590"/>
            <a:ext cx="2194560" cy="304800"/>
            <a:chOff x="2680758" y="5054009"/>
            <a:chExt cx="1331261" cy="304800"/>
          </a:xfrm>
        </p:grpSpPr>
        <p:cxnSp>
          <p:nvCxnSpPr>
            <p:cNvPr id="85" name="Straight Connector 84">
              <a:extLst>
                <a:ext uri="{FF2B5EF4-FFF2-40B4-BE49-F238E27FC236}">
                  <a16:creationId xmlns:a16="http://schemas.microsoft.com/office/drawing/2014/main" id="{05355C72-0B60-A240-B56A-397DB8B7A69D}"/>
                </a:ext>
              </a:extLst>
            </p:cNvPr>
            <p:cNvCxnSpPr/>
            <p:nvPr/>
          </p:nvCxnSpPr>
          <p:spPr>
            <a:xfrm>
              <a:off x="2680758"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4CDC82B-2B26-DB4C-9CE5-F6D5137CCC34}"/>
                </a:ext>
              </a:extLst>
            </p:cNvPr>
            <p:cNvCxnSpPr/>
            <p:nvPr/>
          </p:nvCxnSpPr>
          <p:spPr>
            <a:xfrm>
              <a:off x="2680758" y="5351721"/>
              <a:ext cx="133126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638E1CE-954D-8E4B-B401-3CCEAD5CBE80}"/>
                </a:ext>
              </a:extLst>
            </p:cNvPr>
            <p:cNvCxnSpPr>
              <a:cxnSpLocks/>
            </p:cNvCxnSpPr>
            <p:nvPr/>
          </p:nvCxnSpPr>
          <p:spPr>
            <a:xfrm flipH="1">
              <a:off x="4012019" y="5054009"/>
              <a:ext cx="0" cy="3048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8" name="Group 87">
            <a:extLst>
              <a:ext uri="{FF2B5EF4-FFF2-40B4-BE49-F238E27FC236}">
                <a16:creationId xmlns:a16="http://schemas.microsoft.com/office/drawing/2014/main" id="{C2553F1B-ACDC-9A48-AF2A-ED644706ED66}"/>
              </a:ext>
            </a:extLst>
          </p:cNvPr>
          <p:cNvGrpSpPr/>
          <p:nvPr/>
        </p:nvGrpSpPr>
        <p:grpSpPr>
          <a:xfrm>
            <a:off x="8494481" y="5016590"/>
            <a:ext cx="2834640" cy="304800"/>
            <a:chOff x="2680758" y="5054009"/>
            <a:chExt cx="1331261" cy="304800"/>
          </a:xfrm>
        </p:grpSpPr>
        <p:cxnSp>
          <p:nvCxnSpPr>
            <p:cNvPr id="89" name="Straight Connector 88">
              <a:extLst>
                <a:ext uri="{FF2B5EF4-FFF2-40B4-BE49-F238E27FC236}">
                  <a16:creationId xmlns:a16="http://schemas.microsoft.com/office/drawing/2014/main" id="{D14D0EC4-555A-0042-9D39-0F87D2A96D0D}"/>
                </a:ext>
              </a:extLst>
            </p:cNvPr>
            <p:cNvCxnSpPr/>
            <p:nvPr/>
          </p:nvCxnSpPr>
          <p:spPr>
            <a:xfrm>
              <a:off x="2680758" y="5054009"/>
              <a:ext cx="0" cy="30480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5EED5EE8-D717-E64C-B48B-5B9C6B6BB237}"/>
                </a:ext>
              </a:extLst>
            </p:cNvPr>
            <p:cNvCxnSpPr/>
            <p:nvPr/>
          </p:nvCxnSpPr>
          <p:spPr>
            <a:xfrm>
              <a:off x="2680758" y="5351721"/>
              <a:ext cx="133126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2D0A8FEE-2522-F142-A45A-9CF5120D8A8F}"/>
                </a:ext>
              </a:extLst>
            </p:cNvPr>
            <p:cNvCxnSpPr>
              <a:cxnSpLocks/>
            </p:cNvCxnSpPr>
            <p:nvPr/>
          </p:nvCxnSpPr>
          <p:spPr>
            <a:xfrm flipH="1">
              <a:off x="4012019" y="5054009"/>
              <a:ext cx="0" cy="30480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3" name="TextBox 62">
            <a:extLst>
              <a:ext uri="{FF2B5EF4-FFF2-40B4-BE49-F238E27FC236}">
                <a16:creationId xmlns:a16="http://schemas.microsoft.com/office/drawing/2014/main" id="{2F8281D5-6ACE-FD42-8AD3-654533541790}"/>
              </a:ext>
            </a:extLst>
          </p:cNvPr>
          <p:cNvSpPr txBox="1"/>
          <p:nvPr/>
        </p:nvSpPr>
        <p:spPr>
          <a:xfrm>
            <a:off x="676244" y="5418662"/>
            <a:ext cx="878767" cy="584775"/>
          </a:xfrm>
          <a:prstGeom prst="rect">
            <a:avLst/>
          </a:prstGeom>
          <a:noFill/>
        </p:spPr>
        <p:txBody>
          <a:bodyPr wrap="none" rtlCol="0" anchor="ctr">
            <a:spAutoFit/>
          </a:bodyPr>
          <a:lstStyle/>
          <a:p>
            <a:pPr algn="ctr"/>
            <a:r>
              <a:rPr lang="en-US" sz="1600" dirty="0">
                <a:solidFill>
                  <a:schemeClr val="tx1">
                    <a:lumMod val="50000"/>
                    <a:lumOff val="50000"/>
                  </a:schemeClr>
                </a:solidFill>
              </a:rPr>
              <a:t>science</a:t>
            </a:r>
          </a:p>
          <a:p>
            <a:pPr algn="ctr"/>
            <a:r>
              <a:rPr lang="en-US" sz="1600" dirty="0">
                <a:solidFill>
                  <a:schemeClr val="tx1">
                    <a:lumMod val="50000"/>
                    <a:lumOff val="50000"/>
                  </a:schemeClr>
                </a:solidFill>
              </a:rPr>
              <a:t>grants</a:t>
            </a:r>
          </a:p>
        </p:txBody>
      </p:sp>
    </p:spTree>
    <p:extLst>
      <p:ext uri="{BB962C8B-B14F-4D97-AF65-F5344CB8AC3E}">
        <p14:creationId xmlns:p14="http://schemas.microsoft.com/office/powerpoint/2010/main" val="2958867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6C61527-8F63-7F48-9300-ADDA9D9CB5AB}"/>
              </a:ext>
            </a:extLst>
          </p:cNvPr>
          <p:cNvGrpSpPr/>
          <p:nvPr/>
        </p:nvGrpSpPr>
        <p:grpSpPr>
          <a:xfrm>
            <a:off x="741341" y="0"/>
            <a:ext cx="4553248" cy="4601765"/>
            <a:chOff x="3444658" y="1037843"/>
            <a:chExt cx="5477365" cy="5535728"/>
          </a:xfrm>
        </p:grpSpPr>
        <p:sp>
          <p:nvSpPr>
            <p:cNvPr id="10" name="Rectangle 9">
              <a:extLst>
                <a:ext uri="{FF2B5EF4-FFF2-40B4-BE49-F238E27FC236}">
                  <a16:creationId xmlns:a16="http://schemas.microsoft.com/office/drawing/2014/main" id="{27BFB7A7-A79D-5C42-9BAB-5C63D1885E10}"/>
                </a:ext>
              </a:extLst>
            </p:cNvPr>
            <p:cNvSpPr/>
            <p:nvPr/>
          </p:nvSpPr>
          <p:spPr>
            <a:xfrm>
              <a:off x="3444658" y="4690864"/>
              <a:ext cx="5477365" cy="1468253"/>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1" name="Rectangle 10">
              <a:extLst>
                <a:ext uri="{FF2B5EF4-FFF2-40B4-BE49-F238E27FC236}">
                  <a16:creationId xmlns:a16="http://schemas.microsoft.com/office/drawing/2014/main" id="{A252315B-8E4E-C445-AAF3-65EDD0BBF3C4}"/>
                </a:ext>
              </a:extLst>
            </p:cNvPr>
            <p:cNvSpPr/>
            <p:nvPr/>
          </p:nvSpPr>
          <p:spPr>
            <a:xfrm rot="3298323" flipH="1">
              <a:off x="4479380" y="3042399"/>
              <a:ext cx="5477365" cy="1468253"/>
            </a:xfrm>
            <a:prstGeom prst="rect">
              <a:avLst/>
            </a:prstGeom>
            <a:solidFill>
              <a:srgbClr val="FBDB1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2" name="Rectangle 11">
              <a:extLst>
                <a:ext uri="{FF2B5EF4-FFF2-40B4-BE49-F238E27FC236}">
                  <a16:creationId xmlns:a16="http://schemas.microsoft.com/office/drawing/2014/main" id="{3F5A0F33-7B14-4A43-BB8D-ADC73309AA36}"/>
                </a:ext>
              </a:extLst>
            </p:cNvPr>
            <p:cNvSpPr/>
            <p:nvPr/>
          </p:nvSpPr>
          <p:spPr>
            <a:xfrm rot="18301677">
              <a:off x="2383034" y="3100762"/>
              <a:ext cx="5477365" cy="1468253"/>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13" name="Group 12">
              <a:extLst>
                <a:ext uri="{FF2B5EF4-FFF2-40B4-BE49-F238E27FC236}">
                  <a16:creationId xmlns:a16="http://schemas.microsoft.com/office/drawing/2014/main" id="{063EF1D2-FE4F-8C40-AE58-A53CB82F69A6}"/>
                </a:ext>
              </a:extLst>
            </p:cNvPr>
            <p:cNvGrpSpPr/>
            <p:nvPr/>
          </p:nvGrpSpPr>
          <p:grpSpPr>
            <a:xfrm>
              <a:off x="3530902" y="4997767"/>
              <a:ext cx="1084875" cy="652188"/>
              <a:chOff x="4113632" y="2312887"/>
              <a:chExt cx="1122176" cy="591025"/>
            </a:xfrm>
          </p:grpSpPr>
          <p:sp>
            <p:nvSpPr>
              <p:cNvPr id="25" name="Rectangle 24">
                <a:extLst>
                  <a:ext uri="{FF2B5EF4-FFF2-40B4-BE49-F238E27FC236}">
                    <a16:creationId xmlns:a16="http://schemas.microsoft.com/office/drawing/2014/main" id="{A8EC6F9C-D29A-934B-9A3A-CC79265CB669}"/>
                  </a:ext>
                </a:extLst>
              </p:cNvPr>
              <p:cNvSpPr/>
              <p:nvPr/>
            </p:nvSpPr>
            <p:spPr>
              <a:xfrm>
                <a:off x="4113632" y="2312887"/>
                <a:ext cx="1122176" cy="59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26" name="Picture 25" descr="A close up of a sign&#10;&#10;Description automatically generated">
                <a:extLst>
                  <a:ext uri="{FF2B5EF4-FFF2-40B4-BE49-F238E27FC236}">
                    <a16:creationId xmlns:a16="http://schemas.microsoft.com/office/drawing/2014/main" id="{7684F8BE-2BE4-5542-9876-CC0951B6FC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13632" y="2312887"/>
                <a:ext cx="1122176" cy="591025"/>
              </a:xfrm>
              <a:prstGeom prst="rect">
                <a:avLst/>
              </a:prstGeom>
            </p:spPr>
          </p:pic>
        </p:grpSp>
        <p:pic>
          <p:nvPicPr>
            <p:cNvPr id="14" name="Picture 13" descr="A picture containing chart&#10;&#10;Description automatically generated">
              <a:extLst>
                <a:ext uri="{FF2B5EF4-FFF2-40B4-BE49-F238E27FC236}">
                  <a16:creationId xmlns:a16="http://schemas.microsoft.com/office/drawing/2014/main" id="{C72CDE36-767E-224D-BE50-FCF96D0F69E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1179" r="52808" b="3059"/>
            <a:stretch/>
          </p:blipFill>
          <p:spPr>
            <a:xfrm>
              <a:off x="7889791" y="4818353"/>
              <a:ext cx="825507" cy="810817"/>
            </a:xfrm>
            <a:prstGeom prst="rect">
              <a:avLst/>
            </a:prstGeom>
          </p:spPr>
        </p:pic>
        <p:sp>
          <p:nvSpPr>
            <p:cNvPr id="15" name="TextBox 14">
              <a:extLst>
                <a:ext uri="{FF2B5EF4-FFF2-40B4-BE49-F238E27FC236}">
                  <a16:creationId xmlns:a16="http://schemas.microsoft.com/office/drawing/2014/main" id="{41D62964-E1BB-3640-B7A2-580A6055E249}"/>
                </a:ext>
              </a:extLst>
            </p:cNvPr>
            <p:cNvSpPr txBox="1"/>
            <p:nvPr/>
          </p:nvSpPr>
          <p:spPr>
            <a:xfrm>
              <a:off x="7799158" y="5599851"/>
              <a:ext cx="947481" cy="299752"/>
            </a:xfrm>
            <a:prstGeom prst="rect">
              <a:avLst/>
            </a:prstGeom>
            <a:noFill/>
          </p:spPr>
          <p:txBody>
            <a:bodyPr wrap="none" rtlCol="0">
              <a:spAutoFit/>
            </a:bodyPr>
            <a:lstStyle/>
            <a:p>
              <a:r>
                <a:rPr lang="en-US" sz="1200" b="1" dirty="0">
                  <a:solidFill>
                    <a:schemeClr val="tx2"/>
                  </a:solidFill>
                  <a:latin typeface="Arial" panose="020B0604020202020204" pitchFamily="34" charset="0"/>
                  <a:cs typeface="Arial" panose="020B0604020202020204" pitchFamily="34" charset="0"/>
                </a:rPr>
                <a:t>BAAQMD</a:t>
              </a:r>
              <a:endParaRPr lang="en-US" b="1" dirty="0">
                <a:solidFill>
                  <a:schemeClr val="tx2"/>
                </a:solidFill>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BD502819-85DC-754D-AE4A-F78248EBA57A}"/>
                </a:ext>
              </a:extLst>
            </p:cNvPr>
            <p:cNvGrpSpPr/>
            <p:nvPr/>
          </p:nvGrpSpPr>
          <p:grpSpPr>
            <a:xfrm>
              <a:off x="5576538" y="1678488"/>
              <a:ext cx="1317808" cy="926926"/>
              <a:chOff x="4261121" y="2363432"/>
              <a:chExt cx="967416" cy="680466"/>
            </a:xfrm>
          </p:grpSpPr>
          <p:pic>
            <p:nvPicPr>
              <p:cNvPr id="24" name="Picture 23" descr="A close up of a logo&#10;&#10;Description generated with very high confidence">
                <a:extLst>
                  <a:ext uri="{FF2B5EF4-FFF2-40B4-BE49-F238E27FC236}">
                    <a16:creationId xmlns:a16="http://schemas.microsoft.com/office/drawing/2014/main" id="{5EC06979-7AF8-4B4D-8D4F-ADDBFA4FAFE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15718" y="2363432"/>
                <a:ext cx="458221" cy="479599"/>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0B272F11-3033-424E-8AA4-BF2B5948EF0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261121" y="2673892"/>
                <a:ext cx="967416" cy="370006"/>
              </a:xfrm>
              <a:prstGeom prst="rect">
                <a:avLst/>
              </a:prstGeom>
            </p:spPr>
          </p:pic>
        </p:grpSp>
        <p:sp>
          <p:nvSpPr>
            <p:cNvPr id="17" name="TextBox 16">
              <a:extLst>
                <a:ext uri="{FF2B5EF4-FFF2-40B4-BE49-F238E27FC236}">
                  <a16:creationId xmlns:a16="http://schemas.microsoft.com/office/drawing/2014/main" id="{DEF2D495-6FC6-5B45-A8B2-F83F4746D138}"/>
                </a:ext>
              </a:extLst>
            </p:cNvPr>
            <p:cNvSpPr txBox="1"/>
            <p:nvPr/>
          </p:nvSpPr>
          <p:spPr>
            <a:xfrm>
              <a:off x="5425053" y="5276465"/>
              <a:ext cx="1592780" cy="632809"/>
            </a:xfrm>
            <a:prstGeom prst="rect">
              <a:avLst/>
            </a:prstGeom>
            <a:noFill/>
          </p:spPr>
          <p:txBody>
            <a:bodyPr wrap="none" rtlCol="0">
              <a:spAutoFit/>
            </a:bodyPr>
            <a:lstStyle/>
            <a:p>
              <a:pPr algn="ctr"/>
              <a:r>
                <a:rPr lang="en-US" b="1" dirty="0">
                  <a:solidFill>
                    <a:schemeClr val="accent1">
                      <a:lumMod val="50000"/>
                    </a:schemeClr>
                  </a:solidFill>
                </a:rPr>
                <a:t>Project</a:t>
              </a:r>
            </a:p>
            <a:p>
              <a:pPr algn="ctr"/>
              <a:r>
                <a:rPr lang="en-US" b="1" dirty="0">
                  <a:solidFill>
                    <a:schemeClr val="accent1">
                      <a:lumMod val="50000"/>
                    </a:schemeClr>
                  </a:solidFill>
                </a:rPr>
                <a:t>Development</a:t>
              </a:r>
            </a:p>
          </p:txBody>
        </p:sp>
        <p:sp>
          <p:nvSpPr>
            <p:cNvPr id="18" name="Triangle 17">
              <a:extLst>
                <a:ext uri="{FF2B5EF4-FFF2-40B4-BE49-F238E27FC236}">
                  <a16:creationId xmlns:a16="http://schemas.microsoft.com/office/drawing/2014/main" id="{090412A6-0DB6-C747-B844-A8486FAE4F36}"/>
                </a:ext>
              </a:extLst>
            </p:cNvPr>
            <p:cNvSpPr/>
            <p:nvPr/>
          </p:nvSpPr>
          <p:spPr>
            <a:xfrm>
              <a:off x="5316041" y="3243176"/>
              <a:ext cx="1749570" cy="15082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548640" rtlCol="0" anchor="t"/>
            <a:lstStyle/>
            <a:p>
              <a:pPr algn="ctr"/>
              <a:endParaRPr lang="en-US" sz="3200" b="1" dirty="0">
                <a:solidFill>
                  <a:schemeClr val="bg1"/>
                </a:solidFill>
              </a:endParaRPr>
            </a:p>
          </p:txBody>
        </p:sp>
        <p:sp>
          <p:nvSpPr>
            <p:cNvPr id="19" name="Oval 18">
              <a:extLst>
                <a:ext uri="{FF2B5EF4-FFF2-40B4-BE49-F238E27FC236}">
                  <a16:creationId xmlns:a16="http://schemas.microsoft.com/office/drawing/2014/main" id="{AD45AE96-FFDA-2B4F-9D22-3538D6624B31}"/>
                </a:ext>
              </a:extLst>
            </p:cNvPr>
            <p:cNvSpPr/>
            <p:nvPr/>
          </p:nvSpPr>
          <p:spPr>
            <a:xfrm>
              <a:off x="5435869" y="3464643"/>
              <a:ext cx="1541952" cy="15419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0" name="TextBox 19">
              <a:extLst>
                <a:ext uri="{FF2B5EF4-FFF2-40B4-BE49-F238E27FC236}">
                  <a16:creationId xmlns:a16="http://schemas.microsoft.com/office/drawing/2014/main" id="{74097EFA-455B-154E-9E4F-B98C66B27C2E}"/>
                </a:ext>
              </a:extLst>
            </p:cNvPr>
            <p:cNvSpPr txBox="1"/>
            <p:nvPr/>
          </p:nvSpPr>
          <p:spPr>
            <a:xfrm>
              <a:off x="4267508" y="3608634"/>
              <a:ext cx="1178192" cy="566198"/>
            </a:xfrm>
            <a:prstGeom prst="rect">
              <a:avLst/>
            </a:prstGeom>
            <a:noFill/>
          </p:spPr>
          <p:txBody>
            <a:bodyPr wrap="none" rtlCol="0">
              <a:spAutoFit/>
            </a:bodyPr>
            <a:lstStyle/>
            <a:p>
              <a:pPr algn="r"/>
              <a:r>
                <a:rPr lang="en-US" b="1" dirty="0">
                  <a:solidFill>
                    <a:schemeClr val="accent2">
                      <a:lumMod val="75000"/>
                    </a:schemeClr>
                  </a:solidFill>
                </a:rPr>
                <a:t>Financing</a:t>
              </a:r>
            </a:p>
            <a:p>
              <a:pPr algn="r"/>
              <a:r>
                <a:rPr lang="en-US" b="1" dirty="0">
                  <a:solidFill>
                    <a:schemeClr val="accent2">
                      <a:lumMod val="75000"/>
                    </a:schemeClr>
                  </a:solidFill>
                </a:rPr>
                <a:t>Know-how</a:t>
              </a:r>
            </a:p>
          </p:txBody>
        </p:sp>
        <p:sp>
          <p:nvSpPr>
            <p:cNvPr id="21" name="TextBox 20">
              <a:extLst>
                <a:ext uri="{FF2B5EF4-FFF2-40B4-BE49-F238E27FC236}">
                  <a16:creationId xmlns:a16="http://schemas.microsoft.com/office/drawing/2014/main" id="{10D67850-4369-054D-B266-D8D008A58B54}"/>
                </a:ext>
              </a:extLst>
            </p:cNvPr>
            <p:cNvSpPr txBox="1"/>
            <p:nvPr/>
          </p:nvSpPr>
          <p:spPr>
            <a:xfrm>
              <a:off x="6913896" y="3637332"/>
              <a:ext cx="1181527" cy="612922"/>
            </a:xfrm>
            <a:prstGeom prst="rect">
              <a:avLst/>
            </a:prstGeom>
            <a:noFill/>
          </p:spPr>
          <p:txBody>
            <a:bodyPr wrap="none" rtlCol="0">
              <a:spAutoFit/>
            </a:bodyPr>
            <a:lstStyle/>
            <a:p>
              <a:pPr algn="r"/>
              <a:r>
                <a:rPr lang="en-US" b="1" dirty="0">
                  <a:solidFill>
                    <a:schemeClr val="accent6">
                      <a:lumMod val="75000"/>
                    </a:schemeClr>
                  </a:solidFill>
                </a:rPr>
                <a:t>Financial </a:t>
              </a:r>
            </a:p>
            <a:p>
              <a:pPr algn="r"/>
              <a:r>
                <a:rPr lang="en-US" b="1" dirty="0">
                  <a:solidFill>
                    <a:schemeClr val="accent6">
                      <a:lumMod val="75000"/>
                    </a:schemeClr>
                  </a:solidFill>
                </a:rPr>
                <a:t>Capital</a:t>
              </a:r>
            </a:p>
          </p:txBody>
        </p:sp>
        <p:sp>
          <p:nvSpPr>
            <p:cNvPr id="22" name="TextBox 21">
              <a:extLst>
                <a:ext uri="{FF2B5EF4-FFF2-40B4-BE49-F238E27FC236}">
                  <a16:creationId xmlns:a16="http://schemas.microsoft.com/office/drawing/2014/main" id="{FBB7AAB3-2A7E-8543-89EE-52E81B63977D}"/>
                </a:ext>
              </a:extLst>
            </p:cNvPr>
            <p:cNvSpPr txBox="1"/>
            <p:nvPr/>
          </p:nvSpPr>
          <p:spPr>
            <a:xfrm>
              <a:off x="5527599" y="3595948"/>
              <a:ext cx="1317025" cy="1295848"/>
            </a:xfrm>
            <a:prstGeom prst="rect">
              <a:avLst/>
            </a:prstGeom>
            <a:noFill/>
          </p:spPr>
          <p:txBody>
            <a:bodyPr wrap="square" rtlCol="0">
              <a:spAutoFit/>
            </a:bodyPr>
            <a:lstStyle/>
            <a:p>
              <a:pPr algn="ctr"/>
              <a:r>
                <a:rPr lang="en-US" sz="1800" b="1" dirty="0">
                  <a:solidFill>
                    <a:schemeClr val="accent1"/>
                  </a:solidFill>
                  <a:latin typeface="Arial Narrow" panose="020B0604020202020204" pitchFamily="34" charset="0"/>
                  <a:cs typeface="Arial Narrow" panose="020B0604020202020204" pitchFamily="34" charset="0"/>
                </a:rPr>
                <a:t>CLIMATE</a:t>
              </a:r>
            </a:p>
            <a:p>
              <a:pPr algn="ctr"/>
              <a:r>
                <a:rPr lang="en-US" sz="2800" b="1" dirty="0">
                  <a:solidFill>
                    <a:schemeClr val="accent1">
                      <a:lumMod val="75000"/>
                    </a:schemeClr>
                  </a:solidFill>
                  <a:latin typeface="Arial Narrow" panose="020B0604020202020204" pitchFamily="34" charset="0"/>
                  <a:cs typeface="Arial Narrow" panose="020B0604020202020204" pitchFamily="34" charset="0"/>
                </a:rPr>
                <a:t>TECH</a:t>
              </a:r>
              <a:endParaRPr lang="en-US" sz="1800" b="1" dirty="0">
                <a:solidFill>
                  <a:schemeClr val="accent1">
                    <a:lumMod val="75000"/>
                  </a:schemeClr>
                </a:solidFill>
                <a:latin typeface="Arial Narrow" panose="020B0604020202020204" pitchFamily="34" charset="0"/>
                <a:cs typeface="Arial Narrow" panose="020B0604020202020204" pitchFamily="34" charset="0"/>
              </a:endParaRPr>
            </a:p>
            <a:p>
              <a:pPr algn="ctr"/>
              <a:r>
                <a:rPr lang="en-US" sz="1800" b="1" dirty="0">
                  <a:solidFill>
                    <a:schemeClr val="accent1">
                      <a:lumMod val="50000"/>
                    </a:schemeClr>
                  </a:solidFill>
                  <a:latin typeface="Arial Narrow" panose="020B0604020202020204" pitchFamily="34" charset="0"/>
                  <a:cs typeface="Arial Narrow" panose="020B0604020202020204" pitchFamily="34" charset="0"/>
                </a:rPr>
                <a:t>FINANCE</a:t>
              </a:r>
            </a:p>
          </p:txBody>
        </p:sp>
      </p:grpSp>
      <p:sp>
        <p:nvSpPr>
          <p:cNvPr id="28" name="TextBox 27">
            <a:extLst>
              <a:ext uri="{FF2B5EF4-FFF2-40B4-BE49-F238E27FC236}">
                <a16:creationId xmlns:a16="http://schemas.microsoft.com/office/drawing/2014/main" id="{13E369DC-86EC-E044-86FD-B05707D0AACC}"/>
              </a:ext>
            </a:extLst>
          </p:cNvPr>
          <p:cNvSpPr txBox="1"/>
          <p:nvPr/>
        </p:nvSpPr>
        <p:spPr>
          <a:xfrm>
            <a:off x="6572165" y="186094"/>
            <a:ext cx="5485691" cy="4278094"/>
          </a:xfrm>
          <a:prstGeom prst="rect">
            <a:avLst/>
          </a:prstGeom>
          <a:noFill/>
        </p:spPr>
        <p:txBody>
          <a:bodyPr wrap="square" rtlCol="0">
            <a:spAutoFit/>
          </a:bodyPr>
          <a:lstStyle/>
          <a:p>
            <a:r>
              <a:rPr lang="en-US" sz="2800" dirty="0">
                <a:solidFill>
                  <a:schemeClr val="accent2"/>
                </a:solidFill>
              </a:rPr>
              <a:t>Loans for </a:t>
            </a:r>
            <a:r>
              <a:rPr lang="en-US" sz="2800" b="1" dirty="0">
                <a:solidFill>
                  <a:schemeClr val="accent2"/>
                </a:solidFill>
              </a:rPr>
              <a:t>Tech Adoption</a:t>
            </a:r>
            <a:endParaRPr lang="en-US" sz="2400" b="1" dirty="0">
              <a:solidFill>
                <a:schemeClr val="accent2"/>
              </a:solidFill>
            </a:endParaRPr>
          </a:p>
          <a:p>
            <a:pPr marL="342900" indent="-342900">
              <a:buFont typeface="Arial" panose="020B0604020202020204" pitchFamily="34" charset="0"/>
              <a:buChar char="•"/>
            </a:pPr>
            <a:r>
              <a:rPr lang="en-US" sz="2400" dirty="0">
                <a:solidFill>
                  <a:schemeClr val="accent2"/>
                </a:solidFill>
              </a:rPr>
              <a:t>up to $30M / up 30 years</a:t>
            </a:r>
          </a:p>
          <a:p>
            <a:pPr marL="342900" indent="-342900">
              <a:buFont typeface="Arial" panose="020B0604020202020204" pitchFamily="34" charset="0"/>
              <a:buChar char="•"/>
            </a:pPr>
            <a:r>
              <a:rPr lang="en-US" sz="2400" dirty="0">
                <a:solidFill>
                  <a:schemeClr val="accent2"/>
                </a:solidFill>
              </a:rPr>
              <a:t>subsidized to lower interest rate</a:t>
            </a:r>
          </a:p>
          <a:p>
            <a:pPr marL="342900" indent="-342900">
              <a:buFont typeface="Arial" panose="020B0604020202020204" pitchFamily="34" charset="0"/>
              <a:buChar char="•"/>
            </a:pPr>
            <a:r>
              <a:rPr lang="en-US" sz="2400" dirty="0">
                <a:solidFill>
                  <a:schemeClr val="accent2"/>
                </a:solidFill>
              </a:rPr>
              <a:t>public sector Bay Area projects</a:t>
            </a:r>
          </a:p>
          <a:p>
            <a:pPr marL="342900" indent="-342900">
              <a:buFont typeface="Arial" panose="020B0604020202020204" pitchFamily="34" charset="0"/>
              <a:buChar char="•"/>
            </a:pPr>
            <a:endParaRPr lang="en-US" sz="2400" dirty="0">
              <a:solidFill>
                <a:schemeClr val="accent6">
                  <a:lumMod val="75000"/>
                </a:schemeClr>
              </a:solidFill>
            </a:endParaRPr>
          </a:p>
          <a:p>
            <a:endParaRPr lang="en-US" sz="2400" dirty="0">
              <a:solidFill>
                <a:schemeClr val="accent6">
                  <a:lumMod val="75000"/>
                </a:schemeClr>
              </a:solidFill>
            </a:endParaRPr>
          </a:p>
          <a:p>
            <a:r>
              <a:rPr lang="en-US" sz="2800" dirty="0">
                <a:solidFill>
                  <a:schemeClr val="accent1">
                    <a:lumMod val="75000"/>
                  </a:schemeClr>
                </a:solidFill>
              </a:rPr>
              <a:t>Loans for </a:t>
            </a:r>
            <a:r>
              <a:rPr lang="en-US" sz="2800" b="1" dirty="0">
                <a:solidFill>
                  <a:schemeClr val="accent1">
                    <a:lumMod val="75000"/>
                  </a:schemeClr>
                </a:solidFill>
              </a:rPr>
              <a:t>Tech Development</a:t>
            </a:r>
            <a:endParaRPr lang="en-US" sz="2400" b="1" dirty="0">
              <a:solidFill>
                <a:schemeClr val="accent1">
                  <a:lumMod val="75000"/>
                </a:schemeClr>
              </a:solidFill>
            </a:endParaRPr>
          </a:p>
          <a:p>
            <a:pPr marL="342900" indent="-342900">
              <a:buFont typeface="Arial" panose="020B0604020202020204" pitchFamily="34" charset="0"/>
              <a:buChar char="•"/>
            </a:pPr>
            <a:r>
              <a:rPr lang="en-US" sz="2400" dirty="0">
                <a:solidFill>
                  <a:schemeClr val="accent1">
                    <a:lumMod val="75000"/>
                  </a:schemeClr>
                </a:solidFill>
              </a:rPr>
              <a:t>up to $20M via $2.5M loan guarantee</a:t>
            </a:r>
          </a:p>
          <a:p>
            <a:pPr marL="342900" indent="-342900">
              <a:buFont typeface="Arial" panose="020B0604020202020204" pitchFamily="34" charset="0"/>
              <a:buChar char="•"/>
            </a:pPr>
            <a:r>
              <a:rPr lang="en-US" sz="2400" dirty="0">
                <a:solidFill>
                  <a:schemeClr val="accent1">
                    <a:lumMod val="75000"/>
                  </a:schemeClr>
                </a:solidFill>
              </a:rPr>
              <a:t>emerging tech</a:t>
            </a:r>
          </a:p>
          <a:p>
            <a:pPr marL="342900" indent="-342900">
              <a:buFont typeface="Arial" panose="020B0604020202020204" pitchFamily="34" charset="0"/>
              <a:buChar char="•"/>
            </a:pPr>
            <a:r>
              <a:rPr lang="en-US" sz="2400" dirty="0">
                <a:solidFill>
                  <a:schemeClr val="accent1">
                    <a:lumMod val="75000"/>
                  </a:schemeClr>
                </a:solidFill>
              </a:rPr>
              <a:t>industry-sector agnostic</a:t>
            </a:r>
          </a:p>
        </p:txBody>
      </p:sp>
    </p:spTree>
    <p:extLst>
      <p:ext uri="{BB962C8B-B14F-4D97-AF65-F5344CB8AC3E}">
        <p14:creationId xmlns:p14="http://schemas.microsoft.com/office/powerpoint/2010/main" val="275558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33C333-A6DA-0C41-BFC7-A423148ABB91}"/>
              </a:ext>
            </a:extLst>
          </p:cNvPr>
          <p:cNvSpPr/>
          <p:nvPr/>
        </p:nvSpPr>
        <p:spPr>
          <a:xfrm>
            <a:off x="0" y="4746443"/>
            <a:ext cx="12192000" cy="2111558"/>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6C61527-8F63-7F48-9300-ADDA9D9CB5AB}"/>
              </a:ext>
            </a:extLst>
          </p:cNvPr>
          <p:cNvGrpSpPr/>
          <p:nvPr/>
        </p:nvGrpSpPr>
        <p:grpSpPr>
          <a:xfrm>
            <a:off x="741341" y="0"/>
            <a:ext cx="4553248" cy="4601765"/>
            <a:chOff x="3444658" y="1037843"/>
            <a:chExt cx="5477365" cy="5535728"/>
          </a:xfrm>
        </p:grpSpPr>
        <p:sp>
          <p:nvSpPr>
            <p:cNvPr id="10" name="Rectangle 9">
              <a:extLst>
                <a:ext uri="{FF2B5EF4-FFF2-40B4-BE49-F238E27FC236}">
                  <a16:creationId xmlns:a16="http://schemas.microsoft.com/office/drawing/2014/main" id="{27BFB7A7-A79D-5C42-9BAB-5C63D1885E10}"/>
                </a:ext>
              </a:extLst>
            </p:cNvPr>
            <p:cNvSpPr/>
            <p:nvPr/>
          </p:nvSpPr>
          <p:spPr>
            <a:xfrm>
              <a:off x="3444658" y="4690864"/>
              <a:ext cx="5477365" cy="1468253"/>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1" name="Rectangle 10">
              <a:extLst>
                <a:ext uri="{FF2B5EF4-FFF2-40B4-BE49-F238E27FC236}">
                  <a16:creationId xmlns:a16="http://schemas.microsoft.com/office/drawing/2014/main" id="{A252315B-8E4E-C445-AAF3-65EDD0BBF3C4}"/>
                </a:ext>
              </a:extLst>
            </p:cNvPr>
            <p:cNvSpPr/>
            <p:nvPr/>
          </p:nvSpPr>
          <p:spPr>
            <a:xfrm rot="3298323" flipH="1">
              <a:off x="4479380" y="3042399"/>
              <a:ext cx="5477365" cy="1468253"/>
            </a:xfrm>
            <a:prstGeom prst="rect">
              <a:avLst/>
            </a:prstGeom>
            <a:solidFill>
              <a:srgbClr val="FBDB1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2" name="Rectangle 11">
              <a:extLst>
                <a:ext uri="{FF2B5EF4-FFF2-40B4-BE49-F238E27FC236}">
                  <a16:creationId xmlns:a16="http://schemas.microsoft.com/office/drawing/2014/main" id="{3F5A0F33-7B14-4A43-BB8D-ADC73309AA36}"/>
                </a:ext>
              </a:extLst>
            </p:cNvPr>
            <p:cNvSpPr/>
            <p:nvPr/>
          </p:nvSpPr>
          <p:spPr>
            <a:xfrm rot="18301677">
              <a:off x="2383034" y="3100762"/>
              <a:ext cx="5477365" cy="1468253"/>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13" name="Group 12">
              <a:extLst>
                <a:ext uri="{FF2B5EF4-FFF2-40B4-BE49-F238E27FC236}">
                  <a16:creationId xmlns:a16="http://schemas.microsoft.com/office/drawing/2014/main" id="{063EF1D2-FE4F-8C40-AE58-A53CB82F69A6}"/>
                </a:ext>
              </a:extLst>
            </p:cNvPr>
            <p:cNvGrpSpPr/>
            <p:nvPr/>
          </p:nvGrpSpPr>
          <p:grpSpPr>
            <a:xfrm>
              <a:off x="3530902" y="4997767"/>
              <a:ext cx="1084875" cy="652188"/>
              <a:chOff x="4113632" y="2312887"/>
              <a:chExt cx="1122176" cy="591025"/>
            </a:xfrm>
          </p:grpSpPr>
          <p:sp>
            <p:nvSpPr>
              <p:cNvPr id="25" name="Rectangle 24">
                <a:extLst>
                  <a:ext uri="{FF2B5EF4-FFF2-40B4-BE49-F238E27FC236}">
                    <a16:creationId xmlns:a16="http://schemas.microsoft.com/office/drawing/2014/main" id="{A8EC6F9C-D29A-934B-9A3A-CC79265CB669}"/>
                  </a:ext>
                </a:extLst>
              </p:cNvPr>
              <p:cNvSpPr/>
              <p:nvPr/>
            </p:nvSpPr>
            <p:spPr>
              <a:xfrm>
                <a:off x="4113632" y="2312887"/>
                <a:ext cx="1122176" cy="591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26" name="Picture 25" descr="A close up of a sign&#10;&#10;Description automatically generated">
                <a:extLst>
                  <a:ext uri="{FF2B5EF4-FFF2-40B4-BE49-F238E27FC236}">
                    <a16:creationId xmlns:a16="http://schemas.microsoft.com/office/drawing/2014/main" id="{7684F8BE-2BE4-5542-9876-CC0951B6FC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13632" y="2312887"/>
                <a:ext cx="1122176" cy="591025"/>
              </a:xfrm>
              <a:prstGeom prst="rect">
                <a:avLst/>
              </a:prstGeom>
            </p:spPr>
          </p:pic>
        </p:grpSp>
        <p:pic>
          <p:nvPicPr>
            <p:cNvPr id="14" name="Picture 13" descr="A picture containing chart&#10;&#10;Description automatically generated">
              <a:extLst>
                <a:ext uri="{FF2B5EF4-FFF2-40B4-BE49-F238E27FC236}">
                  <a16:creationId xmlns:a16="http://schemas.microsoft.com/office/drawing/2014/main" id="{C72CDE36-767E-224D-BE50-FCF96D0F69E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1179" r="52808" b="3059"/>
            <a:stretch/>
          </p:blipFill>
          <p:spPr>
            <a:xfrm>
              <a:off x="7889791" y="4818353"/>
              <a:ext cx="825507" cy="810817"/>
            </a:xfrm>
            <a:prstGeom prst="rect">
              <a:avLst/>
            </a:prstGeom>
          </p:spPr>
        </p:pic>
        <p:sp>
          <p:nvSpPr>
            <p:cNvPr id="15" name="TextBox 14">
              <a:extLst>
                <a:ext uri="{FF2B5EF4-FFF2-40B4-BE49-F238E27FC236}">
                  <a16:creationId xmlns:a16="http://schemas.microsoft.com/office/drawing/2014/main" id="{41D62964-E1BB-3640-B7A2-580A6055E249}"/>
                </a:ext>
              </a:extLst>
            </p:cNvPr>
            <p:cNvSpPr txBox="1"/>
            <p:nvPr/>
          </p:nvSpPr>
          <p:spPr>
            <a:xfrm>
              <a:off x="7799158" y="5599851"/>
              <a:ext cx="947481" cy="299752"/>
            </a:xfrm>
            <a:prstGeom prst="rect">
              <a:avLst/>
            </a:prstGeom>
            <a:noFill/>
          </p:spPr>
          <p:txBody>
            <a:bodyPr wrap="none" rtlCol="0">
              <a:spAutoFit/>
            </a:bodyPr>
            <a:lstStyle/>
            <a:p>
              <a:r>
                <a:rPr lang="en-US" sz="1200" b="1" dirty="0">
                  <a:solidFill>
                    <a:schemeClr val="tx2"/>
                  </a:solidFill>
                  <a:latin typeface="Arial" panose="020B0604020202020204" pitchFamily="34" charset="0"/>
                  <a:cs typeface="Arial" panose="020B0604020202020204" pitchFamily="34" charset="0"/>
                </a:rPr>
                <a:t>BAAQMD</a:t>
              </a:r>
              <a:endParaRPr lang="en-US" b="1" dirty="0">
                <a:solidFill>
                  <a:schemeClr val="tx2"/>
                </a:solidFill>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BD502819-85DC-754D-AE4A-F78248EBA57A}"/>
                </a:ext>
              </a:extLst>
            </p:cNvPr>
            <p:cNvGrpSpPr/>
            <p:nvPr/>
          </p:nvGrpSpPr>
          <p:grpSpPr>
            <a:xfrm>
              <a:off x="5576538" y="1678488"/>
              <a:ext cx="1317808" cy="926926"/>
              <a:chOff x="4261121" y="2363432"/>
              <a:chExt cx="967416" cy="680466"/>
            </a:xfrm>
          </p:grpSpPr>
          <p:pic>
            <p:nvPicPr>
              <p:cNvPr id="24" name="Picture 23" descr="A close up of a logo&#10;&#10;Description generated with very high confidence">
                <a:extLst>
                  <a:ext uri="{FF2B5EF4-FFF2-40B4-BE49-F238E27FC236}">
                    <a16:creationId xmlns:a16="http://schemas.microsoft.com/office/drawing/2014/main" id="{5EC06979-7AF8-4B4D-8D4F-ADDBFA4FAFE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15718" y="2363432"/>
                <a:ext cx="458221" cy="479599"/>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0B272F11-3033-424E-8AA4-BF2B5948EF0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261121" y="2673892"/>
                <a:ext cx="967416" cy="370006"/>
              </a:xfrm>
              <a:prstGeom prst="rect">
                <a:avLst/>
              </a:prstGeom>
            </p:spPr>
          </p:pic>
        </p:grpSp>
        <p:sp>
          <p:nvSpPr>
            <p:cNvPr id="17" name="TextBox 16">
              <a:extLst>
                <a:ext uri="{FF2B5EF4-FFF2-40B4-BE49-F238E27FC236}">
                  <a16:creationId xmlns:a16="http://schemas.microsoft.com/office/drawing/2014/main" id="{DEF2D495-6FC6-5B45-A8B2-F83F4746D138}"/>
                </a:ext>
              </a:extLst>
            </p:cNvPr>
            <p:cNvSpPr txBox="1"/>
            <p:nvPr/>
          </p:nvSpPr>
          <p:spPr>
            <a:xfrm>
              <a:off x="5425053" y="5276465"/>
              <a:ext cx="1592780" cy="632809"/>
            </a:xfrm>
            <a:prstGeom prst="rect">
              <a:avLst/>
            </a:prstGeom>
            <a:noFill/>
          </p:spPr>
          <p:txBody>
            <a:bodyPr wrap="none" rtlCol="0">
              <a:spAutoFit/>
            </a:bodyPr>
            <a:lstStyle/>
            <a:p>
              <a:pPr algn="ctr"/>
              <a:r>
                <a:rPr lang="en-US" b="1" dirty="0">
                  <a:solidFill>
                    <a:schemeClr val="accent1">
                      <a:lumMod val="50000"/>
                    </a:schemeClr>
                  </a:solidFill>
                </a:rPr>
                <a:t>Project</a:t>
              </a:r>
            </a:p>
            <a:p>
              <a:pPr algn="ctr"/>
              <a:r>
                <a:rPr lang="en-US" b="1" dirty="0">
                  <a:solidFill>
                    <a:schemeClr val="accent1">
                      <a:lumMod val="50000"/>
                    </a:schemeClr>
                  </a:solidFill>
                </a:rPr>
                <a:t>Development</a:t>
              </a:r>
            </a:p>
          </p:txBody>
        </p:sp>
        <p:sp>
          <p:nvSpPr>
            <p:cNvPr id="18" name="Triangle 17">
              <a:extLst>
                <a:ext uri="{FF2B5EF4-FFF2-40B4-BE49-F238E27FC236}">
                  <a16:creationId xmlns:a16="http://schemas.microsoft.com/office/drawing/2014/main" id="{090412A6-0DB6-C747-B844-A8486FAE4F36}"/>
                </a:ext>
              </a:extLst>
            </p:cNvPr>
            <p:cNvSpPr/>
            <p:nvPr/>
          </p:nvSpPr>
          <p:spPr>
            <a:xfrm>
              <a:off x="5316041" y="3243176"/>
              <a:ext cx="1749570" cy="15082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548640" rtlCol="0" anchor="t"/>
            <a:lstStyle/>
            <a:p>
              <a:pPr algn="ctr"/>
              <a:endParaRPr lang="en-US" sz="3200" b="1" dirty="0">
                <a:solidFill>
                  <a:schemeClr val="bg1"/>
                </a:solidFill>
              </a:endParaRPr>
            </a:p>
          </p:txBody>
        </p:sp>
        <p:sp>
          <p:nvSpPr>
            <p:cNvPr id="19" name="Oval 18">
              <a:extLst>
                <a:ext uri="{FF2B5EF4-FFF2-40B4-BE49-F238E27FC236}">
                  <a16:creationId xmlns:a16="http://schemas.microsoft.com/office/drawing/2014/main" id="{AD45AE96-FFDA-2B4F-9D22-3538D6624B31}"/>
                </a:ext>
              </a:extLst>
            </p:cNvPr>
            <p:cNvSpPr/>
            <p:nvPr/>
          </p:nvSpPr>
          <p:spPr>
            <a:xfrm>
              <a:off x="5435869" y="3464643"/>
              <a:ext cx="1541952" cy="15419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0" name="TextBox 19">
              <a:extLst>
                <a:ext uri="{FF2B5EF4-FFF2-40B4-BE49-F238E27FC236}">
                  <a16:creationId xmlns:a16="http://schemas.microsoft.com/office/drawing/2014/main" id="{74097EFA-455B-154E-9E4F-B98C66B27C2E}"/>
                </a:ext>
              </a:extLst>
            </p:cNvPr>
            <p:cNvSpPr txBox="1"/>
            <p:nvPr/>
          </p:nvSpPr>
          <p:spPr>
            <a:xfrm>
              <a:off x="4267508" y="3608634"/>
              <a:ext cx="1178192" cy="566198"/>
            </a:xfrm>
            <a:prstGeom prst="rect">
              <a:avLst/>
            </a:prstGeom>
            <a:noFill/>
          </p:spPr>
          <p:txBody>
            <a:bodyPr wrap="none" rtlCol="0">
              <a:spAutoFit/>
            </a:bodyPr>
            <a:lstStyle/>
            <a:p>
              <a:pPr algn="r"/>
              <a:r>
                <a:rPr lang="en-US" b="1" dirty="0">
                  <a:solidFill>
                    <a:schemeClr val="accent2">
                      <a:lumMod val="75000"/>
                    </a:schemeClr>
                  </a:solidFill>
                </a:rPr>
                <a:t>Financing</a:t>
              </a:r>
            </a:p>
            <a:p>
              <a:pPr algn="r"/>
              <a:r>
                <a:rPr lang="en-US" b="1" dirty="0">
                  <a:solidFill>
                    <a:schemeClr val="accent2">
                      <a:lumMod val="75000"/>
                    </a:schemeClr>
                  </a:solidFill>
                </a:rPr>
                <a:t>Know-how</a:t>
              </a:r>
            </a:p>
          </p:txBody>
        </p:sp>
        <p:sp>
          <p:nvSpPr>
            <p:cNvPr id="21" name="TextBox 20">
              <a:extLst>
                <a:ext uri="{FF2B5EF4-FFF2-40B4-BE49-F238E27FC236}">
                  <a16:creationId xmlns:a16="http://schemas.microsoft.com/office/drawing/2014/main" id="{10D67850-4369-054D-B266-D8D008A58B54}"/>
                </a:ext>
              </a:extLst>
            </p:cNvPr>
            <p:cNvSpPr txBox="1"/>
            <p:nvPr/>
          </p:nvSpPr>
          <p:spPr>
            <a:xfrm>
              <a:off x="6913896" y="3637332"/>
              <a:ext cx="1181527" cy="612922"/>
            </a:xfrm>
            <a:prstGeom prst="rect">
              <a:avLst/>
            </a:prstGeom>
            <a:noFill/>
          </p:spPr>
          <p:txBody>
            <a:bodyPr wrap="none" rtlCol="0">
              <a:spAutoFit/>
            </a:bodyPr>
            <a:lstStyle/>
            <a:p>
              <a:pPr algn="r"/>
              <a:r>
                <a:rPr lang="en-US" b="1" dirty="0">
                  <a:solidFill>
                    <a:schemeClr val="accent6">
                      <a:lumMod val="75000"/>
                    </a:schemeClr>
                  </a:solidFill>
                </a:rPr>
                <a:t>Financial </a:t>
              </a:r>
            </a:p>
            <a:p>
              <a:pPr algn="r"/>
              <a:r>
                <a:rPr lang="en-US" b="1" dirty="0">
                  <a:solidFill>
                    <a:schemeClr val="accent6">
                      <a:lumMod val="75000"/>
                    </a:schemeClr>
                  </a:solidFill>
                </a:rPr>
                <a:t>Capital</a:t>
              </a:r>
            </a:p>
          </p:txBody>
        </p:sp>
        <p:sp>
          <p:nvSpPr>
            <p:cNvPr id="22" name="TextBox 21">
              <a:extLst>
                <a:ext uri="{FF2B5EF4-FFF2-40B4-BE49-F238E27FC236}">
                  <a16:creationId xmlns:a16="http://schemas.microsoft.com/office/drawing/2014/main" id="{FBB7AAB3-2A7E-8543-89EE-52E81B63977D}"/>
                </a:ext>
              </a:extLst>
            </p:cNvPr>
            <p:cNvSpPr txBox="1"/>
            <p:nvPr/>
          </p:nvSpPr>
          <p:spPr>
            <a:xfrm>
              <a:off x="5527599" y="3595948"/>
              <a:ext cx="1317025" cy="1295848"/>
            </a:xfrm>
            <a:prstGeom prst="rect">
              <a:avLst/>
            </a:prstGeom>
            <a:noFill/>
          </p:spPr>
          <p:txBody>
            <a:bodyPr wrap="square" rtlCol="0">
              <a:spAutoFit/>
            </a:bodyPr>
            <a:lstStyle/>
            <a:p>
              <a:pPr algn="ctr"/>
              <a:r>
                <a:rPr lang="en-US" sz="1800" b="1" dirty="0">
                  <a:solidFill>
                    <a:schemeClr val="accent1"/>
                  </a:solidFill>
                  <a:latin typeface="Arial Narrow" panose="020B0604020202020204" pitchFamily="34" charset="0"/>
                  <a:cs typeface="Arial Narrow" panose="020B0604020202020204" pitchFamily="34" charset="0"/>
                </a:rPr>
                <a:t>CLIMATE</a:t>
              </a:r>
            </a:p>
            <a:p>
              <a:pPr algn="ctr"/>
              <a:r>
                <a:rPr lang="en-US" sz="2800" b="1" dirty="0">
                  <a:solidFill>
                    <a:schemeClr val="accent1">
                      <a:lumMod val="75000"/>
                    </a:schemeClr>
                  </a:solidFill>
                  <a:latin typeface="Arial Narrow" panose="020B0604020202020204" pitchFamily="34" charset="0"/>
                  <a:cs typeface="Arial Narrow" panose="020B0604020202020204" pitchFamily="34" charset="0"/>
                </a:rPr>
                <a:t>TECH</a:t>
              </a:r>
              <a:endParaRPr lang="en-US" sz="1800" b="1" dirty="0">
                <a:solidFill>
                  <a:schemeClr val="accent1">
                    <a:lumMod val="75000"/>
                  </a:schemeClr>
                </a:solidFill>
                <a:latin typeface="Arial Narrow" panose="020B0604020202020204" pitchFamily="34" charset="0"/>
                <a:cs typeface="Arial Narrow" panose="020B0604020202020204" pitchFamily="34" charset="0"/>
              </a:endParaRPr>
            </a:p>
            <a:p>
              <a:pPr algn="ctr"/>
              <a:r>
                <a:rPr lang="en-US" sz="1800" b="1" dirty="0">
                  <a:solidFill>
                    <a:schemeClr val="accent1">
                      <a:lumMod val="50000"/>
                    </a:schemeClr>
                  </a:solidFill>
                  <a:latin typeface="Arial Narrow" panose="020B0604020202020204" pitchFamily="34" charset="0"/>
                  <a:cs typeface="Arial Narrow" panose="020B0604020202020204" pitchFamily="34" charset="0"/>
                </a:rPr>
                <a:t>FINANCE</a:t>
              </a:r>
            </a:p>
          </p:txBody>
        </p:sp>
      </p:grpSp>
      <p:sp>
        <p:nvSpPr>
          <p:cNvPr id="28" name="TextBox 27">
            <a:extLst>
              <a:ext uri="{FF2B5EF4-FFF2-40B4-BE49-F238E27FC236}">
                <a16:creationId xmlns:a16="http://schemas.microsoft.com/office/drawing/2014/main" id="{13E369DC-86EC-E044-86FD-B05707D0AACC}"/>
              </a:ext>
            </a:extLst>
          </p:cNvPr>
          <p:cNvSpPr txBox="1"/>
          <p:nvPr/>
        </p:nvSpPr>
        <p:spPr>
          <a:xfrm>
            <a:off x="6572165" y="186094"/>
            <a:ext cx="5485691" cy="4278094"/>
          </a:xfrm>
          <a:prstGeom prst="rect">
            <a:avLst/>
          </a:prstGeom>
          <a:noFill/>
        </p:spPr>
        <p:txBody>
          <a:bodyPr wrap="square" rtlCol="0">
            <a:spAutoFit/>
          </a:bodyPr>
          <a:lstStyle/>
          <a:p>
            <a:r>
              <a:rPr lang="en-US" sz="2800" dirty="0">
                <a:solidFill>
                  <a:schemeClr val="accent2"/>
                </a:solidFill>
              </a:rPr>
              <a:t>Loans for </a:t>
            </a:r>
            <a:r>
              <a:rPr lang="en-US" sz="2800" b="1" dirty="0">
                <a:solidFill>
                  <a:schemeClr val="accent2"/>
                </a:solidFill>
              </a:rPr>
              <a:t>Tech Adoption</a:t>
            </a:r>
            <a:endParaRPr lang="en-US" sz="2400" b="1" dirty="0">
              <a:solidFill>
                <a:schemeClr val="accent2"/>
              </a:solidFill>
            </a:endParaRPr>
          </a:p>
          <a:p>
            <a:pPr marL="342900" indent="-342900">
              <a:buFont typeface="Arial" panose="020B0604020202020204" pitchFamily="34" charset="0"/>
              <a:buChar char="•"/>
            </a:pPr>
            <a:r>
              <a:rPr lang="en-US" sz="2400" dirty="0">
                <a:solidFill>
                  <a:schemeClr val="accent2"/>
                </a:solidFill>
              </a:rPr>
              <a:t>up to $30M / up 30 years</a:t>
            </a:r>
          </a:p>
          <a:p>
            <a:pPr marL="342900" indent="-342900">
              <a:buFont typeface="Arial" panose="020B0604020202020204" pitchFamily="34" charset="0"/>
              <a:buChar char="•"/>
            </a:pPr>
            <a:r>
              <a:rPr lang="en-US" sz="2400" dirty="0">
                <a:solidFill>
                  <a:schemeClr val="accent2"/>
                </a:solidFill>
              </a:rPr>
              <a:t>subsidized to lower interest rate</a:t>
            </a:r>
          </a:p>
          <a:p>
            <a:pPr marL="342900" indent="-342900">
              <a:buFont typeface="Arial" panose="020B0604020202020204" pitchFamily="34" charset="0"/>
              <a:buChar char="•"/>
            </a:pPr>
            <a:r>
              <a:rPr lang="en-US" sz="2400" dirty="0">
                <a:solidFill>
                  <a:schemeClr val="accent2"/>
                </a:solidFill>
              </a:rPr>
              <a:t>public sector Bay Area projects</a:t>
            </a:r>
          </a:p>
          <a:p>
            <a:pPr marL="342900" indent="-342900">
              <a:buFont typeface="Arial" panose="020B0604020202020204" pitchFamily="34" charset="0"/>
              <a:buChar char="•"/>
            </a:pPr>
            <a:endParaRPr lang="en-US" sz="2400" dirty="0">
              <a:solidFill>
                <a:schemeClr val="accent6">
                  <a:lumMod val="75000"/>
                </a:schemeClr>
              </a:solidFill>
            </a:endParaRPr>
          </a:p>
          <a:p>
            <a:endParaRPr lang="en-US" sz="2400" dirty="0">
              <a:solidFill>
                <a:schemeClr val="accent6">
                  <a:lumMod val="75000"/>
                </a:schemeClr>
              </a:solidFill>
            </a:endParaRPr>
          </a:p>
          <a:p>
            <a:r>
              <a:rPr lang="en-US" sz="2800" dirty="0">
                <a:solidFill>
                  <a:schemeClr val="accent1">
                    <a:lumMod val="75000"/>
                  </a:schemeClr>
                </a:solidFill>
              </a:rPr>
              <a:t>Loans for </a:t>
            </a:r>
            <a:r>
              <a:rPr lang="en-US" sz="2800" b="1" dirty="0">
                <a:solidFill>
                  <a:schemeClr val="accent1">
                    <a:lumMod val="75000"/>
                  </a:schemeClr>
                </a:solidFill>
              </a:rPr>
              <a:t>Tech Development</a:t>
            </a:r>
            <a:endParaRPr lang="en-US" sz="2400" b="1" dirty="0">
              <a:solidFill>
                <a:schemeClr val="accent1">
                  <a:lumMod val="75000"/>
                </a:schemeClr>
              </a:solidFill>
            </a:endParaRPr>
          </a:p>
          <a:p>
            <a:pPr marL="342900" indent="-342900">
              <a:buFont typeface="Arial" panose="020B0604020202020204" pitchFamily="34" charset="0"/>
              <a:buChar char="•"/>
            </a:pPr>
            <a:r>
              <a:rPr lang="en-US" sz="2400" dirty="0">
                <a:solidFill>
                  <a:schemeClr val="accent1">
                    <a:lumMod val="75000"/>
                  </a:schemeClr>
                </a:solidFill>
              </a:rPr>
              <a:t>up to $20M via $2.5M loan guarantee</a:t>
            </a:r>
          </a:p>
          <a:p>
            <a:pPr marL="342900" indent="-342900">
              <a:buFont typeface="Arial" panose="020B0604020202020204" pitchFamily="34" charset="0"/>
              <a:buChar char="•"/>
            </a:pPr>
            <a:r>
              <a:rPr lang="en-US" sz="2400" dirty="0">
                <a:solidFill>
                  <a:schemeClr val="accent1">
                    <a:lumMod val="75000"/>
                  </a:schemeClr>
                </a:solidFill>
              </a:rPr>
              <a:t>emerging tech</a:t>
            </a:r>
          </a:p>
          <a:p>
            <a:pPr marL="342900" indent="-342900">
              <a:buFont typeface="Arial" panose="020B0604020202020204" pitchFamily="34" charset="0"/>
              <a:buChar char="•"/>
            </a:pPr>
            <a:r>
              <a:rPr lang="en-US" sz="2400" dirty="0">
                <a:solidFill>
                  <a:schemeClr val="accent1">
                    <a:lumMod val="75000"/>
                  </a:schemeClr>
                </a:solidFill>
              </a:rPr>
              <a:t>industry-sector agnostic</a:t>
            </a:r>
          </a:p>
        </p:txBody>
      </p:sp>
      <p:sp>
        <p:nvSpPr>
          <p:cNvPr id="27" name="Oval 26">
            <a:extLst>
              <a:ext uri="{FF2B5EF4-FFF2-40B4-BE49-F238E27FC236}">
                <a16:creationId xmlns:a16="http://schemas.microsoft.com/office/drawing/2014/main" id="{5C7D8C47-0D85-2644-B286-D6C2C86ACA3E}"/>
              </a:ext>
            </a:extLst>
          </p:cNvPr>
          <p:cNvSpPr/>
          <p:nvPr/>
        </p:nvSpPr>
        <p:spPr>
          <a:xfrm>
            <a:off x="6608626" y="4946405"/>
            <a:ext cx="1838136" cy="1756941"/>
          </a:xfrm>
          <a:prstGeom prst="ellipse">
            <a:avLst/>
          </a:prstGeom>
          <a:solidFill>
            <a:schemeClr val="accent3"/>
          </a:solidFill>
          <a:ln w="1270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Clr>
                <a:schemeClr val="bg1"/>
              </a:buClr>
            </a:pPr>
            <a:r>
              <a:rPr lang="en-US" sz="1800" b="1" dirty="0"/>
              <a:t>sequesters carbon to prevent emissions</a:t>
            </a:r>
          </a:p>
        </p:txBody>
      </p:sp>
      <p:sp>
        <p:nvSpPr>
          <p:cNvPr id="29" name="Oval 28">
            <a:extLst>
              <a:ext uri="{FF2B5EF4-FFF2-40B4-BE49-F238E27FC236}">
                <a16:creationId xmlns:a16="http://schemas.microsoft.com/office/drawing/2014/main" id="{4B334D37-460C-D244-89AB-F532A918FD99}"/>
              </a:ext>
            </a:extLst>
          </p:cNvPr>
          <p:cNvSpPr/>
          <p:nvPr/>
        </p:nvSpPr>
        <p:spPr>
          <a:xfrm>
            <a:off x="3424923" y="4938003"/>
            <a:ext cx="1838136" cy="1756941"/>
          </a:xfrm>
          <a:prstGeom prst="ellipse">
            <a:avLst/>
          </a:prstGeom>
          <a:solidFill>
            <a:schemeClr val="accent1"/>
          </a:solid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Clr>
                <a:schemeClr val="bg1"/>
              </a:buClr>
            </a:pPr>
            <a:r>
              <a:rPr lang="en-US" sz="1800" b="1" dirty="0"/>
              <a:t>reduces</a:t>
            </a:r>
          </a:p>
          <a:p>
            <a:pPr algn="ctr">
              <a:buClr>
                <a:schemeClr val="bg1"/>
              </a:buClr>
            </a:pPr>
            <a:r>
              <a:rPr lang="en-US" sz="1800" b="1" dirty="0"/>
              <a:t>GHG emissions</a:t>
            </a:r>
          </a:p>
        </p:txBody>
      </p:sp>
      <p:sp>
        <p:nvSpPr>
          <p:cNvPr id="30" name="Oval 29">
            <a:extLst>
              <a:ext uri="{FF2B5EF4-FFF2-40B4-BE49-F238E27FC236}">
                <a16:creationId xmlns:a16="http://schemas.microsoft.com/office/drawing/2014/main" id="{3FD4FF37-89FC-874C-947E-4C217A57CE90}"/>
              </a:ext>
            </a:extLst>
          </p:cNvPr>
          <p:cNvSpPr/>
          <p:nvPr/>
        </p:nvSpPr>
        <p:spPr>
          <a:xfrm>
            <a:off x="422413" y="4938003"/>
            <a:ext cx="1838136" cy="1756941"/>
          </a:xfrm>
          <a:prstGeom prst="ellipse">
            <a:avLst/>
          </a:prstGeom>
          <a:solidFill>
            <a:schemeClr val="accent5"/>
          </a:solidFill>
          <a:ln w="12700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Clr>
                <a:schemeClr val="bg1"/>
              </a:buClr>
            </a:pPr>
            <a:r>
              <a:rPr lang="en-US" sz="1800" b="1" dirty="0"/>
              <a:t>eliminates pollutant generation</a:t>
            </a:r>
          </a:p>
        </p:txBody>
      </p:sp>
      <p:sp>
        <p:nvSpPr>
          <p:cNvPr id="31" name="Oval 30">
            <a:extLst>
              <a:ext uri="{FF2B5EF4-FFF2-40B4-BE49-F238E27FC236}">
                <a16:creationId xmlns:a16="http://schemas.microsoft.com/office/drawing/2014/main" id="{5558A88B-DA42-9E46-AE19-C44AF3D0529D}"/>
              </a:ext>
            </a:extLst>
          </p:cNvPr>
          <p:cNvSpPr/>
          <p:nvPr/>
        </p:nvSpPr>
        <p:spPr>
          <a:xfrm>
            <a:off x="9736054" y="4938003"/>
            <a:ext cx="1838136" cy="1756941"/>
          </a:xfrm>
          <a:prstGeom prst="ellipse">
            <a:avLst/>
          </a:prstGeom>
          <a:solidFill>
            <a:schemeClr val="accent4"/>
          </a:solidFill>
          <a:ln w="1270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Clr>
                <a:schemeClr val="bg1"/>
              </a:buClr>
            </a:pPr>
            <a:r>
              <a:rPr lang="en-US" sz="1800" b="1" dirty="0"/>
              <a:t>draws down </a:t>
            </a:r>
            <a:r>
              <a:rPr lang="en-US" sz="1600" b="1" dirty="0"/>
              <a:t>atmospheric</a:t>
            </a:r>
            <a:r>
              <a:rPr lang="en-US" sz="1800" b="1" dirty="0"/>
              <a:t> carbon</a:t>
            </a:r>
          </a:p>
        </p:txBody>
      </p:sp>
      <p:sp>
        <p:nvSpPr>
          <p:cNvPr id="3" name="Rectangle 2">
            <a:extLst>
              <a:ext uri="{FF2B5EF4-FFF2-40B4-BE49-F238E27FC236}">
                <a16:creationId xmlns:a16="http://schemas.microsoft.com/office/drawing/2014/main" id="{5C801D06-6BE6-2748-AC08-C1C6E8D40436}"/>
              </a:ext>
            </a:extLst>
          </p:cNvPr>
          <p:cNvSpPr/>
          <p:nvPr/>
        </p:nvSpPr>
        <p:spPr>
          <a:xfrm>
            <a:off x="0" y="0"/>
            <a:ext cx="12192000" cy="474644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2418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0288419-5FEF-EE4A-8009-905D93C67B4E}"/>
              </a:ext>
            </a:extLst>
          </p:cNvPr>
          <p:cNvSpPr/>
          <p:nvPr/>
        </p:nvSpPr>
        <p:spPr>
          <a:xfrm>
            <a:off x="1581664" y="1458460"/>
            <a:ext cx="3824054" cy="3824054"/>
          </a:xfrm>
          <a:prstGeom prst="ellipse">
            <a:avLst/>
          </a:prstGeom>
          <a:gradFill>
            <a:gsLst>
              <a:gs pos="0">
                <a:schemeClr val="accent1"/>
              </a:gs>
              <a:gs pos="100000">
                <a:schemeClr val="accent1">
                  <a:lumMod val="5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3600" b="1" dirty="0"/>
              <a:t>climate technology acceleration</a:t>
            </a:r>
          </a:p>
        </p:txBody>
      </p:sp>
      <p:sp>
        <p:nvSpPr>
          <p:cNvPr id="3" name="Oval 2">
            <a:extLst>
              <a:ext uri="{FF2B5EF4-FFF2-40B4-BE49-F238E27FC236}">
                <a16:creationId xmlns:a16="http://schemas.microsoft.com/office/drawing/2014/main" id="{60B18A0D-574B-DB4D-BE51-DEC3579F6F52}"/>
              </a:ext>
            </a:extLst>
          </p:cNvPr>
          <p:cNvSpPr/>
          <p:nvPr/>
        </p:nvSpPr>
        <p:spPr>
          <a:xfrm>
            <a:off x="6903309" y="1458459"/>
            <a:ext cx="3824053" cy="3824053"/>
          </a:xfrm>
          <a:prstGeom prst="ellipse">
            <a:avLst/>
          </a:prstGeom>
          <a:gradFill>
            <a:gsLst>
              <a:gs pos="0">
                <a:schemeClr val="accent3">
                  <a:alpha val="80000"/>
                </a:schemeClr>
              </a:gs>
              <a:gs pos="100000">
                <a:schemeClr val="accent3">
                  <a:lumMod val="7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3600" b="1" dirty="0"/>
              <a:t>biomass recovery planning</a:t>
            </a:r>
          </a:p>
        </p:txBody>
      </p:sp>
    </p:spTree>
    <p:extLst>
      <p:ext uri="{BB962C8B-B14F-4D97-AF65-F5344CB8AC3E}">
        <p14:creationId xmlns:p14="http://schemas.microsoft.com/office/powerpoint/2010/main" val="13212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cell phone screen with text&#10;&#10;Description automatically generated">
            <a:extLst>
              <a:ext uri="{FF2B5EF4-FFF2-40B4-BE49-F238E27FC236}">
                <a16:creationId xmlns:a16="http://schemas.microsoft.com/office/drawing/2014/main" id="{77265D27-3ED7-E847-B283-A5D7FEDCCF0B}"/>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628246" y="1324304"/>
            <a:ext cx="10935507" cy="5420699"/>
          </a:xfrm>
          <a:prstGeom prst="rect">
            <a:avLst/>
          </a:prstGeom>
        </p:spPr>
      </p:pic>
      <p:sp>
        <p:nvSpPr>
          <p:cNvPr id="3" name="TextBox 2">
            <a:extLst>
              <a:ext uri="{FF2B5EF4-FFF2-40B4-BE49-F238E27FC236}">
                <a16:creationId xmlns:a16="http://schemas.microsoft.com/office/drawing/2014/main" id="{A4FC7F71-CFBF-2244-A531-C39C9FF59B4A}"/>
              </a:ext>
            </a:extLst>
          </p:cNvPr>
          <p:cNvSpPr txBox="1"/>
          <p:nvPr/>
        </p:nvSpPr>
        <p:spPr>
          <a:xfrm>
            <a:off x="4156205" y="112997"/>
            <a:ext cx="3879588" cy="523220"/>
          </a:xfrm>
          <a:prstGeom prst="rect">
            <a:avLst/>
          </a:prstGeom>
          <a:noFill/>
        </p:spPr>
        <p:txBody>
          <a:bodyPr wrap="none" rtlCol="0" anchor="ctr">
            <a:spAutoFit/>
          </a:bodyPr>
          <a:lstStyle/>
          <a:p>
            <a:pPr algn="ctr"/>
            <a:r>
              <a:rPr lang="en-US" sz="2800" b="1" dirty="0">
                <a:solidFill>
                  <a:schemeClr val="tx1"/>
                </a:solidFill>
              </a:rPr>
              <a:t>First Funded Projects</a:t>
            </a:r>
          </a:p>
        </p:txBody>
      </p:sp>
    </p:spTree>
    <p:extLst>
      <p:ext uri="{BB962C8B-B14F-4D97-AF65-F5344CB8AC3E}">
        <p14:creationId xmlns:p14="http://schemas.microsoft.com/office/powerpoint/2010/main" val="74954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FC7F71-CFBF-2244-A531-C39C9FF59B4A}"/>
              </a:ext>
            </a:extLst>
          </p:cNvPr>
          <p:cNvSpPr txBox="1"/>
          <p:nvPr/>
        </p:nvSpPr>
        <p:spPr>
          <a:xfrm>
            <a:off x="4007933" y="317949"/>
            <a:ext cx="4176143" cy="523220"/>
          </a:xfrm>
          <a:prstGeom prst="rect">
            <a:avLst/>
          </a:prstGeom>
          <a:noFill/>
        </p:spPr>
        <p:txBody>
          <a:bodyPr wrap="none" rtlCol="0" anchor="ctr">
            <a:spAutoFit/>
          </a:bodyPr>
          <a:lstStyle/>
          <a:p>
            <a:pPr algn="ctr"/>
            <a:r>
              <a:rPr lang="en-US" sz="2800" b="1" dirty="0">
                <a:solidFill>
                  <a:schemeClr val="accent1"/>
                </a:solidFill>
              </a:rPr>
              <a:t>Projects in our Pipeline</a:t>
            </a:r>
          </a:p>
        </p:txBody>
      </p:sp>
      <p:pic>
        <p:nvPicPr>
          <p:cNvPr id="4" name="Picture 3" descr="Graphical user interface&#10;&#10;Description automatically generated">
            <a:extLst>
              <a:ext uri="{FF2B5EF4-FFF2-40B4-BE49-F238E27FC236}">
                <a16:creationId xmlns:a16="http://schemas.microsoft.com/office/drawing/2014/main" id="{AF2C7772-2C08-C14C-9827-A8D2FAD73B17}"/>
              </a:ext>
            </a:extLst>
          </p:cNvPr>
          <p:cNvPicPr/>
          <p:nvPr/>
        </p:nvPicPr>
        <p:blipFill>
          <a:blip r:embed="rId3"/>
          <a:stretch>
            <a:fillRect/>
          </a:stretch>
        </p:blipFill>
        <p:spPr>
          <a:xfrm>
            <a:off x="1072298" y="1714112"/>
            <a:ext cx="10047404" cy="4607861"/>
          </a:xfrm>
          <a:prstGeom prst="rect">
            <a:avLst/>
          </a:prstGeom>
        </p:spPr>
      </p:pic>
    </p:spTree>
    <p:extLst>
      <p:ext uri="{BB962C8B-B14F-4D97-AF65-F5344CB8AC3E}">
        <p14:creationId xmlns:p14="http://schemas.microsoft.com/office/powerpoint/2010/main" val="4030446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0288419-5FEF-EE4A-8009-905D93C67B4E}"/>
              </a:ext>
            </a:extLst>
          </p:cNvPr>
          <p:cNvSpPr/>
          <p:nvPr/>
        </p:nvSpPr>
        <p:spPr>
          <a:xfrm>
            <a:off x="1581664" y="1458460"/>
            <a:ext cx="3824054" cy="3824054"/>
          </a:xfrm>
          <a:prstGeom prst="ellipse">
            <a:avLst/>
          </a:prstGeom>
          <a:gradFill flip="none" rotWithShape="1">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3600" b="1" dirty="0"/>
          </a:p>
        </p:txBody>
      </p:sp>
      <p:sp>
        <p:nvSpPr>
          <p:cNvPr id="4" name="Right Arrow 3">
            <a:extLst>
              <a:ext uri="{FF2B5EF4-FFF2-40B4-BE49-F238E27FC236}">
                <a16:creationId xmlns:a16="http://schemas.microsoft.com/office/drawing/2014/main" id="{C18BECCF-D0F7-DB46-8965-E42BA5502B56}"/>
              </a:ext>
            </a:extLst>
          </p:cNvPr>
          <p:cNvSpPr/>
          <p:nvPr/>
        </p:nvSpPr>
        <p:spPr>
          <a:xfrm>
            <a:off x="630920" y="2617449"/>
            <a:ext cx="1667435" cy="1506071"/>
          </a:xfrm>
          <a:prstGeom prst="right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6" name="TextBox 5">
            <a:extLst>
              <a:ext uri="{FF2B5EF4-FFF2-40B4-BE49-F238E27FC236}">
                <a16:creationId xmlns:a16="http://schemas.microsoft.com/office/drawing/2014/main" id="{50A54FEF-1B8D-C64A-AC0F-F2B79EF432C0}"/>
              </a:ext>
            </a:extLst>
          </p:cNvPr>
          <p:cNvSpPr txBox="1"/>
          <p:nvPr/>
        </p:nvSpPr>
        <p:spPr>
          <a:xfrm>
            <a:off x="2256012" y="1970103"/>
            <a:ext cx="2475357" cy="2800767"/>
          </a:xfrm>
          <a:prstGeom prst="rect">
            <a:avLst/>
          </a:prstGeom>
          <a:noFill/>
        </p:spPr>
        <p:txBody>
          <a:bodyPr wrap="none" rtlCol="0">
            <a:spAutoFit/>
          </a:bodyPr>
          <a:lstStyle/>
          <a:p>
            <a:pPr algn="ctr"/>
            <a:r>
              <a:rPr lang="en-US" sz="4800" b="1" dirty="0">
                <a:solidFill>
                  <a:schemeClr val="bg1"/>
                </a:solidFill>
                <a:latin typeface="Arial Narrow" panose="020B0604020202020204" pitchFamily="34" charset="0"/>
                <a:cs typeface="Arial Narrow" panose="020B0604020202020204" pitchFamily="34" charset="0"/>
              </a:rPr>
              <a:t>CLIMATE</a:t>
            </a:r>
          </a:p>
          <a:p>
            <a:pPr algn="ctr"/>
            <a:r>
              <a:rPr lang="en-US" sz="8000" b="1" dirty="0">
                <a:solidFill>
                  <a:schemeClr val="accent1">
                    <a:lumMod val="20000"/>
                    <a:lumOff val="80000"/>
                  </a:schemeClr>
                </a:solidFill>
                <a:latin typeface="Arial Narrow" panose="020B0604020202020204" pitchFamily="34" charset="0"/>
                <a:cs typeface="Arial Narrow" panose="020B0604020202020204" pitchFamily="34" charset="0"/>
              </a:rPr>
              <a:t>TECH</a:t>
            </a:r>
            <a:endParaRPr lang="en-US" sz="4800" b="1" dirty="0">
              <a:solidFill>
                <a:schemeClr val="accent1">
                  <a:lumMod val="20000"/>
                  <a:lumOff val="80000"/>
                </a:schemeClr>
              </a:solidFill>
              <a:latin typeface="Arial Narrow" panose="020B0604020202020204" pitchFamily="34" charset="0"/>
              <a:cs typeface="Arial Narrow" panose="020B0604020202020204" pitchFamily="34" charset="0"/>
            </a:endParaRPr>
          </a:p>
          <a:p>
            <a:pPr algn="ctr"/>
            <a:r>
              <a:rPr lang="en-US" sz="4800" b="1" dirty="0">
                <a:solidFill>
                  <a:schemeClr val="accent1">
                    <a:lumMod val="40000"/>
                    <a:lumOff val="60000"/>
                  </a:schemeClr>
                </a:solidFill>
                <a:latin typeface="Arial Narrow" panose="020B0604020202020204" pitchFamily="34" charset="0"/>
                <a:cs typeface="Arial Narrow" panose="020B0604020202020204" pitchFamily="34" charset="0"/>
              </a:rPr>
              <a:t>FINANCE</a:t>
            </a:r>
          </a:p>
        </p:txBody>
      </p:sp>
      <p:sp>
        <p:nvSpPr>
          <p:cNvPr id="7" name="Rectangle 6">
            <a:extLst>
              <a:ext uri="{FF2B5EF4-FFF2-40B4-BE49-F238E27FC236}">
                <a16:creationId xmlns:a16="http://schemas.microsoft.com/office/drawing/2014/main" id="{9810CC39-069B-064A-A663-623039BF4299}"/>
              </a:ext>
            </a:extLst>
          </p:cNvPr>
          <p:cNvSpPr/>
          <p:nvPr/>
        </p:nvSpPr>
        <p:spPr>
          <a:xfrm>
            <a:off x="252248" y="882869"/>
            <a:ext cx="5675586" cy="54075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C70D5EF3-FDA4-1348-91CB-F387567F27D1}"/>
              </a:ext>
            </a:extLst>
          </p:cNvPr>
          <p:cNvSpPr/>
          <p:nvPr/>
        </p:nvSpPr>
        <p:spPr>
          <a:xfrm>
            <a:off x="6903309" y="1458459"/>
            <a:ext cx="3824053" cy="3824053"/>
          </a:xfrm>
          <a:prstGeom prst="ellipse">
            <a:avLst/>
          </a:prstGeom>
          <a:gradFill>
            <a:gsLst>
              <a:gs pos="0">
                <a:schemeClr val="accent3">
                  <a:alpha val="80000"/>
                </a:schemeClr>
              </a:gs>
              <a:gs pos="100000">
                <a:schemeClr val="accent3">
                  <a:lumMod val="7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6000" b="1" dirty="0"/>
              <a:t>MARIN</a:t>
            </a:r>
            <a:r>
              <a:rPr lang="en-US" sz="4400" b="1" dirty="0"/>
              <a:t> </a:t>
            </a:r>
            <a:r>
              <a:rPr lang="en-US" sz="4000" b="1" dirty="0">
                <a:solidFill>
                  <a:schemeClr val="accent3">
                    <a:lumMod val="20000"/>
                    <a:lumOff val="80000"/>
                  </a:schemeClr>
                </a:solidFill>
              </a:rPr>
              <a:t>BIOMASS</a:t>
            </a:r>
            <a:endParaRPr lang="en-US" sz="4400" b="1" dirty="0">
              <a:solidFill>
                <a:schemeClr val="accent3">
                  <a:lumMod val="20000"/>
                  <a:lumOff val="80000"/>
                </a:schemeClr>
              </a:solidFill>
            </a:endParaRPr>
          </a:p>
          <a:p>
            <a:pPr algn="ctr"/>
            <a:r>
              <a:rPr lang="en-US" sz="6000" b="1" dirty="0">
                <a:solidFill>
                  <a:schemeClr val="accent3">
                    <a:lumMod val="40000"/>
                    <a:lumOff val="60000"/>
                  </a:schemeClr>
                </a:solidFill>
              </a:rPr>
              <a:t>STUDY</a:t>
            </a:r>
            <a:endParaRPr lang="en-US" sz="4400" b="1" dirty="0">
              <a:solidFill>
                <a:schemeClr val="accent3">
                  <a:lumMod val="40000"/>
                  <a:lumOff val="60000"/>
                </a:schemeClr>
              </a:solidFill>
            </a:endParaRPr>
          </a:p>
        </p:txBody>
      </p:sp>
      <p:sp>
        <p:nvSpPr>
          <p:cNvPr id="5" name="Right Arrow 4">
            <a:extLst>
              <a:ext uri="{FF2B5EF4-FFF2-40B4-BE49-F238E27FC236}">
                <a16:creationId xmlns:a16="http://schemas.microsoft.com/office/drawing/2014/main" id="{17E2A39A-A0E7-8D49-86D8-A8BAF31A0A47}"/>
              </a:ext>
            </a:extLst>
          </p:cNvPr>
          <p:cNvSpPr/>
          <p:nvPr/>
        </p:nvSpPr>
        <p:spPr>
          <a:xfrm>
            <a:off x="10169367" y="2617448"/>
            <a:ext cx="1667435" cy="1506071"/>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370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60B18A0D-574B-DB4D-BE51-DEC3579F6F52}"/>
              </a:ext>
            </a:extLst>
          </p:cNvPr>
          <p:cNvSpPr/>
          <p:nvPr/>
        </p:nvSpPr>
        <p:spPr>
          <a:xfrm>
            <a:off x="6903309" y="1458459"/>
            <a:ext cx="3824053" cy="3824053"/>
          </a:xfrm>
          <a:prstGeom prst="ellipse">
            <a:avLst/>
          </a:prstGeom>
          <a:gradFill>
            <a:gsLst>
              <a:gs pos="0">
                <a:schemeClr val="accent3">
                  <a:alpha val="80000"/>
                </a:schemeClr>
              </a:gs>
              <a:gs pos="100000">
                <a:schemeClr val="accent3">
                  <a:lumMod val="7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6000" b="1" dirty="0"/>
              <a:t>MARIN</a:t>
            </a:r>
            <a:r>
              <a:rPr lang="en-US" sz="4400" b="1" dirty="0"/>
              <a:t> </a:t>
            </a:r>
            <a:r>
              <a:rPr lang="en-US" sz="4000" b="1" dirty="0">
                <a:solidFill>
                  <a:schemeClr val="accent3">
                    <a:lumMod val="20000"/>
                    <a:lumOff val="80000"/>
                  </a:schemeClr>
                </a:solidFill>
              </a:rPr>
              <a:t>BIOMASS</a:t>
            </a:r>
            <a:endParaRPr lang="en-US" sz="4400" b="1" dirty="0">
              <a:solidFill>
                <a:schemeClr val="accent3">
                  <a:lumMod val="20000"/>
                  <a:lumOff val="80000"/>
                </a:schemeClr>
              </a:solidFill>
            </a:endParaRPr>
          </a:p>
          <a:p>
            <a:pPr algn="ctr"/>
            <a:r>
              <a:rPr lang="en-US" sz="6000" b="1" dirty="0">
                <a:solidFill>
                  <a:schemeClr val="accent3">
                    <a:lumMod val="40000"/>
                    <a:lumOff val="60000"/>
                  </a:schemeClr>
                </a:solidFill>
              </a:rPr>
              <a:t>STUDY</a:t>
            </a:r>
            <a:endParaRPr lang="en-US" sz="4400" b="1" dirty="0">
              <a:solidFill>
                <a:schemeClr val="accent3">
                  <a:lumMod val="40000"/>
                  <a:lumOff val="60000"/>
                </a:schemeClr>
              </a:solidFill>
            </a:endParaRPr>
          </a:p>
        </p:txBody>
      </p:sp>
      <p:graphicFrame>
        <p:nvGraphicFramePr>
          <p:cNvPr id="5" name="Table 4">
            <a:extLst>
              <a:ext uri="{FF2B5EF4-FFF2-40B4-BE49-F238E27FC236}">
                <a16:creationId xmlns:a16="http://schemas.microsoft.com/office/drawing/2014/main" id="{020FADC4-D291-5A4D-8FCB-7056FBE26982}"/>
              </a:ext>
            </a:extLst>
          </p:cNvPr>
          <p:cNvGraphicFramePr>
            <a:graphicFrameLocks noGrp="1"/>
          </p:cNvGraphicFramePr>
          <p:nvPr>
            <p:extLst>
              <p:ext uri="{D42A27DB-BD31-4B8C-83A1-F6EECF244321}">
                <p14:modId xmlns:p14="http://schemas.microsoft.com/office/powerpoint/2010/main" val="1544972657"/>
              </p:ext>
            </p:extLst>
          </p:nvPr>
        </p:nvGraphicFramePr>
        <p:xfrm>
          <a:off x="63064" y="1882630"/>
          <a:ext cx="6132786" cy="2926080"/>
        </p:xfrm>
        <a:graphic>
          <a:graphicData uri="http://schemas.openxmlformats.org/drawingml/2006/table">
            <a:tbl>
              <a:tblPr firstRow="1" bandRow="1">
                <a:tableStyleId>{23E28EB3-6BDC-4929-9E46-A64968194DD5}</a:tableStyleId>
              </a:tblPr>
              <a:tblGrid>
                <a:gridCol w="1891862">
                  <a:extLst>
                    <a:ext uri="{9D8B030D-6E8A-4147-A177-3AD203B41FA5}">
                      <a16:colId xmlns:a16="http://schemas.microsoft.com/office/drawing/2014/main" val="2621805649"/>
                    </a:ext>
                  </a:extLst>
                </a:gridCol>
                <a:gridCol w="208280">
                  <a:extLst>
                    <a:ext uri="{9D8B030D-6E8A-4147-A177-3AD203B41FA5}">
                      <a16:colId xmlns:a16="http://schemas.microsoft.com/office/drawing/2014/main" val="2589810617"/>
                    </a:ext>
                  </a:extLst>
                </a:gridCol>
                <a:gridCol w="4032644">
                  <a:extLst>
                    <a:ext uri="{9D8B030D-6E8A-4147-A177-3AD203B41FA5}">
                      <a16:colId xmlns:a16="http://schemas.microsoft.com/office/drawing/2014/main" val="4155108328"/>
                    </a:ext>
                  </a:extLst>
                </a:gridCol>
              </a:tblGrid>
              <a:tr h="1466780">
                <a:tc>
                  <a:txBody>
                    <a:bodyPr/>
                    <a:lstStyle/>
                    <a:p>
                      <a:pPr algn="r"/>
                      <a:r>
                        <a:rPr lang="en-US" sz="2000" b="1" dirty="0">
                          <a:solidFill>
                            <a:schemeClr val="accent3"/>
                          </a:solidFill>
                        </a:rPr>
                        <a:t>GOAL</a:t>
                      </a:r>
                      <a:endParaRPr lang="en-US" sz="2000" dirty="0">
                        <a:solidFill>
                          <a:schemeClr val="accent3"/>
                        </a:solidFill>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US" sz="1800" dirty="0"/>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2000" dirty="0">
                          <a:solidFill>
                            <a:schemeClr val="accent3">
                              <a:lumMod val="50000"/>
                            </a:schemeClr>
                          </a:solidFill>
                        </a:rPr>
                        <a:t>Encourage ecologically sound uses of biomass recovery flow and design a system to draw down atmospheric carbon</a:t>
                      </a:r>
                    </a:p>
                    <a:p>
                      <a:endParaRPr lang="en-US" sz="2000" dirty="0">
                        <a:solidFill>
                          <a:schemeClr val="accent3">
                            <a:lumMod val="50000"/>
                          </a:schemeClr>
                        </a:solidFill>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623567373"/>
                  </a:ext>
                </a:extLst>
              </a:tr>
              <a:tr h="1128668">
                <a:tc>
                  <a:txBody>
                    <a:bodyPr/>
                    <a:lstStyle/>
                    <a:p>
                      <a:pPr algn="r"/>
                      <a:r>
                        <a:rPr lang="en-US" sz="2000" b="1" dirty="0">
                          <a:solidFill>
                            <a:schemeClr val="accent3"/>
                          </a:solidFill>
                        </a:rPr>
                        <a:t>APPROACH</a:t>
                      </a:r>
                      <a:endParaRPr lang="en-US" sz="2000" dirty="0">
                        <a:solidFill>
                          <a:schemeClr val="accent3"/>
                        </a:solidFill>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US" sz="1800" dirty="0"/>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2000" dirty="0">
                          <a:solidFill>
                            <a:schemeClr val="accent3">
                              <a:lumMod val="50000"/>
                            </a:schemeClr>
                          </a:solidFill>
                        </a:rPr>
                        <a:t>Conduct a study that inventories countywide biomass flows, feasible recovery supply chains, and maximal drawdown potential</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378346165"/>
                  </a:ext>
                </a:extLst>
              </a:tr>
            </a:tbl>
          </a:graphicData>
        </a:graphic>
      </p:graphicFrame>
      <p:sp>
        <p:nvSpPr>
          <p:cNvPr id="6" name="Right Arrow 5">
            <a:extLst>
              <a:ext uri="{FF2B5EF4-FFF2-40B4-BE49-F238E27FC236}">
                <a16:creationId xmlns:a16="http://schemas.microsoft.com/office/drawing/2014/main" id="{2E26F331-DC6C-AE4C-B482-C5710D234285}"/>
              </a:ext>
            </a:extLst>
          </p:cNvPr>
          <p:cNvSpPr/>
          <p:nvPr/>
        </p:nvSpPr>
        <p:spPr>
          <a:xfrm>
            <a:off x="10169367" y="2617448"/>
            <a:ext cx="1667435" cy="1506071"/>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1952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p4" descr="A container with a green background&#10;&#10;Description automatically generated"/>
          <p:cNvPicPr preferRelativeResize="0"/>
          <p:nvPr/>
        </p:nvPicPr>
        <p:blipFill rotWithShape="1">
          <a:blip r:embed="rId3">
            <a:alphaModFix/>
          </a:blip>
          <a:srcRect/>
          <a:stretch/>
        </p:blipFill>
        <p:spPr>
          <a:xfrm>
            <a:off x="7141201" y="876515"/>
            <a:ext cx="4240238" cy="4240238"/>
          </a:xfrm>
          <a:prstGeom prst="rect">
            <a:avLst/>
          </a:prstGeom>
          <a:noFill/>
          <a:ln>
            <a:noFill/>
          </a:ln>
        </p:spPr>
      </p:pic>
      <p:pic>
        <p:nvPicPr>
          <p:cNvPr id="124" name="Google Shape;124;p4" descr="A close up of a sig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08538" y="906110"/>
            <a:ext cx="4240237" cy="4240237"/>
          </a:xfrm>
          <a:prstGeom prst="rect">
            <a:avLst/>
          </a:prstGeom>
          <a:noFill/>
          <a:ln>
            <a:noFill/>
          </a:ln>
        </p:spPr>
      </p:pic>
      <p:sp>
        <p:nvSpPr>
          <p:cNvPr id="125" name="Google Shape;125;p4"/>
          <p:cNvSpPr/>
          <p:nvPr/>
        </p:nvSpPr>
        <p:spPr>
          <a:xfrm>
            <a:off x="7005378" y="795125"/>
            <a:ext cx="4343400" cy="4343400"/>
          </a:xfrm>
          <a:prstGeom prst="donut">
            <a:avLst>
              <a:gd name="adj" fmla="val 3498"/>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4"/>
          <p:cNvSpPr txBox="1"/>
          <p:nvPr/>
        </p:nvSpPr>
        <p:spPr>
          <a:xfrm>
            <a:off x="5792871" y="2531632"/>
            <a:ext cx="606255" cy="1107996"/>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6600">
                <a:solidFill>
                  <a:srgbClr val="7F7F7F"/>
                </a:solidFill>
                <a:latin typeface="Calibri"/>
                <a:ea typeface="Calibri"/>
                <a:cs typeface="Calibri"/>
                <a:sym typeface="Calibri"/>
              </a:rPr>
              <a:t>+</a:t>
            </a:r>
            <a:endParaRPr/>
          </a:p>
        </p:txBody>
      </p:sp>
      <p:sp>
        <p:nvSpPr>
          <p:cNvPr id="8" name="TextBox 7">
            <a:extLst>
              <a:ext uri="{FF2B5EF4-FFF2-40B4-BE49-F238E27FC236}">
                <a16:creationId xmlns:a16="http://schemas.microsoft.com/office/drawing/2014/main" id="{A7D1A622-AC70-E343-A1C6-74A1B13C5E34}"/>
              </a:ext>
            </a:extLst>
          </p:cNvPr>
          <p:cNvSpPr txBox="1"/>
          <p:nvPr/>
        </p:nvSpPr>
        <p:spPr>
          <a:xfrm>
            <a:off x="1220308" y="5321132"/>
            <a:ext cx="3616696" cy="1323439"/>
          </a:xfrm>
          <a:prstGeom prst="rect">
            <a:avLst/>
          </a:prstGeom>
          <a:noFill/>
        </p:spPr>
        <p:txBody>
          <a:bodyPr wrap="none" rtlCol="0">
            <a:spAutoFit/>
          </a:bodyPr>
          <a:lstStyle/>
          <a:p>
            <a:pPr algn="ctr"/>
            <a:r>
              <a:rPr lang="en-US" sz="4400" b="1" dirty="0">
                <a:solidFill>
                  <a:srgbClr val="C00000"/>
                </a:solidFill>
              </a:rPr>
              <a:t>Measure C</a:t>
            </a:r>
          </a:p>
          <a:p>
            <a:pPr algn="ctr"/>
            <a:r>
              <a:rPr lang="en-US" sz="3600" dirty="0">
                <a:solidFill>
                  <a:srgbClr val="C00000"/>
                </a:solidFill>
                <a:latin typeface="Calibri"/>
                <a:ea typeface="Calibri"/>
                <a:cs typeface="Calibri"/>
                <a:sym typeface="Calibri"/>
              </a:rPr>
              <a:t>Thin risky biomass</a:t>
            </a:r>
            <a:endParaRPr lang="en-US" sz="3600" dirty="0"/>
          </a:p>
        </p:txBody>
      </p:sp>
      <p:sp>
        <p:nvSpPr>
          <p:cNvPr id="9" name="TextBox 8">
            <a:extLst>
              <a:ext uri="{FF2B5EF4-FFF2-40B4-BE49-F238E27FC236}">
                <a16:creationId xmlns:a16="http://schemas.microsoft.com/office/drawing/2014/main" id="{3741A5FA-9F93-4544-A38F-F49E54C036F3}"/>
              </a:ext>
            </a:extLst>
          </p:cNvPr>
          <p:cNvSpPr txBox="1"/>
          <p:nvPr/>
        </p:nvSpPr>
        <p:spPr>
          <a:xfrm>
            <a:off x="6927187" y="5321132"/>
            <a:ext cx="4668265" cy="1323439"/>
          </a:xfrm>
          <a:prstGeom prst="rect">
            <a:avLst/>
          </a:prstGeom>
          <a:noFill/>
        </p:spPr>
        <p:txBody>
          <a:bodyPr wrap="none" rtlCol="0">
            <a:spAutoFit/>
          </a:bodyPr>
          <a:lstStyle/>
          <a:p>
            <a:pPr algn="ctr"/>
            <a:r>
              <a:rPr lang="en-US" sz="4400" b="1" dirty="0">
                <a:solidFill>
                  <a:schemeClr val="accent3">
                    <a:lumMod val="75000"/>
                  </a:schemeClr>
                </a:solidFill>
              </a:rPr>
              <a:t>Senate Bill 1383</a:t>
            </a:r>
          </a:p>
          <a:p>
            <a:pPr algn="ctr"/>
            <a:r>
              <a:rPr lang="en-US" sz="3600" dirty="0">
                <a:solidFill>
                  <a:schemeClr val="accent3">
                    <a:lumMod val="75000"/>
                  </a:schemeClr>
                </a:solidFill>
                <a:latin typeface="Calibri"/>
                <a:ea typeface="Calibri"/>
                <a:cs typeface="Calibri"/>
                <a:sym typeface="Calibri"/>
              </a:rPr>
              <a:t>Divert organic materials</a:t>
            </a:r>
            <a:endParaRPr lang="en-US" sz="3600" dirty="0">
              <a:solidFill>
                <a:schemeClr val="accent3">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2" name="Oval 1">
            <a:extLst>
              <a:ext uri="{FF2B5EF4-FFF2-40B4-BE49-F238E27FC236}">
                <a16:creationId xmlns:a16="http://schemas.microsoft.com/office/drawing/2014/main" id="{D1318951-8448-F947-94FE-347EFE23F61B}"/>
              </a:ext>
            </a:extLst>
          </p:cNvPr>
          <p:cNvSpPr/>
          <p:nvPr/>
        </p:nvSpPr>
        <p:spPr>
          <a:xfrm>
            <a:off x="1904884" y="0"/>
            <a:ext cx="3122593" cy="3222925"/>
          </a:xfrm>
          <a:prstGeom prst="ellipse">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1AB08EF6-559C-9A45-A911-96861B9E7298}"/>
              </a:ext>
            </a:extLst>
          </p:cNvPr>
          <p:cNvSpPr/>
          <p:nvPr/>
        </p:nvSpPr>
        <p:spPr>
          <a:xfrm>
            <a:off x="7490140" y="3635075"/>
            <a:ext cx="3245172" cy="3222925"/>
          </a:xfrm>
          <a:prstGeom prst="ellipse">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53B841B-598F-4240-8A05-D2D4522C2174}"/>
              </a:ext>
            </a:extLst>
          </p:cNvPr>
          <p:cNvSpPr/>
          <p:nvPr/>
        </p:nvSpPr>
        <p:spPr>
          <a:xfrm>
            <a:off x="7458918" y="1"/>
            <a:ext cx="3355224" cy="3222925"/>
          </a:xfrm>
          <a:prstGeom prst="ellipse">
            <a:avLst/>
          </a:prstGeom>
          <a:blipFill dpi="0" rotWithShape="1">
            <a:blip r:embed="rId5">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C65E34D-BE66-9D4E-8350-6EA1F7F79C9B}"/>
              </a:ext>
            </a:extLst>
          </p:cNvPr>
          <p:cNvSpPr/>
          <p:nvPr/>
        </p:nvSpPr>
        <p:spPr>
          <a:xfrm>
            <a:off x="1904884" y="3635074"/>
            <a:ext cx="3372009" cy="3222925"/>
          </a:xfrm>
          <a:prstGeom prst="ellipse">
            <a:avLst/>
          </a:prstGeom>
          <a:blipFill dpi="0" rotWithShape="1">
            <a:blip r:embed="rId6">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75D7341-9153-534C-A85C-B29E60CAED62}"/>
              </a:ext>
            </a:extLst>
          </p:cNvPr>
          <p:cNvSpPr/>
          <p:nvPr/>
        </p:nvSpPr>
        <p:spPr>
          <a:xfrm>
            <a:off x="9213942" y="811362"/>
            <a:ext cx="1600200" cy="1600200"/>
          </a:xfrm>
          <a:prstGeom prst="ellipse">
            <a:avLst/>
          </a:prstGeom>
          <a:solidFill>
            <a:schemeClr val="accent3">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800" b="1" dirty="0"/>
              <a:t>landscape trimmings</a:t>
            </a:r>
          </a:p>
        </p:txBody>
      </p:sp>
      <p:sp>
        <p:nvSpPr>
          <p:cNvPr id="17" name="Oval 16">
            <a:extLst>
              <a:ext uri="{FF2B5EF4-FFF2-40B4-BE49-F238E27FC236}">
                <a16:creationId xmlns:a16="http://schemas.microsoft.com/office/drawing/2014/main" id="{8AE6F376-CF44-944C-87D2-9C1D015947C6}"/>
              </a:ext>
            </a:extLst>
          </p:cNvPr>
          <p:cNvSpPr/>
          <p:nvPr/>
        </p:nvSpPr>
        <p:spPr>
          <a:xfrm>
            <a:off x="1904884" y="811362"/>
            <a:ext cx="1600200" cy="1600200"/>
          </a:xfrm>
          <a:prstGeom prst="ellipse">
            <a:avLst/>
          </a:prstGeom>
          <a:solidFill>
            <a:schemeClr val="accent6">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en-US" sz="2000" b="1" dirty="0">
                <a:latin typeface="Calibri"/>
                <a:ea typeface="Calibri"/>
                <a:cs typeface="Calibri"/>
                <a:sym typeface="Calibri"/>
              </a:rPr>
              <a:t>food + food scraps</a:t>
            </a:r>
            <a:endParaRPr lang="en-US" sz="2000" b="1" dirty="0"/>
          </a:p>
        </p:txBody>
      </p:sp>
      <p:sp>
        <p:nvSpPr>
          <p:cNvPr id="18" name="Oval 17">
            <a:extLst>
              <a:ext uri="{FF2B5EF4-FFF2-40B4-BE49-F238E27FC236}">
                <a16:creationId xmlns:a16="http://schemas.microsoft.com/office/drawing/2014/main" id="{B700A564-8B5E-CD40-9B06-947724DFAFE8}"/>
              </a:ext>
            </a:extLst>
          </p:cNvPr>
          <p:cNvSpPr/>
          <p:nvPr/>
        </p:nvSpPr>
        <p:spPr>
          <a:xfrm>
            <a:off x="9112726" y="4419380"/>
            <a:ext cx="1600200" cy="1600200"/>
          </a:xfrm>
          <a:prstGeom prst="ellipse">
            <a:avLst/>
          </a:pr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en-US" sz="1800" b="1" dirty="0">
                <a:latin typeface="Calibri"/>
                <a:cs typeface="Calibri"/>
                <a:sym typeface="Calibri"/>
              </a:rPr>
              <a:t>used wood and wood products</a:t>
            </a:r>
            <a:endParaRPr lang="en-US" sz="1800" b="1" dirty="0"/>
          </a:p>
        </p:txBody>
      </p:sp>
      <p:sp>
        <p:nvSpPr>
          <p:cNvPr id="19" name="Oval 18">
            <a:extLst>
              <a:ext uri="{FF2B5EF4-FFF2-40B4-BE49-F238E27FC236}">
                <a16:creationId xmlns:a16="http://schemas.microsoft.com/office/drawing/2014/main" id="{EA62884B-FB25-BF42-85BD-C335F7D5F09B}"/>
              </a:ext>
            </a:extLst>
          </p:cNvPr>
          <p:cNvSpPr/>
          <p:nvPr/>
        </p:nvSpPr>
        <p:spPr>
          <a:xfrm>
            <a:off x="1920650" y="4446438"/>
            <a:ext cx="1600200" cy="1600200"/>
          </a:xfrm>
          <a:prstGeom prst="ellipse">
            <a:avLst/>
          </a:prstGeom>
          <a:solidFill>
            <a:schemeClr val="tx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a:t>wildfire risk thinning</a:t>
            </a:r>
          </a:p>
        </p:txBody>
      </p:sp>
      <p:sp>
        <p:nvSpPr>
          <p:cNvPr id="28" name="Google Shape;139;p5">
            <a:extLst>
              <a:ext uri="{FF2B5EF4-FFF2-40B4-BE49-F238E27FC236}">
                <a16:creationId xmlns:a16="http://schemas.microsoft.com/office/drawing/2014/main" id="{9AC65FF1-54EE-0747-A545-37A8CF04879B}"/>
              </a:ext>
            </a:extLst>
          </p:cNvPr>
          <p:cNvSpPr/>
          <p:nvPr/>
        </p:nvSpPr>
        <p:spPr>
          <a:xfrm>
            <a:off x="4505905" y="1725568"/>
            <a:ext cx="3520969" cy="3520969"/>
          </a:xfrm>
          <a:prstGeom prst="ellipse">
            <a:avLst/>
          </a:prstGeom>
          <a:solidFill>
            <a:schemeClr val="accent3"/>
          </a:solidFill>
          <a:ln w="127000" cap="flat" cmpd="sng">
            <a:solidFill>
              <a:schemeClr val="accent3">
                <a:lumMod val="40000"/>
                <a:lumOff val="60000"/>
              </a:schemeClr>
            </a:solidFill>
            <a:prstDash val="solid"/>
            <a:miter lim="800000"/>
            <a:headEnd type="none" w="sm" len="sm"/>
            <a:tailEnd type="none" w="sm" len="sm"/>
          </a:ln>
        </p:spPr>
        <p:txBody>
          <a:bodyPr spcFirstLastPara="1" wrap="square" lIns="0" tIns="45700" rIns="0" bIns="45700" anchor="ctr" anchorCtr="0">
            <a:noAutofit/>
          </a:bodyPr>
          <a:lstStyle/>
          <a:p>
            <a:pPr marL="0" marR="0" lvl="0" indent="0" algn="ctr" rtl="0">
              <a:spcBef>
                <a:spcPts val="0"/>
              </a:spcBef>
              <a:spcAft>
                <a:spcPts val="0"/>
              </a:spcAft>
              <a:buNone/>
            </a:pPr>
            <a:r>
              <a:rPr lang="en-US" sz="3600" dirty="0">
                <a:solidFill>
                  <a:schemeClr val="bg1"/>
                </a:solidFill>
                <a:latin typeface="Calibri"/>
                <a:ea typeface="Calibri"/>
                <a:cs typeface="Calibri"/>
                <a:sym typeface="Calibri"/>
              </a:rPr>
              <a:t>mobilized</a:t>
            </a:r>
            <a:endParaRPr lang="en-US" sz="4400" dirty="0">
              <a:solidFill>
                <a:schemeClr val="bg1"/>
              </a:solidFill>
              <a:latin typeface="Calibri"/>
              <a:ea typeface="Calibri"/>
              <a:cs typeface="Calibri"/>
              <a:sym typeface="Calibri"/>
            </a:endParaRPr>
          </a:p>
          <a:p>
            <a:pPr marL="0" marR="0" lvl="0" indent="0" algn="ctr" rtl="0">
              <a:spcBef>
                <a:spcPts val="0"/>
              </a:spcBef>
              <a:spcAft>
                <a:spcPts val="0"/>
              </a:spcAft>
              <a:buNone/>
            </a:pPr>
            <a:r>
              <a:rPr lang="en-US" sz="5400" b="1" dirty="0">
                <a:solidFill>
                  <a:schemeClr val="bg1"/>
                </a:solidFill>
                <a:latin typeface="Calibri"/>
                <a:ea typeface="Calibri"/>
                <a:cs typeface="Calibri"/>
                <a:sym typeface="Calibri"/>
              </a:rPr>
              <a:t>biomass</a:t>
            </a:r>
          </a:p>
        </p:txBody>
      </p:sp>
    </p:spTree>
    <p:extLst>
      <p:ext uri="{BB962C8B-B14F-4D97-AF65-F5344CB8AC3E}">
        <p14:creationId xmlns:p14="http://schemas.microsoft.com/office/powerpoint/2010/main" val="2756450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41" name="Rectangle 40">
            <a:extLst>
              <a:ext uri="{FF2B5EF4-FFF2-40B4-BE49-F238E27FC236}">
                <a16:creationId xmlns:a16="http://schemas.microsoft.com/office/drawing/2014/main" id="{4E0593E1-188C-7C41-A08A-A7B2D5D09A44}"/>
              </a:ext>
            </a:extLst>
          </p:cNvPr>
          <p:cNvSpPr/>
          <p:nvPr/>
        </p:nvSpPr>
        <p:spPr>
          <a:xfrm>
            <a:off x="0" y="5947974"/>
            <a:ext cx="8393455" cy="9274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7CEA34F5-58F3-7E4B-B20A-18CD0FFD9A63}"/>
              </a:ext>
            </a:extLst>
          </p:cNvPr>
          <p:cNvSpPr/>
          <p:nvPr/>
        </p:nvSpPr>
        <p:spPr>
          <a:xfrm>
            <a:off x="8299048" y="0"/>
            <a:ext cx="389295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5" name="Google Shape;735;p24"/>
          <p:cNvSpPr txBox="1">
            <a:spLocks noGrp="1"/>
          </p:cNvSpPr>
          <p:nvPr>
            <p:ph type="title"/>
          </p:nvPr>
        </p:nvSpPr>
        <p:spPr>
          <a:xfrm>
            <a:off x="955417" y="213117"/>
            <a:ext cx="6204031" cy="67217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000"/>
              <a:buFont typeface="Calibri"/>
              <a:buNone/>
            </a:pPr>
            <a:r>
              <a:rPr lang="en-US" sz="4000" b="1" dirty="0">
                <a:solidFill>
                  <a:schemeClr val="accent3"/>
                </a:solidFill>
              </a:rPr>
              <a:t>Marin </a:t>
            </a:r>
            <a:r>
              <a:rPr lang="en-US" sz="4000" b="1" dirty="0">
                <a:solidFill>
                  <a:schemeClr val="accent3"/>
                </a:solidFill>
                <a:latin typeface="Calibri"/>
                <a:ea typeface="Calibri"/>
                <a:cs typeface="Calibri"/>
                <a:sym typeface="Calibri"/>
              </a:rPr>
              <a:t>Biomass Study Group</a:t>
            </a:r>
            <a:endParaRPr dirty="0">
              <a:solidFill>
                <a:schemeClr val="accent3"/>
              </a:solidFill>
            </a:endParaRPr>
          </a:p>
        </p:txBody>
      </p:sp>
      <p:pic>
        <p:nvPicPr>
          <p:cNvPr id="737" name="Google Shape;737;p24" descr="Hummingbir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29235" y="4697061"/>
            <a:ext cx="914400" cy="914400"/>
          </a:xfrm>
          <a:prstGeom prst="rect">
            <a:avLst/>
          </a:prstGeom>
          <a:noFill/>
          <a:ln>
            <a:noFill/>
          </a:ln>
        </p:spPr>
      </p:pic>
      <p:pic>
        <p:nvPicPr>
          <p:cNvPr id="738" name="Google Shape;738;p24" descr="Fro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470812" y="1439744"/>
            <a:ext cx="914400" cy="914400"/>
          </a:xfrm>
          <a:prstGeom prst="rect">
            <a:avLst/>
          </a:prstGeom>
          <a:noFill/>
          <a:ln>
            <a:noFill/>
          </a:ln>
        </p:spPr>
      </p:pic>
      <p:sp>
        <p:nvSpPr>
          <p:cNvPr id="740" name="Google Shape;740;p24"/>
          <p:cNvSpPr txBox="1"/>
          <p:nvPr/>
        </p:nvSpPr>
        <p:spPr>
          <a:xfrm>
            <a:off x="1313660" y="4893560"/>
            <a:ext cx="2558057" cy="6155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538CD5"/>
                </a:solidFill>
                <a:latin typeface="Calibri"/>
                <a:ea typeface="Calibri"/>
                <a:cs typeface="Calibri"/>
                <a:sym typeface="Calibri"/>
              </a:rPr>
              <a:t>air quality and climate</a:t>
            </a:r>
            <a:endParaRPr sz="1600" b="1" dirty="0"/>
          </a:p>
          <a:p>
            <a:pPr marL="0" marR="0" lvl="0" indent="0" algn="l" rtl="0">
              <a:spcBef>
                <a:spcPts val="0"/>
              </a:spcBef>
              <a:spcAft>
                <a:spcPts val="0"/>
              </a:spcAft>
              <a:buNone/>
            </a:pPr>
            <a:r>
              <a:rPr lang="en-US" sz="1600" dirty="0">
                <a:solidFill>
                  <a:srgbClr val="7F7F7F"/>
                </a:solidFill>
                <a:latin typeface="Calibri"/>
                <a:ea typeface="Calibri"/>
                <a:cs typeface="Calibri"/>
                <a:sym typeface="Calibri"/>
              </a:rPr>
              <a:t>Dr. Chad White</a:t>
            </a:r>
            <a:endParaRPr sz="1600" dirty="0"/>
          </a:p>
        </p:txBody>
      </p:sp>
      <p:pic>
        <p:nvPicPr>
          <p:cNvPr id="741" name="Google Shape;741;p24" descr="Bug under magnifying glass"/>
          <p:cNvPicPr preferRelativeResize="0"/>
          <p:nvPr/>
        </p:nvPicPr>
        <p:blipFill rotWithShape="1">
          <a:blip r:embed="rId5" cstate="screen">
            <a:alphaModFix/>
            <a:grayscl/>
            <a:extLst>
              <a:ext uri="{28A0092B-C50C-407E-A947-70E740481C1C}">
                <a14:useLocalDpi xmlns:a14="http://schemas.microsoft.com/office/drawing/2010/main"/>
              </a:ext>
            </a:extLst>
          </a:blip>
          <a:srcRect/>
          <a:stretch/>
        </p:blipFill>
        <p:spPr>
          <a:xfrm>
            <a:off x="227022" y="5962699"/>
            <a:ext cx="888509" cy="888509"/>
          </a:xfrm>
          <a:prstGeom prst="rect">
            <a:avLst/>
          </a:prstGeom>
          <a:noFill/>
          <a:ln>
            <a:noFill/>
          </a:ln>
        </p:spPr>
      </p:pic>
      <p:pic>
        <p:nvPicPr>
          <p:cNvPr id="743" name="Google Shape;743;p24" descr="Muscular arm"/>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416478" y="1371609"/>
            <a:ext cx="821001" cy="821001"/>
          </a:xfrm>
          <a:prstGeom prst="rect">
            <a:avLst/>
          </a:prstGeom>
          <a:noFill/>
          <a:ln>
            <a:noFill/>
          </a:ln>
        </p:spPr>
      </p:pic>
      <p:sp>
        <p:nvSpPr>
          <p:cNvPr id="744" name="Google Shape;744;p24"/>
          <p:cNvSpPr txBox="1"/>
          <p:nvPr/>
        </p:nvSpPr>
        <p:spPr>
          <a:xfrm>
            <a:off x="1315041" y="1574784"/>
            <a:ext cx="2192593" cy="6155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5F497A"/>
                </a:solidFill>
                <a:latin typeface="Calibri"/>
                <a:ea typeface="Calibri"/>
                <a:cs typeface="Calibri"/>
                <a:sym typeface="Calibri"/>
              </a:rPr>
              <a:t>OFA Marin</a:t>
            </a:r>
            <a:endParaRPr sz="1600" dirty="0"/>
          </a:p>
          <a:p>
            <a:pPr marL="0" marR="0" lvl="0" indent="0" algn="l" rtl="0">
              <a:spcBef>
                <a:spcPts val="0"/>
              </a:spcBef>
              <a:spcAft>
                <a:spcPts val="0"/>
              </a:spcAft>
              <a:buNone/>
            </a:pPr>
            <a:r>
              <a:rPr lang="en-US" sz="1600" dirty="0">
                <a:solidFill>
                  <a:srgbClr val="7F7F7F"/>
                </a:solidFill>
                <a:latin typeface="Calibri"/>
                <a:ea typeface="Calibri"/>
                <a:cs typeface="Calibri"/>
                <a:sym typeface="Calibri"/>
              </a:rPr>
              <a:t>Belle Cole</a:t>
            </a:r>
            <a:endParaRPr sz="1600" dirty="0"/>
          </a:p>
        </p:txBody>
      </p:sp>
      <p:sp>
        <p:nvSpPr>
          <p:cNvPr id="745" name="Google Shape;745;p24"/>
          <p:cNvSpPr txBox="1"/>
          <p:nvPr/>
        </p:nvSpPr>
        <p:spPr>
          <a:xfrm>
            <a:off x="5387677" y="1464117"/>
            <a:ext cx="2831733" cy="86173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76923C"/>
                </a:solidFill>
                <a:latin typeface="Calibri"/>
                <a:ea typeface="Calibri"/>
                <a:cs typeface="Calibri"/>
                <a:sym typeface="Calibri"/>
              </a:rPr>
              <a:t>Marin Conservation League</a:t>
            </a:r>
            <a:endParaRPr sz="1600" dirty="0"/>
          </a:p>
          <a:p>
            <a:pPr marL="0" marR="0" lvl="0" indent="0" algn="l" rtl="0">
              <a:spcBef>
                <a:spcPts val="0"/>
              </a:spcBef>
              <a:spcAft>
                <a:spcPts val="0"/>
              </a:spcAft>
              <a:buNone/>
            </a:pPr>
            <a:r>
              <a:rPr lang="en-US" sz="1600" dirty="0">
                <a:solidFill>
                  <a:srgbClr val="7F7F7F"/>
                </a:solidFill>
                <a:latin typeface="Calibri"/>
                <a:ea typeface="Calibri"/>
                <a:cs typeface="Calibri"/>
                <a:sym typeface="Calibri"/>
              </a:rPr>
              <a:t>Mike </a:t>
            </a:r>
            <a:r>
              <a:rPr lang="en-US" sz="1600" dirty="0" err="1">
                <a:solidFill>
                  <a:srgbClr val="7F7F7F"/>
                </a:solidFill>
                <a:latin typeface="Calibri"/>
                <a:ea typeface="Calibri"/>
                <a:cs typeface="Calibri"/>
                <a:sym typeface="Calibri"/>
              </a:rPr>
              <a:t>Swezy</a:t>
            </a:r>
            <a:endParaRPr sz="1600" dirty="0">
              <a:solidFill>
                <a:srgbClr val="7F7F7F"/>
              </a:solidFill>
              <a:latin typeface="Calibri"/>
              <a:ea typeface="Calibri"/>
              <a:cs typeface="Calibri"/>
              <a:sym typeface="Calibri"/>
            </a:endParaRPr>
          </a:p>
          <a:p>
            <a:pPr marL="0" marR="0" lvl="0" indent="0" algn="l" rtl="0">
              <a:spcBef>
                <a:spcPts val="0"/>
              </a:spcBef>
              <a:spcAft>
                <a:spcPts val="0"/>
              </a:spcAft>
              <a:buNone/>
            </a:pPr>
            <a:r>
              <a:rPr lang="en-US" sz="1600" dirty="0">
                <a:solidFill>
                  <a:srgbClr val="7F7F7F"/>
                </a:solidFill>
                <a:latin typeface="Calibri"/>
                <a:ea typeface="Calibri"/>
                <a:cs typeface="Calibri"/>
                <a:sym typeface="Calibri"/>
              </a:rPr>
              <a:t>Larry </a:t>
            </a:r>
            <a:r>
              <a:rPr lang="en-US" sz="1600" dirty="0" err="1">
                <a:solidFill>
                  <a:srgbClr val="7F7F7F"/>
                </a:solidFill>
                <a:latin typeface="Calibri"/>
                <a:ea typeface="Calibri"/>
                <a:cs typeface="Calibri"/>
                <a:sym typeface="Calibri"/>
              </a:rPr>
              <a:t>Minikes</a:t>
            </a:r>
            <a:endParaRPr sz="1600" dirty="0">
              <a:solidFill>
                <a:srgbClr val="7F7F7F"/>
              </a:solidFill>
              <a:latin typeface="Calibri"/>
              <a:ea typeface="Calibri"/>
              <a:cs typeface="Calibri"/>
              <a:sym typeface="Calibri"/>
            </a:endParaRPr>
          </a:p>
        </p:txBody>
      </p:sp>
      <p:grpSp>
        <p:nvGrpSpPr>
          <p:cNvPr id="746" name="Google Shape;746;p24"/>
          <p:cNvGrpSpPr/>
          <p:nvPr/>
        </p:nvGrpSpPr>
        <p:grpSpPr>
          <a:xfrm>
            <a:off x="4216147" y="4620825"/>
            <a:ext cx="1235968" cy="952796"/>
            <a:chOff x="3494157" y="4125058"/>
            <a:chExt cx="1371600" cy="1057353"/>
          </a:xfrm>
        </p:grpSpPr>
        <p:pic>
          <p:nvPicPr>
            <p:cNvPr id="747" name="Google Shape;747;p24" descr="Fire"/>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494157" y="4125058"/>
              <a:ext cx="914400" cy="914400"/>
            </a:xfrm>
            <a:prstGeom prst="rect">
              <a:avLst/>
            </a:prstGeom>
            <a:noFill/>
            <a:ln>
              <a:noFill/>
            </a:ln>
          </p:spPr>
        </p:pic>
        <p:pic>
          <p:nvPicPr>
            <p:cNvPr id="748" name="Google Shape;748;p24" descr="Firefighter"/>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3951357" y="4268011"/>
              <a:ext cx="914400" cy="914400"/>
            </a:xfrm>
            <a:prstGeom prst="rect">
              <a:avLst/>
            </a:prstGeom>
            <a:noFill/>
            <a:ln>
              <a:noFill/>
            </a:ln>
          </p:spPr>
        </p:pic>
      </p:grpSp>
      <p:sp>
        <p:nvSpPr>
          <p:cNvPr id="749" name="Google Shape;749;p24"/>
          <p:cNvSpPr txBox="1"/>
          <p:nvPr/>
        </p:nvSpPr>
        <p:spPr>
          <a:xfrm>
            <a:off x="5467613" y="4900668"/>
            <a:ext cx="2458462" cy="6155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err="1">
                <a:solidFill>
                  <a:srgbClr val="C00000"/>
                </a:solidFill>
                <a:latin typeface="Calibri"/>
                <a:ea typeface="Calibri"/>
                <a:cs typeface="Calibri"/>
                <a:sym typeface="Calibri"/>
              </a:rPr>
              <a:t>FIRESafe</a:t>
            </a:r>
            <a:r>
              <a:rPr lang="en-US" sz="1800" b="1" dirty="0">
                <a:solidFill>
                  <a:srgbClr val="C00000"/>
                </a:solidFill>
                <a:latin typeface="Calibri"/>
                <a:ea typeface="Calibri"/>
                <a:cs typeface="Calibri"/>
                <a:sym typeface="Calibri"/>
              </a:rPr>
              <a:t> Marin</a:t>
            </a:r>
            <a:endParaRPr sz="1600" dirty="0"/>
          </a:p>
          <a:p>
            <a:pPr marL="0" marR="0" lvl="0" indent="0" algn="l" rtl="0">
              <a:spcBef>
                <a:spcPts val="0"/>
              </a:spcBef>
              <a:spcAft>
                <a:spcPts val="0"/>
              </a:spcAft>
              <a:buNone/>
            </a:pPr>
            <a:r>
              <a:rPr lang="en-US" sz="1600" dirty="0">
                <a:solidFill>
                  <a:srgbClr val="7F7F7F"/>
                </a:solidFill>
                <a:latin typeface="Calibri"/>
                <a:ea typeface="Calibri"/>
                <a:cs typeface="Calibri"/>
                <a:sym typeface="Calibri"/>
              </a:rPr>
              <a:t>Rich Shortall</a:t>
            </a:r>
            <a:endParaRPr sz="1600" dirty="0"/>
          </a:p>
        </p:txBody>
      </p:sp>
      <p:pic>
        <p:nvPicPr>
          <p:cNvPr id="750" name="Google Shape;750;p24" descr="Bullseye"/>
          <p:cNvPicPr preferRelativeResize="0"/>
          <p:nvPr/>
        </p:nvPicPr>
        <p:blipFill rotWithShape="1">
          <a:blip r:embed="rId9" cstate="screen">
            <a:alphaModFix/>
            <a:grayscl/>
            <a:extLst>
              <a:ext uri="{28A0092B-C50C-407E-A947-70E740481C1C}">
                <a14:useLocalDpi xmlns:a14="http://schemas.microsoft.com/office/drawing/2010/main"/>
              </a:ext>
            </a:extLst>
          </a:blip>
          <a:srcRect/>
          <a:stretch/>
        </p:blipFill>
        <p:spPr>
          <a:xfrm>
            <a:off x="8688543" y="6043735"/>
            <a:ext cx="790186" cy="790186"/>
          </a:xfrm>
          <a:prstGeom prst="rect">
            <a:avLst/>
          </a:prstGeom>
          <a:noFill/>
          <a:ln>
            <a:noFill/>
          </a:ln>
        </p:spPr>
      </p:pic>
      <p:sp>
        <p:nvSpPr>
          <p:cNvPr id="751" name="Google Shape;751;p24"/>
          <p:cNvSpPr txBox="1"/>
          <p:nvPr/>
        </p:nvSpPr>
        <p:spPr>
          <a:xfrm>
            <a:off x="1312302" y="2628503"/>
            <a:ext cx="2445245" cy="6155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4F6128"/>
                </a:solidFill>
                <a:latin typeface="Calibri"/>
                <a:ea typeface="Calibri"/>
                <a:cs typeface="Calibri"/>
                <a:sym typeface="Calibri"/>
              </a:rPr>
              <a:t>Sustainable San Rafael</a:t>
            </a:r>
            <a:endParaRPr sz="1600" dirty="0"/>
          </a:p>
          <a:p>
            <a:pPr marL="0" marR="0" lvl="0" indent="0" algn="l" rtl="0">
              <a:spcBef>
                <a:spcPts val="0"/>
              </a:spcBef>
              <a:spcAft>
                <a:spcPts val="0"/>
              </a:spcAft>
              <a:buNone/>
            </a:pPr>
            <a:r>
              <a:rPr lang="en-US" sz="1600" dirty="0">
                <a:solidFill>
                  <a:srgbClr val="7F7F7F"/>
                </a:solidFill>
                <a:latin typeface="Calibri"/>
                <a:ea typeface="Calibri"/>
                <a:cs typeface="Calibri"/>
                <a:sym typeface="Calibri"/>
              </a:rPr>
              <a:t>Bill Carney</a:t>
            </a:r>
            <a:endParaRPr sz="1600" dirty="0"/>
          </a:p>
        </p:txBody>
      </p:sp>
      <p:sp>
        <p:nvSpPr>
          <p:cNvPr id="752" name="Google Shape;752;p24"/>
          <p:cNvSpPr txBox="1"/>
          <p:nvPr/>
        </p:nvSpPr>
        <p:spPr>
          <a:xfrm>
            <a:off x="9591764" y="6143492"/>
            <a:ext cx="2192593"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chemeClr val="tx1">
                    <a:lumMod val="75000"/>
                    <a:lumOff val="25000"/>
                  </a:schemeClr>
                </a:solidFill>
                <a:latin typeface="Calibri"/>
                <a:ea typeface="Calibri"/>
                <a:cs typeface="Calibri"/>
                <a:sym typeface="Calibri"/>
              </a:rPr>
              <a:t>Zero Waste Marin</a:t>
            </a:r>
            <a:endParaRPr dirty="0">
              <a:solidFill>
                <a:schemeClr val="tx1">
                  <a:lumMod val="75000"/>
                  <a:lumOff val="25000"/>
                </a:schemeClr>
              </a:solidFill>
            </a:endParaRPr>
          </a:p>
          <a:p>
            <a:pPr marL="0" marR="0" lvl="0" indent="0" algn="l" rtl="0">
              <a:spcBef>
                <a:spcPts val="0"/>
              </a:spcBef>
              <a:spcAft>
                <a:spcPts val="0"/>
              </a:spcAft>
              <a:buNone/>
            </a:pPr>
            <a:r>
              <a:rPr lang="en-US" sz="1400" dirty="0">
                <a:solidFill>
                  <a:schemeClr val="tx1">
                    <a:lumMod val="50000"/>
                    <a:lumOff val="50000"/>
                  </a:schemeClr>
                </a:solidFill>
                <a:latin typeface="Calibri"/>
                <a:ea typeface="Calibri"/>
                <a:cs typeface="Calibri"/>
                <a:sym typeface="Calibri"/>
              </a:rPr>
              <a:t>Steve Devine</a:t>
            </a:r>
            <a:endParaRPr dirty="0">
              <a:solidFill>
                <a:schemeClr val="tx1">
                  <a:lumMod val="50000"/>
                  <a:lumOff val="50000"/>
                </a:schemeClr>
              </a:solidFill>
            </a:endParaRPr>
          </a:p>
        </p:txBody>
      </p:sp>
      <p:sp>
        <p:nvSpPr>
          <p:cNvPr id="753" name="Google Shape;753;p24"/>
          <p:cNvSpPr txBox="1"/>
          <p:nvPr/>
        </p:nvSpPr>
        <p:spPr>
          <a:xfrm>
            <a:off x="1315041" y="3617799"/>
            <a:ext cx="2192593" cy="89251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accent1"/>
                </a:solidFill>
                <a:latin typeface="Calibri"/>
                <a:ea typeface="Calibri"/>
                <a:cs typeface="Calibri"/>
                <a:sym typeface="Calibri"/>
              </a:rPr>
              <a:t>Marin Municipal </a:t>
            </a:r>
            <a:endParaRPr sz="1600"/>
          </a:p>
          <a:p>
            <a:pPr marL="0" marR="0" lvl="0" indent="0" algn="l" rtl="0">
              <a:spcBef>
                <a:spcPts val="0"/>
              </a:spcBef>
              <a:spcAft>
                <a:spcPts val="0"/>
              </a:spcAft>
              <a:buNone/>
            </a:pPr>
            <a:r>
              <a:rPr lang="en-US" sz="1800" b="1">
                <a:solidFill>
                  <a:schemeClr val="accent1"/>
                </a:solidFill>
                <a:latin typeface="Calibri"/>
                <a:ea typeface="Calibri"/>
                <a:cs typeface="Calibri"/>
                <a:sym typeface="Calibri"/>
              </a:rPr>
              <a:t>Water District</a:t>
            </a:r>
            <a:endParaRPr sz="1600"/>
          </a:p>
          <a:p>
            <a:pPr marL="0" marR="0" lvl="0" indent="0" algn="l" rtl="0">
              <a:spcBef>
                <a:spcPts val="0"/>
              </a:spcBef>
              <a:spcAft>
                <a:spcPts val="0"/>
              </a:spcAft>
              <a:buNone/>
            </a:pPr>
            <a:r>
              <a:rPr lang="en-US" sz="1600">
                <a:solidFill>
                  <a:srgbClr val="7F7F7F"/>
                </a:solidFill>
                <a:latin typeface="Calibri"/>
                <a:ea typeface="Calibri"/>
                <a:cs typeface="Calibri"/>
                <a:sym typeface="Calibri"/>
              </a:rPr>
              <a:t>Matthew Sagues</a:t>
            </a:r>
            <a:endParaRPr sz="1600">
              <a:solidFill>
                <a:srgbClr val="7F7F7F"/>
              </a:solidFill>
              <a:latin typeface="Calibri"/>
              <a:ea typeface="Calibri"/>
              <a:cs typeface="Calibri"/>
              <a:sym typeface="Calibri"/>
            </a:endParaRPr>
          </a:p>
        </p:txBody>
      </p:sp>
      <p:pic>
        <p:nvPicPr>
          <p:cNvPr id="754" name="Google Shape;754;p24" descr="Head with gears"/>
          <p:cNvPicPr preferRelativeResize="0"/>
          <p:nvPr/>
        </p:nvPicPr>
        <p:blipFill rotWithShape="1">
          <a:blip r:embed="rId10" cstate="screen">
            <a:alphaModFix/>
            <a:duotone>
              <a:prstClr val="black"/>
              <a:schemeClr val="accent6">
                <a:tint val="45000"/>
                <a:satMod val="400000"/>
              </a:schemeClr>
            </a:duotone>
            <a:extLst>
              <a:ext uri="{28A0092B-C50C-407E-A947-70E740481C1C}">
                <a14:useLocalDpi xmlns:a14="http://schemas.microsoft.com/office/drawing/2010/main"/>
              </a:ext>
            </a:extLst>
          </a:blip>
          <a:srcRect/>
          <a:stretch/>
        </p:blipFill>
        <p:spPr>
          <a:xfrm>
            <a:off x="4584980" y="2574056"/>
            <a:ext cx="659888" cy="659888"/>
          </a:xfrm>
          <a:prstGeom prst="rect">
            <a:avLst/>
          </a:prstGeom>
          <a:noFill/>
          <a:ln>
            <a:noFill/>
          </a:ln>
        </p:spPr>
      </p:pic>
      <p:sp>
        <p:nvSpPr>
          <p:cNvPr id="755" name="Google Shape;755;p24"/>
          <p:cNvSpPr txBox="1"/>
          <p:nvPr/>
        </p:nvSpPr>
        <p:spPr>
          <a:xfrm>
            <a:off x="5438988" y="3744259"/>
            <a:ext cx="2192593" cy="6155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31859B"/>
                </a:solidFill>
                <a:latin typeface="Calibri"/>
                <a:ea typeface="Calibri"/>
                <a:cs typeface="Calibri"/>
                <a:sym typeface="Calibri"/>
              </a:rPr>
              <a:t>Carbo Culture</a:t>
            </a:r>
            <a:endParaRPr sz="1600" dirty="0"/>
          </a:p>
          <a:p>
            <a:pPr marL="0" marR="0" lvl="0" indent="0" algn="l" rtl="0">
              <a:spcBef>
                <a:spcPts val="0"/>
              </a:spcBef>
              <a:spcAft>
                <a:spcPts val="0"/>
              </a:spcAft>
              <a:buNone/>
            </a:pPr>
            <a:r>
              <a:rPr lang="en-US" sz="1600" dirty="0">
                <a:solidFill>
                  <a:srgbClr val="7F7F7F"/>
                </a:solidFill>
                <a:latin typeface="Calibri"/>
                <a:ea typeface="Calibri"/>
                <a:cs typeface="Calibri"/>
                <a:sym typeface="Calibri"/>
              </a:rPr>
              <a:t>Chris Carstens</a:t>
            </a:r>
            <a:endParaRPr sz="1600" dirty="0"/>
          </a:p>
        </p:txBody>
      </p:sp>
      <p:sp>
        <p:nvSpPr>
          <p:cNvPr id="756" name="Google Shape;756;p24"/>
          <p:cNvSpPr txBox="1"/>
          <p:nvPr/>
        </p:nvSpPr>
        <p:spPr>
          <a:xfrm>
            <a:off x="8510136" y="217355"/>
            <a:ext cx="3470775" cy="553998"/>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3600"/>
              <a:buFont typeface="Calibri"/>
              <a:buNone/>
            </a:pPr>
            <a:r>
              <a:rPr lang="en-US" sz="3600" b="1" dirty="0">
                <a:solidFill>
                  <a:schemeClr val="tx1">
                    <a:lumMod val="75000"/>
                    <a:lumOff val="25000"/>
                  </a:schemeClr>
                </a:solidFill>
                <a:latin typeface="Calibri"/>
                <a:ea typeface="Calibri"/>
                <a:cs typeface="Calibri"/>
                <a:sym typeface="Calibri"/>
              </a:rPr>
              <a:t>Collaborators</a:t>
            </a:r>
            <a:endParaRPr dirty="0">
              <a:solidFill>
                <a:schemeClr val="tx1">
                  <a:lumMod val="75000"/>
                  <a:lumOff val="25000"/>
                </a:schemeClr>
              </a:solidFill>
            </a:endParaRPr>
          </a:p>
        </p:txBody>
      </p:sp>
      <p:pic>
        <p:nvPicPr>
          <p:cNvPr id="757" name="Google Shape;757;p24" descr="Venn diagram"/>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4486840" y="3556874"/>
            <a:ext cx="914400" cy="914400"/>
          </a:xfrm>
          <a:prstGeom prst="rect">
            <a:avLst/>
          </a:prstGeom>
          <a:noFill/>
          <a:ln>
            <a:noFill/>
          </a:ln>
        </p:spPr>
      </p:pic>
      <p:sp>
        <p:nvSpPr>
          <p:cNvPr id="758" name="Google Shape;758;p24"/>
          <p:cNvSpPr txBox="1"/>
          <p:nvPr/>
        </p:nvSpPr>
        <p:spPr>
          <a:xfrm>
            <a:off x="9591764" y="5283162"/>
            <a:ext cx="2192593" cy="5539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3F3F3F"/>
                </a:solidFill>
                <a:latin typeface="Calibri"/>
                <a:ea typeface="Calibri"/>
                <a:cs typeface="Calibri"/>
                <a:sym typeface="Calibri"/>
              </a:rPr>
              <a:t>Marin RCD</a:t>
            </a:r>
            <a:endParaRPr dirty="0"/>
          </a:p>
          <a:p>
            <a:pPr marL="0" marR="0" lvl="0" indent="0" algn="l" rtl="0">
              <a:spcBef>
                <a:spcPts val="0"/>
              </a:spcBef>
              <a:spcAft>
                <a:spcPts val="0"/>
              </a:spcAft>
              <a:buNone/>
            </a:pPr>
            <a:r>
              <a:rPr lang="en-US" sz="1400" dirty="0">
                <a:solidFill>
                  <a:srgbClr val="7F7F7F"/>
                </a:solidFill>
                <a:latin typeface="Calibri"/>
                <a:ea typeface="Calibri"/>
                <a:cs typeface="Calibri"/>
                <a:sym typeface="Calibri"/>
              </a:rPr>
              <a:t>Nancy Scolari</a:t>
            </a:r>
            <a:endParaRPr dirty="0"/>
          </a:p>
        </p:txBody>
      </p:sp>
      <p:sp>
        <p:nvSpPr>
          <p:cNvPr id="759" name="Google Shape;759;p24"/>
          <p:cNvSpPr txBox="1"/>
          <p:nvPr/>
        </p:nvSpPr>
        <p:spPr>
          <a:xfrm>
            <a:off x="5369924" y="2619270"/>
            <a:ext cx="2477566" cy="6155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tx2">
                    <a:lumMod val="50000"/>
                  </a:schemeClr>
                </a:solidFill>
                <a:latin typeface="Calibri"/>
                <a:ea typeface="Calibri"/>
                <a:cs typeface="Calibri"/>
                <a:sym typeface="Calibri"/>
              </a:rPr>
              <a:t>Carbon Cycle Institute</a:t>
            </a:r>
            <a:endParaRPr sz="1600" dirty="0">
              <a:solidFill>
                <a:schemeClr val="tx2">
                  <a:lumMod val="50000"/>
                </a:schemeClr>
              </a:solidFill>
            </a:endParaRPr>
          </a:p>
          <a:p>
            <a:pPr marL="0" marR="0" lvl="0" indent="0" algn="l" rtl="0">
              <a:spcBef>
                <a:spcPts val="0"/>
              </a:spcBef>
              <a:spcAft>
                <a:spcPts val="0"/>
              </a:spcAft>
              <a:buNone/>
            </a:pPr>
            <a:r>
              <a:rPr lang="en-US" sz="1600" dirty="0">
                <a:solidFill>
                  <a:srgbClr val="7F7F7F"/>
                </a:solidFill>
                <a:latin typeface="Calibri"/>
                <a:ea typeface="Calibri"/>
                <a:cs typeface="Calibri"/>
                <a:sym typeface="Calibri"/>
              </a:rPr>
              <a:t>Dr. Jeff </a:t>
            </a:r>
            <a:r>
              <a:rPr lang="en-US" sz="1600" dirty="0" err="1">
                <a:solidFill>
                  <a:srgbClr val="7F7F7F"/>
                </a:solidFill>
                <a:latin typeface="Calibri"/>
                <a:ea typeface="Calibri"/>
                <a:cs typeface="Calibri"/>
                <a:sym typeface="Calibri"/>
              </a:rPr>
              <a:t>Creque</a:t>
            </a:r>
            <a:endParaRPr sz="1600" dirty="0">
              <a:solidFill>
                <a:srgbClr val="7F7F7F"/>
              </a:solidFill>
              <a:latin typeface="Calibri"/>
              <a:ea typeface="Calibri"/>
              <a:cs typeface="Calibri"/>
              <a:sym typeface="Calibri"/>
            </a:endParaRPr>
          </a:p>
        </p:txBody>
      </p:sp>
      <p:pic>
        <p:nvPicPr>
          <p:cNvPr id="760" name="Google Shape;760;p24" descr="Suitcase"/>
          <p:cNvPicPr preferRelativeResize="0"/>
          <p:nvPr/>
        </p:nvPicPr>
        <p:blipFill rotWithShape="1">
          <a:blip r:embed="rId12" cstate="screen">
            <a:alphaModFix/>
            <a:extLst>
              <a:ext uri="{28A0092B-C50C-407E-A947-70E740481C1C}">
                <a14:useLocalDpi xmlns:a14="http://schemas.microsoft.com/office/drawing/2010/main"/>
              </a:ext>
            </a:extLst>
          </a:blip>
          <a:srcRect/>
          <a:stretch/>
        </p:blipFill>
        <p:spPr>
          <a:xfrm>
            <a:off x="8895124" y="943949"/>
            <a:ext cx="547133" cy="547133"/>
          </a:xfrm>
          <a:prstGeom prst="rect">
            <a:avLst/>
          </a:prstGeom>
          <a:noFill/>
          <a:ln>
            <a:noFill/>
          </a:ln>
        </p:spPr>
      </p:pic>
      <p:sp>
        <p:nvSpPr>
          <p:cNvPr id="761" name="Google Shape;761;p24"/>
          <p:cNvSpPr txBox="1"/>
          <p:nvPr/>
        </p:nvSpPr>
        <p:spPr>
          <a:xfrm>
            <a:off x="9524016" y="814054"/>
            <a:ext cx="2192593"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3F3F3F"/>
                </a:solidFill>
                <a:latin typeface="Calibri"/>
                <a:ea typeface="Calibri"/>
                <a:cs typeface="Calibri"/>
                <a:sym typeface="Calibri"/>
              </a:rPr>
              <a:t>Marin Sanitary Services</a:t>
            </a:r>
            <a:endParaRPr dirty="0"/>
          </a:p>
          <a:p>
            <a:pPr marL="0" marR="0" lvl="0" indent="0" algn="l" rtl="0">
              <a:spcBef>
                <a:spcPts val="0"/>
              </a:spcBef>
              <a:spcAft>
                <a:spcPts val="0"/>
              </a:spcAft>
              <a:buNone/>
            </a:pPr>
            <a:r>
              <a:rPr lang="en-US" sz="1400" dirty="0">
                <a:solidFill>
                  <a:srgbClr val="7F7F7F"/>
                </a:solidFill>
                <a:latin typeface="Calibri"/>
                <a:ea typeface="Calibri"/>
                <a:cs typeface="Calibri"/>
                <a:sym typeface="Calibri"/>
              </a:rPr>
              <a:t>Patty </a:t>
            </a:r>
            <a:r>
              <a:rPr lang="en-US" sz="1400" dirty="0" err="1">
                <a:solidFill>
                  <a:srgbClr val="7F7F7F"/>
                </a:solidFill>
                <a:latin typeface="Calibri"/>
                <a:ea typeface="Calibri"/>
                <a:cs typeface="Calibri"/>
                <a:sym typeface="Calibri"/>
              </a:rPr>
              <a:t>Garbarino</a:t>
            </a:r>
            <a:endParaRPr lang="en-US" sz="1400" dirty="0">
              <a:solidFill>
                <a:srgbClr val="7F7F7F"/>
              </a:solidFill>
              <a:latin typeface="Calibri"/>
              <a:ea typeface="Calibri"/>
              <a:cs typeface="Calibri"/>
              <a:sym typeface="Calibri"/>
            </a:endParaRPr>
          </a:p>
          <a:p>
            <a:pPr marL="0" marR="0" lvl="0" indent="0" algn="l" rtl="0">
              <a:spcBef>
                <a:spcPts val="0"/>
              </a:spcBef>
              <a:spcAft>
                <a:spcPts val="0"/>
              </a:spcAft>
              <a:buNone/>
            </a:pPr>
            <a:r>
              <a:rPr lang="en-US" dirty="0">
                <a:solidFill>
                  <a:srgbClr val="7F7F7F"/>
                </a:solidFill>
                <a:latin typeface="Calibri"/>
                <a:ea typeface="Calibri"/>
                <a:cs typeface="Calibri"/>
                <a:sym typeface="Calibri"/>
              </a:rPr>
              <a:t>Justin Wilcox</a:t>
            </a:r>
            <a:endParaRPr sz="1400" dirty="0">
              <a:solidFill>
                <a:srgbClr val="7F7F7F"/>
              </a:solidFill>
              <a:latin typeface="Calibri"/>
              <a:ea typeface="Calibri"/>
              <a:cs typeface="Calibri"/>
              <a:sym typeface="Calibri"/>
            </a:endParaRPr>
          </a:p>
        </p:txBody>
      </p:sp>
      <p:sp>
        <p:nvSpPr>
          <p:cNvPr id="762" name="Google Shape;762;p24"/>
          <p:cNvSpPr txBox="1"/>
          <p:nvPr/>
        </p:nvSpPr>
        <p:spPr>
          <a:xfrm>
            <a:off x="9508244" y="4422791"/>
            <a:ext cx="2192593"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3F3F3F"/>
                </a:solidFill>
                <a:latin typeface="Calibri"/>
                <a:ea typeface="Calibri"/>
                <a:cs typeface="Calibri"/>
                <a:sym typeface="Calibri"/>
              </a:rPr>
              <a:t>West Marin Compost</a:t>
            </a:r>
            <a:endParaRPr dirty="0"/>
          </a:p>
          <a:p>
            <a:pPr marL="0" marR="0" lvl="0" indent="0" algn="l" rtl="0">
              <a:spcBef>
                <a:spcPts val="0"/>
              </a:spcBef>
              <a:spcAft>
                <a:spcPts val="0"/>
              </a:spcAft>
              <a:buNone/>
            </a:pPr>
            <a:r>
              <a:rPr lang="en-US" sz="1400" dirty="0">
                <a:solidFill>
                  <a:srgbClr val="7F7F7F"/>
                </a:solidFill>
                <a:latin typeface="Calibri"/>
                <a:ea typeface="Calibri"/>
                <a:cs typeface="Calibri"/>
                <a:sym typeface="Calibri"/>
              </a:rPr>
              <a:t>Will </a:t>
            </a:r>
            <a:r>
              <a:rPr lang="en-US" sz="1400" dirty="0" err="1">
                <a:solidFill>
                  <a:srgbClr val="7F7F7F"/>
                </a:solidFill>
                <a:latin typeface="Calibri"/>
                <a:ea typeface="Calibri"/>
                <a:cs typeface="Calibri"/>
                <a:sym typeface="Calibri"/>
              </a:rPr>
              <a:t>Bakx</a:t>
            </a:r>
            <a:endParaRPr sz="1400" dirty="0">
              <a:solidFill>
                <a:srgbClr val="7F7F7F"/>
              </a:solidFill>
              <a:latin typeface="Calibri"/>
              <a:ea typeface="Calibri"/>
              <a:cs typeface="Calibri"/>
              <a:sym typeface="Calibri"/>
            </a:endParaRPr>
          </a:p>
        </p:txBody>
      </p:sp>
      <p:pic>
        <p:nvPicPr>
          <p:cNvPr id="763" name="Google Shape;763;p24" descr="Dance"/>
          <p:cNvPicPr preferRelativeResize="0"/>
          <p:nvPr/>
        </p:nvPicPr>
        <p:blipFill rotWithShape="1">
          <a:blip r:embed="rId13" cstate="screen">
            <a:alphaModFix/>
            <a:extLst>
              <a:ext uri="{28A0092B-C50C-407E-A947-70E740481C1C}">
                <a14:useLocalDpi xmlns:a14="http://schemas.microsoft.com/office/drawing/2010/main"/>
              </a:ext>
            </a:extLst>
          </a:blip>
          <a:srcRect/>
          <a:stretch/>
        </p:blipFill>
        <p:spPr>
          <a:xfrm>
            <a:off x="8723082" y="2615628"/>
            <a:ext cx="769442" cy="769442"/>
          </a:xfrm>
          <a:prstGeom prst="rect">
            <a:avLst/>
          </a:prstGeom>
          <a:noFill/>
          <a:ln>
            <a:noFill/>
          </a:ln>
        </p:spPr>
      </p:pic>
      <p:sp>
        <p:nvSpPr>
          <p:cNvPr id="764" name="Google Shape;764;p24"/>
          <p:cNvSpPr txBox="1"/>
          <p:nvPr/>
        </p:nvSpPr>
        <p:spPr>
          <a:xfrm>
            <a:off x="9533055" y="2693883"/>
            <a:ext cx="240859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3F3F3F"/>
                </a:solidFill>
                <a:latin typeface="Calibri"/>
                <a:ea typeface="Calibri"/>
                <a:cs typeface="Calibri"/>
                <a:sym typeface="Calibri"/>
              </a:rPr>
              <a:t>Marin Open Space District</a:t>
            </a:r>
            <a:endParaRPr/>
          </a:p>
          <a:p>
            <a:pPr marL="0" marR="0" lvl="0" indent="0" algn="l" rtl="0">
              <a:spcBef>
                <a:spcPts val="0"/>
              </a:spcBef>
              <a:spcAft>
                <a:spcPts val="0"/>
              </a:spcAft>
              <a:buNone/>
            </a:pPr>
            <a:r>
              <a:rPr lang="en-US" sz="1400">
                <a:solidFill>
                  <a:srgbClr val="7F7F7F"/>
                </a:solidFill>
                <a:latin typeface="Calibri"/>
                <a:ea typeface="Calibri"/>
                <a:cs typeface="Calibri"/>
                <a:sym typeface="Calibri"/>
              </a:rPr>
              <a:t>Max Korten</a:t>
            </a:r>
            <a:endParaRPr sz="1400">
              <a:solidFill>
                <a:srgbClr val="7F7F7F"/>
              </a:solidFill>
              <a:latin typeface="Calibri"/>
              <a:ea typeface="Calibri"/>
              <a:cs typeface="Calibri"/>
              <a:sym typeface="Calibri"/>
            </a:endParaRPr>
          </a:p>
        </p:txBody>
      </p:sp>
      <p:pic>
        <p:nvPicPr>
          <p:cNvPr id="765" name="Google Shape;765;p24" descr="Bucket and shovel"/>
          <p:cNvPicPr preferRelativeResize="0"/>
          <p:nvPr/>
        </p:nvPicPr>
        <p:blipFill rotWithShape="1">
          <a:blip r:embed="rId14" cstate="screen">
            <a:alphaModFix/>
            <a:extLst>
              <a:ext uri="{28A0092B-C50C-407E-A947-70E740481C1C}">
                <a14:useLocalDpi xmlns:a14="http://schemas.microsoft.com/office/drawing/2010/main"/>
              </a:ext>
            </a:extLst>
          </a:blip>
          <a:srcRect/>
          <a:stretch/>
        </p:blipFill>
        <p:spPr>
          <a:xfrm>
            <a:off x="8699198" y="5155555"/>
            <a:ext cx="853851" cy="853851"/>
          </a:xfrm>
          <a:prstGeom prst="rect">
            <a:avLst/>
          </a:prstGeom>
          <a:noFill/>
          <a:ln>
            <a:noFill/>
          </a:ln>
        </p:spPr>
      </p:pic>
      <p:sp>
        <p:nvSpPr>
          <p:cNvPr id="766" name="Google Shape;766;p24"/>
          <p:cNvSpPr txBox="1"/>
          <p:nvPr/>
        </p:nvSpPr>
        <p:spPr>
          <a:xfrm>
            <a:off x="9555460" y="1772502"/>
            <a:ext cx="2192593"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3F3F3F"/>
                </a:solidFill>
                <a:latin typeface="Calibri"/>
                <a:ea typeface="Calibri"/>
                <a:cs typeface="Calibri"/>
                <a:sym typeface="Calibri"/>
              </a:rPr>
              <a:t>WM Redwood Landfill</a:t>
            </a:r>
            <a:endParaRPr/>
          </a:p>
          <a:p>
            <a:pPr marL="0" marR="0" lvl="0" indent="0" algn="l" rtl="0">
              <a:spcBef>
                <a:spcPts val="0"/>
              </a:spcBef>
              <a:spcAft>
                <a:spcPts val="0"/>
              </a:spcAft>
              <a:buNone/>
            </a:pPr>
            <a:r>
              <a:rPr lang="en-US" sz="1400">
                <a:solidFill>
                  <a:srgbClr val="7F7F7F"/>
                </a:solidFill>
                <a:latin typeface="Calibri"/>
                <a:ea typeface="Calibri"/>
                <a:cs typeface="Calibri"/>
                <a:sym typeface="Calibri"/>
              </a:rPr>
              <a:t>Ramin Khany</a:t>
            </a:r>
            <a:endParaRPr sz="1400">
              <a:solidFill>
                <a:srgbClr val="7F7F7F"/>
              </a:solidFill>
              <a:latin typeface="Calibri"/>
              <a:ea typeface="Calibri"/>
              <a:cs typeface="Calibri"/>
              <a:sym typeface="Calibri"/>
            </a:endParaRPr>
          </a:p>
        </p:txBody>
      </p:sp>
      <p:pic>
        <p:nvPicPr>
          <p:cNvPr id="767" name="Google Shape;767;p24" descr="Farmer"/>
          <p:cNvPicPr preferRelativeResize="0"/>
          <p:nvPr/>
        </p:nvPicPr>
        <p:blipFill rotWithShape="1">
          <a:blip r:embed="rId15" cstate="screen">
            <a:alphaModFix/>
            <a:extLst>
              <a:ext uri="{28A0092B-C50C-407E-A947-70E740481C1C}">
                <a14:useLocalDpi xmlns:a14="http://schemas.microsoft.com/office/drawing/2010/main"/>
              </a:ext>
            </a:extLst>
          </a:blip>
          <a:srcRect/>
          <a:stretch/>
        </p:blipFill>
        <p:spPr>
          <a:xfrm>
            <a:off x="8745793" y="4405071"/>
            <a:ext cx="684961" cy="684961"/>
          </a:xfrm>
          <a:prstGeom prst="rect">
            <a:avLst/>
          </a:prstGeom>
          <a:noFill/>
          <a:ln>
            <a:noFill/>
          </a:ln>
        </p:spPr>
      </p:pic>
      <p:pic>
        <p:nvPicPr>
          <p:cNvPr id="768" name="Google Shape;768;p24" descr="Tractor"/>
          <p:cNvPicPr preferRelativeResize="0"/>
          <p:nvPr/>
        </p:nvPicPr>
        <p:blipFill rotWithShape="1">
          <a:blip r:embed="rId16" cstate="screen">
            <a:alphaModFix/>
            <a:extLst>
              <a:ext uri="{28A0092B-C50C-407E-A947-70E740481C1C}">
                <a14:useLocalDpi xmlns:a14="http://schemas.microsoft.com/office/drawing/2010/main"/>
              </a:ext>
            </a:extLst>
          </a:blip>
          <a:srcRect/>
          <a:stretch/>
        </p:blipFill>
        <p:spPr>
          <a:xfrm>
            <a:off x="8753405" y="1681064"/>
            <a:ext cx="803508" cy="803508"/>
          </a:xfrm>
          <a:prstGeom prst="rect">
            <a:avLst/>
          </a:prstGeom>
          <a:noFill/>
          <a:ln>
            <a:noFill/>
          </a:ln>
        </p:spPr>
      </p:pic>
      <p:pic>
        <p:nvPicPr>
          <p:cNvPr id="769" name="Google Shape;769;p24" descr="Butterfly"/>
          <p:cNvPicPr preferRelativeResize="0"/>
          <p:nvPr/>
        </p:nvPicPr>
        <p:blipFill rotWithShape="1">
          <a:blip r:embed="rId17" cstate="screen">
            <a:alphaModFix/>
            <a:extLst>
              <a:ext uri="{28A0092B-C50C-407E-A947-70E740481C1C}">
                <a14:useLocalDpi xmlns:a14="http://schemas.microsoft.com/office/drawing/2010/main"/>
              </a:ext>
            </a:extLst>
          </a:blip>
          <a:srcRect/>
          <a:stretch/>
        </p:blipFill>
        <p:spPr>
          <a:xfrm>
            <a:off x="299829" y="2448302"/>
            <a:ext cx="914400" cy="914400"/>
          </a:xfrm>
          <a:prstGeom prst="rect">
            <a:avLst/>
          </a:prstGeom>
          <a:noFill/>
          <a:ln>
            <a:noFill/>
          </a:ln>
        </p:spPr>
      </p:pic>
      <p:sp>
        <p:nvSpPr>
          <p:cNvPr id="38" name="Google Shape;758;p24">
            <a:extLst>
              <a:ext uri="{FF2B5EF4-FFF2-40B4-BE49-F238E27FC236}">
                <a16:creationId xmlns:a16="http://schemas.microsoft.com/office/drawing/2014/main" id="{FE307DA4-5085-B547-AF08-683CA6D6D739}"/>
              </a:ext>
            </a:extLst>
          </p:cNvPr>
          <p:cNvSpPr txBox="1"/>
          <p:nvPr/>
        </p:nvSpPr>
        <p:spPr>
          <a:xfrm>
            <a:off x="5432106" y="6129707"/>
            <a:ext cx="2192593"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3F3F3F"/>
                </a:solidFill>
                <a:latin typeface="Calibri"/>
                <a:ea typeface="Calibri"/>
                <a:cs typeface="Calibri"/>
                <a:sym typeface="Calibri"/>
              </a:rPr>
              <a:t>Drawdown Marin</a:t>
            </a:r>
            <a:endParaRPr dirty="0"/>
          </a:p>
          <a:p>
            <a:pPr marL="0" marR="0" lvl="0" indent="0" algn="l" rtl="0">
              <a:spcBef>
                <a:spcPts val="0"/>
              </a:spcBef>
              <a:spcAft>
                <a:spcPts val="0"/>
              </a:spcAft>
              <a:buNone/>
            </a:pPr>
            <a:r>
              <a:rPr lang="en-US" sz="1400" dirty="0">
                <a:solidFill>
                  <a:srgbClr val="7F7F7F"/>
                </a:solidFill>
                <a:latin typeface="Calibri"/>
                <a:ea typeface="Calibri"/>
                <a:cs typeface="Calibri"/>
                <a:sym typeface="Calibri"/>
              </a:rPr>
              <a:t>Alex </a:t>
            </a:r>
            <a:r>
              <a:rPr lang="en-US" sz="1400" dirty="0" err="1">
                <a:solidFill>
                  <a:srgbClr val="7F7F7F"/>
                </a:solidFill>
                <a:latin typeface="Calibri"/>
                <a:ea typeface="Calibri"/>
                <a:cs typeface="Calibri"/>
                <a:sym typeface="Calibri"/>
              </a:rPr>
              <a:t>Porteshawver</a:t>
            </a:r>
            <a:endParaRPr dirty="0"/>
          </a:p>
        </p:txBody>
      </p:sp>
      <p:sp>
        <p:nvSpPr>
          <p:cNvPr id="3" name="Down Arrow 2">
            <a:extLst>
              <a:ext uri="{FF2B5EF4-FFF2-40B4-BE49-F238E27FC236}">
                <a16:creationId xmlns:a16="http://schemas.microsoft.com/office/drawing/2014/main" id="{09C19476-6468-6348-A936-C701603F3EFC}"/>
              </a:ext>
            </a:extLst>
          </p:cNvPr>
          <p:cNvSpPr/>
          <p:nvPr/>
        </p:nvSpPr>
        <p:spPr>
          <a:xfrm>
            <a:off x="4606253" y="6141325"/>
            <a:ext cx="694407" cy="576419"/>
          </a:xfrm>
          <a:prstGeom prst="downArrow">
            <a:avLst>
              <a:gd name="adj1" fmla="val 63699"/>
              <a:gd name="adj2"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0E7A71D-C11B-354A-A34C-2C51EF72BC11}"/>
              </a:ext>
            </a:extLst>
          </p:cNvPr>
          <p:cNvSpPr txBox="1"/>
          <p:nvPr/>
        </p:nvSpPr>
        <p:spPr>
          <a:xfrm>
            <a:off x="4705722" y="6206518"/>
            <a:ext cx="521297" cy="307777"/>
          </a:xfrm>
          <a:prstGeom prst="rect">
            <a:avLst/>
          </a:prstGeom>
          <a:noFill/>
        </p:spPr>
        <p:txBody>
          <a:bodyPr wrap="none" rtlCol="0">
            <a:spAutoFit/>
          </a:bodyPr>
          <a:lstStyle/>
          <a:p>
            <a:r>
              <a:rPr lang="en-US" b="1" dirty="0">
                <a:solidFill>
                  <a:schemeClr val="bg1"/>
                </a:solidFill>
              </a:rPr>
              <a:t>CO</a:t>
            </a:r>
            <a:r>
              <a:rPr lang="en-US" b="1" baseline="-25000" dirty="0">
                <a:solidFill>
                  <a:schemeClr val="bg1"/>
                </a:solidFill>
              </a:rPr>
              <a:t>2</a:t>
            </a:r>
          </a:p>
        </p:txBody>
      </p:sp>
      <p:pic>
        <p:nvPicPr>
          <p:cNvPr id="7" name="Graphic 6" descr="Koi">
            <a:extLst>
              <a:ext uri="{FF2B5EF4-FFF2-40B4-BE49-F238E27FC236}">
                <a16:creationId xmlns:a16="http://schemas.microsoft.com/office/drawing/2014/main" id="{47E7FF43-24ED-E443-B4FE-EBC6BB95C8C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71928" y="3563616"/>
            <a:ext cx="914400" cy="914400"/>
          </a:xfrm>
          <a:prstGeom prst="rect">
            <a:avLst/>
          </a:prstGeom>
        </p:spPr>
      </p:pic>
      <p:sp>
        <p:nvSpPr>
          <p:cNvPr id="42" name="Google Shape;764;p24">
            <a:extLst>
              <a:ext uri="{FF2B5EF4-FFF2-40B4-BE49-F238E27FC236}">
                <a16:creationId xmlns:a16="http://schemas.microsoft.com/office/drawing/2014/main" id="{816F27A1-6735-9040-BAC7-FE58BE2A299B}"/>
              </a:ext>
            </a:extLst>
          </p:cNvPr>
          <p:cNvSpPr txBox="1"/>
          <p:nvPr/>
        </p:nvSpPr>
        <p:spPr>
          <a:xfrm>
            <a:off x="9524016" y="3582479"/>
            <a:ext cx="2408591"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rgbClr val="3F3F3F"/>
                </a:solidFill>
                <a:latin typeface="Calibri"/>
                <a:ea typeface="Calibri"/>
                <a:cs typeface="Calibri"/>
                <a:sym typeface="Calibri"/>
              </a:rPr>
              <a:t>Marin Wildfire </a:t>
            </a:r>
          </a:p>
          <a:p>
            <a:pPr marL="0" marR="0" lvl="0" indent="0" algn="l" rtl="0">
              <a:spcBef>
                <a:spcPts val="0"/>
              </a:spcBef>
              <a:spcAft>
                <a:spcPts val="0"/>
              </a:spcAft>
              <a:buNone/>
            </a:pPr>
            <a:r>
              <a:rPr lang="en-US" sz="1600" b="1" dirty="0">
                <a:solidFill>
                  <a:srgbClr val="3F3F3F"/>
                </a:solidFill>
                <a:latin typeface="Calibri"/>
                <a:ea typeface="Calibri"/>
                <a:cs typeface="Calibri"/>
                <a:sym typeface="Calibri"/>
              </a:rPr>
              <a:t>Protection Authority</a:t>
            </a:r>
            <a:endParaRPr dirty="0"/>
          </a:p>
        </p:txBody>
      </p:sp>
      <p:pic>
        <p:nvPicPr>
          <p:cNvPr id="43" name="Google Shape;124;p4" descr="A close up of a sign&#10;&#10;Description automatically generated">
            <a:extLst>
              <a:ext uri="{FF2B5EF4-FFF2-40B4-BE49-F238E27FC236}">
                <a16:creationId xmlns:a16="http://schemas.microsoft.com/office/drawing/2014/main" id="{36284DA3-2ACE-054D-87CA-C1E3D7D55452}"/>
              </a:ext>
            </a:extLst>
          </p:cNvPr>
          <p:cNvPicPr preferRelativeResize="0"/>
          <p:nvPr/>
        </p:nvPicPr>
        <p:blipFill rotWithShape="1">
          <a:blip r:embed="rId20" cstate="screen">
            <a:clrChange>
              <a:clrFrom>
                <a:srgbClr val="FFFFFF"/>
              </a:clrFrom>
              <a:clrTo>
                <a:srgbClr val="FFFFFF">
                  <a:alpha val="0"/>
                </a:srgbClr>
              </a:clrTo>
            </a:clrChange>
            <a:alphaModFix/>
            <a:extLst>
              <a:ext uri="{BEBA8EAE-BF5A-486C-A8C5-ECC9F3942E4B}">
                <a14:imgProps xmlns:a14="http://schemas.microsoft.com/office/drawing/2010/main">
                  <a14:imgLayer r:embed="rId21">
                    <a14:imgEffect>
                      <a14:saturation sat="0"/>
                    </a14:imgEffect>
                  </a14:imgLayer>
                </a14:imgProps>
              </a:ext>
              <a:ext uri="{28A0092B-C50C-407E-A947-70E740481C1C}">
                <a14:useLocalDpi xmlns:a14="http://schemas.microsoft.com/office/drawing/2010/main"/>
              </a:ext>
            </a:extLst>
          </a:blip>
          <a:srcRect/>
          <a:stretch/>
        </p:blipFill>
        <p:spPr>
          <a:xfrm>
            <a:off x="8730489" y="3545333"/>
            <a:ext cx="684961" cy="684961"/>
          </a:xfrm>
          <a:prstGeom prst="rect">
            <a:avLst/>
          </a:prstGeom>
          <a:noFill/>
          <a:ln>
            <a:noFill/>
          </a:ln>
        </p:spPr>
      </p:pic>
      <p:sp>
        <p:nvSpPr>
          <p:cNvPr id="742" name="Google Shape;742;p24"/>
          <p:cNvSpPr txBox="1"/>
          <p:nvPr/>
        </p:nvSpPr>
        <p:spPr>
          <a:xfrm>
            <a:off x="1241076" y="6045792"/>
            <a:ext cx="2192593"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dirty="0">
                <a:solidFill>
                  <a:schemeClr val="tx1">
                    <a:lumMod val="75000"/>
                    <a:lumOff val="25000"/>
                  </a:schemeClr>
                </a:solidFill>
                <a:latin typeface="Calibri"/>
                <a:ea typeface="Calibri"/>
                <a:cs typeface="Calibri"/>
                <a:sym typeface="Calibri"/>
              </a:rPr>
              <a:t>UC Berkeley</a:t>
            </a:r>
            <a:endParaRPr dirty="0">
              <a:solidFill>
                <a:schemeClr val="tx1">
                  <a:lumMod val="75000"/>
                  <a:lumOff val="25000"/>
                </a:schemeClr>
              </a:solidFill>
            </a:endParaRPr>
          </a:p>
          <a:p>
            <a:pPr marL="0" marR="0" lvl="0" indent="0" algn="l" rtl="0">
              <a:spcBef>
                <a:spcPts val="0"/>
              </a:spcBef>
              <a:spcAft>
                <a:spcPts val="0"/>
              </a:spcAft>
              <a:buNone/>
            </a:pPr>
            <a:r>
              <a:rPr lang="en-US" sz="1400" dirty="0">
                <a:solidFill>
                  <a:srgbClr val="7F7F7F"/>
                </a:solidFill>
                <a:latin typeface="Calibri"/>
                <a:ea typeface="Calibri"/>
                <a:cs typeface="Calibri"/>
                <a:sym typeface="Calibri"/>
              </a:rPr>
              <a:t>Dr. Daniel Sanchez</a:t>
            </a:r>
            <a:endParaRPr dirty="0"/>
          </a:p>
        </p:txBody>
      </p:sp>
      <p:sp>
        <p:nvSpPr>
          <p:cNvPr id="2" name="Rectangle 1">
            <a:extLst>
              <a:ext uri="{FF2B5EF4-FFF2-40B4-BE49-F238E27FC236}">
                <a16:creationId xmlns:a16="http://schemas.microsoft.com/office/drawing/2014/main" id="{F022B411-15D8-3845-9271-95BD3AC452AD}"/>
              </a:ext>
            </a:extLst>
          </p:cNvPr>
          <p:cNvSpPr/>
          <p:nvPr/>
        </p:nvSpPr>
        <p:spPr>
          <a:xfrm>
            <a:off x="275269" y="5926784"/>
            <a:ext cx="892166" cy="910903"/>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9490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1B827D49-74E2-EB44-9331-4EE6A0D40F7E}"/>
              </a:ext>
            </a:extLst>
          </p:cNvPr>
          <p:cNvCxnSpPr>
            <a:cxnSpLocks/>
          </p:cNvCxnSpPr>
          <p:nvPr/>
        </p:nvCxnSpPr>
        <p:spPr>
          <a:xfrm>
            <a:off x="1156745" y="2185506"/>
            <a:ext cx="1860758"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510B0E2-3897-9948-AAF9-36D221F0F7EE}"/>
              </a:ext>
            </a:extLst>
          </p:cNvPr>
          <p:cNvCxnSpPr>
            <a:cxnSpLocks/>
          </p:cNvCxnSpPr>
          <p:nvPr/>
        </p:nvCxnSpPr>
        <p:spPr>
          <a:xfrm>
            <a:off x="1270386" y="4893150"/>
            <a:ext cx="1747117"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B6C1F8D-125B-A449-9EE0-7B7424B18564}"/>
              </a:ext>
            </a:extLst>
          </p:cNvPr>
          <p:cNvSpPr txBox="1"/>
          <p:nvPr/>
        </p:nvSpPr>
        <p:spPr>
          <a:xfrm>
            <a:off x="1511625" y="1235166"/>
            <a:ext cx="1228221" cy="461665"/>
          </a:xfrm>
          <a:prstGeom prst="rect">
            <a:avLst/>
          </a:prstGeom>
          <a:noFill/>
        </p:spPr>
        <p:txBody>
          <a:bodyPr wrap="none" rtlCol="0">
            <a:spAutoFit/>
          </a:bodyPr>
          <a:lstStyle/>
          <a:p>
            <a:r>
              <a:rPr lang="en-US" sz="2400" dirty="0">
                <a:solidFill>
                  <a:schemeClr val="bg1">
                    <a:lumMod val="50000"/>
                  </a:schemeClr>
                </a:solidFill>
              </a:rPr>
              <a:t>Phase I</a:t>
            </a:r>
          </a:p>
        </p:txBody>
      </p:sp>
      <p:sp>
        <p:nvSpPr>
          <p:cNvPr id="17" name="TextBox 16">
            <a:extLst>
              <a:ext uri="{FF2B5EF4-FFF2-40B4-BE49-F238E27FC236}">
                <a16:creationId xmlns:a16="http://schemas.microsoft.com/office/drawing/2014/main" id="{4B00DD99-27B9-B34B-BE98-20096CF55AAC}"/>
              </a:ext>
            </a:extLst>
          </p:cNvPr>
          <p:cNvSpPr txBox="1"/>
          <p:nvPr/>
        </p:nvSpPr>
        <p:spPr>
          <a:xfrm>
            <a:off x="1469145" y="3296665"/>
            <a:ext cx="1313180" cy="461665"/>
          </a:xfrm>
          <a:prstGeom prst="rect">
            <a:avLst/>
          </a:prstGeom>
          <a:noFill/>
        </p:spPr>
        <p:txBody>
          <a:bodyPr wrap="none" rtlCol="0">
            <a:spAutoFit/>
          </a:bodyPr>
          <a:lstStyle/>
          <a:p>
            <a:pPr algn="ctr"/>
            <a:r>
              <a:rPr lang="en-US" sz="2400" dirty="0">
                <a:solidFill>
                  <a:schemeClr val="bg1">
                    <a:lumMod val="50000"/>
                  </a:schemeClr>
                </a:solidFill>
              </a:rPr>
              <a:t>Phase II</a:t>
            </a:r>
          </a:p>
        </p:txBody>
      </p:sp>
      <p:sp>
        <p:nvSpPr>
          <p:cNvPr id="18" name="TextBox 17">
            <a:extLst>
              <a:ext uri="{FF2B5EF4-FFF2-40B4-BE49-F238E27FC236}">
                <a16:creationId xmlns:a16="http://schemas.microsoft.com/office/drawing/2014/main" id="{D47F359E-0662-0741-98D4-2158D12CB4E1}"/>
              </a:ext>
            </a:extLst>
          </p:cNvPr>
          <p:cNvSpPr txBox="1"/>
          <p:nvPr/>
        </p:nvSpPr>
        <p:spPr>
          <a:xfrm>
            <a:off x="1425822" y="5351812"/>
            <a:ext cx="1398140" cy="461665"/>
          </a:xfrm>
          <a:prstGeom prst="rect">
            <a:avLst/>
          </a:prstGeom>
          <a:noFill/>
        </p:spPr>
        <p:txBody>
          <a:bodyPr wrap="none" rtlCol="0">
            <a:spAutoFit/>
          </a:bodyPr>
          <a:lstStyle/>
          <a:p>
            <a:pPr algn="ctr"/>
            <a:r>
              <a:rPr lang="en-US" sz="2400" dirty="0">
                <a:solidFill>
                  <a:schemeClr val="bg1">
                    <a:lumMod val="50000"/>
                  </a:schemeClr>
                </a:solidFill>
              </a:rPr>
              <a:t>Phase III</a:t>
            </a:r>
          </a:p>
        </p:txBody>
      </p:sp>
      <p:grpSp>
        <p:nvGrpSpPr>
          <p:cNvPr id="48" name="Group 47">
            <a:extLst>
              <a:ext uri="{FF2B5EF4-FFF2-40B4-BE49-F238E27FC236}">
                <a16:creationId xmlns:a16="http://schemas.microsoft.com/office/drawing/2014/main" id="{8CCF22A2-B046-4044-AF62-248BE8FBE7C9}"/>
              </a:ext>
            </a:extLst>
          </p:cNvPr>
          <p:cNvGrpSpPr/>
          <p:nvPr/>
        </p:nvGrpSpPr>
        <p:grpSpPr>
          <a:xfrm>
            <a:off x="4490604" y="1151004"/>
            <a:ext cx="6469176" cy="4836373"/>
            <a:chOff x="2235007" y="1604250"/>
            <a:chExt cx="6469176" cy="4836373"/>
          </a:xfrm>
        </p:grpSpPr>
        <p:sp>
          <p:nvSpPr>
            <p:cNvPr id="195" name="Google Shape;195;p10"/>
            <p:cNvSpPr/>
            <p:nvPr/>
          </p:nvSpPr>
          <p:spPr>
            <a:xfrm>
              <a:off x="2235007" y="1604250"/>
              <a:ext cx="801858" cy="80185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400" b="1" dirty="0">
                  <a:solidFill>
                    <a:schemeClr val="lt1"/>
                  </a:solidFill>
                  <a:latin typeface="Arial"/>
                  <a:ea typeface="Arial"/>
                  <a:cs typeface="Arial"/>
                  <a:sym typeface="Arial"/>
                </a:rPr>
                <a:t>1</a:t>
              </a:r>
              <a:endParaRPr dirty="0"/>
            </a:p>
          </p:txBody>
        </p:sp>
        <p:sp>
          <p:nvSpPr>
            <p:cNvPr id="196" name="Google Shape;196;p10"/>
            <p:cNvSpPr/>
            <p:nvPr/>
          </p:nvSpPr>
          <p:spPr>
            <a:xfrm>
              <a:off x="3299876" y="3010643"/>
              <a:ext cx="801858" cy="801858"/>
            </a:xfrm>
            <a:prstGeom prst="ellipse">
              <a:avLst/>
            </a:prstGeom>
            <a:solidFill>
              <a:schemeClr val="bg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400" b="1">
                  <a:solidFill>
                    <a:schemeClr val="lt1"/>
                  </a:solidFill>
                  <a:latin typeface="Arial"/>
                  <a:ea typeface="Arial"/>
                  <a:cs typeface="Arial"/>
                  <a:sym typeface="Arial"/>
                </a:rPr>
                <a:t>2</a:t>
              </a:r>
              <a:endParaRPr/>
            </a:p>
          </p:txBody>
        </p:sp>
        <p:sp>
          <p:nvSpPr>
            <p:cNvPr id="197" name="Google Shape;197;p10"/>
            <p:cNvSpPr/>
            <p:nvPr/>
          </p:nvSpPr>
          <p:spPr>
            <a:xfrm>
              <a:off x="3299876" y="4324704"/>
              <a:ext cx="801858" cy="80185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400" b="1" dirty="0">
                  <a:solidFill>
                    <a:schemeClr val="lt1"/>
                  </a:solidFill>
                  <a:latin typeface="Arial"/>
                  <a:ea typeface="Arial"/>
                  <a:cs typeface="Arial"/>
                  <a:sym typeface="Arial"/>
                </a:rPr>
                <a:t>3</a:t>
              </a:r>
              <a:endParaRPr dirty="0"/>
            </a:p>
          </p:txBody>
        </p:sp>
        <p:sp>
          <p:nvSpPr>
            <p:cNvPr id="198" name="Google Shape;198;p10"/>
            <p:cNvSpPr txBox="1"/>
            <p:nvPr/>
          </p:nvSpPr>
          <p:spPr>
            <a:xfrm>
              <a:off x="3233813" y="1682012"/>
              <a:ext cx="3628429"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dirty="0">
                  <a:solidFill>
                    <a:schemeClr val="accent1"/>
                  </a:solidFill>
                  <a:latin typeface="Calibri"/>
                  <a:ea typeface="Calibri"/>
                  <a:cs typeface="Calibri"/>
                  <a:sym typeface="Calibri"/>
                </a:rPr>
                <a:t>Biomass Inventory</a:t>
              </a:r>
              <a:endParaRPr dirty="0"/>
            </a:p>
          </p:txBody>
        </p:sp>
        <p:sp>
          <p:nvSpPr>
            <p:cNvPr id="199" name="Google Shape;199;p10"/>
            <p:cNvSpPr txBox="1"/>
            <p:nvPr/>
          </p:nvSpPr>
          <p:spPr>
            <a:xfrm>
              <a:off x="4298682" y="2811407"/>
              <a:ext cx="4405501"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dirty="0">
                  <a:solidFill>
                    <a:schemeClr val="bg2"/>
                  </a:solidFill>
                  <a:latin typeface="Calibri"/>
                  <a:ea typeface="Calibri"/>
                  <a:cs typeface="Calibri"/>
                  <a:sym typeface="Calibri"/>
                </a:rPr>
                <a:t>Feasibility Analysis </a:t>
              </a:r>
              <a:br>
                <a:rPr lang="en-US" sz="3600" dirty="0">
                  <a:solidFill>
                    <a:schemeClr val="bg2"/>
                  </a:solidFill>
                  <a:latin typeface="Calibri"/>
                  <a:ea typeface="Calibri"/>
                  <a:cs typeface="Calibri"/>
                  <a:sym typeface="Calibri"/>
                </a:rPr>
              </a:br>
              <a:r>
                <a:rPr lang="en-US" sz="2800" dirty="0">
                  <a:solidFill>
                    <a:schemeClr val="bg2"/>
                  </a:solidFill>
                  <a:latin typeface="Calibri"/>
                  <a:ea typeface="Calibri"/>
                  <a:cs typeface="Calibri"/>
                  <a:sym typeface="Calibri"/>
                </a:rPr>
                <a:t>for</a:t>
              </a:r>
              <a:r>
                <a:rPr lang="en-US" sz="1100" dirty="0">
                  <a:solidFill>
                    <a:schemeClr val="bg2"/>
                  </a:solidFill>
                  <a:ea typeface="Calibri"/>
                </a:rPr>
                <a:t> </a:t>
              </a:r>
              <a:r>
                <a:rPr lang="en-US" sz="2800" dirty="0">
                  <a:solidFill>
                    <a:schemeClr val="bg2"/>
                  </a:solidFill>
                  <a:latin typeface="Calibri"/>
                  <a:ea typeface="Calibri"/>
                  <a:cs typeface="Calibri"/>
                  <a:sym typeface="Calibri"/>
                </a:rPr>
                <a:t>Products and Process</a:t>
              </a:r>
              <a:endParaRPr sz="1100" dirty="0">
                <a:solidFill>
                  <a:schemeClr val="bg2"/>
                </a:solidFill>
              </a:endParaRPr>
            </a:p>
          </p:txBody>
        </p:sp>
        <p:sp>
          <p:nvSpPr>
            <p:cNvPr id="200" name="Google Shape;200;p10"/>
            <p:cNvSpPr txBox="1"/>
            <p:nvPr/>
          </p:nvSpPr>
          <p:spPr>
            <a:xfrm>
              <a:off x="4298682" y="4125468"/>
              <a:ext cx="4405501"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accent5"/>
                  </a:solidFill>
                  <a:latin typeface="Calibri"/>
                  <a:ea typeface="Calibri"/>
                  <a:cs typeface="Calibri"/>
                  <a:sym typeface="Calibri"/>
                </a:rPr>
                <a:t>Climate and Drawdown </a:t>
              </a:r>
              <a:r>
                <a:rPr lang="en-US" sz="3600" dirty="0">
                  <a:solidFill>
                    <a:schemeClr val="accent5"/>
                  </a:solidFill>
                  <a:latin typeface="Calibri"/>
                  <a:ea typeface="Calibri"/>
                  <a:cs typeface="Calibri"/>
                  <a:sym typeface="Calibri"/>
                </a:rPr>
                <a:t>Optimization Analysis</a:t>
              </a:r>
              <a:endParaRPr dirty="0"/>
            </a:p>
          </p:txBody>
        </p:sp>
        <p:sp>
          <p:nvSpPr>
            <p:cNvPr id="10" name="Google Shape;197;p10">
              <a:extLst>
                <a:ext uri="{FF2B5EF4-FFF2-40B4-BE49-F238E27FC236}">
                  <a16:creationId xmlns:a16="http://schemas.microsoft.com/office/drawing/2014/main" id="{6346D884-D973-914F-B8AA-C36B1B85ADB5}"/>
                </a:ext>
              </a:extLst>
            </p:cNvPr>
            <p:cNvSpPr/>
            <p:nvPr/>
          </p:nvSpPr>
          <p:spPr>
            <a:xfrm>
              <a:off x="4376326" y="5638765"/>
              <a:ext cx="801858" cy="801858"/>
            </a:xfrm>
            <a:prstGeom prst="ellipse">
              <a:avLst/>
            </a:prstGeom>
            <a:solidFill>
              <a:schemeClr val="accent5">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400" b="1" dirty="0">
                  <a:solidFill>
                    <a:schemeClr val="lt1"/>
                  </a:solidFill>
                </a:rPr>
                <a:t>4</a:t>
              </a:r>
              <a:endParaRPr dirty="0"/>
            </a:p>
          </p:txBody>
        </p:sp>
        <p:sp>
          <p:nvSpPr>
            <p:cNvPr id="11" name="Google Shape;200;p10">
              <a:extLst>
                <a:ext uri="{FF2B5EF4-FFF2-40B4-BE49-F238E27FC236}">
                  <a16:creationId xmlns:a16="http://schemas.microsoft.com/office/drawing/2014/main" id="{18DABB9F-3661-AA46-A642-3466C0CFA1CA}"/>
                </a:ext>
              </a:extLst>
            </p:cNvPr>
            <p:cNvSpPr txBox="1"/>
            <p:nvPr/>
          </p:nvSpPr>
          <p:spPr>
            <a:xfrm>
              <a:off x="5409278" y="5712746"/>
              <a:ext cx="2912919"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dirty="0">
                  <a:solidFill>
                    <a:schemeClr val="accent5">
                      <a:lumMod val="75000"/>
                    </a:schemeClr>
                  </a:solidFill>
                  <a:latin typeface="Calibri"/>
                  <a:ea typeface="Calibri"/>
                  <a:cs typeface="Calibri"/>
                  <a:sym typeface="Calibri"/>
                </a:rPr>
                <a:t>Pilot Projects</a:t>
              </a:r>
              <a:endParaRPr dirty="0">
                <a:solidFill>
                  <a:schemeClr val="accent5">
                    <a:lumMod val="75000"/>
                  </a:schemeClr>
                </a:solidFill>
              </a:endParaRPr>
            </a:p>
          </p:txBody>
        </p:sp>
        <p:sp>
          <p:nvSpPr>
            <p:cNvPr id="2" name="Down Arrow 1">
              <a:extLst>
                <a:ext uri="{FF2B5EF4-FFF2-40B4-BE49-F238E27FC236}">
                  <a16:creationId xmlns:a16="http://schemas.microsoft.com/office/drawing/2014/main" id="{DFF9B291-C548-BE47-BA7F-CC6DE6A813A0}"/>
                </a:ext>
              </a:extLst>
            </p:cNvPr>
            <p:cNvSpPr/>
            <p:nvPr/>
          </p:nvSpPr>
          <p:spPr>
            <a:xfrm rot="19189827">
              <a:off x="3036865" y="2515248"/>
              <a:ext cx="263011" cy="389996"/>
            </a:xfrm>
            <a:prstGeom prst="down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a:extLst>
                <a:ext uri="{FF2B5EF4-FFF2-40B4-BE49-F238E27FC236}">
                  <a16:creationId xmlns:a16="http://schemas.microsoft.com/office/drawing/2014/main" id="{22C7619F-6EC6-C743-835B-F569106AFFCB}"/>
                </a:ext>
              </a:extLst>
            </p:cNvPr>
            <p:cNvSpPr/>
            <p:nvPr/>
          </p:nvSpPr>
          <p:spPr>
            <a:xfrm rot="19189827">
              <a:off x="4068703" y="5225706"/>
              <a:ext cx="263011" cy="389996"/>
            </a:xfrm>
            <a:prstGeom prst="downArrow">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oogle Shape;113;p3">
              <a:extLst>
                <a:ext uri="{FF2B5EF4-FFF2-40B4-BE49-F238E27FC236}">
                  <a16:creationId xmlns:a16="http://schemas.microsoft.com/office/drawing/2014/main" id="{55BDCBD9-9375-454F-8847-1D1D7D2083D3}"/>
                </a:ext>
              </a:extLst>
            </p:cNvPr>
            <p:cNvSpPr txBox="1"/>
            <p:nvPr/>
          </p:nvSpPr>
          <p:spPr>
            <a:xfrm>
              <a:off x="3394643" y="3625579"/>
              <a:ext cx="606255" cy="769401"/>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4400" dirty="0">
                  <a:solidFill>
                    <a:schemeClr val="accent6">
                      <a:lumMod val="60000"/>
                      <a:lumOff val="40000"/>
                    </a:schemeClr>
                  </a:solidFill>
                  <a:latin typeface="Calibri"/>
                  <a:ea typeface="Calibri"/>
                  <a:cs typeface="Calibri"/>
                  <a:sym typeface="Calibri"/>
                </a:rPr>
                <a:t>+</a:t>
              </a:r>
              <a:endParaRPr sz="1000" dirty="0">
                <a:solidFill>
                  <a:schemeClr val="accent6">
                    <a:lumMod val="60000"/>
                    <a:lumOff val="40000"/>
                  </a:schemeClr>
                </a:solidFill>
              </a:endParaRPr>
            </a:p>
          </p:txBody>
        </p:sp>
      </p:grpSp>
    </p:spTree>
    <p:extLst>
      <p:ext uri="{BB962C8B-B14F-4D97-AF65-F5344CB8AC3E}">
        <p14:creationId xmlns:p14="http://schemas.microsoft.com/office/powerpoint/2010/main" val="3727575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grpSp>
        <p:nvGrpSpPr>
          <p:cNvPr id="2" name="Group 1">
            <a:extLst>
              <a:ext uri="{FF2B5EF4-FFF2-40B4-BE49-F238E27FC236}">
                <a16:creationId xmlns:a16="http://schemas.microsoft.com/office/drawing/2014/main" id="{25A58F23-B5F7-6849-B30F-C2F83A19E7F9}"/>
              </a:ext>
            </a:extLst>
          </p:cNvPr>
          <p:cNvGrpSpPr>
            <a:grpSpLocks noChangeAspect="1"/>
          </p:cNvGrpSpPr>
          <p:nvPr/>
        </p:nvGrpSpPr>
        <p:grpSpPr>
          <a:xfrm>
            <a:off x="2804160" y="158233"/>
            <a:ext cx="6583680" cy="6583680"/>
            <a:chOff x="4282107" y="1503680"/>
            <a:chExt cx="4572000" cy="4572000"/>
          </a:xfrm>
        </p:grpSpPr>
        <p:sp>
          <p:nvSpPr>
            <p:cNvPr id="632" name="Google Shape;632;p18"/>
            <p:cNvSpPr/>
            <p:nvPr/>
          </p:nvSpPr>
          <p:spPr>
            <a:xfrm>
              <a:off x="4282107" y="1503680"/>
              <a:ext cx="4561840" cy="4572000"/>
            </a:xfrm>
            <a:prstGeom prst="pie">
              <a:avLst>
                <a:gd name="adj1" fmla="val 5376237"/>
                <a:gd name="adj2" fmla="val 16200000"/>
              </a:avLst>
            </a:prstGeom>
            <a:solidFill>
              <a:schemeClr val="accent3">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00">
                <a:solidFill>
                  <a:schemeClr val="dk1"/>
                </a:solidFill>
                <a:latin typeface="Calibri"/>
                <a:ea typeface="Calibri"/>
                <a:cs typeface="Calibri"/>
                <a:sym typeface="Calibri"/>
              </a:endParaRPr>
            </a:p>
          </p:txBody>
        </p:sp>
        <p:sp>
          <p:nvSpPr>
            <p:cNvPr id="633" name="Google Shape;633;p18"/>
            <p:cNvSpPr/>
            <p:nvPr/>
          </p:nvSpPr>
          <p:spPr>
            <a:xfrm flipH="1">
              <a:off x="4292267" y="1503680"/>
              <a:ext cx="4561840" cy="4572000"/>
            </a:xfrm>
            <a:prstGeom prst="pie">
              <a:avLst>
                <a:gd name="adj1" fmla="val 5376237"/>
                <a:gd name="adj2" fmla="val 16200000"/>
              </a:avLst>
            </a:prstGeom>
            <a:solidFill>
              <a:schemeClr val="tx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00">
                <a:solidFill>
                  <a:schemeClr val="dk1"/>
                </a:solidFill>
                <a:latin typeface="Calibri"/>
                <a:ea typeface="Calibri"/>
                <a:cs typeface="Calibri"/>
                <a:sym typeface="Calibri"/>
              </a:endParaRPr>
            </a:p>
          </p:txBody>
        </p:sp>
        <p:sp>
          <p:nvSpPr>
            <p:cNvPr id="641" name="Google Shape;641;p18"/>
            <p:cNvSpPr/>
            <p:nvPr/>
          </p:nvSpPr>
          <p:spPr>
            <a:xfrm>
              <a:off x="4282107" y="1503680"/>
              <a:ext cx="4572000" cy="4572000"/>
            </a:xfrm>
            <a:prstGeom prst="ellipse">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00">
                <a:solidFill>
                  <a:schemeClr val="lt1"/>
                </a:solidFill>
                <a:latin typeface="Calibri"/>
                <a:ea typeface="Calibri"/>
                <a:cs typeface="Calibri"/>
                <a:sym typeface="Calibri"/>
              </a:endParaRPr>
            </a:p>
          </p:txBody>
        </p:sp>
        <p:grpSp>
          <p:nvGrpSpPr>
            <p:cNvPr id="642" name="Google Shape;642;p18"/>
            <p:cNvGrpSpPr/>
            <p:nvPr/>
          </p:nvGrpSpPr>
          <p:grpSpPr>
            <a:xfrm>
              <a:off x="5538523" y="1759687"/>
              <a:ext cx="915155" cy="753869"/>
              <a:chOff x="6242620" y="6213917"/>
              <a:chExt cx="418057" cy="344379"/>
            </a:xfrm>
          </p:grpSpPr>
          <p:sp>
            <p:nvSpPr>
              <p:cNvPr id="643" name="Google Shape;643;p18"/>
              <p:cNvSpPr/>
              <p:nvPr/>
            </p:nvSpPr>
            <p:spPr>
              <a:xfrm>
                <a:off x="6473118" y="6375543"/>
                <a:ext cx="83265" cy="7243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00">
                  <a:solidFill>
                    <a:schemeClr val="lt1"/>
                  </a:solidFill>
                  <a:latin typeface="Calibri"/>
                  <a:ea typeface="Calibri"/>
                  <a:cs typeface="Calibri"/>
                  <a:sym typeface="Calibri"/>
                </a:endParaRPr>
              </a:p>
            </p:txBody>
          </p:sp>
          <p:pic>
            <p:nvPicPr>
              <p:cNvPr id="644" name="Google Shape;644;p18" descr="A picture containing indoor, black&#10;&#10;Description generated with high confidence"/>
              <p:cNvPicPr preferRelativeResize="0"/>
              <p:nvPr/>
            </p:nvPicPr>
            <p:blipFill rotWithShape="1">
              <a:blip r:embed="rId3" cstate="screen">
                <a:clrChange>
                  <a:clrFrom>
                    <a:srgbClr val="FFFFFF"/>
                  </a:clrFrom>
                  <a:clrTo>
                    <a:srgbClr val="FFFFFF">
                      <a:alpha val="0"/>
                    </a:srgbClr>
                  </a:clrTo>
                </a:clrChange>
                <a:alphaModFix/>
                <a:extLst>
                  <a:ext uri="{28A0092B-C50C-407E-A947-70E740481C1C}">
                    <a14:useLocalDpi xmlns:a14="http://schemas.microsoft.com/office/drawing/2010/main"/>
                  </a:ext>
                </a:extLst>
              </a:blip>
              <a:srcRect l="18533" t="24653" r="19302" b="22555"/>
              <a:stretch/>
            </p:blipFill>
            <p:spPr>
              <a:xfrm flipH="1">
                <a:off x="6242620" y="6213917"/>
                <a:ext cx="418057" cy="344379"/>
              </a:xfrm>
              <a:prstGeom prst="rect">
                <a:avLst/>
              </a:prstGeom>
              <a:noFill/>
              <a:ln>
                <a:noFill/>
              </a:ln>
            </p:spPr>
          </p:pic>
        </p:grpSp>
        <p:pic>
          <p:nvPicPr>
            <p:cNvPr id="645" name="Google Shape;645;p18" descr="A picture containing sky, outdoor, ground, mountain&#10;&#10;Description generated with very high confidence"/>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655302" y="5175968"/>
              <a:ext cx="787158" cy="565621"/>
            </a:xfrm>
            <a:prstGeom prst="rect">
              <a:avLst/>
            </a:prstGeom>
            <a:noFill/>
            <a:ln>
              <a:noFill/>
            </a:ln>
          </p:spPr>
        </p:pic>
        <p:pic>
          <p:nvPicPr>
            <p:cNvPr id="646" name="Google Shape;646;p18" descr="A picture containing building, table, wooden, box&#10;&#10;Description automatically generated"/>
            <p:cNvPicPr preferRelativeResize="0"/>
            <p:nvPr/>
          </p:nvPicPr>
          <p:blipFill rotWithShape="1">
            <a:blip r:embed="rId5" cstate="screen">
              <a:clrChange>
                <a:clrFrom>
                  <a:srgbClr val="FEFEFC"/>
                </a:clrFrom>
                <a:clrTo>
                  <a:srgbClr val="FEFEFC">
                    <a:alpha val="0"/>
                  </a:srgbClr>
                </a:clrTo>
              </a:clrChange>
              <a:alphaModFix/>
              <a:extLst>
                <a:ext uri="{28A0092B-C50C-407E-A947-70E740481C1C}">
                  <a14:useLocalDpi xmlns:a14="http://schemas.microsoft.com/office/drawing/2010/main"/>
                </a:ext>
              </a:extLst>
            </a:blip>
            <a:srcRect/>
            <a:stretch/>
          </p:blipFill>
          <p:spPr>
            <a:xfrm>
              <a:off x="7511092" y="3748141"/>
              <a:ext cx="1259021" cy="411238"/>
            </a:xfrm>
            <a:prstGeom prst="rect">
              <a:avLst/>
            </a:prstGeom>
            <a:noFill/>
            <a:ln>
              <a:noFill/>
            </a:ln>
          </p:spPr>
        </p:pic>
        <p:pic>
          <p:nvPicPr>
            <p:cNvPr id="647" name="Google Shape;647;p18"/>
            <p:cNvPicPr preferRelativeResize="0"/>
            <p:nvPr/>
          </p:nvPicPr>
          <p:blipFill rotWithShape="1">
            <a:blip r:embed="rId6" cstate="screen">
              <a:clrChange>
                <a:clrFrom>
                  <a:srgbClr val="FFFFFF"/>
                </a:clrFrom>
                <a:clrTo>
                  <a:srgbClr val="FFFFFF">
                    <a:alpha val="0"/>
                  </a:srgbClr>
                </a:clrTo>
              </a:clrChange>
              <a:alphaModFix/>
              <a:extLst>
                <a:ext uri="{28A0092B-C50C-407E-A947-70E740481C1C}">
                  <a14:useLocalDpi xmlns:a14="http://schemas.microsoft.com/office/drawing/2010/main"/>
                </a:ext>
              </a:extLst>
            </a:blip>
            <a:srcRect/>
            <a:stretch/>
          </p:blipFill>
          <p:spPr>
            <a:xfrm>
              <a:off x="7587148" y="4408160"/>
              <a:ext cx="852315" cy="568210"/>
            </a:xfrm>
            <a:prstGeom prst="rect">
              <a:avLst/>
            </a:prstGeom>
            <a:noFill/>
            <a:ln>
              <a:noFill/>
            </a:ln>
          </p:spPr>
        </p:pic>
        <p:pic>
          <p:nvPicPr>
            <p:cNvPr id="648" name="Google Shape;648;p18" descr="A pile of hay&#10;&#10;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649289" y="1863566"/>
              <a:ext cx="669468" cy="456852"/>
            </a:xfrm>
            <a:prstGeom prst="rect">
              <a:avLst/>
            </a:prstGeom>
            <a:noFill/>
            <a:ln>
              <a:noFill/>
            </a:ln>
          </p:spPr>
        </p:pic>
        <p:pic>
          <p:nvPicPr>
            <p:cNvPr id="649" name="Google Shape;649;p18"/>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7837760" y="2441922"/>
              <a:ext cx="551447" cy="449151"/>
            </a:xfrm>
            <a:prstGeom prst="rect">
              <a:avLst/>
            </a:prstGeom>
            <a:noFill/>
            <a:ln>
              <a:noFill/>
            </a:ln>
          </p:spPr>
        </p:pic>
        <p:pic>
          <p:nvPicPr>
            <p:cNvPr id="650" name="Google Shape;650;p18" descr="A large clock mounted to the side&#10;&#10;Description automatically generated"/>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5906908" y="5335559"/>
              <a:ext cx="528809" cy="454130"/>
            </a:xfrm>
            <a:prstGeom prst="rect">
              <a:avLst/>
            </a:prstGeom>
            <a:noFill/>
            <a:ln>
              <a:noFill/>
            </a:ln>
          </p:spPr>
        </p:pic>
        <p:pic>
          <p:nvPicPr>
            <p:cNvPr id="651" name="Google Shape;651;p18" descr="A picture containing meter, parking, silver, white&#10;&#10;Description automatically generated"/>
            <p:cNvPicPr preferRelativeResize="0"/>
            <p:nvPr/>
          </p:nvPicPr>
          <p:blipFill rotWithShape="1">
            <a:blip r:embed="rId10" cstate="screen">
              <a:clrChange>
                <a:clrFrom>
                  <a:srgbClr val="FDFDFD"/>
                </a:clrFrom>
                <a:clrTo>
                  <a:srgbClr val="FDFDFD">
                    <a:alpha val="0"/>
                  </a:srgbClr>
                </a:clrTo>
              </a:clrChange>
              <a:alphaModFix/>
              <a:extLst>
                <a:ext uri="{28A0092B-C50C-407E-A947-70E740481C1C}">
                  <a14:useLocalDpi xmlns:a14="http://schemas.microsoft.com/office/drawing/2010/main"/>
                </a:ext>
              </a:extLst>
            </a:blip>
            <a:srcRect/>
            <a:stretch/>
          </p:blipFill>
          <p:spPr>
            <a:xfrm>
              <a:off x="5149673" y="4824075"/>
              <a:ext cx="777699" cy="777699"/>
            </a:xfrm>
            <a:prstGeom prst="rect">
              <a:avLst/>
            </a:prstGeom>
            <a:noFill/>
            <a:ln>
              <a:noFill/>
            </a:ln>
          </p:spPr>
        </p:pic>
        <p:pic>
          <p:nvPicPr>
            <p:cNvPr id="652" name="Google Shape;652;p18"/>
            <p:cNvPicPr preferRelativeResize="0"/>
            <p:nvPr/>
          </p:nvPicPr>
          <p:blipFill rotWithShape="1">
            <a:blip r:embed="rId11">
              <a:alphaModFix/>
            </a:blip>
            <a:srcRect/>
            <a:stretch/>
          </p:blipFill>
          <p:spPr>
            <a:xfrm>
              <a:off x="4387412" y="3176493"/>
              <a:ext cx="921387" cy="931544"/>
            </a:xfrm>
            <a:prstGeom prst="rect">
              <a:avLst/>
            </a:prstGeom>
            <a:noFill/>
            <a:ln>
              <a:noFill/>
            </a:ln>
          </p:spPr>
        </p:pic>
        <p:sp>
          <p:nvSpPr>
            <p:cNvPr id="653" name="Google Shape;653;p18"/>
            <p:cNvSpPr txBox="1"/>
            <p:nvPr/>
          </p:nvSpPr>
          <p:spPr>
            <a:xfrm>
              <a:off x="5499738" y="2388788"/>
              <a:ext cx="1054854" cy="4915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4F6128"/>
                  </a:solidFill>
                  <a:latin typeface="Calibri"/>
                  <a:ea typeface="Calibri"/>
                  <a:cs typeface="Calibri"/>
                  <a:sym typeface="Calibri"/>
                </a:rPr>
                <a:t>renewable </a:t>
              </a:r>
              <a:endParaRPr sz="3600" dirty="0"/>
            </a:p>
            <a:p>
              <a:pPr marL="0" marR="0" lvl="0" indent="0" algn="ctr" rtl="0">
                <a:spcBef>
                  <a:spcPts val="0"/>
                </a:spcBef>
                <a:spcAft>
                  <a:spcPts val="0"/>
                </a:spcAft>
                <a:buNone/>
              </a:pPr>
              <a:r>
                <a:rPr lang="en-US" sz="2000" dirty="0">
                  <a:solidFill>
                    <a:srgbClr val="4F6128"/>
                  </a:solidFill>
                  <a:latin typeface="Calibri"/>
                  <a:ea typeface="Calibri"/>
                  <a:cs typeface="Calibri"/>
                  <a:sym typeface="Calibri"/>
                </a:rPr>
                <a:t>hydrogen</a:t>
              </a:r>
              <a:endParaRPr sz="3600" dirty="0"/>
            </a:p>
          </p:txBody>
        </p:sp>
        <p:sp>
          <p:nvSpPr>
            <p:cNvPr id="654" name="Google Shape;654;p18"/>
            <p:cNvSpPr txBox="1"/>
            <p:nvPr/>
          </p:nvSpPr>
          <p:spPr>
            <a:xfrm>
              <a:off x="5175117" y="3398664"/>
              <a:ext cx="1012919" cy="7052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4F6128"/>
                  </a:solidFill>
                  <a:latin typeface="Calibri"/>
                  <a:ea typeface="Calibri"/>
                  <a:cs typeface="Calibri"/>
                  <a:sym typeface="Calibri"/>
                </a:rPr>
                <a:t>renewable </a:t>
              </a:r>
              <a:endParaRPr sz="3600" dirty="0"/>
            </a:p>
            <a:p>
              <a:pPr marL="0" marR="0" lvl="0" indent="0" algn="ctr" rtl="0">
                <a:spcBef>
                  <a:spcPts val="0"/>
                </a:spcBef>
                <a:spcAft>
                  <a:spcPts val="0"/>
                </a:spcAft>
                <a:buNone/>
              </a:pPr>
              <a:r>
                <a:rPr lang="en-US" sz="2000" dirty="0">
                  <a:solidFill>
                    <a:srgbClr val="4F6128"/>
                  </a:solidFill>
                  <a:latin typeface="Calibri"/>
                  <a:ea typeface="Calibri"/>
                  <a:cs typeface="Calibri"/>
                  <a:sym typeface="Calibri"/>
                </a:rPr>
                <a:t>natural </a:t>
              </a:r>
            </a:p>
            <a:p>
              <a:pPr marL="0" marR="0" lvl="0" indent="0" algn="ctr" rtl="0">
                <a:spcBef>
                  <a:spcPts val="0"/>
                </a:spcBef>
                <a:spcAft>
                  <a:spcPts val="0"/>
                </a:spcAft>
                <a:buNone/>
              </a:pPr>
              <a:r>
                <a:rPr lang="en-US" sz="2000" dirty="0">
                  <a:solidFill>
                    <a:srgbClr val="4F6128"/>
                  </a:solidFill>
                  <a:latin typeface="Calibri"/>
                  <a:ea typeface="Calibri"/>
                  <a:cs typeface="Calibri"/>
                  <a:sym typeface="Calibri"/>
                </a:rPr>
                <a:t>gas</a:t>
              </a:r>
              <a:endParaRPr sz="3600" dirty="0"/>
            </a:p>
          </p:txBody>
        </p:sp>
        <p:sp>
          <p:nvSpPr>
            <p:cNvPr id="655" name="Google Shape;655;p18"/>
            <p:cNvSpPr txBox="1"/>
            <p:nvPr/>
          </p:nvSpPr>
          <p:spPr>
            <a:xfrm>
              <a:off x="5549592" y="4453190"/>
              <a:ext cx="1046095" cy="4915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4F6128"/>
                  </a:solidFill>
                  <a:latin typeface="Calibri"/>
                  <a:ea typeface="Calibri"/>
                  <a:cs typeface="Calibri"/>
                  <a:sym typeface="Calibri"/>
                </a:rPr>
                <a:t>electricity</a:t>
              </a:r>
              <a:endParaRPr sz="3600" dirty="0"/>
            </a:p>
            <a:p>
              <a:pPr marL="0" marR="0" lvl="0" indent="0" algn="ctr" rtl="0">
                <a:spcBef>
                  <a:spcPts val="0"/>
                </a:spcBef>
                <a:spcAft>
                  <a:spcPts val="0"/>
                </a:spcAft>
                <a:buNone/>
              </a:pPr>
              <a:r>
                <a:rPr lang="en-US" sz="2000" dirty="0">
                  <a:solidFill>
                    <a:srgbClr val="4F6128"/>
                  </a:solidFill>
                  <a:latin typeface="Calibri"/>
                  <a:ea typeface="Calibri"/>
                  <a:cs typeface="Calibri"/>
                  <a:sym typeface="Calibri"/>
                </a:rPr>
                <a:t>+ steam</a:t>
              </a:r>
              <a:endParaRPr sz="3600" dirty="0"/>
            </a:p>
          </p:txBody>
        </p:sp>
        <p:cxnSp>
          <p:nvCxnSpPr>
            <p:cNvPr id="656" name="Google Shape;656;p18"/>
            <p:cNvCxnSpPr/>
            <p:nvPr/>
          </p:nvCxnSpPr>
          <p:spPr>
            <a:xfrm rot="10800000">
              <a:off x="4733492" y="2446731"/>
              <a:ext cx="1839696" cy="1350402"/>
            </a:xfrm>
            <a:prstGeom prst="straightConnector1">
              <a:avLst/>
            </a:prstGeom>
            <a:noFill/>
            <a:ln w="9525" cap="flat" cmpd="sng">
              <a:solidFill>
                <a:schemeClr val="lt1"/>
              </a:solidFill>
              <a:prstDash val="solid"/>
              <a:miter lim="800000"/>
              <a:headEnd type="none" w="sm" len="sm"/>
              <a:tailEnd type="none" w="sm" len="sm"/>
            </a:ln>
          </p:spPr>
        </p:cxnSp>
        <p:cxnSp>
          <p:nvCxnSpPr>
            <p:cNvPr id="657" name="Google Shape;657;p18"/>
            <p:cNvCxnSpPr/>
            <p:nvPr/>
          </p:nvCxnSpPr>
          <p:spPr>
            <a:xfrm flipH="1">
              <a:off x="4671993" y="3803013"/>
              <a:ext cx="1906275" cy="1266916"/>
            </a:xfrm>
            <a:prstGeom prst="straightConnector1">
              <a:avLst/>
            </a:prstGeom>
            <a:noFill/>
            <a:ln w="9525" cap="flat" cmpd="sng">
              <a:solidFill>
                <a:schemeClr val="lt1"/>
              </a:solidFill>
              <a:prstDash val="solid"/>
              <a:miter lim="800000"/>
              <a:headEnd type="none" w="sm" len="sm"/>
              <a:tailEnd type="none" w="sm" len="sm"/>
            </a:ln>
          </p:spPr>
        </p:cxnSp>
        <p:sp>
          <p:nvSpPr>
            <p:cNvPr id="658" name="Google Shape;658;p18"/>
            <p:cNvSpPr txBox="1"/>
            <p:nvPr/>
          </p:nvSpPr>
          <p:spPr>
            <a:xfrm>
              <a:off x="7543960" y="3260619"/>
              <a:ext cx="1297679" cy="4915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494429"/>
                  </a:solidFill>
                  <a:latin typeface="Calibri"/>
                  <a:ea typeface="Calibri"/>
                  <a:cs typeface="Calibri"/>
                  <a:sym typeface="Calibri"/>
                </a:rPr>
                <a:t>engineered </a:t>
              </a:r>
              <a:endParaRPr sz="3600" dirty="0"/>
            </a:p>
            <a:p>
              <a:pPr marL="0" marR="0" lvl="0" indent="0" algn="ctr" rtl="0">
                <a:spcBef>
                  <a:spcPts val="0"/>
                </a:spcBef>
                <a:spcAft>
                  <a:spcPts val="0"/>
                </a:spcAft>
                <a:buNone/>
              </a:pPr>
              <a:r>
                <a:rPr lang="en-US" sz="2000" dirty="0">
                  <a:solidFill>
                    <a:srgbClr val="494429"/>
                  </a:solidFill>
                  <a:latin typeface="Calibri"/>
                  <a:ea typeface="Calibri"/>
                  <a:cs typeface="Calibri"/>
                  <a:sym typeface="Calibri"/>
                </a:rPr>
                <a:t>wood products</a:t>
              </a:r>
              <a:endParaRPr sz="3600" dirty="0"/>
            </a:p>
          </p:txBody>
        </p:sp>
        <p:pic>
          <p:nvPicPr>
            <p:cNvPr id="659" name="Google Shape;659;p18"/>
            <p:cNvPicPr preferRelativeResize="0"/>
            <p:nvPr/>
          </p:nvPicPr>
          <p:blipFill rotWithShape="1">
            <a:blip r:embed="rId12" cstate="screen">
              <a:alphaModFix/>
              <a:extLst>
                <a:ext uri="{28A0092B-C50C-407E-A947-70E740481C1C}">
                  <a14:useLocalDpi xmlns:a14="http://schemas.microsoft.com/office/drawing/2010/main"/>
                </a:ext>
              </a:extLst>
            </a:blip>
            <a:srcRect/>
            <a:stretch/>
          </p:blipFill>
          <p:spPr>
            <a:xfrm>
              <a:off x="7384483" y="2338113"/>
              <a:ext cx="604215" cy="487891"/>
            </a:xfrm>
            <a:prstGeom prst="rect">
              <a:avLst/>
            </a:prstGeom>
            <a:noFill/>
            <a:ln>
              <a:noFill/>
            </a:ln>
          </p:spPr>
        </p:pic>
        <p:cxnSp>
          <p:nvCxnSpPr>
            <p:cNvPr id="660" name="Google Shape;660;p18"/>
            <p:cNvCxnSpPr/>
            <p:nvPr/>
          </p:nvCxnSpPr>
          <p:spPr>
            <a:xfrm rot="10800000" flipH="1">
              <a:off x="6568107" y="1788296"/>
              <a:ext cx="1068370" cy="2008264"/>
            </a:xfrm>
            <a:prstGeom prst="straightConnector1">
              <a:avLst/>
            </a:prstGeom>
            <a:noFill/>
            <a:ln w="9525" cap="flat" cmpd="sng">
              <a:solidFill>
                <a:schemeClr val="lt1"/>
              </a:solidFill>
              <a:prstDash val="solid"/>
              <a:miter lim="800000"/>
              <a:headEnd type="none" w="sm" len="sm"/>
              <a:tailEnd type="none" w="sm" len="sm"/>
            </a:ln>
          </p:spPr>
        </p:cxnSp>
        <p:cxnSp>
          <p:nvCxnSpPr>
            <p:cNvPr id="661" name="Google Shape;661;p18"/>
            <p:cNvCxnSpPr/>
            <p:nvPr/>
          </p:nvCxnSpPr>
          <p:spPr>
            <a:xfrm>
              <a:off x="6584722" y="3803013"/>
              <a:ext cx="1297679" cy="1867341"/>
            </a:xfrm>
            <a:prstGeom prst="straightConnector1">
              <a:avLst/>
            </a:prstGeom>
            <a:noFill/>
            <a:ln w="9525" cap="flat" cmpd="sng">
              <a:solidFill>
                <a:schemeClr val="lt1"/>
              </a:solidFill>
              <a:prstDash val="solid"/>
              <a:miter lim="800000"/>
              <a:headEnd type="none" w="sm" len="sm"/>
              <a:tailEnd type="none" w="sm" len="sm"/>
            </a:ln>
          </p:spPr>
        </p:cxnSp>
        <p:sp>
          <p:nvSpPr>
            <p:cNvPr id="662" name="Google Shape;662;p18"/>
            <p:cNvSpPr txBox="1"/>
            <p:nvPr/>
          </p:nvSpPr>
          <p:spPr>
            <a:xfrm>
              <a:off x="6551432" y="2365530"/>
              <a:ext cx="707086" cy="2778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494429"/>
                  </a:solidFill>
                  <a:latin typeface="Calibri"/>
                  <a:ea typeface="Calibri"/>
                  <a:cs typeface="Calibri"/>
                  <a:sym typeface="Calibri"/>
                </a:rPr>
                <a:t>mulch</a:t>
              </a:r>
              <a:endParaRPr sz="3600" dirty="0"/>
            </a:p>
          </p:txBody>
        </p:sp>
        <p:cxnSp>
          <p:nvCxnSpPr>
            <p:cNvPr id="663" name="Google Shape;663;p18"/>
            <p:cNvCxnSpPr/>
            <p:nvPr/>
          </p:nvCxnSpPr>
          <p:spPr>
            <a:xfrm>
              <a:off x="6573187" y="3803584"/>
              <a:ext cx="2179568" cy="666563"/>
            </a:xfrm>
            <a:prstGeom prst="straightConnector1">
              <a:avLst/>
            </a:prstGeom>
            <a:noFill/>
            <a:ln w="9525" cap="flat" cmpd="sng">
              <a:solidFill>
                <a:schemeClr val="lt1"/>
              </a:solidFill>
              <a:prstDash val="solid"/>
              <a:miter lim="800000"/>
              <a:headEnd type="none" w="sm" len="sm"/>
              <a:tailEnd type="none" w="sm" len="sm"/>
            </a:ln>
          </p:spPr>
        </p:cxnSp>
        <p:sp>
          <p:nvSpPr>
            <p:cNvPr id="664" name="Google Shape;664;p18"/>
            <p:cNvSpPr txBox="1"/>
            <p:nvPr/>
          </p:nvSpPr>
          <p:spPr>
            <a:xfrm>
              <a:off x="7133411" y="4238199"/>
              <a:ext cx="852315" cy="2778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494429"/>
                  </a:solidFill>
                  <a:latin typeface="Calibri"/>
                  <a:ea typeface="Calibri"/>
                  <a:cs typeface="Calibri"/>
                  <a:sym typeface="Calibri"/>
                </a:rPr>
                <a:t>biochar</a:t>
              </a:r>
              <a:endParaRPr sz="3600" dirty="0"/>
            </a:p>
          </p:txBody>
        </p:sp>
        <p:sp>
          <p:nvSpPr>
            <p:cNvPr id="665" name="Google Shape;665;p18"/>
            <p:cNvSpPr txBox="1"/>
            <p:nvPr/>
          </p:nvSpPr>
          <p:spPr>
            <a:xfrm>
              <a:off x="6601552" y="4825221"/>
              <a:ext cx="852315" cy="2778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494429"/>
                  </a:solidFill>
                  <a:latin typeface="Calibri"/>
                  <a:ea typeface="Calibri"/>
                  <a:cs typeface="Calibri"/>
                  <a:sym typeface="Calibri"/>
                </a:rPr>
                <a:t>compost</a:t>
              </a:r>
              <a:endParaRPr sz="3600" dirty="0"/>
            </a:p>
          </p:txBody>
        </p:sp>
        <p:cxnSp>
          <p:nvCxnSpPr>
            <p:cNvPr id="666" name="Google Shape;666;p18"/>
            <p:cNvCxnSpPr/>
            <p:nvPr/>
          </p:nvCxnSpPr>
          <p:spPr>
            <a:xfrm rot="10800000" flipH="1">
              <a:off x="6579643" y="2826641"/>
              <a:ext cx="2062899" cy="976372"/>
            </a:xfrm>
            <a:prstGeom prst="straightConnector1">
              <a:avLst/>
            </a:prstGeom>
            <a:noFill/>
            <a:ln w="9525" cap="flat" cmpd="sng">
              <a:solidFill>
                <a:schemeClr val="lt1"/>
              </a:solidFill>
              <a:prstDash val="solid"/>
              <a:miter lim="800000"/>
              <a:headEnd type="none" w="sm" len="sm"/>
              <a:tailEnd type="none" w="sm" len="sm"/>
            </a:ln>
          </p:spPr>
        </p:cxnSp>
        <p:sp>
          <p:nvSpPr>
            <p:cNvPr id="667" name="Google Shape;667;p18"/>
            <p:cNvSpPr txBox="1"/>
            <p:nvPr/>
          </p:nvSpPr>
          <p:spPr>
            <a:xfrm>
              <a:off x="7008807" y="2886214"/>
              <a:ext cx="923502" cy="2778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rgbClr val="494429"/>
                  </a:solidFill>
                  <a:latin typeface="Calibri"/>
                  <a:ea typeface="Calibri"/>
                  <a:cs typeface="Calibri"/>
                  <a:sym typeface="Calibri"/>
                </a:rPr>
                <a:t>fertilizer</a:t>
              </a:r>
              <a:endParaRPr sz="3600" dirty="0"/>
            </a:p>
          </p:txBody>
        </p:sp>
        <p:cxnSp>
          <p:nvCxnSpPr>
            <p:cNvPr id="668" name="Google Shape;668;p18"/>
            <p:cNvCxnSpPr>
              <a:cxnSpLocks/>
              <a:stCxn id="641" idx="0"/>
              <a:endCxn id="641" idx="4"/>
            </p:cNvCxnSpPr>
            <p:nvPr/>
          </p:nvCxnSpPr>
          <p:spPr>
            <a:xfrm>
              <a:off x="6568107" y="1503680"/>
              <a:ext cx="0" cy="4572000"/>
            </a:xfrm>
            <a:prstGeom prst="straightConnector1">
              <a:avLst/>
            </a:prstGeom>
            <a:noFill/>
            <a:ln w="9525" cap="flat" cmpd="sng">
              <a:solidFill>
                <a:schemeClr val="lt1"/>
              </a:solidFill>
              <a:prstDash val="solid"/>
              <a:miter lim="800000"/>
              <a:headEnd type="none" w="sm" len="sm"/>
              <a:tailEnd type="none" w="sm" len="sm"/>
            </a:ln>
          </p:spPr>
        </p:cxnSp>
      </p:grpSp>
      <p:sp>
        <p:nvSpPr>
          <p:cNvPr id="54" name="Google Shape;588;p17">
            <a:extLst>
              <a:ext uri="{FF2B5EF4-FFF2-40B4-BE49-F238E27FC236}">
                <a16:creationId xmlns:a16="http://schemas.microsoft.com/office/drawing/2014/main" id="{B47DB510-82B9-3F40-899F-0E55DD5AC735}"/>
              </a:ext>
            </a:extLst>
          </p:cNvPr>
          <p:cNvSpPr txBox="1"/>
          <p:nvPr/>
        </p:nvSpPr>
        <p:spPr>
          <a:xfrm rot="5400000">
            <a:off x="9013557" y="2628779"/>
            <a:ext cx="4556312" cy="16004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600" b="1" dirty="0">
                <a:solidFill>
                  <a:schemeClr val="tx2">
                    <a:lumMod val="75000"/>
                  </a:schemeClr>
                </a:solidFill>
                <a:latin typeface="Calibri"/>
                <a:ea typeface="Calibri"/>
                <a:cs typeface="Calibri"/>
                <a:sym typeface="Calibri"/>
              </a:rPr>
              <a:t>material</a:t>
            </a:r>
            <a:endParaRPr dirty="0">
              <a:solidFill>
                <a:schemeClr val="tx2">
                  <a:lumMod val="75000"/>
                </a:schemeClr>
              </a:solidFill>
            </a:endParaRPr>
          </a:p>
        </p:txBody>
      </p:sp>
      <p:sp>
        <p:nvSpPr>
          <p:cNvPr id="55" name="Google Shape;589;p17">
            <a:extLst>
              <a:ext uri="{FF2B5EF4-FFF2-40B4-BE49-F238E27FC236}">
                <a16:creationId xmlns:a16="http://schemas.microsoft.com/office/drawing/2014/main" id="{755EF6CD-DCBE-6D44-ABDD-3AB4B32D5F7F}"/>
              </a:ext>
            </a:extLst>
          </p:cNvPr>
          <p:cNvSpPr txBox="1"/>
          <p:nvPr/>
        </p:nvSpPr>
        <p:spPr>
          <a:xfrm rot="-5400000">
            <a:off x="-1325082" y="2526744"/>
            <a:ext cx="4361387" cy="1846659"/>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0" b="1" dirty="0">
                <a:solidFill>
                  <a:schemeClr val="accent3">
                    <a:lumMod val="40000"/>
                    <a:lumOff val="60000"/>
                  </a:schemeClr>
                </a:solidFill>
                <a:latin typeface="Calibri"/>
                <a:ea typeface="Calibri"/>
                <a:cs typeface="Calibri"/>
                <a:sym typeface="Calibri"/>
              </a:rPr>
              <a:t>energy</a:t>
            </a:r>
            <a:endParaRPr dirty="0">
              <a:solidFill>
                <a:schemeClr val="accent3">
                  <a:lumMod val="40000"/>
                  <a:lumOff val="60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117" name="Google Shape;322;p15">
            <a:extLst>
              <a:ext uri="{FF2B5EF4-FFF2-40B4-BE49-F238E27FC236}">
                <a16:creationId xmlns:a16="http://schemas.microsoft.com/office/drawing/2014/main" id="{D856EDD7-6B78-0445-8704-ED72F184920C}"/>
              </a:ext>
            </a:extLst>
          </p:cNvPr>
          <p:cNvSpPr/>
          <p:nvPr/>
        </p:nvSpPr>
        <p:spPr>
          <a:xfrm>
            <a:off x="8790751" y="490122"/>
            <a:ext cx="1394289" cy="1013596"/>
          </a:xfrm>
          <a:prstGeom prst="rightArrow">
            <a:avLst>
              <a:gd name="adj1" fmla="val 50000"/>
              <a:gd name="adj2" fmla="val 50000"/>
            </a:avLst>
          </a:prstGeom>
          <a:solidFill>
            <a:srgbClr val="7F7F7F">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0" name="Google Shape;331;p15">
            <a:extLst>
              <a:ext uri="{FF2B5EF4-FFF2-40B4-BE49-F238E27FC236}">
                <a16:creationId xmlns:a16="http://schemas.microsoft.com/office/drawing/2014/main" id="{B83113C0-C152-E043-A1A1-9A69770AD8D5}"/>
              </a:ext>
            </a:extLst>
          </p:cNvPr>
          <p:cNvPicPr preferRelativeResize="0"/>
          <p:nvPr/>
        </p:nvPicPr>
        <p:blipFill rotWithShape="1">
          <a:blip r:embed="rId3" cstate="screen">
            <a:alphaModFix amt="50000"/>
            <a:extLst>
              <a:ext uri="{28A0092B-C50C-407E-A947-70E740481C1C}">
                <a14:useLocalDpi xmlns:a14="http://schemas.microsoft.com/office/drawing/2010/main"/>
              </a:ext>
            </a:extLst>
          </a:blip>
          <a:srcRect t="-9838"/>
          <a:stretch/>
        </p:blipFill>
        <p:spPr>
          <a:xfrm>
            <a:off x="10211934" y="515374"/>
            <a:ext cx="769026" cy="838592"/>
          </a:xfrm>
          <a:prstGeom prst="rect">
            <a:avLst/>
          </a:prstGeom>
          <a:noFill/>
          <a:ln>
            <a:noFill/>
          </a:ln>
        </p:spPr>
      </p:pic>
      <p:sp>
        <p:nvSpPr>
          <p:cNvPr id="7" name="TextBox 6">
            <a:extLst>
              <a:ext uri="{FF2B5EF4-FFF2-40B4-BE49-F238E27FC236}">
                <a16:creationId xmlns:a16="http://schemas.microsoft.com/office/drawing/2014/main" id="{D19E5DB3-C05D-1A4F-AB5F-8000CF06E728}"/>
              </a:ext>
            </a:extLst>
          </p:cNvPr>
          <p:cNvSpPr txBox="1"/>
          <p:nvPr/>
        </p:nvSpPr>
        <p:spPr>
          <a:xfrm>
            <a:off x="6177613" y="2711034"/>
            <a:ext cx="1760418" cy="830997"/>
          </a:xfrm>
          <a:prstGeom prst="rect">
            <a:avLst/>
          </a:prstGeom>
          <a:noFill/>
        </p:spPr>
        <p:txBody>
          <a:bodyPr wrap="none" rtlCol="0">
            <a:spAutoFit/>
          </a:bodyPr>
          <a:lstStyle/>
          <a:p>
            <a:pPr algn="ctr"/>
            <a:r>
              <a:rPr lang="en-US" sz="2400" i="1" dirty="0">
                <a:solidFill>
                  <a:schemeClr val="accent3">
                    <a:lumMod val="50000"/>
                  </a:schemeClr>
                </a:solidFill>
              </a:rPr>
              <a:t>recovery</a:t>
            </a:r>
          </a:p>
          <a:p>
            <a:pPr algn="ctr"/>
            <a:r>
              <a:rPr lang="en-US" sz="2400" i="1" dirty="0">
                <a:solidFill>
                  <a:schemeClr val="accent3">
                    <a:lumMod val="50000"/>
                  </a:schemeClr>
                </a:solidFill>
              </a:rPr>
              <a:t>processes?</a:t>
            </a:r>
          </a:p>
        </p:txBody>
      </p:sp>
      <p:sp>
        <p:nvSpPr>
          <p:cNvPr id="19" name="Google Shape;320;p15">
            <a:extLst>
              <a:ext uri="{FF2B5EF4-FFF2-40B4-BE49-F238E27FC236}">
                <a16:creationId xmlns:a16="http://schemas.microsoft.com/office/drawing/2014/main" id="{83A4849F-5FE3-B74B-BA80-C3478D92FC3C}"/>
              </a:ext>
            </a:extLst>
          </p:cNvPr>
          <p:cNvSpPr/>
          <p:nvPr/>
        </p:nvSpPr>
        <p:spPr>
          <a:xfrm rot="5400000">
            <a:off x="6062428" y="-969932"/>
            <a:ext cx="1076405" cy="4442614"/>
          </a:xfrm>
          <a:prstGeom prst="rect">
            <a:avLst/>
          </a:prstGeom>
          <a:solidFill>
            <a:srgbClr val="D6E3BC">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Calibri"/>
              <a:ea typeface="Calibri"/>
              <a:cs typeface="Calibri"/>
              <a:sym typeface="Calibri"/>
            </a:endParaRPr>
          </a:p>
        </p:txBody>
      </p:sp>
      <p:sp>
        <p:nvSpPr>
          <p:cNvPr id="20" name="Google Shape;355;p15">
            <a:extLst>
              <a:ext uri="{FF2B5EF4-FFF2-40B4-BE49-F238E27FC236}">
                <a16:creationId xmlns:a16="http://schemas.microsoft.com/office/drawing/2014/main" id="{1DFAD765-F8AB-534C-8301-8653399F2543}"/>
              </a:ext>
            </a:extLst>
          </p:cNvPr>
          <p:cNvSpPr txBox="1"/>
          <p:nvPr/>
        </p:nvSpPr>
        <p:spPr>
          <a:xfrm>
            <a:off x="7196344" y="1349960"/>
            <a:ext cx="758541"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landscape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trimming</a:t>
            </a:r>
            <a:endParaRPr/>
          </a:p>
        </p:txBody>
      </p:sp>
      <p:sp>
        <p:nvSpPr>
          <p:cNvPr id="21" name="Google Shape;356;p15">
            <a:extLst>
              <a:ext uri="{FF2B5EF4-FFF2-40B4-BE49-F238E27FC236}">
                <a16:creationId xmlns:a16="http://schemas.microsoft.com/office/drawing/2014/main" id="{D1735CF9-B260-C749-8754-1142A5440C2A}"/>
              </a:ext>
            </a:extLst>
          </p:cNvPr>
          <p:cNvSpPr/>
          <p:nvPr/>
        </p:nvSpPr>
        <p:spPr>
          <a:xfrm>
            <a:off x="7294190" y="792267"/>
            <a:ext cx="594047" cy="594047"/>
          </a:xfrm>
          <a:prstGeom prst="ellipse">
            <a:avLst/>
          </a:prstGeom>
          <a:blipFill rotWithShape="1">
            <a:blip r:embed="rId4">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357;p15">
            <a:extLst>
              <a:ext uri="{FF2B5EF4-FFF2-40B4-BE49-F238E27FC236}">
                <a16:creationId xmlns:a16="http://schemas.microsoft.com/office/drawing/2014/main" id="{89BAEFCA-6A00-7946-9786-A96F53A411C9}"/>
              </a:ext>
            </a:extLst>
          </p:cNvPr>
          <p:cNvSpPr/>
          <p:nvPr/>
        </p:nvSpPr>
        <p:spPr>
          <a:xfrm>
            <a:off x="5486809" y="803675"/>
            <a:ext cx="594047" cy="594047"/>
          </a:xfrm>
          <a:prstGeom prst="ellipse">
            <a:avLst/>
          </a:prstGeom>
          <a:blipFill rotWithShape="1">
            <a:blip r:embed="rId5"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358;p15">
            <a:extLst>
              <a:ext uri="{FF2B5EF4-FFF2-40B4-BE49-F238E27FC236}">
                <a16:creationId xmlns:a16="http://schemas.microsoft.com/office/drawing/2014/main" id="{B4E5A332-945D-4E45-90BA-4F0F981A60F4}"/>
              </a:ext>
            </a:extLst>
          </p:cNvPr>
          <p:cNvSpPr/>
          <p:nvPr/>
        </p:nvSpPr>
        <p:spPr>
          <a:xfrm>
            <a:off x="4686426" y="813692"/>
            <a:ext cx="594047" cy="594047"/>
          </a:xfrm>
          <a:prstGeom prst="ellipse">
            <a:avLst/>
          </a:prstGeom>
          <a:blipFill rotWithShape="1">
            <a:blip r:embed="rId6">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 name="Google Shape;359;p15">
            <a:extLst>
              <a:ext uri="{FF2B5EF4-FFF2-40B4-BE49-F238E27FC236}">
                <a16:creationId xmlns:a16="http://schemas.microsoft.com/office/drawing/2014/main" id="{9A59C12A-8909-2349-BACC-18237B337C57}"/>
              </a:ext>
            </a:extLst>
          </p:cNvPr>
          <p:cNvSpPr/>
          <p:nvPr/>
        </p:nvSpPr>
        <p:spPr>
          <a:xfrm>
            <a:off x="8071760" y="793507"/>
            <a:ext cx="594047" cy="594047"/>
          </a:xfrm>
          <a:prstGeom prst="ellipse">
            <a:avLst/>
          </a:prstGeom>
          <a:blipFill rotWithShape="1">
            <a:blip r:embed="rId7">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303;p15">
            <a:extLst>
              <a:ext uri="{FF2B5EF4-FFF2-40B4-BE49-F238E27FC236}">
                <a16:creationId xmlns:a16="http://schemas.microsoft.com/office/drawing/2014/main" id="{7D1718EB-BF21-C44A-837A-4ABDE67575D1}"/>
              </a:ext>
            </a:extLst>
          </p:cNvPr>
          <p:cNvSpPr txBox="1"/>
          <p:nvPr/>
        </p:nvSpPr>
        <p:spPr>
          <a:xfrm>
            <a:off x="6288037" y="1371460"/>
            <a:ext cx="54534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food</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scraps</a:t>
            </a:r>
            <a:endParaRPr/>
          </a:p>
        </p:txBody>
      </p:sp>
      <p:sp>
        <p:nvSpPr>
          <p:cNvPr id="26" name="Google Shape;360;p15">
            <a:extLst>
              <a:ext uri="{FF2B5EF4-FFF2-40B4-BE49-F238E27FC236}">
                <a16:creationId xmlns:a16="http://schemas.microsoft.com/office/drawing/2014/main" id="{D275EBC3-F353-9744-8782-B0C29BC34970}"/>
              </a:ext>
            </a:extLst>
          </p:cNvPr>
          <p:cNvSpPr/>
          <p:nvPr/>
        </p:nvSpPr>
        <p:spPr>
          <a:xfrm>
            <a:off x="6256351" y="800959"/>
            <a:ext cx="594047" cy="594047"/>
          </a:xfrm>
          <a:prstGeom prst="ellipse">
            <a:avLst/>
          </a:prstGeom>
          <a:blipFill rotWithShape="1">
            <a:blip r:embed="rId8"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361;p15">
            <a:extLst>
              <a:ext uri="{FF2B5EF4-FFF2-40B4-BE49-F238E27FC236}">
                <a16:creationId xmlns:a16="http://schemas.microsoft.com/office/drawing/2014/main" id="{EE5E9E58-C3E6-8048-85A6-174530D47D53}"/>
              </a:ext>
            </a:extLst>
          </p:cNvPr>
          <p:cNvSpPr txBox="1"/>
          <p:nvPr/>
        </p:nvSpPr>
        <p:spPr>
          <a:xfrm>
            <a:off x="5304614" y="1367231"/>
            <a:ext cx="917239"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compostable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packaging</a:t>
            </a:r>
            <a:endParaRPr/>
          </a:p>
        </p:txBody>
      </p:sp>
      <p:sp>
        <p:nvSpPr>
          <p:cNvPr id="28" name="Google Shape;362;p15">
            <a:extLst>
              <a:ext uri="{FF2B5EF4-FFF2-40B4-BE49-F238E27FC236}">
                <a16:creationId xmlns:a16="http://schemas.microsoft.com/office/drawing/2014/main" id="{ECA90BFA-BD7A-0B4E-8F5A-2A6EA189E135}"/>
              </a:ext>
            </a:extLst>
          </p:cNvPr>
          <p:cNvSpPr txBox="1"/>
          <p:nvPr/>
        </p:nvSpPr>
        <p:spPr>
          <a:xfrm>
            <a:off x="4713633" y="1367231"/>
            <a:ext cx="530916"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urban</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debris</a:t>
            </a:r>
            <a:endParaRPr/>
          </a:p>
        </p:txBody>
      </p:sp>
      <p:sp>
        <p:nvSpPr>
          <p:cNvPr id="29" name="Google Shape;363;p15">
            <a:extLst>
              <a:ext uri="{FF2B5EF4-FFF2-40B4-BE49-F238E27FC236}">
                <a16:creationId xmlns:a16="http://schemas.microsoft.com/office/drawing/2014/main" id="{4094BA9D-22C1-BC4D-A720-1841CAD866FF}"/>
              </a:ext>
            </a:extLst>
          </p:cNvPr>
          <p:cNvSpPr txBox="1"/>
          <p:nvPr/>
        </p:nvSpPr>
        <p:spPr>
          <a:xfrm>
            <a:off x="8044843" y="1346477"/>
            <a:ext cx="65595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forest</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thinning</a:t>
            </a:r>
            <a:endParaRPr/>
          </a:p>
        </p:txBody>
      </p:sp>
      <p:sp>
        <p:nvSpPr>
          <p:cNvPr id="122" name="Google Shape;372;p15">
            <a:extLst>
              <a:ext uri="{FF2B5EF4-FFF2-40B4-BE49-F238E27FC236}">
                <a16:creationId xmlns:a16="http://schemas.microsoft.com/office/drawing/2014/main" id="{FC1A340C-3F47-CF4D-A229-9F293E75C9D7}"/>
              </a:ext>
            </a:extLst>
          </p:cNvPr>
          <p:cNvSpPr/>
          <p:nvPr/>
        </p:nvSpPr>
        <p:spPr>
          <a:xfrm>
            <a:off x="6583871" y="-22822"/>
            <a:ext cx="896059" cy="877796"/>
          </a:xfrm>
          <a:prstGeom prst="downArrow">
            <a:avLst>
              <a:gd name="adj1" fmla="val 50000"/>
              <a:gd name="adj2" fmla="val 50000"/>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126" name="Google Shape;373;p15">
            <a:extLst>
              <a:ext uri="{FF2B5EF4-FFF2-40B4-BE49-F238E27FC236}">
                <a16:creationId xmlns:a16="http://schemas.microsoft.com/office/drawing/2014/main" id="{CB78A7BF-3805-D840-BCBE-D07453314F6E}"/>
              </a:ext>
            </a:extLst>
          </p:cNvPr>
          <p:cNvSpPr/>
          <p:nvPr/>
        </p:nvSpPr>
        <p:spPr>
          <a:xfrm>
            <a:off x="6876112" y="67646"/>
            <a:ext cx="329009" cy="329009"/>
          </a:xfrm>
          <a:prstGeom prst="star5">
            <a:avLst>
              <a:gd name="adj" fmla="val 19098"/>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24" name="Google Shape;372;p15">
            <a:extLst>
              <a:ext uri="{FF2B5EF4-FFF2-40B4-BE49-F238E27FC236}">
                <a16:creationId xmlns:a16="http://schemas.microsoft.com/office/drawing/2014/main" id="{6202EA92-0CF6-544B-997C-D8797B21A3D9}"/>
              </a:ext>
            </a:extLst>
          </p:cNvPr>
          <p:cNvSpPr/>
          <p:nvPr/>
        </p:nvSpPr>
        <p:spPr>
          <a:xfrm>
            <a:off x="6609793" y="1736131"/>
            <a:ext cx="896059" cy="974903"/>
          </a:xfrm>
          <a:prstGeom prst="downArrow">
            <a:avLst>
              <a:gd name="adj1" fmla="val 50000"/>
              <a:gd name="adj2" fmla="val 50000"/>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2" name="&quot;No&quot; Symbol 1">
            <a:extLst>
              <a:ext uri="{FF2B5EF4-FFF2-40B4-BE49-F238E27FC236}">
                <a16:creationId xmlns:a16="http://schemas.microsoft.com/office/drawing/2014/main" id="{4BA97993-5902-4849-9253-8E511315F682}"/>
              </a:ext>
            </a:extLst>
          </p:cNvPr>
          <p:cNvSpPr>
            <a:spLocks noChangeAspect="1"/>
          </p:cNvSpPr>
          <p:nvPr/>
        </p:nvSpPr>
        <p:spPr>
          <a:xfrm>
            <a:off x="9067446" y="821576"/>
            <a:ext cx="365760" cy="365760"/>
          </a:xfrm>
          <a:prstGeom prst="noSmoking">
            <a:avLst>
              <a:gd name="adj" fmla="val 178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4890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0288419-5FEF-EE4A-8009-905D93C67B4E}"/>
              </a:ext>
            </a:extLst>
          </p:cNvPr>
          <p:cNvSpPr/>
          <p:nvPr/>
        </p:nvSpPr>
        <p:spPr>
          <a:xfrm>
            <a:off x="1581664" y="1458460"/>
            <a:ext cx="3824054" cy="3824054"/>
          </a:xfrm>
          <a:prstGeom prst="ellipse">
            <a:avLst/>
          </a:prstGeom>
          <a:gradFill flip="none" rotWithShape="1">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3600" b="1" dirty="0"/>
              <a:t>market</a:t>
            </a:r>
          </a:p>
          <a:p>
            <a:pPr algn="ctr"/>
            <a:r>
              <a:rPr lang="en-US" sz="3600" b="1" dirty="0"/>
              <a:t>push</a:t>
            </a:r>
          </a:p>
        </p:txBody>
      </p:sp>
      <p:sp>
        <p:nvSpPr>
          <p:cNvPr id="3" name="Oval 2">
            <a:extLst>
              <a:ext uri="{FF2B5EF4-FFF2-40B4-BE49-F238E27FC236}">
                <a16:creationId xmlns:a16="http://schemas.microsoft.com/office/drawing/2014/main" id="{60B18A0D-574B-DB4D-BE51-DEC3579F6F52}"/>
              </a:ext>
            </a:extLst>
          </p:cNvPr>
          <p:cNvSpPr/>
          <p:nvPr/>
        </p:nvSpPr>
        <p:spPr>
          <a:xfrm>
            <a:off x="6903309" y="1458459"/>
            <a:ext cx="3824053" cy="3824053"/>
          </a:xfrm>
          <a:prstGeom prst="ellipse">
            <a:avLst/>
          </a:prstGeom>
          <a:gradFill flip="none" rotWithShape="1">
            <a:gsLst>
              <a:gs pos="0">
                <a:schemeClr val="accent3">
                  <a:alpha val="80000"/>
                </a:schemeClr>
              </a:gs>
              <a:gs pos="100000">
                <a:schemeClr val="accent3">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3600" b="1" dirty="0"/>
              <a:t>market</a:t>
            </a:r>
          </a:p>
          <a:p>
            <a:pPr algn="ctr"/>
            <a:r>
              <a:rPr lang="en-US" sz="3600" b="1" dirty="0"/>
              <a:t>pull</a:t>
            </a:r>
          </a:p>
        </p:txBody>
      </p:sp>
      <p:sp>
        <p:nvSpPr>
          <p:cNvPr id="4" name="Right Arrow 3">
            <a:extLst>
              <a:ext uri="{FF2B5EF4-FFF2-40B4-BE49-F238E27FC236}">
                <a16:creationId xmlns:a16="http://schemas.microsoft.com/office/drawing/2014/main" id="{C18BECCF-D0F7-DB46-8965-E42BA5502B56}"/>
              </a:ext>
            </a:extLst>
          </p:cNvPr>
          <p:cNvSpPr/>
          <p:nvPr/>
        </p:nvSpPr>
        <p:spPr>
          <a:xfrm>
            <a:off x="630920" y="2617449"/>
            <a:ext cx="1667435" cy="1506071"/>
          </a:xfrm>
          <a:prstGeom prst="right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5" name="Right Arrow 4">
            <a:extLst>
              <a:ext uri="{FF2B5EF4-FFF2-40B4-BE49-F238E27FC236}">
                <a16:creationId xmlns:a16="http://schemas.microsoft.com/office/drawing/2014/main" id="{17E2A39A-A0E7-8D49-86D8-A8BAF31A0A47}"/>
              </a:ext>
            </a:extLst>
          </p:cNvPr>
          <p:cNvSpPr/>
          <p:nvPr/>
        </p:nvSpPr>
        <p:spPr>
          <a:xfrm>
            <a:off x="10169367" y="2617448"/>
            <a:ext cx="1667435" cy="1506071"/>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860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108" name="Google Shape;320;p15">
            <a:extLst>
              <a:ext uri="{FF2B5EF4-FFF2-40B4-BE49-F238E27FC236}">
                <a16:creationId xmlns:a16="http://schemas.microsoft.com/office/drawing/2014/main" id="{1AD0AA1C-1509-6B4E-9725-48D1AA3846B6}"/>
              </a:ext>
            </a:extLst>
          </p:cNvPr>
          <p:cNvSpPr/>
          <p:nvPr/>
        </p:nvSpPr>
        <p:spPr>
          <a:xfrm rot="5400000">
            <a:off x="6062428" y="-969932"/>
            <a:ext cx="1076405" cy="4442614"/>
          </a:xfrm>
          <a:prstGeom prst="rect">
            <a:avLst/>
          </a:prstGeom>
          <a:solidFill>
            <a:srgbClr val="D6E3BC">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Calibri"/>
              <a:ea typeface="Calibri"/>
              <a:cs typeface="Calibri"/>
              <a:sym typeface="Calibri"/>
            </a:endParaRPr>
          </a:p>
        </p:txBody>
      </p:sp>
      <p:cxnSp>
        <p:nvCxnSpPr>
          <p:cNvPr id="312" name="Google Shape;312;p15"/>
          <p:cNvCxnSpPr>
            <a:stCxn id="303" idx="2"/>
            <a:endCxn id="313" idx="3"/>
          </p:cNvCxnSpPr>
          <p:nvPr/>
        </p:nvCxnSpPr>
        <p:spPr>
          <a:xfrm rot="-5400000" flipH="1">
            <a:off x="7038158" y="1324897"/>
            <a:ext cx="3897300" cy="4852200"/>
          </a:xfrm>
          <a:prstGeom prst="bentConnector4">
            <a:avLst>
              <a:gd name="adj1" fmla="val 2271"/>
              <a:gd name="adj2" fmla="val 104712"/>
            </a:avLst>
          </a:prstGeom>
          <a:noFill/>
          <a:ln w="88900" cap="flat" cmpd="sng">
            <a:solidFill>
              <a:srgbClr val="D8D8D8"/>
            </a:solidFill>
            <a:prstDash val="solid"/>
            <a:miter lim="800000"/>
            <a:headEnd type="none" w="sm" len="sm"/>
            <a:tailEnd type="none" w="sm" len="sm"/>
          </a:ln>
        </p:spPr>
      </p:cxnSp>
      <p:pic>
        <p:nvPicPr>
          <p:cNvPr id="351" name="Google Shape;351;p15" descr="A large clock mounted to the sid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402594" y="5455481"/>
            <a:ext cx="528809" cy="454130"/>
          </a:xfrm>
          <a:prstGeom prst="rect">
            <a:avLst/>
          </a:prstGeom>
          <a:noFill/>
          <a:ln>
            <a:noFill/>
          </a:ln>
        </p:spPr>
      </p:pic>
      <p:pic>
        <p:nvPicPr>
          <p:cNvPr id="352" name="Google Shape;352;p15" descr="A picture containing meter, parking, silver, white&#10;&#10;Description automatically generated"/>
          <p:cNvPicPr preferRelativeResize="0"/>
          <p:nvPr/>
        </p:nvPicPr>
        <p:blipFill rotWithShape="1">
          <a:blip r:embed="rId4" cstate="screen">
            <a:clrChange>
              <a:clrFrom>
                <a:srgbClr val="FDFDFD"/>
              </a:clrFrom>
              <a:clrTo>
                <a:srgbClr val="FDFDFD">
                  <a:alpha val="0"/>
                </a:srgbClr>
              </a:clrTo>
            </a:clrChange>
            <a:alphaModFix/>
            <a:extLst>
              <a:ext uri="{28A0092B-C50C-407E-A947-70E740481C1C}">
                <a14:useLocalDpi xmlns:a14="http://schemas.microsoft.com/office/drawing/2010/main"/>
              </a:ext>
            </a:extLst>
          </a:blip>
          <a:srcRect/>
          <a:stretch/>
        </p:blipFill>
        <p:spPr>
          <a:xfrm>
            <a:off x="10671959" y="5427488"/>
            <a:ext cx="511784" cy="511784"/>
          </a:xfrm>
          <a:prstGeom prst="rect">
            <a:avLst/>
          </a:prstGeom>
          <a:noFill/>
          <a:ln>
            <a:noFill/>
          </a:ln>
        </p:spPr>
      </p:pic>
      <p:sp>
        <p:nvSpPr>
          <p:cNvPr id="353" name="Google Shape;353;p15"/>
          <p:cNvSpPr txBox="1"/>
          <p:nvPr/>
        </p:nvSpPr>
        <p:spPr>
          <a:xfrm>
            <a:off x="10619989" y="5885298"/>
            <a:ext cx="72019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electricity</a:t>
            </a:r>
            <a:endParaRPr/>
          </a:p>
        </p:txBody>
      </p:sp>
      <p:sp>
        <p:nvSpPr>
          <p:cNvPr id="354" name="Google Shape;354;p15"/>
          <p:cNvSpPr txBox="1"/>
          <p:nvPr/>
        </p:nvSpPr>
        <p:spPr>
          <a:xfrm>
            <a:off x="11406939" y="5893086"/>
            <a:ext cx="529581"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steam</a:t>
            </a:r>
            <a:endParaRPr/>
          </a:p>
        </p:txBody>
      </p:sp>
      <p:sp>
        <p:nvSpPr>
          <p:cNvPr id="313" name="Google Shape;313;p15"/>
          <p:cNvSpPr txBox="1"/>
          <p:nvPr/>
        </p:nvSpPr>
        <p:spPr>
          <a:xfrm>
            <a:off x="11112864" y="5515070"/>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F7F7F"/>
                </a:solidFill>
                <a:latin typeface="Calibri"/>
                <a:ea typeface="Calibri"/>
                <a:cs typeface="Calibri"/>
                <a:sym typeface="Calibri"/>
              </a:rPr>
              <a:t>+</a:t>
            </a:r>
            <a:endParaRPr/>
          </a:p>
        </p:txBody>
      </p:sp>
      <p:sp>
        <p:nvSpPr>
          <p:cNvPr id="355" name="Google Shape;355;p15"/>
          <p:cNvSpPr txBox="1"/>
          <p:nvPr/>
        </p:nvSpPr>
        <p:spPr>
          <a:xfrm>
            <a:off x="7196344" y="1349960"/>
            <a:ext cx="758541"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landscape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trimming</a:t>
            </a:r>
            <a:endParaRPr/>
          </a:p>
        </p:txBody>
      </p:sp>
      <p:sp>
        <p:nvSpPr>
          <p:cNvPr id="356" name="Google Shape;356;p15"/>
          <p:cNvSpPr/>
          <p:nvPr/>
        </p:nvSpPr>
        <p:spPr>
          <a:xfrm>
            <a:off x="7294190" y="792267"/>
            <a:ext cx="594047" cy="594047"/>
          </a:xfrm>
          <a:prstGeom prst="ellipse">
            <a:avLst/>
          </a:prstGeom>
          <a:blipFill rotWithShape="1">
            <a:blip r:embed="rId5">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7" name="Google Shape;357;p15"/>
          <p:cNvSpPr/>
          <p:nvPr/>
        </p:nvSpPr>
        <p:spPr>
          <a:xfrm>
            <a:off x="5486809" y="803675"/>
            <a:ext cx="594047" cy="594047"/>
          </a:xfrm>
          <a:prstGeom prst="ellipse">
            <a:avLst/>
          </a:prstGeom>
          <a:blipFill rotWithShape="1">
            <a:blip r:embed="rId6"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8" name="Google Shape;358;p15"/>
          <p:cNvSpPr/>
          <p:nvPr/>
        </p:nvSpPr>
        <p:spPr>
          <a:xfrm>
            <a:off x="4686426" y="813692"/>
            <a:ext cx="594047" cy="594047"/>
          </a:xfrm>
          <a:prstGeom prst="ellipse">
            <a:avLst/>
          </a:prstGeom>
          <a:blipFill rotWithShape="1">
            <a:blip r:embed="rId7">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15"/>
          <p:cNvSpPr/>
          <p:nvPr/>
        </p:nvSpPr>
        <p:spPr>
          <a:xfrm>
            <a:off x="8071760" y="793507"/>
            <a:ext cx="594047" cy="594047"/>
          </a:xfrm>
          <a:prstGeom prst="ellipse">
            <a:avLst/>
          </a:prstGeom>
          <a:blipFill rotWithShape="1">
            <a:blip r:embed="rId8">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3" name="Google Shape;303;p15"/>
          <p:cNvSpPr txBox="1"/>
          <p:nvPr/>
        </p:nvSpPr>
        <p:spPr>
          <a:xfrm>
            <a:off x="6288037" y="1371460"/>
            <a:ext cx="54534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food</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scraps</a:t>
            </a:r>
            <a:endParaRPr/>
          </a:p>
        </p:txBody>
      </p:sp>
      <p:sp>
        <p:nvSpPr>
          <p:cNvPr id="360" name="Google Shape;360;p15"/>
          <p:cNvSpPr/>
          <p:nvPr/>
        </p:nvSpPr>
        <p:spPr>
          <a:xfrm>
            <a:off x="6256351" y="800959"/>
            <a:ext cx="594047" cy="594047"/>
          </a:xfrm>
          <a:prstGeom prst="ellipse">
            <a:avLst/>
          </a:prstGeom>
          <a:blipFill rotWithShape="1">
            <a:blip r:embed="rId9"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1" name="Google Shape;361;p15"/>
          <p:cNvSpPr txBox="1"/>
          <p:nvPr/>
        </p:nvSpPr>
        <p:spPr>
          <a:xfrm>
            <a:off x="5304614" y="1367231"/>
            <a:ext cx="917239"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compostable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packaging</a:t>
            </a:r>
            <a:endParaRPr/>
          </a:p>
        </p:txBody>
      </p:sp>
      <p:sp>
        <p:nvSpPr>
          <p:cNvPr id="362" name="Google Shape;362;p15"/>
          <p:cNvSpPr txBox="1"/>
          <p:nvPr/>
        </p:nvSpPr>
        <p:spPr>
          <a:xfrm>
            <a:off x="4713633" y="1367231"/>
            <a:ext cx="530916"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urban</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debris</a:t>
            </a:r>
            <a:endParaRPr/>
          </a:p>
        </p:txBody>
      </p:sp>
      <p:sp>
        <p:nvSpPr>
          <p:cNvPr id="363" name="Google Shape;363;p15"/>
          <p:cNvSpPr txBox="1"/>
          <p:nvPr/>
        </p:nvSpPr>
        <p:spPr>
          <a:xfrm>
            <a:off x="8044843" y="1346477"/>
            <a:ext cx="65595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forest</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thinning</a:t>
            </a:r>
            <a:endParaRPr/>
          </a:p>
        </p:txBody>
      </p:sp>
      <p:pic>
        <p:nvPicPr>
          <p:cNvPr id="405" name="Google Shape;405;p15" descr="A large tower in a city&#10;&#10;Description automatically generated"/>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11002370" y="4518067"/>
            <a:ext cx="933186" cy="699545"/>
          </a:xfrm>
          <a:prstGeom prst="rect">
            <a:avLst/>
          </a:prstGeom>
          <a:noFill/>
          <a:ln>
            <a:noFill/>
          </a:ln>
        </p:spPr>
      </p:pic>
      <p:sp>
        <p:nvSpPr>
          <p:cNvPr id="406" name="Google Shape;406;p15"/>
          <p:cNvSpPr txBox="1"/>
          <p:nvPr/>
        </p:nvSpPr>
        <p:spPr>
          <a:xfrm>
            <a:off x="10990169" y="3080701"/>
            <a:ext cx="933186" cy="369332"/>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cleaning and densification</a:t>
            </a:r>
            <a:endParaRPr/>
          </a:p>
        </p:txBody>
      </p:sp>
      <p:pic>
        <p:nvPicPr>
          <p:cNvPr id="407" name="Google Shape;407;p15" descr="A pile of dirt&#10;&#10;Description automatically generated"/>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11002370" y="3555718"/>
            <a:ext cx="933186" cy="699891"/>
          </a:xfrm>
          <a:prstGeom prst="rect">
            <a:avLst/>
          </a:prstGeom>
          <a:noFill/>
          <a:ln>
            <a:noFill/>
          </a:ln>
        </p:spPr>
      </p:pic>
      <p:sp>
        <p:nvSpPr>
          <p:cNvPr id="408" name="Google Shape;408;p15"/>
          <p:cNvSpPr txBox="1"/>
          <p:nvPr/>
        </p:nvSpPr>
        <p:spPr>
          <a:xfrm>
            <a:off x="11001169" y="4221713"/>
            <a:ext cx="933186" cy="340276"/>
          </a:xfrm>
          <a:prstGeom prst="rect">
            <a:avLst/>
          </a:prstGeom>
          <a:solidFill>
            <a:srgbClr val="7F7F7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biomass combustion</a:t>
            </a:r>
            <a:endParaRPr/>
          </a:p>
        </p:txBody>
      </p:sp>
      <p:pic>
        <p:nvPicPr>
          <p:cNvPr id="418" name="Google Shape;418;p15" descr="A picture containing table, building, food, old&#10;&#10;Description automatically generated"/>
          <p:cNvPicPr preferRelativeResize="0"/>
          <p:nvPr/>
        </p:nvPicPr>
        <p:blipFill rotWithShape="1">
          <a:blip r:embed="rId12" cstate="screen">
            <a:alphaModFix/>
            <a:extLst>
              <a:ext uri="{28A0092B-C50C-407E-A947-70E740481C1C}">
                <a14:useLocalDpi xmlns:a14="http://schemas.microsoft.com/office/drawing/2010/main"/>
              </a:ext>
            </a:extLst>
          </a:blip>
          <a:srcRect b="-1373"/>
          <a:stretch/>
        </p:blipFill>
        <p:spPr>
          <a:xfrm>
            <a:off x="10988996" y="2573183"/>
            <a:ext cx="934358" cy="515769"/>
          </a:xfrm>
          <a:prstGeom prst="rect">
            <a:avLst/>
          </a:prstGeom>
          <a:noFill/>
          <a:ln>
            <a:noFill/>
          </a:ln>
        </p:spPr>
      </p:pic>
      <p:sp>
        <p:nvSpPr>
          <p:cNvPr id="425" name="Google Shape;425;p15"/>
          <p:cNvSpPr txBox="1"/>
          <p:nvPr/>
        </p:nvSpPr>
        <p:spPr>
          <a:xfrm rot="-5400000">
            <a:off x="9996100" y="3895591"/>
            <a:ext cx="168507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waste-to-energy combustion</a:t>
            </a:r>
            <a:endParaRPr/>
          </a:p>
        </p:txBody>
      </p:sp>
      <p:sp>
        <p:nvSpPr>
          <p:cNvPr id="105" name="TextBox 104">
            <a:extLst>
              <a:ext uri="{FF2B5EF4-FFF2-40B4-BE49-F238E27FC236}">
                <a16:creationId xmlns:a16="http://schemas.microsoft.com/office/drawing/2014/main" id="{C011DCF0-7A70-C242-AC1B-E358113E6D6F}"/>
              </a:ext>
            </a:extLst>
          </p:cNvPr>
          <p:cNvSpPr txBox="1"/>
          <p:nvPr/>
        </p:nvSpPr>
        <p:spPr>
          <a:xfrm>
            <a:off x="10838638" y="6215753"/>
            <a:ext cx="1043876" cy="369332"/>
          </a:xfrm>
          <a:prstGeom prst="rect">
            <a:avLst/>
          </a:prstGeom>
          <a:noFill/>
        </p:spPr>
        <p:txBody>
          <a:bodyPr wrap="none" rtlCol="0">
            <a:spAutoFit/>
          </a:bodyPr>
          <a:lstStyle/>
          <a:p>
            <a:r>
              <a:rPr lang="en-US" sz="1800" b="1" dirty="0">
                <a:solidFill>
                  <a:schemeClr val="bg1">
                    <a:lumMod val="65000"/>
                  </a:schemeClr>
                </a:solidFill>
              </a:rPr>
              <a:t>burning</a:t>
            </a:r>
          </a:p>
        </p:txBody>
      </p:sp>
      <p:sp>
        <p:nvSpPr>
          <p:cNvPr id="106" name="Google Shape;372;p15">
            <a:extLst>
              <a:ext uri="{FF2B5EF4-FFF2-40B4-BE49-F238E27FC236}">
                <a16:creationId xmlns:a16="http://schemas.microsoft.com/office/drawing/2014/main" id="{AFEF7F4B-7845-0547-8186-8A4EC3635850}"/>
              </a:ext>
            </a:extLst>
          </p:cNvPr>
          <p:cNvSpPr/>
          <p:nvPr/>
        </p:nvSpPr>
        <p:spPr>
          <a:xfrm>
            <a:off x="6583871" y="-22822"/>
            <a:ext cx="896059" cy="877796"/>
          </a:xfrm>
          <a:prstGeom prst="downArrow">
            <a:avLst>
              <a:gd name="adj1" fmla="val 50000"/>
              <a:gd name="adj2" fmla="val 50000"/>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107" name="Google Shape;373;p15">
            <a:extLst>
              <a:ext uri="{FF2B5EF4-FFF2-40B4-BE49-F238E27FC236}">
                <a16:creationId xmlns:a16="http://schemas.microsoft.com/office/drawing/2014/main" id="{8ADEEC25-42B8-3443-B4B8-580B97A9E1C3}"/>
              </a:ext>
            </a:extLst>
          </p:cNvPr>
          <p:cNvSpPr/>
          <p:nvPr/>
        </p:nvSpPr>
        <p:spPr>
          <a:xfrm>
            <a:off x="6876112" y="67646"/>
            <a:ext cx="329009" cy="329009"/>
          </a:xfrm>
          <a:prstGeom prst="star5">
            <a:avLst>
              <a:gd name="adj" fmla="val 19098"/>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09" name="Google Shape;322;p15">
            <a:extLst>
              <a:ext uri="{FF2B5EF4-FFF2-40B4-BE49-F238E27FC236}">
                <a16:creationId xmlns:a16="http://schemas.microsoft.com/office/drawing/2014/main" id="{E9BB0ADC-4E16-EB49-9472-D0672CE2DFF7}"/>
              </a:ext>
            </a:extLst>
          </p:cNvPr>
          <p:cNvSpPr/>
          <p:nvPr/>
        </p:nvSpPr>
        <p:spPr>
          <a:xfrm>
            <a:off x="8818024" y="513272"/>
            <a:ext cx="1355441" cy="1013596"/>
          </a:xfrm>
          <a:prstGeom prst="rightArrow">
            <a:avLst>
              <a:gd name="adj1" fmla="val 50000"/>
              <a:gd name="adj2" fmla="val 50000"/>
            </a:avLst>
          </a:prstGeom>
          <a:solidFill>
            <a:srgbClr val="7F7F7F">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0" name="Google Shape;331;p15">
            <a:extLst>
              <a:ext uri="{FF2B5EF4-FFF2-40B4-BE49-F238E27FC236}">
                <a16:creationId xmlns:a16="http://schemas.microsoft.com/office/drawing/2014/main" id="{2AEB9356-A5E9-C747-A7FC-577262B9ED54}"/>
              </a:ext>
            </a:extLst>
          </p:cNvPr>
          <p:cNvPicPr preferRelativeResize="0"/>
          <p:nvPr/>
        </p:nvPicPr>
        <p:blipFill rotWithShape="1">
          <a:blip r:embed="rId13" cstate="screen">
            <a:alphaModFix amt="50000"/>
            <a:extLst>
              <a:ext uri="{28A0092B-C50C-407E-A947-70E740481C1C}">
                <a14:useLocalDpi xmlns:a14="http://schemas.microsoft.com/office/drawing/2010/main"/>
              </a:ext>
            </a:extLst>
          </a:blip>
          <a:srcRect t="-9838"/>
          <a:stretch/>
        </p:blipFill>
        <p:spPr>
          <a:xfrm>
            <a:off x="10200359" y="538524"/>
            <a:ext cx="769026" cy="838592"/>
          </a:xfrm>
          <a:prstGeom prst="rect">
            <a:avLst/>
          </a:prstGeom>
          <a:noFill/>
          <a:ln>
            <a:noFill/>
          </a:ln>
        </p:spPr>
      </p:pic>
    </p:spTree>
    <p:extLst>
      <p:ext uri="{BB962C8B-B14F-4D97-AF65-F5344CB8AC3E}">
        <p14:creationId xmlns:p14="http://schemas.microsoft.com/office/powerpoint/2010/main" val="246810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108" name="Google Shape;320;p15">
            <a:extLst>
              <a:ext uri="{FF2B5EF4-FFF2-40B4-BE49-F238E27FC236}">
                <a16:creationId xmlns:a16="http://schemas.microsoft.com/office/drawing/2014/main" id="{1AD0AA1C-1509-6B4E-9725-48D1AA3846B6}"/>
              </a:ext>
            </a:extLst>
          </p:cNvPr>
          <p:cNvSpPr/>
          <p:nvPr/>
        </p:nvSpPr>
        <p:spPr>
          <a:xfrm rot="5400000">
            <a:off x="6062428" y="-969932"/>
            <a:ext cx="1076405" cy="4442614"/>
          </a:xfrm>
          <a:prstGeom prst="rect">
            <a:avLst/>
          </a:prstGeom>
          <a:solidFill>
            <a:srgbClr val="D6E3BC">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Calibri"/>
              <a:ea typeface="Calibri"/>
              <a:cs typeface="Calibri"/>
              <a:sym typeface="Calibri"/>
            </a:endParaRPr>
          </a:p>
        </p:txBody>
      </p:sp>
      <p:cxnSp>
        <p:nvCxnSpPr>
          <p:cNvPr id="306" name="Google Shape;306;p15"/>
          <p:cNvCxnSpPr>
            <a:stCxn id="303" idx="2"/>
            <a:endCxn id="307" idx="0"/>
          </p:cNvCxnSpPr>
          <p:nvPr/>
        </p:nvCxnSpPr>
        <p:spPr>
          <a:xfrm rot="-5400000" flipH="1">
            <a:off x="6370058" y="1992997"/>
            <a:ext cx="3626700" cy="3245400"/>
          </a:xfrm>
          <a:prstGeom prst="bentConnector3">
            <a:avLst>
              <a:gd name="adj1" fmla="val 4337"/>
            </a:avLst>
          </a:prstGeom>
          <a:noFill/>
          <a:ln w="88900" cap="flat" cmpd="sng">
            <a:solidFill>
              <a:srgbClr val="C4BD97"/>
            </a:solidFill>
            <a:prstDash val="solid"/>
            <a:miter lim="800000"/>
            <a:headEnd type="none" w="sm" len="sm"/>
            <a:tailEnd type="none" w="sm" len="sm"/>
          </a:ln>
        </p:spPr>
      </p:cxnSp>
      <p:cxnSp>
        <p:nvCxnSpPr>
          <p:cNvPr id="312" name="Google Shape;312;p15"/>
          <p:cNvCxnSpPr>
            <a:stCxn id="303" idx="2"/>
            <a:endCxn id="313" idx="3"/>
          </p:cNvCxnSpPr>
          <p:nvPr/>
        </p:nvCxnSpPr>
        <p:spPr>
          <a:xfrm rot="-5400000" flipH="1">
            <a:off x="7038158" y="1324897"/>
            <a:ext cx="3897300" cy="4852200"/>
          </a:xfrm>
          <a:prstGeom prst="bentConnector4">
            <a:avLst>
              <a:gd name="adj1" fmla="val 2271"/>
              <a:gd name="adj2" fmla="val 104712"/>
            </a:avLst>
          </a:prstGeom>
          <a:noFill/>
          <a:ln w="88900" cap="flat" cmpd="sng">
            <a:solidFill>
              <a:srgbClr val="D8D8D8"/>
            </a:solidFill>
            <a:prstDash val="solid"/>
            <a:miter lim="800000"/>
            <a:headEnd type="none" w="sm" len="sm"/>
            <a:tailEnd type="none" w="sm" len="sm"/>
          </a:ln>
        </p:spPr>
      </p:cxnSp>
      <p:pic>
        <p:nvPicPr>
          <p:cNvPr id="307" name="Google Shape;307;p15" descr="A pile of hay&#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428371" y="5429118"/>
            <a:ext cx="755467" cy="515539"/>
          </a:xfrm>
          <a:prstGeom prst="rect">
            <a:avLst/>
          </a:prstGeom>
          <a:noFill/>
          <a:ln>
            <a:noFill/>
          </a:ln>
        </p:spPr>
      </p:pic>
      <p:sp>
        <p:nvSpPr>
          <p:cNvPr id="335" name="Google Shape;335;p15"/>
          <p:cNvSpPr txBox="1"/>
          <p:nvPr/>
        </p:nvSpPr>
        <p:spPr>
          <a:xfrm>
            <a:off x="9496099" y="5889043"/>
            <a:ext cx="66058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94429"/>
                </a:solidFill>
                <a:latin typeface="Calibri"/>
                <a:ea typeface="Calibri"/>
                <a:cs typeface="Calibri"/>
                <a:sym typeface="Calibri"/>
              </a:rPr>
              <a:t>mulch</a:t>
            </a:r>
            <a:endParaRPr/>
          </a:p>
        </p:txBody>
      </p:sp>
      <p:cxnSp>
        <p:nvCxnSpPr>
          <p:cNvPr id="350" name="Google Shape;350;p15"/>
          <p:cNvCxnSpPr/>
          <p:nvPr/>
        </p:nvCxnSpPr>
        <p:spPr>
          <a:xfrm>
            <a:off x="10549199" y="5305618"/>
            <a:ext cx="0" cy="731520"/>
          </a:xfrm>
          <a:prstGeom prst="straightConnector1">
            <a:avLst/>
          </a:prstGeom>
          <a:noFill/>
          <a:ln w="9525" cap="flat" cmpd="sng">
            <a:solidFill>
              <a:srgbClr val="A5A5A5"/>
            </a:solidFill>
            <a:prstDash val="dash"/>
            <a:miter lim="800000"/>
            <a:headEnd type="none" w="sm" len="sm"/>
            <a:tailEnd type="none" w="sm" len="sm"/>
          </a:ln>
        </p:spPr>
      </p:cxnSp>
      <p:pic>
        <p:nvPicPr>
          <p:cNvPr id="351" name="Google Shape;351;p15" descr="A large clock mounted to the side&#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402594" y="5455481"/>
            <a:ext cx="528809" cy="454130"/>
          </a:xfrm>
          <a:prstGeom prst="rect">
            <a:avLst/>
          </a:prstGeom>
          <a:noFill/>
          <a:ln>
            <a:noFill/>
          </a:ln>
        </p:spPr>
      </p:pic>
      <p:pic>
        <p:nvPicPr>
          <p:cNvPr id="352" name="Google Shape;352;p15" descr="A picture containing meter, parking, silver, white&#10;&#10;Description automatically generated"/>
          <p:cNvPicPr preferRelativeResize="0"/>
          <p:nvPr/>
        </p:nvPicPr>
        <p:blipFill rotWithShape="1">
          <a:blip r:embed="rId5" cstate="screen">
            <a:clrChange>
              <a:clrFrom>
                <a:srgbClr val="FDFDFD"/>
              </a:clrFrom>
              <a:clrTo>
                <a:srgbClr val="FDFDFD">
                  <a:alpha val="0"/>
                </a:srgbClr>
              </a:clrTo>
            </a:clrChange>
            <a:alphaModFix/>
            <a:extLst>
              <a:ext uri="{28A0092B-C50C-407E-A947-70E740481C1C}">
                <a14:useLocalDpi xmlns:a14="http://schemas.microsoft.com/office/drawing/2010/main"/>
              </a:ext>
            </a:extLst>
          </a:blip>
          <a:srcRect/>
          <a:stretch/>
        </p:blipFill>
        <p:spPr>
          <a:xfrm>
            <a:off x="10671959" y="5427488"/>
            <a:ext cx="511784" cy="511784"/>
          </a:xfrm>
          <a:prstGeom prst="rect">
            <a:avLst/>
          </a:prstGeom>
          <a:noFill/>
          <a:ln>
            <a:noFill/>
          </a:ln>
        </p:spPr>
      </p:pic>
      <p:sp>
        <p:nvSpPr>
          <p:cNvPr id="353" name="Google Shape;353;p15"/>
          <p:cNvSpPr txBox="1"/>
          <p:nvPr/>
        </p:nvSpPr>
        <p:spPr>
          <a:xfrm>
            <a:off x="10619989" y="5885298"/>
            <a:ext cx="72019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electricity</a:t>
            </a:r>
            <a:endParaRPr/>
          </a:p>
        </p:txBody>
      </p:sp>
      <p:sp>
        <p:nvSpPr>
          <p:cNvPr id="354" name="Google Shape;354;p15"/>
          <p:cNvSpPr txBox="1"/>
          <p:nvPr/>
        </p:nvSpPr>
        <p:spPr>
          <a:xfrm>
            <a:off x="11406939" y="5893086"/>
            <a:ext cx="529581"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steam</a:t>
            </a:r>
            <a:endParaRPr/>
          </a:p>
        </p:txBody>
      </p:sp>
      <p:sp>
        <p:nvSpPr>
          <p:cNvPr id="313" name="Google Shape;313;p15"/>
          <p:cNvSpPr txBox="1"/>
          <p:nvPr/>
        </p:nvSpPr>
        <p:spPr>
          <a:xfrm>
            <a:off x="11112864" y="5515070"/>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F7F7F"/>
                </a:solidFill>
                <a:latin typeface="Calibri"/>
                <a:ea typeface="Calibri"/>
                <a:cs typeface="Calibri"/>
                <a:sym typeface="Calibri"/>
              </a:rPr>
              <a:t>+</a:t>
            </a:r>
            <a:endParaRPr/>
          </a:p>
        </p:txBody>
      </p:sp>
      <p:sp>
        <p:nvSpPr>
          <p:cNvPr id="355" name="Google Shape;355;p15"/>
          <p:cNvSpPr txBox="1"/>
          <p:nvPr/>
        </p:nvSpPr>
        <p:spPr>
          <a:xfrm>
            <a:off x="7196344" y="1349960"/>
            <a:ext cx="758541"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landscape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trimming</a:t>
            </a:r>
            <a:endParaRPr/>
          </a:p>
        </p:txBody>
      </p:sp>
      <p:sp>
        <p:nvSpPr>
          <p:cNvPr id="356" name="Google Shape;356;p15"/>
          <p:cNvSpPr/>
          <p:nvPr/>
        </p:nvSpPr>
        <p:spPr>
          <a:xfrm>
            <a:off x="7294190" y="792267"/>
            <a:ext cx="594047" cy="594047"/>
          </a:xfrm>
          <a:prstGeom prst="ellipse">
            <a:avLst/>
          </a:prstGeom>
          <a:blipFill rotWithShape="1">
            <a:blip r:embed="rId6">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7" name="Google Shape;357;p15"/>
          <p:cNvSpPr/>
          <p:nvPr/>
        </p:nvSpPr>
        <p:spPr>
          <a:xfrm>
            <a:off x="5486809" y="803675"/>
            <a:ext cx="594047" cy="594047"/>
          </a:xfrm>
          <a:prstGeom prst="ellipse">
            <a:avLst/>
          </a:prstGeom>
          <a:blipFill rotWithShape="1">
            <a:blip r:embed="rId7"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8" name="Google Shape;358;p15"/>
          <p:cNvSpPr/>
          <p:nvPr/>
        </p:nvSpPr>
        <p:spPr>
          <a:xfrm>
            <a:off x="4686426" y="813692"/>
            <a:ext cx="594047" cy="594047"/>
          </a:xfrm>
          <a:prstGeom prst="ellipse">
            <a:avLst/>
          </a:prstGeom>
          <a:blipFill rotWithShape="1">
            <a:blip r:embed="rId8">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15"/>
          <p:cNvSpPr/>
          <p:nvPr/>
        </p:nvSpPr>
        <p:spPr>
          <a:xfrm>
            <a:off x="8071760" y="793507"/>
            <a:ext cx="594047" cy="594047"/>
          </a:xfrm>
          <a:prstGeom prst="ellipse">
            <a:avLst/>
          </a:prstGeom>
          <a:blipFill rotWithShape="1">
            <a:blip r:embed="rId9">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3" name="Google Shape;303;p15"/>
          <p:cNvSpPr txBox="1"/>
          <p:nvPr/>
        </p:nvSpPr>
        <p:spPr>
          <a:xfrm>
            <a:off x="6288037" y="1371460"/>
            <a:ext cx="54534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food</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scraps</a:t>
            </a:r>
            <a:endParaRPr/>
          </a:p>
        </p:txBody>
      </p:sp>
      <p:sp>
        <p:nvSpPr>
          <p:cNvPr id="360" name="Google Shape;360;p15"/>
          <p:cNvSpPr/>
          <p:nvPr/>
        </p:nvSpPr>
        <p:spPr>
          <a:xfrm>
            <a:off x="6256351" y="800959"/>
            <a:ext cx="594047" cy="594047"/>
          </a:xfrm>
          <a:prstGeom prst="ellipse">
            <a:avLst/>
          </a:prstGeom>
          <a:blipFill rotWithShape="1">
            <a:blip r:embed="rId10"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1" name="Google Shape;361;p15"/>
          <p:cNvSpPr txBox="1"/>
          <p:nvPr/>
        </p:nvSpPr>
        <p:spPr>
          <a:xfrm>
            <a:off x="5304614" y="1367231"/>
            <a:ext cx="917239"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compostable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packaging</a:t>
            </a:r>
            <a:endParaRPr/>
          </a:p>
        </p:txBody>
      </p:sp>
      <p:sp>
        <p:nvSpPr>
          <p:cNvPr id="362" name="Google Shape;362;p15"/>
          <p:cNvSpPr txBox="1"/>
          <p:nvPr/>
        </p:nvSpPr>
        <p:spPr>
          <a:xfrm>
            <a:off x="4713633" y="1367231"/>
            <a:ext cx="530916"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urban</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debris</a:t>
            </a:r>
            <a:endParaRPr/>
          </a:p>
        </p:txBody>
      </p:sp>
      <p:sp>
        <p:nvSpPr>
          <p:cNvPr id="363" name="Google Shape;363;p15"/>
          <p:cNvSpPr txBox="1"/>
          <p:nvPr/>
        </p:nvSpPr>
        <p:spPr>
          <a:xfrm>
            <a:off x="8044843" y="1346477"/>
            <a:ext cx="65595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forest</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thinning</a:t>
            </a:r>
            <a:endParaRPr/>
          </a:p>
        </p:txBody>
      </p:sp>
      <p:pic>
        <p:nvPicPr>
          <p:cNvPr id="405" name="Google Shape;405;p15" descr="A large tower in a city&#10;&#10;Description automatically generated"/>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11002370" y="4518067"/>
            <a:ext cx="933186" cy="699545"/>
          </a:xfrm>
          <a:prstGeom prst="rect">
            <a:avLst/>
          </a:prstGeom>
          <a:noFill/>
          <a:ln>
            <a:noFill/>
          </a:ln>
        </p:spPr>
      </p:pic>
      <p:sp>
        <p:nvSpPr>
          <p:cNvPr id="406" name="Google Shape;406;p15"/>
          <p:cNvSpPr txBox="1"/>
          <p:nvPr/>
        </p:nvSpPr>
        <p:spPr>
          <a:xfrm>
            <a:off x="10990169" y="3080701"/>
            <a:ext cx="933186" cy="369332"/>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cleaning and densification</a:t>
            </a:r>
            <a:endParaRPr/>
          </a:p>
        </p:txBody>
      </p:sp>
      <p:pic>
        <p:nvPicPr>
          <p:cNvPr id="407" name="Google Shape;407;p15" descr="A pile of dirt&#10;&#10;Description automatically generated"/>
          <p:cNvPicPr preferRelativeResize="0"/>
          <p:nvPr/>
        </p:nvPicPr>
        <p:blipFill rotWithShape="1">
          <a:blip r:embed="rId12" cstate="screen">
            <a:alphaModFix/>
            <a:extLst>
              <a:ext uri="{28A0092B-C50C-407E-A947-70E740481C1C}">
                <a14:useLocalDpi xmlns:a14="http://schemas.microsoft.com/office/drawing/2010/main"/>
              </a:ext>
            </a:extLst>
          </a:blip>
          <a:srcRect/>
          <a:stretch/>
        </p:blipFill>
        <p:spPr>
          <a:xfrm>
            <a:off x="11002370" y="3555718"/>
            <a:ext cx="933186" cy="699891"/>
          </a:xfrm>
          <a:prstGeom prst="rect">
            <a:avLst/>
          </a:prstGeom>
          <a:noFill/>
          <a:ln>
            <a:noFill/>
          </a:ln>
        </p:spPr>
      </p:pic>
      <p:sp>
        <p:nvSpPr>
          <p:cNvPr id="408" name="Google Shape;408;p15"/>
          <p:cNvSpPr txBox="1"/>
          <p:nvPr/>
        </p:nvSpPr>
        <p:spPr>
          <a:xfrm>
            <a:off x="11001169" y="4221713"/>
            <a:ext cx="933186" cy="340276"/>
          </a:xfrm>
          <a:prstGeom prst="rect">
            <a:avLst/>
          </a:prstGeom>
          <a:solidFill>
            <a:srgbClr val="7F7F7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biomass combustion</a:t>
            </a:r>
            <a:endParaRPr/>
          </a:p>
        </p:txBody>
      </p:sp>
      <p:pic>
        <p:nvPicPr>
          <p:cNvPr id="416" name="Google Shape;416;p15" descr="A yellow construction vehicle on a dirt road&#10;&#10;Description automatically generated"/>
          <p:cNvPicPr preferRelativeResize="0"/>
          <p:nvPr/>
        </p:nvPicPr>
        <p:blipFill rotWithShape="1">
          <a:blip r:embed="rId13" cstate="screen">
            <a:alphaModFix/>
            <a:extLst>
              <a:ext uri="{28A0092B-C50C-407E-A947-70E740481C1C}">
                <a14:useLocalDpi xmlns:a14="http://schemas.microsoft.com/office/drawing/2010/main"/>
              </a:ext>
            </a:extLst>
          </a:blip>
          <a:srcRect/>
          <a:stretch/>
        </p:blipFill>
        <p:spPr>
          <a:xfrm>
            <a:off x="9350535" y="2575884"/>
            <a:ext cx="933186" cy="622125"/>
          </a:xfrm>
          <a:prstGeom prst="rect">
            <a:avLst/>
          </a:prstGeom>
          <a:noFill/>
          <a:ln>
            <a:noFill/>
          </a:ln>
        </p:spPr>
      </p:pic>
      <p:sp>
        <p:nvSpPr>
          <p:cNvPr id="417" name="Google Shape;417;p15"/>
          <p:cNvSpPr txBox="1"/>
          <p:nvPr/>
        </p:nvSpPr>
        <p:spPr>
          <a:xfrm>
            <a:off x="9353343" y="3078495"/>
            <a:ext cx="933186" cy="369332"/>
          </a:xfrm>
          <a:prstGeom prst="rect">
            <a:avLst/>
          </a:prstGeom>
          <a:solidFill>
            <a:srgbClr val="93895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wood chipping and grinding</a:t>
            </a:r>
            <a:endParaRPr/>
          </a:p>
        </p:txBody>
      </p:sp>
      <p:pic>
        <p:nvPicPr>
          <p:cNvPr id="418" name="Google Shape;418;p15" descr="A picture containing table, building, food, old&#10;&#10;Description automatically generated"/>
          <p:cNvPicPr preferRelativeResize="0"/>
          <p:nvPr/>
        </p:nvPicPr>
        <p:blipFill rotWithShape="1">
          <a:blip r:embed="rId14" cstate="screen">
            <a:alphaModFix/>
            <a:extLst>
              <a:ext uri="{28A0092B-C50C-407E-A947-70E740481C1C}">
                <a14:useLocalDpi xmlns:a14="http://schemas.microsoft.com/office/drawing/2010/main"/>
              </a:ext>
            </a:extLst>
          </a:blip>
          <a:srcRect b="-1373"/>
          <a:stretch/>
        </p:blipFill>
        <p:spPr>
          <a:xfrm>
            <a:off x="10988996" y="2573183"/>
            <a:ext cx="934358" cy="515769"/>
          </a:xfrm>
          <a:prstGeom prst="rect">
            <a:avLst/>
          </a:prstGeom>
          <a:noFill/>
          <a:ln>
            <a:noFill/>
          </a:ln>
        </p:spPr>
      </p:pic>
      <p:sp>
        <p:nvSpPr>
          <p:cNvPr id="425" name="Google Shape;425;p15"/>
          <p:cNvSpPr txBox="1"/>
          <p:nvPr/>
        </p:nvSpPr>
        <p:spPr>
          <a:xfrm rot="-5400000">
            <a:off x="9996100" y="3895591"/>
            <a:ext cx="168507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waste-to-energy combustion</a:t>
            </a:r>
            <a:endParaRPr/>
          </a:p>
        </p:txBody>
      </p:sp>
      <p:sp>
        <p:nvSpPr>
          <p:cNvPr id="103" name="TextBox 102">
            <a:extLst>
              <a:ext uri="{FF2B5EF4-FFF2-40B4-BE49-F238E27FC236}">
                <a16:creationId xmlns:a16="http://schemas.microsoft.com/office/drawing/2014/main" id="{2C2043C9-9F35-9649-8705-92F658331ABE}"/>
              </a:ext>
            </a:extLst>
          </p:cNvPr>
          <p:cNvSpPr txBox="1"/>
          <p:nvPr/>
        </p:nvSpPr>
        <p:spPr>
          <a:xfrm>
            <a:off x="9300909" y="6201048"/>
            <a:ext cx="1210588" cy="369332"/>
          </a:xfrm>
          <a:prstGeom prst="rect">
            <a:avLst/>
          </a:prstGeom>
          <a:noFill/>
        </p:spPr>
        <p:txBody>
          <a:bodyPr wrap="none" rtlCol="0">
            <a:spAutoFit/>
          </a:bodyPr>
          <a:lstStyle/>
          <a:p>
            <a:r>
              <a:rPr lang="en-US" sz="1800" b="1" dirty="0">
                <a:solidFill>
                  <a:schemeClr val="tx2">
                    <a:lumMod val="50000"/>
                  </a:schemeClr>
                </a:solidFill>
              </a:rPr>
              <a:t>mulching</a:t>
            </a:r>
          </a:p>
        </p:txBody>
      </p:sp>
      <p:sp>
        <p:nvSpPr>
          <p:cNvPr id="104" name="Rectangle 103">
            <a:extLst>
              <a:ext uri="{FF2B5EF4-FFF2-40B4-BE49-F238E27FC236}">
                <a16:creationId xmlns:a16="http://schemas.microsoft.com/office/drawing/2014/main" id="{E60A45D5-BFF5-7C46-916B-191471487F12}"/>
              </a:ext>
            </a:extLst>
          </p:cNvPr>
          <p:cNvSpPr/>
          <p:nvPr/>
        </p:nvSpPr>
        <p:spPr>
          <a:xfrm>
            <a:off x="10611781" y="1936879"/>
            <a:ext cx="1361020" cy="476284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a:extLst>
              <a:ext uri="{FF2B5EF4-FFF2-40B4-BE49-F238E27FC236}">
                <a16:creationId xmlns:a16="http://schemas.microsoft.com/office/drawing/2014/main" id="{C011DCF0-7A70-C242-AC1B-E358113E6D6F}"/>
              </a:ext>
            </a:extLst>
          </p:cNvPr>
          <p:cNvSpPr txBox="1"/>
          <p:nvPr/>
        </p:nvSpPr>
        <p:spPr>
          <a:xfrm>
            <a:off x="10838638" y="6215753"/>
            <a:ext cx="1043876" cy="369332"/>
          </a:xfrm>
          <a:prstGeom prst="rect">
            <a:avLst/>
          </a:prstGeom>
          <a:noFill/>
        </p:spPr>
        <p:txBody>
          <a:bodyPr wrap="none" rtlCol="0">
            <a:spAutoFit/>
          </a:bodyPr>
          <a:lstStyle/>
          <a:p>
            <a:r>
              <a:rPr lang="en-US" sz="1800" b="1" dirty="0">
                <a:solidFill>
                  <a:schemeClr val="bg1">
                    <a:lumMod val="65000"/>
                  </a:schemeClr>
                </a:solidFill>
              </a:rPr>
              <a:t>burning</a:t>
            </a:r>
          </a:p>
        </p:txBody>
      </p:sp>
      <p:sp>
        <p:nvSpPr>
          <p:cNvPr id="106" name="Google Shape;372;p15">
            <a:extLst>
              <a:ext uri="{FF2B5EF4-FFF2-40B4-BE49-F238E27FC236}">
                <a16:creationId xmlns:a16="http://schemas.microsoft.com/office/drawing/2014/main" id="{AFEF7F4B-7845-0547-8186-8A4EC3635850}"/>
              </a:ext>
            </a:extLst>
          </p:cNvPr>
          <p:cNvSpPr/>
          <p:nvPr/>
        </p:nvSpPr>
        <p:spPr>
          <a:xfrm>
            <a:off x="6583871" y="-22822"/>
            <a:ext cx="896059" cy="877796"/>
          </a:xfrm>
          <a:prstGeom prst="downArrow">
            <a:avLst>
              <a:gd name="adj1" fmla="val 50000"/>
              <a:gd name="adj2" fmla="val 50000"/>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107" name="Google Shape;373;p15">
            <a:extLst>
              <a:ext uri="{FF2B5EF4-FFF2-40B4-BE49-F238E27FC236}">
                <a16:creationId xmlns:a16="http://schemas.microsoft.com/office/drawing/2014/main" id="{8ADEEC25-42B8-3443-B4B8-580B97A9E1C3}"/>
              </a:ext>
            </a:extLst>
          </p:cNvPr>
          <p:cNvSpPr/>
          <p:nvPr/>
        </p:nvSpPr>
        <p:spPr>
          <a:xfrm>
            <a:off x="6876112" y="67646"/>
            <a:ext cx="329009" cy="329009"/>
          </a:xfrm>
          <a:prstGeom prst="star5">
            <a:avLst>
              <a:gd name="adj" fmla="val 19098"/>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09" name="Google Shape;322;p15">
            <a:extLst>
              <a:ext uri="{FF2B5EF4-FFF2-40B4-BE49-F238E27FC236}">
                <a16:creationId xmlns:a16="http://schemas.microsoft.com/office/drawing/2014/main" id="{E9BB0ADC-4E16-EB49-9472-D0672CE2DFF7}"/>
              </a:ext>
            </a:extLst>
          </p:cNvPr>
          <p:cNvSpPr/>
          <p:nvPr/>
        </p:nvSpPr>
        <p:spPr>
          <a:xfrm>
            <a:off x="8818024" y="513272"/>
            <a:ext cx="1355441" cy="1013596"/>
          </a:xfrm>
          <a:prstGeom prst="rightArrow">
            <a:avLst>
              <a:gd name="adj1" fmla="val 50000"/>
              <a:gd name="adj2" fmla="val 50000"/>
            </a:avLst>
          </a:prstGeom>
          <a:solidFill>
            <a:srgbClr val="7F7F7F">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0" name="Google Shape;331;p15">
            <a:extLst>
              <a:ext uri="{FF2B5EF4-FFF2-40B4-BE49-F238E27FC236}">
                <a16:creationId xmlns:a16="http://schemas.microsoft.com/office/drawing/2014/main" id="{2AEB9356-A5E9-C747-A7FC-577262B9ED54}"/>
              </a:ext>
            </a:extLst>
          </p:cNvPr>
          <p:cNvPicPr preferRelativeResize="0"/>
          <p:nvPr/>
        </p:nvPicPr>
        <p:blipFill rotWithShape="1">
          <a:blip r:embed="rId15" cstate="screen">
            <a:alphaModFix amt="50000"/>
            <a:extLst>
              <a:ext uri="{28A0092B-C50C-407E-A947-70E740481C1C}">
                <a14:useLocalDpi xmlns:a14="http://schemas.microsoft.com/office/drawing/2010/main"/>
              </a:ext>
            </a:extLst>
          </a:blip>
          <a:srcRect t="-9838"/>
          <a:stretch/>
        </p:blipFill>
        <p:spPr>
          <a:xfrm>
            <a:off x="10200359" y="538524"/>
            <a:ext cx="769026" cy="838592"/>
          </a:xfrm>
          <a:prstGeom prst="rect">
            <a:avLst/>
          </a:prstGeom>
          <a:noFill/>
          <a:ln>
            <a:noFill/>
          </a:ln>
        </p:spPr>
      </p:pic>
    </p:spTree>
    <p:extLst>
      <p:ext uri="{BB962C8B-B14F-4D97-AF65-F5344CB8AC3E}">
        <p14:creationId xmlns:p14="http://schemas.microsoft.com/office/powerpoint/2010/main" val="1802362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108" name="Google Shape;320;p15">
            <a:extLst>
              <a:ext uri="{FF2B5EF4-FFF2-40B4-BE49-F238E27FC236}">
                <a16:creationId xmlns:a16="http://schemas.microsoft.com/office/drawing/2014/main" id="{1AD0AA1C-1509-6B4E-9725-48D1AA3846B6}"/>
              </a:ext>
            </a:extLst>
          </p:cNvPr>
          <p:cNvSpPr/>
          <p:nvPr/>
        </p:nvSpPr>
        <p:spPr>
          <a:xfrm rot="5400000">
            <a:off x="6062428" y="-969932"/>
            <a:ext cx="1076405" cy="4442614"/>
          </a:xfrm>
          <a:prstGeom prst="rect">
            <a:avLst/>
          </a:prstGeom>
          <a:solidFill>
            <a:srgbClr val="D6E3BC">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Calibri"/>
              <a:ea typeface="Calibri"/>
              <a:cs typeface="Calibri"/>
              <a:sym typeface="Calibri"/>
            </a:endParaRPr>
          </a:p>
        </p:txBody>
      </p:sp>
      <p:cxnSp>
        <p:nvCxnSpPr>
          <p:cNvPr id="304" name="Google Shape;304;p15"/>
          <p:cNvCxnSpPr>
            <a:stCxn id="303" idx="2"/>
            <a:endCxn id="305" idx="0"/>
          </p:cNvCxnSpPr>
          <p:nvPr/>
        </p:nvCxnSpPr>
        <p:spPr>
          <a:xfrm rot="-5400000" flipH="1">
            <a:off x="5598458" y="2764597"/>
            <a:ext cx="3638400" cy="1713900"/>
          </a:xfrm>
          <a:prstGeom prst="bentConnector3">
            <a:avLst>
              <a:gd name="adj1" fmla="val 6719"/>
            </a:avLst>
          </a:prstGeom>
          <a:noFill/>
          <a:ln w="101600" cap="flat" cmpd="sng">
            <a:solidFill>
              <a:srgbClr val="C86A3F"/>
            </a:solidFill>
            <a:prstDash val="solid"/>
            <a:miter lim="800000"/>
            <a:headEnd type="none" w="sm" len="sm"/>
            <a:tailEnd type="none" w="sm" len="sm"/>
          </a:ln>
        </p:spPr>
      </p:cxnSp>
      <p:cxnSp>
        <p:nvCxnSpPr>
          <p:cNvPr id="306" name="Google Shape;306;p15"/>
          <p:cNvCxnSpPr>
            <a:stCxn id="303" idx="2"/>
            <a:endCxn id="307" idx="0"/>
          </p:cNvCxnSpPr>
          <p:nvPr/>
        </p:nvCxnSpPr>
        <p:spPr>
          <a:xfrm rot="-5400000" flipH="1">
            <a:off x="6370058" y="1992997"/>
            <a:ext cx="3626700" cy="3245400"/>
          </a:xfrm>
          <a:prstGeom prst="bentConnector3">
            <a:avLst>
              <a:gd name="adj1" fmla="val 4337"/>
            </a:avLst>
          </a:prstGeom>
          <a:noFill/>
          <a:ln w="88900" cap="flat" cmpd="sng">
            <a:solidFill>
              <a:srgbClr val="C4BD97"/>
            </a:solidFill>
            <a:prstDash val="solid"/>
            <a:miter lim="800000"/>
            <a:headEnd type="none" w="sm" len="sm"/>
            <a:tailEnd type="none" w="sm" len="sm"/>
          </a:ln>
        </p:spPr>
      </p:cxnSp>
      <p:cxnSp>
        <p:nvCxnSpPr>
          <p:cNvPr id="312" name="Google Shape;312;p15"/>
          <p:cNvCxnSpPr>
            <a:stCxn id="303" idx="2"/>
            <a:endCxn id="313" idx="3"/>
          </p:cNvCxnSpPr>
          <p:nvPr/>
        </p:nvCxnSpPr>
        <p:spPr>
          <a:xfrm rot="-5400000" flipH="1">
            <a:off x="7038158" y="1324897"/>
            <a:ext cx="3897300" cy="4852200"/>
          </a:xfrm>
          <a:prstGeom prst="bentConnector4">
            <a:avLst>
              <a:gd name="adj1" fmla="val 2271"/>
              <a:gd name="adj2" fmla="val 104712"/>
            </a:avLst>
          </a:prstGeom>
          <a:noFill/>
          <a:ln w="88900" cap="flat" cmpd="sng">
            <a:solidFill>
              <a:srgbClr val="D8D8D8"/>
            </a:solidFill>
            <a:prstDash val="solid"/>
            <a:miter lim="800000"/>
            <a:headEnd type="none" w="sm" len="sm"/>
            <a:tailEnd type="none" w="sm" len="sm"/>
          </a:ln>
        </p:spPr>
      </p:cxnSp>
      <p:pic>
        <p:nvPicPr>
          <p:cNvPr id="305" name="Google Shape;305;p15" descr="A picture containing sky, outdoor, ground, mountain&#10;&#10;Description generated with very high confidence"/>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848459" y="5440880"/>
            <a:ext cx="852316" cy="488013"/>
          </a:xfrm>
          <a:prstGeom prst="rect">
            <a:avLst/>
          </a:prstGeom>
          <a:noFill/>
          <a:ln>
            <a:noFill/>
          </a:ln>
        </p:spPr>
      </p:pic>
      <p:sp>
        <p:nvSpPr>
          <p:cNvPr id="325" name="Google Shape;325;p15"/>
          <p:cNvSpPr txBox="1"/>
          <p:nvPr/>
        </p:nvSpPr>
        <p:spPr>
          <a:xfrm>
            <a:off x="7929137" y="5885298"/>
            <a:ext cx="735596"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compost</a:t>
            </a:r>
            <a:endParaRPr/>
          </a:p>
        </p:txBody>
      </p:sp>
      <p:pic>
        <p:nvPicPr>
          <p:cNvPr id="307" name="Google Shape;307;p15" descr="A pile of hay&#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428371" y="5429118"/>
            <a:ext cx="755467" cy="515539"/>
          </a:xfrm>
          <a:prstGeom prst="rect">
            <a:avLst/>
          </a:prstGeom>
          <a:noFill/>
          <a:ln>
            <a:noFill/>
          </a:ln>
        </p:spPr>
      </p:pic>
      <p:sp>
        <p:nvSpPr>
          <p:cNvPr id="335" name="Google Shape;335;p15"/>
          <p:cNvSpPr txBox="1"/>
          <p:nvPr/>
        </p:nvSpPr>
        <p:spPr>
          <a:xfrm>
            <a:off x="9496099" y="5889043"/>
            <a:ext cx="66058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94429"/>
                </a:solidFill>
                <a:latin typeface="Calibri"/>
                <a:ea typeface="Calibri"/>
                <a:cs typeface="Calibri"/>
                <a:sym typeface="Calibri"/>
              </a:rPr>
              <a:t>mulch</a:t>
            </a:r>
            <a:endParaRPr/>
          </a:p>
        </p:txBody>
      </p:sp>
      <p:cxnSp>
        <p:nvCxnSpPr>
          <p:cNvPr id="349" name="Google Shape;349;p15"/>
          <p:cNvCxnSpPr/>
          <p:nvPr/>
        </p:nvCxnSpPr>
        <p:spPr>
          <a:xfrm>
            <a:off x="9058374" y="5309763"/>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50" name="Google Shape;350;p15"/>
          <p:cNvCxnSpPr/>
          <p:nvPr/>
        </p:nvCxnSpPr>
        <p:spPr>
          <a:xfrm>
            <a:off x="10549199" y="5305618"/>
            <a:ext cx="0" cy="731520"/>
          </a:xfrm>
          <a:prstGeom prst="straightConnector1">
            <a:avLst/>
          </a:prstGeom>
          <a:noFill/>
          <a:ln w="9525" cap="flat" cmpd="sng">
            <a:solidFill>
              <a:srgbClr val="A5A5A5"/>
            </a:solidFill>
            <a:prstDash val="dash"/>
            <a:miter lim="800000"/>
            <a:headEnd type="none" w="sm" len="sm"/>
            <a:tailEnd type="none" w="sm" len="sm"/>
          </a:ln>
        </p:spPr>
      </p:cxnSp>
      <p:pic>
        <p:nvPicPr>
          <p:cNvPr id="351" name="Google Shape;351;p15" descr="A large clock mounted to the side&#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1402594" y="5455481"/>
            <a:ext cx="528809" cy="454130"/>
          </a:xfrm>
          <a:prstGeom prst="rect">
            <a:avLst/>
          </a:prstGeom>
          <a:noFill/>
          <a:ln>
            <a:noFill/>
          </a:ln>
        </p:spPr>
      </p:pic>
      <p:pic>
        <p:nvPicPr>
          <p:cNvPr id="352" name="Google Shape;352;p15" descr="A picture containing meter, parking, silver, white&#10;&#10;Description automatically generated"/>
          <p:cNvPicPr preferRelativeResize="0"/>
          <p:nvPr/>
        </p:nvPicPr>
        <p:blipFill rotWithShape="1">
          <a:blip r:embed="rId6" cstate="screen">
            <a:clrChange>
              <a:clrFrom>
                <a:srgbClr val="FDFDFD"/>
              </a:clrFrom>
              <a:clrTo>
                <a:srgbClr val="FDFDFD">
                  <a:alpha val="0"/>
                </a:srgbClr>
              </a:clrTo>
            </a:clrChange>
            <a:alphaModFix/>
            <a:extLst>
              <a:ext uri="{28A0092B-C50C-407E-A947-70E740481C1C}">
                <a14:useLocalDpi xmlns:a14="http://schemas.microsoft.com/office/drawing/2010/main"/>
              </a:ext>
            </a:extLst>
          </a:blip>
          <a:srcRect/>
          <a:stretch/>
        </p:blipFill>
        <p:spPr>
          <a:xfrm>
            <a:off x="10671959" y="5427488"/>
            <a:ext cx="511784" cy="511784"/>
          </a:xfrm>
          <a:prstGeom prst="rect">
            <a:avLst/>
          </a:prstGeom>
          <a:noFill/>
          <a:ln>
            <a:noFill/>
          </a:ln>
        </p:spPr>
      </p:pic>
      <p:sp>
        <p:nvSpPr>
          <p:cNvPr id="353" name="Google Shape;353;p15"/>
          <p:cNvSpPr txBox="1"/>
          <p:nvPr/>
        </p:nvSpPr>
        <p:spPr>
          <a:xfrm>
            <a:off x="10619989" y="5885298"/>
            <a:ext cx="72019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electricity</a:t>
            </a:r>
            <a:endParaRPr/>
          </a:p>
        </p:txBody>
      </p:sp>
      <p:sp>
        <p:nvSpPr>
          <p:cNvPr id="354" name="Google Shape;354;p15"/>
          <p:cNvSpPr txBox="1"/>
          <p:nvPr/>
        </p:nvSpPr>
        <p:spPr>
          <a:xfrm>
            <a:off x="11406939" y="5893086"/>
            <a:ext cx="529581"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steam</a:t>
            </a:r>
            <a:endParaRPr/>
          </a:p>
        </p:txBody>
      </p:sp>
      <p:sp>
        <p:nvSpPr>
          <p:cNvPr id="313" name="Google Shape;313;p15"/>
          <p:cNvSpPr txBox="1"/>
          <p:nvPr/>
        </p:nvSpPr>
        <p:spPr>
          <a:xfrm>
            <a:off x="11112864" y="5515070"/>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F7F7F"/>
                </a:solidFill>
                <a:latin typeface="Calibri"/>
                <a:ea typeface="Calibri"/>
                <a:cs typeface="Calibri"/>
                <a:sym typeface="Calibri"/>
              </a:rPr>
              <a:t>+</a:t>
            </a:r>
            <a:endParaRPr/>
          </a:p>
        </p:txBody>
      </p:sp>
      <p:sp>
        <p:nvSpPr>
          <p:cNvPr id="355" name="Google Shape;355;p15"/>
          <p:cNvSpPr txBox="1"/>
          <p:nvPr/>
        </p:nvSpPr>
        <p:spPr>
          <a:xfrm>
            <a:off x="7196344" y="1349960"/>
            <a:ext cx="758541"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landscape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trimming</a:t>
            </a:r>
            <a:endParaRPr/>
          </a:p>
        </p:txBody>
      </p:sp>
      <p:sp>
        <p:nvSpPr>
          <p:cNvPr id="356" name="Google Shape;356;p15"/>
          <p:cNvSpPr/>
          <p:nvPr/>
        </p:nvSpPr>
        <p:spPr>
          <a:xfrm>
            <a:off x="7294190" y="792267"/>
            <a:ext cx="594047" cy="594047"/>
          </a:xfrm>
          <a:prstGeom prst="ellipse">
            <a:avLst/>
          </a:prstGeom>
          <a:blipFill rotWithShape="1">
            <a:blip r:embed="rId7">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7" name="Google Shape;357;p15"/>
          <p:cNvSpPr/>
          <p:nvPr/>
        </p:nvSpPr>
        <p:spPr>
          <a:xfrm>
            <a:off x="5486809" y="803675"/>
            <a:ext cx="594047" cy="594047"/>
          </a:xfrm>
          <a:prstGeom prst="ellipse">
            <a:avLst/>
          </a:prstGeom>
          <a:blipFill rotWithShape="1">
            <a:blip r:embed="rId8"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8" name="Google Shape;358;p15"/>
          <p:cNvSpPr/>
          <p:nvPr/>
        </p:nvSpPr>
        <p:spPr>
          <a:xfrm>
            <a:off x="4686426" y="813692"/>
            <a:ext cx="594047" cy="594047"/>
          </a:xfrm>
          <a:prstGeom prst="ellipse">
            <a:avLst/>
          </a:prstGeom>
          <a:blipFill rotWithShape="1">
            <a:blip r:embed="rId9">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15"/>
          <p:cNvSpPr/>
          <p:nvPr/>
        </p:nvSpPr>
        <p:spPr>
          <a:xfrm>
            <a:off x="8071760" y="793507"/>
            <a:ext cx="594047" cy="594047"/>
          </a:xfrm>
          <a:prstGeom prst="ellipse">
            <a:avLst/>
          </a:prstGeom>
          <a:blipFill rotWithShape="1">
            <a:blip r:embed="rId10">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3" name="Google Shape;303;p15"/>
          <p:cNvSpPr txBox="1"/>
          <p:nvPr/>
        </p:nvSpPr>
        <p:spPr>
          <a:xfrm>
            <a:off x="6288037" y="1371460"/>
            <a:ext cx="54534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food</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scraps</a:t>
            </a:r>
            <a:endParaRPr/>
          </a:p>
        </p:txBody>
      </p:sp>
      <p:sp>
        <p:nvSpPr>
          <p:cNvPr id="360" name="Google Shape;360;p15"/>
          <p:cNvSpPr/>
          <p:nvPr/>
        </p:nvSpPr>
        <p:spPr>
          <a:xfrm>
            <a:off x="6256351" y="800959"/>
            <a:ext cx="594047" cy="594047"/>
          </a:xfrm>
          <a:prstGeom prst="ellipse">
            <a:avLst/>
          </a:prstGeom>
          <a:blipFill rotWithShape="1">
            <a:blip r:embed="rId11"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1" name="Google Shape;361;p15"/>
          <p:cNvSpPr txBox="1"/>
          <p:nvPr/>
        </p:nvSpPr>
        <p:spPr>
          <a:xfrm>
            <a:off x="5304614" y="1367231"/>
            <a:ext cx="917239"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compostable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packaging</a:t>
            </a:r>
            <a:endParaRPr/>
          </a:p>
        </p:txBody>
      </p:sp>
      <p:sp>
        <p:nvSpPr>
          <p:cNvPr id="362" name="Google Shape;362;p15"/>
          <p:cNvSpPr txBox="1"/>
          <p:nvPr/>
        </p:nvSpPr>
        <p:spPr>
          <a:xfrm>
            <a:off x="4713633" y="1367231"/>
            <a:ext cx="530916"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urban</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debris</a:t>
            </a:r>
            <a:endParaRPr/>
          </a:p>
        </p:txBody>
      </p:sp>
      <p:sp>
        <p:nvSpPr>
          <p:cNvPr id="363" name="Google Shape;363;p15"/>
          <p:cNvSpPr txBox="1"/>
          <p:nvPr/>
        </p:nvSpPr>
        <p:spPr>
          <a:xfrm>
            <a:off x="8044843" y="1346477"/>
            <a:ext cx="65595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forest</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thinning</a:t>
            </a:r>
            <a:endParaRPr/>
          </a:p>
        </p:txBody>
      </p:sp>
      <p:pic>
        <p:nvPicPr>
          <p:cNvPr id="383" name="Google Shape;383;p15"/>
          <p:cNvPicPr preferRelativeResize="0"/>
          <p:nvPr/>
        </p:nvPicPr>
        <p:blipFill rotWithShape="1">
          <a:blip r:embed="rId12" cstate="screen">
            <a:alphaModFix/>
            <a:extLst>
              <a:ext uri="{28A0092B-C50C-407E-A947-70E740481C1C}">
                <a14:useLocalDpi xmlns:a14="http://schemas.microsoft.com/office/drawing/2010/main"/>
              </a:ext>
            </a:extLst>
          </a:blip>
          <a:srcRect/>
          <a:stretch/>
        </p:blipFill>
        <p:spPr>
          <a:xfrm>
            <a:off x="7823578" y="3560350"/>
            <a:ext cx="933186" cy="616283"/>
          </a:xfrm>
          <a:prstGeom prst="rect">
            <a:avLst/>
          </a:prstGeom>
          <a:noFill/>
          <a:ln>
            <a:noFill/>
          </a:ln>
        </p:spPr>
      </p:pic>
      <p:sp>
        <p:nvSpPr>
          <p:cNvPr id="384" name="Google Shape;384;p15"/>
          <p:cNvSpPr txBox="1"/>
          <p:nvPr/>
        </p:nvSpPr>
        <p:spPr>
          <a:xfrm>
            <a:off x="7820336" y="4100540"/>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aerated composting</a:t>
            </a:r>
            <a:endParaRPr/>
          </a:p>
        </p:txBody>
      </p:sp>
      <p:pic>
        <p:nvPicPr>
          <p:cNvPr id="386" name="Google Shape;386;p15"/>
          <p:cNvPicPr preferRelativeResize="0"/>
          <p:nvPr/>
        </p:nvPicPr>
        <p:blipFill rotWithShape="1">
          <a:blip r:embed="rId13" cstate="screen">
            <a:alphaModFix/>
            <a:extLst>
              <a:ext uri="{28A0092B-C50C-407E-A947-70E740481C1C}">
                <a14:useLocalDpi xmlns:a14="http://schemas.microsoft.com/office/drawing/2010/main"/>
              </a:ext>
            </a:extLst>
          </a:blip>
          <a:srcRect/>
          <a:stretch/>
        </p:blipFill>
        <p:spPr>
          <a:xfrm>
            <a:off x="7809130" y="2560597"/>
            <a:ext cx="933186" cy="577612"/>
          </a:xfrm>
          <a:prstGeom prst="rect">
            <a:avLst/>
          </a:prstGeom>
          <a:noFill/>
          <a:ln>
            <a:noFill/>
          </a:ln>
        </p:spPr>
      </p:pic>
      <p:pic>
        <p:nvPicPr>
          <p:cNvPr id="389" name="Google Shape;389;p15"/>
          <p:cNvPicPr preferRelativeResize="0"/>
          <p:nvPr/>
        </p:nvPicPr>
        <p:blipFill rotWithShape="1">
          <a:blip r:embed="rId14" cstate="screen">
            <a:alphaModFix/>
            <a:extLst>
              <a:ext uri="{28A0092B-C50C-407E-A947-70E740481C1C}">
                <a14:useLocalDpi xmlns:a14="http://schemas.microsoft.com/office/drawing/2010/main"/>
              </a:ext>
            </a:extLst>
          </a:blip>
          <a:srcRect r="-187"/>
          <a:stretch/>
        </p:blipFill>
        <p:spPr>
          <a:xfrm>
            <a:off x="7823136" y="4744530"/>
            <a:ext cx="933186" cy="511511"/>
          </a:xfrm>
          <a:prstGeom prst="rect">
            <a:avLst/>
          </a:prstGeom>
          <a:solidFill>
            <a:schemeClr val="dk1">
              <a:alpha val="49803"/>
            </a:schemeClr>
          </a:solidFill>
          <a:ln>
            <a:noFill/>
          </a:ln>
        </p:spPr>
      </p:pic>
      <p:sp>
        <p:nvSpPr>
          <p:cNvPr id="390" name="Google Shape;390;p15"/>
          <p:cNvSpPr txBox="1"/>
          <p:nvPr/>
        </p:nvSpPr>
        <p:spPr>
          <a:xfrm>
            <a:off x="7820336" y="4493197"/>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covered composting</a:t>
            </a:r>
            <a:endParaRPr/>
          </a:p>
        </p:txBody>
      </p:sp>
      <p:sp>
        <p:nvSpPr>
          <p:cNvPr id="392" name="Google Shape;392;p15"/>
          <p:cNvSpPr txBox="1"/>
          <p:nvPr/>
        </p:nvSpPr>
        <p:spPr>
          <a:xfrm>
            <a:off x="8149680" y="4401341"/>
            <a:ext cx="280966" cy="138499"/>
          </a:xfrm>
          <a:prstGeom prst="rect">
            <a:avLst/>
          </a:prstGeom>
          <a:solidFill>
            <a:srgbClr val="C86A3F"/>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9" name="Google Shape;399;p15"/>
          <p:cNvSpPr txBox="1"/>
          <p:nvPr/>
        </p:nvSpPr>
        <p:spPr>
          <a:xfrm>
            <a:off x="7806322" y="3079633"/>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filtering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size reduction</a:t>
            </a:r>
            <a:endParaRPr/>
          </a:p>
        </p:txBody>
      </p:sp>
      <p:pic>
        <p:nvPicPr>
          <p:cNvPr id="405" name="Google Shape;405;p15" descr="A large tower in a city&#10;&#10;Description automatically generated"/>
          <p:cNvPicPr preferRelativeResize="0"/>
          <p:nvPr/>
        </p:nvPicPr>
        <p:blipFill rotWithShape="1">
          <a:blip r:embed="rId15" cstate="screen">
            <a:alphaModFix/>
            <a:extLst>
              <a:ext uri="{28A0092B-C50C-407E-A947-70E740481C1C}">
                <a14:useLocalDpi xmlns:a14="http://schemas.microsoft.com/office/drawing/2010/main"/>
              </a:ext>
            </a:extLst>
          </a:blip>
          <a:srcRect/>
          <a:stretch/>
        </p:blipFill>
        <p:spPr>
          <a:xfrm>
            <a:off x="11002370" y="4518067"/>
            <a:ext cx="933186" cy="699545"/>
          </a:xfrm>
          <a:prstGeom prst="rect">
            <a:avLst/>
          </a:prstGeom>
          <a:noFill/>
          <a:ln>
            <a:noFill/>
          </a:ln>
        </p:spPr>
      </p:pic>
      <p:sp>
        <p:nvSpPr>
          <p:cNvPr id="406" name="Google Shape;406;p15"/>
          <p:cNvSpPr txBox="1"/>
          <p:nvPr/>
        </p:nvSpPr>
        <p:spPr>
          <a:xfrm>
            <a:off x="10990169" y="3080701"/>
            <a:ext cx="933186" cy="369332"/>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cleaning and densification</a:t>
            </a:r>
            <a:endParaRPr/>
          </a:p>
        </p:txBody>
      </p:sp>
      <p:pic>
        <p:nvPicPr>
          <p:cNvPr id="407" name="Google Shape;407;p15" descr="A pile of dirt&#10;&#10;Description automatically generated"/>
          <p:cNvPicPr preferRelativeResize="0"/>
          <p:nvPr/>
        </p:nvPicPr>
        <p:blipFill rotWithShape="1">
          <a:blip r:embed="rId16" cstate="screen">
            <a:alphaModFix/>
            <a:extLst>
              <a:ext uri="{28A0092B-C50C-407E-A947-70E740481C1C}">
                <a14:useLocalDpi xmlns:a14="http://schemas.microsoft.com/office/drawing/2010/main"/>
              </a:ext>
            </a:extLst>
          </a:blip>
          <a:srcRect/>
          <a:stretch/>
        </p:blipFill>
        <p:spPr>
          <a:xfrm>
            <a:off x="11002370" y="3555718"/>
            <a:ext cx="933186" cy="699891"/>
          </a:xfrm>
          <a:prstGeom prst="rect">
            <a:avLst/>
          </a:prstGeom>
          <a:noFill/>
          <a:ln>
            <a:noFill/>
          </a:ln>
        </p:spPr>
      </p:pic>
      <p:sp>
        <p:nvSpPr>
          <p:cNvPr id="408" name="Google Shape;408;p15"/>
          <p:cNvSpPr txBox="1"/>
          <p:nvPr/>
        </p:nvSpPr>
        <p:spPr>
          <a:xfrm>
            <a:off x="11001169" y="4221713"/>
            <a:ext cx="933186" cy="340276"/>
          </a:xfrm>
          <a:prstGeom prst="rect">
            <a:avLst/>
          </a:prstGeom>
          <a:solidFill>
            <a:srgbClr val="7F7F7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biomass combustion</a:t>
            </a:r>
            <a:endParaRPr/>
          </a:p>
        </p:txBody>
      </p:sp>
      <p:pic>
        <p:nvPicPr>
          <p:cNvPr id="416" name="Google Shape;416;p15" descr="A yellow construction vehicle on a dirt road&#10;&#10;Description automatically generated"/>
          <p:cNvPicPr preferRelativeResize="0"/>
          <p:nvPr/>
        </p:nvPicPr>
        <p:blipFill rotWithShape="1">
          <a:blip r:embed="rId17" cstate="screen">
            <a:alphaModFix/>
            <a:extLst>
              <a:ext uri="{28A0092B-C50C-407E-A947-70E740481C1C}">
                <a14:useLocalDpi xmlns:a14="http://schemas.microsoft.com/office/drawing/2010/main"/>
              </a:ext>
            </a:extLst>
          </a:blip>
          <a:srcRect/>
          <a:stretch/>
        </p:blipFill>
        <p:spPr>
          <a:xfrm>
            <a:off x="9350535" y="2575884"/>
            <a:ext cx="933186" cy="622125"/>
          </a:xfrm>
          <a:prstGeom prst="rect">
            <a:avLst/>
          </a:prstGeom>
          <a:noFill/>
          <a:ln>
            <a:noFill/>
          </a:ln>
        </p:spPr>
      </p:pic>
      <p:sp>
        <p:nvSpPr>
          <p:cNvPr id="417" name="Google Shape;417;p15"/>
          <p:cNvSpPr txBox="1"/>
          <p:nvPr/>
        </p:nvSpPr>
        <p:spPr>
          <a:xfrm>
            <a:off x="9353343" y="3078495"/>
            <a:ext cx="933186" cy="369332"/>
          </a:xfrm>
          <a:prstGeom prst="rect">
            <a:avLst/>
          </a:prstGeom>
          <a:solidFill>
            <a:srgbClr val="93895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wood chipping and grinding</a:t>
            </a:r>
            <a:endParaRPr/>
          </a:p>
        </p:txBody>
      </p:sp>
      <p:pic>
        <p:nvPicPr>
          <p:cNvPr id="418" name="Google Shape;418;p15" descr="A picture containing table, building, food, old&#10;&#10;Description automatically generated"/>
          <p:cNvPicPr preferRelativeResize="0"/>
          <p:nvPr/>
        </p:nvPicPr>
        <p:blipFill rotWithShape="1">
          <a:blip r:embed="rId18" cstate="screen">
            <a:alphaModFix/>
            <a:extLst>
              <a:ext uri="{28A0092B-C50C-407E-A947-70E740481C1C}">
                <a14:useLocalDpi xmlns:a14="http://schemas.microsoft.com/office/drawing/2010/main"/>
              </a:ext>
            </a:extLst>
          </a:blip>
          <a:srcRect b="-1373"/>
          <a:stretch/>
        </p:blipFill>
        <p:spPr>
          <a:xfrm>
            <a:off x="10988996" y="2573183"/>
            <a:ext cx="934358" cy="515769"/>
          </a:xfrm>
          <a:prstGeom prst="rect">
            <a:avLst/>
          </a:prstGeom>
          <a:noFill/>
          <a:ln>
            <a:noFill/>
          </a:ln>
        </p:spPr>
      </p:pic>
      <p:sp>
        <p:nvSpPr>
          <p:cNvPr id="423" name="Google Shape;423;p15"/>
          <p:cNvSpPr txBox="1"/>
          <p:nvPr/>
        </p:nvSpPr>
        <p:spPr>
          <a:xfrm rot="-5400000">
            <a:off x="6694874" y="3824635"/>
            <a:ext cx="192552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aerobic digestion aka composting</a:t>
            </a:r>
            <a:endParaRPr/>
          </a:p>
        </p:txBody>
      </p:sp>
      <p:sp>
        <p:nvSpPr>
          <p:cNvPr id="424" name="Google Shape;424;p15"/>
          <p:cNvSpPr txBox="1"/>
          <p:nvPr/>
        </p:nvSpPr>
        <p:spPr>
          <a:xfrm rot="-5400000">
            <a:off x="8842969" y="2964511"/>
            <a:ext cx="66236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38953"/>
                </a:solidFill>
                <a:latin typeface="Calibri"/>
                <a:ea typeface="Calibri"/>
                <a:cs typeface="Calibri"/>
                <a:sym typeface="Calibri"/>
              </a:rPr>
              <a:t>mulching</a:t>
            </a:r>
            <a:endParaRPr/>
          </a:p>
        </p:txBody>
      </p:sp>
      <p:sp>
        <p:nvSpPr>
          <p:cNvPr id="425" name="Google Shape;425;p15"/>
          <p:cNvSpPr txBox="1"/>
          <p:nvPr/>
        </p:nvSpPr>
        <p:spPr>
          <a:xfrm rot="-5400000">
            <a:off x="9996100" y="3895591"/>
            <a:ext cx="168507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waste-to-energy combustion</a:t>
            </a:r>
            <a:endParaRPr/>
          </a:p>
        </p:txBody>
      </p:sp>
      <p:sp>
        <p:nvSpPr>
          <p:cNvPr id="102" name="TextBox 101">
            <a:extLst>
              <a:ext uri="{FF2B5EF4-FFF2-40B4-BE49-F238E27FC236}">
                <a16:creationId xmlns:a16="http://schemas.microsoft.com/office/drawing/2014/main" id="{0C2D1639-6679-9149-80FB-9CD763E976EE}"/>
              </a:ext>
            </a:extLst>
          </p:cNvPr>
          <p:cNvSpPr txBox="1"/>
          <p:nvPr/>
        </p:nvSpPr>
        <p:spPr>
          <a:xfrm>
            <a:off x="7657638" y="6187796"/>
            <a:ext cx="1492716" cy="369332"/>
          </a:xfrm>
          <a:prstGeom prst="rect">
            <a:avLst/>
          </a:prstGeom>
          <a:noFill/>
        </p:spPr>
        <p:txBody>
          <a:bodyPr wrap="none" rtlCol="0">
            <a:spAutoFit/>
          </a:bodyPr>
          <a:lstStyle/>
          <a:p>
            <a:r>
              <a:rPr lang="en-US" sz="1800" b="1" dirty="0">
                <a:solidFill>
                  <a:schemeClr val="accent6">
                    <a:lumMod val="50000"/>
                  </a:schemeClr>
                </a:solidFill>
              </a:rPr>
              <a:t>composting</a:t>
            </a:r>
          </a:p>
        </p:txBody>
      </p:sp>
      <p:sp>
        <p:nvSpPr>
          <p:cNvPr id="103" name="TextBox 102">
            <a:extLst>
              <a:ext uri="{FF2B5EF4-FFF2-40B4-BE49-F238E27FC236}">
                <a16:creationId xmlns:a16="http://schemas.microsoft.com/office/drawing/2014/main" id="{2C2043C9-9F35-9649-8705-92F658331ABE}"/>
              </a:ext>
            </a:extLst>
          </p:cNvPr>
          <p:cNvSpPr txBox="1"/>
          <p:nvPr/>
        </p:nvSpPr>
        <p:spPr>
          <a:xfrm>
            <a:off x="9300909" y="6201048"/>
            <a:ext cx="1210588" cy="369332"/>
          </a:xfrm>
          <a:prstGeom prst="rect">
            <a:avLst/>
          </a:prstGeom>
          <a:noFill/>
        </p:spPr>
        <p:txBody>
          <a:bodyPr wrap="none" rtlCol="0">
            <a:spAutoFit/>
          </a:bodyPr>
          <a:lstStyle/>
          <a:p>
            <a:r>
              <a:rPr lang="en-US" sz="1800" b="1" dirty="0">
                <a:solidFill>
                  <a:schemeClr val="tx2">
                    <a:lumMod val="50000"/>
                  </a:schemeClr>
                </a:solidFill>
              </a:rPr>
              <a:t>mulching</a:t>
            </a:r>
          </a:p>
        </p:txBody>
      </p:sp>
      <p:sp>
        <p:nvSpPr>
          <p:cNvPr id="104" name="Rectangle 103">
            <a:extLst>
              <a:ext uri="{FF2B5EF4-FFF2-40B4-BE49-F238E27FC236}">
                <a16:creationId xmlns:a16="http://schemas.microsoft.com/office/drawing/2014/main" id="{E60A45D5-BFF5-7C46-916B-191471487F12}"/>
              </a:ext>
            </a:extLst>
          </p:cNvPr>
          <p:cNvSpPr/>
          <p:nvPr/>
        </p:nvSpPr>
        <p:spPr>
          <a:xfrm>
            <a:off x="9020356" y="1952099"/>
            <a:ext cx="3064767" cy="476284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a:extLst>
              <a:ext uri="{FF2B5EF4-FFF2-40B4-BE49-F238E27FC236}">
                <a16:creationId xmlns:a16="http://schemas.microsoft.com/office/drawing/2014/main" id="{C011DCF0-7A70-C242-AC1B-E358113E6D6F}"/>
              </a:ext>
            </a:extLst>
          </p:cNvPr>
          <p:cNvSpPr txBox="1"/>
          <p:nvPr/>
        </p:nvSpPr>
        <p:spPr>
          <a:xfrm>
            <a:off x="10838638" y="6215753"/>
            <a:ext cx="1043876" cy="369332"/>
          </a:xfrm>
          <a:prstGeom prst="rect">
            <a:avLst/>
          </a:prstGeom>
          <a:noFill/>
        </p:spPr>
        <p:txBody>
          <a:bodyPr wrap="none" rtlCol="0">
            <a:spAutoFit/>
          </a:bodyPr>
          <a:lstStyle/>
          <a:p>
            <a:r>
              <a:rPr lang="en-US" sz="1800" b="1" dirty="0">
                <a:solidFill>
                  <a:schemeClr val="bg1">
                    <a:lumMod val="65000"/>
                  </a:schemeClr>
                </a:solidFill>
              </a:rPr>
              <a:t>burning</a:t>
            </a:r>
          </a:p>
        </p:txBody>
      </p:sp>
      <p:sp>
        <p:nvSpPr>
          <p:cNvPr id="106" name="Google Shape;372;p15">
            <a:extLst>
              <a:ext uri="{FF2B5EF4-FFF2-40B4-BE49-F238E27FC236}">
                <a16:creationId xmlns:a16="http://schemas.microsoft.com/office/drawing/2014/main" id="{AFEF7F4B-7845-0547-8186-8A4EC3635850}"/>
              </a:ext>
            </a:extLst>
          </p:cNvPr>
          <p:cNvSpPr/>
          <p:nvPr/>
        </p:nvSpPr>
        <p:spPr>
          <a:xfrm>
            <a:off x="6583871" y="-22822"/>
            <a:ext cx="896059" cy="877796"/>
          </a:xfrm>
          <a:prstGeom prst="downArrow">
            <a:avLst>
              <a:gd name="adj1" fmla="val 50000"/>
              <a:gd name="adj2" fmla="val 50000"/>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107" name="Google Shape;373;p15">
            <a:extLst>
              <a:ext uri="{FF2B5EF4-FFF2-40B4-BE49-F238E27FC236}">
                <a16:creationId xmlns:a16="http://schemas.microsoft.com/office/drawing/2014/main" id="{8ADEEC25-42B8-3443-B4B8-580B97A9E1C3}"/>
              </a:ext>
            </a:extLst>
          </p:cNvPr>
          <p:cNvSpPr/>
          <p:nvPr/>
        </p:nvSpPr>
        <p:spPr>
          <a:xfrm>
            <a:off x="6876112" y="67646"/>
            <a:ext cx="329009" cy="329009"/>
          </a:xfrm>
          <a:prstGeom prst="star5">
            <a:avLst>
              <a:gd name="adj" fmla="val 19098"/>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09" name="Google Shape;322;p15">
            <a:extLst>
              <a:ext uri="{FF2B5EF4-FFF2-40B4-BE49-F238E27FC236}">
                <a16:creationId xmlns:a16="http://schemas.microsoft.com/office/drawing/2014/main" id="{E9BB0ADC-4E16-EB49-9472-D0672CE2DFF7}"/>
              </a:ext>
            </a:extLst>
          </p:cNvPr>
          <p:cNvSpPr/>
          <p:nvPr/>
        </p:nvSpPr>
        <p:spPr>
          <a:xfrm>
            <a:off x="8818024" y="513272"/>
            <a:ext cx="1355441" cy="1013596"/>
          </a:xfrm>
          <a:prstGeom prst="rightArrow">
            <a:avLst>
              <a:gd name="adj1" fmla="val 50000"/>
              <a:gd name="adj2" fmla="val 50000"/>
            </a:avLst>
          </a:prstGeom>
          <a:solidFill>
            <a:srgbClr val="7F7F7F">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0" name="Google Shape;331;p15">
            <a:extLst>
              <a:ext uri="{FF2B5EF4-FFF2-40B4-BE49-F238E27FC236}">
                <a16:creationId xmlns:a16="http://schemas.microsoft.com/office/drawing/2014/main" id="{2AEB9356-A5E9-C747-A7FC-577262B9ED54}"/>
              </a:ext>
            </a:extLst>
          </p:cNvPr>
          <p:cNvPicPr preferRelativeResize="0"/>
          <p:nvPr/>
        </p:nvPicPr>
        <p:blipFill rotWithShape="1">
          <a:blip r:embed="rId19" cstate="screen">
            <a:alphaModFix amt="50000"/>
            <a:extLst>
              <a:ext uri="{28A0092B-C50C-407E-A947-70E740481C1C}">
                <a14:useLocalDpi xmlns:a14="http://schemas.microsoft.com/office/drawing/2010/main"/>
              </a:ext>
            </a:extLst>
          </a:blip>
          <a:srcRect t="-9838"/>
          <a:stretch/>
        </p:blipFill>
        <p:spPr>
          <a:xfrm>
            <a:off x="10200359" y="538524"/>
            <a:ext cx="769026" cy="838592"/>
          </a:xfrm>
          <a:prstGeom prst="rect">
            <a:avLst/>
          </a:prstGeom>
          <a:noFill/>
          <a:ln>
            <a:noFill/>
          </a:ln>
        </p:spPr>
      </p:pic>
    </p:spTree>
    <p:extLst>
      <p:ext uri="{BB962C8B-B14F-4D97-AF65-F5344CB8AC3E}">
        <p14:creationId xmlns:p14="http://schemas.microsoft.com/office/powerpoint/2010/main" val="278415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108" name="Google Shape;320;p15">
            <a:extLst>
              <a:ext uri="{FF2B5EF4-FFF2-40B4-BE49-F238E27FC236}">
                <a16:creationId xmlns:a16="http://schemas.microsoft.com/office/drawing/2014/main" id="{1AD0AA1C-1509-6B4E-9725-48D1AA3846B6}"/>
              </a:ext>
            </a:extLst>
          </p:cNvPr>
          <p:cNvSpPr/>
          <p:nvPr/>
        </p:nvSpPr>
        <p:spPr>
          <a:xfrm rot="5400000">
            <a:off x="6062428" y="-969932"/>
            <a:ext cx="1076405" cy="4442614"/>
          </a:xfrm>
          <a:prstGeom prst="rect">
            <a:avLst/>
          </a:prstGeom>
          <a:solidFill>
            <a:srgbClr val="D6E3BC">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Calibri"/>
              <a:ea typeface="Calibri"/>
              <a:cs typeface="Calibri"/>
              <a:sym typeface="Calibri"/>
            </a:endParaRPr>
          </a:p>
        </p:txBody>
      </p:sp>
      <p:cxnSp>
        <p:nvCxnSpPr>
          <p:cNvPr id="304" name="Google Shape;304;p15"/>
          <p:cNvCxnSpPr>
            <a:stCxn id="303" idx="2"/>
            <a:endCxn id="305" idx="0"/>
          </p:cNvCxnSpPr>
          <p:nvPr/>
        </p:nvCxnSpPr>
        <p:spPr>
          <a:xfrm rot="-5400000" flipH="1">
            <a:off x="5598458" y="2764597"/>
            <a:ext cx="3638400" cy="1713900"/>
          </a:xfrm>
          <a:prstGeom prst="bentConnector3">
            <a:avLst>
              <a:gd name="adj1" fmla="val 6719"/>
            </a:avLst>
          </a:prstGeom>
          <a:noFill/>
          <a:ln w="101600" cap="flat" cmpd="sng">
            <a:solidFill>
              <a:srgbClr val="C86A3F"/>
            </a:solidFill>
            <a:prstDash val="solid"/>
            <a:miter lim="800000"/>
            <a:headEnd type="none" w="sm" len="sm"/>
            <a:tailEnd type="none" w="sm" len="sm"/>
          </a:ln>
        </p:spPr>
      </p:cxnSp>
      <p:cxnSp>
        <p:nvCxnSpPr>
          <p:cNvPr id="306" name="Google Shape;306;p15"/>
          <p:cNvCxnSpPr>
            <a:stCxn id="303" idx="2"/>
            <a:endCxn id="307" idx="0"/>
          </p:cNvCxnSpPr>
          <p:nvPr/>
        </p:nvCxnSpPr>
        <p:spPr>
          <a:xfrm rot="-5400000" flipH="1">
            <a:off x="6370058" y="1992997"/>
            <a:ext cx="3626700" cy="3245400"/>
          </a:xfrm>
          <a:prstGeom prst="bentConnector3">
            <a:avLst>
              <a:gd name="adj1" fmla="val 4337"/>
            </a:avLst>
          </a:prstGeom>
          <a:noFill/>
          <a:ln w="88900" cap="flat" cmpd="sng">
            <a:solidFill>
              <a:srgbClr val="C4BD97"/>
            </a:solidFill>
            <a:prstDash val="solid"/>
            <a:miter lim="800000"/>
            <a:headEnd type="none" w="sm" len="sm"/>
            <a:tailEnd type="none" w="sm" len="sm"/>
          </a:ln>
        </p:spPr>
      </p:cxnSp>
      <p:cxnSp>
        <p:nvCxnSpPr>
          <p:cNvPr id="308" name="Google Shape;308;p15"/>
          <p:cNvCxnSpPr>
            <a:stCxn id="303" idx="2"/>
          </p:cNvCxnSpPr>
          <p:nvPr/>
        </p:nvCxnSpPr>
        <p:spPr>
          <a:xfrm rot="5400000">
            <a:off x="3943658" y="3103297"/>
            <a:ext cx="3918000" cy="1316100"/>
          </a:xfrm>
          <a:prstGeom prst="bentConnector3">
            <a:avLst>
              <a:gd name="adj1" fmla="val 6174"/>
            </a:avLst>
          </a:prstGeom>
          <a:noFill/>
          <a:ln w="101600" cap="flat" cmpd="sng">
            <a:solidFill>
              <a:srgbClr val="93B3D7"/>
            </a:solidFill>
            <a:prstDash val="solid"/>
            <a:miter lim="800000"/>
            <a:headEnd type="none" w="sm" len="sm"/>
            <a:tailEnd type="none" w="sm" len="sm"/>
          </a:ln>
        </p:spPr>
      </p:cxnSp>
      <p:cxnSp>
        <p:nvCxnSpPr>
          <p:cNvPr id="309" name="Google Shape;309;p15"/>
          <p:cNvCxnSpPr>
            <a:stCxn id="303" idx="2"/>
          </p:cNvCxnSpPr>
          <p:nvPr/>
        </p:nvCxnSpPr>
        <p:spPr>
          <a:xfrm rot="5400000">
            <a:off x="3187208" y="2356747"/>
            <a:ext cx="3927900" cy="2819100"/>
          </a:xfrm>
          <a:prstGeom prst="bentConnector3">
            <a:avLst>
              <a:gd name="adj1" fmla="val 4734"/>
            </a:avLst>
          </a:prstGeom>
          <a:noFill/>
          <a:ln w="101600" cap="flat" cmpd="sng">
            <a:solidFill>
              <a:srgbClr val="C2D59B"/>
            </a:solidFill>
            <a:prstDash val="solid"/>
            <a:miter lim="800000"/>
            <a:headEnd type="none" w="sm" len="sm"/>
            <a:tailEnd type="none" w="sm" len="sm"/>
          </a:ln>
        </p:spPr>
      </p:cxnSp>
      <p:cxnSp>
        <p:nvCxnSpPr>
          <p:cNvPr id="312" name="Google Shape;312;p15"/>
          <p:cNvCxnSpPr>
            <a:stCxn id="303" idx="2"/>
            <a:endCxn id="313" idx="3"/>
          </p:cNvCxnSpPr>
          <p:nvPr/>
        </p:nvCxnSpPr>
        <p:spPr>
          <a:xfrm rot="-5400000" flipH="1">
            <a:off x="7038158" y="1324897"/>
            <a:ext cx="3897300" cy="4852200"/>
          </a:xfrm>
          <a:prstGeom prst="bentConnector4">
            <a:avLst>
              <a:gd name="adj1" fmla="val 2271"/>
              <a:gd name="adj2" fmla="val 104712"/>
            </a:avLst>
          </a:prstGeom>
          <a:noFill/>
          <a:ln w="88900" cap="flat" cmpd="sng">
            <a:solidFill>
              <a:srgbClr val="D8D8D8"/>
            </a:solidFill>
            <a:prstDash val="solid"/>
            <a:miter lim="800000"/>
            <a:headEnd type="none" w="sm" len="sm"/>
            <a:tailEnd type="none" w="sm" len="sm"/>
          </a:ln>
        </p:spPr>
      </p:cxnSp>
      <p:pic>
        <p:nvPicPr>
          <p:cNvPr id="324" name="Google Shape;324;p1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825156" y="5463794"/>
            <a:ext cx="604215" cy="487891"/>
          </a:xfrm>
          <a:prstGeom prst="rect">
            <a:avLst/>
          </a:prstGeom>
          <a:noFill/>
          <a:ln>
            <a:noFill/>
          </a:ln>
        </p:spPr>
      </p:pic>
      <p:pic>
        <p:nvPicPr>
          <p:cNvPr id="305" name="Google Shape;305;p15" descr="A picture containing sky, outdoor, ground, mountain&#10;&#10;Description generated with very high confidence"/>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848459" y="5440880"/>
            <a:ext cx="852316" cy="488013"/>
          </a:xfrm>
          <a:prstGeom prst="rect">
            <a:avLst/>
          </a:prstGeom>
          <a:noFill/>
          <a:ln>
            <a:noFill/>
          </a:ln>
        </p:spPr>
      </p:pic>
      <p:sp>
        <p:nvSpPr>
          <p:cNvPr id="325" name="Google Shape;325;p15"/>
          <p:cNvSpPr txBox="1"/>
          <p:nvPr/>
        </p:nvSpPr>
        <p:spPr>
          <a:xfrm>
            <a:off x="7929137" y="5885298"/>
            <a:ext cx="735596"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compost</a:t>
            </a:r>
            <a:endParaRPr/>
          </a:p>
        </p:txBody>
      </p:sp>
      <p:pic>
        <p:nvPicPr>
          <p:cNvPr id="307" name="Google Shape;307;p15" descr="A pile of hay&#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428371" y="5429118"/>
            <a:ext cx="755467" cy="515539"/>
          </a:xfrm>
          <a:prstGeom prst="rect">
            <a:avLst/>
          </a:prstGeom>
          <a:noFill/>
          <a:ln>
            <a:noFill/>
          </a:ln>
        </p:spPr>
      </p:pic>
      <p:sp>
        <p:nvSpPr>
          <p:cNvPr id="335" name="Google Shape;335;p15"/>
          <p:cNvSpPr txBox="1"/>
          <p:nvPr/>
        </p:nvSpPr>
        <p:spPr>
          <a:xfrm>
            <a:off x="9496099" y="5889043"/>
            <a:ext cx="66058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94429"/>
                </a:solidFill>
                <a:latin typeface="Calibri"/>
                <a:ea typeface="Calibri"/>
                <a:cs typeface="Calibri"/>
                <a:sym typeface="Calibri"/>
              </a:rPr>
              <a:t>mulch</a:t>
            </a:r>
            <a:endParaRPr/>
          </a:p>
        </p:txBody>
      </p:sp>
      <p:pic>
        <p:nvPicPr>
          <p:cNvPr id="336" name="Google Shape;336;p15"/>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5341866" y="5493908"/>
            <a:ext cx="551447" cy="449151"/>
          </a:xfrm>
          <a:prstGeom prst="rect">
            <a:avLst/>
          </a:prstGeom>
          <a:noFill/>
          <a:ln>
            <a:noFill/>
          </a:ln>
        </p:spPr>
      </p:pic>
      <p:pic>
        <p:nvPicPr>
          <p:cNvPr id="337" name="Google Shape;337;p15"/>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4710429" y="5455481"/>
            <a:ext cx="374522" cy="378651"/>
          </a:xfrm>
          <a:prstGeom prst="rect">
            <a:avLst/>
          </a:prstGeom>
          <a:noFill/>
          <a:ln>
            <a:noFill/>
          </a:ln>
        </p:spPr>
      </p:pic>
      <p:sp>
        <p:nvSpPr>
          <p:cNvPr id="338" name="Google Shape;338;p15"/>
          <p:cNvSpPr txBox="1"/>
          <p:nvPr/>
        </p:nvSpPr>
        <p:spPr>
          <a:xfrm>
            <a:off x="3814829" y="5904768"/>
            <a:ext cx="62433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F6128"/>
                </a:solidFill>
                <a:latin typeface="Calibri"/>
                <a:ea typeface="Calibri"/>
                <a:cs typeface="Calibri"/>
                <a:sym typeface="Calibri"/>
              </a:rPr>
              <a:t>fertilizer</a:t>
            </a:r>
            <a:endParaRPr/>
          </a:p>
        </p:txBody>
      </p:sp>
      <p:sp>
        <p:nvSpPr>
          <p:cNvPr id="339" name="Google Shape;339;p15"/>
          <p:cNvSpPr txBox="1"/>
          <p:nvPr/>
        </p:nvSpPr>
        <p:spPr>
          <a:xfrm>
            <a:off x="4505973" y="5750879"/>
            <a:ext cx="812026"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chemeClr val="accent1"/>
                </a:solidFill>
                <a:latin typeface="Calibri"/>
                <a:ea typeface="Calibri"/>
                <a:cs typeface="Calibri"/>
                <a:sym typeface="Calibri"/>
              </a:rPr>
              <a:t>natural gas</a:t>
            </a:r>
            <a:endParaRPr/>
          </a:p>
        </p:txBody>
      </p:sp>
      <p:sp>
        <p:nvSpPr>
          <p:cNvPr id="340" name="Google Shape;340;p15"/>
          <p:cNvSpPr txBox="1"/>
          <p:nvPr/>
        </p:nvSpPr>
        <p:spPr>
          <a:xfrm>
            <a:off x="5274190" y="5896142"/>
            <a:ext cx="721573"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fertilizer</a:t>
            </a:r>
            <a:endParaRPr/>
          </a:p>
        </p:txBody>
      </p:sp>
      <p:cxnSp>
        <p:nvCxnSpPr>
          <p:cNvPr id="341" name="Google Shape;341;p15"/>
          <p:cNvCxnSpPr/>
          <p:nvPr/>
        </p:nvCxnSpPr>
        <p:spPr>
          <a:xfrm>
            <a:off x="4555974" y="5314423"/>
            <a:ext cx="0" cy="731520"/>
          </a:xfrm>
          <a:prstGeom prst="straightConnector1">
            <a:avLst/>
          </a:prstGeom>
          <a:noFill/>
          <a:ln w="9525" cap="flat" cmpd="sng">
            <a:solidFill>
              <a:srgbClr val="A5A5A5"/>
            </a:solidFill>
            <a:prstDash val="dash"/>
            <a:miter lim="800000"/>
            <a:headEnd type="none" w="sm" len="sm"/>
            <a:tailEnd type="none" w="sm" len="sm"/>
          </a:ln>
        </p:spPr>
      </p:cxnSp>
      <p:sp>
        <p:nvSpPr>
          <p:cNvPr id="346" name="Google Shape;346;p15"/>
          <p:cNvSpPr txBox="1"/>
          <p:nvPr/>
        </p:nvSpPr>
        <p:spPr>
          <a:xfrm>
            <a:off x="5089064" y="5523073"/>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4F6128"/>
                </a:solidFill>
                <a:latin typeface="Calibri"/>
                <a:ea typeface="Calibri"/>
                <a:cs typeface="Calibri"/>
                <a:sym typeface="Calibri"/>
              </a:rPr>
              <a:t>+</a:t>
            </a:r>
            <a:endParaRPr/>
          </a:p>
        </p:txBody>
      </p:sp>
      <p:sp>
        <p:nvSpPr>
          <p:cNvPr id="347" name="Google Shape;347;p15"/>
          <p:cNvSpPr txBox="1"/>
          <p:nvPr/>
        </p:nvSpPr>
        <p:spPr>
          <a:xfrm>
            <a:off x="3572860" y="5520867"/>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6923C"/>
                </a:solidFill>
                <a:latin typeface="Calibri"/>
                <a:ea typeface="Calibri"/>
                <a:cs typeface="Calibri"/>
                <a:sym typeface="Calibri"/>
              </a:rPr>
              <a:t>+</a:t>
            </a:r>
            <a:endParaRPr/>
          </a:p>
        </p:txBody>
      </p:sp>
      <p:cxnSp>
        <p:nvCxnSpPr>
          <p:cNvPr id="349" name="Google Shape;349;p15"/>
          <p:cNvCxnSpPr/>
          <p:nvPr/>
        </p:nvCxnSpPr>
        <p:spPr>
          <a:xfrm>
            <a:off x="9058374" y="5309763"/>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50" name="Google Shape;350;p15"/>
          <p:cNvCxnSpPr/>
          <p:nvPr/>
        </p:nvCxnSpPr>
        <p:spPr>
          <a:xfrm>
            <a:off x="10549199" y="5305618"/>
            <a:ext cx="0" cy="731520"/>
          </a:xfrm>
          <a:prstGeom prst="straightConnector1">
            <a:avLst/>
          </a:prstGeom>
          <a:noFill/>
          <a:ln w="9525" cap="flat" cmpd="sng">
            <a:solidFill>
              <a:srgbClr val="A5A5A5"/>
            </a:solidFill>
            <a:prstDash val="dash"/>
            <a:miter lim="800000"/>
            <a:headEnd type="none" w="sm" len="sm"/>
            <a:tailEnd type="none" w="sm" len="sm"/>
          </a:ln>
        </p:spPr>
      </p:cxnSp>
      <p:pic>
        <p:nvPicPr>
          <p:cNvPr id="351" name="Google Shape;351;p15" descr="A large clock mounted to the side&#10;&#10;Description automatically generated"/>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11402594" y="5455481"/>
            <a:ext cx="528809" cy="454130"/>
          </a:xfrm>
          <a:prstGeom prst="rect">
            <a:avLst/>
          </a:prstGeom>
          <a:noFill/>
          <a:ln>
            <a:noFill/>
          </a:ln>
        </p:spPr>
      </p:pic>
      <p:pic>
        <p:nvPicPr>
          <p:cNvPr id="352" name="Google Shape;352;p15" descr="A picture containing meter, parking, silver, white&#10;&#10;Description automatically generated"/>
          <p:cNvPicPr preferRelativeResize="0"/>
          <p:nvPr/>
        </p:nvPicPr>
        <p:blipFill rotWithShape="1">
          <a:blip r:embed="rId9" cstate="screen">
            <a:clrChange>
              <a:clrFrom>
                <a:srgbClr val="FDFDFD"/>
              </a:clrFrom>
              <a:clrTo>
                <a:srgbClr val="FDFDFD">
                  <a:alpha val="0"/>
                </a:srgbClr>
              </a:clrTo>
            </a:clrChange>
            <a:alphaModFix/>
            <a:extLst>
              <a:ext uri="{28A0092B-C50C-407E-A947-70E740481C1C}">
                <a14:useLocalDpi xmlns:a14="http://schemas.microsoft.com/office/drawing/2010/main"/>
              </a:ext>
            </a:extLst>
          </a:blip>
          <a:srcRect/>
          <a:stretch/>
        </p:blipFill>
        <p:spPr>
          <a:xfrm>
            <a:off x="10671959" y="5427488"/>
            <a:ext cx="511784" cy="511784"/>
          </a:xfrm>
          <a:prstGeom prst="rect">
            <a:avLst/>
          </a:prstGeom>
          <a:noFill/>
          <a:ln>
            <a:noFill/>
          </a:ln>
        </p:spPr>
      </p:pic>
      <p:sp>
        <p:nvSpPr>
          <p:cNvPr id="353" name="Google Shape;353;p15"/>
          <p:cNvSpPr txBox="1"/>
          <p:nvPr/>
        </p:nvSpPr>
        <p:spPr>
          <a:xfrm>
            <a:off x="10619989" y="5885298"/>
            <a:ext cx="72019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electricity</a:t>
            </a:r>
            <a:endParaRPr/>
          </a:p>
        </p:txBody>
      </p:sp>
      <p:sp>
        <p:nvSpPr>
          <p:cNvPr id="354" name="Google Shape;354;p15"/>
          <p:cNvSpPr txBox="1"/>
          <p:nvPr/>
        </p:nvSpPr>
        <p:spPr>
          <a:xfrm>
            <a:off x="11406939" y="5893086"/>
            <a:ext cx="529581"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steam</a:t>
            </a:r>
            <a:endParaRPr/>
          </a:p>
        </p:txBody>
      </p:sp>
      <p:sp>
        <p:nvSpPr>
          <p:cNvPr id="313" name="Google Shape;313;p15"/>
          <p:cNvSpPr txBox="1"/>
          <p:nvPr/>
        </p:nvSpPr>
        <p:spPr>
          <a:xfrm>
            <a:off x="11112864" y="5515070"/>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F7F7F"/>
                </a:solidFill>
                <a:latin typeface="Calibri"/>
                <a:ea typeface="Calibri"/>
                <a:cs typeface="Calibri"/>
                <a:sym typeface="Calibri"/>
              </a:rPr>
              <a:t>+</a:t>
            </a:r>
            <a:endParaRPr/>
          </a:p>
        </p:txBody>
      </p:sp>
      <p:sp>
        <p:nvSpPr>
          <p:cNvPr id="355" name="Google Shape;355;p15"/>
          <p:cNvSpPr txBox="1"/>
          <p:nvPr/>
        </p:nvSpPr>
        <p:spPr>
          <a:xfrm>
            <a:off x="7196344" y="1349960"/>
            <a:ext cx="758541"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landscape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trimming</a:t>
            </a:r>
            <a:endParaRPr/>
          </a:p>
        </p:txBody>
      </p:sp>
      <p:sp>
        <p:nvSpPr>
          <p:cNvPr id="356" name="Google Shape;356;p15"/>
          <p:cNvSpPr/>
          <p:nvPr/>
        </p:nvSpPr>
        <p:spPr>
          <a:xfrm>
            <a:off x="7294190" y="792267"/>
            <a:ext cx="594047" cy="594047"/>
          </a:xfrm>
          <a:prstGeom prst="ellipse">
            <a:avLst/>
          </a:prstGeom>
          <a:blipFill rotWithShape="1">
            <a:blip r:embed="rId10">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7" name="Google Shape;357;p15"/>
          <p:cNvSpPr/>
          <p:nvPr/>
        </p:nvSpPr>
        <p:spPr>
          <a:xfrm>
            <a:off x="5486809" y="803675"/>
            <a:ext cx="594047" cy="594047"/>
          </a:xfrm>
          <a:prstGeom prst="ellipse">
            <a:avLst/>
          </a:prstGeom>
          <a:blipFill rotWithShape="1">
            <a:blip r:embed="rId11"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8" name="Google Shape;358;p15"/>
          <p:cNvSpPr/>
          <p:nvPr/>
        </p:nvSpPr>
        <p:spPr>
          <a:xfrm>
            <a:off x="4686426" y="813692"/>
            <a:ext cx="594047" cy="594047"/>
          </a:xfrm>
          <a:prstGeom prst="ellipse">
            <a:avLst/>
          </a:prstGeom>
          <a:blipFill rotWithShape="1">
            <a:blip r:embed="rId12">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15"/>
          <p:cNvSpPr/>
          <p:nvPr/>
        </p:nvSpPr>
        <p:spPr>
          <a:xfrm>
            <a:off x="8071760" y="793507"/>
            <a:ext cx="594047" cy="594047"/>
          </a:xfrm>
          <a:prstGeom prst="ellipse">
            <a:avLst/>
          </a:prstGeom>
          <a:blipFill rotWithShape="1">
            <a:blip r:embed="rId13">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3" name="Google Shape;303;p15"/>
          <p:cNvSpPr txBox="1"/>
          <p:nvPr/>
        </p:nvSpPr>
        <p:spPr>
          <a:xfrm>
            <a:off x="6288037" y="1371460"/>
            <a:ext cx="54534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food</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scraps</a:t>
            </a:r>
            <a:endParaRPr/>
          </a:p>
        </p:txBody>
      </p:sp>
      <p:sp>
        <p:nvSpPr>
          <p:cNvPr id="360" name="Google Shape;360;p15"/>
          <p:cNvSpPr/>
          <p:nvPr/>
        </p:nvSpPr>
        <p:spPr>
          <a:xfrm>
            <a:off x="6256351" y="800959"/>
            <a:ext cx="594047" cy="594047"/>
          </a:xfrm>
          <a:prstGeom prst="ellipse">
            <a:avLst/>
          </a:prstGeom>
          <a:blipFill rotWithShape="1">
            <a:blip r:embed="rId14"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1" name="Google Shape;361;p15"/>
          <p:cNvSpPr txBox="1"/>
          <p:nvPr/>
        </p:nvSpPr>
        <p:spPr>
          <a:xfrm>
            <a:off x="5304614" y="1367231"/>
            <a:ext cx="917239"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compostable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packaging</a:t>
            </a:r>
            <a:endParaRPr/>
          </a:p>
        </p:txBody>
      </p:sp>
      <p:sp>
        <p:nvSpPr>
          <p:cNvPr id="362" name="Google Shape;362;p15"/>
          <p:cNvSpPr txBox="1"/>
          <p:nvPr/>
        </p:nvSpPr>
        <p:spPr>
          <a:xfrm>
            <a:off x="4713633" y="1367231"/>
            <a:ext cx="530916"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urban</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debris</a:t>
            </a:r>
            <a:endParaRPr/>
          </a:p>
        </p:txBody>
      </p:sp>
      <p:sp>
        <p:nvSpPr>
          <p:cNvPr id="363" name="Google Shape;363;p15"/>
          <p:cNvSpPr txBox="1"/>
          <p:nvPr/>
        </p:nvSpPr>
        <p:spPr>
          <a:xfrm>
            <a:off x="8044843" y="1346477"/>
            <a:ext cx="65595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forest</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thinning</a:t>
            </a:r>
            <a:endParaRPr/>
          </a:p>
        </p:txBody>
      </p:sp>
      <p:pic>
        <p:nvPicPr>
          <p:cNvPr id="369" name="Google Shape;369;p15"/>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133923" y="5443819"/>
            <a:ext cx="374522" cy="378651"/>
          </a:xfrm>
          <a:prstGeom prst="rect">
            <a:avLst/>
          </a:prstGeom>
          <a:noFill/>
          <a:ln>
            <a:noFill/>
          </a:ln>
        </p:spPr>
      </p:pic>
      <p:sp>
        <p:nvSpPr>
          <p:cNvPr id="370" name="Google Shape;370;p15"/>
          <p:cNvSpPr txBox="1"/>
          <p:nvPr/>
        </p:nvSpPr>
        <p:spPr>
          <a:xfrm>
            <a:off x="2929467" y="5739217"/>
            <a:ext cx="812026"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F6128"/>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rgbClr val="4F6128"/>
                </a:solidFill>
                <a:latin typeface="Calibri"/>
                <a:ea typeface="Calibri"/>
                <a:cs typeface="Calibri"/>
                <a:sym typeface="Calibri"/>
              </a:rPr>
              <a:t>natural gas</a:t>
            </a:r>
            <a:endParaRPr/>
          </a:p>
        </p:txBody>
      </p:sp>
      <p:pic>
        <p:nvPicPr>
          <p:cNvPr id="381" name="Google Shape;381;p15" descr="A construction machine in a room&#10;&#10;Description automatically generated"/>
          <p:cNvPicPr preferRelativeResize="0"/>
          <p:nvPr/>
        </p:nvPicPr>
        <p:blipFill rotWithShape="1">
          <a:blip r:embed="rId15" cstate="screen">
            <a:alphaModFix/>
            <a:extLst>
              <a:ext uri="{28A0092B-C50C-407E-A947-70E740481C1C}">
                <a14:useLocalDpi xmlns:a14="http://schemas.microsoft.com/office/drawing/2010/main"/>
              </a:ext>
            </a:extLst>
          </a:blip>
          <a:srcRect/>
          <a:stretch/>
        </p:blipFill>
        <p:spPr>
          <a:xfrm>
            <a:off x="4803507" y="2537788"/>
            <a:ext cx="925409" cy="687682"/>
          </a:xfrm>
          <a:prstGeom prst="rect">
            <a:avLst/>
          </a:prstGeom>
          <a:noFill/>
          <a:ln>
            <a:noFill/>
          </a:ln>
        </p:spPr>
      </p:pic>
      <p:pic>
        <p:nvPicPr>
          <p:cNvPr id="382" name="Google Shape;382;p15"/>
          <p:cNvPicPr preferRelativeResize="0"/>
          <p:nvPr/>
        </p:nvPicPr>
        <p:blipFill rotWithShape="1">
          <a:blip r:embed="rId16" cstate="screen">
            <a:alphaModFix/>
            <a:extLst>
              <a:ext uri="{28A0092B-C50C-407E-A947-70E740481C1C}">
                <a14:useLocalDpi xmlns:a14="http://schemas.microsoft.com/office/drawing/2010/main"/>
              </a:ext>
            </a:extLst>
          </a:blip>
          <a:srcRect/>
          <a:stretch/>
        </p:blipFill>
        <p:spPr>
          <a:xfrm>
            <a:off x="3271737" y="3594745"/>
            <a:ext cx="933186" cy="563595"/>
          </a:xfrm>
          <a:prstGeom prst="rect">
            <a:avLst/>
          </a:prstGeom>
          <a:noFill/>
          <a:ln>
            <a:noFill/>
          </a:ln>
        </p:spPr>
      </p:pic>
      <p:pic>
        <p:nvPicPr>
          <p:cNvPr id="383" name="Google Shape;383;p15"/>
          <p:cNvPicPr preferRelativeResize="0"/>
          <p:nvPr/>
        </p:nvPicPr>
        <p:blipFill rotWithShape="1">
          <a:blip r:embed="rId17" cstate="screen">
            <a:alphaModFix/>
            <a:extLst>
              <a:ext uri="{28A0092B-C50C-407E-A947-70E740481C1C}">
                <a14:useLocalDpi xmlns:a14="http://schemas.microsoft.com/office/drawing/2010/main"/>
              </a:ext>
            </a:extLst>
          </a:blip>
          <a:srcRect/>
          <a:stretch/>
        </p:blipFill>
        <p:spPr>
          <a:xfrm>
            <a:off x="7823578" y="3560350"/>
            <a:ext cx="933186" cy="616283"/>
          </a:xfrm>
          <a:prstGeom prst="rect">
            <a:avLst/>
          </a:prstGeom>
          <a:noFill/>
          <a:ln>
            <a:noFill/>
          </a:ln>
        </p:spPr>
      </p:pic>
      <p:sp>
        <p:nvSpPr>
          <p:cNvPr id="384" name="Google Shape;384;p15"/>
          <p:cNvSpPr txBox="1"/>
          <p:nvPr/>
        </p:nvSpPr>
        <p:spPr>
          <a:xfrm>
            <a:off x="7820336" y="4100540"/>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aerated composting</a:t>
            </a:r>
            <a:endParaRPr/>
          </a:p>
        </p:txBody>
      </p:sp>
      <p:sp>
        <p:nvSpPr>
          <p:cNvPr id="385" name="Google Shape;385;p15"/>
          <p:cNvSpPr txBox="1"/>
          <p:nvPr/>
        </p:nvSpPr>
        <p:spPr>
          <a:xfrm>
            <a:off x="3272170" y="4096730"/>
            <a:ext cx="933186"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wet anaerobic digestion</a:t>
            </a:r>
            <a:endParaRPr/>
          </a:p>
        </p:txBody>
      </p:sp>
      <p:pic>
        <p:nvPicPr>
          <p:cNvPr id="386" name="Google Shape;386;p15"/>
          <p:cNvPicPr preferRelativeResize="0"/>
          <p:nvPr/>
        </p:nvPicPr>
        <p:blipFill rotWithShape="1">
          <a:blip r:embed="rId18" cstate="screen">
            <a:alphaModFix/>
            <a:extLst>
              <a:ext uri="{28A0092B-C50C-407E-A947-70E740481C1C}">
                <a14:useLocalDpi xmlns:a14="http://schemas.microsoft.com/office/drawing/2010/main"/>
              </a:ext>
            </a:extLst>
          </a:blip>
          <a:srcRect/>
          <a:stretch/>
        </p:blipFill>
        <p:spPr>
          <a:xfrm>
            <a:off x="7809130" y="2560597"/>
            <a:ext cx="933186" cy="577612"/>
          </a:xfrm>
          <a:prstGeom prst="rect">
            <a:avLst/>
          </a:prstGeom>
          <a:noFill/>
          <a:ln>
            <a:noFill/>
          </a:ln>
        </p:spPr>
      </p:pic>
      <p:pic>
        <p:nvPicPr>
          <p:cNvPr id="387" name="Google Shape;387;p15"/>
          <p:cNvPicPr preferRelativeResize="0"/>
          <p:nvPr/>
        </p:nvPicPr>
        <p:blipFill rotWithShape="1">
          <a:blip r:embed="rId19" cstate="screen">
            <a:alphaModFix/>
            <a:extLst>
              <a:ext uri="{28A0092B-C50C-407E-A947-70E740481C1C}">
                <a14:useLocalDpi xmlns:a14="http://schemas.microsoft.com/office/drawing/2010/main"/>
              </a:ext>
            </a:extLst>
          </a:blip>
          <a:srcRect/>
          <a:stretch/>
        </p:blipFill>
        <p:spPr>
          <a:xfrm>
            <a:off x="3267733" y="4647327"/>
            <a:ext cx="933186" cy="622858"/>
          </a:xfrm>
          <a:prstGeom prst="rect">
            <a:avLst/>
          </a:prstGeom>
          <a:noFill/>
          <a:ln>
            <a:noFill/>
          </a:ln>
        </p:spPr>
      </p:pic>
      <p:sp>
        <p:nvSpPr>
          <p:cNvPr id="388" name="Google Shape;388;p15"/>
          <p:cNvSpPr txBox="1"/>
          <p:nvPr/>
        </p:nvSpPr>
        <p:spPr>
          <a:xfrm>
            <a:off x="3267482" y="4481130"/>
            <a:ext cx="933186"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co-digestion </a:t>
            </a:r>
            <a:endParaRPr/>
          </a:p>
          <a:p>
            <a:pPr marL="0" marR="0" lvl="0" indent="0" algn="ctr" rtl="0">
              <a:spcBef>
                <a:spcPts val="0"/>
              </a:spcBef>
              <a:spcAft>
                <a:spcPts val="0"/>
              </a:spcAft>
              <a:buNone/>
            </a:pPr>
            <a:r>
              <a:rPr lang="en-US" sz="900">
                <a:solidFill>
                  <a:schemeClr val="lt1"/>
                </a:solidFill>
                <a:latin typeface="Calibri"/>
                <a:ea typeface="Calibri"/>
                <a:cs typeface="Calibri"/>
                <a:sym typeface="Calibri"/>
              </a:rPr>
              <a:t>with sewage</a:t>
            </a:r>
            <a:endParaRPr/>
          </a:p>
        </p:txBody>
      </p:sp>
      <p:pic>
        <p:nvPicPr>
          <p:cNvPr id="389" name="Google Shape;389;p15"/>
          <p:cNvPicPr preferRelativeResize="0"/>
          <p:nvPr/>
        </p:nvPicPr>
        <p:blipFill rotWithShape="1">
          <a:blip r:embed="rId20" cstate="screen">
            <a:alphaModFix/>
            <a:extLst>
              <a:ext uri="{28A0092B-C50C-407E-A947-70E740481C1C}">
                <a14:useLocalDpi xmlns:a14="http://schemas.microsoft.com/office/drawing/2010/main"/>
              </a:ext>
            </a:extLst>
          </a:blip>
          <a:srcRect r="-187"/>
          <a:stretch/>
        </p:blipFill>
        <p:spPr>
          <a:xfrm>
            <a:off x="7823136" y="4744530"/>
            <a:ext cx="933186" cy="511511"/>
          </a:xfrm>
          <a:prstGeom prst="rect">
            <a:avLst/>
          </a:prstGeom>
          <a:solidFill>
            <a:schemeClr val="dk1">
              <a:alpha val="49803"/>
            </a:schemeClr>
          </a:solidFill>
          <a:ln>
            <a:noFill/>
          </a:ln>
        </p:spPr>
      </p:pic>
      <p:sp>
        <p:nvSpPr>
          <p:cNvPr id="390" name="Google Shape;390;p15"/>
          <p:cNvSpPr txBox="1"/>
          <p:nvPr/>
        </p:nvSpPr>
        <p:spPr>
          <a:xfrm>
            <a:off x="7820336" y="4493197"/>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covered composting</a:t>
            </a:r>
            <a:endParaRPr/>
          </a:p>
        </p:txBody>
      </p:sp>
      <p:pic>
        <p:nvPicPr>
          <p:cNvPr id="391" name="Google Shape;391;p15" descr="A picture containing indoor, table, red&#10;&#10;Description generated with high confidence"/>
          <p:cNvPicPr preferRelativeResize="0"/>
          <p:nvPr/>
        </p:nvPicPr>
        <p:blipFill rotWithShape="1">
          <a:blip r:embed="rId21" cstate="screen">
            <a:alphaModFix/>
            <a:extLst>
              <a:ext uri="{28A0092B-C50C-407E-A947-70E740481C1C}">
                <a14:useLocalDpi xmlns:a14="http://schemas.microsoft.com/office/drawing/2010/main"/>
              </a:ext>
            </a:extLst>
          </a:blip>
          <a:srcRect/>
          <a:stretch/>
        </p:blipFill>
        <p:spPr>
          <a:xfrm>
            <a:off x="3273306" y="2567636"/>
            <a:ext cx="933186" cy="632605"/>
          </a:xfrm>
          <a:prstGeom prst="rect">
            <a:avLst/>
          </a:prstGeom>
          <a:noFill/>
          <a:ln>
            <a:noFill/>
          </a:ln>
        </p:spPr>
      </p:pic>
      <p:sp>
        <p:nvSpPr>
          <p:cNvPr id="392" name="Google Shape;392;p15"/>
          <p:cNvSpPr txBox="1"/>
          <p:nvPr/>
        </p:nvSpPr>
        <p:spPr>
          <a:xfrm>
            <a:off x="8149680" y="4401341"/>
            <a:ext cx="280966" cy="138499"/>
          </a:xfrm>
          <a:prstGeom prst="rect">
            <a:avLst/>
          </a:prstGeom>
          <a:solidFill>
            <a:srgbClr val="C86A3F"/>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3" name="Google Shape;393;p15"/>
          <p:cNvSpPr txBox="1"/>
          <p:nvPr/>
        </p:nvSpPr>
        <p:spPr>
          <a:xfrm>
            <a:off x="3589659" y="4396672"/>
            <a:ext cx="280966" cy="138499"/>
          </a:xfrm>
          <a:prstGeom prst="rect">
            <a:avLst/>
          </a:prstGeom>
          <a:solidFill>
            <a:srgbClr val="A8B788"/>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4" name="Google Shape;394;p15"/>
          <p:cNvSpPr txBox="1"/>
          <p:nvPr/>
        </p:nvSpPr>
        <p:spPr>
          <a:xfrm>
            <a:off x="3272169" y="3108325"/>
            <a:ext cx="933185"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slurry </a:t>
            </a:r>
            <a:endParaRPr/>
          </a:p>
          <a:p>
            <a:pPr marL="0" marR="0" lvl="0" indent="0" algn="ctr" rtl="0">
              <a:spcBef>
                <a:spcPts val="0"/>
              </a:spcBef>
              <a:spcAft>
                <a:spcPts val="0"/>
              </a:spcAft>
              <a:buNone/>
            </a:pPr>
            <a:r>
              <a:rPr lang="en-US" sz="900">
                <a:solidFill>
                  <a:schemeClr val="lt1"/>
                </a:solidFill>
                <a:latin typeface="Calibri"/>
                <a:ea typeface="Calibri"/>
                <a:cs typeface="Calibri"/>
                <a:sym typeface="Calibri"/>
              </a:rPr>
              <a:t>production</a:t>
            </a:r>
            <a:endParaRPr/>
          </a:p>
        </p:txBody>
      </p:sp>
      <p:sp>
        <p:nvSpPr>
          <p:cNvPr id="395" name="Google Shape;395;p15"/>
          <p:cNvSpPr txBox="1"/>
          <p:nvPr/>
        </p:nvSpPr>
        <p:spPr>
          <a:xfrm>
            <a:off x="4794898" y="3102019"/>
            <a:ext cx="933186" cy="346582"/>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sorting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pre-treatment</a:t>
            </a:r>
            <a:endParaRPr/>
          </a:p>
        </p:txBody>
      </p:sp>
      <p:pic>
        <p:nvPicPr>
          <p:cNvPr id="396" name="Google Shape;396;p15" descr="A picture containing building, outdoor, large, parked&#10;&#10;Description automatically generated"/>
          <p:cNvPicPr preferRelativeResize="0"/>
          <p:nvPr/>
        </p:nvPicPr>
        <p:blipFill rotWithShape="1">
          <a:blip r:embed="rId22" cstate="screen">
            <a:alphaModFix/>
            <a:extLst>
              <a:ext uri="{28A0092B-C50C-407E-A947-70E740481C1C}">
                <a14:useLocalDpi xmlns:a14="http://schemas.microsoft.com/office/drawing/2010/main"/>
              </a:ext>
            </a:extLst>
          </a:blip>
          <a:srcRect/>
          <a:stretch/>
        </p:blipFill>
        <p:spPr>
          <a:xfrm>
            <a:off x="4796183" y="4643168"/>
            <a:ext cx="928835" cy="616958"/>
          </a:xfrm>
          <a:prstGeom prst="rect">
            <a:avLst/>
          </a:prstGeom>
          <a:noFill/>
          <a:ln>
            <a:noFill/>
          </a:ln>
        </p:spPr>
      </p:pic>
      <p:pic>
        <p:nvPicPr>
          <p:cNvPr id="397" name="Google Shape;397;p15" descr="A picture containing indoor, kitchen, food, building&#10;&#10;Description automatically generated"/>
          <p:cNvPicPr preferRelativeResize="0"/>
          <p:nvPr/>
        </p:nvPicPr>
        <p:blipFill rotWithShape="1">
          <a:blip r:embed="rId23" cstate="screen">
            <a:alphaModFix/>
            <a:extLst>
              <a:ext uri="{28A0092B-C50C-407E-A947-70E740481C1C}">
                <a14:useLocalDpi xmlns:a14="http://schemas.microsoft.com/office/drawing/2010/main"/>
              </a:ext>
            </a:extLst>
          </a:blip>
          <a:srcRect/>
          <a:stretch/>
        </p:blipFill>
        <p:spPr>
          <a:xfrm>
            <a:off x="4795641" y="3614138"/>
            <a:ext cx="928835" cy="744933"/>
          </a:xfrm>
          <a:prstGeom prst="rect">
            <a:avLst/>
          </a:prstGeom>
          <a:noFill/>
          <a:ln>
            <a:noFill/>
          </a:ln>
        </p:spPr>
      </p:pic>
      <p:sp>
        <p:nvSpPr>
          <p:cNvPr id="398" name="Google Shape;398;p15"/>
          <p:cNvSpPr txBox="1"/>
          <p:nvPr/>
        </p:nvSpPr>
        <p:spPr>
          <a:xfrm>
            <a:off x="4791833" y="4318303"/>
            <a:ext cx="933186" cy="340276"/>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dry anaerobic digestion</a:t>
            </a:r>
            <a:endParaRPr/>
          </a:p>
        </p:txBody>
      </p:sp>
      <p:sp>
        <p:nvSpPr>
          <p:cNvPr id="399" name="Google Shape;399;p15"/>
          <p:cNvSpPr txBox="1"/>
          <p:nvPr/>
        </p:nvSpPr>
        <p:spPr>
          <a:xfrm>
            <a:off x="7806322" y="3079633"/>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filtering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size reduction</a:t>
            </a:r>
            <a:endParaRPr/>
          </a:p>
        </p:txBody>
      </p:sp>
      <p:pic>
        <p:nvPicPr>
          <p:cNvPr id="405" name="Google Shape;405;p15" descr="A large tower in a city&#10;&#10;Description automatically generated"/>
          <p:cNvPicPr preferRelativeResize="0"/>
          <p:nvPr/>
        </p:nvPicPr>
        <p:blipFill rotWithShape="1">
          <a:blip r:embed="rId24" cstate="screen">
            <a:alphaModFix/>
            <a:extLst>
              <a:ext uri="{28A0092B-C50C-407E-A947-70E740481C1C}">
                <a14:useLocalDpi xmlns:a14="http://schemas.microsoft.com/office/drawing/2010/main"/>
              </a:ext>
            </a:extLst>
          </a:blip>
          <a:srcRect/>
          <a:stretch/>
        </p:blipFill>
        <p:spPr>
          <a:xfrm>
            <a:off x="11002370" y="4518067"/>
            <a:ext cx="933186" cy="699545"/>
          </a:xfrm>
          <a:prstGeom prst="rect">
            <a:avLst/>
          </a:prstGeom>
          <a:noFill/>
          <a:ln>
            <a:noFill/>
          </a:ln>
        </p:spPr>
      </p:pic>
      <p:sp>
        <p:nvSpPr>
          <p:cNvPr id="406" name="Google Shape;406;p15"/>
          <p:cNvSpPr txBox="1"/>
          <p:nvPr/>
        </p:nvSpPr>
        <p:spPr>
          <a:xfrm>
            <a:off x="10990169" y="3080701"/>
            <a:ext cx="933186" cy="369332"/>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cleaning and densification</a:t>
            </a:r>
            <a:endParaRPr/>
          </a:p>
        </p:txBody>
      </p:sp>
      <p:pic>
        <p:nvPicPr>
          <p:cNvPr id="407" name="Google Shape;407;p15" descr="A pile of dirt&#10;&#10;Description automatically generated"/>
          <p:cNvPicPr preferRelativeResize="0"/>
          <p:nvPr/>
        </p:nvPicPr>
        <p:blipFill rotWithShape="1">
          <a:blip r:embed="rId25" cstate="screen">
            <a:alphaModFix/>
            <a:extLst>
              <a:ext uri="{28A0092B-C50C-407E-A947-70E740481C1C}">
                <a14:useLocalDpi xmlns:a14="http://schemas.microsoft.com/office/drawing/2010/main"/>
              </a:ext>
            </a:extLst>
          </a:blip>
          <a:srcRect/>
          <a:stretch/>
        </p:blipFill>
        <p:spPr>
          <a:xfrm>
            <a:off x="11002370" y="3555718"/>
            <a:ext cx="933186" cy="699891"/>
          </a:xfrm>
          <a:prstGeom prst="rect">
            <a:avLst/>
          </a:prstGeom>
          <a:noFill/>
          <a:ln>
            <a:noFill/>
          </a:ln>
        </p:spPr>
      </p:pic>
      <p:sp>
        <p:nvSpPr>
          <p:cNvPr id="408" name="Google Shape;408;p15"/>
          <p:cNvSpPr txBox="1"/>
          <p:nvPr/>
        </p:nvSpPr>
        <p:spPr>
          <a:xfrm>
            <a:off x="11001169" y="4221713"/>
            <a:ext cx="933186" cy="340276"/>
          </a:xfrm>
          <a:prstGeom prst="rect">
            <a:avLst/>
          </a:prstGeom>
          <a:solidFill>
            <a:srgbClr val="7F7F7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biomass combustion</a:t>
            </a:r>
            <a:endParaRPr/>
          </a:p>
        </p:txBody>
      </p:sp>
      <p:pic>
        <p:nvPicPr>
          <p:cNvPr id="416" name="Google Shape;416;p15" descr="A yellow construction vehicle on a dirt road&#10;&#10;Description automatically generated"/>
          <p:cNvPicPr preferRelativeResize="0"/>
          <p:nvPr/>
        </p:nvPicPr>
        <p:blipFill rotWithShape="1">
          <a:blip r:embed="rId26" cstate="screen">
            <a:alphaModFix/>
            <a:extLst>
              <a:ext uri="{28A0092B-C50C-407E-A947-70E740481C1C}">
                <a14:useLocalDpi xmlns:a14="http://schemas.microsoft.com/office/drawing/2010/main"/>
              </a:ext>
            </a:extLst>
          </a:blip>
          <a:srcRect/>
          <a:stretch/>
        </p:blipFill>
        <p:spPr>
          <a:xfrm>
            <a:off x="9350535" y="2575884"/>
            <a:ext cx="933186" cy="622125"/>
          </a:xfrm>
          <a:prstGeom prst="rect">
            <a:avLst/>
          </a:prstGeom>
          <a:noFill/>
          <a:ln>
            <a:noFill/>
          </a:ln>
        </p:spPr>
      </p:pic>
      <p:sp>
        <p:nvSpPr>
          <p:cNvPr id="417" name="Google Shape;417;p15"/>
          <p:cNvSpPr txBox="1"/>
          <p:nvPr/>
        </p:nvSpPr>
        <p:spPr>
          <a:xfrm>
            <a:off x="9353343" y="3078495"/>
            <a:ext cx="933186" cy="369332"/>
          </a:xfrm>
          <a:prstGeom prst="rect">
            <a:avLst/>
          </a:prstGeom>
          <a:solidFill>
            <a:srgbClr val="93895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wood chipping and grinding</a:t>
            </a:r>
            <a:endParaRPr/>
          </a:p>
        </p:txBody>
      </p:sp>
      <p:pic>
        <p:nvPicPr>
          <p:cNvPr id="418" name="Google Shape;418;p15" descr="A picture containing table, building, food, old&#10;&#10;Description automatically generated"/>
          <p:cNvPicPr preferRelativeResize="0"/>
          <p:nvPr/>
        </p:nvPicPr>
        <p:blipFill rotWithShape="1">
          <a:blip r:embed="rId27" cstate="screen">
            <a:alphaModFix/>
            <a:extLst>
              <a:ext uri="{28A0092B-C50C-407E-A947-70E740481C1C}">
                <a14:useLocalDpi xmlns:a14="http://schemas.microsoft.com/office/drawing/2010/main"/>
              </a:ext>
            </a:extLst>
          </a:blip>
          <a:srcRect b="-1373"/>
          <a:stretch/>
        </p:blipFill>
        <p:spPr>
          <a:xfrm>
            <a:off x="10988996" y="2573183"/>
            <a:ext cx="934358" cy="515769"/>
          </a:xfrm>
          <a:prstGeom prst="rect">
            <a:avLst/>
          </a:prstGeom>
          <a:noFill/>
          <a:ln>
            <a:noFill/>
          </a:ln>
        </p:spPr>
      </p:pic>
      <p:sp>
        <p:nvSpPr>
          <p:cNvPr id="420" name="Google Shape;420;p15"/>
          <p:cNvSpPr txBox="1"/>
          <p:nvPr/>
        </p:nvSpPr>
        <p:spPr>
          <a:xfrm rot="-5400000">
            <a:off x="2392969" y="3647024"/>
            <a:ext cx="143500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6923C"/>
                </a:solidFill>
                <a:latin typeface="Calibri"/>
                <a:ea typeface="Calibri"/>
                <a:cs typeface="Calibri"/>
                <a:sym typeface="Calibri"/>
              </a:rPr>
              <a:t>wet anaerobic digestion</a:t>
            </a:r>
            <a:endParaRPr/>
          </a:p>
        </p:txBody>
      </p:sp>
      <p:sp>
        <p:nvSpPr>
          <p:cNvPr id="421" name="Google Shape;421;p15"/>
          <p:cNvSpPr txBox="1"/>
          <p:nvPr/>
        </p:nvSpPr>
        <p:spPr>
          <a:xfrm rot="-5400000">
            <a:off x="3910412" y="3724368"/>
            <a:ext cx="1406155"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dry anaerobic digestion</a:t>
            </a:r>
            <a:endParaRPr/>
          </a:p>
        </p:txBody>
      </p:sp>
      <p:sp>
        <p:nvSpPr>
          <p:cNvPr id="424" name="Google Shape;424;p15"/>
          <p:cNvSpPr txBox="1"/>
          <p:nvPr/>
        </p:nvSpPr>
        <p:spPr>
          <a:xfrm rot="-5400000">
            <a:off x="8842969" y="2964511"/>
            <a:ext cx="66236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38953"/>
                </a:solidFill>
                <a:latin typeface="Calibri"/>
                <a:ea typeface="Calibri"/>
                <a:cs typeface="Calibri"/>
                <a:sym typeface="Calibri"/>
              </a:rPr>
              <a:t>mulching</a:t>
            </a:r>
            <a:endParaRPr/>
          </a:p>
        </p:txBody>
      </p:sp>
      <p:sp>
        <p:nvSpPr>
          <p:cNvPr id="425" name="Google Shape;425;p15"/>
          <p:cNvSpPr txBox="1"/>
          <p:nvPr/>
        </p:nvSpPr>
        <p:spPr>
          <a:xfrm rot="-5400000">
            <a:off x="9996100" y="3895591"/>
            <a:ext cx="168507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waste-to-energy combustion</a:t>
            </a:r>
            <a:endParaRPr/>
          </a:p>
        </p:txBody>
      </p:sp>
      <p:sp>
        <p:nvSpPr>
          <p:cNvPr id="100" name="TextBox 99">
            <a:extLst>
              <a:ext uri="{FF2B5EF4-FFF2-40B4-BE49-F238E27FC236}">
                <a16:creationId xmlns:a16="http://schemas.microsoft.com/office/drawing/2014/main" id="{BA261192-F760-AF42-8C80-0864A7E35147}"/>
              </a:ext>
            </a:extLst>
          </p:cNvPr>
          <p:cNvSpPr txBox="1"/>
          <p:nvPr/>
        </p:nvSpPr>
        <p:spPr>
          <a:xfrm>
            <a:off x="3256786" y="6179647"/>
            <a:ext cx="2364750" cy="369332"/>
          </a:xfrm>
          <a:prstGeom prst="rect">
            <a:avLst/>
          </a:prstGeom>
          <a:noFill/>
        </p:spPr>
        <p:txBody>
          <a:bodyPr wrap="none" rtlCol="0">
            <a:spAutoFit/>
          </a:bodyPr>
          <a:lstStyle/>
          <a:p>
            <a:r>
              <a:rPr lang="en-US" sz="1800" b="1" dirty="0">
                <a:solidFill>
                  <a:schemeClr val="accent3"/>
                </a:solidFill>
              </a:rPr>
              <a:t>anaerobic digestion</a:t>
            </a:r>
          </a:p>
        </p:txBody>
      </p:sp>
      <p:sp>
        <p:nvSpPr>
          <p:cNvPr id="102" name="TextBox 101">
            <a:extLst>
              <a:ext uri="{FF2B5EF4-FFF2-40B4-BE49-F238E27FC236}">
                <a16:creationId xmlns:a16="http://schemas.microsoft.com/office/drawing/2014/main" id="{0C2D1639-6679-9149-80FB-9CD763E976EE}"/>
              </a:ext>
            </a:extLst>
          </p:cNvPr>
          <p:cNvSpPr txBox="1"/>
          <p:nvPr/>
        </p:nvSpPr>
        <p:spPr>
          <a:xfrm>
            <a:off x="7657638" y="6187796"/>
            <a:ext cx="1492716" cy="369332"/>
          </a:xfrm>
          <a:prstGeom prst="rect">
            <a:avLst/>
          </a:prstGeom>
          <a:noFill/>
        </p:spPr>
        <p:txBody>
          <a:bodyPr wrap="none" rtlCol="0">
            <a:spAutoFit/>
          </a:bodyPr>
          <a:lstStyle/>
          <a:p>
            <a:r>
              <a:rPr lang="en-US" sz="1800" b="1" dirty="0">
                <a:solidFill>
                  <a:schemeClr val="accent6">
                    <a:lumMod val="50000"/>
                  </a:schemeClr>
                </a:solidFill>
              </a:rPr>
              <a:t>composting</a:t>
            </a:r>
          </a:p>
        </p:txBody>
      </p:sp>
      <p:sp>
        <p:nvSpPr>
          <p:cNvPr id="103" name="TextBox 102">
            <a:extLst>
              <a:ext uri="{FF2B5EF4-FFF2-40B4-BE49-F238E27FC236}">
                <a16:creationId xmlns:a16="http://schemas.microsoft.com/office/drawing/2014/main" id="{2C2043C9-9F35-9649-8705-92F658331ABE}"/>
              </a:ext>
            </a:extLst>
          </p:cNvPr>
          <p:cNvSpPr txBox="1"/>
          <p:nvPr/>
        </p:nvSpPr>
        <p:spPr>
          <a:xfrm>
            <a:off x="9300909" y="6201048"/>
            <a:ext cx="1210588" cy="369332"/>
          </a:xfrm>
          <a:prstGeom prst="rect">
            <a:avLst/>
          </a:prstGeom>
          <a:noFill/>
        </p:spPr>
        <p:txBody>
          <a:bodyPr wrap="none" rtlCol="0">
            <a:spAutoFit/>
          </a:bodyPr>
          <a:lstStyle/>
          <a:p>
            <a:r>
              <a:rPr lang="en-US" sz="1800" b="1" dirty="0">
                <a:solidFill>
                  <a:schemeClr val="tx2">
                    <a:lumMod val="50000"/>
                  </a:schemeClr>
                </a:solidFill>
              </a:rPr>
              <a:t>mulching</a:t>
            </a:r>
          </a:p>
        </p:txBody>
      </p:sp>
      <p:sp>
        <p:nvSpPr>
          <p:cNvPr id="104" name="Rectangle 103">
            <a:extLst>
              <a:ext uri="{FF2B5EF4-FFF2-40B4-BE49-F238E27FC236}">
                <a16:creationId xmlns:a16="http://schemas.microsoft.com/office/drawing/2014/main" id="{E60A45D5-BFF5-7C46-916B-191471487F12}"/>
              </a:ext>
            </a:extLst>
          </p:cNvPr>
          <p:cNvSpPr/>
          <p:nvPr/>
        </p:nvSpPr>
        <p:spPr>
          <a:xfrm>
            <a:off x="7548903" y="1798118"/>
            <a:ext cx="4536217" cy="489783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a:extLst>
              <a:ext uri="{FF2B5EF4-FFF2-40B4-BE49-F238E27FC236}">
                <a16:creationId xmlns:a16="http://schemas.microsoft.com/office/drawing/2014/main" id="{C011DCF0-7A70-C242-AC1B-E358113E6D6F}"/>
              </a:ext>
            </a:extLst>
          </p:cNvPr>
          <p:cNvSpPr txBox="1"/>
          <p:nvPr/>
        </p:nvSpPr>
        <p:spPr>
          <a:xfrm>
            <a:off x="10838638" y="6215753"/>
            <a:ext cx="1043876" cy="369332"/>
          </a:xfrm>
          <a:prstGeom prst="rect">
            <a:avLst/>
          </a:prstGeom>
          <a:noFill/>
        </p:spPr>
        <p:txBody>
          <a:bodyPr wrap="none" rtlCol="0">
            <a:spAutoFit/>
          </a:bodyPr>
          <a:lstStyle/>
          <a:p>
            <a:r>
              <a:rPr lang="en-US" sz="1800" b="1" dirty="0">
                <a:solidFill>
                  <a:schemeClr val="bg1">
                    <a:lumMod val="65000"/>
                  </a:schemeClr>
                </a:solidFill>
              </a:rPr>
              <a:t>burning</a:t>
            </a:r>
          </a:p>
        </p:txBody>
      </p:sp>
      <p:sp>
        <p:nvSpPr>
          <p:cNvPr id="106" name="Google Shape;372;p15">
            <a:extLst>
              <a:ext uri="{FF2B5EF4-FFF2-40B4-BE49-F238E27FC236}">
                <a16:creationId xmlns:a16="http://schemas.microsoft.com/office/drawing/2014/main" id="{AFEF7F4B-7845-0547-8186-8A4EC3635850}"/>
              </a:ext>
            </a:extLst>
          </p:cNvPr>
          <p:cNvSpPr/>
          <p:nvPr/>
        </p:nvSpPr>
        <p:spPr>
          <a:xfrm>
            <a:off x="6583871" y="-22822"/>
            <a:ext cx="896059" cy="877796"/>
          </a:xfrm>
          <a:prstGeom prst="downArrow">
            <a:avLst>
              <a:gd name="adj1" fmla="val 50000"/>
              <a:gd name="adj2" fmla="val 50000"/>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107" name="Google Shape;373;p15">
            <a:extLst>
              <a:ext uri="{FF2B5EF4-FFF2-40B4-BE49-F238E27FC236}">
                <a16:creationId xmlns:a16="http://schemas.microsoft.com/office/drawing/2014/main" id="{8ADEEC25-42B8-3443-B4B8-580B97A9E1C3}"/>
              </a:ext>
            </a:extLst>
          </p:cNvPr>
          <p:cNvSpPr/>
          <p:nvPr/>
        </p:nvSpPr>
        <p:spPr>
          <a:xfrm>
            <a:off x="6876112" y="67646"/>
            <a:ext cx="329009" cy="329009"/>
          </a:xfrm>
          <a:prstGeom prst="star5">
            <a:avLst>
              <a:gd name="adj" fmla="val 19098"/>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09" name="Google Shape;322;p15">
            <a:extLst>
              <a:ext uri="{FF2B5EF4-FFF2-40B4-BE49-F238E27FC236}">
                <a16:creationId xmlns:a16="http://schemas.microsoft.com/office/drawing/2014/main" id="{E9BB0ADC-4E16-EB49-9472-D0672CE2DFF7}"/>
              </a:ext>
            </a:extLst>
          </p:cNvPr>
          <p:cNvSpPr/>
          <p:nvPr/>
        </p:nvSpPr>
        <p:spPr>
          <a:xfrm>
            <a:off x="8818024" y="513272"/>
            <a:ext cx="1355441" cy="1013596"/>
          </a:xfrm>
          <a:prstGeom prst="rightArrow">
            <a:avLst>
              <a:gd name="adj1" fmla="val 50000"/>
              <a:gd name="adj2" fmla="val 50000"/>
            </a:avLst>
          </a:prstGeom>
          <a:solidFill>
            <a:srgbClr val="7F7F7F">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0" name="Google Shape;331;p15">
            <a:extLst>
              <a:ext uri="{FF2B5EF4-FFF2-40B4-BE49-F238E27FC236}">
                <a16:creationId xmlns:a16="http://schemas.microsoft.com/office/drawing/2014/main" id="{2AEB9356-A5E9-C747-A7FC-577262B9ED54}"/>
              </a:ext>
            </a:extLst>
          </p:cNvPr>
          <p:cNvPicPr preferRelativeResize="0"/>
          <p:nvPr/>
        </p:nvPicPr>
        <p:blipFill rotWithShape="1">
          <a:blip r:embed="rId28" cstate="screen">
            <a:alphaModFix amt="50000"/>
            <a:extLst>
              <a:ext uri="{28A0092B-C50C-407E-A947-70E740481C1C}">
                <a14:useLocalDpi xmlns:a14="http://schemas.microsoft.com/office/drawing/2010/main"/>
              </a:ext>
            </a:extLst>
          </a:blip>
          <a:srcRect t="-9838"/>
          <a:stretch/>
        </p:blipFill>
        <p:spPr>
          <a:xfrm>
            <a:off x="10200359" y="538524"/>
            <a:ext cx="769026" cy="838592"/>
          </a:xfrm>
          <a:prstGeom prst="rect">
            <a:avLst/>
          </a:prstGeom>
          <a:noFill/>
          <a:ln>
            <a:noFill/>
          </a:ln>
        </p:spPr>
      </p:pic>
    </p:spTree>
    <p:extLst>
      <p:ext uri="{BB962C8B-B14F-4D97-AF65-F5344CB8AC3E}">
        <p14:creationId xmlns:p14="http://schemas.microsoft.com/office/powerpoint/2010/main" val="2369136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108" name="Google Shape;320;p15">
            <a:extLst>
              <a:ext uri="{FF2B5EF4-FFF2-40B4-BE49-F238E27FC236}">
                <a16:creationId xmlns:a16="http://schemas.microsoft.com/office/drawing/2014/main" id="{1AD0AA1C-1509-6B4E-9725-48D1AA3846B6}"/>
              </a:ext>
            </a:extLst>
          </p:cNvPr>
          <p:cNvSpPr/>
          <p:nvPr/>
        </p:nvSpPr>
        <p:spPr>
          <a:xfrm rot="5400000">
            <a:off x="6062428" y="-969932"/>
            <a:ext cx="1076405" cy="4442614"/>
          </a:xfrm>
          <a:prstGeom prst="rect">
            <a:avLst/>
          </a:prstGeom>
          <a:solidFill>
            <a:srgbClr val="D6E3BC">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Calibri"/>
              <a:ea typeface="Calibri"/>
              <a:cs typeface="Calibri"/>
              <a:sym typeface="Calibri"/>
            </a:endParaRPr>
          </a:p>
        </p:txBody>
      </p:sp>
      <p:cxnSp>
        <p:nvCxnSpPr>
          <p:cNvPr id="302" name="Google Shape;302;p15"/>
          <p:cNvCxnSpPr>
            <a:stCxn id="303" idx="2"/>
          </p:cNvCxnSpPr>
          <p:nvPr/>
        </p:nvCxnSpPr>
        <p:spPr>
          <a:xfrm rot="-5400000" flipH="1">
            <a:off x="4689608" y="3673447"/>
            <a:ext cx="3918000" cy="175800"/>
          </a:xfrm>
          <a:prstGeom prst="bentConnector3">
            <a:avLst>
              <a:gd name="adj1" fmla="val 49998"/>
            </a:avLst>
          </a:prstGeom>
          <a:noFill/>
          <a:ln w="101600" cap="flat" cmpd="sng">
            <a:solidFill>
              <a:srgbClr val="B6DDE7"/>
            </a:solidFill>
            <a:prstDash val="solid"/>
            <a:miter lim="800000"/>
            <a:headEnd type="none" w="sm" len="sm"/>
            <a:tailEnd type="none" w="sm" len="sm"/>
          </a:ln>
        </p:spPr>
      </p:cxnSp>
      <p:cxnSp>
        <p:nvCxnSpPr>
          <p:cNvPr id="304" name="Google Shape;304;p15"/>
          <p:cNvCxnSpPr>
            <a:stCxn id="303" idx="2"/>
            <a:endCxn id="305" idx="0"/>
          </p:cNvCxnSpPr>
          <p:nvPr/>
        </p:nvCxnSpPr>
        <p:spPr>
          <a:xfrm rot="-5400000" flipH="1">
            <a:off x="5598458" y="2764597"/>
            <a:ext cx="3638400" cy="1713900"/>
          </a:xfrm>
          <a:prstGeom prst="bentConnector3">
            <a:avLst>
              <a:gd name="adj1" fmla="val 6719"/>
            </a:avLst>
          </a:prstGeom>
          <a:noFill/>
          <a:ln w="101600" cap="flat" cmpd="sng">
            <a:solidFill>
              <a:srgbClr val="C86A3F"/>
            </a:solidFill>
            <a:prstDash val="solid"/>
            <a:miter lim="800000"/>
            <a:headEnd type="none" w="sm" len="sm"/>
            <a:tailEnd type="none" w="sm" len="sm"/>
          </a:ln>
        </p:spPr>
      </p:cxnSp>
      <p:cxnSp>
        <p:nvCxnSpPr>
          <p:cNvPr id="306" name="Google Shape;306;p15"/>
          <p:cNvCxnSpPr>
            <a:stCxn id="303" idx="2"/>
            <a:endCxn id="307" idx="0"/>
          </p:cNvCxnSpPr>
          <p:nvPr/>
        </p:nvCxnSpPr>
        <p:spPr>
          <a:xfrm rot="-5400000" flipH="1">
            <a:off x="6370058" y="1992997"/>
            <a:ext cx="3626700" cy="3245400"/>
          </a:xfrm>
          <a:prstGeom prst="bentConnector3">
            <a:avLst>
              <a:gd name="adj1" fmla="val 4337"/>
            </a:avLst>
          </a:prstGeom>
          <a:noFill/>
          <a:ln w="88900" cap="flat" cmpd="sng">
            <a:solidFill>
              <a:srgbClr val="C4BD97"/>
            </a:solidFill>
            <a:prstDash val="solid"/>
            <a:miter lim="800000"/>
            <a:headEnd type="none" w="sm" len="sm"/>
            <a:tailEnd type="none" w="sm" len="sm"/>
          </a:ln>
        </p:spPr>
      </p:cxnSp>
      <p:cxnSp>
        <p:nvCxnSpPr>
          <p:cNvPr id="308" name="Google Shape;308;p15"/>
          <p:cNvCxnSpPr>
            <a:stCxn id="303" idx="2"/>
          </p:cNvCxnSpPr>
          <p:nvPr/>
        </p:nvCxnSpPr>
        <p:spPr>
          <a:xfrm rot="5400000">
            <a:off x="3943658" y="3103297"/>
            <a:ext cx="3918000" cy="1316100"/>
          </a:xfrm>
          <a:prstGeom prst="bentConnector3">
            <a:avLst>
              <a:gd name="adj1" fmla="val 6174"/>
            </a:avLst>
          </a:prstGeom>
          <a:noFill/>
          <a:ln w="101600" cap="flat" cmpd="sng">
            <a:solidFill>
              <a:srgbClr val="93B3D7"/>
            </a:solidFill>
            <a:prstDash val="solid"/>
            <a:miter lim="800000"/>
            <a:headEnd type="none" w="sm" len="sm"/>
            <a:tailEnd type="none" w="sm" len="sm"/>
          </a:ln>
        </p:spPr>
      </p:cxnSp>
      <p:cxnSp>
        <p:nvCxnSpPr>
          <p:cNvPr id="309" name="Google Shape;309;p15"/>
          <p:cNvCxnSpPr>
            <a:stCxn id="303" idx="2"/>
          </p:cNvCxnSpPr>
          <p:nvPr/>
        </p:nvCxnSpPr>
        <p:spPr>
          <a:xfrm rot="5400000">
            <a:off x="3187208" y="2356747"/>
            <a:ext cx="3927900" cy="2819100"/>
          </a:xfrm>
          <a:prstGeom prst="bentConnector3">
            <a:avLst>
              <a:gd name="adj1" fmla="val 4734"/>
            </a:avLst>
          </a:prstGeom>
          <a:noFill/>
          <a:ln w="101600" cap="flat" cmpd="sng">
            <a:solidFill>
              <a:srgbClr val="C2D59B"/>
            </a:solidFill>
            <a:prstDash val="solid"/>
            <a:miter lim="800000"/>
            <a:headEnd type="none" w="sm" len="sm"/>
            <a:tailEnd type="none" w="sm" len="sm"/>
          </a:ln>
        </p:spPr>
      </p:cxnSp>
      <p:cxnSp>
        <p:nvCxnSpPr>
          <p:cNvPr id="312" name="Google Shape;312;p15"/>
          <p:cNvCxnSpPr>
            <a:stCxn id="303" idx="2"/>
            <a:endCxn id="313" idx="3"/>
          </p:cNvCxnSpPr>
          <p:nvPr/>
        </p:nvCxnSpPr>
        <p:spPr>
          <a:xfrm rot="-5400000" flipH="1">
            <a:off x="7038158" y="1324897"/>
            <a:ext cx="3897300" cy="4852200"/>
          </a:xfrm>
          <a:prstGeom prst="bentConnector4">
            <a:avLst>
              <a:gd name="adj1" fmla="val 2271"/>
              <a:gd name="adj2" fmla="val 104712"/>
            </a:avLst>
          </a:prstGeom>
          <a:noFill/>
          <a:ln w="88900" cap="flat" cmpd="sng">
            <a:solidFill>
              <a:srgbClr val="D8D8D8"/>
            </a:solidFill>
            <a:prstDash val="solid"/>
            <a:miter lim="800000"/>
            <a:headEnd type="none" w="sm" len="sm"/>
            <a:tailEnd type="none" w="sm" len="sm"/>
          </a:ln>
        </p:spPr>
      </p:cxnSp>
      <p:grpSp>
        <p:nvGrpSpPr>
          <p:cNvPr id="316" name="Google Shape;316;p15"/>
          <p:cNvGrpSpPr/>
          <p:nvPr/>
        </p:nvGrpSpPr>
        <p:grpSpPr>
          <a:xfrm>
            <a:off x="6103720" y="5452427"/>
            <a:ext cx="418057" cy="344379"/>
            <a:chOff x="6242620" y="6213917"/>
            <a:chExt cx="418057" cy="344379"/>
          </a:xfrm>
        </p:grpSpPr>
        <p:sp>
          <p:nvSpPr>
            <p:cNvPr id="317" name="Google Shape;317;p15"/>
            <p:cNvSpPr/>
            <p:nvPr/>
          </p:nvSpPr>
          <p:spPr>
            <a:xfrm>
              <a:off x="6473118" y="6375543"/>
              <a:ext cx="83265" cy="7243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8" name="Google Shape;318;p15" descr="A picture containing indoor, black&#10;&#10;Description generated with high confidence"/>
            <p:cNvPicPr preferRelativeResize="0"/>
            <p:nvPr/>
          </p:nvPicPr>
          <p:blipFill rotWithShape="1">
            <a:blip r:embed="rId3" cstate="screen">
              <a:clrChange>
                <a:clrFrom>
                  <a:srgbClr val="FFFFFF"/>
                </a:clrFrom>
                <a:clrTo>
                  <a:srgbClr val="FFFFFF">
                    <a:alpha val="0"/>
                  </a:srgbClr>
                </a:clrTo>
              </a:clrChange>
              <a:alphaModFix/>
              <a:extLst>
                <a:ext uri="{28A0092B-C50C-407E-A947-70E740481C1C}">
                  <a14:useLocalDpi xmlns:a14="http://schemas.microsoft.com/office/drawing/2010/main"/>
                </a:ext>
              </a:extLst>
            </a:blip>
            <a:srcRect/>
            <a:stretch/>
          </p:blipFill>
          <p:spPr>
            <a:xfrm flipH="1">
              <a:off x="6242620" y="6213917"/>
              <a:ext cx="418057" cy="344379"/>
            </a:xfrm>
            <a:prstGeom prst="rect">
              <a:avLst/>
            </a:prstGeom>
            <a:noFill/>
            <a:ln>
              <a:noFill/>
            </a:ln>
          </p:spPr>
        </p:pic>
      </p:grpSp>
      <p:pic>
        <p:nvPicPr>
          <p:cNvPr id="324" name="Google Shape;324;p1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825156" y="5463794"/>
            <a:ext cx="604215" cy="487891"/>
          </a:xfrm>
          <a:prstGeom prst="rect">
            <a:avLst/>
          </a:prstGeom>
          <a:noFill/>
          <a:ln>
            <a:noFill/>
          </a:ln>
        </p:spPr>
      </p:pic>
      <p:pic>
        <p:nvPicPr>
          <p:cNvPr id="305" name="Google Shape;305;p15" descr="A picture containing sky, outdoor, ground, mountain&#10;&#10;Description generated with very high confidence"/>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848459" y="5440880"/>
            <a:ext cx="852316" cy="488013"/>
          </a:xfrm>
          <a:prstGeom prst="rect">
            <a:avLst/>
          </a:prstGeom>
          <a:noFill/>
          <a:ln>
            <a:noFill/>
          </a:ln>
        </p:spPr>
      </p:pic>
      <p:sp>
        <p:nvSpPr>
          <p:cNvPr id="325" name="Google Shape;325;p15"/>
          <p:cNvSpPr txBox="1"/>
          <p:nvPr/>
        </p:nvSpPr>
        <p:spPr>
          <a:xfrm>
            <a:off x="7929137" y="5885298"/>
            <a:ext cx="735596"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compost</a:t>
            </a:r>
            <a:endParaRPr/>
          </a:p>
        </p:txBody>
      </p:sp>
      <p:pic>
        <p:nvPicPr>
          <p:cNvPr id="333" name="Google Shape;333;p15"/>
          <p:cNvPicPr preferRelativeResize="0"/>
          <p:nvPr/>
        </p:nvPicPr>
        <p:blipFill rotWithShape="1">
          <a:blip r:embed="rId6" cstate="screen">
            <a:clrChange>
              <a:clrFrom>
                <a:srgbClr val="FFFFFF"/>
              </a:clrFrom>
              <a:clrTo>
                <a:srgbClr val="FFFFFF">
                  <a:alpha val="0"/>
                </a:srgbClr>
              </a:clrTo>
            </a:clrChange>
            <a:alphaModFix/>
            <a:extLst>
              <a:ext uri="{28A0092B-C50C-407E-A947-70E740481C1C}">
                <a14:useLocalDpi xmlns:a14="http://schemas.microsoft.com/office/drawing/2010/main"/>
              </a:ext>
            </a:extLst>
          </a:blip>
          <a:srcRect/>
          <a:stretch/>
        </p:blipFill>
        <p:spPr>
          <a:xfrm>
            <a:off x="6800564" y="5447437"/>
            <a:ext cx="722186" cy="481457"/>
          </a:xfrm>
          <a:prstGeom prst="rect">
            <a:avLst/>
          </a:prstGeom>
          <a:noFill/>
          <a:ln>
            <a:noFill/>
          </a:ln>
        </p:spPr>
      </p:pic>
      <p:sp>
        <p:nvSpPr>
          <p:cNvPr id="334" name="Google Shape;334;p15"/>
          <p:cNvSpPr txBox="1"/>
          <p:nvPr/>
        </p:nvSpPr>
        <p:spPr>
          <a:xfrm>
            <a:off x="5967864" y="5735613"/>
            <a:ext cx="785565"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chemeClr val="accent5"/>
                </a:solidFill>
                <a:latin typeface="Calibri"/>
                <a:ea typeface="Calibri"/>
                <a:cs typeface="Calibri"/>
                <a:sym typeface="Calibri"/>
              </a:rPr>
              <a:t>hydrogen</a:t>
            </a:r>
            <a:endParaRPr/>
          </a:p>
        </p:txBody>
      </p:sp>
      <p:pic>
        <p:nvPicPr>
          <p:cNvPr id="307" name="Google Shape;307;p15" descr="A pile of hay&#10;&#10;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9428371" y="5429118"/>
            <a:ext cx="755467" cy="515539"/>
          </a:xfrm>
          <a:prstGeom prst="rect">
            <a:avLst/>
          </a:prstGeom>
          <a:noFill/>
          <a:ln>
            <a:noFill/>
          </a:ln>
        </p:spPr>
      </p:pic>
      <p:sp>
        <p:nvSpPr>
          <p:cNvPr id="335" name="Google Shape;335;p15"/>
          <p:cNvSpPr txBox="1"/>
          <p:nvPr/>
        </p:nvSpPr>
        <p:spPr>
          <a:xfrm>
            <a:off x="9496099" y="5889043"/>
            <a:ext cx="66058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94429"/>
                </a:solidFill>
                <a:latin typeface="Calibri"/>
                <a:ea typeface="Calibri"/>
                <a:cs typeface="Calibri"/>
                <a:sym typeface="Calibri"/>
              </a:rPr>
              <a:t>mulch</a:t>
            </a:r>
            <a:endParaRPr/>
          </a:p>
        </p:txBody>
      </p:sp>
      <p:pic>
        <p:nvPicPr>
          <p:cNvPr id="336" name="Google Shape;336;p15"/>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5341866" y="5493908"/>
            <a:ext cx="551447" cy="449151"/>
          </a:xfrm>
          <a:prstGeom prst="rect">
            <a:avLst/>
          </a:prstGeom>
          <a:noFill/>
          <a:ln>
            <a:noFill/>
          </a:ln>
        </p:spPr>
      </p:pic>
      <p:pic>
        <p:nvPicPr>
          <p:cNvPr id="337" name="Google Shape;337;p15"/>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4710429" y="5455481"/>
            <a:ext cx="374522" cy="378651"/>
          </a:xfrm>
          <a:prstGeom prst="rect">
            <a:avLst/>
          </a:prstGeom>
          <a:noFill/>
          <a:ln>
            <a:noFill/>
          </a:ln>
        </p:spPr>
      </p:pic>
      <p:sp>
        <p:nvSpPr>
          <p:cNvPr id="338" name="Google Shape;338;p15"/>
          <p:cNvSpPr txBox="1"/>
          <p:nvPr/>
        </p:nvSpPr>
        <p:spPr>
          <a:xfrm>
            <a:off x="3814829" y="5904768"/>
            <a:ext cx="62433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F6128"/>
                </a:solidFill>
                <a:latin typeface="Calibri"/>
                <a:ea typeface="Calibri"/>
                <a:cs typeface="Calibri"/>
                <a:sym typeface="Calibri"/>
              </a:rPr>
              <a:t>fertilizer</a:t>
            </a:r>
            <a:endParaRPr/>
          </a:p>
        </p:txBody>
      </p:sp>
      <p:sp>
        <p:nvSpPr>
          <p:cNvPr id="339" name="Google Shape;339;p15"/>
          <p:cNvSpPr txBox="1"/>
          <p:nvPr/>
        </p:nvSpPr>
        <p:spPr>
          <a:xfrm>
            <a:off x="4505973" y="5750879"/>
            <a:ext cx="812026"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chemeClr val="accent1"/>
                </a:solidFill>
                <a:latin typeface="Calibri"/>
                <a:ea typeface="Calibri"/>
                <a:cs typeface="Calibri"/>
                <a:sym typeface="Calibri"/>
              </a:rPr>
              <a:t>natural gas</a:t>
            </a:r>
            <a:endParaRPr/>
          </a:p>
        </p:txBody>
      </p:sp>
      <p:sp>
        <p:nvSpPr>
          <p:cNvPr id="340" name="Google Shape;340;p15"/>
          <p:cNvSpPr txBox="1"/>
          <p:nvPr/>
        </p:nvSpPr>
        <p:spPr>
          <a:xfrm>
            <a:off x="5274190" y="5896142"/>
            <a:ext cx="721573"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fertilizer</a:t>
            </a:r>
            <a:endParaRPr/>
          </a:p>
        </p:txBody>
      </p:sp>
      <p:cxnSp>
        <p:nvCxnSpPr>
          <p:cNvPr id="341" name="Google Shape;341;p15"/>
          <p:cNvCxnSpPr/>
          <p:nvPr/>
        </p:nvCxnSpPr>
        <p:spPr>
          <a:xfrm>
            <a:off x="4555974" y="5314423"/>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43" name="Google Shape;343;p15"/>
          <p:cNvCxnSpPr/>
          <p:nvPr/>
        </p:nvCxnSpPr>
        <p:spPr>
          <a:xfrm>
            <a:off x="6017442" y="5330248"/>
            <a:ext cx="0" cy="731520"/>
          </a:xfrm>
          <a:prstGeom prst="straightConnector1">
            <a:avLst/>
          </a:prstGeom>
          <a:noFill/>
          <a:ln w="9525" cap="flat" cmpd="sng">
            <a:solidFill>
              <a:srgbClr val="A5A5A5"/>
            </a:solidFill>
            <a:prstDash val="dash"/>
            <a:miter lim="800000"/>
            <a:headEnd type="none" w="sm" len="sm"/>
            <a:tailEnd type="none" w="sm" len="sm"/>
          </a:ln>
        </p:spPr>
      </p:cxnSp>
      <p:sp>
        <p:nvSpPr>
          <p:cNvPr id="344" name="Google Shape;344;p15"/>
          <p:cNvSpPr txBox="1"/>
          <p:nvPr/>
        </p:nvSpPr>
        <p:spPr>
          <a:xfrm>
            <a:off x="6784039" y="5866711"/>
            <a:ext cx="706404"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biochar</a:t>
            </a:r>
            <a:endParaRPr/>
          </a:p>
        </p:txBody>
      </p:sp>
      <p:sp>
        <p:nvSpPr>
          <p:cNvPr id="345" name="Google Shape;345;p15"/>
          <p:cNvSpPr txBox="1"/>
          <p:nvPr/>
        </p:nvSpPr>
        <p:spPr>
          <a:xfrm>
            <a:off x="6575660" y="5523073"/>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accent5"/>
                </a:solidFill>
                <a:latin typeface="Calibri"/>
                <a:ea typeface="Calibri"/>
                <a:cs typeface="Calibri"/>
                <a:sym typeface="Calibri"/>
              </a:rPr>
              <a:t>+</a:t>
            </a:r>
            <a:endParaRPr/>
          </a:p>
        </p:txBody>
      </p:sp>
      <p:sp>
        <p:nvSpPr>
          <p:cNvPr id="346" name="Google Shape;346;p15"/>
          <p:cNvSpPr txBox="1"/>
          <p:nvPr/>
        </p:nvSpPr>
        <p:spPr>
          <a:xfrm>
            <a:off x="5089064" y="5523073"/>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4F6128"/>
                </a:solidFill>
                <a:latin typeface="Calibri"/>
                <a:ea typeface="Calibri"/>
                <a:cs typeface="Calibri"/>
                <a:sym typeface="Calibri"/>
              </a:rPr>
              <a:t>+</a:t>
            </a:r>
            <a:endParaRPr/>
          </a:p>
        </p:txBody>
      </p:sp>
      <p:sp>
        <p:nvSpPr>
          <p:cNvPr id="347" name="Google Shape;347;p15"/>
          <p:cNvSpPr txBox="1"/>
          <p:nvPr/>
        </p:nvSpPr>
        <p:spPr>
          <a:xfrm>
            <a:off x="3572860" y="5520867"/>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6923C"/>
                </a:solidFill>
                <a:latin typeface="Calibri"/>
                <a:ea typeface="Calibri"/>
                <a:cs typeface="Calibri"/>
                <a:sym typeface="Calibri"/>
              </a:rPr>
              <a:t>+</a:t>
            </a:r>
            <a:endParaRPr/>
          </a:p>
        </p:txBody>
      </p:sp>
      <p:cxnSp>
        <p:nvCxnSpPr>
          <p:cNvPr id="348" name="Google Shape;348;p15"/>
          <p:cNvCxnSpPr/>
          <p:nvPr/>
        </p:nvCxnSpPr>
        <p:spPr>
          <a:xfrm>
            <a:off x="7530682" y="5330248"/>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49" name="Google Shape;349;p15"/>
          <p:cNvCxnSpPr/>
          <p:nvPr/>
        </p:nvCxnSpPr>
        <p:spPr>
          <a:xfrm>
            <a:off x="9058374" y="5309763"/>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50" name="Google Shape;350;p15"/>
          <p:cNvCxnSpPr/>
          <p:nvPr/>
        </p:nvCxnSpPr>
        <p:spPr>
          <a:xfrm>
            <a:off x="10549199" y="5305618"/>
            <a:ext cx="0" cy="731520"/>
          </a:xfrm>
          <a:prstGeom prst="straightConnector1">
            <a:avLst/>
          </a:prstGeom>
          <a:noFill/>
          <a:ln w="9525" cap="flat" cmpd="sng">
            <a:solidFill>
              <a:srgbClr val="A5A5A5"/>
            </a:solidFill>
            <a:prstDash val="dash"/>
            <a:miter lim="800000"/>
            <a:headEnd type="none" w="sm" len="sm"/>
            <a:tailEnd type="none" w="sm" len="sm"/>
          </a:ln>
        </p:spPr>
      </p:cxnSp>
      <p:pic>
        <p:nvPicPr>
          <p:cNvPr id="351" name="Google Shape;351;p15" descr="A large clock mounted to the side&#10;&#10;Description automatically generated"/>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11402594" y="5455481"/>
            <a:ext cx="528809" cy="454130"/>
          </a:xfrm>
          <a:prstGeom prst="rect">
            <a:avLst/>
          </a:prstGeom>
          <a:noFill/>
          <a:ln>
            <a:noFill/>
          </a:ln>
        </p:spPr>
      </p:pic>
      <p:pic>
        <p:nvPicPr>
          <p:cNvPr id="352" name="Google Shape;352;p15" descr="A picture containing meter, parking, silver, white&#10;&#10;Description automatically generated"/>
          <p:cNvPicPr preferRelativeResize="0"/>
          <p:nvPr/>
        </p:nvPicPr>
        <p:blipFill rotWithShape="1">
          <a:blip r:embed="rId11" cstate="screen">
            <a:clrChange>
              <a:clrFrom>
                <a:srgbClr val="FDFDFD"/>
              </a:clrFrom>
              <a:clrTo>
                <a:srgbClr val="FDFDFD">
                  <a:alpha val="0"/>
                </a:srgbClr>
              </a:clrTo>
            </a:clrChange>
            <a:alphaModFix/>
            <a:extLst>
              <a:ext uri="{28A0092B-C50C-407E-A947-70E740481C1C}">
                <a14:useLocalDpi xmlns:a14="http://schemas.microsoft.com/office/drawing/2010/main"/>
              </a:ext>
            </a:extLst>
          </a:blip>
          <a:srcRect/>
          <a:stretch/>
        </p:blipFill>
        <p:spPr>
          <a:xfrm>
            <a:off x="10671959" y="5427488"/>
            <a:ext cx="511784" cy="511784"/>
          </a:xfrm>
          <a:prstGeom prst="rect">
            <a:avLst/>
          </a:prstGeom>
          <a:noFill/>
          <a:ln>
            <a:noFill/>
          </a:ln>
        </p:spPr>
      </p:pic>
      <p:sp>
        <p:nvSpPr>
          <p:cNvPr id="353" name="Google Shape;353;p15"/>
          <p:cNvSpPr txBox="1"/>
          <p:nvPr/>
        </p:nvSpPr>
        <p:spPr>
          <a:xfrm>
            <a:off x="10619989" y="5885298"/>
            <a:ext cx="72019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electricity</a:t>
            </a:r>
            <a:endParaRPr/>
          </a:p>
        </p:txBody>
      </p:sp>
      <p:sp>
        <p:nvSpPr>
          <p:cNvPr id="354" name="Google Shape;354;p15"/>
          <p:cNvSpPr txBox="1"/>
          <p:nvPr/>
        </p:nvSpPr>
        <p:spPr>
          <a:xfrm>
            <a:off x="11406939" y="5893086"/>
            <a:ext cx="529581"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steam</a:t>
            </a:r>
            <a:endParaRPr/>
          </a:p>
        </p:txBody>
      </p:sp>
      <p:sp>
        <p:nvSpPr>
          <p:cNvPr id="313" name="Google Shape;313;p15"/>
          <p:cNvSpPr txBox="1"/>
          <p:nvPr/>
        </p:nvSpPr>
        <p:spPr>
          <a:xfrm>
            <a:off x="11112864" y="5515070"/>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F7F7F"/>
                </a:solidFill>
                <a:latin typeface="Calibri"/>
                <a:ea typeface="Calibri"/>
                <a:cs typeface="Calibri"/>
                <a:sym typeface="Calibri"/>
              </a:rPr>
              <a:t>+</a:t>
            </a:r>
            <a:endParaRPr/>
          </a:p>
        </p:txBody>
      </p:sp>
      <p:sp>
        <p:nvSpPr>
          <p:cNvPr id="355" name="Google Shape;355;p15"/>
          <p:cNvSpPr txBox="1"/>
          <p:nvPr/>
        </p:nvSpPr>
        <p:spPr>
          <a:xfrm>
            <a:off x="7196344" y="1349960"/>
            <a:ext cx="758541"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landscape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trimming</a:t>
            </a:r>
            <a:endParaRPr/>
          </a:p>
        </p:txBody>
      </p:sp>
      <p:sp>
        <p:nvSpPr>
          <p:cNvPr id="356" name="Google Shape;356;p15"/>
          <p:cNvSpPr/>
          <p:nvPr/>
        </p:nvSpPr>
        <p:spPr>
          <a:xfrm>
            <a:off x="7294190" y="792267"/>
            <a:ext cx="594047" cy="594047"/>
          </a:xfrm>
          <a:prstGeom prst="ellipse">
            <a:avLst/>
          </a:prstGeom>
          <a:blipFill rotWithShape="1">
            <a:blip r:embed="rId12">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7" name="Google Shape;357;p15"/>
          <p:cNvSpPr/>
          <p:nvPr/>
        </p:nvSpPr>
        <p:spPr>
          <a:xfrm>
            <a:off x="5486809" y="803675"/>
            <a:ext cx="594047" cy="594047"/>
          </a:xfrm>
          <a:prstGeom prst="ellipse">
            <a:avLst/>
          </a:prstGeom>
          <a:blipFill rotWithShape="1">
            <a:blip r:embed="rId13"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8" name="Google Shape;358;p15"/>
          <p:cNvSpPr/>
          <p:nvPr/>
        </p:nvSpPr>
        <p:spPr>
          <a:xfrm>
            <a:off x="4686426" y="813692"/>
            <a:ext cx="594047" cy="594047"/>
          </a:xfrm>
          <a:prstGeom prst="ellipse">
            <a:avLst/>
          </a:prstGeom>
          <a:blipFill rotWithShape="1">
            <a:blip r:embed="rId14">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15"/>
          <p:cNvSpPr/>
          <p:nvPr/>
        </p:nvSpPr>
        <p:spPr>
          <a:xfrm>
            <a:off x="8071760" y="793507"/>
            <a:ext cx="594047" cy="594047"/>
          </a:xfrm>
          <a:prstGeom prst="ellipse">
            <a:avLst/>
          </a:prstGeom>
          <a:blipFill rotWithShape="1">
            <a:blip r:embed="rId15">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3" name="Google Shape;303;p15"/>
          <p:cNvSpPr txBox="1"/>
          <p:nvPr/>
        </p:nvSpPr>
        <p:spPr>
          <a:xfrm>
            <a:off x="6288037" y="1371460"/>
            <a:ext cx="54534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food</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scraps</a:t>
            </a:r>
            <a:endParaRPr/>
          </a:p>
        </p:txBody>
      </p:sp>
      <p:sp>
        <p:nvSpPr>
          <p:cNvPr id="360" name="Google Shape;360;p15"/>
          <p:cNvSpPr/>
          <p:nvPr/>
        </p:nvSpPr>
        <p:spPr>
          <a:xfrm>
            <a:off x="6256351" y="800959"/>
            <a:ext cx="594047" cy="594047"/>
          </a:xfrm>
          <a:prstGeom prst="ellipse">
            <a:avLst/>
          </a:prstGeom>
          <a:blipFill rotWithShape="1">
            <a:blip r:embed="rId16"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1" name="Google Shape;361;p15"/>
          <p:cNvSpPr txBox="1"/>
          <p:nvPr/>
        </p:nvSpPr>
        <p:spPr>
          <a:xfrm>
            <a:off x="5304614" y="1367231"/>
            <a:ext cx="917239"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compostable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packaging</a:t>
            </a:r>
            <a:endParaRPr/>
          </a:p>
        </p:txBody>
      </p:sp>
      <p:sp>
        <p:nvSpPr>
          <p:cNvPr id="362" name="Google Shape;362;p15"/>
          <p:cNvSpPr txBox="1"/>
          <p:nvPr/>
        </p:nvSpPr>
        <p:spPr>
          <a:xfrm>
            <a:off x="4713633" y="1367231"/>
            <a:ext cx="530916"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urban</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debris</a:t>
            </a:r>
            <a:endParaRPr/>
          </a:p>
        </p:txBody>
      </p:sp>
      <p:sp>
        <p:nvSpPr>
          <p:cNvPr id="363" name="Google Shape;363;p15"/>
          <p:cNvSpPr txBox="1"/>
          <p:nvPr/>
        </p:nvSpPr>
        <p:spPr>
          <a:xfrm>
            <a:off x="8044843" y="1346477"/>
            <a:ext cx="65595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forest</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thinning</a:t>
            </a:r>
            <a:endParaRPr/>
          </a:p>
        </p:txBody>
      </p:sp>
      <p:pic>
        <p:nvPicPr>
          <p:cNvPr id="369" name="Google Shape;369;p15"/>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3133923" y="5443819"/>
            <a:ext cx="374522" cy="378651"/>
          </a:xfrm>
          <a:prstGeom prst="rect">
            <a:avLst/>
          </a:prstGeom>
          <a:noFill/>
          <a:ln>
            <a:noFill/>
          </a:ln>
        </p:spPr>
      </p:pic>
      <p:sp>
        <p:nvSpPr>
          <p:cNvPr id="370" name="Google Shape;370;p15"/>
          <p:cNvSpPr txBox="1"/>
          <p:nvPr/>
        </p:nvSpPr>
        <p:spPr>
          <a:xfrm>
            <a:off x="2929467" y="5739217"/>
            <a:ext cx="812026"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F6128"/>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rgbClr val="4F6128"/>
                </a:solidFill>
                <a:latin typeface="Calibri"/>
                <a:ea typeface="Calibri"/>
                <a:cs typeface="Calibri"/>
                <a:sym typeface="Calibri"/>
              </a:rPr>
              <a:t>natural gas</a:t>
            </a:r>
            <a:endParaRPr/>
          </a:p>
        </p:txBody>
      </p:sp>
      <p:pic>
        <p:nvPicPr>
          <p:cNvPr id="381" name="Google Shape;381;p15" descr="A construction machine in a room&#10;&#10;Description automatically generated"/>
          <p:cNvPicPr preferRelativeResize="0"/>
          <p:nvPr/>
        </p:nvPicPr>
        <p:blipFill rotWithShape="1">
          <a:blip r:embed="rId17" cstate="screen">
            <a:alphaModFix/>
            <a:extLst>
              <a:ext uri="{28A0092B-C50C-407E-A947-70E740481C1C}">
                <a14:useLocalDpi xmlns:a14="http://schemas.microsoft.com/office/drawing/2010/main"/>
              </a:ext>
            </a:extLst>
          </a:blip>
          <a:srcRect/>
          <a:stretch/>
        </p:blipFill>
        <p:spPr>
          <a:xfrm>
            <a:off x="4803507" y="2537788"/>
            <a:ext cx="925409" cy="687682"/>
          </a:xfrm>
          <a:prstGeom prst="rect">
            <a:avLst/>
          </a:prstGeom>
          <a:noFill/>
          <a:ln>
            <a:noFill/>
          </a:ln>
        </p:spPr>
      </p:pic>
      <p:pic>
        <p:nvPicPr>
          <p:cNvPr id="382" name="Google Shape;382;p15"/>
          <p:cNvPicPr preferRelativeResize="0"/>
          <p:nvPr/>
        </p:nvPicPr>
        <p:blipFill rotWithShape="1">
          <a:blip r:embed="rId18" cstate="screen">
            <a:alphaModFix/>
            <a:extLst>
              <a:ext uri="{28A0092B-C50C-407E-A947-70E740481C1C}">
                <a14:useLocalDpi xmlns:a14="http://schemas.microsoft.com/office/drawing/2010/main"/>
              </a:ext>
            </a:extLst>
          </a:blip>
          <a:srcRect/>
          <a:stretch/>
        </p:blipFill>
        <p:spPr>
          <a:xfrm>
            <a:off x="3271737" y="3594745"/>
            <a:ext cx="933186" cy="563595"/>
          </a:xfrm>
          <a:prstGeom prst="rect">
            <a:avLst/>
          </a:prstGeom>
          <a:noFill/>
          <a:ln>
            <a:noFill/>
          </a:ln>
        </p:spPr>
      </p:pic>
      <p:pic>
        <p:nvPicPr>
          <p:cNvPr id="383" name="Google Shape;383;p15"/>
          <p:cNvPicPr preferRelativeResize="0"/>
          <p:nvPr/>
        </p:nvPicPr>
        <p:blipFill rotWithShape="1">
          <a:blip r:embed="rId19" cstate="screen">
            <a:alphaModFix/>
            <a:extLst>
              <a:ext uri="{28A0092B-C50C-407E-A947-70E740481C1C}">
                <a14:useLocalDpi xmlns:a14="http://schemas.microsoft.com/office/drawing/2010/main"/>
              </a:ext>
            </a:extLst>
          </a:blip>
          <a:srcRect/>
          <a:stretch/>
        </p:blipFill>
        <p:spPr>
          <a:xfrm>
            <a:off x="7823578" y="3560350"/>
            <a:ext cx="933186" cy="616283"/>
          </a:xfrm>
          <a:prstGeom prst="rect">
            <a:avLst/>
          </a:prstGeom>
          <a:noFill/>
          <a:ln>
            <a:noFill/>
          </a:ln>
        </p:spPr>
      </p:pic>
      <p:sp>
        <p:nvSpPr>
          <p:cNvPr id="384" name="Google Shape;384;p15"/>
          <p:cNvSpPr txBox="1"/>
          <p:nvPr/>
        </p:nvSpPr>
        <p:spPr>
          <a:xfrm>
            <a:off x="7820336" y="4100540"/>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aerated composting</a:t>
            </a:r>
            <a:endParaRPr/>
          </a:p>
        </p:txBody>
      </p:sp>
      <p:sp>
        <p:nvSpPr>
          <p:cNvPr id="385" name="Google Shape;385;p15"/>
          <p:cNvSpPr txBox="1"/>
          <p:nvPr/>
        </p:nvSpPr>
        <p:spPr>
          <a:xfrm>
            <a:off x="3272170" y="4096730"/>
            <a:ext cx="933186"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wet anaerobic digestion</a:t>
            </a:r>
            <a:endParaRPr/>
          </a:p>
        </p:txBody>
      </p:sp>
      <p:pic>
        <p:nvPicPr>
          <p:cNvPr id="386" name="Google Shape;386;p15"/>
          <p:cNvPicPr preferRelativeResize="0"/>
          <p:nvPr/>
        </p:nvPicPr>
        <p:blipFill rotWithShape="1">
          <a:blip r:embed="rId20" cstate="screen">
            <a:alphaModFix/>
            <a:extLst>
              <a:ext uri="{28A0092B-C50C-407E-A947-70E740481C1C}">
                <a14:useLocalDpi xmlns:a14="http://schemas.microsoft.com/office/drawing/2010/main"/>
              </a:ext>
            </a:extLst>
          </a:blip>
          <a:srcRect/>
          <a:stretch/>
        </p:blipFill>
        <p:spPr>
          <a:xfrm>
            <a:off x="7809130" y="2560597"/>
            <a:ext cx="933186" cy="577612"/>
          </a:xfrm>
          <a:prstGeom prst="rect">
            <a:avLst/>
          </a:prstGeom>
          <a:noFill/>
          <a:ln>
            <a:noFill/>
          </a:ln>
        </p:spPr>
      </p:pic>
      <p:pic>
        <p:nvPicPr>
          <p:cNvPr id="387" name="Google Shape;387;p15"/>
          <p:cNvPicPr preferRelativeResize="0"/>
          <p:nvPr/>
        </p:nvPicPr>
        <p:blipFill rotWithShape="1">
          <a:blip r:embed="rId21" cstate="screen">
            <a:alphaModFix/>
            <a:extLst>
              <a:ext uri="{28A0092B-C50C-407E-A947-70E740481C1C}">
                <a14:useLocalDpi xmlns:a14="http://schemas.microsoft.com/office/drawing/2010/main"/>
              </a:ext>
            </a:extLst>
          </a:blip>
          <a:srcRect/>
          <a:stretch/>
        </p:blipFill>
        <p:spPr>
          <a:xfrm>
            <a:off x="3267733" y="4647327"/>
            <a:ext cx="933186" cy="622858"/>
          </a:xfrm>
          <a:prstGeom prst="rect">
            <a:avLst/>
          </a:prstGeom>
          <a:noFill/>
          <a:ln>
            <a:noFill/>
          </a:ln>
        </p:spPr>
      </p:pic>
      <p:sp>
        <p:nvSpPr>
          <p:cNvPr id="388" name="Google Shape;388;p15"/>
          <p:cNvSpPr txBox="1"/>
          <p:nvPr/>
        </p:nvSpPr>
        <p:spPr>
          <a:xfrm>
            <a:off x="3267482" y="4481130"/>
            <a:ext cx="933186"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co-digestion </a:t>
            </a:r>
            <a:endParaRPr/>
          </a:p>
          <a:p>
            <a:pPr marL="0" marR="0" lvl="0" indent="0" algn="ctr" rtl="0">
              <a:spcBef>
                <a:spcPts val="0"/>
              </a:spcBef>
              <a:spcAft>
                <a:spcPts val="0"/>
              </a:spcAft>
              <a:buNone/>
            </a:pPr>
            <a:r>
              <a:rPr lang="en-US" sz="900">
                <a:solidFill>
                  <a:schemeClr val="lt1"/>
                </a:solidFill>
                <a:latin typeface="Calibri"/>
                <a:ea typeface="Calibri"/>
                <a:cs typeface="Calibri"/>
                <a:sym typeface="Calibri"/>
              </a:rPr>
              <a:t>with sewage</a:t>
            </a:r>
            <a:endParaRPr/>
          </a:p>
        </p:txBody>
      </p:sp>
      <p:pic>
        <p:nvPicPr>
          <p:cNvPr id="389" name="Google Shape;389;p15"/>
          <p:cNvPicPr preferRelativeResize="0"/>
          <p:nvPr/>
        </p:nvPicPr>
        <p:blipFill rotWithShape="1">
          <a:blip r:embed="rId22" cstate="screen">
            <a:alphaModFix/>
            <a:extLst>
              <a:ext uri="{28A0092B-C50C-407E-A947-70E740481C1C}">
                <a14:useLocalDpi xmlns:a14="http://schemas.microsoft.com/office/drawing/2010/main"/>
              </a:ext>
            </a:extLst>
          </a:blip>
          <a:srcRect r="-187"/>
          <a:stretch/>
        </p:blipFill>
        <p:spPr>
          <a:xfrm>
            <a:off x="7823136" y="4744530"/>
            <a:ext cx="933186" cy="511511"/>
          </a:xfrm>
          <a:prstGeom prst="rect">
            <a:avLst/>
          </a:prstGeom>
          <a:solidFill>
            <a:schemeClr val="dk1">
              <a:alpha val="49803"/>
            </a:schemeClr>
          </a:solidFill>
          <a:ln>
            <a:noFill/>
          </a:ln>
        </p:spPr>
      </p:pic>
      <p:sp>
        <p:nvSpPr>
          <p:cNvPr id="390" name="Google Shape;390;p15"/>
          <p:cNvSpPr txBox="1"/>
          <p:nvPr/>
        </p:nvSpPr>
        <p:spPr>
          <a:xfrm>
            <a:off x="7820336" y="4493197"/>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covered composting</a:t>
            </a:r>
            <a:endParaRPr/>
          </a:p>
        </p:txBody>
      </p:sp>
      <p:pic>
        <p:nvPicPr>
          <p:cNvPr id="391" name="Google Shape;391;p15" descr="A picture containing indoor, table, red&#10;&#10;Description generated with high confidence"/>
          <p:cNvPicPr preferRelativeResize="0"/>
          <p:nvPr/>
        </p:nvPicPr>
        <p:blipFill rotWithShape="1">
          <a:blip r:embed="rId23" cstate="screen">
            <a:alphaModFix/>
            <a:extLst>
              <a:ext uri="{28A0092B-C50C-407E-A947-70E740481C1C}">
                <a14:useLocalDpi xmlns:a14="http://schemas.microsoft.com/office/drawing/2010/main"/>
              </a:ext>
            </a:extLst>
          </a:blip>
          <a:srcRect/>
          <a:stretch/>
        </p:blipFill>
        <p:spPr>
          <a:xfrm>
            <a:off x="3273306" y="2567636"/>
            <a:ext cx="933186" cy="632605"/>
          </a:xfrm>
          <a:prstGeom prst="rect">
            <a:avLst/>
          </a:prstGeom>
          <a:noFill/>
          <a:ln>
            <a:noFill/>
          </a:ln>
        </p:spPr>
      </p:pic>
      <p:sp>
        <p:nvSpPr>
          <p:cNvPr id="392" name="Google Shape;392;p15"/>
          <p:cNvSpPr txBox="1"/>
          <p:nvPr/>
        </p:nvSpPr>
        <p:spPr>
          <a:xfrm>
            <a:off x="8149680" y="4401341"/>
            <a:ext cx="280966" cy="138499"/>
          </a:xfrm>
          <a:prstGeom prst="rect">
            <a:avLst/>
          </a:prstGeom>
          <a:solidFill>
            <a:srgbClr val="C86A3F"/>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3" name="Google Shape;393;p15"/>
          <p:cNvSpPr txBox="1"/>
          <p:nvPr/>
        </p:nvSpPr>
        <p:spPr>
          <a:xfrm>
            <a:off x="3589659" y="4396672"/>
            <a:ext cx="280966" cy="138499"/>
          </a:xfrm>
          <a:prstGeom prst="rect">
            <a:avLst/>
          </a:prstGeom>
          <a:solidFill>
            <a:srgbClr val="A8B788"/>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4" name="Google Shape;394;p15"/>
          <p:cNvSpPr txBox="1"/>
          <p:nvPr/>
        </p:nvSpPr>
        <p:spPr>
          <a:xfrm>
            <a:off x="3272169" y="3108325"/>
            <a:ext cx="933185"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slurry </a:t>
            </a:r>
            <a:endParaRPr/>
          </a:p>
          <a:p>
            <a:pPr marL="0" marR="0" lvl="0" indent="0" algn="ctr" rtl="0">
              <a:spcBef>
                <a:spcPts val="0"/>
              </a:spcBef>
              <a:spcAft>
                <a:spcPts val="0"/>
              </a:spcAft>
              <a:buNone/>
            </a:pPr>
            <a:r>
              <a:rPr lang="en-US" sz="900">
                <a:solidFill>
                  <a:schemeClr val="lt1"/>
                </a:solidFill>
                <a:latin typeface="Calibri"/>
                <a:ea typeface="Calibri"/>
                <a:cs typeface="Calibri"/>
                <a:sym typeface="Calibri"/>
              </a:rPr>
              <a:t>production</a:t>
            </a:r>
            <a:endParaRPr/>
          </a:p>
        </p:txBody>
      </p:sp>
      <p:sp>
        <p:nvSpPr>
          <p:cNvPr id="395" name="Google Shape;395;p15"/>
          <p:cNvSpPr txBox="1"/>
          <p:nvPr/>
        </p:nvSpPr>
        <p:spPr>
          <a:xfrm>
            <a:off x="4794898" y="3102019"/>
            <a:ext cx="933186" cy="346582"/>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sorting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pre-treatment</a:t>
            </a:r>
            <a:endParaRPr/>
          </a:p>
        </p:txBody>
      </p:sp>
      <p:pic>
        <p:nvPicPr>
          <p:cNvPr id="396" name="Google Shape;396;p15" descr="A picture containing building, outdoor, large, parked&#10;&#10;Description automatically generated"/>
          <p:cNvPicPr preferRelativeResize="0"/>
          <p:nvPr/>
        </p:nvPicPr>
        <p:blipFill rotWithShape="1">
          <a:blip r:embed="rId24" cstate="screen">
            <a:alphaModFix/>
            <a:extLst>
              <a:ext uri="{28A0092B-C50C-407E-A947-70E740481C1C}">
                <a14:useLocalDpi xmlns:a14="http://schemas.microsoft.com/office/drawing/2010/main"/>
              </a:ext>
            </a:extLst>
          </a:blip>
          <a:srcRect/>
          <a:stretch/>
        </p:blipFill>
        <p:spPr>
          <a:xfrm>
            <a:off x="4796183" y="4643168"/>
            <a:ext cx="928835" cy="616958"/>
          </a:xfrm>
          <a:prstGeom prst="rect">
            <a:avLst/>
          </a:prstGeom>
          <a:noFill/>
          <a:ln>
            <a:noFill/>
          </a:ln>
        </p:spPr>
      </p:pic>
      <p:pic>
        <p:nvPicPr>
          <p:cNvPr id="397" name="Google Shape;397;p15" descr="A picture containing indoor, kitchen, food, building&#10;&#10;Description automatically generated"/>
          <p:cNvPicPr preferRelativeResize="0"/>
          <p:nvPr/>
        </p:nvPicPr>
        <p:blipFill rotWithShape="1">
          <a:blip r:embed="rId25" cstate="screen">
            <a:alphaModFix/>
            <a:extLst>
              <a:ext uri="{28A0092B-C50C-407E-A947-70E740481C1C}">
                <a14:useLocalDpi xmlns:a14="http://schemas.microsoft.com/office/drawing/2010/main"/>
              </a:ext>
            </a:extLst>
          </a:blip>
          <a:srcRect/>
          <a:stretch/>
        </p:blipFill>
        <p:spPr>
          <a:xfrm>
            <a:off x="4795641" y="3614138"/>
            <a:ext cx="928835" cy="744933"/>
          </a:xfrm>
          <a:prstGeom prst="rect">
            <a:avLst/>
          </a:prstGeom>
          <a:noFill/>
          <a:ln>
            <a:noFill/>
          </a:ln>
        </p:spPr>
      </p:pic>
      <p:sp>
        <p:nvSpPr>
          <p:cNvPr id="398" name="Google Shape;398;p15"/>
          <p:cNvSpPr txBox="1"/>
          <p:nvPr/>
        </p:nvSpPr>
        <p:spPr>
          <a:xfrm>
            <a:off x="4791833" y="4318303"/>
            <a:ext cx="933186" cy="340276"/>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dry anaerobic digestion</a:t>
            </a:r>
            <a:endParaRPr/>
          </a:p>
        </p:txBody>
      </p:sp>
      <p:sp>
        <p:nvSpPr>
          <p:cNvPr id="399" name="Google Shape;399;p15"/>
          <p:cNvSpPr txBox="1"/>
          <p:nvPr/>
        </p:nvSpPr>
        <p:spPr>
          <a:xfrm>
            <a:off x="7806322" y="3079633"/>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filtering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size reduction</a:t>
            </a:r>
            <a:endParaRPr/>
          </a:p>
        </p:txBody>
      </p:sp>
      <p:pic>
        <p:nvPicPr>
          <p:cNvPr id="405" name="Google Shape;405;p15" descr="A large tower in a city&#10;&#10;Description automatically generated"/>
          <p:cNvPicPr preferRelativeResize="0"/>
          <p:nvPr/>
        </p:nvPicPr>
        <p:blipFill rotWithShape="1">
          <a:blip r:embed="rId26" cstate="screen">
            <a:alphaModFix/>
            <a:extLst>
              <a:ext uri="{28A0092B-C50C-407E-A947-70E740481C1C}">
                <a14:useLocalDpi xmlns:a14="http://schemas.microsoft.com/office/drawing/2010/main"/>
              </a:ext>
            </a:extLst>
          </a:blip>
          <a:srcRect/>
          <a:stretch/>
        </p:blipFill>
        <p:spPr>
          <a:xfrm>
            <a:off x="11002370" y="4518067"/>
            <a:ext cx="933186" cy="699545"/>
          </a:xfrm>
          <a:prstGeom prst="rect">
            <a:avLst/>
          </a:prstGeom>
          <a:noFill/>
          <a:ln>
            <a:noFill/>
          </a:ln>
        </p:spPr>
      </p:pic>
      <p:sp>
        <p:nvSpPr>
          <p:cNvPr id="406" name="Google Shape;406;p15"/>
          <p:cNvSpPr txBox="1"/>
          <p:nvPr/>
        </p:nvSpPr>
        <p:spPr>
          <a:xfrm>
            <a:off x="10990169" y="3080701"/>
            <a:ext cx="933186" cy="369332"/>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cleaning and densification</a:t>
            </a:r>
            <a:endParaRPr/>
          </a:p>
        </p:txBody>
      </p:sp>
      <p:pic>
        <p:nvPicPr>
          <p:cNvPr id="407" name="Google Shape;407;p15" descr="A pile of dirt&#10;&#10;Description automatically generated"/>
          <p:cNvPicPr preferRelativeResize="0"/>
          <p:nvPr/>
        </p:nvPicPr>
        <p:blipFill rotWithShape="1">
          <a:blip r:embed="rId27" cstate="screen">
            <a:alphaModFix/>
            <a:extLst>
              <a:ext uri="{28A0092B-C50C-407E-A947-70E740481C1C}">
                <a14:useLocalDpi xmlns:a14="http://schemas.microsoft.com/office/drawing/2010/main"/>
              </a:ext>
            </a:extLst>
          </a:blip>
          <a:srcRect/>
          <a:stretch/>
        </p:blipFill>
        <p:spPr>
          <a:xfrm>
            <a:off x="11002370" y="3555718"/>
            <a:ext cx="933186" cy="699891"/>
          </a:xfrm>
          <a:prstGeom prst="rect">
            <a:avLst/>
          </a:prstGeom>
          <a:noFill/>
          <a:ln>
            <a:noFill/>
          </a:ln>
        </p:spPr>
      </p:pic>
      <p:sp>
        <p:nvSpPr>
          <p:cNvPr id="408" name="Google Shape;408;p15"/>
          <p:cNvSpPr txBox="1"/>
          <p:nvPr/>
        </p:nvSpPr>
        <p:spPr>
          <a:xfrm>
            <a:off x="11001169" y="4221713"/>
            <a:ext cx="933186" cy="340276"/>
          </a:xfrm>
          <a:prstGeom prst="rect">
            <a:avLst/>
          </a:prstGeom>
          <a:solidFill>
            <a:srgbClr val="7F7F7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biomass combustion</a:t>
            </a:r>
            <a:endParaRPr/>
          </a:p>
        </p:txBody>
      </p:sp>
      <p:pic>
        <p:nvPicPr>
          <p:cNvPr id="409" name="Google Shape;409;p15"/>
          <p:cNvPicPr preferRelativeResize="0"/>
          <p:nvPr/>
        </p:nvPicPr>
        <p:blipFill rotWithShape="1">
          <a:blip r:embed="rId28" cstate="screen">
            <a:alphaModFix/>
            <a:extLst>
              <a:ext uri="{28A0092B-C50C-407E-A947-70E740481C1C}">
                <a14:useLocalDpi xmlns:a14="http://schemas.microsoft.com/office/drawing/2010/main"/>
              </a:ext>
            </a:extLst>
          </a:blip>
          <a:srcRect/>
          <a:stretch/>
        </p:blipFill>
        <p:spPr>
          <a:xfrm>
            <a:off x="6271735" y="4617983"/>
            <a:ext cx="933186" cy="664010"/>
          </a:xfrm>
          <a:prstGeom prst="rect">
            <a:avLst/>
          </a:prstGeom>
          <a:noFill/>
          <a:ln>
            <a:noFill/>
          </a:ln>
        </p:spPr>
      </p:pic>
      <p:pic>
        <p:nvPicPr>
          <p:cNvPr id="410" name="Google Shape;410;p15"/>
          <p:cNvPicPr preferRelativeResize="0"/>
          <p:nvPr/>
        </p:nvPicPr>
        <p:blipFill rotWithShape="1">
          <a:blip r:embed="rId29" cstate="screen">
            <a:alphaModFix/>
            <a:extLst>
              <a:ext uri="{28A0092B-C50C-407E-A947-70E740481C1C}">
                <a14:useLocalDpi xmlns:a14="http://schemas.microsoft.com/office/drawing/2010/main"/>
              </a:ext>
            </a:extLst>
          </a:blip>
          <a:srcRect/>
          <a:stretch/>
        </p:blipFill>
        <p:spPr>
          <a:xfrm>
            <a:off x="6282999" y="3538045"/>
            <a:ext cx="933186" cy="600352"/>
          </a:xfrm>
          <a:prstGeom prst="rect">
            <a:avLst/>
          </a:prstGeom>
          <a:noFill/>
          <a:ln>
            <a:noFill/>
          </a:ln>
        </p:spPr>
      </p:pic>
      <p:sp>
        <p:nvSpPr>
          <p:cNvPr id="411" name="Google Shape;411;p15"/>
          <p:cNvSpPr txBox="1"/>
          <p:nvPr/>
        </p:nvSpPr>
        <p:spPr>
          <a:xfrm>
            <a:off x="6270802" y="4437114"/>
            <a:ext cx="935341" cy="24904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pyrolysis</a:t>
            </a:r>
            <a:endParaRPr/>
          </a:p>
        </p:txBody>
      </p:sp>
      <p:pic>
        <p:nvPicPr>
          <p:cNvPr id="412" name="Google Shape;412;p15"/>
          <p:cNvPicPr preferRelativeResize="0"/>
          <p:nvPr/>
        </p:nvPicPr>
        <p:blipFill rotWithShape="1">
          <a:blip r:embed="rId30" cstate="screen">
            <a:alphaModFix/>
            <a:extLst>
              <a:ext uri="{28A0092B-C50C-407E-A947-70E740481C1C}">
                <a14:useLocalDpi xmlns:a14="http://schemas.microsoft.com/office/drawing/2010/main"/>
              </a:ext>
            </a:extLst>
          </a:blip>
          <a:srcRect/>
          <a:stretch/>
        </p:blipFill>
        <p:spPr>
          <a:xfrm>
            <a:off x="6268327" y="2538291"/>
            <a:ext cx="925409" cy="637124"/>
          </a:xfrm>
          <a:prstGeom prst="rect">
            <a:avLst/>
          </a:prstGeom>
          <a:noFill/>
          <a:ln>
            <a:noFill/>
          </a:ln>
        </p:spPr>
      </p:pic>
      <p:sp>
        <p:nvSpPr>
          <p:cNvPr id="413" name="Google Shape;413;p15"/>
          <p:cNvSpPr txBox="1"/>
          <p:nvPr/>
        </p:nvSpPr>
        <p:spPr>
          <a:xfrm>
            <a:off x="6263994" y="3057328"/>
            <a:ext cx="933186" cy="369332"/>
          </a:xfrm>
          <a:prstGeom prst="rect">
            <a:avLst/>
          </a:prstGeom>
          <a:solidFill>
            <a:schemeClr val="accent5"/>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size reduction and drying</a:t>
            </a:r>
            <a:endParaRPr/>
          </a:p>
        </p:txBody>
      </p:sp>
      <p:sp>
        <p:nvSpPr>
          <p:cNvPr id="414" name="Google Shape;414;p15"/>
          <p:cNvSpPr txBox="1"/>
          <p:nvPr/>
        </p:nvSpPr>
        <p:spPr>
          <a:xfrm>
            <a:off x="6283000" y="4136462"/>
            <a:ext cx="933186" cy="26561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gasification</a:t>
            </a:r>
            <a:endParaRPr/>
          </a:p>
        </p:txBody>
      </p:sp>
      <p:sp>
        <p:nvSpPr>
          <p:cNvPr id="415" name="Google Shape;415;p15"/>
          <p:cNvSpPr txBox="1"/>
          <p:nvPr/>
        </p:nvSpPr>
        <p:spPr>
          <a:xfrm>
            <a:off x="6581345" y="4344480"/>
            <a:ext cx="280966" cy="138499"/>
          </a:xfrm>
          <a:prstGeom prst="rect">
            <a:avLst/>
          </a:prstGeom>
          <a:solidFill>
            <a:srgbClr val="31859B"/>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pic>
        <p:nvPicPr>
          <p:cNvPr id="416" name="Google Shape;416;p15" descr="A yellow construction vehicle on a dirt road&#10;&#10;Description automatically generated"/>
          <p:cNvPicPr preferRelativeResize="0"/>
          <p:nvPr/>
        </p:nvPicPr>
        <p:blipFill rotWithShape="1">
          <a:blip r:embed="rId31" cstate="screen">
            <a:alphaModFix/>
            <a:extLst>
              <a:ext uri="{28A0092B-C50C-407E-A947-70E740481C1C}">
                <a14:useLocalDpi xmlns:a14="http://schemas.microsoft.com/office/drawing/2010/main"/>
              </a:ext>
            </a:extLst>
          </a:blip>
          <a:srcRect/>
          <a:stretch/>
        </p:blipFill>
        <p:spPr>
          <a:xfrm>
            <a:off x="9350535" y="2575884"/>
            <a:ext cx="933186" cy="622125"/>
          </a:xfrm>
          <a:prstGeom prst="rect">
            <a:avLst/>
          </a:prstGeom>
          <a:noFill/>
          <a:ln>
            <a:noFill/>
          </a:ln>
        </p:spPr>
      </p:pic>
      <p:sp>
        <p:nvSpPr>
          <p:cNvPr id="417" name="Google Shape;417;p15"/>
          <p:cNvSpPr txBox="1"/>
          <p:nvPr/>
        </p:nvSpPr>
        <p:spPr>
          <a:xfrm>
            <a:off x="9353343" y="3078495"/>
            <a:ext cx="933186" cy="369332"/>
          </a:xfrm>
          <a:prstGeom prst="rect">
            <a:avLst/>
          </a:prstGeom>
          <a:solidFill>
            <a:srgbClr val="93895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wood chipping and grinding</a:t>
            </a:r>
            <a:endParaRPr/>
          </a:p>
        </p:txBody>
      </p:sp>
      <p:pic>
        <p:nvPicPr>
          <p:cNvPr id="418" name="Google Shape;418;p15" descr="A picture containing table, building, food, old&#10;&#10;Description automatically generated"/>
          <p:cNvPicPr preferRelativeResize="0"/>
          <p:nvPr/>
        </p:nvPicPr>
        <p:blipFill rotWithShape="1">
          <a:blip r:embed="rId32" cstate="screen">
            <a:alphaModFix/>
            <a:extLst>
              <a:ext uri="{28A0092B-C50C-407E-A947-70E740481C1C}">
                <a14:useLocalDpi xmlns:a14="http://schemas.microsoft.com/office/drawing/2010/main"/>
              </a:ext>
            </a:extLst>
          </a:blip>
          <a:srcRect b="-1373"/>
          <a:stretch/>
        </p:blipFill>
        <p:spPr>
          <a:xfrm>
            <a:off x="10988996" y="2573183"/>
            <a:ext cx="934358" cy="515769"/>
          </a:xfrm>
          <a:prstGeom prst="rect">
            <a:avLst/>
          </a:prstGeom>
          <a:noFill/>
          <a:ln>
            <a:noFill/>
          </a:ln>
        </p:spPr>
      </p:pic>
      <p:sp>
        <p:nvSpPr>
          <p:cNvPr id="420" name="Google Shape;420;p15"/>
          <p:cNvSpPr txBox="1"/>
          <p:nvPr/>
        </p:nvSpPr>
        <p:spPr>
          <a:xfrm rot="-5400000">
            <a:off x="2392969" y="3647024"/>
            <a:ext cx="143500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6923C"/>
                </a:solidFill>
                <a:latin typeface="Calibri"/>
                <a:ea typeface="Calibri"/>
                <a:cs typeface="Calibri"/>
                <a:sym typeface="Calibri"/>
              </a:rPr>
              <a:t>wet anaerobic digestion</a:t>
            </a:r>
            <a:endParaRPr/>
          </a:p>
        </p:txBody>
      </p:sp>
      <p:sp>
        <p:nvSpPr>
          <p:cNvPr id="421" name="Google Shape;421;p15"/>
          <p:cNvSpPr txBox="1"/>
          <p:nvPr/>
        </p:nvSpPr>
        <p:spPr>
          <a:xfrm rot="-5400000">
            <a:off x="3910412" y="3724368"/>
            <a:ext cx="1406155"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dry anaerobic digestion</a:t>
            </a:r>
            <a:endParaRPr/>
          </a:p>
        </p:txBody>
      </p:sp>
      <p:sp>
        <p:nvSpPr>
          <p:cNvPr id="422" name="Google Shape;422;p15"/>
          <p:cNvSpPr txBox="1"/>
          <p:nvPr/>
        </p:nvSpPr>
        <p:spPr>
          <a:xfrm rot="-5400000">
            <a:off x="5288220" y="3736723"/>
            <a:ext cx="173316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high-temperature gasification</a:t>
            </a:r>
            <a:endParaRPr/>
          </a:p>
        </p:txBody>
      </p:sp>
      <p:sp>
        <p:nvSpPr>
          <p:cNvPr id="423" name="Google Shape;423;p15"/>
          <p:cNvSpPr txBox="1"/>
          <p:nvPr/>
        </p:nvSpPr>
        <p:spPr>
          <a:xfrm rot="-5400000">
            <a:off x="6694874" y="3824635"/>
            <a:ext cx="192552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aerobic digestion aka composting</a:t>
            </a:r>
            <a:endParaRPr/>
          </a:p>
        </p:txBody>
      </p:sp>
      <p:sp>
        <p:nvSpPr>
          <p:cNvPr id="424" name="Google Shape;424;p15"/>
          <p:cNvSpPr txBox="1"/>
          <p:nvPr/>
        </p:nvSpPr>
        <p:spPr>
          <a:xfrm rot="-5400000">
            <a:off x="8842969" y="2964511"/>
            <a:ext cx="66236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38953"/>
                </a:solidFill>
                <a:latin typeface="Calibri"/>
                <a:ea typeface="Calibri"/>
                <a:cs typeface="Calibri"/>
                <a:sym typeface="Calibri"/>
              </a:rPr>
              <a:t>mulching</a:t>
            </a:r>
            <a:endParaRPr/>
          </a:p>
        </p:txBody>
      </p:sp>
      <p:sp>
        <p:nvSpPr>
          <p:cNvPr id="425" name="Google Shape;425;p15"/>
          <p:cNvSpPr txBox="1"/>
          <p:nvPr/>
        </p:nvSpPr>
        <p:spPr>
          <a:xfrm rot="-5400000">
            <a:off x="9996100" y="3895591"/>
            <a:ext cx="168507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waste-to-energy combustion</a:t>
            </a:r>
            <a:endParaRPr/>
          </a:p>
        </p:txBody>
      </p:sp>
      <p:sp>
        <p:nvSpPr>
          <p:cNvPr id="100" name="TextBox 99">
            <a:extLst>
              <a:ext uri="{FF2B5EF4-FFF2-40B4-BE49-F238E27FC236}">
                <a16:creationId xmlns:a16="http://schemas.microsoft.com/office/drawing/2014/main" id="{BA261192-F760-AF42-8C80-0864A7E35147}"/>
              </a:ext>
            </a:extLst>
          </p:cNvPr>
          <p:cNvSpPr txBox="1"/>
          <p:nvPr/>
        </p:nvSpPr>
        <p:spPr>
          <a:xfrm>
            <a:off x="3256786" y="6179647"/>
            <a:ext cx="2364750" cy="369332"/>
          </a:xfrm>
          <a:prstGeom prst="rect">
            <a:avLst/>
          </a:prstGeom>
          <a:noFill/>
        </p:spPr>
        <p:txBody>
          <a:bodyPr wrap="none" rtlCol="0">
            <a:spAutoFit/>
          </a:bodyPr>
          <a:lstStyle/>
          <a:p>
            <a:r>
              <a:rPr lang="en-US" sz="1800" b="1" dirty="0">
                <a:solidFill>
                  <a:schemeClr val="accent3"/>
                </a:solidFill>
              </a:rPr>
              <a:t>anaerobic digestion</a:t>
            </a:r>
          </a:p>
        </p:txBody>
      </p:sp>
      <p:sp>
        <p:nvSpPr>
          <p:cNvPr id="101" name="TextBox 100">
            <a:extLst>
              <a:ext uri="{FF2B5EF4-FFF2-40B4-BE49-F238E27FC236}">
                <a16:creationId xmlns:a16="http://schemas.microsoft.com/office/drawing/2014/main" id="{279A3AF2-43B0-DB41-AB04-D880B24F1388}"/>
              </a:ext>
            </a:extLst>
          </p:cNvPr>
          <p:cNvSpPr txBox="1"/>
          <p:nvPr/>
        </p:nvSpPr>
        <p:spPr>
          <a:xfrm>
            <a:off x="6030499" y="6194426"/>
            <a:ext cx="1467068" cy="369332"/>
          </a:xfrm>
          <a:prstGeom prst="rect">
            <a:avLst/>
          </a:prstGeom>
          <a:noFill/>
        </p:spPr>
        <p:txBody>
          <a:bodyPr wrap="none" rtlCol="0">
            <a:spAutoFit/>
          </a:bodyPr>
          <a:lstStyle/>
          <a:p>
            <a:r>
              <a:rPr lang="en-US" sz="1800" b="1" dirty="0">
                <a:solidFill>
                  <a:schemeClr val="accent5"/>
                </a:solidFill>
              </a:rPr>
              <a:t>gasification</a:t>
            </a:r>
          </a:p>
        </p:txBody>
      </p:sp>
      <p:sp>
        <p:nvSpPr>
          <p:cNvPr id="102" name="TextBox 101">
            <a:extLst>
              <a:ext uri="{FF2B5EF4-FFF2-40B4-BE49-F238E27FC236}">
                <a16:creationId xmlns:a16="http://schemas.microsoft.com/office/drawing/2014/main" id="{0C2D1639-6679-9149-80FB-9CD763E976EE}"/>
              </a:ext>
            </a:extLst>
          </p:cNvPr>
          <p:cNvSpPr txBox="1"/>
          <p:nvPr/>
        </p:nvSpPr>
        <p:spPr>
          <a:xfrm>
            <a:off x="7657638" y="6187796"/>
            <a:ext cx="1492716" cy="369332"/>
          </a:xfrm>
          <a:prstGeom prst="rect">
            <a:avLst/>
          </a:prstGeom>
          <a:noFill/>
        </p:spPr>
        <p:txBody>
          <a:bodyPr wrap="none" rtlCol="0">
            <a:spAutoFit/>
          </a:bodyPr>
          <a:lstStyle/>
          <a:p>
            <a:r>
              <a:rPr lang="en-US" sz="1800" b="1" dirty="0">
                <a:solidFill>
                  <a:schemeClr val="accent6">
                    <a:lumMod val="50000"/>
                  </a:schemeClr>
                </a:solidFill>
              </a:rPr>
              <a:t>composting</a:t>
            </a:r>
          </a:p>
        </p:txBody>
      </p:sp>
      <p:sp>
        <p:nvSpPr>
          <p:cNvPr id="103" name="TextBox 102">
            <a:extLst>
              <a:ext uri="{FF2B5EF4-FFF2-40B4-BE49-F238E27FC236}">
                <a16:creationId xmlns:a16="http://schemas.microsoft.com/office/drawing/2014/main" id="{2C2043C9-9F35-9649-8705-92F658331ABE}"/>
              </a:ext>
            </a:extLst>
          </p:cNvPr>
          <p:cNvSpPr txBox="1"/>
          <p:nvPr/>
        </p:nvSpPr>
        <p:spPr>
          <a:xfrm>
            <a:off x="9300909" y="6201048"/>
            <a:ext cx="1210588" cy="369332"/>
          </a:xfrm>
          <a:prstGeom prst="rect">
            <a:avLst/>
          </a:prstGeom>
          <a:noFill/>
        </p:spPr>
        <p:txBody>
          <a:bodyPr wrap="none" rtlCol="0">
            <a:spAutoFit/>
          </a:bodyPr>
          <a:lstStyle/>
          <a:p>
            <a:r>
              <a:rPr lang="en-US" sz="1800" b="1" dirty="0">
                <a:solidFill>
                  <a:schemeClr val="tx2">
                    <a:lumMod val="50000"/>
                  </a:schemeClr>
                </a:solidFill>
              </a:rPr>
              <a:t>mulching</a:t>
            </a:r>
          </a:p>
        </p:txBody>
      </p:sp>
      <p:sp>
        <p:nvSpPr>
          <p:cNvPr id="104" name="Rectangle 103">
            <a:extLst>
              <a:ext uri="{FF2B5EF4-FFF2-40B4-BE49-F238E27FC236}">
                <a16:creationId xmlns:a16="http://schemas.microsoft.com/office/drawing/2014/main" id="{E60A45D5-BFF5-7C46-916B-191471487F12}"/>
              </a:ext>
            </a:extLst>
          </p:cNvPr>
          <p:cNvSpPr/>
          <p:nvPr/>
        </p:nvSpPr>
        <p:spPr>
          <a:xfrm>
            <a:off x="2763326" y="1933102"/>
            <a:ext cx="3182126" cy="476284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a:extLst>
              <a:ext uri="{FF2B5EF4-FFF2-40B4-BE49-F238E27FC236}">
                <a16:creationId xmlns:a16="http://schemas.microsoft.com/office/drawing/2014/main" id="{C011DCF0-7A70-C242-AC1B-E358113E6D6F}"/>
              </a:ext>
            </a:extLst>
          </p:cNvPr>
          <p:cNvSpPr txBox="1"/>
          <p:nvPr/>
        </p:nvSpPr>
        <p:spPr>
          <a:xfrm>
            <a:off x="10838638" y="6215753"/>
            <a:ext cx="1043876" cy="369332"/>
          </a:xfrm>
          <a:prstGeom prst="rect">
            <a:avLst/>
          </a:prstGeom>
          <a:noFill/>
        </p:spPr>
        <p:txBody>
          <a:bodyPr wrap="none" rtlCol="0">
            <a:spAutoFit/>
          </a:bodyPr>
          <a:lstStyle/>
          <a:p>
            <a:r>
              <a:rPr lang="en-US" sz="1800" b="1" dirty="0">
                <a:solidFill>
                  <a:schemeClr val="bg1">
                    <a:lumMod val="65000"/>
                  </a:schemeClr>
                </a:solidFill>
              </a:rPr>
              <a:t>burning</a:t>
            </a:r>
          </a:p>
        </p:txBody>
      </p:sp>
      <p:sp>
        <p:nvSpPr>
          <p:cNvPr id="106" name="Google Shape;372;p15">
            <a:extLst>
              <a:ext uri="{FF2B5EF4-FFF2-40B4-BE49-F238E27FC236}">
                <a16:creationId xmlns:a16="http://schemas.microsoft.com/office/drawing/2014/main" id="{AFEF7F4B-7845-0547-8186-8A4EC3635850}"/>
              </a:ext>
            </a:extLst>
          </p:cNvPr>
          <p:cNvSpPr/>
          <p:nvPr/>
        </p:nvSpPr>
        <p:spPr>
          <a:xfrm>
            <a:off x="6583871" y="-22822"/>
            <a:ext cx="896059" cy="877796"/>
          </a:xfrm>
          <a:prstGeom prst="downArrow">
            <a:avLst>
              <a:gd name="adj1" fmla="val 50000"/>
              <a:gd name="adj2" fmla="val 50000"/>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107" name="Google Shape;373;p15">
            <a:extLst>
              <a:ext uri="{FF2B5EF4-FFF2-40B4-BE49-F238E27FC236}">
                <a16:creationId xmlns:a16="http://schemas.microsoft.com/office/drawing/2014/main" id="{8ADEEC25-42B8-3443-B4B8-580B97A9E1C3}"/>
              </a:ext>
            </a:extLst>
          </p:cNvPr>
          <p:cNvSpPr/>
          <p:nvPr/>
        </p:nvSpPr>
        <p:spPr>
          <a:xfrm>
            <a:off x="6876112" y="67646"/>
            <a:ext cx="329009" cy="329009"/>
          </a:xfrm>
          <a:prstGeom prst="star5">
            <a:avLst>
              <a:gd name="adj" fmla="val 19098"/>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09" name="Google Shape;322;p15">
            <a:extLst>
              <a:ext uri="{FF2B5EF4-FFF2-40B4-BE49-F238E27FC236}">
                <a16:creationId xmlns:a16="http://schemas.microsoft.com/office/drawing/2014/main" id="{E9BB0ADC-4E16-EB49-9472-D0672CE2DFF7}"/>
              </a:ext>
            </a:extLst>
          </p:cNvPr>
          <p:cNvSpPr/>
          <p:nvPr/>
        </p:nvSpPr>
        <p:spPr>
          <a:xfrm>
            <a:off x="8818024" y="513272"/>
            <a:ext cx="1355441" cy="1013596"/>
          </a:xfrm>
          <a:prstGeom prst="rightArrow">
            <a:avLst>
              <a:gd name="adj1" fmla="val 50000"/>
              <a:gd name="adj2" fmla="val 50000"/>
            </a:avLst>
          </a:prstGeom>
          <a:solidFill>
            <a:srgbClr val="7F7F7F">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0" name="Google Shape;331;p15">
            <a:extLst>
              <a:ext uri="{FF2B5EF4-FFF2-40B4-BE49-F238E27FC236}">
                <a16:creationId xmlns:a16="http://schemas.microsoft.com/office/drawing/2014/main" id="{2AEB9356-A5E9-C747-A7FC-577262B9ED54}"/>
              </a:ext>
            </a:extLst>
          </p:cNvPr>
          <p:cNvPicPr preferRelativeResize="0"/>
          <p:nvPr/>
        </p:nvPicPr>
        <p:blipFill rotWithShape="1">
          <a:blip r:embed="rId33" cstate="screen">
            <a:alphaModFix amt="50000"/>
            <a:extLst>
              <a:ext uri="{28A0092B-C50C-407E-A947-70E740481C1C}">
                <a14:useLocalDpi xmlns:a14="http://schemas.microsoft.com/office/drawing/2010/main"/>
              </a:ext>
            </a:extLst>
          </a:blip>
          <a:srcRect t="-9838"/>
          <a:stretch/>
        </p:blipFill>
        <p:spPr>
          <a:xfrm>
            <a:off x="10200359" y="538524"/>
            <a:ext cx="769026" cy="838592"/>
          </a:xfrm>
          <a:prstGeom prst="rect">
            <a:avLst/>
          </a:prstGeom>
          <a:noFill/>
          <a:ln>
            <a:noFill/>
          </a:ln>
        </p:spPr>
      </p:pic>
      <p:sp>
        <p:nvSpPr>
          <p:cNvPr id="99" name="Rectangle 98">
            <a:extLst>
              <a:ext uri="{FF2B5EF4-FFF2-40B4-BE49-F238E27FC236}">
                <a16:creationId xmlns:a16="http://schemas.microsoft.com/office/drawing/2014/main" id="{45B0BDE4-8FCB-A449-B9AE-38FA213EE176}"/>
              </a:ext>
            </a:extLst>
          </p:cNvPr>
          <p:cNvSpPr/>
          <p:nvPr/>
        </p:nvSpPr>
        <p:spPr>
          <a:xfrm>
            <a:off x="7487084" y="1833516"/>
            <a:ext cx="4704915" cy="476284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0338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120" name="Google Shape;320;p15">
            <a:extLst>
              <a:ext uri="{FF2B5EF4-FFF2-40B4-BE49-F238E27FC236}">
                <a16:creationId xmlns:a16="http://schemas.microsoft.com/office/drawing/2014/main" id="{3F1C0E24-2B4A-8C46-942E-974103EB9CED}"/>
              </a:ext>
            </a:extLst>
          </p:cNvPr>
          <p:cNvSpPr/>
          <p:nvPr/>
        </p:nvSpPr>
        <p:spPr>
          <a:xfrm rot="5400000">
            <a:off x="6085578" y="-958357"/>
            <a:ext cx="1076405" cy="4442614"/>
          </a:xfrm>
          <a:prstGeom prst="rect">
            <a:avLst/>
          </a:prstGeom>
          <a:solidFill>
            <a:srgbClr val="D6E3BC">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Calibri"/>
              <a:ea typeface="Calibri"/>
              <a:cs typeface="Calibri"/>
              <a:sym typeface="Calibri"/>
            </a:endParaRPr>
          </a:p>
        </p:txBody>
      </p:sp>
      <p:cxnSp>
        <p:nvCxnSpPr>
          <p:cNvPr id="116" name="Google Shape;310;p15">
            <a:extLst>
              <a:ext uri="{FF2B5EF4-FFF2-40B4-BE49-F238E27FC236}">
                <a16:creationId xmlns:a16="http://schemas.microsoft.com/office/drawing/2014/main" id="{D5553C7D-4EC8-5042-B819-B27AC40D7FD2}"/>
              </a:ext>
            </a:extLst>
          </p:cNvPr>
          <p:cNvCxnSpPr/>
          <p:nvPr/>
        </p:nvCxnSpPr>
        <p:spPr>
          <a:xfrm rot="5400000">
            <a:off x="2492908" y="1413572"/>
            <a:ext cx="3690600" cy="4491300"/>
          </a:xfrm>
          <a:prstGeom prst="bentConnector3">
            <a:avLst>
              <a:gd name="adj1" fmla="val 3475"/>
            </a:avLst>
          </a:prstGeom>
          <a:noFill/>
          <a:ln w="88900" cap="flat" cmpd="sng">
            <a:solidFill>
              <a:srgbClr val="D99593"/>
            </a:solidFill>
            <a:prstDash val="solid"/>
            <a:miter lim="800000"/>
            <a:headEnd type="none" w="sm" len="sm"/>
            <a:tailEnd type="none" w="sm" len="sm"/>
          </a:ln>
        </p:spPr>
      </p:cxnSp>
      <p:cxnSp>
        <p:nvCxnSpPr>
          <p:cNvPr id="302" name="Google Shape;302;p15"/>
          <p:cNvCxnSpPr>
            <a:stCxn id="303" idx="2"/>
          </p:cNvCxnSpPr>
          <p:nvPr/>
        </p:nvCxnSpPr>
        <p:spPr>
          <a:xfrm rot="-5400000" flipH="1">
            <a:off x="4712758" y="3685022"/>
            <a:ext cx="3918000" cy="175800"/>
          </a:xfrm>
          <a:prstGeom prst="bentConnector3">
            <a:avLst>
              <a:gd name="adj1" fmla="val 49998"/>
            </a:avLst>
          </a:prstGeom>
          <a:noFill/>
          <a:ln w="101600" cap="flat" cmpd="sng">
            <a:solidFill>
              <a:srgbClr val="B6DDE7"/>
            </a:solidFill>
            <a:prstDash val="solid"/>
            <a:miter lim="800000"/>
            <a:headEnd type="none" w="sm" len="sm"/>
            <a:tailEnd type="none" w="sm" len="sm"/>
          </a:ln>
        </p:spPr>
      </p:cxnSp>
      <p:cxnSp>
        <p:nvCxnSpPr>
          <p:cNvPr id="304" name="Google Shape;304;p15"/>
          <p:cNvCxnSpPr>
            <a:stCxn id="303" idx="2"/>
            <a:endCxn id="305" idx="0"/>
          </p:cNvCxnSpPr>
          <p:nvPr/>
        </p:nvCxnSpPr>
        <p:spPr>
          <a:xfrm rot="-5400000" flipH="1">
            <a:off x="5621608" y="2776172"/>
            <a:ext cx="3638400" cy="1713900"/>
          </a:xfrm>
          <a:prstGeom prst="bentConnector3">
            <a:avLst>
              <a:gd name="adj1" fmla="val 6719"/>
            </a:avLst>
          </a:prstGeom>
          <a:noFill/>
          <a:ln w="101600" cap="flat" cmpd="sng">
            <a:solidFill>
              <a:srgbClr val="C86A3F"/>
            </a:solidFill>
            <a:prstDash val="solid"/>
            <a:miter lim="800000"/>
            <a:headEnd type="none" w="sm" len="sm"/>
            <a:tailEnd type="none" w="sm" len="sm"/>
          </a:ln>
        </p:spPr>
      </p:cxnSp>
      <p:cxnSp>
        <p:nvCxnSpPr>
          <p:cNvPr id="306" name="Google Shape;306;p15"/>
          <p:cNvCxnSpPr>
            <a:stCxn id="303" idx="2"/>
            <a:endCxn id="307" idx="0"/>
          </p:cNvCxnSpPr>
          <p:nvPr/>
        </p:nvCxnSpPr>
        <p:spPr>
          <a:xfrm rot="-5400000" flipH="1">
            <a:off x="6393208" y="2004572"/>
            <a:ext cx="3626700" cy="3245400"/>
          </a:xfrm>
          <a:prstGeom prst="bentConnector3">
            <a:avLst>
              <a:gd name="adj1" fmla="val 4337"/>
            </a:avLst>
          </a:prstGeom>
          <a:noFill/>
          <a:ln w="88900" cap="flat" cmpd="sng">
            <a:solidFill>
              <a:srgbClr val="C4BD97"/>
            </a:solidFill>
            <a:prstDash val="solid"/>
            <a:miter lim="800000"/>
            <a:headEnd type="none" w="sm" len="sm"/>
            <a:tailEnd type="none" w="sm" len="sm"/>
          </a:ln>
        </p:spPr>
      </p:cxnSp>
      <p:cxnSp>
        <p:nvCxnSpPr>
          <p:cNvPr id="308" name="Google Shape;308;p15"/>
          <p:cNvCxnSpPr>
            <a:stCxn id="303" idx="2"/>
          </p:cNvCxnSpPr>
          <p:nvPr/>
        </p:nvCxnSpPr>
        <p:spPr>
          <a:xfrm rot="5400000">
            <a:off x="3966808" y="3114872"/>
            <a:ext cx="3918000" cy="1316100"/>
          </a:xfrm>
          <a:prstGeom prst="bentConnector3">
            <a:avLst>
              <a:gd name="adj1" fmla="val 6174"/>
            </a:avLst>
          </a:prstGeom>
          <a:noFill/>
          <a:ln w="101600" cap="flat" cmpd="sng">
            <a:solidFill>
              <a:srgbClr val="93B3D7"/>
            </a:solidFill>
            <a:prstDash val="solid"/>
            <a:miter lim="800000"/>
            <a:headEnd type="none" w="sm" len="sm"/>
            <a:tailEnd type="none" w="sm" len="sm"/>
          </a:ln>
        </p:spPr>
      </p:cxnSp>
      <p:cxnSp>
        <p:nvCxnSpPr>
          <p:cNvPr id="309" name="Google Shape;309;p15"/>
          <p:cNvCxnSpPr>
            <a:stCxn id="303" idx="2"/>
          </p:cNvCxnSpPr>
          <p:nvPr/>
        </p:nvCxnSpPr>
        <p:spPr>
          <a:xfrm rot="5400000">
            <a:off x="3210358" y="2368322"/>
            <a:ext cx="3927900" cy="2819100"/>
          </a:xfrm>
          <a:prstGeom prst="bentConnector3">
            <a:avLst>
              <a:gd name="adj1" fmla="val 4734"/>
            </a:avLst>
          </a:prstGeom>
          <a:noFill/>
          <a:ln w="101600" cap="flat" cmpd="sng">
            <a:solidFill>
              <a:srgbClr val="C2D59B"/>
            </a:solidFill>
            <a:prstDash val="solid"/>
            <a:miter lim="800000"/>
            <a:headEnd type="none" w="sm" len="sm"/>
            <a:tailEnd type="none" w="sm" len="sm"/>
          </a:ln>
        </p:spPr>
      </p:cxnSp>
      <p:cxnSp>
        <p:nvCxnSpPr>
          <p:cNvPr id="312" name="Google Shape;312;p15"/>
          <p:cNvCxnSpPr>
            <a:stCxn id="303" idx="2"/>
            <a:endCxn id="313" idx="3"/>
          </p:cNvCxnSpPr>
          <p:nvPr/>
        </p:nvCxnSpPr>
        <p:spPr>
          <a:xfrm rot="-5400000" flipH="1">
            <a:off x="7061308" y="1336472"/>
            <a:ext cx="3897300" cy="4852200"/>
          </a:xfrm>
          <a:prstGeom prst="bentConnector4">
            <a:avLst>
              <a:gd name="adj1" fmla="val 2271"/>
              <a:gd name="adj2" fmla="val 104712"/>
            </a:avLst>
          </a:prstGeom>
          <a:noFill/>
          <a:ln w="88900" cap="flat" cmpd="sng">
            <a:solidFill>
              <a:srgbClr val="D8D8D8"/>
            </a:solidFill>
            <a:prstDash val="solid"/>
            <a:miter lim="800000"/>
            <a:headEnd type="none" w="sm" len="sm"/>
            <a:tailEnd type="none" w="sm" len="sm"/>
          </a:ln>
        </p:spPr>
      </p:cxnSp>
      <p:grpSp>
        <p:nvGrpSpPr>
          <p:cNvPr id="316" name="Google Shape;316;p15"/>
          <p:cNvGrpSpPr/>
          <p:nvPr/>
        </p:nvGrpSpPr>
        <p:grpSpPr>
          <a:xfrm>
            <a:off x="6126870" y="5464002"/>
            <a:ext cx="418057" cy="344379"/>
            <a:chOff x="6242620" y="6213917"/>
            <a:chExt cx="418057" cy="344379"/>
          </a:xfrm>
        </p:grpSpPr>
        <p:sp>
          <p:nvSpPr>
            <p:cNvPr id="317" name="Google Shape;317;p15"/>
            <p:cNvSpPr/>
            <p:nvPr/>
          </p:nvSpPr>
          <p:spPr>
            <a:xfrm>
              <a:off x="6473118" y="6375543"/>
              <a:ext cx="83265" cy="7243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8" name="Google Shape;318;p15" descr="A picture containing indoor, black&#10;&#10;Description generated with high confidence"/>
            <p:cNvPicPr preferRelativeResize="0"/>
            <p:nvPr/>
          </p:nvPicPr>
          <p:blipFill rotWithShape="1">
            <a:blip r:embed="rId3" cstate="screen">
              <a:clrChange>
                <a:clrFrom>
                  <a:srgbClr val="FFFFFF"/>
                </a:clrFrom>
                <a:clrTo>
                  <a:srgbClr val="FFFFFF">
                    <a:alpha val="0"/>
                  </a:srgbClr>
                </a:clrTo>
              </a:clrChange>
              <a:alphaModFix/>
              <a:extLst>
                <a:ext uri="{28A0092B-C50C-407E-A947-70E740481C1C}">
                  <a14:useLocalDpi xmlns:a14="http://schemas.microsoft.com/office/drawing/2010/main"/>
                </a:ext>
              </a:extLst>
            </a:blip>
            <a:srcRect/>
            <a:stretch/>
          </p:blipFill>
          <p:spPr>
            <a:xfrm flipH="1">
              <a:off x="6242620" y="6213917"/>
              <a:ext cx="418057" cy="344379"/>
            </a:xfrm>
            <a:prstGeom prst="rect">
              <a:avLst/>
            </a:prstGeom>
            <a:noFill/>
            <a:ln>
              <a:noFill/>
            </a:ln>
          </p:spPr>
        </p:pic>
      </p:grpSp>
      <p:pic>
        <p:nvPicPr>
          <p:cNvPr id="324" name="Google Shape;324;p1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848306" y="5475369"/>
            <a:ext cx="604215" cy="487891"/>
          </a:xfrm>
          <a:prstGeom prst="rect">
            <a:avLst/>
          </a:prstGeom>
          <a:noFill/>
          <a:ln>
            <a:noFill/>
          </a:ln>
        </p:spPr>
      </p:pic>
      <p:pic>
        <p:nvPicPr>
          <p:cNvPr id="305" name="Google Shape;305;p15" descr="A picture containing sky, outdoor, ground, mountain&#10;&#10;Description generated with very high confidence"/>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871609" y="5452455"/>
            <a:ext cx="852316" cy="488013"/>
          </a:xfrm>
          <a:prstGeom prst="rect">
            <a:avLst/>
          </a:prstGeom>
          <a:noFill/>
          <a:ln>
            <a:noFill/>
          </a:ln>
        </p:spPr>
      </p:pic>
      <p:sp>
        <p:nvSpPr>
          <p:cNvPr id="325" name="Google Shape;325;p15"/>
          <p:cNvSpPr txBox="1"/>
          <p:nvPr/>
        </p:nvSpPr>
        <p:spPr>
          <a:xfrm>
            <a:off x="7952287" y="5896873"/>
            <a:ext cx="735596"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compost</a:t>
            </a:r>
            <a:endParaRPr/>
          </a:p>
        </p:txBody>
      </p:sp>
      <p:pic>
        <p:nvPicPr>
          <p:cNvPr id="333" name="Google Shape;333;p15"/>
          <p:cNvPicPr preferRelativeResize="0"/>
          <p:nvPr/>
        </p:nvPicPr>
        <p:blipFill rotWithShape="1">
          <a:blip r:embed="rId6" cstate="screen">
            <a:clrChange>
              <a:clrFrom>
                <a:srgbClr val="FFFFFF"/>
              </a:clrFrom>
              <a:clrTo>
                <a:srgbClr val="FFFFFF">
                  <a:alpha val="0"/>
                </a:srgbClr>
              </a:clrTo>
            </a:clrChange>
            <a:alphaModFix/>
            <a:extLst>
              <a:ext uri="{28A0092B-C50C-407E-A947-70E740481C1C}">
                <a14:useLocalDpi xmlns:a14="http://schemas.microsoft.com/office/drawing/2010/main"/>
              </a:ext>
            </a:extLst>
          </a:blip>
          <a:srcRect/>
          <a:stretch/>
        </p:blipFill>
        <p:spPr>
          <a:xfrm>
            <a:off x="6823714" y="5459012"/>
            <a:ext cx="722186" cy="481457"/>
          </a:xfrm>
          <a:prstGeom prst="rect">
            <a:avLst/>
          </a:prstGeom>
          <a:noFill/>
          <a:ln>
            <a:noFill/>
          </a:ln>
        </p:spPr>
      </p:pic>
      <p:sp>
        <p:nvSpPr>
          <p:cNvPr id="334" name="Google Shape;334;p15"/>
          <p:cNvSpPr txBox="1"/>
          <p:nvPr/>
        </p:nvSpPr>
        <p:spPr>
          <a:xfrm>
            <a:off x="5991014" y="5747188"/>
            <a:ext cx="785565"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chemeClr val="accent5"/>
                </a:solidFill>
                <a:latin typeface="Calibri"/>
                <a:ea typeface="Calibri"/>
                <a:cs typeface="Calibri"/>
                <a:sym typeface="Calibri"/>
              </a:rPr>
              <a:t>hydrogen</a:t>
            </a:r>
            <a:endParaRPr/>
          </a:p>
        </p:txBody>
      </p:sp>
      <p:pic>
        <p:nvPicPr>
          <p:cNvPr id="307" name="Google Shape;307;p15" descr="A pile of hay&#10;&#10;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9451521" y="5440693"/>
            <a:ext cx="755467" cy="515539"/>
          </a:xfrm>
          <a:prstGeom prst="rect">
            <a:avLst/>
          </a:prstGeom>
          <a:noFill/>
          <a:ln>
            <a:noFill/>
          </a:ln>
        </p:spPr>
      </p:pic>
      <p:sp>
        <p:nvSpPr>
          <p:cNvPr id="335" name="Google Shape;335;p15"/>
          <p:cNvSpPr txBox="1"/>
          <p:nvPr/>
        </p:nvSpPr>
        <p:spPr>
          <a:xfrm>
            <a:off x="9519249" y="5900618"/>
            <a:ext cx="66058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94429"/>
                </a:solidFill>
                <a:latin typeface="Calibri"/>
                <a:ea typeface="Calibri"/>
                <a:cs typeface="Calibri"/>
                <a:sym typeface="Calibri"/>
              </a:rPr>
              <a:t>mulch</a:t>
            </a:r>
            <a:endParaRPr/>
          </a:p>
        </p:txBody>
      </p:sp>
      <p:pic>
        <p:nvPicPr>
          <p:cNvPr id="336" name="Google Shape;336;p15"/>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5365016" y="5505483"/>
            <a:ext cx="551447" cy="449151"/>
          </a:xfrm>
          <a:prstGeom prst="rect">
            <a:avLst/>
          </a:prstGeom>
          <a:noFill/>
          <a:ln>
            <a:noFill/>
          </a:ln>
        </p:spPr>
      </p:pic>
      <p:pic>
        <p:nvPicPr>
          <p:cNvPr id="337" name="Google Shape;337;p15"/>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4733579" y="5467056"/>
            <a:ext cx="374522" cy="378651"/>
          </a:xfrm>
          <a:prstGeom prst="rect">
            <a:avLst/>
          </a:prstGeom>
          <a:noFill/>
          <a:ln>
            <a:noFill/>
          </a:ln>
        </p:spPr>
      </p:pic>
      <p:sp>
        <p:nvSpPr>
          <p:cNvPr id="338" name="Google Shape;338;p15"/>
          <p:cNvSpPr txBox="1"/>
          <p:nvPr/>
        </p:nvSpPr>
        <p:spPr>
          <a:xfrm>
            <a:off x="3837979" y="5916343"/>
            <a:ext cx="62433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F6128"/>
                </a:solidFill>
                <a:latin typeface="Calibri"/>
                <a:ea typeface="Calibri"/>
                <a:cs typeface="Calibri"/>
                <a:sym typeface="Calibri"/>
              </a:rPr>
              <a:t>fertilizer</a:t>
            </a:r>
            <a:endParaRPr/>
          </a:p>
        </p:txBody>
      </p:sp>
      <p:sp>
        <p:nvSpPr>
          <p:cNvPr id="339" name="Google Shape;339;p15"/>
          <p:cNvSpPr txBox="1"/>
          <p:nvPr/>
        </p:nvSpPr>
        <p:spPr>
          <a:xfrm>
            <a:off x="4529123" y="5762454"/>
            <a:ext cx="812026"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chemeClr val="accent1"/>
                </a:solidFill>
                <a:latin typeface="Calibri"/>
                <a:ea typeface="Calibri"/>
                <a:cs typeface="Calibri"/>
                <a:sym typeface="Calibri"/>
              </a:rPr>
              <a:t>natural gas</a:t>
            </a:r>
            <a:endParaRPr/>
          </a:p>
        </p:txBody>
      </p:sp>
      <p:sp>
        <p:nvSpPr>
          <p:cNvPr id="340" name="Google Shape;340;p15"/>
          <p:cNvSpPr txBox="1"/>
          <p:nvPr/>
        </p:nvSpPr>
        <p:spPr>
          <a:xfrm>
            <a:off x="5297340" y="5907717"/>
            <a:ext cx="721573"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fertilizer</a:t>
            </a:r>
            <a:endParaRPr/>
          </a:p>
        </p:txBody>
      </p:sp>
      <p:cxnSp>
        <p:nvCxnSpPr>
          <p:cNvPr id="341" name="Google Shape;341;p15"/>
          <p:cNvCxnSpPr/>
          <p:nvPr/>
        </p:nvCxnSpPr>
        <p:spPr>
          <a:xfrm>
            <a:off x="4579124" y="5325998"/>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43" name="Google Shape;343;p15"/>
          <p:cNvCxnSpPr/>
          <p:nvPr/>
        </p:nvCxnSpPr>
        <p:spPr>
          <a:xfrm>
            <a:off x="6040592" y="5341823"/>
            <a:ext cx="0" cy="731520"/>
          </a:xfrm>
          <a:prstGeom prst="straightConnector1">
            <a:avLst/>
          </a:prstGeom>
          <a:noFill/>
          <a:ln w="9525" cap="flat" cmpd="sng">
            <a:solidFill>
              <a:srgbClr val="A5A5A5"/>
            </a:solidFill>
            <a:prstDash val="dash"/>
            <a:miter lim="800000"/>
            <a:headEnd type="none" w="sm" len="sm"/>
            <a:tailEnd type="none" w="sm" len="sm"/>
          </a:ln>
        </p:spPr>
      </p:cxnSp>
      <p:sp>
        <p:nvSpPr>
          <p:cNvPr id="344" name="Google Shape;344;p15"/>
          <p:cNvSpPr txBox="1"/>
          <p:nvPr/>
        </p:nvSpPr>
        <p:spPr>
          <a:xfrm>
            <a:off x="6807189" y="5878286"/>
            <a:ext cx="706404"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biochar</a:t>
            </a:r>
            <a:endParaRPr/>
          </a:p>
        </p:txBody>
      </p:sp>
      <p:sp>
        <p:nvSpPr>
          <p:cNvPr id="345" name="Google Shape;345;p15"/>
          <p:cNvSpPr txBox="1"/>
          <p:nvPr/>
        </p:nvSpPr>
        <p:spPr>
          <a:xfrm>
            <a:off x="6598810" y="5534648"/>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accent5"/>
                </a:solidFill>
                <a:latin typeface="Calibri"/>
                <a:ea typeface="Calibri"/>
                <a:cs typeface="Calibri"/>
                <a:sym typeface="Calibri"/>
              </a:rPr>
              <a:t>+</a:t>
            </a:r>
            <a:endParaRPr/>
          </a:p>
        </p:txBody>
      </p:sp>
      <p:sp>
        <p:nvSpPr>
          <p:cNvPr id="346" name="Google Shape;346;p15"/>
          <p:cNvSpPr txBox="1"/>
          <p:nvPr/>
        </p:nvSpPr>
        <p:spPr>
          <a:xfrm>
            <a:off x="5112214" y="5534648"/>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4F6128"/>
                </a:solidFill>
                <a:latin typeface="Calibri"/>
                <a:ea typeface="Calibri"/>
                <a:cs typeface="Calibri"/>
                <a:sym typeface="Calibri"/>
              </a:rPr>
              <a:t>+</a:t>
            </a:r>
            <a:endParaRPr/>
          </a:p>
        </p:txBody>
      </p:sp>
      <p:sp>
        <p:nvSpPr>
          <p:cNvPr id="347" name="Google Shape;347;p15"/>
          <p:cNvSpPr txBox="1"/>
          <p:nvPr/>
        </p:nvSpPr>
        <p:spPr>
          <a:xfrm>
            <a:off x="3596010" y="5532442"/>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6923C"/>
                </a:solidFill>
                <a:latin typeface="Calibri"/>
                <a:ea typeface="Calibri"/>
                <a:cs typeface="Calibri"/>
                <a:sym typeface="Calibri"/>
              </a:rPr>
              <a:t>+</a:t>
            </a:r>
            <a:endParaRPr/>
          </a:p>
        </p:txBody>
      </p:sp>
      <p:cxnSp>
        <p:nvCxnSpPr>
          <p:cNvPr id="348" name="Google Shape;348;p15"/>
          <p:cNvCxnSpPr/>
          <p:nvPr/>
        </p:nvCxnSpPr>
        <p:spPr>
          <a:xfrm>
            <a:off x="7553832" y="5341823"/>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49" name="Google Shape;349;p15"/>
          <p:cNvCxnSpPr/>
          <p:nvPr/>
        </p:nvCxnSpPr>
        <p:spPr>
          <a:xfrm>
            <a:off x="9081524" y="5321338"/>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50" name="Google Shape;350;p15"/>
          <p:cNvCxnSpPr/>
          <p:nvPr/>
        </p:nvCxnSpPr>
        <p:spPr>
          <a:xfrm>
            <a:off x="10572349" y="5317193"/>
            <a:ext cx="0" cy="731520"/>
          </a:xfrm>
          <a:prstGeom prst="straightConnector1">
            <a:avLst/>
          </a:prstGeom>
          <a:noFill/>
          <a:ln w="9525" cap="flat" cmpd="sng">
            <a:solidFill>
              <a:srgbClr val="A5A5A5"/>
            </a:solidFill>
            <a:prstDash val="dash"/>
            <a:miter lim="800000"/>
            <a:headEnd type="none" w="sm" len="sm"/>
            <a:tailEnd type="none" w="sm" len="sm"/>
          </a:ln>
        </p:spPr>
      </p:cxnSp>
      <p:pic>
        <p:nvPicPr>
          <p:cNvPr id="351" name="Google Shape;351;p15" descr="A large clock mounted to the side&#10;&#10;Description automatically generated"/>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11425744" y="5467056"/>
            <a:ext cx="528809" cy="454130"/>
          </a:xfrm>
          <a:prstGeom prst="rect">
            <a:avLst/>
          </a:prstGeom>
          <a:noFill/>
          <a:ln>
            <a:noFill/>
          </a:ln>
        </p:spPr>
      </p:pic>
      <p:pic>
        <p:nvPicPr>
          <p:cNvPr id="352" name="Google Shape;352;p15" descr="A picture containing meter, parking, silver, white&#10;&#10;Description automatically generated"/>
          <p:cNvPicPr preferRelativeResize="0"/>
          <p:nvPr/>
        </p:nvPicPr>
        <p:blipFill rotWithShape="1">
          <a:blip r:embed="rId11" cstate="screen">
            <a:clrChange>
              <a:clrFrom>
                <a:srgbClr val="FDFDFD"/>
              </a:clrFrom>
              <a:clrTo>
                <a:srgbClr val="FDFDFD">
                  <a:alpha val="0"/>
                </a:srgbClr>
              </a:clrTo>
            </a:clrChange>
            <a:alphaModFix/>
            <a:extLst>
              <a:ext uri="{28A0092B-C50C-407E-A947-70E740481C1C}">
                <a14:useLocalDpi xmlns:a14="http://schemas.microsoft.com/office/drawing/2010/main"/>
              </a:ext>
            </a:extLst>
          </a:blip>
          <a:srcRect/>
          <a:stretch/>
        </p:blipFill>
        <p:spPr>
          <a:xfrm>
            <a:off x="10695109" y="5439063"/>
            <a:ext cx="511784" cy="511784"/>
          </a:xfrm>
          <a:prstGeom prst="rect">
            <a:avLst/>
          </a:prstGeom>
          <a:noFill/>
          <a:ln>
            <a:noFill/>
          </a:ln>
        </p:spPr>
      </p:pic>
      <p:sp>
        <p:nvSpPr>
          <p:cNvPr id="353" name="Google Shape;353;p15"/>
          <p:cNvSpPr txBox="1"/>
          <p:nvPr/>
        </p:nvSpPr>
        <p:spPr>
          <a:xfrm>
            <a:off x="10643139" y="5896873"/>
            <a:ext cx="72019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electricity</a:t>
            </a:r>
            <a:endParaRPr/>
          </a:p>
        </p:txBody>
      </p:sp>
      <p:sp>
        <p:nvSpPr>
          <p:cNvPr id="354" name="Google Shape;354;p15"/>
          <p:cNvSpPr txBox="1"/>
          <p:nvPr/>
        </p:nvSpPr>
        <p:spPr>
          <a:xfrm>
            <a:off x="11430089" y="5904661"/>
            <a:ext cx="529581"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steam</a:t>
            </a:r>
            <a:endParaRPr/>
          </a:p>
        </p:txBody>
      </p:sp>
      <p:sp>
        <p:nvSpPr>
          <p:cNvPr id="313" name="Google Shape;313;p15"/>
          <p:cNvSpPr txBox="1"/>
          <p:nvPr/>
        </p:nvSpPr>
        <p:spPr>
          <a:xfrm>
            <a:off x="11136014" y="5526645"/>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F7F7F"/>
                </a:solidFill>
                <a:latin typeface="Calibri"/>
                <a:ea typeface="Calibri"/>
                <a:cs typeface="Calibri"/>
                <a:sym typeface="Calibri"/>
              </a:rPr>
              <a:t>+</a:t>
            </a:r>
            <a:endParaRPr/>
          </a:p>
        </p:txBody>
      </p:sp>
      <p:sp>
        <p:nvSpPr>
          <p:cNvPr id="355" name="Google Shape;355;p15"/>
          <p:cNvSpPr txBox="1"/>
          <p:nvPr/>
        </p:nvSpPr>
        <p:spPr>
          <a:xfrm>
            <a:off x="7219494" y="1361535"/>
            <a:ext cx="758541"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landscape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trimming</a:t>
            </a:r>
            <a:endParaRPr/>
          </a:p>
        </p:txBody>
      </p:sp>
      <p:sp>
        <p:nvSpPr>
          <p:cNvPr id="356" name="Google Shape;356;p15"/>
          <p:cNvSpPr/>
          <p:nvPr/>
        </p:nvSpPr>
        <p:spPr>
          <a:xfrm>
            <a:off x="7317340" y="803842"/>
            <a:ext cx="594047" cy="594047"/>
          </a:xfrm>
          <a:prstGeom prst="ellipse">
            <a:avLst/>
          </a:prstGeom>
          <a:blipFill rotWithShape="1">
            <a:blip r:embed="rId12">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7" name="Google Shape;357;p15"/>
          <p:cNvSpPr/>
          <p:nvPr/>
        </p:nvSpPr>
        <p:spPr>
          <a:xfrm>
            <a:off x="5509959" y="815250"/>
            <a:ext cx="594047" cy="594047"/>
          </a:xfrm>
          <a:prstGeom prst="ellipse">
            <a:avLst/>
          </a:prstGeom>
          <a:blipFill rotWithShape="1">
            <a:blip r:embed="rId13"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8" name="Google Shape;358;p15"/>
          <p:cNvSpPr/>
          <p:nvPr/>
        </p:nvSpPr>
        <p:spPr>
          <a:xfrm>
            <a:off x="4709576" y="825267"/>
            <a:ext cx="594047" cy="594047"/>
          </a:xfrm>
          <a:prstGeom prst="ellipse">
            <a:avLst/>
          </a:prstGeom>
          <a:blipFill rotWithShape="1">
            <a:blip r:embed="rId14">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15"/>
          <p:cNvSpPr/>
          <p:nvPr/>
        </p:nvSpPr>
        <p:spPr>
          <a:xfrm>
            <a:off x="8094910" y="805082"/>
            <a:ext cx="594047" cy="594047"/>
          </a:xfrm>
          <a:prstGeom prst="ellipse">
            <a:avLst/>
          </a:prstGeom>
          <a:blipFill rotWithShape="1">
            <a:blip r:embed="rId15">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3" name="Google Shape;303;p15"/>
          <p:cNvSpPr txBox="1"/>
          <p:nvPr/>
        </p:nvSpPr>
        <p:spPr>
          <a:xfrm>
            <a:off x="6311187" y="1383035"/>
            <a:ext cx="54534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food</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scraps</a:t>
            </a:r>
            <a:endParaRPr/>
          </a:p>
        </p:txBody>
      </p:sp>
      <p:sp>
        <p:nvSpPr>
          <p:cNvPr id="360" name="Google Shape;360;p15"/>
          <p:cNvSpPr/>
          <p:nvPr/>
        </p:nvSpPr>
        <p:spPr>
          <a:xfrm>
            <a:off x="6279501" y="812534"/>
            <a:ext cx="594047" cy="594047"/>
          </a:xfrm>
          <a:prstGeom prst="ellipse">
            <a:avLst/>
          </a:prstGeom>
          <a:blipFill rotWithShape="1">
            <a:blip r:embed="rId16"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1" name="Google Shape;361;p15"/>
          <p:cNvSpPr txBox="1"/>
          <p:nvPr/>
        </p:nvSpPr>
        <p:spPr>
          <a:xfrm>
            <a:off x="5327764" y="1378806"/>
            <a:ext cx="917239"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compostable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packaging</a:t>
            </a:r>
            <a:endParaRPr/>
          </a:p>
        </p:txBody>
      </p:sp>
      <p:sp>
        <p:nvSpPr>
          <p:cNvPr id="362" name="Google Shape;362;p15"/>
          <p:cNvSpPr txBox="1"/>
          <p:nvPr/>
        </p:nvSpPr>
        <p:spPr>
          <a:xfrm>
            <a:off x="4736783" y="1378806"/>
            <a:ext cx="530916"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urban</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debris</a:t>
            </a:r>
            <a:endParaRPr/>
          </a:p>
        </p:txBody>
      </p:sp>
      <p:sp>
        <p:nvSpPr>
          <p:cNvPr id="363" name="Google Shape;363;p15"/>
          <p:cNvSpPr txBox="1"/>
          <p:nvPr/>
        </p:nvSpPr>
        <p:spPr>
          <a:xfrm>
            <a:off x="8067993" y="1358052"/>
            <a:ext cx="65595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forest</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thinning</a:t>
            </a:r>
            <a:endParaRPr/>
          </a:p>
        </p:txBody>
      </p:sp>
      <p:pic>
        <p:nvPicPr>
          <p:cNvPr id="369" name="Google Shape;369;p15"/>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3157073" y="5455394"/>
            <a:ext cx="374522" cy="378651"/>
          </a:xfrm>
          <a:prstGeom prst="rect">
            <a:avLst/>
          </a:prstGeom>
          <a:noFill/>
          <a:ln>
            <a:noFill/>
          </a:ln>
        </p:spPr>
      </p:pic>
      <p:sp>
        <p:nvSpPr>
          <p:cNvPr id="370" name="Google Shape;370;p15"/>
          <p:cNvSpPr txBox="1"/>
          <p:nvPr/>
        </p:nvSpPr>
        <p:spPr>
          <a:xfrm>
            <a:off x="2952617" y="5750792"/>
            <a:ext cx="812026"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F6128"/>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rgbClr val="4F6128"/>
                </a:solidFill>
                <a:latin typeface="Calibri"/>
                <a:ea typeface="Calibri"/>
                <a:cs typeface="Calibri"/>
                <a:sym typeface="Calibri"/>
              </a:rPr>
              <a:t>natural gas</a:t>
            </a:r>
            <a:endParaRPr/>
          </a:p>
        </p:txBody>
      </p:sp>
      <p:pic>
        <p:nvPicPr>
          <p:cNvPr id="381" name="Google Shape;381;p15" descr="A construction machine in a room&#10;&#10;Description automatically generated"/>
          <p:cNvPicPr preferRelativeResize="0"/>
          <p:nvPr/>
        </p:nvPicPr>
        <p:blipFill rotWithShape="1">
          <a:blip r:embed="rId17" cstate="screen">
            <a:alphaModFix/>
            <a:extLst>
              <a:ext uri="{28A0092B-C50C-407E-A947-70E740481C1C}">
                <a14:useLocalDpi xmlns:a14="http://schemas.microsoft.com/office/drawing/2010/main"/>
              </a:ext>
            </a:extLst>
          </a:blip>
          <a:srcRect/>
          <a:stretch/>
        </p:blipFill>
        <p:spPr>
          <a:xfrm>
            <a:off x="4826657" y="2549363"/>
            <a:ext cx="925409" cy="687682"/>
          </a:xfrm>
          <a:prstGeom prst="rect">
            <a:avLst/>
          </a:prstGeom>
          <a:noFill/>
          <a:ln>
            <a:noFill/>
          </a:ln>
        </p:spPr>
      </p:pic>
      <p:pic>
        <p:nvPicPr>
          <p:cNvPr id="382" name="Google Shape;382;p15"/>
          <p:cNvPicPr preferRelativeResize="0"/>
          <p:nvPr/>
        </p:nvPicPr>
        <p:blipFill rotWithShape="1">
          <a:blip r:embed="rId18" cstate="screen">
            <a:alphaModFix/>
            <a:extLst>
              <a:ext uri="{28A0092B-C50C-407E-A947-70E740481C1C}">
                <a14:useLocalDpi xmlns:a14="http://schemas.microsoft.com/office/drawing/2010/main"/>
              </a:ext>
            </a:extLst>
          </a:blip>
          <a:srcRect/>
          <a:stretch/>
        </p:blipFill>
        <p:spPr>
          <a:xfrm>
            <a:off x="3294887" y="3606320"/>
            <a:ext cx="933186" cy="563595"/>
          </a:xfrm>
          <a:prstGeom prst="rect">
            <a:avLst/>
          </a:prstGeom>
          <a:noFill/>
          <a:ln>
            <a:noFill/>
          </a:ln>
        </p:spPr>
      </p:pic>
      <p:pic>
        <p:nvPicPr>
          <p:cNvPr id="383" name="Google Shape;383;p15"/>
          <p:cNvPicPr preferRelativeResize="0"/>
          <p:nvPr/>
        </p:nvPicPr>
        <p:blipFill rotWithShape="1">
          <a:blip r:embed="rId19" cstate="screen">
            <a:alphaModFix/>
            <a:extLst>
              <a:ext uri="{28A0092B-C50C-407E-A947-70E740481C1C}">
                <a14:useLocalDpi xmlns:a14="http://schemas.microsoft.com/office/drawing/2010/main"/>
              </a:ext>
            </a:extLst>
          </a:blip>
          <a:srcRect/>
          <a:stretch/>
        </p:blipFill>
        <p:spPr>
          <a:xfrm>
            <a:off x="7846728" y="3571925"/>
            <a:ext cx="933186" cy="616283"/>
          </a:xfrm>
          <a:prstGeom prst="rect">
            <a:avLst/>
          </a:prstGeom>
          <a:noFill/>
          <a:ln>
            <a:noFill/>
          </a:ln>
        </p:spPr>
      </p:pic>
      <p:sp>
        <p:nvSpPr>
          <p:cNvPr id="384" name="Google Shape;384;p15"/>
          <p:cNvSpPr txBox="1"/>
          <p:nvPr/>
        </p:nvSpPr>
        <p:spPr>
          <a:xfrm>
            <a:off x="7843486" y="4112115"/>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aerated composting</a:t>
            </a:r>
            <a:endParaRPr/>
          </a:p>
        </p:txBody>
      </p:sp>
      <p:sp>
        <p:nvSpPr>
          <p:cNvPr id="385" name="Google Shape;385;p15"/>
          <p:cNvSpPr txBox="1"/>
          <p:nvPr/>
        </p:nvSpPr>
        <p:spPr>
          <a:xfrm>
            <a:off x="3295320" y="4108305"/>
            <a:ext cx="933186"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wet anaerobic digestion</a:t>
            </a:r>
            <a:endParaRPr/>
          </a:p>
        </p:txBody>
      </p:sp>
      <p:pic>
        <p:nvPicPr>
          <p:cNvPr id="386" name="Google Shape;386;p15"/>
          <p:cNvPicPr preferRelativeResize="0"/>
          <p:nvPr/>
        </p:nvPicPr>
        <p:blipFill rotWithShape="1">
          <a:blip r:embed="rId20" cstate="screen">
            <a:alphaModFix/>
            <a:extLst>
              <a:ext uri="{28A0092B-C50C-407E-A947-70E740481C1C}">
                <a14:useLocalDpi xmlns:a14="http://schemas.microsoft.com/office/drawing/2010/main"/>
              </a:ext>
            </a:extLst>
          </a:blip>
          <a:srcRect/>
          <a:stretch/>
        </p:blipFill>
        <p:spPr>
          <a:xfrm>
            <a:off x="7832280" y="2572172"/>
            <a:ext cx="933186" cy="577612"/>
          </a:xfrm>
          <a:prstGeom prst="rect">
            <a:avLst/>
          </a:prstGeom>
          <a:noFill/>
          <a:ln>
            <a:noFill/>
          </a:ln>
        </p:spPr>
      </p:pic>
      <p:pic>
        <p:nvPicPr>
          <p:cNvPr id="387" name="Google Shape;387;p15"/>
          <p:cNvPicPr preferRelativeResize="0"/>
          <p:nvPr/>
        </p:nvPicPr>
        <p:blipFill rotWithShape="1">
          <a:blip r:embed="rId21" cstate="screen">
            <a:alphaModFix/>
            <a:extLst>
              <a:ext uri="{28A0092B-C50C-407E-A947-70E740481C1C}">
                <a14:useLocalDpi xmlns:a14="http://schemas.microsoft.com/office/drawing/2010/main"/>
              </a:ext>
            </a:extLst>
          </a:blip>
          <a:srcRect/>
          <a:stretch/>
        </p:blipFill>
        <p:spPr>
          <a:xfrm>
            <a:off x="3290883" y="4658902"/>
            <a:ext cx="933186" cy="622858"/>
          </a:xfrm>
          <a:prstGeom prst="rect">
            <a:avLst/>
          </a:prstGeom>
          <a:noFill/>
          <a:ln>
            <a:noFill/>
          </a:ln>
        </p:spPr>
      </p:pic>
      <p:sp>
        <p:nvSpPr>
          <p:cNvPr id="388" name="Google Shape;388;p15"/>
          <p:cNvSpPr txBox="1"/>
          <p:nvPr/>
        </p:nvSpPr>
        <p:spPr>
          <a:xfrm>
            <a:off x="3290632" y="4492705"/>
            <a:ext cx="933186"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co-digestion </a:t>
            </a:r>
            <a:endParaRPr/>
          </a:p>
          <a:p>
            <a:pPr marL="0" marR="0" lvl="0" indent="0" algn="ctr" rtl="0">
              <a:spcBef>
                <a:spcPts val="0"/>
              </a:spcBef>
              <a:spcAft>
                <a:spcPts val="0"/>
              </a:spcAft>
              <a:buNone/>
            </a:pPr>
            <a:r>
              <a:rPr lang="en-US" sz="900">
                <a:solidFill>
                  <a:schemeClr val="lt1"/>
                </a:solidFill>
                <a:latin typeface="Calibri"/>
                <a:ea typeface="Calibri"/>
                <a:cs typeface="Calibri"/>
                <a:sym typeface="Calibri"/>
              </a:rPr>
              <a:t>with sewage</a:t>
            </a:r>
            <a:endParaRPr/>
          </a:p>
        </p:txBody>
      </p:sp>
      <p:pic>
        <p:nvPicPr>
          <p:cNvPr id="389" name="Google Shape;389;p15"/>
          <p:cNvPicPr preferRelativeResize="0"/>
          <p:nvPr/>
        </p:nvPicPr>
        <p:blipFill rotWithShape="1">
          <a:blip r:embed="rId22" cstate="screen">
            <a:alphaModFix/>
            <a:extLst>
              <a:ext uri="{28A0092B-C50C-407E-A947-70E740481C1C}">
                <a14:useLocalDpi xmlns:a14="http://schemas.microsoft.com/office/drawing/2010/main"/>
              </a:ext>
            </a:extLst>
          </a:blip>
          <a:srcRect r="-187"/>
          <a:stretch/>
        </p:blipFill>
        <p:spPr>
          <a:xfrm>
            <a:off x="7846286" y="4756105"/>
            <a:ext cx="933186" cy="511511"/>
          </a:xfrm>
          <a:prstGeom prst="rect">
            <a:avLst/>
          </a:prstGeom>
          <a:solidFill>
            <a:schemeClr val="dk1">
              <a:alpha val="49803"/>
            </a:schemeClr>
          </a:solidFill>
          <a:ln>
            <a:noFill/>
          </a:ln>
        </p:spPr>
      </p:pic>
      <p:sp>
        <p:nvSpPr>
          <p:cNvPr id="390" name="Google Shape;390;p15"/>
          <p:cNvSpPr txBox="1"/>
          <p:nvPr/>
        </p:nvSpPr>
        <p:spPr>
          <a:xfrm>
            <a:off x="7843486" y="4504772"/>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covered composting</a:t>
            </a:r>
            <a:endParaRPr/>
          </a:p>
        </p:txBody>
      </p:sp>
      <p:pic>
        <p:nvPicPr>
          <p:cNvPr id="391" name="Google Shape;391;p15" descr="A picture containing indoor, table, red&#10;&#10;Description generated with high confidence"/>
          <p:cNvPicPr preferRelativeResize="0"/>
          <p:nvPr/>
        </p:nvPicPr>
        <p:blipFill rotWithShape="1">
          <a:blip r:embed="rId23" cstate="screen">
            <a:alphaModFix/>
            <a:extLst>
              <a:ext uri="{28A0092B-C50C-407E-A947-70E740481C1C}">
                <a14:useLocalDpi xmlns:a14="http://schemas.microsoft.com/office/drawing/2010/main"/>
              </a:ext>
            </a:extLst>
          </a:blip>
          <a:srcRect/>
          <a:stretch/>
        </p:blipFill>
        <p:spPr>
          <a:xfrm>
            <a:off x="3296456" y="2579211"/>
            <a:ext cx="933186" cy="632605"/>
          </a:xfrm>
          <a:prstGeom prst="rect">
            <a:avLst/>
          </a:prstGeom>
          <a:noFill/>
          <a:ln>
            <a:noFill/>
          </a:ln>
        </p:spPr>
      </p:pic>
      <p:sp>
        <p:nvSpPr>
          <p:cNvPr id="392" name="Google Shape;392;p15"/>
          <p:cNvSpPr txBox="1"/>
          <p:nvPr/>
        </p:nvSpPr>
        <p:spPr>
          <a:xfrm>
            <a:off x="8172830" y="4412916"/>
            <a:ext cx="280966" cy="138499"/>
          </a:xfrm>
          <a:prstGeom prst="rect">
            <a:avLst/>
          </a:prstGeom>
          <a:solidFill>
            <a:srgbClr val="C86A3F"/>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3" name="Google Shape;393;p15"/>
          <p:cNvSpPr txBox="1"/>
          <p:nvPr/>
        </p:nvSpPr>
        <p:spPr>
          <a:xfrm>
            <a:off x="3612809" y="4408247"/>
            <a:ext cx="280966" cy="138499"/>
          </a:xfrm>
          <a:prstGeom prst="rect">
            <a:avLst/>
          </a:prstGeom>
          <a:solidFill>
            <a:srgbClr val="A8B788"/>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4" name="Google Shape;394;p15"/>
          <p:cNvSpPr txBox="1"/>
          <p:nvPr/>
        </p:nvSpPr>
        <p:spPr>
          <a:xfrm>
            <a:off x="3295319" y="3119900"/>
            <a:ext cx="933185"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slurry </a:t>
            </a:r>
            <a:endParaRPr/>
          </a:p>
          <a:p>
            <a:pPr marL="0" marR="0" lvl="0" indent="0" algn="ctr" rtl="0">
              <a:spcBef>
                <a:spcPts val="0"/>
              </a:spcBef>
              <a:spcAft>
                <a:spcPts val="0"/>
              </a:spcAft>
              <a:buNone/>
            </a:pPr>
            <a:r>
              <a:rPr lang="en-US" sz="900">
                <a:solidFill>
                  <a:schemeClr val="lt1"/>
                </a:solidFill>
                <a:latin typeface="Calibri"/>
                <a:ea typeface="Calibri"/>
                <a:cs typeface="Calibri"/>
                <a:sym typeface="Calibri"/>
              </a:rPr>
              <a:t>production</a:t>
            </a:r>
            <a:endParaRPr/>
          </a:p>
        </p:txBody>
      </p:sp>
      <p:sp>
        <p:nvSpPr>
          <p:cNvPr id="395" name="Google Shape;395;p15"/>
          <p:cNvSpPr txBox="1"/>
          <p:nvPr/>
        </p:nvSpPr>
        <p:spPr>
          <a:xfrm>
            <a:off x="4818048" y="3113594"/>
            <a:ext cx="933186" cy="346582"/>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sorting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pre-treatment</a:t>
            </a:r>
            <a:endParaRPr/>
          </a:p>
        </p:txBody>
      </p:sp>
      <p:pic>
        <p:nvPicPr>
          <p:cNvPr id="396" name="Google Shape;396;p15" descr="A picture containing building, outdoor, large, parked&#10;&#10;Description automatically generated"/>
          <p:cNvPicPr preferRelativeResize="0"/>
          <p:nvPr/>
        </p:nvPicPr>
        <p:blipFill rotWithShape="1">
          <a:blip r:embed="rId24" cstate="screen">
            <a:alphaModFix/>
            <a:extLst>
              <a:ext uri="{28A0092B-C50C-407E-A947-70E740481C1C}">
                <a14:useLocalDpi xmlns:a14="http://schemas.microsoft.com/office/drawing/2010/main"/>
              </a:ext>
            </a:extLst>
          </a:blip>
          <a:srcRect/>
          <a:stretch/>
        </p:blipFill>
        <p:spPr>
          <a:xfrm>
            <a:off x="4819333" y="4654743"/>
            <a:ext cx="928835" cy="616958"/>
          </a:xfrm>
          <a:prstGeom prst="rect">
            <a:avLst/>
          </a:prstGeom>
          <a:noFill/>
          <a:ln>
            <a:noFill/>
          </a:ln>
        </p:spPr>
      </p:pic>
      <p:pic>
        <p:nvPicPr>
          <p:cNvPr id="397" name="Google Shape;397;p15" descr="A picture containing indoor, kitchen, food, building&#10;&#10;Description automatically generated"/>
          <p:cNvPicPr preferRelativeResize="0"/>
          <p:nvPr/>
        </p:nvPicPr>
        <p:blipFill rotWithShape="1">
          <a:blip r:embed="rId25" cstate="screen">
            <a:alphaModFix/>
            <a:extLst>
              <a:ext uri="{28A0092B-C50C-407E-A947-70E740481C1C}">
                <a14:useLocalDpi xmlns:a14="http://schemas.microsoft.com/office/drawing/2010/main"/>
              </a:ext>
            </a:extLst>
          </a:blip>
          <a:srcRect/>
          <a:stretch/>
        </p:blipFill>
        <p:spPr>
          <a:xfrm>
            <a:off x="4818791" y="3625713"/>
            <a:ext cx="928835" cy="744933"/>
          </a:xfrm>
          <a:prstGeom prst="rect">
            <a:avLst/>
          </a:prstGeom>
          <a:noFill/>
          <a:ln>
            <a:noFill/>
          </a:ln>
        </p:spPr>
      </p:pic>
      <p:sp>
        <p:nvSpPr>
          <p:cNvPr id="398" name="Google Shape;398;p15"/>
          <p:cNvSpPr txBox="1"/>
          <p:nvPr/>
        </p:nvSpPr>
        <p:spPr>
          <a:xfrm>
            <a:off x="4814983" y="4329878"/>
            <a:ext cx="933186" cy="340276"/>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dry anaerobic digestion</a:t>
            </a:r>
            <a:endParaRPr/>
          </a:p>
        </p:txBody>
      </p:sp>
      <p:sp>
        <p:nvSpPr>
          <p:cNvPr id="399" name="Google Shape;399;p15"/>
          <p:cNvSpPr txBox="1"/>
          <p:nvPr/>
        </p:nvSpPr>
        <p:spPr>
          <a:xfrm>
            <a:off x="7829472" y="3091208"/>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filtering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size reduction</a:t>
            </a:r>
            <a:endParaRPr/>
          </a:p>
        </p:txBody>
      </p:sp>
      <p:pic>
        <p:nvPicPr>
          <p:cNvPr id="405" name="Google Shape;405;p15" descr="A large tower in a city&#10;&#10;Description automatically generated"/>
          <p:cNvPicPr preferRelativeResize="0"/>
          <p:nvPr/>
        </p:nvPicPr>
        <p:blipFill rotWithShape="1">
          <a:blip r:embed="rId26" cstate="screen">
            <a:alphaModFix/>
            <a:extLst>
              <a:ext uri="{28A0092B-C50C-407E-A947-70E740481C1C}">
                <a14:useLocalDpi xmlns:a14="http://schemas.microsoft.com/office/drawing/2010/main"/>
              </a:ext>
            </a:extLst>
          </a:blip>
          <a:srcRect/>
          <a:stretch/>
        </p:blipFill>
        <p:spPr>
          <a:xfrm>
            <a:off x="11025520" y="4529642"/>
            <a:ext cx="933186" cy="699545"/>
          </a:xfrm>
          <a:prstGeom prst="rect">
            <a:avLst/>
          </a:prstGeom>
          <a:noFill/>
          <a:ln>
            <a:noFill/>
          </a:ln>
        </p:spPr>
      </p:pic>
      <p:sp>
        <p:nvSpPr>
          <p:cNvPr id="406" name="Google Shape;406;p15"/>
          <p:cNvSpPr txBox="1"/>
          <p:nvPr/>
        </p:nvSpPr>
        <p:spPr>
          <a:xfrm>
            <a:off x="11013319" y="3092276"/>
            <a:ext cx="933186" cy="369332"/>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cleaning and densification</a:t>
            </a:r>
            <a:endParaRPr/>
          </a:p>
        </p:txBody>
      </p:sp>
      <p:pic>
        <p:nvPicPr>
          <p:cNvPr id="407" name="Google Shape;407;p15" descr="A pile of dirt&#10;&#10;Description automatically generated"/>
          <p:cNvPicPr preferRelativeResize="0"/>
          <p:nvPr/>
        </p:nvPicPr>
        <p:blipFill rotWithShape="1">
          <a:blip r:embed="rId27" cstate="screen">
            <a:alphaModFix/>
            <a:extLst>
              <a:ext uri="{28A0092B-C50C-407E-A947-70E740481C1C}">
                <a14:useLocalDpi xmlns:a14="http://schemas.microsoft.com/office/drawing/2010/main"/>
              </a:ext>
            </a:extLst>
          </a:blip>
          <a:srcRect/>
          <a:stretch/>
        </p:blipFill>
        <p:spPr>
          <a:xfrm>
            <a:off x="11025520" y="3567293"/>
            <a:ext cx="933186" cy="699891"/>
          </a:xfrm>
          <a:prstGeom prst="rect">
            <a:avLst/>
          </a:prstGeom>
          <a:noFill/>
          <a:ln>
            <a:noFill/>
          </a:ln>
        </p:spPr>
      </p:pic>
      <p:sp>
        <p:nvSpPr>
          <p:cNvPr id="408" name="Google Shape;408;p15"/>
          <p:cNvSpPr txBox="1"/>
          <p:nvPr/>
        </p:nvSpPr>
        <p:spPr>
          <a:xfrm>
            <a:off x="11024319" y="4233288"/>
            <a:ext cx="933186" cy="340276"/>
          </a:xfrm>
          <a:prstGeom prst="rect">
            <a:avLst/>
          </a:prstGeom>
          <a:solidFill>
            <a:srgbClr val="7F7F7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biomass combustion</a:t>
            </a:r>
            <a:endParaRPr/>
          </a:p>
        </p:txBody>
      </p:sp>
      <p:pic>
        <p:nvPicPr>
          <p:cNvPr id="409" name="Google Shape;409;p15"/>
          <p:cNvPicPr preferRelativeResize="0"/>
          <p:nvPr/>
        </p:nvPicPr>
        <p:blipFill rotWithShape="1">
          <a:blip r:embed="rId28" cstate="screen">
            <a:alphaModFix/>
            <a:extLst>
              <a:ext uri="{28A0092B-C50C-407E-A947-70E740481C1C}">
                <a14:useLocalDpi xmlns:a14="http://schemas.microsoft.com/office/drawing/2010/main"/>
              </a:ext>
            </a:extLst>
          </a:blip>
          <a:srcRect/>
          <a:stretch/>
        </p:blipFill>
        <p:spPr>
          <a:xfrm>
            <a:off x="6294885" y="4629558"/>
            <a:ext cx="933186" cy="664010"/>
          </a:xfrm>
          <a:prstGeom prst="rect">
            <a:avLst/>
          </a:prstGeom>
          <a:noFill/>
          <a:ln>
            <a:noFill/>
          </a:ln>
        </p:spPr>
      </p:pic>
      <p:pic>
        <p:nvPicPr>
          <p:cNvPr id="410" name="Google Shape;410;p15"/>
          <p:cNvPicPr preferRelativeResize="0"/>
          <p:nvPr/>
        </p:nvPicPr>
        <p:blipFill rotWithShape="1">
          <a:blip r:embed="rId29" cstate="screen">
            <a:alphaModFix/>
            <a:extLst>
              <a:ext uri="{28A0092B-C50C-407E-A947-70E740481C1C}">
                <a14:useLocalDpi xmlns:a14="http://schemas.microsoft.com/office/drawing/2010/main"/>
              </a:ext>
            </a:extLst>
          </a:blip>
          <a:srcRect/>
          <a:stretch/>
        </p:blipFill>
        <p:spPr>
          <a:xfrm>
            <a:off x="6306149" y="3549620"/>
            <a:ext cx="933186" cy="600352"/>
          </a:xfrm>
          <a:prstGeom prst="rect">
            <a:avLst/>
          </a:prstGeom>
          <a:noFill/>
          <a:ln>
            <a:noFill/>
          </a:ln>
        </p:spPr>
      </p:pic>
      <p:sp>
        <p:nvSpPr>
          <p:cNvPr id="411" name="Google Shape;411;p15"/>
          <p:cNvSpPr txBox="1"/>
          <p:nvPr/>
        </p:nvSpPr>
        <p:spPr>
          <a:xfrm>
            <a:off x="6293952" y="4448689"/>
            <a:ext cx="935341" cy="24904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pyrolysis</a:t>
            </a:r>
            <a:endParaRPr/>
          </a:p>
        </p:txBody>
      </p:sp>
      <p:pic>
        <p:nvPicPr>
          <p:cNvPr id="412" name="Google Shape;412;p15"/>
          <p:cNvPicPr preferRelativeResize="0"/>
          <p:nvPr/>
        </p:nvPicPr>
        <p:blipFill rotWithShape="1">
          <a:blip r:embed="rId30" cstate="screen">
            <a:alphaModFix/>
            <a:extLst>
              <a:ext uri="{28A0092B-C50C-407E-A947-70E740481C1C}">
                <a14:useLocalDpi xmlns:a14="http://schemas.microsoft.com/office/drawing/2010/main"/>
              </a:ext>
            </a:extLst>
          </a:blip>
          <a:srcRect/>
          <a:stretch/>
        </p:blipFill>
        <p:spPr>
          <a:xfrm>
            <a:off x="6291477" y="2549866"/>
            <a:ext cx="925409" cy="637124"/>
          </a:xfrm>
          <a:prstGeom prst="rect">
            <a:avLst/>
          </a:prstGeom>
          <a:noFill/>
          <a:ln>
            <a:noFill/>
          </a:ln>
        </p:spPr>
      </p:pic>
      <p:sp>
        <p:nvSpPr>
          <p:cNvPr id="413" name="Google Shape;413;p15"/>
          <p:cNvSpPr txBox="1"/>
          <p:nvPr/>
        </p:nvSpPr>
        <p:spPr>
          <a:xfrm>
            <a:off x="6287144" y="3068903"/>
            <a:ext cx="933186" cy="369332"/>
          </a:xfrm>
          <a:prstGeom prst="rect">
            <a:avLst/>
          </a:prstGeom>
          <a:solidFill>
            <a:schemeClr val="accent5"/>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size reduction and drying</a:t>
            </a:r>
            <a:endParaRPr/>
          </a:p>
        </p:txBody>
      </p:sp>
      <p:sp>
        <p:nvSpPr>
          <p:cNvPr id="414" name="Google Shape;414;p15"/>
          <p:cNvSpPr txBox="1"/>
          <p:nvPr/>
        </p:nvSpPr>
        <p:spPr>
          <a:xfrm>
            <a:off x="6306150" y="4148037"/>
            <a:ext cx="933186" cy="26561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gasification</a:t>
            </a:r>
            <a:endParaRPr/>
          </a:p>
        </p:txBody>
      </p:sp>
      <p:sp>
        <p:nvSpPr>
          <p:cNvPr id="415" name="Google Shape;415;p15"/>
          <p:cNvSpPr txBox="1"/>
          <p:nvPr/>
        </p:nvSpPr>
        <p:spPr>
          <a:xfrm>
            <a:off x="6604495" y="4356055"/>
            <a:ext cx="280966" cy="138499"/>
          </a:xfrm>
          <a:prstGeom prst="rect">
            <a:avLst/>
          </a:prstGeom>
          <a:solidFill>
            <a:srgbClr val="31859B"/>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pic>
        <p:nvPicPr>
          <p:cNvPr id="416" name="Google Shape;416;p15" descr="A yellow construction vehicle on a dirt road&#10;&#10;Description automatically generated"/>
          <p:cNvPicPr preferRelativeResize="0"/>
          <p:nvPr/>
        </p:nvPicPr>
        <p:blipFill rotWithShape="1">
          <a:blip r:embed="rId31" cstate="screen">
            <a:alphaModFix/>
            <a:extLst>
              <a:ext uri="{28A0092B-C50C-407E-A947-70E740481C1C}">
                <a14:useLocalDpi xmlns:a14="http://schemas.microsoft.com/office/drawing/2010/main"/>
              </a:ext>
            </a:extLst>
          </a:blip>
          <a:srcRect/>
          <a:stretch/>
        </p:blipFill>
        <p:spPr>
          <a:xfrm>
            <a:off x="9373685" y="2587459"/>
            <a:ext cx="933186" cy="622125"/>
          </a:xfrm>
          <a:prstGeom prst="rect">
            <a:avLst/>
          </a:prstGeom>
          <a:noFill/>
          <a:ln>
            <a:noFill/>
          </a:ln>
        </p:spPr>
      </p:pic>
      <p:sp>
        <p:nvSpPr>
          <p:cNvPr id="417" name="Google Shape;417;p15"/>
          <p:cNvSpPr txBox="1"/>
          <p:nvPr/>
        </p:nvSpPr>
        <p:spPr>
          <a:xfrm>
            <a:off x="9376493" y="3090070"/>
            <a:ext cx="933186" cy="369332"/>
          </a:xfrm>
          <a:prstGeom prst="rect">
            <a:avLst/>
          </a:prstGeom>
          <a:solidFill>
            <a:srgbClr val="93895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wood chipping and grinding</a:t>
            </a:r>
            <a:endParaRPr/>
          </a:p>
        </p:txBody>
      </p:sp>
      <p:pic>
        <p:nvPicPr>
          <p:cNvPr id="418" name="Google Shape;418;p15" descr="A picture containing table, building, food, old&#10;&#10;Description automatically generated"/>
          <p:cNvPicPr preferRelativeResize="0"/>
          <p:nvPr/>
        </p:nvPicPr>
        <p:blipFill rotWithShape="1">
          <a:blip r:embed="rId32" cstate="screen">
            <a:alphaModFix/>
            <a:extLst>
              <a:ext uri="{28A0092B-C50C-407E-A947-70E740481C1C}">
                <a14:useLocalDpi xmlns:a14="http://schemas.microsoft.com/office/drawing/2010/main"/>
              </a:ext>
            </a:extLst>
          </a:blip>
          <a:srcRect b="-1373"/>
          <a:stretch/>
        </p:blipFill>
        <p:spPr>
          <a:xfrm>
            <a:off x="11012146" y="2584758"/>
            <a:ext cx="934358" cy="515769"/>
          </a:xfrm>
          <a:prstGeom prst="rect">
            <a:avLst/>
          </a:prstGeom>
          <a:noFill/>
          <a:ln>
            <a:noFill/>
          </a:ln>
        </p:spPr>
      </p:pic>
      <p:sp>
        <p:nvSpPr>
          <p:cNvPr id="420" name="Google Shape;420;p15"/>
          <p:cNvSpPr txBox="1"/>
          <p:nvPr/>
        </p:nvSpPr>
        <p:spPr>
          <a:xfrm rot="-5400000">
            <a:off x="2416119" y="3658599"/>
            <a:ext cx="143500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6923C"/>
                </a:solidFill>
                <a:latin typeface="Calibri"/>
                <a:ea typeface="Calibri"/>
                <a:cs typeface="Calibri"/>
                <a:sym typeface="Calibri"/>
              </a:rPr>
              <a:t>wet anaerobic digestion</a:t>
            </a:r>
            <a:endParaRPr/>
          </a:p>
        </p:txBody>
      </p:sp>
      <p:sp>
        <p:nvSpPr>
          <p:cNvPr id="421" name="Google Shape;421;p15"/>
          <p:cNvSpPr txBox="1"/>
          <p:nvPr/>
        </p:nvSpPr>
        <p:spPr>
          <a:xfrm rot="-5400000">
            <a:off x="3933562" y="3735943"/>
            <a:ext cx="1406155"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dry anaerobic digestion</a:t>
            </a:r>
            <a:endParaRPr/>
          </a:p>
        </p:txBody>
      </p:sp>
      <p:sp>
        <p:nvSpPr>
          <p:cNvPr id="422" name="Google Shape;422;p15"/>
          <p:cNvSpPr txBox="1"/>
          <p:nvPr/>
        </p:nvSpPr>
        <p:spPr>
          <a:xfrm rot="-5400000">
            <a:off x="5311370" y="3748298"/>
            <a:ext cx="173316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high-temperature gasification</a:t>
            </a:r>
            <a:endParaRPr/>
          </a:p>
        </p:txBody>
      </p:sp>
      <p:sp>
        <p:nvSpPr>
          <p:cNvPr id="423" name="Google Shape;423;p15"/>
          <p:cNvSpPr txBox="1"/>
          <p:nvPr/>
        </p:nvSpPr>
        <p:spPr>
          <a:xfrm rot="-5400000">
            <a:off x="6718024" y="3836210"/>
            <a:ext cx="192552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aerobic digestion aka composting</a:t>
            </a:r>
            <a:endParaRPr/>
          </a:p>
        </p:txBody>
      </p:sp>
      <p:sp>
        <p:nvSpPr>
          <p:cNvPr id="424" name="Google Shape;424;p15"/>
          <p:cNvSpPr txBox="1"/>
          <p:nvPr/>
        </p:nvSpPr>
        <p:spPr>
          <a:xfrm rot="-5400000">
            <a:off x="8866119" y="2976086"/>
            <a:ext cx="66236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38953"/>
                </a:solidFill>
                <a:latin typeface="Calibri"/>
                <a:ea typeface="Calibri"/>
                <a:cs typeface="Calibri"/>
                <a:sym typeface="Calibri"/>
              </a:rPr>
              <a:t>mulching</a:t>
            </a:r>
            <a:endParaRPr/>
          </a:p>
        </p:txBody>
      </p:sp>
      <p:sp>
        <p:nvSpPr>
          <p:cNvPr id="425" name="Google Shape;425;p15"/>
          <p:cNvSpPr txBox="1"/>
          <p:nvPr/>
        </p:nvSpPr>
        <p:spPr>
          <a:xfrm rot="-5400000">
            <a:off x="10019250" y="3907166"/>
            <a:ext cx="168507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waste-to-energy combustion</a:t>
            </a:r>
            <a:endParaRPr/>
          </a:p>
        </p:txBody>
      </p:sp>
      <p:sp>
        <p:nvSpPr>
          <p:cNvPr id="100" name="TextBox 99">
            <a:extLst>
              <a:ext uri="{FF2B5EF4-FFF2-40B4-BE49-F238E27FC236}">
                <a16:creationId xmlns:a16="http://schemas.microsoft.com/office/drawing/2014/main" id="{BA261192-F760-AF42-8C80-0864A7E35147}"/>
              </a:ext>
            </a:extLst>
          </p:cNvPr>
          <p:cNvSpPr txBox="1"/>
          <p:nvPr/>
        </p:nvSpPr>
        <p:spPr>
          <a:xfrm>
            <a:off x="3279936" y="6191222"/>
            <a:ext cx="2364750" cy="369332"/>
          </a:xfrm>
          <a:prstGeom prst="rect">
            <a:avLst/>
          </a:prstGeom>
          <a:noFill/>
        </p:spPr>
        <p:txBody>
          <a:bodyPr wrap="none" rtlCol="0">
            <a:spAutoFit/>
          </a:bodyPr>
          <a:lstStyle/>
          <a:p>
            <a:r>
              <a:rPr lang="en-US" sz="1800" b="1" dirty="0">
                <a:solidFill>
                  <a:schemeClr val="accent3"/>
                </a:solidFill>
              </a:rPr>
              <a:t>anaerobic digestion</a:t>
            </a:r>
          </a:p>
        </p:txBody>
      </p:sp>
      <p:sp>
        <p:nvSpPr>
          <p:cNvPr id="101" name="TextBox 100">
            <a:extLst>
              <a:ext uri="{FF2B5EF4-FFF2-40B4-BE49-F238E27FC236}">
                <a16:creationId xmlns:a16="http://schemas.microsoft.com/office/drawing/2014/main" id="{279A3AF2-43B0-DB41-AB04-D880B24F1388}"/>
              </a:ext>
            </a:extLst>
          </p:cNvPr>
          <p:cNvSpPr txBox="1"/>
          <p:nvPr/>
        </p:nvSpPr>
        <p:spPr>
          <a:xfrm>
            <a:off x="6053649" y="6206001"/>
            <a:ext cx="1467068" cy="369332"/>
          </a:xfrm>
          <a:prstGeom prst="rect">
            <a:avLst/>
          </a:prstGeom>
          <a:noFill/>
        </p:spPr>
        <p:txBody>
          <a:bodyPr wrap="none" rtlCol="0">
            <a:spAutoFit/>
          </a:bodyPr>
          <a:lstStyle/>
          <a:p>
            <a:r>
              <a:rPr lang="en-US" sz="1800" b="1" dirty="0">
                <a:solidFill>
                  <a:schemeClr val="accent5"/>
                </a:solidFill>
              </a:rPr>
              <a:t>gasification</a:t>
            </a:r>
          </a:p>
        </p:txBody>
      </p:sp>
      <p:sp>
        <p:nvSpPr>
          <p:cNvPr id="102" name="TextBox 101">
            <a:extLst>
              <a:ext uri="{FF2B5EF4-FFF2-40B4-BE49-F238E27FC236}">
                <a16:creationId xmlns:a16="http://schemas.microsoft.com/office/drawing/2014/main" id="{0C2D1639-6679-9149-80FB-9CD763E976EE}"/>
              </a:ext>
            </a:extLst>
          </p:cNvPr>
          <p:cNvSpPr txBox="1"/>
          <p:nvPr/>
        </p:nvSpPr>
        <p:spPr>
          <a:xfrm>
            <a:off x="7680788" y="6199371"/>
            <a:ext cx="1492716" cy="369332"/>
          </a:xfrm>
          <a:prstGeom prst="rect">
            <a:avLst/>
          </a:prstGeom>
          <a:noFill/>
        </p:spPr>
        <p:txBody>
          <a:bodyPr wrap="none" rtlCol="0">
            <a:spAutoFit/>
          </a:bodyPr>
          <a:lstStyle/>
          <a:p>
            <a:r>
              <a:rPr lang="en-US" sz="1800" b="1" dirty="0">
                <a:solidFill>
                  <a:schemeClr val="accent6">
                    <a:lumMod val="50000"/>
                  </a:schemeClr>
                </a:solidFill>
              </a:rPr>
              <a:t>composting</a:t>
            </a:r>
          </a:p>
        </p:txBody>
      </p:sp>
      <p:sp>
        <p:nvSpPr>
          <p:cNvPr id="103" name="TextBox 102">
            <a:extLst>
              <a:ext uri="{FF2B5EF4-FFF2-40B4-BE49-F238E27FC236}">
                <a16:creationId xmlns:a16="http://schemas.microsoft.com/office/drawing/2014/main" id="{2C2043C9-9F35-9649-8705-92F658331ABE}"/>
              </a:ext>
            </a:extLst>
          </p:cNvPr>
          <p:cNvSpPr txBox="1"/>
          <p:nvPr/>
        </p:nvSpPr>
        <p:spPr>
          <a:xfrm>
            <a:off x="9324059" y="6212623"/>
            <a:ext cx="1210588" cy="369332"/>
          </a:xfrm>
          <a:prstGeom prst="rect">
            <a:avLst/>
          </a:prstGeom>
          <a:noFill/>
        </p:spPr>
        <p:txBody>
          <a:bodyPr wrap="none" rtlCol="0">
            <a:spAutoFit/>
          </a:bodyPr>
          <a:lstStyle/>
          <a:p>
            <a:r>
              <a:rPr lang="en-US" sz="1800" b="1" dirty="0">
                <a:solidFill>
                  <a:schemeClr val="tx2">
                    <a:lumMod val="50000"/>
                  </a:schemeClr>
                </a:solidFill>
              </a:rPr>
              <a:t>mulching</a:t>
            </a:r>
          </a:p>
        </p:txBody>
      </p:sp>
      <p:sp>
        <p:nvSpPr>
          <p:cNvPr id="104" name="Rectangle 103">
            <a:extLst>
              <a:ext uri="{FF2B5EF4-FFF2-40B4-BE49-F238E27FC236}">
                <a16:creationId xmlns:a16="http://schemas.microsoft.com/office/drawing/2014/main" id="{E60A45D5-BFF5-7C46-916B-191471487F12}"/>
              </a:ext>
            </a:extLst>
          </p:cNvPr>
          <p:cNvSpPr/>
          <p:nvPr/>
        </p:nvSpPr>
        <p:spPr>
          <a:xfrm>
            <a:off x="3041852" y="1989815"/>
            <a:ext cx="9034398" cy="471771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a:extLst>
              <a:ext uri="{FF2B5EF4-FFF2-40B4-BE49-F238E27FC236}">
                <a16:creationId xmlns:a16="http://schemas.microsoft.com/office/drawing/2014/main" id="{C011DCF0-7A70-C242-AC1B-E358113E6D6F}"/>
              </a:ext>
            </a:extLst>
          </p:cNvPr>
          <p:cNvSpPr txBox="1"/>
          <p:nvPr/>
        </p:nvSpPr>
        <p:spPr>
          <a:xfrm>
            <a:off x="10861788" y="6227328"/>
            <a:ext cx="1043876" cy="369332"/>
          </a:xfrm>
          <a:prstGeom prst="rect">
            <a:avLst/>
          </a:prstGeom>
          <a:noFill/>
        </p:spPr>
        <p:txBody>
          <a:bodyPr wrap="none" rtlCol="0">
            <a:spAutoFit/>
          </a:bodyPr>
          <a:lstStyle/>
          <a:p>
            <a:r>
              <a:rPr lang="en-US" sz="1800" b="1" dirty="0">
                <a:solidFill>
                  <a:schemeClr val="bg1">
                    <a:lumMod val="65000"/>
                  </a:schemeClr>
                </a:solidFill>
              </a:rPr>
              <a:t>burning</a:t>
            </a:r>
          </a:p>
        </p:txBody>
      </p:sp>
      <p:pic>
        <p:nvPicPr>
          <p:cNvPr id="106" name="Google Shape;311;p15" descr="A picture containing building, table, wooden, box&#10;&#10;Description automatically generated">
            <a:extLst>
              <a:ext uri="{FF2B5EF4-FFF2-40B4-BE49-F238E27FC236}">
                <a16:creationId xmlns:a16="http://schemas.microsoft.com/office/drawing/2014/main" id="{9F176576-B284-9C41-999B-E9E05821C1E7}"/>
              </a:ext>
            </a:extLst>
          </p:cNvPr>
          <p:cNvPicPr preferRelativeResize="0"/>
          <p:nvPr/>
        </p:nvPicPr>
        <p:blipFill rotWithShape="1">
          <a:blip r:embed="rId33" cstate="screen">
            <a:alphaModFix/>
            <a:extLst>
              <a:ext uri="{28A0092B-C50C-407E-A947-70E740481C1C}">
                <a14:useLocalDpi xmlns:a14="http://schemas.microsoft.com/office/drawing/2010/main"/>
              </a:ext>
            </a:extLst>
          </a:blip>
          <a:srcRect/>
          <a:stretch/>
        </p:blipFill>
        <p:spPr>
          <a:xfrm>
            <a:off x="1387280" y="5504501"/>
            <a:ext cx="1410650" cy="460765"/>
          </a:xfrm>
          <a:prstGeom prst="rect">
            <a:avLst/>
          </a:prstGeom>
          <a:noFill/>
          <a:ln>
            <a:noFill/>
          </a:ln>
        </p:spPr>
      </p:pic>
      <p:sp>
        <p:nvSpPr>
          <p:cNvPr id="107" name="Google Shape;332;p15">
            <a:extLst>
              <a:ext uri="{FF2B5EF4-FFF2-40B4-BE49-F238E27FC236}">
                <a16:creationId xmlns:a16="http://schemas.microsoft.com/office/drawing/2014/main" id="{7439F390-A31E-5C48-87EF-72F3EB630FC5}"/>
              </a:ext>
            </a:extLst>
          </p:cNvPr>
          <p:cNvSpPr txBox="1"/>
          <p:nvPr/>
        </p:nvSpPr>
        <p:spPr>
          <a:xfrm>
            <a:off x="1343439" y="5928445"/>
            <a:ext cx="159049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2"/>
                </a:solidFill>
                <a:latin typeface="Calibri"/>
                <a:ea typeface="Calibri"/>
                <a:cs typeface="Calibri"/>
                <a:sym typeface="Calibri"/>
              </a:rPr>
              <a:t>engineered wood products</a:t>
            </a:r>
            <a:endParaRPr/>
          </a:p>
        </p:txBody>
      </p:sp>
      <p:pic>
        <p:nvPicPr>
          <p:cNvPr id="109" name="Google Shape;400;p15" descr="A building with a metal fence&#10;&#10;Description automatically generated">
            <a:extLst>
              <a:ext uri="{FF2B5EF4-FFF2-40B4-BE49-F238E27FC236}">
                <a16:creationId xmlns:a16="http://schemas.microsoft.com/office/drawing/2014/main" id="{BE07F74A-651B-E743-BFD8-7F3D299613F5}"/>
              </a:ext>
            </a:extLst>
          </p:cNvPr>
          <p:cNvPicPr preferRelativeResize="0"/>
          <p:nvPr/>
        </p:nvPicPr>
        <p:blipFill rotWithShape="1">
          <a:blip r:embed="rId34" cstate="screen">
            <a:alphaModFix/>
            <a:extLst>
              <a:ext uri="{28A0092B-C50C-407E-A947-70E740481C1C}">
                <a14:useLocalDpi xmlns:a14="http://schemas.microsoft.com/office/drawing/2010/main"/>
              </a:ext>
            </a:extLst>
          </a:blip>
          <a:srcRect/>
          <a:stretch/>
        </p:blipFill>
        <p:spPr>
          <a:xfrm>
            <a:off x="1682501" y="3612044"/>
            <a:ext cx="933186" cy="622125"/>
          </a:xfrm>
          <a:prstGeom prst="rect">
            <a:avLst/>
          </a:prstGeom>
          <a:noFill/>
          <a:ln>
            <a:noFill/>
          </a:ln>
        </p:spPr>
      </p:pic>
      <p:pic>
        <p:nvPicPr>
          <p:cNvPr id="110" name="Google Shape;401;p15" descr="A large machine in a room&#10;&#10;Description automatically generated">
            <a:extLst>
              <a:ext uri="{FF2B5EF4-FFF2-40B4-BE49-F238E27FC236}">
                <a16:creationId xmlns:a16="http://schemas.microsoft.com/office/drawing/2014/main" id="{9C6117A1-3FDD-464B-BE0E-9C3A9E179A05}"/>
              </a:ext>
            </a:extLst>
          </p:cNvPr>
          <p:cNvPicPr preferRelativeResize="0"/>
          <p:nvPr/>
        </p:nvPicPr>
        <p:blipFill rotWithShape="1">
          <a:blip r:embed="rId35" cstate="screen">
            <a:alphaModFix/>
            <a:extLst>
              <a:ext uri="{28A0092B-C50C-407E-A947-70E740481C1C}">
                <a14:useLocalDpi xmlns:a14="http://schemas.microsoft.com/office/drawing/2010/main"/>
              </a:ext>
            </a:extLst>
          </a:blip>
          <a:srcRect/>
          <a:stretch/>
        </p:blipFill>
        <p:spPr>
          <a:xfrm>
            <a:off x="1682251" y="4528557"/>
            <a:ext cx="928634" cy="739059"/>
          </a:xfrm>
          <a:prstGeom prst="rect">
            <a:avLst/>
          </a:prstGeom>
          <a:noFill/>
          <a:ln>
            <a:noFill/>
          </a:ln>
        </p:spPr>
      </p:pic>
      <p:pic>
        <p:nvPicPr>
          <p:cNvPr id="111" name="Google Shape;402;p15" descr="A metal fence&#10;&#10;Description automatically generated">
            <a:extLst>
              <a:ext uri="{FF2B5EF4-FFF2-40B4-BE49-F238E27FC236}">
                <a16:creationId xmlns:a16="http://schemas.microsoft.com/office/drawing/2014/main" id="{C0163883-EDAC-5849-9A8A-741C67FB287C}"/>
              </a:ext>
            </a:extLst>
          </p:cNvPr>
          <p:cNvPicPr preferRelativeResize="0"/>
          <p:nvPr/>
        </p:nvPicPr>
        <p:blipFill rotWithShape="1">
          <a:blip r:embed="rId36" cstate="screen">
            <a:alphaModFix/>
            <a:extLst>
              <a:ext uri="{28A0092B-C50C-407E-A947-70E740481C1C}">
                <a14:useLocalDpi xmlns:a14="http://schemas.microsoft.com/office/drawing/2010/main"/>
              </a:ext>
            </a:extLst>
          </a:blip>
          <a:srcRect/>
          <a:stretch/>
        </p:blipFill>
        <p:spPr>
          <a:xfrm>
            <a:off x="1676786" y="2582140"/>
            <a:ext cx="933186" cy="622125"/>
          </a:xfrm>
          <a:prstGeom prst="rect">
            <a:avLst/>
          </a:prstGeom>
          <a:noFill/>
          <a:ln>
            <a:noFill/>
          </a:ln>
        </p:spPr>
      </p:pic>
      <p:sp>
        <p:nvSpPr>
          <p:cNvPr id="112" name="Google Shape;403;p15">
            <a:extLst>
              <a:ext uri="{FF2B5EF4-FFF2-40B4-BE49-F238E27FC236}">
                <a16:creationId xmlns:a16="http://schemas.microsoft.com/office/drawing/2014/main" id="{BC9C95F0-D5D3-2943-B1DD-2C2A1B71FD2B}"/>
              </a:ext>
            </a:extLst>
          </p:cNvPr>
          <p:cNvSpPr txBox="1"/>
          <p:nvPr/>
        </p:nvSpPr>
        <p:spPr>
          <a:xfrm>
            <a:off x="1682502" y="4214324"/>
            <a:ext cx="932306" cy="338328"/>
          </a:xfrm>
          <a:prstGeom prst="rect">
            <a:avLst/>
          </a:prstGeom>
          <a:solidFill>
            <a:srgbClr val="953734"/>
          </a:solidFill>
          <a:ln>
            <a:noFill/>
          </a:ln>
        </p:spPr>
        <p:txBody>
          <a:bodyPr spcFirstLastPara="1" wrap="square" lIns="0" tIns="45700" rIns="0" bIns="45700" anchor="t" anchorCtr="0">
            <a:noAutofit/>
          </a:bodyPr>
          <a:lstStyle/>
          <a:p>
            <a:pPr marL="0" marR="0" lvl="0" indent="0" algn="ctr" rtl="0">
              <a:spcBef>
                <a:spcPts val="0"/>
              </a:spcBef>
              <a:spcAft>
                <a:spcPts val="0"/>
              </a:spcAft>
              <a:buNone/>
            </a:pPr>
            <a:r>
              <a:rPr lang="en-US" sz="900" dirty="0">
                <a:solidFill>
                  <a:schemeClr val="lt1"/>
                </a:solidFill>
                <a:latin typeface="Calibri"/>
                <a:ea typeface="Calibri"/>
                <a:cs typeface="Calibri"/>
                <a:sym typeface="Calibri"/>
              </a:rPr>
              <a:t>composite wood products </a:t>
            </a:r>
            <a:r>
              <a:rPr lang="en-US" sz="900" dirty="0" err="1">
                <a:solidFill>
                  <a:schemeClr val="lt1"/>
                </a:solidFill>
                <a:latin typeface="Calibri"/>
                <a:ea typeface="Calibri"/>
                <a:cs typeface="Calibri"/>
                <a:sym typeface="Calibri"/>
              </a:rPr>
              <a:t>mfg</a:t>
            </a:r>
            <a:endParaRPr sz="900" dirty="0">
              <a:solidFill>
                <a:schemeClr val="lt1"/>
              </a:solidFill>
              <a:latin typeface="Calibri"/>
              <a:ea typeface="Calibri"/>
              <a:cs typeface="Calibri"/>
              <a:sym typeface="Calibri"/>
            </a:endParaRPr>
          </a:p>
        </p:txBody>
      </p:sp>
      <p:sp>
        <p:nvSpPr>
          <p:cNvPr id="113" name="Google Shape;404;p15">
            <a:extLst>
              <a:ext uri="{FF2B5EF4-FFF2-40B4-BE49-F238E27FC236}">
                <a16:creationId xmlns:a16="http://schemas.microsoft.com/office/drawing/2014/main" id="{7B7CA039-63CF-D14F-B259-D762176033DB}"/>
              </a:ext>
            </a:extLst>
          </p:cNvPr>
          <p:cNvSpPr txBox="1"/>
          <p:nvPr/>
        </p:nvSpPr>
        <p:spPr>
          <a:xfrm>
            <a:off x="1677815" y="3126103"/>
            <a:ext cx="933186" cy="340276"/>
          </a:xfrm>
          <a:prstGeom prst="rect">
            <a:avLst/>
          </a:prstGeom>
          <a:solidFill>
            <a:srgbClr val="953734"/>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wood preparation</a:t>
            </a:r>
            <a:endParaRPr/>
          </a:p>
        </p:txBody>
      </p:sp>
      <p:sp>
        <p:nvSpPr>
          <p:cNvPr id="114" name="Google Shape;419;p15">
            <a:extLst>
              <a:ext uri="{FF2B5EF4-FFF2-40B4-BE49-F238E27FC236}">
                <a16:creationId xmlns:a16="http://schemas.microsoft.com/office/drawing/2014/main" id="{3EAB0C52-9EF3-AC41-8E15-B121D9430AF8}"/>
              </a:ext>
            </a:extLst>
          </p:cNvPr>
          <p:cNvSpPr txBox="1"/>
          <p:nvPr/>
        </p:nvSpPr>
        <p:spPr>
          <a:xfrm rot="-5400000">
            <a:off x="669354" y="3717174"/>
            <a:ext cx="177324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53734"/>
                </a:solidFill>
                <a:latin typeface="Calibri"/>
                <a:ea typeface="Calibri"/>
                <a:cs typeface="Calibri"/>
                <a:sym typeface="Calibri"/>
              </a:rPr>
              <a:t>composite wood products mfg</a:t>
            </a:r>
            <a:endParaRPr sz="1000">
              <a:solidFill>
                <a:srgbClr val="953734"/>
              </a:solidFill>
              <a:latin typeface="Calibri"/>
              <a:ea typeface="Calibri"/>
              <a:cs typeface="Calibri"/>
              <a:sym typeface="Calibri"/>
            </a:endParaRPr>
          </a:p>
        </p:txBody>
      </p:sp>
      <p:sp>
        <p:nvSpPr>
          <p:cNvPr id="2" name="TextBox 1">
            <a:extLst>
              <a:ext uri="{FF2B5EF4-FFF2-40B4-BE49-F238E27FC236}">
                <a16:creationId xmlns:a16="http://schemas.microsoft.com/office/drawing/2014/main" id="{14BDF4E6-AD74-7548-AC4A-8A3D725EC704}"/>
              </a:ext>
            </a:extLst>
          </p:cNvPr>
          <p:cNvSpPr txBox="1"/>
          <p:nvPr/>
        </p:nvSpPr>
        <p:spPr>
          <a:xfrm>
            <a:off x="1297464" y="6236778"/>
            <a:ext cx="1744388" cy="307777"/>
          </a:xfrm>
          <a:prstGeom prst="rect">
            <a:avLst/>
          </a:prstGeom>
          <a:noFill/>
        </p:spPr>
        <p:txBody>
          <a:bodyPr wrap="none" rtlCol="0">
            <a:spAutoFit/>
          </a:bodyPr>
          <a:lstStyle/>
          <a:p>
            <a:r>
              <a:rPr lang="en-US" b="1" dirty="0">
                <a:solidFill>
                  <a:schemeClr val="accent2">
                    <a:lumMod val="75000"/>
                  </a:schemeClr>
                </a:solidFill>
              </a:rPr>
              <a:t>reuse / production</a:t>
            </a:r>
          </a:p>
        </p:txBody>
      </p:sp>
      <p:sp>
        <p:nvSpPr>
          <p:cNvPr id="118" name="Google Shape;372;p15">
            <a:extLst>
              <a:ext uri="{FF2B5EF4-FFF2-40B4-BE49-F238E27FC236}">
                <a16:creationId xmlns:a16="http://schemas.microsoft.com/office/drawing/2014/main" id="{7411480C-D5A6-984B-A91A-1C69E980D8AF}"/>
              </a:ext>
            </a:extLst>
          </p:cNvPr>
          <p:cNvSpPr/>
          <p:nvPr/>
        </p:nvSpPr>
        <p:spPr>
          <a:xfrm>
            <a:off x="6583871" y="-22822"/>
            <a:ext cx="896059" cy="877796"/>
          </a:xfrm>
          <a:prstGeom prst="downArrow">
            <a:avLst>
              <a:gd name="adj1" fmla="val 50000"/>
              <a:gd name="adj2" fmla="val 50000"/>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119" name="Google Shape;373;p15">
            <a:extLst>
              <a:ext uri="{FF2B5EF4-FFF2-40B4-BE49-F238E27FC236}">
                <a16:creationId xmlns:a16="http://schemas.microsoft.com/office/drawing/2014/main" id="{D32BA1C7-54A3-5B4C-90D8-8A7E27708BDE}"/>
              </a:ext>
            </a:extLst>
          </p:cNvPr>
          <p:cNvSpPr/>
          <p:nvPr/>
        </p:nvSpPr>
        <p:spPr>
          <a:xfrm>
            <a:off x="6876112" y="67646"/>
            <a:ext cx="329009" cy="329009"/>
          </a:xfrm>
          <a:prstGeom prst="star5">
            <a:avLst>
              <a:gd name="adj" fmla="val 19098"/>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21" name="Google Shape;322;p15">
            <a:extLst>
              <a:ext uri="{FF2B5EF4-FFF2-40B4-BE49-F238E27FC236}">
                <a16:creationId xmlns:a16="http://schemas.microsoft.com/office/drawing/2014/main" id="{698B3477-768F-8748-8ADB-B6F9A00DC491}"/>
              </a:ext>
            </a:extLst>
          </p:cNvPr>
          <p:cNvSpPr/>
          <p:nvPr/>
        </p:nvSpPr>
        <p:spPr>
          <a:xfrm>
            <a:off x="8818024" y="513272"/>
            <a:ext cx="1355441" cy="1013596"/>
          </a:xfrm>
          <a:prstGeom prst="rightArrow">
            <a:avLst>
              <a:gd name="adj1" fmla="val 50000"/>
              <a:gd name="adj2" fmla="val 50000"/>
            </a:avLst>
          </a:prstGeom>
          <a:solidFill>
            <a:srgbClr val="7F7F7F">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2" name="Google Shape;331;p15">
            <a:extLst>
              <a:ext uri="{FF2B5EF4-FFF2-40B4-BE49-F238E27FC236}">
                <a16:creationId xmlns:a16="http://schemas.microsoft.com/office/drawing/2014/main" id="{6D75E2E3-B407-AE4D-8C2B-3F792FA589EE}"/>
              </a:ext>
            </a:extLst>
          </p:cNvPr>
          <p:cNvPicPr preferRelativeResize="0"/>
          <p:nvPr/>
        </p:nvPicPr>
        <p:blipFill rotWithShape="1">
          <a:blip r:embed="rId37" cstate="screen">
            <a:alphaModFix amt="50000"/>
            <a:extLst>
              <a:ext uri="{28A0092B-C50C-407E-A947-70E740481C1C}">
                <a14:useLocalDpi xmlns:a14="http://schemas.microsoft.com/office/drawing/2010/main"/>
              </a:ext>
            </a:extLst>
          </a:blip>
          <a:srcRect t="-9838"/>
          <a:stretch/>
        </p:blipFill>
        <p:spPr>
          <a:xfrm>
            <a:off x="10200359" y="538524"/>
            <a:ext cx="769026" cy="838592"/>
          </a:xfrm>
          <a:prstGeom prst="rect">
            <a:avLst/>
          </a:prstGeom>
          <a:noFill/>
          <a:ln>
            <a:noFill/>
          </a:ln>
        </p:spPr>
      </p:pic>
    </p:spTree>
    <p:extLst>
      <p:ext uri="{BB962C8B-B14F-4D97-AF65-F5344CB8AC3E}">
        <p14:creationId xmlns:p14="http://schemas.microsoft.com/office/powerpoint/2010/main" val="3546739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cxnSp>
        <p:nvCxnSpPr>
          <p:cNvPr id="302" name="Google Shape;302;p15"/>
          <p:cNvCxnSpPr>
            <a:cxnSpLocks/>
          </p:cNvCxnSpPr>
          <p:nvPr/>
        </p:nvCxnSpPr>
        <p:spPr>
          <a:xfrm rot="-5400000" flipH="1">
            <a:off x="4699921" y="3568160"/>
            <a:ext cx="3918000" cy="175800"/>
          </a:xfrm>
          <a:prstGeom prst="bentConnector3">
            <a:avLst>
              <a:gd name="adj1" fmla="val 49998"/>
            </a:avLst>
          </a:prstGeom>
          <a:noFill/>
          <a:ln w="101600" cap="flat" cmpd="sng">
            <a:solidFill>
              <a:srgbClr val="B6DDE7"/>
            </a:solidFill>
            <a:prstDash val="solid"/>
            <a:miter lim="800000"/>
            <a:headEnd type="none" w="sm" len="sm"/>
            <a:tailEnd type="none" w="sm" len="sm"/>
          </a:ln>
        </p:spPr>
      </p:cxnSp>
      <p:cxnSp>
        <p:nvCxnSpPr>
          <p:cNvPr id="304" name="Google Shape;304;p15"/>
          <p:cNvCxnSpPr>
            <a:cxnSpLocks/>
            <a:endCxn id="305" idx="0"/>
          </p:cNvCxnSpPr>
          <p:nvPr/>
        </p:nvCxnSpPr>
        <p:spPr>
          <a:xfrm rot="-5400000" flipH="1">
            <a:off x="5608771" y="2659310"/>
            <a:ext cx="3638400" cy="1713900"/>
          </a:xfrm>
          <a:prstGeom prst="bentConnector3">
            <a:avLst>
              <a:gd name="adj1" fmla="val 6719"/>
            </a:avLst>
          </a:prstGeom>
          <a:noFill/>
          <a:ln w="101600" cap="flat" cmpd="sng">
            <a:solidFill>
              <a:srgbClr val="C86A3F"/>
            </a:solidFill>
            <a:prstDash val="solid"/>
            <a:miter lim="800000"/>
            <a:headEnd type="none" w="sm" len="sm"/>
            <a:tailEnd type="none" w="sm" len="sm"/>
          </a:ln>
        </p:spPr>
      </p:cxnSp>
      <p:cxnSp>
        <p:nvCxnSpPr>
          <p:cNvPr id="306" name="Google Shape;306;p15"/>
          <p:cNvCxnSpPr>
            <a:cxnSpLocks/>
            <a:endCxn id="307" idx="0"/>
          </p:cNvCxnSpPr>
          <p:nvPr/>
        </p:nvCxnSpPr>
        <p:spPr>
          <a:xfrm rot="-5400000" flipH="1">
            <a:off x="6380371" y="1887710"/>
            <a:ext cx="3626700" cy="3245400"/>
          </a:xfrm>
          <a:prstGeom prst="bentConnector3">
            <a:avLst>
              <a:gd name="adj1" fmla="val 4337"/>
            </a:avLst>
          </a:prstGeom>
          <a:noFill/>
          <a:ln w="88900" cap="flat" cmpd="sng">
            <a:solidFill>
              <a:srgbClr val="C4BD97"/>
            </a:solidFill>
            <a:prstDash val="solid"/>
            <a:miter lim="800000"/>
            <a:headEnd type="none" w="sm" len="sm"/>
            <a:tailEnd type="none" w="sm" len="sm"/>
          </a:ln>
        </p:spPr>
      </p:cxnSp>
      <p:cxnSp>
        <p:nvCxnSpPr>
          <p:cNvPr id="308" name="Google Shape;308;p15"/>
          <p:cNvCxnSpPr>
            <a:cxnSpLocks/>
          </p:cNvCxnSpPr>
          <p:nvPr/>
        </p:nvCxnSpPr>
        <p:spPr>
          <a:xfrm rot="5400000">
            <a:off x="3953971" y="2998010"/>
            <a:ext cx="3918000" cy="1316100"/>
          </a:xfrm>
          <a:prstGeom prst="bentConnector3">
            <a:avLst>
              <a:gd name="adj1" fmla="val 6174"/>
            </a:avLst>
          </a:prstGeom>
          <a:noFill/>
          <a:ln w="101600" cap="flat" cmpd="sng">
            <a:solidFill>
              <a:srgbClr val="93B3D7"/>
            </a:solidFill>
            <a:prstDash val="solid"/>
            <a:miter lim="800000"/>
            <a:headEnd type="none" w="sm" len="sm"/>
            <a:tailEnd type="none" w="sm" len="sm"/>
          </a:ln>
        </p:spPr>
      </p:cxnSp>
      <p:cxnSp>
        <p:nvCxnSpPr>
          <p:cNvPr id="309" name="Google Shape;309;p15"/>
          <p:cNvCxnSpPr>
            <a:cxnSpLocks/>
          </p:cNvCxnSpPr>
          <p:nvPr/>
        </p:nvCxnSpPr>
        <p:spPr>
          <a:xfrm rot="5400000">
            <a:off x="3197521" y="2251460"/>
            <a:ext cx="3927900" cy="2819100"/>
          </a:xfrm>
          <a:prstGeom prst="bentConnector3">
            <a:avLst>
              <a:gd name="adj1" fmla="val 4734"/>
            </a:avLst>
          </a:prstGeom>
          <a:noFill/>
          <a:ln w="101600" cap="flat" cmpd="sng">
            <a:solidFill>
              <a:srgbClr val="C2D59B"/>
            </a:solidFill>
            <a:prstDash val="solid"/>
            <a:miter lim="800000"/>
            <a:headEnd type="none" w="sm" len="sm"/>
            <a:tailEnd type="none" w="sm" len="sm"/>
          </a:ln>
        </p:spPr>
      </p:cxnSp>
      <p:cxnSp>
        <p:nvCxnSpPr>
          <p:cNvPr id="310" name="Google Shape;310;p15"/>
          <p:cNvCxnSpPr>
            <a:cxnSpLocks/>
            <a:endCxn id="311" idx="0"/>
          </p:cNvCxnSpPr>
          <p:nvPr/>
        </p:nvCxnSpPr>
        <p:spPr>
          <a:xfrm rot="5400000">
            <a:off x="2480071" y="1296710"/>
            <a:ext cx="3690600" cy="4491300"/>
          </a:xfrm>
          <a:prstGeom prst="bentConnector3">
            <a:avLst>
              <a:gd name="adj1" fmla="val 3475"/>
            </a:avLst>
          </a:prstGeom>
          <a:noFill/>
          <a:ln w="88900" cap="flat" cmpd="sng">
            <a:solidFill>
              <a:srgbClr val="D99593"/>
            </a:solidFill>
            <a:prstDash val="solid"/>
            <a:miter lim="800000"/>
            <a:headEnd type="none" w="sm" len="sm"/>
            <a:tailEnd type="none" w="sm" len="sm"/>
          </a:ln>
        </p:spPr>
      </p:cxnSp>
      <p:cxnSp>
        <p:nvCxnSpPr>
          <p:cNvPr id="312" name="Google Shape;312;p15"/>
          <p:cNvCxnSpPr>
            <a:cxnSpLocks/>
            <a:endCxn id="313" idx="3"/>
          </p:cNvCxnSpPr>
          <p:nvPr/>
        </p:nvCxnSpPr>
        <p:spPr>
          <a:xfrm rot="-5400000" flipH="1">
            <a:off x="7048471" y="1219610"/>
            <a:ext cx="3897300" cy="4852200"/>
          </a:xfrm>
          <a:prstGeom prst="bentConnector4">
            <a:avLst>
              <a:gd name="adj1" fmla="val 2271"/>
              <a:gd name="adj2" fmla="val 104712"/>
            </a:avLst>
          </a:prstGeom>
          <a:noFill/>
          <a:ln w="88900" cap="flat" cmpd="sng">
            <a:solidFill>
              <a:srgbClr val="D8D8D8"/>
            </a:solidFill>
            <a:prstDash val="solid"/>
            <a:miter lim="800000"/>
            <a:headEnd type="none" w="sm" len="sm"/>
            <a:tailEnd type="none" w="sm" len="sm"/>
          </a:ln>
        </p:spPr>
      </p:cxnSp>
      <p:grpSp>
        <p:nvGrpSpPr>
          <p:cNvPr id="316" name="Google Shape;316;p15"/>
          <p:cNvGrpSpPr/>
          <p:nvPr/>
        </p:nvGrpSpPr>
        <p:grpSpPr>
          <a:xfrm>
            <a:off x="6114033" y="5347140"/>
            <a:ext cx="418057" cy="344379"/>
            <a:chOff x="6242620" y="6213917"/>
            <a:chExt cx="418057" cy="344379"/>
          </a:xfrm>
        </p:grpSpPr>
        <p:sp>
          <p:nvSpPr>
            <p:cNvPr id="317" name="Google Shape;317;p15"/>
            <p:cNvSpPr/>
            <p:nvPr/>
          </p:nvSpPr>
          <p:spPr>
            <a:xfrm>
              <a:off x="6473118" y="6375543"/>
              <a:ext cx="83265" cy="7243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8" name="Google Shape;318;p15" descr="A picture containing indoor, black&#10;&#10;Description generated with high confidence"/>
            <p:cNvPicPr preferRelativeResize="0"/>
            <p:nvPr/>
          </p:nvPicPr>
          <p:blipFill rotWithShape="1">
            <a:blip r:embed="rId3" cstate="screen">
              <a:clrChange>
                <a:clrFrom>
                  <a:srgbClr val="FFFFFF"/>
                </a:clrFrom>
                <a:clrTo>
                  <a:srgbClr val="FFFFFF">
                    <a:alpha val="0"/>
                  </a:srgbClr>
                </a:clrTo>
              </a:clrChange>
              <a:alphaModFix/>
              <a:extLst>
                <a:ext uri="{28A0092B-C50C-407E-A947-70E740481C1C}">
                  <a14:useLocalDpi xmlns:a14="http://schemas.microsoft.com/office/drawing/2010/main"/>
                </a:ext>
              </a:extLst>
            </a:blip>
            <a:srcRect/>
            <a:stretch/>
          </p:blipFill>
          <p:spPr>
            <a:xfrm flipH="1">
              <a:off x="6242620" y="6213917"/>
              <a:ext cx="418057" cy="344379"/>
            </a:xfrm>
            <a:prstGeom prst="rect">
              <a:avLst/>
            </a:prstGeom>
            <a:noFill/>
            <a:ln>
              <a:noFill/>
            </a:ln>
          </p:spPr>
        </p:pic>
      </p:grpSp>
      <p:pic>
        <p:nvPicPr>
          <p:cNvPr id="324" name="Google Shape;324;p1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835469" y="5358507"/>
            <a:ext cx="604215" cy="487891"/>
          </a:xfrm>
          <a:prstGeom prst="rect">
            <a:avLst/>
          </a:prstGeom>
          <a:noFill/>
          <a:ln>
            <a:noFill/>
          </a:ln>
        </p:spPr>
      </p:pic>
      <p:pic>
        <p:nvPicPr>
          <p:cNvPr id="305" name="Google Shape;305;p15" descr="A picture containing sky, outdoor, ground, mountain&#10;&#10;Description generated with very high confidence"/>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858772" y="5335593"/>
            <a:ext cx="852316" cy="488013"/>
          </a:xfrm>
          <a:prstGeom prst="rect">
            <a:avLst/>
          </a:prstGeom>
          <a:noFill/>
          <a:ln>
            <a:noFill/>
          </a:ln>
        </p:spPr>
      </p:pic>
      <p:sp>
        <p:nvSpPr>
          <p:cNvPr id="325" name="Google Shape;325;p15"/>
          <p:cNvSpPr txBox="1"/>
          <p:nvPr/>
        </p:nvSpPr>
        <p:spPr>
          <a:xfrm>
            <a:off x="7939450" y="5780011"/>
            <a:ext cx="735596"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compost</a:t>
            </a:r>
            <a:endParaRPr/>
          </a:p>
        </p:txBody>
      </p:sp>
      <p:pic>
        <p:nvPicPr>
          <p:cNvPr id="311" name="Google Shape;311;p15" descr="A picture containing building, table, wooden, box&#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374443" y="5387639"/>
            <a:ext cx="1410650" cy="460765"/>
          </a:xfrm>
          <a:prstGeom prst="rect">
            <a:avLst/>
          </a:prstGeom>
          <a:noFill/>
          <a:ln>
            <a:noFill/>
          </a:ln>
        </p:spPr>
      </p:pic>
      <p:sp>
        <p:nvSpPr>
          <p:cNvPr id="332" name="Google Shape;332;p15"/>
          <p:cNvSpPr txBox="1"/>
          <p:nvPr/>
        </p:nvSpPr>
        <p:spPr>
          <a:xfrm>
            <a:off x="1330602" y="5811583"/>
            <a:ext cx="159049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2"/>
                </a:solidFill>
                <a:latin typeface="Calibri"/>
                <a:ea typeface="Calibri"/>
                <a:cs typeface="Calibri"/>
                <a:sym typeface="Calibri"/>
              </a:rPr>
              <a:t>engineered wood products</a:t>
            </a:r>
            <a:endParaRPr/>
          </a:p>
        </p:txBody>
      </p:sp>
      <p:pic>
        <p:nvPicPr>
          <p:cNvPr id="333" name="Google Shape;333;p15"/>
          <p:cNvPicPr preferRelativeResize="0"/>
          <p:nvPr/>
        </p:nvPicPr>
        <p:blipFill rotWithShape="1">
          <a:blip r:embed="rId7" cstate="screen">
            <a:clrChange>
              <a:clrFrom>
                <a:srgbClr val="FFFFFF"/>
              </a:clrFrom>
              <a:clrTo>
                <a:srgbClr val="FFFFFF">
                  <a:alpha val="0"/>
                </a:srgbClr>
              </a:clrTo>
            </a:clrChange>
            <a:alphaModFix/>
            <a:extLst>
              <a:ext uri="{28A0092B-C50C-407E-A947-70E740481C1C}">
                <a14:useLocalDpi xmlns:a14="http://schemas.microsoft.com/office/drawing/2010/main"/>
              </a:ext>
            </a:extLst>
          </a:blip>
          <a:srcRect/>
          <a:stretch/>
        </p:blipFill>
        <p:spPr>
          <a:xfrm>
            <a:off x="6810877" y="5342150"/>
            <a:ext cx="722186" cy="481457"/>
          </a:xfrm>
          <a:prstGeom prst="rect">
            <a:avLst/>
          </a:prstGeom>
          <a:noFill/>
          <a:ln>
            <a:noFill/>
          </a:ln>
        </p:spPr>
      </p:pic>
      <p:sp>
        <p:nvSpPr>
          <p:cNvPr id="334" name="Google Shape;334;p15"/>
          <p:cNvSpPr txBox="1"/>
          <p:nvPr/>
        </p:nvSpPr>
        <p:spPr>
          <a:xfrm>
            <a:off x="5978177" y="5630326"/>
            <a:ext cx="785565"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chemeClr val="accent5"/>
                </a:solidFill>
                <a:latin typeface="Calibri"/>
                <a:ea typeface="Calibri"/>
                <a:cs typeface="Calibri"/>
                <a:sym typeface="Calibri"/>
              </a:rPr>
              <a:t>hydrogen</a:t>
            </a:r>
            <a:endParaRPr/>
          </a:p>
        </p:txBody>
      </p:sp>
      <p:pic>
        <p:nvPicPr>
          <p:cNvPr id="307" name="Google Shape;307;p15" descr="A pile of hay&#10;&#10;Description automatically generated"/>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9438684" y="5323831"/>
            <a:ext cx="755467" cy="515539"/>
          </a:xfrm>
          <a:prstGeom prst="rect">
            <a:avLst/>
          </a:prstGeom>
          <a:noFill/>
          <a:ln>
            <a:noFill/>
          </a:ln>
        </p:spPr>
      </p:pic>
      <p:sp>
        <p:nvSpPr>
          <p:cNvPr id="335" name="Google Shape;335;p15"/>
          <p:cNvSpPr txBox="1"/>
          <p:nvPr/>
        </p:nvSpPr>
        <p:spPr>
          <a:xfrm>
            <a:off x="9506412" y="5783756"/>
            <a:ext cx="66058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94429"/>
                </a:solidFill>
                <a:latin typeface="Calibri"/>
                <a:ea typeface="Calibri"/>
                <a:cs typeface="Calibri"/>
                <a:sym typeface="Calibri"/>
              </a:rPr>
              <a:t>mulch</a:t>
            </a:r>
            <a:endParaRPr/>
          </a:p>
        </p:txBody>
      </p:sp>
      <p:pic>
        <p:nvPicPr>
          <p:cNvPr id="336" name="Google Shape;336;p15"/>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5352179" y="5388621"/>
            <a:ext cx="551447" cy="449151"/>
          </a:xfrm>
          <a:prstGeom prst="rect">
            <a:avLst/>
          </a:prstGeom>
          <a:noFill/>
          <a:ln>
            <a:noFill/>
          </a:ln>
        </p:spPr>
      </p:pic>
      <p:pic>
        <p:nvPicPr>
          <p:cNvPr id="337" name="Google Shape;337;p15"/>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4720742" y="5350194"/>
            <a:ext cx="374522" cy="378651"/>
          </a:xfrm>
          <a:prstGeom prst="rect">
            <a:avLst/>
          </a:prstGeom>
          <a:noFill/>
          <a:ln>
            <a:noFill/>
          </a:ln>
        </p:spPr>
      </p:pic>
      <p:sp>
        <p:nvSpPr>
          <p:cNvPr id="338" name="Google Shape;338;p15"/>
          <p:cNvSpPr txBox="1"/>
          <p:nvPr/>
        </p:nvSpPr>
        <p:spPr>
          <a:xfrm>
            <a:off x="3825142" y="5799481"/>
            <a:ext cx="62433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F6128"/>
                </a:solidFill>
                <a:latin typeface="Calibri"/>
                <a:ea typeface="Calibri"/>
                <a:cs typeface="Calibri"/>
                <a:sym typeface="Calibri"/>
              </a:rPr>
              <a:t>fertilizer</a:t>
            </a:r>
            <a:endParaRPr/>
          </a:p>
        </p:txBody>
      </p:sp>
      <p:sp>
        <p:nvSpPr>
          <p:cNvPr id="339" name="Google Shape;339;p15"/>
          <p:cNvSpPr txBox="1"/>
          <p:nvPr/>
        </p:nvSpPr>
        <p:spPr>
          <a:xfrm>
            <a:off x="4516286" y="5645592"/>
            <a:ext cx="812026"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chemeClr val="accent1"/>
                </a:solidFill>
                <a:latin typeface="Calibri"/>
                <a:ea typeface="Calibri"/>
                <a:cs typeface="Calibri"/>
                <a:sym typeface="Calibri"/>
              </a:rPr>
              <a:t>natural gas</a:t>
            </a:r>
            <a:endParaRPr/>
          </a:p>
        </p:txBody>
      </p:sp>
      <p:sp>
        <p:nvSpPr>
          <p:cNvPr id="340" name="Google Shape;340;p15"/>
          <p:cNvSpPr txBox="1"/>
          <p:nvPr/>
        </p:nvSpPr>
        <p:spPr>
          <a:xfrm>
            <a:off x="5284503" y="5790855"/>
            <a:ext cx="721573"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fertilizer</a:t>
            </a:r>
            <a:endParaRPr/>
          </a:p>
        </p:txBody>
      </p:sp>
      <p:cxnSp>
        <p:nvCxnSpPr>
          <p:cNvPr id="341" name="Google Shape;341;p15"/>
          <p:cNvCxnSpPr/>
          <p:nvPr/>
        </p:nvCxnSpPr>
        <p:spPr>
          <a:xfrm>
            <a:off x="4566287" y="5209136"/>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42" name="Google Shape;342;p15"/>
          <p:cNvCxnSpPr/>
          <p:nvPr/>
        </p:nvCxnSpPr>
        <p:spPr>
          <a:xfrm>
            <a:off x="3001484" y="5207673"/>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43" name="Google Shape;343;p15"/>
          <p:cNvCxnSpPr/>
          <p:nvPr/>
        </p:nvCxnSpPr>
        <p:spPr>
          <a:xfrm>
            <a:off x="6027755" y="5224961"/>
            <a:ext cx="0" cy="731520"/>
          </a:xfrm>
          <a:prstGeom prst="straightConnector1">
            <a:avLst/>
          </a:prstGeom>
          <a:noFill/>
          <a:ln w="9525" cap="flat" cmpd="sng">
            <a:solidFill>
              <a:srgbClr val="A5A5A5"/>
            </a:solidFill>
            <a:prstDash val="dash"/>
            <a:miter lim="800000"/>
            <a:headEnd type="none" w="sm" len="sm"/>
            <a:tailEnd type="none" w="sm" len="sm"/>
          </a:ln>
        </p:spPr>
      </p:cxnSp>
      <p:sp>
        <p:nvSpPr>
          <p:cNvPr id="344" name="Google Shape;344;p15"/>
          <p:cNvSpPr txBox="1"/>
          <p:nvPr/>
        </p:nvSpPr>
        <p:spPr>
          <a:xfrm>
            <a:off x="6794352" y="5761424"/>
            <a:ext cx="706404"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biochar</a:t>
            </a:r>
            <a:endParaRPr/>
          </a:p>
        </p:txBody>
      </p:sp>
      <p:sp>
        <p:nvSpPr>
          <p:cNvPr id="345" name="Google Shape;345;p15"/>
          <p:cNvSpPr txBox="1"/>
          <p:nvPr/>
        </p:nvSpPr>
        <p:spPr>
          <a:xfrm>
            <a:off x="6585973" y="5417786"/>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accent5"/>
                </a:solidFill>
                <a:latin typeface="Calibri"/>
                <a:ea typeface="Calibri"/>
                <a:cs typeface="Calibri"/>
                <a:sym typeface="Calibri"/>
              </a:rPr>
              <a:t>+</a:t>
            </a:r>
            <a:endParaRPr/>
          </a:p>
        </p:txBody>
      </p:sp>
      <p:sp>
        <p:nvSpPr>
          <p:cNvPr id="346" name="Google Shape;346;p15"/>
          <p:cNvSpPr txBox="1"/>
          <p:nvPr/>
        </p:nvSpPr>
        <p:spPr>
          <a:xfrm>
            <a:off x="5099377" y="5417786"/>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4F6128"/>
                </a:solidFill>
                <a:latin typeface="Calibri"/>
                <a:ea typeface="Calibri"/>
                <a:cs typeface="Calibri"/>
                <a:sym typeface="Calibri"/>
              </a:rPr>
              <a:t>+</a:t>
            </a:r>
            <a:endParaRPr/>
          </a:p>
        </p:txBody>
      </p:sp>
      <p:sp>
        <p:nvSpPr>
          <p:cNvPr id="347" name="Google Shape;347;p15"/>
          <p:cNvSpPr txBox="1"/>
          <p:nvPr/>
        </p:nvSpPr>
        <p:spPr>
          <a:xfrm>
            <a:off x="3583173" y="5415580"/>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6923C"/>
                </a:solidFill>
                <a:latin typeface="Calibri"/>
                <a:ea typeface="Calibri"/>
                <a:cs typeface="Calibri"/>
                <a:sym typeface="Calibri"/>
              </a:rPr>
              <a:t>+</a:t>
            </a:r>
            <a:endParaRPr/>
          </a:p>
        </p:txBody>
      </p:sp>
      <p:cxnSp>
        <p:nvCxnSpPr>
          <p:cNvPr id="348" name="Google Shape;348;p15"/>
          <p:cNvCxnSpPr/>
          <p:nvPr/>
        </p:nvCxnSpPr>
        <p:spPr>
          <a:xfrm>
            <a:off x="7540995" y="5224961"/>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49" name="Google Shape;349;p15"/>
          <p:cNvCxnSpPr/>
          <p:nvPr/>
        </p:nvCxnSpPr>
        <p:spPr>
          <a:xfrm>
            <a:off x="9068687" y="5204476"/>
            <a:ext cx="0" cy="731520"/>
          </a:xfrm>
          <a:prstGeom prst="straightConnector1">
            <a:avLst/>
          </a:prstGeom>
          <a:noFill/>
          <a:ln w="9525" cap="flat" cmpd="sng">
            <a:solidFill>
              <a:srgbClr val="A5A5A5"/>
            </a:solidFill>
            <a:prstDash val="dash"/>
            <a:miter lim="800000"/>
            <a:headEnd type="none" w="sm" len="sm"/>
            <a:tailEnd type="none" w="sm" len="sm"/>
          </a:ln>
        </p:spPr>
      </p:cxnSp>
      <p:cxnSp>
        <p:nvCxnSpPr>
          <p:cNvPr id="350" name="Google Shape;350;p15"/>
          <p:cNvCxnSpPr/>
          <p:nvPr/>
        </p:nvCxnSpPr>
        <p:spPr>
          <a:xfrm>
            <a:off x="10559512" y="5200331"/>
            <a:ext cx="0" cy="731520"/>
          </a:xfrm>
          <a:prstGeom prst="straightConnector1">
            <a:avLst/>
          </a:prstGeom>
          <a:noFill/>
          <a:ln w="9525" cap="flat" cmpd="sng">
            <a:solidFill>
              <a:srgbClr val="A5A5A5"/>
            </a:solidFill>
            <a:prstDash val="dash"/>
            <a:miter lim="800000"/>
            <a:headEnd type="none" w="sm" len="sm"/>
            <a:tailEnd type="none" w="sm" len="sm"/>
          </a:ln>
        </p:spPr>
      </p:cxnSp>
      <p:pic>
        <p:nvPicPr>
          <p:cNvPr id="351" name="Google Shape;351;p15" descr="A large clock mounted to the side&#10;&#10;Description automatically generated"/>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11412907" y="5350194"/>
            <a:ext cx="528809" cy="454130"/>
          </a:xfrm>
          <a:prstGeom prst="rect">
            <a:avLst/>
          </a:prstGeom>
          <a:noFill/>
          <a:ln>
            <a:noFill/>
          </a:ln>
        </p:spPr>
      </p:pic>
      <p:pic>
        <p:nvPicPr>
          <p:cNvPr id="352" name="Google Shape;352;p15" descr="A picture containing meter, parking, silver, white&#10;&#10;Description automatically generated"/>
          <p:cNvPicPr preferRelativeResize="0"/>
          <p:nvPr/>
        </p:nvPicPr>
        <p:blipFill rotWithShape="1">
          <a:blip r:embed="rId12" cstate="screen">
            <a:clrChange>
              <a:clrFrom>
                <a:srgbClr val="FDFDFD"/>
              </a:clrFrom>
              <a:clrTo>
                <a:srgbClr val="FDFDFD">
                  <a:alpha val="0"/>
                </a:srgbClr>
              </a:clrTo>
            </a:clrChange>
            <a:alphaModFix/>
            <a:extLst>
              <a:ext uri="{28A0092B-C50C-407E-A947-70E740481C1C}">
                <a14:useLocalDpi xmlns:a14="http://schemas.microsoft.com/office/drawing/2010/main"/>
              </a:ext>
            </a:extLst>
          </a:blip>
          <a:srcRect/>
          <a:stretch/>
        </p:blipFill>
        <p:spPr>
          <a:xfrm>
            <a:off x="10682272" y="5322201"/>
            <a:ext cx="511784" cy="511784"/>
          </a:xfrm>
          <a:prstGeom prst="rect">
            <a:avLst/>
          </a:prstGeom>
          <a:noFill/>
          <a:ln>
            <a:noFill/>
          </a:ln>
        </p:spPr>
      </p:pic>
      <p:sp>
        <p:nvSpPr>
          <p:cNvPr id="353" name="Google Shape;353;p15"/>
          <p:cNvSpPr txBox="1"/>
          <p:nvPr/>
        </p:nvSpPr>
        <p:spPr>
          <a:xfrm>
            <a:off x="10630302" y="5780011"/>
            <a:ext cx="72019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electricity</a:t>
            </a:r>
            <a:endParaRPr/>
          </a:p>
        </p:txBody>
      </p:sp>
      <p:sp>
        <p:nvSpPr>
          <p:cNvPr id="354" name="Google Shape;354;p15"/>
          <p:cNvSpPr txBox="1"/>
          <p:nvPr/>
        </p:nvSpPr>
        <p:spPr>
          <a:xfrm>
            <a:off x="11417252" y="5787799"/>
            <a:ext cx="529581"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steam</a:t>
            </a:r>
            <a:endParaRPr/>
          </a:p>
        </p:txBody>
      </p:sp>
      <p:sp>
        <p:nvSpPr>
          <p:cNvPr id="313" name="Google Shape;313;p15"/>
          <p:cNvSpPr txBox="1"/>
          <p:nvPr/>
        </p:nvSpPr>
        <p:spPr>
          <a:xfrm>
            <a:off x="11123177" y="5409783"/>
            <a:ext cx="3000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F7F7F"/>
                </a:solidFill>
                <a:latin typeface="Calibri"/>
                <a:ea typeface="Calibri"/>
                <a:cs typeface="Calibri"/>
                <a:sym typeface="Calibri"/>
              </a:rPr>
              <a:t>+</a:t>
            </a:r>
            <a:endParaRPr/>
          </a:p>
        </p:txBody>
      </p:sp>
      <p:pic>
        <p:nvPicPr>
          <p:cNvPr id="369" name="Google Shape;369;p15"/>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3144236" y="5338532"/>
            <a:ext cx="374522" cy="378651"/>
          </a:xfrm>
          <a:prstGeom prst="rect">
            <a:avLst/>
          </a:prstGeom>
          <a:noFill/>
          <a:ln>
            <a:noFill/>
          </a:ln>
        </p:spPr>
      </p:pic>
      <p:sp>
        <p:nvSpPr>
          <p:cNvPr id="370" name="Google Shape;370;p15"/>
          <p:cNvSpPr txBox="1"/>
          <p:nvPr/>
        </p:nvSpPr>
        <p:spPr>
          <a:xfrm>
            <a:off x="2939780" y="5633930"/>
            <a:ext cx="812026"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4F6128"/>
                </a:solidFill>
                <a:latin typeface="Calibri"/>
                <a:ea typeface="Calibri"/>
                <a:cs typeface="Calibri"/>
                <a:sym typeface="Calibri"/>
              </a:rPr>
              <a:t>renewable</a:t>
            </a:r>
            <a:endParaRPr/>
          </a:p>
          <a:p>
            <a:pPr marL="0" marR="0" lvl="0" indent="0" algn="ctr" rtl="0">
              <a:spcBef>
                <a:spcPts val="0"/>
              </a:spcBef>
              <a:spcAft>
                <a:spcPts val="0"/>
              </a:spcAft>
              <a:buNone/>
            </a:pPr>
            <a:r>
              <a:rPr lang="en-US" sz="1000">
                <a:solidFill>
                  <a:srgbClr val="4F6128"/>
                </a:solidFill>
                <a:latin typeface="Calibri"/>
                <a:ea typeface="Calibri"/>
                <a:cs typeface="Calibri"/>
                <a:sym typeface="Calibri"/>
              </a:rPr>
              <a:t>natural gas</a:t>
            </a:r>
            <a:endParaRPr/>
          </a:p>
        </p:txBody>
      </p:sp>
      <p:pic>
        <p:nvPicPr>
          <p:cNvPr id="381" name="Google Shape;381;p15" descr="A construction machine in a room&#10;&#10;Description automatically generated"/>
          <p:cNvPicPr preferRelativeResize="0"/>
          <p:nvPr/>
        </p:nvPicPr>
        <p:blipFill rotWithShape="1">
          <a:blip r:embed="rId13" cstate="screen">
            <a:alphaModFix/>
            <a:extLst>
              <a:ext uri="{28A0092B-C50C-407E-A947-70E740481C1C}">
                <a14:useLocalDpi xmlns:a14="http://schemas.microsoft.com/office/drawing/2010/main"/>
              </a:ext>
            </a:extLst>
          </a:blip>
          <a:srcRect/>
          <a:stretch/>
        </p:blipFill>
        <p:spPr>
          <a:xfrm>
            <a:off x="4813820" y="2432501"/>
            <a:ext cx="925409" cy="687682"/>
          </a:xfrm>
          <a:prstGeom prst="rect">
            <a:avLst/>
          </a:prstGeom>
          <a:noFill/>
          <a:ln>
            <a:noFill/>
          </a:ln>
        </p:spPr>
      </p:pic>
      <p:pic>
        <p:nvPicPr>
          <p:cNvPr id="382" name="Google Shape;382;p15"/>
          <p:cNvPicPr preferRelativeResize="0"/>
          <p:nvPr/>
        </p:nvPicPr>
        <p:blipFill rotWithShape="1">
          <a:blip r:embed="rId14" cstate="screen">
            <a:alphaModFix/>
            <a:extLst>
              <a:ext uri="{28A0092B-C50C-407E-A947-70E740481C1C}">
                <a14:useLocalDpi xmlns:a14="http://schemas.microsoft.com/office/drawing/2010/main"/>
              </a:ext>
            </a:extLst>
          </a:blip>
          <a:srcRect/>
          <a:stretch/>
        </p:blipFill>
        <p:spPr>
          <a:xfrm>
            <a:off x="3282050" y="3489458"/>
            <a:ext cx="933186" cy="563595"/>
          </a:xfrm>
          <a:prstGeom prst="rect">
            <a:avLst/>
          </a:prstGeom>
          <a:noFill/>
          <a:ln>
            <a:noFill/>
          </a:ln>
        </p:spPr>
      </p:pic>
      <p:pic>
        <p:nvPicPr>
          <p:cNvPr id="383" name="Google Shape;383;p15"/>
          <p:cNvPicPr preferRelativeResize="0"/>
          <p:nvPr/>
        </p:nvPicPr>
        <p:blipFill rotWithShape="1">
          <a:blip r:embed="rId15" cstate="screen">
            <a:alphaModFix/>
            <a:extLst>
              <a:ext uri="{28A0092B-C50C-407E-A947-70E740481C1C}">
                <a14:useLocalDpi xmlns:a14="http://schemas.microsoft.com/office/drawing/2010/main"/>
              </a:ext>
            </a:extLst>
          </a:blip>
          <a:srcRect/>
          <a:stretch/>
        </p:blipFill>
        <p:spPr>
          <a:xfrm>
            <a:off x="7833891" y="3455063"/>
            <a:ext cx="933186" cy="616283"/>
          </a:xfrm>
          <a:prstGeom prst="rect">
            <a:avLst/>
          </a:prstGeom>
          <a:noFill/>
          <a:ln>
            <a:noFill/>
          </a:ln>
        </p:spPr>
      </p:pic>
      <p:sp>
        <p:nvSpPr>
          <p:cNvPr id="384" name="Google Shape;384;p15"/>
          <p:cNvSpPr txBox="1"/>
          <p:nvPr/>
        </p:nvSpPr>
        <p:spPr>
          <a:xfrm>
            <a:off x="7830649" y="3995253"/>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aerated composting</a:t>
            </a:r>
            <a:endParaRPr/>
          </a:p>
        </p:txBody>
      </p:sp>
      <p:sp>
        <p:nvSpPr>
          <p:cNvPr id="385" name="Google Shape;385;p15"/>
          <p:cNvSpPr txBox="1"/>
          <p:nvPr/>
        </p:nvSpPr>
        <p:spPr>
          <a:xfrm>
            <a:off x="3282483" y="3991443"/>
            <a:ext cx="933186"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wet anaerobic digestion</a:t>
            </a:r>
            <a:endParaRPr/>
          </a:p>
        </p:txBody>
      </p:sp>
      <p:pic>
        <p:nvPicPr>
          <p:cNvPr id="386" name="Google Shape;386;p15"/>
          <p:cNvPicPr preferRelativeResize="0"/>
          <p:nvPr/>
        </p:nvPicPr>
        <p:blipFill rotWithShape="1">
          <a:blip r:embed="rId16" cstate="screen">
            <a:alphaModFix/>
            <a:extLst>
              <a:ext uri="{28A0092B-C50C-407E-A947-70E740481C1C}">
                <a14:useLocalDpi xmlns:a14="http://schemas.microsoft.com/office/drawing/2010/main"/>
              </a:ext>
            </a:extLst>
          </a:blip>
          <a:srcRect/>
          <a:stretch/>
        </p:blipFill>
        <p:spPr>
          <a:xfrm>
            <a:off x="7819443" y="2455310"/>
            <a:ext cx="933186" cy="577612"/>
          </a:xfrm>
          <a:prstGeom prst="rect">
            <a:avLst/>
          </a:prstGeom>
          <a:noFill/>
          <a:ln>
            <a:noFill/>
          </a:ln>
        </p:spPr>
      </p:pic>
      <p:pic>
        <p:nvPicPr>
          <p:cNvPr id="387" name="Google Shape;387;p15"/>
          <p:cNvPicPr preferRelativeResize="0"/>
          <p:nvPr/>
        </p:nvPicPr>
        <p:blipFill rotWithShape="1">
          <a:blip r:embed="rId17" cstate="screen">
            <a:alphaModFix/>
            <a:extLst>
              <a:ext uri="{28A0092B-C50C-407E-A947-70E740481C1C}">
                <a14:useLocalDpi xmlns:a14="http://schemas.microsoft.com/office/drawing/2010/main"/>
              </a:ext>
            </a:extLst>
          </a:blip>
          <a:srcRect/>
          <a:stretch/>
        </p:blipFill>
        <p:spPr>
          <a:xfrm>
            <a:off x="3278046" y="4542040"/>
            <a:ext cx="933186" cy="622858"/>
          </a:xfrm>
          <a:prstGeom prst="rect">
            <a:avLst/>
          </a:prstGeom>
          <a:noFill/>
          <a:ln>
            <a:noFill/>
          </a:ln>
        </p:spPr>
      </p:pic>
      <p:sp>
        <p:nvSpPr>
          <p:cNvPr id="388" name="Google Shape;388;p15"/>
          <p:cNvSpPr txBox="1"/>
          <p:nvPr/>
        </p:nvSpPr>
        <p:spPr>
          <a:xfrm>
            <a:off x="3277795" y="4375843"/>
            <a:ext cx="933186"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co-digestion </a:t>
            </a:r>
            <a:endParaRPr/>
          </a:p>
          <a:p>
            <a:pPr marL="0" marR="0" lvl="0" indent="0" algn="ctr" rtl="0">
              <a:spcBef>
                <a:spcPts val="0"/>
              </a:spcBef>
              <a:spcAft>
                <a:spcPts val="0"/>
              </a:spcAft>
              <a:buNone/>
            </a:pPr>
            <a:r>
              <a:rPr lang="en-US" sz="900">
                <a:solidFill>
                  <a:schemeClr val="lt1"/>
                </a:solidFill>
                <a:latin typeface="Calibri"/>
                <a:ea typeface="Calibri"/>
                <a:cs typeface="Calibri"/>
                <a:sym typeface="Calibri"/>
              </a:rPr>
              <a:t>with sewage</a:t>
            </a:r>
            <a:endParaRPr/>
          </a:p>
        </p:txBody>
      </p:sp>
      <p:pic>
        <p:nvPicPr>
          <p:cNvPr id="389" name="Google Shape;389;p15"/>
          <p:cNvPicPr preferRelativeResize="0"/>
          <p:nvPr/>
        </p:nvPicPr>
        <p:blipFill rotWithShape="1">
          <a:blip r:embed="rId18" cstate="screen">
            <a:alphaModFix/>
            <a:extLst>
              <a:ext uri="{28A0092B-C50C-407E-A947-70E740481C1C}">
                <a14:useLocalDpi xmlns:a14="http://schemas.microsoft.com/office/drawing/2010/main"/>
              </a:ext>
            </a:extLst>
          </a:blip>
          <a:srcRect r="-187"/>
          <a:stretch/>
        </p:blipFill>
        <p:spPr>
          <a:xfrm>
            <a:off x="7833449" y="4639243"/>
            <a:ext cx="933186" cy="511511"/>
          </a:xfrm>
          <a:prstGeom prst="rect">
            <a:avLst/>
          </a:prstGeom>
          <a:solidFill>
            <a:schemeClr val="dk1">
              <a:alpha val="49803"/>
            </a:schemeClr>
          </a:solidFill>
          <a:ln>
            <a:noFill/>
          </a:ln>
        </p:spPr>
      </p:pic>
      <p:sp>
        <p:nvSpPr>
          <p:cNvPr id="390" name="Google Shape;390;p15"/>
          <p:cNvSpPr txBox="1"/>
          <p:nvPr/>
        </p:nvSpPr>
        <p:spPr>
          <a:xfrm>
            <a:off x="7830649" y="4387910"/>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covered composting</a:t>
            </a:r>
            <a:endParaRPr/>
          </a:p>
        </p:txBody>
      </p:sp>
      <p:pic>
        <p:nvPicPr>
          <p:cNvPr id="391" name="Google Shape;391;p15" descr="A picture containing indoor, table, red&#10;&#10;Description generated with high confidence"/>
          <p:cNvPicPr preferRelativeResize="0"/>
          <p:nvPr/>
        </p:nvPicPr>
        <p:blipFill rotWithShape="1">
          <a:blip r:embed="rId19" cstate="screen">
            <a:alphaModFix/>
            <a:extLst>
              <a:ext uri="{28A0092B-C50C-407E-A947-70E740481C1C}">
                <a14:useLocalDpi xmlns:a14="http://schemas.microsoft.com/office/drawing/2010/main"/>
              </a:ext>
            </a:extLst>
          </a:blip>
          <a:srcRect/>
          <a:stretch/>
        </p:blipFill>
        <p:spPr>
          <a:xfrm>
            <a:off x="3283619" y="2462349"/>
            <a:ext cx="933186" cy="632605"/>
          </a:xfrm>
          <a:prstGeom prst="rect">
            <a:avLst/>
          </a:prstGeom>
          <a:noFill/>
          <a:ln>
            <a:noFill/>
          </a:ln>
        </p:spPr>
      </p:pic>
      <p:sp>
        <p:nvSpPr>
          <p:cNvPr id="392" name="Google Shape;392;p15"/>
          <p:cNvSpPr txBox="1"/>
          <p:nvPr/>
        </p:nvSpPr>
        <p:spPr>
          <a:xfrm>
            <a:off x="8159993" y="4296054"/>
            <a:ext cx="280966" cy="138499"/>
          </a:xfrm>
          <a:prstGeom prst="rect">
            <a:avLst/>
          </a:prstGeom>
          <a:solidFill>
            <a:srgbClr val="C86A3F"/>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3" name="Google Shape;393;p15"/>
          <p:cNvSpPr txBox="1"/>
          <p:nvPr/>
        </p:nvSpPr>
        <p:spPr>
          <a:xfrm>
            <a:off x="3599972" y="4291385"/>
            <a:ext cx="280966" cy="138499"/>
          </a:xfrm>
          <a:prstGeom prst="rect">
            <a:avLst/>
          </a:prstGeom>
          <a:solidFill>
            <a:srgbClr val="A8B788"/>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sp>
        <p:nvSpPr>
          <p:cNvPr id="394" name="Google Shape;394;p15"/>
          <p:cNvSpPr txBox="1"/>
          <p:nvPr/>
        </p:nvSpPr>
        <p:spPr>
          <a:xfrm>
            <a:off x="3282482" y="3003038"/>
            <a:ext cx="933185" cy="369332"/>
          </a:xfrm>
          <a:prstGeom prst="rect">
            <a:avLst/>
          </a:prstGeom>
          <a:solidFill>
            <a:srgbClr val="76923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slurry </a:t>
            </a:r>
            <a:endParaRPr/>
          </a:p>
          <a:p>
            <a:pPr marL="0" marR="0" lvl="0" indent="0" algn="ctr" rtl="0">
              <a:spcBef>
                <a:spcPts val="0"/>
              </a:spcBef>
              <a:spcAft>
                <a:spcPts val="0"/>
              </a:spcAft>
              <a:buNone/>
            </a:pPr>
            <a:r>
              <a:rPr lang="en-US" sz="900">
                <a:solidFill>
                  <a:schemeClr val="lt1"/>
                </a:solidFill>
                <a:latin typeface="Calibri"/>
                <a:ea typeface="Calibri"/>
                <a:cs typeface="Calibri"/>
                <a:sym typeface="Calibri"/>
              </a:rPr>
              <a:t>production</a:t>
            </a:r>
            <a:endParaRPr/>
          </a:p>
        </p:txBody>
      </p:sp>
      <p:sp>
        <p:nvSpPr>
          <p:cNvPr id="395" name="Google Shape;395;p15"/>
          <p:cNvSpPr txBox="1"/>
          <p:nvPr/>
        </p:nvSpPr>
        <p:spPr>
          <a:xfrm>
            <a:off x="4805211" y="2996732"/>
            <a:ext cx="933186" cy="346582"/>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sorting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pre-treatment</a:t>
            </a:r>
            <a:endParaRPr/>
          </a:p>
        </p:txBody>
      </p:sp>
      <p:pic>
        <p:nvPicPr>
          <p:cNvPr id="396" name="Google Shape;396;p15" descr="A picture containing building, outdoor, large, parked&#10;&#10;Description automatically generated"/>
          <p:cNvPicPr preferRelativeResize="0"/>
          <p:nvPr/>
        </p:nvPicPr>
        <p:blipFill rotWithShape="1">
          <a:blip r:embed="rId20" cstate="screen">
            <a:alphaModFix/>
            <a:extLst>
              <a:ext uri="{28A0092B-C50C-407E-A947-70E740481C1C}">
                <a14:useLocalDpi xmlns:a14="http://schemas.microsoft.com/office/drawing/2010/main"/>
              </a:ext>
            </a:extLst>
          </a:blip>
          <a:srcRect/>
          <a:stretch/>
        </p:blipFill>
        <p:spPr>
          <a:xfrm>
            <a:off x="4806496" y="4537881"/>
            <a:ext cx="928835" cy="616958"/>
          </a:xfrm>
          <a:prstGeom prst="rect">
            <a:avLst/>
          </a:prstGeom>
          <a:noFill/>
          <a:ln>
            <a:noFill/>
          </a:ln>
        </p:spPr>
      </p:pic>
      <p:pic>
        <p:nvPicPr>
          <p:cNvPr id="397" name="Google Shape;397;p15" descr="A picture containing indoor, kitchen, food, building&#10;&#10;Description automatically generated"/>
          <p:cNvPicPr preferRelativeResize="0"/>
          <p:nvPr/>
        </p:nvPicPr>
        <p:blipFill rotWithShape="1">
          <a:blip r:embed="rId21" cstate="screen">
            <a:alphaModFix/>
            <a:extLst>
              <a:ext uri="{28A0092B-C50C-407E-A947-70E740481C1C}">
                <a14:useLocalDpi xmlns:a14="http://schemas.microsoft.com/office/drawing/2010/main"/>
              </a:ext>
            </a:extLst>
          </a:blip>
          <a:srcRect/>
          <a:stretch/>
        </p:blipFill>
        <p:spPr>
          <a:xfrm>
            <a:off x="4805954" y="3508851"/>
            <a:ext cx="928835" cy="744933"/>
          </a:xfrm>
          <a:prstGeom prst="rect">
            <a:avLst/>
          </a:prstGeom>
          <a:noFill/>
          <a:ln>
            <a:noFill/>
          </a:ln>
        </p:spPr>
      </p:pic>
      <p:sp>
        <p:nvSpPr>
          <p:cNvPr id="398" name="Google Shape;398;p15"/>
          <p:cNvSpPr txBox="1"/>
          <p:nvPr/>
        </p:nvSpPr>
        <p:spPr>
          <a:xfrm>
            <a:off x="4802146" y="4213016"/>
            <a:ext cx="933186" cy="340276"/>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dry anaerobic digestion</a:t>
            </a:r>
            <a:endParaRPr/>
          </a:p>
        </p:txBody>
      </p:sp>
      <p:sp>
        <p:nvSpPr>
          <p:cNvPr id="399" name="Google Shape;399;p15"/>
          <p:cNvSpPr txBox="1"/>
          <p:nvPr/>
        </p:nvSpPr>
        <p:spPr>
          <a:xfrm>
            <a:off x="7816635" y="2974346"/>
            <a:ext cx="933186" cy="369332"/>
          </a:xfrm>
          <a:prstGeom prst="rect">
            <a:avLst/>
          </a:prstGeom>
          <a:solidFill>
            <a:srgbClr val="974806"/>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filtering and </a:t>
            </a:r>
            <a:br>
              <a:rPr lang="en-US" sz="900">
                <a:solidFill>
                  <a:schemeClr val="lt1"/>
                </a:solidFill>
                <a:latin typeface="Calibri"/>
                <a:ea typeface="Calibri"/>
                <a:cs typeface="Calibri"/>
                <a:sym typeface="Calibri"/>
              </a:rPr>
            </a:br>
            <a:r>
              <a:rPr lang="en-US" sz="900">
                <a:solidFill>
                  <a:schemeClr val="lt1"/>
                </a:solidFill>
                <a:latin typeface="Calibri"/>
                <a:ea typeface="Calibri"/>
                <a:cs typeface="Calibri"/>
                <a:sym typeface="Calibri"/>
              </a:rPr>
              <a:t>size reduction</a:t>
            </a:r>
            <a:endParaRPr/>
          </a:p>
        </p:txBody>
      </p:sp>
      <p:pic>
        <p:nvPicPr>
          <p:cNvPr id="400" name="Google Shape;400;p15" descr="A building with a metal fence&#10;&#10;Description automatically generated"/>
          <p:cNvPicPr preferRelativeResize="0"/>
          <p:nvPr/>
        </p:nvPicPr>
        <p:blipFill rotWithShape="1">
          <a:blip r:embed="rId22" cstate="screen">
            <a:alphaModFix/>
            <a:extLst>
              <a:ext uri="{28A0092B-C50C-407E-A947-70E740481C1C}">
                <a14:useLocalDpi xmlns:a14="http://schemas.microsoft.com/office/drawing/2010/main"/>
              </a:ext>
            </a:extLst>
          </a:blip>
          <a:srcRect/>
          <a:stretch/>
        </p:blipFill>
        <p:spPr>
          <a:xfrm>
            <a:off x="1669664" y="3495182"/>
            <a:ext cx="933186" cy="622125"/>
          </a:xfrm>
          <a:prstGeom prst="rect">
            <a:avLst/>
          </a:prstGeom>
          <a:noFill/>
          <a:ln>
            <a:noFill/>
          </a:ln>
        </p:spPr>
      </p:pic>
      <p:pic>
        <p:nvPicPr>
          <p:cNvPr id="401" name="Google Shape;401;p15" descr="A large machine in a room&#10;&#10;Description automatically generated"/>
          <p:cNvPicPr preferRelativeResize="0"/>
          <p:nvPr/>
        </p:nvPicPr>
        <p:blipFill rotWithShape="1">
          <a:blip r:embed="rId23" cstate="screen">
            <a:alphaModFix/>
            <a:extLst>
              <a:ext uri="{28A0092B-C50C-407E-A947-70E740481C1C}">
                <a14:useLocalDpi xmlns:a14="http://schemas.microsoft.com/office/drawing/2010/main"/>
              </a:ext>
            </a:extLst>
          </a:blip>
          <a:srcRect/>
          <a:stretch/>
        </p:blipFill>
        <p:spPr>
          <a:xfrm>
            <a:off x="1669414" y="4411695"/>
            <a:ext cx="928634" cy="739059"/>
          </a:xfrm>
          <a:prstGeom prst="rect">
            <a:avLst/>
          </a:prstGeom>
          <a:noFill/>
          <a:ln>
            <a:noFill/>
          </a:ln>
        </p:spPr>
      </p:pic>
      <p:pic>
        <p:nvPicPr>
          <p:cNvPr id="402" name="Google Shape;402;p15" descr="A metal fence&#10;&#10;Description automatically generated"/>
          <p:cNvPicPr preferRelativeResize="0"/>
          <p:nvPr/>
        </p:nvPicPr>
        <p:blipFill rotWithShape="1">
          <a:blip r:embed="rId24" cstate="screen">
            <a:alphaModFix/>
            <a:extLst>
              <a:ext uri="{28A0092B-C50C-407E-A947-70E740481C1C}">
                <a14:useLocalDpi xmlns:a14="http://schemas.microsoft.com/office/drawing/2010/main"/>
              </a:ext>
            </a:extLst>
          </a:blip>
          <a:srcRect/>
          <a:stretch/>
        </p:blipFill>
        <p:spPr>
          <a:xfrm>
            <a:off x="1663949" y="2465278"/>
            <a:ext cx="933186" cy="622125"/>
          </a:xfrm>
          <a:prstGeom prst="rect">
            <a:avLst/>
          </a:prstGeom>
          <a:noFill/>
          <a:ln>
            <a:noFill/>
          </a:ln>
        </p:spPr>
      </p:pic>
      <p:sp>
        <p:nvSpPr>
          <p:cNvPr id="403" name="Google Shape;403;p15"/>
          <p:cNvSpPr txBox="1"/>
          <p:nvPr/>
        </p:nvSpPr>
        <p:spPr>
          <a:xfrm>
            <a:off x="1669665" y="4097462"/>
            <a:ext cx="932306" cy="338328"/>
          </a:xfrm>
          <a:prstGeom prst="rect">
            <a:avLst/>
          </a:prstGeom>
          <a:solidFill>
            <a:srgbClr val="953734"/>
          </a:solidFill>
          <a:ln>
            <a:noFill/>
          </a:ln>
        </p:spPr>
        <p:txBody>
          <a:bodyPr spcFirstLastPara="1" wrap="square" lIns="0" tIns="45700" rIns="0" bIns="45700" anchor="t" anchorCtr="0">
            <a:noAutofit/>
          </a:bodyPr>
          <a:lstStyle/>
          <a:p>
            <a:pPr marL="0" marR="0" lvl="0" indent="0" algn="ctr" rtl="0">
              <a:spcBef>
                <a:spcPts val="0"/>
              </a:spcBef>
              <a:spcAft>
                <a:spcPts val="0"/>
              </a:spcAft>
              <a:buNone/>
            </a:pPr>
            <a:r>
              <a:rPr lang="en-US" sz="900" dirty="0">
                <a:solidFill>
                  <a:schemeClr val="lt1"/>
                </a:solidFill>
                <a:latin typeface="Calibri"/>
                <a:ea typeface="Calibri"/>
                <a:cs typeface="Calibri"/>
                <a:sym typeface="Calibri"/>
              </a:rPr>
              <a:t>composite wood products </a:t>
            </a:r>
            <a:r>
              <a:rPr lang="en-US" sz="900" dirty="0" err="1">
                <a:solidFill>
                  <a:schemeClr val="lt1"/>
                </a:solidFill>
                <a:latin typeface="Calibri"/>
                <a:ea typeface="Calibri"/>
                <a:cs typeface="Calibri"/>
                <a:sym typeface="Calibri"/>
              </a:rPr>
              <a:t>mfg</a:t>
            </a:r>
            <a:endParaRPr sz="900" dirty="0">
              <a:solidFill>
                <a:schemeClr val="lt1"/>
              </a:solidFill>
              <a:latin typeface="Calibri"/>
              <a:ea typeface="Calibri"/>
              <a:cs typeface="Calibri"/>
              <a:sym typeface="Calibri"/>
            </a:endParaRPr>
          </a:p>
        </p:txBody>
      </p:sp>
      <p:sp>
        <p:nvSpPr>
          <p:cNvPr id="404" name="Google Shape;404;p15"/>
          <p:cNvSpPr txBox="1"/>
          <p:nvPr/>
        </p:nvSpPr>
        <p:spPr>
          <a:xfrm>
            <a:off x="1664978" y="3009241"/>
            <a:ext cx="933186" cy="340276"/>
          </a:xfrm>
          <a:prstGeom prst="rect">
            <a:avLst/>
          </a:prstGeom>
          <a:solidFill>
            <a:srgbClr val="953734"/>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wood preparation</a:t>
            </a:r>
            <a:endParaRPr/>
          </a:p>
        </p:txBody>
      </p:sp>
      <p:pic>
        <p:nvPicPr>
          <p:cNvPr id="405" name="Google Shape;405;p15" descr="A large tower in a city&#10;&#10;Description automatically generated"/>
          <p:cNvPicPr preferRelativeResize="0"/>
          <p:nvPr/>
        </p:nvPicPr>
        <p:blipFill rotWithShape="1">
          <a:blip r:embed="rId25" cstate="screen">
            <a:alphaModFix/>
            <a:extLst>
              <a:ext uri="{28A0092B-C50C-407E-A947-70E740481C1C}">
                <a14:useLocalDpi xmlns:a14="http://schemas.microsoft.com/office/drawing/2010/main"/>
              </a:ext>
            </a:extLst>
          </a:blip>
          <a:srcRect/>
          <a:stretch/>
        </p:blipFill>
        <p:spPr>
          <a:xfrm>
            <a:off x="11012683" y="4412780"/>
            <a:ext cx="933186" cy="699545"/>
          </a:xfrm>
          <a:prstGeom prst="rect">
            <a:avLst/>
          </a:prstGeom>
          <a:noFill/>
          <a:ln>
            <a:noFill/>
          </a:ln>
        </p:spPr>
      </p:pic>
      <p:sp>
        <p:nvSpPr>
          <p:cNvPr id="406" name="Google Shape;406;p15"/>
          <p:cNvSpPr txBox="1"/>
          <p:nvPr/>
        </p:nvSpPr>
        <p:spPr>
          <a:xfrm>
            <a:off x="11000482" y="2975414"/>
            <a:ext cx="933186" cy="369332"/>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cleaning and densification</a:t>
            </a:r>
            <a:endParaRPr/>
          </a:p>
        </p:txBody>
      </p:sp>
      <p:pic>
        <p:nvPicPr>
          <p:cNvPr id="407" name="Google Shape;407;p15" descr="A pile of dirt&#10;&#10;Description automatically generated"/>
          <p:cNvPicPr preferRelativeResize="0"/>
          <p:nvPr/>
        </p:nvPicPr>
        <p:blipFill rotWithShape="1">
          <a:blip r:embed="rId26" cstate="screen">
            <a:alphaModFix/>
            <a:extLst>
              <a:ext uri="{28A0092B-C50C-407E-A947-70E740481C1C}">
                <a14:useLocalDpi xmlns:a14="http://schemas.microsoft.com/office/drawing/2010/main"/>
              </a:ext>
            </a:extLst>
          </a:blip>
          <a:srcRect/>
          <a:stretch/>
        </p:blipFill>
        <p:spPr>
          <a:xfrm>
            <a:off x="11012683" y="3450431"/>
            <a:ext cx="933186" cy="699891"/>
          </a:xfrm>
          <a:prstGeom prst="rect">
            <a:avLst/>
          </a:prstGeom>
          <a:noFill/>
          <a:ln>
            <a:noFill/>
          </a:ln>
        </p:spPr>
      </p:pic>
      <p:sp>
        <p:nvSpPr>
          <p:cNvPr id="408" name="Google Shape;408;p15"/>
          <p:cNvSpPr txBox="1"/>
          <p:nvPr/>
        </p:nvSpPr>
        <p:spPr>
          <a:xfrm>
            <a:off x="11011482" y="4116426"/>
            <a:ext cx="933186" cy="340276"/>
          </a:xfrm>
          <a:prstGeom prst="rect">
            <a:avLst/>
          </a:prstGeom>
          <a:solidFill>
            <a:srgbClr val="7F7F7F"/>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biomass combustion</a:t>
            </a:r>
            <a:endParaRPr/>
          </a:p>
        </p:txBody>
      </p:sp>
      <p:pic>
        <p:nvPicPr>
          <p:cNvPr id="409" name="Google Shape;409;p15"/>
          <p:cNvPicPr preferRelativeResize="0"/>
          <p:nvPr/>
        </p:nvPicPr>
        <p:blipFill rotWithShape="1">
          <a:blip r:embed="rId27" cstate="screen">
            <a:alphaModFix/>
            <a:extLst>
              <a:ext uri="{28A0092B-C50C-407E-A947-70E740481C1C}">
                <a14:useLocalDpi xmlns:a14="http://schemas.microsoft.com/office/drawing/2010/main"/>
              </a:ext>
            </a:extLst>
          </a:blip>
          <a:srcRect/>
          <a:stretch/>
        </p:blipFill>
        <p:spPr>
          <a:xfrm>
            <a:off x="6282048" y="4512696"/>
            <a:ext cx="933186" cy="664010"/>
          </a:xfrm>
          <a:prstGeom prst="rect">
            <a:avLst/>
          </a:prstGeom>
          <a:noFill/>
          <a:ln>
            <a:noFill/>
          </a:ln>
        </p:spPr>
      </p:pic>
      <p:pic>
        <p:nvPicPr>
          <p:cNvPr id="410" name="Google Shape;410;p15"/>
          <p:cNvPicPr preferRelativeResize="0"/>
          <p:nvPr/>
        </p:nvPicPr>
        <p:blipFill rotWithShape="1">
          <a:blip r:embed="rId28" cstate="screen">
            <a:alphaModFix/>
            <a:extLst>
              <a:ext uri="{28A0092B-C50C-407E-A947-70E740481C1C}">
                <a14:useLocalDpi xmlns:a14="http://schemas.microsoft.com/office/drawing/2010/main"/>
              </a:ext>
            </a:extLst>
          </a:blip>
          <a:srcRect/>
          <a:stretch/>
        </p:blipFill>
        <p:spPr>
          <a:xfrm>
            <a:off x="6293312" y="3432758"/>
            <a:ext cx="933186" cy="600352"/>
          </a:xfrm>
          <a:prstGeom prst="rect">
            <a:avLst/>
          </a:prstGeom>
          <a:noFill/>
          <a:ln>
            <a:noFill/>
          </a:ln>
        </p:spPr>
      </p:pic>
      <p:sp>
        <p:nvSpPr>
          <p:cNvPr id="411" name="Google Shape;411;p15"/>
          <p:cNvSpPr txBox="1"/>
          <p:nvPr/>
        </p:nvSpPr>
        <p:spPr>
          <a:xfrm>
            <a:off x="6281115" y="4331827"/>
            <a:ext cx="935341" cy="249048"/>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pyrolysis</a:t>
            </a:r>
            <a:endParaRPr/>
          </a:p>
        </p:txBody>
      </p:sp>
      <p:pic>
        <p:nvPicPr>
          <p:cNvPr id="412" name="Google Shape;412;p15"/>
          <p:cNvPicPr preferRelativeResize="0"/>
          <p:nvPr/>
        </p:nvPicPr>
        <p:blipFill rotWithShape="1">
          <a:blip r:embed="rId29" cstate="screen">
            <a:alphaModFix/>
            <a:extLst>
              <a:ext uri="{28A0092B-C50C-407E-A947-70E740481C1C}">
                <a14:useLocalDpi xmlns:a14="http://schemas.microsoft.com/office/drawing/2010/main"/>
              </a:ext>
            </a:extLst>
          </a:blip>
          <a:srcRect/>
          <a:stretch/>
        </p:blipFill>
        <p:spPr>
          <a:xfrm>
            <a:off x="6278640" y="2433004"/>
            <a:ext cx="925409" cy="637124"/>
          </a:xfrm>
          <a:prstGeom prst="rect">
            <a:avLst/>
          </a:prstGeom>
          <a:noFill/>
          <a:ln>
            <a:noFill/>
          </a:ln>
        </p:spPr>
      </p:pic>
      <p:sp>
        <p:nvSpPr>
          <p:cNvPr id="413" name="Google Shape;413;p15"/>
          <p:cNvSpPr txBox="1"/>
          <p:nvPr/>
        </p:nvSpPr>
        <p:spPr>
          <a:xfrm>
            <a:off x="6274307" y="2952041"/>
            <a:ext cx="933186" cy="369332"/>
          </a:xfrm>
          <a:prstGeom prst="rect">
            <a:avLst/>
          </a:prstGeom>
          <a:solidFill>
            <a:schemeClr val="accent5"/>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size reduction and drying</a:t>
            </a:r>
            <a:endParaRPr/>
          </a:p>
        </p:txBody>
      </p:sp>
      <p:sp>
        <p:nvSpPr>
          <p:cNvPr id="414" name="Google Shape;414;p15"/>
          <p:cNvSpPr txBox="1"/>
          <p:nvPr/>
        </p:nvSpPr>
        <p:spPr>
          <a:xfrm>
            <a:off x="6293313" y="4031175"/>
            <a:ext cx="933186" cy="26561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gasification</a:t>
            </a:r>
            <a:endParaRPr/>
          </a:p>
        </p:txBody>
      </p:sp>
      <p:sp>
        <p:nvSpPr>
          <p:cNvPr id="415" name="Google Shape;415;p15"/>
          <p:cNvSpPr txBox="1"/>
          <p:nvPr/>
        </p:nvSpPr>
        <p:spPr>
          <a:xfrm>
            <a:off x="6591658" y="4239193"/>
            <a:ext cx="280966" cy="138499"/>
          </a:xfrm>
          <a:prstGeom prst="rect">
            <a:avLst/>
          </a:prstGeom>
          <a:solidFill>
            <a:srgbClr val="31859B"/>
          </a:solidFill>
          <a:ln>
            <a:noFill/>
          </a:ln>
        </p:spPr>
        <p:txBody>
          <a:bodyPr spcFirstLastPara="1" wrap="square" lIns="0" tIns="0" rIns="0" bIns="0" anchor="ctr" anchorCtr="0">
            <a:spAutoFit/>
          </a:bodyPr>
          <a:lstStyle/>
          <a:p>
            <a:pPr marL="0" marR="0" lvl="0" indent="0" algn="ctr" rtl="0">
              <a:spcBef>
                <a:spcPts val="0"/>
              </a:spcBef>
              <a:spcAft>
                <a:spcPts val="0"/>
              </a:spcAft>
              <a:buNone/>
            </a:pPr>
            <a:r>
              <a:rPr lang="en-US" sz="900">
                <a:solidFill>
                  <a:schemeClr val="dk1"/>
                </a:solidFill>
                <a:latin typeface="Calibri"/>
                <a:ea typeface="Calibri"/>
                <a:cs typeface="Calibri"/>
                <a:sym typeface="Calibri"/>
              </a:rPr>
              <a:t>OR</a:t>
            </a:r>
            <a:endParaRPr/>
          </a:p>
        </p:txBody>
      </p:sp>
      <p:pic>
        <p:nvPicPr>
          <p:cNvPr id="416" name="Google Shape;416;p15" descr="A yellow construction vehicle on a dirt road&#10;&#10;Description automatically generated"/>
          <p:cNvPicPr preferRelativeResize="0"/>
          <p:nvPr/>
        </p:nvPicPr>
        <p:blipFill rotWithShape="1">
          <a:blip r:embed="rId30" cstate="screen">
            <a:alphaModFix/>
            <a:extLst>
              <a:ext uri="{28A0092B-C50C-407E-A947-70E740481C1C}">
                <a14:useLocalDpi xmlns:a14="http://schemas.microsoft.com/office/drawing/2010/main"/>
              </a:ext>
            </a:extLst>
          </a:blip>
          <a:srcRect/>
          <a:stretch/>
        </p:blipFill>
        <p:spPr>
          <a:xfrm>
            <a:off x="9360848" y="2470597"/>
            <a:ext cx="933186" cy="622125"/>
          </a:xfrm>
          <a:prstGeom prst="rect">
            <a:avLst/>
          </a:prstGeom>
          <a:noFill/>
          <a:ln>
            <a:noFill/>
          </a:ln>
        </p:spPr>
      </p:pic>
      <p:sp>
        <p:nvSpPr>
          <p:cNvPr id="417" name="Google Shape;417;p15"/>
          <p:cNvSpPr txBox="1"/>
          <p:nvPr/>
        </p:nvSpPr>
        <p:spPr>
          <a:xfrm>
            <a:off x="9363656" y="2973208"/>
            <a:ext cx="933186" cy="369332"/>
          </a:xfrm>
          <a:prstGeom prst="rect">
            <a:avLst/>
          </a:prstGeom>
          <a:solidFill>
            <a:srgbClr val="93895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a:solidFill>
                  <a:schemeClr val="lt1"/>
                </a:solidFill>
                <a:latin typeface="Calibri"/>
                <a:ea typeface="Calibri"/>
                <a:cs typeface="Calibri"/>
                <a:sym typeface="Calibri"/>
              </a:rPr>
              <a:t>wood chipping and grinding</a:t>
            </a:r>
            <a:endParaRPr/>
          </a:p>
        </p:txBody>
      </p:sp>
      <p:pic>
        <p:nvPicPr>
          <p:cNvPr id="418" name="Google Shape;418;p15" descr="A picture containing table, building, food, old&#10;&#10;Description automatically generated"/>
          <p:cNvPicPr preferRelativeResize="0"/>
          <p:nvPr/>
        </p:nvPicPr>
        <p:blipFill rotWithShape="1">
          <a:blip r:embed="rId31" cstate="screen">
            <a:alphaModFix/>
            <a:extLst>
              <a:ext uri="{28A0092B-C50C-407E-A947-70E740481C1C}">
                <a14:useLocalDpi xmlns:a14="http://schemas.microsoft.com/office/drawing/2010/main"/>
              </a:ext>
            </a:extLst>
          </a:blip>
          <a:srcRect b="-1373"/>
          <a:stretch/>
        </p:blipFill>
        <p:spPr>
          <a:xfrm>
            <a:off x="10999309" y="2467896"/>
            <a:ext cx="934358" cy="515769"/>
          </a:xfrm>
          <a:prstGeom prst="rect">
            <a:avLst/>
          </a:prstGeom>
          <a:noFill/>
          <a:ln>
            <a:noFill/>
          </a:ln>
        </p:spPr>
      </p:pic>
      <p:sp>
        <p:nvSpPr>
          <p:cNvPr id="419" name="Google Shape;419;p15"/>
          <p:cNvSpPr txBox="1"/>
          <p:nvPr/>
        </p:nvSpPr>
        <p:spPr>
          <a:xfrm rot="-5400000">
            <a:off x="656517" y="3600312"/>
            <a:ext cx="177324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53734"/>
                </a:solidFill>
                <a:latin typeface="Calibri"/>
                <a:ea typeface="Calibri"/>
                <a:cs typeface="Calibri"/>
                <a:sym typeface="Calibri"/>
              </a:rPr>
              <a:t>composite wood products mfg</a:t>
            </a:r>
            <a:endParaRPr sz="1000">
              <a:solidFill>
                <a:srgbClr val="953734"/>
              </a:solidFill>
              <a:latin typeface="Calibri"/>
              <a:ea typeface="Calibri"/>
              <a:cs typeface="Calibri"/>
              <a:sym typeface="Calibri"/>
            </a:endParaRPr>
          </a:p>
        </p:txBody>
      </p:sp>
      <p:sp>
        <p:nvSpPr>
          <p:cNvPr id="420" name="Google Shape;420;p15"/>
          <p:cNvSpPr txBox="1"/>
          <p:nvPr/>
        </p:nvSpPr>
        <p:spPr>
          <a:xfrm rot="-5400000">
            <a:off x="2403282" y="3541737"/>
            <a:ext cx="1435009"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6923C"/>
                </a:solidFill>
                <a:latin typeface="Calibri"/>
                <a:ea typeface="Calibri"/>
                <a:cs typeface="Calibri"/>
                <a:sym typeface="Calibri"/>
              </a:rPr>
              <a:t>wet anaerobic digestion</a:t>
            </a:r>
            <a:endParaRPr/>
          </a:p>
        </p:txBody>
      </p:sp>
      <p:sp>
        <p:nvSpPr>
          <p:cNvPr id="421" name="Google Shape;421;p15"/>
          <p:cNvSpPr txBox="1"/>
          <p:nvPr/>
        </p:nvSpPr>
        <p:spPr>
          <a:xfrm rot="-5400000">
            <a:off x="3920725" y="3619081"/>
            <a:ext cx="1406155"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1"/>
                </a:solidFill>
                <a:latin typeface="Calibri"/>
                <a:ea typeface="Calibri"/>
                <a:cs typeface="Calibri"/>
                <a:sym typeface="Calibri"/>
              </a:rPr>
              <a:t>dry anaerobic digestion</a:t>
            </a:r>
            <a:endParaRPr/>
          </a:p>
        </p:txBody>
      </p:sp>
      <p:sp>
        <p:nvSpPr>
          <p:cNvPr id="422" name="Google Shape;422;p15"/>
          <p:cNvSpPr txBox="1"/>
          <p:nvPr/>
        </p:nvSpPr>
        <p:spPr>
          <a:xfrm rot="-5400000">
            <a:off x="5298533" y="3631436"/>
            <a:ext cx="173316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chemeClr val="accent5"/>
                </a:solidFill>
                <a:latin typeface="Calibri"/>
                <a:ea typeface="Calibri"/>
                <a:cs typeface="Calibri"/>
                <a:sym typeface="Calibri"/>
              </a:rPr>
              <a:t>high-temperature gasification</a:t>
            </a:r>
            <a:endParaRPr/>
          </a:p>
        </p:txBody>
      </p:sp>
      <p:sp>
        <p:nvSpPr>
          <p:cNvPr id="423" name="Google Shape;423;p15"/>
          <p:cNvSpPr txBox="1"/>
          <p:nvPr/>
        </p:nvSpPr>
        <p:spPr>
          <a:xfrm rot="-5400000">
            <a:off x="6705187" y="3719348"/>
            <a:ext cx="1925528"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74806"/>
                </a:solidFill>
                <a:latin typeface="Calibri"/>
                <a:ea typeface="Calibri"/>
                <a:cs typeface="Calibri"/>
                <a:sym typeface="Calibri"/>
              </a:rPr>
              <a:t>aerobic digestion aka composting</a:t>
            </a:r>
            <a:endParaRPr/>
          </a:p>
        </p:txBody>
      </p:sp>
      <p:sp>
        <p:nvSpPr>
          <p:cNvPr id="424" name="Google Shape;424;p15"/>
          <p:cNvSpPr txBox="1"/>
          <p:nvPr/>
        </p:nvSpPr>
        <p:spPr>
          <a:xfrm rot="-5400000">
            <a:off x="8853282" y="2859224"/>
            <a:ext cx="662362"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938953"/>
                </a:solidFill>
                <a:latin typeface="Calibri"/>
                <a:ea typeface="Calibri"/>
                <a:cs typeface="Calibri"/>
                <a:sym typeface="Calibri"/>
              </a:rPr>
              <a:t>mulching</a:t>
            </a:r>
            <a:endParaRPr/>
          </a:p>
        </p:txBody>
      </p:sp>
      <p:sp>
        <p:nvSpPr>
          <p:cNvPr id="425" name="Google Shape;425;p15"/>
          <p:cNvSpPr txBox="1"/>
          <p:nvPr/>
        </p:nvSpPr>
        <p:spPr>
          <a:xfrm rot="-5400000">
            <a:off x="10006413" y="3790304"/>
            <a:ext cx="1685077" cy="2462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7F7F7F"/>
                </a:solidFill>
                <a:latin typeface="Calibri"/>
                <a:ea typeface="Calibri"/>
                <a:cs typeface="Calibri"/>
                <a:sym typeface="Calibri"/>
              </a:rPr>
              <a:t>waste-to-energy combustion</a:t>
            </a:r>
            <a:endParaRPr/>
          </a:p>
        </p:txBody>
      </p:sp>
      <p:sp>
        <p:nvSpPr>
          <p:cNvPr id="3" name="TextBox 2">
            <a:extLst>
              <a:ext uri="{FF2B5EF4-FFF2-40B4-BE49-F238E27FC236}">
                <a16:creationId xmlns:a16="http://schemas.microsoft.com/office/drawing/2014/main" id="{1C47D693-7612-AE4D-9598-9B4C89C53AD9}"/>
              </a:ext>
            </a:extLst>
          </p:cNvPr>
          <p:cNvSpPr txBox="1"/>
          <p:nvPr/>
        </p:nvSpPr>
        <p:spPr>
          <a:xfrm rot="16200000">
            <a:off x="-2929641" y="2930415"/>
            <a:ext cx="6843714" cy="1011460"/>
          </a:xfrm>
          <a:prstGeom prst="rect">
            <a:avLst/>
          </a:prstGeom>
          <a:solidFill>
            <a:schemeClr val="accent3"/>
          </a:solidFill>
        </p:spPr>
        <p:txBody>
          <a:bodyPr wrap="square" rtlCol="0" anchor="ctr">
            <a:noAutofit/>
          </a:bodyPr>
          <a:lstStyle/>
          <a:p>
            <a:pPr algn="ctr"/>
            <a:r>
              <a:rPr lang="en-US" sz="4800" b="1" dirty="0">
                <a:solidFill>
                  <a:schemeClr val="bg1"/>
                </a:solidFill>
                <a:latin typeface="Arial Black" panose="020B0604020202020204" pitchFamily="34" charset="0"/>
                <a:cs typeface="Arial Black" panose="020B0604020202020204" pitchFamily="34" charset="0"/>
              </a:rPr>
              <a:t>recovery pathways</a:t>
            </a:r>
          </a:p>
        </p:txBody>
      </p:sp>
      <p:sp>
        <p:nvSpPr>
          <p:cNvPr id="142" name="Google Shape;374;p15">
            <a:extLst>
              <a:ext uri="{FF2B5EF4-FFF2-40B4-BE49-F238E27FC236}">
                <a16:creationId xmlns:a16="http://schemas.microsoft.com/office/drawing/2014/main" id="{B85A706C-0AB5-5F4C-A8A0-E989C6310A7B}"/>
              </a:ext>
            </a:extLst>
          </p:cNvPr>
          <p:cNvSpPr>
            <a:spLocks noChangeAspect="1"/>
          </p:cNvSpPr>
          <p:nvPr/>
        </p:nvSpPr>
        <p:spPr>
          <a:xfrm>
            <a:off x="1805401" y="6180766"/>
            <a:ext cx="548640" cy="548640"/>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Calibri"/>
                <a:ea typeface="Calibri"/>
                <a:cs typeface="Calibri"/>
                <a:sym typeface="Calibri"/>
              </a:rPr>
              <a:t>A</a:t>
            </a:r>
            <a:endParaRPr sz="1800" b="1">
              <a:solidFill>
                <a:schemeClr val="lt1"/>
              </a:solidFill>
              <a:latin typeface="Calibri"/>
              <a:ea typeface="Calibri"/>
              <a:cs typeface="Calibri"/>
              <a:sym typeface="Calibri"/>
            </a:endParaRPr>
          </a:p>
        </p:txBody>
      </p:sp>
      <p:sp>
        <p:nvSpPr>
          <p:cNvPr id="143" name="Google Shape;375;p15">
            <a:extLst>
              <a:ext uri="{FF2B5EF4-FFF2-40B4-BE49-F238E27FC236}">
                <a16:creationId xmlns:a16="http://schemas.microsoft.com/office/drawing/2014/main" id="{9616E416-41A5-3D42-B083-F406CC4D26BE}"/>
              </a:ext>
            </a:extLst>
          </p:cNvPr>
          <p:cNvSpPr>
            <a:spLocks noChangeAspect="1"/>
          </p:cNvSpPr>
          <p:nvPr/>
        </p:nvSpPr>
        <p:spPr>
          <a:xfrm>
            <a:off x="3491909" y="6173408"/>
            <a:ext cx="548640" cy="548640"/>
          </a:xfrm>
          <a:prstGeom prst="ellipse">
            <a:avLst/>
          </a:prstGeom>
          <a:solidFill>
            <a:srgbClr val="76923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Calibri"/>
                <a:ea typeface="Calibri"/>
                <a:cs typeface="Calibri"/>
                <a:sym typeface="Calibri"/>
              </a:rPr>
              <a:t>B</a:t>
            </a:r>
            <a:endParaRPr sz="1800" b="1">
              <a:solidFill>
                <a:schemeClr val="lt1"/>
              </a:solidFill>
              <a:latin typeface="Calibri"/>
              <a:ea typeface="Calibri"/>
              <a:cs typeface="Calibri"/>
              <a:sym typeface="Calibri"/>
            </a:endParaRPr>
          </a:p>
        </p:txBody>
      </p:sp>
      <p:sp>
        <p:nvSpPr>
          <p:cNvPr id="144" name="Google Shape;376;p15">
            <a:extLst>
              <a:ext uri="{FF2B5EF4-FFF2-40B4-BE49-F238E27FC236}">
                <a16:creationId xmlns:a16="http://schemas.microsoft.com/office/drawing/2014/main" id="{17360F22-F5EC-E24F-A109-468A56B55C2C}"/>
              </a:ext>
            </a:extLst>
          </p:cNvPr>
          <p:cNvSpPr>
            <a:spLocks noChangeAspect="1"/>
          </p:cNvSpPr>
          <p:nvPr/>
        </p:nvSpPr>
        <p:spPr>
          <a:xfrm>
            <a:off x="4999884" y="6172730"/>
            <a:ext cx="548640" cy="54864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Calibri"/>
                <a:ea typeface="Calibri"/>
                <a:cs typeface="Calibri"/>
                <a:sym typeface="Calibri"/>
              </a:rPr>
              <a:t>C</a:t>
            </a:r>
            <a:endParaRPr sz="1800" b="1">
              <a:solidFill>
                <a:schemeClr val="lt1"/>
              </a:solidFill>
              <a:latin typeface="Calibri"/>
              <a:ea typeface="Calibri"/>
              <a:cs typeface="Calibri"/>
              <a:sym typeface="Calibri"/>
            </a:endParaRPr>
          </a:p>
        </p:txBody>
      </p:sp>
      <p:sp>
        <p:nvSpPr>
          <p:cNvPr id="145" name="Google Shape;377;p15">
            <a:extLst>
              <a:ext uri="{FF2B5EF4-FFF2-40B4-BE49-F238E27FC236}">
                <a16:creationId xmlns:a16="http://schemas.microsoft.com/office/drawing/2014/main" id="{383A36B2-0FD8-324C-B35F-249B5449FC56}"/>
              </a:ext>
            </a:extLst>
          </p:cNvPr>
          <p:cNvSpPr>
            <a:spLocks noChangeAspect="1"/>
          </p:cNvSpPr>
          <p:nvPr/>
        </p:nvSpPr>
        <p:spPr>
          <a:xfrm>
            <a:off x="8040892" y="6177498"/>
            <a:ext cx="548640" cy="548640"/>
          </a:xfrm>
          <a:prstGeom prst="ellipse">
            <a:avLst/>
          </a:prstGeom>
          <a:solidFill>
            <a:srgbClr val="97480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Calibri"/>
                <a:ea typeface="Calibri"/>
                <a:cs typeface="Calibri"/>
                <a:sym typeface="Calibri"/>
              </a:rPr>
              <a:t>E</a:t>
            </a:r>
            <a:endParaRPr sz="1800" b="1">
              <a:solidFill>
                <a:schemeClr val="lt1"/>
              </a:solidFill>
              <a:latin typeface="Calibri"/>
              <a:ea typeface="Calibri"/>
              <a:cs typeface="Calibri"/>
              <a:sym typeface="Calibri"/>
            </a:endParaRPr>
          </a:p>
        </p:txBody>
      </p:sp>
      <p:sp>
        <p:nvSpPr>
          <p:cNvPr id="146" name="Google Shape;378;p15">
            <a:extLst>
              <a:ext uri="{FF2B5EF4-FFF2-40B4-BE49-F238E27FC236}">
                <a16:creationId xmlns:a16="http://schemas.microsoft.com/office/drawing/2014/main" id="{DA49FE5C-0C73-7A4B-B14B-F7A713DC0464}"/>
              </a:ext>
            </a:extLst>
          </p:cNvPr>
          <p:cNvSpPr>
            <a:spLocks noChangeAspect="1"/>
          </p:cNvSpPr>
          <p:nvPr/>
        </p:nvSpPr>
        <p:spPr>
          <a:xfrm>
            <a:off x="9586726" y="6177498"/>
            <a:ext cx="548640" cy="548640"/>
          </a:xfrm>
          <a:prstGeom prst="ellipse">
            <a:avLst/>
          </a:prstGeom>
          <a:solidFill>
            <a:srgbClr val="93895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Calibri"/>
                <a:ea typeface="Calibri"/>
                <a:cs typeface="Calibri"/>
                <a:sym typeface="Calibri"/>
              </a:rPr>
              <a:t>F</a:t>
            </a:r>
            <a:endParaRPr sz="1800" b="1">
              <a:solidFill>
                <a:schemeClr val="lt1"/>
              </a:solidFill>
              <a:latin typeface="Calibri"/>
              <a:ea typeface="Calibri"/>
              <a:cs typeface="Calibri"/>
              <a:sym typeface="Calibri"/>
            </a:endParaRPr>
          </a:p>
        </p:txBody>
      </p:sp>
      <p:sp>
        <p:nvSpPr>
          <p:cNvPr id="147" name="Google Shape;379;p15">
            <a:extLst>
              <a:ext uri="{FF2B5EF4-FFF2-40B4-BE49-F238E27FC236}">
                <a16:creationId xmlns:a16="http://schemas.microsoft.com/office/drawing/2014/main" id="{DA3ADE7E-A192-A94D-87FE-45E4C8440624}"/>
              </a:ext>
            </a:extLst>
          </p:cNvPr>
          <p:cNvSpPr>
            <a:spLocks noChangeAspect="1"/>
          </p:cNvSpPr>
          <p:nvPr/>
        </p:nvSpPr>
        <p:spPr>
          <a:xfrm>
            <a:off x="11418438" y="6188479"/>
            <a:ext cx="548640" cy="548640"/>
          </a:xfrm>
          <a:prstGeom prst="ellipse">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Calibri"/>
                <a:ea typeface="Calibri"/>
                <a:cs typeface="Calibri"/>
                <a:sym typeface="Calibri"/>
              </a:rPr>
              <a:t>G</a:t>
            </a:r>
            <a:endParaRPr sz="1800" b="1">
              <a:solidFill>
                <a:schemeClr val="lt1"/>
              </a:solidFill>
              <a:latin typeface="Calibri"/>
              <a:ea typeface="Calibri"/>
              <a:cs typeface="Calibri"/>
              <a:sym typeface="Calibri"/>
            </a:endParaRPr>
          </a:p>
        </p:txBody>
      </p:sp>
      <p:sp>
        <p:nvSpPr>
          <p:cNvPr id="148" name="Google Shape;380;p15">
            <a:extLst>
              <a:ext uri="{FF2B5EF4-FFF2-40B4-BE49-F238E27FC236}">
                <a16:creationId xmlns:a16="http://schemas.microsoft.com/office/drawing/2014/main" id="{BF8DA60A-B58D-D849-8777-2D1895AD96D4}"/>
              </a:ext>
            </a:extLst>
          </p:cNvPr>
          <p:cNvSpPr>
            <a:spLocks noChangeAspect="1"/>
          </p:cNvSpPr>
          <p:nvPr/>
        </p:nvSpPr>
        <p:spPr>
          <a:xfrm>
            <a:off x="6462663" y="6170378"/>
            <a:ext cx="548640" cy="54864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dirty="0">
                <a:solidFill>
                  <a:schemeClr val="lt1"/>
                </a:solidFill>
                <a:latin typeface="Calibri"/>
                <a:ea typeface="Calibri"/>
                <a:cs typeface="Calibri"/>
                <a:sym typeface="Calibri"/>
              </a:rPr>
              <a:t>D</a:t>
            </a:r>
            <a:endParaRPr sz="1800" b="1" dirty="0">
              <a:solidFill>
                <a:schemeClr val="lt1"/>
              </a:solidFill>
              <a:latin typeface="Calibri"/>
              <a:ea typeface="Calibri"/>
              <a:cs typeface="Calibri"/>
              <a:sym typeface="Calibri"/>
            </a:endParaRPr>
          </a:p>
        </p:txBody>
      </p:sp>
      <p:sp>
        <p:nvSpPr>
          <p:cNvPr id="6" name="TextBox 5">
            <a:extLst>
              <a:ext uri="{FF2B5EF4-FFF2-40B4-BE49-F238E27FC236}">
                <a16:creationId xmlns:a16="http://schemas.microsoft.com/office/drawing/2014/main" id="{DEAE92C0-F078-474F-89DB-BEC4AFC1DF91}"/>
              </a:ext>
            </a:extLst>
          </p:cNvPr>
          <p:cNvSpPr txBox="1"/>
          <p:nvPr/>
        </p:nvSpPr>
        <p:spPr>
          <a:xfrm>
            <a:off x="2704780" y="6272327"/>
            <a:ext cx="470000" cy="400110"/>
          </a:xfrm>
          <a:prstGeom prst="rect">
            <a:avLst/>
          </a:prstGeom>
          <a:noFill/>
        </p:spPr>
        <p:txBody>
          <a:bodyPr wrap="none" rtlCol="0">
            <a:spAutoFit/>
          </a:bodyPr>
          <a:lstStyle/>
          <a:p>
            <a:r>
              <a:rPr lang="en-US" sz="2000" b="1" dirty="0">
                <a:solidFill>
                  <a:schemeClr val="tx1">
                    <a:lumMod val="50000"/>
                    <a:lumOff val="50000"/>
                  </a:schemeClr>
                </a:solidFill>
              </a:rPr>
              <a:t>vs</a:t>
            </a:r>
          </a:p>
        </p:txBody>
      </p:sp>
      <p:sp>
        <p:nvSpPr>
          <p:cNvPr id="152" name="TextBox 151">
            <a:extLst>
              <a:ext uri="{FF2B5EF4-FFF2-40B4-BE49-F238E27FC236}">
                <a16:creationId xmlns:a16="http://schemas.microsoft.com/office/drawing/2014/main" id="{27EE41B0-3225-004B-B4AF-056392DE3CC8}"/>
              </a:ext>
            </a:extLst>
          </p:cNvPr>
          <p:cNvSpPr txBox="1"/>
          <p:nvPr/>
        </p:nvSpPr>
        <p:spPr>
          <a:xfrm>
            <a:off x="4327571" y="6268630"/>
            <a:ext cx="470000" cy="400110"/>
          </a:xfrm>
          <a:prstGeom prst="rect">
            <a:avLst/>
          </a:prstGeom>
          <a:noFill/>
        </p:spPr>
        <p:txBody>
          <a:bodyPr wrap="none" rtlCol="0">
            <a:spAutoFit/>
          </a:bodyPr>
          <a:lstStyle/>
          <a:p>
            <a:r>
              <a:rPr lang="en-US" sz="2000" b="1" dirty="0">
                <a:solidFill>
                  <a:schemeClr val="tx1">
                    <a:lumMod val="50000"/>
                    <a:lumOff val="50000"/>
                  </a:schemeClr>
                </a:solidFill>
              </a:rPr>
              <a:t>vs</a:t>
            </a:r>
          </a:p>
        </p:txBody>
      </p:sp>
      <p:sp>
        <p:nvSpPr>
          <p:cNvPr id="153" name="TextBox 152">
            <a:extLst>
              <a:ext uri="{FF2B5EF4-FFF2-40B4-BE49-F238E27FC236}">
                <a16:creationId xmlns:a16="http://schemas.microsoft.com/office/drawing/2014/main" id="{81B131CD-5CE0-DD46-A404-3E259C400681}"/>
              </a:ext>
            </a:extLst>
          </p:cNvPr>
          <p:cNvSpPr txBox="1"/>
          <p:nvPr/>
        </p:nvSpPr>
        <p:spPr>
          <a:xfrm>
            <a:off x="5738397" y="6262744"/>
            <a:ext cx="470000" cy="400110"/>
          </a:xfrm>
          <a:prstGeom prst="rect">
            <a:avLst/>
          </a:prstGeom>
          <a:noFill/>
        </p:spPr>
        <p:txBody>
          <a:bodyPr wrap="none" rtlCol="0">
            <a:spAutoFit/>
          </a:bodyPr>
          <a:lstStyle/>
          <a:p>
            <a:r>
              <a:rPr lang="en-US" sz="2000" b="1" dirty="0">
                <a:solidFill>
                  <a:schemeClr val="tx1">
                    <a:lumMod val="50000"/>
                    <a:lumOff val="50000"/>
                  </a:schemeClr>
                </a:solidFill>
              </a:rPr>
              <a:t>vs</a:t>
            </a:r>
          </a:p>
        </p:txBody>
      </p:sp>
      <p:sp>
        <p:nvSpPr>
          <p:cNvPr id="154" name="TextBox 153">
            <a:extLst>
              <a:ext uri="{FF2B5EF4-FFF2-40B4-BE49-F238E27FC236}">
                <a16:creationId xmlns:a16="http://schemas.microsoft.com/office/drawing/2014/main" id="{FD6EDB9A-A5D8-E643-8D50-F7853A88A898}"/>
              </a:ext>
            </a:extLst>
          </p:cNvPr>
          <p:cNvSpPr txBox="1"/>
          <p:nvPr/>
        </p:nvSpPr>
        <p:spPr>
          <a:xfrm>
            <a:off x="7289939" y="6262744"/>
            <a:ext cx="470000" cy="400110"/>
          </a:xfrm>
          <a:prstGeom prst="rect">
            <a:avLst/>
          </a:prstGeom>
          <a:noFill/>
        </p:spPr>
        <p:txBody>
          <a:bodyPr wrap="none" rtlCol="0">
            <a:spAutoFit/>
          </a:bodyPr>
          <a:lstStyle/>
          <a:p>
            <a:r>
              <a:rPr lang="en-US" sz="2000" b="1" dirty="0">
                <a:solidFill>
                  <a:schemeClr val="tx1">
                    <a:lumMod val="50000"/>
                    <a:lumOff val="50000"/>
                  </a:schemeClr>
                </a:solidFill>
              </a:rPr>
              <a:t>vs</a:t>
            </a:r>
          </a:p>
        </p:txBody>
      </p:sp>
      <p:sp>
        <p:nvSpPr>
          <p:cNvPr id="155" name="TextBox 154">
            <a:extLst>
              <a:ext uri="{FF2B5EF4-FFF2-40B4-BE49-F238E27FC236}">
                <a16:creationId xmlns:a16="http://schemas.microsoft.com/office/drawing/2014/main" id="{75523B35-16FE-6347-AA33-90C7A4D21FEA}"/>
              </a:ext>
            </a:extLst>
          </p:cNvPr>
          <p:cNvSpPr txBox="1"/>
          <p:nvPr/>
        </p:nvSpPr>
        <p:spPr>
          <a:xfrm>
            <a:off x="8853129" y="6272327"/>
            <a:ext cx="470000" cy="400110"/>
          </a:xfrm>
          <a:prstGeom prst="rect">
            <a:avLst/>
          </a:prstGeom>
          <a:noFill/>
        </p:spPr>
        <p:txBody>
          <a:bodyPr wrap="none" rtlCol="0">
            <a:spAutoFit/>
          </a:bodyPr>
          <a:lstStyle/>
          <a:p>
            <a:r>
              <a:rPr lang="en-US" sz="2000" b="1" dirty="0">
                <a:solidFill>
                  <a:schemeClr val="tx1">
                    <a:lumMod val="50000"/>
                    <a:lumOff val="50000"/>
                  </a:schemeClr>
                </a:solidFill>
              </a:rPr>
              <a:t>vs</a:t>
            </a:r>
          </a:p>
        </p:txBody>
      </p:sp>
      <p:sp>
        <p:nvSpPr>
          <p:cNvPr id="156" name="TextBox 155">
            <a:extLst>
              <a:ext uri="{FF2B5EF4-FFF2-40B4-BE49-F238E27FC236}">
                <a16:creationId xmlns:a16="http://schemas.microsoft.com/office/drawing/2014/main" id="{864C9FCF-8D63-5E4A-B93B-F7288F99DA71}"/>
              </a:ext>
            </a:extLst>
          </p:cNvPr>
          <p:cNvSpPr txBox="1"/>
          <p:nvPr/>
        </p:nvSpPr>
        <p:spPr>
          <a:xfrm>
            <a:off x="10520401" y="6244643"/>
            <a:ext cx="470000" cy="400110"/>
          </a:xfrm>
          <a:prstGeom prst="rect">
            <a:avLst/>
          </a:prstGeom>
          <a:noFill/>
        </p:spPr>
        <p:txBody>
          <a:bodyPr wrap="none" rtlCol="0">
            <a:spAutoFit/>
          </a:bodyPr>
          <a:lstStyle/>
          <a:p>
            <a:r>
              <a:rPr lang="en-US" sz="2000" b="1" dirty="0">
                <a:solidFill>
                  <a:schemeClr val="tx1">
                    <a:lumMod val="50000"/>
                    <a:lumOff val="50000"/>
                  </a:schemeClr>
                </a:solidFill>
              </a:rPr>
              <a:t>vs</a:t>
            </a:r>
          </a:p>
        </p:txBody>
      </p:sp>
      <p:sp>
        <p:nvSpPr>
          <p:cNvPr id="131" name="Google Shape;320;p15">
            <a:extLst>
              <a:ext uri="{FF2B5EF4-FFF2-40B4-BE49-F238E27FC236}">
                <a16:creationId xmlns:a16="http://schemas.microsoft.com/office/drawing/2014/main" id="{8B07365C-7E58-6F4B-B712-00E9495F6BBC}"/>
              </a:ext>
            </a:extLst>
          </p:cNvPr>
          <p:cNvSpPr/>
          <p:nvPr/>
        </p:nvSpPr>
        <p:spPr>
          <a:xfrm rot="5400000">
            <a:off x="6085578" y="-1113337"/>
            <a:ext cx="1076405" cy="4442614"/>
          </a:xfrm>
          <a:prstGeom prst="rect">
            <a:avLst/>
          </a:prstGeom>
          <a:solidFill>
            <a:srgbClr val="D6E3BC">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Calibri"/>
              <a:ea typeface="Calibri"/>
              <a:cs typeface="Calibri"/>
              <a:sym typeface="Calibri"/>
            </a:endParaRPr>
          </a:p>
        </p:txBody>
      </p:sp>
      <p:sp>
        <p:nvSpPr>
          <p:cNvPr id="132" name="Google Shape;355;p15">
            <a:extLst>
              <a:ext uri="{FF2B5EF4-FFF2-40B4-BE49-F238E27FC236}">
                <a16:creationId xmlns:a16="http://schemas.microsoft.com/office/drawing/2014/main" id="{6F3C4999-3EB8-AC43-93C5-3C4410DAAB81}"/>
              </a:ext>
            </a:extLst>
          </p:cNvPr>
          <p:cNvSpPr txBox="1"/>
          <p:nvPr/>
        </p:nvSpPr>
        <p:spPr>
          <a:xfrm>
            <a:off x="7219494" y="1206555"/>
            <a:ext cx="758541"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landscape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trimming</a:t>
            </a:r>
            <a:endParaRPr/>
          </a:p>
        </p:txBody>
      </p:sp>
      <p:sp>
        <p:nvSpPr>
          <p:cNvPr id="133" name="Google Shape;356;p15">
            <a:extLst>
              <a:ext uri="{FF2B5EF4-FFF2-40B4-BE49-F238E27FC236}">
                <a16:creationId xmlns:a16="http://schemas.microsoft.com/office/drawing/2014/main" id="{21D87658-E00B-034B-98D7-5BDD404B5501}"/>
              </a:ext>
            </a:extLst>
          </p:cNvPr>
          <p:cNvSpPr/>
          <p:nvPr/>
        </p:nvSpPr>
        <p:spPr>
          <a:xfrm>
            <a:off x="7317340" y="648862"/>
            <a:ext cx="594047" cy="594047"/>
          </a:xfrm>
          <a:prstGeom prst="ellipse">
            <a:avLst/>
          </a:prstGeom>
          <a:blipFill rotWithShape="1">
            <a:blip r:embed="rId32">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4" name="Google Shape;357;p15">
            <a:extLst>
              <a:ext uri="{FF2B5EF4-FFF2-40B4-BE49-F238E27FC236}">
                <a16:creationId xmlns:a16="http://schemas.microsoft.com/office/drawing/2014/main" id="{E8B6B65C-9868-A045-AC01-7F071A183E1A}"/>
              </a:ext>
            </a:extLst>
          </p:cNvPr>
          <p:cNvSpPr/>
          <p:nvPr/>
        </p:nvSpPr>
        <p:spPr>
          <a:xfrm>
            <a:off x="5509959" y="660270"/>
            <a:ext cx="594047" cy="594047"/>
          </a:xfrm>
          <a:prstGeom prst="ellipse">
            <a:avLst/>
          </a:prstGeom>
          <a:blipFill rotWithShape="1">
            <a:blip r:embed="rId33"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5" name="Google Shape;358;p15">
            <a:extLst>
              <a:ext uri="{FF2B5EF4-FFF2-40B4-BE49-F238E27FC236}">
                <a16:creationId xmlns:a16="http://schemas.microsoft.com/office/drawing/2014/main" id="{8596A3B2-5DB0-FA44-8F1F-0108A51EEAB4}"/>
              </a:ext>
            </a:extLst>
          </p:cNvPr>
          <p:cNvSpPr/>
          <p:nvPr/>
        </p:nvSpPr>
        <p:spPr>
          <a:xfrm>
            <a:off x="4709576" y="670287"/>
            <a:ext cx="594047" cy="594047"/>
          </a:xfrm>
          <a:prstGeom prst="ellipse">
            <a:avLst/>
          </a:prstGeom>
          <a:blipFill rotWithShape="1">
            <a:blip r:embed="rId34">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6" name="Google Shape;359;p15">
            <a:extLst>
              <a:ext uri="{FF2B5EF4-FFF2-40B4-BE49-F238E27FC236}">
                <a16:creationId xmlns:a16="http://schemas.microsoft.com/office/drawing/2014/main" id="{68AF1934-F66B-5A4A-B425-8895E0472268}"/>
              </a:ext>
            </a:extLst>
          </p:cNvPr>
          <p:cNvSpPr/>
          <p:nvPr/>
        </p:nvSpPr>
        <p:spPr>
          <a:xfrm>
            <a:off x="8094910" y="650102"/>
            <a:ext cx="594047" cy="594047"/>
          </a:xfrm>
          <a:prstGeom prst="ellipse">
            <a:avLst/>
          </a:prstGeom>
          <a:blipFill rotWithShape="1">
            <a:blip r:embed="rId35">
              <a:alphaModFix/>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7" name="Google Shape;303;p15">
            <a:extLst>
              <a:ext uri="{FF2B5EF4-FFF2-40B4-BE49-F238E27FC236}">
                <a16:creationId xmlns:a16="http://schemas.microsoft.com/office/drawing/2014/main" id="{57EEE7EC-69F9-1B4D-8B25-D94A89A145F6}"/>
              </a:ext>
            </a:extLst>
          </p:cNvPr>
          <p:cNvSpPr txBox="1"/>
          <p:nvPr/>
        </p:nvSpPr>
        <p:spPr>
          <a:xfrm>
            <a:off x="6311187" y="1228055"/>
            <a:ext cx="54534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food</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scraps</a:t>
            </a:r>
            <a:endParaRPr/>
          </a:p>
        </p:txBody>
      </p:sp>
      <p:sp>
        <p:nvSpPr>
          <p:cNvPr id="138" name="Google Shape;360;p15">
            <a:extLst>
              <a:ext uri="{FF2B5EF4-FFF2-40B4-BE49-F238E27FC236}">
                <a16:creationId xmlns:a16="http://schemas.microsoft.com/office/drawing/2014/main" id="{24A7EF4A-3603-9843-944E-C591175449E1}"/>
              </a:ext>
            </a:extLst>
          </p:cNvPr>
          <p:cNvSpPr/>
          <p:nvPr/>
        </p:nvSpPr>
        <p:spPr>
          <a:xfrm>
            <a:off x="6279501" y="657554"/>
            <a:ext cx="594047" cy="594047"/>
          </a:xfrm>
          <a:prstGeom prst="ellipse">
            <a:avLst/>
          </a:prstGeom>
          <a:blipFill rotWithShape="1">
            <a:blip r:embed="rId36" cstate="screen">
              <a:alphaModFix/>
              <a:extLst>
                <a:ext uri="{28A0092B-C50C-407E-A947-70E740481C1C}">
                  <a14:useLocalDpi xmlns:a14="http://schemas.microsoft.com/office/drawing/2010/main"/>
                </a:ext>
              </a:extLst>
            </a:blip>
            <a:stretch>
              <a:fillRect/>
            </a:stretch>
          </a:blipFill>
          <a:ln w="38100" cap="flat" cmpd="sng">
            <a:solidFill>
              <a:srgbClr val="A8B78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 name="Google Shape;361;p15">
            <a:extLst>
              <a:ext uri="{FF2B5EF4-FFF2-40B4-BE49-F238E27FC236}">
                <a16:creationId xmlns:a16="http://schemas.microsoft.com/office/drawing/2014/main" id="{E498B916-0BAC-9C4E-AD84-373F3EA6C429}"/>
              </a:ext>
            </a:extLst>
          </p:cNvPr>
          <p:cNvSpPr txBox="1"/>
          <p:nvPr/>
        </p:nvSpPr>
        <p:spPr>
          <a:xfrm>
            <a:off x="5327764" y="1223826"/>
            <a:ext cx="917239"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compostable</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packaging</a:t>
            </a:r>
            <a:endParaRPr/>
          </a:p>
        </p:txBody>
      </p:sp>
      <p:sp>
        <p:nvSpPr>
          <p:cNvPr id="140" name="Google Shape;362;p15">
            <a:extLst>
              <a:ext uri="{FF2B5EF4-FFF2-40B4-BE49-F238E27FC236}">
                <a16:creationId xmlns:a16="http://schemas.microsoft.com/office/drawing/2014/main" id="{157F2BBA-FB74-5042-8131-03A92CBFF251}"/>
              </a:ext>
            </a:extLst>
          </p:cNvPr>
          <p:cNvSpPr txBox="1"/>
          <p:nvPr/>
        </p:nvSpPr>
        <p:spPr>
          <a:xfrm>
            <a:off x="4736783" y="1223826"/>
            <a:ext cx="530916"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urban</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debris</a:t>
            </a:r>
            <a:endParaRPr/>
          </a:p>
        </p:txBody>
      </p:sp>
      <p:sp>
        <p:nvSpPr>
          <p:cNvPr id="141" name="Google Shape;363;p15">
            <a:extLst>
              <a:ext uri="{FF2B5EF4-FFF2-40B4-BE49-F238E27FC236}">
                <a16:creationId xmlns:a16="http://schemas.microsoft.com/office/drawing/2014/main" id="{6A5044B3-F576-684D-877A-0D755A28393F}"/>
              </a:ext>
            </a:extLst>
          </p:cNvPr>
          <p:cNvSpPr txBox="1"/>
          <p:nvPr/>
        </p:nvSpPr>
        <p:spPr>
          <a:xfrm>
            <a:off x="8067993" y="1203072"/>
            <a:ext cx="655950"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i="1">
                <a:solidFill>
                  <a:srgbClr val="4F6128"/>
                </a:solidFill>
                <a:latin typeface="Calibri"/>
                <a:ea typeface="Calibri"/>
                <a:cs typeface="Calibri"/>
                <a:sym typeface="Calibri"/>
              </a:rPr>
              <a:t>forest</a:t>
            </a:r>
            <a:endParaRPr/>
          </a:p>
          <a:p>
            <a:pPr marL="0" marR="0" lvl="0" indent="0" algn="ctr" rtl="0">
              <a:spcBef>
                <a:spcPts val="0"/>
              </a:spcBef>
              <a:spcAft>
                <a:spcPts val="0"/>
              </a:spcAft>
              <a:buNone/>
            </a:pPr>
            <a:r>
              <a:rPr lang="en-US" sz="1100" i="1">
                <a:solidFill>
                  <a:srgbClr val="4F6128"/>
                </a:solidFill>
                <a:latin typeface="Calibri"/>
                <a:ea typeface="Calibri"/>
                <a:cs typeface="Calibri"/>
                <a:sym typeface="Calibri"/>
              </a:rPr>
              <a:t>thinning</a:t>
            </a:r>
            <a:endParaRPr/>
          </a:p>
        </p:txBody>
      </p:sp>
      <p:sp>
        <p:nvSpPr>
          <p:cNvPr id="149" name="Google Shape;372;p15">
            <a:extLst>
              <a:ext uri="{FF2B5EF4-FFF2-40B4-BE49-F238E27FC236}">
                <a16:creationId xmlns:a16="http://schemas.microsoft.com/office/drawing/2014/main" id="{3EF3AF93-EBD5-1847-8E50-1F2A0DABFC45}"/>
              </a:ext>
            </a:extLst>
          </p:cNvPr>
          <p:cNvSpPr/>
          <p:nvPr/>
        </p:nvSpPr>
        <p:spPr>
          <a:xfrm>
            <a:off x="6583871" y="0"/>
            <a:ext cx="896059" cy="699994"/>
          </a:xfrm>
          <a:prstGeom prst="downArrow">
            <a:avLst>
              <a:gd name="adj1" fmla="val 50000"/>
              <a:gd name="adj2" fmla="val 50000"/>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3">
                  <a:lumMod val="50000"/>
                </a:schemeClr>
              </a:solidFill>
              <a:latin typeface="Calibri"/>
              <a:ea typeface="Calibri"/>
              <a:cs typeface="Calibri"/>
              <a:sym typeface="Calibri"/>
            </a:endParaRPr>
          </a:p>
        </p:txBody>
      </p:sp>
      <p:sp>
        <p:nvSpPr>
          <p:cNvPr id="151" name="Google Shape;322;p15">
            <a:extLst>
              <a:ext uri="{FF2B5EF4-FFF2-40B4-BE49-F238E27FC236}">
                <a16:creationId xmlns:a16="http://schemas.microsoft.com/office/drawing/2014/main" id="{FD5C8E90-099E-374F-93A9-3E39AF8D1E5B}"/>
              </a:ext>
            </a:extLst>
          </p:cNvPr>
          <p:cNvSpPr/>
          <p:nvPr/>
        </p:nvSpPr>
        <p:spPr>
          <a:xfrm>
            <a:off x="8818025" y="523474"/>
            <a:ext cx="1134550" cy="848414"/>
          </a:xfrm>
          <a:prstGeom prst="rightArrow">
            <a:avLst>
              <a:gd name="adj1" fmla="val 50000"/>
              <a:gd name="adj2" fmla="val 50000"/>
            </a:avLst>
          </a:prstGeom>
          <a:solidFill>
            <a:srgbClr val="7F7F7F">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7" name="Google Shape;331;p15">
            <a:extLst>
              <a:ext uri="{FF2B5EF4-FFF2-40B4-BE49-F238E27FC236}">
                <a16:creationId xmlns:a16="http://schemas.microsoft.com/office/drawing/2014/main" id="{A1608BE2-7D4C-104A-AF9E-17265EA46D0F}"/>
              </a:ext>
            </a:extLst>
          </p:cNvPr>
          <p:cNvPicPr preferRelativeResize="0"/>
          <p:nvPr/>
        </p:nvPicPr>
        <p:blipFill rotWithShape="1">
          <a:blip r:embed="rId37" cstate="screen">
            <a:alphaModFix amt="50000"/>
            <a:extLst>
              <a:ext uri="{28A0092B-C50C-407E-A947-70E740481C1C}">
                <a14:useLocalDpi xmlns:a14="http://schemas.microsoft.com/office/drawing/2010/main"/>
              </a:ext>
            </a:extLst>
          </a:blip>
          <a:srcRect t="-9838"/>
          <a:stretch/>
        </p:blipFill>
        <p:spPr>
          <a:xfrm>
            <a:off x="9996637" y="489306"/>
            <a:ext cx="769026" cy="838592"/>
          </a:xfrm>
          <a:prstGeom prst="rect">
            <a:avLst/>
          </a:prstGeom>
          <a:noFill/>
          <a:ln>
            <a:noFill/>
          </a:ln>
        </p:spPr>
      </p:pic>
    </p:spTree>
    <p:extLst>
      <p:ext uri="{BB962C8B-B14F-4D97-AF65-F5344CB8AC3E}">
        <p14:creationId xmlns:p14="http://schemas.microsoft.com/office/powerpoint/2010/main" val="2698119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0288419-5FEF-EE4A-8009-905D93C67B4E}"/>
              </a:ext>
            </a:extLst>
          </p:cNvPr>
          <p:cNvSpPr/>
          <p:nvPr/>
        </p:nvSpPr>
        <p:spPr>
          <a:xfrm>
            <a:off x="1581664" y="1458460"/>
            <a:ext cx="3824054" cy="3824054"/>
          </a:xfrm>
          <a:prstGeom prst="ellipse">
            <a:avLst/>
          </a:prstGeom>
          <a:gradFill flip="none" rotWithShape="1">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3600" b="1" dirty="0"/>
              <a:t>market</a:t>
            </a:r>
          </a:p>
          <a:p>
            <a:pPr algn="ctr"/>
            <a:r>
              <a:rPr lang="en-US" sz="3600" b="1" dirty="0"/>
              <a:t>push</a:t>
            </a:r>
          </a:p>
        </p:txBody>
      </p:sp>
      <p:sp>
        <p:nvSpPr>
          <p:cNvPr id="3" name="Oval 2">
            <a:extLst>
              <a:ext uri="{FF2B5EF4-FFF2-40B4-BE49-F238E27FC236}">
                <a16:creationId xmlns:a16="http://schemas.microsoft.com/office/drawing/2014/main" id="{60B18A0D-574B-DB4D-BE51-DEC3579F6F52}"/>
              </a:ext>
            </a:extLst>
          </p:cNvPr>
          <p:cNvSpPr/>
          <p:nvPr/>
        </p:nvSpPr>
        <p:spPr>
          <a:xfrm>
            <a:off x="6903309" y="1458459"/>
            <a:ext cx="3824053" cy="3824053"/>
          </a:xfrm>
          <a:prstGeom prst="ellipse">
            <a:avLst/>
          </a:prstGeom>
          <a:gradFill flip="none" rotWithShape="1">
            <a:gsLst>
              <a:gs pos="0">
                <a:schemeClr val="accent3">
                  <a:alpha val="80000"/>
                </a:schemeClr>
              </a:gs>
              <a:gs pos="100000">
                <a:schemeClr val="accent3">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3600" b="1" dirty="0"/>
              <a:t>market</a:t>
            </a:r>
          </a:p>
          <a:p>
            <a:pPr algn="ctr"/>
            <a:r>
              <a:rPr lang="en-US" sz="3600" b="1" dirty="0"/>
              <a:t>pull</a:t>
            </a:r>
          </a:p>
        </p:txBody>
      </p:sp>
      <p:sp>
        <p:nvSpPr>
          <p:cNvPr id="4" name="Right Arrow 3">
            <a:extLst>
              <a:ext uri="{FF2B5EF4-FFF2-40B4-BE49-F238E27FC236}">
                <a16:creationId xmlns:a16="http://schemas.microsoft.com/office/drawing/2014/main" id="{C18BECCF-D0F7-DB46-8965-E42BA5502B56}"/>
              </a:ext>
            </a:extLst>
          </p:cNvPr>
          <p:cNvSpPr/>
          <p:nvPr/>
        </p:nvSpPr>
        <p:spPr>
          <a:xfrm>
            <a:off x="630920" y="2617449"/>
            <a:ext cx="1667435" cy="1506071"/>
          </a:xfrm>
          <a:prstGeom prst="right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5" name="Right Arrow 4">
            <a:extLst>
              <a:ext uri="{FF2B5EF4-FFF2-40B4-BE49-F238E27FC236}">
                <a16:creationId xmlns:a16="http://schemas.microsoft.com/office/drawing/2014/main" id="{17E2A39A-A0E7-8D49-86D8-A8BAF31A0A47}"/>
              </a:ext>
            </a:extLst>
          </p:cNvPr>
          <p:cNvSpPr/>
          <p:nvPr/>
        </p:nvSpPr>
        <p:spPr>
          <a:xfrm>
            <a:off x="10169367" y="2617448"/>
            <a:ext cx="1667435" cy="1506071"/>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9249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0288419-5FEF-EE4A-8009-905D93C67B4E}"/>
              </a:ext>
            </a:extLst>
          </p:cNvPr>
          <p:cNvSpPr/>
          <p:nvPr/>
        </p:nvSpPr>
        <p:spPr>
          <a:xfrm>
            <a:off x="1581664" y="1458460"/>
            <a:ext cx="3824054" cy="3824054"/>
          </a:xfrm>
          <a:prstGeom prst="ellipse">
            <a:avLst/>
          </a:prstGeom>
          <a:gradFill flip="none" rotWithShape="1">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3600" b="1" dirty="0"/>
              <a:t>market</a:t>
            </a:r>
          </a:p>
          <a:p>
            <a:pPr algn="ctr"/>
            <a:r>
              <a:rPr lang="en-US" sz="3600" b="1" dirty="0"/>
              <a:t>push</a:t>
            </a:r>
          </a:p>
        </p:txBody>
      </p:sp>
      <p:sp>
        <p:nvSpPr>
          <p:cNvPr id="3" name="Oval 2">
            <a:extLst>
              <a:ext uri="{FF2B5EF4-FFF2-40B4-BE49-F238E27FC236}">
                <a16:creationId xmlns:a16="http://schemas.microsoft.com/office/drawing/2014/main" id="{60B18A0D-574B-DB4D-BE51-DEC3579F6F52}"/>
              </a:ext>
            </a:extLst>
          </p:cNvPr>
          <p:cNvSpPr/>
          <p:nvPr/>
        </p:nvSpPr>
        <p:spPr>
          <a:xfrm>
            <a:off x="6903309" y="1458459"/>
            <a:ext cx="3824053" cy="3824053"/>
          </a:xfrm>
          <a:prstGeom prst="ellipse">
            <a:avLst/>
          </a:prstGeom>
          <a:gradFill flip="none" rotWithShape="1">
            <a:gsLst>
              <a:gs pos="0">
                <a:schemeClr val="accent3">
                  <a:alpha val="80000"/>
                </a:schemeClr>
              </a:gs>
              <a:gs pos="100000">
                <a:schemeClr val="accent3">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3600" b="1" dirty="0"/>
              <a:t>market</a:t>
            </a:r>
          </a:p>
          <a:p>
            <a:pPr algn="ctr"/>
            <a:r>
              <a:rPr lang="en-US" sz="3600" b="1" dirty="0"/>
              <a:t>pull</a:t>
            </a:r>
          </a:p>
        </p:txBody>
      </p:sp>
      <p:sp>
        <p:nvSpPr>
          <p:cNvPr id="4" name="Right Arrow 3">
            <a:extLst>
              <a:ext uri="{FF2B5EF4-FFF2-40B4-BE49-F238E27FC236}">
                <a16:creationId xmlns:a16="http://schemas.microsoft.com/office/drawing/2014/main" id="{C18BECCF-D0F7-DB46-8965-E42BA5502B56}"/>
              </a:ext>
            </a:extLst>
          </p:cNvPr>
          <p:cNvSpPr/>
          <p:nvPr/>
        </p:nvSpPr>
        <p:spPr>
          <a:xfrm>
            <a:off x="630920" y="2617449"/>
            <a:ext cx="1667435" cy="1506071"/>
          </a:xfrm>
          <a:prstGeom prst="right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5" name="Right Arrow 4">
            <a:extLst>
              <a:ext uri="{FF2B5EF4-FFF2-40B4-BE49-F238E27FC236}">
                <a16:creationId xmlns:a16="http://schemas.microsoft.com/office/drawing/2014/main" id="{17E2A39A-A0E7-8D49-86D8-A8BAF31A0A47}"/>
              </a:ext>
            </a:extLst>
          </p:cNvPr>
          <p:cNvSpPr/>
          <p:nvPr/>
        </p:nvSpPr>
        <p:spPr>
          <a:xfrm>
            <a:off x="10169367" y="2617448"/>
            <a:ext cx="1667435" cy="1506071"/>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759E44B-739C-DB41-BA5F-EDA321B7C7D2}"/>
              </a:ext>
            </a:extLst>
          </p:cNvPr>
          <p:cNvSpPr/>
          <p:nvPr/>
        </p:nvSpPr>
        <p:spPr>
          <a:xfrm>
            <a:off x="472224" y="898634"/>
            <a:ext cx="11752729" cy="4824249"/>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B9A4FF9F-B62A-8B4C-A528-61F39FCEC771}"/>
              </a:ext>
            </a:extLst>
          </p:cNvPr>
          <p:cNvSpPr/>
          <p:nvPr/>
        </p:nvSpPr>
        <p:spPr>
          <a:xfrm>
            <a:off x="4558862" y="678066"/>
            <a:ext cx="3074276" cy="3074276"/>
          </a:xfrm>
          <a:prstGeom prst="ellipse">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800" dirty="0"/>
              <a:t>connecting</a:t>
            </a:r>
          </a:p>
          <a:p>
            <a:pPr algn="ctr"/>
            <a:r>
              <a:rPr lang="en-US" sz="2800" dirty="0"/>
              <a:t>plans</a:t>
            </a:r>
          </a:p>
        </p:txBody>
      </p:sp>
      <p:sp>
        <p:nvSpPr>
          <p:cNvPr id="7" name="Oval 6">
            <a:extLst>
              <a:ext uri="{FF2B5EF4-FFF2-40B4-BE49-F238E27FC236}">
                <a16:creationId xmlns:a16="http://schemas.microsoft.com/office/drawing/2014/main" id="{673D5B07-9877-7C49-B80F-8D582828A8B6}"/>
              </a:ext>
            </a:extLst>
          </p:cNvPr>
          <p:cNvSpPr/>
          <p:nvPr/>
        </p:nvSpPr>
        <p:spPr>
          <a:xfrm>
            <a:off x="4558862" y="3200475"/>
            <a:ext cx="3074276" cy="307427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800" dirty="0"/>
              <a:t>coordinated</a:t>
            </a:r>
          </a:p>
          <a:p>
            <a:pPr algn="ctr"/>
            <a:r>
              <a:rPr lang="en-US" sz="2800" dirty="0"/>
              <a:t>actions</a:t>
            </a:r>
          </a:p>
        </p:txBody>
      </p:sp>
      <p:sp>
        <p:nvSpPr>
          <p:cNvPr id="9" name="5-Point Star 8">
            <a:extLst>
              <a:ext uri="{FF2B5EF4-FFF2-40B4-BE49-F238E27FC236}">
                <a16:creationId xmlns:a16="http://schemas.microsoft.com/office/drawing/2014/main" id="{DFC6678E-BC85-9446-B3FE-966BE7FC25BB}"/>
              </a:ext>
            </a:extLst>
          </p:cNvPr>
          <p:cNvSpPr/>
          <p:nvPr/>
        </p:nvSpPr>
        <p:spPr>
          <a:xfrm>
            <a:off x="5896304" y="3260121"/>
            <a:ext cx="381859" cy="381859"/>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958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974B21-A620-7847-BBF2-B062CDE1C21F}"/>
              </a:ext>
            </a:extLst>
          </p:cNvPr>
          <p:cNvPicPr>
            <a:picLocks noChangeAspect="1"/>
          </p:cNvPicPr>
          <p:nvPr/>
        </p:nvPicPr>
        <p:blipFill rotWithShape="1">
          <a:blip r:embed="rId3" cstate="screen">
            <a:alphaModFix amt="25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a:off x="-1" y="4702143"/>
            <a:ext cx="12192001" cy="2170351"/>
          </a:xfrm>
          <a:prstGeom prst="rect">
            <a:avLst/>
          </a:prstGeom>
          <a:effectLst>
            <a:softEdge rad="63500"/>
          </a:effectLst>
        </p:spPr>
      </p:pic>
      <p:sp>
        <p:nvSpPr>
          <p:cNvPr id="4" name="Subtitle 2">
            <a:extLst>
              <a:ext uri="{FF2B5EF4-FFF2-40B4-BE49-F238E27FC236}">
                <a16:creationId xmlns:a16="http://schemas.microsoft.com/office/drawing/2014/main" id="{A615CDE3-DA1A-44EE-B852-73B30921550F}"/>
              </a:ext>
            </a:extLst>
          </p:cNvPr>
          <p:cNvSpPr txBox="1">
            <a:spLocks/>
          </p:cNvSpPr>
          <p:nvPr/>
        </p:nvSpPr>
        <p:spPr>
          <a:xfrm>
            <a:off x="1771973" y="5457166"/>
            <a:ext cx="4008894" cy="8149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dirty="0">
                <a:solidFill>
                  <a:schemeClr val="bg2"/>
                </a:solidFill>
                <a:latin typeface="Wingdings" panose="05000000000000000000" pitchFamily="2" charset="2"/>
              </a:rPr>
              <a:t>(</a:t>
            </a:r>
            <a:r>
              <a:rPr lang="en-US" sz="2400" dirty="0">
                <a:solidFill>
                  <a:schemeClr val="bg2"/>
                </a:solidFill>
                <a:latin typeface="Calibri" panose="020F0502020204030204" pitchFamily="34" charset="0"/>
                <a:cs typeface="Calibri" panose="020F0502020204030204" pitchFamily="34" charset="0"/>
              </a:rPr>
              <a:t> 415-749-8619 </a:t>
            </a:r>
          </a:p>
          <a:p>
            <a:pPr marL="0" indent="0">
              <a:lnSpc>
                <a:spcPct val="100000"/>
              </a:lnSpc>
              <a:spcBef>
                <a:spcPts val="0"/>
              </a:spcBef>
              <a:buNone/>
            </a:pPr>
            <a:r>
              <a:rPr lang="en-US" sz="2400" dirty="0">
                <a:solidFill>
                  <a:schemeClr val="bg2"/>
                </a:solidFill>
                <a:latin typeface="Wingdings" panose="05000000000000000000" pitchFamily="2" charset="2"/>
              </a:rPr>
              <a:t>*</a:t>
            </a:r>
            <a:r>
              <a:rPr lang="en-US" sz="2400" dirty="0">
                <a:solidFill>
                  <a:schemeClr val="bg2"/>
                </a:solidFill>
                <a:latin typeface="Calibri" panose="020F0502020204030204" pitchFamily="34" charset="0"/>
                <a:cs typeface="Calibri" panose="020F0502020204030204" pitchFamily="34" charset="0"/>
              </a:rPr>
              <a:t> </a:t>
            </a:r>
            <a:r>
              <a:rPr lang="en-US" sz="2400" dirty="0" err="1">
                <a:solidFill>
                  <a:schemeClr val="bg2"/>
                </a:solidFill>
                <a:latin typeface="Calibri" panose="020F0502020204030204" pitchFamily="34" charset="0"/>
                <a:cs typeface="Calibri" panose="020F0502020204030204" pitchFamily="34" charset="0"/>
              </a:rPr>
              <a:t>climatetech@baaqmd.gov</a:t>
            </a:r>
            <a:endParaRPr lang="en-US" sz="2400" dirty="0">
              <a:solidFill>
                <a:schemeClr val="bg2"/>
              </a:solidFill>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4D496A66-90E5-4948-B651-CFF4743E73F5}"/>
              </a:ext>
            </a:extLst>
          </p:cNvPr>
          <p:cNvSpPr txBox="1"/>
          <p:nvPr/>
        </p:nvSpPr>
        <p:spPr>
          <a:xfrm>
            <a:off x="492547" y="1016328"/>
            <a:ext cx="11206914" cy="2862322"/>
          </a:xfrm>
          <a:prstGeom prst="rect">
            <a:avLst/>
          </a:prstGeom>
          <a:noFill/>
        </p:spPr>
        <p:txBody>
          <a:bodyPr wrap="none" rtlCol="0">
            <a:spAutoFit/>
          </a:bodyPr>
          <a:lstStyle/>
          <a:p>
            <a:pPr algn="ctr"/>
            <a:r>
              <a:rPr lang="en-US" sz="6000" b="1" dirty="0">
                <a:solidFill>
                  <a:schemeClr val="accent1"/>
                </a:solidFill>
                <a:latin typeface="Calibri" panose="020F0502020204030204" pitchFamily="34" charset="0"/>
                <a:cs typeface="Calibri" panose="020F0502020204030204" pitchFamily="34" charset="0"/>
              </a:rPr>
              <a:t>The goal is to accelerate new tech.</a:t>
            </a:r>
            <a:br>
              <a:rPr lang="en-US" sz="6000" b="1" dirty="0">
                <a:solidFill>
                  <a:schemeClr val="accent1"/>
                </a:solidFill>
                <a:latin typeface="Calibri" panose="020F0502020204030204" pitchFamily="34" charset="0"/>
                <a:cs typeface="Calibri" panose="020F0502020204030204" pitchFamily="34" charset="0"/>
              </a:rPr>
            </a:br>
            <a:br>
              <a:rPr lang="en-US" sz="6000" b="1" dirty="0">
                <a:solidFill>
                  <a:schemeClr val="accent1"/>
                </a:solidFill>
                <a:latin typeface="Calibri" panose="020F0502020204030204" pitchFamily="34" charset="0"/>
                <a:cs typeface="Calibri" panose="020F0502020204030204" pitchFamily="34" charset="0"/>
              </a:rPr>
            </a:br>
            <a:r>
              <a:rPr lang="en-US" sz="6000" b="1" dirty="0">
                <a:solidFill>
                  <a:schemeClr val="accent3"/>
                </a:solidFill>
                <a:latin typeface="Calibri" panose="020F0502020204030204" pitchFamily="34" charset="0"/>
                <a:cs typeface="Calibri" panose="020F0502020204030204" pitchFamily="34" charset="0"/>
              </a:rPr>
              <a:t>The hope is to maximize value.</a:t>
            </a:r>
          </a:p>
        </p:txBody>
      </p:sp>
      <p:sp>
        <p:nvSpPr>
          <p:cNvPr id="7" name="Oval 6">
            <a:extLst>
              <a:ext uri="{FF2B5EF4-FFF2-40B4-BE49-F238E27FC236}">
                <a16:creationId xmlns:a16="http://schemas.microsoft.com/office/drawing/2014/main" id="{AC37A941-6D3F-6947-9548-D776C81DB516}"/>
              </a:ext>
            </a:extLst>
          </p:cNvPr>
          <p:cNvSpPr/>
          <p:nvPr/>
        </p:nvSpPr>
        <p:spPr>
          <a:xfrm>
            <a:off x="6663668" y="5138498"/>
            <a:ext cx="1371600" cy="1371600"/>
          </a:xfrm>
          <a:prstGeom prst="ellipse">
            <a:avLst/>
          </a:prstGeom>
          <a:gradFill>
            <a:gsLst>
              <a:gs pos="0">
                <a:schemeClr val="accent3">
                  <a:alpha val="80000"/>
                </a:schemeClr>
              </a:gs>
              <a:gs pos="100000">
                <a:schemeClr val="accent3">
                  <a:lumMod val="7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a:t>MARIN</a:t>
            </a:r>
            <a:r>
              <a:rPr lang="en-US" b="1" dirty="0"/>
              <a:t> </a:t>
            </a:r>
            <a:r>
              <a:rPr lang="en-US" b="1" dirty="0">
                <a:solidFill>
                  <a:schemeClr val="accent3">
                    <a:lumMod val="20000"/>
                    <a:lumOff val="80000"/>
                  </a:schemeClr>
                </a:solidFill>
              </a:rPr>
              <a:t>BIOMASS</a:t>
            </a:r>
          </a:p>
          <a:p>
            <a:pPr algn="ctr"/>
            <a:r>
              <a:rPr lang="en-US" sz="2000" b="1" dirty="0">
                <a:solidFill>
                  <a:schemeClr val="accent3">
                    <a:lumMod val="40000"/>
                    <a:lumOff val="60000"/>
                  </a:schemeClr>
                </a:solidFill>
              </a:rPr>
              <a:t>STUDY</a:t>
            </a:r>
            <a:endParaRPr lang="en-US" b="1" dirty="0">
              <a:solidFill>
                <a:schemeClr val="accent3">
                  <a:lumMod val="40000"/>
                  <a:lumOff val="60000"/>
                </a:schemeClr>
              </a:solidFill>
            </a:endParaRPr>
          </a:p>
        </p:txBody>
      </p:sp>
      <p:sp>
        <p:nvSpPr>
          <p:cNvPr id="8" name="Oval 7">
            <a:extLst>
              <a:ext uri="{FF2B5EF4-FFF2-40B4-BE49-F238E27FC236}">
                <a16:creationId xmlns:a16="http://schemas.microsoft.com/office/drawing/2014/main" id="{60ED057B-EE4E-4D4C-8C91-FDD12D094C0F}"/>
              </a:ext>
            </a:extLst>
          </p:cNvPr>
          <p:cNvSpPr>
            <a:spLocks noChangeAspect="1"/>
          </p:cNvSpPr>
          <p:nvPr/>
        </p:nvSpPr>
        <p:spPr>
          <a:xfrm>
            <a:off x="369377" y="5155869"/>
            <a:ext cx="1371600" cy="1371600"/>
          </a:xfrm>
          <a:prstGeom prst="ellipse">
            <a:avLst/>
          </a:prstGeom>
          <a:gradFill flip="none" rotWithShape="1">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3600" dirty="0"/>
          </a:p>
        </p:txBody>
      </p:sp>
      <p:sp>
        <p:nvSpPr>
          <p:cNvPr id="9" name="TextBox 8">
            <a:extLst>
              <a:ext uri="{FF2B5EF4-FFF2-40B4-BE49-F238E27FC236}">
                <a16:creationId xmlns:a16="http://schemas.microsoft.com/office/drawing/2014/main" id="{38F64897-87CB-BB47-9605-1F1262525934}"/>
              </a:ext>
            </a:extLst>
          </p:cNvPr>
          <p:cNvSpPr txBox="1"/>
          <p:nvPr/>
        </p:nvSpPr>
        <p:spPr>
          <a:xfrm>
            <a:off x="626225" y="5349226"/>
            <a:ext cx="872354" cy="892552"/>
          </a:xfrm>
          <a:prstGeom prst="rect">
            <a:avLst/>
          </a:prstGeom>
          <a:noFill/>
        </p:spPr>
        <p:txBody>
          <a:bodyPr wrap="none" rtlCol="0">
            <a:spAutoFit/>
          </a:bodyPr>
          <a:lstStyle/>
          <a:p>
            <a:pPr algn="ctr"/>
            <a:r>
              <a:rPr lang="en-US" b="1" dirty="0">
                <a:solidFill>
                  <a:schemeClr val="bg1"/>
                </a:solidFill>
                <a:latin typeface="Arial Narrow" panose="020B0604020202020204" pitchFamily="34" charset="0"/>
                <a:cs typeface="Arial Narrow" panose="020B0604020202020204" pitchFamily="34" charset="0"/>
              </a:rPr>
              <a:t>CLIMATE</a:t>
            </a:r>
          </a:p>
          <a:p>
            <a:pPr algn="ctr"/>
            <a:r>
              <a:rPr lang="en-US" sz="2400" b="1" dirty="0">
                <a:solidFill>
                  <a:schemeClr val="accent1">
                    <a:lumMod val="20000"/>
                    <a:lumOff val="80000"/>
                  </a:schemeClr>
                </a:solidFill>
                <a:latin typeface="Arial Narrow" panose="020B0604020202020204" pitchFamily="34" charset="0"/>
                <a:cs typeface="Arial Narrow" panose="020B0604020202020204" pitchFamily="34" charset="0"/>
              </a:rPr>
              <a:t>TECH</a:t>
            </a:r>
            <a:endParaRPr lang="en-US" b="1" dirty="0">
              <a:solidFill>
                <a:schemeClr val="accent1">
                  <a:lumMod val="20000"/>
                  <a:lumOff val="80000"/>
                </a:schemeClr>
              </a:solidFill>
              <a:latin typeface="Arial Narrow" panose="020B0604020202020204" pitchFamily="34" charset="0"/>
              <a:cs typeface="Arial Narrow" panose="020B0604020202020204" pitchFamily="34" charset="0"/>
            </a:endParaRPr>
          </a:p>
          <a:p>
            <a:pPr algn="ctr"/>
            <a:r>
              <a:rPr lang="en-US" b="1" dirty="0">
                <a:solidFill>
                  <a:schemeClr val="accent1">
                    <a:lumMod val="40000"/>
                    <a:lumOff val="60000"/>
                  </a:schemeClr>
                </a:solidFill>
                <a:latin typeface="Arial Narrow" panose="020B0604020202020204" pitchFamily="34" charset="0"/>
                <a:cs typeface="Arial Narrow" panose="020B0604020202020204" pitchFamily="34" charset="0"/>
              </a:rPr>
              <a:t>FINANCE</a:t>
            </a:r>
          </a:p>
        </p:txBody>
      </p:sp>
      <p:sp>
        <p:nvSpPr>
          <p:cNvPr id="10" name="Subtitle 2">
            <a:extLst>
              <a:ext uri="{FF2B5EF4-FFF2-40B4-BE49-F238E27FC236}">
                <a16:creationId xmlns:a16="http://schemas.microsoft.com/office/drawing/2014/main" id="{7AD13C26-4365-F44E-A2E9-593E8F6F86BE}"/>
              </a:ext>
            </a:extLst>
          </p:cNvPr>
          <p:cNvSpPr txBox="1">
            <a:spLocks/>
          </p:cNvSpPr>
          <p:nvPr/>
        </p:nvSpPr>
        <p:spPr>
          <a:xfrm>
            <a:off x="8059117" y="5432319"/>
            <a:ext cx="4183555" cy="8149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400" dirty="0">
                <a:solidFill>
                  <a:schemeClr val="accent3">
                    <a:lumMod val="50000"/>
                  </a:schemeClr>
                </a:solidFill>
                <a:latin typeface="Wingdings" panose="05000000000000000000" pitchFamily="2" charset="2"/>
              </a:rPr>
              <a:t>(</a:t>
            </a:r>
            <a:r>
              <a:rPr lang="en-US" sz="2400" dirty="0">
                <a:solidFill>
                  <a:schemeClr val="accent3">
                    <a:lumMod val="50000"/>
                  </a:schemeClr>
                </a:solidFill>
                <a:latin typeface="Calibri" panose="020F0502020204030204" pitchFamily="34" charset="0"/>
                <a:cs typeface="Calibri" panose="020F0502020204030204" pitchFamily="34" charset="0"/>
              </a:rPr>
              <a:t> 415-482-6627 </a:t>
            </a:r>
          </a:p>
          <a:p>
            <a:pPr marL="0" indent="0">
              <a:lnSpc>
                <a:spcPct val="100000"/>
              </a:lnSpc>
              <a:spcBef>
                <a:spcPts val="0"/>
              </a:spcBef>
              <a:buNone/>
            </a:pPr>
            <a:r>
              <a:rPr lang="en-US" sz="2400" dirty="0">
                <a:solidFill>
                  <a:schemeClr val="accent3">
                    <a:lumMod val="50000"/>
                  </a:schemeClr>
                </a:solidFill>
                <a:latin typeface="Wingdings" panose="05000000000000000000" pitchFamily="2" charset="2"/>
              </a:rPr>
              <a:t>*</a:t>
            </a:r>
            <a:r>
              <a:rPr lang="en-US" sz="2400" dirty="0">
                <a:solidFill>
                  <a:schemeClr val="accent3">
                    <a:lumMod val="50000"/>
                  </a:schemeClr>
                </a:solidFill>
                <a:latin typeface="Arial" panose="020B0604020202020204" pitchFamily="34" charset="0"/>
                <a:cs typeface="Arial" panose="020B0604020202020204" pitchFamily="34" charset="0"/>
              </a:rPr>
              <a:t> </a:t>
            </a:r>
            <a:r>
              <a:rPr lang="en-US" sz="2400" dirty="0" err="1">
                <a:solidFill>
                  <a:schemeClr val="accent3">
                    <a:lumMod val="50000"/>
                  </a:schemeClr>
                </a:solidFill>
                <a:latin typeface="Calibri" panose="020F0502020204030204" pitchFamily="34" charset="0"/>
                <a:cs typeface="Calibri" panose="020F0502020204030204" pitchFamily="34" charset="0"/>
              </a:rPr>
              <a:t>marinofateam@gmail.com</a:t>
            </a:r>
            <a:endParaRPr lang="en-US" sz="2400" dirty="0">
              <a:solidFill>
                <a:schemeClr val="accent3">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52228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0288419-5FEF-EE4A-8009-905D93C67B4E}"/>
              </a:ext>
            </a:extLst>
          </p:cNvPr>
          <p:cNvSpPr/>
          <p:nvPr/>
        </p:nvSpPr>
        <p:spPr>
          <a:xfrm>
            <a:off x="1581664" y="1458460"/>
            <a:ext cx="3824054" cy="3824054"/>
          </a:xfrm>
          <a:prstGeom prst="ellipse">
            <a:avLst/>
          </a:prstGeom>
          <a:gradFill flip="none" rotWithShape="1">
            <a:gsLst>
              <a:gs pos="0">
                <a:schemeClr val="accent1"/>
              </a:gs>
              <a:gs pos="100000">
                <a:schemeClr val="accent1">
                  <a:lumMod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3600" dirty="0"/>
          </a:p>
        </p:txBody>
      </p:sp>
      <p:sp>
        <p:nvSpPr>
          <p:cNvPr id="6" name="TextBox 5">
            <a:extLst>
              <a:ext uri="{FF2B5EF4-FFF2-40B4-BE49-F238E27FC236}">
                <a16:creationId xmlns:a16="http://schemas.microsoft.com/office/drawing/2014/main" id="{B7352B08-9CD9-8448-8398-0565861B4781}"/>
              </a:ext>
            </a:extLst>
          </p:cNvPr>
          <p:cNvSpPr txBox="1"/>
          <p:nvPr/>
        </p:nvSpPr>
        <p:spPr>
          <a:xfrm>
            <a:off x="2256012" y="1970103"/>
            <a:ext cx="2475357" cy="2800767"/>
          </a:xfrm>
          <a:prstGeom prst="rect">
            <a:avLst/>
          </a:prstGeom>
          <a:noFill/>
        </p:spPr>
        <p:txBody>
          <a:bodyPr wrap="none" rtlCol="0">
            <a:spAutoFit/>
          </a:bodyPr>
          <a:lstStyle/>
          <a:p>
            <a:pPr algn="ctr"/>
            <a:r>
              <a:rPr lang="en-US" sz="4800" b="1" dirty="0">
                <a:solidFill>
                  <a:schemeClr val="bg1"/>
                </a:solidFill>
                <a:latin typeface="Arial Narrow" panose="020B0604020202020204" pitchFamily="34" charset="0"/>
                <a:cs typeface="Arial Narrow" panose="020B0604020202020204" pitchFamily="34" charset="0"/>
              </a:rPr>
              <a:t>CLIMATE</a:t>
            </a:r>
          </a:p>
          <a:p>
            <a:pPr algn="ctr"/>
            <a:r>
              <a:rPr lang="en-US" sz="8000" b="1" dirty="0">
                <a:solidFill>
                  <a:schemeClr val="accent1">
                    <a:lumMod val="20000"/>
                    <a:lumOff val="80000"/>
                  </a:schemeClr>
                </a:solidFill>
                <a:latin typeface="Arial Narrow" panose="020B0604020202020204" pitchFamily="34" charset="0"/>
                <a:cs typeface="Arial Narrow" panose="020B0604020202020204" pitchFamily="34" charset="0"/>
              </a:rPr>
              <a:t>TECH</a:t>
            </a:r>
            <a:endParaRPr lang="en-US" sz="4800" b="1" dirty="0">
              <a:solidFill>
                <a:schemeClr val="accent1">
                  <a:lumMod val="20000"/>
                  <a:lumOff val="80000"/>
                </a:schemeClr>
              </a:solidFill>
              <a:latin typeface="Arial Narrow" panose="020B0604020202020204" pitchFamily="34" charset="0"/>
              <a:cs typeface="Arial Narrow" panose="020B0604020202020204" pitchFamily="34" charset="0"/>
            </a:endParaRPr>
          </a:p>
          <a:p>
            <a:pPr algn="ctr"/>
            <a:r>
              <a:rPr lang="en-US" sz="4800" b="1" dirty="0">
                <a:solidFill>
                  <a:schemeClr val="accent1">
                    <a:lumMod val="40000"/>
                    <a:lumOff val="60000"/>
                  </a:schemeClr>
                </a:solidFill>
                <a:latin typeface="Arial Narrow" panose="020B0604020202020204" pitchFamily="34" charset="0"/>
                <a:cs typeface="Arial Narrow" panose="020B0604020202020204" pitchFamily="34" charset="0"/>
              </a:rPr>
              <a:t>FINANCE</a:t>
            </a:r>
          </a:p>
        </p:txBody>
      </p:sp>
      <p:graphicFrame>
        <p:nvGraphicFramePr>
          <p:cNvPr id="9" name="Table 8">
            <a:extLst>
              <a:ext uri="{FF2B5EF4-FFF2-40B4-BE49-F238E27FC236}">
                <a16:creationId xmlns:a16="http://schemas.microsoft.com/office/drawing/2014/main" id="{37A94E36-95F9-CB48-9578-488FDE6647E4}"/>
              </a:ext>
            </a:extLst>
          </p:cNvPr>
          <p:cNvGraphicFramePr>
            <a:graphicFrameLocks noGrp="1"/>
          </p:cNvGraphicFramePr>
          <p:nvPr>
            <p:extLst>
              <p:ext uri="{D42A27DB-BD31-4B8C-83A1-F6EECF244321}">
                <p14:modId xmlns:p14="http://schemas.microsoft.com/office/powerpoint/2010/main" val="3921420357"/>
              </p:ext>
            </p:extLst>
          </p:nvPr>
        </p:nvGraphicFramePr>
        <p:xfrm>
          <a:off x="5612524" y="1970103"/>
          <a:ext cx="6132786" cy="2777420"/>
        </p:xfrm>
        <a:graphic>
          <a:graphicData uri="http://schemas.openxmlformats.org/drawingml/2006/table">
            <a:tbl>
              <a:tblPr firstRow="1" bandRow="1">
                <a:tableStyleId>{23E28EB3-6BDC-4929-9E46-A64968194DD5}</a:tableStyleId>
              </a:tblPr>
              <a:tblGrid>
                <a:gridCol w="1891862">
                  <a:extLst>
                    <a:ext uri="{9D8B030D-6E8A-4147-A177-3AD203B41FA5}">
                      <a16:colId xmlns:a16="http://schemas.microsoft.com/office/drawing/2014/main" val="2621805649"/>
                    </a:ext>
                  </a:extLst>
                </a:gridCol>
                <a:gridCol w="208280">
                  <a:extLst>
                    <a:ext uri="{9D8B030D-6E8A-4147-A177-3AD203B41FA5}">
                      <a16:colId xmlns:a16="http://schemas.microsoft.com/office/drawing/2014/main" val="2589810617"/>
                    </a:ext>
                  </a:extLst>
                </a:gridCol>
                <a:gridCol w="4032644">
                  <a:extLst>
                    <a:ext uri="{9D8B030D-6E8A-4147-A177-3AD203B41FA5}">
                      <a16:colId xmlns:a16="http://schemas.microsoft.com/office/drawing/2014/main" val="4155108328"/>
                    </a:ext>
                  </a:extLst>
                </a:gridCol>
              </a:tblGrid>
              <a:tr h="1466780">
                <a:tc>
                  <a:txBody>
                    <a:bodyPr/>
                    <a:lstStyle/>
                    <a:p>
                      <a:pPr algn="r"/>
                      <a:r>
                        <a:rPr lang="en-US" sz="2000" b="1" dirty="0">
                          <a:solidFill>
                            <a:schemeClr val="accent1"/>
                          </a:solidFill>
                        </a:rPr>
                        <a:t>GOAL</a:t>
                      </a:r>
                      <a:endParaRPr lang="en-US" sz="2000" dirty="0">
                        <a:solidFill>
                          <a:schemeClr val="accent1"/>
                        </a:solidFill>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US" sz="1800" dirty="0"/>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2000" dirty="0">
                          <a:solidFill>
                            <a:schemeClr val="accent1">
                              <a:lumMod val="50000"/>
                            </a:schemeClr>
                          </a:solidFill>
                        </a:rPr>
                        <a:t>Speed development and adoption of technologies that reduce greenhouse gas emissions</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623567373"/>
                  </a:ext>
                </a:extLst>
              </a:tr>
              <a:tr h="1128668">
                <a:tc>
                  <a:txBody>
                    <a:bodyPr/>
                    <a:lstStyle/>
                    <a:p>
                      <a:pPr algn="r"/>
                      <a:r>
                        <a:rPr lang="en-US" sz="2000" b="1" dirty="0">
                          <a:solidFill>
                            <a:schemeClr val="accent1"/>
                          </a:solidFill>
                        </a:rPr>
                        <a:t>APPROACH</a:t>
                      </a:r>
                      <a:endParaRPr lang="en-US" sz="2000" dirty="0">
                        <a:solidFill>
                          <a:schemeClr val="accent1"/>
                        </a:solidFill>
                      </a:endParaRP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US" sz="1800" dirty="0"/>
                    </a:p>
                  </a:txBody>
                  <a:tcPr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2000" dirty="0">
                          <a:solidFill>
                            <a:schemeClr val="accent1">
                              <a:lumMod val="50000"/>
                            </a:schemeClr>
                          </a:solidFill>
                        </a:rPr>
                        <a:t>Increase access to capital for </a:t>
                      </a:r>
                      <a:r>
                        <a:rPr lang="en-US" sz="2000" b="1" dirty="0">
                          <a:solidFill>
                            <a:schemeClr val="accent1">
                              <a:lumMod val="50000"/>
                            </a:schemeClr>
                          </a:solidFill>
                        </a:rPr>
                        <a:t>entrepreneurs</a:t>
                      </a:r>
                      <a:r>
                        <a:rPr lang="en-US" sz="2000" dirty="0">
                          <a:solidFill>
                            <a:schemeClr val="accent1">
                              <a:lumMod val="50000"/>
                            </a:schemeClr>
                          </a:solidFill>
                        </a:rPr>
                        <a:t> bringing climate tech to market and for </a:t>
                      </a:r>
                      <a:r>
                        <a:rPr lang="en-US" sz="2000" b="1" dirty="0">
                          <a:solidFill>
                            <a:schemeClr val="accent1">
                              <a:lumMod val="50000"/>
                            </a:schemeClr>
                          </a:solidFill>
                        </a:rPr>
                        <a:t>public agents</a:t>
                      </a:r>
                      <a:r>
                        <a:rPr lang="en-US" sz="2000" dirty="0">
                          <a:solidFill>
                            <a:schemeClr val="accent1">
                              <a:lumMod val="50000"/>
                            </a:schemeClr>
                          </a:solidFill>
                        </a:rPr>
                        <a:t> installing it</a:t>
                      </a:r>
                    </a:p>
                  </a:txBody>
                  <a:tcP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378346165"/>
                  </a:ext>
                </a:extLst>
              </a:tr>
            </a:tbl>
          </a:graphicData>
        </a:graphic>
      </p:graphicFrame>
      <p:sp>
        <p:nvSpPr>
          <p:cNvPr id="5" name="Right Arrow 4">
            <a:extLst>
              <a:ext uri="{FF2B5EF4-FFF2-40B4-BE49-F238E27FC236}">
                <a16:creationId xmlns:a16="http://schemas.microsoft.com/office/drawing/2014/main" id="{6E1499CD-E9B2-D44C-8791-74FEAB519034}"/>
              </a:ext>
            </a:extLst>
          </p:cNvPr>
          <p:cNvSpPr/>
          <p:nvPr/>
        </p:nvSpPr>
        <p:spPr>
          <a:xfrm>
            <a:off x="630920" y="2617449"/>
            <a:ext cx="1667435" cy="1506071"/>
          </a:xfrm>
          <a:prstGeom prst="rightArrow">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Tree>
    <p:extLst>
      <p:ext uri="{BB962C8B-B14F-4D97-AF65-F5344CB8AC3E}">
        <p14:creationId xmlns:p14="http://schemas.microsoft.com/office/powerpoint/2010/main" val="33521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1525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9003FE8-8B2F-C04D-B17F-D93EE389B83E}"/>
              </a:ext>
            </a:extLst>
          </p:cNvPr>
          <p:cNvSpPr txBox="1"/>
          <p:nvPr/>
        </p:nvSpPr>
        <p:spPr>
          <a:xfrm>
            <a:off x="1655199" y="218600"/>
            <a:ext cx="8881601" cy="584775"/>
          </a:xfrm>
          <a:prstGeom prst="rect">
            <a:avLst/>
          </a:prstGeom>
          <a:noFill/>
        </p:spPr>
        <p:txBody>
          <a:bodyPr wrap="square" rtlCol="0">
            <a:spAutoFit/>
          </a:bodyPr>
          <a:lstStyle/>
          <a:p>
            <a:r>
              <a:rPr lang="en-US" sz="3200" dirty="0">
                <a:solidFill>
                  <a:schemeClr val="accent1">
                    <a:lumMod val="60000"/>
                    <a:lumOff val="40000"/>
                  </a:schemeClr>
                </a:solidFill>
              </a:rPr>
              <a:t>Climate Tech does one or more of the following:</a:t>
            </a:r>
          </a:p>
        </p:txBody>
      </p:sp>
      <p:sp>
        <p:nvSpPr>
          <p:cNvPr id="12" name="Pentagon 11">
            <a:extLst>
              <a:ext uri="{FF2B5EF4-FFF2-40B4-BE49-F238E27FC236}">
                <a16:creationId xmlns:a16="http://schemas.microsoft.com/office/drawing/2014/main" id="{6829AE35-D720-1248-836D-F0995EC71885}"/>
              </a:ext>
            </a:extLst>
          </p:cNvPr>
          <p:cNvSpPr>
            <a:spLocks noChangeAspect="1"/>
          </p:cNvSpPr>
          <p:nvPr/>
        </p:nvSpPr>
        <p:spPr>
          <a:xfrm rot="5400000">
            <a:off x="6089224" y="3377198"/>
            <a:ext cx="3154871" cy="2391644"/>
          </a:xfrm>
          <a:prstGeom prst="homePlate">
            <a:avLst>
              <a:gd name="adj" fmla="val 1592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endParaRPr lang="en-US"/>
          </a:p>
        </p:txBody>
      </p:sp>
      <p:sp>
        <p:nvSpPr>
          <p:cNvPr id="13" name="Oval 12">
            <a:extLst>
              <a:ext uri="{FF2B5EF4-FFF2-40B4-BE49-F238E27FC236}">
                <a16:creationId xmlns:a16="http://schemas.microsoft.com/office/drawing/2014/main" id="{3E3DB433-E32A-334A-951A-F57822116762}"/>
              </a:ext>
            </a:extLst>
          </p:cNvPr>
          <p:cNvSpPr/>
          <p:nvPr/>
        </p:nvSpPr>
        <p:spPr>
          <a:xfrm>
            <a:off x="6454232" y="1807504"/>
            <a:ext cx="2408250" cy="2301872"/>
          </a:xfrm>
          <a:prstGeom prst="ellipse">
            <a:avLst/>
          </a:prstGeom>
          <a:solidFill>
            <a:schemeClr val="accent3"/>
          </a:solidFill>
          <a:ln w="1270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r>
              <a:rPr lang="en-US" sz="2000" b="1" dirty="0"/>
              <a:t>sequesters carbon to prevent emissions</a:t>
            </a:r>
          </a:p>
        </p:txBody>
      </p:sp>
      <p:sp>
        <p:nvSpPr>
          <p:cNvPr id="11" name="Pentagon 10">
            <a:extLst>
              <a:ext uri="{FF2B5EF4-FFF2-40B4-BE49-F238E27FC236}">
                <a16:creationId xmlns:a16="http://schemas.microsoft.com/office/drawing/2014/main" id="{6F5E6404-3319-274B-BE3E-24245154D7B1}"/>
              </a:ext>
            </a:extLst>
          </p:cNvPr>
          <p:cNvSpPr>
            <a:spLocks/>
          </p:cNvSpPr>
          <p:nvPr/>
        </p:nvSpPr>
        <p:spPr>
          <a:xfrm rot="5400000">
            <a:off x="2821250" y="3277098"/>
            <a:ext cx="3378694" cy="2391644"/>
          </a:xfrm>
          <a:prstGeom prst="homePlate">
            <a:avLst>
              <a:gd name="adj" fmla="val 1592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endParaRPr lang="en-US"/>
          </a:p>
        </p:txBody>
      </p:sp>
      <p:sp>
        <p:nvSpPr>
          <p:cNvPr id="10" name="Oval 9">
            <a:extLst>
              <a:ext uri="{FF2B5EF4-FFF2-40B4-BE49-F238E27FC236}">
                <a16:creationId xmlns:a16="http://schemas.microsoft.com/office/drawing/2014/main" id="{D53FA570-25A2-5742-AC6F-40F94BC8F068}"/>
              </a:ext>
            </a:extLst>
          </p:cNvPr>
          <p:cNvSpPr/>
          <p:nvPr/>
        </p:nvSpPr>
        <p:spPr>
          <a:xfrm>
            <a:off x="3270529" y="1799102"/>
            <a:ext cx="2408250" cy="2301872"/>
          </a:xfrm>
          <a:prstGeom prst="ellipse">
            <a:avLst/>
          </a:prstGeom>
          <a:solidFill>
            <a:schemeClr val="accent4"/>
          </a:solidFill>
          <a:ln w="1270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r>
              <a:rPr lang="en-US" sz="2000" b="1" dirty="0"/>
              <a:t>reduces</a:t>
            </a:r>
          </a:p>
          <a:p>
            <a:pPr algn="ctr">
              <a:buClr>
                <a:schemeClr val="bg1"/>
              </a:buClr>
            </a:pPr>
            <a:r>
              <a:rPr lang="en-US" sz="2000" b="1" dirty="0"/>
              <a:t>GHG emissions</a:t>
            </a:r>
          </a:p>
        </p:txBody>
      </p:sp>
      <p:sp>
        <p:nvSpPr>
          <p:cNvPr id="9" name="Pentagon 8">
            <a:extLst>
              <a:ext uri="{FF2B5EF4-FFF2-40B4-BE49-F238E27FC236}">
                <a16:creationId xmlns:a16="http://schemas.microsoft.com/office/drawing/2014/main" id="{B3B8C19F-6A39-1642-A4DC-9DF113CD9566}"/>
              </a:ext>
            </a:extLst>
          </p:cNvPr>
          <p:cNvSpPr/>
          <p:nvPr/>
        </p:nvSpPr>
        <p:spPr>
          <a:xfrm rot="5400000">
            <a:off x="-194802" y="3155811"/>
            <a:ext cx="3378542" cy="2391644"/>
          </a:xfrm>
          <a:prstGeom prst="homePlate">
            <a:avLst>
              <a:gd name="adj" fmla="val 1592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endParaRPr lang="en-US"/>
          </a:p>
        </p:txBody>
      </p:sp>
      <p:sp>
        <p:nvSpPr>
          <p:cNvPr id="5" name="TextBox 4">
            <a:extLst>
              <a:ext uri="{FF2B5EF4-FFF2-40B4-BE49-F238E27FC236}">
                <a16:creationId xmlns:a16="http://schemas.microsoft.com/office/drawing/2014/main" id="{FAA4C9F6-E96D-804B-BDE3-BE60F302B23A}"/>
              </a:ext>
            </a:extLst>
          </p:cNvPr>
          <p:cNvSpPr txBox="1"/>
          <p:nvPr/>
        </p:nvSpPr>
        <p:spPr>
          <a:xfrm>
            <a:off x="3283384" y="4211202"/>
            <a:ext cx="2496197" cy="1169551"/>
          </a:xfrm>
          <a:prstGeom prst="rect">
            <a:avLst/>
          </a:prstGeom>
          <a:noFill/>
        </p:spPr>
        <p:txBody>
          <a:bodyPr wrap="none" rtlCol="0">
            <a:spAutoFit/>
          </a:bodyPr>
          <a:lstStyle/>
          <a:p>
            <a:pPr marL="125413" indent="-125413">
              <a:buClr>
                <a:schemeClr val="bg1"/>
              </a:buClr>
              <a:buFont typeface="Arial" panose="020B0604020202020204" pitchFamily="34" charset="0"/>
              <a:buChar char="•"/>
            </a:pPr>
            <a:r>
              <a:rPr lang="en-US" sz="1400" dirty="0">
                <a:solidFill>
                  <a:schemeClr val="bg1"/>
                </a:solidFill>
              </a:rPr>
              <a:t>Improves energy efficiency</a:t>
            </a:r>
            <a:br>
              <a:rPr lang="en-US" sz="1400" dirty="0">
                <a:solidFill>
                  <a:schemeClr val="bg1"/>
                </a:solidFill>
              </a:rPr>
            </a:br>
            <a:endParaRPr lang="en-US" sz="1400" dirty="0">
              <a:solidFill>
                <a:schemeClr val="bg1"/>
              </a:solidFill>
            </a:endParaRPr>
          </a:p>
          <a:p>
            <a:pPr marL="125413" indent="-125413">
              <a:buClr>
                <a:schemeClr val="bg1"/>
              </a:buClr>
              <a:buFont typeface="Arial" panose="020B0604020202020204" pitchFamily="34" charset="0"/>
              <a:buChar char="•"/>
            </a:pPr>
            <a:r>
              <a:rPr lang="en-US" sz="1400" dirty="0">
                <a:solidFill>
                  <a:schemeClr val="bg1"/>
                </a:solidFill>
              </a:rPr>
              <a:t>Converts methane to CO</a:t>
            </a:r>
            <a:r>
              <a:rPr lang="en-US" sz="1400" baseline="-25000" dirty="0">
                <a:solidFill>
                  <a:schemeClr val="bg1"/>
                </a:solidFill>
              </a:rPr>
              <a:t>2</a:t>
            </a:r>
          </a:p>
          <a:p>
            <a:pPr marL="125413" indent="-125413">
              <a:buClr>
                <a:schemeClr val="bg1"/>
              </a:buClr>
              <a:buFont typeface="Arial" panose="020B0604020202020204" pitchFamily="34" charset="0"/>
              <a:buChar char="•"/>
            </a:pPr>
            <a:endParaRPr lang="en-US" sz="1400" dirty="0">
              <a:solidFill>
                <a:schemeClr val="bg1"/>
              </a:solidFill>
            </a:endParaRPr>
          </a:p>
          <a:p>
            <a:pPr marL="125413" indent="-125413">
              <a:buClr>
                <a:schemeClr val="bg1"/>
              </a:buClr>
              <a:buFont typeface="Arial" panose="020B0604020202020204" pitchFamily="34" charset="0"/>
              <a:buChar char="•"/>
            </a:pPr>
            <a:r>
              <a:rPr lang="en-US" sz="1400" dirty="0">
                <a:solidFill>
                  <a:schemeClr val="bg1"/>
                </a:solidFill>
              </a:rPr>
              <a:t>Uses low-GWP refrigerant</a:t>
            </a:r>
          </a:p>
        </p:txBody>
      </p:sp>
      <p:sp>
        <p:nvSpPr>
          <p:cNvPr id="6" name="TextBox 5">
            <a:extLst>
              <a:ext uri="{FF2B5EF4-FFF2-40B4-BE49-F238E27FC236}">
                <a16:creationId xmlns:a16="http://schemas.microsoft.com/office/drawing/2014/main" id="{4A18DB4E-57AB-394A-BB9F-3D6B547DC613}"/>
              </a:ext>
            </a:extLst>
          </p:cNvPr>
          <p:cNvSpPr txBox="1"/>
          <p:nvPr/>
        </p:nvSpPr>
        <p:spPr>
          <a:xfrm>
            <a:off x="268020" y="4200183"/>
            <a:ext cx="2435891" cy="1384995"/>
          </a:xfrm>
          <a:prstGeom prst="rect">
            <a:avLst/>
          </a:prstGeom>
          <a:noFill/>
        </p:spPr>
        <p:txBody>
          <a:bodyPr wrap="square" rtlCol="0">
            <a:spAutoFit/>
          </a:bodyPr>
          <a:lstStyle/>
          <a:p>
            <a:pPr marL="125413" indent="-125413">
              <a:buClr>
                <a:schemeClr val="bg1"/>
              </a:buClr>
              <a:buFont typeface="Arial" panose="020B0604020202020204" pitchFamily="34" charset="0"/>
              <a:buChar char="•"/>
            </a:pPr>
            <a:r>
              <a:rPr lang="en-US" sz="1400" dirty="0">
                <a:solidFill>
                  <a:schemeClr val="bg1"/>
                </a:solidFill>
              </a:rPr>
              <a:t>Avoids carbon-based fuels</a:t>
            </a:r>
            <a:br>
              <a:rPr lang="en-US" sz="1400" dirty="0">
                <a:solidFill>
                  <a:schemeClr val="bg1"/>
                </a:solidFill>
              </a:rPr>
            </a:br>
            <a:endParaRPr lang="en-US" sz="1400" dirty="0">
              <a:solidFill>
                <a:schemeClr val="bg1"/>
              </a:solidFill>
            </a:endParaRPr>
          </a:p>
          <a:p>
            <a:pPr marL="125413" indent="-125413">
              <a:buClr>
                <a:schemeClr val="bg1"/>
              </a:buClr>
              <a:buFont typeface="Arial" panose="020B0604020202020204" pitchFamily="34" charset="0"/>
              <a:buChar char="•"/>
            </a:pPr>
            <a:r>
              <a:rPr lang="en-US" sz="1400" dirty="0">
                <a:solidFill>
                  <a:schemeClr val="bg1"/>
                </a:solidFill>
              </a:rPr>
              <a:t>Uses renewable energy</a:t>
            </a:r>
            <a:br>
              <a:rPr lang="en-US" sz="1400" dirty="0">
                <a:solidFill>
                  <a:schemeClr val="bg1"/>
                </a:solidFill>
              </a:rPr>
            </a:br>
            <a:endParaRPr lang="en-US" sz="1400" dirty="0">
              <a:solidFill>
                <a:schemeClr val="bg1"/>
              </a:solidFill>
            </a:endParaRPr>
          </a:p>
          <a:p>
            <a:pPr marL="125413" indent="-125413">
              <a:buClr>
                <a:schemeClr val="bg1"/>
              </a:buClr>
              <a:buFont typeface="Arial" panose="020B0604020202020204" pitchFamily="34" charset="0"/>
              <a:buChar char="•"/>
            </a:pPr>
            <a:r>
              <a:rPr lang="en-US" sz="1400" dirty="0">
                <a:solidFill>
                  <a:schemeClr val="bg1"/>
                </a:solidFill>
              </a:rPr>
              <a:t>Switches to electricity or green hydrogen fuels</a:t>
            </a:r>
          </a:p>
        </p:txBody>
      </p:sp>
      <p:sp>
        <p:nvSpPr>
          <p:cNvPr id="7" name="TextBox 6">
            <a:extLst>
              <a:ext uri="{FF2B5EF4-FFF2-40B4-BE49-F238E27FC236}">
                <a16:creationId xmlns:a16="http://schemas.microsoft.com/office/drawing/2014/main" id="{E53567AE-8F7D-DE4B-A23D-15C5D5B9B8AB}"/>
              </a:ext>
            </a:extLst>
          </p:cNvPr>
          <p:cNvSpPr txBox="1"/>
          <p:nvPr/>
        </p:nvSpPr>
        <p:spPr>
          <a:xfrm>
            <a:off x="6498478" y="4289560"/>
            <a:ext cx="2364004" cy="1600438"/>
          </a:xfrm>
          <a:prstGeom prst="rect">
            <a:avLst/>
          </a:prstGeom>
          <a:noFill/>
        </p:spPr>
        <p:txBody>
          <a:bodyPr wrap="square" rtlCol="0">
            <a:spAutoFit/>
          </a:bodyPr>
          <a:lstStyle/>
          <a:p>
            <a:pPr marL="125413" indent="-125413">
              <a:buClr>
                <a:schemeClr val="bg1"/>
              </a:buClr>
              <a:buFont typeface="Arial" panose="020B0604020202020204" pitchFamily="34" charset="0"/>
              <a:buChar char="•"/>
            </a:pPr>
            <a:r>
              <a:rPr lang="en-US" sz="1400" dirty="0">
                <a:solidFill>
                  <a:schemeClr val="bg1"/>
                </a:solidFill>
              </a:rPr>
              <a:t>Captures exhaust and use it to recycle concrete</a:t>
            </a:r>
            <a:br>
              <a:rPr lang="en-US" sz="1400" dirty="0">
                <a:solidFill>
                  <a:schemeClr val="bg1"/>
                </a:solidFill>
              </a:rPr>
            </a:br>
            <a:endParaRPr lang="en-US" sz="1400" dirty="0">
              <a:solidFill>
                <a:schemeClr val="bg1"/>
              </a:solidFill>
            </a:endParaRPr>
          </a:p>
          <a:p>
            <a:pPr marL="125413" indent="-125413">
              <a:buClr>
                <a:schemeClr val="bg1"/>
              </a:buClr>
              <a:buFont typeface="Arial" panose="020B0604020202020204" pitchFamily="34" charset="0"/>
              <a:buChar char="•"/>
            </a:pPr>
            <a:r>
              <a:rPr lang="en-US" dirty="0">
                <a:solidFill>
                  <a:schemeClr val="bg1"/>
                </a:solidFill>
              </a:rPr>
              <a:t>Increase durable soil carbon through compost application</a:t>
            </a:r>
            <a:br>
              <a:rPr lang="en-US" sz="1400" dirty="0">
                <a:solidFill>
                  <a:schemeClr val="bg1"/>
                </a:solidFill>
              </a:rPr>
            </a:br>
            <a:endParaRPr lang="en-US" sz="1400" dirty="0">
              <a:solidFill>
                <a:schemeClr val="bg1"/>
              </a:solidFill>
            </a:endParaRPr>
          </a:p>
        </p:txBody>
      </p:sp>
      <p:sp>
        <p:nvSpPr>
          <p:cNvPr id="8" name="Oval 7">
            <a:extLst>
              <a:ext uri="{FF2B5EF4-FFF2-40B4-BE49-F238E27FC236}">
                <a16:creationId xmlns:a16="http://schemas.microsoft.com/office/drawing/2014/main" id="{DF860796-B83C-EB4C-AF27-C5F1463464DF}"/>
              </a:ext>
            </a:extLst>
          </p:cNvPr>
          <p:cNvSpPr/>
          <p:nvPr/>
        </p:nvSpPr>
        <p:spPr>
          <a:xfrm>
            <a:off x="268019" y="1799102"/>
            <a:ext cx="2408250" cy="2301872"/>
          </a:xfrm>
          <a:prstGeom prst="ellipse">
            <a:avLst/>
          </a:prstGeom>
          <a:solidFill>
            <a:schemeClr val="accent5"/>
          </a:solidFill>
          <a:ln w="12700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r>
              <a:rPr lang="en-US" sz="2000" b="1" dirty="0"/>
              <a:t>eliminates pollutant generation</a:t>
            </a:r>
          </a:p>
        </p:txBody>
      </p:sp>
      <p:sp>
        <p:nvSpPr>
          <p:cNvPr id="14" name="Pentagon 13">
            <a:extLst>
              <a:ext uri="{FF2B5EF4-FFF2-40B4-BE49-F238E27FC236}">
                <a16:creationId xmlns:a16="http://schemas.microsoft.com/office/drawing/2014/main" id="{8ADA802D-125B-944B-88B5-C4F9294FEBCF}"/>
              </a:ext>
            </a:extLst>
          </p:cNvPr>
          <p:cNvSpPr>
            <a:spLocks noChangeAspect="1"/>
          </p:cNvSpPr>
          <p:nvPr/>
        </p:nvSpPr>
        <p:spPr>
          <a:xfrm rot="5400000">
            <a:off x="9216652" y="3368796"/>
            <a:ext cx="3154871" cy="2391644"/>
          </a:xfrm>
          <a:prstGeom prst="homePlate">
            <a:avLst>
              <a:gd name="adj" fmla="val 1592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endParaRPr lang="en-US"/>
          </a:p>
        </p:txBody>
      </p:sp>
      <p:sp>
        <p:nvSpPr>
          <p:cNvPr id="16" name="Oval 15">
            <a:extLst>
              <a:ext uri="{FF2B5EF4-FFF2-40B4-BE49-F238E27FC236}">
                <a16:creationId xmlns:a16="http://schemas.microsoft.com/office/drawing/2014/main" id="{8497A85A-FC40-1543-941C-D8F61AD01142}"/>
              </a:ext>
            </a:extLst>
          </p:cNvPr>
          <p:cNvSpPr/>
          <p:nvPr/>
        </p:nvSpPr>
        <p:spPr>
          <a:xfrm>
            <a:off x="9581660" y="1799102"/>
            <a:ext cx="2408250" cy="2301872"/>
          </a:xfrm>
          <a:prstGeom prst="ellipse">
            <a:avLst/>
          </a:prstGeom>
          <a:solidFill>
            <a:schemeClr val="accent1"/>
          </a:solid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bg1"/>
              </a:buClr>
            </a:pPr>
            <a:r>
              <a:rPr lang="en-US" sz="2000" b="1" dirty="0"/>
              <a:t>draws down atmospheric carbon</a:t>
            </a:r>
          </a:p>
        </p:txBody>
      </p:sp>
      <p:sp>
        <p:nvSpPr>
          <p:cNvPr id="17" name="TextBox 16">
            <a:extLst>
              <a:ext uri="{FF2B5EF4-FFF2-40B4-BE49-F238E27FC236}">
                <a16:creationId xmlns:a16="http://schemas.microsoft.com/office/drawing/2014/main" id="{A0878DAC-B536-834E-AB2A-19EB7D2B049D}"/>
              </a:ext>
            </a:extLst>
          </p:cNvPr>
          <p:cNvSpPr txBox="1"/>
          <p:nvPr/>
        </p:nvSpPr>
        <p:spPr>
          <a:xfrm>
            <a:off x="9598265" y="4305582"/>
            <a:ext cx="2391646" cy="1384995"/>
          </a:xfrm>
          <a:prstGeom prst="rect">
            <a:avLst/>
          </a:prstGeom>
          <a:noFill/>
        </p:spPr>
        <p:txBody>
          <a:bodyPr wrap="square" rtlCol="0">
            <a:spAutoFit/>
          </a:bodyPr>
          <a:lstStyle/>
          <a:p>
            <a:pPr marL="125413" indent="-125413">
              <a:buClr>
                <a:schemeClr val="bg1"/>
              </a:buClr>
              <a:buFont typeface="Arial" panose="020B0604020202020204" pitchFamily="34" charset="0"/>
              <a:buChar char="•"/>
            </a:pPr>
            <a:r>
              <a:rPr lang="en-US" sz="1400" dirty="0">
                <a:solidFill>
                  <a:schemeClr val="bg1"/>
                </a:solidFill>
              </a:rPr>
              <a:t>Tree planting to increase carbon uptake</a:t>
            </a:r>
            <a:br>
              <a:rPr lang="en-US" sz="1400" dirty="0">
                <a:solidFill>
                  <a:schemeClr val="bg1"/>
                </a:solidFill>
              </a:rPr>
            </a:br>
            <a:endParaRPr lang="en-US" sz="1400" dirty="0">
              <a:solidFill>
                <a:schemeClr val="bg1"/>
              </a:solidFill>
            </a:endParaRPr>
          </a:p>
          <a:p>
            <a:pPr marL="125413" indent="-125413">
              <a:buClr>
                <a:schemeClr val="bg1"/>
              </a:buClr>
              <a:buFont typeface="Arial" panose="020B0604020202020204" pitchFamily="34" charset="0"/>
              <a:buChar char="•"/>
            </a:pPr>
            <a:r>
              <a:rPr lang="en-US" sz="1400" dirty="0">
                <a:solidFill>
                  <a:schemeClr val="bg1"/>
                </a:solidFill>
              </a:rPr>
              <a:t>Nutrient activation of micro-biotic activity and carbon uptake</a:t>
            </a:r>
          </a:p>
        </p:txBody>
      </p:sp>
    </p:spTree>
    <p:extLst>
      <p:ext uri="{BB962C8B-B14F-4D97-AF65-F5344CB8AC3E}">
        <p14:creationId xmlns:p14="http://schemas.microsoft.com/office/powerpoint/2010/main" val="5284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rgbClr val="00B0F0"/>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A08EFF1F-FB68-FD45-8C4F-FBFDD64E12A9}"/>
              </a:ext>
            </a:extLst>
          </p:cNvPr>
          <p:cNvSpPr txBox="1"/>
          <p:nvPr/>
        </p:nvSpPr>
        <p:spPr>
          <a:xfrm>
            <a:off x="4459113" y="2657143"/>
            <a:ext cx="2845907" cy="369332"/>
          </a:xfrm>
          <a:prstGeom prst="rect">
            <a:avLst/>
          </a:prstGeom>
          <a:noFill/>
        </p:spPr>
        <p:txBody>
          <a:bodyPr wrap="none" rtlCol="0">
            <a:spAutoFit/>
          </a:bodyPr>
          <a:lstStyle/>
          <a:p>
            <a:pPr algn="ctr"/>
            <a:r>
              <a:rPr lang="en-US" i="1" dirty="0">
                <a:solidFill>
                  <a:schemeClr val="tx1">
                    <a:lumMod val="50000"/>
                    <a:lumOff val="50000"/>
                  </a:schemeClr>
                </a:solidFill>
              </a:rPr>
              <a:t>example: battery technology</a:t>
            </a:r>
          </a:p>
        </p:txBody>
      </p:sp>
      <p:sp>
        <p:nvSpPr>
          <p:cNvPr id="7" name="TextBox 6">
            <a:extLst>
              <a:ext uri="{FF2B5EF4-FFF2-40B4-BE49-F238E27FC236}">
                <a16:creationId xmlns:a16="http://schemas.microsoft.com/office/drawing/2014/main" id="{0DFED7FD-2458-3340-8647-BF4B646160E0}"/>
              </a:ext>
            </a:extLst>
          </p:cNvPr>
          <p:cNvSpPr txBox="1"/>
          <p:nvPr/>
        </p:nvSpPr>
        <p:spPr>
          <a:xfrm>
            <a:off x="3977336" y="6333684"/>
            <a:ext cx="3751347" cy="400110"/>
          </a:xfrm>
          <a:prstGeom prst="rect">
            <a:avLst/>
          </a:prstGeom>
          <a:noFill/>
        </p:spPr>
        <p:txBody>
          <a:bodyPr wrap="none" rtlCol="0">
            <a:spAutoFit/>
          </a:bodyPr>
          <a:lstStyle/>
          <a:p>
            <a:pPr algn="ctr"/>
            <a:r>
              <a:rPr lang="en-US" sz="2000" dirty="0">
                <a:solidFill>
                  <a:schemeClr val="accent5"/>
                </a:solidFill>
              </a:rPr>
              <a:t>Technology Innovation Pipeline</a:t>
            </a:r>
          </a:p>
        </p:txBody>
      </p:sp>
    </p:spTree>
    <p:extLst>
      <p:ext uri="{BB962C8B-B14F-4D97-AF65-F5344CB8AC3E}">
        <p14:creationId xmlns:p14="http://schemas.microsoft.com/office/powerpoint/2010/main" val="2502712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rot="5400000" flipH="1">
            <a:off x="438126" y="2489221"/>
            <a:ext cx="574026" cy="574026"/>
          </a:xfrm>
          <a:prstGeom prst="rect">
            <a:avLst/>
          </a:prstGeom>
        </p:spPr>
      </p:pic>
      <p:sp>
        <p:nvSpPr>
          <p:cNvPr id="25" name="TextBox 24">
            <a:extLst>
              <a:ext uri="{FF2B5EF4-FFF2-40B4-BE49-F238E27FC236}">
                <a16:creationId xmlns:a16="http://schemas.microsoft.com/office/drawing/2014/main" id="{1ED2ECCB-E925-E445-944E-231AED37973E}"/>
              </a:ext>
            </a:extLst>
          </p:cNvPr>
          <p:cNvSpPr txBox="1"/>
          <p:nvPr/>
        </p:nvSpPr>
        <p:spPr>
          <a:xfrm>
            <a:off x="3977336" y="6333684"/>
            <a:ext cx="3751347" cy="400110"/>
          </a:xfrm>
          <a:prstGeom prst="rect">
            <a:avLst/>
          </a:prstGeom>
          <a:noFill/>
        </p:spPr>
        <p:txBody>
          <a:bodyPr wrap="none" rtlCol="0">
            <a:spAutoFit/>
          </a:bodyPr>
          <a:lstStyle/>
          <a:p>
            <a:pPr algn="ctr"/>
            <a:r>
              <a:rPr lang="en-US" sz="2000" dirty="0">
                <a:solidFill>
                  <a:schemeClr val="tx1">
                    <a:lumMod val="50000"/>
                    <a:lumOff val="50000"/>
                  </a:schemeClr>
                </a:solidFill>
              </a:rPr>
              <a:t>Technology Innovation Pipeline</a:t>
            </a:r>
          </a:p>
        </p:txBody>
      </p:sp>
      <p:pic>
        <p:nvPicPr>
          <p:cNvPr id="27" name="Graphic 26" descr="Test tubes">
            <a:extLst>
              <a:ext uri="{FF2B5EF4-FFF2-40B4-BE49-F238E27FC236}">
                <a16:creationId xmlns:a16="http://schemas.microsoft.com/office/drawing/2014/main" id="{0B0834F6-ECE3-8A47-8D5B-542108D7703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99156" y="1997706"/>
            <a:ext cx="574026" cy="574026"/>
          </a:xfrm>
          <a:prstGeom prst="rect">
            <a:avLst/>
          </a:prstGeom>
        </p:spPr>
      </p:pic>
    </p:spTree>
    <p:extLst>
      <p:ext uri="{BB962C8B-B14F-4D97-AF65-F5344CB8AC3E}">
        <p14:creationId xmlns:p14="http://schemas.microsoft.com/office/powerpoint/2010/main" val="263844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rot="5400000" flipH="1">
            <a:off x="438126" y="2489221"/>
            <a:ext cx="574026" cy="574026"/>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04760" y="2145745"/>
            <a:ext cx="914400" cy="914400"/>
          </a:xfrm>
          <a:prstGeom prst="rect">
            <a:avLst/>
          </a:prstGeom>
        </p:spPr>
      </p:pic>
      <p:pic>
        <p:nvPicPr>
          <p:cNvPr id="15" name="Graphic 14" descr="Test tubes">
            <a:extLst>
              <a:ext uri="{FF2B5EF4-FFF2-40B4-BE49-F238E27FC236}">
                <a16:creationId xmlns:a16="http://schemas.microsoft.com/office/drawing/2014/main" id="{6EB632BB-C7A6-6242-8AC7-F7E4E0C6D2B6}"/>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99156" y="1997706"/>
            <a:ext cx="574026" cy="574026"/>
          </a:xfrm>
          <a:prstGeom prst="rect">
            <a:avLst/>
          </a:prstGeom>
        </p:spPr>
      </p:pic>
      <p:sp>
        <p:nvSpPr>
          <p:cNvPr id="11" name="TextBox 10">
            <a:extLst>
              <a:ext uri="{FF2B5EF4-FFF2-40B4-BE49-F238E27FC236}">
                <a16:creationId xmlns:a16="http://schemas.microsoft.com/office/drawing/2014/main" id="{D7EA0B3B-13E7-1149-BEED-C9DF116E6832}"/>
              </a:ext>
            </a:extLst>
          </p:cNvPr>
          <p:cNvSpPr txBox="1"/>
          <p:nvPr/>
        </p:nvSpPr>
        <p:spPr>
          <a:xfrm>
            <a:off x="3977336" y="6333684"/>
            <a:ext cx="3751347" cy="400110"/>
          </a:xfrm>
          <a:prstGeom prst="rect">
            <a:avLst/>
          </a:prstGeom>
          <a:noFill/>
        </p:spPr>
        <p:txBody>
          <a:bodyPr wrap="none" rtlCol="0">
            <a:spAutoFit/>
          </a:bodyPr>
          <a:lstStyle/>
          <a:p>
            <a:pPr algn="ctr"/>
            <a:r>
              <a:rPr lang="en-US" sz="2000" dirty="0">
                <a:solidFill>
                  <a:schemeClr val="tx1">
                    <a:lumMod val="50000"/>
                    <a:lumOff val="50000"/>
                  </a:schemeClr>
                </a:solidFill>
              </a:rPr>
              <a:t>Technology Innovation Pipeline</a:t>
            </a:r>
          </a:p>
        </p:txBody>
      </p:sp>
      <p:sp>
        <p:nvSpPr>
          <p:cNvPr id="18" name="TextBox 17">
            <a:extLst>
              <a:ext uri="{FF2B5EF4-FFF2-40B4-BE49-F238E27FC236}">
                <a16:creationId xmlns:a16="http://schemas.microsoft.com/office/drawing/2014/main" id="{246E795B-BE5D-1648-8460-A92453D57DEA}"/>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Tree>
    <p:extLst>
      <p:ext uri="{BB962C8B-B14F-4D97-AF65-F5344CB8AC3E}">
        <p14:creationId xmlns:p14="http://schemas.microsoft.com/office/powerpoint/2010/main" val="135437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rot="5400000" flipH="1">
            <a:off x="438126" y="2489221"/>
            <a:ext cx="574026" cy="574026"/>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274792" y="2595266"/>
            <a:ext cx="575960" cy="554319"/>
          </a:xfrm>
          <a:prstGeom prst="rect">
            <a:avLst/>
          </a:prstGeom>
        </p:spPr>
      </p:pic>
      <p:pic>
        <p:nvPicPr>
          <p:cNvPr id="15" name="Graphic 14" descr="Test tubes">
            <a:extLst>
              <a:ext uri="{FF2B5EF4-FFF2-40B4-BE49-F238E27FC236}">
                <a16:creationId xmlns:a16="http://schemas.microsoft.com/office/drawing/2014/main" id="{ADDA3B51-E4FD-4A48-8610-4652D3B8B8CB}"/>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99156" y="1997706"/>
            <a:ext cx="574026" cy="574026"/>
          </a:xfrm>
          <a:prstGeom prst="rect">
            <a:avLst/>
          </a:prstGeom>
        </p:spPr>
      </p:pic>
      <p:sp>
        <p:nvSpPr>
          <p:cNvPr id="16" name="TextBox 15">
            <a:extLst>
              <a:ext uri="{FF2B5EF4-FFF2-40B4-BE49-F238E27FC236}">
                <a16:creationId xmlns:a16="http://schemas.microsoft.com/office/drawing/2014/main" id="{EC4FA8A1-912F-9548-9F21-FC1A52EA8BF1}"/>
              </a:ext>
            </a:extLst>
          </p:cNvPr>
          <p:cNvSpPr txBox="1"/>
          <p:nvPr/>
        </p:nvSpPr>
        <p:spPr>
          <a:xfrm>
            <a:off x="3977336" y="6333684"/>
            <a:ext cx="3751347" cy="400110"/>
          </a:xfrm>
          <a:prstGeom prst="rect">
            <a:avLst/>
          </a:prstGeom>
          <a:noFill/>
        </p:spPr>
        <p:txBody>
          <a:bodyPr wrap="none" rtlCol="0">
            <a:spAutoFit/>
          </a:bodyPr>
          <a:lstStyle/>
          <a:p>
            <a:pPr algn="ctr"/>
            <a:r>
              <a:rPr lang="en-US" sz="2000" dirty="0">
                <a:solidFill>
                  <a:schemeClr val="tx1">
                    <a:lumMod val="50000"/>
                    <a:lumOff val="50000"/>
                  </a:schemeClr>
                </a:solidFill>
              </a:rPr>
              <a:t>Technology Innovation Pipeline</a:t>
            </a:r>
          </a:p>
        </p:txBody>
      </p:sp>
      <p:sp>
        <p:nvSpPr>
          <p:cNvPr id="20" name="TextBox 19">
            <a:extLst>
              <a:ext uri="{FF2B5EF4-FFF2-40B4-BE49-F238E27FC236}">
                <a16:creationId xmlns:a16="http://schemas.microsoft.com/office/drawing/2014/main" id="{27F476C2-263D-4C4F-BE56-4121D98F52E2}"/>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18" name="TextBox 17">
            <a:extLst>
              <a:ext uri="{FF2B5EF4-FFF2-40B4-BE49-F238E27FC236}">
                <a16:creationId xmlns:a16="http://schemas.microsoft.com/office/drawing/2014/main" id="{E23CE19C-E26A-F447-B566-574A2928EB56}"/>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Tree>
    <p:extLst>
      <p:ext uri="{BB962C8B-B14F-4D97-AF65-F5344CB8AC3E}">
        <p14:creationId xmlns:p14="http://schemas.microsoft.com/office/powerpoint/2010/main" val="3073569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2C9154E0-8A5D-7749-81E9-770F5F26E521}"/>
              </a:ext>
            </a:extLst>
          </p:cNvPr>
          <p:cNvSpPr txBox="1"/>
          <p:nvPr/>
        </p:nvSpPr>
        <p:spPr>
          <a:xfrm>
            <a:off x="11731748" y="3026475"/>
            <a:ext cx="423514" cy="246221"/>
          </a:xfrm>
          <a:prstGeom prst="rect">
            <a:avLst/>
          </a:prstGeom>
          <a:noFill/>
        </p:spPr>
        <p:txBody>
          <a:bodyPr wrap="none" rtlCol="0" anchor="ctr">
            <a:spAutoFit/>
          </a:bodyPr>
          <a:lstStyle/>
          <a:p>
            <a:pPr algn="ctr"/>
            <a:r>
              <a:rPr lang="en-US" sz="1000" dirty="0">
                <a:solidFill>
                  <a:schemeClr val="tx1">
                    <a:lumMod val="50000"/>
                    <a:lumOff val="50000"/>
                  </a:schemeClr>
                </a:solidFill>
              </a:rPr>
              <a:t>time</a:t>
            </a:r>
          </a:p>
        </p:txBody>
      </p:sp>
      <p:cxnSp>
        <p:nvCxnSpPr>
          <p:cNvPr id="29" name="Straight Connector 28">
            <a:extLst>
              <a:ext uri="{FF2B5EF4-FFF2-40B4-BE49-F238E27FC236}">
                <a16:creationId xmlns:a16="http://schemas.microsoft.com/office/drawing/2014/main" id="{216FB5D2-579C-594E-957A-C8C46FCC25E0}"/>
              </a:ext>
            </a:extLst>
          </p:cNvPr>
          <p:cNvCxnSpPr>
            <a:cxnSpLocks/>
          </p:cNvCxnSpPr>
          <p:nvPr/>
        </p:nvCxnSpPr>
        <p:spPr>
          <a:xfrm>
            <a:off x="199156" y="3149586"/>
            <a:ext cx="11573530" cy="0"/>
          </a:xfrm>
          <a:prstGeom prst="line">
            <a:avLst/>
          </a:prstGeom>
          <a:ln w="127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71FE477-CA0A-5647-BC3F-8F03F8F4ABF8}"/>
              </a:ext>
            </a:extLst>
          </p:cNvPr>
          <p:cNvSpPr txBox="1"/>
          <p:nvPr/>
        </p:nvSpPr>
        <p:spPr>
          <a:xfrm>
            <a:off x="227005" y="3221179"/>
            <a:ext cx="1169581" cy="276999"/>
          </a:xfrm>
          <a:prstGeom prst="rect">
            <a:avLst/>
          </a:prstGeom>
          <a:noFill/>
        </p:spPr>
        <p:txBody>
          <a:bodyPr wrap="square" rtlCol="0">
            <a:spAutoFit/>
          </a:bodyPr>
          <a:lstStyle/>
          <a:p>
            <a:pPr algn="ctr"/>
            <a:r>
              <a:rPr lang="en-US" sz="1200" i="1" dirty="0">
                <a:solidFill>
                  <a:schemeClr val="tx1">
                    <a:lumMod val="50000"/>
                    <a:lumOff val="50000"/>
                  </a:schemeClr>
                </a:solidFill>
              </a:rPr>
              <a:t>discovery</a:t>
            </a:r>
          </a:p>
        </p:txBody>
      </p:sp>
      <p:sp>
        <p:nvSpPr>
          <p:cNvPr id="11" name="TextBox 10">
            <a:extLst>
              <a:ext uri="{FF2B5EF4-FFF2-40B4-BE49-F238E27FC236}">
                <a16:creationId xmlns:a16="http://schemas.microsoft.com/office/drawing/2014/main" id="{17DC02E4-9A32-AF4A-A4A6-A9B2459FAF40}"/>
              </a:ext>
            </a:extLst>
          </p:cNvPr>
          <p:cNvSpPr txBox="1"/>
          <p:nvPr/>
        </p:nvSpPr>
        <p:spPr>
          <a:xfrm>
            <a:off x="4220446" y="3225368"/>
            <a:ext cx="1364511" cy="276999"/>
          </a:xfrm>
          <a:prstGeom prst="rect">
            <a:avLst/>
          </a:prstGeom>
          <a:noFill/>
        </p:spPr>
        <p:txBody>
          <a:bodyPr wrap="square" rtlCol="0">
            <a:spAutoFit/>
          </a:bodyPr>
          <a:lstStyle/>
          <a:p>
            <a:pPr algn="ctr"/>
            <a:r>
              <a:rPr lang="en-US" sz="1200" i="1" dirty="0">
                <a:solidFill>
                  <a:schemeClr val="accent3">
                    <a:lumMod val="75000"/>
                  </a:schemeClr>
                </a:solidFill>
              </a:rPr>
              <a:t>demonstration</a:t>
            </a:r>
          </a:p>
        </p:txBody>
      </p:sp>
      <p:sp>
        <p:nvSpPr>
          <p:cNvPr id="12" name="TextBox 11">
            <a:extLst>
              <a:ext uri="{FF2B5EF4-FFF2-40B4-BE49-F238E27FC236}">
                <a16:creationId xmlns:a16="http://schemas.microsoft.com/office/drawing/2014/main" id="{F57A7773-B2F0-0E4C-842F-679CA6D1EBE3}"/>
              </a:ext>
            </a:extLst>
          </p:cNvPr>
          <p:cNvSpPr txBox="1"/>
          <p:nvPr/>
        </p:nvSpPr>
        <p:spPr>
          <a:xfrm>
            <a:off x="1456080" y="3165417"/>
            <a:ext cx="827568" cy="461665"/>
          </a:xfrm>
          <a:prstGeom prst="rect">
            <a:avLst/>
          </a:prstGeom>
          <a:noFill/>
        </p:spPr>
        <p:txBody>
          <a:bodyPr wrap="square" rtlCol="0">
            <a:spAutoFit/>
          </a:bodyPr>
          <a:lstStyle/>
          <a:p>
            <a:pPr algn="ctr"/>
            <a:r>
              <a:rPr lang="en-US" sz="1200" i="1" dirty="0">
                <a:solidFill>
                  <a:schemeClr val="accent6"/>
                </a:solidFill>
              </a:rPr>
              <a:t>applied</a:t>
            </a:r>
          </a:p>
          <a:p>
            <a:pPr algn="ctr"/>
            <a:r>
              <a:rPr lang="en-US" sz="1200" i="1" dirty="0">
                <a:solidFill>
                  <a:schemeClr val="accent6"/>
                </a:solidFill>
              </a:rPr>
              <a:t>research</a:t>
            </a:r>
          </a:p>
        </p:txBody>
      </p:sp>
      <p:sp>
        <p:nvSpPr>
          <p:cNvPr id="13" name="TextBox 12">
            <a:extLst>
              <a:ext uri="{FF2B5EF4-FFF2-40B4-BE49-F238E27FC236}">
                <a16:creationId xmlns:a16="http://schemas.microsoft.com/office/drawing/2014/main" id="{82CB3E04-B059-E648-B77D-63F0E6DA7A6E}"/>
              </a:ext>
            </a:extLst>
          </p:cNvPr>
          <p:cNvSpPr txBox="1"/>
          <p:nvPr/>
        </p:nvSpPr>
        <p:spPr>
          <a:xfrm>
            <a:off x="2840304" y="3160937"/>
            <a:ext cx="827568" cy="461665"/>
          </a:xfrm>
          <a:prstGeom prst="rect">
            <a:avLst/>
          </a:prstGeom>
          <a:noFill/>
        </p:spPr>
        <p:txBody>
          <a:bodyPr wrap="square" rtlCol="0">
            <a:spAutoFit/>
          </a:bodyPr>
          <a:lstStyle/>
          <a:p>
            <a:pPr algn="ctr"/>
            <a:r>
              <a:rPr lang="en-US" sz="1200" i="1" dirty="0">
                <a:solidFill>
                  <a:srgbClr val="ECD411"/>
                </a:solidFill>
              </a:rPr>
              <a:t>product R&amp;D</a:t>
            </a:r>
          </a:p>
        </p:txBody>
      </p:sp>
      <p:pic>
        <p:nvPicPr>
          <p:cNvPr id="23" name="Graphic 22" descr="Beaker">
            <a:extLst>
              <a:ext uri="{FF2B5EF4-FFF2-40B4-BE49-F238E27FC236}">
                <a16:creationId xmlns:a16="http://schemas.microsoft.com/office/drawing/2014/main" id="{32CBFC9C-A423-1340-B179-1518432A3E5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87580" y="2294573"/>
            <a:ext cx="575960" cy="554319"/>
          </a:xfrm>
          <a:prstGeom prst="rect">
            <a:avLst/>
          </a:prstGeom>
        </p:spPr>
      </p:pic>
      <p:pic>
        <p:nvPicPr>
          <p:cNvPr id="8" name="Graphic 7">
            <a:extLst>
              <a:ext uri="{FF2B5EF4-FFF2-40B4-BE49-F238E27FC236}">
                <a16:creationId xmlns:a16="http://schemas.microsoft.com/office/drawing/2014/main" id="{57133028-F5B8-D64E-9192-0365F93C339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rot="5400000" flipH="1">
            <a:off x="438126" y="2489221"/>
            <a:ext cx="574026" cy="574026"/>
          </a:xfrm>
          <a:prstGeom prst="rect">
            <a:avLst/>
          </a:prstGeom>
        </p:spPr>
      </p:pic>
      <p:pic>
        <p:nvPicPr>
          <p:cNvPr id="3" name="Graphic 2" descr="Empty battery">
            <a:extLst>
              <a:ext uri="{FF2B5EF4-FFF2-40B4-BE49-F238E27FC236}">
                <a16:creationId xmlns:a16="http://schemas.microsoft.com/office/drawing/2014/main" id="{DCF60D53-0BCB-0D45-B5DE-AA5766C994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6200000">
            <a:off x="2811565" y="2278742"/>
            <a:ext cx="750189" cy="750189"/>
          </a:xfrm>
          <a:prstGeom prst="rect">
            <a:avLst/>
          </a:prstGeom>
        </p:spPr>
      </p:pic>
      <p:pic>
        <p:nvPicPr>
          <p:cNvPr id="7" name="Graphic 6" descr="Microscope">
            <a:extLst>
              <a:ext uri="{FF2B5EF4-FFF2-40B4-BE49-F238E27FC236}">
                <a16:creationId xmlns:a16="http://schemas.microsoft.com/office/drawing/2014/main" id="{02FE27F7-BE58-8449-BAE3-BD904C55CF0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04760" y="2145745"/>
            <a:ext cx="914400" cy="914400"/>
          </a:xfrm>
          <a:prstGeom prst="rect">
            <a:avLst/>
          </a:prstGeom>
        </p:spPr>
      </p:pic>
      <p:pic>
        <p:nvPicPr>
          <p:cNvPr id="24" name="Graphic 23" descr="Test tubes">
            <a:extLst>
              <a:ext uri="{FF2B5EF4-FFF2-40B4-BE49-F238E27FC236}">
                <a16:creationId xmlns:a16="http://schemas.microsoft.com/office/drawing/2014/main" id="{02ABABC0-40E6-1448-AAC4-FD89DBF7A2F5}"/>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274792" y="2595266"/>
            <a:ext cx="575960" cy="554319"/>
          </a:xfrm>
          <a:prstGeom prst="rect">
            <a:avLst/>
          </a:prstGeom>
        </p:spPr>
      </p:pic>
      <p:pic>
        <p:nvPicPr>
          <p:cNvPr id="26" name="Graphic 25" descr="Wind Turbines">
            <a:extLst>
              <a:ext uri="{FF2B5EF4-FFF2-40B4-BE49-F238E27FC236}">
                <a16:creationId xmlns:a16="http://schemas.microsoft.com/office/drawing/2014/main" id="{85A7D43C-5AD3-6243-A696-7A4DFD64574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095933" y="1664999"/>
            <a:ext cx="914400" cy="914400"/>
          </a:xfrm>
          <a:prstGeom prst="rect">
            <a:avLst/>
          </a:prstGeom>
        </p:spPr>
      </p:pic>
      <p:pic>
        <p:nvPicPr>
          <p:cNvPr id="27" name="Graphic 26" descr="Full battery">
            <a:extLst>
              <a:ext uri="{FF2B5EF4-FFF2-40B4-BE49-F238E27FC236}">
                <a16:creationId xmlns:a16="http://schemas.microsoft.com/office/drawing/2014/main" id="{DF7BBF8F-7D73-014B-8514-A29FDFDE0F4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16200000">
            <a:off x="4192024" y="2186085"/>
            <a:ext cx="858220" cy="858220"/>
          </a:xfrm>
          <a:prstGeom prst="rect">
            <a:avLst/>
          </a:prstGeom>
        </p:spPr>
      </p:pic>
      <p:pic>
        <p:nvPicPr>
          <p:cNvPr id="28" name="Graphic 27" descr="Electric car">
            <a:extLst>
              <a:ext uri="{FF2B5EF4-FFF2-40B4-BE49-F238E27FC236}">
                <a16:creationId xmlns:a16="http://schemas.microsoft.com/office/drawing/2014/main" id="{907BBE7A-062E-0A42-8AD7-AE612DBD208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814169" y="2316562"/>
            <a:ext cx="713357" cy="709913"/>
          </a:xfrm>
          <a:prstGeom prst="rect">
            <a:avLst/>
          </a:prstGeom>
        </p:spPr>
      </p:pic>
      <p:pic>
        <p:nvPicPr>
          <p:cNvPr id="31" name="Graphic 30" descr="Test tubes">
            <a:extLst>
              <a:ext uri="{FF2B5EF4-FFF2-40B4-BE49-F238E27FC236}">
                <a16:creationId xmlns:a16="http://schemas.microsoft.com/office/drawing/2014/main" id="{05375316-41BF-BE48-948F-C2A385CE1A9B}"/>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99156" y="1997706"/>
            <a:ext cx="574026" cy="574026"/>
          </a:xfrm>
          <a:prstGeom prst="rect">
            <a:avLst/>
          </a:prstGeom>
        </p:spPr>
      </p:pic>
      <p:sp>
        <p:nvSpPr>
          <p:cNvPr id="18" name="TextBox 17">
            <a:extLst>
              <a:ext uri="{FF2B5EF4-FFF2-40B4-BE49-F238E27FC236}">
                <a16:creationId xmlns:a16="http://schemas.microsoft.com/office/drawing/2014/main" id="{36132D34-0AE4-4349-B6FC-32D90417FC2E}"/>
              </a:ext>
            </a:extLst>
          </p:cNvPr>
          <p:cNvSpPr txBox="1"/>
          <p:nvPr/>
        </p:nvSpPr>
        <p:spPr>
          <a:xfrm>
            <a:off x="3977336" y="6333684"/>
            <a:ext cx="3751347" cy="400110"/>
          </a:xfrm>
          <a:prstGeom prst="rect">
            <a:avLst/>
          </a:prstGeom>
          <a:noFill/>
        </p:spPr>
        <p:txBody>
          <a:bodyPr wrap="none" rtlCol="0">
            <a:spAutoFit/>
          </a:bodyPr>
          <a:lstStyle/>
          <a:p>
            <a:pPr algn="ctr"/>
            <a:r>
              <a:rPr lang="en-US" sz="2000" dirty="0">
                <a:solidFill>
                  <a:schemeClr val="tx1">
                    <a:lumMod val="50000"/>
                    <a:lumOff val="50000"/>
                  </a:schemeClr>
                </a:solidFill>
              </a:rPr>
              <a:t>Technology Innovation Pipeline</a:t>
            </a:r>
          </a:p>
        </p:txBody>
      </p:sp>
      <p:sp>
        <p:nvSpPr>
          <p:cNvPr id="22" name="TextBox 21">
            <a:extLst>
              <a:ext uri="{FF2B5EF4-FFF2-40B4-BE49-F238E27FC236}">
                <a16:creationId xmlns:a16="http://schemas.microsoft.com/office/drawing/2014/main" id="{D3B607DB-2071-6249-AB2A-786DB891A314}"/>
              </a:ext>
            </a:extLst>
          </p:cNvPr>
          <p:cNvSpPr txBox="1"/>
          <p:nvPr/>
        </p:nvSpPr>
        <p:spPr>
          <a:xfrm>
            <a:off x="360831" y="3796805"/>
            <a:ext cx="1542282" cy="338554"/>
          </a:xfrm>
          <a:prstGeom prst="rect">
            <a:avLst/>
          </a:prstGeom>
          <a:noFill/>
        </p:spPr>
        <p:txBody>
          <a:bodyPr wrap="none" rtlCol="0">
            <a:spAutoFit/>
          </a:bodyPr>
          <a:lstStyle/>
          <a:p>
            <a:r>
              <a:rPr lang="en-US" sz="1600" dirty="0">
                <a:solidFill>
                  <a:schemeClr val="accent6">
                    <a:lumMod val="75000"/>
                  </a:schemeClr>
                </a:solidFill>
              </a:rPr>
              <a:t>new chemistries</a:t>
            </a:r>
          </a:p>
        </p:txBody>
      </p:sp>
      <p:sp>
        <p:nvSpPr>
          <p:cNvPr id="20" name="TextBox 19">
            <a:extLst>
              <a:ext uri="{FF2B5EF4-FFF2-40B4-BE49-F238E27FC236}">
                <a16:creationId xmlns:a16="http://schemas.microsoft.com/office/drawing/2014/main" id="{52152B69-578E-6B4C-BF2C-DED2C6179490}"/>
              </a:ext>
            </a:extLst>
          </p:cNvPr>
          <p:cNvSpPr txBox="1"/>
          <p:nvPr/>
        </p:nvSpPr>
        <p:spPr>
          <a:xfrm>
            <a:off x="2640934" y="3798244"/>
            <a:ext cx="1303562" cy="661720"/>
          </a:xfrm>
          <a:prstGeom prst="rect">
            <a:avLst/>
          </a:prstGeom>
          <a:noFill/>
        </p:spPr>
        <p:txBody>
          <a:bodyPr wrap="none" rtlCol="0">
            <a:spAutoFit/>
          </a:bodyPr>
          <a:lstStyle/>
          <a:p>
            <a:pPr algn="ctr">
              <a:spcAft>
                <a:spcPts val="600"/>
              </a:spcAft>
            </a:pPr>
            <a:r>
              <a:rPr lang="en-US" sz="1600" dirty="0">
                <a:solidFill>
                  <a:srgbClr val="FFC000"/>
                </a:solidFill>
              </a:rPr>
              <a:t>new battery </a:t>
            </a:r>
          </a:p>
          <a:p>
            <a:pPr algn="ctr">
              <a:spcAft>
                <a:spcPts val="600"/>
              </a:spcAft>
            </a:pPr>
            <a:r>
              <a:rPr lang="en-US" sz="1600" dirty="0">
                <a:solidFill>
                  <a:srgbClr val="FFC000"/>
                </a:solidFill>
              </a:rPr>
              <a:t>pilot tests</a:t>
            </a:r>
          </a:p>
        </p:txBody>
      </p:sp>
      <p:sp>
        <p:nvSpPr>
          <p:cNvPr id="25" name="TextBox 24">
            <a:extLst>
              <a:ext uri="{FF2B5EF4-FFF2-40B4-BE49-F238E27FC236}">
                <a16:creationId xmlns:a16="http://schemas.microsoft.com/office/drawing/2014/main" id="{51A502FC-6F50-604E-AFC9-9571F943D3BA}"/>
              </a:ext>
            </a:extLst>
          </p:cNvPr>
          <p:cNvSpPr txBox="1"/>
          <p:nvPr/>
        </p:nvSpPr>
        <p:spPr>
          <a:xfrm>
            <a:off x="4181624" y="3795911"/>
            <a:ext cx="1265090" cy="661720"/>
          </a:xfrm>
          <a:prstGeom prst="rect">
            <a:avLst/>
          </a:prstGeom>
          <a:noFill/>
        </p:spPr>
        <p:txBody>
          <a:bodyPr wrap="none" rtlCol="0">
            <a:spAutoFit/>
          </a:bodyPr>
          <a:lstStyle/>
          <a:p>
            <a:pPr algn="ctr">
              <a:spcAft>
                <a:spcPts val="600"/>
              </a:spcAft>
            </a:pPr>
            <a:r>
              <a:rPr lang="en-US" sz="1600" dirty="0">
                <a:solidFill>
                  <a:schemeClr val="accent3">
                    <a:lumMod val="75000"/>
                  </a:schemeClr>
                </a:solidFill>
              </a:rPr>
              <a:t>(dis)charge</a:t>
            </a:r>
          </a:p>
          <a:p>
            <a:pPr algn="ctr">
              <a:spcAft>
                <a:spcPts val="600"/>
              </a:spcAft>
            </a:pPr>
            <a:r>
              <a:rPr lang="en-US" sz="1600" dirty="0">
                <a:solidFill>
                  <a:schemeClr val="accent3">
                    <a:lumMod val="75000"/>
                  </a:schemeClr>
                </a:solidFill>
              </a:rPr>
              <a:t>applications</a:t>
            </a:r>
          </a:p>
        </p:txBody>
      </p:sp>
    </p:spTree>
    <p:extLst>
      <p:ext uri="{BB962C8B-B14F-4D97-AF65-F5344CB8AC3E}">
        <p14:creationId xmlns:p14="http://schemas.microsoft.com/office/powerpoint/2010/main" val="195069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2007-2010">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7702</TotalTime>
  <Words>3768</Words>
  <Application>Microsoft Macintosh PowerPoint</Application>
  <PresentationFormat>Widescreen</PresentationFormat>
  <Paragraphs>873</Paragraphs>
  <Slides>41</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Arial Black</vt:lpstr>
      <vt:lpstr>Arial Narrow</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Marin Biomass Study Group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Local Solution: Marin Biomass Study</dc:title>
  <dc:creator>Chad White</dc:creator>
  <cp:lastModifiedBy>Chad White</cp:lastModifiedBy>
  <cp:revision>111</cp:revision>
  <cp:lastPrinted>2020-11-12T00:41:35Z</cp:lastPrinted>
  <dcterms:created xsi:type="dcterms:W3CDTF">2020-10-27T14:10:41Z</dcterms:created>
  <dcterms:modified xsi:type="dcterms:W3CDTF">2020-11-12T16:35:39Z</dcterms:modified>
</cp:coreProperties>
</file>